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7" r:id="rId3"/>
    <p:sldId id="258" r:id="rId4"/>
    <p:sldId id="259" r:id="rId5"/>
    <p:sldId id="269" r:id="rId6"/>
    <p:sldId id="260" r:id="rId7"/>
    <p:sldId id="262" r:id="rId8"/>
    <p:sldId id="271" r:id="rId9"/>
    <p:sldId id="264" r:id="rId10"/>
    <p:sldId id="272" r:id="rId11"/>
    <p:sldId id="273" r:id="rId12"/>
    <p:sldId id="265" r:id="rId13"/>
    <p:sldId id="274" r:id="rId14"/>
    <p:sldId id="284" r:id="rId15"/>
    <p:sldId id="275" r:id="rId16"/>
    <p:sldId id="276" r:id="rId17"/>
    <p:sldId id="277" r:id="rId18"/>
    <p:sldId id="278" r:id="rId19"/>
    <p:sldId id="266" r:id="rId20"/>
    <p:sldId id="281" r:id="rId21"/>
    <p:sldId id="280" r:id="rId22"/>
    <p:sldId id="282" r:id="rId23"/>
    <p:sldId id="268" r:id="rId24"/>
    <p:sldId id="283" r:id="rId25"/>
    <p:sldId id="286" r:id="rId26"/>
    <p:sldId id="285" r:id="rId27"/>
    <p:sldId id="288" r:id="rId28"/>
    <p:sldId id="290" r:id="rId29"/>
    <p:sldId id="291" r:id="rId30"/>
    <p:sldId id="292" r:id="rId31"/>
    <p:sldId id="297" r:id="rId32"/>
    <p:sldId id="294" r:id="rId33"/>
    <p:sldId id="296" r:id="rId34"/>
    <p:sldId id="298" r:id="rId35"/>
    <p:sldId id="299" r:id="rId36"/>
    <p:sldId id="300" r:id="rId37"/>
    <p:sldId id="303" r:id="rId38"/>
    <p:sldId id="304" r:id="rId39"/>
    <p:sldId id="305" r:id="rId40"/>
    <p:sldId id="306" r:id="rId41"/>
    <p:sldId id="307" r:id="rId42"/>
    <p:sldId id="311" r:id="rId43"/>
    <p:sldId id="326" r:id="rId44"/>
    <p:sldId id="325" r:id="rId45"/>
    <p:sldId id="315" r:id="rId46"/>
    <p:sldId id="319" r:id="rId47"/>
    <p:sldId id="327" r:id="rId48"/>
    <p:sldId id="328" r:id="rId49"/>
    <p:sldId id="329" r:id="rId50"/>
  </p:sldIdLst>
  <p:sldSz cx="12192000" cy="6858000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  <a:srgbClr val="FF00FF"/>
    <a:srgbClr val="FF0D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4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25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022127-FA40-4858-B023-5E09BC37873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B75BAED9-466F-49BC-80CD-C5BEEA260F73}">
      <dgm:prSet phldrT="[Texto]" custT="1"/>
      <dgm:spPr/>
      <dgm:t>
        <a:bodyPr/>
        <a:lstStyle/>
        <a:p>
          <a:r>
            <a:rPr lang="pt-BR" sz="3200" dirty="0"/>
            <a:t>Produtos da  Tese</a:t>
          </a:r>
        </a:p>
        <a:p>
          <a:r>
            <a:rPr lang="pt-BR" sz="3200" dirty="0"/>
            <a:t>(3 artigos) </a:t>
          </a:r>
        </a:p>
      </dgm:t>
    </dgm:pt>
    <dgm:pt modelId="{30BD6AE7-725E-4CDC-9F45-5692133A7D82}" type="parTrans" cxnId="{6C76D494-EC92-4C07-ABFF-66ED79744051}">
      <dgm:prSet/>
      <dgm:spPr/>
      <dgm:t>
        <a:bodyPr/>
        <a:lstStyle/>
        <a:p>
          <a:endParaRPr lang="pt-BR" sz="2400"/>
        </a:p>
      </dgm:t>
    </dgm:pt>
    <dgm:pt modelId="{79595E83-B86A-4A8C-88A9-B9EDBD8F143E}" type="sibTrans" cxnId="{6C76D494-EC92-4C07-ABFF-66ED79744051}">
      <dgm:prSet/>
      <dgm:spPr/>
      <dgm:t>
        <a:bodyPr/>
        <a:lstStyle/>
        <a:p>
          <a:endParaRPr lang="pt-BR" sz="2400"/>
        </a:p>
      </dgm:t>
    </dgm:pt>
    <dgm:pt modelId="{072D7D86-E5B6-499F-9D04-6D52DFF5B2C5}">
      <dgm:prSet phldrT="[Texto]" custT="1"/>
      <dgm:spPr/>
      <dgm:t>
        <a:bodyPr/>
        <a:lstStyle/>
        <a:p>
          <a:r>
            <a:rPr lang="pt-BR" sz="2400" dirty="0"/>
            <a:t>Síndromes hipertensivas gestacionais e desfecho em RN prematuros: um estudo de coorte retrospectiva</a:t>
          </a:r>
        </a:p>
      </dgm:t>
    </dgm:pt>
    <dgm:pt modelId="{7F2496EA-8A23-4346-BFC6-42243249F27B}" type="parTrans" cxnId="{96FEEB69-E274-4184-8E16-D8096E4AD607}">
      <dgm:prSet/>
      <dgm:spPr/>
      <dgm:t>
        <a:bodyPr/>
        <a:lstStyle/>
        <a:p>
          <a:endParaRPr lang="pt-BR" sz="2400"/>
        </a:p>
      </dgm:t>
    </dgm:pt>
    <dgm:pt modelId="{2A87C2F9-118B-46B7-84C2-BB684FD51FF0}" type="sibTrans" cxnId="{96FEEB69-E274-4184-8E16-D8096E4AD607}">
      <dgm:prSet/>
      <dgm:spPr/>
      <dgm:t>
        <a:bodyPr/>
        <a:lstStyle/>
        <a:p>
          <a:endParaRPr lang="pt-BR" sz="2400"/>
        </a:p>
      </dgm:t>
    </dgm:pt>
    <dgm:pt modelId="{6AA9D1B8-2A43-49AD-9000-91BD74A439C0}">
      <dgm:prSet phldrT="[Texto]" custT="1"/>
      <dgm:spPr/>
      <dgm:t>
        <a:bodyPr/>
        <a:lstStyle/>
        <a:p>
          <a:pPr>
            <a:buFont typeface="+mj-lt"/>
            <a:buAutoNum type="arabicPeriod"/>
          </a:pPr>
          <a:r>
            <a:rPr lang="pt-BR" sz="2400" dirty="0" err="1"/>
            <a:t>Enterocolite</a:t>
          </a:r>
          <a:r>
            <a:rPr lang="pt-BR" sz="2400" dirty="0"/>
            <a:t> Necrosante e síndrome hipertensiva materna: um estudo de coorte prospectiva</a:t>
          </a:r>
        </a:p>
      </dgm:t>
    </dgm:pt>
    <dgm:pt modelId="{5D1677A5-565B-49E1-B172-B8D0C2CF3CBA}" type="parTrans" cxnId="{4716E53D-65A4-44C2-9277-8A3D862253A1}">
      <dgm:prSet/>
      <dgm:spPr/>
      <dgm:t>
        <a:bodyPr/>
        <a:lstStyle/>
        <a:p>
          <a:endParaRPr lang="pt-BR" sz="2400"/>
        </a:p>
      </dgm:t>
    </dgm:pt>
    <dgm:pt modelId="{D6CEF22C-B5B1-493C-B991-93999F081216}" type="sibTrans" cxnId="{4716E53D-65A4-44C2-9277-8A3D862253A1}">
      <dgm:prSet/>
      <dgm:spPr/>
      <dgm:t>
        <a:bodyPr/>
        <a:lstStyle/>
        <a:p>
          <a:endParaRPr lang="pt-BR" sz="2400"/>
        </a:p>
      </dgm:t>
    </dgm:pt>
    <dgm:pt modelId="{217C065D-6D5D-4596-8D77-8CCABC7585C6}">
      <dgm:prSet phldrT="[Texto]" custT="1"/>
      <dgm:spPr/>
      <dgm:t>
        <a:bodyPr/>
        <a:lstStyle/>
        <a:p>
          <a:pPr>
            <a:buFont typeface="+mj-lt"/>
            <a:buAutoNum type="arabicPeriod"/>
          </a:pPr>
          <a:r>
            <a:rPr lang="pt-BR" sz="2400" dirty="0"/>
            <a:t>As alterações do desenvolvimento </a:t>
          </a:r>
          <a:r>
            <a:rPr lang="pt-BR" sz="2400" dirty="0" err="1"/>
            <a:t>neuromotor</a:t>
          </a:r>
          <a:r>
            <a:rPr lang="pt-BR" sz="2400" dirty="0"/>
            <a:t> de recém nascidos de mães hipertensas aos 12 e 18 meses de vida utilizando a escala  Alberta </a:t>
          </a:r>
          <a:r>
            <a:rPr lang="pt-BR" sz="2400" dirty="0" err="1"/>
            <a:t>Infant</a:t>
          </a:r>
          <a:r>
            <a:rPr lang="pt-BR" sz="2400" dirty="0"/>
            <a:t> Motor </a:t>
          </a:r>
          <a:r>
            <a:rPr lang="pt-BR" sz="2400" dirty="0" err="1"/>
            <a:t>Scale</a:t>
          </a:r>
          <a:r>
            <a:rPr lang="pt-BR" sz="2400" dirty="0"/>
            <a:t> in </a:t>
          </a:r>
          <a:r>
            <a:rPr lang="pt-BR" sz="2400" dirty="0" err="1"/>
            <a:t>neonates</a:t>
          </a:r>
          <a:r>
            <a:rPr lang="pt-BR" sz="2400" dirty="0"/>
            <a:t> (AIMS). </a:t>
          </a:r>
        </a:p>
      </dgm:t>
    </dgm:pt>
    <dgm:pt modelId="{35561874-37D6-4D35-8FB5-6F8BED2659F8}" type="parTrans" cxnId="{C00AE3D1-6FDD-46C3-90C7-9E33DD09231A}">
      <dgm:prSet/>
      <dgm:spPr/>
      <dgm:t>
        <a:bodyPr/>
        <a:lstStyle/>
        <a:p>
          <a:endParaRPr lang="pt-BR" sz="2400"/>
        </a:p>
      </dgm:t>
    </dgm:pt>
    <dgm:pt modelId="{3BA53B3B-BCFA-4583-B9A9-D17D97ADE3A1}" type="sibTrans" cxnId="{C00AE3D1-6FDD-46C3-90C7-9E33DD09231A}">
      <dgm:prSet/>
      <dgm:spPr/>
      <dgm:t>
        <a:bodyPr/>
        <a:lstStyle/>
        <a:p>
          <a:endParaRPr lang="pt-BR" sz="2400"/>
        </a:p>
      </dgm:t>
    </dgm:pt>
    <dgm:pt modelId="{9BFB9E52-25AB-49A5-BE19-8FCA97B44648}" type="pres">
      <dgm:prSet presAssocID="{03022127-FA40-4858-B023-5E09BC37873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4AA62268-DEBA-4E1A-81B8-4D23AEBB2E0D}" type="pres">
      <dgm:prSet presAssocID="{B75BAED9-466F-49BC-80CD-C5BEEA260F73}" presName="hierRoot1" presStyleCnt="0">
        <dgm:presLayoutVars>
          <dgm:hierBranch val="init"/>
        </dgm:presLayoutVars>
      </dgm:prSet>
      <dgm:spPr/>
    </dgm:pt>
    <dgm:pt modelId="{83DC937B-970B-438A-8BD2-445EFC80F9D0}" type="pres">
      <dgm:prSet presAssocID="{B75BAED9-466F-49BC-80CD-C5BEEA260F73}" presName="rootComposite1" presStyleCnt="0"/>
      <dgm:spPr/>
    </dgm:pt>
    <dgm:pt modelId="{CA9B41E8-9792-450F-BA33-EECF2AA93B8C}" type="pres">
      <dgm:prSet presAssocID="{B75BAED9-466F-49BC-80CD-C5BEEA260F73}" presName="rootText1" presStyleLbl="node0" presStyleIdx="0" presStyleCnt="1" custScaleX="218981" custScaleY="138727" custLinFactNeighborX="-5610" custLinFactNeighborY="-386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6D3A63B-DF34-428D-A1AD-A6E6B3771306}" type="pres">
      <dgm:prSet presAssocID="{B75BAED9-466F-49BC-80CD-C5BEEA260F73}" presName="rootConnector1" presStyleLbl="node1" presStyleIdx="0" presStyleCnt="0"/>
      <dgm:spPr/>
      <dgm:t>
        <a:bodyPr/>
        <a:lstStyle/>
        <a:p>
          <a:endParaRPr lang="pt-BR"/>
        </a:p>
      </dgm:t>
    </dgm:pt>
    <dgm:pt modelId="{6FC46756-19FE-4749-889D-D045FF32E498}" type="pres">
      <dgm:prSet presAssocID="{B75BAED9-466F-49BC-80CD-C5BEEA260F73}" presName="hierChild2" presStyleCnt="0"/>
      <dgm:spPr/>
    </dgm:pt>
    <dgm:pt modelId="{C57480FE-A858-4E5D-B3AF-D6C375323DFC}" type="pres">
      <dgm:prSet presAssocID="{7F2496EA-8A23-4346-BFC6-42243249F27B}" presName="Name37" presStyleLbl="parChTrans1D2" presStyleIdx="0" presStyleCnt="3"/>
      <dgm:spPr/>
      <dgm:t>
        <a:bodyPr/>
        <a:lstStyle/>
        <a:p>
          <a:endParaRPr lang="pt-BR"/>
        </a:p>
      </dgm:t>
    </dgm:pt>
    <dgm:pt modelId="{0F6A97C7-4FB1-490A-BE95-84F830521AEB}" type="pres">
      <dgm:prSet presAssocID="{072D7D86-E5B6-499F-9D04-6D52DFF5B2C5}" presName="hierRoot2" presStyleCnt="0">
        <dgm:presLayoutVars>
          <dgm:hierBranch val="init"/>
        </dgm:presLayoutVars>
      </dgm:prSet>
      <dgm:spPr/>
    </dgm:pt>
    <dgm:pt modelId="{AF084604-26EB-4D45-913A-CD09122311C0}" type="pres">
      <dgm:prSet presAssocID="{072D7D86-E5B6-499F-9D04-6D52DFF5B2C5}" presName="rootComposite" presStyleCnt="0"/>
      <dgm:spPr/>
    </dgm:pt>
    <dgm:pt modelId="{A9379155-D81C-4A10-80D0-CA5AFE241103}" type="pres">
      <dgm:prSet presAssocID="{072D7D86-E5B6-499F-9D04-6D52DFF5B2C5}" presName="rootText" presStyleLbl="node2" presStyleIdx="0" presStyleCnt="3" custScaleX="141614" custScaleY="189580" custLinFactNeighborX="8438" custLinFactNeighborY="1902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6FED4E1-BC4B-436D-86CE-02C33D3B9FFA}" type="pres">
      <dgm:prSet presAssocID="{072D7D86-E5B6-499F-9D04-6D52DFF5B2C5}" presName="rootConnector" presStyleLbl="node2" presStyleIdx="0" presStyleCnt="3"/>
      <dgm:spPr/>
      <dgm:t>
        <a:bodyPr/>
        <a:lstStyle/>
        <a:p>
          <a:endParaRPr lang="pt-BR"/>
        </a:p>
      </dgm:t>
    </dgm:pt>
    <dgm:pt modelId="{BD8FE656-2F44-4B6C-B09D-2A42A154AC5D}" type="pres">
      <dgm:prSet presAssocID="{072D7D86-E5B6-499F-9D04-6D52DFF5B2C5}" presName="hierChild4" presStyleCnt="0"/>
      <dgm:spPr/>
    </dgm:pt>
    <dgm:pt modelId="{15B418AB-81FE-425C-9DC2-D5BFBB4D69E5}" type="pres">
      <dgm:prSet presAssocID="{072D7D86-E5B6-499F-9D04-6D52DFF5B2C5}" presName="hierChild5" presStyleCnt="0"/>
      <dgm:spPr/>
    </dgm:pt>
    <dgm:pt modelId="{F623E3AC-920D-4256-A6C7-951FAC69DBEA}" type="pres">
      <dgm:prSet presAssocID="{5D1677A5-565B-49E1-B172-B8D0C2CF3CBA}" presName="Name37" presStyleLbl="parChTrans1D2" presStyleIdx="1" presStyleCnt="3"/>
      <dgm:spPr/>
      <dgm:t>
        <a:bodyPr/>
        <a:lstStyle/>
        <a:p>
          <a:endParaRPr lang="pt-BR"/>
        </a:p>
      </dgm:t>
    </dgm:pt>
    <dgm:pt modelId="{85891D56-9ABE-4341-96E5-3D8AC9CC452E}" type="pres">
      <dgm:prSet presAssocID="{6AA9D1B8-2A43-49AD-9000-91BD74A439C0}" presName="hierRoot2" presStyleCnt="0">
        <dgm:presLayoutVars>
          <dgm:hierBranch val="init"/>
        </dgm:presLayoutVars>
      </dgm:prSet>
      <dgm:spPr/>
    </dgm:pt>
    <dgm:pt modelId="{4749CBD8-8578-468A-AADE-FAF6D1022F2F}" type="pres">
      <dgm:prSet presAssocID="{6AA9D1B8-2A43-49AD-9000-91BD74A439C0}" presName="rootComposite" presStyleCnt="0"/>
      <dgm:spPr/>
    </dgm:pt>
    <dgm:pt modelId="{2A48E1BA-05A1-40AF-B3DB-2CDC35C69BDC}" type="pres">
      <dgm:prSet presAssocID="{6AA9D1B8-2A43-49AD-9000-91BD74A439C0}" presName="rootText" presStyleLbl="node2" presStyleIdx="1" presStyleCnt="3" custScaleX="144857" custScaleY="206537" custLinFactNeighborX="2538" custLinFactNeighborY="1847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7779A5A-CD2D-4087-950C-1C299ACB2979}" type="pres">
      <dgm:prSet presAssocID="{6AA9D1B8-2A43-49AD-9000-91BD74A439C0}" presName="rootConnector" presStyleLbl="node2" presStyleIdx="1" presStyleCnt="3"/>
      <dgm:spPr/>
      <dgm:t>
        <a:bodyPr/>
        <a:lstStyle/>
        <a:p>
          <a:endParaRPr lang="pt-BR"/>
        </a:p>
      </dgm:t>
    </dgm:pt>
    <dgm:pt modelId="{7FE87ECA-2498-4594-BE95-06993077D45A}" type="pres">
      <dgm:prSet presAssocID="{6AA9D1B8-2A43-49AD-9000-91BD74A439C0}" presName="hierChild4" presStyleCnt="0"/>
      <dgm:spPr/>
    </dgm:pt>
    <dgm:pt modelId="{B40D919F-9DC2-43F4-B640-6BBE483BA451}" type="pres">
      <dgm:prSet presAssocID="{6AA9D1B8-2A43-49AD-9000-91BD74A439C0}" presName="hierChild5" presStyleCnt="0"/>
      <dgm:spPr/>
    </dgm:pt>
    <dgm:pt modelId="{A8DF1B79-EE6A-4F20-9A23-863227820CA0}" type="pres">
      <dgm:prSet presAssocID="{35561874-37D6-4D35-8FB5-6F8BED2659F8}" presName="Name37" presStyleLbl="parChTrans1D2" presStyleIdx="2" presStyleCnt="3"/>
      <dgm:spPr/>
      <dgm:t>
        <a:bodyPr/>
        <a:lstStyle/>
        <a:p>
          <a:endParaRPr lang="pt-BR"/>
        </a:p>
      </dgm:t>
    </dgm:pt>
    <dgm:pt modelId="{40754918-7863-4B7E-8D4F-BDEF328C5635}" type="pres">
      <dgm:prSet presAssocID="{217C065D-6D5D-4596-8D77-8CCABC7585C6}" presName="hierRoot2" presStyleCnt="0">
        <dgm:presLayoutVars>
          <dgm:hierBranch val="init"/>
        </dgm:presLayoutVars>
      </dgm:prSet>
      <dgm:spPr/>
    </dgm:pt>
    <dgm:pt modelId="{98233CF7-56C9-43B5-B827-C2BF3228F8CB}" type="pres">
      <dgm:prSet presAssocID="{217C065D-6D5D-4596-8D77-8CCABC7585C6}" presName="rootComposite" presStyleCnt="0"/>
      <dgm:spPr/>
    </dgm:pt>
    <dgm:pt modelId="{BD4AB379-9CEB-413F-A1D7-22DFE2C06C3B}" type="pres">
      <dgm:prSet presAssocID="{217C065D-6D5D-4596-8D77-8CCABC7585C6}" presName="rootText" presStyleLbl="node2" presStyleIdx="2" presStyleCnt="3" custScaleX="195800" custScaleY="215553" custLinFactNeighborX="423" custLinFactNeighborY="676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87A11E1-7867-41D3-857A-86AF3F04F8BF}" type="pres">
      <dgm:prSet presAssocID="{217C065D-6D5D-4596-8D77-8CCABC7585C6}" presName="rootConnector" presStyleLbl="node2" presStyleIdx="2" presStyleCnt="3"/>
      <dgm:spPr/>
      <dgm:t>
        <a:bodyPr/>
        <a:lstStyle/>
        <a:p>
          <a:endParaRPr lang="pt-BR"/>
        </a:p>
      </dgm:t>
    </dgm:pt>
    <dgm:pt modelId="{4B4948A8-92C6-4726-B974-6CBEECB243AA}" type="pres">
      <dgm:prSet presAssocID="{217C065D-6D5D-4596-8D77-8CCABC7585C6}" presName="hierChild4" presStyleCnt="0"/>
      <dgm:spPr/>
    </dgm:pt>
    <dgm:pt modelId="{144B8077-BD96-4BAD-AF1B-EA1DF774C674}" type="pres">
      <dgm:prSet presAssocID="{217C065D-6D5D-4596-8D77-8CCABC7585C6}" presName="hierChild5" presStyleCnt="0"/>
      <dgm:spPr/>
    </dgm:pt>
    <dgm:pt modelId="{ECA90935-4DBA-4D77-B2F4-41754284B86E}" type="pres">
      <dgm:prSet presAssocID="{B75BAED9-466F-49BC-80CD-C5BEEA260F73}" presName="hierChild3" presStyleCnt="0"/>
      <dgm:spPr/>
    </dgm:pt>
  </dgm:ptLst>
  <dgm:cxnLst>
    <dgm:cxn modelId="{7DD09233-A61E-4CB1-A3E9-9A496B16FF6A}" type="presOf" srcId="{5D1677A5-565B-49E1-B172-B8D0C2CF3CBA}" destId="{F623E3AC-920D-4256-A6C7-951FAC69DBEA}" srcOrd="0" destOrd="0" presId="urn:microsoft.com/office/officeart/2005/8/layout/orgChart1"/>
    <dgm:cxn modelId="{96FEEB69-E274-4184-8E16-D8096E4AD607}" srcId="{B75BAED9-466F-49BC-80CD-C5BEEA260F73}" destId="{072D7D86-E5B6-499F-9D04-6D52DFF5B2C5}" srcOrd="0" destOrd="0" parTransId="{7F2496EA-8A23-4346-BFC6-42243249F27B}" sibTransId="{2A87C2F9-118B-46B7-84C2-BB684FD51FF0}"/>
    <dgm:cxn modelId="{3096648C-B5A0-4C24-82E1-7ACA29C63FF3}" type="presOf" srcId="{6AA9D1B8-2A43-49AD-9000-91BD74A439C0}" destId="{47779A5A-CD2D-4087-950C-1C299ACB2979}" srcOrd="1" destOrd="0" presId="urn:microsoft.com/office/officeart/2005/8/layout/orgChart1"/>
    <dgm:cxn modelId="{1A965055-30D0-418A-93EE-8D4C655690E6}" type="presOf" srcId="{03022127-FA40-4858-B023-5E09BC378734}" destId="{9BFB9E52-25AB-49A5-BE19-8FCA97B44648}" srcOrd="0" destOrd="0" presId="urn:microsoft.com/office/officeart/2005/8/layout/orgChart1"/>
    <dgm:cxn modelId="{E37A9147-773D-4C6B-B585-0B00CE45AC91}" type="presOf" srcId="{217C065D-6D5D-4596-8D77-8CCABC7585C6}" destId="{BD4AB379-9CEB-413F-A1D7-22DFE2C06C3B}" srcOrd="0" destOrd="0" presId="urn:microsoft.com/office/officeart/2005/8/layout/orgChart1"/>
    <dgm:cxn modelId="{BF24F5B2-A397-4B84-97AA-9A5B2F5E450C}" type="presOf" srcId="{217C065D-6D5D-4596-8D77-8CCABC7585C6}" destId="{C87A11E1-7867-41D3-857A-86AF3F04F8BF}" srcOrd="1" destOrd="0" presId="urn:microsoft.com/office/officeart/2005/8/layout/orgChart1"/>
    <dgm:cxn modelId="{4716E53D-65A4-44C2-9277-8A3D862253A1}" srcId="{B75BAED9-466F-49BC-80CD-C5BEEA260F73}" destId="{6AA9D1B8-2A43-49AD-9000-91BD74A439C0}" srcOrd="1" destOrd="0" parTransId="{5D1677A5-565B-49E1-B172-B8D0C2CF3CBA}" sibTransId="{D6CEF22C-B5B1-493C-B991-93999F081216}"/>
    <dgm:cxn modelId="{A837C57E-58DB-4694-B5C0-0B52A1C55ADF}" type="presOf" srcId="{6AA9D1B8-2A43-49AD-9000-91BD74A439C0}" destId="{2A48E1BA-05A1-40AF-B3DB-2CDC35C69BDC}" srcOrd="0" destOrd="0" presId="urn:microsoft.com/office/officeart/2005/8/layout/orgChart1"/>
    <dgm:cxn modelId="{6C76D494-EC92-4C07-ABFF-66ED79744051}" srcId="{03022127-FA40-4858-B023-5E09BC378734}" destId="{B75BAED9-466F-49BC-80CD-C5BEEA260F73}" srcOrd="0" destOrd="0" parTransId="{30BD6AE7-725E-4CDC-9F45-5692133A7D82}" sibTransId="{79595E83-B86A-4A8C-88A9-B9EDBD8F143E}"/>
    <dgm:cxn modelId="{C00AE3D1-6FDD-46C3-90C7-9E33DD09231A}" srcId="{B75BAED9-466F-49BC-80CD-C5BEEA260F73}" destId="{217C065D-6D5D-4596-8D77-8CCABC7585C6}" srcOrd="2" destOrd="0" parTransId="{35561874-37D6-4D35-8FB5-6F8BED2659F8}" sibTransId="{3BA53B3B-BCFA-4583-B9A9-D17D97ADE3A1}"/>
    <dgm:cxn modelId="{D775A78F-6486-4EB4-8E5B-1A6800C213A3}" type="presOf" srcId="{B75BAED9-466F-49BC-80CD-C5BEEA260F73}" destId="{86D3A63B-DF34-428D-A1AD-A6E6B3771306}" srcOrd="1" destOrd="0" presId="urn:microsoft.com/office/officeart/2005/8/layout/orgChart1"/>
    <dgm:cxn modelId="{69FD277A-9D2E-4E90-A437-4C2114A1AEDA}" type="presOf" srcId="{072D7D86-E5B6-499F-9D04-6D52DFF5B2C5}" destId="{16FED4E1-BC4B-436D-86CE-02C33D3B9FFA}" srcOrd="1" destOrd="0" presId="urn:microsoft.com/office/officeart/2005/8/layout/orgChart1"/>
    <dgm:cxn modelId="{F20D068A-87AC-4A76-A367-50432CDD97CC}" type="presOf" srcId="{7F2496EA-8A23-4346-BFC6-42243249F27B}" destId="{C57480FE-A858-4E5D-B3AF-D6C375323DFC}" srcOrd="0" destOrd="0" presId="urn:microsoft.com/office/officeart/2005/8/layout/orgChart1"/>
    <dgm:cxn modelId="{FFC67F9F-D5B3-44C9-A6D4-F059A9B37E6F}" type="presOf" srcId="{B75BAED9-466F-49BC-80CD-C5BEEA260F73}" destId="{CA9B41E8-9792-450F-BA33-EECF2AA93B8C}" srcOrd="0" destOrd="0" presId="urn:microsoft.com/office/officeart/2005/8/layout/orgChart1"/>
    <dgm:cxn modelId="{63A177DE-8A49-419B-8114-FB9C6F5B33F5}" type="presOf" srcId="{072D7D86-E5B6-499F-9D04-6D52DFF5B2C5}" destId="{A9379155-D81C-4A10-80D0-CA5AFE241103}" srcOrd="0" destOrd="0" presId="urn:microsoft.com/office/officeart/2005/8/layout/orgChart1"/>
    <dgm:cxn modelId="{D48798D2-C941-402E-A17C-16BB6213F729}" type="presOf" srcId="{35561874-37D6-4D35-8FB5-6F8BED2659F8}" destId="{A8DF1B79-EE6A-4F20-9A23-863227820CA0}" srcOrd="0" destOrd="0" presId="urn:microsoft.com/office/officeart/2005/8/layout/orgChart1"/>
    <dgm:cxn modelId="{BE33B481-758D-4314-A30A-A981ED3BC276}" type="presParOf" srcId="{9BFB9E52-25AB-49A5-BE19-8FCA97B44648}" destId="{4AA62268-DEBA-4E1A-81B8-4D23AEBB2E0D}" srcOrd="0" destOrd="0" presId="urn:microsoft.com/office/officeart/2005/8/layout/orgChart1"/>
    <dgm:cxn modelId="{CEA9D955-2256-4BE5-B678-3D9783567E17}" type="presParOf" srcId="{4AA62268-DEBA-4E1A-81B8-4D23AEBB2E0D}" destId="{83DC937B-970B-438A-8BD2-445EFC80F9D0}" srcOrd="0" destOrd="0" presId="urn:microsoft.com/office/officeart/2005/8/layout/orgChart1"/>
    <dgm:cxn modelId="{64834199-FFFF-4ACC-AB92-80F3A4B6BE12}" type="presParOf" srcId="{83DC937B-970B-438A-8BD2-445EFC80F9D0}" destId="{CA9B41E8-9792-450F-BA33-EECF2AA93B8C}" srcOrd="0" destOrd="0" presId="urn:microsoft.com/office/officeart/2005/8/layout/orgChart1"/>
    <dgm:cxn modelId="{AFE38DEE-591B-46B5-86EF-F8779D6DCAED}" type="presParOf" srcId="{83DC937B-970B-438A-8BD2-445EFC80F9D0}" destId="{86D3A63B-DF34-428D-A1AD-A6E6B3771306}" srcOrd="1" destOrd="0" presId="urn:microsoft.com/office/officeart/2005/8/layout/orgChart1"/>
    <dgm:cxn modelId="{F2D9B48C-DB39-4F54-9483-63929013842A}" type="presParOf" srcId="{4AA62268-DEBA-4E1A-81B8-4D23AEBB2E0D}" destId="{6FC46756-19FE-4749-889D-D045FF32E498}" srcOrd="1" destOrd="0" presId="urn:microsoft.com/office/officeart/2005/8/layout/orgChart1"/>
    <dgm:cxn modelId="{AC199DE9-527A-4E8F-81F5-3E396B496E59}" type="presParOf" srcId="{6FC46756-19FE-4749-889D-D045FF32E498}" destId="{C57480FE-A858-4E5D-B3AF-D6C375323DFC}" srcOrd="0" destOrd="0" presId="urn:microsoft.com/office/officeart/2005/8/layout/orgChart1"/>
    <dgm:cxn modelId="{EB46A591-229B-4507-AF13-B74EF0E030E3}" type="presParOf" srcId="{6FC46756-19FE-4749-889D-D045FF32E498}" destId="{0F6A97C7-4FB1-490A-BE95-84F830521AEB}" srcOrd="1" destOrd="0" presId="urn:microsoft.com/office/officeart/2005/8/layout/orgChart1"/>
    <dgm:cxn modelId="{BA084ECA-EA5E-4A45-9BAC-9497509120C0}" type="presParOf" srcId="{0F6A97C7-4FB1-490A-BE95-84F830521AEB}" destId="{AF084604-26EB-4D45-913A-CD09122311C0}" srcOrd="0" destOrd="0" presId="urn:microsoft.com/office/officeart/2005/8/layout/orgChart1"/>
    <dgm:cxn modelId="{F4111AB2-4EC3-442F-9AAB-B33FDCCE7BFF}" type="presParOf" srcId="{AF084604-26EB-4D45-913A-CD09122311C0}" destId="{A9379155-D81C-4A10-80D0-CA5AFE241103}" srcOrd="0" destOrd="0" presId="urn:microsoft.com/office/officeart/2005/8/layout/orgChart1"/>
    <dgm:cxn modelId="{EAF48D0D-F0B7-42BE-87C3-7D3C6C8D0792}" type="presParOf" srcId="{AF084604-26EB-4D45-913A-CD09122311C0}" destId="{16FED4E1-BC4B-436D-86CE-02C33D3B9FFA}" srcOrd="1" destOrd="0" presId="urn:microsoft.com/office/officeart/2005/8/layout/orgChart1"/>
    <dgm:cxn modelId="{C8BA816D-1F3C-413B-ACC2-8ED5C44E08F4}" type="presParOf" srcId="{0F6A97C7-4FB1-490A-BE95-84F830521AEB}" destId="{BD8FE656-2F44-4B6C-B09D-2A42A154AC5D}" srcOrd="1" destOrd="0" presId="urn:microsoft.com/office/officeart/2005/8/layout/orgChart1"/>
    <dgm:cxn modelId="{8CF2C4F9-259A-4868-A347-8525D11967C0}" type="presParOf" srcId="{0F6A97C7-4FB1-490A-BE95-84F830521AEB}" destId="{15B418AB-81FE-425C-9DC2-D5BFBB4D69E5}" srcOrd="2" destOrd="0" presId="urn:microsoft.com/office/officeart/2005/8/layout/orgChart1"/>
    <dgm:cxn modelId="{D1E4FCF8-3E3B-4B84-A9A6-EC7E3114C084}" type="presParOf" srcId="{6FC46756-19FE-4749-889D-D045FF32E498}" destId="{F623E3AC-920D-4256-A6C7-951FAC69DBEA}" srcOrd="2" destOrd="0" presId="urn:microsoft.com/office/officeart/2005/8/layout/orgChart1"/>
    <dgm:cxn modelId="{14AC9AE6-5D18-4E0E-9050-E7F89EDF8035}" type="presParOf" srcId="{6FC46756-19FE-4749-889D-D045FF32E498}" destId="{85891D56-9ABE-4341-96E5-3D8AC9CC452E}" srcOrd="3" destOrd="0" presId="urn:microsoft.com/office/officeart/2005/8/layout/orgChart1"/>
    <dgm:cxn modelId="{52019500-AF39-4AEA-983F-E2DEFFD5CCC9}" type="presParOf" srcId="{85891D56-9ABE-4341-96E5-3D8AC9CC452E}" destId="{4749CBD8-8578-468A-AADE-FAF6D1022F2F}" srcOrd="0" destOrd="0" presId="urn:microsoft.com/office/officeart/2005/8/layout/orgChart1"/>
    <dgm:cxn modelId="{6E4111EF-440E-46C8-8860-49E075C84376}" type="presParOf" srcId="{4749CBD8-8578-468A-AADE-FAF6D1022F2F}" destId="{2A48E1BA-05A1-40AF-B3DB-2CDC35C69BDC}" srcOrd="0" destOrd="0" presId="urn:microsoft.com/office/officeart/2005/8/layout/orgChart1"/>
    <dgm:cxn modelId="{4D24C286-1B3F-48E9-A7F4-D36FDA1837B6}" type="presParOf" srcId="{4749CBD8-8578-468A-AADE-FAF6D1022F2F}" destId="{47779A5A-CD2D-4087-950C-1C299ACB2979}" srcOrd="1" destOrd="0" presId="urn:microsoft.com/office/officeart/2005/8/layout/orgChart1"/>
    <dgm:cxn modelId="{35C5A3AA-0E66-4C40-875A-91386CE0DB1C}" type="presParOf" srcId="{85891D56-9ABE-4341-96E5-3D8AC9CC452E}" destId="{7FE87ECA-2498-4594-BE95-06993077D45A}" srcOrd="1" destOrd="0" presId="urn:microsoft.com/office/officeart/2005/8/layout/orgChart1"/>
    <dgm:cxn modelId="{51EE9113-B267-4F2A-8614-3F479D06E4A5}" type="presParOf" srcId="{85891D56-9ABE-4341-96E5-3D8AC9CC452E}" destId="{B40D919F-9DC2-43F4-B640-6BBE483BA451}" srcOrd="2" destOrd="0" presId="urn:microsoft.com/office/officeart/2005/8/layout/orgChart1"/>
    <dgm:cxn modelId="{86814104-F937-460F-958D-A1F656F2C7EA}" type="presParOf" srcId="{6FC46756-19FE-4749-889D-D045FF32E498}" destId="{A8DF1B79-EE6A-4F20-9A23-863227820CA0}" srcOrd="4" destOrd="0" presId="urn:microsoft.com/office/officeart/2005/8/layout/orgChart1"/>
    <dgm:cxn modelId="{89BE6796-2BBC-42A0-8F40-292041FB61FA}" type="presParOf" srcId="{6FC46756-19FE-4749-889D-D045FF32E498}" destId="{40754918-7863-4B7E-8D4F-BDEF328C5635}" srcOrd="5" destOrd="0" presId="urn:microsoft.com/office/officeart/2005/8/layout/orgChart1"/>
    <dgm:cxn modelId="{5081EC0C-B0AA-4DF0-9D96-FA06CF6B68D6}" type="presParOf" srcId="{40754918-7863-4B7E-8D4F-BDEF328C5635}" destId="{98233CF7-56C9-43B5-B827-C2BF3228F8CB}" srcOrd="0" destOrd="0" presId="urn:microsoft.com/office/officeart/2005/8/layout/orgChart1"/>
    <dgm:cxn modelId="{BD4AD8D8-FE27-478C-8E35-068DE4C08607}" type="presParOf" srcId="{98233CF7-56C9-43B5-B827-C2BF3228F8CB}" destId="{BD4AB379-9CEB-413F-A1D7-22DFE2C06C3B}" srcOrd="0" destOrd="0" presId="urn:microsoft.com/office/officeart/2005/8/layout/orgChart1"/>
    <dgm:cxn modelId="{76CC536D-D8FE-419F-915E-EC26E5641F70}" type="presParOf" srcId="{98233CF7-56C9-43B5-B827-C2BF3228F8CB}" destId="{C87A11E1-7867-41D3-857A-86AF3F04F8BF}" srcOrd="1" destOrd="0" presId="urn:microsoft.com/office/officeart/2005/8/layout/orgChart1"/>
    <dgm:cxn modelId="{46BA214A-4C63-4E9F-A697-67476009C4EB}" type="presParOf" srcId="{40754918-7863-4B7E-8D4F-BDEF328C5635}" destId="{4B4948A8-92C6-4726-B974-6CBEECB243AA}" srcOrd="1" destOrd="0" presId="urn:microsoft.com/office/officeart/2005/8/layout/orgChart1"/>
    <dgm:cxn modelId="{1490248F-F3F4-49A6-AF2A-A5A3CD802A83}" type="presParOf" srcId="{40754918-7863-4B7E-8D4F-BDEF328C5635}" destId="{144B8077-BD96-4BAD-AF1B-EA1DF774C674}" srcOrd="2" destOrd="0" presId="urn:microsoft.com/office/officeart/2005/8/layout/orgChart1"/>
    <dgm:cxn modelId="{1DEA0A08-3129-49A8-9DCD-F2AE54C5FD82}" type="presParOf" srcId="{4AA62268-DEBA-4E1A-81B8-4D23AEBB2E0D}" destId="{ECA90935-4DBA-4D77-B2F4-41754284B86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DF1B79-EE6A-4F20-9A23-863227820CA0}">
      <dsp:nvSpPr>
        <dsp:cNvPr id="0" name=""/>
        <dsp:cNvSpPr/>
      </dsp:nvSpPr>
      <dsp:spPr>
        <a:xfrm>
          <a:off x="5638226" y="2161565"/>
          <a:ext cx="3733131" cy="5783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578"/>
              </a:lnTo>
              <a:lnTo>
                <a:pt x="3733131" y="347578"/>
              </a:lnTo>
              <a:lnTo>
                <a:pt x="3733131" y="5783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23E3AC-920D-4256-A6C7-951FAC69DBEA}">
      <dsp:nvSpPr>
        <dsp:cNvPr id="0" name=""/>
        <dsp:cNvSpPr/>
      </dsp:nvSpPr>
      <dsp:spPr>
        <a:xfrm>
          <a:off x="5221844" y="2161565"/>
          <a:ext cx="416382" cy="707058"/>
        </a:xfrm>
        <a:custGeom>
          <a:avLst/>
          <a:gdLst/>
          <a:ahLst/>
          <a:cxnLst/>
          <a:rect l="0" t="0" r="0" b="0"/>
          <a:pathLst>
            <a:path>
              <a:moveTo>
                <a:pt x="416382" y="0"/>
              </a:moveTo>
              <a:lnTo>
                <a:pt x="416382" y="476284"/>
              </a:lnTo>
              <a:lnTo>
                <a:pt x="0" y="476284"/>
              </a:lnTo>
              <a:lnTo>
                <a:pt x="0" y="7070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7480FE-A858-4E5D-B3AF-D6C375323DFC}">
      <dsp:nvSpPr>
        <dsp:cNvPr id="0" name=""/>
        <dsp:cNvSpPr/>
      </dsp:nvSpPr>
      <dsp:spPr>
        <a:xfrm>
          <a:off x="1741871" y="2161565"/>
          <a:ext cx="3896355" cy="713069"/>
        </a:xfrm>
        <a:custGeom>
          <a:avLst/>
          <a:gdLst/>
          <a:ahLst/>
          <a:cxnLst/>
          <a:rect l="0" t="0" r="0" b="0"/>
          <a:pathLst>
            <a:path>
              <a:moveTo>
                <a:pt x="3896355" y="0"/>
              </a:moveTo>
              <a:lnTo>
                <a:pt x="3896355" y="482295"/>
              </a:lnTo>
              <a:lnTo>
                <a:pt x="0" y="482295"/>
              </a:lnTo>
              <a:lnTo>
                <a:pt x="0" y="7130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9B41E8-9792-450F-BA33-EECF2AA93B8C}">
      <dsp:nvSpPr>
        <dsp:cNvPr id="0" name=""/>
        <dsp:cNvSpPr/>
      </dsp:nvSpPr>
      <dsp:spPr>
        <a:xfrm>
          <a:off x="3231791" y="637061"/>
          <a:ext cx="4812868" cy="15245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200" kern="1200" dirty="0"/>
            <a:t>Produtos da  Tese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200" kern="1200" dirty="0"/>
            <a:t>(3 artigos) </a:t>
          </a:r>
        </a:p>
      </dsp:txBody>
      <dsp:txXfrm>
        <a:off x="3231791" y="637061"/>
        <a:ext cx="4812868" cy="1524503"/>
      </dsp:txXfrm>
    </dsp:sp>
    <dsp:sp modelId="{A9379155-D81C-4A10-80D0-CA5AFE241103}">
      <dsp:nvSpPr>
        <dsp:cNvPr id="0" name=""/>
        <dsp:cNvSpPr/>
      </dsp:nvSpPr>
      <dsp:spPr>
        <a:xfrm>
          <a:off x="185641" y="2874634"/>
          <a:ext cx="3112459" cy="2083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/>
            <a:t>Síndromes hipertensivas gestacionais e desfecho em RN prematuros: um estudo de coorte retrospectiva</a:t>
          </a:r>
        </a:p>
      </dsp:txBody>
      <dsp:txXfrm>
        <a:off x="185641" y="2874634"/>
        <a:ext cx="3112459" cy="2083339"/>
      </dsp:txXfrm>
    </dsp:sp>
    <dsp:sp modelId="{2A48E1BA-05A1-40AF-B3DB-2CDC35C69BDC}">
      <dsp:nvSpPr>
        <dsp:cNvPr id="0" name=""/>
        <dsp:cNvSpPr/>
      </dsp:nvSpPr>
      <dsp:spPr>
        <a:xfrm>
          <a:off x="3629976" y="2868623"/>
          <a:ext cx="3183736" cy="22696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pt-BR" sz="2400" kern="1200" dirty="0" err="1"/>
            <a:t>Enterocolite</a:t>
          </a:r>
          <a:r>
            <a:rPr lang="pt-BR" sz="2400" kern="1200" dirty="0"/>
            <a:t> Necrosante e síndrome hipertensiva materna: um estudo de coorte prospectiva</a:t>
          </a:r>
        </a:p>
      </dsp:txBody>
      <dsp:txXfrm>
        <a:off x="3629976" y="2868623"/>
        <a:ext cx="3183736" cy="2269684"/>
      </dsp:txXfrm>
    </dsp:sp>
    <dsp:sp modelId="{BD4AB379-9CEB-413F-A1D7-22DFE2C06C3B}">
      <dsp:nvSpPr>
        <dsp:cNvPr id="0" name=""/>
        <dsp:cNvSpPr/>
      </dsp:nvSpPr>
      <dsp:spPr>
        <a:xfrm>
          <a:off x="7219665" y="2739917"/>
          <a:ext cx="4303385" cy="23687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pt-BR" sz="2400" kern="1200" dirty="0"/>
            <a:t>As alterações do desenvolvimento </a:t>
          </a:r>
          <a:r>
            <a:rPr lang="pt-BR" sz="2400" kern="1200" dirty="0" err="1"/>
            <a:t>neuromotor</a:t>
          </a:r>
          <a:r>
            <a:rPr lang="pt-BR" sz="2400" kern="1200" dirty="0"/>
            <a:t> de recém nascidos de mães hipertensas aos 12 e 18 meses de vida utilizando a escala  Alberta </a:t>
          </a:r>
          <a:r>
            <a:rPr lang="pt-BR" sz="2400" kern="1200" dirty="0" err="1"/>
            <a:t>Infant</a:t>
          </a:r>
          <a:r>
            <a:rPr lang="pt-BR" sz="2400" kern="1200" dirty="0"/>
            <a:t> Motor </a:t>
          </a:r>
          <a:r>
            <a:rPr lang="pt-BR" sz="2400" kern="1200" dirty="0" err="1"/>
            <a:t>Scale</a:t>
          </a:r>
          <a:r>
            <a:rPr lang="pt-BR" sz="2400" kern="1200" dirty="0"/>
            <a:t> in </a:t>
          </a:r>
          <a:r>
            <a:rPr lang="pt-BR" sz="2400" kern="1200" dirty="0" err="1"/>
            <a:t>neonates</a:t>
          </a:r>
          <a:r>
            <a:rPr lang="pt-BR" sz="2400" kern="1200" dirty="0"/>
            <a:t> (AIMS). </a:t>
          </a:r>
        </a:p>
      </dsp:txBody>
      <dsp:txXfrm>
        <a:off x="7219665" y="2739917"/>
        <a:ext cx="4303385" cy="23687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E385A-E0DE-47FC-A241-62811D8635EB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92691-3700-4010-A020-EFD9E80179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7016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2412-0FDF-434A-A8E3-DBFF388ECBEF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6582D-8E12-4333-AAFA-D850C7AD0B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3789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BADB3-AFA7-46CB-B692-FDA8C57B0F84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C659A-F801-4AA3-90F8-1F08F44B412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8091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B9B6F-CFA4-429A-9E8E-490D15EF3A05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8721E-DEC7-408F-B9CB-AF8053BB28F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900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93AD3-0A33-463E-BC1F-71B41A816089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8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15568-B75F-4CC9-92D9-23E7D9A48B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6758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C39BF-4A66-4378-82A9-C471B0C852EA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4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87921-DCED-4F1D-85A1-FD426DF97B7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3380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6ACFE-1792-4F7F-9BDF-DCC7F99A3A56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3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D53B6-6A30-4CDB-A735-A8643CF8965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3979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4FEEA-DAA7-45D9-ACAF-CDC611740730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6103F-1FA1-4E04-9372-C8B80FB1FE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391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D021D-2037-478D-B794-8DB6836BF6B4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0E70A-172A-487E-A3D2-7794C5B0EE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4414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2FC48-3BAF-46AA-8CBE-FFC73C44B9E1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97002-A600-4684-8AD9-2FAA137226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1454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FADB1-E5E2-4722-87D0-302283E56CBF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ECFA0-74AB-4A0A-921D-958161021BD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5639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Editar estilos de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70DEC2-CED0-4179-BEF8-90BC2B44FA39}" type="datetimeFigureOut">
              <a:rPr lang="pt-BR"/>
              <a:pPr>
                <a:defRPr/>
              </a:pPr>
              <a:t>05/04/2019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91DD03-1F59-4164-BBFD-9025F7258C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aulomargotto.com.br/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package" Target="../embeddings/Planilha_do_Microsoft_Excel1.xlsx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" y="1322388"/>
            <a:ext cx="4400550" cy="390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Espaço Reservado para Conteúdo 2"/>
          <p:cNvSpPr txBox="1">
            <a:spLocks/>
          </p:cNvSpPr>
          <p:nvPr/>
        </p:nvSpPr>
        <p:spPr bwMode="auto">
          <a:xfrm>
            <a:off x="5586413" y="2155825"/>
            <a:ext cx="64420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None/>
            </a:pPr>
            <a:endParaRPr lang="pt-BR" altLang="pt-BR" sz="2700"/>
          </a:p>
          <a:p>
            <a:pPr algn="ctr" eaLnBrk="1" hangingPunct="1">
              <a:spcBef>
                <a:spcPct val="20000"/>
              </a:spcBef>
              <a:buFontTx/>
              <a:buNone/>
            </a:pPr>
            <a:r>
              <a:rPr lang="pt-BR" altLang="pt-BR" sz="3700" b="1" i="1">
                <a:solidFill>
                  <a:srgbClr val="0000FF"/>
                </a:solidFill>
              </a:rPr>
              <a:t>Síndrome hipertensiva na gestação e desfecho neonatal</a:t>
            </a:r>
            <a:r>
              <a:rPr lang="pt-BR" altLang="pt-BR" sz="3700" b="1" i="1"/>
              <a:t>  </a:t>
            </a: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1412875" y="471488"/>
            <a:ext cx="9144000" cy="490537"/>
          </a:xfrm>
        </p:spPr>
        <p:txBody>
          <a:bodyPr rtlCol="0">
            <a:normAutofit fontScale="90000"/>
          </a:bodyPr>
          <a:lstStyle/>
          <a:p>
            <a:pPr algn="ctr" eaLnBrk="1" fontAlgn="auto">
              <a:spcAft>
                <a:spcPts val="0"/>
              </a:spcAft>
              <a:defRPr/>
            </a:pP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sz="1800" b="1" dirty="0"/>
              <a:t>UNIVERSIDADE DE BRASÍLIA – UnB</a:t>
            </a:r>
            <a:br>
              <a:rPr lang="pt-BR" sz="1800" b="1" dirty="0"/>
            </a:br>
            <a:r>
              <a:rPr lang="pt-BR" sz="1800" b="1" dirty="0"/>
              <a:t>FACULDADE DE CIÊNCIAS DA SAÚDE</a:t>
            </a:r>
            <a:r>
              <a:rPr lang="pt-BR" sz="1800" dirty="0"/>
              <a:t/>
            </a:r>
            <a:br>
              <a:rPr lang="pt-BR" sz="1800" dirty="0"/>
            </a:br>
            <a:r>
              <a:rPr lang="pt-BR" sz="1800" b="1" dirty="0"/>
              <a:t>PROGRAMA DE PÓS-GRADUAÇÃO EM CIÊNCIAS DA SAÚDE</a:t>
            </a:r>
            <a:r>
              <a:rPr lang="pt-BR" sz="1800" dirty="0"/>
              <a:t/>
            </a:r>
            <a:br>
              <a:rPr lang="pt-BR" sz="1800" dirty="0"/>
            </a:br>
            <a:endParaRPr lang="pt-BR" sz="1800" dirty="0"/>
          </a:p>
        </p:txBody>
      </p:sp>
      <p:pic>
        <p:nvPicPr>
          <p:cNvPr id="2053" name="Imagem 8" descr="http://canaldoensino.com.br/blog/wp-content/uploads/2015/02/unb_im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188913"/>
            <a:ext cx="1074738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CaixaDeTexto 9"/>
          <p:cNvSpPr txBox="1">
            <a:spLocks noChangeArrowheads="1"/>
          </p:cNvSpPr>
          <p:nvPr/>
        </p:nvSpPr>
        <p:spPr bwMode="auto">
          <a:xfrm>
            <a:off x="3190875" y="3865563"/>
            <a:ext cx="869156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 b="1"/>
              <a:t>Doutoranda: Marta David Rocha de Moura 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/>
              <a:t>Orientadora: Profª. Drª. Maria Rita C.G. Novaes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/>
              <a:t>Co-orientador: Prof</a:t>
            </a:r>
            <a:r>
              <a:rPr lang="pt-BR" altLang="pt-BR" sz="2400" baseline="30000"/>
              <a:t>o</a:t>
            </a:r>
            <a:r>
              <a:rPr lang="pt-BR" altLang="pt-BR" sz="2400"/>
              <a:t>. Dr</a:t>
            </a:r>
            <a:r>
              <a:rPr lang="pt-BR" altLang="pt-BR" sz="2400" baseline="30000"/>
              <a:t>o</a:t>
            </a:r>
            <a:r>
              <a:rPr lang="pt-BR" altLang="pt-BR" sz="2400"/>
              <a:t>. Paulo Roberto Margotto</a:t>
            </a:r>
          </a:p>
        </p:txBody>
      </p:sp>
      <p:sp>
        <p:nvSpPr>
          <p:cNvPr id="2055" name="Retângulo 1"/>
          <p:cNvSpPr>
            <a:spLocks noChangeArrowheads="1"/>
          </p:cNvSpPr>
          <p:nvPr/>
        </p:nvSpPr>
        <p:spPr bwMode="auto">
          <a:xfrm>
            <a:off x="412750" y="5451475"/>
            <a:ext cx="7124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Projeto de Qualificação como requisito parcial para obtenção do Título de Doutor em Ciências da Saúde pelo Programa DINTER – ESCS/ FEPECS</a:t>
            </a:r>
          </a:p>
        </p:txBody>
      </p:sp>
      <p:pic>
        <p:nvPicPr>
          <p:cNvPr id="2056" name="Picture 2" descr="Resultado de imagem para es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1900" y="5451475"/>
            <a:ext cx="1579563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Text Box 10"/>
          <p:cNvSpPr txBox="1">
            <a:spLocks noChangeArrowheads="1"/>
          </p:cNvSpPr>
          <p:nvPr/>
        </p:nvSpPr>
        <p:spPr bwMode="auto">
          <a:xfrm>
            <a:off x="7327900" y="6264275"/>
            <a:ext cx="2843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>
                <a:hlinkClick r:id="rId5"/>
              </a:rPr>
              <a:t>www.paulomargotto.com.br</a:t>
            </a:r>
            <a:endParaRPr lang="pt-BR" altLang="pt-BR"/>
          </a:p>
          <a:p>
            <a:r>
              <a:rPr lang="pt-BR" altLang="pt-BR"/>
              <a:t>Brasília, 3 de março de 2019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363" y="773113"/>
            <a:ext cx="107997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D01"/>
                </a:solidFill>
              </a:rPr>
              <a:t>Síndrome hipertensiva na gestação e desfecho neonatal 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7875" y="2779713"/>
            <a:ext cx="5087938" cy="552450"/>
          </a:xfrm>
          <a:solidFill>
            <a:schemeClr val="accent2"/>
          </a:solidFill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dirty="0">
                <a:solidFill>
                  <a:schemeClr val="accent5">
                    <a:lumMod val="50000"/>
                  </a:schemeClr>
                </a:solidFill>
              </a:rPr>
              <a:t>Conflito de Interesses</a:t>
            </a:r>
          </a:p>
        </p:txBody>
      </p:sp>
      <p:sp>
        <p:nvSpPr>
          <p:cNvPr id="3076" name="Retângulo 5"/>
          <p:cNvSpPr>
            <a:spLocks noChangeArrowheads="1"/>
          </p:cNvSpPr>
          <p:nvPr/>
        </p:nvSpPr>
        <p:spPr bwMode="auto">
          <a:xfrm>
            <a:off x="777875" y="3813175"/>
            <a:ext cx="10636250" cy="261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Declaro ausência de Conflito de Interesses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Ausência de Financiamento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Aprovado pelo CEP CAAE 58280716.9.0000.5553.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pt-BR" altLang="pt-BR"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7" name="Imagem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25" y="2352675"/>
            <a:ext cx="3279775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D01"/>
                </a:solidFill>
              </a:rPr>
              <a:t>Síndrome hipertensiva na gestação e desfecho neonatal 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2100" y="1622425"/>
            <a:ext cx="2828925" cy="6492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dirty="0">
                <a:solidFill>
                  <a:schemeClr val="accent5">
                    <a:lumMod val="50000"/>
                  </a:schemeClr>
                </a:solidFill>
              </a:rPr>
              <a:t>INTRODUÇÃO</a:t>
            </a:r>
          </a:p>
        </p:txBody>
      </p:sp>
      <p:sp>
        <p:nvSpPr>
          <p:cNvPr id="6" name="Subtítul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50913" y="2471738"/>
            <a:ext cx="9756775" cy="649287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800" dirty="0">
                <a:solidFill>
                  <a:schemeClr val="accent5">
                    <a:lumMod val="50000"/>
                  </a:schemeClr>
                </a:solidFill>
              </a:rPr>
              <a:t>A Hipertensão arterial na gestação – Síndrome Hipertensiva na Gestação é uma das principais causas de morbidade e mortalidade materno infantil em países em desenvolvimento </a:t>
            </a:r>
          </a:p>
        </p:txBody>
      </p:sp>
      <p:sp>
        <p:nvSpPr>
          <p:cNvPr id="4101" name="Retângulo 6"/>
          <p:cNvSpPr>
            <a:spLocks noChangeArrowheads="1"/>
          </p:cNvSpPr>
          <p:nvPr/>
        </p:nvSpPr>
        <p:spPr bwMode="auto">
          <a:xfrm>
            <a:off x="9659938" y="5770563"/>
            <a:ext cx="21129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>
                <a:cs typeface="Calibri" panose="020F0502020204030204" pitchFamily="34" charset="0"/>
              </a:rPr>
              <a:t>Shen M,et al 2017 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/>
              <a:t>Abalos E, 2014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D01"/>
                </a:solidFill>
              </a:rPr>
              <a:t>Síndrome hipertensiva na gestação e desfecho neonatal </a:t>
            </a:r>
          </a:p>
        </p:txBody>
      </p:sp>
      <p:sp>
        <p:nvSpPr>
          <p:cNvPr id="5123" name="Subtítulo 6"/>
          <p:cNvSpPr>
            <a:spLocks noGrp="1"/>
          </p:cNvSpPr>
          <p:nvPr>
            <p:ph type="subTitle" idx="1"/>
          </p:nvPr>
        </p:nvSpPr>
        <p:spPr>
          <a:xfrm>
            <a:off x="695325" y="1516063"/>
            <a:ext cx="10801350" cy="1655762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pt-BR" altLang="pt-BR" sz="2800" smtClean="0"/>
              <a:t>A síndrome hipertensiva da gestação se apresenta como um quadro hipertensivo que se desenvolve a qualquer momento após 20 semanas de gestação, acompanhado ou não por proteinúria; eclampsia é a manifestação hipertensiva com componente convulsivo; síndrome HELPP com apresentação de alteração hepática e plaquetopenia</a:t>
            </a:r>
          </a:p>
        </p:txBody>
      </p:sp>
      <p:sp>
        <p:nvSpPr>
          <p:cNvPr id="5124" name="Retângulo 7"/>
          <p:cNvSpPr>
            <a:spLocks noChangeArrowheads="1"/>
          </p:cNvSpPr>
          <p:nvPr/>
        </p:nvSpPr>
        <p:spPr bwMode="auto">
          <a:xfrm>
            <a:off x="7218363" y="5576888"/>
            <a:ext cx="44926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/>
              <a:t>Malik R, Kumar V. Hypertension in Pregnancy. Adv Exp Med Biol. 2017;956:375-393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D01"/>
                </a:solidFill>
              </a:rPr>
              <a:t>Síndrome hipertensiva na gestação e desfecho neonatal </a:t>
            </a:r>
          </a:p>
        </p:txBody>
      </p:sp>
      <p:sp>
        <p:nvSpPr>
          <p:cNvPr id="7" name="Subtítulo 6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325" y="1773238"/>
            <a:ext cx="10801350" cy="1655762"/>
          </a:xfrm>
        </p:spPr>
        <p:txBody>
          <a:bodyPr rtlCol="0">
            <a:noAutofit/>
          </a:bodyPr>
          <a:lstStyle/>
          <a:p>
            <a:pPr algn="just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t-BR" sz="2800" dirty="0"/>
              <a:t>A SHG  pode ser dividida em quatro categorias: </a:t>
            </a:r>
          </a:p>
          <a:p>
            <a:pPr marL="342900" indent="-342900"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2800" dirty="0"/>
              <a:t>hipertensão (pré-existente) crônica,</a:t>
            </a:r>
          </a:p>
          <a:p>
            <a:pPr marL="342900" indent="-342900"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2800" dirty="0"/>
              <a:t>hipertensão gestacional ou gravidez</a:t>
            </a:r>
          </a:p>
          <a:p>
            <a:pPr marL="342900" indent="-342900"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2800" dirty="0"/>
              <a:t>hipertensão induzida (PIH), pré-eclâmpsia / </a:t>
            </a:r>
            <a:r>
              <a:rPr lang="pt-BR" sz="2800" dirty="0" err="1"/>
              <a:t>eclâmpsia</a:t>
            </a:r>
            <a:r>
              <a:rPr lang="pt-BR" sz="2800" dirty="0"/>
              <a:t> e </a:t>
            </a:r>
          </a:p>
          <a:p>
            <a:pPr marL="342900" indent="-342900"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2800" dirty="0"/>
              <a:t>pré-eclâmpsia sobrepostas à hipertensão crônica</a:t>
            </a:r>
          </a:p>
        </p:txBody>
      </p:sp>
      <p:sp>
        <p:nvSpPr>
          <p:cNvPr id="6148" name="Retângulo 7"/>
          <p:cNvSpPr>
            <a:spLocks noChangeArrowheads="1"/>
          </p:cNvSpPr>
          <p:nvPr/>
        </p:nvSpPr>
        <p:spPr bwMode="auto">
          <a:xfrm>
            <a:off x="7372350" y="4930775"/>
            <a:ext cx="44942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/>
              <a:t>Malik R, Kumar V. Hypertension in Pregnancy. Adv Exp Med Biol. 2017;956:375-393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D01"/>
                </a:solidFill>
              </a:rPr>
              <a:t>Síndrome hipertensiva na gestação e desfecho neonatal </a:t>
            </a:r>
          </a:p>
        </p:txBody>
      </p:sp>
      <p:graphicFrame>
        <p:nvGraphicFramePr>
          <p:cNvPr id="6" name="Diagrama 5">
            <a:extLst>
              <a:ext uri="{FF2B5EF4-FFF2-40B4-BE49-F238E27FC236}"/>
            </a:extLst>
          </p:cNvPr>
          <p:cNvGraphicFramePr/>
          <p:nvPr/>
        </p:nvGraphicFramePr>
        <p:xfrm>
          <a:off x="292230" y="758857"/>
          <a:ext cx="11523051" cy="5713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4988" y="1135063"/>
            <a:ext cx="11122025" cy="10779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t-BR" sz="3200" dirty="0">
                <a:solidFill>
                  <a:srgbClr val="FF0000"/>
                </a:solidFill>
              </a:rPr>
              <a:t/>
            </a:r>
            <a:br>
              <a:rPr lang="pt-BR" sz="3200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br>
              <a:rPr lang="pt-BR" sz="3200" b="1" dirty="0">
                <a:solidFill>
                  <a:srgbClr val="FF0000"/>
                </a:solidFill>
              </a:rPr>
            </a:b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8195" name="Retângulo 9"/>
          <p:cNvSpPr>
            <a:spLocks noChangeArrowheads="1"/>
          </p:cNvSpPr>
          <p:nvPr/>
        </p:nvSpPr>
        <p:spPr bwMode="auto">
          <a:xfrm>
            <a:off x="368300" y="2449513"/>
            <a:ext cx="108378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>
                <a:ea typeface="Calibri" panose="020F0502020204030204" pitchFamily="34" charset="0"/>
                <a:cs typeface="Times New Roman" panose="02020603050405020304" pitchFamily="18" charset="0"/>
              </a:rPr>
              <a:t>Alguns autores sugerem que o controle expectante da gestação se encontra associada ao aumento de complicações maternas em uma gestação de 32 semanas ou mais. </a:t>
            </a:r>
          </a:p>
        </p:txBody>
      </p:sp>
      <p:sp>
        <p:nvSpPr>
          <p:cNvPr id="8196" name="Retângulo 10"/>
          <p:cNvSpPr>
            <a:spLocks noChangeArrowheads="1"/>
          </p:cNvSpPr>
          <p:nvPr/>
        </p:nvSpPr>
        <p:spPr bwMode="auto">
          <a:xfrm>
            <a:off x="7747000" y="5945188"/>
            <a:ext cx="38750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/>
              <a:t>Wang Y, Hao M, Sampson S, Xia J, 2017 </a:t>
            </a:r>
          </a:p>
        </p:txBody>
      </p:sp>
      <p:sp>
        <p:nvSpPr>
          <p:cNvPr id="8197" name="CaixaDeTexto 2"/>
          <p:cNvSpPr txBox="1">
            <a:spLocks noChangeArrowheads="1"/>
          </p:cNvSpPr>
          <p:nvPr/>
        </p:nvSpPr>
        <p:spPr bwMode="auto">
          <a:xfrm>
            <a:off x="368300" y="312738"/>
            <a:ext cx="30019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/>
              <a:t>ARTIGO 1</a:t>
            </a:r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534988" y="4346575"/>
            <a:ext cx="11122025" cy="954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n-lt"/>
              </a:rPr>
              <a:t>Os RN de mães hipertensas desenvolvem maiores complicações clínicas que RN prematuros de mães normotensas?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525" y="214313"/>
            <a:ext cx="11123613" cy="10779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t-BR" sz="3200" dirty="0">
                <a:solidFill>
                  <a:srgbClr val="FF0000"/>
                </a:solidFill>
              </a:rPr>
              <a:t/>
            </a:r>
            <a:br>
              <a:rPr lang="pt-BR" sz="3200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br>
              <a:rPr lang="pt-BR" sz="3200" b="1" dirty="0">
                <a:solidFill>
                  <a:srgbClr val="FF0000"/>
                </a:solidFill>
              </a:rPr>
            </a:b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9219" name="Retângulo 9"/>
          <p:cNvSpPr>
            <a:spLocks noChangeArrowheads="1"/>
          </p:cNvSpPr>
          <p:nvPr/>
        </p:nvSpPr>
        <p:spPr bwMode="auto">
          <a:xfrm>
            <a:off x="384175" y="1903413"/>
            <a:ext cx="11123613" cy="350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/>
              <a:t>OBJETIVO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200"/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/>
              <a:t>Avaliar o impacto das síndromes hipertensivas gestacionais, em recém-nascidos prematuros abaixo de 34 semanas e descrever as principais morbidades, mortalidades e as alterações em ultrassonografia transfontanelar em comparação a mães normotensas.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0050" y="2071688"/>
            <a:ext cx="3657600" cy="6286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dirty="0">
                <a:solidFill>
                  <a:schemeClr val="accent5">
                    <a:lumMod val="50000"/>
                  </a:schemeClr>
                </a:solidFill>
              </a:rPr>
              <a:t>Material e Métodos </a:t>
            </a:r>
          </a:p>
        </p:txBody>
      </p:sp>
      <p:sp>
        <p:nvSpPr>
          <p:cNvPr id="10244" name="Retângulo 6"/>
          <p:cNvSpPr>
            <a:spLocks noChangeArrowheads="1"/>
          </p:cNvSpPr>
          <p:nvPr/>
        </p:nvSpPr>
        <p:spPr bwMode="auto">
          <a:xfrm>
            <a:off x="544513" y="2632075"/>
            <a:ext cx="10952162" cy="280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 Foi realizado um estudo de coorte retrospectiva </a:t>
            </a:r>
            <a:r>
              <a:rPr lang="pt-BR" altLang="pt-BR" sz="240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no qual foram incluídos todos os prematuros, com idade gestacional (IG) entre 24 e 33 semanas e 6 dias, nascidos vivos na maternidade do Hospital Materno Infantil de Brasília (HMIB), em Brasília – Distrito Federal, </a:t>
            </a: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e internados na UTI neonatal desse Hospital, no período de 1º de janeiro de 2014 a 31 de dezembro de 2017.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2100" y="1220788"/>
            <a:ext cx="6761163" cy="6270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dirty="0">
                <a:solidFill>
                  <a:schemeClr val="accent5">
                    <a:lumMod val="50000"/>
                  </a:schemeClr>
                </a:solidFill>
              </a:rPr>
              <a:t>Material e Métodos – Tamanho amostral </a:t>
            </a:r>
          </a:p>
        </p:txBody>
      </p:sp>
      <p:pic>
        <p:nvPicPr>
          <p:cNvPr id="1126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1779588"/>
            <a:ext cx="4903788" cy="379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tângulo 8"/>
          <p:cNvSpPr>
            <a:spLocks noChangeArrowheads="1"/>
          </p:cNvSpPr>
          <p:nvPr/>
        </p:nvSpPr>
        <p:spPr bwMode="auto">
          <a:xfrm>
            <a:off x="2565400" y="1847850"/>
            <a:ext cx="3146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/>
              <a:t>Epi Info, versão 7.2.2.6, 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1243013"/>
            <a:ext cx="10799763" cy="469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1638" y="1990725"/>
            <a:ext cx="8331200" cy="62706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dirty="0">
                <a:solidFill>
                  <a:schemeClr val="accent5">
                    <a:lumMod val="50000"/>
                  </a:schemeClr>
                </a:solidFill>
              </a:rPr>
              <a:t>Material e Métodos – Tamanho amostral – 596 RN </a:t>
            </a:r>
          </a:p>
        </p:txBody>
      </p:sp>
      <p:sp>
        <p:nvSpPr>
          <p:cNvPr id="12292" name="Retângulo 15"/>
          <p:cNvSpPr>
            <a:spLocks noChangeArrowheads="1"/>
          </p:cNvSpPr>
          <p:nvPr/>
        </p:nvSpPr>
        <p:spPr bwMode="auto">
          <a:xfrm>
            <a:off x="198438" y="4389438"/>
            <a:ext cx="1160938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Critérios de Exclusão: transferidos da sala de parto, óbitos constatados em sala de parto, gemelares, RN transferidos, malformados e filhos de mãe diabéticas. </a:t>
            </a:r>
          </a:p>
        </p:txBody>
      </p:sp>
      <p:pic>
        <p:nvPicPr>
          <p:cNvPr id="12293" name="CaixaDeTexto 1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50" y="5157788"/>
            <a:ext cx="34194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CaixaDeTexto 18"/>
          <p:cNvSpPr txBox="1">
            <a:spLocks noChangeArrowheads="1"/>
          </p:cNvSpPr>
          <p:nvPr/>
        </p:nvSpPr>
        <p:spPr bwMode="auto">
          <a:xfrm>
            <a:off x="198438" y="5805488"/>
            <a:ext cx="5440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Filhos de mães hipertensas : 240 RN</a:t>
            </a:r>
          </a:p>
        </p:txBody>
      </p:sp>
      <p:sp>
        <p:nvSpPr>
          <p:cNvPr id="12295" name="CaixaDeTexto 19"/>
          <p:cNvSpPr txBox="1">
            <a:spLocks noChangeArrowheads="1"/>
          </p:cNvSpPr>
          <p:nvPr/>
        </p:nvSpPr>
        <p:spPr bwMode="auto">
          <a:xfrm>
            <a:off x="6096000" y="5805488"/>
            <a:ext cx="5880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Filhos de mães normotensas : 270 RN </a:t>
            </a:r>
          </a:p>
        </p:txBody>
      </p:sp>
      <p:sp>
        <p:nvSpPr>
          <p:cNvPr id="21" name="Retângulo 20">
            <a:extLst>
              <a:ext uri="{FF2B5EF4-FFF2-40B4-BE49-F238E27FC236}"/>
            </a:extLst>
          </p:cNvPr>
          <p:cNvSpPr/>
          <p:nvPr/>
        </p:nvSpPr>
        <p:spPr>
          <a:xfrm>
            <a:off x="468313" y="2459038"/>
            <a:ext cx="11610975" cy="19177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n-lt"/>
                <a:ea typeface="Calibri" panose="020F0502020204030204" pitchFamily="34" charset="0"/>
              </a:rPr>
              <a:t>86 RN foram excluídos 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Calibri" panose="020F0502020204030204" pitchFamily="34" charset="0"/>
              </a:rPr>
              <a:t>malformações múltiplas (13);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Calibri" panose="020F0502020204030204" pitchFamily="34" charset="0"/>
              </a:rPr>
              <a:t>diabetes gestacional (33);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Calibri" panose="020F0502020204030204" pitchFamily="34" charset="0"/>
              </a:rPr>
              <a:t>transferidos de outras unidades (18)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Calibri" panose="020F0502020204030204" pitchFamily="34" charset="0"/>
              </a:rPr>
              <a:t>não foram submetidos exame de </a:t>
            </a:r>
            <a:r>
              <a:rPr lang="pt-BR" sz="2400" dirty="0" err="1">
                <a:latin typeface="+mn-lt"/>
                <a:ea typeface="Calibri" panose="020F0502020204030204" pitchFamily="34" charset="0"/>
              </a:rPr>
              <a:t>dopplervelocimetria</a:t>
            </a:r>
            <a:r>
              <a:rPr lang="pt-BR" sz="2400" dirty="0">
                <a:latin typeface="+mn-lt"/>
                <a:ea typeface="Calibri" panose="020F0502020204030204" pitchFamily="34" charset="0"/>
              </a:rPr>
              <a:t> das artérias umbilicais (22).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2100" y="2779713"/>
            <a:ext cx="3657600" cy="12271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dirty="0">
                <a:solidFill>
                  <a:schemeClr val="accent5">
                    <a:lumMod val="50000"/>
                  </a:schemeClr>
                </a:solidFill>
              </a:rPr>
              <a:t>RESULTADOS 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2800" dirty="0">
                <a:solidFill>
                  <a:schemeClr val="accent5">
                    <a:lumMod val="50000"/>
                  </a:schemeClr>
                </a:solidFill>
              </a:rPr>
              <a:t>PRELIMINARES</a:t>
            </a:r>
          </a:p>
        </p:txBody>
      </p:sp>
      <p:pic>
        <p:nvPicPr>
          <p:cNvPr id="13316" name="Picture 2" descr="Resultado de imagem para prematuro pol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688" y="1304925"/>
            <a:ext cx="5467350" cy="513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graphicFrame>
        <p:nvGraphicFramePr>
          <p:cNvPr id="14339" name="Objeto 5"/>
          <p:cNvGraphicFramePr>
            <a:graphicFrameLocks noChangeAspect="1"/>
          </p:cNvGraphicFramePr>
          <p:nvPr/>
        </p:nvGraphicFramePr>
        <p:xfrm>
          <a:off x="493713" y="1847850"/>
          <a:ext cx="11002962" cy="389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1" name="Worksheet" r:id="rId4" imgW="3263961" imgH="1295539" progId="Excel.Sheet.12">
                  <p:embed/>
                </p:oleObj>
              </mc:Choice>
              <mc:Fallback>
                <p:oleObj name="Worksheet" r:id="rId4" imgW="3263961" imgH="1295539" progId="Excel.Sheet.12">
                  <p:embed/>
                  <p:pic>
                    <p:nvPicPr>
                      <p:cNvPr id="0" name="Objeto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713" y="1847850"/>
                        <a:ext cx="11002962" cy="3898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pic>
        <p:nvPicPr>
          <p:cNvPr id="15363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1171575"/>
            <a:ext cx="10890250" cy="553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ta: para Baixo 2">
            <a:extLst>
              <a:ext uri="{FF2B5EF4-FFF2-40B4-BE49-F238E27FC236}"/>
            </a:extLst>
          </p:cNvPr>
          <p:cNvSpPr/>
          <p:nvPr/>
        </p:nvSpPr>
        <p:spPr>
          <a:xfrm rot="16200000">
            <a:off x="5010151" y="2659062"/>
            <a:ext cx="246062" cy="900113"/>
          </a:xfrm>
          <a:prstGeom prst="downArrow">
            <a:avLst/>
          </a:prstGeom>
          <a:solidFill>
            <a:srgbClr val="FF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Seta: para Baixo 4">
            <a:extLst>
              <a:ext uri="{FF2B5EF4-FFF2-40B4-BE49-F238E27FC236}"/>
            </a:extLst>
          </p:cNvPr>
          <p:cNvSpPr/>
          <p:nvPr/>
        </p:nvSpPr>
        <p:spPr>
          <a:xfrm rot="16200000">
            <a:off x="5440362" y="3101976"/>
            <a:ext cx="246063" cy="900112"/>
          </a:xfrm>
          <a:prstGeom prst="downArrow">
            <a:avLst/>
          </a:prstGeom>
          <a:solidFill>
            <a:srgbClr val="FF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Seta: para Baixo 6">
            <a:extLst>
              <a:ext uri="{FF2B5EF4-FFF2-40B4-BE49-F238E27FC236}"/>
            </a:extLst>
          </p:cNvPr>
          <p:cNvSpPr/>
          <p:nvPr/>
        </p:nvSpPr>
        <p:spPr>
          <a:xfrm rot="16200000">
            <a:off x="5585619" y="3845719"/>
            <a:ext cx="247650" cy="900112"/>
          </a:xfrm>
          <a:prstGeom prst="downArrow">
            <a:avLst/>
          </a:prstGeom>
          <a:solidFill>
            <a:srgbClr val="FF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Seta: para Baixo 7">
            <a:extLst>
              <a:ext uri="{FF2B5EF4-FFF2-40B4-BE49-F238E27FC236}"/>
            </a:extLst>
          </p:cNvPr>
          <p:cNvSpPr/>
          <p:nvPr/>
        </p:nvSpPr>
        <p:spPr>
          <a:xfrm rot="16200000">
            <a:off x="8082757" y="4242593"/>
            <a:ext cx="247650" cy="900113"/>
          </a:xfrm>
          <a:prstGeom prst="downArrow">
            <a:avLst/>
          </a:prstGeom>
          <a:solidFill>
            <a:srgbClr val="FF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Seta: para Baixo 8">
            <a:extLst>
              <a:ext uri="{FF2B5EF4-FFF2-40B4-BE49-F238E27FC236}"/>
            </a:extLst>
          </p:cNvPr>
          <p:cNvSpPr/>
          <p:nvPr/>
        </p:nvSpPr>
        <p:spPr>
          <a:xfrm rot="16200000">
            <a:off x="8083550" y="4664075"/>
            <a:ext cx="246063" cy="900113"/>
          </a:xfrm>
          <a:prstGeom prst="downArrow">
            <a:avLst/>
          </a:prstGeom>
          <a:solidFill>
            <a:srgbClr val="FF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Seta: para Baixo 9">
            <a:extLst>
              <a:ext uri="{FF2B5EF4-FFF2-40B4-BE49-F238E27FC236}"/>
            </a:extLst>
          </p:cNvPr>
          <p:cNvSpPr/>
          <p:nvPr/>
        </p:nvSpPr>
        <p:spPr>
          <a:xfrm rot="16200000">
            <a:off x="5585619" y="5360194"/>
            <a:ext cx="247650" cy="900112"/>
          </a:xfrm>
          <a:prstGeom prst="downArrow">
            <a:avLst/>
          </a:prstGeom>
          <a:solidFill>
            <a:srgbClr val="FF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950" y="198438"/>
            <a:ext cx="10799763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pic>
        <p:nvPicPr>
          <p:cNvPr id="16387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1189038"/>
            <a:ext cx="10893425" cy="556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ta: para Baixo 3">
            <a:extLst>
              <a:ext uri="{FF2B5EF4-FFF2-40B4-BE49-F238E27FC236}"/>
            </a:extLst>
          </p:cNvPr>
          <p:cNvSpPr/>
          <p:nvPr/>
        </p:nvSpPr>
        <p:spPr>
          <a:xfrm rot="16200000">
            <a:off x="5568950" y="2822575"/>
            <a:ext cx="246063" cy="900113"/>
          </a:xfrm>
          <a:prstGeom prst="downArrow">
            <a:avLst/>
          </a:prstGeom>
          <a:solidFill>
            <a:srgbClr val="FF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Seta: para Baixo 4">
            <a:extLst>
              <a:ext uri="{FF2B5EF4-FFF2-40B4-BE49-F238E27FC236}"/>
            </a:extLst>
          </p:cNvPr>
          <p:cNvSpPr/>
          <p:nvPr/>
        </p:nvSpPr>
        <p:spPr>
          <a:xfrm rot="16200000">
            <a:off x="5894387" y="3438526"/>
            <a:ext cx="250825" cy="819150"/>
          </a:xfrm>
          <a:prstGeom prst="downArrow">
            <a:avLst/>
          </a:prstGeom>
          <a:solidFill>
            <a:srgbClr val="FF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4988" y="198438"/>
            <a:ext cx="11196637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pic>
        <p:nvPicPr>
          <p:cNvPr id="17411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1143000"/>
            <a:ext cx="10904538" cy="551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430213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pic>
        <p:nvPicPr>
          <p:cNvPr id="18435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468438"/>
            <a:ext cx="11239500" cy="526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5" y="198438"/>
            <a:ext cx="108013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19459" name="CaixaDeTexto 2"/>
          <p:cNvSpPr txBox="1">
            <a:spLocks noChangeArrowheads="1"/>
          </p:cNvSpPr>
          <p:nvPr/>
        </p:nvSpPr>
        <p:spPr bwMode="auto">
          <a:xfrm>
            <a:off x="695325" y="1489075"/>
            <a:ext cx="21351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 b="1"/>
              <a:t>DISCUSSÃO</a:t>
            </a:r>
          </a:p>
        </p:txBody>
      </p:sp>
      <p:pic>
        <p:nvPicPr>
          <p:cNvPr id="19460" name="Picture 2" descr="Resultado de imagem para bebÃª prematu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900" y="1146175"/>
            <a:ext cx="7304088" cy="554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20483" name="Subtítulo 6"/>
          <p:cNvSpPr>
            <a:spLocks noGrp="1"/>
          </p:cNvSpPr>
          <p:nvPr>
            <p:ph type="subTitle" idx="1"/>
          </p:nvPr>
        </p:nvSpPr>
        <p:spPr>
          <a:xfrm>
            <a:off x="695325" y="1997075"/>
            <a:ext cx="9144000" cy="555625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Discussão</a:t>
            </a:r>
          </a:p>
        </p:txBody>
      </p:sp>
      <p:sp>
        <p:nvSpPr>
          <p:cNvPr id="20484" name="Retângulo 2"/>
          <p:cNvSpPr>
            <a:spLocks noChangeArrowheads="1"/>
          </p:cNvSpPr>
          <p:nvPr/>
        </p:nvSpPr>
        <p:spPr bwMode="auto">
          <a:xfrm>
            <a:off x="595313" y="2836863"/>
            <a:ext cx="11001375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ea typeface="Calibri" panose="020F0502020204030204" pitchFamily="34" charset="0"/>
                <a:cs typeface="Times New Roman" panose="02020603050405020304" pitchFamily="18" charset="0"/>
              </a:rPr>
              <a:t>São graves os desfechos neonatais na presença de hipertensão na gestação. A presença de diástole reversa na artéria umbilical eleva em 8,2 (IC 95% 3,5 – 19,6) a chance de óbito no período neonatal.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21507" name="Subtítulo 6"/>
          <p:cNvSpPr>
            <a:spLocks noGrp="1"/>
          </p:cNvSpPr>
          <p:nvPr>
            <p:ph type="subTitle" idx="1"/>
          </p:nvPr>
        </p:nvSpPr>
        <p:spPr>
          <a:xfrm>
            <a:off x="493713" y="1631950"/>
            <a:ext cx="9361487" cy="654050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Discussão</a:t>
            </a:r>
          </a:p>
        </p:txBody>
      </p:sp>
      <p:sp>
        <p:nvSpPr>
          <p:cNvPr id="21508" name="Retângulo 2"/>
          <p:cNvSpPr>
            <a:spLocks noChangeArrowheads="1"/>
          </p:cNvSpPr>
          <p:nvPr/>
        </p:nvSpPr>
        <p:spPr bwMode="auto">
          <a:xfrm>
            <a:off x="493713" y="2528888"/>
            <a:ext cx="109013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buFontTx/>
              <a:buNone/>
            </a:pPr>
            <a:r>
              <a:rPr lang="pt-BR" altLang="pt-BR"/>
              <a:t>As gestantes hipertensas tinham idade média de 28,8 ± 6,6 anos em comparação às normotensas 25,7 ±6,9 (p 0,00). A prevalência de doença hipertensiva gestacional aumenta proporcionalmente com o aumento da idade materna e ocorre mais comumente em mulheres acima de 34 anos. </a:t>
            </a:r>
          </a:p>
        </p:txBody>
      </p:sp>
      <p:sp>
        <p:nvSpPr>
          <p:cNvPr id="21509" name="CaixaDeTexto 9"/>
          <p:cNvSpPr txBox="1">
            <a:spLocks noChangeArrowheads="1"/>
          </p:cNvSpPr>
          <p:nvPr/>
        </p:nvSpPr>
        <p:spPr bwMode="auto">
          <a:xfrm>
            <a:off x="7188200" y="5019675"/>
            <a:ext cx="4306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/>
              <a:t>Shen, M 2017 e Stevens W, 2017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22531" name="Subtítulo 6"/>
          <p:cNvSpPr>
            <a:spLocks noGrp="1"/>
          </p:cNvSpPr>
          <p:nvPr>
            <p:ph type="subTitle" idx="1"/>
          </p:nvPr>
        </p:nvSpPr>
        <p:spPr>
          <a:xfrm>
            <a:off x="493713" y="1223963"/>
            <a:ext cx="9361487" cy="652462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Discussão</a:t>
            </a:r>
          </a:p>
        </p:txBody>
      </p:sp>
      <p:sp>
        <p:nvSpPr>
          <p:cNvPr id="22532" name="Retângulo 2"/>
          <p:cNvSpPr>
            <a:spLocks noChangeArrowheads="1"/>
          </p:cNvSpPr>
          <p:nvPr/>
        </p:nvSpPr>
        <p:spPr bwMode="auto">
          <a:xfrm>
            <a:off x="493713" y="1947863"/>
            <a:ext cx="10901362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pt-BR" altLang="pt-BR" sz="2600"/>
              <a:t>Villar et al. 2006 observou que mulheres com pré-eclâmpsia tiveram mais RN PIG  maior risco de permanência em UTI Neonatal e morte neonatal mesmo após ajuste para estudo local e </a:t>
            </a:r>
            <a:r>
              <a:rPr lang="pt-BR" altLang="pt-BR" sz="2600" i="1"/>
              <a:t>status</a:t>
            </a:r>
            <a:r>
              <a:rPr lang="pt-BR" altLang="pt-BR" sz="2600"/>
              <a:t> socioeconômico, mas essa diferença desapareceu após o ajuste para peso ao nascer e idade gestacional.</a:t>
            </a:r>
            <a:r>
              <a:rPr lang="pt-BR" altLang="pt-BR" sz="260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9" name="Tabela 8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687388" y="3711575"/>
          <a:ext cx="10356850" cy="855663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523563">
                  <a:extLst>
                    <a:ext uri="{9D8B030D-6E8A-4147-A177-3AD203B41FA5}"/>
                  </a:extLst>
                </a:gridCol>
                <a:gridCol w="2905200">
                  <a:extLst>
                    <a:ext uri="{9D8B030D-6E8A-4147-A177-3AD203B41FA5}"/>
                  </a:extLst>
                </a:gridCol>
                <a:gridCol w="2405280">
                  <a:extLst>
                    <a:ext uri="{9D8B030D-6E8A-4147-A177-3AD203B41FA5}"/>
                  </a:extLst>
                </a:gridCol>
                <a:gridCol w="1522808">
                  <a:extLst>
                    <a:ext uri="{9D8B030D-6E8A-4147-A177-3AD203B41FA5}"/>
                  </a:extLst>
                </a:gridCol>
              </a:tblGrid>
              <a:tr h="4642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 dirty="0">
                          <a:effectLst/>
                          <a:latin typeface="+mn-lt"/>
                        </a:rPr>
                        <a:t>Peso ao nascer (gramas)</a:t>
                      </a:r>
                      <a:endParaRPr lang="pt-BR" sz="2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4" marR="4409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>
                          <a:effectLst/>
                          <a:latin typeface="+mn-lt"/>
                        </a:rPr>
                        <a:t>1007,0 ± 323,7</a:t>
                      </a:r>
                      <a:endParaRPr lang="pt-BR" sz="2400" b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4" marR="4409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>
                          <a:effectLst/>
                          <a:latin typeface="+mn-lt"/>
                        </a:rPr>
                        <a:t>1346,2 ± 409,6</a:t>
                      </a:r>
                      <a:endParaRPr lang="pt-BR" sz="2400" b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4" marR="4409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 dirty="0">
                          <a:effectLst/>
                          <a:latin typeface="+mn-lt"/>
                        </a:rPr>
                        <a:t>0,00*</a:t>
                      </a:r>
                      <a:endParaRPr lang="pt-BR" sz="2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4" marR="44094" marT="0" marB="0" anchor="b"/>
                </a:tc>
                <a:extLst>
                  <a:ext uri="{0D108BD9-81ED-4DB2-BD59-A6C34878D82A}"/>
                </a:extLst>
              </a:tr>
              <a:tr h="3913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 dirty="0">
                          <a:effectLst/>
                          <a:latin typeface="+mn-lt"/>
                        </a:rPr>
                        <a:t>Perímetro Cefálico (cm)</a:t>
                      </a:r>
                      <a:endParaRPr lang="pt-BR" sz="2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4" marR="4409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>
                          <a:effectLst/>
                          <a:latin typeface="+mn-lt"/>
                        </a:rPr>
                        <a:t>28,0 ± 4,2</a:t>
                      </a:r>
                      <a:endParaRPr lang="pt-BR" sz="2400" b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4" marR="4409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>
                          <a:effectLst/>
                          <a:latin typeface="+mn-lt"/>
                        </a:rPr>
                        <a:t>29,1 ± 3,4</a:t>
                      </a:r>
                      <a:endParaRPr lang="pt-BR" sz="2400" b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4" marR="4409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 dirty="0">
                          <a:effectLst/>
                          <a:latin typeface="+mn-lt"/>
                        </a:rPr>
                        <a:t>0,02*</a:t>
                      </a:r>
                      <a:endParaRPr lang="pt-BR" sz="2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4" marR="44094" marT="0" marB="0" anchor="b"/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6" name="Tabela 5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668338" y="4829175"/>
          <a:ext cx="10375900" cy="1031875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598832">
                  <a:extLst>
                    <a:ext uri="{9D8B030D-6E8A-4147-A177-3AD203B41FA5}"/>
                  </a:extLst>
                </a:gridCol>
                <a:gridCol w="2748882">
                  <a:extLst>
                    <a:ext uri="{9D8B030D-6E8A-4147-A177-3AD203B41FA5}"/>
                  </a:extLst>
                </a:gridCol>
                <a:gridCol w="1902965">
                  <a:extLst>
                    <a:ext uri="{9D8B030D-6E8A-4147-A177-3AD203B41FA5}"/>
                  </a:extLst>
                </a:gridCol>
                <a:gridCol w="631954">
                  <a:extLst>
                    <a:ext uri="{9D8B030D-6E8A-4147-A177-3AD203B41FA5}"/>
                  </a:extLst>
                </a:gridCol>
                <a:gridCol w="1493267">
                  <a:extLst>
                    <a:ext uri="{9D8B030D-6E8A-4147-A177-3AD203B41FA5}"/>
                  </a:extLst>
                </a:gridCol>
              </a:tblGrid>
              <a:tr h="5382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 dirty="0">
                          <a:effectLst/>
                        </a:rPr>
                        <a:t>RN , 850g %</a:t>
                      </a:r>
                      <a:endParaRPr lang="pt-BR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>
                          <a:effectLst/>
                        </a:rPr>
                        <a:t>31,7</a:t>
                      </a:r>
                      <a:endParaRPr lang="pt-BR" sz="2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 dirty="0">
                          <a:effectLst/>
                        </a:rPr>
                        <a:t>11,9</a:t>
                      </a:r>
                      <a:endParaRPr lang="pt-BR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>
                          <a:effectLst/>
                        </a:rPr>
                        <a:t>3,4</a:t>
                      </a:r>
                      <a:endParaRPr lang="pt-BR" sz="2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>
                          <a:effectLst/>
                        </a:rPr>
                        <a:t>2,2 – 5,4</a:t>
                      </a:r>
                      <a:endParaRPr lang="pt-BR" sz="2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ctr"/>
                </a:tc>
                <a:extLst>
                  <a:ext uri="{0D108BD9-81ED-4DB2-BD59-A6C34878D82A}"/>
                </a:extLst>
              </a:tr>
              <a:tr h="4935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 dirty="0">
                          <a:effectLst/>
                        </a:rPr>
                        <a:t>Classificação de PIG %</a:t>
                      </a:r>
                      <a:endParaRPr lang="pt-BR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>
                          <a:effectLst/>
                        </a:rPr>
                        <a:t>55,4</a:t>
                      </a:r>
                      <a:endParaRPr lang="pt-BR" sz="2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>
                          <a:effectLst/>
                        </a:rPr>
                        <a:t>13,3</a:t>
                      </a:r>
                      <a:endParaRPr lang="pt-BR" sz="2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 dirty="0">
                          <a:effectLst/>
                        </a:rPr>
                        <a:t>8,1</a:t>
                      </a:r>
                      <a:endParaRPr lang="pt-BR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400" b="0" dirty="0">
                          <a:effectLst/>
                        </a:rPr>
                        <a:t>5,2 - 12, 6</a:t>
                      </a:r>
                      <a:endParaRPr lang="pt-BR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93" marR="44093" marT="0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23555" name="Subtítulo 6"/>
          <p:cNvSpPr>
            <a:spLocks noGrp="1"/>
          </p:cNvSpPr>
          <p:nvPr>
            <p:ph type="subTitle" idx="1"/>
          </p:nvPr>
        </p:nvSpPr>
        <p:spPr>
          <a:xfrm>
            <a:off x="477838" y="1284288"/>
            <a:ext cx="9361487" cy="654050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Discussão</a:t>
            </a:r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478309" y="1732484"/>
            <a:ext cx="11235381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n-lt"/>
              </a:rPr>
              <a:t>O uso mais frequente de corticoide ante natal em ambos os grupos esteve acima de 70% , segue abaixo do recomendado pela OMS que estabelece como cobertura ideal acima de 95%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n-lt"/>
              </a:rPr>
              <a:t>Sulfato de Mg em </a:t>
            </a:r>
            <a:r>
              <a:rPr lang="pt-BR" sz="2400" dirty="0" err="1">
                <a:latin typeface="+mn-lt"/>
              </a:rPr>
              <a:t>metanálise</a:t>
            </a:r>
            <a:r>
              <a:rPr lang="pt-BR" sz="2400" dirty="0">
                <a:latin typeface="+mn-lt"/>
              </a:rPr>
              <a:t> de seis estudos totalizando 11444 mulheres com pré-eclâmpsia reduziu o risco de </a:t>
            </a:r>
            <a:r>
              <a:rPr lang="pt-BR" sz="2400" dirty="0" err="1">
                <a:latin typeface="+mn-lt"/>
              </a:rPr>
              <a:t>eclâmpsia</a:t>
            </a:r>
            <a:r>
              <a:rPr lang="pt-BR" sz="2400" dirty="0">
                <a:latin typeface="+mn-lt"/>
              </a:rPr>
              <a:t> em mais da metade, sem afetar a incidência de morte fetal ou neonatal.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rgbClr val="000000"/>
                </a:solidFill>
                <a:latin typeface="+mn-lt"/>
                <a:ea typeface="Calibri" panose="020F0502020204030204" pitchFamily="34" charset="0"/>
              </a:rPr>
              <a:t>O risco de paralisia cerebral é quase um terço menor em crianças que receberam sulfato de magnésio pré-natal</a:t>
            </a:r>
            <a:r>
              <a:rPr lang="pt-BR" sz="2400" strike="dblStrike" dirty="0">
                <a:solidFill>
                  <a:srgbClr val="000000"/>
                </a:solidFill>
                <a:latin typeface="+mn-lt"/>
                <a:ea typeface="Calibri" panose="020F0502020204030204" pitchFamily="34" charset="0"/>
              </a:rPr>
              <a:t> </a:t>
            </a:r>
            <a:r>
              <a:rPr lang="pt-BR" sz="2400" dirty="0">
                <a:solidFill>
                  <a:srgbClr val="000000"/>
                </a:solidFill>
                <a:latin typeface="+mn-lt"/>
                <a:ea typeface="Calibri" panose="020F0502020204030204" pitchFamily="34" charset="0"/>
              </a:rPr>
              <a:t>(OR de 0,68; IC 95% 0,54 a 0,87)</a:t>
            </a:r>
            <a:endParaRPr lang="pt-BR" sz="2400" dirty="0">
              <a:latin typeface="+mn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400" dirty="0">
              <a:latin typeface="+mn-lt"/>
            </a:endParaRPr>
          </a:p>
        </p:txBody>
      </p:sp>
      <p:sp>
        <p:nvSpPr>
          <p:cNvPr id="23557" name="CaixaDeTexto 5"/>
          <p:cNvSpPr txBox="1">
            <a:spLocks noChangeArrowheads="1"/>
          </p:cNvSpPr>
          <p:nvPr/>
        </p:nvSpPr>
        <p:spPr bwMode="auto">
          <a:xfrm flipH="1">
            <a:off x="9188450" y="6140450"/>
            <a:ext cx="2844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/>
              <a:t>Oddie S, 2015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/>
              <a:t>Shepherd E, 2016</a:t>
            </a:r>
          </a:p>
        </p:txBody>
      </p:sp>
      <p:sp>
        <p:nvSpPr>
          <p:cNvPr id="23558" name="Retângulo 8"/>
          <p:cNvSpPr>
            <a:spLocks noChangeArrowheads="1"/>
          </p:cNvSpPr>
          <p:nvPr/>
        </p:nvSpPr>
        <p:spPr bwMode="auto">
          <a:xfrm>
            <a:off x="493713" y="4059238"/>
            <a:ext cx="113776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graphicFrame>
        <p:nvGraphicFramePr>
          <p:cNvPr id="23577" name="Group 25"/>
          <p:cNvGraphicFramePr>
            <a:graphicFrameLocks noGrp="1"/>
          </p:cNvGraphicFramePr>
          <p:nvPr/>
        </p:nvGraphicFramePr>
        <p:xfrm>
          <a:off x="384175" y="5026025"/>
          <a:ext cx="11220450" cy="912813"/>
        </p:xfrm>
        <a:graphic>
          <a:graphicData uri="http://schemas.openxmlformats.org/drawingml/2006/table">
            <a:tbl>
              <a:tblPr/>
              <a:tblGrid>
                <a:gridCol w="4757738"/>
                <a:gridCol w="2936875"/>
                <a:gridCol w="2182812"/>
                <a:gridCol w="1343025"/>
              </a:tblGrid>
              <a:tr h="45640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Corticoide pré-natal %</a:t>
                      </a:r>
                      <a:endParaRPr kumimoji="0" lang="pt-BR" altLang="pt-B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78,3</a:t>
                      </a:r>
                      <a:endParaRPr kumimoji="0" lang="pt-BR" altLang="pt-B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73,3</a:t>
                      </a:r>
                      <a:endParaRPr kumimoji="0" lang="pt-BR" altLang="pt-B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0,25**</a:t>
                      </a:r>
                      <a:endParaRPr kumimoji="0" lang="pt-BR" altLang="pt-B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5640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Sulfato de Magnésio %</a:t>
                      </a:r>
                      <a:endParaRPr kumimoji="0" lang="pt-BR" altLang="pt-B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56,3</a:t>
                      </a:r>
                      <a:endParaRPr kumimoji="0" lang="pt-BR" altLang="pt-B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5,9</a:t>
                      </a:r>
                      <a:endParaRPr kumimoji="0" lang="pt-BR" altLang="pt-B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0,00**</a:t>
                      </a:r>
                      <a:endParaRPr kumimoji="0" lang="pt-BR" altLang="pt-B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5E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0050" y="198438"/>
            <a:ext cx="11333163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457200" y="1377950"/>
            <a:ext cx="3657600" cy="6492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dirty="0">
                <a:solidFill>
                  <a:schemeClr val="accent5">
                    <a:lumMod val="50000"/>
                  </a:schemeClr>
                </a:solidFill>
              </a:rPr>
              <a:t>DISCUSSÃO  </a:t>
            </a:r>
          </a:p>
        </p:txBody>
      </p:sp>
      <p:sp>
        <p:nvSpPr>
          <p:cNvPr id="24580" name="Retângulo 5"/>
          <p:cNvSpPr>
            <a:spLocks noChangeArrowheads="1"/>
          </p:cNvSpPr>
          <p:nvPr/>
        </p:nvSpPr>
        <p:spPr bwMode="auto">
          <a:xfrm>
            <a:off x="400050" y="1836738"/>
            <a:ext cx="10922000" cy="386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A corioaminionite e o uso de antibióticos foram mais frequentes no grupo de mães normotensas 26,7% e 8,8% no grupo das hipertensas respectivamente p&lt; 0,00, na amostra estudada uma mãe normotensa tem 3,8 vezes mais chance e ter corrioamnionite que uma mãe hipertensa IC95% 2,2 – 6,4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endParaRPr lang="pt-BR" altLang="pt-BR" sz="12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Collins et al , 2018 – Revisão descreve vários aspectos da função imune nessa população, discutiremos os principais aspectos da função imune inata e adaptativa do recém-nascido pré-termo que os colocam em alto risco para o desenvolvimento de infecções e sepse, bem como a morbidade e mortalidade associadas à sepse</a:t>
            </a:r>
            <a:r>
              <a:rPr lang="pt-BR" altLang="pt-BR" sz="200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endParaRPr lang="pt-BR" altLang="pt-BR" sz="24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25603" name="Subtítulo 6"/>
          <p:cNvSpPr>
            <a:spLocks noGrp="1"/>
          </p:cNvSpPr>
          <p:nvPr>
            <p:ph type="subTitle" idx="1"/>
          </p:nvPr>
        </p:nvSpPr>
        <p:spPr>
          <a:xfrm>
            <a:off x="477838" y="1284288"/>
            <a:ext cx="9361487" cy="654050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Discussão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477838" y="1731963"/>
            <a:ext cx="113934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25605" name="Retângulo 11"/>
          <p:cNvSpPr>
            <a:spLocks noChangeArrowheads="1"/>
          </p:cNvSpPr>
          <p:nvPr/>
        </p:nvSpPr>
        <p:spPr bwMode="auto">
          <a:xfrm>
            <a:off x="493713" y="1874838"/>
            <a:ext cx="110029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A presença de hipertensão materna aumentou o risco de Enterocolite  necrosante com um OR 3,8 (IC 95% 1,7 – 8,6). </a:t>
            </a:r>
          </a:p>
        </p:txBody>
      </p:sp>
      <p:pic>
        <p:nvPicPr>
          <p:cNvPr id="25606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2243138"/>
            <a:ext cx="4060825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Retângulo 13"/>
          <p:cNvSpPr>
            <a:spLocks noChangeArrowheads="1"/>
          </p:cNvSpPr>
          <p:nvPr/>
        </p:nvSpPr>
        <p:spPr bwMode="auto">
          <a:xfrm>
            <a:off x="477838" y="3278188"/>
            <a:ext cx="7059612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Yang et al. (2018) </a:t>
            </a:r>
            <a:r>
              <a:rPr lang="en-US" altLang="pt-BR"/>
              <a:t>descreveu que a Hipertensão induzida pela gravidez aumenta o risco de ECN [OR] 1.86, 95% IC 95% 1.08–3.21, P=0.026).</a:t>
            </a:r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26627" name="Subtítulo 6"/>
          <p:cNvSpPr>
            <a:spLocks noGrp="1"/>
          </p:cNvSpPr>
          <p:nvPr>
            <p:ph type="subTitle" idx="1"/>
          </p:nvPr>
        </p:nvSpPr>
        <p:spPr>
          <a:xfrm>
            <a:off x="477838" y="1284288"/>
            <a:ext cx="9361487" cy="654050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Discussão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477838" y="1731963"/>
            <a:ext cx="113934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26629" name="Retângulo 11"/>
          <p:cNvSpPr>
            <a:spLocks noChangeArrowheads="1"/>
          </p:cNvSpPr>
          <p:nvPr/>
        </p:nvSpPr>
        <p:spPr bwMode="auto">
          <a:xfrm>
            <a:off x="687388" y="2119313"/>
            <a:ext cx="1061402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cs typeface="Calibri" panose="020F0502020204030204" pitchFamily="34" charset="0"/>
              </a:rPr>
              <a:t>A presença de hipertensão não se mostrou com um fator de risco isolado para o óbito OR 1,3 IC 95% 0,8 – 1,9. Tal resultado segue aos resultados já descritos na literatura, entretanto se a mãe apresentar alterações de fluxo em artéria umbilical com DR o risco para o óbito evidenciou</a:t>
            </a:r>
            <a:endParaRPr lang="pt-BR" altLang="pt-BR"/>
          </a:p>
        </p:txBody>
      </p:sp>
      <p:sp>
        <p:nvSpPr>
          <p:cNvPr id="26630" name="Retângulo 8"/>
          <p:cNvSpPr>
            <a:spLocks noChangeArrowheads="1"/>
          </p:cNvSpPr>
          <p:nvPr/>
        </p:nvSpPr>
        <p:spPr bwMode="auto">
          <a:xfrm>
            <a:off x="7748588" y="5024438"/>
            <a:ext cx="28162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cs typeface="Calibri" panose="020F0502020204030204" pitchFamily="34" charset="0"/>
              </a:rPr>
              <a:t>Sharma KJ et al, 2017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/>
              <a:t>Johnson KM, 2016</a:t>
            </a:r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411413" y="3873500"/>
            <a:ext cx="3582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solidFill>
                  <a:srgbClr val="FF0000"/>
                </a:solidFill>
                <a:cs typeface="Calibri" panose="020F0502020204030204" pitchFamily="34" charset="0"/>
              </a:rPr>
              <a:t>OR 10,6 IC 95%  4,6 – 24,4. </a:t>
            </a:r>
            <a:endParaRPr lang="pt-BR" altLang="pt-BR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0000"/>
                </a:solidFill>
              </a:rPr>
              <a:t>Síndromes hipertensivas gestacionais e desfecho em RN prematuros: um estudo de coorte retrospectiva</a:t>
            </a:r>
            <a:endParaRPr lang="pt-BR" sz="3200" b="1" dirty="0">
              <a:solidFill>
                <a:srgbClr val="FF0D01"/>
              </a:solidFill>
            </a:endParaRPr>
          </a:p>
        </p:txBody>
      </p:sp>
      <p:sp>
        <p:nvSpPr>
          <p:cNvPr id="27651" name="Subtítulo 6"/>
          <p:cNvSpPr>
            <a:spLocks noGrp="1"/>
          </p:cNvSpPr>
          <p:nvPr>
            <p:ph type="subTitle" idx="1"/>
          </p:nvPr>
        </p:nvSpPr>
        <p:spPr>
          <a:xfrm>
            <a:off x="547688" y="1770063"/>
            <a:ext cx="9361487" cy="654050"/>
          </a:xfrm>
        </p:spPr>
        <p:txBody>
          <a:bodyPr/>
          <a:lstStyle/>
          <a:p>
            <a:pPr algn="l" eaLnBrk="1" hangingPunct="1"/>
            <a:r>
              <a:rPr lang="pt-BR" altLang="pt-BR" sz="3200" smtClean="0"/>
              <a:t>Limitações </a:t>
            </a: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-233363" y="1468438"/>
            <a:ext cx="113934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27653" name="Retângulo 11"/>
          <p:cNvSpPr>
            <a:spLocks noChangeArrowheads="1"/>
          </p:cNvSpPr>
          <p:nvPr/>
        </p:nvSpPr>
        <p:spPr bwMode="auto">
          <a:xfrm>
            <a:off x="369888" y="2424113"/>
            <a:ext cx="637857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pt-BR" altLang="pt-BR"/>
              <a:t>Estudo retrospectivo de análise de prontuários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pt-BR" altLang="pt-BR"/>
              <a:t>tendenciosidade, informação, seleção e confundimento.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Char char="-"/>
            </a:pPr>
            <a:r>
              <a:rPr lang="pt-BR" altLang="pt-BR"/>
              <a:t>Falta de aleatoriedade </a:t>
            </a:r>
          </a:p>
        </p:txBody>
      </p:sp>
      <p:pic>
        <p:nvPicPr>
          <p:cNvPr id="27654" name="Picture 2" descr="Resultado de imagem para prematurid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063" y="1401763"/>
            <a:ext cx="5260975" cy="968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2913" y="836613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28675" name="Retângulo 8"/>
          <p:cNvSpPr>
            <a:spLocks noChangeArrowheads="1"/>
          </p:cNvSpPr>
          <p:nvPr/>
        </p:nvSpPr>
        <p:spPr bwMode="auto">
          <a:xfrm>
            <a:off x="831850" y="1858963"/>
            <a:ext cx="106140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>
                <a:solidFill>
                  <a:srgbClr val="FF0000"/>
                </a:solidFill>
                <a:cs typeface="Calibri" panose="020F0502020204030204" pitchFamily="34" charset="0"/>
              </a:rPr>
              <a:t>Introdução:</a:t>
            </a:r>
            <a:endParaRPr lang="pt-BR" altLang="pt-BR" sz="3200">
              <a:solidFill>
                <a:srgbClr val="FF0000"/>
              </a:solidFill>
            </a:endParaRPr>
          </a:p>
        </p:txBody>
      </p:sp>
      <p:sp>
        <p:nvSpPr>
          <p:cNvPr id="28676" name="Retângulo 2"/>
          <p:cNvSpPr>
            <a:spLocks noChangeArrowheads="1"/>
          </p:cNvSpPr>
          <p:nvPr/>
        </p:nvSpPr>
        <p:spPr bwMode="auto">
          <a:xfrm>
            <a:off x="546100" y="2454275"/>
            <a:ext cx="11215688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pt-BR" altLang="pt-BR" sz="2500"/>
              <a:t>Enterocolite necrosante (ECN) é a emergência clínica e/ou cirúrgica ocorre nos neonatos prematuros e </a:t>
            </a:r>
            <a:r>
              <a:rPr lang="pt-BR" altLang="pt-BR" sz="2500">
                <a:ea typeface="Calibri" panose="020F0502020204030204" pitchFamily="34" charset="0"/>
                <a:cs typeface="Times New Roman" panose="02020603050405020304" pitchFamily="18" charset="0"/>
              </a:rPr>
              <a:t>uma das complicações mais temidas na unidades neonatais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pt-BR" altLang="pt-BR" sz="2500">
                <a:ea typeface="Calibri" panose="020F0502020204030204" pitchFamily="34" charset="0"/>
                <a:cs typeface="Times New Roman" panose="02020603050405020304" pitchFamily="18" charset="0"/>
              </a:rPr>
              <a:t>Estados Unidos e Canadá afeta, aproximadamente, 7% dos bebês com peso entre 500 e 1.500 g e aproximadamente 20-30% desses bebês morrem dessa doença.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pt-BR" altLang="pt-BR" sz="2500">
                <a:ea typeface="Calibri" panose="020F0502020204030204" pitchFamily="34" charset="0"/>
                <a:cs typeface="Times New Roman" panose="02020603050405020304" pitchFamily="18" charset="0"/>
              </a:rPr>
              <a:t>Relatório da Rede Brasileira de Pesquisas Neonatais de 2016 a prevalência de ECN em unidades neonatais monitorizadas era de 7,3%.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endParaRPr lang="pt-BR" altLang="pt-BR" sz="25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677" name="Retângulo 5"/>
          <p:cNvSpPr>
            <a:spLocks noChangeArrowheads="1"/>
          </p:cNvSpPr>
          <p:nvPr/>
        </p:nvSpPr>
        <p:spPr bwMode="auto">
          <a:xfrm>
            <a:off x="6756400" y="5951538"/>
            <a:ext cx="3733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>
                <a:cs typeface="Calibri" panose="020F0502020204030204" pitchFamily="34" charset="0"/>
              </a:rPr>
              <a:t>Neu J. et al, 2014;</a:t>
            </a:r>
            <a:r>
              <a:rPr lang="pt-BR" altLang="pt-BR" sz="2000"/>
              <a:t> Papillon S, 2013 Stoll BJ, 2016; RBPN , 2016</a:t>
            </a:r>
            <a:r>
              <a:rPr lang="pt-BR" altLang="pt-BR" sz="2000">
                <a:cs typeface="Calibri" panose="020F0502020204030204" pitchFamily="34" charset="0"/>
              </a:rPr>
              <a:t> </a:t>
            </a:r>
            <a:endParaRPr lang="pt-BR" altLang="pt-BR" sz="2000"/>
          </a:p>
        </p:txBody>
      </p:sp>
      <p:sp>
        <p:nvSpPr>
          <p:cNvPr id="28678" name="CaixaDeTexto 6"/>
          <p:cNvSpPr txBox="1">
            <a:spLocks noChangeArrowheads="1"/>
          </p:cNvSpPr>
          <p:nvPr/>
        </p:nvSpPr>
        <p:spPr bwMode="auto">
          <a:xfrm>
            <a:off x="360363" y="119063"/>
            <a:ext cx="33845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/>
              <a:t>ARTIGO 2</a:t>
            </a:r>
          </a:p>
        </p:txBody>
      </p:sp>
      <p:sp>
        <p:nvSpPr>
          <p:cNvPr id="28679" name="Retângulo 9"/>
          <p:cNvSpPr>
            <a:spLocks noChangeArrowheads="1"/>
          </p:cNvSpPr>
          <p:nvPr/>
        </p:nvSpPr>
        <p:spPr bwMode="auto">
          <a:xfrm>
            <a:off x="546100" y="4921250"/>
            <a:ext cx="1100296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pt-BR" altLang="pt-BR" sz="2500"/>
              <a:t>Etiologia de ECN em prematuros permanece incompletamente compreendida e vários mecanismos foram pensados ​​para contribuir para o seu desenvolvimento</a:t>
            </a:r>
            <a:endParaRPr lang="pt-BR" altLang="pt-BR" sz="25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pic>
        <p:nvPicPr>
          <p:cNvPr id="29699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1181100"/>
            <a:ext cx="7069137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475" y="1335088"/>
            <a:ext cx="2844800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anchor="ctr">
            <a:noAutofit/>
          </a:bodyPr>
          <a:lstStyle/>
          <a:p>
            <a:pPr eaLnBrk="1" hangingPunct="1">
              <a:defRPr/>
            </a:pPr>
            <a:r>
              <a:rPr lang="pt-BR" altLang="pt-BR" sz="3200" b="1" smtClean="0">
                <a:solidFill>
                  <a:srgbClr val="0000FF"/>
                </a:solidFill>
              </a:rPr>
              <a:t>Enterocolite Necrosante e síndrome hipertensiva gestacional: estudo de coorte prospectiva</a:t>
            </a:r>
          </a:p>
        </p:txBody>
      </p:sp>
      <p:sp>
        <p:nvSpPr>
          <p:cNvPr id="30724" name="Retângulo 8"/>
          <p:cNvSpPr>
            <a:spLocks noChangeArrowheads="1"/>
          </p:cNvSpPr>
          <p:nvPr/>
        </p:nvSpPr>
        <p:spPr bwMode="auto">
          <a:xfrm>
            <a:off x="730250" y="3770313"/>
            <a:ext cx="1034573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>
                <a:solidFill>
                  <a:srgbClr val="FF0000"/>
                </a:solidFill>
                <a:cs typeface="Calibri" panose="020F0502020204030204" pitchFamily="34" charset="0"/>
              </a:rPr>
              <a:t>Objetivo:</a:t>
            </a:r>
            <a:endParaRPr lang="pt-BR" altLang="pt-BR" sz="3200">
              <a:solidFill>
                <a:srgbClr val="FF0000"/>
              </a:solidFill>
            </a:endParaRPr>
          </a:p>
        </p:txBody>
      </p:sp>
      <p:sp>
        <p:nvSpPr>
          <p:cNvPr id="30725" name="Retângulo 2"/>
          <p:cNvSpPr>
            <a:spLocks noChangeArrowheads="1"/>
          </p:cNvSpPr>
          <p:nvPr/>
        </p:nvSpPr>
        <p:spPr bwMode="auto">
          <a:xfrm>
            <a:off x="493713" y="1785938"/>
            <a:ext cx="77438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Será a síndrome hipertensiva mais um fator relevante para o desenvolvimento da ECN?</a:t>
            </a:r>
          </a:p>
        </p:txBody>
      </p:sp>
      <p:sp>
        <p:nvSpPr>
          <p:cNvPr id="30726" name="Retângulo 9"/>
          <p:cNvSpPr>
            <a:spLocks noChangeArrowheads="1"/>
          </p:cNvSpPr>
          <p:nvPr/>
        </p:nvSpPr>
        <p:spPr bwMode="auto">
          <a:xfrm>
            <a:off x="493713" y="4575175"/>
            <a:ext cx="109601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Determinar a prevalência ECN em RN prematuros e analisar se a síndrome hipertensiva é considerada risco independente para o desenvolvimento desta grave patologia.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430213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31747" name="Retângulo 8"/>
          <p:cNvSpPr>
            <a:spLocks noChangeArrowheads="1"/>
          </p:cNvSpPr>
          <p:nvPr/>
        </p:nvSpPr>
        <p:spPr bwMode="auto">
          <a:xfrm>
            <a:off x="677863" y="2041525"/>
            <a:ext cx="103981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Material e Métodos: Dados preliminares</a:t>
            </a:r>
            <a:endParaRPr lang="pt-BR" altLang="pt-BR">
              <a:solidFill>
                <a:srgbClr val="FF0000"/>
              </a:solidFill>
            </a:endParaRPr>
          </a:p>
        </p:txBody>
      </p:sp>
      <p:sp>
        <p:nvSpPr>
          <p:cNvPr id="31748" name="Retângulo 2"/>
          <p:cNvSpPr>
            <a:spLocks noChangeArrowheads="1"/>
          </p:cNvSpPr>
          <p:nvPr/>
        </p:nvSpPr>
        <p:spPr bwMode="auto">
          <a:xfrm>
            <a:off x="344488" y="2825750"/>
            <a:ext cx="11301412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Foi realizado um estudo observacional prospectivo no qual foram incluídos todos os prematuros, com idade gestacional (IG) entre 24 e 33 semanas e 6 dias, nascidos vivos na maternidade do Hospital Materno Infantil de Brasília (HMIB), em Brasília – Distrito Federal, e internados na UTI neonatal desse Hospital, no período de 1º de janeiro de 2016 a 31 de dezembro de 2017.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32771" name="Retângulo 8"/>
          <p:cNvSpPr>
            <a:spLocks noChangeArrowheads="1"/>
          </p:cNvSpPr>
          <p:nvPr/>
        </p:nvSpPr>
        <p:spPr bwMode="auto">
          <a:xfrm>
            <a:off x="677863" y="1590675"/>
            <a:ext cx="10398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Material e Métodos:</a:t>
            </a:r>
            <a:endParaRPr lang="pt-BR" altLang="pt-BR">
              <a:solidFill>
                <a:srgbClr val="FF0000"/>
              </a:solidFill>
            </a:endParaRPr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344488" y="2374900"/>
            <a:ext cx="11301412" cy="2227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n-lt"/>
              </a:rPr>
              <a:t>Foram excluídos: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n-lt"/>
              </a:rPr>
              <a:t>malformações graves,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n-lt"/>
              </a:rPr>
              <a:t>prematuros transferidos de outros serviços,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n-lt"/>
              </a:rPr>
              <a:t>óbitos constatados em sala de parto, 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 err="1">
                <a:latin typeface="+mn-lt"/>
              </a:rPr>
              <a:t>gemelares</a:t>
            </a:r>
            <a:r>
              <a:rPr lang="pt-BR" sz="2800" dirty="0">
                <a:latin typeface="+mn-lt"/>
              </a:rPr>
              <a:t> e filhos de mães diabéticas.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33795" name="Retângulo 8"/>
          <p:cNvSpPr>
            <a:spLocks noChangeArrowheads="1"/>
          </p:cNvSpPr>
          <p:nvPr/>
        </p:nvSpPr>
        <p:spPr bwMode="auto">
          <a:xfrm>
            <a:off x="660400" y="2232025"/>
            <a:ext cx="10398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>
                <a:solidFill>
                  <a:srgbClr val="FF0000"/>
                </a:solidFill>
                <a:cs typeface="Calibri" panose="020F0502020204030204" pitchFamily="34" charset="0"/>
              </a:rPr>
              <a:t>Material e Métodos:</a:t>
            </a:r>
            <a:endParaRPr lang="pt-BR" altLang="pt-BR" sz="3200">
              <a:solidFill>
                <a:srgbClr val="FF0000"/>
              </a:solidFill>
            </a:endParaRPr>
          </a:p>
        </p:txBody>
      </p:sp>
      <p:sp>
        <p:nvSpPr>
          <p:cNvPr id="33796" name="Retângulo 9"/>
          <p:cNvSpPr>
            <a:spLocks noChangeArrowheads="1"/>
          </p:cNvSpPr>
          <p:nvPr/>
        </p:nvSpPr>
        <p:spPr bwMode="auto">
          <a:xfrm>
            <a:off x="660400" y="3109913"/>
            <a:ext cx="37941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cs typeface="Calibri" panose="020F0502020204030204" pitchFamily="34" charset="0"/>
              </a:rPr>
              <a:t>O tamanho estimado da amostra foi de 224 recém-nascido, foram selecionados para o estudo 239 RN com idade gestacional de 24 a 33,6 semanas. </a:t>
            </a:r>
            <a:endParaRPr lang="pt-BR" altLang="pt-BR" sz="2400"/>
          </a:p>
        </p:txBody>
      </p:sp>
      <p:pic>
        <p:nvPicPr>
          <p:cNvPr id="33797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1898650"/>
            <a:ext cx="672465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/>
            </a:extLst>
          </p:cNvPr>
          <p:cNvSpPr/>
          <p:nvPr/>
        </p:nvSpPr>
        <p:spPr>
          <a:xfrm>
            <a:off x="8334375" y="4910138"/>
            <a:ext cx="3052763" cy="41116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677988"/>
            <a:ext cx="11110912" cy="516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34820" name="Retângulo 8"/>
          <p:cNvSpPr>
            <a:spLocks noChangeArrowheads="1"/>
          </p:cNvSpPr>
          <p:nvPr/>
        </p:nvSpPr>
        <p:spPr bwMode="auto">
          <a:xfrm>
            <a:off x="493713" y="1093788"/>
            <a:ext cx="10398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>
                <a:solidFill>
                  <a:srgbClr val="FF0000"/>
                </a:solidFill>
                <a:cs typeface="Calibri" panose="020F0502020204030204" pitchFamily="34" charset="0"/>
              </a:rPr>
              <a:t>Resultados:</a:t>
            </a:r>
            <a:endParaRPr lang="pt-BR" altLang="pt-BR" sz="3200">
              <a:solidFill>
                <a:srgbClr val="FF0000"/>
              </a:solidFill>
            </a:endParaRPr>
          </a:p>
        </p:txBody>
      </p:sp>
      <p:sp>
        <p:nvSpPr>
          <p:cNvPr id="34821" name="Retângulo 11"/>
          <p:cNvSpPr>
            <a:spLocks noChangeArrowheads="1"/>
          </p:cNvSpPr>
          <p:nvPr/>
        </p:nvSpPr>
        <p:spPr bwMode="auto">
          <a:xfrm>
            <a:off x="2530475" y="1154113"/>
            <a:ext cx="39036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solidFill>
                  <a:srgbClr val="FF0000"/>
                </a:solidFill>
                <a:cs typeface="Calibri" panose="020F0502020204030204" pitchFamily="34" charset="0"/>
              </a:rPr>
              <a:t>ECN – Incidência 6%</a:t>
            </a:r>
            <a:endParaRPr lang="pt-BR" altLang="pt-BR" sz="2400">
              <a:solidFill>
                <a:srgbClr val="FF0000"/>
              </a:solidFill>
            </a:endParaRPr>
          </a:p>
        </p:txBody>
      </p:sp>
      <p:sp>
        <p:nvSpPr>
          <p:cNvPr id="4" name="Seta: para Baixo 3">
            <a:extLst>
              <a:ext uri="{FF2B5EF4-FFF2-40B4-BE49-F238E27FC236}"/>
            </a:extLst>
          </p:cNvPr>
          <p:cNvSpPr/>
          <p:nvPr/>
        </p:nvSpPr>
        <p:spPr>
          <a:xfrm rot="16200000">
            <a:off x="7519988" y="3294063"/>
            <a:ext cx="277812" cy="760412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Seta: para Baixo 9">
            <a:extLst>
              <a:ext uri="{FF2B5EF4-FFF2-40B4-BE49-F238E27FC236}"/>
            </a:extLst>
          </p:cNvPr>
          <p:cNvSpPr/>
          <p:nvPr/>
        </p:nvSpPr>
        <p:spPr>
          <a:xfrm rot="16200000">
            <a:off x="4571206" y="3571082"/>
            <a:ext cx="276225" cy="760412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Seta: para Baixo 10">
            <a:extLst>
              <a:ext uri="{FF2B5EF4-FFF2-40B4-BE49-F238E27FC236}"/>
            </a:extLst>
          </p:cNvPr>
          <p:cNvSpPr/>
          <p:nvPr/>
        </p:nvSpPr>
        <p:spPr>
          <a:xfrm rot="16200000">
            <a:off x="4570412" y="3911601"/>
            <a:ext cx="277813" cy="760412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Seta: para Baixo 14">
            <a:extLst>
              <a:ext uri="{FF2B5EF4-FFF2-40B4-BE49-F238E27FC236}"/>
            </a:extLst>
          </p:cNvPr>
          <p:cNvSpPr/>
          <p:nvPr/>
        </p:nvSpPr>
        <p:spPr>
          <a:xfrm rot="16200000">
            <a:off x="4593431" y="4639470"/>
            <a:ext cx="276225" cy="760412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" name="Seta: para Baixo 15">
            <a:extLst>
              <a:ext uri="{FF2B5EF4-FFF2-40B4-BE49-F238E27FC236}"/>
            </a:extLst>
          </p:cNvPr>
          <p:cNvSpPr/>
          <p:nvPr/>
        </p:nvSpPr>
        <p:spPr>
          <a:xfrm rot="16200000">
            <a:off x="4570413" y="4989513"/>
            <a:ext cx="277812" cy="760412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" name="Seta: para Baixo 16">
            <a:extLst>
              <a:ext uri="{FF2B5EF4-FFF2-40B4-BE49-F238E27FC236}"/>
            </a:extLst>
          </p:cNvPr>
          <p:cNvSpPr/>
          <p:nvPr/>
        </p:nvSpPr>
        <p:spPr>
          <a:xfrm rot="16200000">
            <a:off x="4581525" y="5329238"/>
            <a:ext cx="277813" cy="782637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35843" name="Retângulo 8"/>
          <p:cNvSpPr>
            <a:spLocks noChangeArrowheads="1"/>
          </p:cNvSpPr>
          <p:nvPr/>
        </p:nvSpPr>
        <p:spPr bwMode="auto">
          <a:xfrm>
            <a:off x="384175" y="1311275"/>
            <a:ext cx="103997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>
                <a:solidFill>
                  <a:srgbClr val="FF0000"/>
                </a:solidFill>
                <a:cs typeface="Calibri" panose="020F0502020204030204" pitchFamily="34" charset="0"/>
              </a:rPr>
              <a:t>Resultados:</a:t>
            </a:r>
            <a:endParaRPr lang="pt-BR" altLang="pt-BR" sz="3200">
              <a:solidFill>
                <a:srgbClr val="FF0000"/>
              </a:solidFill>
            </a:endParaRPr>
          </a:p>
        </p:txBody>
      </p:sp>
      <p:pic>
        <p:nvPicPr>
          <p:cNvPr id="35844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1895475"/>
            <a:ext cx="11215687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>
            <a:extLst>
              <a:ext uri="{FF2B5EF4-FFF2-40B4-BE49-F238E27FC236}"/>
            </a:extLst>
          </p:cNvPr>
          <p:cNvSpPr/>
          <p:nvPr/>
        </p:nvSpPr>
        <p:spPr>
          <a:xfrm>
            <a:off x="384175" y="5281613"/>
            <a:ext cx="10531475" cy="379412"/>
          </a:xfrm>
          <a:prstGeom prst="rect">
            <a:avLst/>
          </a:prstGeom>
          <a:noFill/>
          <a:ln w="38100">
            <a:solidFill>
              <a:srgbClr val="FF0D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36867" name="Retângulo 8"/>
          <p:cNvSpPr>
            <a:spLocks noChangeArrowheads="1"/>
          </p:cNvSpPr>
          <p:nvPr/>
        </p:nvSpPr>
        <p:spPr bwMode="auto">
          <a:xfrm>
            <a:off x="431800" y="1925638"/>
            <a:ext cx="10398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>
                <a:solidFill>
                  <a:srgbClr val="FF0000"/>
                </a:solidFill>
                <a:cs typeface="Calibri" panose="020F0502020204030204" pitchFamily="34" charset="0"/>
              </a:rPr>
              <a:t>Resultados:</a:t>
            </a:r>
            <a:endParaRPr lang="pt-BR" altLang="pt-BR" sz="3200">
              <a:solidFill>
                <a:srgbClr val="FF0000"/>
              </a:solidFill>
            </a:endParaRPr>
          </a:p>
        </p:txBody>
      </p:sp>
      <p:pic>
        <p:nvPicPr>
          <p:cNvPr id="36868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1828800"/>
            <a:ext cx="11328400" cy="464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431800" y="4456113"/>
            <a:ext cx="10772775" cy="585787"/>
          </a:xfrm>
          <a:prstGeom prst="rect">
            <a:avLst/>
          </a:prstGeom>
          <a:noFill/>
          <a:ln w="28575">
            <a:solidFill>
              <a:srgbClr val="FF0D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/>
            </a:extLst>
          </p:cNvPr>
          <p:cNvSpPr/>
          <p:nvPr/>
        </p:nvSpPr>
        <p:spPr>
          <a:xfrm>
            <a:off x="430213" y="5040313"/>
            <a:ext cx="10772775" cy="585787"/>
          </a:xfrm>
          <a:prstGeom prst="rect">
            <a:avLst/>
          </a:prstGeom>
          <a:noFill/>
          <a:ln w="28575">
            <a:solidFill>
              <a:srgbClr val="FF0D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/>
            </a:extLst>
          </p:cNvPr>
          <p:cNvSpPr/>
          <p:nvPr/>
        </p:nvSpPr>
        <p:spPr>
          <a:xfrm>
            <a:off x="430213" y="5626100"/>
            <a:ext cx="10772775" cy="666750"/>
          </a:xfrm>
          <a:prstGeom prst="rect">
            <a:avLst/>
          </a:prstGeom>
          <a:noFill/>
          <a:ln w="28575">
            <a:solidFill>
              <a:srgbClr val="FF0D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1149350"/>
            <a:ext cx="10615613" cy="540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688975" y="3190875"/>
            <a:ext cx="1072515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cs typeface="Calibri" panose="020F0502020204030204" pitchFamily="34" charset="0"/>
              </a:rPr>
              <a:t>A evolução para perfuração ocorreu em 2 RN da amostra estudada 14,3%. A taxa de mortalidade dos RN com ECN foi 64,3%. 9/14 RN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38915" name="Retângulo 2"/>
          <p:cNvSpPr>
            <a:spLocks noChangeArrowheads="1"/>
          </p:cNvSpPr>
          <p:nvPr/>
        </p:nvSpPr>
        <p:spPr bwMode="auto">
          <a:xfrm>
            <a:off x="292100" y="1143000"/>
            <a:ext cx="1072515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Discussão</a:t>
            </a:r>
          </a:p>
        </p:txBody>
      </p:sp>
      <p:sp>
        <p:nvSpPr>
          <p:cNvPr id="38916" name="Retângulo 6"/>
          <p:cNvSpPr>
            <a:spLocks noChangeArrowheads="1"/>
          </p:cNvSpPr>
          <p:nvPr/>
        </p:nvSpPr>
        <p:spPr bwMode="auto">
          <a:xfrm>
            <a:off x="790575" y="1930400"/>
            <a:ext cx="1040765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sobreposição de fatores que levam ao desenvolvimento da ECN, a prematuridade do trato gastrointestinal, precário suprimento vascular (secundário a desvio hemodinâmico compensatório para órgãos vitais) observado pelo aumento do risco de ECN em RN cujas mães tiveram diagnóstico de PE e Eclampsia com presença de DZ e DR , RR 3,2 ; IC 95% 1,1 – 9,9 , dificuldade de progressão da dieta culminando com o desenvolvimento da ECN. </a:t>
            </a:r>
          </a:p>
        </p:txBody>
      </p:sp>
      <p:sp>
        <p:nvSpPr>
          <p:cNvPr id="38917" name="Retângulo 8"/>
          <p:cNvSpPr>
            <a:spLocks noChangeArrowheads="1"/>
          </p:cNvSpPr>
          <p:nvPr/>
        </p:nvSpPr>
        <p:spPr bwMode="auto">
          <a:xfrm>
            <a:off x="7905750" y="5024438"/>
            <a:ext cx="283051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cs typeface="Calibri" panose="020F0502020204030204" pitchFamily="34" charset="0"/>
              </a:rPr>
              <a:t>Mati M,2017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/>
              <a:t>Nathan HL, 2018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39939" name="Retângulo 2"/>
          <p:cNvSpPr>
            <a:spLocks noChangeArrowheads="1"/>
          </p:cNvSpPr>
          <p:nvPr/>
        </p:nvSpPr>
        <p:spPr bwMode="auto">
          <a:xfrm>
            <a:off x="292100" y="1143000"/>
            <a:ext cx="1072515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Discussão</a:t>
            </a:r>
          </a:p>
        </p:txBody>
      </p:sp>
      <p:sp>
        <p:nvSpPr>
          <p:cNvPr id="39940" name="Retângulo 6"/>
          <p:cNvSpPr>
            <a:spLocks noChangeArrowheads="1"/>
          </p:cNvSpPr>
          <p:nvPr/>
        </p:nvSpPr>
        <p:spPr bwMode="auto">
          <a:xfrm>
            <a:off x="790575" y="2052638"/>
            <a:ext cx="10407650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Os RN que evoluem com ECN permanecem mais tempo internados e tem um custo hospitalar 60,7% maior com um valor médio de internação de R$ 170.335.40 ± 131.706,50 em comparação com RN sem ECN R$ 103.440,10 ± 99.533,45 (p 0,00).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Utilizando o valor de dólar RS 3, 70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– 46.000, 00 dólares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- 27,970,00 dólares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40963" name="Retângulo 2"/>
          <p:cNvSpPr>
            <a:spLocks noChangeArrowheads="1"/>
          </p:cNvSpPr>
          <p:nvPr/>
        </p:nvSpPr>
        <p:spPr bwMode="auto">
          <a:xfrm>
            <a:off x="292100" y="1143000"/>
            <a:ext cx="1072515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Discussão</a:t>
            </a:r>
          </a:p>
        </p:txBody>
      </p:sp>
      <p:sp>
        <p:nvSpPr>
          <p:cNvPr id="40964" name="Retângulo 6"/>
          <p:cNvSpPr>
            <a:spLocks noChangeArrowheads="1"/>
          </p:cNvSpPr>
          <p:nvPr/>
        </p:nvSpPr>
        <p:spPr bwMode="auto">
          <a:xfrm>
            <a:off x="493713" y="1884363"/>
            <a:ext cx="11002962" cy="244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Regressão logística binária e observamos que a PE e Eclampsia mostrou-se isoladamente um fator de risco para ECN RR 3,9 ; IC 95% 2,5 – 8,5 juntamente com a hemotransfusão RR 16,5 ; IC 95% 3,2 – 8,2.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/>
          </a:p>
        </p:txBody>
      </p:sp>
      <p:sp>
        <p:nvSpPr>
          <p:cNvPr id="40965" name="Retângulo 5"/>
          <p:cNvSpPr>
            <a:spLocks noChangeArrowheads="1"/>
          </p:cNvSpPr>
          <p:nvPr/>
        </p:nvSpPr>
        <p:spPr bwMode="auto">
          <a:xfrm>
            <a:off x="695325" y="4146550"/>
            <a:ext cx="70072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cs typeface="Calibri" panose="020F0502020204030204" pitchFamily="34" charset="0"/>
              </a:rPr>
              <a:t>M. Cetinkaya et al, 2012 – 1,7 IC 95% 0,6 – 0,9  </a:t>
            </a:r>
            <a:endParaRPr lang="pt-BR" altLang="pt-BR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41987" name="Retângulo 2"/>
          <p:cNvSpPr>
            <a:spLocks noChangeArrowheads="1"/>
          </p:cNvSpPr>
          <p:nvPr/>
        </p:nvSpPr>
        <p:spPr bwMode="auto">
          <a:xfrm>
            <a:off x="292100" y="1143000"/>
            <a:ext cx="1072515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Discussão</a:t>
            </a:r>
          </a:p>
        </p:txBody>
      </p:sp>
      <p:sp>
        <p:nvSpPr>
          <p:cNvPr id="41988" name="Retângulo 6"/>
          <p:cNvSpPr>
            <a:spLocks noChangeArrowheads="1"/>
          </p:cNvSpPr>
          <p:nvPr/>
        </p:nvSpPr>
        <p:spPr bwMode="auto">
          <a:xfrm>
            <a:off x="493713" y="1884363"/>
            <a:ext cx="110029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Ressaltamos que a necessidade de transfusão sanguínea pode ser sim um risco para ECN, apesar de ainda ser controverso na literatura este tema </a:t>
            </a:r>
          </a:p>
        </p:txBody>
      </p:sp>
      <p:sp>
        <p:nvSpPr>
          <p:cNvPr id="41989" name="Retângulo 9"/>
          <p:cNvSpPr>
            <a:spLocks noChangeArrowheads="1"/>
          </p:cNvSpPr>
          <p:nvPr/>
        </p:nvSpPr>
        <p:spPr bwMode="auto">
          <a:xfrm>
            <a:off x="493713" y="2913063"/>
            <a:ext cx="10529887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Revisão Sistemática baseada em estudos observacionais de qualidade baixa a moderada sugerem que não há associação significativa entre transfusões e ECN. É necessária uma maior qualidade de evidência sobre este tópico.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m para prematu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275" y="3730625"/>
            <a:ext cx="40894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13" y="198438"/>
            <a:ext cx="11002962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3200" dirty="0" err="1"/>
              <a:t>Enterocolite</a:t>
            </a:r>
            <a:r>
              <a:rPr lang="pt-BR" sz="3200" dirty="0"/>
              <a:t> Necrosante e síndrome hipertensiva gestacional: estudo de coorte prospectiva</a:t>
            </a:r>
          </a:p>
        </p:txBody>
      </p:sp>
      <p:sp>
        <p:nvSpPr>
          <p:cNvPr id="43012" name="Retângulo 2"/>
          <p:cNvSpPr>
            <a:spLocks noChangeArrowheads="1"/>
          </p:cNvSpPr>
          <p:nvPr/>
        </p:nvSpPr>
        <p:spPr bwMode="auto">
          <a:xfrm>
            <a:off x="292100" y="1143000"/>
            <a:ext cx="1072515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Conclusão </a:t>
            </a:r>
          </a:p>
        </p:txBody>
      </p:sp>
      <p:sp>
        <p:nvSpPr>
          <p:cNvPr id="43013" name="Retângulo 6"/>
          <p:cNvSpPr>
            <a:spLocks noChangeArrowheads="1"/>
          </p:cNvSpPr>
          <p:nvPr/>
        </p:nvSpPr>
        <p:spPr bwMode="auto">
          <a:xfrm>
            <a:off x="493713" y="1858963"/>
            <a:ext cx="11002962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/>
              <a:t>número relativamente pequeno envolvido, tratar-se de um estudo observacional não controlado esses dados devem ser vistos como preliminares, ensaios randomizados controlados maiores são necessários para elucidar ainda mais o relação hipertensão gestacional e a introdução de dieta enteral estabelecimento de protocolos de alimentação, a fim de determinar os fatores que podem desempenhar um importante papel na patogênese da ECN em prematuros.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892175"/>
            <a:ext cx="11198225" cy="900113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000" b="1" dirty="0"/>
              <a:t>Síndrome hipertensiva na gestação e desfecho neonatal em prematuros aos 12 meses de idade cronológica</a:t>
            </a:r>
            <a:endParaRPr lang="pt-BR" sz="3000" dirty="0"/>
          </a:p>
        </p:txBody>
      </p:sp>
      <p:sp>
        <p:nvSpPr>
          <p:cNvPr id="44035" name="Retângulo 2"/>
          <p:cNvSpPr>
            <a:spLocks noChangeArrowheads="1"/>
          </p:cNvSpPr>
          <p:nvPr/>
        </p:nvSpPr>
        <p:spPr bwMode="auto">
          <a:xfrm>
            <a:off x="277813" y="1727200"/>
            <a:ext cx="1072515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Introdução</a:t>
            </a:r>
          </a:p>
        </p:txBody>
      </p:sp>
      <p:sp>
        <p:nvSpPr>
          <p:cNvPr id="44036" name="Retângulo 5"/>
          <p:cNvSpPr>
            <a:spLocks noChangeArrowheads="1"/>
          </p:cNvSpPr>
          <p:nvPr/>
        </p:nvSpPr>
        <p:spPr bwMode="auto">
          <a:xfrm>
            <a:off x="590550" y="2398713"/>
            <a:ext cx="11044238" cy="392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Hauth et al.,</a:t>
            </a:r>
            <a:r>
              <a:rPr lang="pt-BR" altLang="pt-BR" sz="2400" baseline="3000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compararam os resultados perinatais em gestantes normotensas com gestantes que desenvolveram hipertensão na gestação e observaram piores resultados no grupo de hipertensas, principalmente nos casos graves.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Entre as causas da injúria cerebral do recém-nascido (RN) prematuro, se destacam a </a:t>
            </a:r>
            <a:r>
              <a:rPr lang="pt-BR" altLang="pt-BR" sz="2400" b="1">
                <a:ea typeface="Calibri" panose="020F0502020204030204" pitchFamily="34" charset="0"/>
                <a:cs typeface="Times New Roman" panose="02020603050405020304" pitchFamily="18" charset="0"/>
              </a:rPr>
              <a:t>hemorragia intraventricular</a:t>
            </a: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 (HIV) associada com </a:t>
            </a:r>
            <a:r>
              <a:rPr lang="pt-BR" altLang="pt-BR" sz="2400" b="1">
                <a:ea typeface="Calibri" panose="020F0502020204030204" pitchFamily="34" charset="0"/>
                <a:cs typeface="Times New Roman" panose="02020603050405020304" pitchFamily="18" charset="0"/>
              </a:rPr>
              <a:t>infarto hemorrágico</a:t>
            </a: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  (também  chamado por alguns de HIV grau IV), </a:t>
            </a:r>
            <a:r>
              <a:rPr lang="pt-BR" altLang="pt-BR" sz="2400" b="1">
                <a:ea typeface="Calibri" panose="020F0502020204030204" pitchFamily="34" charset="0"/>
                <a:cs typeface="Times New Roman" panose="02020603050405020304" pitchFamily="18" charset="0"/>
              </a:rPr>
              <a:t>hidrocéfalo pós-hemorrágico</a:t>
            </a: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 e </a:t>
            </a:r>
            <a:r>
              <a:rPr lang="pt-BR" altLang="pt-BR" sz="2400" b="1">
                <a:ea typeface="Calibri" panose="020F0502020204030204" pitchFamily="34" charset="0"/>
                <a:cs typeface="Times New Roman" panose="02020603050405020304" pitchFamily="18" charset="0"/>
              </a:rPr>
              <a:t>leucomalácia periventricular</a:t>
            </a:r>
            <a:r>
              <a:rPr lang="pt-BR" altLang="pt-BR" sz="2400">
                <a:ea typeface="Calibri" panose="020F0502020204030204" pitchFamily="34" charset="0"/>
                <a:cs typeface="Times New Roman" panose="02020603050405020304" pitchFamily="18" charset="0"/>
              </a:rPr>
              <a:t> (LPV). </a:t>
            </a:r>
          </a:p>
        </p:txBody>
      </p:sp>
      <p:sp>
        <p:nvSpPr>
          <p:cNvPr id="44037" name="CaixaDeTexto 6"/>
          <p:cNvSpPr txBox="1">
            <a:spLocks noChangeArrowheads="1"/>
          </p:cNvSpPr>
          <p:nvPr/>
        </p:nvSpPr>
        <p:spPr bwMode="auto">
          <a:xfrm>
            <a:off x="479425" y="219075"/>
            <a:ext cx="35290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b="1"/>
              <a:t>ARTIGO 3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038" y="184150"/>
            <a:ext cx="11409362" cy="900113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000" b="1" dirty="0"/>
              <a:t>Síndrome hipertensiva na gestação e desfecho neonatal em prematuros aos 12 meses de idade cronológica</a:t>
            </a:r>
            <a:endParaRPr lang="pt-BR" sz="3000" dirty="0"/>
          </a:p>
        </p:txBody>
      </p:sp>
      <p:sp>
        <p:nvSpPr>
          <p:cNvPr id="45059" name="Retângulo 2"/>
          <p:cNvSpPr>
            <a:spLocks noChangeArrowheads="1"/>
          </p:cNvSpPr>
          <p:nvPr/>
        </p:nvSpPr>
        <p:spPr bwMode="auto">
          <a:xfrm>
            <a:off x="0" y="1217613"/>
            <a:ext cx="2430463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Introdução</a:t>
            </a:r>
          </a:p>
        </p:txBody>
      </p:sp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595313" y="2024063"/>
            <a:ext cx="10633075" cy="2070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</a:rPr>
              <a:t>As aquisições motoras evoluem de um padrão motor involuntário e reflexivo, para um controle voluntário e preciso dos movimentos. Com a maturação crescente do córtex e segundo as exigências no desempenho de tarefas. </a:t>
            </a:r>
          </a:p>
          <a:p>
            <a:pPr algn="just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</a:rPr>
              <a:t>Os padrões comportamentais primários vão sendo inibidos, no sentido de aumentar o tônus axial numa </a:t>
            </a:r>
            <a:r>
              <a:rPr lang="pt-BR" sz="2400" dirty="0" err="1">
                <a:latin typeface="+mj-lt"/>
              </a:rPr>
              <a:t>seqüência</a:t>
            </a:r>
            <a:r>
              <a:rPr lang="pt-BR" sz="2400" dirty="0">
                <a:latin typeface="+mj-lt"/>
              </a:rPr>
              <a:t> </a:t>
            </a:r>
            <a:r>
              <a:rPr lang="pt-BR" sz="2400" dirty="0" err="1">
                <a:latin typeface="+mj-lt"/>
              </a:rPr>
              <a:t>céfalo</a:t>
            </a:r>
            <a:r>
              <a:rPr lang="pt-BR" sz="2400" dirty="0">
                <a:latin typeface="+mj-lt"/>
              </a:rPr>
              <a:t>-caudal. 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892175"/>
            <a:ext cx="11198225" cy="900113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anchor="ctr">
            <a:noAutofit/>
          </a:bodyPr>
          <a:lstStyle/>
          <a:p>
            <a:pPr eaLnBrk="1" hangingPunct="1">
              <a:defRPr/>
            </a:pPr>
            <a:r>
              <a:rPr lang="pt-BR" altLang="pt-BR" sz="3000" b="1" smtClean="0">
                <a:solidFill>
                  <a:srgbClr val="0000FF"/>
                </a:solidFill>
              </a:rPr>
              <a:t>Síndrome hipertensiva na gestação e desfecho neonatal em prematuros aos 12 meses de idade cronológica</a:t>
            </a:r>
          </a:p>
        </p:txBody>
      </p:sp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590550" y="2111375"/>
            <a:ext cx="11044238" cy="2573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</a:rPr>
              <a:t>O presente procura responder as seguintes questões de pesquisa:</a:t>
            </a: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sz="1400" dirty="0">
              <a:latin typeface="+mj-lt"/>
            </a:endParaRPr>
          </a:p>
          <a:p>
            <a:pPr marL="342900" indent="-3429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j-lt"/>
              </a:rPr>
              <a:t>Qual o perfil do desenvolvimento motor das crianças prematuras aos 12 meses ? </a:t>
            </a:r>
          </a:p>
          <a:p>
            <a:pPr marL="342900" indent="-3429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j-lt"/>
              </a:rPr>
              <a:t>A síndrome hipertensiva materna é um fator de risco para atraso no desenvolvimento motor ?</a:t>
            </a:r>
          </a:p>
        </p:txBody>
      </p:sp>
      <p:sp>
        <p:nvSpPr>
          <p:cNvPr id="46084" name="CaixaDeTexto 6"/>
          <p:cNvSpPr txBox="1">
            <a:spLocks noChangeArrowheads="1"/>
          </p:cNvSpPr>
          <p:nvPr/>
        </p:nvSpPr>
        <p:spPr bwMode="auto">
          <a:xfrm>
            <a:off x="479425" y="219075"/>
            <a:ext cx="35290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b="1"/>
              <a:t>ARTIGO 3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0525" y="322263"/>
            <a:ext cx="114109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000" b="1" dirty="0"/>
              <a:t>Síndrome hipertensiva na gestação e desfecho neonatal em prematuros aos 12 meses de idade cronológica</a:t>
            </a:r>
            <a:endParaRPr lang="pt-BR" sz="3000" dirty="0"/>
          </a:p>
        </p:txBody>
      </p:sp>
      <p:sp>
        <p:nvSpPr>
          <p:cNvPr id="47107" name="Retângulo 2"/>
          <p:cNvSpPr>
            <a:spLocks noChangeArrowheads="1"/>
          </p:cNvSpPr>
          <p:nvPr/>
        </p:nvSpPr>
        <p:spPr bwMode="auto">
          <a:xfrm>
            <a:off x="292100" y="1217613"/>
            <a:ext cx="10725150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Material e Métodos</a:t>
            </a:r>
          </a:p>
        </p:txBody>
      </p:sp>
      <p:sp>
        <p:nvSpPr>
          <p:cNvPr id="47108" name="Retângulo 5"/>
          <p:cNvSpPr>
            <a:spLocks noChangeArrowheads="1"/>
          </p:cNvSpPr>
          <p:nvPr/>
        </p:nvSpPr>
        <p:spPr bwMode="auto">
          <a:xfrm>
            <a:off x="635000" y="1889125"/>
            <a:ext cx="10725150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400"/>
              <a:t>Será realizado um estudo de coorte prospectiva, no qual todos os RN prematuros, com IG entre 24 e 33 semanas e 6 dias, sem malformações maiores, nascidos vivos na Maternidade do Hospital Materno Infantil de Brasília (HMIB), em Brasília – Distrito Federal, e internados na UTI neonatal desse Hospital, serão avaliados. </a:t>
            </a: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754063" y="4357688"/>
            <a:ext cx="11303000" cy="1704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n-lt"/>
              </a:rPr>
              <a:t>Serão excluídos: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050" dirty="0">
              <a:latin typeface="+mn-lt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malformações graves,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prematuros transferidos de outros serviços,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 err="1">
                <a:latin typeface="+mn-lt"/>
              </a:rPr>
              <a:t>gemelares</a:t>
            </a:r>
            <a:r>
              <a:rPr lang="pt-BR" sz="2400" dirty="0">
                <a:latin typeface="+mn-lt"/>
              </a:rPr>
              <a:t> e filhos de mães diabéticas.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100" y="198438"/>
            <a:ext cx="114109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000" b="1" dirty="0"/>
              <a:t>Síndrome hipertensiva na gestação e desfecho neonatal em prematuros aos 12 meses de idade cronológica</a:t>
            </a:r>
            <a:endParaRPr lang="pt-BR" sz="3000" dirty="0"/>
          </a:p>
        </p:txBody>
      </p:sp>
      <p:sp>
        <p:nvSpPr>
          <p:cNvPr id="48131" name="Retângulo 2"/>
          <p:cNvSpPr>
            <a:spLocks noChangeArrowheads="1"/>
          </p:cNvSpPr>
          <p:nvPr/>
        </p:nvSpPr>
        <p:spPr bwMode="auto">
          <a:xfrm>
            <a:off x="292100" y="1633538"/>
            <a:ext cx="10725150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Material e Métodos</a:t>
            </a:r>
          </a:p>
        </p:txBody>
      </p:sp>
      <p:sp>
        <p:nvSpPr>
          <p:cNvPr id="48132" name="Retângulo 5"/>
          <p:cNvSpPr>
            <a:spLocks noChangeArrowheads="1"/>
          </p:cNvSpPr>
          <p:nvPr/>
        </p:nvSpPr>
        <p:spPr bwMode="auto">
          <a:xfrm>
            <a:off x="576263" y="2305050"/>
            <a:ext cx="108426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/>
              <a:t>A análise descritiva dos dados será feita utilizando tabelas de frequência e de associação, sendo as variáveis contínuas apresentadas com cálculo de média e desvio padrão ou mediana e percentis, e as variáveis categóricas expressas pelo número e proporção de eventos.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100" y="198438"/>
            <a:ext cx="114109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000" b="1" dirty="0"/>
              <a:t>Síndrome hipertensiva na gestação e desfecho neonatal em prematuros aos 12 meses de idade cronológica</a:t>
            </a:r>
            <a:endParaRPr lang="pt-BR" sz="3000" dirty="0"/>
          </a:p>
        </p:txBody>
      </p:sp>
      <p:sp>
        <p:nvSpPr>
          <p:cNvPr id="49155" name="Retângulo 2"/>
          <p:cNvSpPr>
            <a:spLocks noChangeArrowheads="1"/>
          </p:cNvSpPr>
          <p:nvPr/>
        </p:nvSpPr>
        <p:spPr bwMode="auto">
          <a:xfrm>
            <a:off x="0" y="1243013"/>
            <a:ext cx="10725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>
                <a:solidFill>
                  <a:srgbClr val="FF0000"/>
                </a:solidFill>
                <a:cs typeface="Calibri" panose="020F0502020204030204" pitchFamily="34" charset="0"/>
              </a:rPr>
              <a:t>Material e Métodos: Analise da Escala AMIs </a:t>
            </a:r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401638" y="2058988"/>
            <a:ext cx="10674350" cy="39401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</a:rPr>
              <a:t>O escore total é convertido em percentil de desenvolvimento motor, seguindo os seguintes critérios de classificação: </a:t>
            </a:r>
          </a:p>
          <a:p>
            <a:pPr marL="45720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pt-BR" sz="2800" dirty="0">
                <a:latin typeface="+mj-lt"/>
              </a:rPr>
              <a:t>desempenho motor normal/esperado: acima de 25% da curva percentílica;</a:t>
            </a:r>
          </a:p>
          <a:p>
            <a:pPr marL="45720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pt-BR" sz="2800" dirty="0">
                <a:latin typeface="+mj-lt"/>
              </a:rPr>
              <a:t>desempenho motor suspeito: entre 25% e 5% da curva percentílica; </a:t>
            </a:r>
          </a:p>
          <a:p>
            <a:pPr marL="45720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pt-BR" sz="2800" dirty="0">
                <a:latin typeface="+mj-lt"/>
              </a:rPr>
              <a:t>desempenho motor anormal: abaixo de 5% da curva percentílica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100" y="198438"/>
            <a:ext cx="11410950" cy="900112"/>
          </a:xfr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</a:ln>
        </p:spPr>
        <p:txBody>
          <a:bodyPr rtlCol="0" anchor="ctr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000" b="1" dirty="0"/>
              <a:t>Síndrome hipertensiva na gestação e desfecho neonatal em prematuros aos 12 meses de idade cronológica</a:t>
            </a:r>
            <a:endParaRPr lang="pt-BR" sz="3000" dirty="0"/>
          </a:p>
        </p:txBody>
      </p:sp>
      <p:pic>
        <p:nvPicPr>
          <p:cNvPr id="50179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1212850"/>
            <a:ext cx="11410950" cy="531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>
                <a:solidFill>
                  <a:schemeClr val="hlink"/>
                </a:solidFill>
              </a:rPr>
              <a:t>OBRIGADA!</a:t>
            </a:r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925" y="3162300"/>
            <a:ext cx="6569075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62700" cy="310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5" name="Oval 5"/>
          <p:cNvSpPr>
            <a:spLocks noChangeArrowheads="1"/>
          </p:cNvSpPr>
          <p:nvPr/>
        </p:nvSpPr>
        <p:spPr bwMode="auto">
          <a:xfrm>
            <a:off x="7481888" y="1098550"/>
            <a:ext cx="2998787" cy="7127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3200">
                <a:solidFill>
                  <a:srgbClr val="FFFF00"/>
                </a:solidFill>
              </a:rPr>
              <a:t>Obrigada!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342900" y="5208588"/>
            <a:ext cx="51752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>
                <a:solidFill>
                  <a:srgbClr val="FF00FF"/>
                </a:solidFill>
              </a:rPr>
              <a:t>Profs. Doutores Dirce Bellezi Guilhem, Angélica Amorim Amato, Karina Nascimento, </a:t>
            </a:r>
          </a:p>
          <a:p>
            <a:pPr algn="ctr"/>
            <a:r>
              <a:rPr lang="pt-BR" altLang="pt-BR">
                <a:solidFill>
                  <a:srgbClr val="FF00FF"/>
                </a:solidFill>
              </a:rPr>
              <a:t>Maria Rita Novais, Nelson Diniz e Paulo R. Margotto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1279525" y="3089275"/>
            <a:ext cx="3362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>
                <a:solidFill>
                  <a:srgbClr val="FF00FF"/>
                </a:solidFill>
              </a:rPr>
              <a:t>Dra. Marta David Rocha de Moura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6589</TotalTime>
  <Words>2749</Words>
  <Application>Microsoft Office PowerPoint</Application>
  <PresentationFormat>Widescreen</PresentationFormat>
  <Paragraphs>228</Paragraphs>
  <Slides>49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49</vt:i4>
      </vt:variant>
    </vt:vector>
  </HeadingPairs>
  <TitlesOfParts>
    <vt:vector size="56" baseType="lpstr">
      <vt:lpstr>Calibri</vt:lpstr>
      <vt:lpstr>Arial</vt:lpstr>
      <vt:lpstr>Calibri Light</vt:lpstr>
      <vt:lpstr>Times New Roman</vt:lpstr>
      <vt:lpstr>Wingdings</vt:lpstr>
      <vt:lpstr>Tema do Office</vt:lpstr>
      <vt:lpstr>Worksheet</vt:lpstr>
      <vt:lpstr>  UNIVERSIDADE DE BRASÍLIA – UnB FACULDADE DE CIÊNCIAS DA SAÚDE PROGRAMA DE PÓS-GRADUAÇÃO EM CIÊNCIAS DA SAÚDE </vt:lpstr>
      <vt:lpstr>Síndrome hipertensiva na gestação e desfecho neonatal </vt:lpstr>
      <vt:lpstr>Síndrome hipertensiva na gestação e desfecho neonatal </vt:lpstr>
      <vt:lpstr>Síndrome hipertensiva na gestação e desfecho neonatal </vt:lpstr>
      <vt:lpstr>Síndrome hipertensiva na gestação e desfecho neonatal </vt:lpstr>
      <vt:lpstr>Síndrome hipertensiva na gestação e desfecho neonatal </vt:lpstr>
      <vt:lpstr> Síndromes hipertensivas gestacionais e desfecho em RN prematuros: um estudo de coorte retrospectiva </vt:lpstr>
      <vt:lpstr> Síndromes hipertensivas gestacionais e desfecho em RN prematuros: um estudo de coorte retrospectiva 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Síndromes hipertensivas gestacionais e desfecho em RN prematuros: um estudo de coorte retrospectiva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Enterocolite Necrosante e síndrome hipertensiva gestacional: estudo de coorte prospectiva</vt:lpstr>
      <vt:lpstr>Síndrome hipertensiva na gestação e desfecho neonatal em prematuros aos 12 meses de idade cronológica</vt:lpstr>
      <vt:lpstr>Síndrome hipertensiva na gestação e desfecho neonatal em prematuros aos 12 meses de idade cronológica</vt:lpstr>
      <vt:lpstr>Síndrome hipertensiva na gestação e desfecho neonatal em prematuros aos 12 meses de idade cronológica</vt:lpstr>
      <vt:lpstr>Síndrome hipertensiva na gestação e desfecho neonatal em prematuros aos 12 meses de idade cronológica</vt:lpstr>
      <vt:lpstr>Síndrome hipertensiva na gestação e desfecho neonatal em prematuros aos 12 meses de idade cronológica</vt:lpstr>
      <vt:lpstr>Síndrome hipertensiva na gestação e desfecho neonatal em prematuros aos 12 meses de idade cronológica</vt:lpstr>
      <vt:lpstr>Síndrome hipertensiva na gestação e desfecho neonatal em prematuros aos 12 meses de idade cronológica</vt:lpstr>
      <vt:lpstr>OBRIGADA!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UNIVERSIDADE DE BRASÍLIA – UnB FACULDADE DE CIÊNCIAS DA SAÚDE PROGRAMA DE PÓS-GRADUAÇÃO EM CIÊNCIAS DA SAÚDE</dc:title>
  <dc:creator>Marcos Donizetti de Moura</dc:creator>
  <cp:lastModifiedBy>Paulo Margotto</cp:lastModifiedBy>
  <cp:revision>84</cp:revision>
  <dcterms:created xsi:type="dcterms:W3CDTF">2018-03-20T21:58:19Z</dcterms:created>
  <dcterms:modified xsi:type="dcterms:W3CDTF">2019-04-05T22:31:25Z</dcterms:modified>
</cp:coreProperties>
</file>