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  <p:sldMasterId id="2147483731" r:id="rId2"/>
    <p:sldMasterId id="2147483743" r:id="rId3"/>
    <p:sldMasterId id="2147483755" r:id="rId4"/>
    <p:sldMasterId id="2147483767" r:id="rId5"/>
    <p:sldMasterId id="2147483779" r:id="rId6"/>
    <p:sldMasterId id="2147483791" r:id="rId7"/>
    <p:sldMasterId id="2147483803" r:id="rId8"/>
    <p:sldMasterId id="2147483815" r:id="rId9"/>
    <p:sldMasterId id="2147483827" r:id="rId10"/>
    <p:sldMasterId id="2147483839" r:id="rId11"/>
    <p:sldMasterId id="2147483851" r:id="rId12"/>
  </p:sldMasterIdLst>
  <p:notesMasterIdLst>
    <p:notesMasterId r:id="rId67"/>
  </p:notesMasterIdLst>
  <p:sldIdLst>
    <p:sldId id="256" r:id="rId13"/>
    <p:sldId id="257" r:id="rId14"/>
    <p:sldId id="258" r:id="rId15"/>
    <p:sldId id="262" r:id="rId16"/>
    <p:sldId id="267" r:id="rId17"/>
    <p:sldId id="266" r:id="rId18"/>
    <p:sldId id="264" r:id="rId19"/>
    <p:sldId id="259" r:id="rId20"/>
    <p:sldId id="260" r:id="rId21"/>
    <p:sldId id="261" r:id="rId22"/>
    <p:sldId id="305" r:id="rId23"/>
    <p:sldId id="270" r:id="rId24"/>
    <p:sldId id="268" r:id="rId25"/>
    <p:sldId id="269" r:id="rId26"/>
    <p:sldId id="273" r:id="rId27"/>
    <p:sldId id="275" r:id="rId28"/>
    <p:sldId id="306" r:id="rId29"/>
    <p:sldId id="277" r:id="rId30"/>
    <p:sldId id="307" r:id="rId31"/>
    <p:sldId id="308" r:id="rId32"/>
    <p:sldId id="278" r:id="rId33"/>
    <p:sldId id="279" r:id="rId34"/>
    <p:sldId id="288" r:id="rId35"/>
    <p:sldId id="280" r:id="rId36"/>
    <p:sldId id="284" r:id="rId37"/>
    <p:sldId id="289" r:id="rId38"/>
    <p:sldId id="283" r:id="rId39"/>
    <p:sldId id="286" r:id="rId40"/>
    <p:sldId id="281" r:id="rId41"/>
    <p:sldId id="298" r:id="rId42"/>
    <p:sldId id="292" r:id="rId43"/>
    <p:sldId id="293" r:id="rId44"/>
    <p:sldId id="294" r:id="rId45"/>
    <p:sldId id="295" r:id="rId46"/>
    <p:sldId id="296" r:id="rId47"/>
    <p:sldId id="297" r:id="rId48"/>
    <p:sldId id="300" r:id="rId49"/>
    <p:sldId id="301" r:id="rId50"/>
    <p:sldId id="302" r:id="rId51"/>
    <p:sldId id="303" r:id="rId52"/>
    <p:sldId id="304" r:id="rId53"/>
    <p:sldId id="287" r:id="rId54"/>
    <p:sldId id="309" r:id="rId55"/>
    <p:sldId id="310" r:id="rId56"/>
    <p:sldId id="312" r:id="rId57"/>
    <p:sldId id="315" r:id="rId58"/>
    <p:sldId id="324" r:id="rId59"/>
    <p:sldId id="326" r:id="rId60"/>
    <p:sldId id="328" r:id="rId61"/>
    <p:sldId id="329" r:id="rId62"/>
    <p:sldId id="313" r:id="rId63"/>
    <p:sldId id="330" r:id="rId64"/>
    <p:sldId id="331" r:id="rId65"/>
    <p:sldId id="332" r:id="rId66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FF"/>
    <a:srgbClr val="99CC00"/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Estilo Mé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86" autoAdjust="0"/>
    <p:restoredTop sz="95914" autoAdjust="0"/>
  </p:normalViewPr>
  <p:slideViewPr>
    <p:cSldViewPr snapToGrid="0">
      <p:cViewPr varScale="1">
        <p:scale>
          <a:sx n="98" d="100"/>
          <a:sy n="98" d="100"/>
        </p:scale>
        <p:origin x="106" y="12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61" Type="http://schemas.openxmlformats.org/officeDocument/2006/relationships/slide" Target="slides/slide4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88325F-0A21-427C-9927-EF269BD1F501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A3D7F1D-9AEB-48EE-9D68-EB095CC4F644}">
      <dgm:prSet/>
      <dgm:spPr/>
      <dgm:t>
        <a:bodyPr/>
        <a:lstStyle/>
        <a:p>
          <a:r>
            <a:rPr lang="pt-BR"/>
            <a:t>21/08: Biopsia Pulmonar</a:t>
          </a:r>
          <a:endParaRPr lang="en-US"/>
        </a:p>
      </dgm:t>
    </dgm:pt>
    <dgm:pt modelId="{4036A403-4C4B-4694-BB66-2F2B3B919A61}" type="parTrans" cxnId="{2D7EC80D-5222-4AA9-8B19-756E27418929}">
      <dgm:prSet/>
      <dgm:spPr/>
      <dgm:t>
        <a:bodyPr/>
        <a:lstStyle/>
        <a:p>
          <a:endParaRPr lang="en-US"/>
        </a:p>
      </dgm:t>
    </dgm:pt>
    <dgm:pt modelId="{DD2062E6-7655-482B-8CB8-37F2DCE61620}" type="sibTrans" cxnId="{2D7EC80D-5222-4AA9-8B19-756E27418929}">
      <dgm:prSet/>
      <dgm:spPr/>
      <dgm:t>
        <a:bodyPr/>
        <a:lstStyle/>
        <a:p>
          <a:endParaRPr lang="en-US"/>
        </a:p>
      </dgm:t>
    </dgm:pt>
    <dgm:pt modelId="{39C6C813-E5A0-475A-9892-74A045E2B6B3}">
      <dgm:prSet/>
      <dgm:spPr/>
      <dgm:t>
        <a:bodyPr/>
        <a:lstStyle/>
        <a:p>
          <a:r>
            <a:rPr lang="pt-BR"/>
            <a:t>14/09: Claritromicina + Rifampicina + Vancomicina</a:t>
          </a:r>
          <a:endParaRPr lang="en-US"/>
        </a:p>
      </dgm:t>
    </dgm:pt>
    <dgm:pt modelId="{B30E0B9B-8234-495A-868B-F2B404AF0EEC}" type="parTrans" cxnId="{0AA16875-79D3-428B-9807-F0B2A595B419}">
      <dgm:prSet/>
      <dgm:spPr/>
      <dgm:t>
        <a:bodyPr/>
        <a:lstStyle/>
        <a:p>
          <a:endParaRPr lang="en-US"/>
        </a:p>
      </dgm:t>
    </dgm:pt>
    <dgm:pt modelId="{7160831C-6740-48ED-B97D-C9F36167AF4B}" type="sibTrans" cxnId="{0AA16875-79D3-428B-9807-F0B2A595B419}">
      <dgm:prSet/>
      <dgm:spPr/>
      <dgm:t>
        <a:bodyPr/>
        <a:lstStyle/>
        <a:p>
          <a:endParaRPr lang="en-US"/>
        </a:p>
      </dgm:t>
    </dgm:pt>
    <dgm:pt modelId="{467B17E8-749E-4FD0-BCAC-B02866DE5E38}">
      <dgm:prSet/>
      <dgm:spPr/>
      <dgm:t>
        <a:bodyPr/>
        <a:lstStyle/>
        <a:p>
          <a:r>
            <a:rPr lang="pt-BR" dirty="0"/>
            <a:t>15/09: Admissão HMIB</a:t>
          </a:r>
          <a:endParaRPr lang="en-US" dirty="0"/>
        </a:p>
      </dgm:t>
    </dgm:pt>
    <dgm:pt modelId="{FF1D0A3E-B0C2-4204-8108-D1BE8280AA07}" type="parTrans" cxnId="{D203F947-E3CD-46B0-88DC-AD7FD0DFFE0A}">
      <dgm:prSet/>
      <dgm:spPr/>
      <dgm:t>
        <a:bodyPr/>
        <a:lstStyle/>
        <a:p>
          <a:endParaRPr lang="en-US"/>
        </a:p>
      </dgm:t>
    </dgm:pt>
    <dgm:pt modelId="{589B0EF9-E8AD-4B7D-8B06-F09D0A425DFC}" type="sibTrans" cxnId="{D203F947-E3CD-46B0-88DC-AD7FD0DFFE0A}">
      <dgm:prSet/>
      <dgm:spPr/>
      <dgm:t>
        <a:bodyPr/>
        <a:lstStyle/>
        <a:p>
          <a:endParaRPr lang="en-US"/>
        </a:p>
      </dgm:t>
    </dgm:pt>
    <dgm:pt modelId="{4F268839-D7B3-4A63-8A12-6B997DF656ED}" type="pres">
      <dgm:prSet presAssocID="{BA88325F-0A21-427C-9927-EF269BD1F50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D71F2C9-141A-4E97-B9A7-8AA970553A63}" type="pres">
      <dgm:prSet presAssocID="{BA88325F-0A21-427C-9927-EF269BD1F501}" presName="dummyMaxCanvas" presStyleCnt="0">
        <dgm:presLayoutVars/>
      </dgm:prSet>
      <dgm:spPr/>
    </dgm:pt>
    <dgm:pt modelId="{FEC27B30-1783-47DA-A927-3E4C0973F623}" type="pres">
      <dgm:prSet presAssocID="{BA88325F-0A21-427C-9927-EF269BD1F501}" presName="ThreeNodes_1" presStyleLbl="node1" presStyleIdx="0" presStyleCnt="3" custScaleY="40679" custLinFactNeighborY="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292EE7F-EE47-48B6-9B17-B484E3F4CCC2}" type="pres">
      <dgm:prSet presAssocID="{BA88325F-0A21-427C-9927-EF269BD1F501}" presName="ThreeNodes_2" presStyleLbl="node1" presStyleIdx="1" presStyleCnt="3" custScaleY="44976" custLinFactNeighborX="0" custLinFactNeighborY="5016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72F9A69-546E-4B1F-A703-7A65B0DD41D0}" type="pres">
      <dgm:prSet presAssocID="{BA88325F-0A21-427C-9927-EF269BD1F501}" presName="ThreeNodes_3" presStyleLbl="node1" presStyleIdx="2" presStyleCnt="3" custScaleY="41382" custLinFactNeighborX="0" custLinFactNeighborY="179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4C57BEC-BEE4-4C22-B6C0-19082F04D272}" type="pres">
      <dgm:prSet presAssocID="{BA88325F-0A21-427C-9927-EF269BD1F501}" presName="ThreeConn_1-2" presStyleLbl="fgAccFollowNode1" presStyleIdx="0" presStyleCnt="2" custScaleX="58249" custScaleY="60053" custLinFactNeighborX="10138" custLinFactNeighborY="5253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D574B1D-C57E-4559-A538-7ED7B2579CC3}" type="pres">
      <dgm:prSet presAssocID="{BA88325F-0A21-427C-9927-EF269BD1F501}" presName="ThreeConn_2-3" presStyleLbl="fgAccFollowNode1" presStyleIdx="1" presStyleCnt="2" custScaleX="59676" custScaleY="55138" custLinFactNeighborX="17511" custLinFactNeighborY="4134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6EACF19-CE1E-4881-9046-0F428A5C9FC8}" type="pres">
      <dgm:prSet presAssocID="{BA88325F-0A21-427C-9927-EF269BD1F50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FE8A071-ABA6-4596-83AB-4BF8FA480B0C}" type="pres">
      <dgm:prSet presAssocID="{BA88325F-0A21-427C-9927-EF269BD1F50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4064F7B-4340-46F2-9472-AD03514CA03A}" type="pres">
      <dgm:prSet presAssocID="{BA88325F-0A21-427C-9927-EF269BD1F50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AA16875-79D3-428B-9807-F0B2A595B419}" srcId="{BA88325F-0A21-427C-9927-EF269BD1F501}" destId="{39C6C813-E5A0-475A-9892-74A045E2B6B3}" srcOrd="1" destOrd="0" parTransId="{B30E0B9B-8234-495A-868B-F2B404AF0EEC}" sibTransId="{7160831C-6740-48ED-B97D-C9F36167AF4B}"/>
    <dgm:cxn modelId="{70EFB9E9-39F3-4EBA-88D2-5268F8E039D9}" type="presOf" srcId="{BA88325F-0A21-427C-9927-EF269BD1F501}" destId="{4F268839-D7B3-4A63-8A12-6B997DF656ED}" srcOrd="0" destOrd="0" presId="urn:microsoft.com/office/officeart/2005/8/layout/vProcess5"/>
    <dgm:cxn modelId="{6061C158-75E9-4BC6-A687-A90F339BCCD4}" type="presOf" srcId="{39C6C813-E5A0-475A-9892-74A045E2B6B3}" destId="{7FE8A071-ABA6-4596-83AB-4BF8FA480B0C}" srcOrd="1" destOrd="0" presId="urn:microsoft.com/office/officeart/2005/8/layout/vProcess5"/>
    <dgm:cxn modelId="{DE1E3081-8136-4AE6-B58E-CCF92C7BFBBB}" type="presOf" srcId="{39C6C813-E5A0-475A-9892-74A045E2B6B3}" destId="{1292EE7F-EE47-48B6-9B17-B484E3F4CCC2}" srcOrd="0" destOrd="0" presId="urn:microsoft.com/office/officeart/2005/8/layout/vProcess5"/>
    <dgm:cxn modelId="{D203F947-E3CD-46B0-88DC-AD7FD0DFFE0A}" srcId="{BA88325F-0A21-427C-9927-EF269BD1F501}" destId="{467B17E8-749E-4FD0-BCAC-B02866DE5E38}" srcOrd="2" destOrd="0" parTransId="{FF1D0A3E-B0C2-4204-8108-D1BE8280AA07}" sibTransId="{589B0EF9-E8AD-4B7D-8B06-F09D0A425DFC}"/>
    <dgm:cxn modelId="{A3187BB0-0CA4-4F02-83EC-A9098DEDA2C6}" type="presOf" srcId="{467B17E8-749E-4FD0-BCAC-B02866DE5E38}" destId="{44064F7B-4340-46F2-9472-AD03514CA03A}" srcOrd="1" destOrd="0" presId="urn:microsoft.com/office/officeart/2005/8/layout/vProcess5"/>
    <dgm:cxn modelId="{2A7F67DC-86D2-48FD-BE0F-FE008CB997BA}" type="presOf" srcId="{BA3D7F1D-9AEB-48EE-9D68-EB095CC4F644}" destId="{FEC27B30-1783-47DA-A927-3E4C0973F623}" srcOrd="0" destOrd="0" presId="urn:microsoft.com/office/officeart/2005/8/layout/vProcess5"/>
    <dgm:cxn modelId="{2D7EC80D-5222-4AA9-8B19-756E27418929}" srcId="{BA88325F-0A21-427C-9927-EF269BD1F501}" destId="{BA3D7F1D-9AEB-48EE-9D68-EB095CC4F644}" srcOrd="0" destOrd="0" parTransId="{4036A403-4C4B-4694-BB66-2F2B3B919A61}" sibTransId="{DD2062E6-7655-482B-8CB8-37F2DCE61620}"/>
    <dgm:cxn modelId="{9E3DD35B-327F-4AC0-B2BB-D93286D22B91}" type="presOf" srcId="{467B17E8-749E-4FD0-BCAC-B02866DE5E38}" destId="{172F9A69-546E-4B1F-A703-7A65B0DD41D0}" srcOrd="0" destOrd="0" presId="urn:microsoft.com/office/officeart/2005/8/layout/vProcess5"/>
    <dgm:cxn modelId="{773185E8-C21C-443C-86F1-82343D45311C}" type="presOf" srcId="{DD2062E6-7655-482B-8CB8-37F2DCE61620}" destId="{34C57BEC-BEE4-4C22-B6C0-19082F04D272}" srcOrd="0" destOrd="0" presId="urn:microsoft.com/office/officeart/2005/8/layout/vProcess5"/>
    <dgm:cxn modelId="{807AD227-B8B1-411A-A087-0608198A0261}" type="presOf" srcId="{7160831C-6740-48ED-B97D-C9F36167AF4B}" destId="{7D574B1D-C57E-4559-A538-7ED7B2579CC3}" srcOrd="0" destOrd="0" presId="urn:microsoft.com/office/officeart/2005/8/layout/vProcess5"/>
    <dgm:cxn modelId="{53655E87-0E1D-4008-A80C-3187FEBC462C}" type="presOf" srcId="{BA3D7F1D-9AEB-48EE-9D68-EB095CC4F644}" destId="{C6EACF19-CE1E-4881-9046-0F428A5C9FC8}" srcOrd="1" destOrd="0" presId="urn:microsoft.com/office/officeart/2005/8/layout/vProcess5"/>
    <dgm:cxn modelId="{F7C4D49D-F203-4A81-9F85-169FF10C8C1A}" type="presParOf" srcId="{4F268839-D7B3-4A63-8A12-6B997DF656ED}" destId="{FD71F2C9-141A-4E97-B9A7-8AA970553A63}" srcOrd="0" destOrd="0" presId="urn:microsoft.com/office/officeart/2005/8/layout/vProcess5"/>
    <dgm:cxn modelId="{F9EE05BB-9E0D-4175-BDB2-89F4CF538C1D}" type="presParOf" srcId="{4F268839-D7B3-4A63-8A12-6B997DF656ED}" destId="{FEC27B30-1783-47DA-A927-3E4C0973F623}" srcOrd="1" destOrd="0" presId="urn:microsoft.com/office/officeart/2005/8/layout/vProcess5"/>
    <dgm:cxn modelId="{DE3F91EE-E4BE-4BD2-88F8-C9A2AC0B5AA0}" type="presParOf" srcId="{4F268839-D7B3-4A63-8A12-6B997DF656ED}" destId="{1292EE7F-EE47-48B6-9B17-B484E3F4CCC2}" srcOrd="2" destOrd="0" presId="urn:microsoft.com/office/officeart/2005/8/layout/vProcess5"/>
    <dgm:cxn modelId="{7328DD40-E805-47C8-B57A-EEAAE04D7CDE}" type="presParOf" srcId="{4F268839-D7B3-4A63-8A12-6B997DF656ED}" destId="{172F9A69-546E-4B1F-A703-7A65B0DD41D0}" srcOrd="3" destOrd="0" presId="urn:microsoft.com/office/officeart/2005/8/layout/vProcess5"/>
    <dgm:cxn modelId="{7BB4F3F1-D65C-49A6-B0F9-DBCDF14BD746}" type="presParOf" srcId="{4F268839-D7B3-4A63-8A12-6B997DF656ED}" destId="{34C57BEC-BEE4-4C22-B6C0-19082F04D272}" srcOrd="4" destOrd="0" presId="urn:microsoft.com/office/officeart/2005/8/layout/vProcess5"/>
    <dgm:cxn modelId="{FD9A6D6F-A44B-441A-BD45-AD8A5856CF6B}" type="presParOf" srcId="{4F268839-D7B3-4A63-8A12-6B997DF656ED}" destId="{7D574B1D-C57E-4559-A538-7ED7B2579CC3}" srcOrd="5" destOrd="0" presId="urn:microsoft.com/office/officeart/2005/8/layout/vProcess5"/>
    <dgm:cxn modelId="{B22CC715-9C48-414A-B5DD-43D60807DB88}" type="presParOf" srcId="{4F268839-D7B3-4A63-8A12-6B997DF656ED}" destId="{C6EACF19-CE1E-4881-9046-0F428A5C9FC8}" srcOrd="6" destOrd="0" presId="urn:microsoft.com/office/officeart/2005/8/layout/vProcess5"/>
    <dgm:cxn modelId="{C5D7DA2C-F977-45D4-BB79-1D1A4F52F584}" type="presParOf" srcId="{4F268839-D7B3-4A63-8A12-6B997DF656ED}" destId="{7FE8A071-ABA6-4596-83AB-4BF8FA480B0C}" srcOrd="7" destOrd="0" presId="urn:microsoft.com/office/officeart/2005/8/layout/vProcess5"/>
    <dgm:cxn modelId="{0DF9EAE2-E188-4734-B1D3-443F39BAF907}" type="presParOf" srcId="{4F268839-D7B3-4A63-8A12-6B997DF656ED}" destId="{44064F7B-4340-46F2-9472-AD03514CA03A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C0B33E-D141-4FD6-8565-A2038F5FAFF9}" type="doc">
      <dgm:prSet loTypeId="urn:microsoft.com/office/officeart/2008/layout/LinedList" loCatId="list" qsTypeId="urn:microsoft.com/office/officeart/2005/8/quickstyle/simple1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B0AAE474-40F2-4A09-A41E-F3F3F9E55AB4}">
      <dgm:prSet custT="1"/>
      <dgm:spPr/>
      <dgm:t>
        <a:bodyPr/>
        <a:lstStyle/>
        <a:p>
          <a:r>
            <a:rPr lang="pt-BR" sz="2800" dirty="0"/>
            <a:t>Os pilares da gestão da CGD são:</a:t>
          </a:r>
          <a:endParaRPr lang="en-US" sz="2800" dirty="0"/>
        </a:p>
      </dgm:t>
    </dgm:pt>
    <dgm:pt modelId="{DE2B7E23-0C0C-4F70-B454-7DE0808D39D7}" type="parTrans" cxnId="{9A5FEE87-F6C0-4026-BD69-C1A8C23B9929}">
      <dgm:prSet/>
      <dgm:spPr/>
      <dgm:t>
        <a:bodyPr/>
        <a:lstStyle/>
        <a:p>
          <a:endParaRPr lang="en-US"/>
        </a:p>
      </dgm:t>
    </dgm:pt>
    <dgm:pt modelId="{CCAB3415-C0F8-4B12-A36C-276A6F903779}" type="sibTrans" cxnId="{9A5FEE87-F6C0-4026-BD69-C1A8C23B9929}">
      <dgm:prSet/>
      <dgm:spPr/>
      <dgm:t>
        <a:bodyPr/>
        <a:lstStyle/>
        <a:p>
          <a:endParaRPr lang="en-US"/>
        </a:p>
      </dgm:t>
    </dgm:pt>
    <dgm:pt modelId="{F400FA9C-2438-424E-BC4F-AEE893704E25}">
      <dgm:prSet custT="1"/>
      <dgm:spPr/>
      <dgm:t>
        <a:bodyPr/>
        <a:lstStyle/>
        <a:p>
          <a:r>
            <a:rPr lang="pt-BR" sz="2800" dirty="0"/>
            <a:t>Diagnóstico precoce da infecção aguda e tratamento agressivo </a:t>
          </a:r>
          <a:endParaRPr lang="en-US" sz="2800" dirty="0"/>
        </a:p>
      </dgm:t>
    </dgm:pt>
    <dgm:pt modelId="{5E674E03-C5D3-442C-BBF1-802CAA065E8C}" type="parTrans" cxnId="{310FFCE1-6B7E-4F44-AB3F-B737B01D3859}">
      <dgm:prSet/>
      <dgm:spPr/>
      <dgm:t>
        <a:bodyPr/>
        <a:lstStyle/>
        <a:p>
          <a:endParaRPr lang="en-US"/>
        </a:p>
      </dgm:t>
    </dgm:pt>
    <dgm:pt modelId="{2953F663-F12C-4FEC-B55D-C214FDF94DE1}" type="sibTrans" cxnId="{310FFCE1-6B7E-4F44-AB3F-B737B01D3859}">
      <dgm:prSet/>
      <dgm:spPr/>
      <dgm:t>
        <a:bodyPr/>
        <a:lstStyle/>
        <a:p>
          <a:endParaRPr lang="en-US"/>
        </a:p>
      </dgm:t>
    </dgm:pt>
    <dgm:pt modelId="{F8432CAE-5F8D-4E58-87AB-3376A0AD99C8}">
      <dgm:prSet custT="1"/>
      <dgm:spPr/>
      <dgm:t>
        <a:bodyPr/>
        <a:lstStyle/>
        <a:p>
          <a:r>
            <a:rPr lang="pt-BR" sz="2800" dirty="0"/>
            <a:t>Profilaxia antibacteriana e antifúngica ao longo da vida </a:t>
          </a:r>
          <a:endParaRPr lang="en-US" sz="2800" dirty="0"/>
        </a:p>
      </dgm:t>
    </dgm:pt>
    <dgm:pt modelId="{886C059E-3C38-4204-9AE1-9F64DDDD49AD}" type="parTrans" cxnId="{0631E247-34F2-467B-8857-B1731321D355}">
      <dgm:prSet/>
      <dgm:spPr/>
      <dgm:t>
        <a:bodyPr/>
        <a:lstStyle/>
        <a:p>
          <a:endParaRPr lang="en-US"/>
        </a:p>
      </dgm:t>
    </dgm:pt>
    <dgm:pt modelId="{CCDD6657-E473-4E83-A635-44C9C5A3544D}" type="sibTrans" cxnId="{0631E247-34F2-467B-8857-B1731321D355}">
      <dgm:prSet/>
      <dgm:spPr/>
      <dgm:t>
        <a:bodyPr/>
        <a:lstStyle/>
        <a:p>
          <a:endParaRPr lang="en-US"/>
        </a:p>
      </dgm:t>
    </dgm:pt>
    <dgm:pt modelId="{6CB4EEC6-EDA6-48FA-BC2D-F07D58C33EB6}">
      <dgm:prSet custT="1"/>
      <dgm:spPr/>
      <dgm:t>
        <a:bodyPr/>
        <a:lstStyle/>
        <a:p>
          <a:r>
            <a:rPr lang="en-US" sz="2800" dirty="0" err="1"/>
            <a:t>Transplante</a:t>
          </a:r>
          <a:r>
            <a:rPr lang="en-US" sz="2800" dirty="0"/>
            <a:t> de </a:t>
          </a:r>
          <a:r>
            <a:rPr lang="en-US" sz="2800" dirty="0" err="1"/>
            <a:t>Medula</a:t>
          </a:r>
          <a:r>
            <a:rPr lang="en-US" sz="2800" dirty="0"/>
            <a:t> </a:t>
          </a:r>
          <a:r>
            <a:rPr lang="en-US" sz="2800" dirty="0" err="1"/>
            <a:t>Óssea</a:t>
          </a:r>
          <a:r>
            <a:rPr lang="en-US" sz="2800" dirty="0"/>
            <a:t>- </a:t>
          </a:r>
          <a:r>
            <a:rPr lang="en-US" sz="2800" dirty="0" err="1"/>
            <a:t>cura</a:t>
          </a:r>
          <a:r>
            <a:rPr lang="en-US" sz="2800" dirty="0"/>
            <a:t> </a:t>
          </a:r>
        </a:p>
      </dgm:t>
    </dgm:pt>
    <dgm:pt modelId="{7D1D6CBA-5C85-4995-8983-BC3033FF1806}" type="parTrans" cxnId="{858EED33-FDCB-4CD6-98F5-FBDE367AC67E}">
      <dgm:prSet/>
      <dgm:spPr/>
      <dgm:t>
        <a:bodyPr/>
        <a:lstStyle/>
        <a:p>
          <a:endParaRPr lang="en-US"/>
        </a:p>
      </dgm:t>
    </dgm:pt>
    <dgm:pt modelId="{D78EABCA-AD36-4CFD-A77A-89D709A6EA62}" type="sibTrans" cxnId="{858EED33-FDCB-4CD6-98F5-FBDE367AC67E}">
      <dgm:prSet/>
      <dgm:spPr/>
      <dgm:t>
        <a:bodyPr/>
        <a:lstStyle/>
        <a:p>
          <a:endParaRPr lang="en-US"/>
        </a:p>
      </dgm:t>
    </dgm:pt>
    <dgm:pt modelId="{B8FB4353-15AE-457B-AA6F-3A851EC7F700}" type="pres">
      <dgm:prSet presAssocID="{9AC0B33E-D141-4FD6-8565-A2038F5FAFF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FA6953F9-AC79-4389-ACFD-18ED4CE9A110}" type="pres">
      <dgm:prSet presAssocID="{B0AAE474-40F2-4A09-A41E-F3F3F9E55AB4}" presName="thickLine" presStyleLbl="alignNode1" presStyleIdx="0" presStyleCnt="4"/>
      <dgm:spPr/>
    </dgm:pt>
    <dgm:pt modelId="{7297E1B5-22BE-479F-B111-115EE96110D7}" type="pres">
      <dgm:prSet presAssocID="{B0AAE474-40F2-4A09-A41E-F3F3F9E55AB4}" presName="horz1" presStyleCnt="0"/>
      <dgm:spPr/>
    </dgm:pt>
    <dgm:pt modelId="{A2363DD7-3750-43A3-A8FF-B134F261A354}" type="pres">
      <dgm:prSet presAssocID="{B0AAE474-40F2-4A09-A41E-F3F3F9E55AB4}" presName="tx1" presStyleLbl="revTx" presStyleIdx="0" presStyleCnt="4"/>
      <dgm:spPr/>
      <dgm:t>
        <a:bodyPr/>
        <a:lstStyle/>
        <a:p>
          <a:endParaRPr lang="pt-BR"/>
        </a:p>
      </dgm:t>
    </dgm:pt>
    <dgm:pt modelId="{B48CA243-5F56-41B9-BA8A-75D01E49DABF}" type="pres">
      <dgm:prSet presAssocID="{B0AAE474-40F2-4A09-A41E-F3F3F9E55AB4}" presName="vert1" presStyleCnt="0"/>
      <dgm:spPr/>
    </dgm:pt>
    <dgm:pt modelId="{5DB2E6A7-4896-452F-82A7-D7F9D606470A}" type="pres">
      <dgm:prSet presAssocID="{F400FA9C-2438-424E-BC4F-AEE893704E25}" presName="thickLine" presStyleLbl="alignNode1" presStyleIdx="1" presStyleCnt="4"/>
      <dgm:spPr/>
    </dgm:pt>
    <dgm:pt modelId="{7649E985-9309-4726-ABCC-231C96991BCB}" type="pres">
      <dgm:prSet presAssocID="{F400FA9C-2438-424E-BC4F-AEE893704E25}" presName="horz1" presStyleCnt="0"/>
      <dgm:spPr/>
    </dgm:pt>
    <dgm:pt modelId="{77E82E9C-2D91-444E-823E-775D1925940B}" type="pres">
      <dgm:prSet presAssocID="{F400FA9C-2438-424E-BC4F-AEE893704E25}" presName="tx1" presStyleLbl="revTx" presStyleIdx="1" presStyleCnt="4"/>
      <dgm:spPr/>
      <dgm:t>
        <a:bodyPr/>
        <a:lstStyle/>
        <a:p>
          <a:endParaRPr lang="pt-BR"/>
        </a:p>
      </dgm:t>
    </dgm:pt>
    <dgm:pt modelId="{851ADA87-53DA-40B9-AC4D-CC0247D1EF38}" type="pres">
      <dgm:prSet presAssocID="{F400FA9C-2438-424E-BC4F-AEE893704E25}" presName="vert1" presStyleCnt="0"/>
      <dgm:spPr/>
    </dgm:pt>
    <dgm:pt modelId="{744638A4-9022-407B-97E2-43E966D26AF9}" type="pres">
      <dgm:prSet presAssocID="{F8432CAE-5F8D-4E58-87AB-3376A0AD99C8}" presName="thickLine" presStyleLbl="alignNode1" presStyleIdx="2" presStyleCnt="4"/>
      <dgm:spPr/>
    </dgm:pt>
    <dgm:pt modelId="{012509BC-7F53-42F1-8A2F-44AB574A2C8F}" type="pres">
      <dgm:prSet presAssocID="{F8432CAE-5F8D-4E58-87AB-3376A0AD99C8}" presName="horz1" presStyleCnt="0"/>
      <dgm:spPr/>
    </dgm:pt>
    <dgm:pt modelId="{98936673-FB17-49A1-9EE3-A8C8C28A7D58}" type="pres">
      <dgm:prSet presAssocID="{F8432CAE-5F8D-4E58-87AB-3376A0AD99C8}" presName="tx1" presStyleLbl="revTx" presStyleIdx="2" presStyleCnt="4"/>
      <dgm:spPr/>
      <dgm:t>
        <a:bodyPr/>
        <a:lstStyle/>
        <a:p>
          <a:endParaRPr lang="pt-BR"/>
        </a:p>
      </dgm:t>
    </dgm:pt>
    <dgm:pt modelId="{B42D2ABF-9852-4A72-8608-A91F3CF0498B}" type="pres">
      <dgm:prSet presAssocID="{F8432CAE-5F8D-4E58-87AB-3376A0AD99C8}" presName="vert1" presStyleCnt="0"/>
      <dgm:spPr/>
    </dgm:pt>
    <dgm:pt modelId="{DA7B9402-F7B3-4CF6-B267-59D4DC15EBDE}" type="pres">
      <dgm:prSet presAssocID="{6CB4EEC6-EDA6-48FA-BC2D-F07D58C33EB6}" presName="thickLine" presStyleLbl="alignNode1" presStyleIdx="3" presStyleCnt="4"/>
      <dgm:spPr/>
    </dgm:pt>
    <dgm:pt modelId="{E47F07EF-AF49-403A-8DF0-FBBEF3EEAF67}" type="pres">
      <dgm:prSet presAssocID="{6CB4EEC6-EDA6-48FA-BC2D-F07D58C33EB6}" presName="horz1" presStyleCnt="0"/>
      <dgm:spPr/>
    </dgm:pt>
    <dgm:pt modelId="{53D54268-7330-4E66-B15B-B0997095F991}" type="pres">
      <dgm:prSet presAssocID="{6CB4EEC6-EDA6-48FA-BC2D-F07D58C33EB6}" presName="tx1" presStyleLbl="revTx" presStyleIdx="3" presStyleCnt="4"/>
      <dgm:spPr/>
      <dgm:t>
        <a:bodyPr/>
        <a:lstStyle/>
        <a:p>
          <a:endParaRPr lang="pt-BR"/>
        </a:p>
      </dgm:t>
    </dgm:pt>
    <dgm:pt modelId="{72E4F62E-4ABC-4BF7-A33D-F557C9037B13}" type="pres">
      <dgm:prSet presAssocID="{6CB4EEC6-EDA6-48FA-BC2D-F07D58C33EB6}" presName="vert1" presStyleCnt="0"/>
      <dgm:spPr/>
    </dgm:pt>
  </dgm:ptLst>
  <dgm:cxnLst>
    <dgm:cxn modelId="{8E445810-026E-49CD-9D38-F155B6CF3C6F}" type="presOf" srcId="{F8432CAE-5F8D-4E58-87AB-3376A0AD99C8}" destId="{98936673-FB17-49A1-9EE3-A8C8C28A7D58}" srcOrd="0" destOrd="0" presId="urn:microsoft.com/office/officeart/2008/layout/LinedList"/>
    <dgm:cxn modelId="{9A5FEE87-F6C0-4026-BD69-C1A8C23B9929}" srcId="{9AC0B33E-D141-4FD6-8565-A2038F5FAFF9}" destId="{B0AAE474-40F2-4A09-A41E-F3F3F9E55AB4}" srcOrd="0" destOrd="0" parTransId="{DE2B7E23-0C0C-4F70-B454-7DE0808D39D7}" sibTransId="{CCAB3415-C0F8-4B12-A36C-276A6F903779}"/>
    <dgm:cxn modelId="{44E8721E-0483-4388-AF20-01094BBC4AAD}" type="presOf" srcId="{B0AAE474-40F2-4A09-A41E-F3F3F9E55AB4}" destId="{A2363DD7-3750-43A3-A8FF-B134F261A354}" srcOrd="0" destOrd="0" presId="urn:microsoft.com/office/officeart/2008/layout/LinedList"/>
    <dgm:cxn modelId="{4E0FF72A-7732-4A07-8DE4-12FCCE9DCDB0}" type="presOf" srcId="{6CB4EEC6-EDA6-48FA-BC2D-F07D58C33EB6}" destId="{53D54268-7330-4E66-B15B-B0997095F991}" srcOrd="0" destOrd="0" presId="urn:microsoft.com/office/officeart/2008/layout/LinedList"/>
    <dgm:cxn modelId="{99E221E9-64A6-443B-A726-558B038E5377}" type="presOf" srcId="{F400FA9C-2438-424E-BC4F-AEE893704E25}" destId="{77E82E9C-2D91-444E-823E-775D1925940B}" srcOrd="0" destOrd="0" presId="urn:microsoft.com/office/officeart/2008/layout/LinedList"/>
    <dgm:cxn modelId="{A340A9F5-A428-4F69-95F3-6C9EBE3940D8}" type="presOf" srcId="{9AC0B33E-D141-4FD6-8565-A2038F5FAFF9}" destId="{B8FB4353-15AE-457B-AA6F-3A851EC7F700}" srcOrd="0" destOrd="0" presId="urn:microsoft.com/office/officeart/2008/layout/LinedList"/>
    <dgm:cxn modelId="{0631E247-34F2-467B-8857-B1731321D355}" srcId="{9AC0B33E-D141-4FD6-8565-A2038F5FAFF9}" destId="{F8432CAE-5F8D-4E58-87AB-3376A0AD99C8}" srcOrd="2" destOrd="0" parTransId="{886C059E-3C38-4204-9AE1-9F64DDDD49AD}" sibTransId="{CCDD6657-E473-4E83-A635-44C9C5A3544D}"/>
    <dgm:cxn modelId="{858EED33-FDCB-4CD6-98F5-FBDE367AC67E}" srcId="{9AC0B33E-D141-4FD6-8565-A2038F5FAFF9}" destId="{6CB4EEC6-EDA6-48FA-BC2D-F07D58C33EB6}" srcOrd="3" destOrd="0" parTransId="{7D1D6CBA-5C85-4995-8983-BC3033FF1806}" sibTransId="{D78EABCA-AD36-4CFD-A77A-89D709A6EA62}"/>
    <dgm:cxn modelId="{310FFCE1-6B7E-4F44-AB3F-B737B01D3859}" srcId="{9AC0B33E-D141-4FD6-8565-A2038F5FAFF9}" destId="{F400FA9C-2438-424E-BC4F-AEE893704E25}" srcOrd="1" destOrd="0" parTransId="{5E674E03-C5D3-442C-BBF1-802CAA065E8C}" sibTransId="{2953F663-F12C-4FEC-B55D-C214FDF94DE1}"/>
    <dgm:cxn modelId="{FCCB409C-2010-4057-8637-9104554B5494}" type="presParOf" srcId="{B8FB4353-15AE-457B-AA6F-3A851EC7F700}" destId="{FA6953F9-AC79-4389-ACFD-18ED4CE9A110}" srcOrd="0" destOrd="0" presId="urn:microsoft.com/office/officeart/2008/layout/LinedList"/>
    <dgm:cxn modelId="{DAAD9689-BA8D-4013-B550-AFB06D7244F9}" type="presParOf" srcId="{B8FB4353-15AE-457B-AA6F-3A851EC7F700}" destId="{7297E1B5-22BE-479F-B111-115EE96110D7}" srcOrd="1" destOrd="0" presId="urn:microsoft.com/office/officeart/2008/layout/LinedList"/>
    <dgm:cxn modelId="{65CAEEE2-654C-4319-B60F-A995C8832324}" type="presParOf" srcId="{7297E1B5-22BE-479F-B111-115EE96110D7}" destId="{A2363DD7-3750-43A3-A8FF-B134F261A354}" srcOrd="0" destOrd="0" presId="urn:microsoft.com/office/officeart/2008/layout/LinedList"/>
    <dgm:cxn modelId="{674A3C4C-55E3-4477-AF74-0BF172BB430A}" type="presParOf" srcId="{7297E1B5-22BE-479F-B111-115EE96110D7}" destId="{B48CA243-5F56-41B9-BA8A-75D01E49DABF}" srcOrd="1" destOrd="0" presId="urn:microsoft.com/office/officeart/2008/layout/LinedList"/>
    <dgm:cxn modelId="{CE7FE8A5-0DCB-4939-BA47-D8B077D8E317}" type="presParOf" srcId="{B8FB4353-15AE-457B-AA6F-3A851EC7F700}" destId="{5DB2E6A7-4896-452F-82A7-D7F9D606470A}" srcOrd="2" destOrd="0" presId="urn:microsoft.com/office/officeart/2008/layout/LinedList"/>
    <dgm:cxn modelId="{945A36D7-C09D-4F89-A895-3EBB1E0AB0C4}" type="presParOf" srcId="{B8FB4353-15AE-457B-AA6F-3A851EC7F700}" destId="{7649E985-9309-4726-ABCC-231C96991BCB}" srcOrd="3" destOrd="0" presId="urn:microsoft.com/office/officeart/2008/layout/LinedList"/>
    <dgm:cxn modelId="{3D56FEA2-F6AB-416E-AAF1-2957DB5F885D}" type="presParOf" srcId="{7649E985-9309-4726-ABCC-231C96991BCB}" destId="{77E82E9C-2D91-444E-823E-775D1925940B}" srcOrd="0" destOrd="0" presId="urn:microsoft.com/office/officeart/2008/layout/LinedList"/>
    <dgm:cxn modelId="{87755EA0-3CC8-4B2A-9177-B7D2100D95A8}" type="presParOf" srcId="{7649E985-9309-4726-ABCC-231C96991BCB}" destId="{851ADA87-53DA-40B9-AC4D-CC0247D1EF38}" srcOrd="1" destOrd="0" presId="urn:microsoft.com/office/officeart/2008/layout/LinedList"/>
    <dgm:cxn modelId="{B58D8793-2F08-405E-92B0-54CA795FBFDE}" type="presParOf" srcId="{B8FB4353-15AE-457B-AA6F-3A851EC7F700}" destId="{744638A4-9022-407B-97E2-43E966D26AF9}" srcOrd="4" destOrd="0" presId="urn:microsoft.com/office/officeart/2008/layout/LinedList"/>
    <dgm:cxn modelId="{2936B27B-5009-499B-81C4-27559DE38BBE}" type="presParOf" srcId="{B8FB4353-15AE-457B-AA6F-3A851EC7F700}" destId="{012509BC-7F53-42F1-8A2F-44AB574A2C8F}" srcOrd="5" destOrd="0" presId="urn:microsoft.com/office/officeart/2008/layout/LinedList"/>
    <dgm:cxn modelId="{FB74DE12-FEE2-41B8-9BB2-86FDD600D26D}" type="presParOf" srcId="{012509BC-7F53-42F1-8A2F-44AB574A2C8F}" destId="{98936673-FB17-49A1-9EE3-A8C8C28A7D58}" srcOrd="0" destOrd="0" presId="urn:microsoft.com/office/officeart/2008/layout/LinedList"/>
    <dgm:cxn modelId="{E94C7CA3-13D5-4F24-B624-B4502857CC4E}" type="presParOf" srcId="{012509BC-7F53-42F1-8A2F-44AB574A2C8F}" destId="{B42D2ABF-9852-4A72-8608-A91F3CF0498B}" srcOrd="1" destOrd="0" presId="urn:microsoft.com/office/officeart/2008/layout/LinedList"/>
    <dgm:cxn modelId="{038E3ED8-EFDE-4CB9-BEA8-FEE5A5725995}" type="presParOf" srcId="{B8FB4353-15AE-457B-AA6F-3A851EC7F700}" destId="{DA7B9402-F7B3-4CF6-B267-59D4DC15EBDE}" srcOrd="6" destOrd="0" presId="urn:microsoft.com/office/officeart/2008/layout/LinedList"/>
    <dgm:cxn modelId="{43E5E835-C0B4-438A-94BA-F8CA8DB27E61}" type="presParOf" srcId="{B8FB4353-15AE-457B-AA6F-3A851EC7F700}" destId="{E47F07EF-AF49-403A-8DF0-FBBEF3EEAF67}" srcOrd="7" destOrd="0" presId="urn:microsoft.com/office/officeart/2008/layout/LinedList"/>
    <dgm:cxn modelId="{1D3A7DA6-E823-42E1-ACD2-114A340C46CB}" type="presParOf" srcId="{E47F07EF-AF49-403A-8DF0-FBBEF3EEAF67}" destId="{53D54268-7330-4E66-B15B-B0997095F991}" srcOrd="0" destOrd="0" presId="urn:microsoft.com/office/officeart/2008/layout/LinedList"/>
    <dgm:cxn modelId="{6C7F27CD-9228-4291-9368-CDAF0E2FBFB0}" type="presParOf" srcId="{E47F07EF-AF49-403A-8DF0-FBBEF3EEAF67}" destId="{72E4F62E-4ABC-4BF7-A33D-F557C9037B1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C725F7-CB3E-427C-AD5F-4EB6F34CA90E}" type="doc">
      <dgm:prSet loTypeId="urn:microsoft.com/office/officeart/2008/layout/LinedList" loCatId="list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C4635B1C-04A4-4AAC-9572-47E4AEC05C04}">
      <dgm:prSet/>
      <dgm:spPr/>
      <dgm:t>
        <a:bodyPr/>
        <a:lstStyle/>
        <a:p>
          <a:r>
            <a:rPr lang="pt-BR" dirty="0"/>
            <a:t>Profilaxia antimicrobiana - Depende de uma combinação de terapia antibacteriana e antifúngica com ou sem terapia </a:t>
          </a:r>
          <a:r>
            <a:rPr lang="pt-BR" dirty="0" err="1"/>
            <a:t>imunomoduladora</a:t>
          </a:r>
          <a:r>
            <a:rPr lang="pt-BR" dirty="0"/>
            <a:t>:</a:t>
          </a:r>
          <a:endParaRPr lang="en-US" dirty="0"/>
        </a:p>
      </dgm:t>
    </dgm:pt>
    <dgm:pt modelId="{3D8AAC03-9930-496F-A200-9EA9FA256CCA}" type="parTrans" cxnId="{23D4B528-EDF7-4366-A1D2-4C26E1BF73DC}">
      <dgm:prSet/>
      <dgm:spPr/>
      <dgm:t>
        <a:bodyPr/>
        <a:lstStyle/>
        <a:p>
          <a:endParaRPr lang="en-US"/>
        </a:p>
      </dgm:t>
    </dgm:pt>
    <dgm:pt modelId="{DC970B51-8745-4435-B5AC-FDFF06BBD14B}" type="sibTrans" cxnId="{23D4B528-EDF7-4366-A1D2-4C26E1BF73DC}">
      <dgm:prSet/>
      <dgm:spPr/>
      <dgm:t>
        <a:bodyPr/>
        <a:lstStyle/>
        <a:p>
          <a:endParaRPr lang="en-US"/>
        </a:p>
      </dgm:t>
    </dgm:pt>
    <dgm:pt modelId="{4B7BC4EE-B920-411B-B073-70843E7F84F4}">
      <dgm:prSet/>
      <dgm:spPr/>
      <dgm:t>
        <a:bodyPr/>
        <a:lstStyle/>
        <a:p>
          <a:r>
            <a:rPr lang="pt-BR"/>
            <a:t>Antibacteriano - Sulfametoxazol-trimetoprim (TMP-SMX) </a:t>
          </a:r>
          <a:endParaRPr lang="en-US"/>
        </a:p>
      </dgm:t>
    </dgm:pt>
    <dgm:pt modelId="{A795FE00-209C-4D51-A337-0D833C99DD77}" type="parTrans" cxnId="{17E757F8-6A7C-45CD-BAF5-3145E03B1EA4}">
      <dgm:prSet/>
      <dgm:spPr/>
      <dgm:t>
        <a:bodyPr/>
        <a:lstStyle/>
        <a:p>
          <a:endParaRPr lang="en-US"/>
        </a:p>
      </dgm:t>
    </dgm:pt>
    <dgm:pt modelId="{69226B28-D5F9-4878-8821-A3FC51B3AC45}" type="sibTrans" cxnId="{17E757F8-6A7C-45CD-BAF5-3145E03B1EA4}">
      <dgm:prSet/>
      <dgm:spPr/>
      <dgm:t>
        <a:bodyPr/>
        <a:lstStyle/>
        <a:p>
          <a:endParaRPr lang="en-US"/>
        </a:p>
      </dgm:t>
    </dgm:pt>
    <dgm:pt modelId="{98530444-571F-4AB9-8767-6BF6158AEBD2}">
      <dgm:prSet/>
      <dgm:spPr/>
      <dgm:t>
        <a:bodyPr/>
        <a:lstStyle/>
        <a:p>
          <a:r>
            <a:rPr lang="pt-BR"/>
            <a:t>Antifúngico - Itraconazol </a:t>
          </a:r>
          <a:endParaRPr lang="en-US"/>
        </a:p>
      </dgm:t>
    </dgm:pt>
    <dgm:pt modelId="{31A74976-5295-4D64-B620-32922077D73C}" type="parTrans" cxnId="{35B520D6-717E-4CBE-B629-7453941815A0}">
      <dgm:prSet/>
      <dgm:spPr/>
      <dgm:t>
        <a:bodyPr/>
        <a:lstStyle/>
        <a:p>
          <a:endParaRPr lang="en-US"/>
        </a:p>
      </dgm:t>
    </dgm:pt>
    <dgm:pt modelId="{68AA84B4-51DE-4DEE-A6C9-BB3B6BA0D857}" type="sibTrans" cxnId="{35B520D6-717E-4CBE-B629-7453941815A0}">
      <dgm:prSet/>
      <dgm:spPr/>
      <dgm:t>
        <a:bodyPr/>
        <a:lstStyle/>
        <a:p>
          <a:endParaRPr lang="en-US"/>
        </a:p>
      </dgm:t>
    </dgm:pt>
    <dgm:pt modelId="{30DD7CDF-878A-4035-84E2-86AC2A9F308E}">
      <dgm:prSet/>
      <dgm:spPr/>
      <dgm:t>
        <a:bodyPr/>
        <a:lstStyle/>
        <a:p>
          <a:r>
            <a:rPr lang="pt-BR"/>
            <a:t>Imunomodulador - Interferon-gama (IFN-gama)</a:t>
          </a:r>
          <a:endParaRPr lang="en-US"/>
        </a:p>
      </dgm:t>
    </dgm:pt>
    <dgm:pt modelId="{47F7492A-59B3-4DBF-9C3B-61C190867832}" type="parTrans" cxnId="{F58D097E-E179-444A-8476-445AEA9413B5}">
      <dgm:prSet/>
      <dgm:spPr/>
      <dgm:t>
        <a:bodyPr/>
        <a:lstStyle/>
        <a:p>
          <a:endParaRPr lang="en-US"/>
        </a:p>
      </dgm:t>
    </dgm:pt>
    <dgm:pt modelId="{0B55EAA3-D97E-404C-B445-B4EDC4B212FE}" type="sibTrans" cxnId="{F58D097E-E179-444A-8476-445AEA9413B5}">
      <dgm:prSet/>
      <dgm:spPr/>
      <dgm:t>
        <a:bodyPr/>
        <a:lstStyle/>
        <a:p>
          <a:endParaRPr lang="en-US"/>
        </a:p>
      </dgm:t>
    </dgm:pt>
    <dgm:pt modelId="{A41D28AF-86B8-45C6-9959-C4357A3EFE33}" type="pres">
      <dgm:prSet presAssocID="{96C725F7-CB3E-427C-AD5F-4EB6F34CA90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7A46B535-141D-4F3F-A89A-8752B109F712}" type="pres">
      <dgm:prSet presAssocID="{C4635B1C-04A4-4AAC-9572-47E4AEC05C04}" presName="thickLine" presStyleLbl="alignNode1" presStyleIdx="0" presStyleCnt="4"/>
      <dgm:spPr/>
    </dgm:pt>
    <dgm:pt modelId="{C1275BEC-87C8-4AB7-B094-CD586B5EC5CA}" type="pres">
      <dgm:prSet presAssocID="{C4635B1C-04A4-4AAC-9572-47E4AEC05C04}" presName="horz1" presStyleCnt="0"/>
      <dgm:spPr/>
    </dgm:pt>
    <dgm:pt modelId="{678ED26B-1B13-490C-B696-841C64D4FD3D}" type="pres">
      <dgm:prSet presAssocID="{C4635B1C-04A4-4AAC-9572-47E4AEC05C04}" presName="tx1" presStyleLbl="revTx" presStyleIdx="0" presStyleCnt="4"/>
      <dgm:spPr/>
      <dgm:t>
        <a:bodyPr/>
        <a:lstStyle/>
        <a:p>
          <a:endParaRPr lang="pt-BR"/>
        </a:p>
      </dgm:t>
    </dgm:pt>
    <dgm:pt modelId="{D08F016C-D612-48A7-B9B0-8144C77405A2}" type="pres">
      <dgm:prSet presAssocID="{C4635B1C-04A4-4AAC-9572-47E4AEC05C04}" presName="vert1" presStyleCnt="0"/>
      <dgm:spPr/>
    </dgm:pt>
    <dgm:pt modelId="{5B852774-78ED-482A-AE3C-9DBEE26C2900}" type="pres">
      <dgm:prSet presAssocID="{4B7BC4EE-B920-411B-B073-70843E7F84F4}" presName="thickLine" presStyleLbl="alignNode1" presStyleIdx="1" presStyleCnt="4"/>
      <dgm:spPr/>
    </dgm:pt>
    <dgm:pt modelId="{B7AEFA8F-A998-405B-87A9-4135FAD8859F}" type="pres">
      <dgm:prSet presAssocID="{4B7BC4EE-B920-411B-B073-70843E7F84F4}" presName="horz1" presStyleCnt="0"/>
      <dgm:spPr/>
    </dgm:pt>
    <dgm:pt modelId="{6E8B75E0-9589-4BB1-B42F-FDA7E44006A4}" type="pres">
      <dgm:prSet presAssocID="{4B7BC4EE-B920-411B-B073-70843E7F84F4}" presName="tx1" presStyleLbl="revTx" presStyleIdx="1" presStyleCnt="4"/>
      <dgm:spPr/>
      <dgm:t>
        <a:bodyPr/>
        <a:lstStyle/>
        <a:p>
          <a:endParaRPr lang="pt-BR"/>
        </a:p>
      </dgm:t>
    </dgm:pt>
    <dgm:pt modelId="{2CE2F227-7234-4C91-B425-DEFFD181E93E}" type="pres">
      <dgm:prSet presAssocID="{4B7BC4EE-B920-411B-B073-70843E7F84F4}" presName="vert1" presStyleCnt="0"/>
      <dgm:spPr/>
    </dgm:pt>
    <dgm:pt modelId="{A28A0D7E-BB5A-42A2-8584-D261558E5F40}" type="pres">
      <dgm:prSet presAssocID="{98530444-571F-4AB9-8767-6BF6158AEBD2}" presName="thickLine" presStyleLbl="alignNode1" presStyleIdx="2" presStyleCnt="4"/>
      <dgm:spPr/>
    </dgm:pt>
    <dgm:pt modelId="{76F88655-9E6A-47E6-A947-DCFFB811A51F}" type="pres">
      <dgm:prSet presAssocID="{98530444-571F-4AB9-8767-6BF6158AEBD2}" presName="horz1" presStyleCnt="0"/>
      <dgm:spPr/>
    </dgm:pt>
    <dgm:pt modelId="{04F4F19D-4AA0-4BC4-9784-809C75402F5B}" type="pres">
      <dgm:prSet presAssocID="{98530444-571F-4AB9-8767-6BF6158AEBD2}" presName="tx1" presStyleLbl="revTx" presStyleIdx="2" presStyleCnt="4"/>
      <dgm:spPr/>
      <dgm:t>
        <a:bodyPr/>
        <a:lstStyle/>
        <a:p>
          <a:endParaRPr lang="pt-BR"/>
        </a:p>
      </dgm:t>
    </dgm:pt>
    <dgm:pt modelId="{A88EBBA2-74C5-4A82-BEFB-9AD5634B0DDB}" type="pres">
      <dgm:prSet presAssocID="{98530444-571F-4AB9-8767-6BF6158AEBD2}" presName="vert1" presStyleCnt="0"/>
      <dgm:spPr/>
    </dgm:pt>
    <dgm:pt modelId="{81449090-ACC5-4E6E-B08C-309786D685EF}" type="pres">
      <dgm:prSet presAssocID="{30DD7CDF-878A-4035-84E2-86AC2A9F308E}" presName="thickLine" presStyleLbl="alignNode1" presStyleIdx="3" presStyleCnt="4"/>
      <dgm:spPr/>
    </dgm:pt>
    <dgm:pt modelId="{2D661E8E-726B-4DCB-B43E-80085BE72D74}" type="pres">
      <dgm:prSet presAssocID="{30DD7CDF-878A-4035-84E2-86AC2A9F308E}" presName="horz1" presStyleCnt="0"/>
      <dgm:spPr/>
    </dgm:pt>
    <dgm:pt modelId="{FFE5A784-BB02-4634-B4DE-2371F0CCDC02}" type="pres">
      <dgm:prSet presAssocID="{30DD7CDF-878A-4035-84E2-86AC2A9F308E}" presName="tx1" presStyleLbl="revTx" presStyleIdx="3" presStyleCnt="4"/>
      <dgm:spPr/>
      <dgm:t>
        <a:bodyPr/>
        <a:lstStyle/>
        <a:p>
          <a:endParaRPr lang="pt-BR"/>
        </a:p>
      </dgm:t>
    </dgm:pt>
    <dgm:pt modelId="{81F13DA7-985E-4634-B72B-5EAE1F9E16B9}" type="pres">
      <dgm:prSet presAssocID="{30DD7CDF-878A-4035-84E2-86AC2A9F308E}" presName="vert1" presStyleCnt="0"/>
      <dgm:spPr/>
    </dgm:pt>
  </dgm:ptLst>
  <dgm:cxnLst>
    <dgm:cxn modelId="{F58D097E-E179-444A-8476-445AEA9413B5}" srcId="{96C725F7-CB3E-427C-AD5F-4EB6F34CA90E}" destId="{30DD7CDF-878A-4035-84E2-86AC2A9F308E}" srcOrd="3" destOrd="0" parTransId="{47F7492A-59B3-4DBF-9C3B-61C190867832}" sibTransId="{0B55EAA3-D97E-404C-B445-B4EDC4B212FE}"/>
    <dgm:cxn modelId="{E5700143-CFAD-4AB4-B161-D1C714AE05D3}" type="presOf" srcId="{30DD7CDF-878A-4035-84E2-86AC2A9F308E}" destId="{FFE5A784-BB02-4634-B4DE-2371F0CCDC02}" srcOrd="0" destOrd="0" presId="urn:microsoft.com/office/officeart/2008/layout/LinedList"/>
    <dgm:cxn modelId="{346BEBAE-43BF-456B-8130-DF667E27AD97}" type="presOf" srcId="{4B7BC4EE-B920-411B-B073-70843E7F84F4}" destId="{6E8B75E0-9589-4BB1-B42F-FDA7E44006A4}" srcOrd="0" destOrd="0" presId="urn:microsoft.com/office/officeart/2008/layout/LinedList"/>
    <dgm:cxn modelId="{35B520D6-717E-4CBE-B629-7453941815A0}" srcId="{96C725F7-CB3E-427C-AD5F-4EB6F34CA90E}" destId="{98530444-571F-4AB9-8767-6BF6158AEBD2}" srcOrd="2" destOrd="0" parTransId="{31A74976-5295-4D64-B620-32922077D73C}" sibTransId="{68AA84B4-51DE-4DEE-A6C9-BB3B6BA0D857}"/>
    <dgm:cxn modelId="{BF6FB737-8621-4011-94E3-CFF6B86CEB50}" type="presOf" srcId="{98530444-571F-4AB9-8767-6BF6158AEBD2}" destId="{04F4F19D-4AA0-4BC4-9784-809C75402F5B}" srcOrd="0" destOrd="0" presId="urn:microsoft.com/office/officeart/2008/layout/LinedList"/>
    <dgm:cxn modelId="{8B03E526-C107-4340-A1AF-0C7B6507E156}" type="presOf" srcId="{C4635B1C-04A4-4AAC-9572-47E4AEC05C04}" destId="{678ED26B-1B13-490C-B696-841C64D4FD3D}" srcOrd="0" destOrd="0" presId="urn:microsoft.com/office/officeart/2008/layout/LinedList"/>
    <dgm:cxn modelId="{23D4B528-EDF7-4366-A1D2-4C26E1BF73DC}" srcId="{96C725F7-CB3E-427C-AD5F-4EB6F34CA90E}" destId="{C4635B1C-04A4-4AAC-9572-47E4AEC05C04}" srcOrd="0" destOrd="0" parTransId="{3D8AAC03-9930-496F-A200-9EA9FA256CCA}" sibTransId="{DC970B51-8745-4435-B5AC-FDFF06BBD14B}"/>
    <dgm:cxn modelId="{19A8F331-C22D-42B8-95FF-300CD7A4D7E9}" type="presOf" srcId="{96C725F7-CB3E-427C-AD5F-4EB6F34CA90E}" destId="{A41D28AF-86B8-45C6-9959-C4357A3EFE33}" srcOrd="0" destOrd="0" presId="urn:microsoft.com/office/officeart/2008/layout/LinedList"/>
    <dgm:cxn modelId="{17E757F8-6A7C-45CD-BAF5-3145E03B1EA4}" srcId="{96C725F7-CB3E-427C-AD5F-4EB6F34CA90E}" destId="{4B7BC4EE-B920-411B-B073-70843E7F84F4}" srcOrd="1" destOrd="0" parTransId="{A795FE00-209C-4D51-A337-0D833C99DD77}" sibTransId="{69226B28-D5F9-4878-8821-A3FC51B3AC45}"/>
    <dgm:cxn modelId="{9AB62EDD-C150-439D-9CD3-89AF5AD5B2DE}" type="presParOf" srcId="{A41D28AF-86B8-45C6-9959-C4357A3EFE33}" destId="{7A46B535-141D-4F3F-A89A-8752B109F712}" srcOrd="0" destOrd="0" presId="urn:microsoft.com/office/officeart/2008/layout/LinedList"/>
    <dgm:cxn modelId="{C7F44828-E5BB-49C4-9652-C59EE27D9C0A}" type="presParOf" srcId="{A41D28AF-86B8-45C6-9959-C4357A3EFE33}" destId="{C1275BEC-87C8-4AB7-B094-CD586B5EC5CA}" srcOrd="1" destOrd="0" presId="urn:microsoft.com/office/officeart/2008/layout/LinedList"/>
    <dgm:cxn modelId="{0214FAE7-90B1-442F-A55E-6AF1ECB26C79}" type="presParOf" srcId="{C1275BEC-87C8-4AB7-B094-CD586B5EC5CA}" destId="{678ED26B-1B13-490C-B696-841C64D4FD3D}" srcOrd="0" destOrd="0" presId="urn:microsoft.com/office/officeart/2008/layout/LinedList"/>
    <dgm:cxn modelId="{18770438-F1EE-4829-81ED-E6A48F9EC659}" type="presParOf" srcId="{C1275BEC-87C8-4AB7-B094-CD586B5EC5CA}" destId="{D08F016C-D612-48A7-B9B0-8144C77405A2}" srcOrd="1" destOrd="0" presId="urn:microsoft.com/office/officeart/2008/layout/LinedList"/>
    <dgm:cxn modelId="{B52C7032-25EE-4ED2-A0DA-E973535A29E1}" type="presParOf" srcId="{A41D28AF-86B8-45C6-9959-C4357A3EFE33}" destId="{5B852774-78ED-482A-AE3C-9DBEE26C2900}" srcOrd="2" destOrd="0" presId="urn:microsoft.com/office/officeart/2008/layout/LinedList"/>
    <dgm:cxn modelId="{7BBEF6F1-2CB3-4B8C-9028-2208783DFDB0}" type="presParOf" srcId="{A41D28AF-86B8-45C6-9959-C4357A3EFE33}" destId="{B7AEFA8F-A998-405B-87A9-4135FAD8859F}" srcOrd="3" destOrd="0" presId="urn:microsoft.com/office/officeart/2008/layout/LinedList"/>
    <dgm:cxn modelId="{27451C55-A662-4AB2-88A7-12B2F3B08655}" type="presParOf" srcId="{B7AEFA8F-A998-405B-87A9-4135FAD8859F}" destId="{6E8B75E0-9589-4BB1-B42F-FDA7E44006A4}" srcOrd="0" destOrd="0" presId="urn:microsoft.com/office/officeart/2008/layout/LinedList"/>
    <dgm:cxn modelId="{96A1226B-83F5-4DEB-A827-D898B43236A6}" type="presParOf" srcId="{B7AEFA8F-A998-405B-87A9-4135FAD8859F}" destId="{2CE2F227-7234-4C91-B425-DEFFD181E93E}" srcOrd="1" destOrd="0" presId="urn:microsoft.com/office/officeart/2008/layout/LinedList"/>
    <dgm:cxn modelId="{469DBD95-7106-4E3F-9D0A-E69189ADC96E}" type="presParOf" srcId="{A41D28AF-86B8-45C6-9959-C4357A3EFE33}" destId="{A28A0D7E-BB5A-42A2-8584-D261558E5F40}" srcOrd="4" destOrd="0" presId="urn:microsoft.com/office/officeart/2008/layout/LinedList"/>
    <dgm:cxn modelId="{67522C6F-B8FC-4436-8AE9-C0BEEA1B28E0}" type="presParOf" srcId="{A41D28AF-86B8-45C6-9959-C4357A3EFE33}" destId="{76F88655-9E6A-47E6-A947-DCFFB811A51F}" srcOrd="5" destOrd="0" presId="urn:microsoft.com/office/officeart/2008/layout/LinedList"/>
    <dgm:cxn modelId="{E7332890-5679-4AD5-AA19-A862BE138B11}" type="presParOf" srcId="{76F88655-9E6A-47E6-A947-DCFFB811A51F}" destId="{04F4F19D-4AA0-4BC4-9784-809C75402F5B}" srcOrd="0" destOrd="0" presId="urn:microsoft.com/office/officeart/2008/layout/LinedList"/>
    <dgm:cxn modelId="{87D7FF3C-76E2-4915-812E-E15A1764EA87}" type="presParOf" srcId="{76F88655-9E6A-47E6-A947-DCFFB811A51F}" destId="{A88EBBA2-74C5-4A82-BEFB-9AD5634B0DDB}" srcOrd="1" destOrd="0" presId="urn:microsoft.com/office/officeart/2008/layout/LinedList"/>
    <dgm:cxn modelId="{1BF19EB5-8FE1-4B02-9D83-731E6A6F6E23}" type="presParOf" srcId="{A41D28AF-86B8-45C6-9959-C4357A3EFE33}" destId="{81449090-ACC5-4E6E-B08C-309786D685EF}" srcOrd="6" destOrd="0" presId="urn:microsoft.com/office/officeart/2008/layout/LinedList"/>
    <dgm:cxn modelId="{8686750A-32E7-4CBE-9E9A-C5E1E0D7C5D9}" type="presParOf" srcId="{A41D28AF-86B8-45C6-9959-C4357A3EFE33}" destId="{2D661E8E-726B-4DCB-B43E-80085BE72D74}" srcOrd="7" destOrd="0" presId="urn:microsoft.com/office/officeart/2008/layout/LinedList"/>
    <dgm:cxn modelId="{095C3340-55DC-49F0-9F24-7542604F3F5C}" type="presParOf" srcId="{2D661E8E-726B-4DCB-B43E-80085BE72D74}" destId="{FFE5A784-BB02-4634-B4DE-2371F0CCDC02}" srcOrd="0" destOrd="0" presId="urn:microsoft.com/office/officeart/2008/layout/LinedList"/>
    <dgm:cxn modelId="{2CA107C9-274A-4669-B352-A55587A22670}" type="presParOf" srcId="{2D661E8E-726B-4DCB-B43E-80085BE72D74}" destId="{81F13DA7-985E-4634-B72B-5EAE1F9E16B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C27B30-1783-47DA-A927-3E4C0973F623}">
      <dsp:nvSpPr>
        <dsp:cNvPr id="0" name=""/>
        <dsp:cNvSpPr/>
      </dsp:nvSpPr>
      <dsp:spPr>
        <a:xfrm>
          <a:off x="0" y="439537"/>
          <a:ext cx="8549640" cy="60282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/>
            <a:t>21/08: Biopsia Pulmonar</a:t>
          </a:r>
          <a:endParaRPr lang="en-US" sz="2500" kern="1200"/>
        </a:p>
      </dsp:txBody>
      <dsp:txXfrm>
        <a:off x="17656" y="457193"/>
        <a:ext cx="7002053" cy="567508"/>
      </dsp:txXfrm>
    </dsp:sp>
    <dsp:sp modelId="{1292EE7F-EE47-48B6-9B17-B484E3F4CCC2}">
      <dsp:nvSpPr>
        <dsp:cNvPr id="0" name=""/>
        <dsp:cNvSpPr/>
      </dsp:nvSpPr>
      <dsp:spPr>
        <a:xfrm>
          <a:off x="754379" y="2880029"/>
          <a:ext cx="8549640" cy="666497"/>
        </a:xfrm>
        <a:prstGeom prst="roundRect">
          <a:avLst>
            <a:gd name="adj" fmla="val 10000"/>
          </a:avLst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/>
            <a:t>14/09: Claritromicina + Rifampicina + Vancomicina</a:t>
          </a:r>
          <a:endParaRPr lang="en-US" sz="2500" kern="1200"/>
        </a:p>
      </dsp:txBody>
      <dsp:txXfrm>
        <a:off x="773900" y="2899550"/>
        <a:ext cx="6792985" cy="627455"/>
      </dsp:txXfrm>
    </dsp:sp>
    <dsp:sp modelId="{172F9A69-546E-4B1F-A703-7A65B0DD41D0}">
      <dsp:nvSpPr>
        <dsp:cNvPr id="0" name=""/>
        <dsp:cNvSpPr/>
      </dsp:nvSpPr>
      <dsp:spPr>
        <a:xfrm>
          <a:off x="1508759" y="3918714"/>
          <a:ext cx="8549640" cy="613238"/>
        </a:xfrm>
        <a:prstGeom prst="roundRect">
          <a:avLst>
            <a:gd name="adj" fmla="val 10000"/>
          </a:avLst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/>
            <a:t>15/09: Admissão HMIB</a:t>
          </a:r>
          <a:endParaRPr lang="en-US" sz="2500" kern="1200" dirty="0"/>
        </a:p>
      </dsp:txBody>
      <dsp:txXfrm>
        <a:off x="1526720" y="3936675"/>
        <a:ext cx="6796105" cy="577316"/>
      </dsp:txXfrm>
    </dsp:sp>
    <dsp:sp modelId="{34C57BEC-BEE4-4C22-B6C0-19082F04D272}">
      <dsp:nvSpPr>
        <dsp:cNvPr id="0" name=""/>
        <dsp:cNvSpPr/>
      </dsp:nvSpPr>
      <dsp:spPr>
        <a:xfrm>
          <a:off x="7885139" y="1822186"/>
          <a:ext cx="561073" cy="57844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8011380" y="1822186"/>
        <a:ext cx="308591" cy="439583"/>
      </dsp:txXfrm>
    </dsp:sp>
    <dsp:sp modelId="{7D574B1D-C57E-4559-A538-7ED7B2579CC3}">
      <dsp:nvSpPr>
        <dsp:cNvPr id="0" name=""/>
        <dsp:cNvSpPr/>
      </dsp:nvSpPr>
      <dsp:spPr>
        <a:xfrm>
          <a:off x="8703666" y="3457080"/>
          <a:ext cx="574818" cy="5311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47198"/>
            <a:satOff val="-23816"/>
            <a:lumOff val="-2511"/>
            <a:alphaOff val="0"/>
          </a:schemeClr>
        </a:solidFill>
        <a:ln w="15875" cap="flat" cmpd="sng" algn="ctr">
          <a:solidFill>
            <a:schemeClr val="accent2">
              <a:tint val="40000"/>
              <a:alpha val="90000"/>
              <a:hueOff val="247198"/>
              <a:satOff val="-23816"/>
              <a:lumOff val="-25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8833000" y="3457080"/>
        <a:ext cx="316150" cy="3996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953F9-AC79-4389-ACFD-18ED4CE9A110}">
      <dsp:nvSpPr>
        <dsp:cNvPr id="0" name=""/>
        <dsp:cNvSpPr/>
      </dsp:nvSpPr>
      <dsp:spPr>
        <a:xfrm>
          <a:off x="0" y="0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363DD7-3750-43A3-A8FF-B134F261A354}">
      <dsp:nvSpPr>
        <dsp:cNvPr id="0" name=""/>
        <dsp:cNvSpPr/>
      </dsp:nvSpPr>
      <dsp:spPr>
        <a:xfrm>
          <a:off x="0" y="0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/>
            <a:t>Os pilares da gestão da CGD são:</a:t>
          </a:r>
          <a:endParaRPr lang="en-US" sz="2800" kern="1200" dirty="0"/>
        </a:p>
      </dsp:txBody>
      <dsp:txXfrm>
        <a:off x="0" y="0"/>
        <a:ext cx="6797675" cy="1412477"/>
      </dsp:txXfrm>
    </dsp:sp>
    <dsp:sp modelId="{5DB2E6A7-4896-452F-82A7-D7F9D606470A}">
      <dsp:nvSpPr>
        <dsp:cNvPr id="0" name=""/>
        <dsp:cNvSpPr/>
      </dsp:nvSpPr>
      <dsp:spPr>
        <a:xfrm>
          <a:off x="0" y="1412478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E82E9C-2D91-444E-823E-775D1925940B}">
      <dsp:nvSpPr>
        <dsp:cNvPr id="0" name=""/>
        <dsp:cNvSpPr/>
      </dsp:nvSpPr>
      <dsp:spPr>
        <a:xfrm>
          <a:off x="0" y="1412477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/>
            <a:t>Diagnóstico precoce da infecção aguda e tratamento agressivo </a:t>
          </a:r>
          <a:endParaRPr lang="en-US" sz="2800" kern="1200" dirty="0"/>
        </a:p>
      </dsp:txBody>
      <dsp:txXfrm>
        <a:off x="0" y="1412477"/>
        <a:ext cx="6797675" cy="1412477"/>
      </dsp:txXfrm>
    </dsp:sp>
    <dsp:sp modelId="{744638A4-9022-407B-97E2-43E966D26AF9}">
      <dsp:nvSpPr>
        <dsp:cNvPr id="0" name=""/>
        <dsp:cNvSpPr/>
      </dsp:nvSpPr>
      <dsp:spPr>
        <a:xfrm>
          <a:off x="0" y="2824956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936673-FB17-49A1-9EE3-A8C8C28A7D58}">
      <dsp:nvSpPr>
        <dsp:cNvPr id="0" name=""/>
        <dsp:cNvSpPr/>
      </dsp:nvSpPr>
      <dsp:spPr>
        <a:xfrm>
          <a:off x="0" y="2824955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/>
            <a:t>Profilaxia antibacteriana e antifúngica ao longo da vida </a:t>
          </a:r>
          <a:endParaRPr lang="en-US" sz="2800" kern="1200" dirty="0"/>
        </a:p>
      </dsp:txBody>
      <dsp:txXfrm>
        <a:off x="0" y="2824955"/>
        <a:ext cx="6797675" cy="1412477"/>
      </dsp:txXfrm>
    </dsp:sp>
    <dsp:sp modelId="{DA7B9402-F7B3-4CF6-B267-59D4DC15EBDE}">
      <dsp:nvSpPr>
        <dsp:cNvPr id="0" name=""/>
        <dsp:cNvSpPr/>
      </dsp:nvSpPr>
      <dsp:spPr>
        <a:xfrm>
          <a:off x="0" y="4237434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D54268-7330-4E66-B15B-B0997095F991}">
      <dsp:nvSpPr>
        <dsp:cNvPr id="0" name=""/>
        <dsp:cNvSpPr/>
      </dsp:nvSpPr>
      <dsp:spPr>
        <a:xfrm>
          <a:off x="0" y="4237433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/>
            <a:t>Transplante</a:t>
          </a:r>
          <a:r>
            <a:rPr lang="en-US" sz="2800" kern="1200" dirty="0"/>
            <a:t> de </a:t>
          </a:r>
          <a:r>
            <a:rPr lang="en-US" sz="2800" kern="1200" dirty="0" err="1"/>
            <a:t>Medula</a:t>
          </a:r>
          <a:r>
            <a:rPr lang="en-US" sz="2800" kern="1200" dirty="0"/>
            <a:t> </a:t>
          </a:r>
          <a:r>
            <a:rPr lang="en-US" sz="2800" kern="1200" dirty="0" err="1"/>
            <a:t>Óssea</a:t>
          </a:r>
          <a:r>
            <a:rPr lang="en-US" sz="2800" kern="1200" dirty="0"/>
            <a:t>- </a:t>
          </a:r>
          <a:r>
            <a:rPr lang="en-US" sz="2800" kern="1200" dirty="0" err="1"/>
            <a:t>cura</a:t>
          </a:r>
          <a:r>
            <a:rPr lang="en-US" sz="2800" kern="1200" dirty="0"/>
            <a:t> </a:t>
          </a:r>
        </a:p>
      </dsp:txBody>
      <dsp:txXfrm>
        <a:off x="0" y="4237433"/>
        <a:ext cx="6797675" cy="14124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6B535-141D-4F3F-A89A-8752B109F712}">
      <dsp:nvSpPr>
        <dsp:cNvPr id="0" name=""/>
        <dsp:cNvSpPr/>
      </dsp:nvSpPr>
      <dsp:spPr>
        <a:xfrm>
          <a:off x="0" y="0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8ED26B-1B13-490C-B696-841C64D4FD3D}">
      <dsp:nvSpPr>
        <dsp:cNvPr id="0" name=""/>
        <dsp:cNvSpPr/>
      </dsp:nvSpPr>
      <dsp:spPr>
        <a:xfrm>
          <a:off x="0" y="0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/>
            <a:t>Profilaxia antimicrobiana - Depende de uma combinação de terapia antibacteriana e antifúngica com ou sem terapia </a:t>
          </a:r>
          <a:r>
            <a:rPr lang="pt-BR" sz="2500" kern="1200" dirty="0" err="1"/>
            <a:t>imunomoduladora</a:t>
          </a:r>
          <a:r>
            <a:rPr lang="pt-BR" sz="2500" kern="1200" dirty="0"/>
            <a:t>:</a:t>
          </a:r>
          <a:endParaRPr lang="en-US" sz="2500" kern="1200" dirty="0"/>
        </a:p>
      </dsp:txBody>
      <dsp:txXfrm>
        <a:off x="0" y="0"/>
        <a:ext cx="6797675" cy="1412477"/>
      </dsp:txXfrm>
    </dsp:sp>
    <dsp:sp modelId="{5B852774-78ED-482A-AE3C-9DBEE26C2900}">
      <dsp:nvSpPr>
        <dsp:cNvPr id="0" name=""/>
        <dsp:cNvSpPr/>
      </dsp:nvSpPr>
      <dsp:spPr>
        <a:xfrm>
          <a:off x="0" y="1412478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B75E0-9589-4BB1-B42F-FDA7E44006A4}">
      <dsp:nvSpPr>
        <dsp:cNvPr id="0" name=""/>
        <dsp:cNvSpPr/>
      </dsp:nvSpPr>
      <dsp:spPr>
        <a:xfrm>
          <a:off x="0" y="1412477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/>
            <a:t>Antibacteriano - Sulfametoxazol-trimetoprim (TMP-SMX) </a:t>
          </a:r>
          <a:endParaRPr lang="en-US" sz="2500" kern="1200"/>
        </a:p>
      </dsp:txBody>
      <dsp:txXfrm>
        <a:off x="0" y="1412477"/>
        <a:ext cx="6797675" cy="1412477"/>
      </dsp:txXfrm>
    </dsp:sp>
    <dsp:sp modelId="{A28A0D7E-BB5A-42A2-8584-D261558E5F40}">
      <dsp:nvSpPr>
        <dsp:cNvPr id="0" name=""/>
        <dsp:cNvSpPr/>
      </dsp:nvSpPr>
      <dsp:spPr>
        <a:xfrm>
          <a:off x="0" y="2824956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F4F19D-4AA0-4BC4-9784-809C75402F5B}">
      <dsp:nvSpPr>
        <dsp:cNvPr id="0" name=""/>
        <dsp:cNvSpPr/>
      </dsp:nvSpPr>
      <dsp:spPr>
        <a:xfrm>
          <a:off x="0" y="2824955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/>
            <a:t>Antifúngico - Itraconazol </a:t>
          </a:r>
          <a:endParaRPr lang="en-US" sz="2500" kern="1200"/>
        </a:p>
      </dsp:txBody>
      <dsp:txXfrm>
        <a:off x="0" y="2824955"/>
        <a:ext cx="6797675" cy="1412477"/>
      </dsp:txXfrm>
    </dsp:sp>
    <dsp:sp modelId="{81449090-ACC5-4E6E-B08C-309786D685EF}">
      <dsp:nvSpPr>
        <dsp:cNvPr id="0" name=""/>
        <dsp:cNvSpPr/>
      </dsp:nvSpPr>
      <dsp:spPr>
        <a:xfrm>
          <a:off x="0" y="4237434"/>
          <a:ext cx="67976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5A784-BB02-4634-B4DE-2371F0CCDC02}">
      <dsp:nvSpPr>
        <dsp:cNvPr id="0" name=""/>
        <dsp:cNvSpPr/>
      </dsp:nvSpPr>
      <dsp:spPr>
        <a:xfrm>
          <a:off x="0" y="4237433"/>
          <a:ext cx="6797675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/>
            <a:t>Imunomodulador - Interferon-gama (IFN-gama)</a:t>
          </a:r>
          <a:endParaRPr lang="en-US" sz="2500" kern="1200"/>
        </a:p>
      </dsp:txBody>
      <dsp:txXfrm>
        <a:off x="0" y="4237433"/>
        <a:ext cx="6797675" cy="1412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095601-E77C-478C-B383-E35BF8A7593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098941-577F-4C25-BFBA-3AF9BEA88E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4361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49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E9D90F4-00EC-4B3D-B990-B4243E2F9EB9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1181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55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DD6A5E-0175-4C1E-9B3D-EBEC58F41B5F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58062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2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628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FD2A26-7ADA-4FF9-ABDD-63666FCBD202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16934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64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327F40-D3C4-4FF9-A690-59320EB0440B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877281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68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6DA0E2-7C76-4AE8-ADBD-509A801AB406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06595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71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057EB7-AC8E-47EF-AA54-280C5D28AFB7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568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3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73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265895-5B15-4373-B6E9-FBB5AE1BDA69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7447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098941-577F-4C25-BFBA-3AF9BEA88E45}" type="slidenum">
              <a:rPr lang="pt-BR" smtClean="0"/>
              <a:pPr>
                <a:defRPr/>
              </a:pPr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698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055A3-ED4E-4E96-979E-B2A2ACBCC0C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2379F-98AD-4F14-A1E5-9C9656C0A3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844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6DCD2-6C54-410A-8E51-BC3A6778BB9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98E54-A56C-41B1-8899-1E0109BDE4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44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FEBCE-074B-4128-BA30-FD1E872381B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D7FCB-B55C-4D87-8F7A-D806EAF755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1723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88DAC-167B-4252-8332-0F803890B8C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634FE-3D3E-4004-9A08-58B2531F3E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727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804C0-CBD9-475A-AB9D-55D0D36125E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DCB5E-2934-42E6-9FC7-E186D50A6D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632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4E557-D952-49DF-8AD6-B4E742F7B22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B0422-DC2C-4C1C-B47F-052DFDFBC8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993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47A45-E1E1-4FCD-9818-39554F269B9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7A80F-24EE-49F4-A120-8569292C93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407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88C9FCD9-9C27-4FD3-9585-1FFF7808D99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D83049E-8D79-46AB-88B9-7E0A087557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872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211BA-9600-4B81-8817-A48A925ABB4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7AA7F-B489-44F9-9532-06947A3CEF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966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EEC02-5092-4ABC-BFD7-B024798657F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CAEBC-F18E-4863-A8F9-1F2096B077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660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46B8C-3B45-4F5C-A2B5-51F4FB20097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D9BA-4711-4E8A-A7A2-98C89BB69C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245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096963" y="6459538"/>
            <a:ext cx="24733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76C52-4350-422E-98E8-3D196B81512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686175" y="6459538"/>
            <a:ext cx="4822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9901238" y="6459538"/>
            <a:ext cx="13112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F258-21CE-4552-A8BE-275B51886B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941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1096963" y="287338"/>
            <a:ext cx="10058400" cy="55816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1096963" y="6459538"/>
            <a:ext cx="24733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6CAF1-66DA-4617-AD4D-E460BAF85A0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686175" y="6459538"/>
            <a:ext cx="4822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9901238" y="6459538"/>
            <a:ext cx="13112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7968C-A140-4209-BBD1-59625BDE5F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853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EAE7E59-FA1A-469E-887E-305625B55C0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A098459-5A74-49D4-A26D-20969ADF7B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013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0266535-CC20-4393-B52E-9FB7FD1D149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55A2CC-6D28-4ED2-AB5D-C055DC1828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952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710AA82-F488-4185-B6A6-F5FCC8594EE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82C972A-6598-4B60-91C7-9766C988632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23155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D39639A-312C-40FD-8C08-8037C44968B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44C877D-E043-4054-8FAB-C27A31A396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92266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63F068A-55D1-47FA-A768-C75E45445C3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F35FBE1-DF73-4B5F-A486-E9069E46DD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225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B867606-77E6-413C-A102-798A9EAAFC1B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61A2C19-433A-4B70-86F4-06FFD1959F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2891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ACE73DA-240D-40F1-9F77-B8F50B33E10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1E90DC9-F1B3-4DE9-B154-61A6D7993C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4585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58DBCA-54D3-40DB-8251-8358972846E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BF12713-65E0-41F6-B901-B811493651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2510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E0984CA-73C0-46F1-A975-CD75D6282D6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8FF82AC-FE8A-49AD-918B-284D1F4FCB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89198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B45900E-84F8-4160-BBE3-344540C2F39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BF7D26D-377D-49EE-9C35-44FEF3610D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371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1434E7D-3345-49F2-98AF-9DF9E375C1DB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4A17C81-422D-4C7A-8607-07C5B695D2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410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7813CB9-D586-4DAF-9A03-4434CBCC446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1C86B4A-93E4-4CD5-A3C1-A407DABE2D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96211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DA8B64A-4B7A-4635-8A04-C2998AC057E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9727A51-719D-48CD-B6E3-F5A5D7A175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6567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A1CC743-A914-4AFB-86E0-37EF45FC8D9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B99B824-75B5-4A5D-B0AD-96F5AD80E2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5791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A216335-B93D-4E38-A855-0E62FBB64DD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81972DE-6AFA-4684-AAE5-60C29DE87E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8470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20F7261-1715-4283-8E25-74D9105208A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CAD34C4-081E-4B6F-B01B-1EDC8E8D95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3921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03CC203-8174-4182-A1E9-FAB71A17618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7D91574-AFB2-42CC-97A3-7772D285F1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3193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1C62C86-962B-45C7-B731-1E5CB14E1CBB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D93479F-193C-42E5-B719-029DB90301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0516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6B8F05-CA7A-47D6-BD48-C1AF62EBAE9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6C9BF48-81D3-4EAF-9050-8BB1933469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89245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4F2AB1C-DEA7-4EA4-AE9C-ABE1A94293F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A2CD4A6-5BE4-42D5-84E6-F7DF7D5AF5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365817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DC58AC6-9CE0-4060-B827-40C787FF1AB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79971AB-5F46-4540-AF14-64EAB4BDA4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05254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62CE3BF-2200-48AA-9524-D47EE06D3D9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0180F3E-CD21-4133-A039-4EF18979C3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33323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194D90A-7612-41DA-836F-BAE59A0A928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B756837-DF9D-4D34-B19B-7A09FA1F94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22225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23BA8A8-FB6C-42DA-A87F-2FE89C79384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2DF46D5-4662-44D9-A176-CD388597D5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22567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6C389D2-3BEE-418D-B5C9-79E4CB5E0CC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1A19D3F-AEF0-43AC-99D8-CAA8AFCD92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6553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A086DBA-7870-4DF8-9C61-26E30B14A5CB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09D43AE-CED6-46C9-BBC8-989960F98B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91257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A46516D-C67C-4CE1-9E3A-77620035FAA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95DDC45-7929-4BB9-82A8-80AA1EF40E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0741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51D3755-D84C-476D-853A-0A1D5AD5DE6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A3EDAE1-A084-4C50-8742-66E559E744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8145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8E69F3F-7838-468E-A6D6-700F3BA20B0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C18624-26DB-496E-A5E8-02EBA0F3C6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08917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395B67C-09D3-4657-BF9B-4A9A86F32E9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A27761D-4FEE-42BF-B1D1-99BD06FE0E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2309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352AE14-1543-44B1-842D-2AA60F6EE6F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C701E04-0358-44F9-BBE0-45388DDFAE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427577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4CF606C-E3FC-4FB0-A99F-2E1395F5208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B181E8C-CD71-4114-B05F-D400F1D53A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60579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AEB276B-1ABF-4782-8717-F0FAAE38161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AFC6E58-46BB-4FCB-9187-DB1049DEE3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556227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B13A6FD-A983-44F0-8CC0-3F9ED1E25E5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4EBA688-0C22-4503-A9BA-E489B6B1B9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81342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3BFF0C5-9AAF-4083-AC9F-7376C47D2F8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67D28A4-1B30-4FDB-9A98-9F6341C434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40863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D89C0CE-6398-4677-B5AD-D3AC871B143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F1CB070-5776-4CBA-8286-907F0C5784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16023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0B769BB-914D-4851-98BB-5FFE1359A86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708E1FD-BEB5-4F4B-9B8C-688701551F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2186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9AE8F76-AC8C-4CEC-B20E-37595D8A85B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087DA9C-AC12-4FEE-973E-0BB65D991F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6953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254E921-BAD5-4A06-A343-D8EDC0B7C3C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9E3FFA3-7208-46B8-B6E1-2752998B8C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2406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02FEB99-A2C8-426B-9A80-49BBEC792D3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4A7BBCC-CF90-43A3-A789-70E867FC3E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7806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80A8E16-FB01-461E-9D26-219D5A8DD44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34DDC1C-DCF7-4DD9-AAA5-3111F2D340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46062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517A9E5-5F0D-446E-8900-3149BFB407E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4B5F0CD-0A95-453E-8E02-F79FE94649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8627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4574118-D66F-4202-88E2-E1871B086EA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CEC1030-C237-48DF-A6E7-7DFDFCD442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10096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54334DC-D72F-49AF-ADFC-549C26D69F4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44E1D67-24A3-4BC0-BDBA-D01A0A5338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043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1845682-7322-48D2-9D0B-4E56267FB03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AF0DCC1-D12A-4E20-80BD-ABFB02EE69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88218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8BD343D-669B-4318-B6BD-F24C75D355F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06A5A6E-E961-45DB-BB68-38AFB40F66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64280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2C8BD87-B777-4DDE-98C0-ADF3A9E2F1C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4B99D28-ADBD-42C9-8E26-66F89A5E01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834313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154250E-E0AC-471C-8C6A-D1136F55F5E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7C1E660-9236-4F6C-99AB-E6E6DA5537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011042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ACFEECF-0801-49B7-8762-72281E71589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2466281-15CE-4286-9D7C-19FFD48088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646408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7AC994A-D4CA-4EDD-810E-5D6732193BE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AB6E277-96C6-41CE-86FB-5209B95D2F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171162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56627FA-52DF-4814-BA8D-1CDD2D48DB4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3551063-1A0C-41CA-A4E3-89983DEEE0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70312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8B59446-A687-4532-B253-FF565FC6E1D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237B19E-3619-468E-999A-13C4A92941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583925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D4738A-7E6E-4D7A-B16F-466F6A680B7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A1664BC-0132-44F8-9332-7248ED5B51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65732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A41EBBC-5477-40EF-80C7-FBC67527F6E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E7DFA84-0705-40F6-897D-AA92584BA2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01981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B2675E6-EE22-44F6-89B1-4FBB165C7FE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49F378B-D1B3-4EE4-A05C-481AA4265E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59717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C6510EA-45C4-4425-840E-644FA6F2885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0908751-9AB5-44C6-A36D-5A251518B9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12013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D646A64-AB51-466D-AFC8-153B30216A4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F8F76D9-C401-4620-B6C4-4F2D755FDF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316057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B5AFC2B-26AF-4FCF-B475-47E86242F94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3A78974-2FAC-460F-83D9-47D4300AA0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94755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133F785-6B8B-4EC5-B64F-9AF02CC7E86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9AC9415-C6CD-43BC-BD52-A63147BA5E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88956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DF6B19D-DE58-46B3-A317-334BE9D4C18B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9B706E7-5719-42F9-B6C2-0574AFB7033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43995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D0E9C31-8FA9-4E20-8246-6F04C0E253C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867AA19-5F57-4436-BF65-3353524EF4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48363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2504FA8-3560-4487-A35B-D0FBEB0A5F9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88A5D06-2C84-4C2B-B6E4-0FB62628E8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8770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BB6A2A0-9A0C-41C0-BBC0-2A53B3F04FF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9F70F6C-AB5D-4663-839D-AFAC490F13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09848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7AC98D4-15C1-4F39-8226-16F8A7C8935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908F223-9DE2-4AEC-818F-6F7AB5807F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653926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98E24A1-596A-45E3-8A3D-1E5EF24275C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71037BC-AA0B-4141-94E7-B2516BBEE8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5378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DDAB5A7-E128-49DC-83D4-A58689C7847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369F559-A7C7-4B90-B01B-62D4517A4E7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2251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54FCCD1-DD43-4986-A6AA-51DA36DC247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5A7DF8D-3A49-4B98-A433-875D9F2732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1396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2089CC6-C21B-4C81-9ADC-7621D605F6E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75C9BBA-DA8A-4C4F-8829-6B0651DE20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90570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6A25748-3193-4C91-A85A-355F3A1A5FE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BC16920-A780-43B9-AD1A-85A35E868A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75477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50551B9-934E-4CE5-AC81-F6F9781F0ED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82A146E-9CBC-4624-B10A-982BE16955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74631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E5821A3-1B4F-4E6D-87C7-3069771D176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6D520CC-162B-43FA-8508-D9FCACD75C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61393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55D7461-0D16-4807-A3B5-D5CDE515ADF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3EA46C2-3D39-4E23-9ED2-5579C67CA2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95573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BFDB672-7DFA-42A5-846C-0DC152E1028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1B6C4E6-B15D-41FA-9F32-A3EA3D394A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1215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E6667F4-EA72-49B7-B70E-EB61A3D0D5C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FCE7B5D-E21E-47F3-8D48-1F8DF7E340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55432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5790036-ABDD-4C69-80EE-B2CEF16F6AE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CD616D8-8E40-475F-99E6-79024FEBAE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26204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0F16A2F-4DE8-434B-B4DD-424EB28E40E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CF5DB50-C62A-4D7F-B882-536FA1D5548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854414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3B517DD-E561-4359-AC76-B21E6BFAC5A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4EEAB28-582C-4837-B9F9-50579F09AF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69776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6FD5476-D627-4E76-A86B-563D4D7C272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D0BAF72-A650-4C30-B119-DBC1E291E8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53507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794F6AD-C31D-46AB-8F8A-7167C43F88F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51DE6EC-8E74-42D2-9907-0205F30560F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19156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8605EB6-A045-4A72-8A7E-89134BD322F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4E23ABE-77CA-462F-AEC4-2763295278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763828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73C315C-B634-410C-8209-9BDC89FD0C0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C5F472C-A730-4F41-9D04-B7C4C10AD2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929417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F213E1D-3F09-490F-8E3C-7DDDED5B816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9EFD55D-0B6F-4147-BFEF-DFAB5FC9A5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87590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6AEA842-54BF-40EC-B14C-3889ACAA876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DF8D99A-07A8-4626-BB6B-F63D900753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7256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15B08BF-A768-4E60-B248-5EF44651632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5AC7A4E-7D7C-4D5D-9CAA-264C964057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76069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72068E0-9C40-488A-B6A3-E96600E31BC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7D7EBA7-17C9-47D4-8072-ADE2F22F37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124682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E4082E8-DD1D-48F7-AB8B-F57852BF41C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EA0AB6F-25D9-4984-A3E0-B7D000A3DD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380849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9558944-A749-4540-A40D-D5CF1CAE41C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4ABC52B-B9DE-4791-9F22-71E67A92BF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22435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B7EE8E1-0A8F-4741-AD67-0754FD4564F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2AF4483-51CD-4088-8577-8EF87A8566C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9651621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9174FF9-5EBA-48D6-B16E-5EB9BC91742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1E22A56-BEFE-44FF-988F-0193F1DAC1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707104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5D1298F-AA74-4EF7-82ED-45A504F0FD8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595FB93-12E2-4812-ACE6-2014697114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95087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29549E4-B061-4B12-8F63-55F1236FBBD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8D51CDA-A530-4F5F-BAAA-02677FF4A31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65673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56BDC75-E382-4492-A9CD-3D508C1BB8A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DB6F4DB-30A7-4A71-B3D0-4CC7B3C6AD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1709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4848CAD-12C1-409D-A625-4E8983E5276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8D17DFA-2AEA-452B-B539-8E0C9F8B1B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53387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4A6A0DA-D64E-4F6D-B55B-D2AD45BB683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674A2FF-52D4-4A1B-AF2B-AAB30A3B47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55387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C9DEC48-057A-457E-BE7B-B34469CA5B0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86BEF56-50B9-4020-B2F5-8D9CF2B79F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870534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AC5EEB7-23D2-4FCB-A63B-6DC10A396C7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658058A-5229-4864-8EEF-96B477701F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546833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EF5FBFD-1ADB-41F9-89EA-B5E96B1872F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DDA6F03-DFAB-4BF3-984B-6F38F645F0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06817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6F9207B-2E91-46DC-8A86-650882F72CF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51D0C52-CD9B-4E60-A6F4-C884C1D1E1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97774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F69EE18-7476-4C33-A6B5-FDD8EB8D176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FBF58F9-ED1D-40EE-BE0E-0B5FBB57AB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41670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DD38AD4-9774-475B-95B7-3A0EC613BFE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0086807D-F2D7-4996-B55A-2FBD4F2F9B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534455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8231E952-DB1C-4171-8EC3-E74DC4301F4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90F2C71-8463-4F9A-BFF5-21C48BD249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80000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983C7AC-FC41-4805-86E2-22E5BBB3C10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D412BA7-FBED-4168-8387-3904D5BE6C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67254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1BD3B751-70CD-4185-8CBC-97052757E1E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135786C-4F74-411B-911E-8552F62EC67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39396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9934E31-E67E-43DA-8394-C6BF96A4D0C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BE053430-BB65-406B-9CC8-EE26522DAF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09842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FE7BD8D-0574-4BCD-AEEE-9823F828C4B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F7BD12B-4087-4366-A828-060D32474D2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72560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4F6D163-40AF-4D7A-BCB0-7047ABEBC223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9A7F49C-61D6-4161-8A31-B1E2E12C87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8580616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4A71B58-F367-4F5E-9338-BA2CCD114DD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D161693-67A0-4C74-A492-75C1CE286D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945317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4545BBE-39C6-404C-BE78-0BFF94E221D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5862677-4E8E-4051-8490-2B215E786E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461001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3BDB914-21F2-4B46-B253-EAF4405DE75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B621139-A4EA-42FE-A271-ABF751F60F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51116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DD5EC55-28DB-437E-BAD3-A5A08B1216D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231DCB5-C183-4CB8-A152-41822FBFD7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216028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AA9C16F-54EF-486E-8C9E-73002B04ED8E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9709C1C-0C76-4034-8D92-5EE7EC4D9C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039269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FDB1FB3-2C23-48D8-A825-58B64F1D52EC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6CF559C4-D6B9-4655-AA37-1BFB1BDBF63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88820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185B25C-1B29-461D-817F-F8860B0B8312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9E6FE19-667E-4A56-8C6A-9BEC6F31FD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889781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98335DA-7BD4-45DB-96C8-C7DC5735DEE7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77E35664-0F1E-4AD3-9290-0131F2972D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927423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DCAE90B8-D59D-4174-90D9-F226C8B7B1E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E9B229B-2A93-4A53-A12C-9AEA6C2AF6D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347746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E1618288-0F8F-4BAC-9DB4-AE5E789146B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3E44177-5421-49E1-ACC0-7604C00024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408791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D8EC331-7389-4D83-9E72-F89C22C85179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6FA03A0-EE83-47B8-9155-578327AF79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62968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52FD5A1D-2A2B-4B15-8CF7-345D6EE42DB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2A02A4C0-C132-48AA-AA55-833843C27B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70070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F4920B30-2C5C-4DF3-8802-1AD8FCCB58F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A5070BE6-ADF4-4D94-923D-FE46B893FA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746544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CC5D65BE-A4A6-4995-A4BC-41F220D88EE4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9EE0F3B5-C376-4CEB-9CE5-C078AF8CC1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656361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30A441EC-FDEE-447B-B5AA-2EE37696262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>
              <a:defRPr/>
            </a:lvl1pPr>
          </a:lstStyle>
          <a:p>
            <a:pPr>
              <a:defRPr/>
            </a:pPr>
            <a:fld id="{4FBDC20C-89EC-4020-9B1A-7EA7F1BF13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699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de texto Mestres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E790C3F9-63F2-43C8-8225-16528C01FB6A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B8013B86-900F-44C5-86DC-145397938E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4" r:id="rId2"/>
    <p:sldLayoutId id="2147483998" r:id="rId3"/>
    <p:sldLayoutId id="2147483993" r:id="rId4"/>
    <p:sldLayoutId id="2147483992" r:id="rId5"/>
    <p:sldLayoutId id="2147483991" r:id="rId6"/>
    <p:sldLayoutId id="2147483999" r:id="rId7"/>
    <p:sldLayoutId id="2147484000" r:id="rId8"/>
    <p:sldLayoutId id="2147484001" r:id="rId9"/>
    <p:sldLayoutId id="2147483990" r:id="rId10"/>
    <p:sldLayoutId id="2147484002" r:id="rId11"/>
    <p:sldLayoutId id="2147483995" r:id="rId12"/>
    <p:sldLayoutId id="2147483996" r:id="rId13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F7F8C6F-B533-467E-88B8-D9DA5A2328C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79E7795-2D64-4D3F-B682-D13FA8BE42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D462FD1-663B-4287-AF5A-0876C5509346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EF39621-9F6C-42B1-A5F7-06BC5C5270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85355BA-541D-40DD-8737-71609F2AF73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46446B9-CFB9-404A-BC28-CE964D988E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5" r:id="rId1"/>
    <p:sldLayoutId id="2147484026" r:id="rId2"/>
    <p:sldLayoutId id="2147484027" r:id="rId3"/>
    <p:sldLayoutId id="2147484028" r:id="rId4"/>
    <p:sldLayoutId id="2147484029" r:id="rId5"/>
    <p:sldLayoutId id="2147484030" r:id="rId6"/>
    <p:sldLayoutId id="2147484031" r:id="rId7"/>
    <p:sldLayoutId id="2147484032" r:id="rId8"/>
    <p:sldLayoutId id="2147484033" r:id="rId9"/>
    <p:sldLayoutId id="2147484034" r:id="rId10"/>
    <p:sldLayoutId id="214748403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5123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9F507EC-B1FE-4E01-BED9-4C158F9CF8D0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D390918-6787-4385-A7F4-DF3C0DCBA8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38" r:id="rId3"/>
    <p:sldLayoutId id="2147484039" r:id="rId4"/>
    <p:sldLayoutId id="2147484040" r:id="rId5"/>
    <p:sldLayoutId id="2147484041" r:id="rId6"/>
    <p:sldLayoutId id="2147484042" r:id="rId7"/>
    <p:sldLayoutId id="2147484043" r:id="rId8"/>
    <p:sldLayoutId id="2147484044" r:id="rId9"/>
    <p:sldLayoutId id="2147484045" r:id="rId10"/>
    <p:sldLayoutId id="214748404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614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FDA926A-6214-447B-B339-2EB70316CD3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14C187B-18DF-4362-BD62-341260458C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717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9B6E05D-ECFD-4022-828B-9ED866319F9F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03E29A4-6CD3-4E0F-97EB-D760EFA893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819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9727571-AD62-4BD8-A659-759AFCFF5C01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1A52F70-2A50-4A6D-9F34-16FA129D74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921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3478031-2C04-4DBD-B927-AF80A6A5D30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45925FC-1D43-46FE-9EAB-87F6D5F0FA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43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7ABDB5F-403A-4CB4-86CC-E08FB486CA0D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7A8B7DD-5F53-4B60-8C9F-45524559FE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126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87893F4-1CE4-4F8D-AFC2-FB34B51357B8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56CCCD1-042C-4A23-B14A-E0C8682213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229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F24B0A0-14DC-4E0D-BC51-477049D915A5}" type="datetimeFigureOut">
              <a:rPr lang="pt-BR"/>
              <a:pPr>
                <a:defRPr/>
              </a:pPr>
              <a:t>12/04/2019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914400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08F4F91-873D-4EF5-AE43-8CF1F837FC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8100" TargetMode="External"/><Relationship Id="rId2" Type="http://schemas.openxmlformats.org/officeDocument/2006/relationships/hyperlink" Target="http://paulomargotto.com.br/sindrome-de-imunodeficiencia-combinada-severa-scid-2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149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imunodeficiencia-primaria-no-neonato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hyperlink" Target="http://paulomargotto.com.br/documentos/19072" TargetMode="Externa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588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4953000"/>
            <a:ext cx="12188825" cy="1905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313" y="5051425"/>
            <a:ext cx="11469687" cy="1143000"/>
          </a:xfrm>
        </p:spPr>
        <p:txBody>
          <a:bodyPr>
            <a:noAutofit/>
          </a:bodyPr>
          <a:lstStyle/>
          <a:p>
            <a:r>
              <a:rPr lang="pt-BR" altLang="pt-BR" sz="2600" cap="none" smtClean="0">
                <a:solidFill>
                  <a:srgbClr val="FFFFFF"/>
                </a:solidFill>
                <a:hlinkClick r:id="rId2"/>
              </a:rPr>
              <a:t>www.paulomargotto.com.br</a:t>
            </a:r>
            <a:r>
              <a:rPr lang="pt-BR" altLang="pt-BR" sz="2600" cap="none" smtClean="0">
                <a:solidFill>
                  <a:srgbClr val="FFFFFF"/>
                </a:solidFill>
              </a:rPr>
              <a:t>  </a:t>
            </a:r>
            <a:r>
              <a:rPr lang="pt-BR" altLang="pt-BR" sz="2600" b="1" cap="none" smtClean="0">
                <a:solidFill>
                  <a:srgbClr val="FF00FF"/>
                </a:solidFill>
              </a:rPr>
              <a:t>(NEONATOLOGIA EM AÇÃO! ONLINE SEMPRE!)</a:t>
            </a:r>
          </a:p>
        </p:txBody>
      </p:sp>
      <p:sp>
        <p:nvSpPr>
          <p:cNvPr id="16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588" y="4906963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4391" name="Rectangle 7"/>
          <p:cNvSpPr>
            <a:spLocks noChangeArrowheads="1"/>
          </p:cNvSpPr>
          <p:nvPr/>
        </p:nvSpPr>
        <p:spPr bwMode="auto">
          <a:xfrm>
            <a:off x="2320925" y="836613"/>
            <a:ext cx="76835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BR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Hospital Materno Infantil de Brasília</a:t>
            </a:r>
            <a:endParaRPr lang="en-US" altLang="pt-BR" sz="2800">
              <a:solidFill>
                <a:srgbClr val="0000FF"/>
              </a:solidFill>
            </a:endParaRPr>
          </a:p>
          <a:p>
            <a:pPr algn="ctr"/>
            <a:r>
              <a:rPr lang="pt-BR" altLang="pt-BR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Hospital Regional da Asa Sul</a:t>
            </a:r>
            <a:endParaRPr lang="en-US" altLang="pt-BR" sz="2800">
              <a:solidFill>
                <a:srgbClr val="0000FF"/>
              </a:solidFill>
            </a:endParaRPr>
          </a:p>
          <a:p>
            <a:pPr algn="ctr"/>
            <a:r>
              <a:rPr lang="pt-BR" altLang="pt-BR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Residência Médica em Terapia Intensiva Pediátrica</a:t>
            </a:r>
          </a:p>
        </p:txBody>
      </p:sp>
      <p:sp>
        <p:nvSpPr>
          <p:cNvPr id="144392" name="Rectangle 8"/>
          <p:cNvSpPr>
            <a:spLocks noChangeArrowheads="1"/>
          </p:cNvSpPr>
          <p:nvPr/>
        </p:nvSpPr>
        <p:spPr bwMode="auto">
          <a:xfrm>
            <a:off x="866775" y="2486025"/>
            <a:ext cx="11122025" cy="579438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pt-BR" altLang="pt-BR" sz="3200" b="1" dirty="0"/>
              <a:t>Sessão de Anatomia Clínica</a:t>
            </a:r>
            <a:r>
              <a:rPr lang="pt-BR" altLang="pt-BR" sz="3200" dirty="0"/>
              <a:t>: </a:t>
            </a:r>
            <a:r>
              <a:rPr lang="pt-BR" altLang="pt-BR" sz="3200" b="1" dirty="0"/>
              <a:t>Doença </a:t>
            </a:r>
            <a:r>
              <a:rPr lang="pt-BR" altLang="pt-BR" sz="3200" b="1" dirty="0" err="1"/>
              <a:t>Granulomatosa</a:t>
            </a:r>
            <a:r>
              <a:rPr lang="pt-BR" altLang="pt-BR" sz="3200" b="1" dirty="0"/>
              <a:t> Crônica</a:t>
            </a:r>
          </a:p>
        </p:txBody>
      </p:sp>
      <p:sp>
        <p:nvSpPr>
          <p:cNvPr id="144393" name="Text Box 9"/>
          <p:cNvSpPr txBox="1">
            <a:spLocks noChangeArrowheads="1"/>
          </p:cNvSpPr>
          <p:nvPr/>
        </p:nvSpPr>
        <p:spPr bwMode="auto">
          <a:xfrm>
            <a:off x="1331913" y="3208338"/>
            <a:ext cx="96520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sz="2400" dirty="0"/>
              <a:t>Apresentação: </a:t>
            </a:r>
            <a:r>
              <a:rPr lang="pt-BR" altLang="pt-BR" sz="2400" dirty="0" err="1"/>
              <a:t>Thynara</a:t>
            </a:r>
            <a:r>
              <a:rPr lang="pt-BR" altLang="pt-BR" sz="2400" dirty="0"/>
              <a:t> Leonel Bueno</a:t>
            </a:r>
          </a:p>
          <a:p>
            <a:pPr algn="ctr" defTabSz="914400"/>
            <a:r>
              <a:rPr lang="pt-BR" altLang="pt-BR" sz="2400" dirty="0"/>
              <a:t>Coordenação: Ana Paula Lima, </a:t>
            </a:r>
            <a:r>
              <a:rPr lang="pt-BR" altLang="pt-BR" sz="2400" dirty="0" err="1"/>
              <a:t>Joseleide</a:t>
            </a:r>
            <a:r>
              <a:rPr lang="pt-BR" altLang="pt-BR" sz="2400" dirty="0"/>
              <a:t> de Castro, Marta David R. de Moura</a:t>
            </a:r>
          </a:p>
          <a:p>
            <a:pPr algn="ctr" defTabSz="914400"/>
            <a:r>
              <a:rPr lang="pt-BR" altLang="pt-BR" sz="2400" dirty="0" err="1"/>
              <a:t>Imunologista</a:t>
            </a:r>
            <a:r>
              <a:rPr lang="pt-BR" altLang="pt-BR" sz="2400" dirty="0"/>
              <a:t>: Flávia Alice T. de Medeiros Guimarães </a:t>
            </a:r>
          </a:p>
          <a:p>
            <a:pPr algn="ctr" defTabSz="914400"/>
            <a:r>
              <a:rPr lang="pt-BR" altLang="pt-BR" sz="2400" dirty="0"/>
              <a:t>Patologista:  Telma Carvalho Pereira</a:t>
            </a:r>
          </a:p>
        </p:txBody>
      </p:sp>
      <p:pic>
        <p:nvPicPr>
          <p:cNvPr id="14439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23939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439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5473700"/>
            <a:ext cx="6575425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4396" name="Text Box 12"/>
          <p:cNvSpPr txBox="1">
            <a:spLocks noChangeArrowheads="1"/>
          </p:cNvSpPr>
          <p:nvPr/>
        </p:nvSpPr>
        <p:spPr bwMode="auto">
          <a:xfrm>
            <a:off x="8959850" y="5622925"/>
            <a:ext cx="1951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FF"/>
                </a:solidFill>
              </a:rPr>
              <a:t>Brasília, 13/4/2019</a:t>
            </a:r>
          </a:p>
        </p:txBody>
      </p:sp>
      <p:pic>
        <p:nvPicPr>
          <p:cNvPr id="144397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913" y="504825"/>
            <a:ext cx="1635125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4398" name="Oval 14"/>
          <p:cNvSpPr>
            <a:spLocks noChangeArrowheads="1"/>
          </p:cNvSpPr>
          <p:nvPr/>
        </p:nvSpPr>
        <p:spPr bwMode="auto">
          <a:xfrm>
            <a:off x="470693" y="5803106"/>
            <a:ext cx="1452563" cy="944562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0000FF"/>
                </a:solidFill>
              </a:rPr>
              <a:t>Discussão de</a:t>
            </a:r>
          </a:p>
          <a:p>
            <a:pPr algn="ctr" defTabSz="914400"/>
            <a:r>
              <a:rPr lang="pt-BR" altLang="pt-BR" b="1">
                <a:solidFill>
                  <a:srgbClr val="0000FF"/>
                </a:solidFill>
              </a:rPr>
              <a:t>SCID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517525"/>
            <a:ext cx="3084513" cy="5772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Caso Clínico</a:t>
            </a:r>
          </a:p>
        </p:txBody>
      </p:sp>
      <p:sp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8050" y="615950"/>
            <a:ext cx="6883400" cy="572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>
                <a:solidFill>
                  <a:schemeClr val="tx1">
                    <a:lumMod val="75000"/>
                    <a:lumOff val="25000"/>
                  </a:schemeClr>
                </a:solidFill>
              </a:rPr>
              <a:t>Evolução</a:t>
            </a:r>
          </a:p>
        </p:txBody>
      </p:sp>
      <p:pic>
        <p:nvPicPr>
          <p:cNvPr id="5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3938" y="1858963"/>
            <a:ext cx="10193337" cy="3919537"/>
          </a:xfrm>
        </p:spPr>
      </p:pic>
      <p:grpSp>
        <p:nvGrpSpPr>
          <p:cNvPr id="146436" name="Agrupar 10"/>
          <p:cNvGrpSpPr>
            <a:grpSpLocks/>
          </p:cNvGrpSpPr>
          <p:nvPr/>
        </p:nvGrpSpPr>
        <p:grpSpPr bwMode="auto">
          <a:xfrm>
            <a:off x="3854450" y="5784850"/>
            <a:ext cx="7745413" cy="681038"/>
            <a:chOff x="2313432" y="3104585"/>
            <a:chExt cx="7744967" cy="681494"/>
          </a:xfrm>
        </p:grpSpPr>
        <p:grpSp>
          <p:nvGrpSpPr>
            <p:cNvPr id="13" name="Retângulo: Cantos Arredondados 12"/>
            <p:cNvGrpSpPr>
              <a:grpSpLocks/>
            </p:cNvGrpSpPr>
            <p:nvPr/>
          </p:nvGrpSpPr>
          <p:grpSpPr bwMode="auto">
            <a:xfrm>
              <a:off x="2286839" y="3080846"/>
              <a:ext cx="7833360" cy="768096"/>
              <a:chOff x="3828288" y="5760720"/>
              <a:chExt cx="7833360" cy="768096"/>
            </a:xfrm>
          </p:grpSpPr>
          <p:pic>
            <p:nvPicPr>
              <p:cNvPr id="146441" name="Retângulo: Cantos Arredondados 12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28288" y="5760720"/>
                <a:ext cx="7833360" cy="76809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6442" name="Text Box 10"/>
              <p:cNvSpPr txBox="1">
                <a:spLocks noChangeArrowheads="1"/>
              </p:cNvSpPr>
              <p:nvPr/>
            </p:nvSpPr>
            <p:spPr bwMode="auto">
              <a:xfrm>
                <a:off x="3874841" y="5804419"/>
                <a:ext cx="7705047" cy="6415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15" name="Retângulo: Cantos Arredondados 4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2334069" y="3125237"/>
              <a:ext cx="6682990" cy="6401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8580" tIns="68580" rIns="68580" bIns="68580" spcCol="1270" anchor="ctr"/>
            <a:lstStyle/>
            <a:p>
              <a:pPr defTabSz="8001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/>
            </a:p>
          </p:txBody>
        </p:sp>
      </p:grpSp>
      <p:sp>
        <p:nvSpPr>
          <p:cNvPr id="146437" name="Retângulo 3"/>
          <p:cNvSpPr>
            <a:spLocks noChangeArrowheads="1"/>
          </p:cNvSpPr>
          <p:nvPr/>
        </p:nvSpPr>
        <p:spPr bwMode="auto">
          <a:xfrm>
            <a:off x="4086225" y="5819775"/>
            <a:ext cx="6096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17/08: Bacteremia + cianose- UTI ( Vancomicina + Meropenem + Anfotericina B) TB?</a:t>
            </a:r>
            <a:endParaRPr lang="en-US" altLang="pt-BR">
              <a:solidFill>
                <a:schemeClr val="bg1"/>
              </a:solidFill>
            </a:endParaRPr>
          </a:p>
        </p:txBody>
      </p:sp>
      <p:grpSp>
        <p:nvGrpSpPr>
          <p:cNvPr id="146438" name="Agrupar 16"/>
          <p:cNvGrpSpPr>
            <a:grpSpLocks/>
          </p:cNvGrpSpPr>
          <p:nvPr/>
        </p:nvGrpSpPr>
        <p:grpSpPr bwMode="auto">
          <a:xfrm>
            <a:off x="10712450" y="5507038"/>
            <a:ext cx="442913" cy="442912"/>
            <a:chOff x="9018310" y="2792218"/>
            <a:chExt cx="442971" cy="442971"/>
          </a:xfrm>
        </p:grpSpPr>
        <p:sp>
          <p:nvSpPr>
            <p:cNvPr id="19" name="Seta: para Baixo 18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9018310" y="2792218"/>
              <a:ext cx="442971" cy="442971"/>
            </a:xfrm>
            <a:prstGeom prst="downArrow">
              <a:avLst>
                <a:gd name="adj1" fmla="val 55000"/>
                <a:gd name="adj2" fmla="val 45000"/>
              </a:avLst>
            </a:prstGeom>
          </p:spPr>
          <p:style>
            <a:lnRef idx="1">
              <a:schemeClr val="accent2">
                <a:tint val="40000"/>
                <a:alpha val="90000"/>
                <a:hueOff val="247198"/>
                <a:satOff val="-23816"/>
                <a:lumOff val="-2511"/>
                <a:alphaOff val="0"/>
              </a:schemeClr>
            </a:lnRef>
            <a:fillRef idx="1">
              <a:schemeClr val="accent2">
                <a:tint val="40000"/>
                <a:alpha val="90000"/>
                <a:hueOff val="247198"/>
                <a:satOff val="-23816"/>
                <a:lumOff val="-2511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247198"/>
                <a:satOff val="-23816"/>
                <a:lumOff val="-251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Seta: para Baixo 4">
              <a:extLst>
                <a:ext uri="{FF2B5EF4-FFF2-40B4-BE49-F238E27FC236}"/>
              </a:extLst>
            </p:cNvPr>
            <p:cNvSpPr txBox="1"/>
            <p:nvPr/>
          </p:nvSpPr>
          <p:spPr>
            <a:xfrm>
              <a:off x="9118336" y="2792218"/>
              <a:ext cx="242919" cy="3334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5400" tIns="25400" rIns="25400" bIns="25400" spcCol="1270" anchor="ctr"/>
            <a:lstStyle/>
            <a:p>
              <a:pPr algn="ctr"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Fez uso: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Ceftriaxone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(11-18/07) e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oxacilina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(12-19/07)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Ampicilina +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Sulbactam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(22-23/07)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Vancomicina (24-31/07)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Isoniazida + Rifampicina (02-07/08) para tratamento de TB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Vancomicina (reiniciado em 07/08) +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cefepime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(07-18/08)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pt-BR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Meropenem</a:t>
            </a: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(iniciado 19/08)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Anfotericina B por 21 dias </a:t>
            </a:r>
          </a:p>
          <a:p>
            <a:pPr marL="91440" indent="-91440" fontAlgn="auto">
              <a:defRPr/>
            </a:pPr>
            <a:r>
              <a:rPr lang="pt-BR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Linezolida 14 dias (última dose 14/09) 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Exames: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36725"/>
            <a:ext cx="10058400" cy="4516438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</a:pPr>
            <a:r>
              <a:rPr lang="pt-BR" altLang="pt-BR" sz="1300" smtClean="0"/>
              <a:t>- </a:t>
            </a:r>
            <a:r>
              <a:rPr lang="pt-BR" altLang="pt-BR" smtClean="0"/>
              <a:t>BAAR (21/08): Secreção pulmonar negativa.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Cultura (21/08): Secreção pulmonar negativa.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PPD (24/08): Não reator (mãe e criança).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Sorologias: CMV IgG (Reagente); Toxoplasmose NR; EBV IgG (Reagente). HIV NR; Rubéola IgG (Reagente); Herpes I-II IgG (Reagente); Treponema-pallidum IgG (Reagente). VDRL NR; Anti-HBC NR; Anti-HBS Reagente, Anti-HCV NR. Leishmaniose NR;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(17/08): C3 132 (VR 90 a 180); C4 44 (VR 19 a 52); CH50 39 (VR &gt; ou = a 60); CD3 77,4%-6.518/mm3 (p90); CD4 54,5%-4.592/mm3 (p90); CD8 18,5%-1.557/mm3 (p90); Rel. CD4/CD8: 2,95 (VR 1,17 a 6,22);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IgA 82 (p97); IgM 288 (p97); IgG 1.182 (p97); IgE 33 (VR até 8,6)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Exame Swab nasofaringe (20/08): Adenovirus (negativo); Parainfluenza 1,2,3 (negativo): VSR negativo; H1n1 (negativo); H3N2 (negativo). </a:t>
            </a:r>
          </a:p>
          <a:p>
            <a:pPr>
              <a:lnSpc>
                <a:spcPct val="70000"/>
              </a:lnSpc>
            </a:pPr>
            <a:r>
              <a:rPr lang="pt-BR" altLang="pt-BR" smtClean="0"/>
              <a:t>- Hemoculturas (12/07; 20/07; 22/07; 09/08; 14/08; 17/08; 18/08; 09/09; 13/09): Negativas. </a:t>
            </a:r>
          </a:p>
          <a:p>
            <a:pPr algn="just">
              <a:lnSpc>
                <a:spcPct val="70000"/>
              </a:lnSpc>
            </a:pPr>
            <a:r>
              <a:rPr lang="pt-BR" altLang="pt-BR" smtClean="0"/>
              <a:t>- Uroculturas (12/07; 20/07; 17/08; 18/08): Negativas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Imagem:</a:t>
            </a:r>
          </a:p>
        </p:txBody>
      </p:sp>
      <p:sp>
        <p:nvSpPr>
          <p:cNvPr id="150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sz="2400" smtClean="0"/>
              <a:t>- TC de tórax (31/07): </a:t>
            </a:r>
            <a:r>
              <a:rPr lang="pt-BR" altLang="pt-BR" sz="2400" b="1" smtClean="0"/>
              <a:t>Extensas consolidações com aerobroncogramas </a:t>
            </a:r>
            <a:r>
              <a:rPr lang="pt-BR" altLang="pt-BR" sz="2400" smtClean="0"/>
              <a:t>de permeio difusas por ambos os pulmões, observando-se duas, observando-se </a:t>
            </a:r>
            <a:r>
              <a:rPr lang="pt-BR" altLang="pt-BR" sz="2400" b="1" smtClean="0"/>
              <a:t>duas áreas de escavação do lobo inferior esquerdo. </a:t>
            </a:r>
          </a:p>
          <a:p>
            <a:pPr algn="just"/>
            <a:r>
              <a:rPr lang="pt-BR" altLang="pt-BR" sz="2400" smtClean="0"/>
              <a:t>- TC de tórax (20/08): </a:t>
            </a:r>
            <a:r>
              <a:rPr lang="pt-BR" altLang="pt-BR" sz="2400" b="1" smtClean="0"/>
              <a:t>Consolidações pulmonares bilaterais, com broncograma aéreos</a:t>
            </a:r>
            <a:r>
              <a:rPr lang="pt-BR" altLang="pt-BR" sz="2400" smtClean="0"/>
              <a:t>, mais evidentes no lobo inferior esquerdo. Raras imagens arredondadas com atenuação. Áreas de permeio, cujo diagnóstico inclui </a:t>
            </a:r>
            <a:r>
              <a:rPr lang="pt-BR" altLang="pt-BR" sz="2400" b="1" smtClean="0"/>
              <a:t>pneumatoceles</a:t>
            </a:r>
            <a:r>
              <a:rPr lang="pt-BR" altLang="pt-BR" b="1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Antecedentes</a:t>
            </a:r>
          </a:p>
        </p:txBody>
      </p:sp>
      <p:sp>
        <p:nvSpPr>
          <p:cNvPr id="151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Nascido de parto cesáreo por ROPREMA, IG 41s+3d, 3600g, APGAR 8/9.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Tratado como sífilis congênita com VDRL 1:2 ao nascimento. Fez uso de Penicilina cristalina por 10 dias.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Cartão vacinal realizado só até o 2º mês de vida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Mora em casa em rua não asfaltada com saneamento básico. Nega animais em casa. Mora ao lado de parque de vaquejada e refere muitos cavalos na cidade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Mãe, 26 anos, hígida. Pai, 38 anos, hígido. Irmão 7 anos, alergia a alimentos industrializados.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320675"/>
            <a:ext cx="10058400" cy="1450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Evolução</a:t>
            </a:r>
          </a:p>
        </p:txBody>
      </p:sp>
      <p:graphicFrame>
        <p:nvGraphicFramePr>
          <p:cNvPr id="5" name="Espaço Reservado para Conteúdo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97280" y="1771866"/>
          <a:ext cx="10058400" cy="4939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lipse 3">
            <a:extLst>
              <a:ext uri="{FF2B5EF4-FFF2-40B4-BE49-F238E27FC236}"/>
            </a:extLst>
          </p:cNvPr>
          <p:cNvSpPr/>
          <p:nvPr/>
        </p:nvSpPr>
        <p:spPr>
          <a:xfrm>
            <a:off x="3538538" y="2262188"/>
            <a:ext cx="8315325" cy="23336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/>
                </a:solidFill>
              </a:rPr>
              <a:t>Pneumonia contendo grande número de </a:t>
            </a:r>
            <a:r>
              <a:rPr lang="pt-BR" dirty="0" err="1">
                <a:solidFill>
                  <a:schemeClr val="tx1"/>
                </a:solidFill>
              </a:rPr>
              <a:t>lipofagos</a:t>
            </a:r>
            <a:r>
              <a:rPr lang="pt-BR" dirty="0">
                <a:solidFill>
                  <a:schemeClr val="tx1"/>
                </a:solidFill>
              </a:rPr>
              <a:t> e ocasionais </a:t>
            </a:r>
            <a:r>
              <a:rPr lang="pt-BR" dirty="0" err="1">
                <a:solidFill>
                  <a:schemeClr val="tx1"/>
                </a:solidFill>
              </a:rPr>
              <a:t>histiócitos</a:t>
            </a:r>
            <a:r>
              <a:rPr lang="pt-BR" dirty="0">
                <a:solidFill>
                  <a:schemeClr val="tx1"/>
                </a:solidFill>
              </a:rPr>
              <a:t> sem desenvolvimento de granulomas com necrose ou aspecto </a:t>
            </a:r>
            <a:r>
              <a:rPr lang="pt-BR" dirty="0" err="1">
                <a:solidFill>
                  <a:schemeClr val="tx1"/>
                </a:solidFill>
              </a:rPr>
              <a:t>empaliçado</a:t>
            </a:r>
            <a:r>
              <a:rPr lang="pt-BR" dirty="0">
                <a:solidFill>
                  <a:schemeClr val="tx1"/>
                </a:solidFill>
              </a:rPr>
              <a:t>. Chama atenção pela coloração especial </a:t>
            </a:r>
            <a:r>
              <a:rPr lang="pt-BR" b="1" dirty="0">
                <a:solidFill>
                  <a:schemeClr val="tx1"/>
                </a:solidFill>
              </a:rPr>
              <a:t>PAS diminutas estruturas sugestivas de </a:t>
            </a:r>
            <a:r>
              <a:rPr lang="pt-BR" b="1" dirty="0" err="1">
                <a:solidFill>
                  <a:schemeClr val="tx1"/>
                </a:solidFill>
              </a:rPr>
              <a:t>Rhodococcus</a:t>
            </a:r>
            <a:r>
              <a:rPr lang="pt-BR" b="1" dirty="0">
                <a:solidFill>
                  <a:schemeClr val="tx1"/>
                </a:solidFill>
              </a:rPr>
              <a:t> sp</a:t>
            </a:r>
            <a:r>
              <a:rPr lang="pt-BR" dirty="0">
                <a:solidFill>
                  <a:schemeClr val="tx1"/>
                </a:solidFill>
              </a:rPr>
              <a:t>. Tendo também como HD </a:t>
            </a:r>
            <a:r>
              <a:rPr lang="pt-BR" b="1" dirty="0">
                <a:solidFill>
                  <a:schemeClr val="tx1"/>
                </a:solidFill>
              </a:rPr>
              <a:t>fístula </a:t>
            </a:r>
            <a:r>
              <a:rPr lang="pt-BR" b="1" dirty="0" err="1">
                <a:solidFill>
                  <a:schemeClr val="tx1"/>
                </a:solidFill>
              </a:rPr>
              <a:t>traqueo</a:t>
            </a:r>
            <a:r>
              <a:rPr lang="pt-BR" b="1" dirty="0">
                <a:solidFill>
                  <a:schemeClr val="tx1"/>
                </a:solidFill>
              </a:rPr>
              <a:t> esofágica. </a:t>
            </a:r>
            <a:endParaRPr lang="pt-BR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Elipse 2">
            <a:extLst>
              <a:ext uri="{FF2B5EF4-FFF2-40B4-BE49-F238E27FC236}"/>
            </a:extLst>
          </p:cNvPr>
          <p:cNvSpPr/>
          <p:nvPr/>
        </p:nvSpPr>
        <p:spPr>
          <a:xfrm>
            <a:off x="6904038" y="5826125"/>
            <a:ext cx="4600575" cy="8858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/>
              <a:t>Pneumonia por </a:t>
            </a:r>
            <a:r>
              <a:rPr lang="pt-BR" sz="2800" b="1" dirty="0" err="1"/>
              <a:t>Rhodococcus</a:t>
            </a:r>
            <a:r>
              <a:rPr lang="pt-BR" sz="2800" b="1" dirty="0"/>
              <a:t> </a:t>
            </a:r>
            <a:r>
              <a:rPr lang="pt-BR" sz="2800" b="1" dirty="0" err="1"/>
              <a:t>sp</a:t>
            </a:r>
            <a:r>
              <a:rPr lang="pt-BR" sz="2800" b="1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BOX 20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15/09: Exame Físico: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REG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hipocorada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(2+/4+), hidratada, acianótica, anictérica,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dispneico moderado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afebril, ativa e reativa, gemente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 FC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174bpm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FR: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55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irpm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Sat 94% O2 CN 2l/min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TEC &lt; 2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seg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AC: RCR 2T BNF, não ausculto sopro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AR: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MVF, com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creptos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em base. Presença de tiragem subcostal moderada 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ABD: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semigloboso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distendido, timpânico, RHA+, com 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baço palpável a cerca de 5 cm RCE e fígado palpável a cerca de 10 cm RCD.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Pele: sem exantemas ou petéquias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Extr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aquecidas, sem edema, pulsos cheios e simétricos. 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Linfonodos: Presença de linfonodos de aproximadamente 1 cm em região cervical anterior e inguinal.</a:t>
            </a:r>
          </a:p>
          <a:p>
            <a:pPr marL="91440" indent="-91440" fontAlgn="auto"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BOX 20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r>
              <a:rPr lang="pt-BR" altLang="pt-BR" sz="2200" smtClean="0"/>
              <a:t>Radiografia de tórax no leito 15/9: consolidação em HTD </a:t>
            </a:r>
          </a:p>
          <a:p>
            <a:pPr marL="0" indent="0" algn="just">
              <a:buFont typeface="Calibri" panose="020F0502020204030204" pitchFamily="34" charset="0"/>
              <a:buNone/>
            </a:pPr>
            <a:r>
              <a:rPr lang="pt-BR" altLang="pt-BR" sz="2200" b="1" smtClean="0"/>
              <a:t>Hb: 8,3| Leuco: 35,7</a:t>
            </a:r>
            <a:r>
              <a:rPr lang="pt-BR" altLang="pt-BR" sz="2200" smtClean="0"/>
              <a:t>| NT:80%| B:14| S:16| L:16| </a:t>
            </a:r>
            <a:r>
              <a:rPr lang="pt-BR" altLang="pt-BR" sz="2200" b="1" smtClean="0"/>
              <a:t>Plaq: 198.000</a:t>
            </a:r>
            <a:r>
              <a:rPr lang="pt-BR" altLang="pt-BR" sz="2200" smtClean="0"/>
              <a:t>| Ur: 8| Cr: 0,26|DHL: 635| FAL: 773| Ca: 9,3| Glic: 249| K: 3,2|Na: 129| TGO: 18| TGP:8 </a:t>
            </a:r>
          </a:p>
          <a:p>
            <a:pPr marL="0" indent="0" algn="just"/>
            <a:r>
              <a:rPr lang="pt-BR" altLang="pt-BR" sz="2200" smtClean="0"/>
              <a:t>Insuficiência Respiratória aguda</a:t>
            </a:r>
          </a:p>
          <a:p>
            <a:pPr marL="0" indent="0" algn="just"/>
            <a:r>
              <a:rPr lang="pt-BR" altLang="pt-BR" sz="2200" smtClean="0"/>
              <a:t>- </a:t>
            </a:r>
            <a:r>
              <a:rPr lang="pt-BR" altLang="pt-BR" sz="2200" b="1" smtClean="0"/>
              <a:t>Pneumonia por Rhodococcus sp?</a:t>
            </a:r>
          </a:p>
          <a:p>
            <a:pPr marL="0" indent="0" algn="just"/>
            <a:endParaRPr lang="pt-BR" altLang="pt-BR" sz="2200" smtClean="0"/>
          </a:p>
          <a:p>
            <a:pPr marL="0" indent="0" algn="just"/>
            <a:r>
              <a:rPr lang="pt-BR" altLang="pt-BR" sz="2200" smtClean="0"/>
              <a:t>Iniciado Rifampicina 10 mg/kg/dia e levofloxacino 20 mg/kg/dia </a:t>
            </a:r>
          </a:p>
          <a:p>
            <a:pPr marL="0" indent="0" algn="just"/>
            <a:r>
              <a:rPr lang="pt-BR" altLang="pt-BR" sz="2200" smtClean="0"/>
              <a:t>Evolução: Piora do padrão respiratório com dessaturações- IOT- UTI</a:t>
            </a:r>
          </a:p>
          <a:p>
            <a:pPr marL="0" indent="0">
              <a:buFont typeface="Calibri" panose="020F0502020204030204" pitchFamily="34" charset="0"/>
              <a:buNone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sz="5300" b="1" smtClean="0"/>
              <a:t>                 </a:t>
            </a:r>
            <a:r>
              <a:rPr lang="pt-BR" altLang="pt-BR" sz="5300" b="1" i="1" smtClean="0">
                <a:solidFill>
                  <a:srgbClr val="FF0000"/>
                </a:solidFill>
              </a:rPr>
              <a:t>Rhodococcus</a:t>
            </a:r>
          </a:p>
        </p:txBody>
      </p:sp>
      <p:sp>
        <p:nvSpPr>
          <p:cNvPr id="1914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pt-BR" altLang="pt-BR" sz="1800" b="1" i="1" smtClean="0"/>
              <a:t>R. equi</a:t>
            </a:r>
            <a:r>
              <a:rPr lang="pt-BR" altLang="pt-BR" sz="1800" smtClean="0"/>
              <a:t>: nteriormente  designado por Corynebacterium equi é um cocobacilo, gram-positivo, aeróbio, intracelular facultativo, parcialmente álcool-ácido resistente. Foi isolado pela primeira vez em 1923 em cavalos (seu principal hospedeiro natural). A infecção humana por R. equi é rara, afectando sobretudo indivíduos com comprometimento da imunidade celular, maioritariamente doentes com SIDA . Pode ser adquirida por exposição ambiental ao agente, geralmente secundária a lesões transcutâneas, ou por contacto com animais (principalmente equinos). A incidência da rodococose é maior em doentes do sexo masculino (3:1), na 3ª e 4ª decadas . </a:t>
            </a:r>
            <a:r>
              <a:rPr lang="pt-BR" altLang="pt-BR" sz="1800" b="1" smtClean="0"/>
              <a:t>O local mais frequentemente afectado é o pulmão</a:t>
            </a:r>
            <a:r>
              <a:rPr lang="pt-BR" altLang="pt-BR" sz="1800" smtClean="0"/>
              <a:t>, no entanto, outros locais podem ser acometidos pela infecção. As apresentações clínicas mais frequentes são a </a:t>
            </a:r>
            <a:r>
              <a:rPr lang="pt-BR" altLang="pt-BR" sz="1800" b="1" smtClean="0"/>
              <a:t>pneumonia necrosante e o abscesso pulmonar</a:t>
            </a:r>
            <a:r>
              <a:rPr lang="pt-BR" altLang="pt-BR" sz="1800" smtClean="0"/>
              <a:t>, que em doentes imunodeprimidos/infecção VIH, nos devem fazer pensar também, para além de outros agentes bacterianos, nos seguintes diagnósticos diferenciais: </a:t>
            </a:r>
            <a:r>
              <a:rPr lang="pt-BR" altLang="pt-BR" sz="1800" b="1" i="1" smtClean="0"/>
              <a:t>Mycobacterium tuberculosis</a:t>
            </a:r>
            <a:r>
              <a:rPr lang="pt-BR" altLang="pt-BR" sz="1800" b="1" smtClean="0"/>
              <a:t>, </a:t>
            </a:r>
            <a:r>
              <a:rPr lang="pt-BR" altLang="pt-BR" sz="1800" b="1" i="1" smtClean="0"/>
              <a:t>Nocardia</a:t>
            </a:r>
            <a:r>
              <a:rPr lang="pt-BR" altLang="pt-BR" sz="1800" b="1" smtClean="0"/>
              <a:t> e infecções fúngicas</a:t>
            </a:r>
            <a:r>
              <a:rPr lang="pt-BR" altLang="pt-BR" sz="1800" smtClean="0"/>
              <a:t> . O </a:t>
            </a:r>
            <a:r>
              <a:rPr lang="pt-BR" altLang="pt-BR" sz="1800" i="1" smtClean="0"/>
              <a:t>R. equi</a:t>
            </a:r>
            <a:r>
              <a:rPr lang="pt-BR" altLang="pt-BR" sz="1800" smtClean="0"/>
              <a:t> é um microorganismo que cresce em meios não selectivos, usados rotineiramente em laboratórios, inclusivamente em meios utilizados para isolamento de micobactérias . As colônias aparecem com aspecto liso, irregular, e altamente mucóide dentro de 48h de incubação, desenvolvendo, geralmente ao fim de 4-7 dias, uma coloração rosasalmão4-5.</a:t>
            </a:r>
          </a:p>
          <a:p>
            <a:pPr>
              <a:spcBef>
                <a:spcPct val="0"/>
              </a:spcBef>
            </a:pPr>
            <a:endParaRPr lang="pt-BR" altLang="pt-BR" sz="1800" smtClean="0"/>
          </a:p>
          <a:p>
            <a:endParaRPr lang="pt-BR" altLang="pt-BR" sz="1800" smtClean="0"/>
          </a:p>
        </p:txBody>
      </p:sp>
      <p:sp>
        <p:nvSpPr>
          <p:cNvPr id="191492" name="Text Box 4"/>
          <p:cNvSpPr txBox="1">
            <a:spLocks noChangeArrowheads="1"/>
          </p:cNvSpPr>
          <p:nvPr/>
        </p:nvSpPr>
        <p:spPr bwMode="auto">
          <a:xfrm>
            <a:off x="1177925" y="635000"/>
            <a:ext cx="1028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 sz="2800">
                <a:solidFill>
                  <a:srgbClr val="0000FF"/>
                </a:solidFill>
              </a:rPr>
              <a:t>NOTA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UTIP- HMIB</a:t>
            </a:r>
          </a:p>
        </p:txBody>
      </p:sp>
      <p:sp>
        <p:nvSpPr>
          <p:cNvPr id="156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15/09: Retirado ACV SCE ( 21/08) - Femoral </a:t>
            </a:r>
          </a:p>
          <a:p>
            <a:r>
              <a:rPr lang="pt-BR" altLang="pt-BR" smtClean="0"/>
              <a:t>Concentrado Hemácias</a:t>
            </a:r>
          </a:p>
          <a:p>
            <a:r>
              <a:rPr lang="pt-BR" altLang="pt-BR" smtClean="0"/>
              <a:t>VM parâmetros moderado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16/09:  Secreção espessa TOT- Coletado secreção traqueal e PV ( Negativos)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18/09: Broncoscopia: Sem sinais de Fístula, Hiperemia e edema cordas vocais- Realizado LBA em LID e solicitado exames microbiológicos ( BAAR, cultura, fungos) </a:t>
            </a:r>
          </a:p>
          <a:p>
            <a:r>
              <a:rPr lang="pt-BR" altLang="pt-BR" smtClean="0"/>
              <a:t>Baciloscopia Para Pesquisa de BAAR: Negativo. </a:t>
            </a:r>
          </a:p>
          <a:p>
            <a:r>
              <a:rPr lang="pt-BR" altLang="pt-BR" smtClean="0"/>
              <a:t>PCR (Teste Molecular) Tuberculose - Genexpert: Não detectado.</a:t>
            </a:r>
          </a:p>
          <a:p>
            <a:r>
              <a:rPr lang="pt-BR" altLang="pt-BR" smtClean="0"/>
              <a:t>Bacterioscopia: Negativo</a:t>
            </a:r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UTIP-HMIB</a:t>
            </a:r>
          </a:p>
        </p:txBody>
      </p:sp>
      <p:sp>
        <p:nvSpPr>
          <p:cNvPr id="157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 20/09: Iniciado Dexametasona</a:t>
            </a:r>
          </a:p>
          <a:p>
            <a:r>
              <a:rPr lang="pt-BR" altLang="pt-BR" smtClean="0"/>
              <a:t>Revisão bloco Biópsia fragmento LIE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 21/09: Extubação – Falha por Obstrução alta- Tentado VNI- Reintubado 3h após</a:t>
            </a:r>
          </a:p>
          <a:p>
            <a:r>
              <a:rPr lang="pt-BR" altLang="pt-BR" smtClean="0"/>
              <a:t>Mantido Dexametasona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 24/09: Nova extubação com sucesso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altLang="pt-BR" smtClean="0"/>
          </a:p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27/09: Retirado AVC- Alta UTIPED- DIP</a:t>
            </a:r>
          </a:p>
          <a:p>
            <a:r>
              <a:rPr lang="pt-BR" altLang="pt-BR" smtClean="0"/>
              <a:t>Ultimo pico febril 18/09- Atual D10 Rifampicina  (17/09)e D12 Levofloxacino ( 15/09)</a:t>
            </a:r>
          </a:p>
          <a:p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DIP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fontAlgn="auto">
              <a:buFont typeface="Wingdings" panose="05000000000000000000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Mantido ATB</a:t>
            </a:r>
          </a:p>
          <a:p>
            <a:pPr marL="91440" indent="-91440" fontAlgn="auto">
              <a:buFont typeface="Wingdings" panose="05000000000000000000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Mantem afebril</a:t>
            </a:r>
          </a:p>
          <a:p>
            <a:pPr marL="91440" indent="-91440" fontAlgn="auto">
              <a:buFont typeface="Wingdings" panose="05000000000000000000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29/09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Hb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12.1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Ht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35.9/ </a:t>
            </a:r>
            <a:r>
              <a:rPr lang="pt-BR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leuco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12.5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NT 49/ S49/ E0/B0/M4/L47/</a:t>
            </a:r>
            <a:r>
              <a:rPr lang="pt-BR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PQT 497 000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Ur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18/ TGP 25/ TGO 46/ Na 130/ PT 7,9/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alb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4.1/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glob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3.8/ relação A/G 1,1/ K 4,3/ Mg 2.2/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glic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97/ Cr 0,21/ Cl 100/ Ca 11,2</a:t>
            </a:r>
          </a:p>
          <a:p>
            <a:pPr marL="91440" indent="-91440" fontAlgn="auto">
              <a:buFont typeface="Wingdings" panose="05000000000000000000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01/10: Aguarda revisão lâmina</a:t>
            </a:r>
          </a:p>
          <a:p>
            <a:pPr marL="91440" indent="-91440" fontAlgn="auto">
              <a:buFont typeface="Wingdings" panose="05000000000000000000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05/10: Suspenso ATB (D18 Rifampicina - D20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Levofloxacino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Afebril desde 18/09- Assintomático- BEG</a:t>
            </a:r>
          </a:p>
          <a:p>
            <a:pPr marL="91440" indent="-91440" fontAlgn="auto"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ALTA HOSPITALAR</a:t>
            </a:r>
          </a:p>
          <a:p>
            <a:pPr marL="0" indent="0" fontAlgn="auto">
              <a:buFont typeface="Calibri" panose="020F0502020204030204" pitchFamily="34" charset="0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BOX 20- DIP</a:t>
            </a:r>
          </a:p>
        </p:txBody>
      </p:sp>
      <p:sp>
        <p:nvSpPr>
          <p:cNvPr id="159747" name="Espaço Reservado para Conteúdo 2"/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40690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mtClean="0"/>
              <a:t>10/10: Vômito, febre e diarreia há 5 dias.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mtClean="0"/>
              <a:t>Ao EF: REG, </a:t>
            </a:r>
            <a:r>
              <a:rPr lang="pt-BR" altLang="pt-BR" b="1" smtClean="0"/>
              <a:t>taquidispneico, </a:t>
            </a:r>
            <a:r>
              <a:rPr lang="pt-BR" altLang="pt-BR" smtClean="0"/>
              <a:t>afebril, sat 98% CN 1L /min</a:t>
            </a:r>
            <a:r>
              <a:rPr lang="pt-BR" altLang="pt-BR" b="1" smtClean="0"/>
              <a:t>, MV rude com sibilos esparsos, com TIC leve. </a:t>
            </a:r>
          </a:p>
          <a:p>
            <a:pPr algn="just"/>
            <a:r>
              <a:rPr lang="pt-BR" altLang="pt-BR" smtClean="0"/>
              <a:t>Exames: RX tórax: infiltrados difusos bilaterais, fibrose? </a:t>
            </a:r>
          </a:p>
          <a:p>
            <a:pPr algn="just"/>
            <a:r>
              <a:rPr lang="pt-BR" altLang="pt-BR" smtClean="0"/>
              <a:t>Hb: 11,6/ Ht: 34,5/ Leuco: 17400/ N: 70/ B: 8/ S:62/ Mon: 7/ Linf: 23/ Plaq: 213000</a:t>
            </a:r>
          </a:p>
          <a:p>
            <a:pPr algn="just"/>
            <a:r>
              <a:rPr lang="pt-BR" altLang="pt-BR" smtClean="0"/>
              <a:t># HD: </a:t>
            </a:r>
            <a:r>
              <a:rPr lang="pt-BR" altLang="pt-BR" b="1" smtClean="0"/>
              <a:t>Pneumonia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mtClean="0"/>
              <a:t>Fez uso de </a:t>
            </a:r>
            <a:r>
              <a:rPr lang="pt-BR" altLang="pt-BR" b="1" smtClean="0"/>
              <a:t>Levofloxacino e Rifampicina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mtClean="0"/>
              <a:t>TC de tórax (18/10): </a:t>
            </a:r>
            <a:r>
              <a:rPr lang="pt-BR" altLang="pt-BR" b="1" smtClean="0"/>
              <a:t>Consolidação pneumônica extensa envolvendo todo o lobo inferior do pulmão esquerdo, com algumas lojas de cavitação/necrose</a:t>
            </a:r>
            <a:r>
              <a:rPr lang="pt-BR" altLang="pt-BR" smtClean="0"/>
              <a:t>, com líquido. </a:t>
            </a:r>
            <a:r>
              <a:rPr lang="pt-BR" altLang="pt-BR" b="1" smtClean="0"/>
              <a:t>Pneumatoceles</a:t>
            </a:r>
            <a:r>
              <a:rPr lang="pt-BR" altLang="pt-BR" smtClean="0"/>
              <a:t> de paredes finas e conteúdo aéreo em ambos os pulmões. Derrame pleural laminar à esquerda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mtClean="0"/>
              <a:t>24/10: Alta - Manter ATB VO 4 a 6 semanas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altLang="pt-BR" smtClean="0"/>
          </a:p>
          <a:p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AMBULATÓRIO DE IMUNOLOGIA</a:t>
            </a:r>
          </a:p>
        </p:txBody>
      </p:sp>
      <p:sp>
        <p:nvSpPr>
          <p:cNvPr id="160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pt-BR" altLang="pt-BR" smtClean="0"/>
              <a:t> </a:t>
            </a:r>
            <a:r>
              <a:rPr lang="pt-BR" altLang="pt-BR" sz="2200" smtClean="0"/>
              <a:t>29/10: Impressão diagnóstica: </a:t>
            </a:r>
          </a:p>
          <a:p>
            <a:r>
              <a:rPr lang="pt-BR" altLang="pt-BR" sz="2200" smtClean="0"/>
              <a:t>Sífilis congênita tratada </a:t>
            </a:r>
          </a:p>
          <a:p>
            <a:r>
              <a:rPr lang="pt-BR" altLang="pt-BR" sz="2200" smtClean="0"/>
              <a:t>Pneumonia grave, recorrente (Rhodococcus sp?) Abscesso pulmonar, pneumatoceles </a:t>
            </a:r>
          </a:p>
          <a:p>
            <a:r>
              <a:rPr lang="pt-BR" altLang="pt-BR" sz="2200" smtClean="0"/>
              <a:t>Adenite e otite aos 3 meses </a:t>
            </a:r>
          </a:p>
          <a:p>
            <a:r>
              <a:rPr lang="pt-BR" altLang="pt-BR" sz="2200" smtClean="0"/>
              <a:t>Imunoglobulina nl, CD3, CD4 e CD8 nls</a:t>
            </a:r>
          </a:p>
          <a:p>
            <a:endParaRPr lang="pt-BR" altLang="pt-BR" sz="2200" smtClean="0"/>
          </a:p>
          <a:p>
            <a:endParaRPr lang="pt-BR" altLang="pt-BR" sz="2200" smtClean="0"/>
          </a:p>
          <a:p>
            <a:pPr algn="ctr"/>
            <a:r>
              <a:rPr lang="pt-BR" altLang="pt-BR" sz="2200" b="1" smtClean="0">
                <a:solidFill>
                  <a:srgbClr val="FF0000"/>
                </a:solidFill>
              </a:rPr>
              <a:t>IDP a esclarecer - Doença Granulomatosa Crônica? </a:t>
            </a:r>
          </a:p>
          <a:p>
            <a:endParaRPr lang="pt-BR" altLang="pt-BR" smtClean="0">
              <a:solidFill>
                <a:srgbClr val="FF0000"/>
              </a:solidFill>
            </a:endParaRPr>
          </a:p>
          <a:p>
            <a:endParaRPr lang="pt-BR" altLang="pt-BR" smtClean="0"/>
          </a:p>
          <a:p>
            <a:pPr>
              <a:buFont typeface="Wingdings" panose="05000000000000000000" pitchFamily="2" charset="2"/>
              <a:buChar char="Ø"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5" name="Rectangle 3"/>
          <p:cNvSpPr>
            <a:spLocks noGrp="1"/>
          </p:cNvSpPr>
          <p:nvPr>
            <p:ph type="body" idx="1"/>
          </p:nvPr>
        </p:nvSpPr>
        <p:spPr>
          <a:xfrm>
            <a:off x="434975" y="2060575"/>
            <a:ext cx="10058400" cy="4022725"/>
          </a:xfrm>
        </p:spPr>
        <p:txBody>
          <a:bodyPr/>
          <a:lstStyle/>
          <a:p>
            <a:pPr algn="ctr"/>
            <a:r>
              <a:rPr lang="pt-BR" altLang="pt-BR" sz="4400" smtClean="0">
                <a:solidFill>
                  <a:srgbClr val="0000FF"/>
                </a:solidFill>
              </a:rPr>
              <a:t>DISCUSSÃO</a:t>
            </a:r>
          </a:p>
          <a:p>
            <a:pPr algn="ctr"/>
            <a:r>
              <a:rPr lang="pt-BR" altLang="pt-BR" sz="4400" smtClean="0">
                <a:solidFill>
                  <a:srgbClr val="FF0000"/>
                </a:solidFill>
              </a:rPr>
              <a:t>DOENÇA GRANULOMATOSE CRÔNICA</a:t>
            </a:r>
          </a:p>
          <a:p>
            <a:pPr algn="ctr"/>
            <a:r>
              <a:rPr lang="pt-BR" altLang="pt-BR" sz="4400" smtClean="0">
                <a:solidFill>
                  <a:srgbClr val="0000FF"/>
                </a:solidFill>
              </a:rPr>
              <a:t>(DCG)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DGC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1798" name="Espaço Reservado para Conteúdo 2"/>
          <p:cNvSpPr>
            <a:spLocks noGrp="1"/>
          </p:cNvSpPr>
          <p:nvPr>
            <p:ph idx="1"/>
          </p:nvPr>
        </p:nvSpPr>
        <p:spPr>
          <a:xfrm>
            <a:off x="4741863" y="606425"/>
            <a:ext cx="6413500" cy="5645150"/>
          </a:xfrm>
        </p:spPr>
        <p:txBody>
          <a:bodyPr anchor="ctr"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Imunodeficiência imunidade inata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Geneticamente determinada,  75% dos casos é ligada ao X (mais precoce e a ser mais grave do que a forma autossômica recessiva)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Defeito fagócitos- Burst Oxidativo- impede a produção de peróxido de hidrogênio e outros oxidantes necessários para eliminar certos microrganismos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Conseguem migrar e fagossoma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 Nicotinamida fagocitária adenina dinucleotídeo fosfato (NADPH) oxidase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Esses defeitos genéticos resultam na incapacidade de fagócitos (neutrófilos, monócitos e macrófagos) em combater certo tipos de microrganismos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mtClean="0">
                <a:solidFill>
                  <a:srgbClr val="0000FF"/>
                </a:solidFill>
              </a:rPr>
              <a:t>Entendendo a susceptibilidade desses pacientes a infecções</a:t>
            </a:r>
          </a:p>
        </p:txBody>
      </p:sp>
      <p:sp>
        <p:nvSpPr>
          <p:cNvPr id="193539" name="Rectangle 3"/>
          <p:cNvSpPr>
            <a:spLocks noGrp="1"/>
          </p:cNvSpPr>
          <p:nvPr>
            <p:ph type="body" idx="1"/>
          </p:nvPr>
        </p:nvSpPr>
        <p:spPr>
          <a:xfrm>
            <a:off x="1096963" y="1846263"/>
            <a:ext cx="10353675" cy="50117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z="1800" smtClean="0"/>
              <a:t>-Como resultado deste defeito das células fagocitárias na eliminação de microrganismos, os doentes com DGC estão mais susceptíveis a infecções causadas por certas bactérias e fungos. 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z="1800" smtClean="0"/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z="1800" smtClean="0"/>
              <a:t>-Quando os fagócitos chegam ao local da infecção, aproximam-se do microrganismo e tentam-no ingerir e manter dentro de uma parte da membrana que forma, dentro da célula, uma espécie de bolha ou vesícula de membrana denominada fagossoma. Depois, a célula descarrega, no fagossoma, enzimas digestivas e outras substâncias antimicrobianas. A célula também produz peróxido de hidrogênio e outros oxidantes tóxicos que são libertados diretamente no fagossoma. O peróxido de hidrogênio atua, juntamente com outras substâncias, na eliminação e digestão de microorganismos.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z="1800" smtClean="0"/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z="1800" smtClean="0"/>
              <a:t>-Incapacidade das células fagocitárias ( neutrófilos e monócitos -envolver e ingerir microrganismos em pequenas vesículas de membrana celular e são preenchidas com enzimas digestivas e outras substâncias antimicrobianas)  em produzir peróxido de hidrogênio e outros oxidantes necessários para eliminar certos microrganismos.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z="1800" smtClean="0"/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z="1800" smtClean="0"/>
              <a:t>-</a:t>
            </a:r>
            <a:r>
              <a:rPr lang="pt-BR" altLang="pt-BR" sz="1800" b="1" smtClean="0"/>
              <a:t>Os fagócitos usam nicotinamida adenina dinucleotídeo fosfato (NADPH) oxidase para gerar espécies reativas de oxigênio</a:t>
            </a:r>
            <a:r>
              <a:rPr lang="pt-BR" altLang="pt-BR" sz="1800" smtClean="0"/>
              <a:t>. 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z="1800" smtClean="0"/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altLang="pt-BR" sz="1800" b="1" smtClean="0">
                <a:solidFill>
                  <a:srgbClr val="FF0000"/>
                </a:solidFill>
              </a:rPr>
              <a:t>-A CGD surge de mutações que resultar na perda ou inativação funcional de uma das subunidades do NADPH complexo oxidase</a:t>
            </a:r>
            <a:r>
              <a:rPr lang="pt-BR" altLang="pt-BR" sz="1800" smtClean="0"/>
              <a:t>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z="18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06488" y="0"/>
            <a:ext cx="10058400" cy="1449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mtClean="0">
                <a:solidFill>
                  <a:srgbClr val="0000FF"/>
                </a:solidFill>
              </a:rPr>
              <a:t>Entendendo a susceptibilidade desses pacientes a infecções</a:t>
            </a:r>
          </a:p>
        </p:txBody>
      </p:sp>
      <p:sp>
        <p:nvSpPr>
          <p:cNvPr id="194563" name="Rectangle 3"/>
          <p:cNvSpPr>
            <a:spLocks noGrp="1"/>
          </p:cNvSpPr>
          <p:nvPr>
            <p:ph type="body" idx="1"/>
          </p:nvPr>
        </p:nvSpPr>
        <p:spPr>
          <a:xfrm>
            <a:off x="1177925" y="1420813"/>
            <a:ext cx="10190163" cy="543718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b="1" smtClean="0">
                <a:solidFill>
                  <a:srgbClr val="FF0000"/>
                </a:solidFill>
              </a:rPr>
              <a:t>                                                                      Explosão respiratória</a:t>
            </a:r>
            <a:r>
              <a:rPr lang="pt-BR" altLang="pt-BR" smtClean="0"/>
              <a:t> 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-Após a formação da NADPH oxidase, um elétron é então tomadas do NADPH e doadas para o oxigênio molecular, levando à formação de superóxido.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 -Isto é convertido em peróxido de hidrogênio espontaneamente ou enzimaticamente pela superóxido dismutase. 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-Na etapa final, o peróxido de hidrogênio reage com o ânion superóxido, formando radical hidroxila altamente reativo que é convertido em ácido hipocloroso na presença de mieloperoxidase e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cloro no fagossomo neutrofílico 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 </a:t>
            </a:r>
            <a:r>
              <a:rPr lang="pt-BR" altLang="pt-BR" smtClean="0">
                <a:solidFill>
                  <a:srgbClr val="FF0000"/>
                </a:solidFill>
              </a:rPr>
              <a:t>O consumo rápido de oxigênio e produção de superóxido e seus metabólitos é referido como o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>
                <a:solidFill>
                  <a:srgbClr val="FF0000"/>
                </a:solidFill>
              </a:rPr>
              <a:t>explosão respiratória.</a:t>
            </a:r>
            <a:r>
              <a:rPr lang="pt-BR" altLang="pt-BR" smtClean="0"/>
              <a:t> 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-Produção de fagócitos de espécies reativas de oxigênio (ROS) leva à ativação de proteases granulares, incluindo elastase e catepsina G.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-Estas proteases são responsáveis ​​pela destruição dos microrganismos ingeridos (fagocitado).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-Assim, o </a:t>
            </a:r>
            <a:r>
              <a:rPr lang="pt-BR" altLang="pt-BR" b="1" smtClean="0"/>
              <a:t>superóxido atua como uma molécula ativadora intracelular</a:t>
            </a:r>
            <a:r>
              <a:rPr lang="pt-BR" altLang="pt-BR" smtClean="0"/>
              <a:t> e não como uma molécula microbicida direta, como se pensava anteriormente.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altLang="pt-BR" smtClean="0"/>
              <a:t>-</a:t>
            </a:r>
            <a:r>
              <a:rPr lang="pt-BR" altLang="pt-BR" b="1" smtClean="0">
                <a:solidFill>
                  <a:srgbClr val="FF0000"/>
                </a:solidFill>
              </a:rPr>
              <a:t>As razões para a formação de granuloma na DGC são desconhecidas, mas as células CGD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altLang="pt-BR" b="1" smtClean="0">
                <a:solidFill>
                  <a:srgbClr val="FF0000"/>
                </a:solidFill>
              </a:rPr>
              <a:t>não conseguem degradar sinais quimiotáticos e inflamatórios normalmente e não conseguem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altLang="pt-BR" b="1" smtClean="0">
                <a:solidFill>
                  <a:srgbClr val="FF0000"/>
                </a:solidFill>
              </a:rPr>
              <a:t>degradar células apoptóticas normalmente, o que pode levar a uma persistência e exuberância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pt-BR" altLang="pt-BR" b="1" smtClean="0">
                <a:solidFill>
                  <a:srgbClr val="FF0000"/>
                </a:solidFill>
              </a:rPr>
              <a:t>inflamação.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b="1" smtClean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pt-BR" altLang="pt-BR" smtClean="0"/>
          </a:p>
          <a:p>
            <a:pPr>
              <a:lnSpc>
                <a:spcPct val="80000"/>
              </a:lnSpc>
            </a:pPr>
            <a:endParaRPr lang="pt-BR" altLang="pt-BR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DGC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3846" name="Espaço Reservado para Conteúdo 2"/>
          <p:cNvSpPr>
            <a:spLocks noGrp="1"/>
          </p:cNvSpPr>
          <p:nvPr>
            <p:ph idx="1"/>
          </p:nvPr>
        </p:nvSpPr>
        <p:spPr>
          <a:xfrm>
            <a:off x="4741863" y="323850"/>
            <a:ext cx="6413500" cy="5927725"/>
          </a:xfrm>
        </p:spPr>
        <p:txBody>
          <a:bodyPr anchor="ctr"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Defeito na defesa contra as infecções limita-se, somente, a determinadas bactérias e fungos.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Os doentes com DGC têm uma imunidade normal em relação à maioria dos vírus e a alguns tipos de bactérias e fungos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 A produção de anticorpos é normal, bem como a função das células T e o sistema de complemento, ou seja, grande parte do seu sistema imunitário é normal.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20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Associada a uma acumulação excessiva de células imunes em agregados, denominados “granulomas” nos locais de infecção ou de inflamação.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Clínica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5894" name="Espaço Reservado para Conteúdo 2"/>
          <p:cNvSpPr>
            <a:spLocks noGrp="1"/>
          </p:cNvSpPr>
          <p:nvPr>
            <p:ph idx="1"/>
          </p:nvPr>
        </p:nvSpPr>
        <p:spPr>
          <a:xfrm>
            <a:off x="4741863" y="606425"/>
            <a:ext cx="6413500" cy="5645150"/>
          </a:xfrm>
        </p:spPr>
        <p:txBody>
          <a:bodyPr anchor="ctr"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/>
              <a:t>A frequência da DGC nos EUA é de 1: 200.000 ns vivos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/>
              <a:t>Os doentes com DGC geralmente apresentam infecções recorrentes ou graves causadas por bactérias ou fungos.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/>
              <a:t> Os doentes com DGC são também propensos a granuloma de vários órgãos, retardo de crescimento, doença pulmonar crônica, e desordens auto-imunes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/>
              <a:t>Podem ter hepatomegalia, esplenomegalia ou linfadenite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/>
              <a:t>Os locais mais comuns de infecção são pulmão, pele, gânglios linfáticos e fígado</a:t>
            </a:r>
          </a:p>
        </p:txBody>
      </p:sp>
      <p:sp>
        <p:nvSpPr>
          <p:cNvPr id="165895" name="Rectangle 1"/>
          <p:cNvSpPr>
            <a:spLocks noChangeArrowheads="1"/>
          </p:cNvSpPr>
          <p:nvPr/>
        </p:nvSpPr>
        <p:spPr bwMode="auto">
          <a:xfrm>
            <a:off x="381000" y="54778275"/>
            <a:ext cx="8521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doentes com DGC geralmente apresentam infecções recorrentes ou graves causadas por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896" name="Rectangle 2"/>
          <p:cNvSpPr>
            <a:spLocks noChangeArrowheads="1"/>
          </p:cNvSpPr>
          <p:nvPr/>
        </p:nvSpPr>
        <p:spPr bwMode="auto">
          <a:xfrm>
            <a:off x="381000" y="55006875"/>
            <a:ext cx="835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bactérias ou fungos. Outras características de apresentação incluem falha de crescimento,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897" name="Rectangle 3"/>
          <p:cNvSpPr>
            <a:spLocks noChangeArrowheads="1"/>
          </p:cNvSpPr>
          <p:nvPr/>
        </p:nvSpPr>
        <p:spPr bwMode="auto">
          <a:xfrm>
            <a:off x="381000" y="55235475"/>
            <a:ext cx="7962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cicatrização de feridas, diarréia e dermatite infectada. Pacientes com DGC podem ter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898" name="Rectangle 4"/>
          <p:cNvSpPr>
            <a:spLocks noChangeArrowheads="1"/>
          </p:cNvSpPr>
          <p:nvPr/>
        </p:nvSpPr>
        <p:spPr bwMode="auto">
          <a:xfrm>
            <a:off x="381000" y="55602188"/>
            <a:ext cx="6432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hepatomegalia, esplenomegalia ou linfadenite [ </a:t>
            </a:r>
            <a:r>
              <a:rPr lang="pt-BR" altLang="pt-BR">
                <a:solidFill>
                  <a:srgbClr val="0090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] no exame físico</a:t>
            </a: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899" name="Rectangle 5"/>
          <p:cNvSpPr>
            <a:spLocks noChangeArrowheads="1"/>
          </p:cNvSpPr>
          <p:nvPr/>
        </p:nvSpPr>
        <p:spPr bwMode="auto">
          <a:xfrm>
            <a:off x="533400" y="54930675"/>
            <a:ext cx="8521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doentes com DGC geralmente apresentam infecções recorrentes ou graves causadas por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0" name="Rectangle 6"/>
          <p:cNvSpPr>
            <a:spLocks noChangeArrowheads="1"/>
          </p:cNvSpPr>
          <p:nvPr/>
        </p:nvSpPr>
        <p:spPr bwMode="auto">
          <a:xfrm>
            <a:off x="533400" y="55159275"/>
            <a:ext cx="835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bactérias ou fungos. Outras características de apresentação incluem falha de crescimento,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1" name="Rectangle 7"/>
          <p:cNvSpPr>
            <a:spLocks noChangeArrowheads="1"/>
          </p:cNvSpPr>
          <p:nvPr/>
        </p:nvSpPr>
        <p:spPr bwMode="auto">
          <a:xfrm>
            <a:off x="533400" y="55387875"/>
            <a:ext cx="7962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cicatrização de feridas, diarréia e dermatite infectada. Pacientes com DGC podem ter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2" name="Rectangle 8"/>
          <p:cNvSpPr>
            <a:spLocks noChangeArrowheads="1"/>
          </p:cNvSpPr>
          <p:nvPr/>
        </p:nvSpPr>
        <p:spPr bwMode="auto">
          <a:xfrm>
            <a:off x="533400" y="55754588"/>
            <a:ext cx="6432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hepatomegalia, esplenomegalia ou linfadenite [ </a:t>
            </a:r>
            <a:r>
              <a:rPr lang="pt-BR" altLang="pt-BR">
                <a:solidFill>
                  <a:srgbClr val="00905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] no exame físico</a:t>
            </a: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3" name="Rectangle 9"/>
          <p:cNvSpPr>
            <a:spLocks noChangeArrowheads="1"/>
          </p:cNvSpPr>
          <p:nvPr/>
        </p:nvSpPr>
        <p:spPr bwMode="auto">
          <a:xfrm>
            <a:off x="565150" y="60137675"/>
            <a:ext cx="5048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locais mais comuns de infecção são pulmão, pele,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4" name="Rectangle 10"/>
          <p:cNvSpPr>
            <a:spLocks noChangeArrowheads="1"/>
          </p:cNvSpPr>
          <p:nvPr/>
        </p:nvSpPr>
        <p:spPr bwMode="auto">
          <a:xfrm>
            <a:off x="381000" y="60504388"/>
            <a:ext cx="2667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gânglios linfáticos e fígado</a:t>
            </a: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5" name="Rectangle 11"/>
          <p:cNvSpPr>
            <a:spLocks noChangeArrowheads="1"/>
          </p:cNvSpPr>
          <p:nvPr/>
        </p:nvSpPr>
        <p:spPr bwMode="auto">
          <a:xfrm>
            <a:off x="381000" y="97170875"/>
            <a:ext cx="848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As razões para a formação de granuloma na DGC são desconhecidas, mas as células CGD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6" name="Rectangle 12"/>
          <p:cNvSpPr>
            <a:spLocks noChangeArrowheads="1"/>
          </p:cNvSpPr>
          <p:nvPr/>
        </p:nvSpPr>
        <p:spPr bwMode="auto">
          <a:xfrm>
            <a:off x="381000" y="97399475"/>
            <a:ext cx="8667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não conseguem degradar sinais quimiotáticos e inflamatórios normalmente e não conseguem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7" name="Rectangle 13"/>
          <p:cNvSpPr>
            <a:spLocks noChangeArrowheads="1"/>
          </p:cNvSpPr>
          <p:nvPr/>
        </p:nvSpPr>
        <p:spPr bwMode="auto">
          <a:xfrm>
            <a:off x="381000" y="97628075"/>
            <a:ext cx="873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degradar células apoptóticas normalmente, o que pode levar a uma persistência e exuberância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5908" name="Rectangle 14"/>
          <p:cNvSpPr>
            <a:spLocks noChangeArrowheads="1"/>
          </p:cNvSpPr>
          <p:nvPr/>
        </p:nvSpPr>
        <p:spPr bwMode="auto">
          <a:xfrm>
            <a:off x="381000" y="97994788"/>
            <a:ext cx="1200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inflamação</a:t>
            </a:r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>
                <a:solidFill>
                  <a:srgbClr val="FFFFFF"/>
                </a:solidFill>
              </a:rPr>
              <a:t>Clínica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6918" name="Espaço Reservado para Conteúdo 2"/>
          <p:cNvSpPr>
            <a:spLocks noGrp="1"/>
          </p:cNvSpPr>
          <p:nvPr>
            <p:ph idx="1"/>
          </p:nvPr>
        </p:nvSpPr>
        <p:spPr>
          <a:xfrm>
            <a:off x="4741863" y="606425"/>
            <a:ext cx="6413500" cy="5645150"/>
          </a:xfrm>
        </p:spPr>
        <p:txBody>
          <a:bodyPr anchor="ctr"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A </a:t>
            </a:r>
            <a:r>
              <a:rPr lang="pt-BR" altLang="pt-BR" sz="2200" b="1" smtClean="0">
                <a:solidFill>
                  <a:srgbClr val="FF0000"/>
                </a:solidFill>
              </a:rPr>
              <a:t>pneumonia</a:t>
            </a:r>
            <a:r>
              <a:rPr lang="pt-BR" altLang="pt-BR" sz="2200" smtClean="0"/>
              <a:t> é a infecção pulmonar mais comum, mas os pacientes também podem têm </a:t>
            </a:r>
            <a:r>
              <a:rPr lang="pt-BR" altLang="pt-BR" sz="2200" smtClean="0">
                <a:solidFill>
                  <a:srgbClr val="FF0000"/>
                </a:solidFill>
              </a:rPr>
              <a:t>abscessos pulmonares, empiema e linfadenopatia hilar.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200" smtClean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/>
              <a:t>Infecções graves, ordem de freqüência, foram </a:t>
            </a:r>
            <a:r>
              <a:rPr lang="pt-BR" altLang="pt-BR" sz="2200" i="1" smtClean="0"/>
              <a:t>S. aureus</a:t>
            </a:r>
            <a:r>
              <a:rPr lang="pt-BR" altLang="pt-BR" sz="2200" smtClean="0"/>
              <a:t> , </a:t>
            </a:r>
            <a:r>
              <a:rPr lang="pt-BR" altLang="pt-BR" sz="2200" i="1" smtClean="0"/>
              <a:t>Serratia</a:t>
            </a:r>
            <a:r>
              <a:rPr lang="pt-BR" altLang="pt-BR" sz="2200" smtClean="0"/>
              <a:t> , </a:t>
            </a:r>
            <a:r>
              <a:rPr lang="pt-BR" altLang="pt-BR" sz="2200" i="1" smtClean="0"/>
              <a:t>Klebsiella</a:t>
            </a:r>
            <a:r>
              <a:rPr lang="pt-BR" altLang="pt-BR" sz="2200" smtClean="0"/>
              <a:t> , </a:t>
            </a:r>
            <a:r>
              <a:rPr lang="pt-BR" altLang="pt-BR" sz="2200" i="1" smtClean="0"/>
              <a:t>Aspergillus</a:t>
            </a:r>
            <a:r>
              <a:rPr lang="pt-BR" altLang="pt-BR" sz="2200" smtClean="0"/>
              <a:t> e </a:t>
            </a:r>
            <a:r>
              <a:rPr lang="pt-BR" altLang="pt-BR" sz="2200" i="1" smtClean="0"/>
              <a:t>Burkholderia</a:t>
            </a:r>
          </a:p>
          <a:p>
            <a:pPr algn="just"/>
            <a:endParaRPr lang="pt-BR" altLang="pt-BR" sz="220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200" smtClean="0">
                <a:solidFill>
                  <a:srgbClr val="FF0000"/>
                </a:solidFill>
              </a:rPr>
              <a:t>As infecções fúngicas é a principal causa de mortalidade na DGC</a:t>
            </a:r>
            <a:r>
              <a:rPr lang="pt-BR" altLang="pt-BR" sz="2200" smtClean="0"/>
              <a:t>, embora a taxa de infecções fúngicas seja inferior Infecções bacterianas.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mtClean="0"/>
          </a:p>
        </p:txBody>
      </p:sp>
      <p:sp>
        <p:nvSpPr>
          <p:cNvPr id="166919" name="Rectangle 1"/>
          <p:cNvSpPr>
            <a:spLocks noChangeArrowheads="1"/>
          </p:cNvSpPr>
          <p:nvPr/>
        </p:nvSpPr>
        <p:spPr bwMode="auto">
          <a:xfrm>
            <a:off x="381000" y="94357825"/>
            <a:ext cx="4540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Os doentes com DGC são também propensos a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6920" name="Rectangle 2"/>
          <p:cNvSpPr>
            <a:spLocks noChangeArrowheads="1"/>
          </p:cNvSpPr>
          <p:nvPr/>
        </p:nvSpPr>
        <p:spPr bwMode="auto">
          <a:xfrm>
            <a:off x="381000" y="94586425"/>
            <a:ext cx="7397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granuloma de vários órgãos, retardo de crescimento, doença pulmonar crônica,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/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6921" name="Rectangle 3"/>
          <p:cNvSpPr>
            <a:spLocks noChangeArrowheads="1"/>
          </p:cNvSpPr>
          <p:nvPr/>
        </p:nvSpPr>
        <p:spPr bwMode="auto">
          <a:xfrm>
            <a:off x="381000" y="94953138"/>
            <a:ext cx="2501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desordens auto-imunes.</a:t>
            </a:r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Diagnóstico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7942" name="Espaço Reservado para Conteúdo 2"/>
          <p:cNvSpPr>
            <a:spLocks noGrp="1"/>
          </p:cNvSpPr>
          <p:nvPr>
            <p:ph idx="1"/>
          </p:nvPr>
        </p:nvSpPr>
        <p:spPr>
          <a:xfrm>
            <a:off x="4741863" y="606425"/>
            <a:ext cx="6413500" cy="5645150"/>
          </a:xfrm>
        </p:spPr>
        <p:txBody>
          <a:bodyPr anchor="ctr"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>
                <a:solidFill>
                  <a:srgbClr val="0000FF"/>
                </a:solidFill>
              </a:rPr>
              <a:t>Os doentes com suspeita de DGC devem inicialmente ser submetidos à Teste de função neutrofílica.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>
                <a:solidFill>
                  <a:srgbClr val="0000FF"/>
                </a:solidFill>
              </a:rPr>
              <a:t>Medidas de produção de superóxido de neutrófilos. 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smtClean="0">
              <a:solidFill>
                <a:srgbClr val="0000FF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>
                <a:solidFill>
                  <a:srgbClr val="0000FF"/>
                </a:solidFill>
              </a:rPr>
              <a:t>Teste de redução de nitrobleta tetrazólio (NBT) e Teste oxidativo di-hidrorodamina 123 (DHR)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smtClean="0">
              <a:solidFill>
                <a:srgbClr val="0000FF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smtClean="0">
                <a:solidFill>
                  <a:srgbClr val="0000FF"/>
                </a:solidFill>
              </a:rPr>
              <a:t> Resultados positivos devem ser confirmados por testes adicionais, tais genotipagem</a:t>
            </a:r>
          </a:p>
          <a:p>
            <a:pPr>
              <a:buFont typeface="Wingdings" panose="05000000000000000000" pitchFamily="2" charset="2"/>
              <a:buChar char="Ø"/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Rectangle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517525"/>
            <a:ext cx="3084513" cy="5772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>
                <a:solidFill>
                  <a:srgbClr val="FFFFFF"/>
                </a:solidFill>
              </a:rPr>
              <a:t>Tratamento</a:t>
            </a:r>
          </a:p>
        </p:txBody>
      </p:sp>
      <p:sp>
        <p:nvSpPr>
          <p:cNvPr id="23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4" name="Espaço Reservado para Conteúdo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9991" name="Rectangle 1"/>
          <p:cNvSpPr>
            <a:spLocks noChangeArrowheads="1"/>
          </p:cNvSpPr>
          <p:nvPr/>
        </p:nvSpPr>
        <p:spPr bwMode="auto">
          <a:xfrm>
            <a:off x="666750" y="10969625"/>
            <a:ext cx="5245100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Profilaxia antibacteriana e antifúngica ao longo da vida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>
              <a:spcAft>
                <a:spcPts val="600"/>
              </a:spcAft>
            </a:pP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9992" name="Rectangle 2"/>
          <p:cNvSpPr>
            <a:spLocks noChangeArrowheads="1"/>
          </p:cNvSpPr>
          <p:nvPr/>
        </p:nvSpPr>
        <p:spPr bwMode="auto">
          <a:xfrm>
            <a:off x="558800" y="10982325"/>
            <a:ext cx="322263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>
              <a:spcAft>
                <a:spcPts val="600"/>
              </a:spcAft>
            </a:pP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9993" name="Rectangle 3"/>
          <p:cNvSpPr>
            <a:spLocks noChangeArrowheads="1"/>
          </p:cNvSpPr>
          <p:nvPr/>
        </p:nvSpPr>
        <p:spPr bwMode="auto">
          <a:xfrm>
            <a:off x="666750" y="11325225"/>
            <a:ext cx="3162300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Diagnóstico precoce da infecção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>
              <a:spcAft>
                <a:spcPts val="600"/>
              </a:spcAft>
            </a:pP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9994" name="Rectangle 4"/>
          <p:cNvSpPr>
            <a:spLocks noChangeArrowheads="1"/>
          </p:cNvSpPr>
          <p:nvPr/>
        </p:nvSpPr>
        <p:spPr bwMode="auto">
          <a:xfrm>
            <a:off x="558800" y="11337925"/>
            <a:ext cx="322263" cy="7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</a:t>
            </a:r>
            <a:endParaRPr lang="pt-BR" altLang="pt-BR">
              <a:latin typeface="Arial" panose="020B0604020202020204" pitchFamily="34" charset="0"/>
            </a:endParaRPr>
          </a:p>
          <a:p>
            <a:pPr defTabSz="914400">
              <a:spcAft>
                <a:spcPts val="600"/>
              </a:spcAft>
            </a:pPr>
            <a:endParaRPr lang="pt-BR" altLang="pt-BR">
              <a:latin typeface="Arial" panose="020B0604020202020204" pitchFamily="34" charset="0"/>
            </a:endParaRPr>
          </a:p>
        </p:txBody>
      </p:sp>
      <p:sp>
        <p:nvSpPr>
          <p:cNvPr id="169995" name="Rectangle 5"/>
          <p:cNvSpPr>
            <a:spLocks noChangeArrowheads="1"/>
          </p:cNvSpPr>
          <p:nvPr/>
        </p:nvSpPr>
        <p:spPr bwMode="auto">
          <a:xfrm>
            <a:off x="666750" y="11849100"/>
            <a:ext cx="437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>
              <a:spcAft>
                <a:spcPts val="600"/>
              </a:spcAft>
            </a:pP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Gestão agressiva de complicações infecciosas</a:t>
            </a:r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517525"/>
            <a:ext cx="3084513" cy="5772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>
                <a:solidFill>
                  <a:srgbClr val="FFFFFF"/>
                </a:solidFill>
              </a:rPr>
              <a:t>Tratamento </a:t>
            </a:r>
          </a:p>
        </p:txBody>
      </p:sp>
      <p:sp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Espaço Reservado para Conteúdo 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56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125" y="606425"/>
            <a:ext cx="3084513" cy="5645150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>
                <a:solidFill>
                  <a:srgbClr val="FFFFFF"/>
                </a:solidFill>
              </a:rPr>
              <a:t>DCG</a:t>
            </a:r>
          </a:p>
        </p:txBody>
      </p:sp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379913" y="169863"/>
            <a:ext cx="7319962" cy="8486775"/>
          </a:xfrm>
        </p:spPr>
        <p:txBody>
          <a:bodyPr anchor="ctr"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dirty="0" smtClean="0"/>
              <a:t>Inicialmente denominada "doença </a:t>
            </a:r>
            <a:r>
              <a:rPr lang="pt-BR" altLang="pt-BR" sz="2400" dirty="0" err="1" smtClean="0"/>
              <a:t>granulomatosa</a:t>
            </a:r>
            <a:r>
              <a:rPr lang="pt-BR" altLang="pt-BR" sz="2400" dirty="0" smtClean="0"/>
              <a:t> fatal da infância" antes do uso rotineiro de agentes antimicrobianos profiláticos.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dirty="0" smtClean="0"/>
              <a:t> No geral, as taxas de sobrevivência são melhores para as mulheres do que para os homens, refletindo maior gravidade da DGC ligada ao X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dirty="0" smtClean="0">
                <a:solidFill>
                  <a:srgbClr val="FF0000"/>
                </a:solidFill>
              </a:rPr>
              <a:t>Infecções </a:t>
            </a:r>
            <a:r>
              <a:rPr lang="pt-BR" altLang="pt-BR" sz="2400" dirty="0" err="1" smtClean="0">
                <a:solidFill>
                  <a:srgbClr val="FF0000"/>
                </a:solidFill>
              </a:rPr>
              <a:t>fúngicas</a:t>
            </a:r>
            <a:r>
              <a:rPr lang="pt-BR" altLang="pt-BR" sz="2400" dirty="0" smtClean="0">
                <a:solidFill>
                  <a:srgbClr val="FF0000"/>
                </a:solidFill>
              </a:rPr>
              <a:t> respiratórias (principalmente </a:t>
            </a:r>
            <a:r>
              <a:rPr lang="pt-BR" altLang="pt-BR" sz="2400" dirty="0" err="1" smtClean="0">
                <a:solidFill>
                  <a:srgbClr val="FF0000"/>
                </a:solidFill>
              </a:rPr>
              <a:t>Aspergillus</a:t>
            </a:r>
            <a:r>
              <a:rPr lang="pt-BR" altLang="pt-BR" sz="2400" dirty="0" smtClean="0">
                <a:solidFill>
                  <a:srgbClr val="FF0000"/>
                </a:solidFill>
              </a:rPr>
              <a:t> ) ainda são a principal causa de morte</a:t>
            </a:r>
            <a:r>
              <a:rPr lang="pt-BR" altLang="pt-BR" sz="2400" dirty="0" smtClean="0"/>
              <a:t>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pt-BR" altLang="pt-BR" sz="2400" dirty="0" smtClean="0"/>
              <a:t>O diagnóstico precoce é de extrema importância para a instituição de terapia adequada e a profilaxia dos processos infecciosos e suas sequelas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400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pt-BR" altLang="pt-BR" sz="2200" dirty="0" smtClean="0"/>
          </a:p>
          <a:p>
            <a:pPr algn="just">
              <a:buFont typeface="Calibri" panose="020F0502020204030204" pitchFamily="34" charset="0"/>
              <a:buNone/>
            </a:pPr>
            <a:r>
              <a:rPr lang="pt-BR" altLang="pt-BR" sz="2200" dirty="0" smtClean="0"/>
              <a:t> </a:t>
            </a:r>
            <a:r>
              <a:rPr lang="pt-BR" altLang="pt-BR" dirty="0" smtClean="0"/>
              <a:t/>
            </a:r>
            <a:br>
              <a:rPr lang="pt-BR" altLang="pt-BR" dirty="0" smtClean="0"/>
            </a:br>
            <a:endParaRPr lang="pt-BR" altLang="pt-BR" dirty="0" smtClean="0"/>
          </a:p>
          <a:p>
            <a:endParaRPr lang="pt-BR" alt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58788" y="457200"/>
            <a:ext cx="11274425" cy="594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Rectangle 3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22288" y="520700"/>
            <a:ext cx="11147425" cy="5816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aphicFrame>
        <p:nvGraphicFramePr>
          <p:cNvPr id="175119" name="Group 1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0513316"/>
              </p:ext>
            </p:extLst>
          </p:nvPr>
        </p:nvGraphicFramePr>
        <p:xfrm>
          <a:off x="942975" y="1198563"/>
          <a:ext cx="10337800" cy="4452938"/>
        </p:xfrm>
        <a:graphic>
          <a:graphicData uri="http://schemas.openxmlformats.org/drawingml/2006/table">
            <a:tbl>
              <a:tblPr/>
              <a:tblGrid>
                <a:gridCol w="10337800"/>
              </a:tblGrid>
              <a:tr h="717550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Sinais de alerta para a doença </a:t>
                      </a:r>
                      <a:r>
                        <a:rPr kumimoji="0" lang="pt-BR" altLang="pt-BR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granulomatosa</a:t>
                      </a:r>
                      <a:r>
                        <a:rPr kumimoji="0" lang="pt-BR" altLang="pt-BR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crônica</a:t>
                      </a:r>
                      <a:endParaRPr kumimoji="0" lang="pt-BR" altLang="pt-B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2641" marR="62641" marT="125283" marB="125283" anchor="ctr" horzOverflow="overflow">
                    <a:lnL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5388">
                <a:tc>
                  <a:txBody>
                    <a:bodyPr/>
                    <a:lstStyle>
                      <a:lvl1pPr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Clr>
                          <a:schemeClr val="accent1"/>
                        </a:buClr>
                        <a:buSzPct val="100000"/>
                        <a:buFont typeface="Calibri" panose="020F0502020204030204" pitchFamily="34" charset="0"/>
                        <a:defRPr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6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fontAlgn="base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400"/>
                        </a:spcAft>
                        <a:buClr>
                          <a:schemeClr val="accent1"/>
                        </a:buClr>
                        <a:buFont typeface="Calibri" panose="020F0502020204030204" pitchFamily="34" charset="0"/>
                        <a:defRPr sz="1200">
                          <a:solidFill>
                            <a:srgbClr val="404040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Dois ou mais episódios de adenite supurativa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Pneumonia por fungo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Abscesso hepático por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Staphylococcus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aureus ou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Aspergillus</a:t>
                      </a:r>
                      <a:endParaRPr kumimoji="0" lang="pt-BR" altLang="pt-BR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Efeito adverso à vacina BCG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Infecção grave por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Staphylococcus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aureus, 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Serratia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marcences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Burkholderia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cepacia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,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Aspergillus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,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Candida</a:t>
                      </a:r>
                      <a:r>
                        <a:rPr kumimoji="0" lang="pt-BR" altLang="pt-BR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ou </a:t>
                      </a:r>
                      <a:r>
                        <a:rPr kumimoji="0" lang="pt-BR" altLang="pt-BR" sz="2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Nocardia</a:t>
                      </a:r>
                      <a:endParaRPr kumimoji="0" lang="pt-BR" altLang="pt-BR" sz="2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pt-BR" altLang="pt-BR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História familiar de infecções de repetição</a:t>
                      </a:r>
                      <a:endParaRPr kumimoji="0" lang="pt-BR" altLang="pt-B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2641" marR="62641" marT="125283" marB="125283" anchor="ctr" horzOverflow="overflow">
                    <a:lnL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65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65640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3341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7900" y="504825"/>
            <a:ext cx="6403975" cy="14509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AMBULATÓRIO IMUNOLOGIA</a:t>
            </a:r>
          </a:p>
        </p:txBody>
      </p:sp>
      <p:pic>
        <p:nvPicPr>
          <p:cNvPr id="176132" name="Espaço Reservado para Conteúdo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112713"/>
            <a:ext cx="6540500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1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5181600" y="2085975"/>
            <a:ext cx="58515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613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63" y="3236913"/>
            <a:ext cx="6297612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7327900" y="2197100"/>
            <a:ext cx="6403975" cy="3670300"/>
          </a:xfrm>
        </p:spPr>
        <p:txBody>
          <a:bodyPr>
            <a:normAutofit/>
          </a:bodyPr>
          <a:lstStyle/>
          <a:p>
            <a:endParaRPr lang="pt-BR" altLang="pt-BR" smtClean="0"/>
          </a:p>
          <a:p>
            <a:pPr>
              <a:buFont typeface="Calibri" panose="020F0502020204030204" pitchFamily="34" charset="0"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Doença Granulomatosa Crônica</a:t>
            </a:r>
          </a:p>
          <a:p>
            <a:endParaRPr lang="pt-BR" altLang="pt-BR" b="1" smtClean="0"/>
          </a:p>
          <a:p>
            <a:endParaRPr lang="pt-BR" altLang="pt-BR" b="1" smtClean="0"/>
          </a:p>
          <a:p>
            <a:pPr>
              <a:buClr>
                <a:srgbClr val="E48312"/>
              </a:buClr>
            </a:pPr>
            <a:r>
              <a:rPr lang="pt-BR" altLang="pt-BR" smtClean="0"/>
              <a:t>Em uso Bactrim e Itraconazol profilático</a:t>
            </a:r>
            <a:endParaRPr lang="pt-BR" altLang="pt-BR" b="1" smtClean="0"/>
          </a:p>
          <a:p>
            <a:r>
              <a:rPr lang="pt-BR" altLang="pt-BR" smtClean="0"/>
              <a:t>Afebril desde ultima internação 3meses</a:t>
            </a:r>
          </a:p>
          <a:p>
            <a:r>
              <a:rPr lang="pt-BR" altLang="pt-BR" smtClean="0"/>
              <a:t>Encaminhado ao TMO </a:t>
            </a:r>
          </a:p>
          <a:p>
            <a:endParaRPr lang="pt-BR" altLang="pt-BR" smtClean="0"/>
          </a:p>
        </p:txBody>
      </p:sp>
      <p:sp>
        <p:nvSpPr>
          <p:cNvPr id="20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6138" name="Rectangle 10"/>
          <p:cNvSpPr>
            <a:spLocks noChangeArrowheads="1"/>
          </p:cNvSpPr>
          <p:nvPr/>
        </p:nvSpPr>
        <p:spPr bwMode="auto">
          <a:xfrm>
            <a:off x="1938338" y="2738438"/>
            <a:ext cx="4210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0000FF"/>
                </a:solidFill>
              </a:rPr>
              <a:t>Teste oxidativo di-hidrorodamina 123 (DHR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PATOLOGIA</a:t>
            </a:r>
          </a:p>
        </p:txBody>
      </p:sp>
      <p:sp>
        <p:nvSpPr>
          <p:cNvPr id="1771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endParaRPr lang="pt-BR" altLang="pt-BR" sz="2400" smtClean="0"/>
          </a:p>
          <a:p>
            <a:pPr algn="r"/>
            <a:r>
              <a:rPr lang="pt-BR" altLang="pt-BR" sz="2400" smtClean="0"/>
              <a:t>Dra Telma Carvalho Pereira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Imagem 3" descr="IMG_11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Imagem 4" descr="IMG_11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Imagem 5" descr="IMG_1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Imagem 1" descr="IMG_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Imagem 1" descr="IMG_12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Imagem 1" descr="IMG_12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25" y="0"/>
            <a:ext cx="12341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Imagem 1" descr="IMG_12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Imagem 1" descr="IMG_12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CaixaDeTexto 3"/>
          <p:cNvSpPr txBox="1">
            <a:spLocks noChangeArrowheads="1"/>
          </p:cNvSpPr>
          <p:nvPr/>
        </p:nvSpPr>
        <p:spPr bwMode="auto">
          <a:xfrm>
            <a:off x="488950" y="476250"/>
            <a:ext cx="10463213" cy="447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914400" eaLnBrk="1" hangingPunct="1"/>
            <a:r>
              <a:rPr lang="pt-BR" altLang="pt-BR" sz="3200">
                <a:solidFill>
                  <a:srgbClr val="000000"/>
                </a:solidFill>
              </a:rPr>
              <a:t>Recebidos, para revisão, 4 blocos de parafina identificados como “CP006.18, blocos 1, 2, 3 e 4”, acompanhados de laudo do Laboratório SIGR, de Palmas-TO, descrevendo histopatológico de pulmão, sem especificação de lateralidade ou lobo. </a:t>
            </a:r>
          </a:p>
          <a:p>
            <a:pPr algn="just" defTabSz="914400" eaLnBrk="1" hangingPunct="1"/>
            <a:r>
              <a:rPr lang="pt-BR" altLang="pt-BR" sz="3200">
                <a:solidFill>
                  <a:srgbClr val="000000"/>
                </a:solidFill>
              </a:rPr>
              <a:t>No HMIB, a partir de cada bloco, foram confeccionadas lâminas histológicas e coradas com HE; e a partir do bloco 2, foram ainda confeccionadas lâminas para colorações especiais (PAS, Fite-Faraco, Gram e Groccot).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CaixaDeTexto 3"/>
          <p:cNvSpPr txBox="1">
            <a:spLocks noChangeArrowheads="1"/>
          </p:cNvSpPr>
          <p:nvPr/>
        </p:nvSpPr>
        <p:spPr bwMode="auto">
          <a:xfrm>
            <a:off x="382588" y="260350"/>
            <a:ext cx="11228387" cy="524192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r>
              <a:rPr lang="pt-BR" altLang="pt-BR" sz="2400">
                <a:solidFill>
                  <a:srgbClr val="000000"/>
                </a:solidFill>
              </a:rPr>
              <a:t>MICROSCOPIA: </a:t>
            </a:r>
          </a:p>
          <a:p>
            <a:pPr algn="just" defTabSz="914400" eaLnBrk="1" hangingPunct="1"/>
            <a:r>
              <a:rPr lang="pt-BR" altLang="pt-BR" sz="2400">
                <a:solidFill>
                  <a:srgbClr val="0000FF"/>
                </a:solidFill>
              </a:rPr>
              <a:t>Biopsia pulmonar</a:t>
            </a:r>
            <a:r>
              <a:rPr lang="pt-BR" altLang="pt-BR" sz="2400">
                <a:solidFill>
                  <a:srgbClr val="000000"/>
                </a:solidFill>
              </a:rPr>
              <a:t> em cunha com marcado espessamento pleural por edema, neovascularização, reação inflamatória crônica e fibrose, com deposição de fibrina na superfície. </a:t>
            </a:r>
          </a:p>
          <a:p>
            <a:pPr algn="just" defTabSz="914400" eaLnBrk="1" hangingPunct="1"/>
            <a:r>
              <a:rPr lang="pt-BR" altLang="pt-BR" sz="2400">
                <a:solidFill>
                  <a:srgbClr val="000000"/>
                </a:solidFill>
              </a:rPr>
              <a:t>Há marcada reação inflamatória neutrofílica em lúmens de bronquíolos e vários alvéolos, com formação de microabscessos, associados a áreas de reação inflamatória linfocítica, em aspectos centrais dos lóbulos e reação inflamatória mista em alvéolos e interstício. </a:t>
            </a:r>
          </a:p>
          <a:p>
            <a:pPr algn="just" defTabSz="914400" eaLnBrk="1" hangingPunct="1"/>
            <a:r>
              <a:rPr lang="pt-BR" altLang="pt-BR" sz="2400">
                <a:solidFill>
                  <a:srgbClr val="000000"/>
                </a:solidFill>
              </a:rPr>
              <a:t>Presença de acúmulo local de macrófagos espumosos em algumas áreas dos alvéolos periféricos, correspondente à provável reação endógena à obstrução proximal de pequenas vias aéreas por inflamação. </a:t>
            </a:r>
          </a:p>
          <a:p>
            <a:pPr algn="just" defTabSz="914400" eaLnBrk="1" hangingPunct="1"/>
            <a:r>
              <a:rPr lang="pt-BR" altLang="pt-BR" sz="2400">
                <a:solidFill>
                  <a:srgbClr val="000000"/>
                </a:solidFill>
              </a:rPr>
              <a:t>Espessamento septal mostrando reação inflamatória linfocítica e fibrose. </a:t>
            </a:r>
          </a:p>
          <a:p>
            <a:pPr algn="just" defTabSz="914400" eaLnBrk="1" hangingPunct="1"/>
            <a:r>
              <a:rPr lang="pt-BR" altLang="pt-BR" sz="2400">
                <a:solidFill>
                  <a:srgbClr val="000000"/>
                </a:solidFill>
              </a:rPr>
              <a:t>Não foram encontrados fungos, bactérias e micobactérias com as colorações especiais Grocott, PAS, Gram ou Fite-Faraco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CaixaDeTexto 3"/>
          <p:cNvSpPr txBox="1">
            <a:spLocks noChangeArrowheads="1"/>
          </p:cNvSpPr>
          <p:nvPr/>
        </p:nvSpPr>
        <p:spPr bwMode="auto">
          <a:xfrm>
            <a:off x="1133475" y="1050925"/>
            <a:ext cx="8207375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914400" eaLnBrk="1" hangingPunct="1"/>
            <a:r>
              <a:rPr lang="pt-BR" altLang="pt-BR" sz="3600">
                <a:solidFill>
                  <a:srgbClr val="0000FF"/>
                </a:solidFill>
              </a:rPr>
              <a:t>CONCLUSÃO</a:t>
            </a:r>
            <a:r>
              <a:rPr lang="pt-BR" altLang="pt-BR" sz="3600">
                <a:solidFill>
                  <a:srgbClr val="000000"/>
                </a:solidFill>
              </a:rPr>
              <a:t>: </a:t>
            </a:r>
          </a:p>
          <a:p>
            <a:pPr algn="just" defTabSz="914400" eaLnBrk="1" hangingPunct="1"/>
            <a:r>
              <a:rPr lang="pt-BR" altLang="pt-BR" sz="3600">
                <a:solidFill>
                  <a:srgbClr val="000000"/>
                </a:solidFill>
              </a:rPr>
              <a:t>- </a:t>
            </a:r>
            <a:r>
              <a:rPr lang="pt-BR" altLang="pt-BR" sz="3600">
                <a:solidFill>
                  <a:srgbClr val="FF0000"/>
                </a:solidFill>
              </a:rPr>
              <a:t>Broncopneumonia compatível com processo infeccioso crônico</a:t>
            </a:r>
            <a:r>
              <a:rPr lang="pt-BR" altLang="pt-BR" sz="3600">
                <a:solidFill>
                  <a:srgbClr val="000000"/>
                </a:solidFill>
              </a:rPr>
              <a:t>. </a:t>
            </a:r>
          </a:p>
          <a:p>
            <a:pPr algn="just" defTabSz="914400" eaLnBrk="1" hangingPunct="1"/>
            <a:endParaRPr lang="pt-BR" altLang="pt-BR" sz="3600">
              <a:solidFill>
                <a:srgbClr val="000000"/>
              </a:solidFill>
            </a:endParaRPr>
          </a:p>
          <a:p>
            <a:pPr algn="just" defTabSz="914400" eaLnBrk="1" hangingPunct="1"/>
            <a:r>
              <a:rPr lang="pt-BR" altLang="pt-BR" sz="3600">
                <a:solidFill>
                  <a:srgbClr val="000000"/>
                </a:solidFill>
              </a:rPr>
              <a:t>NOTA: Necessária correlação com demais dados clínicos, exames de imagem e laboratoriais para elucidação de etiologia especifica.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Referências Bibliográficas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Lung infection by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rhodococcus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equi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hiv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+ patient. A case report,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João Faria, Joana Simões, Eduardo Eiras, António Furtado Serviço de Medicina Interna. Hospital Pedro Hispano. Matosinhos. Portugal,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Galicia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Clin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2013; 74 (1): 29-32</a:t>
            </a:r>
          </a:p>
          <a:p>
            <a:pPr marL="91440" indent="-91440" fontAlgn="auto">
              <a:defRPr/>
            </a:pP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Chronic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granulomatous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disease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Pathogenesis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clinical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manifestations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diagnosis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Steven M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Holland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MD, Update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February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2019</a:t>
            </a:r>
          </a:p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Chronic granulomatous disease: Treatment and prognosis,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Steven M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Holland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MD, Update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February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2019</a:t>
            </a:r>
          </a:p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Review of Chronic Granulomatous Disease Danielle E. Arnold . Jennifer R.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Heimall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November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22, 2017</a:t>
            </a:r>
          </a:p>
          <a:p>
            <a:pPr marL="91440" indent="-91440" fontAlgn="auto"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Chronic granulomatous disease: a review of the infectious and inflammatory complications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EunKyung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Song, Clinical and Molecular Allergy 2011</a:t>
            </a:r>
          </a:p>
          <a:p>
            <a:pPr marL="91440" indent="-91440" fontAlgn="auto">
              <a:defRPr/>
            </a:pPr>
            <a:r>
              <a:rPr lang="it-IT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NADPH Oxidase Deficiency: A Multisystem Approach Giuliana Giardino,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Published 21 December 2017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Oxidative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Medicine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and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Cellular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Longevity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Volume 2017,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Article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ID 4590127, 23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pages</a:t>
            </a: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3200" b="1" smtClean="0">
                <a:solidFill>
                  <a:srgbClr val="0000FF"/>
                </a:solidFill>
              </a:rPr>
              <a:t>Nota do Editor do site, Dr. Paulo R. Margotto. Consultem também ! Aqui e Agora! Estudando Juntos! Online Sempre!</a:t>
            </a:r>
          </a:p>
        </p:txBody>
      </p:sp>
      <p:sp>
        <p:nvSpPr>
          <p:cNvPr id="1966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pt-BR" smtClean="0"/>
              <a:t>Na discussão clínica durante essa Sessão de Anatomia Clínica  a </a:t>
            </a:r>
            <a:r>
              <a:rPr lang="pt-BR" altLang="pt-BR" b="1" smtClean="0">
                <a:solidFill>
                  <a:srgbClr val="FF0000"/>
                </a:solidFill>
              </a:rPr>
              <a:t>Síndrome de Imunodeficiência Combinada Severa  (SCID)</a:t>
            </a:r>
            <a:r>
              <a:rPr lang="pt-BR" altLang="pt-BR" smtClean="0"/>
              <a:t> foi comentada, razão pela qual trouxemos 1)uma </a:t>
            </a:r>
            <a:r>
              <a:rPr lang="pt-BR" altLang="pt-BR" b="1" smtClean="0">
                <a:solidFill>
                  <a:srgbClr val="0000FF"/>
                </a:solidFill>
              </a:rPr>
              <a:t>Sessão de Anatomia  Clinica sobre SCID</a:t>
            </a:r>
            <a:r>
              <a:rPr lang="pt-BR" altLang="pt-BR" smtClean="0"/>
              <a:t>, ocorrida em 2005 em uma criança de 1 ano e  mês 2)  um </a:t>
            </a:r>
            <a:r>
              <a:rPr lang="pt-BR" altLang="pt-BR" b="1" smtClean="0">
                <a:solidFill>
                  <a:srgbClr val="0000FF"/>
                </a:solidFill>
              </a:rPr>
              <a:t>Caso   Clínico Neonatal</a:t>
            </a:r>
            <a:r>
              <a:rPr lang="pt-BR" altLang="pt-BR" smtClean="0"/>
              <a:t> ocorrido em 2007 e o </a:t>
            </a:r>
            <a:r>
              <a:rPr lang="pt-BR" altLang="pt-BR" b="1" smtClean="0">
                <a:solidFill>
                  <a:srgbClr val="0000FF"/>
                </a:solidFill>
              </a:rPr>
              <a:t>Capitulo específico sobre o tema</a:t>
            </a:r>
            <a:r>
              <a:rPr lang="pt-BR" altLang="pt-BR" smtClean="0"/>
              <a:t> no Livro Assistência ao Recém-Nascido de Risco, 4ª Edição, 2019, no Prelo, Editado por Paulo . Margotto</a:t>
            </a:r>
          </a:p>
        </p:txBody>
      </p:sp>
      <p:pic>
        <p:nvPicPr>
          <p:cNvPr id="1026" name="Picture 2" descr="D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148" y="3250945"/>
            <a:ext cx="1978429" cy="3578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867369" y="52226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914400" eaLnBrk="1" hangingPunct="1">
              <a:spcBef>
                <a:spcPct val="30000"/>
              </a:spcBef>
              <a:defRPr/>
            </a:pPr>
            <a:r>
              <a:rPr lang="it-IT" b="1" dirty="0">
                <a:solidFill>
                  <a:srgbClr val="0070C0"/>
                </a:solidFill>
              </a:rPr>
              <a:t>Dr. Paulo R. Margotto e Dra. </a:t>
            </a:r>
            <a:r>
              <a:rPr lang="pt-BR" b="1" dirty="0">
                <a:solidFill>
                  <a:srgbClr val="0070C0"/>
                </a:solidFill>
              </a:rPr>
              <a:t>Geórgia Quintiliano Carvalho da Silva</a:t>
            </a:r>
            <a:endParaRPr lang="pt-BR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2308225" y="26988"/>
            <a:ext cx="7112000" cy="17986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ctr">
            <a:spAutoFit/>
          </a:bodyPr>
          <a:lstStyle/>
          <a:p>
            <a:pPr algn="ctr" eaLnBrk="1" hangingPunct="1"/>
            <a:endParaRPr lang="en-US" altLang="pt-BR" sz="22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pPr algn="ctr" eaLnBrk="1" hangingPunct="1"/>
            <a:r>
              <a:rPr lang="en-US" altLang="pt-BR" sz="2200" b="1">
                <a:solidFill>
                  <a:srgbClr val="0000FF"/>
                </a:solidFill>
                <a:latin typeface="Lato" panose="020F0502020204030203" pitchFamily="34" charset="0"/>
              </a:rPr>
              <a:t>Sessão de Anatomia Cl</a:t>
            </a:r>
            <a:r>
              <a:rPr lang="en-US" altLang="pt-BR" sz="2200" b="1">
                <a:solidFill>
                  <a:srgbClr val="0000FF"/>
                </a:solidFill>
              </a:rPr>
              <a:t>í</a:t>
            </a:r>
            <a:r>
              <a:rPr lang="en-US" altLang="pt-BR" sz="2200" b="1">
                <a:solidFill>
                  <a:srgbClr val="0000FF"/>
                </a:solidFill>
                <a:latin typeface="Lato" panose="020F0502020204030203" pitchFamily="34" charset="0"/>
              </a:rPr>
              <a:t>nica</a:t>
            </a:r>
          </a:p>
          <a:p>
            <a:pPr algn="ctr" eaLnBrk="1" hangingPunct="1"/>
            <a:r>
              <a:rPr lang="en-US" altLang="pt-BR" sz="2200" b="1">
                <a:solidFill>
                  <a:srgbClr val="072A4D"/>
                </a:solidFill>
                <a:latin typeface="Lato" panose="020F0502020204030203" pitchFamily="34" charset="0"/>
                <a:hlinkClick r:id="rId2"/>
              </a:rPr>
              <a:t>S</a:t>
            </a:r>
            <a:r>
              <a:rPr lang="en-US" altLang="pt-BR" sz="2200" b="1">
                <a:solidFill>
                  <a:srgbClr val="072A4D"/>
                </a:solidFill>
                <a:hlinkClick r:id="rId2"/>
              </a:rPr>
              <a:t>í</a:t>
            </a:r>
            <a:r>
              <a:rPr lang="en-US" altLang="pt-BR" sz="2200" b="1">
                <a:solidFill>
                  <a:srgbClr val="072A4D"/>
                </a:solidFill>
                <a:latin typeface="Lato" panose="020F0502020204030203" pitchFamily="34" charset="0"/>
                <a:hlinkClick r:id="rId2"/>
              </a:rPr>
              <a:t>ndrome de Imunodeficiência combinada severa (SCID)</a:t>
            </a:r>
            <a:endParaRPr lang="en-US" altLang="pt-BR" sz="2200" b="1">
              <a:solidFill>
                <a:srgbClr val="072A4D"/>
              </a:solidFill>
              <a:latin typeface="Lato" panose="020F0502020204030203" pitchFamily="34" charset="0"/>
            </a:endParaRP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Apresenta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ão: Luana Maia.</a:t>
            </a:r>
            <a:r>
              <a:rPr lang="en-US" altLang="pt-BR" sz="1300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/>
            </a:r>
            <a:br>
              <a:rPr lang="en-US" altLang="pt-BR" sz="1300">
                <a:solidFill>
                  <a:srgbClr val="424242"/>
                </a:solidFill>
                <a:latin typeface="Source Sans Pro"/>
              </a:rPr>
            </a:b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UTI Pedi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trica HRAS/HMIB/SES/DF.</a:t>
            </a:r>
            <a:r>
              <a:rPr lang="en-US" altLang="pt-BR" sz="1300">
                <a:solidFill>
                  <a:srgbClr val="424242"/>
                </a:solidFill>
              </a:rPr>
              <a:t> 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/>
            </a:r>
            <a:br>
              <a:rPr lang="en-US" altLang="pt-BR" sz="1300">
                <a:solidFill>
                  <a:srgbClr val="424242"/>
                </a:solidFill>
                <a:latin typeface="Source Sans Pro"/>
              </a:rPr>
            </a:b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Coordena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ão: Alexandre Serafim, Melissa Iole Da C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s Vita.</a:t>
            </a:r>
            <a:r>
              <a:rPr lang="en-US" altLang="pt-BR" sz="1300">
                <a:solidFill>
                  <a:srgbClr val="424242"/>
                </a:solidFill>
              </a:rPr>
              <a:t> 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/>
            </a:r>
            <a:br>
              <a:rPr lang="en-US" altLang="pt-BR" sz="1300">
                <a:solidFill>
                  <a:srgbClr val="424242"/>
                </a:solidFill>
                <a:latin typeface="Source Sans Pro"/>
              </a:rPr>
            </a:b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Coordena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 Geral: Martha David Rocha de Moura</a:t>
            </a:r>
            <a:endParaRPr lang="en-US" altLang="pt-BR">
              <a:solidFill>
                <a:srgbClr val="78909C"/>
              </a:solidFill>
            </a:endParaRPr>
          </a:p>
        </p:txBody>
      </p:sp>
      <p:pic>
        <p:nvPicPr>
          <p:cNvPr id="197637" name="Picture 5" descr="ppt">
            <a:hlinkClick r:id="rId3" tooltip="Sess-Anat-Clinic_SCID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613" y="3413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638" name="Oval 6"/>
          <p:cNvSpPr>
            <a:spLocks noChangeArrowheads="1"/>
          </p:cNvSpPr>
          <p:nvPr/>
        </p:nvSpPr>
        <p:spPr bwMode="auto">
          <a:xfrm>
            <a:off x="893763" y="658813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0000FF"/>
                </a:solidFill>
              </a:rPr>
              <a:t>2015</a:t>
            </a:r>
          </a:p>
        </p:txBody>
      </p:sp>
      <p:sp>
        <p:nvSpPr>
          <p:cNvPr id="197639" name="Rectangle 7"/>
          <p:cNvSpPr>
            <a:spLocks noChangeArrowheads="1"/>
          </p:cNvSpPr>
          <p:nvPr/>
        </p:nvSpPr>
        <p:spPr bwMode="auto">
          <a:xfrm>
            <a:off x="9491663" y="898525"/>
            <a:ext cx="2006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*SCID: se lê “squid”</a:t>
            </a:r>
          </a:p>
        </p:txBody>
      </p:sp>
      <p:pic>
        <p:nvPicPr>
          <p:cNvPr id="19764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1866900"/>
            <a:ext cx="7923212" cy="372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0" y="5646738"/>
            <a:ext cx="12192000" cy="109855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1600"/>
              <a:t>Constitui um grupo de imunodeficiência primária (IDP) que compartilha o fenótipo clínico de profunda deficiência nas funções imune celular e humoral. Principal característica: ausência completa ou número muito baixo de células T maduras. </a:t>
            </a:r>
          </a:p>
          <a:p>
            <a:pPr algn="ctr"/>
            <a:r>
              <a:rPr lang="pt-BR" altLang="pt-BR" sz="1600"/>
              <a:t>Outras características dependem da presença ou ausência de linfócitos B(T-B-/B+) e células </a:t>
            </a:r>
            <a:r>
              <a:rPr lang="pt-BR" altLang="pt-BR" sz="1600" i="1"/>
              <a:t>natural killer(T-,NK-/NK+)</a:t>
            </a:r>
            <a:r>
              <a:rPr lang="pt-BR" altLang="pt-BR" sz="1600"/>
              <a:t>, padrão de herança, e o defeito genético-molecular.</a:t>
            </a:r>
          </a:p>
        </p:txBody>
      </p:sp>
      <p:sp>
        <p:nvSpPr>
          <p:cNvPr id="197643" name="Text Box 11"/>
          <p:cNvSpPr txBox="1">
            <a:spLocks noChangeArrowheads="1"/>
          </p:cNvSpPr>
          <p:nvPr/>
        </p:nvSpPr>
        <p:spPr bwMode="auto">
          <a:xfrm>
            <a:off x="9850438" y="2868613"/>
            <a:ext cx="23018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Criança com 1 ano 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e 1mês, sexo feminino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Internado na UTI</a:t>
            </a:r>
          </a:p>
          <a:p>
            <a:pPr algn="ctr" defTabSz="914400"/>
            <a:r>
              <a:rPr lang="pt-BR" altLang="pt-BR">
                <a:solidFill>
                  <a:srgbClr val="0000FF"/>
                </a:solidFill>
              </a:rPr>
              <a:t>com SARA+Pneumonia</a:t>
            </a:r>
          </a:p>
        </p:txBody>
      </p:sp>
      <p:sp>
        <p:nvSpPr>
          <p:cNvPr id="197644" name="Rectangle 12"/>
          <p:cNvSpPr>
            <a:spLocks noChangeArrowheads="1"/>
          </p:cNvSpPr>
          <p:nvPr/>
        </p:nvSpPr>
        <p:spPr bwMode="auto">
          <a:xfrm>
            <a:off x="9650413" y="5280025"/>
            <a:ext cx="25733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 sz="1200" b="1">
                <a:solidFill>
                  <a:schemeClr val="tx2"/>
                </a:solidFill>
              </a:rPr>
              <a:t>(Melissa Iole Da Cás Vita (Patologista)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Rectangle 3"/>
          <p:cNvSpPr>
            <a:spLocks noGrp="1"/>
          </p:cNvSpPr>
          <p:nvPr>
            <p:ph type="body" idx="1"/>
          </p:nvPr>
        </p:nvSpPr>
        <p:spPr>
          <a:xfrm>
            <a:off x="873125" y="3078163"/>
            <a:ext cx="10058400" cy="4022725"/>
          </a:xfrm>
        </p:spPr>
        <p:txBody>
          <a:bodyPr/>
          <a:lstStyle/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Pai e mãe consanguíneos: primos de 1° grau; Irmão: falecido aos 6 meses com pneumonia e septicemia(sic); Irmão: falecido aos 8 meses por pneumonia (Portador de SCID)</a:t>
            </a:r>
          </a:p>
          <a:p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- </a:t>
            </a:r>
            <a:r>
              <a:rPr lang="pt-BR" altLang="pt-BR" sz="28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Enviado amostra de sangue para Imunologia Pediátrica UNIFESP </a:t>
            </a:r>
            <a:r>
              <a:rPr lang="pt-BR" altLang="pt-BR" sz="28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pt-BR" altLang="pt-BR" sz="28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 panose="05000000000000000000" pitchFamily="2" charset="2"/>
              </a:rPr>
              <a:t>Baixíssimo n° de linfócitos</a:t>
            </a:r>
          </a:p>
          <a:p>
            <a:r>
              <a:rPr lang="pt-BR" altLang="pt-BR" sz="280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 panose="05000000000000000000" pitchFamily="2" charset="2"/>
              </a:rPr>
              <a:t>- </a:t>
            </a:r>
            <a:r>
              <a:rPr lang="pt-BR" altLang="pt-BR" sz="28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Paciente permaneceu em isolamento de contato, em uso de antibiótico,com boa evolução clinica (alta  com 10 dias)</a:t>
            </a:r>
          </a:p>
        </p:txBody>
      </p:sp>
      <p:sp>
        <p:nvSpPr>
          <p:cNvPr id="199685" name="Oval 5"/>
          <p:cNvSpPr>
            <a:spLocks noChangeArrowheads="1"/>
          </p:cNvSpPr>
          <p:nvPr/>
        </p:nvSpPr>
        <p:spPr bwMode="auto">
          <a:xfrm>
            <a:off x="1016000" y="34607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/>
              <a:t>2007</a:t>
            </a:r>
          </a:p>
        </p:txBody>
      </p:sp>
      <p:sp>
        <p:nvSpPr>
          <p:cNvPr id="199686" name="Rectangle 6"/>
          <p:cNvSpPr>
            <a:spLocks noChangeArrowheads="1"/>
          </p:cNvSpPr>
          <p:nvPr/>
        </p:nvSpPr>
        <p:spPr bwMode="auto">
          <a:xfrm>
            <a:off x="2173288" y="173038"/>
            <a:ext cx="8575675" cy="94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1" hangingPunct="1"/>
            <a:r>
              <a:rPr lang="en-US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Caso Clinico: Imunodeficiência combinada severa (SCID)</a:t>
            </a:r>
          </a:p>
          <a:p>
            <a:pPr algn="ctr"/>
            <a:endParaRPr lang="en-US" altLang="pt-BR" sz="900" b="1">
              <a:solidFill>
                <a:srgbClr val="0000FF"/>
              </a:solidFill>
              <a:latin typeface="Lato" panose="020F0502020204030203" pitchFamily="34" charset="0"/>
            </a:endParaRP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Danillo Hellou.</a:t>
            </a:r>
            <a:br>
              <a:rPr lang="en-US" altLang="pt-BR" sz="1300">
                <a:solidFill>
                  <a:srgbClr val="424242"/>
                </a:solidFill>
                <a:latin typeface="Source Sans Pro"/>
              </a:rPr>
            </a:b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Coordena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ão:Dr. Paulo R. Margotto, Dra. Fab</a:t>
            </a:r>
            <a:r>
              <a:rPr lang="en-US" altLang="pt-BR" sz="1300">
                <a:solidFill>
                  <a:srgbClr val="424242"/>
                </a:solidFill>
              </a:rPr>
              <a:t>í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ola Scancetti Tavares.</a:t>
            </a:r>
            <a:endParaRPr lang="en-US" altLang="pt-BR">
              <a:solidFill>
                <a:srgbClr val="78909C"/>
              </a:solidFill>
            </a:endParaRPr>
          </a:p>
        </p:txBody>
      </p:sp>
      <p:pic>
        <p:nvPicPr>
          <p:cNvPr id="199687" name="Picture 7" descr="ppt">
            <a:hlinkClick r:id="rId2" tooltip="Caso_clinico_SCID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9438" y="5889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689" name="Oval 9"/>
          <p:cNvSpPr>
            <a:spLocks noChangeArrowheads="1"/>
          </p:cNvSpPr>
          <p:nvPr/>
        </p:nvSpPr>
        <p:spPr bwMode="auto">
          <a:xfrm>
            <a:off x="8980488" y="619125"/>
            <a:ext cx="1778000" cy="741363"/>
          </a:xfrm>
          <a:prstGeom prst="ellipse">
            <a:avLst/>
          </a:prstGeom>
          <a:solidFill>
            <a:schemeClr val="accent1"/>
          </a:solidFill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 b="1">
                <a:solidFill>
                  <a:srgbClr val="FFFF00"/>
                </a:solidFill>
              </a:rPr>
              <a:t>Recém-Nascido</a:t>
            </a:r>
          </a:p>
        </p:txBody>
      </p:sp>
      <p:pic>
        <p:nvPicPr>
          <p:cNvPr id="199692" name="Picture 3" descr="F:\Imuno.JPG"/>
          <p:cNvPicPr>
            <a:picLocks noChangeAspect="1" noChangeArrowheads="1"/>
          </p:cNvPicPr>
          <p:nvPr/>
        </p:nvPicPr>
        <p:blipFill>
          <a:blip r:embed="rId4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1131888"/>
            <a:ext cx="2443163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9693" name="Text Box 13"/>
          <p:cNvSpPr txBox="1">
            <a:spLocks noChangeArrowheads="1"/>
          </p:cNvSpPr>
          <p:nvPr/>
        </p:nvSpPr>
        <p:spPr bwMode="auto">
          <a:xfrm>
            <a:off x="7080250" y="2503488"/>
            <a:ext cx="10572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pt-BR" altLang="pt-BR"/>
              <a:t>1/4/2007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pt-BR" altLang="pt-BR" sz="4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Imunodeficiências Combinadas Severas (SCID)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91440" rIns="91440"/>
          <a:lstStyle/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Grupo heterogêneo de  distúrbios.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Caracteriza-se por anormalidade de desenvolvimento ou função de linfócitos.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Deficiência da imunidade Celular e humoral.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Linfocitopenia profunda associada a hipoplasia tímica e tecidos linfóides, e deficiência de Ig.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Manifesta-se usualmente no primeiro ano de vida.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Mais comumente : Candidíase oral, Diarréia crônica infecciosa, desenvolvimento retardado.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Por fim infecções por qualquer microorganismo com alta gravidade.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Transmissão em 40% das vezes é autossômica recessiva.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Metade desses o defeito genético não é conhecido. </a:t>
            </a:r>
          </a:p>
          <a:p>
            <a:pPr>
              <a:lnSpc>
                <a:spcPct val="80000"/>
              </a:lnSpc>
            </a:pPr>
            <a:r>
              <a:rPr lang="pt-BR" alt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Suspeita-se de defeito da expressão do gene de receptores antigênicos (receptores de superfície).</a:t>
            </a:r>
          </a:p>
          <a:p>
            <a:pPr>
              <a:lnSpc>
                <a:spcPct val="80000"/>
              </a:lnSpc>
            </a:pPr>
            <a:endParaRPr lang="pt-BR" altLang="pt-BR" sz="18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pt-BR" altLang="pt-BR" sz="18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pt-BR" altLang="pt-BR" sz="18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pt-BR" altLang="pt-BR" sz="18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476250"/>
            <a:ext cx="8291513" cy="596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1" name="Rectangle 5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09600" y="0"/>
            <a:ext cx="10972800" cy="1143000"/>
          </a:xfrm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SCID</a:t>
            </a:r>
          </a:p>
        </p:txBody>
      </p:sp>
      <p:sp>
        <p:nvSpPr>
          <p:cNvPr id="225284" name="Text Box 6"/>
          <p:cNvSpPr txBox="1">
            <a:spLocks noChangeArrowheads="1"/>
          </p:cNvSpPr>
          <p:nvPr/>
        </p:nvSpPr>
        <p:spPr bwMode="auto">
          <a:xfrm>
            <a:off x="9507538" y="6248400"/>
            <a:ext cx="201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r>
              <a:rPr lang="pt-BR" altLang="pt-BR">
                <a:solidFill>
                  <a:srgbClr val="FF6600"/>
                </a:solidFill>
                <a:latin typeface="Arial" panose="020B0604020202020204" pitchFamily="34" charset="0"/>
              </a:rPr>
              <a:t>Buckley RH,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Rot="1" noChangeArrowheads="1"/>
          </p:cNvSpPr>
          <p:nvPr/>
        </p:nvSpPr>
        <p:spPr bwMode="auto">
          <a:xfrm>
            <a:off x="609600" y="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914400" eaLnBrk="1" hangingPunct="1">
              <a:defRPr/>
            </a:pPr>
            <a:r>
              <a:rPr lang="pt-BR" altLang="pt-BR" sz="4400" b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SCID</a:t>
            </a:r>
          </a:p>
        </p:txBody>
      </p:sp>
      <p:pic>
        <p:nvPicPr>
          <p:cNvPr id="2273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1295400"/>
            <a:ext cx="7391400" cy="492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9507538" y="6248400"/>
            <a:ext cx="201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r>
              <a:rPr lang="pt-BR" altLang="pt-BR">
                <a:solidFill>
                  <a:srgbClr val="FF6600"/>
                </a:solidFill>
                <a:latin typeface="Arial" panose="020B0604020202020204" pitchFamily="34" charset="0"/>
              </a:rPr>
              <a:t>Buckley RH, 2004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Tratamento SCID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91440" rIns="91440"/>
          <a:lstStyle/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Trata-se de uma emergência pediátrica.</a:t>
            </a:r>
          </a:p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ATB profilática e se necessário terapêutica.</a:t>
            </a:r>
          </a:p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Transplante de medula com até 95% de cura se realizado antes do terceiro mês de vida.</a:t>
            </a:r>
          </a:p>
          <a:p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Observar a doença enxerto </a:t>
            </a:r>
            <a:r>
              <a:rPr lang="pt-BR" altLang="pt-BR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versus</a:t>
            </a:r>
            <a:r>
              <a:rPr lang="pt-BR" alt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hospedeiro.</a:t>
            </a:r>
          </a:p>
          <a:p>
            <a:endParaRPr lang="pt-BR" altLang="pt-BR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4388" y="549275"/>
            <a:ext cx="8685212" cy="5827713"/>
          </a:xfrm>
          <a:noFill/>
        </p:spPr>
      </p:pic>
      <p:sp>
        <p:nvSpPr>
          <p:cNvPr id="230403" name="Text Box 3"/>
          <p:cNvSpPr txBox="1">
            <a:spLocks noChangeArrowheads="1"/>
          </p:cNvSpPr>
          <p:nvPr/>
        </p:nvSpPr>
        <p:spPr bwMode="auto">
          <a:xfrm>
            <a:off x="9507538" y="6491288"/>
            <a:ext cx="2012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/>
            <a:r>
              <a:rPr lang="pt-BR" altLang="pt-BR">
                <a:solidFill>
                  <a:srgbClr val="FF6600"/>
                </a:solidFill>
                <a:latin typeface="Arial" panose="020B0604020202020204" pitchFamily="34" charset="0"/>
              </a:rPr>
              <a:t>Buckley RH, 2004</a:t>
            </a:r>
          </a:p>
        </p:txBody>
      </p:sp>
      <p:sp>
        <p:nvSpPr>
          <p:cNvPr id="47108" name="Rectangle 4"/>
          <p:cNvSpPr>
            <a:spLocks noRot="1" noChangeArrowheads="1"/>
          </p:cNvSpPr>
          <p:nvPr/>
        </p:nvSpPr>
        <p:spPr bwMode="auto">
          <a:xfrm>
            <a:off x="609600" y="-304800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914400" eaLnBrk="1" hangingPunct="1">
              <a:defRPr/>
            </a:pPr>
            <a:r>
              <a:rPr lang="pt-BR" altLang="pt-BR" sz="4400" b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rPr>
              <a:t>SCID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55" name="Oval 51"/>
          <p:cNvSpPr>
            <a:spLocks noChangeArrowheads="1"/>
          </p:cNvSpPr>
          <p:nvPr/>
        </p:nvSpPr>
        <p:spPr bwMode="auto">
          <a:xfrm>
            <a:off x="1341438" y="669925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/>
            <a:r>
              <a:rPr lang="pt-BR" altLang="pt-BR"/>
              <a:t>2019</a:t>
            </a:r>
          </a:p>
        </p:txBody>
      </p:sp>
      <p:pic>
        <p:nvPicPr>
          <p:cNvPr id="200757" name="Picture 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1677988"/>
            <a:ext cx="8839200" cy="428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0758" name="Rectangle 54"/>
          <p:cNvSpPr>
            <a:spLocks noChangeArrowheads="1"/>
          </p:cNvSpPr>
          <p:nvPr/>
        </p:nvSpPr>
        <p:spPr bwMode="auto">
          <a:xfrm>
            <a:off x="3438525" y="198438"/>
            <a:ext cx="61118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just" eaLnBrk="1" hangingPunct="1"/>
            <a:r>
              <a:rPr lang="en-US" altLang="pt-BR" sz="2400" b="1">
                <a:solidFill>
                  <a:srgbClr val="FF0000"/>
                </a:solidFill>
                <a:latin typeface="Lato" panose="020F0502020204030203" pitchFamily="34" charset="0"/>
                <a:hlinkClick r:id="rId3"/>
              </a:rPr>
              <a:t>Imunodeficiência prim</a:t>
            </a:r>
            <a:r>
              <a:rPr lang="en-US" altLang="pt-BR" sz="2400" b="1">
                <a:solidFill>
                  <a:srgbClr val="FF0000"/>
                </a:solidFill>
                <a:hlinkClick r:id="rId3"/>
              </a:rPr>
              <a:t>á</a:t>
            </a:r>
            <a:r>
              <a:rPr lang="en-US" altLang="pt-BR" sz="2400" b="1">
                <a:solidFill>
                  <a:srgbClr val="FF0000"/>
                </a:solidFill>
                <a:latin typeface="Lato" panose="020F0502020204030203" pitchFamily="34" charset="0"/>
                <a:hlinkClick r:id="rId3"/>
              </a:rPr>
              <a:t>ria no neonato</a:t>
            </a:r>
            <a:endParaRPr lang="en-US" altLang="pt-BR" sz="2400" b="1">
              <a:solidFill>
                <a:srgbClr val="FF0000"/>
              </a:solidFill>
              <a:latin typeface="Lato" panose="020F0502020204030203" pitchFamily="34" charset="0"/>
            </a:endParaRPr>
          </a:p>
          <a:p>
            <a:pPr algn="ctr"/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Fab</a:t>
            </a:r>
            <a:r>
              <a:rPr lang="en-US" altLang="pt-BR" sz="1300">
                <a:solidFill>
                  <a:srgbClr val="424242"/>
                </a:solidFill>
              </a:rPr>
              <a:t>í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ola Scancetti Tavares, M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rcia Cristina Mondaini Salazar, Fl</a:t>
            </a:r>
            <a:r>
              <a:rPr lang="en-US" altLang="pt-BR" sz="1300">
                <a:solidFill>
                  <a:srgbClr val="424242"/>
                </a:solidFill>
              </a:rPr>
              <a:t>á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via Alice T. de Medeiros Guimarães, Vanessa Gonzaga Tavares, Rozilene Cabral Muniz Cap</a:t>
            </a:r>
            <a:r>
              <a:rPr lang="en-US" altLang="pt-BR" sz="1300">
                <a:solidFill>
                  <a:srgbClr val="424242"/>
                </a:solidFill>
              </a:rPr>
              <a:t>í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en-US" altLang="pt-BR" sz="1300">
                <a:solidFill>
                  <a:srgbClr val="424242"/>
                </a:solidFill>
              </a:rPr>
              <a:t>é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m-Nascido de Risco, 4a Edi</a:t>
            </a:r>
            <a:r>
              <a:rPr lang="en-US" altLang="pt-BR" sz="1300">
                <a:solidFill>
                  <a:srgbClr val="424242"/>
                </a:solidFill>
              </a:rPr>
              <a:t>ç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ão, Bras</a:t>
            </a:r>
            <a:r>
              <a:rPr lang="en-US" altLang="pt-BR" sz="1300">
                <a:solidFill>
                  <a:srgbClr val="424242"/>
                </a:solidFill>
              </a:rPr>
              <a:t>í</a:t>
            </a:r>
            <a:r>
              <a:rPr lang="en-US" altLang="pt-BR" sz="1300">
                <a:solidFill>
                  <a:srgbClr val="424242"/>
                </a:solidFill>
                <a:latin typeface="Source Sans Pro"/>
              </a:rPr>
              <a:t>lia, 2019, no Prelo</a:t>
            </a:r>
            <a:endParaRPr lang="en-US" altLang="pt-BR">
              <a:solidFill>
                <a:srgbClr val="78909C"/>
              </a:solidFill>
            </a:endParaRPr>
          </a:p>
        </p:txBody>
      </p:sp>
      <p:pic>
        <p:nvPicPr>
          <p:cNvPr id="200759" name="Picture 55" descr="doc">
            <a:hlinkClick r:id="rId4" tooltip="IMUNODEFICIÊNCIA PRIMÁRIA NO NEONATO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0563" y="3429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1" name="Rectangle 3"/>
          <p:cNvSpPr>
            <a:spLocks noGrp="1"/>
          </p:cNvSpPr>
          <p:nvPr>
            <p:ph type="body" idx="1"/>
          </p:nvPr>
        </p:nvSpPr>
        <p:spPr>
          <a:xfrm>
            <a:off x="131763" y="128588"/>
            <a:ext cx="12060237" cy="6729412"/>
          </a:xfrm>
          <a:solidFill>
            <a:schemeClr val="bg1"/>
          </a:solidFill>
        </p:spPr>
        <p:txBody>
          <a:bodyPr/>
          <a:lstStyle/>
          <a:p>
            <a:pPr marL="412750" indent="-412750" algn="ctr"/>
            <a:r>
              <a:rPr lang="pt-BR" altLang="pt-BR" b="1" smtClean="0">
                <a:solidFill>
                  <a:srgbClr val="0000FF"/>
                </a:solidFill>
              </a:rPr>
              <a:t>TRATAMENTO </a:t>
            </a:r>
          </a:p>
          <a:p>
            <a:pPr marL="412750" indent="-412750"/>
            <a:r>
              <a:rPr lang="pt-BR" altLang="pt-BR" smtClean="0">
                <a:latin typeface="Times New Roman" panose="02020603050405020304" pitchFamily="18" charset="0"/>
              </a:rPr>
              <a:t>A partir da suspeita de imunodeficiência, o paciente deverá ser encaminhado ao especialista (imunologista), entretanto o tratamento de suporte deve ser instituído precocemente, de acordo com o tipo de imunodeficiência, principalmente nos casos de imunodeficiência combinada grave, quando o tempo de diagnóstico e tratamento são fundamentais para maior a sobrevida do paciente.</a:t>
            </a:r>
            <a:endParaRPr lang="pt-BR" altLang="pt-BR" b="1" smtClean="0">
              <a:latin typeface="Times New Roman" panose="02020603050405020304" pitchFamily="18" charset="0"/>
            </a:endParaRPr>
          </a:p>
          <a:p>
            <a:pPr marL="412750" indent="-412750"/>
            <a:r>
              <a:rPr lang="pt-BR" altLang="pt-BR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Imunodeficiência Combinada Grave</a:t>
            </a:r>
            <a:endParaRPr lang="pt-BR" altLang="pt-BR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71500" lvl="1" indent="-371475"/>
            <a:r>
              <a:rPr lang="pt-BR" altLang="pt-BR" smtClean="0">
                <a:latin typeface="Times New Roman" panose="02020603050405020304" pitchFamily="18" charset="0"/>
              </a:rPr>
              <a:t>Tratamento de Suporte: 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Combate à infecção: colher culturas e iniciar tratamento precocemente, além de profilaxia para </a:t>
            </a:r>
            <a:r>
              <a:rPr lang="pt-BR" altLang="pt-BR" i="1" smtClean="0">
                <a:latin typeface="Times New Roman" panose="02020603050405020304" pitchFamily="18" charset="0"/>
              </a:rPr>
              <a:t>P. jirovecii</a:t>
            </a:r>
            <a:r>
              <a:rPr lang="pt-BR" altLang="pt-BR" smtClean="0">
                <a:latin typeface="Times New Roman" panose="02020603050405020304" pitchFamily="18" charset="0"/>
              </a:rPr>
              <a:t>.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Internação: manter paciente em isolamento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Vacinação: contraindicado vacina de microrganismos vivos, atenuados (BCG, pólio oral, rotavírus, rubéola, tríplice ou tetra viral). Os contactantes domiciliares não deverão receber a pólio oral e nem a rotavírus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Infusão de Imunoglobulina e manutenção de níveis de IgG preferencialmente acima de 800 mg/dl. 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Palivizumabe na época de circulação do VSR.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Profilaxia antifúngica com Fluconazol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Hemoderivados: se necessário os produtos devem ser irradiados, sem leucócitos e CMV negativos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Manter aleitamento materno, exceto se mãe com HIV ou infecção pelo CMV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Suporte nutricional</a:t>
            </a:r>
          </a:p>
          <a:p>
            <a:pPr marL="571500" lvl="1" indent="-371475"/>
            <a:r>
              <a:rPr lang="pt-BR" altLang="pt-BR" smtClean="0">
                <a:latin typeface="Times New Roman" panose="02020603050405020304" pitchFamily="18" charset="0"/>
              </a:rPr>
              <a:t>Tratamento Definitivo: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Transplante de Medula óssea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HSCT:  boa resposta se realizado antes do 3 meses e meio de vida.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Terapia Genética – Deficiência de ADA e SCID ligado ao X.</a:t>
            </a:r>
          </a:p>
          <a:p>
            <a:pPr marL="673100" lvl="2" indent="-288925"/>
            <a:r>
              <a:rPr lang="pt-BR" altLang="pt-BR" smtClean="0">
                <a:latin typeface="Times New Roman" panose="02020603050405020304" pitchFamily="18" charset="0"/>
              </a:rPr>
              <a:t>Reposição Enzimática semanal – Deficiência de ADA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5" name="Rectangle 3"/>
          <p:cNvSpPr>
            <a:spLocks noGrp="1"/>
          </p:cNvSpPr>
          <p:nvPr>
            <p:ph type="body" idx="1"/>
          </p:nvPr>
        </p:nvSpPr>
        <p:spPr>
          <a:xfrm>
            <a:off x="0" y="149225"/>
            <a:ext cx="11999913" cy="614680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altLang="pt-BR" sz="2400" b="1" smtClean="0">
                <a:solidFill>
                  <a:srgbClr val="0000FF"/>
                </a:solidFill>
                <a:latin typeface="Times New Roman" panose="02020603050405020304" pitchFamily="18" charset="0"/>
              </a:rPr>
              <a:t>CONCLUSÃO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O nascimento é um desafio, principalmente do ponto de vista imunológico. O indivíduo sai de um ambiente fetal praticamente estéril, para um meio ambiente repleto de microrganismos que põem suas defesas a prova. O sistema imune não está pronto ao nascimento, porém sua variedade de efetores e sua especificidade desempenham importante papel nos primeiros dias de vida. 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Enquanto a maturação do sistema imune ocorre gradativamente com o avançar da idade, o neonato e o lactente contam com algumas armas na luta diária contra infecções: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•	a passagem transplacentária do repertório imunológico materno via IgG;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•	o aleitamento materno, que confere proteção diferenciada para as mucosas;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•	a vacinação adequada, que estimula o sistema imune para a produção própria de anticorpos.</a:t>
            </a:r>
          </a:p>
          <a:p>
            <a:r>
              <a:rPr lang="pt-BR" altLang="pt-BR" smtClean="0">
                <a:latin typeface="Times New Roman" panose="02020603050405020304" pitchFamily="18" charset="0"/>
              </a:rPr>
              <a:t>	Qualquer defeito durante o desenvolvimento do sistema imunológico aumenta o risco de infecções, doenças autoimunes, neoplasias na criança. As imunodeficiências primárias constituem um grupo heterogêneo destas alterações imunológicas que podem levar a morte da criança durante o primeiro ano de vida.</a:t>
            </a:r>
          </a:p>
          <a:p>
            <a:pPr algn="ctr"/>
            <a:r>
              <a:rPr lang="pt-BR" altLang="pt-BR" smtClean="0">
                <a:latin typeface="Times New Roman" panose="02020603050405020304" pitchFamily="18" charset="0"/>
              </a:rPr>
              <a:t>	</a:t>
            </a:r>
            <a:r>
              <a:rPr lang="pt-BR" altLang="pt-BR" b="1" smtClean="0">
                <a:latin typeface="Times New Roman" panose="02020603050405020304" pitchFamily="18" charset="0"/>
              </a:rPr>
              <a:t>O diagnóstico precoce das imunodeficiências graves com a triagem neonatal (TRECS e KRECS) é determinante na sobrevida dos pacientes, porque possibilita tratamento adequado antes do início dos sintomas e reduz complicações decorrentes de infecções e de vacinas contraindicadas para estas doenças.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9" name="Straight Connector 28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1" name="Rectangle 3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588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3" name="Rectangle 3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5" name="Rectangle 3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588" y="0"/>
            <a:ext cx="12188825" cy="49704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-3213100"/>
            <a:ext cx="10058400" cy="38925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altLang="pt-BR" sz="4000" smtClean="0">
                <a:solidFill>
                  <a:srgbClr val="FFFFFF"/>
                </a:solidFill>
              </a:rPr>
              <a:t>Obrigada!</a:t>
            </a:r>
          </a:p>
        </p:txBody>
      </p:sp>
      <p:pic>
        <p:nvPicPr>
          <p:cNvPr id="234505" name="Picture 9"/>
          <p:cNvPicPr>
            <a:picLocks noChangeAspect="1" noChangeArrowheads="1"/>
          </p:cNvPicPr>
          <p:nvPr/>
        </p:nvPicPr>
        <p:blipFill>
          <a:blip r:embed="rId2" cstate="print">
            <a:lum bright="18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728663"/>
            <a:ext cx="10829925" cy="4633912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4506" name="Text Box 10"/>
          <p:cNvSpPr txBox="1">
            <a:spLocks noChangeArrowheads="1"/>
          </p:cNvSpPr>
          <p:nvPr/>
        </p:nvSpPr>
        <p:spPr bwMode="auto">
          <a:xfrm>
            <a:off x="141288" y="5491163"/>
            <a:ext cx="117649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0000FF"/>
                </a:solidFill>
              </a:rPr>
              <a:t>Drs. Ana Paula, Lisliê Capoulade, Flávia Guimarães, Bruno, Thynara Leonel Bueno, Paulo R. Margotto, Telma Carvalho Pereira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3663</Words>
  <Application>Microsoft Office PowerPoint</Application>
  <PresentationFormat>Widescreen</PresentationFormat>
  <Paragraphs>352</Paragraphs>
  <Slides>54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12</vt:i4>
      </vt:variant>
      <vt:variant>
        <vt:lpstr>Títulos de slides</vt:lpstr>
      </vt:variant>
      <vt:variant>
        <vt:i4>54</vt:i4>
      </vt:variant>
    </vt:vector>
  </HeadingPairs>
  <TitlesOfParts>
    <vt:vector size="75" baseType="lpstr">
      <vt:lpstr>Arial</vt:lpstr>
      <vt:lpstr>Calibri</vt:lpstr>
      <vt:lpstr>Calibri Light</vt:lpstr>
      <vt:lpstr>Garamond</vt:lpstr>
      <vt:lpstr>Lato</vt:lpstr>
      <vt:lpstr>Source Sans Pro</vt:lpstr>
      <vt:lpstr>Tahoma</vt:lpstr>
      <vt:lpstr>Times New Roman</vt:lpstr>
      <vt:lpstr>Wingdings</vt:lpstr>
      <vt:lpstr>Retrospectiva</vt:lpstr>
      <vt:lpstr>1_Tema do Office</vt:lpstr>
      <vt:lpstr>2_Tema do Office</vt:lpstr>
      <vt:lpstr>Tema do Office</vt:lpstr>
      <vt:lpstr>3_Tema do Office</vt:lpstr>
      <vt:lpstr>4_Tema do Office</vt:lpstr>
      <vt:lpstr>5_Tema do Office</vt:lpstr>
      <vt:lpstr>6_Tema do Office</vt:lpstr>
      <vt:lpstr>7_Tema do Office</vt:lpstr>
      <vt:lpstr>8_Tema do Office</vt:lpstr>
      <vt:lpstr>9_Tema do Office</vt:lpstr>
      <vt:lpstr>10_Tema do Office</vt:lpstr>
      <vt:lpstr>Apresentação do PowerPoint</vt:lpstr>
      <vt:lpstr>Caso Clínico</vt:lpstr>
      <vt:lpstr>Evolução</vt:lpstr>
      <vt:lpstr>Fez uso:</vt:lpstr>
      <vt:lpstr>Exames:</vt:lpstr>
      <vt:lpstr>Imagem:</vt:lpstr>
      <vt:lpstr>Antecedentes</vt:lpstr>
      <vt:lpstr>Evolução</vt:lpstr>
      <vt:lpstr>BOX 20 </vt:lpstr>
      <vt:lpstr>BOX 20</vt:lpstr>
      <vt:lpstr>                 Rhodococcus</vt:lpstr>
      <vt:lpstr>UTIP- HMIB</vt:lpstr>
      <vt:lpstr>UTIP-HMIB</vt:lpstr>
      <vt:lpstr>DIP</vt:lpstr>
      <vt:lpstr>BOX 20- DIP</vt:lpstr>
      <vt:lpstr>AMBULATÓRIO DE IMUNOLOGIA</vt:lpstr>
      <vt:lpstr>Apresentação do PowerPoint</vt:lpstr>
      <vt:lpstr>DGC</vt:lpstr>
      <vt:lpstr>Entendendo a susceptibilidade desses pacientes a infecções</vt:lpstr>
      <vt:lpstr>Entendendo a susceptibilidade desses pacientes a infecções</vt:lpstr>
      <vt:lpstr>DGC</vt:lpstr>
      <vt:lpstr>Clínica</vt:lpstr>
      <vt:lpstr>Clínica</vt:lpstr>
      <vt:lpstr>Diagnóstico</vt:lpstr>
      <vt:lpstr>Tratamento</vt:lpstr>
      <vt:lpstr>Tratamento </vt:lpstr>
      <vt:lpstr>DCG</vt:lpstr>
      <vt:lpstr>Apresentação do PowerPoint</vt:lpstr>
      <vt:lpstr>AMBULATÓRIO IMUNOLOGIA</vt:lpstr>
      <vt:lpstr>PATOLOGIA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Referências Bibliográficas</vt:lpstr>
      <vt:lpstr>Nota do Editor do site, Dr. Paulo R. Margotto. Consultem também ! Aqui e Agora! Estudando Juntos! Online Sempre!</vt:lpstr>
      <vt:lpstr>Apresentação do PowerPoint</vt:lpstr>
      <vt:lpstr>Apresentação do PowerPoint</vt:lpstr>
      <vt:lpstr>Imunodeficiências Combinadas Severas (SCID)</vt:lpstr>
      <vt:lpstr>SCID</vt:lpstr>
      <vt:lpstr>Apresentação do PowerPoint</vt:lpstr>
      <vt:lpstr>Tratamento SCID</vt:lpstr>
      <vt:lpstr>Apresentação do PowerPoint</vt:lpstr>
      <vt:lpstr>Apresentação do PowerPoint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Sessão Anatomo-Clínica HMIB</dc:title>
  <dc:creator>Thaynara</dc:creator>
  <cp:lastModifiedBy>Paulo Margotto</cp:lastModifiedBy>
  <cp:revision>23</cp:revision>
  <dcterms:created xsi:type="dcterms:W3CDTF">2019-03-25T19:15:03Z</dcterms:created>
  <dcterms:modified xsi:type="dcterms:W3CDTF">2019-04-12T11:44:57Z</dcterms:modified>
</cp:coreProperties>
</file>