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40" r:id="rId1"/>
  </p:sldMasterIdLst>
  <p:sldIdLst>
    <p:sldId id="256" r:id="rId2"/>
    <p:sldId id="257" r:id="rId3"/>
    <p:sldId id="258" r:id="rId4"/>
    <p:sldId id="259" r:id="rId5"/>
    <p:sldId id="260" r:id="rId6"/>
    <p:sldId id="261" r:id="rId7"/>
    <p:sldId id="279" r:id="rId8"/>
    <p:sldId id="280" r:id="rId9"/>
    <p:sldId id="262" r:id="rId10"/>
    <p:sldId id="263" r:id="rId11"/>
    <p:sldId id="265" r:id="rId12"/>
    <p:sldId id="264"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82" r:id="rId27"/>
    <p:sldId id="283" r:id="rId28"/>
    <p:sldId id="281" r:id="rId29"/>
    <p:sldId id="284" r:id="rId30"/>
    <p:sldId id="285" r:id="rId31"/>
    <p:sldId id="286" r:id="rId32"/>
    <p:sldId id="288" r:id="rId33"/>
    <p:sldId id="287" r:id="rId34"/>
    <p:sldId id="290" r:id="rId35"/>
    <p:sldId id="291" r:id="rId36"/>
    <p:sldId id="292" r:id="rId37"/>
    <p:sldId id="293" r:id="rId38"/>
    <p:sldId id="289" r:id="rId39"/>
    <p:sldId id="294" r:id="rId40"/>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orbel" panose="020B0503020204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orbel" panose="020B0503020204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orbel" panose="020B0503020204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orbel" panose="020B0503020204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orbel" panose="020B0503020204020204" pitchFamily="34" charset="0"/>
        <a:ea typeface="+mn-ea"/>
        <a:cs typeface="+mn-cs"/>
      </a:defRPr>
    </a:lvl5pPr>
    <a:lvl6pPr marL="2286000" algn="l" defTabSz="914400" rtl="0" eaLnBrk="1" latinLnBrk="0" hangingPunct="1">
      <a:defRPr kern="1200">
        <a:solidFill>
          <a:schemeClr val="tx1"/>
        </a:solidFill>
        <a:latin typeface="Corbel" panose="020B0503020204020204" pitchFamily="34" charset="0"/>
        <a:ea typeface="+mn-ea"/>
        <a:cs typeface="+mn-cs"/>
      </a:defRPr>
    </a:lvl6pPr>
    <a:lvl7pPr marL="2743200" algn="l" defTabSz="914400" rtl="0" eaLnBrk="1" latinLnBrk="0" hangingPunct="1">
      <a:defRPr kern="1200">
        <a:solidFill>
          <a:schemeClr val="tx1"/>
        </a:solidFill>
        <a:latin typeface="Corbel" panose="020B0503020204020204" pitchFamily="34" charset="0"/>
        <a:ea typeface="+mn-ea"/>
        <a:cs typeface="+mn-cs"/>
      </a:defRPr>
    </a:lvl7pPr>
    <a:lvl8pPr marL="3200400" algn="l" defTabSz="914400" rtl="0" eaLnBrk="1" latinLnBrk="0" hangingPunct="1">
      <a:defRPr kern="1200">
        <a:solidFill>
          <a:schemeClr val="tx1"/>
        </a:solidFill>
        <a:latin typeface="Corbel" panose="020B0503020204020204" pitchFamily="34" charset="0"/>
        <a:ea typeface="+mn-ea"/>
        <a:cs typeface="+mn-cs"/>
      </a:defRPr>
    </a:lvl8pPr>
    <a:lvl9pPr marL="3657600" algn="l" defTabSz="914400" rtl="0" eaLnBrk="1" latinLnBrk="0" hangingPunct="1">
      <a:defRPr kern="1200">
        <a:solidFill>
          <a:schemeClr val="tx1"/>
        </a:solidFill>
        <a:latin typeface="Corbel" panose="020B0503020204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0000FF"/>
    <a:srgbClr val="6600FF"/>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8" d="100"/>
          <a:sy n="98" d="100"/>
        </p:scale>
        <p:origin x="110" y="12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ctangle 6"/>
          <p:cNvSpPr/>
          <p:nvPr/>
        </p:nvSpPr>
        <p:spPr>
          <a:xfrm>
            <a:off x="0" y="762000"/>
            <a:ext cx="9142413" cy="5334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9271000" y="762000"/>
            <a:ext cx="2924175" cy="5334000"/>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lstStyle>
            <a:lvl1pPr algn="l">
              <a:defRPr sz="5900" spc="-100" baseline="0">
                <a:solidFill>
                  <a:srgbClr val="FFFFFF"/>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smtClean="0"/>
              <a:t>Clique para editar o estilo do subtítulo mestre</a:t>
            </a:r>
            <a:endParaRPr lang="en-US" dirty="0"/>
          </a:p>
        </p:txBody>
      </p:sp>
      <p:sp>
        <p:nvSpPr>
          <p:cNvPr id="6" name="Date Placeholder 3"/>
          <p:cNvSpPr>
            <a:spLocks noGrp="1"/>
          </p:cNvSpPr>
          <p:nvPr>
            <p:ph type="dt" sz="half" idx="10"/>
          </p:nvPr>
        </p:nvSpPr>
        <p:spPr/>
        <p:txBody>
          <a:bodyPr/>
          <a:lstStyle>
            <a:lvl1pPr>
              <a:defRPr/>
            </a:lvl1pPr>
          </a:lstStyle>
          <a:p>
            <a:pPr>
              <a:defRPr/>
            </a:pPr>
            <a:fld id="{A3AE895E-41F1-41CC-B12F-3D96C3471564}" type="datetimeFigureOut">
              <a:rPr lang="en-US"/>
              <a:pPr>
                <a:defRPr/>
              </a:pPr>
              <a:t>4/12/2019</a:t>
            </a:fld>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393D7885-D521-43ED-B697-731418C35749}" type="slidenum">
              <a:rPr lang="en-US"/>
              <a:pPr>
                <a:defRPr/>
              </a:pPr>
              <a:t>‹nº›</a:t>
            </a:fld>
            <a:endParaRPr lang="en-US"/>
          </a:p>
        </p:txBody>
      </p:sp>
    </p:spTree>
    <p:extLst>
      <p:ext uri="{BB962C8B-B14F-4D97-AF65-F5344CB8AC3E}">
        <p14:creationId xmlns:p14="http://schemas.microsoft.com/office/powerpoint/2010/main" val="307186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025E0171-4A31-4153-BE57-839EEDBB5A89}" type="datetimeFigureOut">
              <a:rPr lang="en-US"/>
              <a:pPr>
                <a:defRPr/>
              </a:pPr>
              <a:t>4/12/2019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D322ADF-377C-424D-A6A5-2D9AA5651411}" type="slidenum">
              <a:rPr lang="en-US"/>
              <a:pPr>
                <a:defRPr/>
              </a:pPr>
              <a:t>‹nº›</a:t>
            </a:fld>
            <a:endParaRPr lang="en-US"/>
          </a:p>
        </p:txBody>
      </p:sp>
    </p:spTree>
    <p:extLst>
      <p:ext uri="{BB962C8B-B14F-4D97-AF65-F5344CB8AC3E}">
        <p14:creationId xmlns:p14="http://schemas.microsoft.com/office/powerpoint/2010/main" val="991233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lstStyle>
            <a:lvl1pPr>
              <a:defRPr sz="5900" b="0" spc="-100" baseline="0">
                <a:solidFill>
                  <a:schemeClr val="tx2">
                    <a:lumMod val="75000"/>
                  </a:schemeClr>
                </a:solidFill>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4BF99205-9318-413A-BC38-AAAFBD96403F}" type="datetimeFigureOut">
              <a:rPr lang="en-US"/>
              <a:pPr>
                <a:defRPr/>
              </a:pPr>
              <a:t>4/12/2019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9A118E7-4F2C-4AEC-9810-7E5DFEA163FA}" type="slidenum">
              <a:rPr lang="en-US"/>
              <a:pPr>
                <a:defRPr/>
              </a:pPr>
              <a:t>‹nº›</a:t>
            </a:fld>
            <a:endParaRPr lang="en-US"/>
          </a:p>
        </p:txBody>
      </p:sp>
    </p:spTree>
    <p:extLst>
      <p:ext uri="{BB962C8B-B14F-4D97-AF65-F5344CB8AC3E}">
        <p14:creationId xmlns:p14="http://schemas.microsoft.com/office/powerpoint/2010/main" val="4094860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DE3059A9-1D02-4446-8595-FE36A2E34BE8}" type="datetimeFigureOut">
              <a:rPr lang="en-US"/>
              <a:pPr>
                <a:defRPr/>
              </a:pPr>
              <a:t>4/12/2019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54778C8-AF51-4A04-8212-23E0338BF806}" type="slidenum">
              <a:rPr lang="en-US"/>
              <a:pPr>
                <a:defRPr/>
              </a:pPr>
              <a:t>‹nº›</a:t>
            </a:fld>
            <a:endParaRPr lang="en-US"/>
          </a:p>
        </p:txBody>
      </p:sp>
    </p:spTree>
    <p:extLst>
      <p:ext uri="{BB962C8B-B14F-4D97-AF65-F5344CB8AC3E}">
        <p14:creationId xmlns:p14="http://schemas.microsoft.com/office/powerpoint/2010/main" val="3382286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296FC664-144D-4DB6-8B53-909553F51293}" type="datetimeFigureOut">
              <a:rPr lang="en-US"/>
              <a:pPr>
                <a:defRPr/>
              </a:pPr>
              <a:t>4/12/2019</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220C32D-57D8-44E3-8391-97DC24214297}" type="slidenum">
              <a:rPr lang="en-US"/>
              <a:pPr>
                <a:defRPr/>
              </a:pPr>
              <a:t>‹nº›</a:t>
            </a:fld>
            <a:endParaRPr lang="en-US"/>
          </a:p>
        </p:txBody>
      </p:sp>
    </p:spTree>
    <p:extLst>
      <p:ext uri="{BB962C8B-B14F-4D97-AF65-F5344CB8AC3E}">
        <p14:creationId xmlns:p14="http://schemas.microsoft.com/office/powerpoint/2010/main" val="320892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F43955CF-B338-4849-9087-A6D441FCB1D6}" type="datetimeFigureOut">
              <a:rPr lang="en-US"/>
              <a:pPr>
                <a:defRPr/>
              </a:pPr>
              <a:t>4/12/2019</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5D37866-7FD2-49A6-8B1F-1C7D514BB365}" type="slidenum">
              <a:rPr lang="en-US"/>
              <a:pPr>
                <a:defRPr/>
              </a:pPr>
              <a:t>‹nº›</a:t>
            </a:fld>
            <a:endParaRPr lang="en-US"/>
          </a:p>
        </p:txBody>
      </p:sp>
    </p:spTree>
    <p:extLst>
      <p:ext uri="{BB962C8B-B14F-4D97-AF65-F5344CB8AC3E}">
        <p14:creationId xmlns:p14="http://schemas.microsoft.com/office/powerpoint/2010/main" val="2921780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fld id="{C750E859-32BA-4D8F-B57F-C5CD65D29FA6}" type="datetimeFigureOut">
              <a:rPr lang="en-US"/>
              <a:pPr>
                <a:defRPr/>
              </a:pPr>
              <a:t>4/12/2019</a:t>
            </a:fld>
            <a:endParaRPr lang="en-US"/>
          </a:p>
        </p:txBody>
      </p:sp>
      <p:sp>
        <p:nvSpPr>
          <p:cNvPr id="3" name="Footer Placeholder 5"/>
          <p:cNvSpPr>
            <a:spLocks noGrp="1"/>
          </p:cNvSpPr>
          <p:nvPr>
            <p:ph type="ftr" sz="quarter" idx="11"/>
          </p:nvPr>
        </p:nvSpPr>
        <p:spPr/>
        <p:txBody>
          <a:bodyPr/>
          <a:lstStyle>
            <a:lvl1pPr>
              <a:defRPr/>
            </a:lvl1pPr>
          </a:lstStyle>
          <a:p>
            <a:pPr>
              <a:defRPr/>
            </a:pPr>
            <a:endParaRPr lang="en-US"/>
          </a:p>
        </p:txBody>
      </p:sp>
      <p:sp>
        <p:nvSpPr>
          <p:cNvPr id="4" name="Slide Number Placeholder 6"/>
          <p:cNvSpPr>
            <a:spLocks noGrp="1"/>
          </p:cNvSpPr>
          <p:nvPr>
            <p:ph type="sldNum" sz="quarter" idx="12"/>
          </p:nvPr>
        </p:nvSpPr>
        <p:spPr/>
        <p:txBody>
          <a:bodyPr/>
          <a:lstStyle>
            <a:lvl1pPr>
              <a:defRPr/>
            </a:lvl1pPr>
          </a:lstStyle>
          <a:p>
            <a:pPr>
              <a:defRPr/>
            </a:pPr>
            <a:fld id="{719A385C-AA86-4444-B5B2-73E81CDC2D01}" type="slidenum">
              <a:rPr lang="en-US"/>
              <a:pPr>
                <a:defRPr/>
              </a:pPr>
              <a:t>‹nº›</a:t>
            </a:fld>
            <a:endParaRPr lang="en-US"/>
          </a:p>
        </p:txBody>
      </p:sp>
    </p:spTree>
    <p:extLst>
      <p:ext uri="{BB962C8B-B14F-4D97-AF65-F5344CB8AC3E}">
        <p14:creationId xmlns:p14="http://schemas.microsoft.com/office/powerpoint/2010/main" val="3054537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lstStyle>
            <a:lvl1pPr>
              <a:defRPr sz="3200" b="0" baseline="0"/>
            </a:lvl1pPr>
          </a:lstStyle>
          <a:p>
            <a:r>
              <a:rPr lang="pt-BR" smtClean="0"/>
              <a:t>Clique para editar o título mestre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B3A2DAAE-AEED-4E0B-A758-ED6B21D4B506}" type="datetimeFigureOut">
              <a:rPr lang="en-US"/>
              <a:pPr>
                <a:defRPr/>
              </a:pPr>
              <a:t>4/12/2019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A75C051-E858-475A-816A-0B79E749E086}" type="slidenum">
              <a:rPr lang="en-US"/>
              <a:pPr>
                <a:defRPr/>
              </a:pPr>
              <a:t>‹nº›</a:t>
            </a:fld>
            <a:endParaRPr lang="en-US"/>
          </a:p>
        </p:txBody>
      </p:sp>
    </p:spTree>
    <p:extLst>
      <p:ext uri="{BB962C8B-B14F-4D97-AF65-F5344CB8AC3E}">
        <p14:creationId xmlns:p14="http://schemas.microsoft.com/office/powerpoint/2010/main" val="2095846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lstStyle>
            <a:lvl1pPr>
              <a:defRPr sz="32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rtlCol="0" anchor="t">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7"/>
          <p:cNvSpPr>
            <a:spLocks noGrp="1"/>
          </p:cNvSpPr>
          <p:nvPr>
            <p:ph type="dt" sz="half" idx="10"/>
          </p:nvPr>
        </p:nvSpPr>
        <p:spPr/>
        <p:txBody>
          <a:bodyPr/>
          <a:lstStyle>
            <a:lvl1pPr>
              <a:defRPr/>
            </a:lvl1pPr>
          </a:lstStyle>
          <a:p>
            <a:pPr>
              <a:defRPr/>
            </a:pPr>
            <a:fld id="{9F9AE6A8-FDCC-4285-A34D-FB306A1E65EB}" type="datetimeFigureOut">
              <a:rPr lang="en-US"/>
              <a:pPr>
                <a:defRPr/>
              </a:pPr>
              <a:t>4/12/2019</a:t>
            </a:fld>
            <a:endParaRPr lang="en-US"/>
          </a:p>
        </p:txBody>
      </p:sp>
      <p:sp>
        <p:nvSpPr>
          <p:cNvPr id="6" name="Footer Placeholder 8"/>
          <p:cNvSpPr>
            <a:spLocks noGrp="1"/>
          </p:cNvSpPr>
          <p:nvPr>
            <p:ph type="ftr" sz="quarter" idx="11"/>
          </p:nvPr>
        </p:nvSpPr>
        <p:spPr>
          <a:xfrm>
            <a:off x="3498850" y="6356350"/>
            <a:ext cx="5911850" cy="365125"/>
          </a:xfrm>
        </p:spPr>
        <p:txBody>
          <a:bodyPr/>
          <a:lstStyle>
            <a:lvl1pPr>
              <a:defRPr/>
            </a:lvl1pPr>
          </a:lstStyle>
          <a:p>
            <a:pPr>
              <a:defRPr/>
            </a:pPr>
            <a:endParaRPr lang="en-US"/>
          </a:p>
        </p:txBody>
      </p:sp>
      <p:sp>
        <p:nvSpPr>
          <p:cNvPr id="7" name="Slide Number Placeholder 9"/>
          <p:cNvSpPr>
            <a:spLocks noGrp="1"/>
          </p:cNvSpPr>
          <p:nvPr>
            <p:ph type="sldNum" sz="quarter" idx="12"/>
          </p:nvPr>
        </p:nvSpPr>
        <p:spPr/>
        <p:txBody>
          <a:bodyPr/>
          <a:lstStyle>
            <a:lvl1pPr>
              <a:defRPr/>
            </a:lvl1pPr>
          </a:lstStyle>
          <a:p>
            <a:pPr>
              <a:defRPr/>
            </a:pPr>
            <a:fld id="{69F7A17D-3028-4392-AD45-6AAEA836ACEC}" type="slidenum">
              <a:rPr lang="en-US"/>
              <a:pPr>
                <a:defRPr/>
              </a:pPr>
              <a:t>‹nº›</a:t>
            </a:fld>
            <a:endParaRPr lang="en-US"/>
          </a:p>
        </p:txBody>
      </p:sp>
    </p:spTree>
    <p:extLst>
      <p:ext uri="{BB962C8B-B14F-4D97-AF65-F5344CB8AC3E}">
        <p14:creationId xmlns:p14="http://schemas.microsoft.com/office/powerpoint/2010/main" val="3075570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ncho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E4B3B54E-E077-42DA-94EF-AA7C5E28DA34}" type="datetimeFigureOut">
              <a:rPr lang="en-US"/>
              <a:pPr>
                <a:defRPr/>
              </a:pPr>
              <a:t>4/12/2019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754F61B-A10B-41CF-A0F6-31446CCAEC50}" type="slidenum">
              <a:rPr lang="en-US"/>
              <a:pPr>
                <a:defRPr/>
              </a:pPr>
              <a:t>‹nº›</a:t>
            </a:fld>
            <a:endParaRPr lang="en-US"/>
          </a:p>
        </p:txBody>
      </p:sp>
    </p:spTree>
    <p:extLst>
      <p:ext uri="{BB962C8B-B14F-4D97-AF65-F5344CB8AC3E}">
        <p14:creationId xmlns:p14="http://schemas.microsoft.com/office/powerpoint/2010/main" val="195732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CB60DEA-553F-41B7-BAA8-C8919365474F}" type="datetimeFigureOut">
              <a:rPr lang="en-US"/>
              <a:pPr>
                <a:defRPr/>
              </a:pPr>
              <a:t>4/12/2019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707F223-7B71-4C91-8FAD-C5B0F6761642}" type="slidenum">
              <a:rPr lang="en-US"/>
              <a:pPr>
                <a:defRPr/>
              </a:pPr>
              <a:t>‹nº›</a:t>
            </a:fld>
            <a:endParaRPr lang="en-US"/>
          </a:p>
        </p:txBody>
      </p:sp>
    </p:spTree>
    <p:extLst>
      <p:ext uri="{BB962C8B-B14F-4D97-AF65-F5344CB8AC3E}">
        <p14:creationId xmlns:p14="http://schemas.microsoft.com/office/powerpoint/2010/main" val="20606896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261938" y="6356350"/>
            <a:ext cx="2743200" cy="365125"/>
          </a:xfrm>
        </p:spPr>
        <p:txBody>
          <a:bodyPr/>
          <a:lstStyle>
            <a:lvl1pPr>
              <a:defRPr smtClean="0"/>
            </a:lvl1pPr>
          </a:lstStyle>
          <a:p>
            <a:pPr>
              <a:defRPr/>
            </a:pPr>
            <a:fld id="{0C249269-DFA8-40FD-B80C-501AC6F6248B}" type="datetimeFigureOut">
              <a:rPr lang="en-US"/>
              <a:pPr>
                <a:defRPr/>
              </a:pPr>
              <a:t>4/12/2019</a:t>
            </a:fld>
            <a:endParaRPr lang="en-US"/>
          </a:p>
        </p:txBody>
      </p:sp>
      <p:sp>
        <p:nvSpPr>
          <p:cNvPr id="3" name="Espaço Reservado para Rodapé 2"/>
          <p:cNvSpPr>
            <a:spLocks noGrp="1"/>
          </p:cNvSpPr>
          <p:nvPr>
            <p:ph type="ftr" sz="quarter" idx="11"/>
          </p:nvPr>
        </p:nvSpPr>
        <p:spPr>
          <a:xfrm>
            <a:off x="3868738" y="6356350"/>
            <a:ext cx="5911850" cy="365125"/>
          </a:xfrm>
        </p:spPr>
        <p:txBody>
          <a:bodyPr/>
          <a:lstStyle>
            <a:lvl1pPr>
              <a:defRPr/>
            </a:lvl1pPr>
          </a:lstStyle>
          <a:p>
            <a:pPr>
              <a:defRPr/>
            </a:pPr>
            <a:endParaRPr lang="en-US"/>
          </a:p>
        </p:txBody>
      </p:sp>
      <p:sp>
        <p:nvSpPr>
          <p:cNvPr id="4" name="Espaço Reservado para Número de Slide 3"/>
          <p:cNvSpPr>
            <a:spLocks noGrp="1"/>
          </p:cNvSpPr>
          <p:nvPr>
            <p:ph type="sldNum" sz="quarter" idx="12"/>
          </p:nvPr>
        </p:nvSpPr>
        <p:spPr>
          <a:xfrm>
            <a:off x="10634663" y="6356350"/>
            <a:ext cx="1530350" cy="365125"/>
          </a:xfrm>
        </p:spPr>
        <p:txBody>
          <a:bodyPr/>
          <a:lstStyle>
            <a:lvl1pPr>
              <a:defRPr smtClean="0"/>
            </a:lvl1pPr>
          </a:lstStyle>
          <a:p>
            <a:pPr>
              <a:defRPr/>
            </a:pPr>
            <a:fld id="{F74CCB3B-406B-4580-9AE4-EAD2A61B1EA0}" type="slidenum">
              <a:rPr lang="en-US"/>
              <a:pPr>
                <a:defRPr/>
              </a:pPr>
              <a:t>‹nº›</a:t>
            </a:fld>
            <a:endParaRPr lang="en-US"/>
          </a:p>
        </p:txBody>
      </p:sp>
    </p:spTree>
    <p:extLst>
      <p:ext uri="{BB962C8B-B14F-4D97-AF65-F5344CB8AC3E}">
        <p14:creationId xmlns:p14="http://schemas.microsoft.com/office/powerpoint/2010/main" val="4035495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0" y="758825"/>
            <a:ext cx="3443288" cy="53308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413" y="1123950"/>
            <a:ext cx="2947987" cy="4600575"/>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38" name="Rectangle 37"/>
          <p:cNvSpPr/>
          <p:nvPr/>
        </p:nvSpPr>
        <p:spPr>
          <a:xfrm>
            <a:off x="11815763" y="758825"/>
            <a:ext cx="384175" cy="5330825"/>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29" name="Text Placeholder 2"/>
          <p:cNvSpPr>
            <a:spLocks noGrp="1"/>
          </p:cNvSpPr>
          <p:nvPr>
            <p:ph type="body" idx="1"/>
          </p:nvPr>
        </p:nvSpPr>
        <p:spPr bwMode="auto">
          <a:xfrm>
            <a:off x="3868738" y="863600"/>
            <a:ext cx="7315200" cy="512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261938"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100" dirty="0">
                <a:solidFill>
                  <a:schemeClr val="tx1">
                    <a:lumMod val="50000"/>
                    <a:lumOff val="50000"/>
                  </a:schemeClr>
                </a:solidFill>
                <a:latin typeface="+mn-lt"/>
              </a:defRPr>
            </a:lvl1pPr>
          </a:lstStyle>
          <a:p>
            <a:pPr>
              <a:defRPr/>
            </a:pPr>
            <a:fld id="{F4947F14-466C-42F2-B96B-8AF6FFB31BF9}" type="datetimeFigureOut">
              <a:rPr lang="en-US"/>
              <a:pPr>
                <a:defRPr/>
              </a:pPr>
              <a:t>4/12/2019</a:t>
            </a:fld>
            <a:endParaRPr lang="en-US"/>
          </a:p>
        </p:txBody>
      </p:sp>
      <p:sp>
        <p:nvSpPr>
          <p:cNvPr id="5" name="Footer Placeholder 4"/>
          <p:cNvSpPr>
            <a:spLocks noGrp="1"/>
          </p:cNvSpPr>
          <p:nvPr>
            <p:ph type="ftr" sz="quarter" idx="3"/>
          </p:nvPr>
        </p:nvSpPr>
        <p:spPr>
          <a:xfrm>
            <a:off x="3868738" y="6356350"/>
            <a:ext cx="5911850" cy="365125"/>
          </a:xfrm>
          <a:prstGeom prst="rect">
            <a:avLst/>
          </a:prstGeom>
        </p:spPr>
        <p:txBody>
          <a:bodyPr vert="horz" lIns="91440" tIns="45720" rIns="91440" bIns="45720" rtlCol="0" anchor="ctr"/>
          <a:lstStyle>
            <a:lvl1pPr algn="l" eaLnBrk="1" fontAlgn="auto" hangingPunct="1">
              <a:spcBef>
                <a:spcPts val="0"/>
              </a:spcBef>
              <a:spcAft>
                <a:spcPts val="0"/>
              </a:spcAft>
              <a:defRPr sz="1100" dirty="0">
                <a:solidFill>
                  <a:schemeClr val="tx1">
                    <a:lumMod val="50000"/>
                    <a:lumOff val="50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10634663" y="6356350"/>
            <a:ext cx="1530350" cy="365125"/>
          </a:xfrm>
          <a:prstGeom prst="rect">
            <a:avLst/>
          </a:prstGeom>
        </p:spPr>
        <p:txBody>
          <a:bodyPr vert="horz" lIns="91440" tIns="45720" rIns="91440" bIns="45720" rtlCol="0" anchor="ctr"/>
          <a:lstStyle>
            <a:lvl1pPr algn="r" eaLnBrk="1" fontAlgn="auto" hangingPunct="1">
              <a:spcBef>
                <a:spcPts val="0"/>
              </a:spcBef>
              <a:spcAft>
                <a:spcPts val="0"/>
              </a:spcAft>
              <a:defRPr sz="1200" b="1" dirty="0">
                <a:solidFill>
                  <a:schemeClr val="accent1"/>
                </a:solidFill>
                <a:latin typeface="+mn-lt"/>
              </a:defRPr>
            </a:lvl1pPr>
          </a:lstStyle>
          <a:p>
            <a:pPr>
              <a:defRPr/>
            </a:pPr>
            <a:fld id="{EFE0ACCB-6CA7-41C4-862F-C8E944A98839}"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864" r:id="rId1"/>
    <p:sldLayoutId id="2147483855" r:id="rId2"/>
    <p:sldLayoutId id="2147483856" r:id="rId3"/>
    <p:sldLayoutId id="2147483857" r:id="rId4"/>
    <p:sldLayoutId id="2147483858" r:id="rId5"/>
    <p:sldLayoutId id="2147483859" r:id="rId6"/>
    <p:sldLayoutId id="2147483865" r:id="rId7"/>
    <p:sldLayoutId id="2147483860" r:id="rId8"/>
    <p:sldLayoutId id="2147483866" r:id="rId9"/>
    <p:sldLayoutId id="2147483861" r:id="rId10"/>
    <p:sldLayoutId id="2147483862" r:id="rId11"/>
    <p:sldLayoutId id="2147483863" r:id="rId12"/>
  </p:sldLayoutIdLst>
  <p:hf sldNum="0" hdr="0" ftr="0" dt="0"/>
  <p:txStyles>
    <p:titleStyle>
      <a:lvl1pPr algn="l" rtl="0" fontAlgn="base">
        <a:lnSpc>
          <a:spcPct val="90000"/>
        </a:lnSpc>
        <a:spcBef>
          <a:spcPct val="0"/>
        </a:spcBef>
        <a:spcAft>
          <a:spcPct val="0"/>
        </a:spcAft>
        <a:defRPr sz="3600" kern="1200" spc="-60">
          <a:solidFill>
            <a:srgbClr val="FFFFFF"/>
          </a:solidFill>
          <a:latin typeface="+mj-lt"/>
          <a:ea typeface="+mj-ea"/>
          <a:cs typeface="+mj-cs"/>
        </a:defRPr>
      </a:lvl1pPr>
      <a:lvl2pPr algn="l" rtl="0" fontAlgn="base">
        <a:lnSpc>
          <a:spcPct val="90000"/>
        </a:lnSpc>
        <a:spcBef>
          <a:spcPct val="0"/>
        </a:spcBef>
        <a:spcAft>
          <a:spcPct val="0"/>
        </a:spcAft>
        <a:defRPr sz="3600">
          <a:solidFill>
            <a:srgbClr val="FFFFFF"/>
          </a:solidFill>
          <a:latin typeface="Corbel" panose="020B0503020204020204" pitchFamily="34" charset="0"/>
        </a:defRPr>
      </a:lvl2pPr>
      <a:lvl3pPr algn="l" rtl="0" fontAlgn="base">
        <a:lnSpc>
          <a:spcPct val="90000"/>
        </a:lnSpc>
        <a:spcBef>
          <a:spcPct val="0"/>
        </a:spcBef>
        <a:spcAft>
          <a:spcPct val="0"/>
        </a:spcAft>
        <a:defRPr sz="3600">
          <a:solidFill>
            <a:srgbClr val="FFFFFF"/>
          </a:solidFill>
          <a:latin typeface="Corbel" panose="020B0503020204020204" pitchFamily="34" charset="0"/>
        </a:defRPr>
      </a:lvl3pPr>
      <a:lvl4pPr algn="l" rtl="0" fontAlgn="base">
        <a:lnSpc>
          <a:spcPct val="90000"/>
        </a:lnSpc>
        <a:spcBef>
          <a:spcPct val="0"/>
        </a:spcBef>
        <a:spcAft>
          <a:spcPct val="0"/>
        </a:spcAft>
        <a:defRPr sz="3600">
          <a:solidFill>
            <a:srgbClr val="FFFFFF"/>
          </a:solidFill>
          <a:latin typeface="Corbel" panose="020B0503020204020204" pitchFamily="34" charset="0"/>
        </a:defRPr>
      </a:lvl4pPr>
      <a:lvl5pPr algn="l" rtl="0" fontAlgn="base">
        <a:lnSpc>
          <a:spcPct val="90000"/>
        </a:lnSpc>
        <a:spcBef>
          <a:spcPct val="0"/>
        </a:spcBef>
        <a:spcAft>
          <a:spcPct val="0"/>
        </a:spcAft>
        <a:defRPr sz="3600">
          <a:solidFill>
            <a:srgbClr val="FFFFFF"/>
          </a:solidFill>
          <a:latin typeface="Corbel" panose="020B0503020204020204" pitchFamily="34" charset="0"/>
        </a:defRPr>
      </a:lvl5pPr>
      <a:lvl6pPr marL="457200" algn="l" rtl="0" fontAlgn="base">
        <a:lnSpc>
          <a:spcPct val="90000"/>
        </a:lnSpc>
        <a:spcBef>
          <a:spcPct val="0"/>
        </a:spcBef>
        <a:spcAft>
          <a:spcPct val="0"/>
        </a:spcAft>
        <a:defRPr sz="3600">
          <a:solidFill>
            <a:srgbClr val="FFFFFF"/>
          </a:solidFill>
          <a:latin typeface="Corbel" panose="020B0503020204020204" pitchFamily="34" charset="0"/>
        </a:defRPr>
      </a:lvl6pPr>
      <a:lvl7pPr marL="914400" algn="l" rtl="0" fontAlgn="base">
        <a:lnSpc>
          <a:spcPct val="90000"/>
        </a:lnSpc>
        <a:spcBef>
          <a:spcPct val="0"/>
        </a:spcBef>
        <a:spcAft>
          <a:spcPct val="0"/>
        </a:spcAft>
        <a:defRPr sz="3600">
          <a:solidFill>
            <a:srgbClr val="FFFFFF"/>
          </a:solidFill>
          <a:latin typeface="Corbel" panose="020B0503020204020204" pitchFamily="34" charset="0"/>
        </a:defRPr>
      </a:lvl7pPr>
      <a:lvl8pPr marL="1371600" algn="l" rtl="0" fontAlgn="base">
        <a:lnSpc>
          <a:spcPct val="90000"/>
        </a:lnSpc>
        <a:spcBef>
          <a:spcPct val="0"/>
        </a:spcBef>
        <a:spcAft>
          <a:spcPct val="0"/>
        </a:spcAft>
        <a:defRPr sz="3600">
          <a:solidFill>
            <a:srgbClr val="FFFFFF"/>
          </a:solidFill>
          <a:latin typeface="Corbel" panose="020B0503020204020204" pitchFamily="34" charset="0"/>
        </a:defRPr>
      </a:lvl8pPr>
      <a:lvl9pPr marL="1828800" algn="l" rtl="0" fontAlgn="base">
        <a:lnSpc>
          <a:spcPct val="90000"/>
        </a:lnSpc>
        <a:spcBef>
          <a:spcPct val="0"/>
        </a:spcBef>
        <a:spcAft>
          <a:spcPct val="0"/>
        </a:spcAft>
        <a:defRPr sz="3600">
          <a:solidFill>
            <a:srgbClr val="FFFFFF"/>
          </a:solidFill>
          <a:latin typeface="Corbel" panose="020B0503020204020204" pitchFamily="34" charset="0"/>
        </a:defRPr>
      </a:lvl9pPr>
    </p:titleStyle>
    <p:bodyStyle>
      <a:lvl1pPr marL="182563" indent="-182563" algn="l" rtl="0" fontAlgn="base">
        <a:lnSpc>
          <a:spcPct val="90000"/>
        </a:lnSpc>
        <a:spcBef>
          <a:spcPts val="1200"/>
        </a:spcBef>
        <a:spcAft>
          <a:spcPct val="0"/>
        </a:spcAft>
        <a:buClr>
          <a:schemeClr val="accent1"/>
        </a:buClr>
        <a:buFont typeface="Wingdings 2" panose="05020102010507070707" pitchFamily="18" charset="2"/>
        <a:buChar char=""/>
        <a:defRPr sz="2000" kern="1200">
          <a:solidFill>
            <a:srgbClr val="6F664C"/>
          </a:solidFill>
          <a:latin typeface="+mn-lt"/>
          <a:ea typeface="+mn-ea"/>
          <a:cs typeface="+mn-cs"/>
        </a:defRPr>
      </a:lvl1pPr>
      <a:lvl2pPr marL="685800" indent="-182563" algn="l" rtl="0" fontAlgn="base">
        <a:lnSpc>
          <a:spcPct val="90000"/>
        </a:lnSpc>
        <a:spcBef>
          <a:spcPts val="250"/>
        </a:spcBef>
        <a:spcAft>
          <a:spcPts val="250"/>
        </a:spcAft>
        <a:buClr>
          <a:schemeClr val="accent1"/>
        </a:buClr>
        <a:buFont typeface="Wingdings 2" panose="05020102010507070707" pitchFamily="18" charset="2"/>
        <a:buChar char=""/>
        <a:defRPr kern="1200">
          <a:solidFill>
            <a:srgbClr val="6F664C"/>
          </a:solidFill>
          <a:latin typeface="+mn-lt"/>
          <a:ea typeface="+mn-ea"/>
          <a:cs typeface="+mn-cs"/>
        </a:defRPr>
      </a:lvl2pPr>
      <a:lvl3pPr marL="1143000" indent="-182563" algn="l" rtl="0" fontAlgn="base">
        <a:lnSpc>
          <a:spcPct val="90000"/>
        </a:lnSpc>
        <a:spcBef>
          <a:spcPts val="250"/>
        </a:spcBef>
        <a:spcAft>
          <a:spcPts val="250"/>
        </a:spcAft>
        <a:buClr>
          <a:schemeClr val="accent1"/>
        </a:buClr>
        <a:buFont typeface="Wingdings 2" panose="05020102010507070707" pitchFamily="18" charset="2"/>
        <a:buChar char=""/>
        <a:defRPr sz="1600" kern="1200">
          <a:solidFill>
            <a:srgbClr val="6F664C"/>
          </a:solidFill>
          <a:latin typeface="+mn-lt"/>
          <a:ea typeface="+mn-ea"/>
          <a:cs typeface="+mn-cs"/>
        </a:defRPr>
      </a:lvl3pPr>
      <a:lvl4pPr marL="1600200" indent="-182563" algn="l" rtl="0" fontAlgn="base">
        <a:lnSpc>
          <a:spcPct val="90000"/>
        </a:lnSpc>
        <a:spcBef>
          <a:spcPts val="250"/>
        </a:spcBef>
        <a:spcAft>
          <a:spcPts val="250"/>
        </a:spcAft>
        <a:buClr>
          <a:schemeClr val="accent1"/>
        </a:buClr>
        <a:buFont typeface="Wingdings 2" panose="05020102010507070707" pitchFamily="18" charset="2"/>
        <a:buChar char=""/>
        <a:defRPr sz="1400" kern="1200">
          <a:solidFill>
            <a:srgbClr val="6F664C"/>
          </a:solidFill>
          <a:latin typeface="+mn-lt"/>
          <a:ea typeface="+mn-ea"/>
          <a:cs typeface="+mn-cs"/>
        </a:defRPr>
      </a:lvl4pPr>
      <a:lvl5pPr marL="2057400" indent="-182563" algn="l" rtl="0" fontAlgn="base">
        <a:lnSpc>
          <a:spcPct val="90000"/>
        </a:lnSpc>
        <a:spcBef>
          <a:spcPts val="250"/>
        </a:spcBef>
        <a:spcAft>
          <a:spcPts val="250"/>
        </a:spcAft>
        <a:buClr>
          <a:schemeClr val="accent1"/>
        </a:buClr>
        <a:buFont typeface="Wingdings 2" panose="05020102010507070707" pitchFamily="18" charset="2"/>
        <a:buChar char=""/>
        <a:defRPr sz="1400" kern="1200">
          <a:solidFill>
            <a:srgbClr val="6F664C"/>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hyperlink" Target="https://www.ncbi.nlm.nih.gov/pubmed/29727368" TargetMode="Externa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paulomargotto.com.br/documentos/2153" TargetMode="External"/><Relationship Id="rId2" Type="http://schemas.openxmlformats.org/officeDocument/2006/relationships/hyperlink" Target="http://paulomargotto.com.br/estatistica-computacional-uso-do-spss-statistical-package-for-the-social-sciences-o-essencial/"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paulomargotto.com.br/documentos/18751" TargetMode="External"/><Relationship Id="rId1" Type="http://schemas.openxmlformats.org/officeDocument/2006/relationships/slideLayout" Target="../slideLayouts/slideLayout2.xml"/><Relationship Id="rId6" Type="http://schemas.openxmlformats.org/officeDocument/2006/relationships/hyperlink" Target="https://www.ncbi.nlm.nih.gov/pubmed?linkname=pubmed_pubmed&amp;from_uid=30387697" TargetMode="External"/><Relationship Id="rId5" Type="http://schemas.openxmlformats.org/officeDocument/2006/relationships/hyperlink" Target="https://www.ncbi.nlm.nih.gov/pubmed/30387697" TargetMode="External"/><Relationship Id="rId4" Type="http://schemas.openxmlformats.org/officeDocument/2006/relationships/image" Target="../media/image14.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ncbi.nlm.nih.gov/pubmed?linkname=pubmed_pubmed&amp;from_uid=30650325" TargetMode="External"/><Relationship Id="rId2" Type="http://schemas.openxmlformats.org/officeDocument/2006/relationships/hyperlink" Target="https://www.ncbi.nlm.nih.gov/pubmed/30650325" TargetMode="Externa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3.png"/><Relationship Id="rId4" Type="http://schemas.openxmlformats.org/officeDocument/2006/relationships/hyperlink" Target="http://paulomargotto.com.br/documentos/18761"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paulomargotto.com.br/documentos/18126" TargetMode="Externa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bwMode="auto">
          <a:xfrm>
            <a:off x="1090613" y="822325"/>
            <a:ext cx="7315200" cy="1020763"/>
          </a:xfrm>
          <a:solidFill>
            <a:schemeClr val="accent2"/>
          </a:solidFill>
        </p:spPr>
        <p:txBody>
          <a:bodyPr wrap="square" numCol="1" anchorCtr="0" compatLnSpc="1">
            <a:prstTxWarp prst="textNoShape">
              <a:avLst/>
            </a:prstTxWarp>
            <a:normAutofit fontScale="90000"/>
          </a:bodyPr>
          <a:lstStyle/>
          <a:p>
            <a:pPr algn="ctr"/>
            <a:r>
              <a:rPr lang="en-US" altLang="pt-BR" sz="5300" smtClean="0"/>
              <a:t/>
            </a:r>
            <a:br>
              <a:rPr lang="en-US" altLang="pt-BR" sz="5300" smtClean="0"/>
            </a:br>
            <a:r>
              <a:rPr lang="en-US" altLang="pt-BR" sz="3600" b="1" smtClean="0">
                <a:solidFill>
                  <a:srgbClr val="FFFF00"/>
                </a:solidFill>
              </a:rPr>
              <a:t>Práticas na transfusão de plaquetas nas crianças criticamente doentes</a:t>
            </a:r>
            <a:endParaRPr lang="pt-BR" altLang="pt-BR" sz="3600" b="1" smtClean="0">
              <a:solidFill>
                <a:srgbClr val="FFFF00"/>
              </a:solidFill>
            </a:endParaRPr>
          </a:p>
        </p:txBody>
      </p:sp>
      <p:sp>
        <p:nvSpPr>
          <p:cNvPr id="3" name="Subtítulo 2"/>
          <p:cNvSpPr>
            <a:spLocks noGrp="1"/>
          </p:cNvSpPr>
          <p:nvPr>
            <p:ph type="subTitle" idx="1"/>
          </p:nvPr>
        </p:nvSpPr>
        <p:spPr>
          <a:xfrm>
            <a:off x="990600" y="3209925"/>
            <a:ext cx="7315200" cy="914400"/>
          </a:xfrm>
          <a:solidFill>
            <a:schemeClr val="bg1"/>
          </a:solidFill>
        </p:spPr>
        <p:txBody>
          <a:bodyPr/>
          <a:lstStyle/>
          <a:p>
            <a:pPr algn="ctr">
              <a:lnSpc>
                <a:spcPct val="70000"/>
              </a:lnSpc>
            </a:pPr>
            <a:r>
              <a:rPr lang="pt-BR" altLang="pt-BR" sz="2000" dirty="0" smtClean="0">
                <a:solidFill>
                  <a:schemeClr val="tx1"/>
                </a:solidFill>
              </a:rPr>
              <a:t>Apresentação: Gabriela Santos da Silva – R4 Terapia Intensiva Pediátrica HMIB/SES/DF</a:t>
            </a:r>
          </a:p>
          <a:p>
            <a:pPr algn="ctr">
              <a:lnSpc>
                <a:spcPct val="70000"/>
              </a:lnSpc>
            </a:pPr>
            <a:r>
              <a:rPr lang="pt-BR" altLang="pt-BR" sz="2000" dirty="0" smtClean="0">
                <a:solidFill>
                  <a:schemeClr val="tx1"/>
                </a:solidFill>
              </a:rPr>
              <a:t>Coordenação: Alexandre Serafim</a:t>
            </a:r>
          </a:p>
          <a:p>
            <a:pPr>
              <a:lnSpc>
                <a:spcPct val="70000"/>
              </a:lnSpc>
            </a:pPr>
            <a:endParaRPr lang="pt-BR" altLang="pt-BR" sz="2000" dirty="0" smtClean="0">
              <a:solidFill>
                <a:schemeClr val="tx1"/>
              </a:solidFill>
            </a:endParaRPr>
          </a:p>
        </p:txBody>
      </p:sp>
      <p:sp>
        <p:nvSpPr>
          <p:cNvPr id="5124" name="Rectangle 4"/>
          <p:cNvSpPr>
            <a:spLocks noChangeArrowheads="1"/>
          </p:cNvSpPr>
          <p:nvPr/>
        </p:nvSpPr>
        <p:spPr bwMode="auto">
          <a:xfrm>
            <a:off x="311150" y="1935163"/>
            <a:ext cx="8593138" cy="12779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altLang="pt-BR" sz="1200" b="1" dirty="0">
                <a:hlinkClick r:id="rId2"/>
              </a:rPr>
              <a:t>Platelet Transfusion</a:t>
            </a:r>
            <a:r>
              <a:rPr lang="en-US" altLang="pt-BR" sz="1200" dirty="0">
                <a:hlinkClick r:id="rId2"/>
              </a:rPr>
              <a:t> </a:t>
            </a:r>
            <a:r>
              <a:rPr lang="en-US" altLang="pt-BR" sz="1200" b="1" dirty="0">
                <a:hlinkClick r:id="rId2"/>
              </a:rPr>
              <a:t>Practices</a:t>
            </a:r>
            <a:r>
              <a:rPr lang="en-US" altLang="pt-BR" sz="1200" dirty="0">
                <a:hlinkClick r:id="rId2"/>
              </a:rPr>
              <a:t> in </a:t>
            </a:r>
            <a:r>
              <a:rPr lang="en-US" altLang="pt-BR" sz="1200" b="1" dirty="0">
                <a:hlinkClick r:id="rId2"/>
              </a:rPr>
              <a:t>Critically Ill</a:t>
            </a:r>
            <a:r>
              <a:rPr lang="en-US" altLang="pt-BR" sz="1200" dirty="0">
                <a:hlinkClick r:id="rId2"/>
              </a:rPr>
              <a:t> </a:t>
            </a:r>
            <a:r>
              <a:rPr lang="en-US" altLang="pt-BR" sz="1200" b="1" dirty="0">
                <a:hlinkClick r:id="rId2"/>
              </a:rPr>
              <a:t>Children</a:t>
            </a:r>
            <a:r>
              <a:rPr lang="en-US" altLang="pt-BR" sz="1200" dirty="0">
                <a:hlinkClick r:id="rId2"/>
              </a:rPr>
              <a:t>.</a:t>
            </a:r>
            <a:endParaRPr lang="en-US" altLang="pt-BR" sz="1200" dirty="0"/>
          </a:p>
          <a:p>
            <a:pPr algn="ctr"/>
            <a:r>
              <a:rPr lang="en-US" altLang="pt-BR" sz="1200" dirty="0" err="1"/>
              <a:t>Nellis</a:t>
            </a:r>
            <a:r>
              <a:rPr lang="en-US" altLang="pt-BR" sz="1200" dirty="0"/>
              <a:t> ME, </a:t>
            </a:r>
            <a:r>
              <a:rPr lang="en-US" altLang="pt-BR" sz="1200" dirty="0" err="1"/>
              <a:t>Karam</a:t>
            </a:r>
            <a:r>
              <a:rPr lang="en-US" altLang="pt-BR" sz="1200" dirty="0"/>
              <a:t> O, </a:t>
            </a:r>
            <a:r>
              <a:rPr lang="en-US" altLang="pt-BR" sz="1200" dirty="0" err="1"/>
              <a:t>Mauer</a:t>
            </a:r>
            <a:r>
              <a:rPr lang="en-US" altLang="pt-BR" sz="1200" dirty="0"/>
              <a:t> E, Cushing MM, Davis PJ, Steiner ME, </a:t>
            </a:r>
            <a:r>
              <a:rPr lang="en-US" altLang="pt-BR" sz="1200" dirty="0" err="1"/>
              <a:t>Tucci</a:t>
            </a:r>
            <a:r>
              <a:rPr lang="en-US" altLang="pt-BR" sz="1200" dirty="0"/>
              <a:t> M, Stanworth SJ, </a:t>
            </a:r>
            <a:r>
              <a:rPr lang="en-US" altLang="pt-BR" sz="1200" dirty="0" err="1"/>
              <a:t>Spinella</a:t>
            </a:r>
            <a:r>
              <a:rPr lang="en-US" altLang="pt-BR" sz="1200" dirty="0"/>
              <a:t> PC; Pediatric Acute Lung Injury and Sepsis Investigators (PALISI) network, Pediatric </a:t>
            </a:r>
            <a:r>
              <a:rPr lang="en-US" altLang="pt-BR" sz="1200" b="1" dirty="0"/>
              <a:t>Critical</a:t>
            </a:r>
            <a:r>
              <a:rPr lang="en-US" altLang="pt-BR" sz="1200" dirty="0"/>
              <a:t> Care Blood Research Network (</a:t>
            </a:r>
            <a:r>
              <a:rPr lang="en-US" altLang="pt-BR" sz="1200" dirty="0" err="1"/>
              <a:t>BloodNet</a:t>
            </a:r>
            <a:r>
              <a:rPr lang="en-US" altLang="pt-BR" sz="1200" dirty="0"/>
              <a:t>), and the P3T Investigators.</a:t>
            </a:r>
          </a:p>
          <a:p>
            <a:pPr algn="ctr"/>
            <a:r>
              <a:rPr lang="en-US" altLang="pt-BR" sz="1200" dirty="0" err="1"/>
              <a:t>Crit</a:t>
            </a:r>
            <a:r>
              <a:rPr lang="en-US" altLang="pt-BR" sz="1200" dirty="0"/>
              <a:t> Care Med. 2018 Aug;46(8):1309-1317. </a:t>
            </a:r>
            <a:r>
              <a:rPr lang="en-US" altLang="pt-BR" sz="1200" dirty="0" err="1"/>
              <a:t>doi</a:t>
            </a:r>
            <a:r>
              <a:rPr lang="en-US" altLang="pt-BR" sz="1200" dirty="0"/>
              <a:t>: </a:t>
            </a:r>
            <a:r>
              <a:rPr lang="en-US" altLang="pt-BR" sz="1200" dirty="0">
                <a:solidFill>
                  <a:srgbClr val="0000FF"/>
                </a:solidFill>
              </a:rPr>
              <a:t>10.1097/CCM.0000000000003192</a:t>
            </a:r>
            <a:r>
              <a:rPr lang="en-US" altLang="pt-BR" sz="1200" dirty="0"/>
              <a:t>.</a:t>
            </a:r>
          </a:p>
          <a:p>
            <a:pPr algn="ctr"/>
            <a:r>
              <a:rPr lang="en-US" altLang="pt-BR" sz="1200" dirty="0"/>
              <a:t>PMID</a:t>
            </a:r>
            <a:r>
              <a:rPr lang="en-US" altLang="pt-BR" sz="1200" dirty="0" smtClean="0"/>
              <a:t>:</a:t>
            </a:r>
          </a:p>
          <a:p>
            <a:pPr lvl="1" algn="ctr"/>
            <a:r>
              <a:rPr lang="en-US" altLang="pt-BR" sz="1200" dirty="0" smtClean="0"/>
              <a:t> 29727368</a:t>
            </a:r>
          </a:p>
          <a:p>
            <a:pPr algn="ctr"/>
            <a:endParaRPr lang="en-US" altLang="pt-BR" sz="1200" dirty="0"/>
          </a:p>
        </p:txBody>
      </p:sp>
      <p:sp>
        <p:nvSpPr>
          <p:cNvPr id="5126" name="Text Box 6"/>
          <p:cNvSpPr txBox="1">
            <a:spLocks noChangeArrowheads="1"/>
          </p:cNvSpPr>
          <p:nvPr/>
        </p:nvSpPr>
        <p:spPr bwMode="auto">
          <a:xfrm>
            <a:off x="9297988" y="4902200"/>
            <a:ext cx="2894012" cy="6413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rbel" panose="020B0503020204020204" pitchFamily="34" charset="0"/>
              </a:defRPr>
            </a:lvl1pPr>
            <a:lvl2pPr>
              <a:defRPr>
                <a:solidFill>
                  <a:schemeClr val="tx1"/>
                </a:solidFill>
                <a:latin typeface="Corbel" panose="020B0503020204020204" pitchFamily="34" charset="0"/>
              </a:defRPr>
            </a:lvl2pPr>
            <a:lvl3pPr>
              <a:defRPr>
                <a:solidFill>
                  <a:schemeClr val="tx1"/>
                </a:solidFill>
                <a:latin typeface="Corbel" panose="020B0503020204020204" pitchFamily="34" charset="0"/>
              </a:defRPr>
            </a:lvl3pPr>
            <a:lvl4pPr>
              <a:defRPr>
                <a:solidFill>
                  <a:schemeClr val="tx1"/>
                </a:solidFill>
                <a:latin typeface="Corbel" panose="020B0503020204020204" pitchFamily="34" charset="0"/>
              </a:defRPr>
            </a:lvl4pPr>
            <a:lvl5pPr>
              <a:defRPr>
                <a:solidFill>
                  <a:schemeClr val="tx1"/>
                </a:solidFill>
                <a:latin typeface="Corbel" panose="020B0503020204020204" pitchFamily="34" charset="0"/>
              </a:defRPr>
            </a:lvl5pPr>
            <a:lvl6pPr fontAlgn="base">
              <a:spcBef>
                <a:spcPct val="0"/>
              </a:spcBef>
              <a:spcAft>
                <a:spcPct val="0"/>
              </a:spcAft>
              <a:defRPr>
                <a:solidFill>
                  <a:schemeClr val="tx1"/>
                </a:solidFill>
                <a:latin typeface="Corbel" panose="020B0503020204020204" pitchFamily="34" charset="0"/>
              </a:defRPr>
            </a:lvl6pPr>
            <a:lvl7pPr fontAlgn="base">
              <a:spcBef>
                <a:spcPct val="0"/>
              </a:spcBef>
              <a:spcAft>
                <a:spcPct val="0"/>
              </a:spcAft>
              <a:defRPr>
                <a:solidFill>
                  <a:schemeClr val="tx1"/>
                </a:solidFill>
                <a:latin typeface="Corbel" panose="020B0503020204020204" pitchFamily="34" charset="0"/>
              </a:defRPr>
            </a:lvl7pPr>
            <a:lvl8pPr fontAlgn="base">
              <a:spcBef>
                <a:spcPct val="0"/>
              </a:spcBef>
              <a:spcAft>
                <a:spcPct val="0"/>
              </a:spcAft>
              <a:defRPr>
                <a:solidFill>
                  <a:schemeClr val="tx1"/>
                </a:solidFill>
                <a:latin typeface="Corbel" panose="020B0503020204020204" pitchFamily="34" charset="0"/>
              </a:defRPr>
            </a:lvl8pPr>
            <a:lvl9pPr fontAlgn="base">
              <a:spcBef>
                <a:spcPct val="0"/>
              </a:spcBef>
              <a:spcAft>
                <a:spcPct val="0"/>
              </a:spcAft>
              <a:defRPr>
                <a:solidFill>
                  <a:schemeClr val="tx1"/>
                </a:solidFill>
                <a:latin typeface="Corbel" panose="020B0503020204020204" pitchFamily="34" charset="0"/>
              </a:defRPr>
            </a:lvl9pPr>
          </a:lstStyle>
          <a:p>
            <a:pPr defTabSz="914400"/>
            <a:r>
              <a:rPr lang="pt-BR" altLang="pt-BR">
                <a:hlinkClick r:id="rId3"/>
              </a:rPr>
              <a:t>www.paulomargotto.com.br</a:t>
            </a:r>
            <a:endParaRPr lang="pt-BR" altLang="pt-BR"/>
          </a:p>
          <a:p>
            <a:pPr defTabSz="914400"/>
            <a:r>
              <a:rPr lang="pt-BR" altLang="pt-BR"/>
              <a:t>Brasília, 13 de abril de 2019</a:t>
            </a:r>
          </a:p>
        </p:txBody>
      </p:sp>
      <p:pic>
        <p:nvPicPr>
          <p:cNvPr id="5127"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64650" y="2005013"/>
            <a:ext cx="2617788" cy="202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9" name="Picture 9" descr="Imagem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60504" y="4111625"/>
            <a:ext cx="3906838" cy="1987550"/>
          </a:xfrm>
          <a:prstGeom prst="rect">
            <a:avLst/>
          </a:prstGeom>
          <a:noFill/>
          <a:extLst>
            <a:ext uri="{909E8E84-426E-40DD-AFC4-6F175D3DCCD1}">
              <a14:hiddenFill xmlns:a14="http://schemas.microsoft.com/office/drawing/2010/main">
                <a:solidFill>
                  <a:srgbClr val="FFFFFF"/>
                </a:solidFill>
              </a14:hiddenFill>
            </a:ext>
          </a:extLst>
        </p:spPr>
      </p:pic>
      <p:sp>
        <p:nvSpPr>
          <p:cNvPr id="4" name="Text Box 2"/>
          <p:cNvSpPr txBox="1">
            <a:spLocks noChangeArrowheads="1"/>
          </p:cNvSpPr>
          <p:nvPr/>
        </p:nvSpPr>
        <p:spPr bwMode="auto">
          <a:xfrm>
            <a:off x="0" y="5457824"/>
            <a:ext cx="3028950" cy="641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1800" b="0" i="0" u="none" strike="noStrike" cap="none" normalizeH="0" baseline="0" dirty="0" smtClean="0">
                <a:ln>
                  <a:noFill/>
                </a:ln>
                <a:solidFill>
                  <a:schemeClr val="tx1"/>
                </a:solidFill>
                <a:effectLst/>
                <a:latin typeface="Arial" panose="020B0604020202020204" pitchFamily="34" charset="0"/>
                <a:hlinkClick r:id="rId3"/>
              </a:rPr>
              <a:t>www.paulomargotto.com.br</a:t>
            </a:r>
            <a:endParaRPr kumimoji="0" lang="pt-BR" altLang="pt-BR"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1800" b="0" i="0" u="none" strike="noStrike" cap="none" normalizeH="0" baseline="0" dirty="0" smtClean="0">
                <a:ln>
                  <a:noFill/>
                </a:ln>
                <a:solidFill>
                  <a:schemeClr val="tx1"/>
                </a:solidFill>
                <a:effectLst/>
                <a:latin typeface="Arial" panose="020B0604020202020204" pitchFamily="34" charset="0"/>
              </a:rPr>
              <a:t>Brasília, 13 de abril de 2019</a:t>
            </a:r>
          </a:p>
        </p:txBody>
      </p:sp>
      <p:sp>
        <p:nvSpPr>
          <p:cNvPr id="6" name="Text Box 4"/>
          <p:cNvSpPr txBox="1">
            <a:spLocks noChangeArrowheads="1"/>
          </p:cNvSpPr>
          <p:nvPr/>
        </p:nvSpPr>
        <p:spPr bwMode="auto">
          <a:xfrm>
            <a:off x="6917744" y="4344849"/>
            <a:ext cx="2179363"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pt-BR" altLang="pt-BR" dirty="0" smtClean="0">
                <a:solidFill>
                  <a:srgbClr val="0000FF"/>
                </a:solidFill>
                <a:latin typeface="Arial" panose="020B0604020202020204" pitchFamily="34" charset="0"/>
              </a:rPr>
              <a:t>Nos complementos</a:t>
            </a:r>
            <a:endParaRPr lang="pt-BR" altLang="pt-BR" dirty="0" smtClean="0">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pt-BR" sz="1800" b="0" i="0" u="none" strike="noStrike" cap="none" normalizeH="0" baseline="0" dirty="0" smtClean="0">
                <a:ln>
                  <a:noFill/>
                </a:ln>
                <a:solidFill>
                  <a:schemeClr val="tx1"/>
                </a:solidFill>
                <a:effectLst/>
                <a:latin typeface="Arial" panose="020B0604020202020204" pitchFamily="34" charset="0"/>
              </a:rPr>
              <a:t>No recém-nascido, quanto à transfusão de plaquetas, </a:t>
            </a:r>
            <a:r>
              <a:rPr kumimoji="0" lang="pt-BR" altLang="pt-BR" sz="1800" b="0" i="0" u="none" strike="noStrike" cap="none" normalizeH="0" baseline="0" dirty="0" smtClean="0">
                <a:ln>
                  <a:noFill/>
                </a:ln>
                <a:solidFill>
                  <a:srgbClr val="FF0066"/>
                </a:solidFill>
                <a:effectLst/>
                <a:latin typeface="Arial" panose="020B0604020202020204" pitchFamily="34" charset="0"/>
              </a:rPr>
              <a:t>MENOS É MAIS!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6147" name="Espaço Reservado para Conteúdo 2"/>
          <p:cNvSpPr>
            <a:spLocks noGrp="1"/>
          </p:cNvSpPr>
          <p:nvPr>
            <p:ph idx="1"/>
          </p:nvPr>
        </p:nvSpPr>
        <p:spPr/>
        <p:txBody>
          <a:bodyPr/>
          <a:lstStyle/>
          <a:p>
            <a:r>
              <a:rPr lang="pt-BR" altLang="pt-BR" smtClean="0"/>
              <a:t>Concentrado de plaquetas são frequentemente prescritos em doenças críticas, apesar de indicações e eficácia incertas</a:t>
            </a:r>
          </a:p>
          <a:p>
            <a:endParaRPr lang="pt-BR" altLang="pt-BR" smtClean="0"/>
          </a:p>
          <a:p>
            <a:r>
              <a:rPr lang="pt-BR" altLang="pt-BR" smtClean="0"/>
              <a:t>Em 2015 um levantamento da AABB (</a:t>
            </a:r>
            <a:r>
              <a:rPr lang="en-US" altLang="pt-BR" i="1" smtClean="0"/>
              <a:t>American Association of Blood Banks</a:t>
            </a:r>
            <a:r>
              <a:rPr lang="en-US" altLang="pt-BR" smtClean="0"/>
              <a:t>)</a:t>
            </a:r>
            <a:r>
              <a:rPr lang="pt-BR" altLang="pt-BR" smtClean="0"/>
              <a:t> mostrou que 48000 crianças nos EUA receberam 165000 unidades de plaquetas.(1)</a:t>
            </a:r>
          </a:p>
          <a:p>
            <a:endParaRPr lang="pt-BR" altLang="pt-BR" smtClean="0"/>
          </a:p>
          <a:p>
            <a:r>
              <a:rPr lang="pt-BR" altLang="pt-BR" smtClean="0"/>
              <a:t>Infelizmente não há informações sobre a epidemiologia, indicações e desfechos destes pacientes.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7171" name="Espaço Reservado para Conteúdo 2"/>
          <p:cNvSpPr>
            <a:spLocks noGrp="1"/>
          </p:cNvSpPr>
          <p:nvPr>
            <p:ph idx="1"/>
          </p:nvPr>
        </p:nvSpPr>
        <p:spPr/>
        <p:txBody>
          <a:bodyPr/>
          <a:lstStyle/>
          <a:p>
            <a:r>
              <a:rPr lang="pt-BR" altLang="pt-BR" smtClean="0"/>
              <a:t>Existem poucos </a:t>
            </a:r>
            <a:r>
              <a:rPr lang="pt-BR" altLang="pt-BR" i="1" smtClean="0"/>
              <a:t>guidelines</a:t>
            </a:r>
            <a:r>
              <a:rPr lang="pt-BR" altLang="pt-BR" smtClean="0"/>
              <a:t> sobre transfusão de plaquetas em pediatria e geralmente  são baseados em opiniões de especialistas.</a:t>
            </a:r>
          </a:p>
          <a:p>
            <a:endParaRPr lang="pt-BR" altLang="pt-BR" smtClean="0"/>
          </a:p>
          <a:p>
            <a:r>
              <a:rPr lang="pt-BR" altLang="pt-BR" smtClean="0"/>
              <a:t>Recomendações da AABB:</a:t>
            </a:r>
          </a:p>
          <a:p>
            <a:pPr lvl="1"/>
            <a:r>
              <a:rPr lang="pt-BR" altLang="pt-BR" smtClean="0"/>
              <a:t>Plaquetas &lt;10000 no contexto de trombocitopenia hipoproliferativa</a:t>
            </a:r>
          </a:p>
          <a:p>
            <a:pPr lvl="1"/>
            <a:r>
              <a:rPr lang="pt-BR" altLang="pt-BR" smtClean="0"/>
              <a:t>Sangramento ativo associado a defeitos qualitativos</a:t>
            </a:r>
          </a:p>
          <a:p>
            <a:pPr lvl="1"/>
            <a:r>
              <a:rPr lang="pt-BR" altLang="pt-BR" smtClean="0"/>
              <a:t>Sangramento excessivo inexplicado durante </a:t>
            </a:r>
            <a:r>
              <a:rPr lang="pt-BR" altLang="pt-BR" i="1" smtClean="0"/>
              <a:t>bypass</a:t>
            </a:r>
            <a:r>
              <a:rPr lang="pt-BR" altLang="pt-BR" smtClean="0"/>
              <a:t> cardiopulmonar</a:t>
            </a:r>
          </a:p>
          <a:p>
            <a:pPr lvl="1"/>
            <a:r>
              <a:rPr lang="pt-BR" altLang="pt-BR" smtClean="0"/>
              <a:t>Plaquetas &lt;100000 em uso de oxigenação por membrana extracorpórea (ECMO)</a:t>
            </a:r>
          </a:p>
          <a:p>
            <a:pPr algn="ctr">
              <a:buFont typeface="Wingdings 2" panose="05020102010507070707" pitchFamily="18" charset="2"/>
              <a:buNone/>
            </a:pPr>
            <a:r>
              <a:rPr lang="pt-BR" altLang="pt-BR" b="1" smtClean="0"/>
              <a:t>Para avaliar As estratégias de  transfusão de plaquetas em crianças criticamente doentes e orientar práticas de transfusão, é importante entender a epidemiologia.</a:t>
            </a:r>
          </a:p>
          <a:p>
            <a:pPr algn="ctr"/>
            <a:r>
              <a:rPr lang="pt-BR" altLang="pt-BR" b="1" smtClean="0">
                <a:solidFill>
                  <a:srgbClr val="0000FF"/>
                </a:solidFill>
              </a:rPr>
              <a:t>O objetivo primário deste estudo é descrever a epidemiologia das transfusões de plaquetas em crianças criticamente doentes, incluindo limites para transfusão, indicações, aumento das plaquetas após transfusão e desfechos</a:t>
            </a:r>
            <a:r>
              <a:rPr lang="pt-BR" altLang="pt-BR" smtClean="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3" name="Espaço Reservado para Conteúdo 2"/>
          <p:cNvSpPr>
            <a:spLocks noGrp="1"/>
          </p:cNvSpPr>
          <p:nvPr>
            <p:ph idx="1"/>
          </p:nvPr>
        </p:nvSpPr>
        <p:spPr/>
        <p:txBody>
          <a:bodyPr>
            <a:normAutofit/>
          </a:bodyPr>
          <a:lstStyle/>
          <a:p>
            <a:pPr>
              <a:lnSpc>
                <a:spcPct val="70000"/>
              </a:lnSpc>
            </a:pPr>
            <a:endParaRPr lang="pt-BR" altLang="pt-BR" sz="1900" smtClean="0"/>
          </a:p>
          <a:p>
            <a:pPr>
              <a:lnSpc>
                <a:spcPct val="70000"/>
              </a:lnSpc>
            </a:pPr>
            <a:r>
              <a:rPr lang="pt-BR" altLang="pt-BR" sz="1900" smtClean="0"/>
              <a:t>Estudo de prevalência exploratório, transversal prospectivo e internacional.</a:t>
            </a:r>
          </a:p>
          <a:p>
            <a:pPr>
              <a:lnSpc>
                <a:spcPct val="70000"/>
              </a:lnSpc>
            </a:pPr>
            <a:endParaRPr lang="pt-BR" altLang="pt-BR" sz="1900" smtClean="0"/>
          </a:p>
          <a:p>
            <a:pPr>
              <a:lnSpc>
                <a:spcPct val="70000"/>
              </a:lnSpc>
            </a:pPr>
            <a:r>
              <a:rPr lang="pt-BR" altLang="pt-BR" sz="1900" smtClean="0"/>
              <a:t>UTIPs foram recrutadas por Sociedades Internacionais de Terapia Intensiva, além de locais que haviam participado previamente de estudo epidemiológico sobre transfusão de plasma</a:t>
            </a:r>
          </a:p>
          <a:p>
            <a:pPr>
              <a:lnSpc>
                <a:spcPct val="70000"/>
              </a:lnSpc>
            </a:pPr>
            <a:endParaRPr lang="pt-BR" altLang="pt-BR" sz="1900" smtClean="0"/>
          </a:p>
          <a:p>
            <a:pPr>
              <a:lnSpc>
                <a:spcPct val="70000"/>
              </a:lnSpc>
            </a:pPr>
            <a:r>
              <a:rPr lang="pt-BR" altLang="pt-BR" sz="1900" smtClean="0"/>
              <a:t>Cada local realizou a coleta de dados durante 6 semanas aleatórias entre </a:t>
            </a:r>
            <a:r>
              <a:rPr lang="pt-BR" altLang="pt-BR" sz="1900" b="1" smtClean="0"/>
              <a:t>setembro 2016 e abril de 2017</a:t>
            </a:r>
            <a:r>
              <a:rPr lang="pt-BR" altLang="pt-BR" sz="1900" smtClean="0"/>
              <a:t>.</a:t>
            </a:r>
          </a:p>
          <a:p>
            <a:pPr>
              <a:lnSpc>
                <a:spcPct val="70000"/>
              </a:lnSpc>
            </a:pPr>
            <a:endParaRPr lang="pt-BR" altLang="pt-BR" sz="1900" smtClean="0"/>
          </a:p>
          <a:p>
            <a:pPr>
              <a:lnSpc>
                <a:spcPct val="70000"/>
              </a:lnSpc>
            </a:pPr>
            <a:r>
              <a:rPr lang="pt-BR" altLang="pt-BR" sz="1900" smtClean="0"/>
              <a:t>Uma criança era elegível se admitida </a:t>
            </a:r>
            <a:r>
              <a:rPr lang="pt-BR" altLang="pt-BR" sz="1900" b="1" smtClean="0"/>
              <a:t>na UTI</a:t>
            </a:r>
            <a:r>
              <a:rPr lang="pt-BR" altLang="pt-BR" sz="1900" smtClean="0"/>
              <a:t> em um dos dias de coleta de dados e com </a:t>
            </a:r>
            <a:r>
              <a:rPr lang="pt-BR" altLang="pt-BR" sz="1900" b="1" smtClean="0"/>
              <a:t>idade entre 3 dias e 16 anos</a:t>
            </a:r>
            <a:r>
              <a:rPr lang="pt-BR" altLang="pt-BR" sz="1900" smtClean="0"/>
              <a:t>. Entrava no estudo caso recebesse transfusão de plaquetas neste período.</a:t>
            </a:r>
          </a:p>
          <a:p>
            <a:pPr>
              <a:lnSpc>
                <a:spcPct val="70000"/>
              </a:lnSpc>
            </a:pPr>
            <a:endParaRPr lang="pt-BR" altLang="pt-BR" sz="1900" smtClean="0"/>
          </a:p>
          <a:p>
            <a:pPr>
              <a:lnSpc>
                <a:spcPct val="70000"/>
              </a:lnSpc>
            </a:pPr>
            <a:r>
              <a:rPr lang="pt-BR" altLang="pt-BR" sz="1900" smtClean="0"/>
              <a:t>Critérios de exclusão: expectativa de vida &lt;24h, idade gestacional IG &lt; 37 semanas, paciente que já havia entrado no estudo previamente.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3" name="Espaço Reservado para Conteúdo 2"/>
          <p:cNvSpPr>
            <a:spLocks noGrp="1"/>
          </p:cNvSpPr>
          <p:nvPr>
            <p:ph idx="1"/>
          </p:nvPr>
        </p:nvSpPr>
        <p:spPr/>
        <p:txBody>
          <a:bodyPr>
            <a:normAutofit/>
          </a:bodyPr>
          <a:lstStyle/>
          <a:p>
            <a:pPr marL="0" indent="0">
              <a:buFont typeface="Wingdings 2" panose="05020102010507070707" pitchFamily="18" charset="2"/>
              <a:buNone/>
            </a:pPr>
            <a:r>
              <a:rPr lang="pt-BR" altLang="pt-BR" smtClean="0"/>
              <a:t>Para cada participante, o local deveria escolher uma (ou mais) das seguintes indicações de transfusão:</a:t>
            </a:r>
          </a:p>
          <a:p>
            <a:pPr marL="501650" lvl="1" indent="0">
              <a:buFont typeface="Wingdings 2" panose="05020102010507070707" pitchFamily="18" charset="2"/>
              <a:buNone/>
            </a:pPr>
            <a:r>
              <a:rPr lang="pt-BR" altLang="pt-BR" smtClean="0"/>
              <a:t>1) Plaquetas &lt;10000 com falha na produção</a:t>
            </a:r>
          </a:p>
          <a:p>
            <a:pPr marL="501650" lvl="1" indent="0">
              <a:buFont typeface="Wingdings 2" panose="05020102010507070707" pitchFamily="18" charset="2"/>
              <a:buNone/>
            </a:pPr>
            <a:r>
              <a:rPr lang="pt-BR" altLang="pt-BR" smtClean="0"/>
              <a:t>2) Plaquetas &lt; 30000 em neonatos com falha na produção</a:t>
            </a:r>
          </a:p>
          <a:p>
            <a:pPr marL="501650" lvl="1" indent="0">
              <a:buFont typeface="Wingdings 2" panose="05020102010507070707" pitchFamily="18" charset="2"/>
              <a:buNone/>
            </a:pPr>
            <a:r>
              <a:rPr lang="pt-BR" altLang="pt-BR" smtClean="0"/>
              <a:t>3) Sangramento grave definido como:</a:t>
            </a:r>
          </a:p>
          <a:p>
            <a:pPr marL="501650" lvl="1" indent="0"/>
            <a:r>
              <a:rPr lang="pt-BR" altLang="pt-BR" smtClean="0"/>
              <a:t>Sangramento com necessidade de transfusão maciça</a:t>
            </a:r>
          </a:p>
          <a:p>
            <a:pPr marL="501650" lvl="1" indent="0"/>
            <a:r>
              <a:rPr lang="pt-BR" altLang="pt-BR" smtClean="0"/>
              <a:t>Sangramento intracraniano, intra-ocular, retroperitoneal, intra-espinhal ou intra-articular não traumático.</a:t>
            </a:r>
          </a:p>
          <a:p>
            <a:pPr marL="501650" lvl="1" indent="0"/>
            <a:r>
              <a:rPr lang="pt-BR" altLang="pt-BR" smtClean="0"/>
              <a:t>Sangramento com necessidade de intervenção cirúrgica</a:t>
            </a:r>
          </a:p>
          <a:p>
            <a:pPr marL="501650" lvl="1" indent="0">
              <a:buFont typeface="Wingdings 2" panose="05020102010507070707" pitchFamily="18" charset="2"/>
              <a:buNone/>
            </a:pPr>
            <a:r>
              <a:rPr lang="pt-BR" altLang="pt-BR" smtClean="0"/>
              <a:t>4) Sangramentos leves (que não entram nos critérios acima)</a:t>
            </a:r>
          </a:p>
          <a:p>
            <a:pPr marL="501650" lvl="1" indent="0">
              <a:buFont typeface="Wingdings 2" panose="05020102010507070707" pitchFamily="18" charset="2"/>
              <a:buNone/>
            </a:pPr>
            <a:r>
              <a:rPr lang="pt-BR" altLang="pt-BR" smtClean="0"/>
              <a:t>5) Profilaxia para cirurgia</a:t>
            </a:r>
          </a:p>
          <a:p>
            <a:pPr marL="501650" lvl="1" indent="0">
              <a:buFont typeface="Wingdings 2" panose="05020102010507070707" pitchFamily="18" charset="2"/>
              <a:buNone/>
            </a:pPr>
            <a:r>
              <a:rPr lang="pt-BR" altLang="pt-BR" smtClean="0"/>
              <a:t>6) Profilaxia para procedimento invasivo</a:t>
            </a:r>
          </a:p>
          <a:p>
            <a:pPr marL="501650" lvl="1" indent="0">
              <a:buFont typeface="Wingdings 2" panose="05020102010507070707" pitchFamily="18" charset="2"/>
              <a:buNone/>
            </a:pPr>
            <a:r>
              <a:rPr lang="pt-BR" altLang="pt-BR" smtClean="0"/>
              <a:t>7) Defeito qualitativo das plaquetas com risco de sangramento</a:t>
            </a:r>
          </a:p>
          <a:p>
            <a:pPr marL="501650" lvl="1" indent="0">
              <a:buFont typeface="Wingdings 2" panose="05020102010507070707" pitchFamily="18" charset="2"/>
              <a:buNone/>
            </a:pPr>
            <a:r>
              <a:rPr lang="pt-BR" altLang="pt-BR" smtClean="0"/>
              <a:t>8) Risco de sangramento por dispositivo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10243" name="Espaço Reservado para Conteúdo 2"/>
          <p:cNvSpPr>
            <a:spLocks noGrp="1"/>
          </p:cNvSpPr>
          <p:nvPr>
            <p:ph idx="1"/>
          </p:nvPr>
        </p:nvSpPr>
        <p:spPr/>
        <p:txBody>
          <a:bodyPr/>
          <a:lstStyle/>
          <a:p>
            <a:r>
              <a:rPr lang="pt-BR" altLang="pt-BR" smtClean="0"/>
              <a:t>Os dados coletados incluíam:</a:t>
            </a:r>
          </a:p>
          <a:p>
            <a:pPr lvl="1"/>
            <a:r>
              <a:rPr lang="pt-BR" altLang="pt-BR" smtClean="0"/>
              <a:t>Dados demográficos do paciente</a:t>
            </a:r>
          </a:p>
          <a:p>
            <a:pPr lvl="1"/>
            <a:r>
              <a:rPr lang="pt-BR" altLang="pt-BR" smtClean="0"/>
              <a:t>Razão da admissão</a:t>
            </a:r>
          </a:p>
          <a:p>
            <a:pPr lvl="1"/>
            <a:r>
              <a:rPr lang="pt-BR" altLang="pt-BR" smtClean="0"/>
              <a:t>Transfusão de plaquetas prévia</a:t>
            </a:r>
          </a:p>
          <a:p>
            <a:pPr lvl="1"/>
            <a:r>
              <a:rPr lang="pt-BR" altLang="pt-BR" smtClean="0"/>
              <a:t>Dados da unidade de plaquetas recebida (dose, fonte, processamento)</a:t>
            </a:r>
          </a:p>
          <a:p>
            <a:pPr lvl="1"/>
            <a:r>
              <a:rPr lang="pt-BR" altLang="pt-BR" smtClean="0"/>
              <a:t>Reações adversas à transfusão</a:t>
            </a:r>
          </a:p>
          <a:p>
            <a:pPr lvl="1"/>
            <a:r>
              <a:rPr lang="pt-BR" altLang="pt-BR" smtClean="0"/>
              <a:t>Exames laboratoriais antes e após transfusão (24h antes até 36h depois)</a:t>
            </a:r>
          </a:p>
          <a:p>
            <a:endParaRPr lang="pt-BR" altLang="pt-BR" smtClean="0"/>
          </a:p>
          <a:p>
            <a:r>
              <a:rPr lang="pt-BR" altLang="pt-BR" smtClean="0"/>
              <a:t>Foram coletados também dados sobre desfecho clínico do paciente incluindo tempo de internação, tempo de ventilação mecânica (VM0, mortalidade e grau de disfunção orgânica pelo score PELOD-2</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mtClean="0"/>
              <a:t>Análise Estatística*</a:t>
            </a:r>
          </a:p>
        </p:txBody>
      </p:sp>
      <p:sp>
        <p:nvSpPr>
          <p:cNvPr id="28675" name="Rectangle 3"/>
          <p:cNvSpPr>
            <a:spLocks noGrp="1"/>
          </p:cNvSpPr>
          <p:nvPr>
            <p:ph type="body" idx="1"/>
          </p:nvPr>
        </p:nvSpPr>
        <p:spPr>
          <a:xfrm>
            <a:off x="3868738" y="863600"/>
            <a:ext cx="7793037" cy="5121275"/>
          </a:xfrm>
        </p:spPr>
        <p:txBody>
          <a:bodyPr/>
          <a:lstStyle/>
          <a:p>
            <a:r>
              <a:rPr lang="pt-BR" altLang="pt-BR" smtClean="0"/>
              <a:t>As características demográficas e clínicas foram descritas como n</a:t>
            </a:r>
          </a:p>
          <a:p>
            <a:pPr>
              <a:buFont typeface="Wingdings 2" panose="05020102010507070707" pitchFamily="18" charset="2"/>
              <a:buNone/>
            </a:pPr>
            <a:r>
              <a:rPr lang="pt-BR" altLang="pt-BR" smtClean="0"/>
              <a:t>(%) ou média ± dp ou mediana e intervalo interquartílico (IQR), como apropriado.</a:t>
            </a:r>
          </a:p>
          <a:p>
            <a:pPr>
              <a:buFont typeface="Wingdings 2" panose="05020102010507070707" pitchFamily="18" charset="2"/>
              <a:buNone/>
            </a:pPr>
            <a:r>
              <a:rPr lang="pt-BR" altLang="pt-BR" smtClean="0"/>
              <a:t> Os dados categóricos foram comparados pelo teste exato de Fisher/ / qui-quadrado.</a:t>
            </a:r>
          </a:p>
          <a:p>
            <a:pPr>
              <a:buFont typeface="Wingdings 2" panose="05020102010507070707" pitchFamily="18" charset="2"/>
              <a:buNone/>
            </a:pPr>
            <a:r>
              <a:rPr lang="pt-BR" altLang="pt-BR" smtClean="0"/>
              <a:t> Variáveis contínuas foram comparadas por análise de variância / testes de Kruskal-Wallis ou teste t / Wilcoxon Rank-Sum para dados paramétricos / não paramétricos, respectivamente.</a:t>
            </a:r>
          </a:p>
          <a:p>
            <a:r>
              <a:rPr lang="pt-BR" altLang="pt-BR" smtClean="0"/>
              <a:t>Todos os valores de p foram dois lados com significância estatística avaliada no nível alfa 0,05. </a:t>
            </a:r>
          </a:p>
          <a:p>
            <a:r>
              <a:rPr lang="pt-BR" altLang="pt-BR" smtClean="0"/>
              <a:t>Todas as análises para estatística descritiva foram realizadas no R versão 3.4.0 (R Foundation for Statistical Computing, Viena, Áustria).</a:t>
            </a:r>
          </a:p>
        </p:txBody>
      </p:sp>
      <p:sp>
        <p:nvSpPr>
          <p:cNvPr id="28676" name="Text Box 4"/>
          <p:cNvSpPr txBox="1">
            <a:spLocks noChangeArrowheads="1"/>
          </p:cNvSpPr>
          <p:nvPr/>
        </p:nvSpPr>
        <p:spPr bwMode="auto">
          <a:xfrm>
            <a:off x="527050" y="6140450"/>
            <a:ext cx="2667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rbel" panose="020B0503020204020204" pitchFamily="34" charset="0"/>
              </a:defRPr>
            </a:lvl1pPr>
            <a:lvl2pPr>
              <a:defRPr>
                <a:solidFill>
                  <a:schemeClr val="tx1"/>
                </a:solidFill>
                <a:latin typeface="Corbel" panose="020B0503020204020204" pitchFamily="34" charset="0"/>
              </a:defRPr>
            </a:lvl2pPr>
            <a:lvl3pPr>
              <a:defRPr>
                <a:solidFill>
                  <a:schemeClr val="tx1"/>
                </a:solidFill>
                <a:latin typeface="Corbel" panose="020B0503020204020204" pitchFamily="34" charset="0"/>
              </a:defRPr>
            </a:lvl3pPr>
            <a:lvl4pPr>
              <a:defRPr>
                <a:solidFill>
                  <a:schemeClr val="tx1"/>
                </a:solidFill>
                <a:latin typeface="Corbel" panose="020B0503020204020204" pitchFamily="34" charset="0"/>
              </a:defRPr>
            </a:lvl4pPr>
            <a:lvl5pPr>
              <a:defRPr>
                <a:solidFill>
                  <a:schemeClr val="tx1"/>
                </a:solidFill>
                <a:latin typeface="Corbel" panose="020B0503020204020204" pitchFamily="34" charset="0"/>
              </a:defRPr>
            </a:lvl5pPr>
            <a:lvl6pPr fontAlgn="base">
              <a:spcBef>
                <a:spcPct val="0"/>
              </a:spcBef>
              <a:spcAft>
                <a:spcPct val="0"/>
              </a:spcAft>
              <a:defRPr>
                <a:solidFill>
                  <a:schemeClr val="tx1"/>
                </a:solidFill>
                <a:latin typeface="Corbel" panose="020B0503020204020204" pitchFamily="34" charset="0"/>
              </a:defRPr>
            </a:lvl6pPr>
            <a:lvl7pPr fontAlgn="base">
              <a:spcBef>
                <a:spcPct val="0"/>
              </a:spcBef>
              <a:spcAft>
                <a:spcPct val="0"/>
              </a:spcAft>
              <a:defRPr>
                <a:solidFill>
                  <a:schemeClr val="tx1"/>
                </a:solidFill>
                <a:latin typeface="Corbel" panose="020B0503020204020204" pitchFamily="34" charset="0"/>
              </a:defRPr>
            </a:lvl7pPr>
            <a:lvl8pPr fontAlgn="base">
              <a:spcBef>
                <a:spcPct val="0"/>
              </a:spcBef>
              <a:spcAft>
                <a:spcPct val="0"/>
              </a:spcAft>
              <a:defRPr>
                <a:solidFill>
                  <a:schemeClr val="tx1"/>
                </a:solidFill>
                <a:latin typeface="Corbel" panose="020B0503020204020204" pitchFamily="34" charset="0"/>
              </a:defRPr>
            </a:lvl8pPr>
            <a:lvl9pPr fontAlgn="base">
              <a:spcBef>
                <a:spcPct val="0"/>
              </a:spcBef>
              <a:spcAft>
                <a:spcPct val="0"/>
              </a:spcAft>
              <a:defRPr>
                <a:solidFill>
                  <a:schemeClr val="tx1"/>
                </a:solidFill>
                <a:latin typeface="Corbel" panose="020B0503020204020204" pitchFamily="34" charset="0"/>
              </a:defRPr>
            </a:lvl9pPr>
          </a:lstStyle>
          <a:p>
            <a:pPr defTabSz="914400"/>
            <a:r>
              <a:rPr lang="pt-BR" altLang="pt-BR"/>
              <a:t>*Para dúvidas, consultem:</a:t>
            </a:r>
          </a:p>
        </p:txBody>
      </p:sp>
      <p:sp>
        <p:nvSpPr>
          <p:cNvPr id="28677" name="Rectangle 5"/>
          <p:cNvSpPr>
            <a:spLocks noChangeArrowheads="1"/>
          </p:cNvSpPr>
          <p:nvPr/>
        </p:nvSpPr>
        <p:spPr bwMode="auto">
          <a:xfrm>
            <a:off x="4411663" y="5632450"/>
            <a:ext cx="4894262" cy="100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en-US" altLang="pt-BR" sz="1400" b="1">
                <a:hlinkClick r:id="rId2"/>
              </a:rPr>
              <a:t>ESTATÍSTICA COMPUTACIONAL – USO DO SPSS (STATISTICAL PACKAGE FOR THE SOCIAL SCIENCES): O ESSENCIAL</a:t>
            </a:r>
            <a:endParaRPr lang="en-US" altLang="pt-BR" sz="1400" b="1"/>
          </a:p>
          <a:p>
            <a:pPr algn="ctr"/>
            <a:r>
              <a:rPr lang="en-US" altLang="pt-BR" sz="1400"/>
              <a:t>Paulo R. Margotto. </a:t>
            </a:r>
          </a:p>
        </p:txBody>
      </p:sp>
      <p:sp>
        <p:nvSpPr>
          <p:cNvPr id="28678" name="Rectangle 6"/>
          <p:cNvSpPr>
            <a:spLocks noChangeArrowheads="1"/>
          </p:cNvSpPr>
          <p:nvPr/>
        </p:nvSpPr>
        <p:spPr bwMode="auto">
          <a:xfrm>
            <a:off x="5207000" y="3136900"/>
            <a:ext cx="338138" cy="5794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126960" rIns="0" bIns="25392" anchor="ctr">
            <a:spAutoFit/>
          </a:bodyPr>
          <a:lstStyle/>
          <a:p>
            <a:pPr eaLnBrk="1" hangingPunct="1"/>
            <a:r>
              <a:rPr lang="en-US" altLang="pt-BR" sz="2800">
                <a:solidFill>
                  <a:srgbClr val="2A6490"/>
                </a:solidFill>
              </a:rPr>
              <a:t> </a:t>
            </a:r>
            <a:r>
              <a:rPr lang="en-US" altLang="pt-BR" sz="1300">
                <a:solidFill>
                  <a:srgbClr val="2A6490"/>
                </a:solidFill>
              </a:rPr>
              <a:t>        </a:t>
            </a:r>
            <a:endParaRPr lang="en-US" altLang="pt-BR" sz="1300">
              <a:solidFill>
                <a:srgbClr val="2A6490"/>
              </a:solidFill>
              <a:latin typeface="Source Sans Pro"/>
            </a:endParaRPr>
          </a:p>
        </p:txBody>
      </p:sp>
      <p:pic>
        <p:nvPicPr>
          <p:cNvPr id="28679" name="Picture 7" descr="doc">
            <a:hlinkClick r:id="rId3" tooltip="SPSS_o_essencial"/>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20238" y="5846763"/>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mtClean="0"/>
              <a:t>Análise Estatística</a:t>
            </a:r>
          </a:p>
        </p:txBody>
      </p:sp>
      <p:sp>
        <p:nvSpPr>
          <p:cNvPr id="29699" name="Rectangle 3"/>
          <p:cNvSpPr>
            <a:spLocks noGrp="1"/>
          </p:cNvSpPr>
          <p:nvPr>
            <p:ph type="body" idx="1"/>
          </p:nvPr>
        </p:nvSpPr>
        <p:spPr/>
        <p:txBody>
          <a:bodyPr/>
          <a:lstStyle/>
          <a:p>
            <a:r>
              <a:rPr lang="pt-BR" altLang="pt-BR" smtClean="0"/>
              <a:t>Para avaliar a associação independente entre o total de dose plaquetária e mortalidade, foi desenvolvido um modelo de regressão logística multivariada. </a:t>
            </a:r>
          </a:p>
          <a:p>
            <a:r>
              <a:rPr lang="pt-BR" altLang="pt-BR" smtClean="0"/>
              <a:t>Variáveis candidatas com um valor de  p valor inferior a 0,1 em análises não ajustadas foram incluídos.</a:t>
            </a:r>
          </a:p>
          <a:p>
            <a:r>
              <a:rPr lang="pt-BR" altLang="pt-BR" smtClean="0"/>
              <a:t>Estes foram dias inteiros desde a admissão na UTIP, ECMO,  escore PELOD-2 no dia da transfusão, sangramento como indicação de transfusão, </a:t>
            </a:r>
            <a:r>
              <a:rPr lang="pt-BR" altLang="pt-BR" i="1" smtClean="0"/>
              <a:t>status</a:t>
            </a:r>
            <a:r>
              <a:rPr lang="pt-BR" altLang="pt-BR" smtClean="0"/>
              <a:t> pós-operatório na admissão na UTIP e menor contagem de plaquetas no dia da admissão.</a:t>
            </a:r>
          </a:p>
          <a:p>
            <a:r>
              <a:rPr lang="pt-BR" altLang="pt-BR" smtClean="0"/>
              <a:t> A multicolinearidade entre variáveis foi avaliada e determinada a não ser um problema. </a:t>
            </a:r>
          </a:p>
          <a:p>
            <a:r>
              <a:rPr lang="pt-BR" altLang="pt-BR" smtClean="0"/>
              <a:t>A regressão foi realizada usando um modelo </a:t>
            </a:r>
            <a:r>
              <a:rPr lang="pt-BR" altLang="pt-BR" i="1" smtClean="0"/>
              <a:t>stepwise backward</a:t>
            </a:r>
            <a:r>
              <a:rPr lang="pt-BR" altLang="pt-BR" smtClean="0"/>
              <a:t>.</a:t>
            </a:r>
          </a:p>
          <a:p>
            <a:r>
              <a:rPr lang="pt-BR" altLang="pt-BR" smtClean="0"/>
              <a:t>Todas as análises para dados de resultados foram realizadas usando a versão SPSS 25 (IBM Corp, Armonk, NY).</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11267" name="Espaço Reservado para Conteúdo 2"/>
          <p:cNvSpPr>
            <a:spLocks noGrp="1"/>
          </p:cNvSpPr>
          <p:nvPr>
            <p:ph idx="1"/>
          </p:nvPr>
        </p:nvSpPr>
        <p:spPr/>
        <p:txBody>
          <a:bodyPr/>
          <a:lstStyle/>
          <a:p>
            <a:r>
              <a:rPr lang="pt-BR" altLang="pt-BR" smtClean="0"/>
              <a:t>82 locais de 16 países participaram da pesquisa</a:t>
            </a:r>
          </a:p>
          <a:p>
            <a:r>
              <a:rPr lang="pt-BR" altLang="pt-BR" smtClean="0"/>
              <a:t>97% dos locais eram urbanos, 98% acadêmicos, 85% centros de trauma e 80% centros de ECMO</a:t>
            </a:r>
          </a:p>
          <a:p>
            <a:r>
              <a:rPr lang="pt-BR" altLang="pt-BR" smtClean="0"/>
              <a:t>58% dos locais eram na América do Norte, 28% na Europa, 5% na Oceania, 5% no Oriente Médio e 4% na Ásia</a:t>
            </a:r>
          </a:p>
          <a:p>
            <a:r>
              <a:rPr lang="pt-BR" altLang="pt-BR" smtClean="0"/>
              <a:t>Durante as 6 semanas de coleta de dados 16934 pacientes eram elegíveis; destes, </a:t>
            </a:r>
            <a:r>
              <a:rPr lang="pt-BR" altLang="pt-BR" b="1" smtClean="0">
                <a:solidFill>
                  <a:srgbClr val="0000FF"/>
                </a:solidFill>
              </a:rPr>
              <a:t>559 </a:t>
            </a:r>
            <a:r>
              <a:rPr lang="pt-BR" altLang="pt-BR" smtClean="0"/>
              <a:t>(3,3%) receberam plaquetas e portanto entraram no estudo.</a:t>
            </a:r>
          </a:p>
          <a:p>
            <a:r>
              <a:rPr lang="pt-BR" altLang="pt-BR" smtClean="0"/>
              <a:t>11% dos locais não realizaram transfusão de plaquetas no período, todos na América do Norte e Europa.</a:t>
            </a:r>
          </a:p>
          <a:p>
            <a:endParaRPr lang="pt-BR" alt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12291" name="Espaço Reservado para Conteúdo 2"/>
          <p:cNvSpPr>
            <a:spLocks noGrp="1"/>
          </p:cNvSpPr>
          <p:nvPr>
            <p:ph idx="1"/>
          </p:nvPr>
        </p:nvSpPr>
        <p:spPr>
          <a:xfrm>
            <a:off x="3868738" y="750888"/>
            <a:ext cx="7315200" cy="5438775"/>
          </a:xfrm>
        </p:spPr>
        <p:txBody>
          <a:bodyPr/>
          <a:lstStyle/>
          <a:p>
            <a:r>
              <a:rPr lang="pt-BR" altLang="pt-BR" smtClean="0"/>
              <a:t>As características demográficas da população estudada estão na </a:t>
            </a:r>
            <a:r>
              <a:rPr lang="pt-BR" altLang="pt-BR" smtClean="0">
                <a:solidFill>
                  <a:srgbClr val="0000FF"/>
                </a:solidFill>
              </a:rPr>
              <a:t>Tabela 1</a:t>
            </a:r>
          </a:p>
          <a:p>
            <a:r>
              <a:rPr lang="pt-BR" altLang="pt-BR" smtClean="0"/>
              <a:t>A mediana de idade foi 4,1 anos  (0,5 a 10,8 anos) e 55% eram do sexo masculino.</a:t>
            </a:r>
          </a:p>
          <a:p>
            <a:r>
              <a:rPr lang="pt-BR" altLang="pt-BR" smtClean="0">
                <a:solidFill>
                  <a:srgbClr val="FF0000"/>
                </a:solidFill>
              </a:rPr>
              <a:t>As 3 razões para admissão mais frequentes foram Insuficiência Respiratória (39%), choque séptico (22%) e cirurgia cardíaca com bypass (12%).</a:t>
            </a:r>
            <a:r>
              <a:rPr lang="pt-BR" altLang="pt-BR" smtClean="0">
                <a:solidFill>
                  <a:srgbClr val="FF0066"/>
                </a:solidFill>
              </a:rPr>
              <a:t> </a:t>
            </a:r>
          </a:p>
          <a:p>
            <a:r>
              <a:rPr lang="pt-BR" altLang="pt-BR" smtClean="0"/>
              <a:t>44% dos pacientes tinham algum diagnóstico oncológico de base</a:t>
            </a:r>
          </a:p>
          <a:p>
            <a:r>
              <a:rPr lang="pt-BR" altLang="pt-BR" smtClean="0"/>
              <a:t>64,4% estavam em VM no momento da transfusão e já estavam na UTI há pelo menos 2 dias no momento do recrutamento.</a:t>
            </a:r>
          </a:p>
          <a:p>
            <a:r>
              <a:rPr lang="pt-BR" altLang="pt-BR" smtClean="0"/>
              <a:t>A mediana de PELOD-2 era 7 (5 a 10)</a:t>
            </a:r>
          </a:p>
          <a:p>
            <a:r>
              <a:rPr lang="pt-BR" altLang="pt-BR" smtClean="0"/>
              <a:t>A frequência de uso de medicações que afetam a função plaquetária foi de 17% para milrinona, 3% para aspirina e 2% para AINES (antinflamatório não esteroidal).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endParaRPr lang="pt-BR"/>
          </a:p>
        </p:txBody>
      </p:sp>
      <p:sp>
        <p:nvSpPr>
          <p:cNvPr id="13315" name="Espaço Reservado para Conteúdo 2"/>
          <p:cNvSpPr>
            <a:spLocks noGrp="1"/>
          </p:cNvSpPr>
          <p:nvPr>
            <p:ph idx="1"/>
          </p:nvPr>
        </p:nvSpPr>
        <p:spPr>
          <a:xfrm>
            <a:off x="6962775" y="863600"/>
            <a:ext cx="4789488" cy="5121275"/>
          </a:xfrm>
        </p:spPr>
        <p:txBody>
          <a:bodyPr/>
          <a:lstStyle/>
          <a:p>
            <a:r>
              <a:rPr lang="pt-BR" altLang="pt-BR" smtClean="0"/>
              <a:t>17% dos pacientes estavam em ECMO no momento da transfusão, 11% em diálise contínua, 1% em hemodiálise intermitente e 1% em </a:t>
            </a:r>
            <a:r>
              <a:rPr lang="pt-BR" altLang="pt-BR" i="1" smtClean="0"/>
              <a:t>molecular adsorbent recirculation </a:t>
            </a:r>
            <a:r>
              <a:rPr lang="pt-BR" altLang="pt-BR" smtClean="0"/>
              <a:t>system  (MARS).</a:t>
            </a:r>
          </a:p>
          <a:p>
            <a:r>
              <a:rPr lang="pt-BR" altLang="pt-BR" smtClean="0"/>
              <a:t>36% haviam recebido transfusão de plaquetas pelo menos 1x na UTI antes do recrutamento.</a:t>
            </a:r>
          </a:p>
          <a:p>
            <a:endParaRPr lang="pt-BR" altLang="pt-BR" smtClean="0"/>
          </a:p>
        </p:txBody>
      </p:sp>
      <p:pic>
        <p:nvPicPr>
          <p:cNvPr id="133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 y="0"/>
            <a:ext cx="6626225" cy="6357938"/>
          </a:xfrm>
          <a:prstGeom prst="rect">
            <a:avLst/>
          </a:prstGeom>
          <a:noFill/>
          <a:ln w="2857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14339" name="Espaço Reservado para Conteúdo 2"/>
          <p:cNvSpPr>
            <a:spLocks noGrp="1"/>
          </p:cNvSpPr>
          <p:nvPr>
            <p:ph idx="1"/>
          </p:nvPr>
        </p:nvSpPr>
        <p:spPr>
          <a:xfrm>
            <a:off x="3598863" y="5029200"/>
            <a:ext cx="7502525" cy="1582738"/>
          </a:xfrm>
        </p:spPr>
        <p:txBody>
          <a:bodyPr/>
          <a:lstStyle/>
          <a:p>
            <a:pPr>
              <a:buFont typeface="Wingdings 2" panose="05020102010507070707" pitchFamily="18" charset="2"/>
              <a:buNone/>
            </a:pPr>
            <a:r>
              <a:rPr lang="pt-BR" altLang="pt-BR" smtClean="0"/>
              <a:t>              </a:t>
            </a:r>
            <a:r>
              <a:rPr lang="pt-BR" altLang="pt-BR" sz="2400" b="1" smtClean="0"/>
              <a:t>A maioria das transfusões foram profiláticas (67%)</a:t>
            </a:r>
          </a:p>
          <a:p>
            <a:r>
              <a:rPr lang="pt-BR" altLang="pt-BR" smtClean="0"/>
              <a:t>Presença de sangramento foi a indicação apenas em 33% dos casos. 67% das transfusões foram profiláticas</a:t>
            </a:r>
          </a:p>
          <a:p>
            <a:r>
              <a:rPr lang="pt-BR" altLang="pt-BR" smtClean="0"/>
              <a:t>Dos </a:t>
            </a:r>
            <a:r>
              <a:rPr lang="pt-BR" altLang="pt-BR" b="1" smtClean="0"/>
              <a:t>79 pacientes que receberam transfusões profiláticas</a:t>
            </a:r>
            <a:r>
              <a:rPr lang="pt-BR" altLang="pt-BR" smtClean="0"/>
              <a:t> devido dispositivo, </a:t>
            </a:r>
            <a:r>
              <a:rPr lang="pt-BR" altLang="pt-BR" b="1" smtClean="0"/>
              <a:t>85% estavam em ECMO e 12% em diálise contínua</a:t>
            </a:r>
          </a:p>
          <a:p>
            <a:endParaRPr lang="pt-BR" altLang="pt-BR" smtClean="0"/>
          </a:p>
        </p:txBody>
      </p:sp>
      <p:pic>
        <p:nvPicPr>
          <p:cNvPr id="1434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2613" y="704850"/>
            <a:ext cx="5915025" cy="3981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42" name="Text Box 6"/>
          <p:cNvSpPr txBox="1">
            <a:spLocks noChangeArrowheads="1"/>
          </p:cNvSpPr>
          <p:nvPr/>
        </p:nvSpPr>
        <p:spPr bwMode="auto">
          <a:xfrm>
            <a:off x="4775200" y="336550"/>
            <a:ext cx="6280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rbel" panose="020B0503020204020204" pitchFamily="34" charset="0"/>
              </a:defRPr>
            </a:lvl1pPr>
            <a:lvl2pPr>
              <a:defRPr>
                <a:solidFill>
                  <a:schemeClr val="tx1"/>
                </a:solidFill>
                <a:latin typeface="Corbel" panose="020B0503020204020204" pitchFamily="34" charset="0"/>
              </a:defRPr>
            </a:lvl2pPr>
            <a:lvl3pPr>
              <a:defRPr>
                <a:solidFill>
                  <a:schemeClr val="tx1"/>
                </a:solidFill>
                <a:latin typeface="Corbel" panose="020B0503020204020204" pitchFamily="34" charset="0"/>
              </a:defRPr>
            </a:lvl3pPr>
            <a:lvl4pPr>
              <a:defRPr>
                <a:solidFill>
                  <a:schemeClr val="tx1"/>
                </a:solidFill>
                <a:latin typeface="Corbel" panose="020B0503020204020204" pitchFamily="34" charset="0"/>
              </a:defRPr>
            </a:lvl4pPr>
            <a:lvl5pPr>
              <a:defRPr>
                <a:solidFill>
                  <a:schemeClr val="tx1"/>
                </a:solidFill>
                <a:latin typeface="Corbel" panose="020B0503020204020204" pitchFamily="34" charset="0"/>
              </a:defRPr>
            </a:lvl5pPr>
            <a:lvl6pPr fontAlgn="base">
              <a:spcBef>
                <a:spcPct val="0"/>
              </a:spcBef>
              <a:spcAft>
                <a:spcPct val="0"/>
              </a:spcAft>
              <a:defRPr>
                <a:solidFill>
                  <a:schemeClr val="tx1"/>
                </a:solidFill>
                <a:latin typeface="Corbel" panose="020B0503020204020204" pitchFamily="34" charset="0"/>
              </a:defRPr>
            </a:lvl6pPr>
            <a:lvl7pPr fontAlgn="base">
              <a:spcBef>
                <a:spcPct val="0"/>
              </a:spcBef>
              <a:spcAft>
                <a:spcPct val="0"/>
              </a:spcAft>
              <a:defRPr>
                <a:solidFill>
                  <a:schemeClr val="tx1"/>
                </a:solidFill>
                <a:latin typeface="Corbel" panose="020B0503020204020204" pitchFamily="34" charset="0"/>
              </a:defRPr>
            </a:lvl7pPr>
            <a:lvl8pPr fontAlgn="base">
              <a:spcBef>
                <a:spcPct val="0"/>
              </a:spcBef>
              <a:spcAft>
                <a:spcPct val="0"/>
              </a:spcAft>
              <a:defRPr>
                <a:solidFill>
                  <a:schemeClr val="tx1"/>
                </a:solidFill>
                <a:latin typeface="Corbel" panose="020B0503020204020204" pitchFamily="34" charset="0"/>
              </a:defRPr>
            </a:lvl8pPr>
            <a:lvl9pPr fontAlgn="base">
              <a:spcBef>
                <a:spcPct val="0"/>
              </a:spcBef>
              <a:spcAft>
                <a:spcPct val="0"/>
              </a:spcAft>
              <a:defRPr>
                <a:solidFill>
                  <a:schemeClr val="tx1"/>
                </a:solidFill>
                <a:latin typeface="Corbel" panose="020B0503020204020204" pitchFamily="34" charset="0"/>
              </a:defRPr>
            </a:lvl9pPr>
          </a:lstStyle>
          <a:p>
            <a:pPr defTabSz="914400"/>
            <a:r>
              <a:rPr lang="pt-BR" altLang="pt-BR" sz="2000"/>
              <a:t>As indicações de transfusão de plaquetas estão na</a:t>
            </a:r>
            <a:r>
              <a:rPr lang="pt-BR" altLang="pt-BR" sz="2000">
                <a:solidFill>
                  <a:srgbClr val="0000FF"/>
                </a:solidFill>
              </a:rPr>
              <a:t> Figura 1</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3" name="Espaço Reservado para Conteúdo 2"/>
          <p:cNvSpPr>
            <a:spLocks noGrp="1"/>
          </p:cNvSpPr>
          <p:nvPr>
            <p:ph idx="1"/>
          </p:nvPr>
        </p:nvSpPr>
        <p:spPr>
          <a:xfrm>
            <a:off x="3868738" y="1016000"/>
            <a:ext cx="7315200" cy="5121275"/>
          </a:xfrm>
        </p:spPr>
        <p:txBody>
          <a:bodyPr>
            <a:normAutofit/>
          </a:bodyPr>
          <a:lstStyle/>
          <a:p>
            <a:pPr>
              <a:lnSpc>
                <a:spcPct val="80000"/>
              </a:lnSpc>
            </a:pPr>
            <a:r>
              <a:rPr lang="pt-BR" altLang="pt-BR" smtClean="0"/>
              <a:t>A maioria das unidades de plaquetas transfundidas foram coletadas por aférese (87%)</a:t>
            </a:r>
          </a:p>
          <a:p>
            <a:pPr>
              <a:lnSpc>
                <a:spcPct val="80000"/>
              </a:lnSpc>
            </a:pPr>
            <a:r>
              <a:rPr lang="pt-BR" altLang="pt-BR" smtClean="0"/>
              <a:t>93% das unidades eram leucorreduzidas e 80% irradiadas; 8% tiveram volume reduzido, 5% foram submetidas a inativação de patógenos e 1% HLA-compatíveis</a:t>
            </a:r>
          </a:p>
          <a:p>
            <a:pPr>
              <a:lnSpc>
                <a:spcPct val="80000"/>
              </a:lnSpc>
            </a:pPr>
            <a:r>
              <a:rPr lang="pt-BR" altLang="pt-BR" smtClean="0"/>
              <a:t>A mediana da dose de plaquetas administrada foi de </a:t>
            </a:r>
            <a:r>
              <a:rPr lang="pt-BR" altLang="pt-BR" b="1" smtClean="0"/>
              <a:t>9,4ml/kg</a:t>
            </a:r>
            <a:r>
              <a:rPr lang="pt-BR" altLang="pt-BR" smtClean="0"/>
              <a:t> (5,5–13,1mL/kg)</a:t>
            </a:r>
          </a:p>
          <a:p>
            <a:pPr>
              <a:lnSpc>
                <a:spcPct val="80000"/>
              </a:lnSpc>
            </a:pPr>
            <a:r>
              <a:rPr lang="pt-BR" altLang="pt-BR" smtClean="0"/>
              <a:t>Pacientes receberam uma mediana de 4 (2-11) transfusões durante a internação na UTI com uma </a:t>
            </a:r>
            <a:r>
              <a:rPr lang="pt-BR" altLang="pt-BR" b="1" smtClean="0"/>
              <a:t>mediana da dose total administrada de 32,4ml/kg (14,0–91,4mL/kg</a:t>
            </a:r>
            <a:r>
              <a:rPr lang="pt-BR" altLang="pt-BR" smtClean="0"/>
              <a:t>)</a:t>
            </a:r>
          </a:p>
          <a:p>
            <a:pPr>
              <a:lnSpc>
                <a:spcPct val="80000"/>
              </a:lnSpc>
            </a:pPr>
            <a:r>
              <a:rPr lang="pt-BR" altLang="pt-BR" smtClean="0"/>
              <a:t>Os 559 pacientes do estudo receberam um total de </a:t>
            </a:r>
            <a:r>
              <a:rPr lang="pt-BR" altLang="pt-BR" b="1" smtClean="0"/>
              <a:t>6090 transfusões </a:t>
            </a:r>
          </a:p>
          <a:p>
            <a:pPr>
              <a:lnSpc>
                <a:spcPct val="80000"/>
              </a:lnSpc>
            </a:pPr>
            <a:r>
              <a:rPr lang="pt-BR" altLang="pt-BR" b="1" smtClean="0"/>
              <a:t>Reações adversas foram incomuns, com um total de 6%.</a:t>
            </a:r>
            <a:r>
              <a:rPr lang="pt-BR" altLang="pt-BR" smtClean="0"/>
              <a:t> Febre foi a reação mais frequente (3%), seguida de hipotensão (3%), urticária (0,6%) e broncoespasmo (0,2%). Não houve relatos de reações hemolíticas ou sépticas.</a:t>
            </a:r>
          </a:p>
          <a:p>
            <a:pPr>
              <a:lnSpc>
                <a:spcPct val="80000"/>
              </a:lnSpc>
            </a:pPr>
            <a:endParaRPr lang="pt-BR" altLang="pt-BR"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16387" name="Espaço Reservado para Conteúdo 2"/>
          <p:cNvSpPr>
            <a:spLocks noGrp="1"/>
          </p:cNvSpPr>
          <p:nvPr>
            <p:ph idx="1"/>
          </p:nvPr>
        </p:nvSpPr>
        <p:spPr>
          <a:xfrm>
            <a:off x="3868738" y="863600"/>
            <a:ext cx="7315200" cy="5373688"/>
          </a:xfrm>
        </p:spPr>
        <p:txBody>
          <a:bodyPr/>
          <a:lstStyle/>
          <a:p>
            <a:r>
              <a:rPr lang="pt-BR" altLang="pt-BR" b="1" smtClean="0"/>
              <a:t>Em 99% dos casos o valor das plaquetas do paciente era conhecido antes da transfusão. A mediana deste valor foi de </a:t>
            </a:r>
            <a:r>
              <a:rPr lang="pt-BR" altLang="pt-BR" b="1" smtClean="0">
                <a:solidFill>
                  <a:srgbClr val="FF0000"/>
                </a:solidFill>
              </a:rPr>
              <a:t>40000 (20000-66000).</a:t>
            </a:r>
            <a:r>
              <a:rPr lang="pt-BR" altLang="pt-BR" smtClean="0"/>
              <a:t> </a:t>
            </a:r>
          </a:p>
          <a:p>
            <a:r>
              <a:rPr lang="pt-BR" altLang="pt-BR" smtClean="0"/>
              <a:t>34% dos concentrados foram prescritos para pacientes com plaquetas &gt;50000</a:t>
            </a:r>
          </a:p>
          <a:p>
            <a:r>
              <a:rPr lang="pt-BR" altLang="pt-BR" smtClean="0"/>
              <a:t>Das 278 transfusões profiláticas para atingir um nível mínimo, </a:t>
            </a:r>
            <a:r>
              <a:rPr lang="pt-BR" altLang="pt-BR" b="1" smtClean="0"/>
              <a:t>17%</a:t>
            </a:r>
            <a:r>
              <a:rPr lang="pt-BR" altLang="pt-BR" smtClean="0"/>
              <a:t> foram administradas em </a:t>
            </a:r>
            <a:r>
              <a:rPr lang="pt-BR" altLang="pt-BR" b="1" smtClean="0"/>
              <a:t>pacientes cirúrgicos</a:t>
            </a:r>
            <a:r>
              <a:rPr lang="pt-BR" altLang="pt-BR" smtClean="0"/>
              <a:t>.</a:t>
            </a:r>
          </a:p>
          <a:p>
            <a:r>
              <a:rPr lang="pt-BR" altLang="pt-BR" smtClean="0"/>
              <a:t>A mediana das plaquetas antes da transfusão nos pacientes cirúrgicos foi 48000 (30000-81000); houve uma diferença estatisticamente relevante para a mediana dos pacientes clínicos, que foi de 26000 (15000-42000).</a:t>
            </a:r>
          </a:p>
          <a:p>
            <a:r>
              <a:rPr lang="pt-BR" altLang="pt-BR" smtClean="0"/>
              <a:t>Testes de viscoelasticidade como o </a:t>
            </a:r>
            <a:r>
              <a:rPr lang="pt-BR" altLang="pt-BR" b="1" smtClean="0"/>
              <a:t>tromboelastograma </a:t>
            </a:r>
            <a:r>
              <a:rPr lang="pt-BR" altLang="pt-BR" smtClean="0"/>
              <a:t>e </a:t>
            </a:r>
            <a:r>
              <a:rPr lang="pt-BR" altLang="pt-BR" b="1" smtClean="0"/>
              <a:t>tromboelastometria rotacional</a:t>
            </a:r>
            <a:r>
              <a:rPr lang="pt-BR" altLang="pt-BR" smtClean="0"/>
              <a:t> foram feitos em poucos casos (5% e 2% respectivamente)</a:t>
            </a:r>
          </a:p>
          <a:p>
            <a:endParaRPr lang="pt-BR" altLang="pt-BR"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17411" name="Espaço Reservado para Conteúdo 2"/>
          <p:cNvSpPr>
            <a:spLocks noGrp="1"/>
          </p:cNvSpPr>
          <p:nvPr>
            <p:ph idx="1"/>
          </p:nvPr>
        </p:nvSpPr>
        <p:spPr/>
        <p:txBody>
          <a:bodyPr/>
          <a:lstStyle/>
          <a:p>
            <a:pPr algn="ctr"/>
            <a:r>
              <a:rPr lang="pt-BR" altLang="pt-BR" b="1" smtClean="0">
                <a:solidFill>
                  <a:srgbClr val="FF0066"/>
                </a:solidFill>
              </a:rPr>
              <a:t>Para cada 10ml/kg de plaquetas recebidas, a mediana do aumento das plaquetas foi de</a:t>
            </a:r>
            <a:r>
              <a:rPr lang="pt-BR" altLang="pt-BR" smtClean="0"/>
              <a:t>:(</a:t>
            </a:r>
            <a:r>
              <a:rPr lang="pt-BR" altLang="pt-BR" smtClean="0">
                <a:solidFill>
                  <a:srgbClr val="0000FF"/>
                </a:solidFill>
              </a:rPr>
              <a:t>Figura 2</a:t>
            </a:r>
            <a:r>
              <a:rPr lang="pt-BR" altLang="pt-BR" smtClean="0"/>
              <a:t>)</a:t>
            </a:r>
          </a:p>
          <a:p>
            <a:pPr lvl="1"/>
            <a:r>
              <a:rPr lang="pt-BR" altLang="pt-BR" smtClean="0"/>
              <a:t> </a:t>
            </a:r>
            <a:r>
              <a:rPr lang="pt-BR" altLang="pt-BR" b="1" smtClean="0"/>
              <a:t>48000 (17000-82000) para pacientes com sangramento grave; </a:t>
            </a:r>
          </a:p>
          <a:p>
            <a:pPr lvl="1"/>
            <a:r>
              <a:rPr lang="pt-BR" altLang="pt-BR" b="1" smtClean="0"/>
              <a:t>42000 (16000-80000) para transfusões profiláticas para atingir valor mínimo; </a:t>
            </a:r>
          </a:p>
          <a:p>
            <a:pPr lvl="1"/>
            <a:r>
              <a:rPr lang="pt-BR" altLang="pt-BR" b="1" smtClean="0"/>
              <a:t>38000 (17000-72000) para pacientes com pequeno sangramento; </a:t>
            </a:r>
          </a:p>
          <a:p>
            <a:pPr lvl="1"/>
            <a:r>
              <a:rPr lang="pt-BR" altLang="pt-BR" b="1" smtClean="0"/>
              <a:t>25000 (10000-47000) para profilaxia devido dispositivo. </a:t>
            </a:r>
          </a:p>
          <a:p>
            <a:r>
              <a:rPr lang="pt-BR" altLang="pt-BR" smtClean="0"/>
              <a:t>Este incremento não variou em pacientes que tinham ou não condição oncológica de base.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pic>
        <p:nvPicPr>
          <p:cNvPr id="1843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9763" y="376238"/>
            <a:ext cx="6170612" cy="6353175"/>
          </a:xfrm>
          <a:prstGeom prst="rect">
            <a:avLst/>
          </a:prstGeom>
          <a:noFill/>
          <a:ln w="2857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19459" name="Espaço Reservado para Conteúdo 2"/>
          <p:cNvSpPr>
            <a:spLocks noGrp="1"/>
          </p:cNvSpPr>
          <p:nvPr>
            <p:ph idx="1"/>
          </p:nvPr>
        </p:nvSpPr>
        <p:spPr>
          <a:xfrm>
            <a:off x="3868738" y="863600"/>
            <a:ext cx="7315200" cy="5337175"/>
          </a:xfrm>
        </p:spPr>
        <p:txBody>
          <a:bodyPr/>
          <a:lstStyle/>
          <a:p>
            <a:pPr>
              <a:buFont typeface="Wingdings 2" panose="05020102010507070707" pitchFamily="18" charset="2"/>
              <a:buNone/>
            </a:pPr>
            <a:r>
              <a:rPr lang="pt-BR" altLang="pt-BR" dirty="0" smtClean="0">
                <a:solidFill>
                  <a:srgbClr val="0000FF"/>
                </a:solidFill>
              </a:rPr>
              <a:t>                                                  </a:t>
            </a:r>
            <a:r>
              <a:rPr lang="pt-BR" altLang="pt-BR" b="1" dirty="0" smtClean="0">
                <a:solidFill>
                  <a:srgbClr val="0000FF"/>
                </a:solidFill>
              </a:rPr>
              <a:t>DESFECHOS</a:t>
            </a:r>
          </a:p>
          <a:p>
            <a:r>
              <a:rPr lang="pt-BR" altLang="pt-BR" dirty="0" smtClean="0"/>
              <a:t>Resultados sobre desfechos estavam disponíveis em 532 dos 559 pacientes do estudo. </a:t>
            </a:r>
          </a:p>
          <a:p>
            <a:r>
              <a:rPr lang="pt-BR" altLang="pt-BR" dirty="0" smtClean="0"/>
              <a:t>A </a:t>
            </a:r>
            <a:r>
              <a:rPr lang="pt-BR" altLang="pt-BR" b="1" dirty="0" smtClean="0">
                <a:solidFill>
                  <a:schemeClr val="tx1"/>
                </a:solidFill>
              </a:rPr>
              <a:t>mediana do tempo de internação na UTI foi de 13 dias</a:t>
            </a:r>
            <a:r>
              <a:rPr lang="pt-BR" altLang="pt-BR" dirty="0" smtClean="0"/>
              <a:t> (6-29)</a:t>
            </a:r>
          </a:p>
          <a:p>
            <a:r>
              <a:rPr lang="pt-BR" altLang="pt-BR" dirty="0" smtClean="0"/>
              <a:t>A </a:t>
            </a:r>
            <a:r>
              <a:rPr lang="pt-BR" altLang="pt-BR" b="1" dirty="0" smtClean="0">
                <a:solidFill>
                  <a:schemeClr val="tx1"/>
                </a:solidFill>
              </a:rPr>
              <a:t>mediana dos dias livres de VM foi de 4 dias (1-9) </a:t>
            </a:r>
          </a:p>
          <a:p>
            <a:r>
              <a:rPr lang="pt-BR" altLang="pt-BR" b="1" dirty="0" smtClean="0">
                <a:solidFill>
                  <a:schemeClr val="tx1"/>
                </a:solidFill>
              </a:rPr>
              <a:t>A mortalidade total foi de 25%</a:t>
            </a:r>
          </a:p>
          <a:p>
            <a:pPr>
              <a:buFont typeface="Wingdings 2" panose="05020102010507070707" pitchFamily="18" charset="2"/>
              <a:buNone/>
            </a:pPr>
            <a:r>
              <a:rPr lang="pt-BR" altLang="pt-BR" b="1" dirty="0" smtClean="0">
                <a:solidFill>
                  <a:schemeClr val="tx1"/>
                </a:solidFill>
              </a:rPr>
              <a:t>                                                     </a:t>
            </a:r>
            <a:r>
              <a:rPr lang="pt-BR" altLang="pt-BR" b="1" dirty="0" smtClean="0">
                <a:solidFill>
                  <a:srgbClr val="0000FF"/>
                </a:solidFill>
              </a:rPr>
              <a:t>Tabela 2</a:t>
            </a:r>
          </a:p>
          <a:p>
            <a:r>
              <a:rPr lang="pt-BR" altLang="pt-BR" dirty="0" smtClean="0">
                <a:solidFill>
                  <a:schemeClr val="tx1"/>
                </a:solidFill>
              </a:rPr>
              <a:t>Cada 1ml/kg de plaquetas recebidas foi associada com um aumento na mortalidade de 0,3%, em um modelo sem ajustes (OR 1,003; 95% IC, 1,002–1,004; p &lt; 0,001)</a:t>
            </a:r>
          </a:p>
          <a:p>
            <a:pPr algn="ctr"/>
            <a:r>
              <a:rPr lang="pt-BR" altLang="pt-BR" sz="2400" dirty="0" smtClean="0">
                <a:solidFill>
                  <a:srgbClr val="FF0000"/>
                </a:solidFill>
              </a:rPr>
              <a:t>Regressão logística </a:t>
            </a:r>
            <a:r>
              <a:rPr lang="pt-BR" altLang="pt-BR" sz="2400" dirty="0" err="1" smtClean="0">
                <a:solidFill>
                  <a:srgbClr val="FF0000"/>
                </a:solidFill>
              </a:rPr>
              <a:t>multivariável</a:t>
            </a:r>
            <a:r>
              <a:rPr lang="pt-BR" altLang="pt-BR" sz="2400" dirty="0" smtClean="0">
                <a:solidFill>
                  <a:srgbClr val="FF0000"/>
                </a:solidFill>
              </a:rPr>
              <a:t> mostrou um aumento de 2% na mortalidade para cada dose adicional de 10ml/kg  após ajuste de variáveis </a:t>
            </a:r>
            <a:r>
              <a:rPr lang="pt-BR" altLang="pt-BR" sz="2400" dirty="0" err="1" smtClean="0">
                <a:solidFill>
                  <a:srgbClr val="FF0000"/>
                </a:solidFill>
              </a:rPr>
              <a:t>confundidoras</a:t>
            </a:r>
            <a:r>
              <a:rPr lang="pt-BR" altLang="pt-BR" sz="2400" dirty="0" smtClean="0">
                <a:solidFill>
                  <a:srgbClr val="FF0000"/>
                </a:solidFill>
              </a:rPr>
              <a:t> (OR para cada 1ml/kg adicional 1,002; 95% IC, 1,001–1,003; p &lt; 0,005)</a:t>
            </a:r>
          </a:p>
          <a:p>
            <a:pPr algn="ctr">
              <a:buFont typeface="Wingdings 2" panose="05020102010507070707" pitchFamily="18" charset="2"/>
              <a:buNone/>
            </a:pPr>
            <a:r>
              <a:rPr lang="pt-BR" altLang="pt-BR" sz="2400" dirty="0" smtClean="0">
                <a:solidFill>
                  <a:srgbClr val="0000FF"/>
                </a:solidFill>
              </a:rPr>
              <a:t>Tabela 3</a:t>
            </a:r>
          </a:p>
          <a:p>
            <a:pPr algn="ctr"/>
            <a:endParaRPr lang="pt-BR" altLang="pt-BR" sz="2400" dirty="0" smtClean="0">
              <a:solidFill>
                <a:srgbClr val="0000FF"/>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pic>
        <p:nvPicPr>
          <p:cNvPr id="2048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2975" y="695325"/>
            <a:ext cx="8296275" cy="2733675"/>
          </a:xfrm>
          <a:prstGeom prst="rect">
            <a:avLst/>
          </a:prstGeom>
          <a:noFill/>
          <a:ln w="2857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2975" y="3643313"/>
            <a:ext cx="8286750" cy="2971800"/>
          </a:xfrm>
          <a:prstGeom prst="rect">
            <a:avLst/>
          </a:prstGeom>
          <a:noFill/>
          <a:ln w="381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21507" name="Espaço Reservado para Conteúdo 2"/>
          <p:cNvSpPr>
            <a:spLocks noGrp="1"/>
          </p:cNvSpPr>
          <p:nvPr>
            <p:ph idx="1"/>
          </p:nvPr>
        </p:nvSpPr>
        <p:spPr>
          <a:xfrm>
            <a:off x="3868738" y="785813"/>
            <a:ext cx="7315200" cy="5380037"/>
          </a:xfrm>
        </p:spPr>
        <p:txBody>
          <a:bodyPr/>
          <a:lstStyle/>
          <a:p>
            <a:r>
              <a:rPr lang="pt-BR" altLang="pt-BR" dirty="0" smtClean="0"/>
              <a:t>Este é o primeiro estudo de prevalência internacional publicado sobre a epidemiologia, indicações e desfechos de crianças criticamente doentes submetidas a transfusão de plaquetas.</a:t>
            </a:r>
          </a:p>
          <a:p>
            <a:r>
              <a:rPr lang="pt-BR" altLang="pt-BR" dirty="0" smtClean="0"/>
              <a:t>Aproximadamente 2 terços das transfusões foram realizadas de maneira profilática em pacientes sem sangramentos.</a:t>
            </a:r>
          </a:p>
          <a:p>
            <a:r>
              <a:rPr lang="pt-BR" altLang="pt-BR" dirty="0" smtClean="0"/>
              <a:t>34% das transfusões profiláticas foram realizadas em pacientes com plaquetas &gt;50000</a:t>
            </a:r>
          </a:p>
          <a:p>
            <a:r>
              <a:rPr lang="pt-BR" altLang="pt-BR" dirty="0" smtClean="0"/>
              <a:t>Apesar do aumento nas plaquetas observado após a transfusão variar de acordo com a indicação, aqueles com risco de sangramento devido uso de dispositivo tiveram o menor aumento. </a:t>
            </a:r>
          </a:p>
          <a:p>
            <a:r>
              <a:rPr lang="pt-BR" altLang="pt-BR" dirty="0" smtClean="0">
                <a:solidFill>
                  <a:srgbClr val="FF0000"/>
                </a:solidFill>
              </a:rPr>
              <a:t>A mortalidade em pacientes que receberam plaquetas foi alta, variando de 17% a 35% dependendo da indicação.</a:t>
            </a:r>
          </a:p>
          <a:p>
            <a:r>
              <a:rPr lang="pt-BR" altLang="pt-BR" dirty="0" smtClean="0">
                <a:solidFill>
                  <a:srgbClr val="FF0000"/>
                </a:solidFill>
              </a:rPr>
              <a:t>Foi observada associação independente entre a dose administrada de plaquetas e mortalidade.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22531" name="Espaço Reservado para Conteúdo 2"/>
          <p:cNvSpPr>
            <a:spLocks noGrp="1"/>
          </p:cNvSpPr>
          <p:nvPr>
            <p:ph idx="1"/>
          </p:nvPr>
        </p:nvSpPr>
        <p:spPr/>
        <p:txBody>
          <a:bodyPr/>
          <a:lstStyle/>
          <a:p>
            <a:r>
              <a:rPr lang="pt-BR" altLang="pt-BR" smtClean="0"/>
              <a:t>As práticas envolvendo transfusão de plaquetas observadas neste estudo foi semelhante ao já publicado em adultos.</a:t>
            </a:r>
          </a:p>
          <a:p>
            <a:r>
              <a:rPr lang="pt-BR" altLang="pt-BR" smtClean="0"/>
              <a:t>Um estudo observacional em UTIs adultas no Reino Unido mostrou grande variação no uso das plaquetas (5) e uma prevalência de 9% nas transfusões. Mais da metade destas foram realizadas de maneira profilática e um terço em pacientes tinham plaquetas &gt;50000.</a:t>
            </a:r>
          </a:p>
          <a:p>
            <a:r>
              <a:rPr lang="pt-BR" altLang="pt-BR" smtClean="0"/>
              <a:t>Achados similares em estudo retrospectivo realizado no Canadá (6), onde a mediana das plaquetas antes da transfusão era de 87000.</a:t>
            </a:r>
          </a:p>
          <a:p>
            <a:r>
              <a:rPr lang="pt-BR" altLang="pt-BR" smtClean="0"/>
              <a:t>Nestes dois estudos a mediana de aumento das plaquetas após a transfusão foi pequena, 15000 e 23000 respectivamente.(5,6)</a:t>
            </a:r>
          </a:p>
          <a:p>
            <a:r>
              <a:rPr lang="pt-BR" altLang="pt-BR" smtClean="0"/>
              <a:t>O aumento das plaquetas após transfusão em crianças pode ser maior que em adultos devido a melhor compatibilidade ABO.(8)</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23555" name="Espaço Reservado para Conteúdo 2"/>
          <p:cNvSpPr>
            <a:spLocks noGrp="1"/>
          </p:cNvSpPr>
          <p:nvPr>
            <p:ph idx="1"/>
          </p:nvPr>
        </p:nvSpPr>
        <p:spPr>
          <a:xfrm>
            <a:off x="3868738" y="863600"/>
            <a:ext cx="7315200" cy="5232400"/>
          </a:xfrm>
        </p:spPr>
        <p:txBody>
          <a:bodyPr/>
          <a:lstStyle/>
          <a:p>
            <a:r>
              <a:rPr lang="pt-BR" altLang="pt-BR" smtClean="0"/>
              <a:t>Dados pediátricos em um estudo prospectivo realizado em um único Centro (7) mostrou uma prevalência de 7,2% de transfusão de plaquetas em crianças criticamente doentes. </a:t>
            </a:r>
          </a:p>
          <a:p>
            <a:pPr lvl="1"/>
            <a:r>
              <a:rPr lang="pt-BR" altLang="pt-BR" smtClean="0"/>
              <a:t>A média do valor das plaquetas antes da transfusão era de 49000, e o aumento após transfusão variou bastante, de 30000 a 10000, dependendo da indicação. </a:t>
            </a:r>
          </a:p>
          <a:p>
            <a:r>
              <a:rPr lang="pt-BR" altLang="pt-BR" smtClean="0"/>
              <a:t>No estudo atual, o menor aumento foi observado em pacientes com risco de sangramento por dispositivo, provavelmente devido a aloimunização e consumo de plaquetas no próprio dispositivo.</a:t>
            </a:r>
          </a:p>
          <a:p>
            <a:r>
              <a:rPr lang="pt-BR" altLang="pt-BR" smtClean="0"/>
              <a:t>Crianças com sangramento grave tiveram maior aumento nas plaquetas após transfusão do que crianças com sangramento leve ou sem sangramento.</a:t>
            </a:r>
          </a:p>
          <a:p>
            <a:pPr lvl="1"/>
            <a:endParaRPr lang="pt-BR" altLang="pt-BR"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24579" name="Espaço Reservado para Conteúdo 2"/>
          <p:cNvSpPr>
            <a:spLocks noGrp="1"/>
          </p:cNvSpPr>
          <p:nvPr>
            <p:ph idx="1"/>
          </p:nvPr>
        </p:nvSpPr>
        <p:spPr/>
        <p:txBody>
          <a:bodyPr/>
          <a:lstStyle/>
          <a:p>
            <a:r>
              <a:rPr lang="pt-BR" altLang="pt-BR" smtClean="0"/>
              <a:t>A diferença no valor das plaquetas após transfusão provavelmente não se deve apenas a variação nas indicações, mas também nas diferenças entre características dos pacientes e etiologia da trombocitopenia.</a:t>
            </a:r>
          </a:p>
          <a:p>
            <a:r>
              <a:rPr lang="pt-BR" altLang="pt-BR" smtClean="0"/>
              <a:t>Variações nos produtos de plaquetas, incluindo armazenamento, tempo e temperatura pode ter também interferido neste resultado (9,10,11,12-14)</a:t>
            </a:r>
          </a:p>
          <a:p>
            <a:pPr lvl="1"/>
            <a:r>
              <a:rPr lang="pt-BR" altLang="pt-BR" smtClean="0"/>
              <a:t>Já foi descrita maior incidência de complicações em pacientes vítimas de trauma que receberam plaquetas mais “velhas”.</a:t>
            </a:r>
          </a:p>
          <a:p>
            <a:pPr lvl="1"/>
            <a:r>
              <a:rPr lang="pt-BR" altLang="pt-BR" smtClean="0"/>
              <a:t>Plaquetas armazenadas em temperatura baixa  (4ºC) tem maior eficácia na hemostase e maior segurança em relação a contaminação bacteriana. </a:t>
            </a:r>
          </a:p>
          <a:p>
            <a:endParaRPr lang="pt-BR" altLang="pt-BR"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25603" name="Espaço Reservado para Conteúdo 2"/>
          <p:cNvSpPr>
            <a:spLocks noGrp="1"/>
          </p:cNvSpPr>
          <p:nvPr>
            <p:ph idx="1"/>
          </p:nvPr>
        </p:nvSpPr>
        <p:spPr/>
        <p:txBody>
          <a:bodyPr/>
          <a:lstStyle/>
          <a:p>
            <a:r>
              <a:rPr lang="pt-BR" altLang="pt-BR" dirty="0" smtClean="0">
                <a:solidFill>
                  <a:srgbClr val="FF0000"/>
                </a:solidFill>
              </a:rPr>
              <a:t>Este estudo confirma que os clínicos se baseiam em poucos parâmetros, além da contagem de plaquetas, para indicar transfusões.</a:t>
            </a:r>
          </a:p>
          <a:p>
            <a:r>
              <a:rPr lang="pt-BR" altLang="pt-BR" dirty="0" err="1" smtClean="0"/>
              <a:t>Whiting</a:t>
            </a:r>
            <a:r>
              <a:rPr lang="pt-BR" altLang="pt-BR" dirty="0" smtClean="0"/>
              <a:t> et al(15) sugerem que testes de viscoelasticidade seriam mais eficazes que outros exames para indicar transfusões em adultos submetidos a cirurgia cardíaca ou vítimas de trauma.</a:t>
            </a:r>
          </a:p>
          <a:p>
            <a:r>
              <a:rPr lang="pt-BR" altLang="pt-BR" dirty="0" smtClean="0"/>
              <a:t>Uma revisão da Cochrane (16) comparando o uso dos testes de viscoelasticidade com testes usuais em crianças e adultos com sangramento sugere que o uso do primeiro pode reduzir a frequência das transfusões com impacto positivo na morbidade.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26627" name="Espaço Reservado para Conteúdo 2"/>
          <p:cNvSpPr>
            <a:spLocks noGrp="1"/>
          </p:cNvSpPr>
          <p:nvPr>
            <p:ph idx="1"/>
          </p:nvPr>
        </p:nvSpPr>
        <p:spPr/>
        <p:txBody>
          <a:bodyPr/>
          <a:lstStyle/>
          <a:p>
            <a:r>
              <a:rPr lang="pt-BR" altLang="pt-BR" smtClean="0"/>
              <a:t>O ensaio PLADO (</a:t>
            </a:r>
            <a:r>
              <a:rPr lang="pt-BR" altLang="pt-BR" i="1" smtClean="0"/>
              <a:t>Prophylactic Platelet Dose on Transfusion Outcomes</a:t>
            </a:r>
            <a:r>
              <a:rPr lang="pt-BR" altLang="pt-BR" smtClean="0"/>
              <a:t>) comparou diferentes doses de plaquetas administradas profilaticamente em crianças e adultos com malignidades hematológicas e mostrou pouca relação entre o grau de trombocitopenia e risco de sangramento.(17) </a:t>
            </a:r>
          </a:p>
          <a:p>
            <a:r>
              <a:rPr lang="pt-BR" altLang="pt-BR" smtClean="0"/>
              <a:t>São necessários mais trabalhos para avaliar os fatores de risco de sangramento em crianças criticamente doentes, além da contagem de plaquetas isoladamente.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27651" name="Espaço Reservado para Conteúdo 2"/>
          <p:cNvSpPr>
            <a:spLocks noGrp="1"/>
          </p:cNvSpPr>
          <p:nvPr>
            <p:ph idx="1"/>
          </p:nvPr>
        </p:nvSpPr>
        <p:spPr/>
        <p:txBody>
          <a:bodyPr/>
          <a:lstStyle/>
          <a:p>
            <a:r>
              <a:rPr lang="pt-BR" altLang="pt-BR" smtClean="0"/>
              <a:t>Considerando que existem poucos </a:t>
            </a:r>
            <a:r>
              <a:rPr lang="pt-BR" altLang="pt-BR" i="1" smtClean="0"/>
              <a:t>guidelines</a:t>
            </a:r>
            <a:r>
              <a:rPr lang="pt-BR" altLang="pt-BR" smtClean="0"/>
              <a:t> baseados em evidências para transfusão de plaquetas em crianças criticamente doentes, não surpreende que exista tanta variedade na prática clínica.</a:t>
            </a:r>
          </a:p>
          <a:p>
            <a:r>
              <a:rPr lang="pt-BR" altLang="pt-BR" smtClean="0"/>
              <a:t>Ensaios randomizados são os melhores estudos para guiar estas práticas, mas existem desafios em fazer ensaios sobre este tema. Desenhos alternativos, por exemplo comparando eficácia de diferentes métodos devem ser considerados.</a:t>
            </a:r>
          </a:p>
          <a:p>
            <a:r>
              <a:rPr lang="pt-BR" altLang="pt-BR" smtClean="0"/>
              <a:t>Como metade da amostra deste trabalho tinha alguma condição oncológica de base, esta população em específico deveria ser estudada.</a:t>
            </a:r>
          </a:p>
          <a:p>
            <a:r>
              <a:rPr lang="pt-BR" altLang="pt-BR" smtClean="0"/>
              <a:t>Estudos futuros devem também focar em crianças sob suporte circulatório com dispositivos, uma vez que eles recebem transfusões com muita frequência e têm maior mortalidade.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mtClean="0"/>
              <a:t>Limitações</a:t>
            </a:r>
          </a:p>
        </p:txBody>
      </p:sp>
      <p:sp>
        <p:nvSpPr>
          <p:cNvPr id="31747" name="Rectangle 3"/>
          <p:cNvSpPr>
            <a:spLocks noGrp="1"/>
          </p:cNvSpPr>
          <p:nvPr>
            <p:ph type="body" idx="1"/>
          </p:nvPr>
        </p:nvSpPr>
        <p:spPr>
          <a:xfrm>
            <a:off x="2701925" y="0"/>
            <a:ext cx="9490075" cy="6858000"/>
          </a:xfrm>
          <a:solidFill>
            <a:schemeClr val="bg1"/>
          </a:solidFill>
        </p:spPr>
        <p:txBody>
          <a:bodyPr/>
          <a:lstStyle/>
          <a:p>
            <a:pPr>
              <a:lnSpc>
                <a:spcPct val="80000"/>
              </a:lnSpc>
            </a:pPr>
            <a:r>
              <a:rPr lang="pt-BR" altLang="pt-BR" smtClean="0"/>
              <a:t>Algumas limitações existem. Infelizmente, não há validação de ferramenta de avaliação de sangramento em crianças gravemente doentes, por isso não foi incluído como um resultado.</a:t>
            </a:r>
          </a:p>
          <a:p>
            <a:pPr>
              <a:lnSpc>
                <a:spcPct val="80000"/>
              </a:lnSpc>
            </a:pPr>
            <a:r>
              <a:rPr lang="pt-BR" altLang="pt-BR" smtClean="0"/>
              <a:t> Os dados não foram coletados em transfusão de outros produtos hemostáticos, como plasma, crioprecipitado ou antifibrinolíticos. </a:t>
            </a:r>
          </a:p>
          <a:p>
            <a:pPr>
              <a:lnSpc>
                <a:spcPct val="80000"/>
              </a:lnSpc>
            </a:pPr>
            <a:r>
              <a:rPr lang="pt-BR" altLang="pt-BR" smtClean="0"/>
              <a:t>Como não coletamos dados sobre os 16.375 pacientes não transfundidos, não podemos comparar diretamente pacientes transfundidos e não transfundidos. </a:t>
            </a:r>
          </a:p>
          <a:p>
            <a:pPr>
              <a:lnSpc>
                <a:spcPct val="80000"/>
              </a:lnSpc>
            </a:pPr>
            <a:r>
              <a:rPr lang="pt-BR" altLang="pt-BR" smtClean="0"/>
              <a:t>O número de Centros que não transfundiram quaisquer sujeitos estavam limitados a América e Europa e podem representar diferentes abordagens para transfusões de plaquetas. </a:t>
            </a:r>
          </a:p>
          <a:p>
            <a:pPr>
              <a:lnSpc>
                <a:spcPct val="80000"/>
              </a:lnSpc>
            </a:pPr>
            <a:r>
              <a:rPr lang="pt-BR" altLang="pt-BR" smtClean="0"/>
              <a:t>Os dados não foram coletados em transfusões de plaquetas encomendadas por anestesiologistas ou cirurgiões (isso reflete apenas práticas de intensivistas pediátricos). </a:t>
            </a:r>
          </a:p>
          <a:p>
            <a:pPr>
              <a:lnSpc>
                <a:spcPct val="80000"/>
              </a:lnSpc>
            </a:pPr>
            <a:r>
              <a:rPr lang="pt-BR" altLang="pt-BR" smtClean="0"/>
              <a:t>Dados sobre eventos adversos relacionados às transfusões foram coletados passivamente. </a:t>
            </a:r>
          </a:p>
          <a:p>
            <a:pPr>
              <a:lnSpc>
                <a:spcPct val="80000"/>
              </a:lnSpc>
            </a:pPr>
            <a:r>
              <a:rPr lang="pt-BR" altLang="pt-BR" smtClean="0"/>
              <a:t>A população de crianças transfundidas aumentou em comparação com a população geral em UTIP, tanto em mediana de escore Disfunção de Órgão Logístico Pediátrico-2 (7 vs 4) e mortalidade (25% vs 3%) (18). </a:t>
            </a:r>
          </a:p>
          <a:p>
            <a:pPr>
              <a:lnSpc>
                <a:spcPct val="80000"/>
              </a:lnSpc>
            </a:pPr>
            <a:r>
              <a:rPr lang="pt-BR" altLang="pt-BR" smtClean="0"/>
              <a:t>Finalmente, </a:t>
            </a:r>
            <a:r>
              <a:rPr lang="pt-BR" altLang="pt-BR" b="1" smtClean="0">
                <a:solidFill>
                  <a:schemeClr val="tx1"/>
                </a:solidFill>
              </a:rPr>
              <a:t>a associação entre a dose de plaquetas e a mortalidade deve ser interpretada com precaução, pois os pacientes que estão mais doentes são frequentemente mais fortemente transfundidos e e este confundimento não pode ser removido completamente.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mtClean="0">
                <a:solidFill>
                  <a:srgbClr val="0000FF"/>
                </a:solidFill>
              </a:rPr>
              <a:t>Conclusão</a:t>
            </a:r>
          </a:p>
        </p:txBody>
      </p:sp>
      <p:sp>
        <p:nvSpPr>
          <p:cNvPr id="32771" name="Rectangle 3"/>
          <p:cNvSpPr>
            <a:spLocks noGrp="1"/>
          </p:cNvSpPr>
          <p:nvPr>
            <p:ph type="body" idx="1"/>
          </p:nvPr>
        </p:nvSpPr>
        <p:spPr/>
        <p:txBody>
          <a:bodyPr/>
          <a:lstStyle/>
          <a:p>
            <a:r>
              <a:rPr lang="pt-BR" altLang="pt-BR" smtClean="0">
                <a:solidFill>
                  <a:srgbClr val="FF0066"/>
                </a:solidFill>
              </a:rPr>
              <a:t>Em conclusão, a maioria das transfusões de plaquetas prescritas na UTIP são administradas profilaticamente a crianças sem sangramento e existe variação significativa nos limiares plaquetários</a:t>
            </a:r>
          </a:p>
          <a:p>
            <a:r>
              <a:rPr lang="pt-BR" altLang="pt-BR" smtClean="0">
                <a:solidFill>
                  <a:srgbClr val="FF0066"/>
                </a:solidFill>
              </a:rPr>
              <a:t>Estudos são necessários para esclarecer as indicações apropriadas para transfusão de plaquetas e respostas subseqüentes em crianças doentes de acordo com a sua doença, com especial ênfase às transfusões profiláticas. </a:t>
            </a:r>
          </a:p>
          <a:p>
            <a:r>
              <a:rPr lang="pt-BR" altLang="pt-BR" smtClean="0">
                <a:solidFill>
                  <a:srgbClr val="FF0066"/>
                </a:solidFill>
              </a:rPr>
              <a:t>Mais trabalho deve investigar a associação entre dose plaquetária administrada e mortalidade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mtClean="0"/>
              <a:t>Resumo</a:t>
            </a:r>
          </a:p>
        </p:txBody>
      </p:sp>
      <p:pic>
        <p:nvPicPr>
          <p:cNvPr id="30724"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0"/>
            <a:ext cx="6211888" cy="165735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4288" y="0"/>
            <a:ext cx="489426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mtClean="0"/>
              <a:t>Referências</a:t>
            </a:r>
          </a:p>
        </p:txBody>
      </p:sp>
      <p:pic>
        <p:nvPicPr>
          <p:cNvPr id="3379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0750" y="223838"/>
            <a:ext cx="6153150" cy="648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bwMode="auto">
          <a:xfrm>
            <a:off x="252413" y="1123950"/>
            <a:ext cx="3219450" cy="46005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sz="2800" b="1" smtClean="0">
                <a:solidFill>
                  <a:srgbClr val="0000FF"/>
                </a:solidFill>
              </a:rPr>
              <a:t>Nota do Editor do site, Dr. Paulo R. Margotto</a:t>
            </a:r>
            <a:br>
              <a:rPr lang="pt-BR" altLang="pt-BR" sz="2800" b="1" smtClean="0">
                <a:solidFill>
                  <a:srgbClr val="0000FF"/>
                </a:solidFill>
              </a:rPr>
            </a:br>
            <a:r>
              <a:rPr lang="pt-BR" altLang="pt-BR" sz="2800" b="1" smtClean="0">
                <a:solidFill>
                  <a:srgbClr val="0000FF"/>
                </a:solidFill>
              </a:rPr>
              <a:t>Consultem também!</a:t>
            </a:r>
            <a:br>
              <a:rPr lang="pt-BR" altLang="pt-BR" sz="2800" b="1" smtClean="0">
                <a:solidFill>
                  <a:srgbClr val="0000FF"/>
                </a:solidFill>
              </a:rPr>
            </a:br>
            <a:r>
              <a:rPr lang="pt-BR" altLang="pt-BR" sz="2800" b="1" smtClean="0">
                <a:solidFill>
                  <a:srgbClr val="FF0066"/>
                </a:solidFill>
              </a:rPr>
              <a:t>Estudando Juntos</a:t>
            </a:r>
            <a:r>
              <a:rPr lang="pt-BR" altLang="pt-BR" sz="2800" b="1" smtClean="0">
                <a:solidFill>
                  <a:srgbClr val="0000FF"/>
                </a:solidFill>
              </a:rPr>
              <a:t>!</a:t>
            </a:r>
            <a:br>
              <a:rPr lang="pt-BR" altLang="pt-BR" sz="2800" b="1" smtClean="0">
                <a:solidFill>
                  <a:srgbClr val="0000FF"/>
                </a:solidFill>
              </a:rPr>
            </a:br>
            <a:r>
              <a:rPr lang="pt-BR" altLang="pt-BR" sz="2800" b="1" smtClean="0">
                <a:solidFill>
                  <a:srgbClr val="0000FF"/>
                </a:solidFill>
              </a:rPr>
              <a:t>Online Sempre!</a:t>
            </a:r>
          </a:p>
        </p:txBody>
      </p:sp>
      <p:sp>
        <p:nvSpPr>
          <p:cNvPr id="34819" name="Rectangle 3"/>
          <p:cNvSpPr>
            <a:spLocks noGrp="1"/>
          </p:cNvSpPr>
          <p:nvPr>
            <p:ph type="body" idx="1"/>
          </p:nvPr>
        </p:nvSpPr>
        <p:spPr>
          <a:xfrm>
            <a:off x="3929063" y="-914400"/>
            <a:ext cx="7315200" cy="5121275"/>
          </a:xfrm>
        </p:spPr>
        <p:txBody>
          <a:bodyPr/>
          <a:lstStyle/>
          <a:p>
            <a:pPr algn="ctr"/>
            <a:r>
              <a:rPr lang="pt-BR" altLang="pt-BR" sz="3200" smtClean="0">
                <a:solidFill>
                  <a:srgbClr val="FF0066"/>
                </a:solidFill>
              </a:rPr>
              <a:t>Limiares de transfusão de plaquetas em recém-nascidos</a:t>
            </a:r>
          </a:p>
        </p:txBody>
      </p:sp>
      <p:sp>
        <p:nvSpPr>
          <p:cNvPr id="34820" name="Text Box 4"/>
          <p:cNvSpPr txBox="1">
            <a:spLocks noChangeArrowheads="1"/>
          </p:cNvSpPr>
          <p:nvPr/>
        </p:nvSpPr>
        <p:spPr bwMode="auto">
          <a:xfrm>
            <a:off x="5262563" y="431800"/>
            <a:ext cx="3359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rbel" panose="020B0503020204020204" pitchFamily="34" charset="0"/>
              </a:defRPr>
            </a:lvl1pPr>
            <a:lvl2pPr>
              <a:defRPr>
                <a:solidFill>
                  <a:schemeClr val="tx1"/>
                </a:solidFill>
                <a:latin typeface="Corbel" panose="020B0503020204020204" pitchFamily="34" charset="0"/>
              </a:defRPr>
            </a:lvl2pPr>
            <a:lvl3pPr>
              <a:defRPr>
                <a:solidFill>
                  <a:schemeClr val="tx1"/>
                </a:solidFill>
                <a:latin typeface="Corbel" panose="020B0503020204020204" pitchFamily="34" charset="0"/>
              </a:defRPr>
            </a:lvl3pPr>
            <a:lvl4pPr>
              <a:defRPr>
                <a:solidFill>
                  <a:schemeClr val="tx1"/>
                </a:solidFill>
                <a:latin typeface="Corbel" panose="020B0503020204020204" pitchFamily="34" charset="0"/>
              </a:defRPr>
            </a:lvl4pPr>
            <a:lvl5pPr>
              <a:defRPr>
                <a:solidFill>
                  <a:schemeClr val="tx1"/>
                </a:solidFill>
                <a:latin typeface="Corbel" panose="020B0503020204020204" pitchFamily="34" charset="0"/>
              </a:defRPr>
            </a:lvl5pPr>
            <a:lvl6pPr fontAlgn="base">
              <a:spcBef>
                <a:spcPct val="0"/>
              </a:spcBef>
              <a:spcAft>
                <a:spcPct val="0"/>
              </a:spcAft>
              <a:defRPr>
                <a:solidFill>
                  <a:schemeClr val="tx1"/>
                </a:solidFill>
                <a:latin typeface="Corbel" panose="020B0503020204020204" pitchFamily="34" charset="0"/>
              </a:defRPr>
            </a:lvl6pPr>
            <a:lvl7pPr fontAlgn="base">
              <a:spcBef>
                <a:spcPct val="0"/>
              </a:spcBef>
              <a:spcAft>
                <a:spcPct val="0"/>
              </a:spcAft>
              <a:defRPr>
                <a:solidFill>
                  <a:schemeClr val="tx1"/>
                </a:solidFill>
                <a:latin typeface="Corbel" panose="020B0503020204020204" pitchFamily="34" charset="0"/>
              </a:defRPr>
            </a:lvl7pPr>
            <a:lvl8pPr fontAlgn="base">
              <a:spcBef>
                <a:spcPct val="0"/>
              </a:spcBef>
              <a:spcAft>
                <a:spcPct val="0"/>
              </a:spcAft>
              <a:defRPr>
                <a:solidFill>
                  <a:schemeClr val="tx1"/>
                </a:solidFill>
                <a:latin typeface="Corbel" panose="020B0503020204020204" pitchFamily="34" charset="0"/>
              </a:defRPr>
            </a:lvl8pPr>
            <a:lvl9pPr fontAlgn="base">
              <a:spcBef>
                <a:spcPct val="0"/>
              </a:spcBef>
              <a:spcAft>
                <a:spcPct val="0"/>
              </a:spcAft>
              <a:defRPr>
                <a:solidFill>
                  <a:schemeClr val="tx1"/>
                </a:solidFill>
                <a:latin typeface="Corbel" panose="020B0503020204020204" pitchFamily="34" charset="0"/>
              </a:defRPr>
            </a:lvl9pPr>
          </a:lstStyle>
          <a:p>
            <a:pPr defTabSz="914400"/>
            <a:r>
              <a:rPr lang="pt-BR" altLang="pt-BR" sz="2400" b="1">
                <a:solidFill>
                  <a:schemeClr val="folHlink"/>
                </a:solidFill>
              </a:rPr>
              <a:t>E NA NEONATOLOGIA?</a:t>
            </a:r>
          </a:p>
        </p:txBody>
      </p:sp>
      <p:pic>
        <p:nvPicPr>
          <p:cNvPr id="34821" name="Picture 5" descr="DSC00913"/>
          <p:cNvPicPr>
            <a:picLocks noChangeAspect="1" noChangeArrowheads="1"/>
          </p:cNvPicPr>
          <p:nvPr/>
        </p:nvPicPr>
        <p:blipFill>
          <a:blip r:embed="rId2">
            <a:lum bright="-6000" contrast="18000"/>
            <a:extLst>
              <a:ext uri="{28A0092B-C50C-407E-A947-70E740481C1C}">
                <a14:useLocalDpi xmlns:a14="http://schemas.microsoft.com/office/drawing/2010/main" val="0"/>
              </a:ext>
            </a:extLst>
          </a:blip>
          <a:srcRect/>
          <a:stretch>
            <a:fillRect/>
          </a:stretch>
        </p:blipFill>
        <p:spPr bwMode="auto">
          <a:xfrm>
            <a:off x="4652963" y="2052638"/>
            <a:ext cx="6096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p:cNvSpPr>
          <p:nvPr>
            <p:ph type="body" idx="1"/>
          </p:nvPr>
        </p:nvSpPr>
        <p:spPr>
          <a:xfrm>
            <a:off x="3441700" y="2519363"/>
            <a:ext cx="8567738" cy="4338637"/>
          </a:xfrm>
          <a:solidFill>
            <a:schemeClr val="bg1"/>
          </a:solidFill>
        </p:spPr>
        <p:txBody>
          <a:bodyPr/>
          <a:lstStyle/>
          <a:p>
            <a:pPr>
              <a:lnSpc>
                <a:spcPct val="80000"/>
              </a:lnSpc>
            </a:pPr>
            <a:r>
              <a:rPr lang="pt-BR" altLang="pt-BR" sz="1800" smtClean="0">
                <a:solidFill>
                  <a:schemeClr val="tx1"/>
                </a:solidFill>
                <a:latin typeface="Playfair Display" charset="0"/>
                <a:sym typeface="Playfair Display" charset="0"/>
              </a:rPr>
              <a:t>Este é um </a:t>
            </a:r>
            <a:r>
              <a:rPr lang="pt-BR" altLang="pt-BR" sz="1800" b="1" smtClean="0">
                <a:solidFill>
                  <a:schemeClr val="tx1"/>
                </a:solidFill>
                <a:latin typeface="Playfair Display" charset="0"/>
                <a:sym typeface="Playfair Display" charset="0"/>
              </a:rPr>
              <a:t>estudo randomizado e multicêntrico</a:t>
            </a:r>
            <a:r>
              <a:rPr lang="pt-BR" altLang="pt-BR" sz="1800" smtClean="0">
                <a:solidFill>
                  <a:schemeClr val="tx1"/>
                </a:solidFill>
                <a:latin typeface="Playfair Display" charset="0"/>
                <a:sym typeface="Playfair Display" charset="0"/>
              </a:rPr>
              <a:t> para avaliar se uma política de transfusão de plaquetas profilática em prematuros, com base em um limiar de contagem de plaquetas inferior a 50.000 por milímetro cúbico, em comparação com menos de 25.000 por milímetro cúbico, reduz o risco de morte e sangramentos maciços.</a:t>
            </a:r>
          </a:p>
          <a:p>
            <a:pPr algn="ctr">
              <a:lnSpc>
                <a:spcPct val="115000"/>
              </a:lnSpc>
              <a:spcBef>
                <a:spcPts val="1000"/>
              </a:spcBef>
              <a:buSzPts val="1700"/>
              <a:buFont typeface="Playfair Display" charset="0"/>
              <a:buChar char="●"/>
            </a:pPr>
            <a:r>
              <a:rPr lang="pt-BR" altLang="pt-BR" sz="1800" smtClean="0">
                <a:solidFill>
                  <a:schemeClr val="tx1"/>
                </a:solidFill>
                <a:latin typeface="Playfair Display" charset="0"/>
                <a:sym typeface="Playfair Display" charset="0"/>
              </a:rPr>
              <a:t>Neste estudo </a:t>
            </a:r>
            <a:r>
              <a:rPr lang="pt-BR" altLang="pt-BR" sz="1800" b="1" smtClean="0">
                <a:solidFill>
                  <a:schemeClr val="tx1"/>
                </a:solidFill>
                <a:latin typeface="Playfair Display" charset="0"/>
                <a:sym typeface="Playfair Display" charset="0"/>
              </a:rPr>
              <a:t>foram atribuídos aleatoriamente bebês nascidos com menos de 34 semanas de gestação, manifestando trombocitopenia grave</a:t>
            </a:r>
            <a:endParaRPr lang="pt-BR" altLang="pt-BR" sz="1800" smtClean="0">
              <a:solidFill>
                <a:schemeClr val="tx1"/>
              </a:solidFill>
              <a:latin typeface="Playfair Display" charset="0"/>
              <a:sym typeface="Playfair Display" charset="0"/>
            </a:endParaRPr>
          </a:p>
          <a:p>
            <a:pPr algn="ctr">
              <a:lnSpc>
                <a:spcPct val="115000"/>
              </a:lnSpc>
              <a:spcBef>
                <a:spcPts val="1000"/>
              </a:spcBef>
              <a:buSzPts val="1700"/>
              <a:buFont typeface="Playfair Display" charset="0"/>
              <a:buNone/>
            </a:pPr>
            <a:r>
              <a:rPr lang="pt-BR" altLang="pt-BR" sz="1800" b="1" smtClean="0">
                <a:solidFill>
                  <a:schemeClr val="tx1"/>
                </a:solidFill>
                <a:latin typeface="Playfair Display" charset="0"/>
                <a:sym typeface="Playfair Display" charset="0"/>
              </a:rPr>
              <a:t>(</a:t>
            </a:r>
            <a:r>
              <a:rPr lang="pt-BR" altLang="pt-BR" sz="1800" b="1" i="1" smtClean="0">
                <a:solidFill>
                  <a:schemeClr val="tx1"/>
                </a:solidFill>
              </a:rPr>
              <a:t>média de idade   gestacional de 26, 6 semanas e peso ao nascer de 740g)</a:t>
            </a:r>
            <a:endParaRPr lang="pt-BR" altLang="pt-BR" sz="1800" b="1" smtClean="0">
              <a:solidFill>
                <a:schemeClr val="tx1"/>
              </a:solidFill>
              <a:latin typeface="Playfair Display" charset="0"/>
              <a:sym typeface="Playfair Display" charset="0"/>
            </a:endParaRPr>
          </a:p>
          <a:p>
            <a:pPr algn="ctr">
              <a:lnSpc>
                <a:spcPct val="115000"/>
              </a:lnSpc>
              <a:spcBef>
                <a:spcPts val="1600"/>
              </a:spcBef>
              <a:buSzPts val="1700"/>
              <a:buFont typeface="Playfair Display" charset="0"/>
              <a:buChar char="●"/>
            </a:pPr>
            <a:r>
              <a:rPr lang="pt-BR" altLang="pt-BR" sz="1800" b="1" smtClean="0">
                <a:solidFill>
                  <a:srgbClr val="0000FF"/>
                </a:solidFill>
                <a:latin typeface="Playfair Display" charset="0"/>
                <a:sym typeface="Playfair Display" charset="0"/>
              </a:rPr>
              <a:t>Receberam transfusão de plaquetas nos limiares de contagem de 50.000 </a:t>
            </a:r>
            <a:r>
              <a:rPr lang="pt-BR" altLang="pt-BR" sz="1800" smtClean="0">
                <a:solidFill>
                  <a:srgbClr val="0000FF"/>
                </a:solidFill>
                <a:latin typeface="Playfair Display" charset="0"/>
                <a:sym typeface="Playfair Display" charset="0"/>
              </a:rPr>
              <a:t>plaquetas por milímetro cúbico (grupo de limiar alto) </a:t>
            </a:r>
            <a:r>
              <a:rPr lang="pt-BR" altLang="pt-BR" sz="1800" b="1" smtClean="0">
                <a:solidFill>
                  <a:srgbClr val="0000FF"/>
                </a:solidFill>
                <a:latin typeface="Playfair Display" charset="0"/>
                <a:sym typeface="Playfair Display" charset="0"/>
              </a:rPr>
              <a:t>ou 25.000 plaquetas </a:t>
            </a:r>
            <a:r>
              <a:rPr lang="pt-BR" altLang="pt-BR" sz="1800" smtClean="0">
                <a:solidFill>
                  <a:srgbClr val="0000FF"/>
                </a:solidFill>
                <a:latin typeface="Playfair Display" charset="0"/>
                <a:sym typeface="Playfair Display" charset="0"/>
              </a:rPr>
              <a:t>por milímetro cúbico (grupo de baixo limiar</a:t>
            </a:r>
          </a:p>
          <a:p>
            <a:pPr algn="ctr">
              <a:lnSpc>
                <a:spcPct val="115000"/>
              </a:lnSpc>
              <a:spcBef>
                <a:spcPts val="1600"/>
              </a:spcBef>
              <a:buSzPts val="1700"/>
              <a:buFont typeface="Playfair Display" charset="0"/>
              <a:buChar char="●"/>
            </a:pPr>
            <a:r>
              <a:rPr lang="pt-BR" altLang="pt-BR" sz="1800" b="1" smtClean="0">
                <a:solidFill>
                  <a:srgbClr val="0000FF"/>
                </a:solidFill>
                <a:latin typeface="Playfair Display" charset="0"/>
                <a:sym typeface="Playfair Display" charset="0"/>
              </a:rPr>
              <a:t>Dose: 15 ml por quilograma de peso corporal</a:t>
            </a:r>
          </a:p>
        </p:txBody>
      </p:sp>
      <p:sp>
        <p:nvSpPr>
          <p:cNvPr id="35844" name="Rectangle 4"/>
          <p:cNvSpPr>
            <a:spLocks noChangeArrowheads="1"/>
          </p:cNvSpPr>
          <p:nvPr/>
        </p:nvSpPr>
        <p:spPr bwMode="auto">
          <a:xfrm>
            <a:off x="0" y="0"/>
            <a:ext cx="12192000" cy="7620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eaLnBrk="1" hangingPunct="1"/>
            <a:r>
              <a:rPr lang="en-US" altLang="pt-BR" sz="2700" b="1">
                <a:solidFill>
                  <a:srgbClr val="0000FF"/>
                </a:solidFill>
                <a:latin typeface="Lato" panose="020F0502020204030203" pitchFamily="34" charset="0"/>
              </a:rPr>
              <a:t>Ensaio randomizado de limiares de transfusão de plaquetas em rec</a:t>
            </a:r>
            <a:r>
              <a:rPr lang="en-US" altLang="pt-BR" sz="2700" b="1">
                <a:solidFill>
                  <a:srgbClr val="0000FF"/>
                </a:solidFill>
              </a:rPr>
              <a:t>é</a:t>
            </a:r>
            <a:r>
              <a:rPr lang="en-US" altLang="pt-BR" sz="2700" b="1">
                <a:solidFill>
                  <a:srgbClr val="0000FF"/>
                </a:solidFill>
                <a:latin typeface="Lato" panose="020F0502020204030203" pitchFamily="34" charset="0"/>
              </a:rPr>
              <a:t>m-nascidos</a:t>
            </a:r>
          </a:p>
          <a:p>
            <a:r>
              <a:rPr lang="en-US" altLang="pt-BR" sz="1300" u="sng">
                <a:solidFill>
                  <a:srgbClr val="78909C"/>
                </a:solidFill>
                <a:latin typeface="Source Sans Pro"/>
              </a:rPr>
              <a:t>  </a:t>
            </a:r>
          </a:p>
        </p:txBody>
      </p:sp>
      <p:pic>
        <p:nvPicPr>
          <p:cNvPr id="35845" name="Picture 5" descr="ppt">
            <a:hlinkClick r:id="rId2" tooltip="Transf-plaquet-limiares-2019"/>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88738" y="4730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35846" name="Rectangle 6"/>
          <p:cNvSpPr>
            <a:spLocks noChangeArrowheads="1"/>
          </p:cNvSpPr>
          <p:nvPr/>
        </p:nvSpPr>
        <p:spPr bwMode="auto">
          <a:xfrm>
            <a:off x="1914525" y="539750"/>
            <a:ext cx="9475788" cy="9159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altLang="pt-BR"/>
              <a:t>Universidade Católica de Brasília- Turma XXV: 11° período</a:t>
            </a:r>
          </a:p>
          <a:p>
            <a:pPr algn="ctr"/>
            <a:r>
              <a:rPr lang="pt-BR" altLang="pt-BR"/>
              <a:t>Unidade de Neonatologia do  Hospital Materno Infantil de Brasília</a:t>
            </a:r>
          </a:p>
          <a:p>
            <a:pPr algn="ctr"/>
            <a:r>
              <a:rPr lang="pt-BR" altLang="pt-BR"/>
              <a:t>Apresentação: Acadêmicas  Brunna Lacerda, Larissa Pimenta, Nathália Laranjal, Paulo R. Margotto</a:t>
            </a:r>
          </a:p>
        </p:txBody>
      </p:sp>
      <p:pic>
        <p:nvPicPr>
          <p:cNvPr id="35847"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01925"/>
            <a:ext cx="3200400" cy="181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48" name="Rectangle 8"/>
          <p:cNvSpPr>
            <a:spLocks noChangeArrowheads="1"/>
          </p:cNvSpPr>
          <p:nvPr/>
        </p:nvSpPr>
        <p:spPr bwMode="auto">
          <a:xfrm>
            <a:off x="468313" y="1703388"/>
            <a:ext cx="11723687" cy="730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r>
              <a:rPr lang="en-US" altLang="pt-BR" sz="1400" b="1">
                <a:hlinkClick r:id="rId5"/>
              </a:rPr>
              <a:t>Randomized</a:t>
            </a:r>
            <a:r>
              <a:rPr lang="en-US" altLang="pt-BR" sz="1400">
                <a:hlinkClick r:id="rId5"/>
              </a:rPr>
              <a:t> </a:t>
            </a:r>
            <a:r>
              <a:rPr lang="en-US" altLang="pt-BR" sz="1400" b="1">
                <a:hlinkClick r:id="rId5"/>
              </a:rPr>
              <a:t>Trial</a:t>
            </a:r>
            <a:r>
              <a:rPr lang="en-US" altLang="pt-BR" sz="1400">
                <a:hlinkClick r:id="rId5"/>
              </a:rPr>
              <a:t> of </a:t>
            </a:r>
            <a:r>
              <a:rPr lang="en-US" altLang="pt-BR" sz="1400" b="1">
                <a:hlinkClick r:id="rId5"/>
              </a:rPr>
              <a:t>Platelet-Transfusion</a:t>
            </a:r>
            <a:r>
              <a:rPr lang="en-US" altLang="pt-BR" sz="1400">
                <a:hlinkClick r:id="rId5"/>
              </a:rPr>
              <a:t> </a:t>
            </a:r>
            <a:r>
              <a:rPr lang="en-US" altLang="pt-BR" sz="1400" b="1">
                <a:hlinkClick r:id="rId5"/>
              </a:rPr>
              <a:t>Thresholds</a:t>
            </a:r>
            <a:r>
              <a:rPr lang="en-US" altLang="pt-BR" sz="1400">
                <a:hlinkClick r:id="rId5"/>
              </a:rPr>
              <a:t> in </a:t>
            </a:r>
            <a:r>
              <a:rPr lang="en-US" altLang="pt-BR" sz="1400" b="1">
                <a:hlinkClick r:id="rId5"/>
              </a:rPr>
              <a:t>Neonates</a:t>
            </a:r>
            <a:r>
              <a:rPr lang="en-US" altLang="pt-BR" sz="1400">
                <a:hlinkClick r:id="rId5"/>
              </a:rPr>
              <a:t>.</a:t>
            </a:r>
            <a:r>
              <a:rPr lang="pt-BR" altLang="pt-BR" sz="1400" b="1"/>
              <a:t>Curley A</a:t>
            </a:r>
            <a:r>
              <a:rPr lang="pt-BR" altLang="pt-BR" sz="1400"/>
              <a:t>, Stanworth SJ, Willoughby K, Fustolo-Gunnink SF, Venkatesh V, Hudson C, Deary A, Hodge R, Hopkins V, Lopez Santamaria B, Mora A, Llewelyn C, D'Amore A, Khan R, Onland W, Lopriore E, Fijnvandraat K, New H, Clarke P, Watts T; PlaNeT2 MATISSE Collaborators.N Engl J Med. 2019 Jan 17;380(3):242-251. doi: 10.1056/NEJMoa1807320. Epub 2018 Nov 2.PMID:30387697.</a:t>
            </a:r>
            <a:r>
              <a:rPr lang="pt-BR" altLang="pt-BR" sz="1400">
                <a:hlinkClick r:id="rId6"/>
              </a:rPr>
              <a:t>Similar articles</a:t>
            </a:r>
            <a:endParaRPr lang="pt-BR" altLang="pt-BR" sz="1400"/>
          </a:p>
        </p:txBody>
      </p:sp>
      <p:sp>
        <p:nvSpPr>
          <p:cNvPr id="35849" name="AutoShape 9"/>
          <p:cNvSpPr>
            <a:spLocks noChangeArrowheads="1"/>
          </p:cNvSpPr>
          <p:nvPr/>
        </p:nvSpPr>
        <p:spPr bwMode="auto">
          <a:xfrm>
            <a:off x="11663363" y="6313488"/>
            <a:ext cx="276225" cy="544512"/>
          </a:xfrm>
          <a:prstGeom prst="curvedRightArrow">
            <a:avLst>
              <a:gd name="adj1" fmla="val 39425"/>
              <a:gd name="adj2" fmla="val 78851"/>
              <a:gd name="adj3" fmla="val 33333"/>
            </a:avLst>
          </a:prstGeom>
          <a:solidFill>
            <a:srgbClr val="FFFF00"/>
          </a:solidFill>
          <a:ln w="38100">
            <a:solidFill>
              <a:srgbClr val="66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orbel" panose="020B0503020204020204" pitchFamily="34" charset="0"/>
              </a:defRPr>
            </a:lvl1pPr>
            <a:lvl2pPr>
              <a:defRPr>
                <a:solidFill>
                  <a:schemeClr val="tx1"/>
                </a:solidFill>
                <a:latin typeface="Corbel" panose="020B0503020204020204" pitchFamily="34" charset="0"/>
              </a:defRPr>
            </a:lvl2pPr>
            <a:lvl3pPr>
              <a:defRPr>
                <a:solidFill>
                  <a:schemeClr val="tx1"/>
                </a:solidFill>
                <a:latin typeface="Corbel" panose="020B0503020204020204" pitchFamily="34" charset="0"/>
              </a:defRPr>
            </a:lvl3pPr>
            <a:lvl4pPr>
              <a:defRPr>
                <a:solidFill>
                  <a:schemeClr val="tx1"/>
                </a:solidFill>
                <a:latin typeface="Corbel" panose="020B0503020204020204" pitchFamily="34" charset="0"/>
              </a:defRPr>
            </a:lvl4pPr>
            <a:lvl5pPr>
              <a:defRPr>
                <a:solidFill>
                  <a:schemeClr val="tx1"/>
                </a:solidFill>
                <a:latin typeface="Corbel" panose="020B0503020204020204" pitchFamily="34" charset="0"/>
              </a:defRPr>
            </a:lvl5pPr>
            <a:lvl6pPr fontAlgn="base">
              <a:spcBef>
                <a:spcPct val="0"/>
              </a:spcBef>
              <a:spcAft>
                <a:spcPct val="0"/>
              </a:spcAft>
              <a:defRPr>
                <a:solidFill>
                  <a:schemeClr val="tx1"/>
                </a:solidFill>
                <a:latin typeface="Corbel" panose="020B0503020204020204" pitchFamily="34" charset="0"/>
              </a:defRPr>
            </a:lvl6pPr>
            <a:lvl7pPr fontAlgn="base">
              <a:spcBef>
                <a:spcPct val="0"/>
              </a:spcBef>
              <a:spcAft>
                <a:spcPct val="0"/>
              </a:spcAft>
              <a:defRPr>
                <a:solidFill>
                  <a:schemeClr val="tx1"/>
                </a:solidFill>
                <a:latin typeface="Corbel" panose="020B0503020204020204" pitchFamily="34" charset="0"/>
              </a:defRPr>
            </a:lvl7pPr>
            <a:lvl8pPr fontAlgn="base">
              <a:spcBef>
                <a:spcPct val="0"/>
              </a:spcBef>
              <a:spcAft>
                <a:spcPct val="0"/>
              </a:spcAft>
              <a:defRPr>
                <a:solidFill>
                  <a:schemeClr val="tx1"/>
                </a:solidFill>
                <a:latin typeface="Corbel" panose="020B0503020204020204" pitchFamily="34" charset="0"/>
              </a:defRPr>
            </a:lvl8pPr>
            <a:lvl9pPr fontAlgn="base">
              <a:spcBef>
                <a:spcPct val="0"/>
              </a:spcBef>
              <a:spcAft>
                <a:spcPct val="0"/>
              </a:spcAft>
              <a:defRPr>
                <a:solidFill>
                  <a:schemeClr val="tx1"/>
                </a:solidFill>
                <a:latin typeface="Corbel" panose="020B0503020204020204" pitchFamily="34" charset="0"/>
              </a:defRPr>
            </a:lvl9pPr>
          </a:lstStyle>
          <a:p>
            <a:pPr algn="ctr" defTabSz="914400"/>
            <a:endParaRPr lang="pt-BR" altLang="pt-BR">
              <a:solidFill>
                <a:srgbClr val="FF0066"/>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3"/>
          <p:cNvSpPr>
            <a:spLocks noGrp="1"/>
          </p:cNvSpPr>
          <p:nvPr>
            <p:ph type="body" idx="4294967295"/>
          </p:nvPr>
        </p:nvSpPr>
        <p:spPr>
          <a:xfrm>
            <a:off x="319088" y="347663"/>
            <a:ext cx="11361737" cy="4446587"/>
          </a:xfrm>
          <a:solidFill>
            <a:schemeClr val="bg1"/>
          </a:solidFill>
          <a:ln/>
        </p:spPr>
        <p:txBody>
          <a:bodyPr lIns="121897" tIns="121897" rIns="121897" bIns="121897" anchor="t"/>
          <a:lstStyle/>
          <a:p>
            <a:endParaRPr lang="pt-BR" altLang="pt-BR" sz="1400" smtClean="0"/>
          </a:p>
          <a:p>
            <a:pPr algn="ctr">
              <a:buFont typeface="Wingdings 2" panose="05020102010507070707" pitchFamily="18" charset="2"/>
              <a:buNone/>
            </a:pPr>
            <a:r>
              <a:rPr lang="pt-BR" altLang="pt-BR" sz="3600" b="1" smtClean="0">
                <a:solidFill>
                  <a:srgbClr val="0000FF"/>
                </a:solidFill>
              </a:rPr>
              <a:t>RESULTADO PRIMÁRIO</a:t>
            </a:r>
          </a:p>
          <a:p>
            <a:endParaRPr lang="pt-BR" altLang="pt-BR" sz="3600" b="1" smtClean="0">
              <a:solidFill>
                <a:srgbClr val="0000FF"/>
              </a:solidFill>
            </a:endParaRPr>
          </a:p>
          <a:p>
            <a:r>
              <a:rPr lang="pt-BR" altLang="pt-BR" smtClean="0"/>
              <a:t>O desfecho primário (</a:t>
            </a:r>
            <a:r>
              <a:rPr lang="pt-BR" altLang="pt-BR" b="1" smtClean="0">
                <a:solidFill>
                  <a:srgbClr val="FF3300"/>
                </a:solidFill>
              </a:rPr>
              <a:t>um grande sangramento ou morte</a:t>
            </a:r>
            <a:r>
              <a:rPr lang="pt-BR" altLang="pt-BR" smtClean="0"/>
              <a:t>) ocorreu em </a:t>
            </a:r>
            <a:r>
              <a:rPr lang="pt-BR" altLang="pt-BR" smtClean="0">
                <a:solidFill>
                  <a:srgbClr val="FF3300"/>
                </a:solidFill>
              </a:rPr>
              <a:t>26% das crianças no grupo de limiar alto</a:t>
            </a:r>
            <a:r>
              <a:rPr lang="pt-BR" altLang="pt-BR" smtClean="0"/>
              <a:t> (85 de 324 crianças) e </a:t>
            </a:r>
            <a:r>
              <a:rPr lang="pt-BR" altLang="pt-BR" smtClean="0">
                <a:solidFill>
                  <a:srgbClr val="FF66FF"/>
                </a:solidFill>
              </a:rPr>
              <a:t>19% das crianças no grupo limiar baixo</a:t>
            </a:r>
            <a:r>
              <a:rPr lang="pt-BR" altLang="pt-BR" smtClean="0"/>
              <a:t>  (61 de 329).</a:t>
            </a:r>
          </a:p>
          <a:p>
            <a:r>
              <a:rPr lang="pt-BR" altLang="pt-BR" smtClean="0"/>
              <a:t> </a:t>
            </a:r>
          </a:p>
          <a:p>
            <a:pPr algn="ctr"/>
            <a:r>
              <a:rPr lang="pt-BR" altLang="pt-BR" b="1" smtClean="0">
                <a:solidFill>
                  <a:srgbClr val="FF3300"/>
                </a:solidFill>
              </a:rPr>
              <a:t>Com ajuste para idade gestacional e restrição de crescimento intrauterino como covariáveis e local do estudo como um efeito aleatório, a razão de chances (</a:t>
            </a:r>
            <a:r>
              <a:rPr lang="pt-BR" altLang="pt-BR" b="1" i="1" smtClean="0">
                <a:solidFill>
                  <a:srgbClr val="FF3300"/>
                </a:solidFill>
              </a:rPr>
              <a:t>odds ratio</a:t>
            </a:r>
            <a:r>
              <a:rPr lang="pt-BR" altLang="pt-BR" b="1" smtClean="0">
                <a:solidFill>
                  <a:srgbClr val="FF3300"/>
                </a:solidFill>
              </a:rPr>
              <a:t>) para um grande sangramento ou morte foi de </a:t>
            </a:r>
            <a:r>
              <a:rPr lang="pt-BR" altLang="pt-BR" sz="2800" b="1" smtClean="0">
                <a:solidFill>
                  <a:srgbClr val="FF3300"/>
                </a:solidFill>
              </a:rPr>
              <a:t>1,57 (intervalo de confiança de 95% [IC],       1,06 a 2,32; P = 0,02).</a:t>
            </a:r>
          </a:p>
        </p:txBody>
      </p:sp>
      <p:sp>
        <p:nvSpPr>
          <p:cNvPr id="37892" name="Rectangle 4"/>
          <p:cNvSpPr>
            <a:spLocks noChangeArrowheads="1"/>
          </p:cNvSpPr>
          <p:nvPr/>
        </p:nvSpPr>
        <p:spPr bwMode="auto">
          <a:xfrm>
            <a:off x="547688" y="4749800"/>
            <a:ext cx="11012487" cy="191770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orbel" panose="020B0503020204020204" pitchFamily="34" charset="0"/>
              </a:defRPr>
            </a:lvl1pPr>
            <a:lvl2pPr>
              <a:defRPr>
                <a:solidFill>
                  <a:schemeClr val="tx1"/>
                </a:solidFill>
                <a:latin typeface="Corbel" panose="020B0503020204020204" pitchFamily="34" charset="0"/>
              </a:defRPr>
            </a:lvl2pPr>
            <a:lvl3pPr>
              <a:defRPr>
                <a:solidFill>
                  <a:schemeClr val="tx1"/>
                </a:solidFill>
                <a:latin typeface="Corbel" panose="020B0503020204020204" pitchFamily="34" charset="0"/>
              </a:defRPr>
            </a:lvl3pPr>
            <a:lvl4pPr>
              <a:defRPr>
                <a:solidFill>
                  <a:schemeClr val="tx1"/>
                </a:solidFill>
                <a:latin typeface="Corbel" panose="020B0503020204020204" pitchFamily="34" charset="0"/>
              </a:defRPr>
            </a:lvl4pPr>
            <a:lvl5pPr>
              <a:defRPr>
                <a:solidFill>
                  <a:schemeClr val="tx1"/>
                </a:solidFill>
                <a:latin typeface="Corbel" panose="020B0503020204020204" pitchFamily="34" charset="0"/>
              </a:defRPr>
            </a:lvl5pPr>
            <a:lvl6pPr fontAlgn="base">
              <a:spcBef>
                <a:spcPct val="0"/>
              </a:spcBef>
              <a:spcAft>
                <a:spcPct val="0"/>
              </a:spcAft>
              <a:defRPr>
                <a:solidFill>
                  <a:schemeClr val="tx1"/>
                </a:solidFill>
                <a:latin typeface="Corbel" panose="020B0503020204020204" pitchFamily="34" charset="0"/>
              </a:defRPr>
            </a:lvl6pPr>
            <a:lvl7pPr fontAlgn="base">
              <a:spcBef>
                <a:spcPct val="0"/>
              </a:spcBef>
              <a:spcAft>
                <a:spcPct val="0"/>
              </a:spcAft>
              <a:defRPr>
                <a:solidFill>
                  <a:schemeClr val="tx1"/>
                </a:solidFill>
                <a:latin typeface="Corbel" panose="020B0503020204020204" pitchFamily="34" charset="0"/>
              </a:defRPr>
            </a:lvl7pPr>
            <a:lvl8pPr fontAlgn="base">
              <a:spcBef>
                <a:spcPct val="0"/>
              </a:spcBef>
              <a:spcAft>
                <a:spcPct val="0"/>
              </a:spcAft>
              <a:defRPr>
                <a:solidFill>
                  <a:schemeClr val="tx1"/>
                </a:solidFill>
                <a:latin typeface="Corbel" panose="020B0503020204020204" pitchFamily="34" charset="0"/>
              </a:defRPr>
            </a:lvl8pPr>
            <a:lvl9pPr fontAlgn="base">
              <a:spcBef>
                <a:spcPct val="0"/>
              </a:spcBef>
              <a:spcAft>
                <a:spcPct val="0"/>
              </a:spcAft>
              <a:defRPr>
                <a:solidFill>
                  <a:schemeClr val="tx1"/>
                </a:solidFill>
                <a:latin typeface="Corbel" panose="020B0503020204020204" pitchFamily="34" charset="0"/>
              </a:defRPr>
            </a:lvl9pPr>
          </a:lstStyle>
          <a:p>
            <a:pPr defTabSz="914400"/>
            <a:r>
              <a:rPr lang="pt-BR" altLang="pt-BR" sz="2400">
                <a:solidFill>
                  <a:srgbClr val="000000"/>
                </a:solidFill>
                <a:sym typeface="Arial" panose="020B0604020202020204" pitchFamily="34" charset="0"/>
              </a:rPr>
              <a:t>Este grande estudo multicêntrico, randomizado, envolvendo prematuros (</a:t>
            </a:r>
            <a:r>
              <a:rPr lang="pt-BR" altLang="pt-BR" sz="2400" b="1" i="1">
                <a:solidFill>
                  <a:srgbClr val="000000"/>
                </a:solidFill>
                <a:sym typeface="Arial" panose="020B0604020202020204" pitchFamily="34" charset="0"/>
              </a:rPr>
              <a:t>média de idade   gestacional de 26, 6 semanas e peso ao nascer de 740g</a:t>
            </a:r>
            <a:r>
              <a:rPr lang="pt-BR" altLang="pt-BR" sz="2400">
                <a:solidFill>
                  <a:srgbClr val="000000"/>
                </a:solidFill>
                <a:sym typeface="Arial" panose="020B0604020202020204" pitchFamily="34" charset="0"/>
              </a:rPr>
              <a:t>) com trombocitopenia grave mostrou que </a:t>
            </a:r>
            <a:r>
              <a:rPr lang="pt-BR" altLang="pt-BR" sz="2400" b="1">
                <a:solidFill>
                  <a:srgbClr val="FF3300"/>
                </a:solidFill>
                <a:sym typeface="Arial" panose="020B0604020202020204" pitchFamily="34" charset="0"/>
              </a:rPr>
              <a:t>mais mortes, sangramento maior ou ambos ocorreram quando foi utilizado um limiar profilático de transfusão de plaquetas superior a 50.000</a:t>
            </a:r>
            <a:r>
              <a:rPr lang="pt-BR" altLang="pt-BR" sz="2400">
                <a:solidFill>
                  <a:srgbClr val="000000"/>
                </a:solidFill>
                <a:sym typeface="Arial" panose="020B0604020202020204" pitchFamily="34" charset="0"/>
              </a:rPr>
              <a:t> por milímetro cúbico do que quando um limiar de 25.000 por milímetro cúbico foi usado</a:t>
            </a:r>
          </a:p>
        </p:txBody>
      </p:sp>
      <p:sp>
        <p:nvSpPr>
          <p:cNvPr id="37893" name="AutoShape 5"/>
          <p:cNvSpPr>
            <a:spLocks noChangeArrowheads="1"/>
          </p:cNvSpPr>
          <p:nvPr/>
        </p:nvSpPr>
        <p:spPr bwMode="auto">
          <a:xfrm>
            <a:off x="0" y="3941763"/>
            <a:ext cx="639763" cy="874712"/>
          </a:xfrm>
          <a:prstGeom prst="lightningBolt">
            <a:avLst/>
          </a:prstGeom>
          <a:solidFill>
            <a:srgbClr val="6600FF"/>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37894" name="AutoShape 6"/>
          <p:cNvSpPr>
            <a:spLocks noChangeArrowheads="1"/>
          </p:cNvSpPr>
          <p:nvPr/>
        </p:nvSpPr>
        <p:spPr bwMode="auto">
          <a:xfrm>
            <a:off x="11663363" y="6313488"/>
            <a:ext cx="276225" cy="544512"/>
          </a:xfrm>
          <a:prstGeom prst="curvedRightArrow">
            <a:avLst>
              <a:gd name="adj1" fmla="val 39425"/>
              <a:gd name="adj2" fmla="val 78851"/>
              <a:gd name="adj3" fmla="val 33333"/>
            </a:avLst>
          </a:prstGeom>
          <a:solidFill>
            <a:srgbClr val="FFFF00"/>
          </a:solidFill>
          <a:ln w="38100">
            <a:solidFill>
              <a:srgbClr val="66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ltLang="pt-BR">
              <a:solidFill>
                <a:srgbClr val="FF0066"/>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p:cNvSpPr>
          <p:nvPr>
            <p:ph type="body" idx="1"/>
          </p:nvPr>
        </p:nvSpPr>
        <p:spPr>
          <a:xfrm>
            <a:off x="3868738" y="588963"/>
            <a:ext cx="7315200" cy="5395912"/>
          </a:xfrm>
        </p:spPr>
        <p:txBody>
          <a:bodyPr/>
          <a:lstStyle/>
          <a:p>
            <a:pPr>
              <a:buFont typeface="Wingdings 2" panose="05020102010507070707" pitchFamily="18" charset="2"/>
              <a:buNone/>
            </a:pPr>
            <a:r>
              <a:rPr lang="pt-BR" altLang="pt-BR" sz="2400" smtClean="0">
                <a:solidFill>
                  <a:srgbClr val="FF66FF"/>
                </a:solidFill>
              </a:rPr>
              <a:t>                      </a:t>
            </a:r>
            <a:r>
              <a:rPr lang="pt-BR" altLang="pt-BR" sz="3600" b="1" smtClean="0">
                <a:solidFill>
                  <a:srgbClr val="FF66FF"/>
                </a:solidFill>
              </a:rPr>
              <a:t>Implicação desse estudo</a:t>
            </a:r>
            <a:endParaRPr lang="pt-BR" altLang="pt-BR" sz="3600" b="1" smtClean="0"/>
          </a:p>
          <a:p>
            <a:endParaRPr lang="pt-BR" altLang="pt-BR" sz="3600" b="1" smtClean="0"/>
          </a:p>
          <a:p>
            <a:pPr>
              <a:buFont typeface="Wingdings 2" panose="05020102010507070707" pitchFamily="18" charset="2"/>
              <a:buNone/>
            </a:pPr>
            <a:r>
              <a:rPr lang="pt-BR" altLang="pt-BR" sz="2400" smtClean="0"/>
              <a:t>          A respectiva diferença na taxa de eventos (26% vs. 19%) entre os grupos de tratamento       de limiar elevado e baixo limiar implica que </a:t>
            </a:r>
            <a:r>
              <a:rPr lang="pt-BR" altLang="pt-BR" sz="2400" b="1" i="1" smtClean="0">
                <a:solidFill>
                  <a:srgbClr val="FF0000"/>
                </a:solidFill>
              </a:rPr>
              <a:t>a redução da transfusão de 50.000 por milímetro cúbico para 25.000 por milímetro cúbico pode impedir morte ou hemorragia grave em 7 de 100 recém-nascidos pré-termo com trombocitopenia grave</a:t>
            </a:r>
          </a:p>
          <a:p>
            <a:endParaRPr lang="pt-BR" altLang="pt-BR" sz="2400" b="1" i="1" smtClean="0">
              <a:solidFill>
                <a:srgbClr val="FF0000"/>
              </a:solidFill>
            </a:endParaRPr>
          </a:p>
          <a:p>
            <a:r>
              <a:rPr lang="pt-BR" altLang="pt-BR" sz="2400" smtClean="0"/>
              <a:t>       </a:t>
            </a:r>
          </a:p>
          <a:p>
            <a:endParaRPr lang="pt-BR" altLang="pt-BR" smtClean="0"/>
          </a:p>
        </p:txBody>
      </p:sp>
      <p:sp>
        <p:nvSpPr>
          <p:cNvPr id="36868" name="AutoShape 4"/>
          <p:cNvSpPr>
            <a:spLocks noChangeArrowheads="1"/>
          </p:cNvSpPr>
          <p:nvPr/>
        </p:nvSpPr>
        <p:spPr bwMode="auto">
          <a:xfrm>
            <a:off x="3932238" y="803275"/>
            <a:ext cx="520700" cy="1703388"/>
          </a:xfrm>
          <a:prstGeom prst="curvedRightArrow">
            <a:avLst>
              <a:gd name="adj1" fmla="val 65427"/>
              <a:gd name="adj2" fmla="val 130854"/>
              <a:gd name="adj3" fmla="val 33333"/>
            </a:avLst>
          </a:prstGeom>
          <a:solidFill>
            <a:srgbClr val="6600FF"/>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p:cNvSpPr>
          <p:nvPr>
            <p:ph type="body" idx="1"/>
          </p:nvPr>
        </p:nvSpPr>
        <p:spPr>
          <a:xfrm>
            <a:off x="0" y="1433513"/>
            <a:ext cx="11712575" cy="4664075"/>
          </a:xfrm>
          <a:solidFill>
            <a:schemeClr val="bg1"/>
          </a:solidFill>
        </p:spPr>
        <p:txBody>
          <a:bodyPr/>
          <a:lstStyle/>
          <a:p>
            <a:r>
              <a:rPr lang="en-US" altLang="pt-BR" smtClean="0">
                <a:hlinkClick r:id="rId2"/>
              </a:rPr>
              <a:t>Platelet Transfusions in Neonates - Less Is More.</a:t>
            </a:r>
            <a:r>
              <a:rPr lang="en-US" altLang="pt-BR" smtClean="0"/>
              <a:t>Sola-Visner MC.N Engl J Med. 2019 Jan 17;380(3):287-288. doi:10.1056/NEJMe1813419. </a:t>
            </a:r>
            <a:r>
              <a:rPr lang="pt-BR" altLang="pt-BR" smtClean="0"/>
              <a:t>No abstract available.PMID:30650325.</a:t>
            </a:r>
            <a:r>
              <a:rPr lang="pt-BR" altLang="pt-BR" smtClean="0">
                <a:hlinkClick r:id="rId3"/>
              </a:rPr>
              <a:t>Similar articles</a:t>
            </a:r>
            <a:endParaRPr lang="pt-BR" altLang="pt-BR" smtClean="0"/>
          </a:p>
          <a:p>
            <a:r>
              <a:rPr lang="pt-BR" altLang="pt-BR" smtClean="0">
                <a:latin typeface="Times New Roman" panose="02020603050405020304" pitchFamily="18" charset="0"/>
              </a:rPr>
              <a:t>Da Divisão de Medicina Neonatal, Departamento de Pediatria, Hospital Infantil de Boston e Escola de Medicina de Harvard, Boston.</a:t>
            </a:r>
          </a:p>
          <a:p>
            <a:pPr algn="ctr"/>
            <a:r>
              <a:rPr lang="pt-BR" altLang="pt-BR" smtClean="0">
                <a:latin typeface="Times New Roman" panose="02020603050405020304" pitchFamily="18" charset="0"/>
              </a:rPr>
              <a:t>Realizado por Paulo R. Margotto</a:t>
            </a:r>
          </a:p>
          <a:p>
            <a:pPr algn="ctr"/>
            <a:r>
              <a:rPr lang="pt-BR" altLang="pt-BR" smtClean="0">
                <a:latin typeface="Times New Roman" panose="02020603050405020304" pitchFamily="18" charset="0"/>
              </a:rPr>
              <a:t>A trombocitopenia é comum em recém-nascidos prematuros. Em algum momento durante sua permanência na Unidade de Terapia Intensiva Neonatal, essa condição afeta até 73% das crianças com peso ao nascer &lt;1000 g </a:t>
            </a:r>
          </a:p>
          <a:p>
            <a:pPr algn="ctr"/>
            <a:endParaRPr lang="pt-BR" altLang="pt-BR" smtClean="0">
              <a:latin typeface="Times New Roman" panose="02020603050405020304" pitchFamily="18" charset="0"/>
            </a:endParaRPr>
          </a:p>
        </p:txBody>
      </p:sp>
      <p:sp>
        <p:nvSpPr>
          <p:cNvPr id="39943" name="Rectangle 7"/>
          <p:cNvSpPr>
            <a:spLocks noChangeArrowheads="1"/>
          </p:cNvSpPr>
          <p:nvPr/>
        </p:nvSpPr>
        <p:spPr bwMode="auto">
          <a:xfrm>
            <a:off x="0" y="400050"/>
            <a:ext cx="12192000" cy="14017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eaLnBrk="1" hangingPunct="1"/>
            <a:r>
              <a:rPr lang="en-US" altLang="pt-BR" sz="2700" b="1">
                <a:solidFill>
                  <a:srgbClr val="0000FF"/>
                </a:solidFill>
                <a:latin typeface="Lato" panose="020F0502020204030203" pitchFamily="34" charset="0"/>
              </a:rPr>
              <a:t>EDITORIAL: Transfusões de plaquetas em neonatos </a:t>
            </a:r>
            <a:r>
              <a:rPr lang="en-US" altLang="pt-BR" sz="2700" b="1">
                <a:solidFill>
                  <a:srgbClr val="0000FF"/>
                </a:solidFill>
              </a:rPr>
              <a:t>–</a:t>
            </a:r>
            <a:r>
              <a:rPr lang="en-US" altLang="pt-BR" sz="2700" b="1">
                <a:solidFill>
                  <a:srgbClr val="0000FF"/>
                </a:solidFill>
                <a:latin typeface="Lato" panose="020F0502020204030203" pitchFamily="34" charset="0"/>
              </a:rPr>
              <a:t> menos </a:t>
            </a:r>
            <a:r>
              <a:rPr lang="en-US" altLang="pt-BR" sz="2700" b="1">
                <a:solidFill>
                  <a:srgbClr val="0000FF"/>
                </a:solidFill>
              </a:rPr>
              <a:t>é</a:t>
            </a:r>
            <a:r>
              <a:rPr lang="en-US" altLang="pt-BR" sz="2700" b="1">
                <a:solidFill>
                  <a:srgbClr val="0000FF"/>
                </a:solidFill>
                <a:latin typeface="Lato" panose="020F0502020204030203" pitchFamily="34" charset="0"/>
              </a:rPr>
              <a:t> mais (</a:t>
            </a:r>
            <a:r>
              <a:rPr lang="en-US" altLang="pt-BR" sz="2700" b="1" i="1">
                <a:solidFill>
                  <a:srgbClr val="0000FF"/>
                </a:solidFill>
                <a:latin typeface="Lato" panose="020F0502020204030203" pitchFamily="34" charset="0"/>
              </a:rPr>
              <a:t>Platelet Transfusions in Neonates </a:t>
            </a:r>
            <a:r>
              <a:rPr lang="en-US" altLang="pt-BR" sz="2700" b="1" i="1">
                <a:solidFill>
                  <a:srgbClr val="0000FF"/>
                </a:solidFill>
              </a:rPr>
              <a:t>–</a:t>
            </a:r>
            <a:r>
              <a:rPr lang="en-US" altLang="pt-BR" sz="2700" b="1" i="1">
                <a:solidFill>
                  <a:srgbClr val="0000FF"/>
                </a:solidFill>
                <a:latin typeface="Lato" panose="020F0502020204030203" pitchFamily="34" charset="0"/>
              </a:rPr>
              <a:t> Less Is More</a:t>
            </a:r>
            <a:r>
              <a:rPr lang="en-US" altLang="pt-BR" sz="2700" b="1">
                <a:solidFill>
                  <a:srgbClr val="0000FF"/>
                </a:solidFill>
                <a:latin typeface="Lato" panose="020F0502020204030203" pitchFamily="34" charset="0"/>
              </a:rPr>
              <a:t>)</a:t>
            </a:r>
          </a:p>
          <a:p>
            <a:r>
              <a:rPr lang="en-US" altLang="pt-BR" sz="1300" u="sng">
                <a:solidFill>
                  <a:srgbClr val="78909C"/>
                </a:solidFill>
                <a:latin typeface="Source Sans Pro"/>
                <a:hlinkClick r:id="rId4" tooltip="Transfus_plaquet_Menos_e_Mais"/>
              </a:rPr>
              <a:t>  </a:t>
            </a:r>
            <a:r>
              <a:rPr lang="en-US" altLang="pt-BR" sz="2800" u="sng">
                <a:solidFill>
                  <a:srgbClr val="78909C"/>
                </a:solidFill>
              </a:rPr>
              <a:t> </a:t>
            </a:r>
            <a:r>
              <a:rPr lang="en-US" altLang="pt-BR" sz="1300" u="sng">
                <a:solidFill>
                  <a:srgbClr val="78909C"/>
                </a:solidFill>
              </a:rPr>
              <a:t>        </a:t>
            </a:r>
            <a:endParaRPr lang="en-US" altLang="pt-BR" sz="1300" u="sng">
              <a:solidFill>
                <a:srgbClr val="78909C"/>
              </a:solidFill>
              <a:latin typeface="Source Sans Pro"/>
            </a:endParaRPr>
          </a:p>
        </p:txBody>
      </p:sp>
      <p:pic>
        <p:nvPicPr>
          <p:cNvPr id="39944" name="Picture 8" descr="doc">
            <a:hlinkClick r:id="rId4" tooltip="Transfus_plaquet_Menos_e_Mais"/>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09113" y="93980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39945" name="AutoShape 9"/>
          <p:cNvSpPr>
            <a:spLocks noChangeArrowheads="1"/>
          </p:cNvSpPr>
          <p:nvPr/>
        </p:nvSpPr>
        <p:spPr bwMode="auto">
          <a:xfrm>
            <a:off x="11663363" y="6313488"/>
            <a:ext cx="276225" cy="544512"/>
          </a:xfrm>
          <a:prstGeom prst="curvedRightArrow">
            <a:avLst>
              <a:gd name="adj1" fmla="val 39425"/>
              <a:gd name="adj2" fmla="val 78851"/>
              <a:gd name="adj3" fmla="val 33333"/>
            </a:avLst>
          </a:prstGeom>
          <a:solidFill>
            <a:srgbClr val="FFFF00"/>
          </a:solidFill>
          <a:ln w="38100">
            <a:solidFill>
              <a:srgbClr val="66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ltLang="pt-BR">
              <a:solidFill>
                <a:srgbClr val="FF0066"/>
              </a:solidFill>
            </a:endParaRPr>
          </a:p>
        </p:txBody>
      </p:sp>
      <p:pic>
        <p:nvPicPr>
          <p:cNvPr id="39946" name="Picture 22" descr="pri-1110-32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46650" y="4694238"/>
            <a:ext cx="1346200" cy="203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p:cNvSpPr>
          <p:nvPr>
            <p:ph type="body" idx="1"/>
          </p:nvPr>
        </p:nvSpPr>
        <p:spPr>
          <a:xfrm>
            <a:off x="0" y="760413"/>
            <a:ext cx="11183938" cy="5335587"/>
          </a:xfrm>
          <a:solidFill>
            <a:schemeClr val="bg1"/>
          </a:solidFill>
        </p:spPr>
        <p:txBody>
          <a:bodyPr/>
          <a:lstStyle/>
          <a:p>
            <a:pPr algn="ctr">
              <a:buFont typeface="Wingdings 2" panose="05020102010507070707" pitchFamily="18" charset="2"/>
              <a:buNone/>
            </a:pPr>
            <a:r>
              <a:rPr lang="pt-BR" altLang="pt-BR" b="1" smtClean="0">
                <a:solidFill>
                  <a:srgbClr val="FF0000"/>
                </a:solidFill>
              </a:rPr>
              <a:t>As taxas de morte e displasia broncopulmonar observadas como sendo maiores no grupo de limiar alto do que no grupo de baixo limiar também levantam questões óbvias em relação aos mecanismos que mediam esses efeitos adversos</a:t>
            </a:r>
            <a:r>
              <a:rPr lang="pt-BR" altLang="pt-BR" smtClean="0"/>
              <a:t>. </a:t>
            </a:r>
          </a:p>
          <a:p>
            <a:r>
              <a:rPr lang="pt-BR" altLang="pt-BR" smtClean="0">
                <a:solidFill>
                  <a:schemeClr val="tx1"/>
                </a:solidFill>
                <a:latin typeface="Times New Roman" panose="02020603050405020304" pitchFamily="18" charset="0"/>
              </a:rPr>
              <a:t>Eles estão relacionados à presença de plaquetas adultas (que são mais reativas que as plaquetas infantis), inclinando o equilíbrio hemostático primário neonatal para um estado pró-trombótico que promove a microtrombose?</a:t>
            </a:r>
          </a:p>
          <a:p>
            <a:r>
              <a:rPr lang="pt-BR" altLang="pt-BR" smtClean="0">
                <a:solidFill>
                  <a:schemeClr val="tx1"/>
                </a:solidFill>
                <a:latin typeface="Times New Roman" panose="02020603050405020304" pitchFamily="18" charset="0"/>
              </a:rPr>
              <a:t> Um estudo anterior que mostrou aumento dos riscos de trombose arterial e óbito intra-hospitalar associado a transfusões de plaquetas entre adultos com transtornos plaquetários fornece algum suporte para essa hipótese.</a:t>
            </a:r>
          </a:p>
          <a:p>
            <a:r>
              <a:rPr lang="pt-BR" altLang="pt-BR" smtClean="0">
                <a:solidFill>
                  <a:schemeClr val="tx1"/>
                </a:solidFill>
                <a:latin typeface="Times New Roman" panose="02020603050405020304" pitchFamily="18" charset="0"/>
              </a:rPr>
              <a:t> Ou são esses eventos adversos mediados pelos efeitos cada vez mais reconhecidos das plaquetas na inflamação, uma preocupação particular em recém-nascidos com infecção, como em aproximadamente 60% dos bebês no presente estudo de Curley et al.</a:t>
            </a:r>
          </a:p>
        </p:txBody>
      </p:sp>
      <p:sp>
        <p:nvSpPr>
          <p:cNvPr id="40964" name="AutoShape 4"/>
          <p:cNvSpPr>
            <a:spLocks noChangeArrowheads="1"/>
          </p:cNvSpPr>
          <p:nvPr/>
        </p:nvSpPr>
        <p:spPr bwMode="auto">
          <a:xfrm>
            <a:off x="11663363" y="6313488"/>
            <a:ext cx="276225" cy="544512"/>
          </a:xfrm>
          <a:prstGeom prst="curvedRightArrow">
            <a:avLst>
              <a:gd name="adj1" fmla="val 39425"/>
              <a:gd name="adj2" fmla="val 78851"/>
              <a:gd name="adj3" fmla="val 33333"/>
            </a:avLst>
          </a:prstGeom>
          <a:solidFill>
            <a:srgbClr val="FFFF00"/>
          </a:solidFill>
          <a:ln w="38100">
            <a:solidFill>
              <a:srgbClr val="66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ltLang="pt-BR">
              <a:solidFill>
                <a:srgbClr val="FF0066"/>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p:cNvSpPr>
          <p:nvPr>
            <p:ph type="body" idx="1"/>
          </p:nvPr>
        </p:nvSpPr>
        <p:spPr>
          <a:xfrm>
            <a:off x="0" y="395288"/>
            <a:ext cx="11183938" cy="6227762"/>
          </a:xfrm>
          <a:solidFill>
            <a:schemeClr val="bg1"/>
          </a:solidFill>
        </p:spPr>
        <p:txBody>
          <a:bodyPr/>
          <a:lstStyle/>
          <a:p>
            <a:r>
              <a:rPr lang="pt-BR" altLang="pt-BR" smtClean="0">
                <a:solidFill>
                  <a:schemeClr val="tx1"/>
                </a:solidFill>
                <a:latin typeface="Times New Roman" panose="02020603050405020304" pitchFamily="18" charset="0"/>
              </a:rPr>
              <a:t>Embora os mecanismos subjacentes aos achados sejam desconhecidos, o presente ensaio de Curley et al é um grande avanço na hematologia neonatal. </a:t>
            </a:r>
          </a:p>
          <a:p>
            <a:r>
              <a:rPr lang="pt-BR" altLang="pt-BR" smtClean="0">
                <a:solidFill>
                  <a:schemeClr val="tx1"/>
                </a:solidFill>
                <a:latin typeface="Times New Roman" panose="02020603050405020304" pitchFamily="18" charset="0"/>
              </a:rPr>
              <a:t>Mais de duas décadas após o primeiro estudo randomizado comparando limiares de transfusão de plaquetas em recém-nascidos prematuros, este ensaio tão esperado</a:t>
            </a:r>
            <a:r>
              <a:rPr lang="pt-BR" altLang="pt-BR" smtClean="0"/>
              <a:t> </a:t>
            </a:r>
            <a:r>
              <a:rPr lang="pt-BR" altLang="pt-BR" smtClean="0">
                <a:solidFill>
                  <a:srgbClr val="0000FF"/>
                </a:solidFill>
              </a:rPr>
              <a:t>fornece aos Neonatologistas evidências de alto nível que devem se traduzir em uma mudança para limiares restritivos para transfusões profiláticas de plaquetas em recém-nascidos que não tiveram sangramento importante recente</a:t>
            </a:r>
            <a:r>
              <a:rPr lang="pt-BR" altLang="pt-BR" smtClean="0"/>
              <a:t> </a:t>
            </a:r>
            <a:r>
              <a:rPr lang="pt-BR" altLang="pt-BR" smtClean="0">
                <a:solidFill>
                  <a:schemeClr val="tx1"/>
                </a:solidFill>
                <a:latin typeface="Times New Roman" panose="02020603050405020304" pitchFamily="18" charset="0"/>
              </a:rPr>
              <a:t>(já que este estudo excluiu lactentes com sangramento importante nas últimas 72 horas que já eram conhecidos ou detectados na ultrassonografia craniana realizada dentro de 6 horas antes da randomização).</a:t>
            </a:r>
          </a:p>
          <a:p>
            <a:r>
              <a:rPr lang="pt-BR" altLang="pt-BR" smtClean="0">
                <a:solidFill>
                  <a:schemeClr val="tx1"/>
                </a:solidFill>
                <a:latin typeface="Times New Roman" panose="02020603050405020304" pitchFamily="18" charset="0"/>
              </a:rPr>
              <a:t> Na prática clínica, achados ultrassonográficos cranianos recentes nem sempre estão disponíveis quando são tomadas decisões sobre transfusões de plaquetas. Isso levanta preocupações, particularmente para bebês durante a primeira semana de vida.</a:t>
            </a:r>
          </a:p>
        </p:txBody>
      </p:sp>
      <p:sp>
        <p:nvSpPr>
          <p:cNvPr id="41988" name="AutoShape 4"/>
          <p:cNvSpPr>
            <a:spLocks noChangeArrowheads="1"/>
          </p:cNvSpPr>
          <p:nvPr/>
        </p:nvSpPr>
        <p:spPr bwMode="auto">
          <a:xfrm>
            <a:off x="11663363" y="6313488"/>
            <a:ext cx="276225" cy="544512"/>
          </a:xfrm>
          <a:prstGeom prst="curvedRightArrow">
            <a:avLst>
              <a:gd name="adj1" fmla="val 39425"/>
              <a:gd name="adj2" fmla="val 78851"/>
              <a:gd name="adj3" fmla="val 33333"/>
            </a:avLst>
          </a:prstGeom>
          <a:solidFill>
            <a:srgbClr val="FFFF00"/>
          </a:solidFill>
          <a:ln w="38100">
            <a:solidFill>
              <a:srgbClr val="66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ltLang="pt-BR">
              <a:solidFill>
                <a:srgbClr val="FF0066"/>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bwMode="auto">
          <a:xfrm>
            <a:off x="252413" y="1123950"/>
            <a:ext cx="3140075" cy="46005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b="1" smtClean="0">
                <a:solidFill>
                  <a:srgbClr val="FF0066"/>
                </a:solidFill>
              </a:rPr>
              <a:t>PORTANTO...</a:t>
            </a:r>
          </a:p>
        </p:txBody>
      </p:sp>
      <p:sp>
        <p:nvSpPr>
          <p:cNvPr id="43011" name="Rectangle 3"/>
          <p:cNvSpPr>
            <a:spLocks noGrp="1"/>
          </p:cNvSpPr>
          <p:nvPr>
            <p:ph type="body" idx="1"/>
          </p:nvPr>
        </p:nvSpPr>
        <p:spPr/>
        <p:txBody>
          <a:bodyPr/>
          <a:lstStyle/>
          <a:p>
            <a:pPr algn="ctr"/>
            <a:r>
              <a:rPr lang="pt-BR" altLang="pt-BR" sz="2800" smtClean="0">
                <a:solidFill>
                  <a:srgbClr val="0000FF"/>
                </a:solidFill>
              </a:rPr>
              <a:t>Agora está claro que as transfusões de plaquetas podem ter efeitos deletérios em recém-nascidos prematuros, e as evidências deste estudo sugerem fortemente que menos é mais quando se trata do manejo da trombocitopenia neonatal.</a:t>
            </a:r>
          </a:p>
          <a:p>
            <a:pPr algn="just"/>
            <a:r>
              <a:rPr lang="pt-BR" altLang="pt-BR" sz="2800" smtClean="0">
                <a:solidFill>
                  <a:srgbClr val="0000FF"/>
                </a:solidFill>
              </a:rPr>
              <a:t>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p:cNvSpPr>
          <p:nvPr>
            <p:ph type="body" idx="4294967295"/>
          </p:nvPr>
        </p:nvSpPr>
        <p:spPr>
          <a:xfrm>
            <a:off x="387350" y="1531938"/>
            <a:ext cx="11425238" cy="5159375"/>
          </a:xfrm>
          <a:solidFill>
            <a:schemeClr val="bg1"/>
          </a:solidFill>
          <a:ln/>
        </p:spPr>
        <p:txBody>
          <a:bodyPr lIns="121917" tIns="60958" rIns="121917" bIns="60958" anchor="t"/>
          <a:lstStyle/>
          <a:p>
            <a:pPr marL="273050" indent="-273050">
              <a:buFont typeface="Wingdings 2" panose="05020102010507070707" pitchFamily="18" charset="2"/>
              <a:buNone/>
            </a:pPr>
            <a:r>
              <a:rPr lang="pt-BR" altLang="pt-BR" b="1" smtClean="0">
                <a:solidFill>
                  <a:srgbClr val="D60093"/>
                </a:solidFill>
              </a:rPr>
              <a:t>                                                                                    TRANSUSÃO DE PLAQUETAS</a:t>
            </a:r>
          </a:p>
          <a:p>
            <a:pPr marL="273050" indent="-273050">
              <a:buFont typeface="Wingdings 2" panose="05020102010507070707" pitchFamily="18" charset="2"/>
              <a:buNone/>
            </a:pPr>
            <a:r>
              <a:rPr lang="pt-BR" altLang="pt-BR" smtClean="0"/>
              <a:t>	</a:t>
            </a:r>
            <a:r>
              <a:rPr lang="pt-BR" altLang="pt-BR" sz="1800" smtClean="0">
                <a:latin typeface="Times New Roman" panose="02020603050405020304" pitchFamily="18" charset="0"/>
              </a:rPr>
              <a:t>Obtida por dupla centrifugação a partir de sangue total.</a:t>
            </a:r>
          </a:p>
          <a:p>
            <a:pPr marL="273050" indent="-273050"/>
            <a:r>
              <a:rPr lang="pt-BR" altLang="pt-BR" sz="1800" smtClean="0">
                <a:latin typeface="Times New Roman" panose="02020603050405020304" pitchFamily="18" charset="0"/>
              </a:rPr>
              <a:t>1 unidade contém aproximadamente 5,5 x10</a:t>
            </a:r>
            <a:r>
              <a:rPr lang="pt-BR" altLang="pt-BR" sz="1800" baseline="30000" smtClean="0">
                <a:latin typeface="Times New Roman" panose="02020603050405020304" pitchFamily="18" charset="0"/>
              </a:rPr>
              <a:t>3</a:t>
            </a:r>
            <a:r>
              <a:rPr lang="pt-BR" altLang="pt-BR" sz="1800" smtClean="0">
                <a:latin typeface="Times New Roman" panose="02020603050405020304" pitchFamily="18" charset="0"/>
              </a:rPr>
              <a:t> plaquetas em 20 a 50ml de volume (a vida média das plaquetas, estocadas a 20-24</a:t>
            </a:r>
            <a:r>
              <a:rPr lang="pt-BR" altLang="pt-BR" sz="1800" baseline="30000" smtClean="0">
                <a:latin typeface="Times New Roman" panose="02020603050405020304" pitchFamily="18" charset="0"/>
              </a:rPr>
              <a:t>0</a:t>
            </a:r>
            <a:r>
              <a:rPr lang="pt-BR" altLang="pt-BR" sz="1800" smtClean="0">
                <a:latin typeface="Times New Roman" panose="02020603050405020304" pitchFamily="18" charset="0"/>
              </a:rPr>
              <a:t>C, é de 5 dias após a coleta)</a:t>
            </a:r>
          </a:p>
          <a:p>
            <a:pPr marL="273050" indent="-273050"/>
            <a:r>
              <a:rPr lang="pt-BR" altLang="pt-BR" sz="1800" b="1" smtClean="0">
                <a:solidFill>
                  <a:srgbClr val="0000FF"/>
                </a:solidFill>
                <a:latin typeface="Times New Roman" panose="02020603050405020304" pitchFamily="18" charset="0"/>
              </a:rPr>
              <a:t>Indicações</a:t>
            </a:r>
          </a:p>
          <a:p>
            <a:pPr marL="273050" indent="-273050"/>
            <a:r>
              <a:rPr lang="pt-BR" altLang="pt-BR" sz="1800" smtClean="0">
                <a:latin typeface="Times New Roman" panose="02020603050405020304" pitchFamily="18" charset="0"/>
              </a:rPr>
              <a:t>	As plaquetas devem ser ABO ou Rh compatíveis como sangue do receptor. Portanto, a compatibilidade ABO na transfusão de plaquetas para o RN deve ser respeitada sempre que possível.. Os antígenos do sistema do grupo sanguíneo ABO estão presentes nas plaquetas e a transfusão de plaquetas incompatíveis implica prejuízo de seu rendimento.</a:t>
            </a:r>
          </a:p>
          <a:p>
            <a:pPr marL="273050" indent="-273050"/>
            <a:r>
              <a:rPr lang="pt-BR" altLang="pt-BR" sz="1800" smtClean="0">
                <a:solidFill>
                  <a:srgbClr val="FF3300"/>
                </a:solidFill>
                <a:latin typeface="Times New Roman" panose="02020603050405020304" pitchFamily="18" charset="0"/>
              </a:rPr>
              <a:t>      </a:t>
            </a:r>
            <a:r>
              <a:rPr lang="pt-BR" altLang="pt-BR" sz="2400" b="1" smtClean="0">
                <a:solidFill>
                  <a:srgbClr val="FF3300"/>
                </a:solidFill>
                <a:latin typeface="Times New Roman" panose="02020603050405020304" pitchFamily="18" charset="0"/>
              </a:rPr>
              <a:t>RN com hemorragia grave e/ou plaquetas abaixo de 10.000/mm</a:t>
            </a:r>
            <a:r>
              <a:rPr lang="pt-BR" altLang="pt-BR" sz="2400" b="1" baseline="30000" smtClean="0">
                <a:solidFill>
                  <a:srgbClr val="FF3300"/>
                </a:solidFill>
                <a:latin typeface="Times New Roman" panose="02020603050405020304" pitchFamily="18" charset="0"/>
              </a:rPr>
              <a:t>3</a:t>
            </a:r>
            <a:r>
              <a:rPr lang="pt-BR" altLang="pt-BR" sz="2400" smtClean="0">
                <a:solidFill>
                  <a:srgbClr val="FF3300"/>
                </a:solidFill>
                <a:latin typeface="Times New Roman" panose="02020603050405020304" pitchFamily="18" charset="0"/>
              </a:rPr>
              <a:t>.</a:t>
            </a:r>
          </a:p>
          <a:p>
            <a:pPr marL="273050" indent="-273050"/>
            <a:r>
              <a:rPr lang="pt-BR" altLang="pt-BR" sz="1800" smtClean="0">
                <a:latin typeface="Times New Roman" panose="02020603050405020304" pitchFamily="18" charset="0"/>
              </a:rPr>
              <a:t>      </a:t>
            </a:r>
            <a:r>
              <a:rPr lang="pt-BR" altLang="pt-BR" sz="1800" b="1" smtClean="0">
                <a:latin typeface="Times New Roman" panose="02020603050405020304" pitchFamily="18" charset="0"/>
              </a:rPr>
              <a:t>Uso</a:t>
            </a:r>
            <a:r>
              <a:rPr lang="pt-BR" altLang="pt-BR" sz="1800" smtClean="0">
                <a:latin typeface="Times New Roman" panose="02020603050405020304" pitchFamily="18" charset="0"/>
              </a:rPr>
              <a:t>: 10ml/kg (quando 1U: 50ml de plasma): A infusão deve durar por volta 20-30 minutos, não ultrapassando nunca 4 horas após a abertura do sistema. podendo ser usado equipos de sangue comuns.</a:t>
            </a:r>
          </a:p>
          <a:p>
            <a:pPr marL="273050" indent="-273050"/>
            <a:r>
              <a:rPr lang="pt-BR" altLang="pt-BR" sz="1800" smtClean="0">
                <a:latin typeface="Times New Roman" panose="02020603050405020304" pitchFamily="18" charset="0"/>
              </a:rPr>
              <a:t>  O risco de contaminação  bacteriana em concentrados de plaquetas é bem maior que em concentrados de hemácias, pois o estoque  entre 22 e 24</a:t>
            </a:r>
            <a:r>
              <a:rPr lang="pt-BR" altLang="pt-BR" sz="1800" baseline="30000" smtClean="0">
                <a:latin typeface="Times New Roman" panose="02020603050405020304" pitchFamily="18" charset="0"/>
              </a:rPr>
              <a:t>0</a:t>
            </a:r>
            <a:r>
              <a:rPr lang="pt-BR" altLang="pt-BR" sz="1800" smtClean="0">
                <a:latin typeface="Times New Roman" panose="02020603050405020304" pitchFamily="18" charset="0"/>
              </a:rPr>
              <a:t>C favorece a proliferação espontânea de bactérias em concentrados de plaquetas. A transfusão de plaquetas contaminada com bactérias pode levar ao choque  séptico e distúrbio de coagulação.</a:t>
            </a:r>
          </a:p>
        </p:txBody>
      </p:sp>
      <p:sp>
        <p:nvSpPr>
          <p:cNvPr id="38915" name="Rectangle 4"/>
          <p:cNvSpPr>
            <a:spLocks noChangeArrowheads="1"/>
          </p:cNvSpPr>
          <p:nvPr/>
        </p:nvSpPr>
        <p:spPr bwMode="auto">
          <a:xfrm>
            <a:off x="0" y="0"/>
            <a:ext cx="12192000" cy="14176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a:lnSpc>
                <a:spcPct val="90000"/>
              </a:lnSpc>
              <a:spcBef>
                <a:spcPts val="1200"/>
              </a:spcBef>
              <a:buClr>
                <a:schemeClr val="accent1"/>
              </a:buClr>
              <a:buFont typeface="Wingdings 2" panose="05020102010507070707" pitchFamily="18" charset="2"/>
              <a:buChar char=""/>
              <a:defRPr sz="2000">
                <a:solidFill>
                  <a:srgbClr val="6F664C"/>
                </a:solidFill>
                <a:latin typeface="Corbel" panose="020B0503020204020204" pitchFamily="34" charset="0"/>
              </a:defRPr>
            </a:lvl1pPr>
            <a:lvl2pPr marL="742950" indent="-285750">
              <a:lnSpc>
                <a:spcPct val="90000"/>
              </a:lnSpc>
              <a:spcBef>
                <a:spcPts val="250"/>
              </a:spcBef>
              <a:spcAft>
                <a:spcPts val="250"/>
              </a:spcAft>
              <a:buClr>
                <a:schemeClr val="accent1"/>
              </a:buClr>
              <a:buFont typeface="Wingdings 2" panose="05020102010507070707" pitchFamily="18" charset="2"/>
              <a:buChar char=""/>
              <a:defRPr>
                <a:solidFill>
                  <a:srgbClr val="6F664C"/>
                </a:solidFill>
                <a:latin typeface="Corbel" panose="020B0503020204020204" pitchFamily="34" charset="0"/>
              </a:defRPr>
            </a:lvl2pPr>
            <a:lvl3pPr marL="1143000" indent="-228600">
              <a:lnSpc>
                <a:spcPct val="90000"/>
              </a:lnSpc>
              <a:spcBef>
                <a:spcPts val="250"/>
              </a:spcBef>
              <a:spcAft>
                <a:spcPts val="250"/>
              </a:spcAft>
              <a:buClr>
                <a:schemeClr val="accent1"/>
              </a:buClr>
              <a:buFont typeface="Wingdings 2" panose="05020102010507070707" pitchFamily="18" charset="2"/>
              <a:buChar char=""/>
              <a:defRPr sz="1600">
                <a:solidFill>
                  <a:srgbClr val="6F664C"/>
                </a:solidFill>
                <a:latin typeface="Corbel" panose="020B0503020204020204" pitchFamily="34" charset="0"/>
              </a:defRPr>
            </a:lvl3pPr>
            <a:lvl4pPr marL="1600200" indent="-228600">
              <a:lnSpc>
                <a:spcPct val="90000"/>
              </a:lnSpc>
              <a:spcBef>
                <a:spcPts val="250"/>
              </a:spcBef>
              <a:spcAft>
                <a:spcPts val="250"/>
              </a:spcAft>
              <a:buClr>
                <a:schemeClr val="accent1"/>
              </a:buClr>
              <a:buFont typeface="Wingdings 2" panose="05020102010507070707" pitchFamily="18" charset="2"/>
              <a:buChar char=""/>
              <a:defRPr sz="1400">
                <a:solidFill>
                  <a:srgbClr val="6F664C"/>
                </a:solidFill>
                <a:latin typeface="Corbel" panose="020B0503020204020204" pitchFamily="34" charset="0"/>
              </a:defRPr>
            </a:lvl4pPr>
            <a:lvl5pPr marL="2057400" indent="-228600">
              <a:lnSpc>
                <a:spcPct val="90000"/>
              </a:lnSpc>
              <a:spcBef>
                <a:spcPts val="250"/>
              </a:spcBef>
              <a:spcAft>
                <a:spcPts val="250"/>
              </a:spcAft>
              <a:buClr>
                <a:schemeClr val="accent1"/>
              </a:buClr>
              <a:buFont typeface="Wingdings 2" panose="05020102010507070707" pitchFamily="18" charset="2"/>
              <a:buChar char=""/>
              <a:defRPr sz="1400">
                <a:solidFill>
                  <a:srgbClr val="6F664C"/>
                </a:solidFill>
                <a:latin typeface="Corbel" panose="020B0503020204020204" pitchFamily="34" charset="0"/>
              </a:defRPr>
            </a:lvl5pPr>
            <a:lvl6pPr marL="2514600" indent="-228600" fontAlgn="base">
              <a:lnSpc>
                <a:spcPct val="90000"/>
              </a:lnSpc>
              <a:spcBef>
                <a:spcPts val="250"/>
              </a:spcBef>
              <a:spcAft>
                <a:spcPts val="250"/>
              </a:spcAft>
              <a:buClr>
                <a:schemeClr val="accent1"/>
              </a:buClr>
              <a:buFont typeface="Wingdings 2" panose="05020102010507070707" pitchFamily="18" charset="2"/>
              <a:buChar char=""/>
              <a:defRPr sz="1400">
                <a:solidFill>
                  <a:srgbClr val="6F664C"/>
                </a:solidFill>
                <a:latin typeface="Corbel" panose="020B0503020204020204" pitchFamily="34" charset="0"/>
              </a:defRPr>
            </a:lvl6pPr>
            <a:lvl7pPr marL="2971800" indent="-228600" fontAlgn="base">
              <a:lnSpc>
                <a:spcPct val="90000"/>
              </a:lnSpc>
              <a:spcBef>
                <a:spcPts val="250"/>
              </a:spcBef>
              <a:spcAft>
                <a:spcPts val="250"/>
              </a:spcAft>
              <a:buClr>
                <a:schemeClr val="accent1"/>
              </a:buClr>
              <a:buFont typeface="Wingdings 2" panose="05020102010507070707" pitchFamily="18" charset="2"/>
              <a:buChar char=""/>
              <a:defRPr sz="1400">
                <a:solidFill>
                  <a:srgbClr val="6F664C"/>
                </a:solidFill>
                <a:latin typeface="Corbel" panose="020B0503020204020204" pitchFamily="34" charset="0"/>
              </a:defRPr>
            </a:lvl7pPr>
            <a:lvl8pPr marL="3429000" indent="-228600" fontAlgn="base">
              <a:lnSpc>
                <a:spcPct val="90000"/>
              </a:lnSpc>
              <a:spcBef>
                <a:spcPts val="250"/>
              </a:spcBef>
              <a:spcAft>
                <a:spcPts val="250"/>
              </a:spcAft>
              <a:buClr>
                <a:schemeClr val="accent1"/>
              </a:buClr>
              <a:buFont typeface="Wingdings 2" panose="05020102010507070707" pitchFamily="18" charset="2"/>
              <a:buChar char=""/>
              <a:defRPr sz="1400">
                <a:solidFill>
                  <a:srgbClr val="6F664C"/>
                </a:solidFill>
                <a:latin typeface="Corbel" panose="020B0503020204020204" pitchFamily="34" charset="0"/>
              </a:defRPr>
            </a:lvl8pPr>
            <a:lvl9pPr marL="3886200" indent="-228600" fontAlgn="base">
              <a:lnSpc>
                <a:spcPct val="90000"/>
              </a:lnSpc>
              <a:spcBef>
                <a:spcPts val="250"/>
              </a:spcBef>
              <a:spcAft>
                <a:spcPts val="250"/>
              </a:spcAft>
              <a:buClr>
                <a:schemeClr val="accent1"/>
              </a:buClr>
              <a:buFont typeface="Wingdings 2" panose="05020102010507070707" pitchFamily="18" charset="2"/>
              <a:buChar char=""/>
              <a:defRPr sz="1400">
                <a:solidFill>
                  <a:srgbClr val="6F664C"/>
                </a:solidFill>
                <a:latin typeface="Corbel" panose="020B0503020204020204" pitchFamily="34" charset="0"/>
              </a:defRPr>
            </a:lvl9pPr>
          </a:lstStyle>
          <a:p>
            <a:pPr algn="ctr" defTabSz="914400" eaLnBrk="1" hangingPunct="1">
              <a:buClrTx/>
              <a:buFontTx/>
              <a:buChar char="•"/>
            </a:pPr>
            <a:r>
              <a:rPr lang="pt-BR" altLang="pt-BR" sz="4100" b="1">
                <a:solidFill>
                  <a:srgbClr val="0000FF"/>
                </a:solidFill>
                <a:latin typeface="Lato" panose="020F0502020204030203" pitchFamily="34" charset="0"/>
              </a:rPr>
              <a:t>Hemoderivados </a:t>
            </a:r>
            <a:r>
              <a:rPr lang="pt-BR" altLang="pt-BR" sz="4100" b="1">
                <a:solidFill>
                  <a:srgbClr val="0000FF"/>
                </a:solidFill>
                <a:latin typeface="Constantia" panose="02030602050306030303" pitchFamily="18" charset="0"/>
              </a:rPr>
              <a:t>–</a:t>
            </a:r>
            <a:r>
              <a:rPr lang="pt-BR" altLang="pt-BR" sz="4100" b="1">
                <a:solidFill>
                  <a:srgbClr val="0000FF"/>
                </a:solidFill>
                <a:latin typeface="Lato" panose="020F0502020204030203" pitchFamily="34" charset="0"/>
              </a:rPr>
              <a:t> 2019</a:t>
            </a:r>
          </a:p>
          <a:p>
            <a:pPr algn="ctr" defTabSz="914400" eaLnBrk="1" hangingPunct="1">
              <a:buClrTx/>
              <a:buFontTx/>
              <a:buChar char="•"/>
            </a:pPr>
            <a:r>
              <a:rPr lang="pt-BR" altLang="pt-BR">
                <a:solidFill>
                  <a:srgbClr val="424242"/>
                </a:solidFill>
                <a:latin typeface="Source Sans Pro"/>
              </a:rPr>
              <a:t>Samiro Assreuy, Paulo R. Margotto</a:t>
            </a:r>
          </a:p>
          <a:p>
            <a:pPr algn="ctr" defTabSz="914400" eaLnBrk="1" hangingPunct="1">
              <a:buClrTx/>
              <a:buFontTx/>
              <a:buNone/>
            </a:pPr>
            <a:r>
              <a:rPr lang="pt-BR" altLang="pt-BR">
                <a:solidFill>
                  <a:srgbClr val="424242"/>
                </a:solidFill>
                <a:latin typeface="Source Sans Pro"/>
              </a:rPr>
              <a:t>Cap</a:t>
            </a:r>
            <a:r>
              <a:rPr lang="pt-BR" altLang="pt-BR">
                <a:solidFill>
                  <a:srgbClr val="424242"/>
                </a:solidFill>
                <a:latin typeface="Constantia" panose="02030602050306030303" pitchFamily="18" charset="0"/>
              </a:rPr>
              <a:t>í</a:t>
            </a:r>
            <a:r>
              <a:rPr lang="pt-BR" altLang="pt-BR">
                <a:solidFill>
                  <a:srgbClr val="424242"/>
                </a:solidFill>
                <a:latin typeface="Source Sans Pro"/>
              </a:rPr>
              <a:t>tulo do livro Assistência ao Rec</a:t>
            </a:r>
            <a:r>
              <a:rPr lang="pt-BR" altLang="pt-BR">
                <a:solidFill>
                  <a:srgbClr val="424242"/>
                </a:solidFill>
                <a:latin typeface="Constantia" panose="02030602050306030303" pitchFamily="18" charset="0"/>
              </a:rPr>
              <a:t>é</a:t>
            </a:r>
            <a:r>
              <a:rPr lang="pt-BR" altLang="pt-BR">
                <a:solidFill>
                  <a:srgbClr val="424242"/>
                </a:solidFill>
                <a:latin typeface="Source Sans Pro"/>
              </a:rPr>
              <a:t>m-Nascido de Risco, 4a Edi</a:t>
            </a:r>
            <a:r>
              <a:rPr lang="pt-BR" altLang="pt-BR">
                <a:solidFill>
                  <a:srgbClr val="424242"/>
                </a:solidFill>
                <a:latin typeface="Constantia" panose="02030602050306030303" pitchFamily="18" charset="0"/>
              </a:rPr>
              <a:t>ç</a:t>
            </a:r>
            <a:r>
              <a:rPr lang="pt-BR" altLang="pt-BR">
                <a:solidFill>
                  <a:srgbClr val="424242"/>
                </a:solidFill>
                <a:latin typeface="Source Sans Pro"/>
              </a:rPr>
              <a:t>ão, 2019, em Prepara</a:t>
            </a:r>
            <a:r>
              <a:rPr lang="pt-BR" altLang="pt-BR">
                <a:solidFill>
                  <a:srgbClr val="424242"/>
                </a:solidFill>
                <a:latin typeface="Constantia" panose="02030602050306030303" pitchFamily="18" charset="0"/>
              </a:rPr>
              <a:t>ç</a:t>
            </a:r>
            <a:r>
              <a:rPr lang="pt-BR" altLang="pt-BR">
                <a:solidFill>
                  <a:srgbClr val="424242"/>
                </a:solidFill>
                <a:latin typeface="Source Sans Pro"/>
              </a:rPr>
              <a:t>ão</a:t>
            </a:r>
            <a:endParaRPr lang="pt-BR" altLang="pt-BR" sz="2800">
              <a:solidFill>
                <a:srgbClr val="78909C"/>
              </a:solidFill>
              <a:latin typeface="Constantia" panose="02030602050306030303" pitchFamily="18" charset="0"/>
            </a:endParaRPr>
          </a:p>
        </p:txBody>
      </p:sp>
      <p:pic>
        <p:nvPicPr>
          <p:cNvPr id="38916" name="Picture 5" descr="doc">
            <a:hlinkClick r:id="rId2" tooltip="NOVO-HEMODERIVADO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77363" y="192088"/>
            <a:ext cx="515937" cy="457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8917" name="Oval 6"/>
          <p:cNvSpPr>
            <a:spLocks noChangeArrowheads="1"/>
          </p:cNvSpPr>
          <p:nvPr/>
        </p:nvSpPr>
        <p:spPr bwMode="auto">
          <a:xfrm>
            <a:off x="225425" y="0"/>
            <a:ext cx="871538" cy="495300"/>
          </a:xfrm>
          <a:prstGeom prst="ellipse">
            <a:avLst/>
          </a:prstGeom>
          <a:solidFill>
            <a:schemeClr val="hlink"/>
          </a:solidFill>
          <a:ln w="9525">
            <a:solidFill>
              <a:srgbClr val="FF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17" tIns="60958" rIns="121917" bIns="60958" anchor="ctr"/>
          <a:lstStyle>
            <a:lvl1pPr>
              <a:lnSpc>
                <a:spcPct val="90000"/>
              </a:lnSpc>
              <a:spcBef>
                <a:spcPts val="1200"/>
              </a:spcBef>
              <a:buClr>
                <a:schemeClr val="accent1"/>
              </a:buClr>
              <a:buFont typeface="Wingdings 2" panose="05020102010507070707" pitchFamily="18" charset="2"/>
              <a:buChar char=""/>
              <a:defRPr sz="2000">
                <a:solidFill>
                  <a:srgbClr val="6F664C"/>
                </a:solidFill>
                <a:latin typeface="Corbel" panose="020B0503020204020204" pitchFamily="34" charset="0"/>
              </a:defRPr>
            </a:lvl1pPr>
            <a:lvl2pPr marL="742950" indent="-285750">
              <a:lnSpc>
                <a:spcPct val="90000"/>
              </a:lnSpc>
              <a:spcBef>
                <a:spcPts val="250"/>
              </a:spcBef>
              <a:spcAft>
                <a:spcPts val="250"/>
              </a:spcAft>
              <a:buClr>
                <a:schemeClr val="accent1"/>
              </a:buClr>
              <a:buFont typeface="Wingdings 2" panose="05020102010507070707" pitchFamily="18" charset="2"/>
              <a:buChar char=""/>
              <a:defRPr>
                <a:solidFill>
                  <a:srgbClr val="6F664C"/>
                </a:solidFill>
                <a:latin typeface="Corbel" panose="020B0503020204020204" pitchFamily="34" charset="0"/>
              </a:defRPr>
            </a:lvl2pPr>
            <a:lvl3pPr marL="1143000" indent="-228600">
              <a:lnSpc>
                <a:spcPct val="90000"/>
              </a:lnSpc>
              <a:spcBef>
                <a:spcPts val="250"/>
              </a:spcBef>
              <a:spcAft>
                <a:spcPts val="250"/>
              </a:spcAft>
              <a:buClr>
                <a:schemeClr val="accent1"/>
              </a:buClr>
              <a:buFont typeface="Wingdings 2" panose="05020102010507070707" pitchFamily="18" charset="2"/>
              <a:buChar char=""/>
              <a:defRPr sz="1600">
                <a:solidFill>
                  <a:srgbClr val="6F664C"/>
                </a:solidFill>
                <a:latin typeface="Corbel" panose="020B0503020204020204" pitchFamily="34" charset="0"/>
              </a:defRPr>
            </a:lvl3pPr>
            <a:lvl4pPr marL="1600200" indent="-228600">
              <a:lnSpc>
                <a:spcPct val="90000"/>
              </a:lnSpc>
              <a:spcBef>
                <a:spcPts val="250"/>
              </a:spcBef>
              <a:spcAft>
                <a:spcPts val="250"/>
              </a:spcAft>
              <a:buClr>
                <a:schemeClr val="accent1"/>
              </a:buClr>
              <a:buFont typeface="Wingdings 2" panose="05020102010507070707" pitchFamily="18" charset="2"/>
              <a:buChar char=""/>
              <a:defRPr sz="1400">
                <a:solidFill>
                  <a:srgbClr val="6F664C"/>
                </a:solidFill>
                <a:latin typeface="Corbel" panose="020B0503020204020204" pitchFamily="34" charset="0"/>
              </a:defRPr>
            </a:lvl4pPr>
            <a:lvl5pPr marL="2057400" indent="-228600">
              <a:lnSpc>
                <a:spcPct val="90000"/>
              </a:lnSpc>
              <a:spcBef>
                <a:spcPts val="250"/>
              </a:spcBef>
              <a:spcAft>
                <a:spcPts val="250"/>
              </a:spcAft>
              <a:buClr>
                <a:schemeClr val="accent1"/>
              </a:buClr>
              <a:buFont typeface="Wingdings 2" panose="05020102010507070707" pitchFamily="18" charset="2"/>
              <a:buChar char=""/>
              <a:defRPr sz="1400">
                <a:solidFill>
                  <a:srgbClr val="6F664C"/>
                </a:solidFill>
                <a:latin typeface="Corbel" panose="020B0503020204020204" pitchFamily="34" charset="0"/>
              </a:defRPr>
            </a:lvl5pPr>
            <a:lvl6pPr marL="2514600" indent="-228600" fontAlgn="base">
              <a:lnSpc>
                <a:spcPct val="90000"/>
              </a:lnSpc>
              <a:spcBef>
                <a:spcPts val="250"/>
              </a:spcBef>
              <a:spcAft>
                <a:spcPts val="250"/>
              </a:spcAft>
              <a:buClr>
                <a:schemeClr val="accent1"/>
              </a:buClr>
              <a:buFont typeface="Wingdings 2" panose="05020102010507070707" pitchFamily="18" charset="2"/>
              <a:buChar char=""/>
              <a:defRPr sz="1400">
                <a:solidFill>
                  <a:srgbClr val="6F664C"/>
                </a:solidFill>
                <a:latin typeface="Corbel" panose="020B0503020204020204" pitchFamily="34" charset="0"/>
              </a:defRPr>
            </a:lvl6pPr>
            <a:lvl7pPr marL="2971800" indent="-228600" fontAlgn="base">
              <a:lnSpc>
                <a:spcPct val="90000"/>
              </a:lnSpc>
              <a:spcBef>
                <a:spcPts val="250"/>
              </a:spcBef>
              <a:spcAft>
                <a:spcPts val="250"/>
              </a:spcAft>
              <a:buClr>
                <a:schemeClr val="accent1"/>
              </a:buClr>
              <a:buFont typeface="Wingdings 2" panose="05020102010507070707" pitchFamily="18" charset="2"/>
              <a:buChar char=""/>
              <a:defRPr sz="1400">
                <a:solidFill>
                  <a:srgbClr val="6F664C"/>
                </a:solidFill>
                <a:latin typeface="Corbel" panose="020B0503020204020204" pitchFamily="34" charset="0"/>
              </a:defRPr>
            </a:lvl7pPr>
            <a:lvl8pPr marL="3429000" indent="-228600" fontAlgn="base">
              <a:lnSpc>
                <a:spcPct val="90000"/>
              </a:lnSpc>
              <a:spcBef>
                <a:spcPts val="250"/>
              </a:spcBef>
              <a:spcAft>
                <a:spcPts val="250"/>
              </a:spcAft>
              <a:buClr>
                <a:schemeClr val="accent1"/>
              </a:buClr>
              <a:buFont typeface="Wingdings 2" panose="05020102010507070707" pitchFamily="18" charset="2"/>
              <a:buChar char=""/>
              <a:defRPr sz="1400">
                <a:solidFill>
                  <a:srgbClr val="6F664C"/>
                </a:solidFill>
                <a:latin typeface="Corbel" panose="020B0503020204020204" pitchFamily="34" charset="0"/>
              </a:defRPr>
            </a:lvl8pPr>
            <a:lvl9pPr marL="3886200" indent="-228600" fontAlgn="base">
              <a:lnSpc>
                <a:spcPct val="90000"/>
              </a:lnSpc>
              <a:spcBef>
                <a:spcPts val="250"/>
              </a:spcBef>
              <a:spcAft>
                <a:spcPts val="250"/>
              </a:spcAft>
              <a:buClr>
                <a:schemeClr val="accent1"/>
              </a:buClr>
              <a:buFont typeface="Wingdings 2" panose="05020102010507070707" pitchFamily="18" charset="2"/>
              <a:buChar char=""/>
              <a:defRPr sz="1400">
                <a:solidFill>
                  <a:srgbClr val="6F664C"/>
                </a:solidFill>
                <a:latin typeface="Corbel" panose="020B0503020204020204" pitchFamily="34" charset="0"/>
              </a:defRPr>
            </a:lvl9pPr>
          </a:lstStyle>
          <a:p>
            <a:pPr algn="ctr" defTabSz="914400" eaLnBrk="1" hangingPunct="1">
              <a:buClrTx/>
              <a:buFontTx/>
              <a:buChar char="•"/>
            </a:pPr>
            <a:r>
              <a:rPr lang="pt-BR" altLang="pt-BR" b="1">
                <a:solidFill>
                  <a:srgbClr val="FF66FF"/>
                </a:solidFill>
              </a:rPr>
              <a:t>2019</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z="4400" smtClean="0">
                <a:solidFill>
                  <a:srgbClr val="0000FF"/>
                </a:solidFill>
              </a:rPr>
              <a:t>Obrigado!</a:t>
            </a:r>
          </a:p>
        </p:txBody>
      </p:sp>
      <p:pic>
        <p:nvPicPr>
          <p:cNvPr id="44037" name="Picture 5" descr="Imagem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0463" y="809625"/>
            <a:ext cx="8066087" cy="53006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Quadro">
  <a:themeElements>
    <a:clrScheme name="Frame">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Frame">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18A1B607-7BAE-46D6-8090-545AC7BDD739}"/>
    </a:ext>
  </a:extLst>
</a:theme>
</file>

<file path=docProps/app.xml><?xml version="1.0" encoding="utf-8"?>
<Properties xmlns="http://schemas.openxmlformats.org/officeDocument/2006/extended-properties" xmlns:vt="http://schemas.openxmlformats.org/officeDocument/2006/docPropsVTypes">
  <Template>TM03457475[[fn=Quadro]]</Template>
  <TotalTime>115599</TotalTime>
  <Words>3523</Words>
  <Application>Microsoft Office PowerPoint</Application>
  <PresentationFormat>Widescreen</PresentationFormat>
  <Paragraphs>240</Paragraphs>
  <Slides>39</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39</vt:i4>
      </vt:variant>
    </vt:vector>
  </HeadingPairs>
  <TitlesOfParts>
    <vt:vector size="48" baseType="lpstr">
      <vt:lpstr>Arial</vt:lpstr>
      <vt:lpstr>Constantia</vt:lpstr>
      <vt:lpstr>Corbel</vt:lpstr>
      <vt:lpstr>Lato</vt:lpstr>
      <vt:lpstr>Playfair Display</vt:lpstr>
      <vt:lpstr>Source Sans Pro</vt:lpstr>
      <vt:lpstr>Times New Roman</vt:lpstr>
      <vt:lpstr>Wingdings 2</vt:lpstr>
      <vt:lpstr>Quadro</vt:lpstr>
      <vt:lpstr> Práticas na transfusão de plaquetas nas crianças criticamente doentes</vt:lpstr>
      <vt:lpstr>INTRODUÇÃO</vt:lpstr>
      <vt:lpstr>INTRODUÇÃO</vt:lpstr>
      <vt:lpstr>MÉTODOS</vt:lpstr>
      <vt:lpstr>MÉTODOS</vt:lpstr>
      <vt:lpstr>MÉTODOS</vt:lpstr>
      <vt:lpstr>Análise Estatística*</vt:lpstr>
      <vt:lpstr>Análise Estatística</vt:lpstr>
      <vt:lpstr>RESULTADOS</vt:lpstr>
      <vt:lpstr>RESULTADOS</vt:lpstr>
      <vt:lpstr>Apresentação do PowerPoint</vt:lpstr>
      <vt:lpstr>RESULTADOS</vt:lpstr>
      <vt:lpstr>RESULTADOS</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DISCUSSÃO</vt:lpstr>
      <vt:lpstr>Limitações</vt:lpstr>
      <vt:lpstr>Conclusão</vt:lpstr>
      <vt:lpstr>Resumo</vt:lpstr>
      <vt:lpstr>Referências</vt:lpstr>
      <vt:lpstr>Nota do Editor do site, Dr. Paulo R. Margotto Consultem também! Estudando Juntos! Online Sempre!</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Apresentação do PowerPoint</vt:lpstr>
      <vt:lpstr>Obrigado!</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  Platelet Transfusion Practices in Critically Ill Children Nellis et al. Critical Care Medicine 2018</dc:title>
  <dc:creator>Valeria Dias de Araujo Sales</dc:creator>
  <cp:lastModifiedBy>Paulo Margotto</cp:lastModifiedBy>
  <cp:revision>28</cp:revision>
  <dcterms:created xsi:type="dcterms:W3CDTF">2019-03-16T20:26:47Z</dcterms:created>
  <dcterms:modified xsi:type="dcterms:W3CDTF">2019-04-12T20:40:32Z</dcterms:modified>
</cp:coreProperties>
</file>