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5"/>
  </p:notesMasterIdLst>
  <p:sldIdLst>
    <p:sldId id="256" r:id="rId2"/>
    <p:sldId id="257" r:id="rId3"/>
    <p:sldId id="307" r:id="rId4"/>
    <p:sldId id="308" r:id="rId5"/>
    <p:sldId id="259" r:id="rId6"/>
    <p:sldId id="260" r:id="rId7"/>
    <p:sldId id="261" r:id="rId8"/>
    <p:sldId id="262" r:id="rId9"/>
    <p:sldId id="263" r:id="rId10"/>
    <p:sldId id="267" r:id="rId11"/>
    <p:sldId id="268" r:id="rId12"/>
    <p:sldId id="265" r:id="rId13"/>
    <p:sldId id="266" r:id="rId14"/>
    <p:sldId id="264" r:id="rId15"/>
    <p:sldId id="269" r:id="rId16"/>
    <p:sldId id="270" r:id="rId17"/>
    <p:sldId id="306" r:id="rId18"/>
    <p:sldId id="272" r:id="rId19"/>
    <p:sldId id="273" r:id="rId20"/>
    <p:sldId id="309" r:id="rId21"/>
    <p:sldId id="271" r:id="rId22"/>
    <p:sldId id="310" r:id="rId23"/>
    <p:sldId id="275" r:id="rId24"/>
    <p:sldId id="311" r:id="rId25"/>
    <p:sldId id="276" r:id="rId26"/>
    <p:sldId id="277" r:id="rId27"/>
    <p:sldId id="278" r:id="rId28"/>
    <p:sldId id="279" r:id="rId29"/>
    <p:sldId id="280" r:id="rId30"/>
    <p:sldId id="282" r:id="rId31"/>
    <p:sldId id="320" r:id="rId32"/>
    <p:sldId id="284" r:id="rId33"/>
    <p:sldId id="285" r:id="rId34"/>
    <p:sldId id="286" r:id="rId35"/>
    <p:sldId id="312" r:id="rId36"/>
    <p:sldId id="287" r:id="rId37"/>
    <p:sldId id="288" r:id="rId38"/>
    <p:sldId id="290" r:id="rId39"/>
    <p:sldId id="291" r:id="rId40"/>
    <p:sldId id="292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2" r:id="rId49"/>
    <p:sldId id="303" r:id="rId50"/>
    <p:sldId id="304" r:id="rId51"/>
    <p:sldId id="323" r:id="rId52"/>
    <p:sldId id="324" r:id="rId53"/>
    <p:sldId id="325" r:id="rId54"/>
    <p:sldId id="326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1" r:id="rId63"/>
    <p:sldId id="327" r:id="rId6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04" autoAdjust="0"/>
  </p:normalViewPr>
  <p:slideViewPr>
    <p:cSldViewPr>
      <p:cViewPr varScale="1">
        <p:scale>
          <a:sx n="95" d="100"/>
          <a:sy n="95" d="100"/>
        </p:scale>
        <p:origin x="1090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08ACDD-5E66-48B5-B9C3-2C3B5FA8594F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B0F5060-FFE1-4764-BCC6-690F799FEE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0954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04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61F1372-C71E-4688-9850-44F85FAAF6E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400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5" name="Retângulo de cantos arredondados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tângulo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Retângulo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Retângulo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3AC00-EAAC-4600-A3DE-0774EAC3BEBE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12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F3D9D29-A71A-43E1-854B-5475B20616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230CC-F436-4AC6-91FA-219A94F9DA9E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64284-521F-4D1D-959E-0959AAE83E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grpSp>
        <p:nvGrpSpPr>
          <p:cNvPr id="5" name="Retângulo de cantos arredondados 10"/>
          <p:cNvGrpSpPr>
            <a:grpSpLocks/>
          </p:cNvGrpSpPr>
          <p:nvPr/>
        </p:nvGrpSpPr>
        <p:grpSpPr bwMode="auto">
          <a:xfrm>
            <a:off x="60325" y="60325"/>
            <a:ext cx="9028113" cy="6711950"/>
            <a:chOff x="38" y="38"/>
            <a:chExt cx="5687" cy="4228"/>
          </a:xfrm>
        </p:grpSpPr>
        <p:pic>
          <p:nvPicPr>
            <p:cNvPr id="6" name="Retângulo de cantos arredondados 10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" y="38"/>
              <a:ext cx="5687" cy="4228"/>
            </a:xfrm>
            <a:prstGeom prst="rect">
              <a:avLst/>
            </a:prstGeom>
            <a:noFill/>
          </p:spPr>
        </p:pic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02" y="105"/>
              <a:ext cx="5556" cy="40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 sz="1800">
                <a:solidFill>
                  <a:srgbClr val="FFFFFF"/>
                </a:solidFill>
                <a:latin typeface="Perpetua" pitchFamily="18" charset="0"/>
              </a:endParaRPr>
            </a:p>
          </p:txBody>
        </p:sp>
      </p:grpSp>
      <p:sp>
        <p:nvSpPr>
          <p:cNvPr id="8" name="Retângulo 7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" name="Retângulo 8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Retângulo 9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EA3CF-FF1E-43B8-8354-BFF3A807BCF4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12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AB532-BD83-40FB-9D69-A2B575655F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37C89-067E-4DC9-8EEF-A44CC9CBEEC4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403EA-273B-4A58-9341-ECECA69E21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0C231-C8AA-4022-BD6D-62C83360F1C9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B6B90-BE40-441C-9B1E-143699AE5D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C44BD-B504-4E61-BA3D-AEAC7DD3BBE5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3EB53-3312-4065-B4EC-CF61922A49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78F85-8681-4042-933B-52F5588F600E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A462D-7954-4477-B173-E1823DE4D0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6" name="Retângulo de cantos arredondados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4203E-447E-46FC-A6E5-8371C275269B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8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7500A-65AA-4B2A-81AA-FD1FE1F0DD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tângulo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Retângulo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1881C-5E41-46B7-BCE7-160E62975667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212E1-D4F2-4F9E-AD09-259121CC75D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24AF5-DABD-4D7E-B367-61DB305A9811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49435-9CAA-4964-A8AF-D81CF184CE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0AC70-D062-4146-A5F5-830C8295686E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E9B6A-25BD-4F09-B87C-97A5AAC7C1C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28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9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FBD09633-33D6-45FA-818C-1A377D823742}" type="datetimeFigureOut">
              <a:rPr lang="pt-BR"/>
              <a:pPr>
                <a:defRPr/>
              </a:pPr>
              <a:t>15/04/2019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2912CB5C-4414-4F6F-9C7F-C8D55082D9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0" r:id="rId2"/>
    <p:sldLayoutId id="2147483708" r:id="rId3"/>
    <p:sldLayoutId id="2147483701" r:id="rId4"/>
    <p:sldLayoutId id="2147483702" r:id="rId5"/>
    <p:sldLayoutId id="2147483703" r:id="rId6"/>
    <p:sldLayoutId id="2147483704" r:id="rId7"/>
    <p:sldLayoutId id="2147483709" r:id="rId8"/>
    <p:sldLayoutId id="2147483710" r:id="rId9"/>
    <p:sldLayoutId id="2147483705" r:id="rId10"/>
    <p:sldLayoutId id="214748370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aulomargotto.com.br/documentos/Displasia_broncop_SIBEN_2012.doc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18287961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ubtítulo 2"/>
          <p:cNvSpPr>
            <a:spLocks noGrp="1"/>
          </p:cNvSpPr>
          <p:nvPr>
            <p:ph type="subTitle" idx="1"/>
          </p:nvPr>
        </p:nvSpPr>
        <p:spPr>
          <a:xfrm>
            <a:off x="1331913" y="3716338"/>
            <a:ext cx="6400800" cy="2389187"/>
          </a:xfrm>
        </p:spPr>
        <p:txBody>
          <a:bodyPr/>
          <a:lstStyle/>
          <a:p>
            <a:r>
              <a:rPr lang="pt-BR" sz="2000" smtClean="0"/>
              <a:t>Danilo Lima Souza</a:t>
            </a:r>
          </a:p>
          <a:p>
            <a:r>
              <a:rPr lang="pt-BR" sz="2000" smtClean="0"/>
              <a:t>Universidade Católica de Brasília –UCB</a:t>
            </a:r>
          </a:p>
          <a:p>
            <a:r>
              <a:rPr lang="pt-BR" sz="2000" smtClean="0"/>
              <a:t>Coordenação: Paulo R. Margotto</a:t>
            </a:r>
          </a:p>
          <a:p>
            <a:r>
              <a:rPr lang="pt-BR" sz="2000" smtClean="0">
                <a:hlinkClick r:id="rId2"/>
              </a:rPr>
              <a:t>www.paulomargotto.com.br</a:t>
            </a:r>
            <a:endParaRPr lang="pt-BR" sz="2000" smtClean="0"/>
          </a:p>
          <a:p>
            <a:r>
              <a:rPr lang="pt-BR" sz="2000" smtClean="0"/>
              <a:t>Brasília, 19 de março de 2014</a:t>
            </a:r>
            <a:r>
              <a:rPr lang="pt-BR" smtClean="0"/>
              <a:t> 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750" y="1773238"/>
            <a:ext cx="8229600" cy="1470025"/>
          </a:xfrm>
        </p:spPr>
        <p:txBody>
          <a:bodyPr>
            <a:normAutofit/>
          </a:bodyPr>
          <a:lstStyle/>
          <a:p>
            <a:r>
              <a:rPr lang="pt-BR" sz="2000" i="1" dirty="0" err="1" smtClean="0"/>
              <a:t>Mesenchymal</a:t>
            </a:r>
            <a:r>
              <a:rPr lang="pt-BR" sz="2000" i="1" dirty="0" smtClean="0"/>
              <a:t> </a:t>
            </a:r>
            <a:r>
              <a:rPr lang="pt-BR" sz="2000" i="1" dirty="0" err="1" smtClean="0"/>
              <a:t>Stem</a:t>
            </a:r>
            <a:r>
              <a:rPr lang="pt-BR" sz="2000" i="1" dirty="0" smtClean="0"/>
              <a:t> </a:t>
            </a:r>
            <a:r>
              <a:rPr lang="pt-BR" sz="2000" i="1" dirty="0" err="1" smtClean="0"/>
              <a:t>Cells</a:t>
            </a:r>
            <a:r>
              <a:rPr lang="pt-BR" sz="2000" i="1" dirty="0" smtClean="0"/>
              <a:t> for </a:t>
            </a:r>
            <a:r>
              <a:rPr lang="pt-BR" sz="2000" i="1" dirty="0" err="1" smtClean="0"/>
              <a:t>Bronchopulmonary</a:t>
            </a:r>
            <a:r>
              <a:rPr lang="pt-BR" sz="2000" i="1" dirty="0" smtClean="0"/>
              <a:t> </a:t>
            </a:r>
            <a:r>
              <a:rPr lang="pt-BR" sz="2000" i="1" dirty="0" err="1" smtClean="0"/>
              <a:t>Dysplasia</a:t>
            </a:r>
            <a:r>
              <a:rPr lang="pt-BR" sz="2000" i="1" dirty="0" smtClean="0"/>
              <a:t>: </a:t>
            </a:r>
            <a:r>
              <a:rPr lang="pt-BR" sz="2000" i="1" dirty="0" err="1" smtClean="0"/>
              <a:t>Phase</a:t>
            </a:r>
            <a:r>
              <a:rPr lang="pt-BR" sz="2000" i="1" dirty="0" smtClean="0"/>
              <a:t> 1 Dose – </a:t>
            </a:r>
            <a:r>
              <a:rPr lang="pt-BR" sz="2000" i="1" dirty="0" err="1" smtClean="0"/>
              <a:t>Escalation</a:t>
            </a:r>
            <a:r>
              <a:rPr lang="pt-BR" sz="2000" i="1" dirty="0" smtClean="0"/>
              <a:t> </a:t>
            </a:r>
            <a:r>
              <a:rPr lang="pt-BR" sz="2000" i="1" dirty="0" err="1" smtClean="0"/>
              <a:t>Clinical</a:t>
            </a:r>
            <a:r>
              <a:rPr lang="pt-BR" sz="2000" i="1" dirty="0" smtClean="0"/>
              <a:t> </a:t>
            </a:r>
            <a:r>
              <a:rPr lang="pt-BR" sz="2000" i="1" dirty="0" err="1" smtClean="0"/>
              <a:t>Trial</a:t>
            </a:r>
            <a:endParaRPr lang="pt-BR" sz="2000" i="1" dirty="0" smtClean="0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-190500" y="1484313"/>
            <a:ext cx="9334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200" b="1" dirty="0">
                <a:solidFill>
                  <a:srgbClr val="FFFF00"/>
                </a:solidFill>
              </a:rPr>
              <a:t>Células-tronco </a:t>
            </a:r>
            <a:r>
              <a:rPr lang="pt-BR" sz="2200" b="1" dirty="0" err="1">
                <a:solidFill>
                  <a:srgbClr val="FFFF00"/>
                </a:solidFill>
              </a:rPr>
              <a:t>mesenquimais</a:t>
            </a:r>
            <a:r>
              <a:rPr lang="pt-BR" sz="2200" b="1" dirty="0">
                <a:solidFill>
                  <a:srgbClr val="FFFF00"/>
                </a:solidFill>
              </a:rPr>
              <a:t> para a displasia broncopulmonar:</a:t>
            </a:r>
          </a:p>
          <a:p>
            <a:pPr algn="ctr"/>
            <a:r>
              <a:rPr lang="pt-BR" sz="2200" b="1" dirty="0">
                <a:solidFill>
                  <a:srgbClr val="FFFF00"/>
                </a:solidFill>
              </a:rPr>
              <a:t>ensaio clínico fase 1 de escalação de dose</a:t>
            </a: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805488"/>
            <a:ext cx="914400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124075" y="3068638"/>
            <a:ext cx="5702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 err="1"/>
              <a:t>Yun</a:t>
            </a:r>
            <a:r>
              <a:rPr lang="pt-BR" dirty="0"/>
              <a:t> </a:t>
            </a:r>
            <a:r>
              <a:rPr lang="pt-BR" dirty="0" err="1"/>
              <a:t>Sil</a:t>
            </a:r>
            <a:r>
              <a:rPr lang="pt-BR" dirty="0"/>
              <a:t> Chang,  </a:t>
            </a:r>
            <a:r>
              <a:rPr lang="pt-BR" dirty="0" err="1"/>
              <a:t>So</a:t>
            </a:r>
            <a:r>
              <a:rPr lang="pt-BR" dirty="0"/>
              <a:t> </a:t>
            </a:r>
            <a:r>
              <a:rPr lang="pt-BR" dirty="0" err="1"/>
              <a:t>Yoon</a:t>
            </a:r>
            <a:r>
              <a:rPr lang="pt-BR" dirty="0"/>
              <a:t> </a:t>
            </a:r>
            <a:r>
              <a:rPr lang="pt-BR" dirty="0" err="1"/>
              <a:t>Ahn</a:t>
            </a:r>
            <a:r>
              <a:rPr lang="pt-BR" dirty="0"/>
              <a:t>, </a:t>
            </a:r>
            <a:r>
              <a:rPr lang="pt-BR" dirty="0" err="1"/>
              <a:t>Hye</a:t>
            </a:r>
            <a:r>
              <a:rPr lang="pt-BR" dirty="0"/>
              <a:t> Soo </a:t>
            </a:r>
            <a:r>
              <a:rPr lang="pt-BR" dirty="0" err="1"/>
              <a:t>Yoo</a:t>
            </a:r>
            <a:r>
              <a:rPr lang="pt-BR" dirty="0"/>
              <a:t> et al</a:t>
            </a:r>
          </a:p>
          <a:p>
            <a:r>
              <a:rPr lang="pt-BR" dirty="0"/>
              <a:t>      </a:t>
            </a:r>
            <a:r>
              <a:rPr lang="pt-BR" dirty="0" err="1"/>
              <a:t>Journal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Pediatrics</a:t>
            </a:r>
            <a:r>
              <a:rPr lang="pt-BR" dirty="0"/>
              <a:t>, 2014 Jan 28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827088" y="-242888"/>
            <a:ext cx="7772400" cy="1143001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717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28662" y="785794"/>
            <a:ext cx="7385074" cy="3979877"/>
          </a:xfrm>
        </p:spPr>
        <p:txBody>
          <a:bodyPr/>
          <a:lstStyle/>
          <a:p>
            <a:pPr algn="just"/>
            <a:r>
              <a:rPr lang="pt-BR" sz="2000" dirty="0" smtClean="0"/>
              <a:t>Há um aumento dos número de pré-termos de alto risco para displasia broncopulmonar (DBP), devido à melhorias nos cuidados intensivos neonatais e na chance de sobrevida</a:t>
            </a:r>
            <a:r>
              <a:rPr lang="pt-BR" sz="2000" baseline="30000" dirty="0" smtClean="0"/>
              <a:t>1</a:t>
            </a:r>
            <a:r>
              <a:rPr lang="pt-BR" sz="2000" dirty="0" smtClean="0"/>
              <a:t>.</a:t>
            </a:r>
          </a:p>
          <a:p>
            <a:pPr algn="just"/>
            <a:r>
              <a:rPr lang="pt-BR" sz="2000" dirty="0" smtClean="0"/>
              <a:t>Faltam medidas efetivas para a prevenção e tratamento desta condição comum e séria</a:t>
            </a:r>
            <a:r>
              <a:rPr lang="pt-BR" sz="2000" baseline="30000" dirty="0" smtClean="0"/>
              <a:t>2,3</a:t>
            </a:r>
            <a:r>
              <a:rPr lang="pt-BR" sz="2000" dirty="0" smtClean="0"/>
              <a:t>.</a:t>
            </a:r>
          </a:p>
          <a:p>
            <a:pPr algn="just"/>
            <a:r>
              <a:rPr lang="pt-BR" sz="2000" dirty="0" smtClean="0"/>
              <a:t>BPD permanece sendo a maior causa de </a:t>
            </a:r>
            <a:r>
              <a:rPr lang="pt-BR" sz="2000" dirty="0" err="1" smtClean="0"/>
              <a:t>morbimortalidade</a:t>
            </a:r>
            <a:r>
              <a:rPr lang="pt-BR" sz="2000" dirty="0" smtClean="0"/>
              <a:t> em recém-nascidos pré-termo</a:t>
            </a:r>
            <a:r>
              <a:rPr lang="pt-BR" sz="2000" baseline="30000" dirty="0" smtClean="0"/>
              <a:t>4-6</a:t>
            </a:r>
            <a:r>
              <a:rPr lang="pt-BR" sz="2000" dirty="0" smtClean="0"/>
              <a:t>.</a:t>
            </a:r>
          </a:p>
          <a:p>
            <a:pPr algn="just"/>
            <a:r>
              <a:rPr lang="pt-BR" sz="2000" dirty="0" smtClean="0"/>
              <a:t>Vários estudos recentes têm mostrado que o </a:t>
            </a:r>
            <a:r>
              <a:rPr lang="pt-BR" sz="2000" dirty="0" err="1" smtClean="0"/>
              <a:t>xenotransplante</a:t>
            </a:r>
            <a:r>
              <a:rPr lang="pt-BR" sz="2000" dirty="0" smtClean="0"/>
              <a:t> de células-tronco </a:t>
            </a:r>
            <a:r>
              <a:rPr lang="pt-BR" sz="2000" dirty="0" err="1" smtClean="0"/>
              <a:t>mesenquimais</a:t>
            </a:r>
            <a:r>
              <a:rPr lang="pt-BR" sz="2000" dirty="0" smtClean="0"/>
              <a:t> (</a:t>
            </a:r>
            <a:r>
              <a:rPr lang="pt-BR" sz="2000" dirty="0" err="1" smtClean="0"/>
              <a:t>MSCs</a:t>
            </a:r>
            <a:r>
              <a:rPr lang="pt-BR" sz="2000" dirty="0" smtClean="0"/>
              <a:t>) em animais </a:t>
            </a:r>
            <a:r>
              <a:rPr lang="pt-BR" sz="2000" dirty="0" err="1" smtClean="0"/>
              <a:t>imunocompetentes</a:t>
            </a:r>
            <a:r>
              <a:rPr lang="pt-BR" sz="2000" dirty="0" smtClean="0"/>
              <a:t> atenua a lesão pulmonar induzida por </a:t>
            </a:r>
            <a:r>
              <a:rPr lang="pt-BR" sz="2000" dirty="0" err="1" smtClean="0"/>
              <a:t>hiperoxia</a:t>
            </a:r>
            <a:r>
              <a:rPr lang="pt-BR" sz="2000" dirty="0" smtClean="0"/>
              <a:t>, como </a:t>
            </a:r>
            <a:r>
              <a:rPr lang="pt-BR" sz="2000" dirty="0" err="1" smtClean="0"/>
              <a:t>alveolarização</a:t>
            </a:r>
            <a:r>
              <a:rPr lang="pt-BR" sz="2000" dirty="0" smtClean="0"/>
              <a:t> prejudicada, resposta inflamatória, aumento da apoptose e fibrose</a:t>
            </a:r>
            <a:r>
              <a:rPr lang="pt-BR" sz="2000" baseline="30000" dirty="0" smtClean="0"/>
              <a:t>7-12</a:t>
            </a:r>
            <a:r>
              <a:rPr lang="pt-BR" sz="2000" dirty="0" smtClean="0"/>
              <a:t>.</a:t>
            </a:r>
          </a:p>
          <a:p>
            <a:endParaRPr lang="pt-BR" sz="2000" dirty="0" smtClean="0"/>
          </a:p>
          <a:p>
            <a:endParaRPr lang="pt-B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Sangue do Cordão Umbilical Humano (SCUH) é considerado a melhor fonte de MSCs que outras fontes potenciais, tais como a medula óssea ou de tecido adiposo por causa da sua pronta disponibilidade e maior capacidade proliferativa e menor antigenicidade do que outros tipos de células</a:t>
            </a:r>
            <a:r>
              <a:rPr lang="pt-BR" baseline="30000" smtClean="0"/>
              <a:t>13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A segurança e eficácia do transplante de MSC para a prevenção de DBP não foi testado anteriormente em recém-nascidos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Objetivo</a:t>
            </a:r>
          </a:p>
        </p:txBody>
      </p:sp>
      <p:sp>
        <p:nvSpPr>
          <p:cNvPr id="727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sz="4000" smtClean="0">
                <a:solidFill>
                  <a:srgbClr val="0000FF"/>
                </a:solidFill>
              </a:rPr>
              <a:t>Avaliar a segurança e a viabilidade  de transplante alogênico de células-tronco mesenquimais derivadas do sangue umbilical humano em pré-termos (</a:t>
            </a:r>
            <a:r>
              <a:rPr lang="pt-BR" sz="3300" smtClean="0">
                <a:solidFill>
                  <a:srgbClr val="FF3300"/>
                </a:solidFill>
              </a:rPr>
              <a:t>h-UCB-derived MSCs</a:t>
            </a:r>
            <a:r>
              <a:rPr lang="pt-BR" sz="3300" smtClean="0"/>
              <a:t>)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smtClean="0"/>
              <a:t>Métodos: estudo Fase 1/Open- label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1º objetivo - foi demonstrar a segurança do transplante aloenxerto intratraqueal de h-UCB-derived MSCs em recém-nascidos com alto risco de desenvolvimento de DBP. </a:t>
            </a:r>
          </a:p>
          <a:p>
            <a:pPr algn="just"/>
            <a:r>
              <a:rPr lang="pt-BR" smtClean="0"/>
              <a:t>2º objetivo – avaliar a viabilidade e potencial eficácia do transplante de MSC para BPD em comparação com grupo controle-pareado histórico</a:t>
            </a:r>
          </a:p>
          <a:p>
            <a:pPr algn="just"/>
            <a:r>
              <a:rPr lang="pt-BR" smtClean="0"/>
              <a:t>Na </a:t>
            </a:r>
            <a:r>
              <a:rPr lang="pt-BR" smtClean="0">
                <a:solidFill>
                  <a:srgbClr val="0000FF"/>
                </a:solidFill>
              </a:rPr>
              <a:t>Figura 1</a:t>
            </a:r>
            <a:r>
              <a:rPr lang="pt-BR" smtClean="0"/>
              <a:t>, o desenho do estudo, realizado no Samsung Medical Center, entre 10 de fevereiro de 2011 e 14 de setembro de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mtClean="0"/>
              <a:t>Figura 1</a:t>
            </a:r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7650" y="447675"/>
            <a:ext cx="86487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84213" y="1989138"/>
            <a:ext cx="7772400" cy="4572000"/>
          </a:xfrm>
        </p:spPr>
        <p:txBody>
          <a:bodyPr/>
          <a:lstStyle/>
          <a:p>
            <a:pPr algn="just"/>
            <a:r>
              <a:rPr lang="pt-BR" smtClean="0"/>
              <a:t>Critérios de inclusão:</a:t>
            </a:r>
          </a:p>
          <a:p>
            <a:pPr lvl="1" algn="just"/>
            <a:r>
              <a:rPr lang="pt-BR" smtClean="0"/>
              <a:t>Pré-termos com alto risco de desenvolver </a:t>
            </a:r>
            <a:r>
              <a:rPr lang="pt-BR" sz="2200" smtClean="0"/>
              <a:t>DBP</a:t>
            </a:r>
            <a:r>
              <a:rPr lang="pt-BR" sz="2200" baseline="30000" smtClean="0"/>
              <a:t>15</a:t>
            </a:r>
            <a:r>
              <a:rPr lang="pt-BR" smtClean="0"/>
              <a:t> com idade gestacional (IG) de </a:t>
            </a:r>
            <a:r>
              <a:rPr lang="pt-BR" smtClean="0">
                <a:solidFill>
                  <a:srgbClr val="0000FF"/>
                </a:solidFill>
              </a:rPr>
              <a:t>23-29 semanas</a:t>
            </a:r>
            <a:r>
              <a:rPr lang="pt-BR" smtClean="0"/>
              <a:t> e peso de nascimento de entre </a:t>
            </a:r>
            <a:r>
              <a:rPr lang="pt-BR" smtClean="0">
                <a:solidFill>
                  <a:srgbClr val="0000FF"/>
                </a:solidFill>
              </a:rPr>
              <a:t>500-1250g</a:t>
            </a:r>
            <a:r>
              <a:rPr lang="pt-BR" smtClean="0"/>
              <a:t>, e pacientes (</a:t>
            </a:r>
            <a:r>
              <a:rPr lang="pt-BR" smtClean="0">
                <a:solidFill>
                  <a:srgbClr val="0000FF"/>
                </a:solidFill>
              </a:rPr>
              <a:t>idade pós-natal de</a:t>
            </a:r>
            <a:r>
              <a:rPr lang="pt-BR" smtClean="0"/>
              <a:t>  </a:t>
            </a:r>
            <a:r>
              <a:rPr lang="pt-BR" smtClean="0">
                <a:solidFill>
                  <a:srgbClr val="0000FF"/>
                </a:solidFill>
              </a:rPr>
              <a:t>5-14</a:t>
            </a:r>
            <a:r>
              <a:rPr lang="pt-BR" smtClean="0"/>
              <a:t>), necessitando suporte ventilatório contínuo que não poderia ser diminuída devido à dificuldade respiratória significativa no prazo de 24 horas antes da inclusão.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1188" y="2133600"/>
            <a:ext cx="7772400" cy="4572000"/>
          </a:xfrm>
        </p:spPr>
        <p:txBody>
          <a:bodyPr/>
          <a:lstStyle/>
          <a:p>
            <a:pPr algn="just"/>
            <a:r>
              <a:rPr lang="pt-BR" smtClean="0"/>
              <a:t>Critérios de exclusão:</a:t>
            </a:r>
          </a:p>
          <a:p>
            <a:pPr lvl="1" algn="just"/>
            <a:r>
              <a:rPr lang="pt-BR" smtClean="0"/>
              <a:t>Foram excluídos aqueles com anormalidades congênitas severas, hipoplasia pulmonar, choque séptico severo, ou hemorragia intraventricular severa (grau maior ou igual 3)</a:t>
            </a:r>
            <a:r>
              <a:rPr lang="pt-BR" baseline="30000" smtClean="0"/>
              <a:t>16</a:t>
            </a:r>
            <a:r>
              <a:rPr lang="pt-BR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/>
              <a:t>Transplante de hUCB-derived MSCs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6 hUCB-derived MSCs (Medipost, Seoul, Korea) foram preparadas em observância com boas práticas de fabricação, na concentração de 5x10</a:t>
            </a:r>
            <a:r>
              <a:rPr lang="pt-BR" baseline="30000" smtClean="0"/>
              <a:t>6</a:t>
            </a:r>
            <a:r>
              <a:rPr lang="pt-BR" smtClean="0"/>
              <a:t> células/ml em solução salina normal. </a:t>
            </a:r>
            <a:r>
              <a:rPr lang="pt-BR" b="1" smtClean="0">
                <a:solidFill>
                  <a:srgbClr val="0000FF"/>
                </a:solidFill>
              </a:rPr>
              <a:t>Uma dose de 1x10</a:t>
            </a:r>
            <a:r>
              <a:rPr lang="pt-BR" b="1" baseline="30000" smtClean="0">
                <a:solidFill>
                  <a:srgbClr val="0000FF"/>
                </a:solidFill>
              </a:rPr>
              <a:t>7</a:t>
            </a:r>
            <a:r>
              <a:rPr lang="pt-BR" b="1" smtClean="0">
                <a:solidFill>
                  <a:srgbClr val="0000FF"/>
                </a:solidFill>
              </a:rPr>
              <a:t> células (2ml)/Kg ou 2x10</a:t>
            </a:r>
            <a:r>
              <a:rPr lang="pt-BR" b="1" baseline="30000" smtClean="0">
                <a:solidFill>
                  <a:srgbClr val="0000FF"/>
                </a:solidFill>
              </a:rPr>
              <a:t>7</a:t>
            </a:r>
            <a:r>
              <a:rPr lang="pt-BR" b="1" smtClean="0">
                <a:solidFill>
                  <a:srgbClr val="0000FF"/>
                </a:solidFill>
              </a:rPr>
              <a:t> células (4ml)/Kg foram administrados via intratraqueal, com uma sonda de gavagem em 2 frações  nos pulmões direito e esquerdo.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Avaliação da segurança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Segurança foi definida:</a:t>
            </a:r>
          </a:p>
          <a:p>
            <a:pPr lvl="1" algn="just"/>
            <a:r>
              <a:rPr lang="pt-BR" smtClean="0"/>
              <a:t>Primeiramente:  ausência de tratamento relacionado com eventos adversos graves.</a:t>
            </a:r>
          </a:p>
          <a:p>
            <a:pPr lvl="1" algn="just"/>
            <a:r>
              <a:rPr lang="pt-BR" smtClean="0"/>
              <a:t>Secundariamente: ausência  de toxicidade dose-limite, definida como morte em 6 horas após transplante de MSC ou choque anafilático relacionado com  injeção MSC.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Avaliação da segurança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14400" y="1412875"/>
            <a:ext cx="7772400" cy="4572000"/>
          </a:xfrm>
        </p:spPr>
        <p:txBody>
          <a:bodyPr/>
          <a:lstStyle/>
          <a:p>
            <a:pPr algn="just"/>
            <a:r>
              <a:rPr lang="pt-BR" smtClean="0"/>
              <a:t>Após transplante intratraqueal MSC, todos pacientes foram regularmente e intensivamente avaliado até 84 dias após transplante MSC de acordo com o quadro;</a:t>
            </a:r>
          </a:p>
          <a:p>
            <a:pPr algn="just"/>
            <a:r>
              <a:rPr lang="pt-BR" smtClean="0"/>
              <a:t>Para comparação de resultados adversos para posterior avaliação da segurança, um grupo caso-controle foi estabelecido;</a:t>
            </a:r>
          </a:p>
          <a:p>
            <a:pPr algn="just"/>
            <a:r>
              <a:rPr lang="pt-BR" smtClean="0"/>
              <a:t>DBP foi definida de acordo com a </a:t>
            </a:r>
            <a:r>
              <a:rPr lang="pt-BR" i="1" smtClean="0"/>
              <a:t>National Institutes of Health workshop severity-based diagnostic criteria</a:t>
            </a:r>
            <a:r>
              <a:rPr lang="pt-BR" i="1" baseline="30000" smtClean="0"/>
              <a:t>18</a:t>
            </a:r>
            <a:r>
              <a:rPr lang="pt-BR" i="1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5786" y="785794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dirty="0" smtClean="0"/>
              <a:t>Perfil temporal de </a:t>
            </a:r>
            <a:r>
              <a:rPr lang="pt-BR" sz="3600" dirty="0" err="1" smtClean="0"/>
              <a:t>Citocinas</a:t>
            </a:r>
            <a:r>
              <a:rPr lang="pt-BR" sz="3600" dirty="0" smtClean="0"/>
              <a:t> e Fatores de crescimento do aspirado traqueal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00113" y="1989138"/>
            <a:ext cx="7772400" cy="4572000"/>
          </a:xfrm>
        </p:spPr>
        <p:txBody>
          <a:bodyPr/>
          <a:lstStyle/>
          <a:p>
            <a:pPr algn="just"/>
            <a:r>
              <a:rPr lang="pt-BR" smtClean="0"/>
              <a:t>Fluido do aspirado traqueal foi coletado antes e depois do transplante MSC para avaliação das mudanças das citocinas e de fatores de crescimento por serem associados com o desenvolvimento e prevenção de DBP.</a:t>
            </a:r>
          </a:p>
          <a:p>
            <a:pPr algn="just"/>
            <a:r>
              <a:rPr lang="pt-BR" smtClean="0"/>
              <a:t>Amostras são coletadas somente quando sucção foi clinicamente necessário durante cuidado de rotina;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7224" y="642918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dirty="0" smtClean="0"/>
              <a:t>Perfil temporal de </a:t>
            </a:r>
            <a:r>
              <a:rPr lang="pt-BR" sz="3600" dirty="0" err="1" smtClean="0"/>
              <a:t>Citocinas</a:t>
            </a:r>
            <a:r>
              <a:rPr lang="pt-BR" sz="3600" dirty="0" smtClean="0"/>
              <a:t> e Fatores de crescimento do aspirado traqueal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755650" y="1989138"/>
            <a:ext cx="7772400" cy="4572000"/>
          </a:xfrm>
        </p:spPr>
        <p:txBody>
          <a:bodyPr/>
          <a:lstStyle/>
          <a:p>
            <a:r>
              <a:rPr lang="pt-BR" smtClean="0"/>
              <a:t>Citocinas e fatores de crescimento foram mesurados:</a:t>
            </a:r>
          </a:p>
          <a:p>
            <a:pPr lvl="1"/>
            <a:r>
              <a:rPr lang="pt-BR" smtClean="0"/>
              <a:t>Interleucinas 1, IL-6, IL-8, IL-10</a:t>
            </a:r>
          </a:p>
          <a:p>
            <a:pPr lvl="1"/>
            <a:r>
              <a:rPr lang="pt-BR" smtClean="0"/>
              <a:t>Matrix metaloproteinase (MMP)-9</a:t>
            </a:r>
          </a:p>
          <a:p>
            <a:pPr lvl="1"/>
            <a:r>
              <a:rPr lang="pt-BR" smtClean="0"/>
              <a:t>Fator de crescimento beta – TGF-B</a:t>
            </a:r>
          </a:p>
          <a:p>
            <a:pPr lvl="1"/>
            <a:r>
              <a:rPr lang="pt-BR" smtClean="0"/>
              <a:t>Fator de necrose tumoral alfa</a:t>
            </a:r>
          </a:p>
          <a:p>
            <a:pPr lvl="1"/>
            <a:r>
              <a:rPr lang="pt-BR" smtClean="0"/>
              <a:t>Fator de crescimento endotelial vascular (VEGF)</a:t>
            </a:r>
          </a:p>
          <a:p>
            <a:pPr lvl="1"/>
            <a:r>
              <a:rPr lang="pt-BR" smtClean="0"/>
              <a:t>Fator de crescimento hepático (HGF)</a:t>
            </a:r>
          </a:p>
          <a:p>
            <a:pPr lvl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pt-BR" sz="2400" smtClean="0"/>
              <a:t>Dados são expressos com média ± desvio padrão;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Foi utilizada a ANOVA (Análise de variânça) na comparação de variáveis continuas e severidade da </a:t>
            </a:r>
            <a:r>
              <a:rPr lang="pt-BR" smtClean="0"/>
              <a:t>DBP</a:t>
            </a:r>
            <a:r>
              <a:rPr lang="pt-BR" sz="2400" smtClean="0"/>
              <a:t> entre pacientes do estudo  e grupo controle. 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Análise de regressão logística estratificada foi utilizada para comparar outras variáveis nominais;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O perfil temporal dos fatores de crescimento e citocinas no fluido da aspiração traqueal foi avaliado usando </a:t>
            </a:r>
            <a:r>
              <a:rPr lang="pt-BR" sz="2400" i="1" smtClean="0"/>
              <a:t>t test</a:t>
            </a:r>
            <a:r>
              <a:rPr lang="pt-BR" sz="240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 P&lt;0.05 foi considerado estatisticamente significante;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SPSS versão 17 (</a:t>
            </a:r>
            <a:r>
              <a:rPr lang="pt-BR" sz="2400" i="1" smtClean="0"/>
              <a:t>SPSS Inc, Chigago, Illinois</a:t>
            </a:r>
            <a:r>
              <a:rPr lang="pt-BR" sz="2400" smtClean="0"/>
              <a:t>) foi usado para todas as análises estatísticas;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928662" y="0"/>
            <a:ext cx="7772400" cy="1143000"/>
          </a:xfrm>
        </p:spPr>
        <p:txBody>
          <a:bodyPr/>
          <a:lstStyle/>
          <a:p>
            <a:r>
              <a:rPr lang="pt-BR" dirty="0" smtClean="0"/>
              <a:t>Resultados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28662" y="1214422"/>
            <a:ext cx="7772400" cy="4572000"/>
          </a:xfrm>
        </p:spPr>
        <p:txBody>
          <a:bodyPr/>
          <a:lstStyle/>
          <a:p>
            <a:pPr algn="just"/>
            <a:r>
              <a:rPr lang="pt-BR" sz="2400" dirty="0" smtClean="0"/>
              <a:t>3 recém-nascidos receberam baixa dose de </a:t>
            </a:r>
            <a:r>
              <a:rPr lang="pt-BR" sz="2400" dirty="0" err="1" smtClean="0"/>
              <a:t>MSCs</a:t>
            </a:r>
            <a:r>
              <a:rPr lang="pt-BR" sz="2400" dirty="0" smtClean="0"/>
              <a:t> (1x10</a:t>
            </a:r>
            <a:r>
              <a:rPr lang="pt-BR" sz="2400" baseline="30000" dirty="0" smtClean="0"/>
              <a:t>7</a:t>
            </a:r>
            <a:r>
              <a:rPr lang="pt-BR" sz="2400" dirty="0" smtClean="0"/>
              <a:t> células/kg).</a:t>
            </a:r>
          </a:p>
          <a:p>
            <a:pPr algn="just"/>
            <a:r>
              <a:rPr lang="pt-BR" sz="2400" dirty="0" smtClean="0"/>
              <a:t>6 recém-nascidos receberam altas doses (2x10</a:t>
            </a:r>
            <a:r>
              <a:rPr lang="pt-BR" sz="2400" baseline="30000" dirty="0" smtClean="0"/>
              <a:t>7</a:t>
            </a:r>
            <a:r>
              <a:rPr lang="pt-BR" sz="2400" dirty="0" smtClean="0"/>
              <a:t> células/kg).</a:t>
            </a:r>
          </a:p>
          <a:p>
            <a:pPr algn="just"/>
            <a:r>
              <a:rPr lang="pt-BR" sz="2400" dirty="0" smtClean="0"/>
              <a:t>Idade gestacional, peso ao nascer e idade pós-natal dos que receberam o transplante (</a:t>
            </a:r>
            <a:r>
              <a:rPr lang="pt-BR" sz="2400" dirty="0" smtClean="0">
                <a:solidFill>
                  <a:srgbClr val="0000FF"/>
                </a:solidFill>
              </a:rPr>
              <a:t>Tabela 1</a:t>
            </a:r>
            <a:r>
              <a:rPr lang="pt-BR" sz="2400" dirty="0" smtClean="0"/>
              <a:t>)</a:t>
            </a:r>
          </a:p>
          <a:p>
            <a:pPr algn="ctr">
              <a:buFont typeface="Wingdings 2" pitchFamily="18" charset="2"/>
              <a:buNone/>
            </a:pPr>
            <a:r>
              <a:rPr lang="pt-BR" sz="2400" dirty="0" smtClean="0"/>
              <a:t>-</a:t>
            </a:r>
            <a:r>
              <a:rPr lang="pt-BR" sz="2400" dirty="0" smtClean="0">
                <a:solidFill>
                  <a:srgbClr val="0000FF"/>
                </a:solidFill>
              </a:rPr>
              <a:t>Idade gestacional média:25,3 </a:t>
            </a:r>
            <a:r>
              <a:rPr lang="pt-BR" sz="2400" dirty="0" err="1" smtClean="0">
                <a:solidFill>
                  <a:srgbClr val="0000FF"/>
                </a:solidFill>
              </a:rPr>
              <a:t>seman</a:t>
            </a:r>
            <a:r>
              <a:rPr lang="pt-BR" sz="2400" dirty="0" smtClean="0">
                <a:solidFill>
                  <a:srgbClr val="0000FF"/>
                </a:solidFill>
              </a:rPr>
              <a:t>; peso ao nascer médio: 793g; Idade média de recepção do transplante:10,4 dias</a:t>
            </a:r>
          </a:p>
          <a:p>
            <a:pPr algn="just"/>
            <a:r>
              <a:rPr lang="pt-BR" sz="2400" dirty="0" smtClean="0"/>
              <a:t>O risco estimado de morte ou DBP severa/moderada no momento da inscrição variaram de </a:t>
            </a:r>
            <a:r>
              <a:rPr lang="pt-BR" sz="2400" dirty="0" smtClean="0">
                <a:solidFill>
                  <a:srgbClr val="0000FF"/>
                </a:solidFill>
              </a:rPr>
              <a:t>54.1% para 91.4% com média de 74.4% ± 10.0%</a:t>
            </a:r>
            <a:r>
              <a:rPr lang="pt-BR" sz="2400" dirty="0" smtClean="0"/>
              <a:t> (</a:t>
            </a:r>
            <a:r>
              <a:rPr lang="pt-BR" sz="2400" dirty="0" smtClean="0">
                <a:solidFill>
                  <a:srgbClr val="0000FF"/>
                </a:solidFill>
              </a:rPr>
              <a:t>Tabela II</a:t>
            </a:r>
            <a:r>
              <a:rPr lang="pt-BR" sz="2400" dirty="0" smtClean="0"/>
              <a:t>) 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mtClean="0"/>
              <a:t>Tabela 1 e 2</a:t>
            </a: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549275"/>
            <a:ext cx="8723312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79600"/>
            <a:ext cx="9144000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As variáveis clínicas, incluindo idade gestacional, peso ao nascimento,escore de Apgar e escores de severidade respiratória, não foram significantemente diferentes entre o grupo de tratamento com MSCs e o grupo de comparação, ou entre baixa-dose e alta-dose  dos subgrupos MSCs (</a:t>
            </a:r>
            <a:r>
              <a:rPr lang="pt-BR" smtClean="0">
                <a:solidFill>
                  <a:srgbClr val="0000FF"/>
                </a:solidFill>
              </a:rPr>
              <a:t>Tabela III</a:t>
            </a:r>
            <a:r>
              <a:rPr lang="pt-BR" smtClean="0"/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mtClean="0"/>
              <a:t>Tabela 3</a:t>
            </a: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549275"/>
            <a:ext cx="903605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73731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r>
              <a:rPr lang="pt-BR" smtClean="0"/>
              <a:t>Tabela 1 e 2</a:t>
            </a:r>
          </a:p>
        </p:txBody>
      </p:sp>
      <p:pic>
        <p:nvPicPr>
          <p:cNvPr id="7373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549275"/>
            <a:ext cx="8723312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3600" smtClean="0"/>
              <a:t>Resultados</a:t>
            </a:r>
            <a:br>
              <a:rPr lang="pt-BR" sz="3600" smtClean="0"/>
            </a:br>
            <a:r>
              <a:rPr lang="pt-BR" sz="3600" smtClean="0"/>
              <a:t>Eventos adversos graves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Acompanhamento em 84 dias após o transplante de MSCs (detalhes na </a:t>
            </a:r>
            <a:r>
              <a:rPr lang="pt-BR" smtClean="0">
                <a:solidFill>
                  <a:srgbClr val="0000FF"/>
                </a:solidFill>
              </a:rPr>
              <a:t>Tabela I</a:t>
            </a:r>
            <a:r>
              <a:rPr lang="pt-BR" smtClean="0"/>
              <a:t>).</a:t>
            </a:r>
          </a:p>
          <a:p>
            <a:pPr algn="just"/>
            <a:r>
              <a:rPr lang="pt-BR" smtClean="0"/>
              <a:t>As 9 crianças  que receberam terapia com MSC tiveram alta com vida. </a:t>
            </a:r>
          </a:p>
          <a:p>
            <a:pPr algn="just"/>
            <a:r>
              <a:rPr lang="pt-BR" smtClean="0"/>
              <a:t>O transplante Intratraqueal de h-UCB-derived MSCs durou menos de 5 minutos.</a:t>
            </a:r>
          </a:p>
          <a:p>
            <a:pPr algn="just"/>
            <a:r>
              <a:rPr lang="pt-BR" smtClean="0"/>
              <a:t>Todos os pacientes toleraram bem o procedimento sem complicações imediatas nas primeiras 6 horas após o transplante e/ou comprometimento imediato respiratório e cardiovascular (</a:t>
            </a:r>
            <a:r>
              <a:rPr lang="pt-BR" smtClean="0">
                <a:solidFill>
                  <a:srgbClr val="0000FF"/>
                </a:solidFill>
              </a:rPr>
              <a:t>Figura 2</a:t>
            </a:r>
            <a:r>
              <a:rPr lang="pt-BR" smtClean="0"/>
              <a:t>).</a:t>
            </a:r>
          </a:p>
          <a:p>
            <a:pPr algn="just"/>
            <a:endParaRPr lang="pt-BR" smtClean="0"/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74755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r>
              <a:rPr lang="pt-BR" smtClean="0"/>
              <a:t>Tabela 1 e 2</a:t>
            </a:r>
          </a:p>
        </p:txBody>
      </p:sp>
      <p:pic>
        <p:nvPicPr>
          <p:cNvPr id="7475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549275"/>
            <a:ext cx="8723312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mtClean="0"/>
              <a:t>Figura 2</a:t>
            </a: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15888"/>
            <a:ext cx="7777163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05525"/>
            <a:ext cx="9144000" cy="64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75779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r>
              <a:rPr lang="pt-BR" smtClean="0"/>
              <a:t>Tabela 1 e 2</a:t>
            </a:r>
          </a:p>
        </p:txBody>
      </p:sp>
      <p:pic>
        <p:nvPicPr>
          <p:cNvPr id="7578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549275"/>
            <a:ext cx="8723312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pt-BR" smtClean="0"/>
              <a:t>No entanto,  6 pacientes desenvolveram eventos adversos severos.</a:t>
            </a:r>
          </a:p>
          <a:p>
            <a:pPr algn="just">
              <a:lnSpc>
                <a:spcPct val="90000"/>
              </a:lnSpc>
            </a:pPr>
            <a:r>
              <a:rPr lang="pt-BR" smtClean="0"/>
              <a:t>O evento mais comum foi a  persistência do ducto arterioso, ocorrendo em 4 dos 9 pacientes (44%).</a:t>
            </a:r>
          </a:p>
          <a:p>
            <a:pPr algn="just">
              <a:lnSpc>
                <a:spcPct val="90000"/>
              </a:lnSpc>
            </a:pPr>
            <a:r>
              <a:rPr lang="pt-BR" smtClean="0"/>
              <a:t>Um caso de pneumotórax (11.1%) desenvolvido diretamente relacionado com a persistência do ducto arterioso.</a:t>
            </a:r>
          </a:p>
          <a:p>
            <a:pPr algn="just">
              <a:lnSpc>
                <a:spcPct val="90000"/>
              </a:lnSpc>
            </a:pPr>
            <a:r>
              <a:rPr lang="pt-BR" smtClean="0"/>
              <a:t>1 paciente (Idade Gestacional= 24.6 semanas, peso 740g), no grupo transplante de alta dose, apresentou candidíase sistêmica congênita, seguido por enterocolite necrosante, necessitando de cirurgia e, eventualmente, leucomalácia periventricular (</a:t>
            </a:r>
            <a:r>
              <a:rPr lang="pt-BR" smtClean="0">
                <a:solidFill>
                  <a:srgbClr val="0000FF"/>
                </a:solidFill>
              </a:rPr>
              <a:t>Tabela 1</a:t>
            </a:r>
            <a:r>
              <a:rPr lang="pt-BR" smtClean="0"/>
              <a:t>).</a:t>
            </a:r>
          </a:p>
          <a:p>
            <a:pPr algn="just">
              <a:lnSpc>
                <a:spcPct val="90000"/>
              </a:lnSpc>
            </a:pPr>
            <a:endParaRPr lang="pt-BR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r>
              <a:rPr lang="pt-BR" sz="3600">
                <a:solidFill>
                  <a:schemeClr val="tx2"/>
                </a:solidFill>
                <a:latin typeface="Franklin Gothic Book" pitchFamily="34" charset="0"/>
              </a:rPr>
              <a:t>Resultados</a:t>
            </a:r>
            <a:br>
              <a:rPr lang="pt-BR" sz="3600">
                <a:solidFill>
                  <a:schemeClr val="tx2"/>
                </a:solidFill>
                <a:latin typeface="Franklin Gothic Book" pitchFamily="34" charset="0"/>
              </a:rPr>
            </a:br>
            <a:r>
              <a:rPr lang="pt-BR" sz="3600">
                <a:solidFill>
                  <a:schemeClr val="tx2"/>
                </a:solidFill>
                <a:latin typeface="Franklin Gothic Book" pitchFamily="34" charset="0"/>
              </a:rPr>
              <a:t>Eventos adversos graves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mtClean="0"/>
              <a:t>Tabela 1</a:t>
            </a: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250"/>
            <a:ext cx="86423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br>
              <a:rPr lang="pt-BR" dirty="0" smtClean="0"/>
            </a:br>
            <a:r>
              <a:rPr lang="pt-BR" dirty="0" err="1" smtClean="0"/>
              <a:t>Resultados</a:t>
            </a:r>
            <a:r>
              <a:rPr lang="pt-BR" dirty="0" smtClean="0"/>
              <a:t> adversos</a:t>
            </a:r>
            <a:endParaRPr lang="pt-BR" dirty="0"/>
          </a:p>
        </p:txBody>
      </p:sp>
      <p:sp>
        <p:nvSpPr>
          <p:cNvPr id="3072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Não existe diferenças de Eventos Adversos entre grupos de transplante com alta e baixa dose de MSCs  e o grupo-controle, com exceção </a:t>
            </a:r>
            <a:r>
              <a:rPr lang="pt-BR" smtClean="0">
                <a:solidFill>
                  <a:srgbClr val="0000FF"/>
                </a:solidFill>
              </a:rPr>
              <a:t>severidade da DBP</a:t>
            </a:r>
            <a:r>
              <a:rPr lang="pt-BR" baseline="30000" smtClean="0">
                <a:solidFill>
                  <a:srgbClr val="0000FF"/>
                </a:solidFill>
              </a:rPr>
              <a:t>18</a:t>
            </a:r>
            <a:r>
              <a:rPr lang="pt-BR" smtClean="0"/>
              <a:t>, que </a:t>
            </a:r>
            <a:r>
              <a:rPr lang="pt-BR" smtClean="0">
                <a:solidFill>
                  <a:srgbClr val="0000FF"/>
                </a:solidFill>
              </a:rPr>
              <a:t>foi significativamente menor no grupo do transplante da MSC</a:t>
            </a:r>
            <a:r>
              <a:rPr lang="pt-BR" smtClean="0"/>
              <a:t> (</a:t>
            </a:r>
            <a:r>
              <a:rPr lang="pt-BR" smtClean="0">
                <a:solidFill>
                  <a:srgbClr val="0000FF"/>
                </a:solidFill>
              </a:rPr>
              <a:t>Tabela IV</a:t>
            </a:r>
            <a:r>
              <a:rPr lang="pt-BR" smtClean="0"/>
              <a:t>).</a:t>
            </a:r>
          </a:p>
          <a:p>
            <a:pPr algn="ctr">
              <a:buFont typeface="Wingdings 2" pitchFamily="18" charset="2"/>
              <a:buNone/>
            </a:pPr>
            <a:r>
              <a:rPr lang="pt-BR" b="1" smtClean="0">
                <a:solidFill>
                  <a:srgbClr val="0000FF"/>
                </a:solidFill>
              </a:rPr>
              <a:t>(Coeficiente de regressão: 1.7; 95% CI, 0.11-3.29; P=0.036)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smtClean="0"/>
              <a:t>Tabela 4</a:t>
            </a:r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3" y="404813"/>
            <a:ext cx="905827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br>
              <a:rPr lang="pt-BR" dirty="0" smtClean="0"/>
            </a:br>
            <a:r>
              <a:rPr lang="pt-BR" dirty="0" err="1" smtClean="0"/>
              <a:t>Resultados</a:t>
            </a:r>
            <a:r>
              <a:rPr lang="pt-BR" dirty="0" smtClean="0"/>
              <a:t> adversos</a:t>
            </a:r>
            <a:endParaRPr lang="pt-BR" dirty="0"/>
          </a:p>
        </p:txBody>
      </p:sp>
      <p:sp>
        <p:nvSpPr>
          <p:cNvPr id="3277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A duração da intubação após transplante de MSC variou de 3 para 45 dias, com a duração mais longa no paciente que apresentou candidíase sistêmica.</a:t>
            </a:r>
          </a:p>
          <a:p>
            <a:pPr algn="just"/>
            <a:r>
              <a:rPr lang="pt-BR" smtClean="0"/>
              <a:t>Não existe diferença significativa da dose-dependente ou tempo-dependente da duração da intubação entre o transplante de MSC e grupo-controle (67% vs 100%).</a:t>
            </a:r>
          </a:p>
          <a:p>
            <a:pPr algn="just">
              <a:buFont typeface="Wingdings 2" pitchFamily="18" charset="2"/>
              <a:buNone/>
            </a:pPr>
            <a:r>
              <a:rPr lang="pt-BR" smtClean="0">
                <a:solidFill>
                  <a:srgbClr val="0000FF"/>
                </a:solidFill>
              </a:rPr>
              <a:t>O uso de dexametasona pós-natal foi menor no grupo de pacientes que receberam transplante (67 x 100%)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br>
              <a:rPr lang="pt-BR" dirty="0" smtClean="0"/>
            </a:br>
            <a:r>
              <a:rPr lang="pt-BR" dirty="0" err="1" smtClean="0"/>
              <a:t>Resultados</a:t>
            </a:r>
            <a:r>
              <a:rPr lang="pt-BR" dirty="0" smtClean="0"/>
              <a:t> adversos</a:t>
            </a:r>
            <a:endParaRPr lang="pt-BR" dirty="0"/>
          </a:p>
        </p:txBody>
      </p:sp>
      <p:sp>
        <p:nvSpPr>
          <p:cNvPr id="3481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dirty="0" err="1" smtClean="0"/>
              <a:t>Ecocardiografias</a:t>
            </a:r>
            <a:r>
              <a:rPr lang="pt-BR" dirty="0" smtClean="0"/>
              <a:t> seriadas realizadas por um cardiologista pediátrico,  antes e depois da  transplante MSC,  não revelaram mudanças significativas da função cardíaca ou desenvolvimento da hipertensão pulmonar.</a:t>
            </a:r>
          </a:p>
          <a:p>
            <a:pPr algn="just"/>
            <a:r>
              <a:rPr lang="pt-BR" dirty="0" smtClean="0"/>
              <a:t>Analise de radiografias seriadas, realizadas após 84 dias de transplante, não mostraram lesões em massa em campos pulmonares (</a:t>
            </a:r>
            <a:r>
              <a:rPr lang="pt-BR" dirty="0" smtClean="0">
                <a:solidFill>
                  <a:srgbClr val="0000FF"/>
                </a:solidFill>
              </a:rPr>
              <a:t>Figura 3</a:t>
            </a:r>
            <a:r>
              <a:rPr lang="pt-BR" dirty="0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099300" cy="4918075"/>
          </a:xfrm>
          <a:prstGeom prst="rect">
            <a:avLst/>
          </a:prstGeom>
          <a:noFill/>
        </p:spPr>
      </p:pic>
      <p:sp>
        <p:nvSpPr>
          <p:cNvPr id="86020" name="Rectangle 2"/>
          <p:cNvSpPr>
            <a:spLocks noChangeArrowheads="1"/>
          </p:cNvSpPr>
          <p:nvPr/>
        </p:nvSpPr>
        <p:spPr bwMode="auto">
          <a:xfrm>
            <a:off x="1116013" y="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2900">
                <a:solidFill>
                  <a:srgbClr val="E7EACB"/>
                </a:solidFill>
                <a:latin typeface="Rockwell" pitchFamily="18" charset="0"/>
                <a:cs typeface="Arial" charset="0"/>
              </a:rPr>
              <a:t/>
            </a:r>
            <a:br>
              <a:rPr lang="pt-BR" sz="2900">
                <a:solidFill>
                  <a:srgbClr val="E7EACB"/>
                </a:solidFill>
                <a:latin typeface="Rockwell" pitchFamily="18" charset="0"/>
                <a:cs typeface="Arial" charset="0"/>
              </a:rPr>
            </a:br>
            <a:endParaRPr lang="pt-BR" sz="2900">
              <a:solidFill>
                <a:srgbClr val="E7EACB"/>
              </a:solidFill>
              <a:latin typeface="Rockwell" pitchFamily="18" charset="0"/>
              <a:cs typeface="Arial" charset="0"/>
            </a:endParaRPr>
          </a:p>
        </p:txBody>
      </p:sp>
      <p:sp>
        <p:nvSpPr>
          <p:cNvPr id="86021" name="Line 5"/>
          <p:cNvSpPr>
            <a:spLocks noChangeShapeType="1"/>
          </p:cNvSpPr>
          <p:nvPr/>
        </p:nvSpPr>
        <p:spPr bwMode="auto">
          <a:xfrm>
            <a:off x="6156325" y="765175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2" name="Line 6"/>
          <p:cNvSpPr>
            <a:spLocks noChangeShapeType="1"/>
          </p:cNvSpPr>
          <p:nvPr/>
        </p:nvSpPr>
        <p:spPr bwMode="auto">
          <a:xfrm>
            <a:off x="3851275" y="765175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3" name="Line 7"/>
          <p:cNvSpPr>
            <a:spLocks noChangeShapeType="1"/>
          </p:cNvSpPr>
          <p:nvPr/>
        </p:nvSpPr>
        <p:spPr bwMode="auto">
          <a:xfrm>
            <a:off x="1187450" y="836613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4" name="Line 8"/>
          <p:cNvSpPr>
            <a:spLocks noChangeShapeType="1"/>
          </p:cNvSpPr>
          <p:nvPr/>
        </p:nvSpPr>
        <p:spPr bwMode="auto">
          <a:xfrm>
            <a:off x="1187450" y="2492375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5" name="Line 9"/>
          <p:cNvSpPr>
            <a:spLocks noChangeShapeType="1"/>
          </p:cNvSpPr>
          <p:nvPr/>
        </p:nvSpPr>
        <p:spPr bwMode="auto">
          <a:xfrm>
            <a:off x="6084888" y="2565400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6" name="Line 10"/>
          <p:cNvSpPr>
            <a:spLocks noChangeShapeType="1"/>
          </p:cNvSpPr>
          <p:nvPr/>
        </p:nvSpPr>
        <p:spPr bwMode="auto">
          <a:xfrm>
            <a:off x="6011863" y="4292600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7" name="Line 11"/>
          <p:cNvSpPr>
            <a:spLocks noChangeShapeType="1"/>
          </p:cNvSpPr>
          <p:nvPr/>
        </p:nvSpPr>
        <p:spPr bwMode="auto">
          <a:xfrm>
            <a:off x="3708400" y="2420938"/>
            <a:ext cx="4318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8" name="Line 12"/>
          <p:cNvSpPr>
            <a:spLocks noChangeShapeType="1"/>
          </p:cNvSpPr>
          <p:nvPr/>
        </p:nvSpPr>
        <p:spPr bwMode="auto">
          <a:xfrm>
            <a:off x="1331913" y="4292600"/>
            <a:ext cx="4318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29" name="Line 13"/>
          <p:cNvSpPr>
            <a:spLocks noChangeShapeType="1"/>
          </p:cNvSpPr>
          <p:nvPr/>
        </p:nvSpPr>
        <p:spPr bwMode="auto">
          <a:xfrm>
            <a:off x="3348038" y="4005263"/>
            <a:ext cx="4318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30" name="Line 14"/>
          <p:cNvSpPr>
            <a:spLocks noChangeShapeType="1"/>
          </p:cNvSpPr>
          <p:nvPr/>
        </p:nvSpPr>
        <p:spPr bwMode="auto">
          <a:xfrm>
            <a:off x="827088" y="5445125"/>
            <a:ext cx="360362" cy="360363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31" name="Text Box 15"/>
          <p:cNvSpPr txBox="1">
            <a:spLocks noChangeArrowheads="1"/>
          </p:cNvSpPr>
          <p:nvPr/>
        </p:nvSpPr>
        <p:spPr bwMode="auto">
          <a:xfrm>
            <a:off x="1116013" y="5661025"/>
            <a:ext cx="319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800">
                <a:latin typeface="Edwardian Script ITC" pitchFamily="66" charset="0"/>
                <a:cs typeface="Arial" charset="0"/>
              </a:rPr>
              <a:t>DBP moderada (6 pacientes);</a:t>
            </a:r>
          </a:p>
        </p:txBody>
      </p:sp>
      <p:sp>
        <p:nvSpPr>
          <p:cNvPr id="86032" name="Line 16"/>
          <p:cNvSpPr>
            <a:spLocks noChangeShapeType="1"/>
          </p:cNvSpPr>
          <p:nvPr/>
        </p:nvSpPr>
        <p:spPr bwMode="auto">
          <a:xfrm>
            <a:off x="4140200" y="5589588"/>
            <a:ext cx="287338" cy="3587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6033" name="Text Box 17"/>
          <p:cNvSpPr txBox="1">
            <a:spLocks noChangeArrowheads="1"/>
          </p:cNvSpPr>
          <p:nvPr/>
        </p:nvSpPr>
        <p:spPr bwMode="auto">
          <a:xfrm>
            <a:off x="4427538" y="5661025"/>
            <a:ext cx="267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800">
                <a:latin typeface="Edwardian Script ITC" pitchFamily="66" charset="0"/>
                <a:cs typeface="Arial" charset="0"/>
              </a:rPr>
              <a:t>DBP grave (3 pacientes)</a:t>
            </a:r>
          </a:p>
        </p:txBody>
      </p:sp>
      <p:sp>
        <p:nvSpPr>
          <p:cNvPr id="86034" name="Oval 18"/>
          <p:cNvSpPr>
            <a:spLocks noChangeArrowheads="1"/>
          </p:cNvSpPr>
          <p:nvPr/>
        </p:nvSpPr>
        <p:spPr bwMode="auto">
          <a:xfrm>
            <a:off x="7164388" y="476250"/>
            <a:ext cx="1979612" cy="6254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800" b="1">
                <a:solidFill>
                  <a:srgbClr val="0066FF"/>
                </a:solidFill>
                <a:latin typeface="Edwardian Script ITC" pitchFamily="66" charset="0"/>
                <a:cs typeface="Arial" charset="0"/>
              </a:rPr>
              <a:t>84 dias depois!</a:t>
            </a:r>
          </a:p>
        </p:txBody>
      </p:sp>
      <p:pic>
        <p:nvPicPr>
          <p:cNvPr id="86036" name="Picture 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6021388"/>
            <a:ext cx="6438900" cy="631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900113" y="549275"/>
            <a:ext cx="7772400" cy="1143000"/>
          </a:xfrm>
        </p:spPr>
        <p:txBody>
          <a:bodyPr/>
          <a:lstStyle/>
          <a:p>
            <a:r>
              <a:rPr lang="pt-BR" sz="3200" smtClean="0"/>
              <a:t>Resultados</a:t>
            </a:r>
            <a:br>
              <a:rPr lang="pt-BR" sz="3200" smtClean="0"/>
            </a:br>
            <a:r>
              <a:rPr lang="pt-BR" sz="3200" smtClean="0"/>
              <a:t>Mudanças diárias no escore de gravidade respiratória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68313" y="1700213"/>
            <a:ext cx="8229600" cy="4525962"/>
          </a:xfrm>
        </p:spPr>
        <p:txBody>
          <a:bodyPr>
            <a:normAutofit/>
          </a:bodyPr>
          <a:lstStyle/>
          <a:p>
            <a:pPr algn="just"/>
            <a:r>
              <a:rPr lang="pt-BR" smtClean="0"/>
              <a:t>Após transplante MSCs, nenhum paciente demonstrou uma óbvia exacerbação ventilador dependente como resultado daquele procedimento (o grupo transplante apresentou menores valores  de escore de gravidade respiratória). </a:t>
            </a:r>
          </a:p>
          <a:p>
            <a:pPr algn="just"/>
            <a:r>
              <a:rPr lang="pt-BR" smtClean="0"/>
              <a:t>No entanto, não houve diferenças significativas (p=0,05)</a:t>
            </a:r>
          </a:p>
          <a:p>
            <a:pPr algn="just">
              <a:buFont typeface="Wingdings 2" pitchFamily="18" charset="2"/>
              <a:buNone/>
            </a:pPr>
            <a:r>
              <a:rPr lang="pt-BR" smtClean="0"/>
              <a:t>                                        (</a:t>
            </a:r>
            <a:r>
              <a:rPr lang="pt-BR" smtClean="0">
                <a:solidFill>
                  <a:srgbClr val="0000FF"/>
                </a:solidFill>
              </a:rPr>
              <a:t>Figura 4</a:t>
            </a:r>
            <a:r>
              <a:rPr lang="pt-BR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789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8064500" cy="632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 </a:t>
            </a:r>
            <a:br>
              <a:rPr lang="pt-BR" dirty="0" smtClean="0"/>
            </a:br>
            <a:r>
              <a:rPr lang="pt-BR" dirty="0" smtClean="0"/>
              <a:t>Perfis temporais de </a:t>
            </a:r>
            <a:r>
              <a:rPr lang="pt-BR" dirty="0" err="1" smtClean="0"/>
              <a:t>citocinas</a:t>
            </a:r>
            <a:r>
              <a:rPr lang="pt-BR" dirty="0" smtClean="0"/>
              <a:t> e fatores de crescimento do Aspirado traqueal</a:t>
            </a:r>
            <a:endParaRPr lang="pt-BR" dirty="0"/>
          </a:p>
        </p:txBody>
      </p:sp>
      <p:sp>
        <p:nvSpPr>
          <p:cNvPr id="3891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714348" y="2071678"/>
            <a:ext cx="7772400" cy="4572000"/>
          </a:xfrm>
        </p:spPr>
        <p:txBody>
          <a:bodyPr/>
          <a:lstStyle/>
          <a:p>
            <a:pPr algn="just"/>
            <a:endParaRPr lang="pt-BR" dirty="0" smtClean="0"/>
          </a:p>
          <a:p>
            <a:pPr algn="just"/>
            <a:r>
              <a:rPr lang="pt-BR" dirty="0" smtClean="0">
                <a:solidFill>
                  <a:srgbClr val="0000FF"/>
                </a:solidFill>
              </a:rPr>
              <a:t>Níveis de MMP-9 do aspirado traqueal após 7 dias de transplante foi significativamente reduzida  comparada a linha de base (p=0.02).</a:t>
            </a:r>
          </a:p>
          <a:p>
            <a:pPr algn="just"/>
            <a:r>
              <a:rPr lang="pt-BR" dirty="0" smtClean="0">
                <a:solidFill>
                  <a:srgbClr val="0000FF"/>
                </a:solidFill>
              </a:rPr>
              <a:t>Os níveis IL-6, IL-8, </a:t>
            </a:r>
            <a:r>
              <a:rPr lang="pt-BR" dirty="0" err="1" smtClean="0">
                <a:solidFill>
                  <a:srgbClr val="0000FF"/>
                </a:solidFill>
              </a:rPr>
              <a:t>TNF-alfa</a:t>
            </a:r>
            <a:r>
              <a:rPr lang="pt-BR" dirty="0" smtClean="0">
                <a:solidFill>
                  <a:srgbClr val="0000FF"/>
                </a:solidFill>
              </a:rPr>
              <a:t>, e </a:t>
            </a:r>
            <a:r>
              <a:rPr lang="pt-BR" dirty="0" err="1" smtClean="0">
                <a:solidFill>
                  <a:srgbClr val="0000FF"/>
                </a:solidFill>
              </a:rPr>
              <a:t>TGF-beta</a:t>
            </a:r>
            <a:r>
              <a:rPr lang="pt-BR" dirty="0" smtClean="0">
                <a:solidFill>
                  <a:srgbClr val="0000FF"/>
                </a:solidFill>
              </a:rPr>
              <a:t> foi significantemente menor após 7 dias de transplante com que o 3º  dia de transplante.</a:t>
            </a:r>
          </a:p>
          <a:p>
            <a:pPr algn="just">
              <a:buFont typeface="Wingdings 2" pitchFamily="18" charset="2"/>
              <a:buNone/>
            </a:pPr>
            <a:r>
              <a:rPr lang="pt-BR" dirty="0" smtClean="0">
                <a:solidFill>
                  <a:srgbClr val="0000FF"/>
                </a:solidFill>
              </a:rPr>
              <a:t>                                   (</a:t>
            </a:r>
            <a:r>
              <a:rPr lang="pt-BR" b="1" dirty="0" smtClean="0">
                <a:solidFill>
                  <a:srgbClr val="0000FF"/>
                </a:solidFill>
              </a:rPr>
              <a:t>Figura 5</a:t>
            </a:r>
            <a:r>
              <a:rPr lang="pt-BR" dirty="0" smtClean="0">
                <a:solidFill>
                  <a:srgbClr val="0000FF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333375"/>
            <a:ext cx="6840538" cy="6210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993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>
                <a:solidFill>
                  <a:srgbClr val="0000FF"/>
                </a:solidFill>
              </a:rPr>
              <a:t>Transplante Intratraqueal com baixa dose (1x10</a:t>
            </a:r>
            <a:r>
              <a:rPr lang="pt-BR" baseline="30000" smtClean="0">
                <a:solidFill>
                  <a:srgbClr val="0000FF"/>
                </a:solidFill>
              </a:rPr>
              <a:t>7</a:t>
            </a:r>
            <a:r>
              <a:rPr lang="pt-BR" smtClean="0">
                <a:solidFill>
                  <a:srgbClr val="0000FF"/>
                </a:solidFill>
              </a:rPr>
              <a:t> células/kg) ou alta-dose (2x10</a:t>
            </a:r>
            <a:r>
              <a:rPr lang="pt-BR" baseline="30000" smtClean="0">
                <a:solidFill>
                  <a:srgbClr val="0000FF"/>
                </a:solidFill>
              </a:rPr>
              <a:t>7</a:t>
            </a:r>
            <a:r>
              <a:rPr lang="pt-BR" smtClean="0">
                <a:solidFill>
                  <a:srgbClr val="0000FF"/>
                </a:solidFill>
              </a:rPr>
              <a:t> células/kg) hUCB-derived MSCs não foi associado com eventos adversos</a:t>
            </a:r>
            <a:r>
              <a:rPr lang="pt-BR" smtClean="0"/>
              <a:t>  imediatos ou toxicidade dose-limite na coorte de pré-termos com alto risco de desenvolver DBP.</a:t>
            </a:r>
          </a:p>
          <a:p>
            <a:pPr algn="just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dirty="0" smtClean="0"/>
              <a:t>A incidência de eventos adversos com 84 dias após o transplante não diferiu entre receptores do transplante </a:t>
            </a:r>
            <a:r>
              <a:rPr lang="pt-BR" dirty="0" err="1" smtClean="0"/>
              <a:t>MSCs</a:t>
            </a:r>
            <a:r>
              <a:rPr lang="pt-BR" dirty="0" smtClean="0"/>
              <a:t> com o grupo controle.</a:t>
            </a:r>
          </a:p>
          <a:p>
            <a:pPr algn="just"/>
            <a:r>
              <a:rPr lang="pt-BR" dirty="0" smtClean="0">
                <a:solidFill>
                  <a:srgbClr val="0000FF"/>
                </a:solidFill>
              </a:rPr>
              <a:t>A</a:t>
            </a:r>
            <a:r>
              <a:rPr lang="pt-BR" dirty="0" smtClean="0"/>
              <a:t> </a:t>
            </a:r>
            <a:r>
              <a:rPr lang="pt-BR" dirty="0" smtClean="0">
                <a:solidFill>
                  <a:srgbClr val="0000FF"/>
                </a:solidFill>
              </a:rPr>
              <a:t>severidade da DBP foi significativamente menor e a retinopatia da prematuridade com necessidade de cirurgia foi menos prevalente no grupo transplantado de </a:t>
            </a:r>
            <a:r>
              <a:rPr lang="pt-BR" dirty="0" err="1" smtClean="0">
                <a:solidFill>
                  <a:srgbClr val="0000FF"/>
                </a:solidFill>
              </a:rPr>
              <a:t>MSCs</a:t>
            </a:r>
            <a:r>
              <a:rPr lang="pt-BR" dirty="0" smtClean="0">
                <a:solidFill>
                  <a:srgbClr val="0000FF"/>
                </a:solidFill>
              </a:rPr>
              <a:t> com grupo controle.</a:t>
            </a:r>
          </a:p>
          <a:p>
            <a:pPr algn="just"/>
            <a:r>
              <a:rPr lang="pt-BR" dirty="0" smtClean="0">
                <a:solidFill>
                  <a:srgbClr val="0000FF"/>
                </a:solidFill>
              </a:rPr>
              <a:t> </a:t>
            </a:r>
            <a:r>
              <a:rPr lang="pt-BR" dirty="0" smtClean="0"/>
              <a:t>Esses achados indicam que </a:t>
            </a:r>
            <a:r>
              <a:rPr lang="pt-BR" dirty="0" smtClean="0">
                <a:solidFill>
                  <a:srgbClr val="0000FF"/>
                </a:solidFill>
              </a:rPr>
              <a:t>o transplante </a:t>
            </a:r>
            <a:r>
              <a:rPr lang="pt-BR" dirty="0" err="1" smtClean="0">
                <a:solidFill>
                  <a:srgbClr val="0000FF"/>
                </a:solidFill>
              </a:rPr>
              <a:t>intratraqueal</a:t>
            </a:r>
            <a:r>
              <a:rPr lang="pt-BR" dirty="0" smtClean="0">
                <a:solidFill>
                  <a:srgbClr val="0000FF"/>
                </a:solidFill>
              </a:rPr>
              <a:t> de até 2x10</a:t>
            </a:r>
            <a:r>
              <a:rPr lang="pt-BR" baseline="30000" dirty="0" smtClean="0">
                <a:solidFill>
                  <a:srgbClr val="0000FF"/>
                </a:solidFill>
              </a:rPr>
              <a:t>7</a:t>
            </a:r>
            <a:r>
              <a:rPr lang="pt-BR" dirty="0" smtClean="0">
                <a:solidFill>
                  <a:srgbClr val="0000FF"/>
                </a:solidFill>
              </a:rPr>
              <a:t> células/kg de </a:t>
            </a:r>
            <a:r>
              <a:rPr lang="pt-BR" dirty="0" err="1" smtClean="0">
                <a:solidFill>
                  <a:srgbClr val="0000FF"/>
                </a:solidFill>
              </a:rPr>
              <a:t>hUCB-derived</a:t>
            </a:r>
            <a:r>
              <a:rPr lang="pt-BR" dirty="0" smtClean="0">
                <a:solidFill>
                  <a:srgbClr val="0000FF"/>
                </a:solidFill>
              </a:rPr>
              <a:t> </a:t>
            </a:r>
            <a:r>
              <a:rPr lang="pt-BR" dirty="0" err="1" smtClean="0">
                <a:solidFill>
                  <a:srgbClr val="0000FF"/>
                </a:solidFill>
              </a:rPr>
              <a:t>MSCs</a:t>
            </a:r>
            <a:r>
              <a:rPr lang="pt-BR" dirty="0" smtClean="0">
                <a:solidFill>
                  <a:srgbClr val="0000FF"/>
                </a:solidFill>
              </a:rPr>
              <a:t> em </a:t>
            </a:r>
            <a:r>
              <a:rPr lang="pt-BR" dirty="0" err="1" smtClean="0">
                <a:solidFill>
                  <a:srgbClr val="0000FF"/>
                </a:solidFill>
              </a:rPr>
              <a:t>pré</a:t>
            </a:r>
            <a:r>
              <a:rPr lang="pt-BR" dirty="0" smtClean="0">
                <a:solidFill>
                  <a:srgbClr val="0000FF"/>
                </a:solidFill>
              </a:rPr>
              <a:t>-termos pode ser seguro ou saudável. </a:t>
            </a:r>
          </a:p>
          <a:p>
            <a:pPr algn="just"/>
            <a:endParaRPr lang="pt-BR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A via de transplante das MSCs é uma importante consideração. Foi demonstrado em ratos recém-nascidos que o transplante intratraqueal MSC é mais efetivo do que a administração intraperitoneal sistêmica na proteção contra a injúria pulmonar hiperóxica</a:t>
            </a:r>
            <a:r>
              <a:rPr lang="pt-BR" baseline="30000" smtClean="0"/>
              <a:t>7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Além disso, na redução de eventos adversos secundários, se e comparado a administração intravenosa  sistêmica.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403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Assim, no estudo, </a:t>
            </a:r>
            <a:r>
              <a:rPr lang="pt-BR" smtClean="0">
                <a:solidFill>
                  <a:srgbClr val="0000FF"/>
                </a:solidFill>
              </a:rPr>
              <a:t>foi administrada as MSCs, por via intratraqueal, em 2 frações, usando o mesmo método da administração exógena de surfactante;</a:t>
            </a:r>
          </a:p>
          <a:p>
            <a:pPr algn="just"/>
            <a:r>
              <a:rPr lang="pt-BR" smtClean="0"/>
              <a:t>Não houve instabilidade clinica imediata ou complicações foram evidencias (</a:t>
            </a:r>
            <a:r>
              <a:rPr lang="pt-BR" smtClean="0">
                <a:solidFill>
                  <a:srgbClr val="0000FF"/>
                </a:solidFill>
              </a:rPr>
              <a:t>Figura 2</a:t>
            </a:r>
            <a:r>
              <a:rPr lang="pt-BR" smtClean="0"/>
              <a:t>), sugerindo que a administração intratraqueal é segura;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>
          <a:xfrm>
            <a:off x="928662" y="-214338"/>
            <a:ext cx="7772400" cy="1143000"/>
          </a:xfrm>
        </p:spPr>
        <p:txBody>
          <a:bodyPr/>
          <a:lstStyle/>
          <a:p>
            <a:r>
              <a:rPr lang="pt-BR" dirty="0" smtClean="0"/>
              <a:t>Discussão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857224" y="857232"/>
            <a:ext cx="7772400" cy="4572000"/>
          </a:xfrm>
        </p:spPr>
        <p:txBody>
          <a:bodyPr/>
          <a:lstStyle/>
          <a:p>
            <a:pPr algn="just"/>
            <a:r>
              <a:rPr lang="pt-BR" sz="2400" dirty="0" smtClean="0"/>
              <a:t>Administração </a:t>
            </a:r>
            <a:r>
              <a:rPr lang="pt-BR" sz="2400" dirty="0" err="1" smtClean="0"/>
              <a:t>intratraqueal</a:t>
            </a:r>
            <a:r>
              <a:rPr lang="pt-BR" sz="2400" dirty="0" smtClean="0"/>
              <a:t> de </a:t>
            </a:r>
            <a:r>
              <a:rPr lang="pt-BR" sz="2400" dirty="0" err="1" smtClean="0"/>
              <a:t>MSCs</a:t>
            </a:r>
            <a:r>
              <a:rPr lang="pt-BR" sz="2400" dirty="0" smtClean="0"/>
              <a:t> atenuou injúria pulmonar </a:t>
            </a:r>
            <a:r>
              <a:rPr lang="pt-BR" sz="2400" dirty="0" err="1" smtClean="0"/>
              <a:t>hiperóxica</a:t>
            </a:r>
            <a:r>
              <a:rPr lang="pt-BR" sz="2400" dirty="0" smtClean="0"/>
              <a:t>, em ratos recém-nascidos, de forma dose-dependente, com pelo menos 5 x 10</a:t>
            </a:r>
            <a:r>
              <a:rPr lang="pt-BR" sz="2400" baseline="30000" dirty="0" smtClean="0"/>
              <a:t>4</a:t>
            </a:r>
            <a:r>
              <a:rPr lang="pt-BR" sz="2400" dirty="0" smtClean="0"/>
              <a:t> células por filhote de rato pesando aproximadamente 10 gramas necessária para produzir efeitos anti-inflamatórios, </a:t>
            </a:r>
            <a:r>
              <a:rPr lang="pt-BR" sz="2400" dirty="0" err="1" smtClean="0"/>
              <a:t>antifibrótico</a:t>
            </a:r>
            <a:r>
              <a:rPr lang="pt-BR" sz="2400" dirty="0" smtClean="0"/>
              <a:t> e antioxidante</a:t>
            </a:r>
            <a:r>
              <a:rPr lang="pt-BR" sz="2400" baseline="30000" dirty="0" smtClean="0"/>
              <a:t>8</a:t>
            </a:r>
            <a:r>
              <a:rPr lang="pt-BR" sz="2400" dirty="0" smtClean="0"/>
              <a:t>. </a:t>
            </a:r>
          </a:p>
          <a:p>
            <a:pPr algn="just"/>
            <a:r>
              <a:rPr lang="pt-BR" sz="2400" dirty="0" smtClean="0"/>
              <a:t> Embora atualmente não existem </a:t>
            </a:r>
            <a:r>
              <a:rPr lang="pt-BR" sz="2400" i="1" dirty="0" err="1" smtClean="0"/>
              <a:t>guidelines</a:t>
            </a:r>
            <a:r>
              <a:rPr lang="pt-BR" sz="2400" dirty="0" smtClean="0"/>
              <a:t> avaliados para extrapolação de dados pré-clínicos em ensaios clínicos, extrapolando a dose de células usada em estudos animais, foram utilizados doses de 1x10</a:t>
            </a:r>
            <a:r>
              <a:rPr lang="pt-BR" sz="2400" baseline="30000" dirty="0" smtClean="0"/>
              <a:t>7</a:t>
            </a:r>
            <a:r>
              <a:rPr lang="pt-BR" sz="2400" dirty="0" smtClean="0"/>
              <a:t> e 2x10</a:t>
            </a:r>
            <a:r>
              <a:rPr lang="pt-BR" sz="2400" baseline="30000" dirty="0" smtClean="0"/>
              <a:t>7</a:t>
            </a:r>
            <a:r>
              <a:rPr lang="pt-BR" sz="2400" dirty="0" smtClean="0"/>
              <a:t> células/kg para o uso no estudo em crianças.</a:t>
            </a:r>
          </a:p>
          <a:p>
            <a:pPr algn="just"/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710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Diferente do estudo experimental</a:t>
            </a:r>
            <a:r>
              <a:rPr lang="pt-BR" baseline="30000" smtClean="0"/>
              <a:t>8</a:t>
            </a:r>
            <a:r>
              <a:rPr lang="pt-BR" smtClean="0"/>
              <a:t>, </a:t>
            </a:r>
            <a:r>
              <a:rPr lang="pt-BR" smtClean="0">
                <a:solidFill>
                  <a:srgbClr val="FF3300"/>
                </a:solidFill>
              </a:rPr>
              <a:t>o  grupo de dose elevada MSC, apesar de pequena, pareceu ter uma maior duração da intubação e pontuações de severidade mais elevados de DBP</a:t>
            </a:r>
            <a:r>
              <a:rPr lang="pt-BR" smtClean="0"/>
              <a:t>, em comparação com o grupo de dose baixa, embora a diferença não foi estatisticamente significativa.</a:t>
            </a:r>
          </a:p>
          <a:p>
            <a:pPr algn="just"/>
            <a:r>
              <a:rPr lang="pt-BR" smtClean="0"/>
              <a:t>No entanto, s]ao necessários estudos para determinar a ótima dose de MSC.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813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O momento ideal para o transplante de MCSs é outra questão remanescente a ser esclarecido;</a:t>
            </a:r>
          </a:p>
          <a:p>
            <a:pPr algn="just"/>
            <a:r>
              <a:rPr lang="pt-BR" smtClean="0"/>
              <a:t>No estudo com ratos recém-nascidos, a  eficácia da terapêutica com  transplante de h-UCB-derivado MSC foi tempo-dependente, com grande eficácia quando dada antes do pico e do platô para resposta inflamatória na injúria pulmonar hiperóxica</a:t>
            </a:r>
            <a:r>
              <a:rPr lang="pt-BR" baseline="30000" smtClean="0"/>
              <a:t>9</a:t>
            </a:r>
            <a:r>
              <a:rPr lang="pt-BR" smtClean="0"/>
              <a:t>.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9155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Dados experimentais em roedores com Injúria Pulmonar hiperóxica não podem ser extrapolados diretamente para os  recém-nascidos humanos com DBP. </a:t>
            </a:r>
          </a:p>
          <a:p>
            <a:pPr algn="just"/>
            <a:r>
              <a:rPr lang="pt-BR" smtClean="0"/>
              <a:t>No entanto, </a:t>
            </a:r>
            <a:r>
              <a:rPr lang="pt-BR" smtClean="0">
                <a:solidFill>
                  <a:srgbClr val="0000FF"/>
                </a:solidFill>
              </a:rPr>
              <a:t>optou-se o transplante no </a:t>
            </a:r>
            <a:r>
              <a:rPr lang="pt-BR" b="1" smtClean="0">
                <a:solidFill>
                  <a:srgbClr val="0000FF"/>
                </a:solidFill>
              </a:rPr>
              <a:t>5-14 dias após o nascimento com dependência ventilador</a:t>
            </a:r>
            <a:r>
              <a:rPr lang="pt-BR" smtClean="0">
                <a:solidFill>
                  <a:srgbClr val="0000FF"/>
                </a:solidFill>
              </a:rPr>
              <a:t> como um momento de transplante com base, no estudo animal</a:t>
            </a:r>
            <a:r>
              <a:rPr lang="pt-BR" baseline="30000" smtClean="0">
                <a:solidFill>
                  <a:srgbClr val="0000FF"/>
                </a:solidFill>
              </a:rPr>
              <a:t>9</a:t>
            </a:r>
            <a:r>
              <a:rPr lang="pt-BR" smtClean="0">
                <a:solidFill>
                  <a:srgbClr val="0000FF"/>
                </a:solidFill>
              </a:rPr>
              <a:t>, que é relativamente cedo para prematuros, com estabilização suficiente após o nascimento, mas antes</a:t>
            </a:r>
            <a:r>
              <a:rPr lang="pt-BR" smtClean="0"/>
              <a:t> </a:t>
            </a:r>
            <a:r>
              <a:rPr lang="pt-BR" smtClean="0">
                <a:solidFill>
                  <a:srgbClr val="0000FF"/>
                </a:solidFill>
              </a:rPr>
              <a:t>de DBP esteja estabelecida.</a:t>
            </a:r>
          </a:p>
          <a:p>
            <a:endParaRPr lang="pt-B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017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Nesse presente estudo, não foi evidente variação tempo-dependente da eficácia terapêutica quando MSCs  foram administradas entre 7 e 14 dias pós-nascimento.</a:t>
            </a:r>
          </a:p>
          <a:p>
            <a:pPr algn="just"/>
            <a:r>
              <a:rPr lang="pt-BR" smtClean="0"/>
              <a:t>Os autores do presente estudo demonstraram  que </a:t>
            </a:r>
            <a:r>
              <a:rPr lang="pt-BR" smtClean="0">
                <a:solidFill>
                  <a:srgbClr val="0000FF"/>
                </a:solidFill>
              </a:rPr>
              <a:t>o transplante de MSCs parece diminuir o escore de severidade respiratória após o transplante</a:t>
            </a:r>
            <a:r>
              <a:rPr lang="pt-BR" smtClean="0"/>
              <a:t>, </a:t>
            </a:r>
            <a:r>
              <a:rPr lang="pt-BR" smtClean="0">
                <a:solidFill>
                  <a:srgbClr val="FF3300"/>
                </a:solidFill>
              </a:rPr>
              <a:t>seguido pelo aumento em torno de 7 dias pós-transplante.</a:t>
            </a:r>
          </a:p>
          <a:p>
            <a:pPr algn="just"/>
            <a:r>
              <a:rPr lang="pt-BR" smtClean="0"/>
              <a:t>Neste caso, </a:t>
            </a:r>
            <a:r>
              <a:rPr lang="pt-BR" b="1" smtClean="0">
                <a:solidFill>
                  <a:srgbClr val="0000FF"/>
                </a:solidFill>
              </a:rPr>
              <a:t>após 7 dias, pode ser considerado segundo transplante, se necessário;</a:t>
            </a:r>
          </a:p>
          <a:p>
            <a:endParaRPr lang="pt-BR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120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Foi demonstrado que a resposta inflamatória mediada por citocinas pro-inflamatórias desempenha  um papel crucial  no desenvolvimento da DBP</a:t>
            </a:r>
            <a:r>
              <a:rPr lang="pt-BR" baseline="30000" smtClean="0"/>
              <a:t>7-9,22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Além disso, </a:t>
            </a:r>
            <a:r>
              <a:rPr lang="pt-BR" smtClean="0">
                <a:solidFill>
                  <a:srgbClr val="0000FF"/>
                </a:solidFill>
              </a:rPr>
              <a:t>os efeitos da proteção da terapia hUCB-derived MSC contra a injúria pulmonar hiperóxica neonatal são mediadas primariamente pelo efeitos anti-inflamatórios, antioxidativos e antifibróticos</a:t>
            </a:r>
            <a:r>
              <a:rPr lang="pt-BR" smtClean="0"/>
              <a:t>, ao invés da capacidade regenerativa celular</a:t>
            </a:r>
            <a:r>
              <a:rPr lang="pt-BR" baseline="30000" smtClean="0"/>
              <a:t>7-9</a:t>
            </a:r>
            <a:r>
              <a:rPr lang="pt-BR" smtClean="0"/>
              <a:t>.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222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b="1" smtClean="0">
                <a:solidFill>
                  <a:srgbClr val="0000FF"/>
                </a:solidFill>
              </a:rPr>
              <a:t>Neste estudo, a concentração da IL-6, IL-8, MMP-9, TNF-alfa, e TGF-beta 1 do aspirado traqueal foi significativamente reduzido após o transplante MSC</a:t>
            </a:r>
            <a:r>
              <a:rPr lang="pt-BR" smtClean="0"/>
              <a:t>;</a:t>
            </a:r>
          </a:p>
          <a:p>
            <a:pPr algn="just"/>
            <a:r>
              <a:rPr lang="pt-BR" smtClean="0"/>
              <a:t>No entanto Kotecha et al</a:t>
            </a:r>
            <a:r>
              <a:rPr lang="pt-BR" baseline="30000" smtClean="0"/>
              <a:t>23</a:t>
            </a:r>
            <a:r>
              <a:rPr lang="pt-BR" smtClean="0"/>
              <a:t> demonstraram pico de citocinas pró-inflamatórias em recém-nascidos no aspirado traqueal e então desaparecem nos recém-nascidos que desenvolvimento doença pulmonar crônica; 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3251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Assim, sem um adequado grupo de comparação, a  redução das citocinas inflamatórias do aspirado do fluido traqueal se estão relacionados com efeitos imunomodulatórios MSCs ou um simples reflexo do curso natural da inflamação é incerto, segundo os autores do presente estudo.</a:t>
            </a:r>
          </a:p>
          <a:p>
            <a:pPr algn="just"/>
            <a:r>
              <a:rPr lang="pt-BR" smtClean="0"/>
              <a:t>Nesse estudo, VEGF e HGF tendem reduzir após o transplante MSC; estes resultados contradizem os resultados anteriores mostrando um significativo </a:t>
            </a:r>
            <a:r>
              <a:rPr lang="pt-BR" i="1" smtClean="0"/>
              <a:t>up-regulation </a:t>
            </a:r>
            <a:r>
              <a:rPr lang="pt-BR" smtClean="0"/>
              <a:t>para fatores de crescimento induzido pela hiperóxica</a:t>
            </a:r>
            <a:r>
              <a:rPr lang="pt-BR" baseline="30000" smtClean="0"/>
              <a:t>9</a:t>
            </a:r>
            <a:r>
              <a:rPr lang="pt-BR" smtClean="0"/>
              <a:t>.</a:t>
            </a:r>
          </a:p>
          <a:p>
            <a:pPr algn="just"/>
            <a:endParaRPr lang="pt-BR" smtClean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</a:p>
        </p:txBody>
      </p:sp>
      <p:sp>
        <p:nvSpPr>
          <p:cNvPr id="55299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z="2400" dirty="0" smtClean="0"/>
              <a:t>De acordo com analises </a:t>
            </a:r>
            <a:r>
              <a:rPr lang="pt-BR" sz="2400" dirty="0" err="1" smtClean="0"/>
              <a:t>multivariáveis</a:t>
            </a:r>
            <a:r>
              <a:rPr lang="pt-BR" sz="2400" dirty="0" smtClean="0"/>
              <a:t> de pré-termos de 23-27 semanas de idade gestacional,  </a:t>
            </a:r>
            <a:r>
              <a:rPr lang="pt-BR" sz="2400" dirty="0" smtClean="0">
                <a:solidFill>
                  <a:srgbClr val="FF3300"/>
                </a:solidFill>
              </a:rPr>
              <a:t>a baixa idade gestacional e ventilação mecânica em 7 dias são os maiores </a:t>
            </a:r>
            <a:r>
              <a:rPr lang="pt-BR" sz="2400" dirty="0" err="1" smtClean="0">
                <a:solidFill>
                  <a:srgbClr val="FF3300"/>
                </a:solidFill>
              </a:rPr>
              <a:t>preditores</a:t>
            </a:r>
            <a:r>
              <a:rPr lang="pt-BR" sz="2400" dirty="0" smtClean="0">
                <a:solidFill>
                  <a:srgbClr val="FF3300"/>
                </a:solidFill>
              </a:rPr>
              <a:t> de DBP</a:t>
            </a:r>
            <a:r>
              <a:rPr lang="pt-BR" sz="2400" baseline="30000" dirty="0" smtClean="0">
                <a:solidFill>
                  <a:srgbClr val="FF3300"/>
                </a:solidFill>
              </a:rPr>
              <a:t>15</a:t>
            </a:r>
            <a:r>
              <a:rPr lang="pt-BR" sz="2400" dirty="0" smtClean="0">
                <a:solidFill>
                  <a:srgbClr val="FF3300"/>
                </a:solidFill>
              </a:rPr>
              <a:t>.</a:t>
            </a:r>
          </a:p>
          <a:p>
            <a:pPr algn="just"/>
            <a:r>
              <a:rPr lang="pt-BR" sz="2400" dirty="0" smtClean="0"/>
              <a:t>Nesse presente estudo, MSC foram administradas em 9 pré-termos extremos em alto risco de desenvolver DBP (RN entre 24-26 semanas de idade gestacional, em ventilação mecânica com deterioração respiratória (</a:t>
            </a:r>
            <a:r>
              <a:rPr lang="pt-BR" sz="2400" dirty="0" smtClean="0">
                <a:solidFill>
                  <a:srgbClr val="0000FF"/>
                </a:solidFill>
              </a:rPr>
              <a:t>Tabela II</a:t>
            </a:r>
            <a:r>
              <a:rPr lang="pt-BR" sz="2400" dirty="0" smtClean="0"/>
              <a:t>).</a:t>
            </a:r>
          </a:p>
          <a:p>
            <a:pPr algn="just"/>
            <a:r>
              <a:rPr lang="pt-BR" sz="2400" b="1" dirty="0" smtClean="0">
                <a:solidFill>
                  <a:srgbClr val="0000FF"/>
                </a:solidFill>
              </a:rPr>
              <a:t>Todos os 9 recém-nascidos que receberam o transplante  MSC sobreviveram, e apenas 3 dessas crianças desenvolverão DBP moderada; </a:t>
            </a:r>
          </a:p>
          <a:p>
            <a:pPr algn="just"/>
            <a:endParaRPr lang="pt-BR" sz="24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632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mtClean="0"/>
              <a:t>Comparado com grupo controle histórico, </a:t>
            </a:r>
            <a:r>
              <a:rPr lang="pt-BR" smtClean="0">
                <a:solidFill>
                  <a:srgbClr val="0000FF"/>
                </a:solidFill>
              </a:rPr>
              <a:t>os receptores do transplante de MSC tiveram significantemente menor gravidade da DBP</a:t>
            </a:r>
          </a:p>
          <a:p>
            <a:pPr algn="just"/>
            <a:r>
              <a:rPr lang="pt-BR" smtClean="0"/>
              <a:t>O índice respiratório no 3º  dia de após o transplante, mostrou que a duração da intubação, duração da pressão positiva continua de via aéreas e os níveis  de esteróides foram menores no grupo transplantado com MSCs do que no grupo comparativo (embora não haja diferença estatística significante)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7347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sz="2400" dirty="0" smtClean="0">
                <a:solidFill>
                  <a:srgbClr val="FF3300"/>
                </a:solidFill>
              </a:rPr>
              <a:t>72%  das taxas de DBP moderada/severa observadas no grupo controle</a:t>
            </a:r>
            <a:r>
              <a:rPr lang="pt-BR" sz="2400" dirty="0" smtClean="0"/>
              <a:t>  também apóia a afirmação  de que recém-nascidos submetidos ao transplante de MSC estavam em maior risco de desenvolver DBP moderada/severa, e que reduziu significativamente a severidade da DBP observado nesse grupo pode ser atribuído aos efeitos benéficos do transplante MSC  mais do que viés de seleção de paciente.</a:t>
            </a:r>
          </a:p>
          <a:p>
            <a:pPr algn="ctr">
              <a:buFont typeface="Wingdings 2" pitchFamily="18" charset="2"/>
              <a:buNone/>
            </a:pPr>
            <a:r>
              <a:rPr lang="pt-BR" sz="2400" b="1" dirty="0" smtClean="0">
                <a:solidFill>
                  <a:srgbClr val="0000FF"/>
                </a:solidFill>
              </a:rPr>
              <a:t>No geral, estes resultados sugerem fortemente que a nova fase 2 de ensaios clínicos de transplante </a:t>
            </a:r>
            <a:r>
              <a:rPr lang="pt-BR" sz="2400" b="1" dirty="0" err="1" smtClean="0">
                <a:solidFill>
                  <a:srgbClr val="0000FF"/>
                </a:solidFill>
              </a:rPr>
              <a:t>intratraqueal</a:t>
            </a:r>
            <a:r>
              <a:rPr lang="pt-BR" sz="2400" b="1" dirty="0" smtClean="0">
                <a:solidFill>
                  <a:srgbClr val="0000FF"/>
                </a:solidFill>
              </a:rPr>
              <a:t> de </a:t>
            </a:r>
            <a:r>
              <a:rPr lang="pt-BR" sz="2400" b="1" dirty="0" err="1" smtClean="0">
                <a:solidFill>
                  <a:srgbClr val="0000FF"/>
                </a:solidFill>
              </a:rPr>
              <a:t>MSCs</a:t>
            </a:r>
            <a:r>
              <a:rPr lang="pt-BR" sz="2400" b="1" dirty="0" smtClean="0">
                <a:solidFill>
                  <a:srgbClr val="0000FF"/>
                </a:solidFill>
              </a:rPr>
              <a:t> derivadas de HUCB em prematuros </a:t>
            </a:r>
            <a:r>
              <a:rPr lang="pt-BR" sz="2400" b="1" dirty="0" smtClean="0">
                <a:solidFill>
                  <a:srgbClr val="0000FF"/>
                </a:solidFill>
              </a:rPr>
              <a:t>está garantida</a:t>
            </a:r>
            <a:endParaRPr lang="pt-BR" sz="2400" b="1" dirty="0" smtClean="0">
              <a:solidFill>
                <a:srgbClr val="0000FF"/>
              </a:solidFill>
            </a:endParaRPr>
          </a:p>
          <a:p>
            <a:pPr algn="ctr"/>
            <a:endParaRPr lang="pt-BR" sz="24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0" y="1700213"/>
            <a:ext cx="8978900" cy="3549650"/>
          </a:xfrm>
          <a:prstGeom prst="rect">
            <a:avLst/>
          </a:prstGeom>
          <a:noFill/>
        </p:spPr>
      </p:pic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3348038" y="836613"/>
            <a:ext cx="21415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0000FF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8925" y="115888"/>
            <a:ext cx="5949950" cy="6742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88913"/>
            <a:ext cx="5965825" cy="6669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04813"/>
            <a:ext cx="7848600" cy="6234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title"/>
          </p:nvPr>
        </p:nvSpPr>
        <p:spPr>
          <a:xfrm>
            <a:off x="755650" y="908050"/>
            <a:ext cx="7772400" cy="1143000"/>
          </a:xfrm>
        </p:spPr>
        <p:txBody>
          <a:bodyPr/>
          <a:lstStyle/>
          <a:p>
            <a:pPr algn="ctr"/>
            <a:r>
              <a:rPr lang="pt-BR" sz="3600" b="1" smtClean="0">
                <a:solidFill>
                  <a:srgbClr val="0000FF"/>
                </a:solidFill>
              </a:rPr>
              <a:t>Nota do Editor do site, Dr. Paulo R. Margotto</a:t>
            </a:r>
            <a:br>
              <a:rPr lang="pt-BR" sz="3600" b="1" smtClean="0">
                <a:solidFill>
                  <a:srgbClr val="0000FF"/>
                </a:solidFill>
              </a:rPr>
            </a:br>
            <a:r>
              <a:rPr lang="pt-BR" sz="3600" b="1" smtClean="0">
                <a:solidFill>
                  <a:srgbClr val="0000FF"/>
                </a:solidFill>
              </a:rPr>
              <a:t>Consultem também</a:t>
            </a:r>
          </a:p>
        </p:txBody>
      </p:sp>
      <p:graphicFrame>
        <p:nvGraphicFramePr>
          <p:cNvPr id="77847" name="Group 23"/>
          <p:cNvGraphicFramePr>
            <a:graphicFrameLocks noGrp="1"/>
          </p:cNvGraphicFramePr>
          <p:nvPr/>
        </p:nvGraphicFramePr>
        <p:xfrm>
          <a:off x="611188" y="2420938"/>
          <a:ext cx="7777162" cy="731520"/>
        </p:xfrm>
        <a:graphic>
          <a:graphicData uri="http://schemas.openxmlformats.org/drawingml/2006/table">
            <a:tbl>
              <a:tblPr/>
              <a:tblGrid>
                <a:gridCol w="5978525"/>
                <a:gridCol w="1798637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Preven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erpetua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ão da displasia broncopulmonar (IX Congresso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Perpetua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beroamericano de Neonatologia-SIBEN, 20-203/6/2012)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Autor(es): Eduardo Bancalari (EUA)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erpetua" pitchFamily="18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erpetua" pitchFamily="18" charset="0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783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2781300"/>
            <a:ext cx="425450" cy="344488"/>
          </a:xfrm>
          <a:prstGeom prst="rect">
            <a:avLst/>
          </a:prstGeom>
          <a:noFill/>
        </p:spPr>
      </p:pic>
      <p:sp>
        <p:nvSpPr>
          <p:cNvPr id="77845" name="Rectangle 21"/>
          <p:cNvSpPr>
            <a:spLocks noGrp="1"/>
          </p:cNvSpPr>
          <p:nvPr>
            <p:ph type="body" idx="1"/>
          </p:nvPr>
        </p:nvSpPr>
        <p:spPr>
          <a:xfrm>
            <a:off x="755650" y="3644900"/>
            <a:ext cx="7745440" cy="3070248"/>
          </a:xfrm>
          <a:solidFill>
            <a:schemeClr val="bg1"/>
          </a:solidFill>
          <a:ln w="76200" cap="flat">
            <a:solidFill>
              <a:srgbClr val="FF3300"/>
            </a:solidFill>
            <a:prstDash val="lgDashDot"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altLang="ja-JP" dirty="0" smtClean="0">
                <a:ea typeface="ＭＳ Ｐゴシック" pitchFamily="34" charset="-128"/>
              </a:rPr>
              <a:t>Será que vamos conseguir prevenir ou nunca a displasia broncopulmonar (DBP?). No futuro, teremos que usar diferentes intervenções que sejam capazes de modular estas moléculas, aumentando ou diminuindo-as para tentar o desenvolvimento pulmonar normal, fundamentalmente para os RN de </a:t>
            </a:r>
            <a:r>
              <a:rPr lang="pt-BR" altLang="ja-JP" dirty="0" smtClean="0">
                <a:solidFill>
                  <a:srgbClr val="FF3300"/>
                </a:solidFill>
                <a:ea typeface="ＭＳ Ｐゴシック" pitchFamily="34" charset="-128"/>
              </a:rPr>
              <a:t>23-24-25 semanas</a:t>
            </a:r>
            <a:r>
              <a:rPr lang="pt-BR" altLang="ja-JP" dirty="0" smtClean="0">
                <a:ea typeface="ＭＳ Ｐゴシック" pitchFamily="34" charset="-128"/>
              </a:rPr>
              <a:t> </a:t>
            </a:r>
            <a:endParaRPr lang="pt-BR" dirty="0" smtClean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/>
          </p:cNvSpPr>
          <p:nvPr>
            <p:ph type="body" idx="1"/>
          </p:nvPr>
        </p:nvSpPr>
        <p:spPr>
          <a:xfrm>
            <a:off x="928662" y="857232"/>
            <a:ext cx="7772400" cy="4572000"/>
          </a:xfrm>
        </p:spPr>
        <p:txBody>
          <a:bodyPr/>
          <a:lstStyle/>
          <a:p>
            <a:r>
              <a:rPr lang="pt-BR" altLang="ja-JP" sz="2200" b="1" dirty="0" smtClean="0">
                <a:ea typeface="ＭＳ Ｐゴシック" pitchFamily="34" charset="-128"/>
              </a:rPr>
              <a:t>O maior desafio é a DBP que ocorre nos mais prematuros extremos e esta DBP, acredito, que não vamos conseguir diminuir com a estratégias abordadas aqui</a:t>
            </a:r>
            <a:r>
              <a:rPr lang="pt-BR" altLang="ja-JP" sz="2200" dirty="0" smtClean="0">
                <a:ea typeface="ＭＳ Ｐゴシック" pitchFamily="34" charset="-128"/>
              </a:rPr>
              <a:t>. Para este tipo de DBP, vamos ter que ser muito mais sofisticados, muito mais inteligentes e temos que tentar investigar quais são os mecanismos que freiam o desenvolvimento do pulmão destes prematuros extremos, como a </a:t>
            </a:r>
            <a:r>
              <a:rPr lang="pt-BR" altLang="ja-JP" sz="2200" dirty="0" err="1" smtClean="0">
                <a:ea typeface="ＭＳ Ｐゴシック" pitchFamily="34" charset="-128"/>
              </a:rPr>
              <a:t>superexpressão</a:t>
            </a:r>
            <a:r>
              <a:rPr lang="pt-BR" altLang="ja-JP" sz="2200" dirty="0" smtClean="0">
                <a:ea typeface="ＭＳ Ｐゴシック" pitchFamily="34" charset="-128"/>
              </a:rPr>
              <a:t> do CTFG, fator </a:t>
            </a:r>
            <a:r>
              <a:rPr lang="pt-BR" altLang="ja-JP" sz="2200" dirty="0" err="1" smtClean="0">
                <a:ea typeface="ＭＳ Ｐゴシック" pitchFamily="34" charset="-128"/>
              </a:rPr>
              <a:t>profibrótico</a:t>
            </a:r>
            <a:r>
              <a:rPr lang="pt-BR" altLang="ja-JP" sz="2200" dirty="0" smtClean="0">
                <a:ea typeface="ＭＳ Ｐゴシック" pitchFamily="34" charset="-128"/>
              </a:rPr>
              <a:t> que desacelera o crescimento pulmonar. Já temos o conhecimento dos mecanismos moleculares, mediadores que estão ou aumentados ou diminuídos nestes RN que acabam inibindo o desenvolvimento do pulmão. </a:t>
            </a:r>
            <a:r>
              <a:rPr lang="pt-BR" altLang="ja-JP" sz="2200" b="1" dirty="0" smtClean="0">
                <a:solidFill>
                  <a:srgbClr val="0000FF"/>
                </a:solidFill>
                <a:ea typeface="ＭＳ Ｐゴシック" pitchFamily="34" charset="-128"/>
              </a:rPr>
              <a:t>Outra possibilidade está no uso de células tronco, instilando-as na traquéia destes RN, regenerando a </a:t>
            </a:r>
            <a:r>
              <a:rPr lang="pt-BR" altLang="ja-JP" sz="2200" b="1" dirty="0" err="1" smtClean="0">
                <a:solidFill>
                  <a:srgbClr val="0000FF"/>
                </a:solidFill>
                <a:ea typeface="ＭＳ Ｐゴシック" pitchFamily="34" charset="-128"/>
              </a:rPr>
              <a:t>alveolarização</a:t>
            </a:r>
            <a:r>
              <a:rPr lang="pt-BR" altLang="ja-JP" sz="2200" b="1" dirty="0" smtClean="0">
                <a:solidFill>
                  <a:srgbClr val="0000FF"/>
                </a:solidFill>
                <a:ea typeface="ＭＳ Ｐゴシック" pitchFamily="34" charset="-128"/>
              </a:rPr>
              <a:t> e formação de vasos. </a:t>
            </a:r>
            <a:endParaRPr lang="pt-BR" sz="22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altLang="ja-JP" sz="2200" smtClean="0">
                <a:ea typeface="ＭＳ Ｐゴシック" pitchFamily="34" charset="-128"/>
              </a:rPr>
              <a:t>Aqui deixo alguns exemplos de estudos conduzidos em nosso laboratório pela Dra. Cleide Suguihara, na tentativa de desenvolver estratégias justamente para proteger o pulmão imaturo. O CTGF é um fator de crescimento do tecido conjuntivo, que é um fator profibrótico que desacelera  a  alveolarização.É também uma citocina profibrótica que resulta em fibrose intersticial. A prolongada superexpressão do CTGF no septo alveolar pode inibir o desenvolvimento alveolar, produzindo fibrose intersticial, resultando em DBP nestes pulmões imaturos.  Observem nestes animais, o aumento do CTGF com ventilação com alto volume corrente ((</a:t>
            </a:r>
            <a:r>
              <a:rPr lang="pt-BR" altLang="ja-JP" sz="2200" smtClean="0">
                <a:ea typeface="ＭＳ Ｐゴシック" pitchFamily="34" charset="-128"/>
                <a:hlinkClick r:id="rId2"/>
              </a:rPr>
              <a:t>High tidal volume ventilation activates Smad2 and upregulates expression of connective tissue growth factor in newborn rat lung.</a:t>
            </a:r>
            <a:r>
              <a:rPr lang="pt-BR" altLang="ja-JP" sz="2200" smtClean="0">
                <a:ea typeface="ＭＳ Ｐゴシック" pitchFamily="34" charset="-128"/>
              </a:rPr>
              <a:t> Wu S, Capasso L, Lessa A, Peng J, Kasisomayajula K, Rodriguez M, Suguihara C, Bancalari E. Pediatr Res. 2008 Mar;63(3):245-50).                        Observem as figuras a seguir </a:t>
            </a:r>
            <a:endParaRPr lang="pt-BR" sz="2200" smtClean="0"/>
          </a:p>
        </p:txBody>
      </p:sp>
      <p:sp>
        <p:nvSpPr>
          <p:cNvPr id="80900" name="AutoShape 7"/>
          <p:cNvSpPr>
            <a:spLocks noChangeArrowheads="1"/>
          </p:cNvSpPr>
          <p:nvPr/>
        </p:nvSpPr>
        <p:spPr bwMode="auto">
          <a:xfrm>
            <a:off x="7786710" y="6215082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1800">
              <a:cs typeface="Arial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052513"/>
            <a:ext cx="6905625" cy="172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3" name="Rectangle 4"/>
          <p:cNvSpPr>
            <a:spLocks noChangeArrowheads="1"/>
          </p:cNvSpPr>
          <p:nvPr/>
        </p:nvSpPr>
        <p:spPr bwMode="auto">
          <a:xfrm>
            <a:off x="468313" y="2924175"/>
            <a:ext cx="81359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800" i="1">
                <a:solidFill>
                  <a:srgbClr val="0000FF"/>
                </a:solidFill>
                <a:cs typeface="Arial" charset="0"/>
              </a:rPr>
              <a:t>Histologia em (A) de um pulmão controle, em (B) ventilado com volume corrente normal e em (C), ventilado com alto volume corrente. Observe em (C)  a superdistensão alveolar e o espessamento do septo</a:t>
            </a:r>
          </a:p>
        </p:txBody>
      </p:sp>
      <p:pic>
        <p:nvPicPr>
          <p:cNvPr id="8192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3933825"/>
            <a:ext cx="4827587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5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3933825"/>
            <a:ext cx="2016125" cy="17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6" name="Text Box 7"/>
          <p:cNvSpPr txBox="1">
            <a:spLocks noChangeArrowheads="1"/>
          </p:cNvSpPr>
          <p:nvPr/>
        </p:nvSpPr>
        <p:spPr bwMode="auto">
          <a:xfrm>
            <a:off x="0" y="4941888"/>
            <a:ext cx="806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0000FF"/>
                </a:solidFill>
                <a:cs typeface="Arial" charset="0"/>
              </a:rPr>
              <a:t>CTGF</a:t>
            </a:r>
          </a:p>
        </p:txBody>
      </p:sp>
      <p:sp>
        <p:nvSpPr>
          <p:cNvPr id="81927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6021388"/>
            <a:ext cx="8229600" cy="1108075"/>
          </a:xfrm>
          <a:noFill/>
        </p:spPr>
        <p:txBody>
          <a:bodyPr/>
          <a:lstStyle/>
          <a:p>
            <a:pPr marL="292100" indent="-292100" algn="ctr">
              <a:lnSpc>
                <a:spcPct val="80000"/>
              </a:lnSpc>
            </a:pPr>
            <a:r>
              <a:rPr lang="pt-BR" altLang="ja-JP" sz="1800" b="1" i="1" smtClean="0">
                <a:solidFill>
                  <a:srgbClr val="0000FF"/>
                </a:solidFill>
                <a:ea typeface="ＭＳ Ｐゴシック" pitchFamily="34" charset="-128"/>
              </a:rPr>
              <a:t>Observem as c</a:t>
            </a:r>
            <a:r>
              <a:rPr lang="pt-BR" altLang="ja-JP" sz="1800" b="1" i="1" smtClean="0">
                <a:solidFill>
                  <a:srgbClr val="0000FF"/>
                </a:solidFill>
                <a:latin typeface="Arial" charset="0"/>
                <a:ea typeface="ＭＳ Ｐゴシック" pitchFamily="34" charset="-128"/>
              </a:rPr>
              <a:t>é</a:t>
            </a:r>
            <a:r>
              <a:rPr lang="pt-BR" altLang="ja-JP" sz="1800" b="1" i="1" smtClean="0">
                <a:solidFill>
                  <a:srgbClr val="0000FF"/>
                </a:solidFill>
                <a:ea typeface="ＭＳ Ｐゴシック" pitchFamily="34" charset="-128"/>
              </a:rPr>
              <a:t>lulas positivas para o CTGF (cor marrom-setas) no pulmão normal em (A), ventilado com volume corrente normal (B) e ventilado com alto volume corrente (C)(Wu S et al, 2008)</a:t>
            </a:r>
            <a:r>
              <a:rPr lang="pt-BR" altLang="ja-JP" sz="1800" smtClean="0">
                <a:solidFill>
                  <a:srgbClr val="0000FF"/>
                </a:solidFill>
                <a:ea typeface="ＭＳ Ｐゴシック" pitchFamily="34" charset="-128"/>
              </a:rPr>
              <a:t> </a:t>
            </a:r>
            <a:endParaRPr lang="pt-BR" sz="1800" smtClean="0">
              <a:solidFill>
                <a:srgbClr val="0000FF"/>
              </a:solidFill>
            </a:endParaRPr>
          </a:p>
        </p:txBody>
      </p:sp>
      <p:sp>
        <p:nvSpPr>
          <p:cNvPr id="81928" name="Line 9"/>
          <p:cNvSpPr>
            <a:spLocks noChangeShapeType="1"/>
          </p:cNvSpPr>
          <p:nvPr/>
        </p:nvSpPr>
        <p:spPr bwMode="auto">
          <a:xfrm>
            <a:off x="323850" y="5445125"/>
            <a:ext cx="576263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81929" name="Rectangle 2"/>
          <p:cNvSpPr>
            <a:spLocks noChangeArrowheads="1"/>
          </p:cNvSpPr>
          <p:nvPr/>
        </p:nvSpPr>
        <p:spPr bwMode="auto">
          <a:xfrm>
            <a:off x="539750" y="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pt-BR" sz="2900">
              <a:solidFill>
                <a:srgbClr val="E7EACB"/>
              </a:solidFill>
              <a:latin typeface="Rockwell" pitchFamily="18" charset="0"/>
              <a:cs typeface="Arial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6250"/>
            <a:ext cx="380365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7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995738" y="2060575"/>
            <a:ext cx="5148262" cy="3168650"/>
          </a:xfrm>
          <a:solidFill>
            <a:srgbClr val="0066FF"/>
          </a:solidFill>
        </p:spPr>
        <p:txBody>
          <a:bodyPr/>
          <a:lstStyle/>
          <a:p>
            <a:pPr marL="292100" indent="-292100">
              <a:lnSpc>
                <a:spcPct val="80000"/>
              </a:lnSpc>
            </a:pPr>
            <a:r>
              <a:rPr lang="pt-BR" sz="1800" b="1" i="1" smtClean="0">
                <a:solidFill>
                  <a:srgbClr val="FFFF00"/>
                </a:solidFill>
              </a:rPr>
              <a:t>Administração intratraqueal de células mesenquimais derivadas da medula óssea (MSC</a:t>
            </a:r>
            <a:r>
              <a:rPr lang="pt-BR" sz="1800" b="1" i="1" smtClean="0">
                <a:solidFill>
                  <a:schemeClr val="bg1"/>
                </a:solidFill>
              </a:rPr>
              <a:t>) restaura a diminuição da densidade capilar pulmonar induzida por hiperoxia. A microscopia eletrônica de varredura mostra a promoção da angiogênese e restaura a densidade da rede capilar nos pulmões expostos a hiperoxemia, com a administração de células troncos via intratraqueal em ratos (van Haaften T et al, 2009)</a:t>
            </a:r>
            <a:r>
              <a:rPr lang="pt-BR" sz="1800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2948" name="Line 5"/>
          <p:cNvSpPr>
            <a:spLocks noChangeShapeType="1"/>
          </p:cNvSpPr>
          <p:nvPr/>
        </p:nvSpPr>
        <p:spPr bwMode="auto">
          <a:xfrm>
            <a:off x="250825" y="4868863"/>
            <a:ext cx="576263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82951" name="Rectangle 2"/>
          <p:cNvSpPr>
            <a:spLocks noChangeArrowheads="1"/>
          </p:cNvSpPr>
          <p:nvPr/>
        </p:nvSpPr>
        <p:spPr bwMode="auto">
          <a:xfrm>
            <a:off x="2843213" y="47625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pt-BR" sz="2900">
              <a:solidFill>
                <a:srgbClr val="E7EACB"/>
              </a:solidFill>
              <a:latin typeface="Rockwell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/>
          </p:cNvSpPr>
          <p:nvPr>
            <p:ph type="body" idx="4294967295"/>
          </p:nvPr>
        </p:nvSpPr>
        <p:spPr>
          <a:xfrm>
            <a:off x="539750" y="1268413"/>
            <a:ext cx="8229600" cy="4525962"/>
          </a:xfrm>
          <a:solidFill>
            <a:srgbClr val="0066FF"/>
          </a:solidFill>
        </p:spPr>
        <p:txBody>
          <a:bodyPr/>
          <a:lstStyle/>
          <a:p>
            <a:pPr marL="292100" indent="-292100">
              <a:lnSpc>
                <a:spcPct val="80000"/>
              </a:lnSpc>
              <a:buFont typeface="Wingdings 2" pitchFamily="18" charset="2"/>
              <a:buNone/>
            </a:pPr>
            <a:r>
              <a:rPr lang="pt-BR" sz="2200" dirty="0" smtClean="0"/>
              <a:t>              </a:t>
            </a:r>
          </a:p>
          <a:p>
            <a:pPr marL="292100" indent="-292100">
              <a:lnSpc>
                <a:spcPct val="80000"/>
              </a:lnSpc>
              <a:buFont typeface="Wingdings 2" pitchFamily="18" charset="2"/>
              <a:buNone/>
            </a:pPr>
            <a:r>
              <a:rPr lang="pt-BR" sz="2000" dirty="0" smtClean="0">
                <a:solidFill>
                  <a:schemeClr val="bg1"/>
                </a:solidFill>
              </a:rPr>
              <a:t>Em 28/2/1983 (BIP No 29:</a:t>
            </a:r>
          </a:p>
          <a:p>
            <a:pPr marL="292100" indent="-292100">
              <a:lnSpc>
                <a:spcPct val="80000"/>
              </a:lnSpc>
              <a:buFont typeface="Wingdings 2" pitchFamily="18" charset="2"/>
              <a:buNone/>
            </a:pPr>
            <a:r>
              <a:rPr lang="pt-BR" sz="2000" dirty="0" smtClean="0">
                <a:solidFill>
                  <a:schemeClr val="bg1"/>
                </a:solidFill>
              </a:rPr>
              <a:t>    Em Pesquisa</a:t>
            </a:r>
          </a:p>
          <a:p>
            <a:pPr marL="292100" indent="-292100">
              <a:lnSpc>
                <a:spcPct val="80000"/>
              </a:lnSpc>
            </a:pPr>
            <a:r>
              <a:rPr lang="pt-BR" sz="2000" dirty="0" smtClean="0">
                <a:solidFill>
                  <a:schemeClr val="bg1"/>
                </a:solidFill>
              </a:rPr>
              <a:t>(1980)-nebulização de lipídios tratados com técnicas especiais resultou no </a:t>
            </a:r>
            <a:r>
              <a:rPr lang="pt-BR" sz="2000" b="1" dirty="0" smtClean="0">
                <a:solidFill>
                  <a:schemeClr val="bg1"/>
                </a:solidFill>
              </a:rPr>
              <a:t>SURFACTANTE</a:t>
            </a:r>
            <a:r>
              <a:rPr lang="pt-BR" sz="2000" dirty="0" smtClean="0">
                <a:solidFill>
                  <a:schemeClr val="bg1"/>
                </a:solidFill>
              </a:rPr>
              <a:t>: usado em coelhos, possibilitou reduzir a FIO2 de 81% para 38%; alterações radiológicas melhoraram entre 1h30 a 6h.</a:t>
            </a:r>
          </a:p>
          <a:p>
            <a:pPr marL="292100" indent="-292100">
              <a:lnSpc>
                <a:spcPct val="80000"/>
              </a:lnSpc>
              <a:buFont typeface="Wingdings 2" pitchFamily="18" charset="2"/>
              <a:buNone/>
            </a:pPr>
            <a:endParaRPr lang="pt-BR" sz="2000" dirty="0" smtClean="0">
              <a:solidFill>
                <a:schemeClr val="bg1"/>
              </a:solidFill>
            </a:endParaRPr>
          </a:p>
          <a:p>
            <a:pPr marL="292100" indent="-292100">
              <a:lnSpc>
                <a:spcPct val="80000"/>
              </a:lnSpc>
            </a:pPr>
            <a:r>
              <a:rPr lang="pt-BR" sz="2000" dirty="0" smtClean="0">
                <a:solidFill>
                  <a:schemeClr val="bg1"/>
                </a:solidFill>
              </a:rPr>
              <a:t>A PARTIR DE 1990-LIBERADO</a:t>
            </a:r>
          </a:p>
          <a:p>
            <a:pPr marL="292100" indent="-292100">
              <a:lnSpc>
                <a:spcPct val="80000"/>
              </a:lnSpc>
            </a:pPr>
            <a:r>
              <a:rPr lang="pt-BR" sz="2000" dirty="0" smtClean="0">
                <a:solidFill>
                  <a:schemeClr val="bg1"/>
                </a:solidFill>
              </a:rPr>
              <a:t>A PARTIR DE 1993-Início do uso do surfactante na Unidade de Neonatologia do HRAS/HMIB/SES/DF</a:t>
            </a:r>
          </a:p>
        </p:txBody>
      </p:sp>
      <p:sp>
        <p:nvSpPr>
          <p:cNvPr id="83971" name="Text Box 4"/>
          <p:cNvSpPr txBox="1">
            <a:spLocks noChangeArrowheads="1"/>
          </p:cNvSpPr>
          <p:nvPr/>
        </p:nvSpPr>
        <p:spPr bwMode="auto">
          <a:xfrm>
            <a:off x="2051050" y="981075"/>
            <a:ext cx="5302250" cy="366713"/>
          </a:xfrm>
          <a:prstGeom prst="rect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 dirty="0">
                <a:solidFill>
                  <a:srgbClr val="FFFF00"/>
                </a:solidFill>
                <a:cs typeface="Arial" charset="0"/>
              </a:rPr>
              <a:t>Margotto, PR, 1983 (há  </a:t>
            </a:r>
            <a:r>
              <a:rPr lang="pt-BR" sz="1800" b="1" dirty="0" smtClean="0">
                <a:solidFill>
                  <a:srgbClr val="FFFF00"/>
                </a:solidFill>
                <a:cs typeface="Arial" charset="0"/>
              </a:rPr>
              <a:t>34 </a:t>
            </a:r>
            <a:r>
              <a:rPr lang="pt-BR" sz="1800" b="1" dirty="0">
                <a:solidFill>
                  <a:srgbClr val="FFFF00"/>
                </a:solidFill>
                <a:cs typeface="Arial" charset="0"/>
              </a:rPr>
              <a:t>anos!), escrevemos</a:t>
            </a:r>
            <a:r>
              <a:rPr lang="pt-BR" sz="1800" b="1" dirty="0">
                <a:solidFill>
                  <a:srgbClr val="DCFC1A"/>
                </a:solidFill>
                <a:cs typeface="Arial" charset="0"/>
              </a:rPr>
              <a:t>:</a:t>
            </a:r>
          </a:p>
        </p:txBody>
      </p:sp>
      <p:pic>
        <p:nvPicPr>
          <p:cNvPr id="83972" name="Picture 4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3428992" y="4491640"/>
            <a:ext cx="2081214" cy="216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3" name="Rectangle 2"/>
          <p:cNvSpPr>
            <a:spLocks noChangeArrowheads="1"/>
          </p:cNvSpPr>
          <p:nvPr/>
        </p:nvSpPr>
        <p:spPr bwMode="auto">
          <a:xfrm>
            <a:off x="1116013" y="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pt-BR" sz="2900">
              <a:solidFill>
                <a:srgbClr val="E7EACB"/>
              </a:solidFill>
              <a:latin typeface="Rockwell" pitchFamily="18" charset="0"/>
              <a:cs typeface="Arial" charset="0"/>
            </a:endParaRPr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1123950" y="260350"/>
            <a:ext cx="6056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FF3300"/>
                </a:solidFill>
              </a:rPr>
              <a:t>Ah!, MAS ISTO NÃO VAI ACONTECER NUNCA... 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NUNCA DIGA NUNCA!!!!!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/>
          </p:cNvSpPr>
          <p:nvPr>
            <p:ph type="body" idx="1"/>
          </p:nvPr>
        </p:nvSpPr>
        <p:spPr>
          <a:xfrm>
            <a:off x="684213" y="2205038"/>
            <a:ext cx="7772400" cy="4114800"/>
          </a:xfrm>
          <a:solidFill>
            <a:srgbClr val="0066FF"/>
          </a:solidFill>
        </p:spPr>
        <p:txBody>
          <a:bodyPr/>
          <a:lstStyle/>
          <a:p>
            <a:r>
              <a:rPr lang="pt-BR" sz="1600" smtClean="0"/>
              <a:t>9 RN entre  24-26 semanas:3 usaram baixa dose:1 x 107 células/kg (2 mL/kg) e 6 usaram alta dose: 2 x 107 células/kg(4 mL/kg);  a média de idade ao receber a terapêutica: 10,4±2,6dias</a:t>
            </a:r>
          </a:p>
          <a:p>
            <a:endParaRPr lang="pt-BR" sz="1600" smtClean="0"/>
          </a:p>
          <a:p>
            <a:r>
              <a:rPr lang="pt-BR" sz="1600" smtClean="0"/>
              <a:t>Não houve nenhum efeito colateral sério imediato </a:t>
            </a:r>
          </a:p>
          <a:p>
            <a:r>
              <a:rPr lang="pt-BR" sz="1600" smtClean="0"/>
              <a:t>3 RN: DBP moderada;nenhum: forma grave</a:t>
            </a:r>
          </a:p>
          <a:p>
            <a:r>
              <a:rPr lang="pt-BR" sz="1600" smtClean="0"/>
              <a:t>Nos RN que não receberam: 72% com DBP moderada/severa </a:t>
            </a:r>
          </a:p>
          <a:p>
            <a:r>
              <a:rPr lang="pt-BR" sz="1600" smtClean="0"/>
              <a:t>Nenhum desenvolveu retinopatia da prematuridade</a:t>
            </a:r>
          </a:p>
        </p:txBody>
      </p:sp>
      <p:sp>
        <p:nvSpPr>
          <p:cNvPr id="84995" name="Rectangle 2"/>
          <p:cNvSpPr>
            <a:spLocks noChangeArrowheads="1"/>
          </p:cNvSpPr>
          <p:nvPr/>
        </p:nvSpPr>
        <p:spPr bwMode="auto">
          <a:xfrm>
            <a:off x="1116013" y="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pt-BR" sz="2900">
              <a:solidFill>
                <a:srgbClr val="E7EACB"/>
              </a:solidFill>
              <a:latin typeface="Rockwell" pitchFamily="18" charset="0"/>
              <a:cs typeface="Arial" charset="0"/>
            </a:endParaRPr>
          </a:p>
        </p:txBody>
      </p:sp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549275"/>
            <a:ext cx="6816725" cy="110807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844675"/>
            <a:ext cx="7759700" cy="400050"/>
          </a:xfrm>
          <a:prstGeom prst="rect">
            <a:avLst/>
          </a:prstGeom>
          <a:noFill/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4508500"/>
            <a:ext cx="3095625" cy="2298700"/>
          </a:xfrm>
          <a:prstGeom prst="rect">
            <a:avLst/>
          </a:prstGeom>
          <a:noFill/>
        </p:spPr>
      </p:pic>
      <p:pic>
        <p:nvPicPr>
          <p:cNvPr id="8499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3068638"/>
            <a:ext cx="7777162" cy="3683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85000" name="Line 8"/>
          <p:cNvSpPr>
            <a:spLocks noChangeShapeType="1"/>
          </p:cNvSpPr>
          <p:nvPr/>
        </p:nvSpPr>
        <p:spPr bwMode="auto">
          <a:xfrm>
            <a:off x="250825" y="2565400"/>
            <a:ext cx="360363" cy="503238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3276600" y="115888"/>
            <a:ext cx="1298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Em 2014!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body" idx="1"/>
          </p:nvPr>
        </p:nvSpPr>
        <p:spPr>
          <a:xfrm>
            <a:off x="755650" y="5445125"/>
            <a:ext cx="7772400" cy="41148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z="1500" b="1" i="1" smtClean="0">
                <a:solidFill>
                  <a:srgbClr val="0000FF"/>
                </a:solidFill>
              </a:rPr>
              <a:t>Será que vamos conseguir prevenir ou mesmo curar a Displasia broncopulmonar nos RN entre 24-26 semanas?</a:t>
            </a:r>
          </a:p>
        </p:txBody>
      </p:sp>
      <p:pic>
        <p:nvPicPr>
          <p:cNvPr id="870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549275"/>
            <a:ext cx="7099300" cy="4918075"/>
          </a:xfrm>
          <a:prstGeom prst="rect">
            <a:avLst/>
          </a:prstGeom>
          <a:noFill/>
        </p:spPr>
      </p:pic>
      <p:sp>
        <p:nvSpPr>
          <p:cNvPr id="87045" name="Line 5"/>
          <p:cNvSpPr>
            <a:spLocks noChangeShapeType="1"/>
          </p:cNvSpPr>
          <p:nvPr/>
        </p:nvSpPr>
        <p:spPr bwMode="auto">
          <a:xfrm>
            <a:off x="6011863" y="404813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46" name="Line 6"/>
          <p:cNvSpPr>
            <a:spLocks noChangeShapeType="1"/>
          </p:cNvSpPr>
          <p:nvPr/>
        </p:nvSpPr>
        <p:spPr bwMode="auto">
          <a:xfrm>
            <a:off x="3851275" y="765175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47" name="Line 7"/>
          <p:cNvSpPr>
            <a:spLocks noChangeShapeType="1"/>
          </p:cNvSpPr>
          <p:nvPr/>
        </p:nvSpPr>
        <p:spPr bwMode="auto">
          <a:xfrm>
            <a:off x="1116013" y="620713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48" name="Line 8"/>
          <p:cNvSpPr>
            <a:spLocks noChangeShapeType="1"/>
          </p:cNvSpPr>
          <p:nvPr/>
        </p:nvSpPr>
        <p:spPr bwMode="auto">
          <a:xfrm>
            <a:off x="1331913" y="2205038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49" name="Line 9"/>
          <p:cNvSpPr>
            <a:spLocks noChangeShapeType="1"/>
          </p:cNvSpPr>
          <p:nvPr/>
        </p:nvSpPr>
        <p:spPr bwMode="auto">
          <a:xfrm>
            <a:off x="6011863" y="2133600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50" name="Line 10"/>
          <p:cNvSpPr>
            <a:spLocks noChangeShapeType="1"/>
          </p:cNvSpPr>
          <p:nvPr/>
        </p:nvSpPr>
        <p:spPr bwMode="auto">
          <a:xfrm>
            <a:off x="6227763" y="4005263"/>
            <a:ext cx="431800" cy="431800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51" name="Line 11"/>
          <p:cNvSpPr>
            <a:spLocks noChangeShapeType="1"/>
          </p:cNvSpPr>
          <p:nvPr/>
        </p:nvSpPr>
        <p:spPr bwMode="auto">
          <a:xfrm>
            <a:off x="3779838" y="2133600"/>
            <a:ext cx="4318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52" name="Line 12"/>
          <p:cNvSpPr>
            <a:spLocks noChangeShapeType="1"/>
          </p:cNvSpPr>
          <p:nvPr/>
        </p:nvSpPr>
        <p:spPr bwMode="auto">
          <a:xfrm>
            <a:off x="1403350" y="3933825"/>
            <a:ext cx="4318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53" name="Line 13"/>
          <p:cNvSpPr>
            <a:spLocks noChangeShapeType="1"/>
          </p:cNvSpPr>
          <p:nvPr/>
        </p:nvSpPr>
        <p:spPr bwMode="auto">
          <a:xfrm>
            <a:off x="3779838" y="4005263"/>
            <a:ext cx="4318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54" name="Line 14"/>
          <p:cNvSpPr>
            <a:spLocks noChangeShapeType="1"/>
          </p:cNvSpPr>
          <p:nvPr/>
        </p:nvSpPr>
        <p:spPr bwMode="auto">
          <a:xfrm>
            <a:off x="900113" y="5805488"/>
            <a:ext cx="360362" cy="360362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1258888" y="6092825"/>
            <a:ext cx="319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800">
                <a:latin typeface="Edwardian Script ITC" pitchFamily="66" charset="0"/>
                <a:cs typeface="Arial" charset="0"/>
              </a:rPr>
              <a:t>DBP moderada (6 pacientes);</a:t>
            </a:r>
          </a:p>
        </p:txBody>
      </p:sp>
      <p:sp>
        <p:nvSpPr>
          <p:cNvPr id="87056" name="Line 16"/>
          <p:cNvSpPr>
            <a:spLocks noChangeShapeType="1"/>
          </p:cNvSpPr>
          <p:nvPr/>
        </p:nvSpPr>
        <p:spPr bwMode="auto">
          <a:xfrm>
            <a:off x="5003800" y="5949950"/>
            <a:ext cx="287338" cy="3587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5292725" y="6092825"/>
            <a:ext cx="267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800">
                <a:latin typeface="Edwardian Script ITC" pitchFamily="66" charset="0"/>
                <a:cs typeface="Arial" charset="0"/>
              </a:rPr>
              <a:t>DBP grave (3 pacientes)</a:t>
            </a:r>
          </a:p>
        </p:txBody>
      </p:sp>
      <p:sp>
        <p:nvSpPr>
          <p:cNvPr id="87058" name="Oval 18"/>
          <p:cNvSpPr>
            <a:spLocks noChangeArrowheads="1"/>
          </p:cNvSpPr>
          <p:nvPr/>
        </p:nvSpPr>
        <p:spPr bwMode="auto">
          <a:xfrm>
            <a:off x="7164388" y="476250"/>
            <a:ext cx="1979612" cy="6254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800" b="1">
                <a:solidFill>
                  <a:srgbClr val="0066FF"/>
                </a:solidFill>
                <a:latin typeface="Edwardian Script ITC" pitchFamily="66" charset="0"/>
                <a:cs typeface="Arial" charset="0"/>
              </a:rPr>
              <a:t>84 dias depois!</a:t>
            </a:r>
          </a:p>
        </p:txBody>
      </p:sp>
      <p:sp>
        <p:nvSpPr>
          <p:cNvPr id="87059" name="Text Box 19"/>
          <p:cNvSpPr txBox="1">
            <a:spLocks noChangeArrowheads="1"/>
          </p:cNvSpPr>
          <p:nvPr/>
        </p:nvSpPr>
        <p:spPr bwMode="auto">
          <a:xfrm>
            <a:off x="7596188" y="6453188"/>
            <a:ext cx="12557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>
                <a:latin typeface="Edwardian Script ITC" pitchFamily="66" charset="0"/>
                <a:cs typeface="Arial" charset="0"/>
              </a:rPr>
              <a:t>Chang YS,2014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/>
          </p:cNvSpPr>
          <p:nvPr>
            <p:ph type="body" idx="1"/>
          </p:nvPr>
        </p:nvSpPr>
        <p:spPr>
          <a:xfrm>
            <a:off x="107950" y="0"/>
            <a:ext cx="82296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b="1" smtClean="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179388" y="476250"/>
            <a:ext cx="8820150" cy="544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07950" y="5949950"/>
            <a:ext cx="887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800">
                <a:solidFill>
                  <a:srgbClr val="0000FF"/>
                </a:solidFill>
                <a:cs typeface="Arial" charset="0"/>
              </a:rPr>
              <a:t>Ddo Cláudio, Ddo Paulo Heitor, Ddo Danilo, Dr. Paulo R. Margotto, Dra. Joseleide de </a:t>
            </a:r>
          </a:p>
          <a:p>
            <a:pPr algn="ctr"/>
            <a:r>
              <a:rPr lang="pt-BR" sz="1800">
                <a:solidFill>
                  <a:srgbClr val="0000FF"/>
                </a:solidFill>
                <a:cs typeface="Arial" charset="0"/>
              </a:rPr>
              <a:t>Castro, Dra Monique (vermelho),Dra. Jeane e Dr. Lucas </a:t>
            </a:r>
          </a:p>
        </p:txBody>
      </p:sp>
      <p:sp>
        <p:nvSpPr>
          <p:cNvPr id="93189" name="Line 5"/>
          <p:cNvSpPr>
            <a:spLocks noChangeShapeType="1"/>
          </p:cNvSpPr>
          <p:nvPr/>
        </p:nvSpPr>
        <p:spPr bwMode="auto">
          <a:xfrm flipH="1">
            <a:off x="4067175" y="620713"/>
            <a:ext cx="360363" cy="287337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4408488" y="398463"/>
            <a:ext cx="2457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Ddo Danilo L. Costa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l Próprio">
  <a:themeElements>
    <a:clrScheme name="Capital Própri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l Própri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ital Próprio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4783</TotalTime>
  <Words>3177</Words>
  <Application>Microsoft Office PowerPoint</Application>
  <PresentationFormat>Apresentação na tela (4:3)</PresentationFormat>
  <Paragraphs>200</Paragraphs>
  <Slides>63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63</vt:i4>
      </vt:variant>
    </vt:vector>
  </HeadingPairs>
  <TitlesOfParts>
    <vt:vector size="73" baseType="lpstr">
      <vt:lpstr>ＭＳ Ｐゴシック</vt:lpstr>
      <vt:lpstr>Arial</vt:lpstr>
      <vt:lpstr>Calibri</vt:lpstr>
      <vt:lpstr>Edwardian Script ITC</vt:lpstr>
      <vt:lpstr>Franklin Gothic Book</vt:lpstr>
      <vt:lpstr>Perpetua</vt:lpstr>
      <vt:lpstr>Rockwell</vt:lpstr>
      <vt:lpstr>Verdana</vt:lpstr>
      <vt:lpstr>Wingdings 2</vt:lpstr>
      <vt:lpstr>Capital Próprio</vt:lpstr>
      <vt:lpstr>Mesenchymal Stem Cells for Bronchopulmonary Dysplasia: Phase 1 Dose – Escalation Clinical Trial</vt:lpstr>
      <vt:lpstr>Introdução</vt:lpstr>
      <vt:lpstr>Introdução</vt:lpstr>
      <vt:lpstr>Objetivo</vt:lpstr>
      <vt:lpstr>Métodos: estudo Fase 1/Open- label</vt:lpstr>
      <vt:lpstr>Métodos</vt:lpstr>
      <vt:lpstr>Métodos</vt:lpstr>
      <vt:lpstr>Métodos</vt:lpstr>
      <vt:lpstr>Transplante de hUCB-derived MSCs</vt:lpstr>
      <vt:lpstr>Avaliação da segurança</vt:lpstr>
      <vt:lpstr>Avaliação da segurança</vt:lpstr>
      <vt:lpstr>Perfil temporal de Citocinas e Fatores de crescimento do aspirado traqueal</vt:lpstr>
      <vt:lpstr>Perfil temporal de Citocinas e Fatores de crescimento do aspirado traqueal</vt:lpstr>
      <vt:lpstr>Análise Estatística</vt:lpstr>
      <vt:lpstr>Resultados</vt:lpstr>
      <vt:lpstr>Resultados</vt:lpstr>
      <vt:lpstr>Apresentação do PowerPoint</vt:lpstr>
      <vt:lpstr>Resultados</vt:lpstr>
      <vt:lpstr>Resultados</vt:lpstr>
      <vt:lpstr>Resultados</vt:lpstr>
      <vt:lpstr>Resultados Eventos adversos graves</vt:lpstr>
      <vt:lpstr>Resultados</vt:lpstr>
      <vt:lpstr>Apresentação do PowerPoint</vt:lpstr>
      <vt:lpstr>Resultados</vt:lpstr>
      <vt:lpstr>Apresentação do PowerPoint</vt:lpstr>
      <vt:lpstr>Apresentação do PowerPoint</vt:lpstr>
      <vt:lpstr>Resultados Resultados adversos</vt:lpstr>
      <vt:lpstr>Apresentação do PowerPoint</vt:lpstr>
      <vt:lpstr>Resultados Resultados adversos</vt:lpstr>
      <vt:lpstr>Resultados Resultados adversos</vt:lpstr>
      <vt:lpstr>Apresentação do PowerPoint</vt:lpstr>
      <vt:lpstr>Resultados Mudanças diárias no escore de gravidade respiratória</vt:lpstr>
      <vt:lpstr>Apresentação do PowerPoint</vt:lpstr>
      <vt:lpstr>Resultados  Perfis temporais de citocinas e fatores de crescimento do Aspirado traqueal</vt:lpstr>
      <vt:lpstr>Apresentação do PowerPoint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Apresentação do PowerPoint</vt:lpstr>
      <vt:lpstr>Apresentação do PowerPoint</vt:lpstr>
      <vt:lpstr>Apresentação do PowerPoint</vt:lpstr>
      <vt:lpstr>Apresentação do PowerPoint</vt:lpstr>
      <vt:lpstr>Nota do Editor do site, Dr. Paulo R. Margotto Consultem também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Mesenchymal Stem Cells for Bronchopulmonary Dyslasia: Phase 1 Dose – Escalation Clinical Trial</dc:title>
  <dc:creator>Danilo lima Souza Souza</dc:creator>
  <cp:lastModifiedBy>Paulo Margotto</cp:lastModifiedBy>
  <cp:revision>110</cp:revision>
  <dcterms:created xsi:type="dcterms:W3CDTF">2014-03-01T19:54:46Z</dcterms:created>
  <dcterms:modified xsi:type="dcterms:W3CDTF">2019-04-15T15:33:00Z</dcterms:modified>
</cp:coreProperties>
</file>