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9" r:id="rId2"/>
  </p:sldIdLst>
  <p:sldSz cx="34199513" cy="34199513"/>
  <p:notesSz cx="6858000" cy="9144000"/>
  <p:defaultTextStyle>
    <a:defPPr>
      <a:defRPr lang="pt-BR"/>
    </a:defPPr>
    <a:lvl1pPr marL="0" algn="l" defTabSz="4359402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79701" algn="l" defTabSz="4359402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59402" algn="l" defTabSz="4359402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39103" algn="l" defTabSz="4359402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18804" algn="l" defTabSz="4359402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898505" algn="l" defTabSz="4359402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078206" algn="l" defTabSz="4359402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257907" algn="l" defTabSz="4359402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437608" algn="l" defTabSz="4359402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772" userDrawn="1">
          <p15:clr>
            <a:srgbClr val="A4A3A4"/>
          </p15:clr>
        </p15:guide>
        <p15:guide id="2" pos="1077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F4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88452" autoAdjust="0"/>
  </p:normalViewPr>
  <p:slideViewPr>
    <p:cSldViewPr>
      <p:cViewPr varScale="1">
        <p:scale>
          <a:sx n="18" d="100"/>
          <a:sy n="18" d="100"/>
        </p:scale>
        <p:origin x="1944" y="91"/>
      </p:cViewPr>
      <p:guideLst>
        <p:guide orient="horz" pos="10772"/>
        <p:guide pos="1077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microsoft.com/office/2015/10/relationships/revisionInfo" Target="revisionInfo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969506-0794-A24B-B324-B3871770C96B}" type="datetimeFigureOut">
              <a:rPr lang="pt-BR" smtClean="0"/>
              <a:t>18/04/2019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885950" y="1143000"/>
            <a:ext cx="30861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os estilos de texto mestres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E36701-0225-8842-8AB3-E23C59DB9A0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377963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E36701-0225-8842-8AB3-E23C59DB9A02}" type="slidenum">
              <a:rPr lang="pt-BR" smtClean="0"/>
              <a:t>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777644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564966" y="10624023"/>
            <a:ext cx="29069586" cy="7330729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129928" y="19379724"/>
            <a:ext cx="23939661" cy="873987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7254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4509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1763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69018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86272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03527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20781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38036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6DC30-B8F8-4108-A4D2-660DF1001D28}" type="datetimeFigureOut">
              <a:rPr lang="pt-BR" smtClean="0"/>
              <a:t>18/04/2019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AF1F-D28F-419E-AC4D-32F4C7B3ACD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88889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6DC30-B8F8-4108-A4D2-660DF1001D28}" type="datetimeFigureOut">
              <a:rPr lang="pt-BR" smtClean="0"/>
              <a:t>18/04/2019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AF1F-D28F-419E-AC4D-32F4C7B3ACD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17834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701526" y="21976361"/>
            <a:ext cx="29069586" cy="6792404"/>
          </a:xfrm>
        </p:spPr>
        <p:txBody>
          <a:bodyPr anchor="t"/>
          <a:lstStyle>
            <a:lvl1pPr algn="l">
              <a:defRPr sz="1512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701526" y="14495215"/>
            <a:ext cx="29069586" cy="7481141"/>
          </a:xfrm>
        </p:spPr>
        <p:txBody>
          <a:bodyPr anchor="b"/>
          <a:lstStyle>
            <a:lvl1pPr marL="0" indent="0">
              <a:buNone/>
              <a:defRPr sz="7520">
                <a:solidFill>
                  <a:schemeClr val="tx1">
                    <a:tint val="75000"/>
                  </a:schemeClr>
                </a:solidFill>
              </a:defRPr>
            </a:lvl1pPr>
            <a:lvl2pPr marL="1725451" indent="0">
              <a:buNone/>
              <a:defRPr sz="6808">
                <a:solidFill>
                  <a:schemeClr val="tx1">
                    <a:tint val="75000"/>
                  </a:schemeClr>
                </a:solidFill>
              </a:defRPr>
            </a:lvl2pPr>
            <a:lvl3pPr marL="3450903" indent="0">
              <a:buNone/>
              <a:defRPr sz="6016">
                <a:solidFill>
                  <a:schemeClr val="tx1">
                    <a:tint val="75000"/>
                  </a:schemeClr>
                </a:solidFill>
              </a:defRPr>
            </a:lvl3pPr>
            <a:lvl4pPr marL="5176354" indent="0">
              <a:buNone/>
              <a:defRPr sz="5304">
                <a:solidFill>
                  <a:schemeClr val="tx1">
                    <a:tint val="75000"/>
                  </a:schemeClr>
                </a:solidFill>
              </a:defRPr>
            </a:lvl4pPr>
            <a:lvl5pPr marL="6901805" indent="0">
              <a:buNone/>
              <a:defRPr sz="5304">
                <a:solidFill>
                  <a:schemeClr val="tx1">
                    <a:tint val="75000"/>
                  </a:schemeClr>
                </a:solidFill>
              </a:defRPr>
            </a:lvl5pPr>
            <a:lvl6pPr marL="8627257" indent="0">
              <a:buNone/>
              <a:defRPr sz="5304">
                <a:solidFill>
                  <a:schemeClr val="tx1">
                    <a:tint val="75000"/>
                  </a:schemeClr>
                </a:solidFill>
              </a:defRPr>
            </a:lvl6pPr>
            <a:lvl7pPr marL="10352708" indent="0">
              <a:buNone/>
              <a:defRPr sz="5304">
                <a:solidFill>
                  <a:schemeClr val="tx1">
                    <a:tint val="75000"/>
                  </a:schemeClr>
                </a:solidFill>
              </a:defRPr>
            </a:lvl7pPr>
            <a:lvl8pPr marL="12078159" indent="0">
              <a:buNone/>
              <a:defRPr sz="5304">
                <a:solidFill>
                  <a:schemeClr val="tx1">
                    <a:tint val="75000"/>
                  </a:schemeClr>
                </a:solidFill>
              </a:defRPr>
            </a:lvl8pPr>
            <a:lvl9pPr marL="13803610" indent="0">
              <a:buNone/>
              <a:defRPr sz="530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6DC30-B8F8-4108-A4D2-660DF1001D28}" type="datetimeFigureOut">
              <a:rPr lang="pt-BR" smtClean="0"/>
              <a:t>18/04/2019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AF1F-D28F-419E-AC4D-32F4C7B3ACD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66838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680292" y="7979894"/>
            <a:ext cx="14867288" cy="22570098"/>
          </a:xfrm>
        </p:spPr>
        <p:txBody>
          <a:bodyPr/>
          <a:lstStyle>
            <a:lvl1pPr>
              <a:defRPr sz="10528"/>
            </a:lvl1pPr>
            <a:lvl2pPr>
              <a:defRPr sz="9024"/>
            </a:lvl2pPr>
            <a:lvl3pPr>
              <a:defRPr sz="7520"/>
            </a:lvl3pPr>
            <a:lvl4pPr>
              <a:defRPr sz="6808"/>
            </a:lvl4pPr>
            <a:lvl5pPr>
              <a:defRPr sz="6808"/>
            </a:lvl5pPr>
            <a:lvl6pPr>
              <a:defRPr sz="6808"/>
            </a:lvl6pPr>
            <a:lvl7pPr>
              <a:defRPr sz="6808"/>
            </a:lvl7pPr>
            <a:lvl8pPr>
              <a:defRPr sz="6808"/>
            </a:lvl8pPr>
            <a:lvl9pPr>
              <a:defRPr sz="6808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7117573" y="7979894"/>
            <a:ext cx="14867288" cy="22570098"/>
          </a:xfrm>
        </p:spPr>
        <p:txBody>
          <a:bodyPr/>
          <a:lstStyle>
            <a:lvl1pPr>
              <a:defRPr sz="10528"/>
            </a:lvl1pPr>
            <a:lvl2pPr>
              <a:defRPr sz="9024"/>
            </a:lvl2pPr>
            <a:lvl3pPr>
              <a:defRPr sz="7520"/>
            </a:lvl3pPr>
            <a:lvl4pPr>
              <a:defRPr sz="6808"/>
            </a:lvl4pPr>
            <a:lvl5pPr>
              <a:defRPr sz="6808"/>
            </a:lvl5pPr>
            <a:lvl6pPr>
              <a:defRPr sz="6808"/>
            </a:lvl6pPr>
            <a:lvl7pPr>
              <a:defRPr sz="6808"/>
            </a:lvl7pPr>
            <a:lvl8pPr>
              <a:defRPr sz="6808"/>
            </a:lvl8pPr>
            <a:lvl9pPr>
              <a:defRPr sz="6808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6DC30-B8F8-4108-A4D2-660DF1001D28}" type="datetimeFigureOut">
              <a:rPr lang="pt-BR" smtClean="0"/>
              <a:t>18/04/2019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AF1F-D28F-419E-AC4D-32F4C7B3ACD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90379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09977" y="1369566"/>
            <a:ext cx="30779564" cy="5699919"/>
          </a:xfrm>
        </p:spPr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709975" y="7655311"/>
            <a:ext cx="15110724" cy="3190369"/>
          </a:xfrm>
        </p:spPr>
        <p:txBody>
          <a:bodyPr anchor="b"/>
          <a:lstStyle>
            <a:lvl1pPr marL="0" indent="0">
              <a:buNone/>
              <a:defRPr sz="9024" b="1"/>
            </a:lvl1pPr>
            <a:lvl2pPr marL="1725451" indent="0">
              <a:buNone/>
              <a:defRPr sz="7520" b="1"/>
            </a:lvl2pPr>
            <a:lvl3pPr marL="3450903" indent="0">
              <a:buNone/>
              <a:defRPr sz="6808" b="1"/>
            </a:lvl3pPr>
            <a:lvl4pPr marL="5176354" indent="0">
              <a:buNone/>
              <a:defRPr sz="6016" b="1"/>
            </a:lvl4pPr>
            <a:lvl5pPr marL="6901805" indent="0">
              <a:buNone/>
              <a:defRPr sz="6016" b="1"/>
            </a:lvl5pPr>
            <a:lvl6pPr marL="8627257" indent="0">
              <a:buNone/>
              <a:defRPr sz="6016" b="1"/>
            </a:lvl6pPr>
            <a:lvl7pPr marL="10352708" indent="0">
              <a:buNone/>
              <a:defRPr sz="6016" b="1"/>
            </a:lvl7pPr>
            <a:lvl8pPr marL="12078159" indent="0">
              <a:buNone/>
              <a:defRPr sz="6016" b="1"/>
            </a:lvl8pPr>
            <a:lvl9pPr marL="13803610" indent="0">
              <a:buNone/>
              <a:defRPr sz="6016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709975" y="10845679"/>
            <a:ext cx="15110724" cy="19704305"/>
          </a:xfrm>
        </p:spPr>
        <p:txBody>
          <a:bodyPr/>
          <a:lstStyle>
            <a:lvl1pPr>
              <a:defRPr sz="9024"/>
            </a:lvl1pPr>
            <a:lvl2pPr>
              <a:defRPr sz="7520"/>
            </a:lvl2pPr>
            <a:lvl3pPr>
              <a:defRPr sz="6808"/>
            </a:lvl3pPr>
            <a:lvl4pPr>
              <a:defRPr sz="6016"/>
            </a:lvl4pPr>
            <a:lvl5pPr>
              <a:defRPr sz="6016"/>
            </a:lvl5pPr>
            <a:lvl6pPr>
              <a:defRPr sz="6016"/>
            </a:lvl6pPr>
            <a:lvl7pPr>
              <a:defRPr sz="6016"/>
            </a:lvl7pPr>
            <a:lvl8pPr>
              <a:defRPr sz="6016"/>
            </a:lvl8pPr>
            <a:lvl9pPr>
              <a:defRPr sz="6016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17372880" y="7655311"/>
            <a:ext cx="15116659" cy="3190369"/>
          </a:xfrm>
        </p:spPr>
        <p:txBody>
          <a:bodyPr anchor="b"/>
          <a:lstStyle>
            <a:lvl1pPr marL="0" indent="0">
              <a:buNone/>
              <a:defRPr sz="9024" b="1"/>
            </a:lvl1pPr>
            <a:lvl2pPr marL="1725451" indent="0">
              <a:buNone/>
              <a:defRPr sz="7520" b="1"/>
            </a:lvl2pPr>
            <a:lvl3pPr marL="3450903" indent="0">
              <a:buNone/>
              <a:defRPr sz="6808" b="1"/>
            </a:lvl3pPr>
            <a:lvl4pPr marL="5176354" indent="0">
              <a:buNone/>
              <a:defRPr sz="6016" b="1"/>
            </a:lvl4pPr>
            <a:lvl5pPr marL="6901805" indent="0">
              <a:buNone/>
              <a:defRPr sz="6016" b="1"/>
            </a:lvl5pPr>
            <a:lvl6pPr marL="8627257" indent="0">
              <a:buNone/>
              <a:defRPr sz="6016" b="1"/>
            </a:lvl6pPr>
            <a:lvl7pPr marL="10352708" indent="0">
              <a:buNone/>
              <a:defRPr sz="6016" b="1"/>
            </a:lvl7pPr>
            <a:lvl8pPr marL="12078159" indent="0">
              <a:buNone/>
              <a:defRPr sz="6016" b="1"/>
            </a:lvl8pPr>
            <a:lvl9pPr marL="13803610" indent="0">
              <a:buNone/>
              <a:defRPr sz="6016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17372880" y="10845679"/>
            <a:ext cx="15116659" cy="19704305"/>
          </a:xfrm>
        </p:spPr>
        <p:txBody>
          <a:bodyPr/>
          <a:lstStyle>
            <a:lvl1pPr>
              <a:defRPr sz="9024"/>
            </a:lvl1pPr>
            <a:lvl2pPr>
              <a:defRPr sz="7520"/>
            </a:lvl2pPr>
            <a:lvl3pPr>
              <a:defRPr sz="6808"/>
            </a:lvl3pPr>
            <a:lvl4pPr>
              <a:defRPr sz="6016"/>
            </a:lvl4pPr>
            <a:lvl5pPr>
              <a:defRPr sz="6016"/>
            </a:lvl5pPr>
            <a:lvl6pPr>
              <a:defRPr sz="6016"/>
            </a:lvl6pPr>
            <a:lvl7pPr>
              <a:defRPr sz="6016"/>
            </a:lvl7pPr>
            <a:lvl8pPr>
              <a:defRPr sz="6016"/>
            </a:lvl8pPr>
            <a:lvl9pPr>
              <a:defRPr sz="6016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6DC30-B8F8-4108-A4D2-660DF1001D28}" type="datetimeFigureOut">
              <a:rPr lang="pt-BR" smtClean="0"/>
              <a:t>18/04/2019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AF1F-D28F-419E-AC4D-32F4C7B3ACD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71626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6DC30-B8F8-4108-A4D2-660DF1001D28}" type="datetimeFigureOut">
              <a:rPr lang="pt-BR" smtClean="0"/>
              <a:t>18/04/2019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AF1F-D28F-419E-AC4D-32F4C7B3ACD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51609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6DC30-B8F8-4108-A4D2-660DF1001D28}" type="datetimeFigureOut">
              <a:rPr lang="pt-BR" smtClean="0"/>
              <a:t>18/04/2019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AF1F-D28F-419E-AC4D-32F4C7B3ACD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5849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09979" y="1361648"/>
            <a:ext cx="11251404" cy="5794917"/>
          </a:xfrm>
        </p:spPr>
        <p:txBody>
          <a:bodyPr anchor="b"/>
          <a:lstStyle>
            <a:lvl1pPr algn="l">
              <a:defRPr sz="752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3371062" y="1361654"/>
            <a:ext cx="19118478" cy="29188337"/>
          </a:xfrm>
        </p:spPr>
        <p:txBody>
          <a:bodyPr/>
          <a:lstStyle>
            <a:lvl1pPr>
              <a:defRPr sz="12111"/>
            </a:lvl1pPr>
            <a:lvl2pPr>
              <a:defRPr sz="10528"/>
            </a:lvl2pPr>
            <a:lvl3pPr>
              <a:defRPr sz="9024"/>
            </a:lvl3pPr>
            <a:lvl4pPr>
              <a:defRPr sz="7520"/>
            </a:lvl4pPr>
            <a:lvl5pPr>
              <a:defRPr sz="7520"/>
            </a:lvl5pPr>
            <a:lvl6pPr>
              <a:defRPr sz="7520"/>
            </a:lvl6pPr>
            <a:lvl7pPr>
              <a:defRPr sz="7520"/>
            </a:lvl7pPr>
            <a:lvl8pPr>
              <a:defRPr sz="7520"/>
            </a:lvl8pPr>
            <a:lvl9pPr>
              <a:defRPr sz="752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09979" y="7156573"/>
            <a:ext cx="11251404" cy="23393419"/>
          </a:xfrm>
        </p:spPr>
        <p:txBody>
          <a:bodyPr/>
          <a:lstStyle>
            <a:lvl1pPr marL="0" indent="0">
              <a:buNone/>
              <a:defRPr sz="5304"/>
            </a:lvl1pPr>
            <a:lvl2pPr marL="1725451" indent="0">
              <a:buNone/>
              <a:defRPr sz="4512"/>
            </a:lvl2pPr>
            <a:lvl3pPr marL="3450903" indent="0">
              <a:buNone/>
              <a:defRPr sz="3800"/>
            </a:lvl3pPr>
            <a:lvl4pPr marL="5176354" indent="0">
              <a:buNone/>
              <a:defRPr sz="3404"/>
            </a:lvl4pPr>
            <a:lvl5pPr marL="6901805" indent="0">
              <a:buNone/>
              <a:defRPr sz="3404"/>
            </a:lvl5pPr>
            <a:lvl6pPr marL="8627257" indent="0">
              <a:buNone/>
              <a:defRPr sz="3404"/>
            </a:lvl6pPr>
            <a:lvl7pPr marL="10352708" indent="0">
              <a:buNone/>
              <a:defRPr sz="3404"/>
            </a:lvl7pPr>
            <a:lvl8pPr marL="12078159" indent="0">
              <a:buNone/>
              <a:defRPr sz="3404"/>
            </a:lvl8pPr>
            <a:lvl9pPr marL="13803610" indent="0">
              <a:buNone/>
              <a:defRPr sz="3404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6DC30-B8F8-4108-A4D2-660DF1001D28}" type="datetimeFigureOut">
              <a:rPr lang="pt-BR" smtClean="0"/>
              <a:t>18/04/2019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AF1F-D28F-419E-AC4D-32F4C7B3ACD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87829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703347" y="23939659"/>
            <a:ext cx="20519708" cy="2826212"/>
          </a:xfrm>
        </p:spPr>
        <p:txBody>
          <a:bodyPr anchor="b"/>
          <a:lstStyle>
            <a:lvl1pPr algn="l">
              <a:defRPr sz="752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6703347" y="3055790"/>
            <a:ext cx="20519708" cy="20519708"/>
          </a:xfrm>
        </p:spPr>
        <p:txBody>
          <a:bodyPr/>
          <a:lstStyle>
            <a:lvl1pPr marL="0" indent="0">
              <a:buNone/>
              <a:defRPr sz="12111"/>
            </a:lvl1pPr>
            <a:lvl2pPr marL="1725451" indent="0">
              <a:buNone/>
              <a:defRPr sz="10528"/>
            </a:lvl2pPr>
            <a:lvl3pPr marL="3450903" indent="0">
              <a:buNone/>
              <a:defRPr sz="9024"/>
            </a:lvl3pPr>
            <a:lvl4pPr marL="5176354" indent="0">
              <a:buNone/>
              <a:defRPr sz="7520"/>
            </a:lvl4pPr>
            <a:lvl5pPr marL="6901805" indent="0">
              <a:buNone/>
              <a:defRPr sz="7520"/>
            </a:lvl5pPr>
            <a:lvl6pPr marL="8627257" indent="0">
              <a:buNone/>
              <a:defRPr sz="7520"/>
            </a:lvl6pPr>
            <a:lvl7pPr marL="10352708" indent="0">
              <a:buNone/>
              <a:defRPr sz="7520"/>
            </a:lvl7pPr>
            <a:lvl8pPr marL="12078159" indent="0">
              <a:buNone/>
              <a:defRPr sz="7520"/>
            </a:lvl8pPr>
            <a:lvl9pPr marL="13803610" indent="0">
              <a:buNone/>
              <a:defRPr sz="752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703347" y="26765871"/>
            <a:ext cx="20519708" cy="4013691"/>
          </a:xfrm>
        </p:spPr>
        <p:txBody>
          <a:bodyPr/>
          <a:lstStyle>
            <a:lvl1pPr marL="0" indent="0">
              <a:buNone/>
              <a:defRPr sz="5304"/>
            </a:lvl1pPr>
            <a:lvl2pPr marL="1725451" indent="0">
              <a:buNone/>
              <a:defRPr sz="4512"/>
            </a:lvl2pPr>
            <a:lvl3pPr marL="3450903" indent="0">
              <a:buNone/>
              <a:defRPr sz="3800"/>
            </a:lvl3pPr>
            <a:lvl4pPr marL="5176354" indent="0">
              <a:buNone/>
              <a:defRPr sz="3404"/>
            </a:lvl4pPr>
            <a:lvl5pPr marL="6901805" indent="0">
              <a:buNone/>
              <a:defRPr sz="3404"/>
            </a:lvl5pPr>
            <a:lvl6pPr marL="8627257" indent="0">
              <a:buNone/>
              <a:defRPr sz="3404"/>
            </a:lvl6pPr>
            <a:lvl7pPr marL="10352708" indent="0">
              <a:buNone/>
              <a:defRPr sz="3404"/>
            </a:lvl7pPr>
            <a:lvl8pPr marL="12078159" indent="0">
              <a:buNone/>
              <a:defRPr sz="3404"/>
            </a:lvl8pPr>
            <a:lvl9pPr marL="13803610" indent="0">
              <a:buNone/>
              <a:defRPr sz="3404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6DC30-B8F8-4108-A4D2-660DF1001D28}" type="datetimeFigureOut">
              <a:rPr lang="pt-BR" smtClean="0"/>
              <a:t>18/04/2019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AF1F-D28F-419E-AC4D-32F4C7B3ACD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500501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6DC30-B8F8-4108-A4D2-660DF1001D28}" type="datetimeFigureOut">
              <a:rPr lang="pt-BR" smtClean="0"/>
              <a:t>18/04/2019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AF1F-D28F-419E-AC4D-32F4C7B3ACD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534581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24408720" y="1369574"/>
            <a:ext cx="7576141" cy="2918041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1680292" y="1369574"/>
            <a:ext cx="22158434" cy="29180418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6DC30-B8F8-4108-A4D2-660DF1001D28}" type="datetimeFigureOut">
              <a:rPr lang="pt-BR" smtClean="0"/>
              <a:t>18/04/2019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AF1F-D28F-419E-AC4D-32F4C7B3ACD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55717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1709977" y="1369566"/>
            <a:ext cx="30779564" cy="5699919"/>
          </a:xfrm>
          <a:prstGeom prst="rect">
            <a:avLst/>
          </a:prstGeom>
        </p:spPr>
        <p:txBody>
          <a:bodyPr vert="horz" lIns="435940" tIns="217970" rIns="435940" bIns="21797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709977" y="7979894"/>
            <a:ext cx="30779564" cy="22570098"/>
          </a:xfrm>
          <a:prstGeom prst="rect">
            <a:avLst/>
          </a:prstGeom>
        </p:spPr>
        <p:txBody>
          <a:bodyPr vert="horz" lIns="435940" tIns="217970" rIns="435940" bIns="21797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1709977" y="31697889"/>
            <a:ext cx="7979888" cy="1820808"/>
          </a:xfrm>
          <a:prstGeom prst="rect">
            <a:avLst/>
          </a:prstGeom>
        </p:spPr>
        <p:txBody>
          <a:bodyPr vert="horz" lIns="435940" tIns="217970" rIns="435940" bIns="217970" rtlCol="0" anchor="ctr"/>
          <a:lstStyle>
            <a:lvl1pPr algn="l">
              <a:defRPr sz="451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26DC30-B8F8-4108-A4D2-660DF1001D28}" type="datetimeFigureOut">
              <a:rPr lang="pt-BR" smtClean="0"/>
              <a:t>18/04/2019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11684836" y="31697889"/>
            <a:ext cx="10829845" cy="1820808"/>
          </a:xfrm>
          <a:prstGeom prst="rect">
            <a:avLst/>
          </a:prstGeom>
        </p:spPr>
        <p:txBody>
          <a:bodyPr vert="horz" lIns="435940" tIns="217970" rIns="435940" bIns="217970" rtlCol="0" anchor="ctr"/>
          <a:lstStyle>
            <a:lvl1pPr algn="ctr">
              <a:defRPr sz="451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24509652" y="31697889"/>
            <a:ext cx="7979888" cy="1820808"/>
          </a:xfrm>
          <a:prstGeom prst="rect">
            <a:avLst/>
          </a:prstGeom>
        </p:spPr>
        <p:txBody>
          <a:bodyPr vert="horz" lIns="435940" tIns="217970" rIns="435940" bIns="217970" rtlCol="0" anchor="ctr"/>
          <a:lstStyle>
            <a:lvl1pPr algn="r">
              <a:defRPr sz="451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ABAF1F-D28F-419E-AC4D-32F4C7B3ACD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63994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450903" rtl="0" eaLnBrk="1" latinLnBrk="0" hangingPunct="1">
        <a:spcBef>
          <a:spcPct val="0"/>
        </a:spcBef>
        <a:buNone/>
        <a:defRPr sz="1662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94089" indent="-1294089" algn="l" defTabSz="3450903" rtl="0" eaLnBrk="1" latinLnBrk="0" hangingPunct="1">
        <a:spcBef>
          <a:spcPct val="20000"/>
        </a:spcBef>
        <a:buFont typeface="Arial" panose="020B0604020202020204" pitchFamily="34" charset="0"/>
        <a:buChar char="•"/>
        <a:defRPr sz="12111" kern="1200">
          <a:solidFill>
            <a:schemeClr val="tx1"/>
          </a:solidFill>
          <a:latin typeface="+mn-lt"/>
          <a:ea typeface="+mn-ea"/>
          <a:cs typeface="+mn-cs"/>
        </a:defRPr>
      </a:lvl1pPr>
      <a:lvl2pPr marL="2803858" indent="-1078407" algn="l" defTabSz="3450903" rtl="0" eaLnBrk="1" latinLnBrk="0" hangingPunct="1">
        <a:spcBef>
          <a:spcPct val="20000"/>
        </a:spcBef>
        <a:buFont typeface="Arial" panose="020B0604020202020204" pitchFamily="34" charset="0"/>
        <a:buChar char="–"/>
        <a:defRPr sz="10528" kern="1200">
          <a:solidFill>
            <a:schemeClr val="tx1"/>
          </a:solidFill>
          <a:latin typeface="+mn-lt"/>
          <a:ea typeface="+mn-ea"/>
          <a:cs typeface="+mn-cs"/>
        </a:defRPr>
      </a:lvl2pPr>
      <a:lvl3pPr marL="4313629" indent="-862726" algn="l" defTabSz="3450903" rtl="0" eaLnBrk="1" latinLnBrk="0" hangingPunct="1">
        <a:spcBef>
          <a:spcPct val="20000"/>
        </a:spcBef>
        <a:buFont typeface="Arial" panose="020B0604020202020204" pitchFamily="34" charset="0"/>
        <a:buChar char="•"/>
        <a:defRPr sz="9024" kern="1200">
          <a:solidFill>
            <a:schemeClr val="tx1"/>
          </a:solidFill>
          <a:latin typeface="+mn-lt"/>
          <a:ea typeface="+mn-ea"/>
          <a:cs typeface="+mn-cs"/>
        </a:defRPr>
      </a:lvl3pPr>
      <a:lvl4pPr marL="6039080" indent="-862726" algn="l" defTabSz="3450903" rtl="0" eaLnBrk="1" latinLnBrk="0" hangingPunct="1">
        <a:spcBef>
          <a:spcPct val="20000"/>
        </a:spcBef>
        <a:buFont typeface="Arial" panose="020B0604020202020204" pitchFamily="34" charset="0"/>
        <a:buChar char="–"/>
        <a:defRPr sz="7520" kern="1200">
          <a:solidFill>
            <a:schemeClr val="tx1"/>
          </a:solidFill>
          <a:latin typeface="+mn-lt"/>
          <a:ea typeface="+mn-ea"/>
          <a:cs typeface="+mn-cs"/>
        </a:defRPr>
      </a:lvl4pPr>
      <a:lvl5pPr marL="7764531" indent="-862726" algn="l" defTabSz="3450903" rtl="0" eaLnBrk="1" latinLnBrk="0" hangingPunct="1">
        <a:spcBef>
          <a:spcPct val="20000"/>
        </a:spcBef>
        <a:buFont typeface="Arial" panose="020B0604020202020204" pitchFamily="34" charset="0"/>
        <a:buChar char="»"/>
        <a:defRPr sz="7520" kern="1200">
          <a:solidFill>
            <a:schemeClr val="tx1"/>
          </a:solidFill>
          <a:latin typeface="+mn-lt"/>
          <a:ea typeface="+mn-ea"/>
          <a:cs typeface="+mn-cs"/>
        </a:defRPr>
      </a:lvl5pPr>
      <a:lvl6pPr marL="9489983" indent="-862726" algn="l" defTabSz="3450903" rtl="0" eaLnBrk="1" latinLnBrk="0" hangingPunct="1">
        <a:spcBef>
          <a:spcPct val="20000"/>
        </a:spcBef>
        <a:buFont typeface="Arial" panose="020B0604020202020204" pitchFamily="34" charset="0"/>
        <a:buChar char="•"/>
        <a:defRPr sz="7520" kern="1200">
          <a:solidFill>
            <a:schemeClr val="tx1"/>
          </a:solidFill>
          <a:latin typeface="+mn-lt"/>
          <a:ea typeface="+mn-ea"/>
          <a:cs typeface="+mn-cs"/>
        </a:defRPr>
      </a:lvl6pPr>
      <a:lvl7pPr marL="11215434" indent="-862726" algn="l" defTabSz="3450903" rtl="0" eaLnBrk="1" latinLnBrk="0" hangingPunct="1">
        <a:spcBef>
          <a:spcPct val="20000"/>
        </a:spcBef>
        <a:buFont typeface="Arial" panose="020B0604020202020204" pitchFamily="34" charset="0"/>
        <a:buChar char="•"/>
        <a:defRPr sz="7520" kern="1200">
          <a:solidFill>
            <a:schemeClr val="tx1"/>
          </a:solidFill>
          <a:latin typeface="+mn-lt"/>
          <a:ea typeface="+mn-ea"/>
          <a:cs typeface="+mn-cs"/>
        </a:defRPr>
      </a:lvl7pPr>
      <a:lvl8pPr marL="12940885" indent="-862726" algn="l" defTabSz="3450903" rtl="0" eaLnBrk="1" latinLnBrk="0" hangingPunct="1">
        <a:spcBef>
          <a:spcPct val="20000"/>
        </a:spcBef>
        <a:buFont typeface="Arial" panose="020B0604020202020204" pitchFamily="34" charset="0"/>
        <a:buChar char="•"/>
        <a:defRPr sz="7520" kern="1200">
          <a:solidFill>
            <a:schemeClr val="tx1"/>
          </a:solidFill>
          <a:latin typeface="+mn-lt"/>
          <a:ea typeface="+mn-ea"/>
          <a:cs typeface="+mn-cs"/>
        </a:defRPr>
      </a:lvl8pPr>
      <a:lvl9pPr marL="14666337" indent="-862726" algn="l" defTabSz="3450903" rtl="0" eaLnBrk="1" latinLnBrk="0" hangingPunct="1">
        <a:spcBef>
          <a:spcPct val="20000"/>
        </a:spcBef>
        <a:buFont typeface="Arial" panose="020B0604020202020204" pitchFamily="34" charset="0"/>
        <a:buChar char="•"/>
        <a:defRPr sz="7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3450903" rtl="0" eaLnBrk="1" latinLnBrk="0" hangingPunct="1">
        <a:defRPr sz="6808" kern="1200">
          <a:solidFill>
            <a:schemeClr val="tx1"/>
          </a:solidFill>
          <a:latin typeface="+mn-lt"/>
          <a:ea typeface="+mn-ea"/>
          <a:cs typeface="+mn-cs"/>
        </a:defRPr>
      </a:lvl1pPr>
      <a:lvl2pPr marL="1725451" algn="l" defTabSz="3450903" rtl="0" eaLnBrk="1" latinLnBrk="0" hangingPunct="1">
        <a:defRPr sz="6808" kern="1200">
          <a:solidFill>
            <a:schemeClr val="tx1"/>
          </a:solidFill>
          <a:latin typeface="+mn-lt"/>
          <a:ea typeface="+mn-ea"/>
          <a:cs typeface="+mn-cs"/>
        </a:defRPr>
      </a:lvl2pPr>
      <a:lvl3pPr marL="3450903" algn="l" defTabSz="3450903" rtl="0" eaLnBrk="1" latinLnBrk="0" hangingPunct="1">
        <a:defRPr sz="6808" kern="1200">
          <a:solidFill>
            <a:schemeClr val="tx1"/>
          </a:solidFill>
          <a:latin typeface="+mn-lt"/>
          <a:ea typeface="+mn-ea"/>
          <a:cs typeface="+mn-cs"/>
        </a:defRPr>
      </a:lvl3pPr>
      <a:lvl4pPr marL="5176354" algn="l" defTabSz="3450903" rtl="0" eaLnBrk="1" latinLnBrk="0" hangingPunct="1">
        <a:defRPr sz="6808" kern="1200">
          <a:solidFill>
            <a:schemeClr val="tx1"/>
          </a:solidFill>
          <a:latin typeface="+mn-lt"/>
          <a:ea typeface="+mn-ea"/>
          <a:cs typeface="+mn-cs"/>
        </a:defRPr>
      </a:lvl4pPr>
      <a:lvl5pPr marL="6901805" algn="l" defTabSz="3450903" rtl="0" eaLnBrk="1" latinLnBrk="0" hangingPunct="1">
        <a:defRPr sz="6808" kern="1200">
          <a:solidFill>
            <a:schemeClr val="tx1"/>
          </a:solidFill>
          <a:latin typeface="+mn-lt"/>
          <a:ea typeface="+mn-ea"/>
          <a:cs typeface="+mn-cs"/>
        </a:defRPr>
      </a:lvl5pPr>
      <a:lvl6pPr marL="8627257" algn="l" defTabSz="3450903" rtl="0" eaLnBrk="1" latinLnBrk="0" hangingPunct="1">
        <a:defRPr sz="6808" kern="1200">
          <a:solidFill>
            <a:schemeClr val="tx1"/>
          </a:solidFill>
          <a:latin typeface="+mn-lt"/>
          <a:ea typeface="+mn-ea"/>
          <a:cs typeface="+mn-cs"/>
        </a:defRPr>
      </a:lvl6pPr>
      <a:lvl7pPr marL="10352708" algn="l" defTabSz="3450903" rtl="0" eaLnBrk="1" latinLnBrk="0" hangingPunct="1">
        <a:defRPr sz="6808" kern="1200">
          <a:solidFill>
            <a:schemeClr val="tx1"/>
          </a:solidFill>
          <a:latin typeface="+mn-lt"/>
          <a:ea typeface="+mn-ea"/>
          <a:cs typeface="+mn-cs"/>
        </a:defRPr>
      </a:lvl7pPr>
      <a:lvl8pPr marL="12078159" algn="l" defTabSz="3450903" rtl="0" eaLnBrk="1" latinLnBrk="0" hangingPunct="1">
        <a:defRPr sz="6808" kern="1200">
          <a:solidFill>
            <a:schemeClr val="tx1"/>
          </a:solidFill>
          <a:latin typeface="+mn-lt"/>
          <a:ea typeface="+mn-ea"/>
          <a:cs typeface="+mn-cs"/>
        </a:defRPr>
      </a:lvl8pPr>
      <a:lvl9pPr marL="13803610" algn="l" defTabSz="3450903" rtl="0" eaLnBrk="1" latinLnBrk="0" hangingPunct="1">
        <a:defRPr sz="680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aixaDeTexto 9"/>
          <p:cNvSpPr txBox="1"/>
          <p:nvPr/>
        </p:nvSpPr>
        <p:spPr>
          <a:xfrm>
            <a:off x="5179914" y="2389260"/>
            <a:ext cx="2298577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7200" b="1" dirty="0"/>
              <a:t>HIPERGLICINEMIA NÃO CETÓTICA: RELATO DE CASO NO PERÍODO NEONATAL </a:t>
            </a:r>
          </a:p>
          <a:p>
            <a:pPr algn="ctr"/>
            <a:r>
              <a:rPr lang="pt-BR" sz="3200" i="1" dirty="0"/>
              <a:t>Moutinho M.S.; Moreira A.A.M.F., Junior O.J.L.; Brito V.I.M.; Colares P.P.; Muniz Q.A.; Vasconcelos S.; Silva C.A.L.; Ferreira D.B.; Nardi D.C. </a:t>
            </a:r>
            <a:endParaRPr lang="pt-BR" sz="3200" dirty="0"/>
          </a:p>
        </p:txBody>
      </p:sp>
      <p:sp>
        <p:nvSpPr>
          <p:cNvPr id="26" name="CaixaDeTexto 25"/>
          <p:cNvSpPr txBox="1"/>
          <p:nvPr/>
        </p:nvSpPr>
        <p:spPr>
          <a:xfrm>
            <a:off x="1601354" y="6955462"/>
            <a:ext cx="14659010" cy="353943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glow rad="63500">
              <a:schemeClr val="tx1">
                <a:alpha val="69000"/>
              </a:schemeClr>
            </a:glow>
            <a:outerShdw blurRad="63500" sx="120000" sy="120000" algn="ctr" rotWithShape="0">
              <a:prstClr val="black">
                <a:alpha val="96000"/>
              </a:prstClr>
            </a:outerShdw>
            <a:softEdge rad="546100"/>
          </a:effectLst>
        </p:spPr>
        <p:txBody>
          <a:bodyPr wrap="square" rtlCol="0">
            <a:spAutoFit/>
          </a:bodyPr>
          <a:lstStyle/>
          <a:p>
            <a:r>
              <a:rPr lang="pt-BR" sz="4800" b="1" dirty="0"/>
              <a:t>OBJETIVO</a:t>
            </a:r>
            <a:r>
              <a:rPr lang="pt-BR" sz="4400" b="1" dirty="0"/>
              <a:t>:</a:t>
            </a:r>
            <a:r>
              <a:rPr lang="pt-BR" sz="4400" dirty="0"/>
              <a:t> </a:t>
            </a:r>
            <a:endParaRPr lang="pt-BR" dirty="0"/>
          </a:p>
          <a:p>
            <a:pPr algn="just"/>
            <a:r>
              <a:rPr lang="pt-BR" sz="4400" dirty="0"/>
              <a:t>Relatar o presente caso </a:t>
            </a:r>
            <a:r>
              <a:rPr lang="pt-BR" sz="4400" dirty="0" smtClean="0"/>
              <a:t>pela raridade </a:t>
            </a:r>
            <a:r>
              <a:rPr lang="pt-BR" sz="4400" dirty="0"/>
              <a:t>e complexidade da </a:t>
            </a:r>
            <a:r>
              <a:rPr lang="pt-BR" sz="4400" dirty="0" smtClean="0"/>
              <a:t>doença, de </a:t>
            </a:r>
            <a:r>
              <a:rPr lang="pt-BR" sz="4400" dirty="0"/>
              <a:t>manifestação neurológica precoce e grave, </a:t>
            </a:r>
            <a:r>
              <a:rPr lang="pt-BR" sz="4400" dirty="0" smtClean="0"/>
              <a:t>salientando a </a:t>
            </a:r>
            <a:r>
              <a:rPr lang="pt-BR" sz="4400" dirty="0"/>
              <a:t>importância do conhecimento para o diagnóstico precoce.</a:t>
            </a:r>
            <a:endParaRPr lang="pt-BR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CaixaDeTexto 27"/>
          <p:cNvSpPr txBox="1"/>
          <p:nvPr/>
        </p:nvSpPr>
        <p:spPr>
          <a:xfrm>
            <a:off x="17743217" y="6850297"/>
            <a:ext cx="15142710" cy="13142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/>
              <a:t>DESCRIÇÃO</a:t>
            </a:r>
            <a:r>
              <a:rPr lang="pt-BR" sz="4400" b="1" dirty="0"/>
              <a:t> </a:t>
            </a:r>
            <a:r>
              <a:rPr lang="pt-BR" sz="4400" dirty="0"/>
              <a:t>: </a:t>
            </a:r>
            <a:endParaRPr lang="pt-BR" sz="4400" dirty="0" smtClean="0"/>
          </a:p>
          <a:p>
            <a:pPr algn="just"/>
            <a:r>
              <a:rPr lang="pt-BR" sz="4000" dirty="0" smtClean="0"/>
              <a:t>Recém–nascido </a:t>
            </a:r>
            <a:r>
              <a:rPr lang="pt-BR" sz="4000" dirty="0"/>
              <a:t>do sexo feminino, cesárea </a:t>
            </a:r>
            <a:r>
              <a:rPr lang="pt-BR" sz="4000" dirty="0" smtClean="0"/>
              <a:t>eletiva (38 semanas</a:t>
            </a:r>
            <a:r>
              <a:rPr lang="pt-BR" sz="4000" dirty="0"/>
              <a:t>), Apgar8/9. ALCON com 2 horas de vida. Evoluiu com </a:t>
            </a:r>
            <a:r>
              <a:rPr lang="pt-BR" sz="4000" dirty="0" smtClean="0"/>
              <a:t>dificuldade </a:t>
            </a:r>
            <a:r>
              <a:rPr lang="pt-BR" sz="4000" dirty="0"/>
              <a:t>de sucção associada à hipotonia progressiva que evoluiu para  hipoventilação, transferida para a UTI Neonatal com 36 horas de vida</a:t>
            </a:r>
            <a:r>
              <a:rPr lang="pt-BR" sz="4000" dirty="0" smtClean="0"/>
              <a:t>. Já na UTI Neonatal passou a apresentar crises convulsivas de difícil controle. Uso de</a:t>
            </a:r>
            <a:r>
              <a:rPr lang="pt-BR" sz="4000" dirty="0"/>
              <a:t> </a:t>
            </a:r>
            <a:r>
              <a:rPr lang="pt-BR" sz="4000" dirty="0" smtClean="0"/>
              <a:t>ventilação </a:t>
            </a:r>
            <a:r>
              <a:rPr lang="pt-BR" sz="4000" dirty="0"/>
              <a:t>não invasiva até o 6º dia de vida e daí ventilação mecânica. Avaliação da neurologia com 3 dias de vida e  genética com 4 dias de vida, dieta com restrição proteica e </a:t>
            </a:r>
            <a:r>
              <a:rPr lang="pt-BR" sz="4000" dirty="0" smtClean="0"/>
              <a:t>megavitaminas </a:t>
            </a:r>
            <a:r>
              <a:rPr lang="pt-BR" sz="4000" dirty="0"/>
              <a:t>(</a:t>
            </a:r>
            <a:r>
              <a:rPr lang="pt-BR" sz="4000" dirty="0" smtClean="0"/>
              <a:t>Tiamina, Riboflavina, </a:t>
            </a:r>
            <a:r>
              <a:rPr lang="pt-BR" sz="4000" dirty="0"/>
              <a:t>Biotina, Cianocobalamina). Ampliada investigação para EIM e exames de imagem( USTF 20/08-normal/ RNM 28/08 com sinais de desmielinização sugestivos de erro inato do metabolismo. Realizada análise do DNA mitocondrial (exoma) com cerca de 1 mês de vida, que confirmou o distúrbio metabólico. A paciente evoluiu com dificuldade no desmame ventilatório com necessidade de traqueostomia. Recebeu alta para casa com 4 meses de vida em uso de Home Care, com necessidade de ventilação mecânica intermitente, aceitando dieta por sonda enteral e parcialmente por via oral, em acompanhamento com equipe multidisciplinar e genética</a:t>
            </a:r>
            <a:r>
              <a:rPr lang="pt-BR" sz="4000" dirty="0" smtClean="0"/>
              <a:t>. Atualmente está </a:t>
            </a:r>
            <a:r>
              <a:rPr lang="pt-BR" sz="4000" dirty="0"/>
              <a:t>e</a:t>
            </a:r>
            <a:r>
              <a:rPr lang="pt-BR" sz="4000" dirty="0" smtClean="0"/>
              <a:t>m uso de </a:t>
            </a:r>
            <a:r>
              <a:rPr lang="pt-BR" sz="4000" dirty="0" err="1" smtClean="0"/>
              <a:t>Canabidiol</a:t>
            </a:r>
            <a:r>
              <a:rPr lang="pt-BR" sz="4000" dirty="0" smtClean="0"/>
              <a:t> com melhor controle das convulsões.</a:t>
            </a:r>
            <a:endParaRPr lang="pt-BR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CaixaDeTexto 30"/>
          <p:cNvSpPr txBox="1"/>
          <p:nvPr/>
        </p:nvSpPr>
        <p:spPr>
          <a:xfrm>
            <a:off x="1601354" y="10459008"/>
            <a:ext cx="14572161" cy="1508105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glow rad="63500">
              <a:schemeClr val="tx1">
                <a:alpha val="69000"/>
              </a:schemeClr>
            </a:glow>
            <a:outerShdw blurRad="63500" sx="120000" sy="120000" algn="ctr" rotWithShape="0">
              <a:prstClr val="black">
                <a:alpha val="96000"/>
              </a:prstClr>
            </a:outerShdw>
            <a:softEdge rad="546100"/>
          </a:effectLst>
        </p:spPr>
        <p:txBody>
          <a:bodyPr wrap="square" rtlCol="0">
            <a:spAutoFit/>
          </a:bodyPr>
          <a:lstStyle/>
          <a:p>
            <a:r>
              <a:rPr lang="pt-BR" sz="4800" b="1" dirty="0"/>
              <a:t>MÉTODO</a:t>
            </a:r>
            <a:r>
              <a:rPr lang="pt-BR" sz="4400" dirty="0"/>
              <a:t>: </a:t>
            </a:r>
            <a:endParaRPr lang="pt-BR" dirty="0"/>
          </a:p>
          <a:p>
            <a:pPr algn="just"/>
            <a:r>
              <a:rPr lang="pt-BR" sz="4400" dirty="0"/>
              <a:t>Relato de caso em uma maternidade em Brasília.</a:t>
            </a:r>
            <a:endParaRPr lang="pt-BR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CaixaDeTexto 33"/>
          <p:cNvSpPr txBox="1"/>
          <p:nvPr/>
        </p:nvSpPr>
        <p:spPr>
          <a:xfrm>
            <a:off x="17808866" y="25675112"/>
            <a:ext cx="1507706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/>
              <a:t>CONCLUSÕES</a:t>
            </a:r>
            <a:r>
              <a:rPr lang="pt-BR" sz="4400" b="1" dirty="0"/>
              <a:t>:</a:t>
            </a:r>
            <a:r>
              <a:rPr lang="pt-BR" sz="4400" dirty="0"/>
              <a:t> </a:t>
            </a:r>
            <a:endParaRPr lang="pt-BR" dirty="0"/>
          </a:p>
          <a:p>
            <a:pPr algn="just"/>
            <a:r>
              <a:rPr lang="pt-BR" sz="4000" dirty="0"/>
              <a:t>Mais de 150 casos de hiperglicinemia não-cetótica foram descritos, porém sua prevalência é ainda desconhecida, já que muitos pacientes vão a óbito antes do diagnóstico, sendo, portanto, estimada em 1:250.000. O</a:t>
            </a:r>
            <a:r>
              <a:rPr lang="pt-BR" sz="4000" dirty="0" smtClean="0"/>
              <a:t> </a:t>
            </a:r>
            <a:r>
              <a:rPr lang="pt-BR" sz="4000" dirty="0"/>
              <a:t>diagnóstico é de suma importância para contribuir para a prevalência da doença, auxiliar no seguimento clínico do paciente e reforçar a importância do aconselhamento genético.</a:t>
            </a:r>
          </a:p>
        </p:txBody>
      </p:sp>
      <p:sp>
        <p:nvSpPr>
          <p:cNvPr id="17" name="Arredondar Retângulo em um Canto Diagonal 16"/>
          <p:cNvSpPr/>
          <p:nvPr/>
        </p:nvSpPr>
        <p:spPr>
          <a:xfrm>
            <a:off x="987425" y="33005842"/>
            <a:ext cx="31347710" cy="774571"/>
          </a:xfrm>
          <a:prstGeom prst="round2Diag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4" rIns="91427" bIns="45714" anchor="ctr"/>
          <a:lstStyle/>
          <a:p>
            <a:pPr algn="ctr" eaLnBrk="1" hangingPunct="1">
              <a:defRPr/>
            </a:pPr>
            <a:endParaRPr lang="pt-BR" altLang="pt-BR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pt-BR" altLang="pt-BR" sz="2800" dirty="0">
              <a:solidFill>
                <a:schemeClr val="tx1"/>
              </a:solidFill>
              <a:latin typeface="+mj-lt"/>
              <a:cs typeface="Times New Roman" pitchFamily="18" charset="0"/>
            </a:endParaRPr>
          </a:p>
          <a:p>
            <a:pPr algn="ctr"/>
            <a:r>
              <a:rPr lang="pt-BR" altLang="pt-BR" sz="28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* </a:t>
            </a:r>
            <a:r>
              <a:rPr lang="pt-BR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Médica coordenadora da neonatologia da Maternidade Brasília-DF</a:t>
            </a:r>
            <a:r>
              <a:rPr lang="pt-BR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pt-BR" sz="2800" dirty="0">
                <a:solidFill>
                  <a:schemeClr val="tx1"/>
                </a:solidFill>
                <a:latin typeface="+mj-lt"/>
              </a:rPr>
              <a:t>Contato </a:t>
            </a:r>
            <a:r>
              <a:rPr lang="pt-BR" sz="2800" dirty="0" smtClean="0">
                <a:solidFill>
                  <a:schemeClr val="tx1"/>
                </a:solidFill>
                <a:latin typeface="+mj-lt"/>
              </a:rPr>
              <a:t>e-mail </a:t>
            </a:r>
            <a:r>
              <a:rPr lang="pt-BR" sz="2800" dirty="0">
                <a:solidFill>
                  <a:schemeClr val="tx1"/>
                </a:solidFill>
                <a:latin typeface="+mj-lt"/>
              </a:rPr>
              <a:t>: </a:t>
            </a:r>
            <a:r>
              <a:rPr lang="pt-BR" sz="2800" dirty="0" smtClean="0">
                <a:solidFill>
                  <a:schemeClr val="tx1"/>
                </a:solidFill>
                <a:latin typeface="+mj-lt"/>
              </a:rPr>
              <a:t>afialho@materbrasilia.com.br </a:t>
            </a:r>
            <a:endParaRPr lang="pt-BR" sz="2800" dirty="0">
              <a:solidFill>
                <a:schemeClr val="tx1"/>
              </a:solidFill>
              <a:latin typeface="+mj-lt"/>
            </a:endParaRPr>
          </a:p>
          <a:p>
            <a:pPr algn="ctr" eaLnBrk="1" hangingPunct="1">
              <a:defRPr/>
            </a:pPr>
            <a:r>
              <a:rPr lang="pt-BR" sz="2800" dirty="0">
                <a:solidFill>
                  <a:schemeClr val="tx1"/>
                </a:solidFill>
                <a:latin typeface="+mj-lt"/>
              </a:rPr>
              <a:t/>
            </a:r>
            <a:br>
              <a:rPr lang="pt-BR" sz="2800" dirty="0">
                <a:solidFill>
                  <a:schemeClr val="tx1"/>
                </a:solidFill>
                <a:latin typeface="+mj-lt"/>
              </a:rPr>
            </a:br>
            <a:endParaRPr lang="pt-BR" sz="28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8" name="Arredondar Retângulo em um Canto Diagonal 17"/>
          <p:cNvSpPr/>
          <p:nvPr/>
        </p:nvSpPr>
        <p:spPr>
          <a:xfrm>
            <a:off x="1017160" y="30746209"/>
            <a:ext cx="31868765" cy="1770906"/>
          </a:xfrm>
          <a:prstGeom prst="round2Diag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4" rIns="91427" bIns="45714" anchor="ctr"/>
          <a:lstStyle/>
          <a:p>
            <a:r>
              <a:rPr lang="pt-BR" altLang="pt-BR" sz="24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REFERÊNCIAS </a:t>
            </a:r>
            <a:r>
              <a:rPr lang="pt-BR" altLang="pt-BR" sz="2400" b="1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BIBLIOGRÁFICAS</a:t>
            </a:r>
            <a:endParaRPr lang="pt-BR" altLang="pt-BR" sz="2400" b="1" dirty="0">
              <a:solidFill>
                <a:schemeClr val="tx1"/>
              </a:solidFill>
              <a:latin typeface="+mj-lt"/>
              <a:cs typeface="Times New Roman" pitchFamily="18" charset="0"/>
            </a:endParaRPr>
          </a:p>
          <a:p>
            <a:pPr hangingPunct="0"/>
            <a:r>
              <a:rPr lang="pt-BR" sz="2400" dirty="0">
                <a:solidFill>
                  <a:schemeClr val="tx1"/>
                </a:solidFill>
              </a:rPr>
              <a:t>1. Holmqvist P, Polberger S. Neonatal nonketotic hyperglycinemia. Diagnoses and management in two cases. Neuropediatrics. 1985; 16(4):191-3.</a:t>
            </a:r>
          </a:p>
          <a:p>
            <a:pPr hangingPunct="0"/>
            <a:r>
              <a:rPr lang="pt-BR" sz="2400" dirty="0">
                <a:solidFill>
                  <a:schemeClr val="tx1"/>
                </a:solidFill>
              </a:rPr>
              <a:t>2. Sehgal V, Ramji S. Nonketotic hyperglycinemia in a neonate. Indian Pediatr. 1998; 35(3): 278-81. </a:t>
            </a:r>
          </a:p>
          <a:p>
            <a:pPr hangingPunct="0"/>
            <a:r>
              <a:rPr lang="pt-BR" sz="2400" dirty="0">
                <a:solidFill>
                  <a:schemeClr val="tx1"/>
                </a:solidFill>
              </a:rPr>
              <a:t>3. Behrman RE, Jenson HB, Klugman RM. Tratado de pediatria. 16ª ed. Rio de Janeiro: Guanabara Koogan; 2002. </a:t>
            </a:r>
          </a:p>
        </p:txBody>
      </p:sp>
      <p:sp>
        <p:nvSpPr>
          <p:cNvPr id="4" name="Retângulo 3"/>
          <p:cNvSpPr/>
          <p:nvPr/>
        </p:nvSpPr>
        <p:spPr>
          <a:xfrm flipV="1">
            <a:off x="1614241" y="6850297"/>
            <a:ext cx="32078659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3" name="Retângulo 12"/>
          <p:cNvSpPr/>
          <p:nvPr/>
        </p:nvSpPr>
        <p:spPr>
          <a:xfrm flipV="1">
            <a:off x="1633133" y="6670466"/>
            <a:ext cx="32078659" cy="4571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pic>
        <p:nvPicPr>
          <p:cNvPr id="36" name="Imagem 35">
            <a:extLst>
              <a:ext uri="{FF2B5EF4-FFF2-40B4-BE49-F238E27FC236}">
                <a16:creationId xmlns:a16="http://schemas.microsoft.com/office/drawing/2014/main" xmlns="" id="{519BF98E-D138-4065-A5B1-CFA5C977E86A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87425" y="623825"/>
            <a:ext cx="6572026" cy="1796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xmlns="" id="{87158E94-0D6F-4D63-A99F-B0BF7ECD46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65689" y="395697"/>
            <a:ext cx="5020859" cy="2025000"/>
          </a:xfrm>
          <a:prstGeom prst="rect">
            <a:avLst/>
          </a:prstGeom>
        </p:spPr>
      </p:pic>
      <p:pic>
        <p:nvPicPr>
          <p:cNvPr id="33" name="Imagem 32">
            <a:extLst>
              <a:ext uri="{FF2B5EF4-FFF2-40B4-BE49-F238E27FC236}">
                <a16:creationId xmlns:a16="http://schemas.microsoft.com/office/drawing/2014/main" xmlns="" id="{30C53103-F7F6-40C7-A6C0-C9F16915FBCE}"/>
              </a:ext>
            </a:extLst>
          </p:cNvPr>
          <p:cNvPicPr/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15424488" y="395697"/>
            <a:ext cx="2035308" cy="1796627"/>
          </a:xfrm>
          <a:prstGeom prst="rect">
            <a:avLst/>
          </a:prstGeom>
          <a:ln>
            <a:noFill/>
            <a:prstDash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7930" y="12331915"/>
            <a:ext cx="5148034" cy="6696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4171" y="12331915"/>
            <a:ext cx="5752201" cy="6696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491" y="19335531"/>
            <a:ext cx="7570704" cy="10844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425" y="19335531"/>
            <a:ext cx="7069045" cy="10844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17808866" y="19992356"/>
            <a:ext cx="15077059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 smtClean="0"/>
              <a:t>DISCUSSÃO:</a:t>
            </a:r>
          </a:p>
          <a:p>
            <a:pPr algn="just"/>
            <a:r>
              <a:rPr lang="pt-BR" sz="4000" dirty="0"/>
              <a:t>A hiperglicinemia não cetótica é </a:t>
            </a:r>
            <a:r>
              <a:rPr lang="pt-BR" sz="4000" dirty="0" smtClean="0"/>
              <a:t>um erro </a:t>
            </a:r>
            <a:r>
              <a:rPr lang="pt-BR" sz="4000" dirty="0"/>
              <a:t>inato do </a:t>
            </a:r>
            <a:r>
              <a:rPr lang="pt-BR" sz="4000" dirty="0" smtClean="0"/>
              <a:t>metabolismo com  </a:t>
            </a:r>
            <a:r>
              <a:rPr lang="pt-BR" sz="4000" dirty="0"/>
              <a:t>manifestações neurológicas </a:t>
            </a:r>
            <a:r>
              <a:rPr lang="pt-BR" sz="4000" dirty="0" smtClean="0"/>
              <a:t>precoces </a:t>
            </a:r>
            <a:r>
              <a:rPr lang="pt-BR" sz="4000" dirty="0"/>
              <a:t>(entre seis horas e oito dias após o nascimento) </a:t>
            </a:r>
            <a:r>
              <a:rPr lang="pt-BR" sz="4000" dirty="0" smtClean="0"/>
              <a:t>que </a:t>
            </a:r>
            <a:r>
              <a:rPr lang="pt-BR" sz="4000" dirty="0"/>
              <a:t>incluem hipotonia, letargia, incapacidade de sucção e dificuldade alimentar, movimentos anormais como mioclonias, convulsões, distúrbios respiratórios e pode evoluir para coma, </a:t>
            </a:r>
            <a:r>
              <a:rPr lang="pt-BR" sz="4000" dirty="0" smtClean="0"/>
              <a:t>apneia </a:t>
            </a:r>
            <a:r>
              <a:rPr lang="pt-BR" sz="4000" dirty="0"/>
              <a:t>e morte. A falta do enzima que catalisa a conversão de glicina em ácido hidroximetiltetra-hidrofólico, dióxido de carbono e amônia, no fígado e no cérebro, resulta em aumento da concentração de glicina no </a:t>
            </a:r>
            <a:r>
              <a:rPr lang="pt-BR" sz="4000" dirty="0" smtClean="0"/>
              <a:t>sangue.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1332356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690</TotalTime>
  <Words>555</Words>
  <Application>Microsoft Office PowerPoint</Application>
  <PresentationFormat>Personalizar</PresentationFormat>
  <Paragraphs>21</Paragraphs>
  <Slides>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Tema do Office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Nanda</dc:creator>
  <cp:lastModifiedBy>Paulo Margotto</cp:lastModifiedBy>
  <cp:revision>103</cp:revision>
  <dcterms:created xsi:type="dcterms:W3CDTF">2015-05-16T03:18:13Z</dcterms:created>
  <dcterms:modified xsi:type="dcterms:W3CDTF">2019-04-18T14:11:36Z</dcterms:modified>
</cp:coreProperties>
</file>