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8" r:id="rId2"/>
  </p:sldIdLst>
  <p:sldSz cx="34199513" cy="34199513"/>
  <p:notesSz cx="6858000" cy="9144000"/>
  <p:defaultTextStyle>
    <a:defPPr>
      <a:defRPr lang="pt-BR"/>
    </a:defPPr>
    <a:lvl1pPr marL="0" algn="l" defTabSz="4359402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79701" algn="l" defTabSz="4359402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59402" algn="l" defTabSz="4359402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39103" algn="l" defTabSz="4359402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18804" algn="l" defTabSz="4359402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898505" algn="l" defTabSz="4359402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078206" algn="l" defTabSz="4359402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257907" algn="l" defTabSz="4359402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437608" algn="l" defTabSz="4359402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772" userDrawn="1">
          <p15:clr>
            <a:srgbClr val="A4A3A4"/>
          </p15:clr>
        </p15:guide>
        <p15:guide id="2" pos="1077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F4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89874" autoAdjust="0"/>
  </p:normalViewPr>
  <p:slideViewPr>
    <p:cSldViewPr>
      <p:cViewPr varScale="1">
        <p:scale>
          <a:sx n="18" d="100"/>
          <a:sy n="18" d="100"/>
        </p:scale>
        <p:origin x="1944" y="125"/>
      </p:cViewPr>
      <p:guideLst>
        <p:guide orient="horz" pos="10772"/>
        <p:guide pos="1077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microsoft.com/office/2015/10/relationships/revisionInfo" Target="revisionInfo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lanilha_do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sz="2000" b="1" dirty="0"/>
              <a:t>CAUSAS DE INTERNAÇÃO NA UTI PEDIÁTRICA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33625176737704"/>
          <c:y val="0.77551655078064397"/>
          <c:w val="0.56557803109968496"/>
          <c:h val="0.2065716542318379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F8C80D-696D-474D-A557-5CE33F5BB9A8}" type="datetimeFigureOut">
              <a:rPr lang="pt-BR" smtClean="0"/>
              <a:t>18/04/2019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885950" y="1143000"/>
            <a:ext cx="30861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os estilos de texto mestres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7E4A7A-B003-814A-80D2-972BDA12E00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671279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7E4A7A-B003-814A-80D2-972BDA12E007}" type="slidenum">
              <a:rPr lang="pt-BR" smtClean="0"/>
              <a:t>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044121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564966" y="10624023"/>
            <a:ext cx="29069586" cy="7330729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129928" y="19379724"/>
            <a:ext cx="23939661" cy="873987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7254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4509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1763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69018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86272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03527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20781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38036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6DC30-B8F8-4108-A4D2-660DF1001D28}" type="datetimeFigureOut">
              <a:rPr lang="pt-BR" smtClean="0"/>
              <a:t>18/04/2019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AF1F-D28F-419E-AC4D-32F4C7B3ACD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88889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6DC30-B8F8-4108-A4D2-660DF1001D28}" type="datetimeFigureOut">
              <a:rPr lang="pt-BR" smtClean="0"/>
              <a:t>18/04/2019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AF1F-D28F-419E-AC4D-32F4C7B3ACD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17834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01526" y="21976361"/>
            <a:ext cx="29069586" cy="6792404"/>
          </a:xfrm>
        </p:spPr>
        <p:txBody>
          <a:bodyPr anchor="t"/>
          <a:lstStyle>
            <a:lvl1pPr algn="l">
              <a:defRPr sz="1512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701526" y="14495215"/>
            <a:ext cx="29069586" cy="7481141"/>
          </a:xfrm>
        </p:spPr>
        <p:txBody>
          <a:bodyPr anchor="b"/>
          <a:lstStyle>
            <a:lvl1pPr marL="0" indent="0">
              <a:buNone/>
              <a:defRPr sz="7520">
                <a:solidFill>
                  <a:schemeClr val="tx1">
                    <a:tint val="75000"/>
                  </a:schemeClr>
                </a:solidFill>
              </a:defRPr>
            </a:lvl1pPr>
            <a:lvl2pPr marL="1725451" indent="0">
              <a:buNone/>
              <a:defRPr sz="6808">
                <a:solidFill>
                  <a:schemeClr val="tx1">
                    <a:tint val="75000"/>
                  </a:schemeClr>
                </a:solidFill>
              </a:defRPr>
            </a:lvl2pPr>
            <a:lvl3pPr marL="3450903" indent="0">
              <a:buNone/>
              <a:defRPr sz="6016">
                <a:solidFill>
                  <a:schemeClr val="tx1">
                    <a:tint val="75000"/>
                  </a:schemeClr>
                </a:solidFill>
              </a:defRPr>
            </a:lvl3pPr>
            <a:lvl4pPr marL="5176354" indent="0">
              <a:buNone/>
              <a:defRPr sz="5304">
                <a:solidFill>
                  <a:schemeClr val="tx1">
                    <a:tint val="75000"/>
                  </a:schemeClr>
                </a:solidFill>
              </a:defRPr>
            </a:lvl4pPr>
            <a:lvl5pPr marL="6901805" indent="0">
              <a:buNone/>
              <a:defRPr sz="5304">
                <a:solidFill>
                  <a:schemeClr val="tx1">
                    <a:tint val="75000"/>
                  </a:schemeClr>
                </a:solidFill>
              </a:defRPr>
            </a:lvl5pPr>
            <a:lvl6pPr marL="8627257" indent="0">
              <a:buNone/>
              <a:defRPr sz="5304">
                <a:solidFill>
                  <a:schemeClr val="tx1">
                    <a:tint val="75000"/>
                  </a:schemeClr>
                </a:solidFill>
              </a:defRPr>
            </a:lvl6pPr>
            <a:lvl7pPr marL="10352708" indent="0">
              <a:buNone/>
              <a:defRPr sz="5304">
                <a:solidFill>
                  <a:schemeClr val="tx1">
                    <a:tint val="75000"/>
                  </a:schemeClr>
                </a:solidFill>
              </a:defRPr>
            </a:lvl7pPr>
            <a:lvl8pPr marL="12078159" indent="0">
              <a:buNone/>
              <a:defRPr sz="5304">
                <a:solidFill>
                  <a:schemeClr val="tx1">
                    <a:tint val="75000"/>
                  </a:schemeClr>
                </a:solidFill>
              </a:defRPr>
            </a:lvl8pPr>
            <a:lvl9pPr marL="13803610" indent="0">
              <a:buNone/>
              <a:defRPr sz="530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6DC30-B8F8-4108-A4D2-660DF1001D28}" type="datetimeFigureOut">
              <a:rPr lang="pt-BR" smtClean="0"/>
              <a:t>18/04/2019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AF1F-D28F-419E-AC4D-32F4C7B3ACD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66838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680292" y="7979894"/>
            <a:ext cx="14867288" cy="22570098"/>
          </a:xfrm>
        </p:spPr>
        <p:txBody>
          <a:bodyPr/>
          <a:lstStyle>
            <a:lvl1pPr>
              <a:defRPr sz="10528"/>
            </a:lvl1pPr>
            <a:lvl2pPr>
              <a:defRPr sz="9024"/>
            </a:lvl2pPr>
            <a:lvl3pPr>
              <a:defRPr sz="7520"/>
            </a:lvl3pPr>
            <a:lvl4pPr>
              <a:defRPr sz="6808"/>
            </a:lvl4pPr>
            <a:lvl5pPr>
              <a:defRPr sz="6808"/>
            </a:lvl5pPr>
            <a:lvl6pPr>
              <a:defRPr sz="6808"/>
            </a:lvl6pPr>
            <a:lvl7pPr>
              <a:defRPr sz="6808"/>
            </a:lvl7pPr>
            <a:lvl8pPr>
              <a:defRPr sz="6808"/>
            </a:lvl8pPr>
            <a:lvl9pPr>
              <a:defRPr sz="6808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7117573" y="7979894"/>
            <a:ext cx="14867288" cy="22570098"/>
          </a:xfrm>
        </p:spPr>
        <p:txBody>
          <a:bodyPr/>
          <a:lstStyle>
            <a:lvl1pPr>
              <a:defRPr sz="10528"/>
            </a:lvl1pPr>
            <a:lvl2pPr>
              <a:defRPr sz="9024"/>
            </a:lvl2pPr>
            <a:lvl3pPr>
              <a:defRPr sz="7520"/>
            </a:lvl3pPr>
            <a:lvl4pPr>
              <a:defRPr sz="6808"/>
            </a:lvl4pPr>
            <a:lvl5pPr>
              <a:defRPr sz="6808"/>
            </a:lvl5pPr>
            <a:lvl6pPr>
              <a:defRPr sz="6808"/>
            </a:lvl6pPr>
            <a:lvl7pPr>
              <a:defRPr sz="6808"/>
            </a:lvl7pPr>
            <a:lvl8pPr>
              <a:defRPr sz="6808"/>
            </a:lvl8pPr>
            <a:lvl9pPr>
              <a:defRPr sz="6808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6DC30-B8F8-4108-A4D2-660DF1001D28}" type="datetimeFigureOut">
              <a:rPr lang="pt-BR" smtClean="0"/>
              <a:t>18/04/2019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AF1F-D28F-419E-AC4D-32F4C7B3ACD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90379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09977" y="1369566"/>
            <a:ext cx="30779564" cy="5699919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709975" y="7655311"/>
            <a:ext cx="15110724" cy="3190369"/>
          </a:xfrm>
        </p:spPr>
        <p:txBody>
          <a:bodyPr anchor="b"/>
          <a:lstStyle>
            <a:lvl1pPr marL="0" indent="0">
              <a:buNone/>
              <a:defRPr sz="9024" b="1"/>
            </a:lvl1pPr>
            <a:lvl2pPr marL="1725451" indent="0">
              <a:buNone/>
              <a:defRPr sz="7520" b="1"/>
            </a:lvl2pPr>
            <a:lvl3pPr marL="3450903" indent="0">
              <a:buNone/>
              <a:defRPr sz="6808" b="1"/>
            </a:lvl3pPr>
            <a:lvl4pPr marL="5176354" indent="0">
              <a:buNone/>
              <a:defRPr sz="6016" b="1"/>
            </a:lvl4pPr>
            <a:lvl5pPr marL="6901805" indent="0">
              <a:buNone/>
              <a:defRPr sz="6016" b="1"/>
            </a:lvl5pPr>
            <a:lvl6pPr marL="8627257" indent="0">
              <a:buNone/>
              <a:defRPr sz="6016" b="1"/>
            </a:lvl6pPr>
            <a:lvl7pPr marL="10352708" indent="0">
              <a:buNone/>
              <a:defRPr sz="6016" b="1"/>
            </a:lvl7pPr>
            <a:lvl8pPr marL="12078159" indent="0">
              <a:buNone/>
              <a:defRPr sz="6016" b="1"/>
            </a:lvl8pPr>
            <a:lvl9pPr marL="13803610" indent="0">
              <a:buNone/>
              <a:defRPr sz="6016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709975" y="10845679"/>
            <a:ext cx="15110724" cy="19704305"/>
          </a:xfrm>
        </p:spPr>
        <p:txBody>
          <a:bodyPr/>
          <a:lstStyle>
            <a:lvl1pPr>
              <a:defRPr sz="9024"/>
            </a:lvl1pPr>
            <a:lvl2pPr>
              <a:defRPr sz="7520"/>
            </a:lvl2pPr>
            <a:lvl3pPr>
              <a:defRPr sz="6808"/>
            </a:lvl3pPr>
            <a:lvl4pPr>
              <a:defRPr sz="6016"/>
            </a:lvl4pPr>
            <a:lvl5pPr>
              <a:defRPr sz="6016"/>
            </a:lvl5pPr>
            <a:lvl6pPr>
              <a:defRPr sz="6016"/>
            </a:lvl6pPr>
            <a:lvl7pPr>
              <a:defRPr sz="6016"/>
            </a:lvl7pPr>
            <a:lvl8pPr>
              <a:defRPr sz="6016"/>
            </a:lvl8pPr>
            <a:lvl9pPr>
              <a:defRPr sz="6016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17372880" y="7655311"/>
            <a:ext cx="15116659" cy="3190369"/>
          </a:xfrm>
        </p:spPr>
        <p:txBody>
          <a:bodyPr anchor="b"/>
          <a:lstStyle>
            <a:lvl1pPr marL="0" indent="0">
              <a:buNone/>
              <a:defRPr sz="9024" b="1"/>
            </a:lvl1pPr>
            <a:lvl2pPr marL="1725451" indent="0">
              <a:buNone/>
              <a:defRPr sz="7520" b="1"/>
            </a:lvl2pPr>
            <a:lvl3pPr marL="3450903" indent="0">
              <a:buNone/>
              <a:defRPr sz="6808" b="1"/>
            </a:lvl3pPr>
            <a:lvl4pPr marL="5176354" indent="0">
              <a:buNone/>
              <a:defRPr sz="6016" b="1"/>
            </a:lvl4pPr>
            <a:lvl5pPr marL="6901805" indent="0">
              <a:buNone/>
              <a:defRPr sz="6016" b="1"/>
            </a:lvl5pPr>
            <a:lvl6pPr marL="8627257" indent="0">
              <a:buNone/>
              <a:defRPr sz="6016" b="1"/>
            </a:lvl6pPr>
            <a:lvl7pPr marL="10352708" indent="0">
              <a:buNone/>
              <a:defRPr sz="6016" b="1"/>
            </a:lvl7pPr>
            <a:lvl8pPr marL="12078159" indent="0">
              <a:buNone/>
              <a:defRPr sz="6016" b="1"/>
            </a:lvl8pPr>
            <a:lvl9pPr marL="13803610" indent="0">
              <a:buNone/>
              <a:defRPr sz="6016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17372880" y="10845679"/>
            <a:ext cx="15116659" cy="19704305"/>
          </a:xfrm>
        </p:spPr>
        <p:txBody>
          <a:bodyPr/>
          <a:lstStyle>
            <a:lvl1pPr>
              <a:defRPr sz="9024"/>
            </a:lvl1pPr>
            <a:lvl2pPr>
              <a:defRPr sz="7520"/>
            </a:lvl2pPr>
            <a:lvl3pPr>
              <a:defRPr sz="6808"/>
            </a:lvl3pPr>
            <a:lvl4pPr>
              <a:defRPr sz="6016"/>
            </a:lvl4pPr>
            <a:lvl5pPr>
              <a:defRPr sz="6016"/>
            </a:lvl5pPr>
            <a:lvl6pPr>
              <a:defRPr sz="6016"/>
            </a:lvl6pPr>
            <a:lvl7pPr>
              <a:defRPr sz="6016"/>
            </a:lvl7pPr>
            <a:lvl8pPr>
              <a:defRPr sz="6016"/>
            </a:lvl8pPr>
            <a:lvl9pPr>
              <a:defRPr sz="6016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6DC30-B8F8-4108-A4D2-660DF1001D28}" type="datetimeFigureOut">
              <a:rPr lang="pt-BR" smtClean="0"/>
              <a:t>18/04/2019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AF1F-D28F-419E-AC4D-32F4C7B3ACD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71626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6DC30-B8F8-4108-A4D2-660DF1001D28}" type="datetimeFigureOut">
              <a:rPr lang="pt-BR" smtClean="0"/>
              <a:t>18/04/2019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AF1F-D28F-419E-AC4D-32F4C7B3ACD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51609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6DC30-B8F8-4108-A4D2-660DF1001D28}" type="datetimeFigureOut">
              <a:rPr lang="pt-BR" smtClean="0"/>
              <a:t>18/04/2019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AF1F-D28F-419E-AC4D-32F4C7B3ACD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5849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09979" y="1361648"/>
            <a:ext cx="11251404" cy="5794917"/>
          </a:xfrm>
        </p:spPr>
        <p:txBody>
          <a:bodyPr anchor="b"/>
          <a:lstStyle>
            <a:lvl1pPr algn="l">
              <a:defRPr sz="752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3371062" y="1361654"/>
            <a:ext cx="19118478" cy="29188337"/>
          </a:xfrm>
        </p:spPr>
        <p:txBody>
          <a:bodyPr/>
          <a:lstStyle>
            <a:lvl1pPr>
              <a:defRPr sz="12111"/>
            </a:lvl1pPr>
            <a:lvl2pPr>
              <a:defRPr sz="10528"/>
            </a:lvl2pPr>
            <a:lvl3pPr>
              <a:defRPr sz="9024"/>
            </a:lvl3pPr>
            <a:lvl4pPr>
              <a:defRPr sz="7520"/>
            </a:lvl4pPr>
            <a:lvl5pPr>
              <a:defRPr sz="7520"/>
            </a:lvl5pPr>
            <a:lvl6pPr>
              <a:defRPr sz="7520"/>
            </a:lvl6pPr>
            <a:lvl7pPr>
              <a:defRPr sz="7520"/>
            </a:lvl7pPr>
            <a:lvl8pPr>
              <a:defRPr sz="7520"/>
            </a:lvl8pPr>
            <a:lvl9pPr>
              <a:defRPr sz="752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09979" y="7156573"/>
            <a:ext cx="11251404" cy="23393419"/>
          </a:xfrm>
        </p:spPr>
        <p:txBody>
          <a:bodyPr/>
          <a:lstStyle>
            <a:lvl1pPr marL="0" indent="0">
              <a:buNone/>
              <a:defRPr sz="5304"/>
            </a:lvl1pPr>
            <a:lvl2pPr marL="1725451" indent="0">
              <a:buNone/>
              <a:defRPr sz="4512"/>
            </a:lvl2pPr>
            <a:lvl3pPr marL="3450903" indent="0">
              <a:buNone/>
              <a:defRPr sz="3800"/>
            </a:lvl3pPr>
            <a:lvl4pPr marL="5176354" indent="0">
              <a:buNone/>
              <a:defRPr sz="3404"/>
            </a:lvl4pPr>
            <a:lvl5pPr marL="6901805" indent="0">
              <a:buNone/>
              <a:defRPr sz="3404"/>
            </a:lvl5pPr>
            <a:lvl6pPr marL="8627257" indent="0">
              <a:buNone/>
              <a:defRPr sz="3404"/>
            </a:lvl6pPr>
            <a:lvl7pPr marL="10352708" indent="0">
              <a:buNone/>
              <a:defRPr sz="3404"/>
            </a:lvl7pPr>
            <a:lvl8pPr marL="12078159" indent="0">
              <a:buNone/>
              <a:defRPr sz="3404"/>
            </a:lvl8pPr>
            <a:lvl9pPr marL="13803610" indent="0">
              <a:buNone/>
              <a:defRPr sz="3404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6DC30-B8F8-4108-A4D2-660DF1001D28}" type="datetimeFigureOut">
              <a:rPr lang="pt-BR" smtClean="0"/>
              <a:t>18/04/2019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AF1F-D28F-419E-AC4D-32F4C7B3ACD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87829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703347" y="23939659"/>
            <a:ext cx="20519708" cy="2826212"/>
          </a:xfrm>
        </p:spPr>
        <p:txBody>
          <a:bodyPr anchor="b"/>
          <a:lstStyle>
            <a:lvl1pPr algn="l">
              <a:defRPr sz="752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6703347" y="3055790"/>
            <a:ext cx="20519708" cy="20519708"/>
          </a:xfrm>
        </p:spPr>
        <p:txBody>
          <a:bodyPr/>
          <a:lstStyle>
            <a:lvl1pPr marL="0" indent="0">
              <a:buNone/>
              <a:defRPr sz="12111"/>
            </a:lvl1pPr>
            <a:lvl2pPr marL="1725451" indent="0">
              <a:buNone/>
              <a:defRPr sz="10528"/>
            </a:lvl2pPr>
            <a:lvl3pPr marL="3450903" indent="0">
              <a:buNone/>
              <a:defRPr sz="9024"/>
            </a:lvl3pPr>
            <a:lvl4pPr marL="5176354" indent="0">
              <a:buNone/>
              <a:defRPr sz="7520"/>
            </a:lvl4pPr>
            <a:lvl5pPr marL="6901805" indent="0">
              <a:buNone/>
              <a:defRPr sz="7520"/>
            </a:lvl5pPr>
            <a:lvl6pPr marL="8627257" indent="0">
              <a:buNone/>
              <a:defRPr sz="7520"/>
            </a:lvl6pPr>
            <a:lvl7pPr marL="10352708" indent="0">
              <a:buNone/>
              <a:defRPr sz="7520"/>
            </a:lvl7pPr>
            <a:lvl8pPr marL="12078159" indent="0">
              <a:buNone/>
              <a:defRPr sz="7520"/>
            </a:lvl8pPr>
            <a:lvl9pPr marL="13803610" indent="0">
              <a:buNone/>
              <a:defRPr sz="752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703347" y="26765871"/>
            <a:ext cx="20519708" cy="4013691"/>
          </a:xfrm>
        </p:spPr>
        <p:txBody>
          <a:bodyPr/>
          <a:lstStyle>
            <a:lvl1pPr marL="0" indent="0">
              <a:buNone/>
              <a:defRPr sz="5304"/>
            </a:lvl1pPr>
            <a:lvl2pPr marL="1725451" indent="0">
              <a:buNone/>
              <a:defRPr sz="4512"/>
            </a:lvl2pPr>
            <a:lvl3pPr marL="3450903" indent="0">
              <a:buNone/>
              <a:defRPr sz="3800"/>
            </a:lvl3pPr>
            <a:lvl4pPr marL="5176354" indent="0">
              <a:buNone/>
              <a:defRPr sz="3404"/>
            </a:lvl4pPr>
            <a:lvl5pPr marL="6901805" indent="0">
              <a:buNone/>
              <a:defRPr sz="3404"/>
            </a:lvl5pPr>
            <a:lvl6pPr marL="8627257" indent="0">
              <a:buNone/>
              <a:defRPr sz="3404"/>
            </a:lvl6pPr>
            <a:lvl7pPr marL="10352708" indent="0">
              <a:buNone/>
              <a:defRPr sz="3404"/>
            </a:lvl7pPr>
            <a:lvl8pPr marL="12078159" indent="0">
              <a:buNone/>
              <a:defRPr sz="3404"/>
            </a:lvl8pPr>
            <a:lvl9pPr marL="13803610" indent="0">
              <a:buNone/>
              <a:defRPr sz="3404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6DC30-B8F8-4108-A4D2-660DF1001D28}" type="datetimeFigureOut">
              <a:rPr lang="pt-BR" smtClean="0"/>
              <a:t>18/04/2019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AF1F-D28F-419E-AC4D-32F4C7B3ACD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50050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6DC30-B8F8-4108-A4D2-660DF1001D28}" type="datetimeFigureOut">
              <a:rPr lang="pt-BR" smtClean="0"/>
              <a:t>18/04/2019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AF1F-D28F-419E-AC4D-32F4C7B3ACD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53458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24408720" y="1369574"/>
            <a:ext cx="7576141" cy="2918041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680292" y="1369574"/>
            <a:ext cx="22158434" cy="29180418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6DC30-B8F8-4108-A4D2-660DF1001D28}" type="datetimeFigureOut">
              <a:rPr lang="pt-BR" smtClean="0"/>
              <a:t>18/04/2019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BAF1F-D28F-419E-AC4D-32F4C7B3ACD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55717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1709977" y="1369566"/>
            <a:ext cx="30779564" cy="5699919"/>
          </a:xfrm>
          <a:prstGeom prst="rect">
            <a:avLst/>
          </a:prstGeom>
        </p:spPr>
        <p:txBody>
          <a:bodyPr vert="horz" lIns="435940" tIns="217970" rIns="435940" bIns="21797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709977" y="7979894"/>
            <a:ext cx="30779564" cy="22570098"/>
          </a:xfrm>
          <a:prstGeom prst="rect">
            <a:avLst/>
          </a:prstGeom>
        </p:spPr>
        <p:txBody>
          <a:bodyPr vert="horz" lIns="435940" tIns="217970" rIns="435940" bIns="21797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1709977" y="31697889"/>
            <a:ext cx="7979888" cy="1820808"/>
          </a:xfrm>
          <a:prstGeom prst="rect">
            <a:avLst/>
          </a:prstGeom>
        </p:spPr>
        <p:txBody>
          <a:bodyPr vert="horz" lIns="435940" tIns="217970" rIns="435940" bIns="217970" rtlCol="0" anchor="ctr"/>
          <a:lstStyle>
            <a:lvl1pPr algn="l">
              <a:defRPr sz="451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26DC30-B8F8-4108-A4D2-660DF1001D28}" type="datetimeFigureOut">
              <a:rPr lang="pt-BR" smtClean="0"/>
              <a:t>18/04/2019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11684836" y="31697889"/>
            <a:ext cx="10829845" cy="1820808"/>
          </a:xfrm>
          <a:prstGeom prst="rect">
            <a:avLst/>
          </a:prstGeom>
        </p:spPr>
        <p:txBody>
          <a:bodyPr vert="horz" lIns="435940" tIns="217970" rIns="435940" bIns="217970" rtlCol="0" anchor="ctr"/>
          <a:lstStyle>
            <a:lvl1pPr algn="ctr">
              <a:defRPr sz="451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24509652" y="31697889"/>
            <a:ext cx="7979888" cy="1820808"/>
          </a:xfrm>
          <a:prstGeom prst="rect">
            <a:avLst/>
          </a:prstGeom>
        </p:spPr>
        <p:txBody>
          <a:bodyPr vert="horz" lIns="435940" tIns="217970" rIns="435940" bIns="217970" rtlCol="0" anchor="ctr"/>
          <a:lstStyle>
            <a:lvl1pPr algn="r">
              <a:defRPr sz="451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ABAF1F-D28F-419E-AC4D-32F4C7B3ACD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63994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450903" rtl="0" eaLnBrk="1" latinLnBrk="0" hangingPunct="1">
        <a:spcBef>
          <a:spcPct val="0"/>
        </a:spcBef>
        <a:buNone/>
        <a:defRPr sz="1662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94089" indent="-1294089" algn="l" defTabSz="3450903" rtl="0" eaLnBrk="1" latinLnBrk="0" hangingPunct="1">
        <a:spcBef>
          <a:spcPct val="20000"/>
        </a:spcBef>
        <a:buFont typeface="Arial" panose="020B0604020202020204" pitchFamily="34" charset="0"/>
        <a:buChar char="•"/>
        <a:defRPr sz="12111" kern="1200">
          <a:solidFill>
            <a:schemeClr val="tx1"/>
          </a:solidFill>
          <a:latin typeface="+mn-lt"/>
          <a:ea typeface="+mn-ea"/>
          <a:cs typeface="+mn-cs"/>
        </a:defRPr>
      </a:lvl1pPr>
      <a:lvl2pPr marL="2803858" indent="-1078407" algn="l" defTabSz="3450903" rtl="0" eaLnBrk="1" latinLnBrk="0" hangingPunct="1">
        <a:spcBef>
          <a:spcPct val="20000"/>
        </a:spcBef>
        <a:buFont typeface="Arial" panose="020B0604020202020204" pitchFamily="34" charset="0"/>
        <a:buChar char="–"/>
        <a:defRPr sz="10528" kern="1200">
          <a:solidFill>
            <a:schemeClr val="tx1"/>
          </a:solidFill>
          <a:latin typeface="+mn-lt"/>
          <a:ea typeface="+mn-ea"/>
          <a:cs typeface="+mn-cs"/>
        </a:defRPr>
      </a:lvl2pPr>
      <a:lvl3pPr marL="4313629" indent="-862726" algn="l" defTabSz="3450903" rtl="0" eaLnBrk="1" latinLnBrk="0" hangingPunct="1">
        <a:spcBef>
          <a:spcPct val="20000"/>
        </a:spcBef>
        <a:buFont typeface="Arial" panose="020B0604020202020204" pitchFamily="34" charset="0"/>
        <a:buChar char="•"/>
        <a:defRPr sz="9024" kern="1200">
          <a:solidFill>
            <a:schemeClr val="tx1"/>
          </a:solidFill>
          <a:latin typeface="+mn-lt"/>
          <a:ea typeface="+mn-ea"/>
          <a:cs typeface="+mn-cs"/>
        </a:defRPr>
      </a:lvl3pPr>
      <a:lvl4pPr marL="6039080" indent="-862726" algn="l" defTabSz="3450903" rtl="0" eaLnBrk="1" latinLnBrk="0" hangingPunct="1">
        <a:spcBef>
          <a:spcPct val="20000"/>
        </a:spcBef>
        <a:buFont typeface="Arial" panose="020B0604020202020204" pitchFamily="34" charset="0"/>
        <a:buChar char="–"/>
        <a:defRPr sz="7520" kern="1200">
          <a:solidFill>
            <a:schemeClr val="tx1"/>
          </a:solidFill>
          <a:latin typeface="+mn-lt"/>
          <a:ea typeface="+mn-ea"/>
          <a:cs typeface="+mn-cs"/>
        </a:defRPr>
      </a:lvl4pPr>
      <a:lvl5pPr marL="7764531" indent="-862726" algn="l" defTabSz="3450903" rtl="0" eaLnBrk="1" latinLnBrk="0" hangingPunct="1">
        <a:spcBef>
          <a:spcPct val="20000"/>
        </a:spcBef>
        <a:buFont typeface="Arial" panose="020B0604020202020204" pitchFamily="34" charset="0"/>
        <a:buChar char="»"/>
        <a:defRPr sz="7520" kern="1200">
          <a:solidFill>
            <a:schemeClr val="tx1"/>
          </a:solidFill>
          <a:latin typeface="+mn-lt"/>
          <a:ea typeface="+mn-ea"/>
          <a:cs typeface="+mn-cs"/>
        </a:defRPr>
      </a:lvl5pPr>
      <a:lvl6pPr marL="9489983" indent="-862726" algn="l" defTabSz="3450903" rtl="0" eaLnBrk="1" latinLnBrk="0" hangingPunct="1">
        <a:spcBef>
          <a:spcPct val="20000"/>
        </a:spcBef>
        <a:buFont typeface="Arial" panose="020B0604020202020204" pitchFamily="34" charset="0"/>
        <a:buChar char="•"/>
        <a:defRPr sz="7520" kern="1200">
          <a:solidFill>
            <a:schemeClr val="tx1"/>
          </a:solidFill>
          <a:latin typeface="+mn-lt"/>
          <a:ea typeface="+mn-ea"/>
          <a:cs typeface="+mn-cs"/>
        </a:defRPr>
      </a:lvl6pPr>
      <a:lvl7pPr marL="11215434" indent="-862726" algn="l" defTabSz="3450903" rtl="0" eaLnBrk="1" latinLnBrk="0" hangingPunct="1">
        <a:spcBef>
          <a:spcPct val="20000"/>
        </a:spcBef>
        <a:buFont typeface="Arial" panose="020B0604020202020204" pitchFamily="34" charset="0"/>
        <a:buChar char="•"/>
        <a:defRPr sz="7520" kern="1200">
          <a:solidFill>
            <a:schemeClr val="tx1"/>
          </a:solidFill>
          <a:latin typeface="+mn-lt"/>
          <a:ea typeface="+mn-ea"/>
          <a:cs typeface="+mn-cs"/>
        </a:defRPr>
      </a:lvl7pPr>
      <a:lvl8pPr marL="12940885" indent="-862726" algn="l" defTabSz="3450903" rtl="0" eaLnBrk="1" latinLnBrk="0" hangingPunct="1">
        <a:spcBef>
          <a:spcPct val="20000"/>
        </a:spcBef>
        <a:buFont typeface="Arial" panose="020B0604020202020204" pitchFamily="34" charset="0"/>
        <a:buChar char="•"/>
        <a:defRPr sz="7520" kern="1200">
          <a:solidFill>
            <a:schemeClr val="tx1"/>
          </a:solidFill>
          <a:latin typeface="+mn-lt"/>
          <a:ea typeface="+mn-ea"/>
          <a:cs typeface="+mn-cs"/>
        </a:defRPr>
      </a:lvl8pPr>
      <a:lvl9pPr marL="14666337" indent="-862726" algn="l" defTabSz="3450903" rtl="0" eaLnBrk="1" latinLnBrk="0" hangingPunct="1">
        <a:spcBef>
          <a:spcPct val="20000"/>
        </a:spcBef>
        <a:buFont typeface="Arial" panose="020B0604020202020204" pitchFamily="34" charset="0"/>
        <a:buChar char="•"/>
        <a:defRPr sz="7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1pPr>
      <a:lvl2pPr marL="1725451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2pPr>
      <a:lvl3pPr marL="3450903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3pPr>
      <a:lvl4pPr marL="5176354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4pPr>
      <a:lvl5pPr marL="6901805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5pPr>
      <a:lvl6pPr marL="8627257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6pPr>
      <a:lvl7pPr marL="10352708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7pPr>
      <a:lvl8pPr marL="12078159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8pPr>
      <a:lvl9pPr marL="13803610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chart" Target="../charts/chart1.xml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aixaDeTexto 9"/>
          <p:cNvSpPr txBox="1"/>
          <p:nvPr/>
        </p:nvSpPr>
        <p:spPr>
          <a:xfrm>
            <a:off x="5179914" y="2389260"/>
            <a:ext cx="2298577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7200" b="1" dirty="0"/>
              <a:t>HIPERTENSÃO NO RECÉM NASCIDO – RELATO DE CASO DE DOENÇA RENAL POLICÍSTICA AUTOSSÔMICA RECESSIVA (DRPAR)</a:t>
            </a:r>
          </a:p>
          <a:p>
            <a:pPr algn="ctr"/>
            <a:r>
              <a:rPr lang="pt-BR" sz="3200" i="1" dirty="0"/>
              <a:t>Moutinho M.S.; Moreira A.A.M.F., </a:t>
            </a:r>
            <a:r>
              <a:rPr lang="pt-BR" sz="3200" i="1" dirty="0" smtClean="0"/>
              <a:t>Gaudêncio </a:t>
            </a:r>
            <a:r>
              <a:rPr lang="pt-BR" sz="3200" i="1" dirty="0"/>
              <a:t>A.; Junior O.J.L.; Brito V.I.M.; Colares P.P.; Adriana Q.; Vasconcelos S.; Ferreira D.B.; Silva C.A.L</a:t>
            </a:r>
            <a:r>
              <a:rPr lang="pt-BR" sz="3200" i="1" dirty="0" smtClean="0"/>
              <a:t>.</a:t>
            </a:r>
            <a:endParaRPr lang="pt-BR" sz="3200" dirty="0"/>
          </a:p>
        </p:txBody>
      </p:sp>
      <p:sp>
        <p:nvSpPr>
          <p:cNvPr id="26" name="CaixaDeTexto 25"/>
          <p:cNvSpPr txBox="1"/>
          <p:nvPr/>
        </p:nvSpPr>
        <p:spPr>
          <a:xfrm>
            <a:off x="1485265" y="7054235"/>
            <a:ext cx="15243205" cy="353943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glow rad="63500">
              <a:schemeClr val="tx1">
                <a:alpha val="69000"/>
              </a:schemeClr>
            </a:glow>
            <a:outerShdw blurRad="63500" sx="120000" sy="120000" algn="ctr" rotWithShape="0">
              <a:prstClr val="black">
                <a:alpha val="96000"/>
              </a:prstClr>
            </a:outerShdw>
            <a:softEdge rad="546100"/>
          </a:effectLst>
        </p:spPr>
        <p:txBody>
          <a:bodyPr wrap="square" rtlCol="0">
            <a:spAutoFit/>
          </a:bodyPr>
          <a:lstStyle/>
          <a:p>
            <a:r>
              <a:rPr lang="pt-BR" sz="4800" b="1" dirty="0"/>
              <a:t>OBJETIVO</a:t>
            </a:r>
            <a:r>
              <a:rPr lang="pt-BR" sz="4400" b="1" dirty="0"/>
              <a:t>:</a:t>
            </a:r>
            <a:r>
              <a:rPr lang="pt-BR" sz="4400" dirty="0"/>
              <a:t> </a:t>
            </a:r>
            <a:endParaRPr lang="pt-BR" dirty="0"/>
          </a:p>
          <a:p>
            <a:pPr algn="just"/>
            <a:r>
              <a:rPr lang="pt-BR" sz="4400" dirty="0"/>
              <a:t>Relatar o caso de DRPAR por se tratar de uma desordem renal severa </a:t>
            </a:r>
            <a:r>
              <a:rPr lang="pt-BR" sz="4400" dirty="0" smtClean="0"/>
              <a:t>com morbidade e mortalidade elevadas, uma vez que a </a:t>
            </a:r>
            <a:r>
              <a:rPr lang="pt-BR" sz="4400" dirty="0"/>
              <a:t>grande maioria das crianças </a:t>
            </a:r>
            <a:r>
              <a:rPr lang="pt-BR" sz="4400" dirty="0" smtClean="0"/>
              <a:t>afetadas </a:t>
            </a:r>
            <a:r>
              <a:rPr lang="pt-BR" sz="4400" dirty="0"/>
              <a:t>desenvolvem precocemente hipertensão arterial e precisam de </a:t>
            </a:r>
            <a:r>
              <a:rPr lang="pt-BR" sz="4400" dirty="0" smtClean="0"/>
              <a:t>acompanhamento rigoroso. </a:t>
            </a:r>
            <a:endParaRPr lang="pt-BR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CaixaDeTexto 27"/>
          <p:cNvSpPr txBox="1"/>
          <p:nvPr/>
        </p:nvSpPr>
        <p:spPr>
          <a:xfrm>
            <a:off x="17459796" y="7030129"/>
            <a:ext cx="15426131" cy="8833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 smtClean="0"/>
              <a:t>DESCRIÇÃO DO CASO</a:t>
            </a:r>
            <a:r>
              <a:rPr lang="pt-BR" sz="4400" b="1" dirty="0" smtClean="0"/>
              <a:t> </a:t>
            </a:r>
            <a:r>
              <a:rPr lang="pt-BR" sz="4400" dirty="0"/>
              <a:t>: </a:t>
            </a:r>
            <a:endParaRPr lang="pt-BR" dirty="0"/>
          </a:p>
          <a:p>
            <a:pPr algn="just"/>
            <a:r>
              <a:rPr lang="pt-BR" sz="4000" dirty="0"/>
              <a:t>Trata-se de recém-nascido nascido de parto cesárea por Oligoâmnio com 32 semanas, peso de nascimento 1880 gramas, sexo feminino. Necessitou de suporte ventilatório ao nascer, sendo mantido por 5 </a:t>
            </a:r>
            <a:r>
              <a:rPr lang="pt-BR" sz="4000" dirty="0" smtClean="0"/>
              <a:t>dias em </a:t>
            </a:r>
            <a:r>
              <a:rPr lang="pt-BR" sz="4000" dirty="0"/>
              <a:t>uso de oxigênio. </a:t>
            </a:r>
            <a:r>
              <a:rPr lang="pt-BR" sz="4000" dirty="0" smtClean="0"/>
              <a:t>Evoluiu com hiponatremia episódios </a:t>
            </a:r>
            <a:r>
              <a:rPr lang="pt-BR" sz="4000" dirty="0"/>
              <a:t>de hipertensão arterial na </a:t>
            </a:r>
            <a:r>
              <a:rPr lang="pt-BR" sz="4000" dirty="0" smtClean="0"/>
              <a:t>segunda semana </a:t>
            </a:r>
            <a:r>
              <a:rPr lang="pt-BR" sz="4000" dirty="0"/>
              <a:t>de vida com necessidade de </a:t>
            </a:r>
            <a:r>
              <a:rPr lang="pt-BR" sz="4000" dirty="0" smtClean="0"/>
              <a:t>anlodipino e </a:t>
            </a:r>
            <a:r>
              <a:rPr lang="pt-BR" sz="4000" dirty="0"/>
              <a:t>reposição enteral de </a:t>
            </a:r>
            <a:r>
              <a:rPr lang="pt-BR" sz="4000" dirty="0" smtClean="0"/>
              <a:t>sódio. Ecografia renal identificou </a:t>
            </a:r>
            <a:r>
              <a:rPr lang="pt-BR" sz="4000" dirty="0"/>
              <a:t>rins hiperecogênicos bilateralmente com múltiplos cistos de permeio com perda da diferenciação córtico-medular, sugestivo de doença </a:t>
            </a:r>
            <a:r>
              <a:rPr lang="pt-BR" sz="4000" dirty="0" smtClean="0"/>
              <a:t>policística. </a:t>
            </a:r>
            <a:r>
              <a:rPr lang="pt-BR" sz="4000" dirty="0"/>
              <a:t>Não </a:t>
            </a:r>
            <a:r>
              <a:rPr lang="pt-BR" sz="4000" dirty="0" smtClean="0"/>
              <a:t>foram identificadas </a:t>
            </a:r>
            <a:r>
              <a:rPr lang="pt-BR" sz="4000" dirty="0"/>
              <a:t>alterações </a:t>
            </a:r>
            <a:r>
              <a:rPr lang="pt-BR" sz="4000" dirty="0" smtClean="0"/>
              <a:t>hepáticas no </a:t>
            </a:r>
            <a:r>
              <a:rPr lang="pt-BR" sz="4000" dirty="0"/>
              <a:t>exame. Ecocardiograma e ecografia transfontanela foram normais. O diagnóstico foi realizado com 16 dias de vida, o bebê evoluiu com bom controle pressórico, </a:t>
            </a:r>
            <a:r>
              <a:rPr lang="pt-BR" sz="4000" dirty="0" smtClean="0"/>
              <a:t>recebendo alta </a:t>
            </a:r>
            <a:r>
              <a:rPr lang="pt-BR" sz="4000" dirty="0"/>
              <a:t>com 20 dias de vida já em seguimento com a </a:t>
            </a:r>
            <a:r>
              <a:rPr lang="pt-BR" sz="4000" smtClean="0"/>
              <a:t>nefrologia pediátrica </a:t>
            </a:r>
            <a:r>
              <a:rPr lang="pt-BR" sz="4000" dirty="0" smtClean="0"/>
              <a:t>e sem complicações até o momento.</a:t>
            </a:r>
            <a:endParaRPr lang="pt-BR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CaixaDeTexto 30"/>
          <p:cNvSpPr txBox="1"/>
          <p:nvPr/>
        </p:nvSpPr>
        <p:spPr>
          <a:xfrm>
            <a:off x="1485265" y="11098118"/>
            <a:ext cx="13810248" cy="2185214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glow rad="63500">
              <a:schemeClr val="tx1">
                <a:alpha val="69000"/>
              </a:schemeClr>
            </a:glow>
            <a:outerShdw blurRad="63500" sx="120000" sy="120000" algn="ctr" rotWithShape="0">
              <a:prstClr val="black">
                <a:alpha val="96000"/>
              </a:prstClr>
            </a:outerShdw>
            <a:softEdge rad="546100"/>
          </a:effectLst>
        </p:spPr>
        <p:txBody>
          <a:bodyPr wrap="square" rtlCol="0">
            <a:spAutoFit/>
          </a:bodyPr>
          <a:lstStyle/>
          <a:p>
            <a:r>
              <a:rPr lang="pt-BR" sz="4800" b="1" dirty="0"/>
              <a:t>MÉTODO</a:t>
            </a:r>
            <a:r>
              <a:rPr lang="pt-BR" sz="4400" dirty="0"/>
              <a:t>: </a:t>
            </a:r>
            <a:endParaRPr lang="pt-BR" dirty="0"/>
          </a:p>
          <a:p>
            <a:r>
              <a:rPr lang="pt-BR" sz="4400" dirty="0" smtClean="0"/>
              <a:t>Relato </a:t>
            </a:r>
            <a:r>
              <a:rPr lang="pt-BR" sz="4400" dirty="0"/>
              <a:t>de caso identificado em uma maternidade em Brasília.</a:t>
            </a:r>
            <a:endParaRPr lang="pt-BR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CaixaDeTexto 33"/>
          <p:cNvSpPr txBox="1"/>
          <p:nvPr/>
        </p:nvSpPr>
        <p:spPr>
          <a:xfrm>
            <a:off x="17704896" y="24084532"/>
            <a:ext cx="15456049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/>
              <a:t>CONCLUSÕES:</a:t>
            </a:r>
            <a:r>
              <a:rPr lang="pt-BR" sz="4400" dirty="0"/>
              <a:t> </a:t>
            </a:r>
          </a:p>
          <a:p>
            <a:pPr algn="just"/>
            <a:r>
              <a:rPr lang="pt-BR" sz="4000" dirty="0"/>
              <a:t>Salientamos a importância de realização rotineira de </a:t>
            </a:r>
            <a:r>
              <a:rPr lang="pt-BR" sz="4000" dirty="0" smtClean="0"/>
              <a:t>ultrassonografia </a:t>
            </a:r>
            <a:r>
              <a:rPr lang="pt-BR" sz="4000" dirty="0"/>
              <a:t>em gestantes para possível diagnóstico intra-útero de doenças císticas renais, exame físico minucioso para detectar massas abdominais palpáveis ao nascimento e acompanhamento de pressão arterial e de função </a:t>
            </a:r>
            <a:r>
              <a:rPr lang="pt-BR" sz="4000" dirty="0" smtClean="0"/>
              <a:t>renal </a:t>
            </a:r>
            <a:r>
              <a:rPr lang="pt-BR" sz="4000" smtClean="0"/>
              <a:t>nos recém-nascidos</a:t>
            </a:r>
            <a:r>
              <a:rPr lang="pt-BR" sz="4000" dirty="0" smtClean="0"/>
              <a:t>, pois quanto </a:t>
            </a:r>
            <a:r>
              <a:rPr lang="pt-BR" sz="4000" dirty="0"/>
              <a:t>mais tardiamente é realizado o diagnóstico, </a:t>
            </a:r>
            <a:r>
              <a:rPr lang="pt-BR" sz="4000" dirty="0" smtClean="0"/>
              <a:t>maior a probabilidade de </a:t>
            </a:r>
            <a:r>
              <a:rPr lang="pt-BR" sz="4000" dirty="0"/>
              <a:t>complicações da </a:t>
            </a:r>
            <a:r>
              <a:rPr lang="pt-BR" sz="4000" dirty="0" smtClean="0"/>
              <a:t>doença. Daí </a:t>
            </a:r>
            <a:r>
              <a:rPr lang="pt-BR" sz="4000" dirty="0"/>
              <a:t>a importância de pensar </a:t>
            </a:r>
            <a:r>
              <a:rPr lang="pt-BR" sz="4000" dirty="0" smtClean="0"/>
              <a:t>na DRPAR diante de neonatos </a:t>
            </a:r>
            <a:r>
              <a:rPr lang="pt-BR" sz="4000" dirty="0"/>
              <a:t>que apresentem hipertensão arterial, visto que o diagnóstico precoce impacta diretamente na </a:t>
            </a:r>
            <a:r>
              <a:rPr lang="pt-BR" sz="4000" dirty="0" smtClean="0"/>
              <a:t>diminuição das complicações através de manejo adequado.</a:t>
            </a:r>
            <a:endParaRPr lang="pt-BR" sz="4000" dirty="0"/>
          </a:p>
        </p:txBody>
      </p:sp>
      <p:sp>
        <p:nvSpPr>
          <p:cNvPr id="17" name="Arredondar Retângulo em um Canto Diagonal 16"/>
          <p:cNvSpPr/>
          <p:nvPr/>
        </p:nvSpPr>
        <p:spPr>
          <a:xfrm>
            <a:off x="987425" y="33005842"/>
            <a:ext cx="31347710" cy="774571"/>
          </a:xfrm>
          <a:prstGeom prst="round2Diag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4" rIns="91427" bIns="45714" anchor="ctr"/>
          <a:lstStyle/>
          <a:p>
            <a:pPr algn="ctr" eaLnBrk="1" hangingPunct="1">
              <a:defRPr/>
            </a:pPr>
            <a:endParaRPr lang="pt-BR" altLang="pt-BR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pt-BR" altLang="pt-BR" sz="2800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  <a:p>
            <a:pPr algn="ctr"/>
            <a:r>
              <a:rPr lang="pt-BR" altLang="pt-BR" sz="28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* </a:t>
            </a:r>
            <a:r>
              <a:rPr lang="pt-BR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Médica coordenadora da neonatologia da Maternidade Brasília-DF</a:t>
            </a:r>
            <a:r>
              <a:rPr lang="pt-BR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pt-BR" sz="2800" dirty="0">
                <a:solidFill>
                  <a:schemeClr val="tx1"/>
                </a:solidFill>
                <a:latin typeface="+mj-lt"/>
              </a:rPr>
              <a:t>Contato </a:t>
            </a:r>
            <a:r>
              <a:rPr lang="pt-BR" sz="2800" dirty="0" smtClean="0">
                <a:solidFill>
                  <a:schemeClr val="tx1"/>
                </a:solidFill>
                <a:latin typeface="+mj-lt"/>
              </a:rPr>
              <a:t>e-mail </a:t>
            </a:r>
            <a:r>
              <a:rPr lang="pt-BR" sz="2800" dirty="0">
                <a:solidFill>
                  <a:schemeClr val="tx1"/>
                </a:solidFill>
                <a:latin typeface="+mj-lt"/>
              </a:rPr>
              <a:t>: </a:t>
            </a:r>
            <a:r>
              <a:rPr lang="pt-BR" sz="2800" dirty="0" smtClean="0">
                <a:solidFill>
                  <a:schemeClr val="tx1"/>
                </a:solidFill>
                <a:latin typeface="+mj-lt"/>
              </a:rPr>
              <a:t>afialho@materbrasilia.com.br </a:t>
            </a:r>
            <a:endParaRPr lang="pt-BR" sz="2800" dirty="0">
              <a:solidFill>
                <a:schemeClr val="tx1"/>
              </a:solidFill>
              <a:latin typeface="+mj-lt"/>
            </a:endParaRPr>
          </a:p>
          <a:p>
            <a:pPr algn="ctr" eaLnBrk="1" hangingPunct="1">
              <a:defRPr/>
            </a:pPr>
            <a:r>
              <a:rPr lang="pt-BR" sz="2800" dirty="0">
                <a:solidFill>
                  <a:schemeClr val="tx1"/>
                </a:solidFill>
                <a:latin typeface="+mj-lt"/>
              </a:rPr>
              <a:t/>
            </a:r>
            <a:br>
              <a:rPr lang="pt-BR" sz="2800" dirty="0">
                <a:solidFill>
                  <a:schemeClr val="tx1"/>
                </a:solidFill>
                <a:latin typeface="+mj-lt"/>
              </a:rPr>
            </a:br>
            <a:endParaRPr lang="pt-BR" sz="28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8" name="Arredondar Retângulo em um Canto Diagonal 17"/>
          <p:cNvSpPr/>
          <p:nvPr/>
        </p:nvSpPr>
        <p:spPr>
          <a:xfrm>
            <a:off x="1292180" y="31133634"/>
            <a:ext cx="31868765" cy="1872208"/>
          </a:xfrm>
          <a:prstGeom prst="round2Diag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4" rIns="91427" bIns="45714" anchor="ctr"/>
          <a:lstStyle/>
          <a:p>
            <a:endParaRPr lang="pt-BR" altLang="pt-BR" sz="2400" b="1" dirty="0" smtClean="0">
              <a:solidFill>
                <a:schemeClr val="tx1"/>
              </a:solidFill>
              <a:latin typeface="+mj-lt"/>
              <a:cs typeface="Times New Roman" pitchFamily="18" charset="0"/>
            </a:endParaRPr>
          </a:p>
          <a:p>
            <a:endParaRPr lang="pt-BR" altLang="pt-BR" sz="2400" b="1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  <a:p>
            <a:endParaRPr lang="pt-BR" altLang="pt-BR" sz="2400" b="1" dirty="0" smtClean="0">
              <a:solidFill>
                <a:schemeClr val="tx1"/>
              </a:solidFill>
              <a:latin typeface="+mj-lt"/>
              <a:cs typeface="Times New Roman" pitchFamily="18" charset="0"/>
            </a:endParaRPr>
          </a:p>
          <a:p>
            <a:endParaRPr lang="pt-BR" altLang="pt-BR" sz="2400" b="1" dirty="0" smtClean="0">
              <a:solidFill>
                <a:schemeClr val="tx1"/>
              </a:solidFill>
              <a:latin typeface="+mj-lt"/>
              <a:cs typeface="Times New Roman" pitchFamily="18" charset="0"/>
            </a:endParaRPr>
          </a:p>
          <a:p>
            <a:r>
              <a:rPr lang="pt-BR" altLang="pt-BR" sz="2400" b="1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REFERÊNCIAS BIBLIOGRÁFICAS</a:t>
            </a:r>
          </a:p>
          <a:p>
            <a:r>
              <a:rPr lang="pt-BR" sz="2400" dirty="0" smtClean="0">
                <a:solidFill>
                  <a:schemeClr val="tx1"/>
                </a:solidFill>
              </a:rPr>
              <a:t>1. </a:t>
            </a:r>
            <a:r>
              <a:rPr lang="pt-BR" sz="2400" dirty="0" err="1" smtClean="0">
                <a:solidFill>
                  <a:schemeClr val="tx1"/>
                </a:solidFill>
              </a:rPr>
              <a:t>Guay-Woodford</a:t>
            </a:r>
            <a:r>
              <a:rPr lang="pt-BR" sz="2400" dirty="0" smtClean="0">
                <a:solidFill>
                  <a:schemeClr val="tx1"/>
                </a:solidFill>
              </a:rPr>
              <a:t> </a:t>
            </a:r>
            <a:r>
              <a:rPr lang="pt-BR" sz="2400" dirty="0">
                <a:solidFill>
                  <a:schemeClr val="tx1"/>
                </a:solidFill>
              </a:rPr>
              <a:t>LM. Autosomal recessive polycystic kidney disease (ARPKD): New Insights from the identification of the ARPKD gene, PKHD1. Pediatr Res. 2002;52:830-1. </a:t>
            </a:r>
            <a:endParaRPr lang="pt-BR" sz="2400" dirty="0" smtClean="0">
              <a:solidFill>
                <a:schemeClr val="tx1"/>
              </a:solidFill>
            </a:endParaRPr>
          </a:p>
          <a:p>
            <a:r>
              <a:rPr lang="pt-BR" sz="2400" dirty="0" smtClean="0">
                <a:solidFill>
                  <a:schemeClr val="tx1"/>
                </a:solidFill>
              </a:rPr>
              <a:t>2</a:t>
            </a:r>
            <a:r>
              <a:rPr lang="pt-BR" sz="2400" dirty="0">
                <a:solidFill>
                  <a:schemeClr val="tx1"/>
                </a:solidFill>
              </a:rPr>
              <a:t>. Loghman-Adham M, Soto CE, Inagami T, Sotelo-Avila C. Expression of components of the renin-angiotensin system in autosomal recessive polycystic kidney disease. J Histochem Cytochem. 2005;53:979-88. </a:t>
            </a:r>
            <a:endParaRPr lang="pt-BR" sz="2400" dirty="0" smtClean="0">
              <a:solidFill>
                <a:schemeClr val="tx1"/>
              </a:solidFill>
            </a:endParaRPr>
          </a:p>
          <a:p>
            <a:r>
              <a:rPr lang="pt-BR" sz="2400" dirty="0" smtClean="0">
                <a:solidFill>
                  <a:schemeClr val="tx1"/>
                </a:solidFill>
              </a:rPr>
              <a:t>3</a:t>
            </a:r>
            <a:r>
              <a:rPr lang="pt-BR" sz="2400" dirty="0">
                <a:solidFill>
                  <a:schemeClr val="tx1"/>
                </a:solidFill>
              </a:rPr>
              <a:t>. Shaikewitz ST, Chapman A. Autosomal recessive polycystic kidney disease: Issues regarding the variability of clinical presentation. </a:t>
            </a:r>
            <a:endParaRPr lang="pt-BR" sz="2400" dirty="0" smtClean="0">
              <a:solidFill>
                <a:schemeClr val="tx1"/>
              </a:solidFill>
            </a:endParaRPr>
          </a:p>
          <a:p>
            <a:r>
              <a:rPr lang="pt-BR" sz="2400" dirty="0" smtClean="0">
                <a:solidFill>
                  <a:schemeClr val="tx1"/>
                </a:solidFill>
              </a:rPr>
              <a:t>4.J </a:t>
            </a:r>
            <a:r>
              <a:rPr lang="pt-BR" sz="2400" dirty="0">
                <a:solidFill>
                  <a:schemeClr val="tx1"/>
                </a:solidFill>
              </a:rPr>
              <a:t>Am Soc Nephrol. 1993;3:1858-62. 4. Zerres K, Hansmann M, Mallman R, Gembruch U. Autosomal recessive polycystic kidney disease. Problems of prenatal diagnosis. Prenat Diagn. 1988;8:215-29.</a:t>
            </a:r>
            <a:endParaRPr lang="pt-BR" altLang="pt-BR" sz="2400" b="1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  <a:p>
            <a:endParaRPr lang="pt-BR" altLang="pt-BR" sz="2400" b="1" dirty="0" smtClean="0">
              <a:solidFill>
                <a:schemeClr val="tx1"/>
              </a:solidFill>
              <a:latin typeface="+mj-lt"/>
              <a:cs typeface="Times New Roman" pitchFamily="18" charset="0"/>
            </a:endParaRPr>
          </a:p>
          <a:p>
            <a:endParaRPr lang="pt-BR" altLang="pt-BR" sz="2400" b="1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  <a:p>
            <a:endParaRPr lang="pt-BR" altLang="pt-BR" sz="2400" b="1" dirty="0" smtClean="0">
              <a:solidFill>
                <a:schemeClr val="tx1"/>
              </a:solidFill>
              <a:latin typeface="+mj-lt"/>
              <a:cs typeface="Times New Roman" pitchFamily="18" charset="0"/>
            </a:endParaRPr>
          </a:p>
          <a:p>
            <a:endParaRPr lang="pt-BR" altLang="pt-BR" sz="2400" b="1" dirty="0" smtClean="0">
              <a:solidFill>
                <a:schemeClr val="tx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 flipV="1">
            <a:off x="1614241" y="6850297"/>
            <a:ext cx="32078659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3" name="Retângulo 12"/>
          <p:cNvSpPr/>
          <p:nvPr/>
        </p:nvSpPr>
        <p:spPr>
          <a:xfrm flipV="1">
            <a:off x="1633133" y="6670466"/>
            <a:ext cx="32078659" cy="4571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graphicFrame>
        <p:nvGraphicFramePr>
          <p:cNvPr id="14" name="Gráfico 13"/>
          <p:cNvGraphicFramePr/>
          <p:nvPr>
            <p:extLst>
              <p:ext uri="{D42A27DB-BD31-4B8C-83A1-F6EECF244321}">
                <p14:modId xmlns:p14="http://schemas.microsoft.com/office/powerpoint/2010/main" val="1967231258"/>
              </p:ext>
            </p:extLst>
          </p:nvPr>
        </p:nvGraphicFramePr>
        <p:xfrm>
          <a:off x="2066746" y="24315345"/>
          <a:ext cx="12944778" cy="53138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36" name="Imagem 35">
            <a:extLst>
              <a:ext uri="{FF2B5EF4-FFF2-40B4-BE49-F238E27FC236}">
                <a16:creationId xmlns:a16="http://schemas.microsoft.com/office/drawing/2014/main" xmlns="" id="{519BF98E-D138-4065-A5B1-CFA5C977E86A}"/>
              </a:ext>
            </a:extLst>
          </p:cNvPr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87425" y="623825"/>
            <a:ext cx="6572026" cy="1796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xmlns="" id="{87158E94-0D6F-4D63-A99F-B0BF7ECD46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165689" y="395697"/>
            <a:ext cx="5020859" cy="2025000"/>
          </a:xfrm>
          <a:prstGeom prst="rect">
            <a:avLst/>
          </a:prstGeom>
        </p:spPr>
      </p:pic>
      <p:pic>
        <p:nvPicPr>
          <p:cNvPr id="33" name="Imagem 32">
            <a:extLst>
              <a:ext uri="{FF2B5EF4-FFF2-40B4-BE49-F238E27FC236}">
                <a16:creationId xmlns:a16="http://schemas.microsoft.com/office/drawing/2014/main" xmlns="" id="{065E793F-B0A1-4E48-BB4D-534F3AB27954}"/>
              </a:ext>
            </a:extLst>
          </p:cNvPr>
          <p:cNvPicPr/>
          <p:nvPr/>
        </p:nvPicPr>
        <p:blipFill>
          <a:blip r:embed="rId6">
            <a:lum/>
            <a:alphaModFix/>
          </a:blip>
          <a:srcRect/>
          <a:stretch>
            <a:fillRect/>
          </a:stretch>
        </p:blipFill>
        <p:spPr>
          <a:xfrm>
            <a:off x="15424488" y="395697"/>
            <a:ext cx="2035308" cy="1796627"/>
          </a:xfrm>
          <a:prstGeom prst="rect">
            <a:avLst/>
          </a:prstGeom>
          <a:ln>
            <a:noFill/>
            <a:prstDash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9700" y="13815606"/>
            <a:ext cx="8561842" cy="1004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2212" y="24736046"/>
            <a:ext cx="11809312" cy="5904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25" y="13785933"/>
            <a:ext cx="7019455" cy="10040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17624549" y="16132725"/>
            <a:ext cx="15426131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 smtClean="0"/>
              <a:t>DISCUSSÃO:</a:t>
            </a:r>
          </a:p>
          <a:p>
            <a:pPr algn="just"/>
            <a:r>
              <a:rPr lang="pt-BR" sz="3600" dirty="0"/>
              <a:t>A</a:t>
            </a:r>
            <a:r>
              <a:rPr lang="pt-BR" sz="3600" dirty="0" smtClean="0"/>
              <a:t> </a:t>
            </a:r>
            <a:r>
              <a:rPr lang="pt-BR" sz="3600" dirty="0"/>
              <a:t>doença renal policística </a:t>
            </a:r>
            <a:r>
              <a:rPr lang="pt-BR" sz="3600" dirty="0" smtClean="0"/>
              <a:t>autossômica </a:t>
            </a:r>
            <a:r>
              <a:rPr lang="pt-BR" sz="3600" dirty="0"/>
              <a:t>recessiva é rara; </a:t>
            </a:r>
            <a:r>
              <a:rPr lang="pt-BR" sz="3600" dirty="0" smtClean="0"/>
              <a:t> varia </a:t>
            </a:r>
            <a:r>
              <a:rPr lang="pt-BR" sz="3600" dirty="0"/>
              <a:t>de um em 20.000 a um em 55.000 crianças nascidas vivas. Cerca de 30% dos neonatos afetados pela doença morrem logo após o nascimento, </a:t>
            </a:r>
            <a:r>
              <a:rPr lang="pt-BR" sz="3600" dirty="0" smtClean="0"/>
              <a:t>e aproximadamente </a:t>
            </a:r>
            <a:r>
              <a:rPr lang="pt-BR" sz="3600" dirty="0"/>
              <a:t>50% dos </a:t>
            </a:r>
            <a:r>
              <a:rPr lang="pt-BR" sz="3600" dirty="0" smtClean="0"/>
              <a:t>pacientes  </a:t>
            </a:r>
            <a:r>
              <a:rPr lang="pt-BR" sz="3600" dirty="0"/>
              <a:t>progridem para insuficiência renal crônica terminal na primeira década.  </a:t>
            </a:r>
            <a:r>
              <a:rPr lang="pt-BR" sz="3600" dirty="0" smtClean="0"/>
              <a:t>É uma </a:t>
            </a:r>
            <a:r>
              <a:rPr lang="pt-BR" sz="3600" dirty="0"/>
              <a:t>desordem herdada, não existindo evidências de heterogeneidade </a:t>
            </a:r>
            <a:r>
              <a:rPr lang="pt-BR" sz="3600" dirty="0" smtClean="0"/>
              <a:t>genética. </a:t>
            </a:r>
            <a:r>
              <a:rPr lang="pt-BR" sz="3600" dirty="0"/>
              <a:t>Mutações em um único lócus, PKHD1 (Polycystic Kidney and Hepatic Disease 1</a:t>
            </a:r>
            <a:r>
              <a:rPr lang="pt-BR" sz="3600" dirty="0" smtClean="0"/>
              <a:t>), </a:t>
            </a:r>
            <a:r>
              <a:rPr lang="pt-BR" sz="3600" dirty="0"/>
              <a:t>mapeado ao cromossomo 6 (6p12.2), são responsáveis por todas as formas </a:t>
            </a:r>
            <a:r>
              <a:rPr lang="pt-BR" sz="3600" dirty="0" smtClean="0"/>
              <a:t>típicas. Hiponatremia </a:t>
            </a:r>
            <a:r>
              <a:rPr lang="pt-BR" sz="3600" dirty="0"/>
              <a:t>pode ocorrer em 26,5% dos casos. </a:t>
            </a:r>
            <a:r>
              <a:rPr lang="pt-BR" sz="3600" dirty="0" smtClean="0"/>
              <a:t>Alterações extra-renais incluem </a:t>
            </a:r>
            <a:r>
              <a:rPr lang="pt-BR" sz="3600" dirty="0"/>
              <a:t>manifestações hepáticas, varizes de esôfago e </a:t>
            </a:r>
            <a:r>
              <a:rPr lang="pt-BR" sz="3600" dirty="0" smtClean="0"/>
              <a:t>colangite</a:t>
            </a:r>
            <a:r>
              <a:rPr lang="pt-BR" sz="3600" dirty="0"/>
              <a:t>,</a:t>
            </a:r>
            <a:r>
              <a:rPr lang="pt-BR" sz="3600" dirty="0" smtClean="0"/>
              <a:t> </a:t>
            </a:r>
            <a:r>
              <a:rPr lang="pt-BR" sz="3600" dirty="0"/>
              <a:t>e pioram consideravelmente a evolução clínica do </a:t>
            </a:r>
            <a:r>
              <a:rPr lang="pt-BR" sz="3600" dirty="0" smtClean="0"/>
              <a:t>paciente. Mutações </a:t>
            </a:r>
            <a:r>
              <a:rPr lang="pt-BR" sz="3600" dirty="0"/>
              <a:t>no gene PKHD1 (polycystic kidney and hepatic disease 1) são responsáveis por todas as formas típicas desta </a:t>
            </a:r>
            <a:r>
              <a:rPr lang="pt-BR" sz="3600" dirty="0" smtClean="0"/>
              <a:t>enfermidade.</a:t>
            </a: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385188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</TotalTime>
  <Words>625</Words>
  <Application>Microsoft Office PowerPoint</Application>
  <PresentationFormat>Personalizar</PresentationFormat>
  <Paragraphs>29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Tema do Office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Nanda</dc:creator>
  <cp:lastModifiedBy>Paulo Margotto</cp:lastModifiedBy>
  <cp:revision>102</cp:revision>
  <dcterms:created xsi:type="dcterms:W3CDTF">2015-05-16T03:18:13Z</dcterms:created>
  <dcterms:modified xsi:type="dcterms:W3CDTF">2019-04-18T13:39:41Z</dcterms:modified>
</cp:coreProperties>
</file>