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2" r:id="rId1"/>
    <p:sldMasterId id="2147483659" r:id="rId2"/>
    <p:sldMasterId id="2147483660" r:id="rId3"/>
    <p:sldMasterId id="2147483661" r:id="rId4"/>
    <p:sldMasterId id="2147483662" r:id="rId5"/>
  </p:sldMasterIdLst>
  <p:notesMasterIdLst>
    <p:notesMasterId r:id="rId42"/>
  </p:notes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4" r:id="rId14"/>
    <p:sldId id="266" r:id="rId15"/>
    <p:sldId id="267" r:id="rId16"/>
    <p:sldId id="282" r:id="rId17"/>
    <p:sldId id="268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4" r:id="rId29"/>
    <p:sldId id="281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4" r:id="rId38"/>
    <p:sldId id="295" r:id="rId39"/>
    <p:sldId id="296" r:id="rId40"/>
    <p:sldId id="283" r:id="rId41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8000"/>
    <a:srgbClr val="FF0000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109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39771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1pPr>
    <a:lvl2pPr marL="914400" lvl="1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2pPr>
    <a:lvl3pPr marL="1371600" lvl="2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3pPr>
    <a:lvl4pPr marL="1828800" lvl="3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4pPr>
    <a:lvl5pPr marL="2286000" lvl="4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130;p2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Google Shape;131;p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618528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136;p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59" name="Google Shape;137;p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188252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Google Shape;14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07" name="Google Shape;143;p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934485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Google Shape;148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5" name="Google Shape;149;p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810630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154;p6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03" name="Google Shape;155;p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617203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Google Shape;160;p7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51" name="Google Shape;161;p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774673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166;p8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699" name="Google Shape;167;p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0280416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178;p1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747" name="Google Shape;179;p1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2258205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Google Shape;172;p9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5" name="Google Shape;173;p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758264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Google Shape;183;p11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843" name="Google Shape;184;p1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7457970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Google Shape;189;p12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891" name="Google Shape;190;p1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90013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201;p1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939" name="Google Shape;202;p1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014690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195;p1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987" name="Google Shape;196;p1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5816699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Google Shape;206;p1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035" name="Google Shape;207;p1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5146827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211;p16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083" name="Google Shape;212;p1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635914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216;p17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131" name="Google Shape;217;p1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0019542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222;p18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179" name="Google Shape;223;p1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4522197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228;p19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27" name="Google Shape;229;p1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0176487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234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275" name="Google Shape;235;p2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9106392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240;p21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323" name="Google Shape;241;p2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8924154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246;p22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371" name="Google Shape;247;p2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713715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252;p2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419" name="Google Shape;253;p2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3805506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258;p2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467" name="Google Shape;259;p24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5987108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Google Shape;264;p2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pt-BR" altLang="pt-BR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803" name="Google Shape;265;p2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599326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lide de Título" type="title">
  <p:cSld name="TITL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2;p3"/>
          <p:cNvSpPr/>
          <p:nvPr/>
        </p:nvSpPr>
        <p:spPr>
          <a:xfrm>
            <a:off x="685800" y="1346947"/>
            <a:ext cx="7772400" cy="80700"/>
          </a:xfrm>
          <a:prstGeom prst="rect">
            <a:avLst/>
          </a:prstGeom>
          <a:blipFill rotWithShape="1">
            <a:blip r:embed="rId2">
              <a:alphaModFix amt="80000"/>
            </a:blip>
            <a:tile tx="0" ty="-762000" sx="92002" sy="89002" flip="xy" algn="ctr"/>
          </a:blipFill>
          <a:ln>
            <a:noFill/>
          </a:ln>
        </p:spPr>
        <p:txBody>
          <a:bodyPr spcFirstLastPara="1"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3;p3"/>
          <p:cNvSpPr/>
          <p:nvPr/>
        </p:nvSpPr>
        <p:spPr>
          <a:xfrm>
            <a:off x="685800" y="4282763"/>
            <a:ext cx="7772400" cy="80700"/>
          </a:xfrm>
          <a:prstGeom prst="rect">
            <a:avLst/>
          </a:prstGeom>
          <a:blipFill rotWithShape="1">
            <a:blip r:embed="rId2">
              <a:alphaModFix amt="80000"/>
            </a:blip>
            <a:tile tx="0" ty="-717550" sx="92002" sy="89002" flip="xy" algn="ctr"/>
          </a:blipFill>
          <a:ln>
            <a:noFill/>
          </a:ln>
        </p:spPr>
        <p:txBody>
          <a:bodyPr spcFirstLastPara="1"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24;p3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rotWithShape="1">
            <a:blip r:embed="rId2">
              <a:alphaModFix amt="80000"/>
            </a:blip>
            <a:tile tx="0" ty="-704850" sx="92002" sy="89002" flip="xy" algn="ctr"/>
          </a:blipFill>
          <a:ln>
            <a:noFill/>
          </a:ln>
        </p:spPr>
        <p:txBody>
          <a:bodyPr spcFirstLastPara="1"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" name="Google Shape;25;p3"/>
          <p:cNvGrpSpPr>
            <a:grpSpLocks/>
          </p:cNvGrpSpPr>
          <p:nvPr/>
        </p:nvGrpSpPr>
        <p:grpSpPr bwMode="auto">
          <a:xfrm>
            <a:off x="7234238" y="4106863"/>
            <a:ext cx="914400" cy="914400"/>
            <a:chOff x="9685338" y="4460675"/>
            <a:chExt cx="1080900" cy="1080900"/>
          </a:xfrm>
        </p:grpSpPr>
        <p:sp>
          <p:nvSpPr>
            <p:cNvPr id="8" name="Google Shape;26;p3"/>
            <p:cNvSpPr/>
            <p:nvPr/>
          </p:nvSpPr>
          <p:spPr>
            <a:xfrm>
              <a:off x="9685338" y="4460675"/>
              <a:ext cx="1080900" cy="1080900"/>
            </a:xfrm>
            <a:prstGeom prst="ellipse">
              <a:avLst/>
            </a:prstGeom>
            <a:blipFill rotWithShape="1">
              <a:blip r:embed="rId3">
                <a:alphaModFix/>
              </a:blip>
              <a:tile tx="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27;p3"/>
            <p:cNvSpPr>
              <a:spLocks noChangeArrowheads="1"/>
            </p:cNvSpPr>
            <p:nvPr/>
          </p:nvSpPr>
          <p:spPr bwMode="auto">
            <a:xfrm>
              <a:off x="9794179" y="4569516"/>
              <a:ext cx="863219" cy="863219"/>
            </a:xfrm>
            <a:prstGeom prst="ellipse">
              <a:avLst/>
            </a:prstGeom>
            <a:noFill/>
            <a:ln w="25400">
              <a:solidFill>
                <a:srgbClr val="646464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34" name="Google Shape;34;p4"/>
          <p:cNvSpPr txBox="1">
            <a:spLocks noGrp="1"/>
          </p:cNvSpPr>
          <p:nvPr>
            <p:ph type="ctrTitle"/>
          </p:nvPr>
        </p:nvSpPr>
        <p:spPr>
          <a:xfrm>
            <a:off x="788670" y="1432223"/>
            <a:ext cx="7593300" cy="30357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400"/>
              <a:buFont typeface="Rockwell"/>
              <a:buNone/>
              <a:defRPr sz="6400" b="0" cap="none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subTitle" idx="1"/>
          </p:nvPr>
        </p:nvSpPr>
        <p:spPr>
          <a:xfrm>
            <a:off x="802386" y="4389120"/>
            <a:ext cx="5918400" cy="10698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/>
            </a:lvl2pPr>
            <a:lvl3pPr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/>
            </a:lvl4pPr>
            <a:lvl5pPr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/>
            </a:lvl6pPr>
            <a:lvl7pPr lvl="6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None/>
              <a:defRPr sz="1800"/>
            </a:lvl9pPr>
          </a:lstStyle>
          <a:p>
            <a:endParaRPr/>
          </a:p>
        </p:txBody>
      </p:sp>
      <p:sp>
        <p:nvSpPr>
          <p:cNvPr id="10" name="Google Shape;36;p4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1" name="Google Shape;37;p4"/>
          <p:cNvSpPr txBox="1">
            <a:spLocks noGrp="1"/>
          </p:cNvSpPr>
          <p:nvPr>
            <p:ph type="ftr" idx="11"/>
          </p:nvPr>
        </p:nvSpPr>
        <p:spPr bwMode="auto">
          <a:xfrm>
            <a:off x="812800" y="6272213"/>
            <a:ext cx="4745038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2" name="Google Shape;38;p4"/>
          <p:cNvSpPr txBox="1">
            <a:spLocks noGrp="1"/>
          </p:cNvSpPr>
          <p:nvPr>
            <p:ph type="sldNum" idx="12"/>
          </p:nvPr>
        </p:nvSpPr>
        <p:spPr bwMode="auto">
          <a:xfrm>
            <a:off x="7243763" y="4227513"/>
            <a:ext cx="895350" cy="63976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2800"/>
              <a:buFont typeface="Rockwell" panose="02060603020205020403" pitchFamily="18" charset="0"/>
              <a:buNone/>
              <a:defRPr sz="28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1F225C81-F092-4632-A777-901B07F80272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30982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ítulo e Conteúdo" type="obj">
  <p:cSld name="OBJEC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40;p5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5" name="Google Shape;41;p5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2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42;p5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49" name="Google Shape;49;p6"/>
          <p:cNvSpPr txBox="1">
            <a:spLocks noGrp="1"/>
          </p:cNvSpPr>
          <p:nvPr>
            <p:ph type="title"/>
          </p:nvPr>
        </p:nvSpPr>
        <p:spPr>
          <a:xfrm>
            <a:off x="685800" y="484187"/>
            <a:ext cx="7772400" cy="16098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2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25755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marL="914400" lvl="1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marL="1371600" lvl="2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marL="1828800" lvl="3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marL="2286000" lvl="4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marL="2743200" lvl="5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marL="3200400" lvl="6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marL="3657600" lvl="7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marL="4114800" lvl="8" indent="-325754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>
            <a:endParaRPr/>
          </a:p>
        </p:txBody>
      </p:sp>
      <p:sp>
        <p:nvSpPr>
          <p:cNvPr id="7" name="Google Shape;51;p6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Google Shape;52;p6"/>
          <p:cNvSpPr txBox="1">
            <a:spLocks noGrp="1"/>
          </p:cNvSpPr>
          <p:nvPr>
            <p:ph type="ftr" idx="11"/>
          </p:nvPr>
        </p:nvSpPr>
        <p:spPr bwMode="auto">
          <a:xfrm>
            <a:off x="685800" y="6272213"/>
            <a:ext cx="4745038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Google Shape;53;p6"/>
          <p:cNvSpPr txBox="1">
            <a:spLocks noGrp="1"/>
          </p:cNvSpPr>
          <p:nvPr>
            <p:ph type="sldNum" idx="12"/>
          </p:nvPr>
        </p:nvSpPr>
        <p:spPr bwMode="auto">
          <a:xfrm>
            <a:off x="8483600" y="6272213"/>
            <a:ext cx="47942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 sz="11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45A6C0D8-99B3-4B5A-9554-D38D63CE1013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95051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Em br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40;p5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3" name="Google Shape;41;p5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2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" name="Google Shape;42;p5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5" name="Google Shape;55;p7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Google Shape;56;p7"/>
          <p:cNvSpPr txBox="1">
            <a:spLocks noGrp="1"/>
          </p:cNvSpPr>
          <p:nvPr>
            <p:ph type="ftr" idx="11"/>
          </p:nvPr>
        </p:nvSpPr>
        <p:spPr bwMode="auto">
          <a:xfrm>
            <a:off x="685800" y="6272213"/>
            <a:ext cx="4745038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Google Shape;57;p7"/>
          <p:cNvSpPr txBox="1">
            <a:spLocks noGrp="1"/>
          </p:cNvSpPr>
          <p:nvPr>
            <p:ph type="sldNum" idx="12"/>
          </p:nvPr>
        </p:nvSpPr>
        <p:spPr bwMode="auto">
          <a:xfrm>
            <a:off x="8483600" y="6272213"/>
            <a:ext cx="47942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 sz="11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B1972CDE-3139-4F13-BC44-AD5D304FB167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8966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exto e Título Vertical" type="vertTitleAndTx">
  <p:cSld name="VERTICAL_TITLE_AND_VERTICAL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40;p5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5" name="Google Shape;41;p5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2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42;p5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68" name="Google Shape;68;p9"/>
          <p:cNvSpPr txBox="1">
            <a:spLocks noGrp="1"/>
          </p:cNvSpPr>
          <p:nvPr>
            <p:ph type="title"/>
          </p:nvPr>
        </p:nvSpPr>
        <p:spPr>
          <a:xfrm rot="5400000">
            <a:off x="4681500" y="2395500"/>
            <a:ext cx="5638800" cy="1914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200"/>
              <a:buFont typeface="Rockwell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body" idx="1"/>
          </p:nvPr>
        </p:nvSpPr>
        <p:spPr>
          <a:xfrm rot="5400000">
            <a:off x="795375" y="538200"/>
            <a:ext cx="5638800" cy="56292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25755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marL="914400" lvl="1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marL="1371600" lvl="2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marL="1828800" lvl="3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marL="2286000" lvl="4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marL="2743200" lvl="5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marL="3200400" lvl="6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marL="3657600" lvl="7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marL="4114800" lvl="8" indent="-325754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>
            <a:endParaRPr/>
          </a:p>
        </p:txBody>
      </p:sp>
      <p:sp>
        <p:nvSpPr>
          <p:cNvPr id="7" name="Google Shape;70;p9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Google Shape;71;p9"/>
          <p:cNvSpPr txBox="1">
            <a:spLocks noGrp="1"/>
          </p:cNvSpPr>
          <p:nvPr>
            <p:ph type="ftr" idx="11"/>
          </p:nvPr>
        </p:nvSpPr>
        <p:spPr bwMode="auto">
          <a:xfrm>
            <a:off x="685800" y="6272213"/>
            <a:ext cx="4745038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Google Shape;72;p9"/>
          <p:cNvSpPr txBox="1">
            <a:spLocks noGrp="1"/>
          </p:cNvSpPr>
          <p:nvPr>
            <p:ph type="sldNum" idx="12"/>
          </p:nvPr>
        </p:nvSpPr>
        <p:spPr bwMode="auto">
          <a:xfrm>
            <a:off x="8483600" y="6272213"/>
            <a:ext cx="47942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 sz="11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4FE51A6B-81D0-4CE2-84E7-393809E1E99A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97441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ítulo e Texto Vertical" type="vertTx">
  <p:cSld name="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40;p5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5" name="Google Shape;41;p5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2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" name="Google Shape;42;p5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74" name="Google Shape;74;p10"/>
          <p:cNvSpPr txBox="1">
            <a:spLocks noGrp="1"/>
          </p:cNvSpPr>
          <p:nvPr>
            <p:ph type="title"/>
          </p:nvPr>
        </p:nvSpPr>
        <p:spPr>
          <a:xfrm>
            <a:off x="685800" y="484187"/>
            <a:ext cx="7772400" cy="16098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body" idx="1"/>
          </p:nvPr>
        </p:nvSpPr>
        <p:spPr>
          <a:xfrm rot="5400000">
            <a:off x="2546400" y="260300"/>
            <a:ext cx="4051200" cy="77724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25755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marL="914400" lvl="1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marL="1371600" lvl="2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marL="1828800" lvl="3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marL="2286000" lvl="4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marL="2743200" lvl="5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marL="3200400" lvl="6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marL="3657600" lvl="7" indent="-32575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marL="4114800" lvl="8" indent="-325754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>
            <a:endParaRPr/>
          </a:p>
        </p:txBody>
      </p:sp>
      <p:sp>
        <p:nvSpPr>
          <p:cNvPr id="7" name="Google Shape;76;p10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Google Shape;77;p10"/>
          <p:cNvSpPr txBox="1">
            <a:spLocks noGrp="1"/>
          </p:cNvSpPr>
          <p:nvPr>
            <p:ph type="ftr" idx="11"/>
          </p:nvPr>
        </p:nvSpPr>
        <p:spPr bwMode="auto">
          <a:xfrm>
            <a:off x="685800" y="6272213"/>
            <a:ext cx="4745038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Google Shape;78;p10"/>
          <p:cNvSpPr txBox="1">
            <a:spLocks noGrp="1"/>
          </p:cNvSpPr>
          <p:nvPr>
            <p:ph type="sldNum" idx="12"/>
          </p:nvPr>
        </p:nvSpPr>
        <p:spPr bwMode="auto">
          <a:xfrm>
            <a:off x="8483600" y="6272213"/>
            <a:ext cx="47942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 sz="11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40BE6D03-788C-49C4-9CD0-13AFA273AC9F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7327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omente Título" type="titleOnly">
  <p:cSld name="TITLE_ONLY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oogle Shape;40;p5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4" name="Google Shape;41;p5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2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" name="Google Shape;42;p5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80" name="Google Shape;80;p11"/>
          <p:cNvSpPr txBox="1">
            <a:spLocks noGrp="1"/>
          </p:cNvSpPr>
          <p:nvPr>
            <p:ph type="title"/>
          </p:nvPr>
        </p:nvSpPr>
        <p:spPr>
          <a:xfrm>
            <a:off x="685800" y="484187"/>
            <a:ext cx="7772400" cy="16098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" name="Google Shape;81;p11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Google Shape;82;p11"/>
          <p:cNvSpPr txBox="1">
            <a:spLocks noGrp="1"/>
          </p:cNvSpPr>
          <p:nvPr>
            <p:ph type="ftr" idx="11"/>
          </p:nvPr>
        </p:nvSpPr>
        <p:spPr bwMode="auto">
          <a:xfrm>
            <a:off x="685800" y="6272213"/>
            <a:ext cx="4745038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Google Shape;83;p11"/>
          <p:cNvSpPr txBox="1">
            <a:spLocks noGrp="1"/>
          </p:cNvSpPr>
          <p:nvPr>
            <p:ph type="sldNum" idx="12"/>
          </p:nvPr>
        </p:nvSpPr>
        <p:spPr bwMode="auto">
          <a:xfrm>
            <a:off x="8483600" y="6272213"/>
            <a:ext cx="47942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 sz="11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3471399F-6E64-4566-97D6-008493338EB6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71358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uas Partes de Conteúdo" type="twoObj">
  <p:cSld name="TWO_OBJECT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40;p5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6" name="Google Shape;41;p5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2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" name="Google Shape;42;p5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85" name="Google Shape;85;p12"/>
          <p:cNvSpPr txBox="1">
            <a:spLocks noGrp="1"/>
          </p:cNvSpPr>
          <p:nvPr>
            <p:ph type="title"/>
          </p:nvPr>
        </p:nvSpPr>
        <p:spPr>
          <a:xfrm>
            <a:off x="685800" y="484187"/>
            <a:ext cx="7772400" cy="16098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body" idx="1"/>
          </p:nvPr>
        </p:nvSpPr>
        <p:spPr>
          <a:xfrm>
            <a:off x="685800" y="2194560"/>
            <a:ext cx="3657600" cy="39777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365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marL="914400" lvl="1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marL="1371600" lvl="2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marL="1828800" lvl="3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marL="2286000" lvl="4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marL="2743200" lvl="5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marL="3200400" lvl="6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marL="3657600" lvl="7" indent="-31495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marL="4114800" lvl="8" indent="-314959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body" idx="2"/>
          </p:nvPr>
        </p:nvSpPr>
        <p:spPr>
          <a:xfrm>
            <a:off x="4792218" y="2194560"/>
            <a:ext cx="3657600" cy="39777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365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marL="914400" lvl="1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marL="1371600" lvl="2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marL="1828800" lvl="3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marL="2286000" lvl="4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marL="2743200" lvl="5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marL="3200400" lvl="6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marL="3657600" lvl="7" indent="-31495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marL="4114800" lvl="8" indent="-314959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>
            <a:endParaRPr/>
          </a:p>
        </p:txBody>
      </p:sp>
      <p:sp>
        <p:nvSpPr>
          <p:cNvPr id="8" name="Google Shape;88;p12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Google Shape;89;p12"/>
          <p:cNvSpPr txBox="1">
            <a:spLocks noGrp="1"/>
          </p:cNvSpPr>
          <p:nvPr>
            <p:ph type="ftr" idx="11"/>
          </p:nvPr>
        </p:nvSpPr>
        <p:spPr bwMode="auto">
          <a:xfrm>
            <a:off x="685800" y="6272213"/>
            <a:ext cx="4745038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" name="Google Shape;90;p12"/>
          <p:cNvSpPr txBox="1">
            <a:spLocks noGrp="1"/>
          </p:cNvSpPr>
          <p:nvPr>
            <p:ph type="sldNum" idx="12"/>
          </p:nvPr>
        </p:nvSpPr>
        <p:spPr bwMode="auto">
          <a:xfrm>
            <a:off x="8483600" y="6272213"/>
            <a:ext cx="47942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 sz="11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03794AFA-210B-4093-B91C-F8A76882E028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09762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údo com Legenda" type="objTx">
  <p:cSld name="OBJECT_WITH_CAPTION_TEXT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4"/>
          <p:cNvSpPr txBox="1">
            <a:spLocks noGrp="1"/>
          </p:cNvSpPr>
          <p:nvPr>
            <p:ph type="title"/>
          </p:nvPr>
        </p:nvSpPr>
        <p:spPr>
          <a:xfrm>
            <a:off x="6412230" y="685800"/>
            <a:ext cx="2400300" cy="17373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Font typeface="Rockwell"/>
              <a:buNone/>
              <a:defRPr sz="28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4"/>
          <p:cNvSpPr txBox="1">
            <a:spLocks noGrp="1"/>
          </p:cNvSpPr>
          <p:nvPr>
            <p:ph type="body" idx="1"/>
          </p:nvPr>
        </p:nvSpPr>
        <p:spPr>
          <a:xfrm>
            <a:off x="628650" y="685800"/>
            <a:ext cx="5033700" cy="5020200"/>
          </a:xfrm>
          <a:prstGeom prst="rect">
            <a:avLst/>
          </a:prstGeom>
          <a:noFill/>
          <a:ln>
            <a:noFill/>
          </a:ln>
        </p:spPr>
        <p:txBody>
          <a:bodyPr spcFirstLastPara="1"/>
          <a:lstStyle>
            <a:lvl1pPr marL="457200" lvl="0" indent="-3365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marL="914400" lvl="1" indent="-32575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marL="1371600" lvl="2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marL="1828800" lvl="3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marL="2286000" lvl="4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marL="2743200" lvl="5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marL="3200400" lvl="6" indent="-31496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marL="3657600" lvl="7" indent="-31495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marL="4114800" lvl="8" indent="-314959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>
            <a:endParaRPr/>
          </a:p>
        </p:txBody>
      </p:sp>
      <p:sp>
        <p:nvSpPr>
          <p:cNvPr id="104" name="Google Shape;104;p14"/>
          <p:cNvSpPr txBox="1">
            <a:spLocks noGrp="1"/>
          </p:cNvSpPr>
          <p:nvPr>
            <p:ph type="body" idx="2"/>
          </p:nvPr>
        </p:nvSpPr>
        <p:spPr>
          <a:xfrm>
            <a:off x="6412230" y="2423160"/>
            <a:ext cx="2400300" cy="32919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48"/>
              <a:buNone/>
              <a:defRPr sz="1350">
                <a:solidFill>
                  <a:srgbClr val="69240B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marL="182880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marL="228600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marL="2743200" lvl="5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marL="3200400" lvl="6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marL="3657600" lvl="7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marL="4114800" lvl="8" indent="-228600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>
            <a:endParaRPr/>
          </a:p>
        </p:txBody>
      </p:sp>
      <p:sp>
        <p:nvSpPr>
          <p:cNvPr id="5" name="Google Shape;105;p14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Google Shape;106;p14"/>
          <p:cNvSpPr txBox="1">
            <a:spLocks noGrp="1"/>
          </p:cNvSpPr>
          <p:nvPr>
            <p:ph type="ftr" idx="11"/>
          </p:nvPr>
        </p:nvSpPr>
        <p:spPr bwMode="auto">
          <a:xfrm>
            <a:off x="685800" y="6272213"/>
            <a:ext cx="4745038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800"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Google Shape;107;p14"/>
          <p:cNvSpPr txBox="1">
            <a:spLocks noGrp="1"/>
          </p:cNvSpPr>
          <p:nvPr>
            <p:ph type="sldNum" idx="12"/>
          </p:nvPr>
        </p:nvSpPr>
        <p:spPr bwMode="auto">
          <a:xfrm>
            <a:off x="8483600" y="6272213"/>
            <a:ext cx="47942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 sz="11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1BFE28ED-7E56-4BB4-AA0B-445AE4DB0638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35154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magem com Legenda" type="picTx">
  <p:cSld name="PICTURE_WITH_CAPTION_TEXT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6"/>
          <p:cNvSpPr txBox="1">
            <a:spLocks noGrp="1"/>
          </p:cNvSpPr>
          <p:nvPr>
            <p:ph type="title"/>
          </p:nvPr>
        </p:nvSpPr>
        <p:spPr>
          <a:xfrm>
            <a:off x="6412230" y="685800"/>
            <a:ext cx="2400300" cy="17373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Font typeface="Rockwell"/>
              <a:buNone/>
              <a:defRPr sz="28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6"/>
          <p:cNvSpPr>
            <a:spLocks noGrp="1"/>
          </p:cNvSpPr>
          <p:nvPr>
            <p:ph type="pic" idx="2"/>
          </p:nvPr>
        </p:nvSpPr>
        <p:spPr>
          <a:xfrm>
            <a:off x="0" y="0"/>
            <a:ext cx="6227700" cy="6858000"/>
          </a:xfrm>
          <a:prstGeom prst="rect">
            <a:avLst/>
          </a:prstGeom>
          <a:solidFill>
            <a:srgbClr val="E1DFDF"/>
          </a:solidFill>
          <a:ln>
            <a:noFill/>
          </a:ln>
        </p:spPr>
        <p:txBody>
          <a:bodyPr spcFirstLastPara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272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marR="0" lvl="1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2380"/>
              <a:buFont typeface="Noto Sans Symbols"/>
              <a:buNone/>
              <a:defRPr sz="28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marR="0" lvl="2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2040"/>
              <a:buFont typeface="Noto Sans Symbols"/>
              <a:buNone/>
              <a:defRPr sz="24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marR="0" lvl="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marR="0" lvl="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marR="0" lvl="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7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lvl="0"/>
            <a:endParaRPr noProof="0">
              <a:sym typeface="Rockwell"/>
            </a:endParaRPr>
          </a:p>
        </p:txBody>
      </p:sp>
      <p:sp>
        <p:nvSpPr>
          <p:cNvPr id="120" name="Google Shape;120;p16"/>
          <p:cNvSpPr txBox="1">
            <a:spLocks noGrp="1"/>
          </p:cNvSpPr>
          <p:nvPr>
            <p:ph type="body" idx="1"/>
          </p:nvPr>
        </p:nvSpPr>
        <p:spPr>
          <a:xfrm>
            <a:off x="6412230" y="2423160"/>
            <a:ext cx="2400300" cy="32919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48"/>
              <a:buNone/>
              <a:defRPr sz="1350">
                <a:solidFill>
                  <a:srgbClr val="69240B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marL="182880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marL="228600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marL="2743200" lvl="5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marL="3200400" lvl="6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marL="3657600" lvl="7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marL="4114800" lvl="8" indent="-228600" algn="l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>
            <a:endParaRPr/>
          </a:p>
        </p:txBody>
      </p:sp>
      <p:sp>
        <p:nvSpPr>
          <p:cNvPr id="5" name="Google Shape;121;p16"/>
          <p:cNvSpPr txBox="1">
            <a:spLocks noGrp="1"/>
          </p:cNvSpPr>
          <p:nvPr>
            <p:ph type="dt" idx="10"/>
          </p:nvPr>
        </p:nvSpPr>
        <p:spPr bwMode="auto">
          <a:xfrm>
            <a:off x="5992813" y="6272213"/>
            <a:ext cx="245427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ts val="1400"/>
              <a:buFont typeface="Arial" panose="020B0604020202020204" pitchFamily="34" charset="0"/>
              <a:buNone/>
              <a:defRPr sz="100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Google Shape;122;p16"/>
          <p:cNvSpPr txBox="1">
            <a:spLocks noGrp="1"/>
          </p:cNvSpPr>
          <p:nvPr>
            <p:ph type="sldNum" idx="11"/>
          </p:nvPr>
        </p:nvSpPr>
        <p:spPr bwMode="auto">
          <a:xfrm>
            <a:off x="8483600" y="6272213"/>
            <a:ext cx="479425" cy="3651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 sz="1100" b="1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defRPr>
            </a:lvl1pPr>
          </a:lstStyle>
          <a:p>
            <a:pPr>
              <a:defRPr/>
            </a:pPr>
            <a:fld id="{340C2CBD-D4F2-4087-A188-49DB2769226A}" type="slidenum">
              <a:rPr lang="en-US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91862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oogle Shape;6;p1"/>
          <p:cNvGrpSpPr>
            <a:grpSpLocks/>
          </p:cNvGrpSpPr>
          <p:nvPr/>
        </p:nvGrpSpPr>
        <p:grpSpPr bwMode="auto">
          <a:xfrm>
            <a:off x="0" y="4919663"/>
            <a:ext cx="9144000" cy="1938337"/>
            <a:chOff x="0" y="3099"/>
            <a:chExt cx="5760" cy="1221"/>
          </a:xfrm>
        </p:grpSpPr>
        <p:pic>
          <p:nvPicPr>
            <p:cNvPr id="1037" name="Google Shape;6;p1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099"/>
              <a:ext cx="5760" cy="1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 Box 3"/>
            <p:cNvSpPr txBox="1">
              <a:spLocks noChangeArrowheads="1"/>
            </p:cNvSpPr>
            <p:nvPr/>
          </p:nvSpPr>
          <p:spPr bwMode="auto">
            <a:xfrm>
              <a:off x="0" y="3098"/>
              <a:ext cx="5760" cy="1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mtClean="0"/>
            </a:p>
          </p:txBody>
        </p:sp>
      </p:grpSp>
      <p:grpSp>
        <p:nvGrpSpPr>
          <p:cNvPr id="1027" name="Google Shape;7;p1"/>
          <p:cNvGrpSpPr>
            <a:grpSpLocks/>
          </p:cNvGrpSpPr>
          <p:nvPr/>
        </p:nvGrpSpPr>
        <p:grpSpPr bwMode="auto">
          <a:xfrm>
            <a:off x="633413" y="2430463"/>
            <a:ext cx="914400" cy="914400"/>
            <a:chOff x="9685338" y="4460675"/>
            <a:chExt cx="1080900" cy="1080900"/>
          </a:xfrm>
        </p:grpSpPr>
        <p:sp>
          <p:nvSpPr>
            <p:cNvPr id="8" name="Google Shape;8;p1"/>
            <p:cNvSpPr/>
            <p:nvPr/>
          </p:nvSpPr>
          <p:spPr>
            <a:xfrm>
              <a:off x="9685338" y="4460675"/>
              <a:ext cx="1080900" cy="1080900"/>
            </a:xfrm>
            <a:prstGeom prst="ellipse">
              <a:avLst/>
            </a:prstGeom>
            <a:blipFill rotWithShape="1">
              <a:blip r:embed="rId3">
                <a:alphaModFix/>
              </a:blip>
              <a:tile tx="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8" name="Google Shape;9;p1"/>
            <p:cNvSpPr>
              <a:spLocks noChangeArrowheads="1"/>
            </p:cNvSpPr>
            <p:nvPr/>
          </p:nvSpPr>
          <p:spPr bwMode="auto">
            <a:xfrm>
              <a:off x="9794179" y="4569516"/>
              <a:ext cx="863219" cy="863219"/>
            </a:xfrm>
            <a:prstGeom prst="ellipse">
              <a:avLst/>
            </a:prstGeom>
            <a:noFill/>
            <a:ln w="25400">
              <a:solidFill>
                <a:srgbClr val="646464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1028" name="Google Shape;10;p1"/>
          <p:cNvSpPr txBox="1">
            <a:spLocks noGrp="1"/>
          </p:cNvSpPr>
          <p:nvPr>
            <p:ph type="title"/>
          </p:nvPr>
        </p:nvSpPr>
        <p:spPr bwMode="auto">
          <a:xfrm>
            <a:off x="685800" y="484188"/>
            <a:ext cx="77724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1029" name="Google Shape;11;p1"/>
          <p:cNvSpPr txBox="1">
            <a:spLocks noGrp="1"/>
          </p:cNvSpPr>
          <p:nvPr>
            <p:ph type="body" idx="1"/>
          </p:nvPr>
        </p:nvSpPr>
        <p:spPr bwMode="auto">
          <a:xfrm>
            <a:off x="685800" y="2120900"/>
            <a:ext cx="77724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1032" name="Google Shape;12;p1"/>
          <p:cNvSpPr txBox="1">
            <a:spLocks noGrp="1"/>
          </p:cNvSpPr>
          <p:nvPr/>
        </p:nvSpPr>
        <p:spPr bwMode="auto">
          <a:xfrm>
            <a:off x="6445250" y="6272213"/>
            <a:ext cx="19827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r" eaLnBrk="1" hangingPunct="1">
              <a:buSzPts val="1400"/>
              <a:defRPr/>
            </a:pPr>
            <a:endParaRPr lang="pt-BR" altLang="pt-BR" sz="1000" smtClean="0">
              <a:solidFill>
                <a:srgbClr val="69240C"/>
              </a:solidFill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1033" name="Google Shape;13;p1"/>
          <p:cNvSpPr txBox="1">
            <a:spLocks noGrp="1"/>
          </p:cNvSpPr>
          <p:nvPr/>
        </p:nvSpPr>
        <p:spPr bwMode="auto">
          <a:xfrm>
            <a:off x="1636713" y="6272213"/>
            <a:ext cx="474503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defRPr/>
            </a:pPr>
            <a:endParaRPr lang="pt-BR" altLang="pt-BR" sz="1800" smtClean="0"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1034" name="Google Shape;14;p1"/>
          <p:cNvSpPr txBox="1">
            <a:spLocks noGrp="1"/>
          </p:cNvSpPr>
          <p:nvPr/>
        </p:nvSpPr>
        <p:spPr bwMode="auto">
          <a:xfrm>
            <a:off x="646113" y="2508250"/>
            <a:ext cx="89058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FFFFFF"/>
              </a:buClr>
              <a:buSzPts val="2800"/>
              <a:buFont typeface="Rockwell" panose="02060603020205020403" pitchFamily="18" charset="0"/>
              <a:buNone/>
              <a:defRPr/>
            </a:pPr>
            <a:fld id="{44A1405E-B419-45FD-8689-B50DB7348E27}" type="slidenum">
              <a:rPr lang="en-US" altLang="pt-BR" sz="2800" b="1" smtClean="0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pPr algn="ctr" eaLnBrk="1" hangingPunct="1">
                <a:buClr>
                  <a:srgbClr val="FFFFFF"/>
                </a:buClr>
                <a:buSzPts val="2800"/>
                <a:buFont typeface="Rockwell" panose="02060603020205020403" pitchFamily="18" charset="0"/>
                <a:buNone/>
                <a:defRPr/>
              </a:pPr>
              <a:t>‹nº›</a:t>
            </a:fld>
            <a:endParaRPr lang="pt-BR" altLang="pt-BR" smtClean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/>
          <p:nvPr/>
        </p:nvSpPr>
        <p:spPr>
          <a:xfrm>
            <a:off x="685800" y="1346947"/>
            <a:ext cx="7772400" cy="80700"/>
          </a:xfrm>
          <a:prstGeom prst="rect">
            <a:avLst/>
          </a:prstGeom>
          <a:blipFill rotWithShape="1">
            <a:blip r:embed="rId3">
              <a:alphaModFix amt="80000"/>
            </a:blip>
            <a:tile tx="0" ty="-762000" sx="92002" sy="89002" flip="xy" algn="ctr"/>
          </a:blipFill>
          <a:ln>
            <a:noFill/>
          </a:ln>
        </p:spPr>
        <p:txBody>
          <a:bodyPr spcFirstLastPara="1"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3"/>
          <p:cNvSpPr/>
          <p:nvPr/>
        </p:nvSpPr>
        <p:spPr>
          <a:xfrm>
            <a:off x="685800" y="4282763"/>
            <a:ext cx="7772400" cy="80700"/>
          </a:xfrm>
          <a:prstGeom prst="rect">
            <a:avLst/>
          </a:prstGeom>
          <a:blipFill rotWithShape="1">
            <a:blip r:embed="rId3">
              <a:alphaModFix amt="80000"/>
            </a:blip>
            <a:tile tx="0" ty="-717550" sx="92002" sy="89002" flip="xy" algn="ctr"/>
          </a:blipFill>
          <a:ln>
            <a:noFill/>
          </a:ln>
        </p:spPr>
        <p:txBody>
          <a:bodyPr spcFirstLastPara="1"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3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rotWithShape="1">
            <a:blip r:embed="rId3">
              <a:alphaModFix amt="80000"/>
            </a:blip>
            <a:tile tx="0" ty="-704850" sx="92002" sy="89002" flip="xy" algn="ctr"/>
          </a:blipFill>
          <a:ln>
            <a:noFill/>
          </a:ln>
        </p:spPr>
        <p:txBody>
          <a:bodyPr spcFirstLastPara="1"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59" name="Google Shape;25;p3"/>
          <p:cNvGrpSpPr>
            <a:grpSpLocks/>
          </p:cNvGrpSpPr>
          <p:nvPr/>
        </p:nvGrpSpPr>
        <p:grpSpPr bwMode="auto">
          <a:xfrm>
            <a:off x="7234238" y="4106863"/>
            <a:ext cx="914400" cy="914400"/>
            <a:chOff x="9685338" y="4460675"/>
            <a:chExt cx="1080900" cy="1080900"/>
          </a:xfrm>
        </p:grpSpPr>
        <p:sp>
          <p:nvSpPr>
            <p:cNvPr id="26" name="Google Shape;26;p3"/>
            <p:cNvSpPr/>
            <p:nvPr/>
          </p:nvSpPr>
          <p:spPr>
            <a:xfrm>
              <a:off x="9685338" y="4460675"/>
              <a:ext cx="1080900" cy="1080900"/>
            </a:xfrm>
            <a:prstGeom prst="ellipse">
              <a:avLst/>
            </a:prstGeom>
            <a:blipFill rotWithShape="1">
              <a:blip r:embed="rId4">
                <a:alphaModFix/>
              </a:blip>
              <a:tile tx="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8" name="Google Shape;27;p3"/>
            <p:cNvSpPr>
              <a:spLocks noChangeArrowheads="1"/>
            </p:cNvSpPr>
            <p:nvPr/>
          </p:nvSpPr>
          <p:spPr bwMode="auto">
            <a:xfrm>
              <a:off x="9794179" y="4569516"/>
              <a:ext cx="863219" cy="863219"/>
            </a:xfrm>
            <a:prstGeom prst="ellipse">
              <a:avLst/>
            </a:prstGeom>
            <a:noFill/>
            <a:ln w="25400">
              <a:solidFill>
                <a:srgbClr val="646464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2060" name="Google Shape;28;p3"/>
          <p:cNvSpPr txBox="1">
            <a:spLocks noGrp="1"/>
          </p:cNvSpPr>
          <p:nvPr>
            <p:ph type="title"/>
          </p:nvPr>
        </p:nvSpPr>
        <p:spPr bwMode="auto">
          <a:xfrm>
            <a:off x="685800" y="484188"/>
            <a:ext cx="77724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2061" name="Google Shape;29;p3"/>
          <p:cNvSpPr txBox="1">
            <a:spLocks noGrp="1"/>
          </p:cNvSpPr>
          <p:nvPr>
            <p:ph type="body" idx="1"/>
          </p:nvPr>
        </p:nvSpPr>
        <p:spPr bwMode="auto">
          <a:xfrm>
            <a:off x="685800" y="2120900"/>
            <a:ext cx="77724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2062" name="Google Shape;30;p3"/>
          <p:cNvSpPr txBox="1">
            <a:spLocks noGrp="1"/>
          </p:cNvSpPr>
          <p:nvPr/>
        </p:nvSpPr>
        <p:spPr bwMode="auto">
          <a:xfrm>
            <a:off x="5992813" y="6272213"/>
            <a:ext cx="24542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r" eaLnBrk="1" hangingPunct="1">
              <a:buSzPts val="1400"/>
              <a:defRPr/>
            </a:pPr>
            <a:endParaRPr lang="pt-BR" altLang="pt-BR" sz="1000" smtClean="0">
              <a:solidFill>
                <a:srgbClr val="69240C"/>
              </a:solidFill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2063" name="Google Shape;31;p3"/>
          <p:cNvSpPr txBox="1">
            <a:spLocks noGrp="1"/>
          </p:cNvSpPr>
          <p:nvPr/>
        </p:nvSpPr>
        <p:spPr bwMode="auto">
          <a:xfrm>
            <a:off x="812800" y="6272213"/>
            <a:ext cx="47450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defRPr/>
            </a:pPr>
            <a:endParaRPr lang="pt-BR" altLang="pt-BR" sz="1800" smtClean="0"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2064" name="Google Shape;32;p3"/>
          <p:cNvSpPr txBox="1">
            <a:spLocks noGrp="1"/>
          </p:cNvSpPr>
          <p:nvPr/>
        </p:nvSpPr>
        <p:spPr bwMode="auto">
          <a:xfrm>
            <a:off x="7243763" y="4227513"/>
            <a:ext cx="89535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FFFFFF"/>
              </a:buClr>
              <a:buSzPts val="2800"/>
              <a:buFont typeface="Rockwell" panose="02060603020205020403" pitchFamily="18" charset="0"/>
              <a:buNone/>
              <a:defRPr/>
            </a:pPr>
            <a:fld id="{A171607F-DD94-447B-A3B6-4906F1BC20AE}" type="slidenum">
              <a:rPr lang="en-US" altLang="pt-BR" sz="2800" b="1" smtClean="0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pPr algn="ctr" eaLnBrk="1" hangingPunct="1">
                <a:buClr>
                  <a:srgbClr val="FFFFFF"/>
                </a:buClr>
                <a:buSzPts val="2800"/>
                <a:buFont typeface="Rockwell" panose="02060603020205020403" pitchFamily="18" charset="0"/>
                <a:buNone/>
                <a:defRPr/>
              </a:pPr>
              <a:t>‹nº›</a:t>
            </a:fld>
            <a:endParaRPr lang="pt-BR" altLang="pt-BR" smtClean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2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oogle Shape;40;p5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41" name="Google Shape;41;p5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8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3" name="Google Shape;42;p5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3075" name="Google Shape;43;p5"/>
          <p:cNvSpPr txBox="1">
            <a:spLocks noGrp="1"/>
          </p:cNvSpPr>
          <p:nvPr>
            <p:ph type="title"/>
          </p:nvPr>
        </p:nvSpPr>
        <p:spPr bwMode="auto">
          <a:xfrm>
            <a:off x="685800" y="484188"/>
            <a:ext cx="77724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3076" name="Google Shape;44;p5"/>
          <p:cNvSpPr txBox="1">
            <a:spLocks noGrp="1"/>
          </p:cNvSpPr>
          <p:nvPr>
            <p:ph type="body" idx="1"/>
          </p:nvPr>
        </p:nvSpPr>
        <p:spPr bwMode="auto">
          <a:xfrm>
            <a:off x="685800" y="2120900"/>
            <a:ext cx="77724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3077" name="Google Shape;45;p5"/>
          <p:cNvSpPr txBox="1">
            <a:spLocks noGrp="1"/>
          </p:cNvSpPr>
          <p:nvPr/>
        </p:nvSpPr>
        <p:spPr bwMode="auto">
          <a:xfrm>
            <a:off x="5992813" y="6272213"/>
            <a:ext cx="24542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r" eaLnBrk="1" hangingPunct="1">
              <a:buSzPts val="1400"/>
              <a:defRPr/>
            </a:pPr>
            <a:endParaRPr lang="pt-BR" altLang="pt-BR" sz="1000" smtClean="0">
              <a:solidFill>
                <a:srgbClr val="69240C"/>
              </a:solidFill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3078" name="Google Shape;46;p5"/>
          <p:cNvSpPr txBox="1">
            <a:spLocks noGrp="1"/>
          </p:cNvSpPr>
          <p:nvPr/>
        </p:nvSpPr>
        <p:spPr bwMode="auto">
          <a:xfrm>
            <a:off x="685800" y="6272213"/>
            <a:ext cx="47450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defRPr/>
            </a:pPr>
            <a:endParaRPr lang="pt-BR" altLang="pt-BR" sz="1800" smtClean="0"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3079" name="Google Shape;47;p5"/>
          <p:cNvSpPr txBox="1">
            <a:spLocks noGrp="1"/>
          </p:cNvSpPr>
          <p:nvPr/>
        </p:nvSpPr>
        <p:spPr bwMode="auto">
          <a:xfrm>
            <a:off x="8483600" y="6272213"/>
            <a:ext cx="4794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/>
            </a:pPr>
            <a:fld id="{A9F64686-B8E3-46D9-9EEE-EE450B72C8B7}" type="slidenum">
              <a:rPr lang="en-US" altLang="pt-BR" sz="1100" b="1" smtClean="0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pPr algn="ctr" eaLnBrk="1" hangingPunct="1">
                <a:buClr>
                  <a:srgbClr val="FFFFFF"/>
                </a:buClr>
                <a:buSzPts val="1100"/>
                <a:buFont typeface="Rockwell" panose="02060603020205020403" pitchFamily="18" charset="0"/>
                <a:buNone/>
                <a:defRPr/>
              </a:pPr>
              <a:t>‹nº›</a:t>
            </a:fld>
            <a:endParaRPr lang="pt-BR" altLang="pt-BR" smtClean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3"/>
          <p:cNvSpPr/>
          <p:nvPr/>
        </p:nvSpPr>
        <p:spPr>
          <a:xfrm>
            <a:off x="6227806" y="1"/>
            <a:ext cx="2916300" cy="6858000"/>
          </a:xfrm>
          <a:prstGeom prst="rect">
            <a:avLst/>
          </a:prstGeom>
          <a:blipFill rotWithShape="1">
            <a:blip r:embed="rId3">
              <a:alphaModFix amt="60000"/>
            </a:blip>
            <a:tile tx="0" ty="-704850" sx="92002" sy="89002" flip="xy" algn="ctr"/>
          </a:blipFill>
          <a:ln>
            <a:noFill/>
          </a:ln>
        </p:spPr>
        <p:txBody>
          <a:bodyPr spcFirstLastPara="1"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101" name="Google Shape;93;p13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94" name="Google Shape;94;p13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4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0" name="Google Shape;95;p13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4102" name="Google Shape;96;p13"/>
          <p:cNvSpPr txBox="1">
            <a:spLocks noGrp="1"/>
          </p:cNvSpPr>
          <p:nvPr>
            <p:ph type="title"/>
          </p:nvPr>
        </p:nvSpPr>
        <p:spPr bwMode="auto">
          <a:xfrm>
            <a:off x="685800" y="484188"/>
            <a:ext cx="77724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4103" name="Google Shape;97;p13"/>
          <p:cNvSpPr txBox="1">
            <a:spLocks noGrp="1"/>
          </p:cNvSpPr>
          <p:nvPr>
            <p:ph type="body" idx="1"/>
          </p:nvPr>
        </p:nvSpPr>
        <p:spPr bwMode="auto">
          <a:xfrm>
            <a:off x="685800" y="2120900"/>
            <a:ext cx="77724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4104" name="Google Shape;98;p13"/>
          <p:cNvSpPr txBox="1">
            <a:spLocks noGrp="1"/>
          </p:cNvSpPr>
          <p:nvPr/>
        </p:nvSpPr>
        <p:spPr bwMode="auto">
          <a:xfrm>
            <a:off x="5992813" y="6272213"/>
            <a:ext cx="24542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r" eaLnBrk="1" hangingPunct="1">
              <a:buSzPts val="1400"/>
              <a:defRPr/>
            </a:pPr>
            <a:endParaRPr lang="pt-BR" altLang="pt-BR" sz="1000" smtClean="0">
              <a:solidFill>
                <a:srgbClr val="69240C"/>
              </a:solidFill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4105" name="Google Shape;99;p13"/>
          <p:cNvSpPr txBox="1">
            <a:spLocks noGrp="1"/>
          </p:cNvSpPr>
          <p:nvPr/>
        </p:nvSpPr>
        <p:spPr bwMode="auto">
          <a:xfrm>
            <a:off x="685800" y="6272213"/>
            <a:ext cx="47450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400"/>
              <a:defRPr/>
            </a:pPr>
            <a:endParaRPr lang="pt-BR" altLang="pt-BR" sz="1800" smtClean="0"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4106" name="Google Shape;100;p13"/>
          <p:cNvSpPr txBox="1">
            <a:spLocks noGrp="1"/>
          </p:cNvSpPr>
          <p:nvPr/>
        </p:nvSpPr>
        <p:spPr bwMode="auto">
          <a:xfrm>
            <a:off x="8483600" y="6272213"/>
            <a:ext cx="4794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/>
            </a:pPr>
            <a:fld id="{3F3B8886-B398-4A31-BB39-4EF7D1DD0613}" type="slidenum">
              <a:rPr lang="en-US" altLang="pt-BR" sz="1100" b="1" smtClean="0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pPr algn="ctr" eaLnBrk="1" hangingPunct="1">
                <a:buClr>
                  <a:srgbClr val="FFFFFF"/>
                </a:buClr>
                <a:buSzPts val="1100"/>
                <a:buFont typeface="Rockwell" panose="02060603020205020403" pitchFamily="18" charset="0"/>
                <a:buNone/>
                <a:defRPr/>
              </a:pPr>
              <a:t>‹nº›</a:t>
            </a:fld>
            <a:endParaRPr lang="pt-BR" altLang="pt-BR" smtClean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34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5"/>
          <p:cNvSpPr/>
          <p:nvPr/>
        </p:nvSpPr>
        <p:spPr>
          <a:xfrm>
            <a:off x="6227806" y="1"/>
            <a:ext cx="2916300" cy="6858000"/>
          </a:xfrm>
          <a:prstGeom prst="rect">
            <a:avLst/>
          </a:prstGeom>
          <a:blipFill rotWithShape="1">
            <a:blip r:embed="rId3">
              <a:alphaModFix amt="60000"/>
            </a:blip>
            <a:tile tx="0" ty="-704850" sx="92002" sy="89002" flip="xy" algn="ctr"/>
          </a:blipFill>
          <a:ln>
            <a:noFill/>
          </a:ln>
        </p:spPr>
        <p:txBody>
          <a:bodyPr spcFirstLastPara="1"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125" name="Google Shape;110;p15"/>
          <p:cNvGrpSpPr>
            <a:grpSpLocks/>
          </p:cNvGrpSpPr>
          <p:nvPr/>
        </p:nvGrpSpPr>
        <p:grpSpPr bwMode="auto">
          <a:xfrm>
            <a:off x="8523288" y="6254750"/>
            <a:ext cx="392112" cy="393700"/>
            <a:chOff x="8532189" y="5068824"/>
            <a:chExt cx="393300" cy="393300"/>
          </a:xfrm>
        </p:grpSpPr>
        <p:sp>
          <p:nvSpPr>
            <p:cNvPr id="111" name="Google Shape;111;p15"/>
            <p:cNvSpPr/>
            <p:nvPr/>
          </p:nvSpPr>
          <p:spPr>
            <a:xfrm>
              <a:off x="8532189" y="5068824"/>
              <a:ext cx="393300" cy="393300"/>
            </a:xfrm>
            <a:prstGeom prst="ellipse">
              <a:avLst/>
            </a:prstGeom>
            <a:blipFill rotWithShape="1">
              <a:blip r:embed="rId4">
                <a:alphaModFix/>
              </a:blip>
              <a:tile tx="50800" ty="0" sx="84997" sy="84997" flip="none" algn="tl"/>
            </a:blip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33" name="Google Shape;112;p15"/>
            <p:cNvSpPr>
              <a:spLocks noChangeArrowheads="1"/>
            </p:cNvSpPr>
            <p:nvPr/>
          </p:nvSpPr>
          <p:spPr bwMode="auto">
            <a:xfrm>
              <a:off x="8568812" y="5105300"/>
              <a:ext cx="320055" cy="320349"/>
            </a:xfrm>
            <a:prstGeom prst="ellipse">
              <a:avLst/>
            </a:prstGeom>
            <a:noFill/>
            <a:ln w="12700">
              <a:solidFill>
                <a:srgbClr val="FFFFFF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25" tIns="45700" rIns="91425" bIns="45700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pt-BR" altLang="pt-BR" sz="1800" smtClean="0">
                <a:latin typeface="Rockwell" panose="02060603020205020403" pitchFamily="18" charset="0"/>
                <a:sym typeface="Rockwell" panose="02060603020205020403" pitchFamily="18" charset="0"/>
              </a:endParaRPr>
            </a:p>
          </p:txBody>
        </p:sp>
      </p:grpSp>
      <p:sp>
        <p:nvSpPr>
          <p:cNvPr id="5126" name="Google Shape;113;p15"/>
          <p:cNvSpPr txBox="1">
            <a:spLocks noGrp="1"/>
          </p:cNvSpPr>
          <p:nvPr>
            <p:ph type="title"/>
          </p:nvPr>
        </p:nvSpPr>
        <p:spPr bwMode="auto">
          <a:xfrm>
            <a:off x="685800" y="484188"/>
            <a:ext cx="77724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5127" name="Google Shape;114;p15"/>
          <p:cNvSpPr txBox="1">
            <a:spLocks noGrp="1"/>
          </p:cNvSpPr>
          <p:nvPr>
            <p:ph type="body" idx="1"/>
          </p:nvPr>
        </p:nvSpPr>
        <p:spPr bwMode="auto">
          <a:xfrm>
            <a:off x="685800" y="2120900"/>
            <a:ext cx="77724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5128" name="Google Shape;115;p15"/>
          <p:cNvSpPr txBox="1">
            <a:spLocks noGrp="1"/>
          </p:cNvSpPr>
          <p:nvPr/>
        </p:nvSpPr>
        <p:spPr bwMode="auto">
          <a:xfrm>
            <a:off x="5992813" y="6272213"/>
            <a:ext cx="24542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r" eaLnBrk="1" hangingPunct="1">
              <a:buSzPts val="1400"/>
              <a:defRPr/>
            </a:pPr>
            <a:endParaRPr lang="pt-BR" altLang="pt-BR" sz="1000" smtClean="0">
              <a:solidFill>
                <a:srgbClr val="69240C"/>
              </a:solidFill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5129" name="Google Shape;116;p15"/>
          <p:cNvSpPr txBox="1">
            <a:spLocks noGrp="1"/>
          </p:cNvSpPr>
          <p:nvPr/>
        </p:nvSpPr>
        <p:spPr bwMode="auto">
          <a:xfrm>
            <a:off x="8483600" y="6272213"/>
            <a:ext cx="4794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FFFFFF"/>
              </a:buClr>
              <a:buSzPts val="1100"/>
              <a:buFont typeface="Rockwell" panose="02060603020205020403" pitchFamily="18" charset="0"/>
              <a:buNone/>
              <a:defRPr/>
            </a:pPr>
            <a:fld id="{AA7E4E0B-6DD1-49C9-830E-FE4D3C7DCC48}" type="slidenum">
              <a:rPr lang="en-US" altLang="pt-BR" sz="1100" b="1" smtClean="0">
                <a:solidFill>
                  <a:srgbClr val="FFFFFF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pPr algn="ctr" eaLnBrk="1" hangingPunct="1">
                <a:buClr>
                  <a:srgbClr val="FFFFFF"/>
                </a:buClr>
                <a:buSzPts val="1100"/>
                <a:buFont typeface="Rockwell" panose="02060603020205020403" pitchFamily="18" charset="0"/>
                <a:buNone/>
                <a:defRPr/>
              </a:pPr>
              <a:t>‹nº›</a:t>
            </a:fld>
            <a:endParaRPr lang="pt-BR" altLang="pt-BR" smtClean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3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ncbi.nlm.nih.gov/pubmed/28977325" TargetMode="External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aulomargotto.com.br/" TargetMode="External"/><Relationship Id="rId11" Type="http://schemas.openxmlformats.org/officeDocument/2006/relationships/image" Target="../media/image9.jpg"/><Relationship Id="rId5" Type="http://schemas.openxmlformats.org/officeDocument/2006/relationships/hyperlink" Target="http://www.scielo.br/scielo.php?pid=S0103-05822017000200125&amp;script=sci_abstract&amp;tlng=pt" TargetMode="External"/><Relationship Id="rId10" Type="http://schemas.openxmlformats.org/officeDocument/2006/relationships/image" Target="../media/image8.jpeg"/><Relationship Id="rId4" Type="http://schemas.openxmlformats.org/officeDocument/2006/relationships/hyperlink" Target="https://www.ncbi.nlm.nih.gov/pubmed?linkname=pubmed_pubmed&amp;from_uid=28977325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944" TargetMode="External"/><Relationship Id="rId2" Type="http://schemas.openxmlformats.org/officeDocument/2006/relationships/hyperlink" Target="http://paulomargotto.com.br/monografia-uti-pediatrica-hmib-2019-estresse-moral-e-cuidados-paliativos-mito-ou-realidade-das-unidades-de-terapia-intensiva-neonatal-e-pediatrica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paulomargotto.com.br/documentos/7938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paulomargotto.com.br/documentos/7944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cuidado-paliativo-um-desafio-na-abordagem-do-paciente-terminal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hyperlink" Target="http://paulomargotto.com.br/documentos/19140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7392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Google Shape;128;p17"/>
          <p:cNvSpPr txBox="1">
            <a:spLocks/>
          </p:cNvSpPr>
          <p:nvPr/>
        </p:nvSpPr>
        <p:spPr bwMode="auto">
          <a:xfrm>
            <a:off x="69850" y="-296863"/>
            <a:ext cx="8693150" cy="32004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914400" indent="-325438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371600" indent="-314325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828800" indent="-314325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286000" indent="-314325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743200" indent="-314325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3200400" indent="-314325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657600" indent="-314325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4114800" indent="-314325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Clr>
                <a:srgbClr val="9E3611"/>
              </a:buClr>
              <a:buSzPts val="1500"/>
              <a:buFont typeface="Noto Sans Symbols"/>
              <a:buNone/>
            </a:pPr>
            <a:endParaRPr lang="pt-BR" altLang="pt-BR" sz="1600" dirty="0">
              <a:solidFill>
                <a:srgbClr val="69240B"/>
              </a:solidFill>
              <a:latin typeface="Rockwell" panose="02060603020205020403" pitchFamily="18" charset="0"/>
              <a:sym typeface="Rockwell" panose="02060603020205020403" pitchFamily="18" charset="0"/>
            </a:endParaRPr>
          </a:p>
          <a:p>
            <a:pPr algn="ctr" eaLnBrk="1" hangingPunct="1">
              <a:spcBef>
                <a:spcPts val="1200"/>
              </a:spcBef>
              <a:buClr>
                <a:srgbClr val="9E3611"/>
              </a:buClr>
              <a:buSzPts val="1500"/>
              <a:buFont typeface="Noto Sans Symbols"/>
              <a:buNone/>
            </a:pPr>
            <a:r>
              <a:rPr lang="en-US" altLang="pt-BR" sz="2400" dirty="0">
                <a:solidFill>
                  <a:srgbClr val="FF00FF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ANÁLISE DOS ÓBITOS E CUIDADOS PALIATIVOS EM UMA UNIDADE DE TERAPIA INTENSIVA NEONATAL</a:t>
            </a:r>
          </a:p>
          <a:p>
            <a:pPr algn="ctr" eaLnBrk="1" hangingPunct="1">
              <a:spcBef>
                <a:spcPts val="1200"/>
              </a:spcBef>
              <a:buClr>
                <a:srgbClr val="9E3611"/>
              </a:buClr>
              <a:buSzPts val="1500"/>
              <a:buFont typeface="Noto Sans Symbols"/>
              <a:buNone/>
            </a:pPr>
            <a:r>
              <a:rPr lang="pt-BR" altLang="pt-BR" sz="1100" dirty="0">
                <a:sym typeface="Rockwell" panose="02060603020205020403" pitchFamily="18" charset="0"/>
                <a:hlinkClick r:id="rId3"/>
              </a:rPr>
              <a:t>ANALYSIS OF DEATH AND PALLIATIVE CARE IN A NEONATAL INTENSIVE CARE UNIT.</a:t>
            </a:r>
            <a:endParaRPr lang="pt-BR" altLang="pt-BR" sz="1100" dirty="0">
              <a:sym typeface="Rockwell" panose="02060603020205020403" pitchFamily="18" charset="0"/>
            </a:endParaRPr>
          </a:p>
          <a:p>
            <a:pPr algn="ctr"/>
            <a:r>
              <a:rPr lang="pt-BR" altLang="pt-BR" sz="1100" dirty="0" err="1">
                <a:sym typeface="Rockwell" panose="02060603020205020403" pitchFamily="18" charset="0"/>
              </a:rPr>
              <a:t>Marçola</a:t>
            </a:r>
            <a:r>
              <a:rPr lang="pt-BR" altLang="pt-BR" sz="1100" dirty="0">
                <a:sym typeface="Rockwell" panose="02060603020205020403" pitchFamily="18" charset="0"/>
              </a:rPr>
              <a:t> L, Barbosa SMM, </a:t>
            </a:r>
            <a:r>
              <a:rPr lang="pt-BR" altLang="pt-BR" sz="1100" dirty="0" err="1">
                <a:sym typeface="Rockwell" panose="02060603020205020403" pitchFamily="18" charset="0"/>
              </a:rPr>
              <a:t>Zoboli</a:t>
            </a:r>
            <a:r>
              <a:rPr lang="pt-BR" altLang="pt-BR" sz="1100" dirty="0">
                <a:sym typeface="Rockwell" panose="02060603020205020403" pitchFamily="18" charset="0"/>
              </a:rPr>
              <a:t> I, </a:t>
            </a:r>
            <a:r>
              <a:rPr lang="pt-BR" altLang="pt-BR" sz="1100" dirty="0" err="1">
                <a:sym typeface="Rockwell" panose="02060603020205020403" pitchFamily="18" charset="0"/>
              </a:rPr>
              <a:t>Polastrini</a:t>
            </a:r>
            <a:r>
              <a:rPr lang="pt-BR" altLang="pt-BR" sz="1100" dirty="0">
                <a:sym typeface="Rockwell" panose="02060603020205020403" pitchFamily="18" charset="0"/>
              </a:rPr>
              <a:t> RTV, </a:t>
            </a:r>
            <a:r>
              <a:rPr lang="pt-BR" altLang="pt-BR" sz="1100" dirty="0" err="1">
                <a:sym typeface="Rockwell" panose="02060603020205020403" pitchFamily="18" charset="0"/>
              </a:rPr>
              <a:t>Ceccon</a:t>
            </a:r>
            <a:r>
              <a:rPr lang="pt-BR" altLang="pt-BR" sz="1100" dirty="0">
                <a:sym typeface="Rockwell" panose="02060603020205020403" pitchFamily="18" charset="0"/>
              </a:rPr>
              <a:t> MEJ.</a:t>
            </a:r>
          </a:p>
          <a:p>
            <a:pPr algn="ctr"/>
            <a:r>
              <a:rPr lang="pt-BR" altLang="pt-BR" sz="1100" dirty="0" err="1">
                <a:sym typeface="Rockwell" panose="02060603020205020403" pitchFamily="18" charset="0"/>
              </a:rPr>
              <a:t>Rev</a:t>
            </a:r>
            <a:r>
              <a:rPr lang="pt-BR" altLang="pt-BR" sz="1100" dirty="0">
                <a:sym typeface="Rockwell" panose="02060603020205020403" pitchFamily="18" charset="0"/>
              </a:rPr>
              <a:t> Paul </a:t>
            </a:r>
            <a:r>
              <a:rPr lang="pt-BR" altLang="pt-BR" sz="1100" dirty="0" err="1">
                <a:sym typeface="Rockwell" panose="02060603020205020403" pitchFamily="18" charset="0"/>
              </a:rPr>
              <a:t>Pediatr</a:t>
            </a:r>
            <a:r>
              <a:rPr lang="pt-BR" altLang="pt-BR" sz="1100" dirty="0">
                <a:sym typeface="Rockwell" panose="02060603020205020403" pitchFamily="18" charset="0"/>
              </a:rPr>
              <a:t>. 2017 Apr-Jun;35(2):125-129. </a:t>
            </a:r>
            <a:r>
              <a:rPr lang="pt-BR" altLang="pt-BR" sz="1100" dirty="0" err="1">
                <a:sym typeface="Rockwell" panose="02060603020205020403" pitchFamily="18" charset="0"/>
              </a:rPr>
              <a:t>doi</a:t>
            </a:r>
            <a:r>
              <a:rPr lang="pt-BR" altLang="pt-BR" sz="1100" dirty="0">
                <a:sym typeface="Rockwell" panose="02060603020205020403" pitchFamily="18" charset="0"/>
              </a:rPr>
              <a:t>: 10.1590/1984-0462/;2017;35;2;00012. </a:t>
            </a:r>
            <a:r>
              <a:rPr lang="pt-BR" altLang="pt-BR" sz="1100" dirty="0" err="1">
                <a:sym typeface="Rockwell" panose="02060603020205020403" pitchFamily="18" charset="0"/>
              </a:rPr>
              <a:t>Epub</a:t>
            </a:r>
            <a:r>
              <a:rPr lang="pt-BR" altLang="pt-BR" sz="1100" dirty="0">
                <a:sym typeface="Rockwell" panose="02060603020205020403" pitchFamily="18" charset="0"/>
              </a:rPr>
              <a:t> 2017 May 15. </a:t>
            </a:r>
            <a:r>
              <a:rPr lang="pt-BR" altLang="pt-BR" sz="1100" dirty="0" err="1">
                <a:sym typeface="Rockwell" panose="02060603020205020403" pitchFamily="18" charset="0"/>
              </a:rPr>
              <a:t>Portuguese</a:t>
            </a:r>
            <a:r>
              <a:rPr lang="pt-BR" altLang="pt-BR" sz="1100" dirty="0">
                <a:sym typeface="Rockwell" panose="02060603020205020403" pitchFamily="18" charset="0"/>
              </a:rPr>
              <a:t>, </a:t>
            </a:r>
            <a:r>
              <a:rPr lang="pt-BR" altLang="pt-BR" sz="1100" dirty="0" err="1">
                <a:sym typeface="Rockwell" panose="02060603020205020403" pitchFamily="18" charset="0"/>
              </a:rPr>
              <a:t>English.PMID</a:t>
            </a:r>
            <a:r>
              <a:rPr lang="pt-BR" altLang="pt-BR" sz="1100" dirty="0">
                <a:sym typeface="Rockwell" panose="02060603020205020403" pitchFamily="18" charset="0"/>
              </a:rPr>
              <a:t>: 28977325. </a:t>
            </a:r>
            <a:r>
              <a:rPr lang="pt-BR" altLang="pt-BR" sz="1100" b="1" dirty="0" err="1">
                <a:sym typeface="Rockwell" panose="02060603020205020403" pitchFamily="18" charset="0"/>
                <a:hlinkClick r:id="rId3"/>
              </a:rPr>
              <a:t>Free</a:t>
            </a:r>
            <a:r>
              <a:rPr lang="pt-BR" altLang="pt-BR" sz="1100" b="1" dirty="0">
                <a:sym typeface="Rockwell" panose="02060603020205020403" pitchFamily="18" charset="0"/>
                <a:hlinkClick r:id="rId3"/>
              </a:rPr>
              <a:t> PMC </a:t>
            </a:r>
            <a:r>
              <a:rPr lang="pt-BR" altLang="pt-BR" sz="1100" b="1" dirty="0" err="1">
                <a:sym typeface="Rockwell" panose="02060603020205020403" pitchFamily="18" charset="0"/>
                <a:hlinkClick r:id="rId3"/>
              </a:rPr>
              <a:t>Article</a:t>
            </a:r>
            <a:r>
              <a:rPr lang="pt-BR" altLang="pt-BR" sz="1100" b="1" dirty="0" err="1">
                <a:sym typeface="Rockwell" panose="02060603020205020403" pitchFamily="18" charset="0"/>
              </a:rPr>
              <a:t>.</a:t>
            </a:r>
            <a:r>
              <a:rPr lang="pt-BR" altLang="pt-BR" sz="1100" u="sng" dirty="0" err="1">
                <a:sym typeface="Rockwell" panose="02060603020205020403" pitchFamily="18" charset="0"/>
                <a:hlinkClick r:id="rId4"/>
              </a:rPr>
              <a:t>Similar</a:t>
            </a:r>
            <a:r>
              <a:rPr lang="pt-BR" altLang="pt-BR" sz="1100" u="sng" dirty="0">
                <a:sym typeface="Rockwell" panose="02060603020205020403" pitchFamily="18" charset="0"/>
                <a:hlinkClick r:id="rId4"/>
              </a:rPr>
              <a:t> </a:t>
            </a:r>
            <a:r>
              <a:rPr lang="pt-BR" altLang="pt-BR" sz="1100" u="sng" dirty="0" err="1">
                <a:sym typeface="Rockwell" panose="02060603020205020403" pitchFamily="18" charset="0"/>
                <a:hlinkClick r:id="rId4"/>
              </a:rPr>
              <a:t>articles</a:t>
            </a:r>
            <a:r>
              <a:rPr lang="pt-BR" altLang="pt-BR" sz="1100" u="sng" dirty="0">
                <a:sym typeface="Rockwell" panose="02060603020205020403" pitchFamily="18" charset="0"/>
              </a:rPr>
              <a:t>. </a:t>
            </a:r>
            <a:r>
              <a:rPr lang="pt-BR" altLang="pt-BR" sz="1100" b="1" dirty="0">
                <a:solidFill>
                  <a:srgbClr val="0000FF"/>
                </a:solidFill>
                <a:sym typeface="Rockwell" panose="02060603020205020403" pitchFamily="18" charset="0"/>
              </a:rPr>
              <a:t>Artigo Integral</a:t>
            </a:r>
          </a:p>
          <a:p>
            <a:pPr algn="ctr"/>
            <a:r>
              <a:rPr lang="pt-BR" altLang="pt-BR" sz="1100" dirty="0">
                <a:sym typeface="Rockwell" panose="02060603020205020403" pitchFamily="18" charset="0"/>
              </a:rPr>
              <a:t>EM PORTUGUES</a:t>
            </a:r>
            <a:r>
              <a:rPr lang="pt-BR" altLang="pt-BR" sz="1100" u="sng" dirty="0">
                <a:sym typeface="Rockwell" panose="02060603020205020403" pitchFamily="18" charset="0"/>
              </a:rPr>
              <a:t>: </a:t>
            </a:r>
            <a:r>
              <a:rPr lang="pt-BR" altLang="pt-BR" sz="1100" u="sng" dirty="0">
                <a:sym typeface="Rockwell" panose="02060603020205020403" pitchFamily="18" charset="0"/>
                <a:hlinkClick r:id="rId5"/>
              </a:rPr>
              <a:t>análise dos óbitos e cuidados paliativos em uma unidade de terapia ...</a:t>
            </a:r>
          </a:p>
          <a:p>
            <a:pPr algn="ctr"/>
            <a:endParaRPr lang="pt-BR" altLang="pt-BR" sz="1100" u="sng" dirty="0">
              <a:sym typeface="Rockwell" panose="02060603020205020403" pitchFamily="18" charset="0"/>
              <a:hlinkClick r:id="rId5"/>
            </a:endParaRPr>
          </a:p>
          <a:p>
            <a:pPr algn="ctr" eaLnBrk="1" hangingPunct="1">
              <a:buClr>
                <a:srgbClr val="9E3611"/>
              </a:buClr>
              <a:buSzPts val="1500"/>
              <a:buFont typeface="Noto Sans Symbols"/>
              <a:buNone/>
            </a:pPr>
            <a:r>
              <a:rPr lang="en-US" altLang="pt-BR" sz="1800" dirty="0" err="1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Apresentação</a:t>
            </a:r>
            <a:r>
              <a:rPr lang="en-US" altLang="pt-BR" sz="1800" dirty="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: Dr. André Da Silva </a:t>
            </a:r>
            <a:r>
              <a:rPr lang="en-US" altLang="pt-BR" sz="1800" dirty="0" err="1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Simões</a:t>
            </a:r>
            <a:r>
              <a:rPr lang="en-US" altLang="pt-BR" sz="1800" dirty="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 R4 de </a:t>
            </a:r>
            <a:r>
              <a:rPr lang="en-US" altLang="pt-BR" sz="1800" dirty="0" err="1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Neonatologia</a:t>
            </a:r>
            <a:r>
              <a:rPr lang="en-US" altLang="pt-BR" sz="1800" dirty="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 </a:t>
            </a:r>
            <a:r>
              <a:rPr lang="en-US" altLang="pt-BR" sz="1800" dirty="0" err="1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HMIBCoordenação</a:t>
            </a:r>
            <a:r>
              <a:rPr lang="en-US" altLang="pt-BR" sz="1800" dirty="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: </a:t>
            </a:r>
            <a:r>
              <a:rPr lang="en-US" altLang="pt-BR" sz="1800" dirty="0" err="1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Nathalia</a:t>
            </a:r>
            <a:r>
              <a:rPr lang="en-US" altLang="pt-BR" sz="1800" dirty="0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 </a:t>
            </a:r>
            <a:r>
              <a:rPr lang="en-US" altLang="pt-BR" sz="1800" dirty="0" err="1">
                <a:solidFill>
                  <a:srgbClr val="69240C"/>
                </a:solidFill>
                <a:latin typeface="Rockwell" panose="02060603020205020403" pitchFamily="18" charset="0"/>
                <a:sym typeface="Rockwell" panose="02060603020205020403" pitchFamily="18" charset="0"/>
              </a:rPr>
              <a:t>Bardal</a:t>
            </a:r>
            <a:endParaRPr lang="pt-BR" altLang="pt-BR" sz="1800" dirty="0">
              <a:solidFill>
                <a:srgbClr val="69240C"/>
              </a:solidFill>
              <a:latin typeface="Rockwell" panose="02060603020205020403" pitchFamily="18" charset="0"/>
              <a:sym typeface="Rockwell" panose="02060603020205020403" pitchFamily="18" charset="0"/>
            </a:endParaRPr>
          </a:p>
        </p:txBody>
      </p:sp>
      <p:sp>
        <p:nvSpPr>
          <p:cNvPr id="16387" name="Rectangle 7"/>
          <p:cNvSpPr>
            <a:spLocks noChangeArrowheads="1"/>
          </p:cNvSpPr>
          <p:nvPr/>
        </p:nvSpPr>
        <p:spPr bwMode="auto">
          <a:xfrm>
            <a:off x="2130425" y="2498725"/>
            <a:ext cx="4572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/>
            <a:r>
              <a:rPr lang="pt-BR" altLang="pt-BR" sz="1200">
                <a:solidFill>
                  <a:srgbClr val="0000FF"/>
                </a:solidFill>
                <a:hlinkClick r:id="rId6"/>
              </a:rPr>
              <a:t>www.paulomargotto.com.br</a:t>
            </a:r>
            <a:endParaRPr lang="pt-BR" altLang="pt-BR" sz="1200">
              <a:solidFill>
                <a:srgbClr val="0000FF"/>
              </a:solidFill>
            </a:endParaRPr>
          </a:p>
          <a:p>
            <a:pPr algn="ctr"/>
            <a:r>
              <a:rPr lang="pt-BR" altLang="pt-BR" sz="1200">
                <a:solidFill>
                  <a:srgbClr val="0000FF"/>
                </a:solidFill>
              </a:rPr>
              <a:t>Brasília, 20 de abril de 2019</a:t>
            </a:r>
          </a:p>
        </p:txBody>
      </p:sp>
      <p:sp>
        <p:nvSpPr>
          <p:cNvPr id="16388" name="Text Box 11"/>
          <p:cNvSpPr txBox="1">
            <a:spLocks noChangeArrowheads="1"/>
          </p:cNvSpPr>
          <p:nvPr/>
        </p:nvSpPr>
        <p:spPr bwMode="auto">
          <a:xfrm>
            <a:off x="7385050" y="4483100"/>
            <a:ext cx="6286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r>
              <a:rPr lang="pt-BR" altLang="pt-BR">
                <a:solidFill>
                  <a:srgbClr val="0000FF"/>
                </a:solidFill>
              </a:rPr>
              <a:t>HMIB</a:t>
            </a:r>
          </a:p>
        </p:txBody>
      </p:sp>
      <p:pic>
        <p:nvPicPr>
          <p:cNvPr id="16389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876" y="4194176"/>
            <a:ext cx="4191584" cy="2474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7" descr="Brasilia-50ANO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5197475"/>
            <a:ext cx="224790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 Box 8"/>
          <p:cNvSpPr txBox="1">
            <a:spLocks noChangeArrowheads="1"/>
          </p:cNvSpPr>
          <p:nvPr/>
        </p:nvSpPr>
        <p:spPr bwMode="auto">
          <a:xfrm>
            <a:off x="354013" y="6545263"/>
            <a:ext cx="1541462" cy="27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r>
              <a:rPr lang="pt-BR" altLang="pt-BR" sz="1200">
                <a:solidFill>
                  <a:schemeClr val="tx1"/>
                </a:solidFill>
              </a:rPr>
              <a:t>Brasília há 59 anos!</a:t>
            </a:r>
            <a:endParaRPr lang="pt-BR" altLang="pt-BR" sz="1200"/>
          </a:p>
        </p:txBody>
      </p:sp>
      <p:pic>
        <p:nvPicPr>
          <p:cNvPr id="16392" name="Picture 9"/>
          <p:cNvPicPr>
            <a:picLocks noChangeAspect="1" noChangeArrowheads="1"/>
          </p:cNvPicPr>
          <p:nvPr/>
        </p:nvPicPr>
        <p:blipFill>
          <a:blip r:embed="rId9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" y="2903538"/>
            <a:ext cx="8002588" cy="1290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3" name="Imagem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0" y="5222875"/>
            <a:ext cx="2179638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32" y="4221246"/>
            <a:ext cx="1299411" cy="97455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Google Shape;139;p19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INTRODUÇÃO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18435" name="Google Shape;140;p19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300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400"/>
              <a:buFont typeface="Noto Sans Symbols"/>
              <a:buNone/>
            </a:pPr>
            <a:endParaRPr lang="pt-BR" altLang="pt-BR" sz="17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400"/>
              <a:buFont typeface="Noto Sans Symbols"/>
              <a:buNone/>
            </a:pPr>
            <a:r>
              <a:rPr lang="en-US" altLang="pt-BR" sz="17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Por conta dos avanços da ciência e tecnologia nos últimos 50 anos, muitas crianças com doenças raras e condições clínicas complexas, como as malformações congênitas e a prematuridade, passaram a sobreviver cada vez mais,1-3.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400"/>
              <a:buFont typeface="Noto Sans Symbols"/>
              <a:buNone/>
            </a:pPr>
            <a:endParaRPr lang="pt-BR" altLang="pt-BR" sz="17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400"/>
              <a:buFont typeface="Noto Sans Symbols"/>
              <a:buNone/>
            </a:pPr>
            <a:r>
              <a:rPr lang="en-US" altLang="pt-BR" sz="17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As morbidades com consequências para a vida futura aumentaram de forma progressiva, o que traz à tona a discussão em relação à terapêutica e aos esforços empregados.1,4,5 </a:t>
            </a:r>
            <a:endParaRPr lang="pt-BR" altLang="pt-BR" sz="17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400"/>
              <a:buFont typeface="Noto Sans Symbols"/>
              <a:buNone/>
            </a:pPr>
            <a:endParaRPr lang="pt-BR" altLang="pt-BR" sz="17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400"/>
              <a:buFont typeface="Noto Sans Symbols"/>
              <a:buNone/>
            </a:pPr>
            <a:r>
              <a:rPr lang="en-US" altLang="pt-BR" sz="17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A cultura ocidental tem dificuldades em lidar com a morte. Para a família, o impacto da morte de uma criança é sempre maior do que o de um membro adulto.2 No que concerne à equipe, é comum que um prognóstico fatal leve à sensação de fracasso.2,5,6 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400"/>
              <a:buFont typeface="Noto Sans Symbols"/>
              <a:buNone/>
            </a:pPr>
            <a:endParaRPr lang="pt-BR" altLang="pt-BR" sz="17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400"/>
              <a:buFont typeface="Noto Sans Symbols"/>
              <a:buNone/>
            </a:pPr>
            <a:r>
              <a:rPr lang="en-US" altLang="pt-BR" sz="17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Com sua abordagem integral, os cuidados paliativos podem fazer com que uma experiência potencialmente destrutiva se torne algo que fortaleça os laços entre membros da família e permita aos profissionais envolvidos tratar e dar conforto sempre que possível, ainda que não possam curar.2,7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Google Shape;145;p20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INTRODUÇÃO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146" name="Google Shape;146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362950" cy="4525963"/>
          </a:xfrm>
        </p:spPr>
        <p:txBody>
          <a:bodyPr>
            <a:normAutofit/>
          </a:bodyPr>
          <a:lstStyle/>
          <a:p>
            <a:pPr marL="0" indent="0" eaLnBrk="1" fontAlgn="auto" hangingPunct="1">
              <a:lnSpc>
                <a:spcPct val="80000"/>
              </a:lnSpc>
              <a:spcBef>
                <a:spcPts val="0"/>
              </a:spcBef>
              <a:buClr>
                <a:srgbClr val="9E3611"/>
              </a:buClr>
              <a:buSzPts val="1615"/>
              <a:buFont typeface="Noto Sans Symbols"/>
              <a:buNone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Segundo o Departamento de Informática do Sistema Único de Saúde (DATASUS), no Brasil aconteceram, em 2013, 26.730 mortes neonatais.9</a:t>
            </a:r>
            <a:endParaRPr sz="19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algn="just" eaLnBrk="1" fontAlgn="auto" hangingPunct="1">
              <a:lnSpc>
                <a:spcPct val="80000"/>
              </a:lnSpc>
              <a:buClr>
                <a:srgbClr val="9E3611"/>
              </a:buClr>
              <a:buSzPts val="1615"/>
              <a:buFont typeface="Noto Sans Symbols"/>
              <a:buChar char="▪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As principais causas: incluem complicações relacionadas à prematuridade e ao baixo peso no nascimento, a malformações congênitas, sepse e outras complicações ocorridas no momento do parto.1,9 . </a:t>
            </a:r>
            <a:endParaRPr sz="19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lnSpc>
                <a:spcPct val="80000"/>
              </a:lnSpc>
              <a:buClr>
                <a:srgbClr val="9E3611"/>
              </a:buClr>
              <a:buSzPts val="1615"/>
              <a:buFont typeface="Noto Sans Symbols"/>
              <a:buNone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Paralelamente, se observadas as principais situações descritas na literatura em que se decide por cuidados paliativos, notam-se casos de bebês prematuros extremos, com malformações complexas, asfixiados graves que já não apresentam condições de cura e/ou com qualidade de vida no futuro muito ruim.7,8.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lnSpc>
                <a:spcPct val="80000"/>
              </a:lnSpc>
              <a:buClr>
                <a:srgbClr val="9E3611"/>
              </a:buClr>
              <a:buSzPts val="1615"/>
              <a:buFont typeface="Noto Sans Symbols"/>
              <a:buNone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Existem poucas descrições na literatura de protocolos e programas de cuidados paliativos utilizados nas Unidades de Terapia Intensiva Neonatais (UTIN).6,10.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lnSpc>
                <a:spcPct val="80000"/>
              </a:lnSpc>
              <a:buClr>
                <a:srgbClr val="9E3611"/>
              </a:buClr>
              <a:buSzPts val="1615"/>
              <a:buFont typeface="Noto Sans Symbols"/>
              <a:buNone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Em nosso país há carência de informações e de estudos feitos sobre essa faixa etária, sendo necessária a realização de pesquisa.</a:t>
            </a:r>
            <a:endParaRPr sz="19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182880" indent="-80327" eaLnBrk="1" fontAlgn="auto" hangingPunct="1">
              <a:buClr>
                <a:srgbClr val="9E3611"/>
              </a:buClr>
              <a:buSzPts val="1615"/>
              <a:buFont typeface="Noto Sans Symbols"/>
              <a:buNone/>
              <a:defRPr/>
            </a:pPr>
            <a:endParaRPr sz="19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151;p2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INTRODUÇÃO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152" name="Google Shape;152;p21"/>
          <p:cNvSpPr txBox="1">
            <a:spLocks noGrp="1"/>
          </p:cNvSpPr>
          <p:nvPr>
            <p:ph type="body" idx="1"/>
          </p:nvPr>
        </p:nvSpPr>
        <p:spPr>
          <a:xfrm>
            <a:off x="685800" y="2093913"/>
            <a:ext cx="8207375" cy="4503737"/>
          </a:xfrm>
        </p:spPr>
        <p:txBody>
          <a:bodyPr>
            <a:noAutofit/>
          </a:bodyPr>
          <a:lstStyle/>
          <a:p>
            <a:pPr marL="0" indent="0" eaLnBrk="1" fontAlgn="auto" hangingPunct="1">
              <a:spcBef>
                <a:spcPts val="0"/>
              </a:spcBef>
              <a:buClr>
                <a:srgbClr val="9E3611"/>
              </a:buClr>
              <a:buFont typeface="Noto Sans Symbols"/>
              <a:buNone/>
              <a:defRPr/>
            </a:pPr>
            <a:endParaRPr sz="1800" b="1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Font typeface="Noto Sans Symbols"/>
              <a:buNone/>
              <a:defRPr/>
            </a:pPr>
            <a:r>
              <a:rPr lang="en-US"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OBJETIVOS: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97155" algn="just" eaLnBrk="1" fontAlgn="auto" hangingPunct="1">
              <a:buClr>
                <a:srgbClr val="9E3611"/>
              </a:buClr>
              <a:buFont typeface="Rockwell"/>
              <a:buAutoNum type="arabicPeriod"/>
              <a:defRPr/>
            </a:pPr>
            <a:r>
              <a:rPr lang="en-US"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os objetivos deste estudo foram detectar e caracterizar as crianças admitidas em um Centro de Tratamento Intensivo Neonatal (CTIN) que necessitavam de cuidados paliativos e/ou estavam submetidos a eles quando foram a óbito.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Font typeface="Rockwell"/>
              <a:buNone/>
              <a:defRPr/>
            </a:pP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97155" algn="just" eaLnBrk="1" fontAlgn="auto" hangingPunct="1">
              <a:buClr>
                <a:srgbClr val="9E3611"/>
              </a:buClr>
              <a:buFont typeface="Rockwell"/>
              <a:buAutoNum type="arabicPeriod"/>
              <a:defRPr/>
            </a:pPr>
            <a:r>
              <a:rPr lang="en-US"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Caracterizar as crianças admitidas na Unidade de Terapia Intensiva Neonatal de um hospital universitário terciário que foram a óbito no período de 1.º/01/2012 a 31/07/2014 e que necessitavam de cuidados paliativos e/ou para as quais foram indicados tal tipo de cuidado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Google Shape;157;p2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MATERIAIS E MÉTODOS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24579" name="Google Shape;158;p22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3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Foi realizada no Instituto da Criança, no Centro de Tratamento Intensivo Neonatal 2 (CTIN-2), parte do complexo do Hospital das Clínicas da Faculdade de Medicina da Universidade de São Paulo, em São Paulo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Realizou-se estudo descritivo retrospectivo. Foi feita revisão dos prontuários desses pacientes para coleta de dados e análise estatística descritiva.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A análise estatística foi descritiva simples. A pesquisa iniciou-se após aprovação da Comissão de Pesquisa e Ética do departamento envolvido, da Comissão de Ética e Pesquisa da instituição (CAAE 48186515.4.0000.0068; Parecer n.º 1215196, de 4 de setembro de 2015).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Google Shape;163;p23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MATERIAIS E MÉTODOS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164" name="Google Shape;164;p23"/>
          <p:cNvSpPr txBox="1">
            <a:spLocks noGrp="1"/>
          </p:cNvSpPr>
          <p:nvPr>
            <p:ph type="body" idx="1"/>
          </p:nvPr>
        </p:nvSpPr>
        <p:spPr>
          <a:xfrm>
            <a:off x="250825" y="1628775"/>
            <a:ext cx="8207375" cy="4543425"/>
          </a:xfrm>
        </p:spPr>
        <p:txBody>
          <a:bodyPr>
            <a:normAutofit/>
          </a:bodyPr>
          <a:lstStyle/>
          <a:p>
            <a:pPr marL="0" indent="0" eaLnBrk="1" fontAlgn="auto" hangingPunct="1">
              <a:lnSpc>
                <a:spcPct val="70000"/>
              </a:lnSpc>
              <a:spcBef>
                <a:spcPts val="0"/>
              </a:spcBef>
              <a:buClr>
                <a:srgbClr val="9E3611"/>
              </a:buClr>
              <a:buSzPts val="1615"/>
              <a:buFont typeface="Noto Sans Symbols"/>
              <a:buNone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Foram analisados: </a:t>
            </a:r>
            <a:endParaRPr sz="19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Rockwell"/>
              <a:buAutoNum type="arabicPeriod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diagnósticos pré e pós-natais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Rockwell"/>
              <a:buAutoNum type="arabicPeriod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causas de morte,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Rockwell"/>
              <a:buAutoNum type="arabicPeriod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realização de reanimação cardiopulmonar,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Rockwell"/>
              <a:buAutoNum type="arabicPeriod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presença dos cuidados paliativos e retorno a tratamento curativo,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Rockwell"/>
              <a:buAutoNum type="arabicPeriod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Registro de reuniões multidisciplinares e com os pais.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Noto Sans Symbols"/>
              <a:buNone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No dia do óbito,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Noto Sans Symbols"/>
              <a:buChar char="▪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coletaram-se os seguintes dados: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Noto Sans Symbols"/>
              <a:buChar char="▪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 uso de medicações,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2552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Noto Sans Symbols"/>
              <a:buAutoNum type="arabicPeriod"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investimento terapêutico e utilização de dispositivos invasivos. </a:t>
            </a:r>
            <a:endParaRPr sz="19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eaLnBrk="1" fontAlgn="auto" hangingPunct="1">
              <a:lnSpc>
                <a:spcPct val="70000"/>
              </a:lnSpc>
              <a:buClr>
                <a:srgbClr val="9E3611"/>
              </a:buClr>
              <a:buSzPts val="1615"/>
              <a:buFont typeface="Noto Sans Symbols"/>
              <a:buNone/>
              <a:defRPr/>
            </a:pPr>
            <a:r>
              <a:rPr lang="en-US" sz="19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Averiguaram-se nove dispositivos: sonda vesical; sonda oro ou nasogástrica; cateteres venoso central; cateteres para diálise peritoneal; acesso venoso periférico; cânula oro ou nasotraqueal; traqueostomia; gastrostomia; e ileostomia e colostomia.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Google Shape;169;p24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MATERIAIS E MÉTODOS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28675" name="Google Shape;170;p24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26085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Analisaram-se os acompanhamentos desenvolvidos por outros profissionais, bem como a aplicação da escala de dor (Neonatal Infant Pain Scale — NIPS) e os valores encontrados, sendo considerada a presença de dor, se houvesse valores maiores ou iguais a 3.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O critério de inclusão no estudo foi: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recém-nascidos admitidos no CTIN-2 que foram a óbito no período de 1.º de janeiro de 2012 a 31 de julho de 2014.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O critério de exclusão foi: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consistiu em óbito nas primeiras 48 horas da internação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Google Shape;181;p26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96838"/>
            <a:ext cx="6480175" cy="642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175;p25"/>
          <p:cNvSpPr txBox="1">
            <a:spLocks noGrp="1"/>
          </p:cNvSpPr>
          <p:nvPr>
            <p:ph type="title" idx="4294967295"/>
          </p:nvPr>
        </p:nvSpPr>
        <p:spPr>
          <a:xfrm>
            <a:off x="588963" y="50800"/>
            <a:ext cx="7772400" cy="1609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RESULTADOS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32771" name="Google Shape;176;p25"/>
          <p:cNvSpPr txBox="1">
            <a:spLocks noGrp="1"/>
          </p:cNvSpPr>
          <p:nvPr>
            <p:ph type="body" idx="1"/>
          </p:nvPr>
        </p:nvSpPr>
        <p:spPr>
          <a:xfrm>
            <a:off x="749300" y="1430338"/>
            <a:ext cx="7772400" cy="4051300"/>
          </a:xfrm>
        </p:spPr>
        <p:txBody>
          <a:bodyPr/>
          <a:lstStyle/>
          <a:p>
            <a:pPr marL="180975" indent="-180975" eaLnBrk="1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Char char=""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60 óbitos: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Rockwell" panose="02060603020205020403" pitchFamily="18" charset="0"/>
              <a:buAutoNum type="arabicPeriod"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11 ( 18%) em 48horas e não foram incluídas no estudo</a:t>
            </a: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Rockwell" panose="02060603020205020403" pitchFamily="18" charset="0"/>
              <a:buAutoNum type="arabicPeriod"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49 (82%) morreram após 48 horas (3 a 376 dias )</a:t>
            </a: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Rockwell" panose="02060603020205020403" pitchFamily="18" charset="0"/>
              <a:buAutoNum type="arabicPeriod"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84% foram admitidos no período neonatal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(41% de todos os 49 bebês admitidos ocorreu no  primeiro dia de vida. </a:t>
            </a: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       </a:t>
            </a:r>
            <a:r>
              <a:rPr lang="en-US" altLang="pt-BR" sz="1900" b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A média de tempo de internação foi de 39 dias</a:t>
            </a:r>
            <a:endParaRPr lang="pt-BR" altLang="pt-BR" sz="2000" b="1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endParaRPr lang="pt-BR" altLang="pt-BR" sz="1900" b="1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-38 crianças: malformações  maiores (77% de todos os óbitos):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(hérnia diafragmática congênita, malformações cardíacas complexas, holoprosencefalia, atresia de esôfago, atresia duodenal, gastrosquise, onfalocele, hipoplasia renal bilateral, Síndrome de Prune Belly, malformação adenomatoide cística, osteogênese imperfeita e gemelaridade xifópaga.)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-Dessas 38, 12 (31%) apresentavam síndromes genéticas. </a:t>
            </a: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             A caracterização da amostra está na </a:t>
            </a:r>
            <a:r>
              <a:rPr lang="en-US" altLang="pt-BR" sz="1900" smtClean="0">
                <a:solidFill>
                  <a:srgbClr val="0000FF"/>
                </a:solidFill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Figura 1</a:t>
            </a:r>
            <a:endParaRPr lang="pt-BR" altLang="pt-BR" sz="1900" smtClean="0">
              <a:solidFill>
                <a:srgbClr val="0000FF"/>
              </a:solidFill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Rockwell" panose="02060603020205020403" pitchFamily="18" charset="0"/>
              <a:buNone/>
            </a:pPr>
            <a:endParaRPr lang="pt-BR" altLang="pt-BR" sz="1900" smtClean="0">
              <a:solidFill>
                <a:srgbClr val="0000FF"/>
              </a:solidFill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Rockwell" panose="02060603020205020403" pitchFamily="18" charset="0"/>
              <a:buNone/>
            </a:pPr>
            <a:endParaRPr lang="pt-BR" altLang="pt-BR" sz="19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endParaRPr lang="pt-BR" altLang="pt-BR" sz="19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Google Shape;186;p27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RESULTADOS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187" name="Google Shape;187;p27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300"/>
          </a:xfrm>
        </p:spPr>
        <p:txBody>
          <a:bodyPr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Em relação às causas de morte: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61% sepse neonatal foi a principal,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17% choque cardiogênico,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8%insuficiência respiratória,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4% choque hemorrágico,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4% e hemorragia pulmonar,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6% dos óbitos ocorreram por insuficiência renal aguda, tamponamento cardíaco e morte encefálica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algn="just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182880" indent="-74929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Google Shape;192;p28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RESULTADOS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36867" name="Google Shape;193;p28"/>
          <p:cNvSpPr txBox="1">
            <a:spLocks noGrp="1"/>
          </p:cNvSpPr>
          <p:nvPr>
            <p:ph type="body" idx="1"/>
          </p:nvPr>
        </p:nvSpPr>
        <p:spPr>
          <a:xfrm>
            <a:off x="685800" y="2128838"/>
            <a:ext cx="7772400" cy="4260850"/>
          </a:xfrm>
        </p:spPr>
        <p:txBody>
          <a:bodyPr/>
          <a:lstStyle/>
          <a:p>
            <a:pPr marL="0" indent="0" algn="just" eaLnBrk="1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Dos pacientes que foram a óbito, </a:t>
            </a:r>
            <a:endParaRPr lang="pt-BR" altLang="pt-BR" sz="19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Char char="▪"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75% foram submetidos a manobras de reanimação;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Char char="▪"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dos 25% que não foram reanimados,33% não estavam em cuidados paliativos. </a:t>
            </a:r>
            <a:endParaRPr lang="pt-BR" altLang="pt-BR" sz="19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2 crianças ditas em cuidado paliativo foram submetidas à reanimação no dia do óbito.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ctr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solidFill>
                  <a:srgbClr val="FF0000"/>
                </a:solidFill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Dos 49 pacientes que foram a óbito, apenas 10 (20,0% de todos os casos) estiveram em cuidados paliativos</a:t>
            </a: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. </a:t>
            </a:r>
            <a:r>
              <a:rPr lang="en-US" altLang="pt-BR" sz="1900" smtClean="0">
                <a:solidFill>
                  <a:srgbClr val="0000FF"/>
                </a:solidFill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Tabela 2</a:t>
            </a:r>
            <a:endParaRPr lang="pt-BR" altLang="pt-BR" sz="2000" smtClean="0">
              <a:solidFill>
                <a:srgbClr val="0000FF"/>
              </a:solidFill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Char char=""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3 dos 10 casos  foram retomados esforços curativos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( 2 por decisão do plantonista e 1 pedido dos pais)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- 5 pacientes, a estratégia de cuidados foi discutida em reunião multidisciplinar. 4 pacientes foram acompanhados pelo grupo de dor e cuidados paliativos e 6 pela psicologia 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204;p30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871538"/>
            <a:ext cx="7143750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198;p29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RESULTADOS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40963" name="Google Shape;199;p29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300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"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De todos os casos de óbito, há registro de apenas </a:t>
            </a:r>
            <a:r>
              <a:rPr lang="en-US" altLang="pt-BR" sz="2000" u="sng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8 discutidos em reunião multidisciplinar do ponto de vista paliativo</a:t>
            </a: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; todos receberam indicação de cuidados paliativos, o que significa que 2 pacientes recebendo esses cuidados não tinham esse tipo de discussão registrada em prontuário.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"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Observou-se o uso de muitos dispositivos invasivos e alto investimento terapêutico. A escala de dor foi aplicada em todas as crianças, várias com escore alterado, sendo a maioria medicada com sedativos e/ou analgésicos. </a:t>
            </a:r>
            <a:r>
              <a:rPr lang="en-US" altLang="pt-BR" sz="2000" smtClean="0">
                <a:solidFill>
                  <a:srgbClr val="0000FF"/>
                </a:solidFill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Tabelas 3 e 4</a:t>
            </a: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Google Shape;209;p31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836613"/>
            <a:ext cx="8566150" cy="461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Google Shape;214;p32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5888"/>
            <a:ext cx="5127625" cy="626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219;p33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DISCUSSÃO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47107" name="Google Shape;220;p33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300"/>
          </a:xfrm>
        </p:spPr>
        <p:txBody>
          <a:bodyPr/>
          <a:lstStyle/>
          <a:p>
            <a:pPr marL="180975" indent="-180975" algn="just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"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Cada vez mais os cuidados paliativos neonatais estão sendo pensados, considerados e colocados em prática. Ainda há um longo caminho a ser percorrido em meio a dilemas e desafios éticos, humanos e operacionais, porém percebe-se preocupação crescente no mundo todo4,5,8.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algn="just" eaLnBrk="1" hangingPunct="1">
              <a:lnSpc>
                <a:spcPct val="80000"/>
              </a:lnSpc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"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No Centro de Tratamento Intensivo (CTIN)  foram encontrados muitos bebês que necessitavam dos cuidados paliativos e alguns, mesmo sem a participação da Unidade de Dor e Cuidados Paliativos da instituição, em que esses cuidados foram realizados. A maior parte dos pacientes que faleceu foi admitida nessa UTIN nos primeiros dias de vida e teve internação prolongada; muitos já tinham diagnóstico pré-natal de malformações. Assim, teria sido possível fazer um vínculo precoce e iniciar cuidados paliativos de maneira mais abrangente.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225;p34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DISCUSSÃO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49155" name="Google Shape;226;p34"/>
          <p:cNvSpPr txBox="1">
            <a:spLocks noGrp="1"/>
          </p:cNvSpPr>
          <p:nvPr>
            <p:ph type="body" idx="1"/>
          </p:nvPr>
        </p:nvSpPr>
        <p:spPr>
          <a:xfrm>
            <a:off x="323850" y="1557338"/>
            <a:ext cx="8134350" cy="4614862"/>
          </a:xfrm>
        </p:spPr>
        <p:txBody>
          <a:bodyPr/>
          <a:lstStyle/>
          <a:p>
            <a:pPr marL="180975" indent="-180975" eaLnBrk="1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Char char="▪"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Foram identificados 9 pacientes (18% do grupo estudado):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     com idade gestacional inferior a 32 semanas, condição que por si já representa risco grande de morte e morbidades, justificando-se assim, em alguns casos, a necessidade de cuidado paliativo para essa população.10,12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Em países como a Holanda a prematuridade extrema é a segunda causa de indicação de cuidados paliativos neonatais, no entanto dos 9 prematuros deste estudo</a:t>
            </a:r>
            <a:r>
              <a:rPr lang="en-US" altLang="pt-BR" sz="1900" smtClean="0">
                <a:solidFill>
                  <a:srgbClr val="FF0000"/>
                </a:solidFill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apenas 1 </a:t>
            </a: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(11%) recebeu esse cuidado.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Observou-se no grupo avaliado 77% de prevalência de malformações maiores ,outra situação que, independentemente de prognóstico, se beneficiaria de cuidados paliativos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Entre os pacientes portadores de malformações, 68% tinham diagnóstico pré-natal. Na literatura, encontra-se até 90% de diagnóstico pré-natal de anomalias congênitas12,13 — nota-se a necessidade de pré-natais de melhor qualidade nos serviços de saúde. Vale ressaltar que, além de permitir melhor planejamento da gravidez e do parto, esse diagnóstico precoce permite iniciar cuidados paliativos perinatais.1,10,12,14 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231;p35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DISCUSSÃO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232" name="Google Shape;232;p35"/>
          <p:cNvSpPr txBox="1">
            <a:spLocks noGrp="1"/>
          </p:cNvSpPr>
          <p:nvPr>
            <p:ph type="body" idx="1"/>
          </p:nvPr>
        </p:nvSpPr>
        <p:spPr>
          <a:xfrm>
            <a:off x="250825" y="1557338"/>
            <a:ext cx="8207375" cy="4614862"/>
          </a:xfrm>
        </p:spPr>
        <p:txBody>
          <a:bodyPr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buClr>
                <a:srgbClr val="9E3611"/>
              </a:buClr>
              <a:buSzPts val="1700"/>
              <a:buFont typeface="Noto Sans Symbols"/>
              <a:buNone/>
              <a:defRPr/>
            </a:pP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-107950" eaLnBrk="1" fontAlgn="auto" hangingPunct="1">
              <a:buClr>
                <a:srgbClr val="9E3611"/>
              </a:buClr>
              <a:buSzPts val="1700"/>
              <a:buFont typeface="Noto Sans Symbols"/>
              <a:buChar char="▪"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As causas de morte apresentadas para a população do estudo assemelham-se às encontradas no Brasil, de acordo com dados do DATASUS, divididas por grupos da Classificação Internacional de Doenças e Problemas Relacionados à Saúde 10 (CID-10).9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Em primeiro lugar, ficou o grupo P: causas associadas ao período neonatal (74%), incluindo sepse.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Em segundo lugar, neste estudo, o grupo R do CID10 (20%): choques circulatório e hipovolêmico; todos eles apresentavam malformações, reunidas no grupo Q do CID10, segunda causa de morte neonatal no Brasil. 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marL="0" indent="0" eaLnBrk="1" fontAlgn="auto" hangingPunct="1">
              <a:buClr>
                <a:srgbClr val="9E3611"/>
              </a:buClr>
              <a:buSzPts val="1700"/>
              <a:buFont typeface="Noto Sans Symbols"/>
              <a:buNone/>
              <a:defRPr/>
            </a:pPr>
            <a:r>
              <a:rPr lang="en-US" sz="20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Os demais 6% dos óbitos deveram-se a causas menos frequentes também no Brasil (insuficiência renal aguda, tamponamento cardíaco, morte encefálica).</a:t>
            </a:r>
            <a:endParaRPr sz="20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237;p36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DISCUSSÃO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53251" name="Google Shape;238;p36"/>
          <p:cNvSpPr txBox="1">
            <a:spLocks noGrp="1"/>
          </p:cNvSpPr>
          <p:nvPr>
            <p:ph type="body" idx="1"/>
          </p:nvPr>
        </p:nvSpPr>
        <p:spPr>
          <a:xfrm>
            <a:off x="250825" y="1628775"/>
            <a:ext cx="8207375" cy="4543425"/>
          </a:xfrm>
        </p:spPr>
        <p:txBody>
          <a:bodyPr/>
          <a:lstStyle/>
          <a:p>
            <a:pPr marL="0" indent="0" algn="just" eaLnBrk="1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endParaRPr lang="pt-BR" altLang="pt-BR" sz="19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Há um contrassenso no fato de algumas crianças que não foram reanimadas não estarem em cuidados paliativos.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Pode-se subentender que não foram reanimadas por serem consideradas terminais e, uma vez assim, teriam indicação precisa desses cuidados, uma vez que </a:t>
            </a:r>
            <a:r>
              <a:rPr lang="en-US" altLang="pt-BR" sz="1900" smtClean="0">
                <a:solidFill>
                  <a:srgbClr val="0000FF"/>
                </a:solidFill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nem todo paciente em cuidado paliativo é terminal, mas todo paciente terminal deve receber cuidados paliativos.1,2,8 </a:t>
            </a:r>
            <a:endParaRPr lang="pt-BR" altLang="pt-BR" sz="2000" smtClean="0">
              <a:solidFill>
                <a:srgbClr val="0000FF"/>
              </a:solidFill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Vale ainda ressaltar que somente 8 (16%) das crianças que foram a óbito tinham em seu prontuário registro de reuniões multidisciplinares para a discussão do seu caso do ponto de vista paliativo — tão importante para que se leve em conta a necessidade desses cuidados e se diminua a chance de conflitos.3,10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0" indent="0" algn="just" eaLnBrk="1" hangingPunct="1">
              <a:lnSpc>
                <a:spcPct val="70000"/>
              </a:lnSpc>
              <a:spcAft>
                <a:spcPct val="0"/>
              </a:spcAft>
              <a:buClr>
                <a:srgbClr val="9E3611"/>
              </a:buClr>
              <a:buSzPts val="1600"/>
              <a:buFont typeface="Noto Sans Symbols"/>
              <a:buNone/>
            </a:pPr>
            <a:r>
              <a:rPr lang="en-US" altLang="pt-BR" sz="19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Em países em que a discussão e a realização de cuidados paliativos são mais avançadas, até 87% das crianças que morrem nas UTIN têm o caso discutido em relação a decisões de fim de vida e investimento terapêutico.3,12 Porém, principalmente nos países latinos, ainda há muito o que avançar.12,14 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243;p37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DISCUSSÃO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55299" name="Google Shape;244;p37"/>
          <p:cNvSpPr txBox="1">
            <a:spLocks noGrp="1"/>
          </p:cNvSpPr>
          <p:nvPr>
            <p:ph type="body" idx="1"/>
          </p:nvPr>
        </p:nvSpPr>
        <p:spPr>
          <a:xfrm>
            <a:off x="179388" y="1838325"/>
            <a:ext cx="8278812" cy="4398963"/>
          </a:xfrm>
        </p:spPr>
        <p:txBody>
          <a:bodyPr/>
          <a:lstStyle/>
          <a:p>
            <a:pPr marL="180975" indent="-180975" eaLnBrk="1" hangingPunct="1"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▪"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Uma limitação deste estudo, comum à maioria dos estudos retrospectivos, relacionou-se à disponibilidade da informação. Por se tratar de análise de prontuário, a coleta de dados depende do registro das informações, que nem sempre estavam completas e/ou legíveis. Assim, pode ter havido algum viés na análise dos dados obtidos.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Google Shape;249;p38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CONCLUSÕES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57347" name="Google Shape;250;p38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300"/>
          </a:xfrm>
        </p:spPr>
        <p:txBody>
          <a:bodyPr/>
          <a:lstStyle/>
          <a:p>
            <a:pPr marL="180975" indent="-180975" eaLnBrk="1" hangingPunct="1"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▪"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Qualidade de morte dessas crianças se mostrou muito ruim, observando-se, no dia do óbito, elevado investimento terapêutico, uso de muitos dispositivos invasivos e presença de dor mal controlada.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▪"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Há necessidade de ampliar e melhorar a aplicação dos cuidados paliativos nesse Serviço, uma vez que nem todos os que necessitam dessa estratégia têm acesso a ela, e, entre os que têm, em muitos casos esses cuidados não ocorrem de maneira adequada, com registro limitado de reuniões para discussão multidisciplinar, atenção psicológica limitada e pouca atuação da Unidade de Dor e Cuidados Paliativos.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255;p39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CONCLUSÕES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59395" name="Google Shape;256;p39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300"/>
          </a:xfrm>
        </p:spPr>
        <p:txBody>
          <a:bodyPr/>
          <a:lstStyle/>
          <a:p>
            <a:pPr marL="180975" indent="-180975" eaLnBrk="1" hangingPunct="1"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▪"/>
            </a:pP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Observou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–se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grande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proporção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de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recém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nascidos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com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doenças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condições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graves de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saúde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. </a:t>
            </a:r>
            <a:endParaRPr lang="pt-BR" altLang="pt-BR" sz="2000" dirty="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▪"/>
            </a:pP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Em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 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alguns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poucos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casos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foram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estabelecidos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cuidados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paliativos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,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porém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para a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maior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parte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não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foi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nem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discutido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tal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cuidado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. </a:t>
            </a:r>
            <a:endParaRPr lang="pt-BR" altLang="pt-BR" sz="2000" dirty="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▪"/>
            </a:pP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Espera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-se que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este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trabalho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chame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a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atenção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para a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necessidade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da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proposição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de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protocolos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nessa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unidade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capacitação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de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equipes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para o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melhor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tratamento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dessas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 </a:t>
            </a:r>
            <a:r>
              <a:rPr lang="en-US" altLang="pt-BR" sz="2000" dirty="0" err="1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crianças</a:t>
            </a:r>
            <a:r>
              <a:rPr lang="en-US" altLang="pt-BR" sz="2000" dirty="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.</a:t>
            </a:r>
            <a:endParaRPr lang="pt-BR" altLang="pt-BR" sz="2000" dirty="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261;p40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SzPts val="4200"/>
              <a:buFont typeface="Rockwell" panose="02060603020205020403" pitchFamily="18" charset="0"/>
              <a:buNone/>
            </a:pPr>
            <a:r>
              <a:rPr lang="en-US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CONCLUSÕES</a:t>
            </a:r>
            <a:endParaRPr lang="pt-BR" altLang="pt-BR" sz="42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61443" name="Google Shape;262;p40"/>
          <p:cNvSpPr txBox="1">
            <a:spLocks noGrp="1"/>
          </p:cNvSpPr>
          <p:nvPr>
            <p:ph type="body" idx="1"/>
          </p:nvPr>
        </p:nvSpPr>
        <p:spPr>
          <a:xfrm>
            <a:off x="685800" y="2120900"/>
            <a:ext cx="7772400" cy="4051300"/>
          </a:xfrm>
        </p:spPr>
        <p:txBody>
          <a:bodyPr/>
          <a:lstStyle/>
          <a:p>
            <a:pPr marL="180975" indent="-180975" eaLnBrk="1" hangingPunct="1">
              <a:spcBef>
                <a:spcPct val="0"/>
              </a:spcBef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Char char="▪"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Há poucas descrições na literatura de Protocolos de Cuidados Paliativos utilizados nas UTIN;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a maior dificuldade documentada relaciona-se à indicação desses cuidados. 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  <a:p>
            <a:pPr marL="180975" indent="-180975" eaLnBrk="1" hangingPunct="1">
              <a:spcAft>
                <a:spcPct val="0"/>
              </a:spcAft>
              <a:buClr>
                <a:srgbClr val="9E3611"/>
              </a:buClr>
              <a:buSzPts val="1700"/>
              <a:buFont typeface="Noto Sans Symbols"/>
              <a:buNone/>
            </a:pPr>
            <a:r>
              <a:rPr lang="en-US" altLang="pt-BR" sz="20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Ao procurar diagnosticar a situação nessa UTIN, este estudo chama a atenção para a necessidade de protocolos e programas de cuidados paliativos, além da capacitação da equipe assistencial para que as crianças atendidas tenham o melhor e mais digno tratamento possível, em direção à cura ou não.</a:t>
            </a:r>
            <a:endParaRPr lang="pt-BR" altLang="pt-BR" sz="2000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5" y="274638"/>
            <a:ext cx="6551613" cy="6297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ítulo 1"/>
          <p:cNvSpPr txBox="1">
            <a:spLocks noGrp="1"/>
          </p:cNvSpPr>
          <p:nvPr>
            <p:ph type="title"/>
          </p:nvPr>
        </p:nvSpPr>
        <p:spPr>
          <a:xfrm>
            <a:off x="131763" y="-260350"/>
            <a:ext cx="7772400" cy="160972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Font typeface="Rockwell" panose="02060603020205020403" pitchFamily="18" charset="0"/>
              <a:buNone/>
            </a:pPr>
            <a:r>
              <a:rPr lang="pt-BR" altLang="pt-BR" sz="4200" smtClean="0"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REFERENCIAS:</a:t>
            </a:r>
          </a:p>
        </p:txBody>
      </p:sp>
      <p:sp>
        <p:nvSpPr>
          <p:cNvPr id="64515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85800" y="2193925"/>
            <a:ext cx="3657600" cy="3978275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9E3611"/>
              </a:buClr>
              <a:buFont typeface="Noto Sans Symbols"/>
              <a:buChar char="▪"/>
            </a:pPr>
            <a:endParaRPr lang="pt-BR" altLang="pt-BR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sp>
        <p:nvSpPr>
          <p:cNvPr id="64516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4792663" y="2193925"/>
            <a:ext cx="3657600" cy="3978275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9E3611"/>
              </a:buClr>
              <a:buFont typeface="Noto Sans Symbols"/>
              <a:buChar char="▪"/>
            </a:pPr>
            <a:endParaRPr lang="pt-BR" altLang="pt-BR" smtClean="0"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pic>
        <p:nvPicPr>
          <p:cNvPr id="64517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7413"/>
            <a:ext cx="9144000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Grp="1"/>
          </p:cNvSpPr>
          <p:nvPr>
            <p:ph type="title" idx="4294967295"/>
          </p:nvPr>
        </p:nvSpPr>
        <p:spPr>
          <a:xfrm>
            <a:off x="701675" y="0"/>
            <a:ext cx="7772400" cy="1609725"/>
          </a:xfrm>
        </p:spPr>
        <p:txBody>
          <a:bodyPr/>
          <a:lstStyle/>
          <a:p>
            <a:pPr algn="ctr"/>
            <a:r>
              <a:rPr lang="pt-BR" altLang="pt-BR" sz="2400" b="1" smtClean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Nota do Editor do site, Dr. Paulo R. Margotto. Consultem também! Aqui e Agora! Online Sempre</a:t>
            </a:r>
          </a:p>
        </p:txBody>
      </p:sp>
      <p:sp>
        <p:nvSpPr>
          <p:cNvPr id="65539" name="Text Box 3"/>
          <p:cNvSpPr txBox="1">
            <a:spLocks noGrp="1"/>
          </p:cNvSpPr>
          <p:nvPr>
            <p:ph type="body" idx="4294967295"/>
          </p:nvPr>
        </p:nvSpPr>
        <p:spPr>
          <a:xfrm>
            <a:off x="763588" y="1249363"/>
            <a:ext cx="7772400" cy="4051300"/>
          </a:xfrm>
        </p:spPr>
        <p:txBody>
          <a:bodyPr/>
          <a:lstStyle/>
          <a:p>
            <a:pPr algn="ctr"/>
            <a:r>
              <a:rPr lang="pt-BR" altLang="pt-BR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Estresse Moral e Cuidados Paliativo</a:t>
            </a:r>
          </a:p>
          <a:p>
            <a:pPr algn="ctr"/>
            <a:r>
              <a:rPr lang="pt-BR" altLang="pt-BR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Cuidados Paliativos em Neonatologia</a:t>
            </a:r>
          </a:p>
          <a:p>
            <a:pPr algn="ctr"/>
            <a:r>
              <a:rPr lang="pt-BR" altLang="pt-BR" dirty="0" err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Terminalidade</a:t>
            </a:r>
            <a:r>
              <a:rPr lang="pt-BR" altLang="pt-BR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em Neonatologia</a:t>
            </a:r>
          </a:p>
          <a:p>
            <a:pPr algn="ctr"/>
            <a:r>
              <a:rPr lang="pt-BR" altLang="ko-KR" sz="1600" i="1" dirty="0" smtClean="0">
                <a:solidFill>
                  <a:srgbClr val="0000FF"/>
                </a:solidFill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A certeza que fica é que para a vida valer a pena, é necessário amar e ser amado, e ter muito cuidado com o cristal de que os outros são feitos</a:t>
            </a:r>
            <a:r>
              <a:rPr lang="pt-BR" altLang="ko-KR" sz="1600" i="1" dirty="0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. </a:t>
            </a:r>
            <a:r>
              <a:rPr lang="pt-BR" altLang="ko-KR" sz="1600" dirty="0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(Nuno Lobo Antunes</a:t>
            </a:r>
            <a:endParaRPr lang="pt-BR" alt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altLang="pt-BR" dirty="0" smtClean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altLang="pt-BR" dirty="0" smtClean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5540" name="Picture 4" descr="Marcia-Neulanio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2717800"/>
            <a:ext cx="60960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1719263" y="6157913"/>
            <a:ext cx="5969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r>
              <a:rPr lang="pt-BR" altLang="pt-BR">
                <a:solidFill>
                  <a:srgbClr val="0000FF"/>
                </a:solidFill>
              </a:rPr>
              <a:t>Drs. Márcia Pimentel, Paulo R. Margotto e Neulânio Francisco de Oliveira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7594600" y="565785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r>
              <a:rPr lang="pt-BR" altLang="pt-BR">
                <a:solidFill>
                  <a:srgbClr val="0000FF"/>
                </a:solidFill>
              </a:rPr>
              <a:t>2011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3910013" y="6399213"/>
            <a:ext cx="20193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r>
              <a:rPr lang="pt-BR" altLang="pt-BR">
                <a:hlinkClick r:id="rId3"/>
              </a:rPr>
              <a:t>pmargotto@gmail.com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A percepção sobre o estresse vivenciado pela equipe multiprofissional das Unidades de Terapia Intensiva Pediátrica e Neonatal estudadas não deixa claro a sua correlação com cuidados paliativos.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A princípio os fatores como heterogeneidade no entendimento do conceito de cuidados paliativos, falta de especialistas na equipe de trabalho e local de trabalho do desenvolvimento das atividades do profissional parecem ser os principais fatores determinantes do estresse moral.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O estudo não deixa claro se o perfil dos profissionais e o estresse desenvolvido influenciam na aplicação de planos terapêuticos de cuidados paliativos e/ou manutenção desses.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Mais estudos são necessários para averiguar isoladamente as variáveis, sua correlação com estresse moral e respectivo impacto no comprometimento dos cuidados paliativos dentro das Unidades de Cuidados Intensivos Neonatais e Pediátricos.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Estudos futuros se mostram necessários para melhor investigar as variáveis relacionadas a estresse moral, cuidados paliativos e correlacionar com as categorias profissionais que compõe uma Unidade de Terapia Intensiva. Por fim sugere se, também, de estudos que possam validar o instrumento desenvolvido nessa pesquisa.</a:t>
            </a:r>
          </a:p>
        </p:txBody>
      </p:sp>
      <p:sp>
        <p:nvSpPr>
          <p:cNvPr id="66563" name="Rectangle 4"/>
          <p:cNvSpPr>
            <a:spLocks noChangeArrowheads="1"/>
          </p:cNvSpPr>
          <p:nvPr/>
        </p:nvSpPr>
        <p:spPr bwMode="auto">
          <a:xfrm>
            <a:off x="560388" y="292100"/>
            <a:ext cx="8145462" cy="13700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lang="pt-BR" altLang="pt-BR" sz="2200" b="1">
                <a:solidFill>
                  <a:srgbClr val="0000FF"/>
                </a:solidFill>
                <a:latin typeface="Lato" panose="020F0502020204030203" pitchFamily="34" charset="0"/>
                <a:hlinkClick r:id="rId2"/>
              </a:rPr>
              <a:t>Monografia UTI Pedi</a:t>
            </a:r>
            <a:r>
              <a:rPr lang="pt-BR" altLang="pt-BR" sz="2200" b="1">
                <a:solidFill>
                  <a:srgbClr val="0000FF"/>
                </a:solidFill>
                <a:hlinkClick r:id="rId2"/>
              </a:rPr>
              <a:t>á</a:t>
            </a:r>
            <a:r>
              <a:rPr lang="pt-BR" altLang="pt-BR" sz="2200" b="1">
                <a:solidFill>
                  <a:srgbClr val="0000FF"/>
                </a:solidFill>
                <a:latin typeface="Lato" panose="020F0502020204030203" pitchFamily="34" charset="0"/>
                <a:hlinkClick r:id="rId2"/>
              </a:rPr>
              <a:t>trica (HMIB-2019): Estresse Moral e Cuidados Paliativos: Mito ou Realidade das Unidades de Terapia Intensiva Neonatal e Pedi</a:t>
            </a:r>
            <a:r>
              <a:rPr lang="pt-BR" altLang="pt-BR" sz="2200" b="1">
                <a:solidFill>
                  <a:srgbClr val="0000FF"/>
                </a:solidFill>
                <a:hlinkClick r:id="rId2"/>
              </a:rPr>
              <a:t>á</a:t>
            </a:r>
            <a:r>
              <a:rPr lang="pt-BR" altLang="pt-BR" sz="2200" b="1">
                <a:solidFill>
                  <a:srgbClr val="0000FF"/>
                </a:solidFill>
                <a:latin typeface="Lato" panose="020F0502020204030203" pitchFamily="34" charset="0"/>
                <a:hlinkClick r:id="rId2"/>
              </a:rPr>
              <a:t>trica</a:t>
            </a:r>
            <a:endParaRPr lang="pt-BR" altLang="pt-BR" sz="2200" b="1">
              <a:solidFill>
                <a:srgbClr val="0000FF"/>
              </a:solidFill>
              <a:latin typeface="Lato" panose="020F0502020204030203" pitchFamily="34" charset="0"/>
            </a:endParaRPr>
          </a:p>
          <a:p>
            <a:pPr algn="ctr"/>
            <a:r>
              <a:rPr lang="pt-BR" altLang="pt-BR" b="1"/>
              <a:t>Pedro Henrique Silva de Almeida</a:t>
            </a:r>
            <a:r>
              <a:rPr lang="pt-BR" altLang="pt-BR"/>
              <a:t> </a:t>
            </a:r>
            <a:r>
              <a:rPr lang="pt-BR" altLang="pt-BR" sz="1300">
                <a:solidFill>
                  <a:srgbClr val="0000FF"/>
                </a:solidFill>
                <a:latin typeface="Source Sans Pro"/>
              </a:rPr>
              <a:t>  </a:t>
            </a:r>
          </a:p>
        </p:txBody>
      </p:sp>
      <p:pic>
        <p:nvPicPr>
          <p:cNvPr id="66564" name="Picture 5" descr="pdf">
            <a:hlinkClick r:id="rId3" tooltip="Estresse_Moral_Cuidados_Paliativos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863" y="103663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ko-KR" sz="1600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1a Reunião ocorrida na Unidade de Neonatologia do HMIB sobre o tema (7/12/2016) Coordenada pelo Dr. Neulândio F. de Oliveira, como parte do Projeto de Implementação dos Cuidados Paliativos na Rede de Saúde do DF, sendo assim definido: forma extensiva e holística de oferecer cuidados a um RN, cuja doença não pode ser curada, ou seja, tem caráter progressivamente desfavorável, estendendo esses cuidados a seus familiares (Catlin A, Carter B). É uma tarefa árdua, mas de suma importância .Os Cuidados Paliativos consistem em: 1) alívio da dispnéia, redução da luz e do ruído 2) Oferecer um ambiente propício para um cuidado digno, de preferência assemelhando-se ao familiar, com permissão para visitas em qualquer horário 3)Considerar questões éticas e religiosas de seus familiares 4) Garantir à família acesso à informação acerca da doença e do processo de cuidado do paciente. Consultem a Resolução do Conselho Federal de Medicina No 1.805/</a:t>
            </a:r>
            <a:r>
              <a:rPr lang="pt-BR" altLang="ko-KR" sz="1600" b="1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2016</a:t>
            </a:r>
            <a:r>
              <a:rPr lang="pt-BR" altLang="ko-KR" sz="1600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 sobre o tema.</a:t>
            </a:r>
            <a:r>
              <a:rPr lang="pt-BR" altLang="ko-KR" sz="1600" i="1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 </a:t>
            </a:r>
            <a:r>
              <a:rPr lang="pt-BR" altLang="ko-KR" sz="1600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A Reunião terminou com a fase</a:t>
            </a:r>
            <a:r>
              <a:rPr lang="pt-BR" altLang="ko-KR" sz="1600" i="1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: </a:t>
            </a:r>
          </a:p>
          <a:p>
            <a:pPr algn="ctr"/>
            <a:r>
              <a:rPr lang="pt-BR" altLang="ko-KR" sz="1600" i="1" smtClean="0">
                <a:solidFill>
                  <a:srgbClr val="0000FF"/>
                </a:solidFill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A certeza que fica é que para a vida valer a pena, é necessário amar e ser amado, e ter muito cuidado com o cristal de que os outros são feitos</a:t>
            </a:r>
            <a:r>
              <a:rPr lang="pt-BR" altLang="ko-KR" sz="1600" i="1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. </a:t>
            </a:r>
            <a:r>
              <a:rPr lang="pt-BR" altLang="ko-KR" sz="1600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(Nuno Lobo Antunes</a:t>
            </a:r>
            <a:endParaRPr lang="pt-BR" altLang="pt-BR" sz="16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587" name="Rectangle 4"/>
          <p:cNvSpPr>
            <a:spLocks noChangeArrowheads="1"/>
          </p:cNvSpPr>
          <p:nvPr/>
        </p:nvSpPr>
        <p:spPr bwMode="auto">
          <a:xfrm>
            <a:off x="1646238" y="655638"/>
            <a:ext cx="5060950" cy="109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lang="pt-BR" altLang="pt-BR" sz="2400" b="1">
                <a:solidFill>
                  <a:srgbClr val="0000FF"/>
                </a:solidFill>
                <a:latin typeface="Lato" panose="020F0502020204030203" pitchFamily="34" charset="0"/>
              </a:rPr>
              <a:t>Cuidados Paliativos em Neonatologia</a:t>
            </a:r>
          </a:p>
          <a:p>
            <a:pPr algn="ctr"/>
            <a:endParaRPr lang="pt-BR" altLang="pt-BR" sz="2400">
              <a:solidFill>
                <a:srgbClr val="424242"/>
              </a:solidFill>
              <a:latin typeface="Source Sans Pro"/>
            </a:endParaRPr>
          </a:p>
          <a:p>
            <a:pPr algn="ctr"/>
            <a:r>
              <a:rPr lang="pt-BR" altLang="pt-BR" sz="2400">
                <a:solidFill>
                  <a:srgbClr val="424242"/>
                </a:solidFill>
                <a:latin typeface="Source Sans Pro"/>
              </a:rPr>
              <a:t>Neulânio Francisco de Oliveira</a:t>
            </a:r>
            <a:endParaRPr lang="pt-BR" altLang="pt-BR" sz="2400">
              <a:solidFill>
                <a:srgbClr val="78909C"/>
              </a:solidFill>
            </a:endParaRPr>
          </a:p>
        </p:txBody>
      </p:sp>
      <p:pic>
        <p:nvPicPr>
          <p:cNvPr id="67588" name="Picture 5" descr="ppt">
            <a:hlinkClick r:id="rId2" tooltip="Cuid_Paliat_Neo_2016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325" y="98266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/>
            <a:r>
              <a:rPr lang="pt-BR" altLang="pt-BR" sz="24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CUIDADOS PALIATIVOS</a:t>
            </a:r>
          </a:p>
          <a:p>
            <a:pPr algn="ctr"/>
            <a:endParaRPr lang="pt-BR" altLang="pt-BR" sz="2400" b="1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A abordagem que promove qualidade de vida de pacientes e seus familiares diante de doenças que ameaçam a continuidade da vida, através de prevenção e alívio do sofrimento. Requer a identificação precoce, avaliação e tratamento impecável da dor e outros problemas de natureza física, psicossocial e espiritual”</a:t>
            </a:r>
          </a:p>
          <a:p>
            <a:pPr algn="ctr"/>
            <a:r>
              <a:rPr lang="pt-BR" altLang="pt-BR" sz="2000" i="1" smtClean="0">
                <a:latin typeface="Arial" panose="020B0604020202020204" pitchFamily="34" charset="0"/>
                <a:cs typeface="Arial" panose="020B0604020202020204" pitchFamily="34" charset="0"/>
              </a:rPr>
              <a:t>Cuidado Paliativo CREMESP,2008</a:t>
            </a:r>
          </a:p>
          <a:p>
            <a:pPr algn="ctr"/>
            <a:r>
              <a:rPr lang="pt-BR" altLang="pt-BR" sz="2000" i="1" smtClean="0">
                <a:latin typeface="Arial" panose="020B0604020202020204" pitchFamily="34" charset="0"/>
                <a:cs typeface="Arial" panose="020B0604020202020204" pitchFamily="34" charset="0"/>
              </a:rPr>
              <a:t>OMS, 2002</a:t>
            </a:r>
          </a:p>
        </p:txBody>
      </p:sp>
      <p:sp>
        <p:nvSpPr>
          <p:cNvPr id="68611" name="Rectangle 4"/>
          <p:cNvSpPr>
            <a:spLocks noChangeArrowheads="1"/>
          </p:cNvSpPr>
          <p:nvPr/>
        </p:nvSpPr>
        <p:spPr bwMode="auto">
          <a:xfrm>
            <a:off x="904875" y="411163"/>
            <a:ext cx="7315200" cy="146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lang="pt-BR" altLang="pt-BR" sz="2400" b="1">
                <a:solidFill>
                  <a:srgbClr val="0000FF"/>
                </a:solidFill>
                <a:latin typeface="Lato" panose="020F0502020204030203" pitchFamily="34" charset="0"/>
              </a:rPr>
              <a:t>Terminalidade em Neonatologia </a:t>
            </a:r>
            <a:r>
              <a:rPr lang="pt-BR" altLang="pt-BR" sz="2400" b="1">
                <a:solidFill>
                  <a:srgbClr val="0000FF"/>
                </a:solidFill>
              </a:rPr>
              <a:t>–</a:t>
            </a:r>
            <a:r>
              <a:rPr lang="pt-BR" altLang="pt-BR" sz="2400" b="1">
                <a:solidFill>
                  <a:srgbClr val="0000FF"/>
                </a:solidFill>
                <a:latin typeface="Lato" panose="020F0502020204030203" pitchFamily="34" charset="0"/>
              </a:rPr>
              <a:t> Cuidados paliativos e Limita</a:t>
            </a:r>
            <a:r>
              <a:rPr lang="pt-BR" altLang="pt-BR" sz="2400" b="1">
                <a:solidFill>
                  <a:srgbClr val="0000FF"/>
                </a:solidFill>
              </a:rPr>
              <a:t>ç</a:t>
            </a:r>
            <a:r>
              <a:rPr lang="pt-BR" altLang="pt-BR" sz="2400" b="1">
                <a:solidFill>
                  <a:srgbClr val="0000FF"/>
                </a:solidFill>
                <a:latin typeface="Lato" panose="020F0502020204030203" pitchFamily="34" charset="0"/>
              </a:rPr>
              <a:t>ão do Suporte de Vida</a:t>
            </a:r>
          </a:p>
          <a:p>
            <a:pPr algn="ctr"/>
            <a:endParaRPr lang="pt-BR" altLang="pt-BR" sz="2400" u="sng">
              <a:solidFill>
                <a:srgbClr val="0000FF"/>
              </a:solidFill>
            </a:endParaRPr>
          </a:p>
          <a:p>
            <a:pPr algn="ctr"/>
            <a:r>
              <a:rPr lang="pt-BR" altLang="pt-BR" sz="2400">
                <a:solidFill>
                  <a:srgbClr val="424242"/>
                </a:solidFill>
              </a:rPr>
              <a:t> </a:t>
            </a:r>
            <a:r>
              <a:rPr lang="pt-BR" altLang="pt-BR" sz="2400">
                <a:solidFill>
                  <a:srgbClr val="424242"/>
                </a:solidFill>
                <a:latin typeface="Source Sans Pro"/>
              </a:rPr>
              <a:t>Neulânio Francisco de Oliveira</a:t>
            </a:r>
            <a:endParaRPr lang="pt-BR" altLang="pt-BR" sz="2400">
              <a:solidFill>
                <a:srgbClr val="78909C"/>
              </a:solidFill>
            </a:endParaRPr>
          </a:p>
        </p:txBody>
      </p:sp>
      <p:pic>
        <p:nvPicPr>
          <p:cNvPr id="68612" name="Picture 5" descr="ppt">
            <a:hlinkClick r:id="rId2" tooltip="Cuidados_Paliat_Terminal_Neonato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300" y="75088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6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19225" y="1338263"/>
            <a:ext cx="6350000" cy="5329237"/>
          </a:xfr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635" name="Rectangle 7"/>
          <p:cNvSpPr>
            <a:spLocks noChangeArrowheads="1"/>
          </p:cNvSpPr>
          <p:nvPr/>
        </p:nvSpPr>
        <p:spPr bwMode="auto">
          <a:xfrm>
            <a:off x="195263" y="149225"/>
            <a:ext cx="8413750" cy="117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lang="pt-BR" altLang="pt-BR" sz="2200" b="1">
                <a:solidFill>
                  <a:srgbClr val="072A4D"/>
                </a:solidFill>
                <a:latin typeface="Lato" panose="020F0502020204030203" pitchFamily="34" charset="0"/>
                <a:hlinkClick r:id="rId3"/>
              </a:rPr>
              <a:t>Cuidado Paliativo: um desafio na abordagem do paciente terminal</a:t>
            </a:r>
            <a:endParaRPr lang="pt-BR" altLang="pt-BR" sz="2200" b="1">
              <a:solidFill>
                <a:srgbClr val="072A4D"/>
              </a:solidFill>
              <a:latin typeface="Lato" panose="020F0502020204030203" pitchFamily="34" charset="0"/>
            </a:endParaRPr>
          </a:p>
          <a:p>
            <a:pPr algn="ctr"/>
            <a:r>
              <a:rPr lang="pt-BR" altLang="pt-BR" sz="600">
                <a:solidFill>
                  <a:srgbClr val="78909C"/>
                </a:solidFill>
              </a:rPr>
              <a:t>                      </a:t>
            </a:r>
            <a:r>
              <a:rPr lang="pt-BR" altLang="pt-BR"/>
              <a:t/>
            </a:r>
            <a:br>
              <a:rPr lang="pt-BR" altLang="pt-BR"/>
            </a:b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Neulânio Francisco de Oliveira </a:t>
            </a:r>
          </a:p>
          <a:p>
            <a:pPr algn="ctr"/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Cap</a:t>
            </a:r>
            <a:r>
              <a:rPr lang="pt-BR" altLang="pt-BR" sz="1300">
                <a:solidFill>
                  <a:srgbClr val="424242"/>
                </a:solidFill>
              </a:rPr>
              <a:t>í</a:t>
            </a: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tulo do livro</a:t>
            </a:r>
            <a:r>
              <a:rPr lang="pt-BR" altLang="pt-BR" sz="1300">
                <a:solidFill>
                  <a:srgbClr val="424242"/>
                </a:solidFill>
              </a:rPr>
              <a:t> </a:t>
            </a: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 Editado por Paulo R. Margotto, Assistência ao Rec</a:t>
            </a:r>
            <a:r>
              <a:rPr lang="pt-BR" altLang="pt-BR" sz="1300">
                <a:solidFill>
                  <a:srgbClr val="424242"/>
                </a:solidFill>
              </a:rPr>
              <a:t>é</a:t>
            </a: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m-Nascido de Risco, Bras</a:t>
            </a:r>
            <a:r>
              <a:rPr lang="pt-BR" altLang="pt-BR" sz="1300">
                <a:solidFill>
                  <a:srgbClr val="424242"/>
                </a:solidFill>
              </a:rPr>
              <a:t>í</a:t>
            </a: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lia, 4a Edi</a:t>
            </a:r>
            <a:r>
              <a:rPr lang="pt-BR" altLang="pt-BR" sz="1300">
                <a:solidFill>
                  <a:srgbClr val="424242"/>
                </a:solidFill>
              </a:rPr>
              <a:t>ç</a:t>
            </a:r>
            <a:r>
              <a:rPr lang="pt-BR" altLang="pt-BR" sz="1300">
                <a:solidFill>
                  <a:srgbClr val="424242"/>
                </a:solidFill>
                <a:latin typeface="Source Sans Pro"/>
              </a:rPr>
              <a:t>ão, 2019, no prelo</a:t>
            </a:r>
            <a:r>
              <a:rPr lang="pt-BR" altLang="pt-BR" sz="1300">
                <a:solidFill>
                  <a:srgbClr val="424242"/>
                </a:solidFill>
              </a:rPr>
              <a:t> </a:t>
            </a:r>
            <a:endParaRPr lang="pt-BR" altLang="pt-BR">
              <a:solidFill>
                <a:srgbClr val="78909C"/>
              </a:solidFill>
            </a:endParaRPr>
          </a:p>
        </p:txBody>
      </p:sp>
      <p:pic>
        <p:nvPicPr>
          <p:cNvPr id="69636" name="Picture 8" descr="doc">
            <a:hlinkClick r:id="rId4" tooltip="Cuidado Paliativo Neonatal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25" y="73818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7" name="AutoShape 9"/>
          <p:cNvSpPr>
            <a:spLocks noChangeArrowheads="1"/>
          </p:cNvSpPr>
          <p:nvPr/>
        </p:nvSpPr>
        <p:spPr bwMode="auto">
          <a:xfrm>
            <a:off x="8410575" y="5572125"/>
            <a:ext cx="361950" cy="620713"/>
          </a:xfrm>
          <a:prstGeom prst="curvedRightArrow">
            <a:avLst>
              <a:gd name="adj1" fmla="val 34298"/>
              <a:gd name="adj2" fmla="val 68597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altLang="pt-BR" sz="28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quem seriam os pacientes a receber cuidado paliativo neonatal?</a:t>
            </a:r>
            <a:br>
              <a:rPr lang="pt-BR" altLang="pt-BR" sz="28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2800" b="1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59" name="Text Box 3"/>
          <p:cNvSpPr txBox="1">
            <a:spLocks noGrp="1"/>
          </p:cNvSpPr>
          <p:nvPr>
            <p:ph type="body" idx="4294967295"/>
          </p:nvPr>
        </p:nvSpPr>
        <p:spPr>
          <a:xfrm>
            <a:off x="738188" y="1862138"/>
            <a:ext cx="7772400" cy="4051300"/>
          </a:xfrm>
        </p:spPr>
        <p:txBody>
          <a:bodyPr/>
          <a:lstStyle/>
          <a:p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Definir cuidado paliativo em pacientes recém-nascidos pode ser difícil. Algumas condições devem ser consideradas para abordagem paliativa no paciente neonatal:</a:t>
            </a:r>
          </a:p>
          <a:p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1)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Recém-nascidos no limite da viabilidade</a:t>
            </a:r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, com extremo baixo peso e idade gestacional muito prematura, como os menores de 24 semanas ou 500g se não houver restrição do crescimento. E aqueles com peso &lt; 750g ou idade gestacional &lt;27semanas, que tenham desenvolvido complicações sérias, que limitem a vida com o passar do tempo;</a:t>
            </a:r>
          </a:p>
          <a:p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2)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Malformações congênitas múltiplas</a:t>
            </a:r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, que impliquem em limitação da vida;</a:t>
            </a:r>
          </a:p>
          <a:p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3)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Problemas genéticos, como as trissomias do 13, 15 e 18 ou a </a:t>
            </a:r>
            <a:r>
              <a:rPr lang="pt-BR" altLang="pt-BR" b="1" i="1" smtClean="0">
                <a:latin typeface="Times New Roman" panose="02020603050405020304" pitchFamily="18" charset="0"/>
                <a:cs typeface="Arial" panose="020B0604020202020204" pitchFamily="34" charset="0"/>
              </a:rPr>
              <a:t>osteogenesis imperfecta</a:t>
            </a:r>
            <a:r>
              <a:rPr lang="pt-BR" altLang="pt-BR" i="1" smtClean="0">
                <a:latin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 e ainda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erros inatos do metabolismo</a:t>
            </a:r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, cuja evolução seja desfavorável, mesmo quando há terapia disponível;</a:t>
            </a:r>
          </a:p>
          <a:p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4)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Problemas renais como síndrome de Potter, agenesia ou hipoplasia renal bilateral importante, insuficiência renal grave, alguns casos de rins policísticos, com necessidade de diálise;</a:t>
            </a:r>
            <a:endParaRPr lang="pt-BR" altLang="pt-BR" smtClean="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5)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Alterações do sistema nervoso central</a:t>
            </a:r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 como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anencefalia, acrania, holoprosencefalia, encefalocele gigante, hidroanencefalia, doença neurodegenerativa</a:t>
            </a:r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 que exija ventilação mecânica;</a:t>
            </a:r>
          </a:p>
          <a:p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6)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Problemas cardíacos, como a acardia ou cardiopatias complexas inoperáveis</a:t>
            </a:r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7) </a:t>
            </a:r>
            <a:r>
              <a:rPr lang="pt-BR" altLang="pt-BR" b="1" smtClean="0">
                <a:latin typeface="Times New Roman" panose="02020603050405020304" pitchFamily="18" charset="0"/>
                <a:cs typeface="Arial" panose="020B0604020202020204" pitchFamily="34" charset="0"/>
              </a:rPr>
              <a:t>Recém-nascidos que não respondam ao tratamento</a:t>
            </a:r>
            <a:r>
              <a:rPr lang="pt-BR" altLang="pt-BR" smtClean="0">
                <a:latin typeface="Times New Roman" panose="02020603050405020304" pitchFamily="18" charset="0"/>
                <a:cs typeface="Arial" panose="020B0604020202020204" pitchFamily="34" charset="0"/>
              </a:rPr>
              <a:t> apesar de todos os esforços para ajudá-lo a se recuperar: sobreviventes de parada cardiorrespiratória (PCR) de repetição; injúrias cerebrais severas, como a hemorragia intracraniana grave; asfixia perinatal severa com encefalopatia hipóxico-isquêmica; disfunção de múltiplos órgãos; enterocolite necrotizante ou vólvulo com perda de grandes extensões do intestino. </a:t>
            </a:r>
          </a:p>
        </p:txBody>
      </p:sp>
      <p:sp>
        <p:nvSpPr>
          <p:cNvPr id="70660" name="AutoShape 6"/>
          <p:cNvSpPr>
            <a:spLocks noChangeArrowheads="1"/>
          </p:cNvSpPr>
          <p:nvPr/>
        </p:nvSpPr>
        <p:spPr bwMode="auto">
          <a:xfrm>
            <a:off x="8455025" y="5616575"/>
            <a:ext cx="361950" cy="620713"/>
          </a:xfrm>
          <a:prstGeom prst="curvedRightArrow">
            <a:avLst>
              <a:gd name="adj1" fmla="val 34298"/>
              <a:gd name="adj2" fmla="val 68597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pt-BR" sz="2000" smtClean="0">
                <a:latin typeface="Times New Roman" panose="02020603050405020304" pitchFamily="18" charset="0"/>
                <a:cs typeface="Arial" panose="020B0604020202020204" pitchFamily="34" charset="0"/>
              </a:rPr>
              <a:t>A Neonatologia avançou de maneira contundente nas últimas décadas e com isso tornou possível a sobrevida de muitos bebês que antes morriam precocemente. Além disso, novas tecnologias também tem tornado possível intervenções na medicina fetal e na obstetrícia que tem conseguido garantir o nascimento de bebês antes tidos como inviáveis. </a:t>
            </a:r>
          </a:p>
          <a:p>
            <a:r>
              <a:rPr lang="pt-BR" altLang="pt-BR" sz="2000" smtClean="0">
                <a:latin typeface="Times New Roman" panose="02020603050405020304" pitchFamily="18" charset="0"/>
                <a:cs typeface="Arial" panose="020B0604020202020204" pitchFamily="34" charset="0"/>
              </a:rPr>
              <a:t>	No entanto, as doenças limitadoras da vida continuam a ameaçar a vida de muitos dos nossos pacientes no período perinatal, neonatal e até pós-neonatal. É importante que se tenha uma equipe multidisciplinar capacitada, engajada e com bom nível de comunicação para acolher essa família, pais e bebês, que necessitam de um time que trabalhe com empatia, segurança e que seja capaz de oferecer apoio durante o período que estarão sob nossos cuidados.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1774825"/>
            <a:ext cx="7216775" cy="447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Rectangle 15"/>
          <p:cNvSpPr>
            <a:spLocks noChangeArrowheads="1"/>
          </p:cNvSpPr>
          <p:nvPr/>
        </p:nvSpPr>
        <p:spPr bwMode="auto">
          <a:xfrm>
            <a:off x="944563" y="334963"/>
            <a:ext cx="7256462" cy="109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lang="pt-BR" altLang="pt-BR" sz="1600" b="1">
                <a:solidFill>
                  <a:srgbClr val="0000FF"/>
                </a:solidFill>
                <a:latin typeface="Lato" panose="020F0502020204030203" pitchFamily="34" charset="0"/>
              </a:rPr>
              <a:t>LIMITE DE VIABILIDADE NA UNIDADE DE NEONATOLGIA DO HMIB/SES/DF</a:t>
            </a:r>
          </a:p>
          <a:p>
            <a:pPr algn="ctr"/>
            <a:r>
              <a:rPr lang="pt-BR" altLang="pt-BR">
                <a:solidFill>
                  <a:srgbClr val="424242"/>
                </a:solidFill>
                <a:latin typeface="Source Sans Pro"/>
              </a:rPr>
              <a:t>Cap</a:t>
            </a:r>
            <a:r>
              <a:rPr lang="pt-BR" altLang="pt-BR">
                <a:solidFill>
                  <a:srgbClr val="424242"/>
                </a:solidFill>
              </a:rPr>
              <a:t>í</a:t>
            </a:r>
            <a:r>
              <a:rPr lang="pt-BR" altLang="pt-BR">
                <a:solidFill>
                  <a:srgbClr val="424242"/>
                </a:solidFill>
                <a:latin typeface="Source Sans Pro"/>
              </a:rPr>
              <a:t>tulo do Livro Assistência ao Rec</a:t>
            </a:r>
            <a:r>
              <a:rPr lang="pt-BR" altLang="pt-BR">
                <a:solidFill>
                  <a:srgbClr val="424242"/>
                </a:solidFill>
              </a:rPr>
              <a:t>é</a:t>
            </a:r>
            <a:r>
              <a:rPr lang="pt-BR" altLang="pt-BR">
                <a:solidFill>
                  <a:srgbClr val="424242"/>
                </a:solidFill>
                <a:latin typeface="Source Sans Pro"/>
              </a:rPr>
              <a:t>m-Nascido de Risco, Editado por Paulo R, Bras</a:t>
            </a:r>
            <a:r>
              <a:rPr lang="pt-BR" altLang="pt-BR">
                <a:solidFill>
                  <a:srgbClr val="424242"/>
                </a:solidFill>
              </a:rPr>
              <a:t>í</a:t>
            </a:r>
            <a:r>
              <a:rPr lang="pt-BR" altLang="pt-BR">
                <a:solidFill>
                  <a:srgbClr val="424242"/>
                </a:solidFill>
                <a:latin typeface="Source Sans Pro"/>
              </a:rPr>
              <a:t>lia,4a Edi</a:t>
            </a:r>
            <a:r>
              <a:rPr lang="pt-BR" altLang="pt-BR">
                <a:solidFill>
                  <a:srgbClr val="424242"/>
                </a:solidFill>
              </a:rPr>
              <a:t>ç</a:t>
            </a:r>
            <a:r>
              <a:rPr lang="pt-BR" altLang="pt-BR">
                <a:solidFill>
                  <a:srgbClr val="424242"/>
                </a:solidFill>
                <a:latin typeface="Source Sans Pro"/>
              </a:rPr>
              <a:t>ão, 2019, no prelo.</a:t>
            </a:r>
          </a:p>
          <a:p>
            <a:pPr algn="ctr"/>
            <a:r>
              <a:rPr lang="pt-BR" altLang="pt-BR">
                <a:solidFill>
                  <a:srgbClr val="424242"/>
                </a:solidFill>
                <a:latin typeface="Source Sans Pro"/>
              </a:rPr>
              <a:t>Paulo R. Margotto, Sandra Lins, Marta David Rocha de Moura, M</a:t>
            </a:r>
            <a:r>
              <a:rPr lang="pt-BR" altLang="pt-BR">
                <a:solidFill>
                  <a:srgbClr val="424242"/>
                </a:solidFill>
              </a:rPr>
              <a:t>á</a:t>
            </a:r>
            <a:r>
              <a:rPr lang="pt-BR" altLang="pt-BR">
                <a:solidFill>
                  <a:srgbClr val="424242"/>
                </a:solidFill>
                <a:latin typeface="Source Sans Pro"/>
              </a:rPr>
              <a:t>rcia Pimentel, Patr</a:t>
            </a:r>
            <a:r>
              <a:rPr lang="pt-BR" altLang="pt-BR">
                <a:solidFill>
                  <a:srgbClr val="424242"/>
                </a:solidFill>
              </a:rPr>
              <a:t>í</a:t>
            </a:r>
            <a:r>
              <a:rPr lang="pt-BR" altLang="pt-BR">
                <a:solidFill>
                  <a:srgbClr val="424242"/>
                </a:solidFill>
                <a:latin typeface="Source Sans Pro"/>
              </a:rPr>
              <a:t>cia Berebe, Martha G. Vieira, </a:t>
            </a:r>
            <a:r>
              <a:rPr lang="pt-BR" altLang="pt-BR">
                <a:solidFill>
                  <a:srgbClr val="424242"/>
                </a:solidFill>
              </a:rPr>
              <a:t> </a:t>
            </a:r>
            <a:r>
              <a:rPr lang="pt-BR" altLang="pt-BR">
                <a:solidFill>
                  <a:srgbClr val="424242"/>
                </a:solidFill>
                <a:latin typeface="Source Sans Pro"/>
              </a:rPr>
              <a:t>Zilma Eliane Ferreira Alves, Lucila Nagata.</a:t>
            </a:r>
            <a:endParaRPr lang="pt-BR" altLang="pt-BR">
              <a:solidFill>
                <a:srgbClr val="78909C"/>
              </a:solidFill>
            </a:endParaRPr>
          </a:p>
        </p:txBody>
      </p:sp>
      <p:pic>
        <p:nvPicPr>
          <p:cNvPr id="72708" name="Picture 16" descr="doc">
            <a:hlinkClick r:id="rId3" tooltip="NOVO-LIMITE DE VIABILIDA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6516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9" name="AutoShape 17"/>
          <p:cNvSpPr>
            <a:spLocks noChangeArrowheads="1"/>
          </p:cNvSpPr>
          <p:nvPr/>
        </p:nvSpPr>
        <p:spPr bwMode="auto">
          <a:xfrm>
            <a:off x="8480425" y="5589588"/>
            <a:ext cx="361950" cy="620712"/>
          </a:xfrm>
          <a:prstGeom prst="curvedRightArrow">
            <a:avLst>
              <a:gd name="adj1" fmla="val 34298"/>
              <a:gd name="adj2" fmla="val 68596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endParaRPr lang="pt-BR" alt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 txBox="1">
            <a:spLocks noGrp="1"/>
          </p:cNvSpPr>
          <p:nvPr>
            <p:ph type="body" idx="4294967295"/>
          </p:nvPr>
        </p:nvSpPr>
        <p:spPr>
          <a:xfrm>
            <a:off x="457200" y="620713"/>
            <a:ext cx="8229600" cy="5856287"/>
          </a:xfrm>
        </p:spPr>
        <p:txBody>
          <a:bodyPr lIns="91440" tIns="45720" rIns="91440" bIns="45720"/>
          <a:lstStyle/>
          <a:p>
            <a:pPr eaLnBrk="1" hangingPunct="1">
              <a:lnSpc>
                <a:spcPct val="80000"/>
              </a:lnSpc>
            </a:pPr>
            <a:r>
              <a:rPr lang="pt-BR" altLang="ko-KR" sz="900" b="1" smtClean="0"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                                                                                         </a:t>
            </a:r>
            <a:r>
              <a:rPr lang="pt-BR" altLang="ko-KR" sz="2400" b="1" smtClean="0">
                <a:solidFill>
                  <a:srgbClr val="0000FF"/>
                </a:solidFill>
                <a:latin typeface="Arial" panose="020B0604020202020204" pitchFamily="34" charset="0"/>
                <a:ea typeface="Gulim" pitchFamily="34" charset="-127"/>
                <a:cs typeface="Arial" panose="020B0604020202020204" pitchFamily="34" charset="0"/>
              </a:rPr>
              <a:t>ZONA CINZENTA</a:t>
            </a:r>
          </a:p>
          <a:p>
            <a:pPr eaLnBrk="1" hangingPunct="1">
              <a:lnSpc>
                <a:spcPct val="80000"/>
              </a:lnSpc>
            </a:pPr>
            <a:r>
              <a:rPr lang="pt-BR" altLang="ko-KR" sz="2000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(limite entre a autonomia do paciente ou de seus familiares e a futilidade do tratamento é muito estreito e as decisões quanto à conduta a ser adotada é mais complexa)</a:t>
            </a:r>
            <a:endParaRPr lang="pt-BR" altLang="ko-KR" sz="2000" smtClean="0">
              <a:solidFill>
                <a:schemeClr val="accent1"/>
              </a:solidFill>
              <a:latin typeface="Times New Roman" panose="02020603050405020304" pitchFamily="18" charset="0"/>
              <a:ea typeface="Gulim" pitchFamily="34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pt-BR" altLang="ko-KR" sz="2000" smtClean="0">
              <a:solidFill>
                <a:schemeClr val="accent1"/>
              </a:solidFill>
              <a:latin typeface="Times New Roman" panose="02020603050405020304" pitchFamily="18" charset="0"/>
              <a:ea typeface="Gulim" pitchFamily="34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pt-BR" altLang="ko-KR" sz="2000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A</a:t>
            </a:r>
            <a:r>
              <a:rPr lang="pt-BR" altLang="ko-KR" sz="2000" b="1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 </a:t>
            </a:r>
            <a:r>
              <a:rPr lang="pt-BR" altLang="ko-KR" sz="2000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aplicação do conceito da "zona cinzenta" é mais adequada para definir os limites de viabilidade para o os RN muito imaturos para  sobreviver (</a:t>
            </a:r>
            <a:r>
              <a:rPr lang="pt-BR" altLang="ko-KR" sz="2000" b="1" smtClean="0">
                <a:solidFill>
                  <a:srgbClr val="FF00FF"/>
                </a:solidFill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24 semanas a 24 semanas e 6 dias</a:t>
            </a:r>
            <a:r>
              <a:rPr lang="pt-BR" altLang="ko-KR" sz="2000" b="1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). </a:t>
            </a:r>
            <a:endParaRPr lang="pt-BR" altLang="ko-KR" sz="2000" smtClean="0">
              <a:latin typeface="Times New Roman" panose="02020603050405020304" pitchFamily="18" charset="0"/>
              <a:ea typeface="Gulim" pitchFamily="34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pt-BR" altLang="ko-KR" sz="2000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Nesta faixa, a sobrevivência e os resultados a longo prazo são em geral muito pobres para o grupo, mas muito difícil de prever e, possivelmente aceitável para um paciente individual. A sobrevivência e evolução, mesmo nesta relativamente estreita faixa, podem variar consideravelmente em função dos pacientes, nível de maturidade e em certas outras condições</a:t>
            </a:r>
          </a:p>
          <a:p>
            <a:pPr eaLnBrk="1" hangingPunct="1">
              <a:lnSpc>
                <a:spcPct val="80000"/>
              </a:lnSpc>
            </a:pPr>
            <a:r>
              <a:rPr lang="pt-BR" altLang="ko-KR" sz="2000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 Abaixo do limite inferior da zona cinzenta </a:t>
            </a:r>
            <a:r>
              <a:rPr lang="pt-BR" altLang="ko-KR" sz="2000" b="1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(&lt;24 semanas</a:t>
            </a:r>
            <a:r>
              <a:rPr lang="pt-BR" altLang="ko-KR" sz="2000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), o bebê é muito imaturo para ter qualquer razoável chance de sobrevivência sem déficits graves. Para essas crianças, prestação de outros cuidados que não sejam os cuidados de conforto não é racional.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ko-KR" sz="2000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Na verdade, a maioria das crianças imaturas na zona cinzenta apresenta fatores pré e perinatais que afetam sua condição clínica no momento do nascimento</a:t>
            </a:r>
          </a:p>
          <a:p>
            <a:pPr eaLnBrk="1" hangingPunct="1">
              <a:lnSpc>
                <a:spcPct val="80000"/>
              </a:lnSpc>
            </a:pPr>
            <a:r>
              <a:rPr lang="pt-BR" altLang="ko-KR" sz="2000" smtClean="0">
                <a:latin typeface="Times New Roman" panose="02020603050405020304" pitchFamily="18" charset="0"/>
                <a:ea typeface="Gulim" pitchFamily="34" charset="-127"/>
                <a:cs typeface="Arial" panose="020B0604020202020204" pitchFamily="34" charset="0"/>
              </a:rPr>
              <a:t>Para os pacientes que estão na zona cinzenta, é recomendada uma análise cuidadosa de certos fatores adicionais e constante reavaliação do efeito do tratamento na Sala de Parto e depois na UTI Neonatal. A atuação da Obstetrícia desempenha importante papel na decisão do neonatologista.</a:t>
            </a:r>
            <a:endParaRPr lang="pt-BR" altLang="pt-BR" sz="2000" smtClean="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Grp="1"/>
          </p:cNvSpPr>
          <p:nvPr>
            <p:ph type="title" idx="4294967295"/>
          </p:nvPr>
        </p:nvSpPr>
        <p:spPr>
          <a:xfrm>
            <a:off x="617538" y="381000"/>
            <a:ext cx="7772400" cy="1609725"/>
          </a:xfrm>
        </p:spPr>
        <p:txBody>
          <a:bodyPr/>
          <a:lstStyle/>
          <a:p>
            <a:pPr algn="ctr"/>
            <a:r>
              <a:rPr lang="pt-BR" altLang="pt-BR" sz="32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R4s de Neonatologia do Hospital Materno Infantil de Brasília</a:t>
            </a:r>
          </a:p>
        </p:txBody>
      </p:sp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" y="1677988"/>
            <a:ext cx="8305800" cy="4037012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615950" y="5768975"/>
            <a:ext cx="7227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r>
              <a:rPr lang="pt-BR" altLang="pt-BR">
                <a:solidFill>
                  <a:srgbClr val="FF00FF"/>
                </a:solidFill>
              </a:rPr>
              <a:t>Drs. André, Lorena, (Paulo R. Margotto), Gustavo Borela, Daniela, Mari Eduarda e Milena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8805863" y="5522913"/>
            <a:ext cx="3381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r>
              <a:rPr lang="pt-BR" altLang="pt-BR" sz="1000">
                <a:solidFill>
                  <a:srgbClr val="0000FF"/>
                </a:solidFill>
              </a:rPr>
              <a:t>S8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267;p41"/>
          <p:cNvSpPr txBox="1">
            <a:spLocks noGrp="1"/>
          </p:cNvSpPr>
          <p:nvPr>
            <p:ph type="title" idx="4294967295"/>
          </p:nvPr>
        </p:nvSpPr>
        <p:spPr>
          <a:xfrm>
            <a:off x="1758950" y="-1173163"/>
            <a:ext cx="6961188" cy="35194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SzPts val="6400"/>
              <a:buFont typeface="Rockwell" panose="02060603020205020403" pitchFamily="18" charset="0"/>
              <a:buNone/>
            </a:pPr>
            <a:r>
              <a:rPr lang="en-US" altLang="pt-BR" sz="6400" smtClean="0">
                <a:solidFill>
                  <a:srgbClr val="0000FF"/>
                </a:solidFill>
                <a:latin typeface="Rockwell" panose="02060603020205020403" pitchFamily="18" charset="0"/>
                <a:cs typeface="Arial" panose="020B0604020202020204" pitchFamily="34" charset="0"/>
                <a:sym typeface="Rockwell" panose="02060603020205020403" pitchFamily="18" charset="0"/>
              </a:rPr>
              <a:t>OBRIGADO</a:t>
            </a:r>
            <a:endParaRPr lang="pt-BR" altLang="pt-BR" sz="6400" smtClean="0">
              <a:solidFill>
                <a:srgbClr val="0000FF"/>
              </a:solidFill>
              <a:latin typeface="Rockwell" panose="02060603020205020403" pitchFamily="18" charset="0"/>
              <a:cs typeface="Arial" panose="020B0604020202020204" pitchFamily="34" charset="0"/>
              <a:sym typeface="Rockwell" panose="02060603020205020403" pitchFamily="18" charset="0"/>
            </a:endParaRPr>
          </a:p>
        </p:txBody>
      </p:sp>
      <p:pic>
        <p:nvPicPr>
          <p:cNvPr id="75779" name="Picture 2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1939925"/>
            <a:ext cx="5410200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2_Tipo de Madeira">
  <a:themeElements>
    <a:clrScheme name="Tipo de Madeira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ipo de Madeira">
  <a:themeElements>
    <a:clrScheme name="Tipo de Madeira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ipo de Madeira">
  <a:themeElements>
    <a:clrScheme name="Tipo de Madeira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ipo de Madeira">
  <a:themeElements>
    <a:clrScheme name="Tipo de Madeira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ipo de Madeira">
  <a:themeElements>
    <a:clrScheme name="Tipo de Madeira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3046</Words>
  <Application>Microsoft Office PowerPoint</Application>
  <PresentationFormat>Apresentação na tela (4:3)</PresentationFormat>
  <Paragraphs>183</Paragraphs>
  <Slides>36</Slides>
  <Notes>24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36</vt:i4>
      </vt:variant>
    </vt:vector>
  </HeadingPairs>
  <TitlesOfParts>
    <vt:vector size="48" baseType="lpstr">
      <vt:lpstr>Arial</vt:lpstr>
      <vt:lpstr>Rockwell</vt:lpstr>
      <vt:lpstr>Noto Sans Symbols</vt:lpstr>
      <vt:lpstr>Gulim</vt:lpstr>
      <vt:lpstr>Lato</vt:lpstr>
      <vt:lpstr>Source Sans Pro</vt:lpstr>
      <vt:lpstr>Times New Roman</vt:lpstr>
      <vt:lpstr>2_Tipo de Madeira</vt:lpstr>
      <vt:lpstr>1_Tipo de Madeira</vt:lpstr>
      <vt:lpstr>Tipo de Madeira</vt:lpstr>
      <vt:lpstr>3_Tipo de Madeira</vt:lpstr>
      <vt:lpstr>4_Tipo de Madeira</vt:lpstr>
      <vt:lpstr>Apresentação do PowerPoint</vt:lpstr>
      <vt:lpstr>INTRODUÇÃO</vt:lpstr>
      <vt:lpstr>INTRODUÇÃO</vt:lpstr>
      <vt:lpstr>INTRODUÇÃO</vt:lpstr>
      <vt:lpstr>MATERIAIS E MÉTODOS</vt:lpstr>
      <vt:lpstr>MATERIAIS E MÉTODOS</vt:lpstr>
      <vt:lpstr>MATERIAIS E MÉTODOS</vt:lpstr>
      <vt:lpstr>Apresentação do PowerPoint</vt:lpstr>
      <vt:lpstr>RESULTADOS</vt:lpstr>
      <vt:lpstr>RESULTADOS</vt:lpstr>
      <vt:lpstr>RESULTADOS</vt:lpstr>
      <vt:lpstr>Apresentação do PowerPoint</vt:lpstr>
      <vt:lpstr>RESULTADOS</vt:lpstr>
      <vt:lpstr>Apresentação do PowerPoint</vt:lpstr>
      <vt:lpstr>Apresentação do PowerPoint</vt:lpstr>
      <vt:lpstr>DISCUSSÃO</vt:lpstr>
      <vt:lpstr>DISCUSSÃO</vt:lpstr>
      <vt:lpstr>DISCUSSÃO</vt:lpstr>
      <vt:lpstr>DISCUSSÃO</vt:lpstr>
      <vt:lpstr>DISCUSSÃO</vt:lpstr>
      <vt:lpstr>CONCLUSÕES</vt:lpstr>
      <vt:lpstr>CONCLUSÕES</vt:lpstr>
      <vt:lpstr>CONCLUSÕES</vt:lpstr>
      <vt:lpstr>Apresentação do PowerPoint</vt:lpstr>
      <vt:lpstr>REFERENCIAS:</vt:lpstr>
      <vt:lpstr>Nota do Editor do site, Dr. Paulo R. Margotto. Consultem também! Aqui e Agora! Online Sempre</vt:lpstr>
      <vt:lpstr>Apresentação do PowerPoint</vt:lpstr>
      <vt:lpstr>Apresentação do PowerPoint</vt:lpstr>
      <vt:lpstr>Apresentação do PowerPoint</vt:lpstr>
      <vt:lpstr>Apresentação do PowerPoint</vt:lpstr>
      <vt:lpstr>E quem seriam os pacientes a receber cuidado paliativo neonatal? </vt:lpstr>
      <vt:lpstr>Apresentação do PowerPoint</vt:lpstr>
      <vt:lpstr>Apresentação do PowerPoint</vt:lpstr>
      <vt:lpstr>Apresentação do PowerPoint</vt:lpstr>
      <vt:lpstr>R4s de Neonatologia do Hospital Materno Infantil de Brasília</vt:lpstr>
      <vt:lpstr>OBRIGADO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Paulo Margotto</cp:lastModifiedBy>
  <cp:revision>14</cp:revision>
  <dcterms:modified xsi:type="dcterms:W3CDTF">2019-04-19T14:16:09Z</dcterms:modified>
</cp:coreProperties>
</file>