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4199513" cy="34199513"/>
  <p:notesSz cx="6858000" cy="9144000"/>
  <p:defaultTextStyle>
    <a:defPPr>
      <a:defRPr lang="pt-BR"/>
    </a:defPPr>
    <a:lvl1pPr marL="0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79701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59402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39103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18804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898505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078206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257907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437608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772" userDrawn="1">
          <p15:clr>
            <a:srgbClr val="A4A3A4"/>
          </p15:clr>
        </p15:guide>
        <p15:guide id="2" pos="107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F4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44"/>
  </p:normalViewPr>
  <p:slideViewPr>
    <p:cSldViewPr>
      <p:cViewPr varScale="1">
        <p:scale>
          <a:sx n="15" d="100"/>
          <a:sy n="15" d="100"/>
        </p:scale>
        <p:origin x="1608" y="144"/>
      </p:cViewPr>
      <p:guideLst>
        <p:guide orient="horz" pos="10772"/>
        <p:guide pos="107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microsoft.com/office/2015/10/relationships/revisionInfo" Target="revisionInfo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64966" y="10624023"/>
            <a:ext cx="29069586" cy="733072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129928" y="19379724"/>
            <a:ext cx="23939661" cy="87398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725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450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176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901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6272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0352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20781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3803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26/04/2019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8889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26/04/2019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7834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01526" y="21976361"/>
            <a:ext cx="29069586" cy="6792404"/>
          </a:xfrm>
        </p:spPr>
        <p:txBody>
          <a:bodyPr anchor="t"/>
          <a:lstStyle>
            <a:lvl1pPr algn="l">
              <a:defRPr sz="1512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701526" y="14495215"/>
            <a:ext cx="29069586" cy="7481141"/>
          </a:xfrm>
        </p:spPr>
        <p:txBody>
          <a:bodyPr anchor="b"/>
          <a:lstStyle>
            <a:lvl1pPr marL="0" indent="0">
              <a:buNone/>
              <a:defRPr sz="7520">
                <a:solidFill>
                  <a:schemeClr val="tx1">
                    <a:tint val="75000"/>
                  </a:schemeClr>
                </a:solidFill>
              </a:defRPr>
            </a:lvl1pPr>
            <a:lvl2pPr marL="1725451" indent="0">
              <a:buNone/>
              <a:defRPr sz="6808">
                <a:solidFill>
                  <a:schemeClr val="tx1">
                    <a:tint val="75000"/>
                  </a:schemeClr>
                </a:solidFill>
              </a:defRPr>
            </a:lvl2pPr>
            <a:lvl3pPr marL="3450903" indent="0">
              <a:buNone/>
              <a:defRPr sz="6016">
                <a:solidFill>
                  <a:schemeClr val="tx1">
                    <a:tint val="75000"/>
                  </a:schemeClr>
                </a:solidFill>
              </a:defRPr>
            </a:lvl3pPr>
            <a:lvl4pPr marL="5176354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4pPr>
            <a:lvl5pPr marL="6901805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5pPr>
            <a:lvl6pPr marL="8627257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6pPr>
            <a:lvl7pPr marL="10352708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7pPr>
            <a:lvl8pPr marL="12078159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8pPr>
            <a:lvl9pPr marL="13803610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26/04/2019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6838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680292" y="7979894"/>
            <a:ext cx="14867288" cy="22570098"/>
          </a:xfrm>
        </p:spPr>
        <p:txBody>
          <a:bodyPr/>
          <a:lstStyle>
            <a:lvl1pPr>
              <a:defRPr sz="10528"/>
            </a:lvl1pPr>
            <a:lvl2pPr>
              <a:defRPr sz="9024"/>
            </a:lvl2pPr>
            <a:lvl3pPr>
              <a:defRPr sz="7520"/>
            </a:lvl3pPr>
            <a:lvl4pPr>
              <a:defRPr sz="6808"/>
            </a:lvl4pPr>
            <a:lvl5pPr>
              <a:defRPr sz="6808"/>
            </a:lvl5pPr>
            <a:lvl6pPr>
              <a:defRPr sz="6808"/>
            </a:lvl6pPr>
            <a:lvl7pPr>
              <a:defRPr sz="6808"/>
            </a:lvl7pPr>
            <a:lvl8pPr>
              <a:defRPr sz="6808"/>
            </a:lvl8pPr>
            <a:lvl9pPr>
              <a:defRPr sz="6808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7117573" y="7979894"/>
            <a:ext cx="14867288" cy="22570098"/>
          </a:xfrm>
        </p:spPr>
        <p:txBody>
          <a:bodyPr/>
          <a:lstStyle>
            <a:lvl1pPr>
              <a:defRPr sz="10528"/>
            </a:lvl1pPr>
            <a:lvl2pPr>
              <a:defRPr sz="9024"/>
            </a:lvl2pPr>
            <a:lvl3pPr>
              <a:defRPr sz="7520"/>
            </a:lvl3pPr>
            <a:lvl4pPr>
              <a:defRPr sz="6808"/>
            </a:lvl4pPr>
            <a:lvl5pPr>
              <a:defRPr sz="6808"/>
            </a:lvl5pPr>
            <a:lvl6pPr>
              <a:defRPr sz="6808"/>
            </a:lvl6pPr>
            <a:lvl7pPr>
              <a:defRPr sz="6808"/>
            </a:lvl7pPr>
            <a:lvl8pPr>
              <a:defRPr sz="6808"/>
            </a:lvl8pPr>
            <a:lvl9pPr>
              <a:defRPr sz="6808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26/04/2019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0379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09977" y="1369566"/>
            <a:ext cx="30779564" cy="5699919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09975" y="7655311"/>
            <a:ext cx="15110724" cy="3190369"/>
          </a:xfrm>
        </p:spPr>
        <p:txBody>
          <a:bodyPr anchor="b"/>
          <a:lstStyle>
            <a:lvl1pPr marL="0" indent="0">
              <a:buNone/>
              <a:defRPr sz="9024" b="1"/>
            </a:lvl1pPr>
            <a:lvl2pPr marL="1725451" indent="0">
              <a:buNone/>
              <a:defRPr sz="7520" b="1"/>
            </a:lvl2pPr>
            <a:lvl3pPr marL="3450903" indent="0">
              <a:buNone/>
              <a:defRPr sz="6808" b="1"/>
            </a:lvl3pPr>
            <a:lvl4pPr marL="5176354" indent="0">
              <a:buNone/>
              <a:defRPr sz="6016" b="1"/>
            </a:lvl4pPr>
            <a:lvl5pPr marL="6901805" indent="0">
              <a:buNone/>
              <a:defRPr sz="6016" b="1"/>
            </a:lvl5pPr>
            <a:lvl6pPr marL="8627257" indent="0">
              <a:buNone/>
              <a:defRPr sz="6016" b="1"/>
            </a:lvl6pPr>
            <a:lvl7pPr marL="10352708" indent="0">
              <a:buNone/>
              <a:defRPr sz="6016" b="1"/>
            </a:lvl7pPr>
            <a:lvl8pPr marL="12078159" indent="0">
              <a:buNone/>
              <a:defRPr sz="6016" b="1"/>
            </a:lvl8pPr>
            <a:lvl9pPr marL="13803610" indent="0">
              <a:buNone/>
              <a:defRPr sz="6016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709975" y="10845679"/>
            <a:ext cx="15110724" cy="19704305"/>
          </a:xfrm>
        </p:spPr>
        <p:txBody>
          <a:bodyPr/>
          <a:lstStyle>
            <a:lvl1pPr>
              <a:defRPr sz="9024"/>
            </a:lvl1pPr>
            <a:lvl2pPr>
              <a:defRPr sz="7520"/>
            </a:lvl2pPr>
            <a:lvl3pPr>
              <a:defRPr sz="6808"/>
            </a:lvl3pPr>
            <a:lvl4pPr>
              <a:defRPr sz="6016"/>
            </a:lvl4pPr>
            <a:lvl5pPr>
              <a:defRPr sz="6016"/>
            </a:lvl5pPr>
            <a:lvl6pPr>
              <a:defRPr sz="6016"/>
            </a:lvl6pPr>
            <a:lvl7pPr>
              <a:defRPr sz="6016"/>
            </a:lvl7pPr>
            <a:lvl8pPr>
              <a:defRPr sz="6016"/>
            </a:lvl8pPr>
            <a:lvl9pPr>
              <a:defRPr sz="6016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7372880" y="7655311"/>
            <a:ext cx="15116659" cy="3190369"/>
          </a:xfrm>
        </p:spPr>
        <p:txBody>
          <a:bodyPr anchor="b"/>
          <a:lstStyle>
            <a:lvl1pPr marL="0" indent="0">
              <a:buNone/>
              <a:defRPr sz="9024" b="1"/>
            </a:lvl1pPr>
            <a:lvl2pPr marL="1725451" indent="0">
              <a:buNone/>
              <a:defRPr sz="7520" b="1"/>
            </a:lvl2pPr>
            <a:lvl3pPr marL="3450903" indent="0">
              <a:buNone/>
              <a:defRPr sz="6808" b="1"/>
            </a:lvl3pPr>
            <a:lvl4pPr marL="5176354" indent="0">
              <a:buNone/>
              <a:defRPr sz="6016" b="1"/>
            </a:lvl4pPr>
            <a:lvl5pPr marL="6901805" indent="0">
              <a:buNone/>
              <a:defRPr sz="6016" b="1"/>
            </a:lvl5pPr>
            <a:lvl6pPr marL="8627257" indent="0">
              <a:buNone/>
              <a:defRPr sz="6016" b="1"/>
            </a:lvl6pPr>
            <a:lvl7pPr marL="10352708" indent="0">
              <a:buNone/>
              <a:defRPr sz="6016" b="1"/>
            </a:lvl7pPr>
            <a:lvl8pPr marL="12078159" indent="0">
              <a:buNone/>
              <a:defRPr sz="6016" b="1"/>
            </a:lvl8pPr>
            <a:lvl9pPr marL="13803610" indent="0">
              <a:buNone/>
              <a:defRPr sz="6016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7372880" y="10845679"/>
            <a:ext cx="15116659" cy="19704305"/>
          </a:xfrm>
        </p:spPr>
        <p:txBody>
          <a:bodyPr/>
          <a:lstStyle>
            <a:lvl1pPr>
              <a:defRPr sz="9024"/>
            </a:lvl1pPr>
            <a:lvl2pPr>
              <a:defRPr sz="7520"/>
            </a:lvl2pPr>
            <a:lvl3pPr>
              <a:defRPr sz="6808"/>
            </a:lvl3pPr>
            <a:lvl4pPr>
              <a:defRPr sz="6016"/>
            </a:lvl4pPr>
            <a:lvl5pPr>
              <a:defRPr sz="6016"/>
            </a:lvl5pPr>
            <a:lvl6pPr>
              <a:defRPr sz="6016"/>
            </a:lvl6pPr>
            <a:lvl7pPr>
              <a:defRPr sz="6016"/>
            </a:lvl7pPr>
            <a:lvl8pPr>
              <a:defRPr sz="6016"/>
            </a:lvl8pPr>
            <a:lvl9pPr>
              <a:defRPr sz="6016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26/04/2019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1626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26/04/2019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1609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26/04/2019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849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09979" y="1361648"/>
            <a:ext cx="11251404" cy="5794917"/>
          </a:xfrm>
        </p:spPr>
        <p:txBody>
          <a:bodyPr anchor="b"/>
          <a:lstStyle>
            <a:lvl1pPr algn="l">
              <a:defRPr sz="752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371062" y="1361654"/>
            <a:ext cx="19118478" cy="29188337"/>
          </a:xfrm>
        </p:spPr>
        <p:txBody>
          <a:bodyPr/>
          <a:lstStyle>
            <a:lvl1pPr>
              <a:defRPr sz="12111"/>
            </a:lvl1pPr>
            <a:lvl2pPr>
              <a:defRPr sz="10528"/>
            </a:lvl2pPr>
            <a:lvl3pPr>
              <a:defRPr sz="9024"/>
            </a:lvl3pPr>
            <a:lvl4pPr>
              <a:defRPr sz="7520"/>
            </a:lvl4pPr>
            <a:lvl5pPr>
              <a:defRPr sz="7520"/>
            </a:lvl5pPr>
            <a:lvl6pPr>
              <a:defRPr sz="7520"/>
            </a:lvl6pPr>
            <a:lvl7pPr>
              <a:defRPr sz="7520"/>
            </a:lvl7pPr>
            <a:lvl8pPr>
              <a:defRPr sz="7520"/>
            </a:lvl8pPr>
            <a:lvl9pPr>
              <a:defRPr sz="752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09979" y="7156573"/>
            <a:ext cx="11251404" cy="23393419"/>
          </a:xfrm>
        </p:spPr>
        <p:txBody>
          <a:bodyPr/>
          <a:lstStyle>
            <a:lvl1pPr marL="0" indent="0">
              <a:buNone/>
              <a:defRPr sz="5304"/>
            </a:lvl1pPr>
            <a:lvl2pPr marL="1725451" indent="0">
              <a:buNone/>
              <a:defRPr sz="4512"/>
            </a:lvl2pPr>
            <a:lvl3pPr marL="3450903" indent="0">
              <a:buNone/>
              <a:defRPr sz="3800"/>
            </a:lvl3pPr>
            <a:lvl4pPr marL="5176354" indent="0">
              <a:buNone/>
              <a:defRPr sz="3404"/>
            </a:lvl4pPr>
            <a:lvl5pPr marL="6901805" indent="0">
              <a:buNone/>
              <a:defRPr sz="3404"/>
            </a:lvl5pPr>
            <a:lvl6pPr marL="8627257" indent="0">
              <a:buNone/>
              <a:defRPr sz="3404"/>
            </a:lvl6pPr>
            <a:lvl7pPr marL="10352708" indent="0">
              <a:buNone/>
              <a:defRPr sz="3404"/>
            </a:lvl7pPr>
            <a:lvl8pPr marL="12078159" indent="0">
              <a:buNone/>
              <a:defRPr sz="3404"/>
            </a:lvl8pPr>
            <a:lvl9pPr marL="13803610" indent="0">
              <a:buNone/>
              <a:defRPr sz="3404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26/04/2019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7829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03347" y="23939659"/>
            <a:ext cx="20519708" cy="2826212"/>
          </a:xfrm>
        </p:spPr>
        <p:txBody>
          <a:bodyPr anchor="b"/>
          <a:lstStyle>
            <a:lvl1pPr algn="l">
              <a:defRPr sz="752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703347" y="3055790"/>
            <a:ext cx="20519708" cy="20519708"/>
          </a:xfrm>
        </p:spPr>
        <p:txBody>
          <a:bodyPr/>
          <a:lstStyle>
            <a:lvl1pPr marL="0" indent="0">
              <a:buNone/>
              <a:defRPr sz="12111"/>
            </a:lvl1pPr>
            <a:lvl2pPr marL="1725451" indent="0">
              <a:buNone/>
              <a:defRPr sz="10528"/>
            </a:lvl2pPr>
            <a:lvl3pPr marL="3450903" indent="0">
              <a:buNone/>
              <a:defRPr sz="9024"/>
            </a:lvl3pPr>
            <a:lvl4pPr marL="5176354" indent="0">
              <a:buNone/>
              <a:defRPr sz="7520"/>
            </a:lvl4pPr>
            <a:lvl5pPr marL="6901805" indent="0">
              <a:buNone/>
              <a:defRPr sz="7520"/>
            </a:lvl5pPr>
            <a:lvl6pPr marL="8627257" indent="0">
              <a:buNone/>
              <a:defRPr sz="7520"/>
            </a:lvl6pPr>
            <a:lvl7pPr marL="10352708" indent="0">
              <a:buNone/>
              <a:defRPr sz="7520"/>
            </a:lvl7pPr>
            <a:lvl8pPr marL="12078159" indent="0">
              <a:buNone/>
              <a:defRPr sz="7520"/>
            </a:lvl8pPr>
            <a:lvl9pPr marL="13803610" indent="0">
              <a:buNone/>
              <a:defRPr sz="752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703347" y="26765871"/>
            <a:ext cx="20519708" cy="4013691"/>
          </a:xfrm>
        </p:spPr>
        <p:txBody>
          <a:bodyPr/>
          <a:lstStyle>
            <a:lvl1pPr marL="0" indent="0">
              <a:buNone/>
              <a:defRPr sz="5304"/>
            </a:lvl1pPr>
            <a:lvl2pPr marL="1725451" indent="0">
              <a:buNone/>
              <a:defRPr sz="4512"/>
            </a:lvl2pPr>
            <a:lvl3pPr marL="3450903" indent="0">
              <a:buNone/>
              <a:defRPr sz="3800"/>
            </a:lvl3pPr>
            <a:lvl4pPr marL="5176354" indent="0">
              <a:buNone/>
              <a:defRPr sz="3404"/>
            </a:lvl4pPr>
            <a:lvl5pPr marL="6901805" indent="0">
              <a:buNone/>
              <a:defRPr sz="3404"/>
            </a:lvl5pPr>
            <a:lvl6pPr marL="8627257" indent="0">
              <a:buNone/>
              <a:defRPr sz="3404"/>
            </a:lvl6pPr>
            <a:lvl7pPr marL="10352708" indent="0">
              <a:buNone/>
              <a:defRPr sz="3404"/>
            </a:lvl7pPr>
            <a:lvl8pPr marL="12078159" indent="0">
              <a:buNone/>
              <a:defRPr sz="3404"/>
            </a:lvl8pPr>
            <a:lvl9pPr marL="13803610" indent="0">
              <a:buNone/>
              <a:defRPr sz="3404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26/04/2019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0050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26/04/2019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3458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4408720" y="1369574"/>
            <a:ext cx="7576141" cy="2918041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680292" y="1369574"/>
            <a:ext cx="22158434" cy="2918041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26/04/2019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5717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709977" y="1369566"/>
            <a:ext cx="30779564" cy="5699919"/>
          </a:xfrm>
          <a:prstGeom prst="rect">
            <a:avLst/>
          </a:prstGeom>
        </p:spPr>
        <p:txBody>
          <a:bodyPr vert="horz" lIns="435940" tIns="217970" rIns="435940" bIns="21797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09977" y="7979894"/>
            <a:ext cx="30779564" cy="22570098"/>
          </a:xfrm>
          <a:prstGeom prst="rect">
            <a:avLst/>
          </a:prstGeom>
        </p:spPr>
        <p:txBody>
          <a:bodyPr vert="horz" lIns="435940" tIns="217970" rIns="435940" bIns="21797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709977" y="31697889"/>
            <a:ext cx="7979888" cy="1820808"/>
          </a:xfrm>
          <a:prstGeom prst="rect">
            <a:avLst/>
          </a:prstGeom>
        </p:spPr>
        <p:txBody>
          <a:bodyPr vert="horz" lIns="435940" tIns="217970" rIns="435940" bIns="217970" rtlCol="0" anchor="ctr"/>
          <a:lstStyle>
            <a:lvl1pPr algn="l">
              <a:defRPr sz="45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6DC30-B8F8-4108-A4D2-660DF1001D28}" type="datetimeFigureOut">
              <a:rPr lang="pt-BR" smtClean="0"/>
              <a:t>26/04/2019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1684836" y="31697889"/>
            <a:ext cx="10829845" cy="1820808"/>
          </a:xfrm>
          <a:prstGeom prst="rect">
            <a:avLst/>
          </a:prstGeom>
        </p:spPr>
        <p:txBody>
          <a:bodyPr vert="horz" lIns="435940" tIns="217970" rIns="435940" bIns="217970" rtlCol="0" anchor="ctr"/>
          <a:lstStyle>
            <a:lvl1pPr algn="ctr">
              <a:defRPr sz="45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24509652" y="31697889"/>
            <a:ext cx="7979888" cy="1820808"/>
          </a:xfrm>
          <a:prstGeom prst="rect">
            <a:avLst/>
          </a:prstGeom>
        </p:spPr>
        <p:txBody>
          <a:bodyPr vert="horz" lIns="435940" tIns="217970" rIns="435940" bIns="217970" rtlCol="0" anchor="ctr"/>
          <a:lstStyle>
            <a:lvl1pPr algn="r">
              <a:defRPr sz="45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BAF1F-D28F-419E-AC4D-32F4C7B3AC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3994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50903" rtl="0" eaLnBrk="1" latinLnBrk="0" hangingPunct="1">
        <a:spcBef>
          <a:spcPct val="0"/>
        </a:spcBef>
        <a:buNone/>
        <a:defRPr sz="1662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94089" indent="-1294089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12111" kern="1200">
          <a:solidFill>
            <a:schemeClr val="tx1"/>
          </a:solidFill>
          <a:latin typeface="+mn-lt"/>
          <a:ea typeface="+mn-ea"/>
          <a:cs typeface="+mn-cs"/>
        </a:defRPr>
      </a:lvl1pPr>
      <a:lvl2pPr marL="2803858" indent="-1078407" algn="l" defTabSz="3450903" rtl="0" eaLnBrk="1" latinLnBrk="0" hangingPunct="1">
        <a:spcBef>
          <a:spcPct val="20000"/>
        </a:spcBef>
        <a:buFont typeface="Arial" panose="020B0604020202020204" pitchFamily="34" charset="0"/>
        <a:buChar char="–"/>
        <a:defRPr sz="10528" kern="1200">
          <a:solidFill>
            <a:schemeClr val="tx1"/>
          </a:solidFill>
          <a:latin typeface="+mn-lt"/>
          <a:ea typeface="+mn-ea"/>
          <a:cs typeface="+mn-cs"/>
        </a:defRPr>
      </a:lvl2pPr>
      <a:lvl3pPr marL="4313629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9024" kern="1200">
          <a:solidFill>
            <a:schemeClr val="tx1"/>
          </a:solidFill>
          <a:latin typeface="+mn-lt"/>
          <a:ea typeface="+mn-ea"/>
          <a:cs typeface="+mn-cs"/>
        </a:defRPr>
      </a:lvl3pPr>
      <a:lvl4pPr marL="6039080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–"/>
        <a:defRPr sz="7520" kern="1200">
          <a:solidFill>
            <a:schemeClr val="tx1"/>
          </a:solidFill>
          <a:latin typeface="+mn-lt"/>
          <a:ea typeface="+mn-ea"/>
          <a:cs typeface="+mn-cs"/>
        </a:defRPr>
      </a:lvl4pPr>
      <a:lvl5pPr marL="7764531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»"/>
        <a:defRPr sz="7520" kern="1200">
          <a:solidFill>
            <a:schemeClr val="tx1"/>
          </a:solidFill>
          <a:latin typeface="+mn-lt"/>
          <a:ea typeface="+mn-ea"/>
          <a:cs typeface="+mn-cs"/>
        </a:defRPr>
      </a:lvl5pPr>
      <a:lvl6pPr marL="9489983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6pPr>
      <a:lvl7pPr marL="11215434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7pPr>
      <a:lvl8pPr marL="12940885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8pPr>
      <a:lvl9pPr marL="14666337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1pPr>
      <a:lvl2pPr marL="1725451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2pPr>
      <a:lvl3pPr marL="3450903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3pPr>
      <a:lvl4pPr marL="5176354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4pPr>
      <a:lvl5pPr marL="6901805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5pPr>
      <a:lvl6pPr marL="8627257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6pPr>
      <a:lvl7pPr marL="10352708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7pPr>
      <a:lvl8pPr marL="12078159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8pPr>
      <a:lvl9pPr marL="13803610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/>
          <p:cNvSpPr txBox="1"/>
          <p:nvPr/>
        </p:nvSpPr>
        <p:spPr>
          <a:xfrm>
            <a:off x="5179914" y="2389260"/>
            <a:ext cx="2298577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b="1" dirty="0"/>
              <a:t>ANALISANDO A RETINOPATIA DA PREMATURIDADE EM UMA MATERNIDADE DE REFERÊNCIA EM BRASÍLIA - DF</a:t>
            </a:r>
          </a:p>
          <a:p>
            <a:pPr algn="ctr"/>
            <a:r>
              <a:rPr lang="pt-BR" sz="3200" i="1" dirty="0"/>
              <a:t>Moutinho M.S.;  Ferreira D.B.; Silva C.A.L.; Moreira A.A.M.F.; Malheiros M.M.; Porto J.; Marinho I.B.; Cartaxo E.G.; Vasconcelos S.L.R.; Santos G.B.C..</a:t>
            </a:r>
            <a:endParaRPr lang="pt-BR" sz="3200" dirty="0"/>
          </a:p>
        </p:txBody>
      </p:sp>
      <p:sp>
        <p:nvSpPr>
          <p:cNvPr id="26" name="CaixaDeTexto 25"/>
          <p:cNvSpPr txBox="1"/>
          <p:nvPr/>
        </p:nvSpPr>
        <p:spPr>
          <a:xfrm>
            <a:off x="2266108" y="7030128"/>
            <a:ext cx="13994256" cy="2862322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63500">
              <a:schemeClr val="tx1">
                <a:alpha val="69000"/>
              </a:schemeClr>
            </a:glow>
            <a:outerShdw blurRad="63500" sx="120000" sy="120000" algn="ctr" rotWithShape="0">
              <a:prstClr val="black">
                <a:alpha val="96000"/>
              </a:prstClr>
            </a:outerShdw>
            <a:softEdge rad="546100"/>
          </a:effectLst>
        </p:spPr>
        <p:txBody>
          <a:bodyPr wrap="square" rtlCol="0">
            <a:spAutoFit/>
          </a:bodyPr>
          <a:lstStyle/>
          <a:p>
            <a:r>
              <a:rPr lang="pt-BR" sz="4800" b="1" dirty="0"/>
              <a:t>OBJETIVO</a:t>
            </a:r>
            <a:r>
              <a:rPr lang="pt-BR" sz="4400" b="1" dirty="0"/>
              <a:t>:</a:t>
            </a:r>
            <a:r>
              <a:rPr lang="pt-BR" sz="4400" dirty="0"/>
              <a:t> </a:t>
            </a:r>
            <a:endParaRPr lang="pt-BR" dirty="0"/>
          </a:p>
          <a:p>
            <a:pPr algn="just"/>
            <a:r>
              <a:rPr lang="pt-BR" sz="4400" dirty="0"/>
              <a:t>Expor os dados coletados no ano de 2018 em uma maternidade referência de Brasília, contribuindo assim para analisar a assistência prestada ao recém nascido prematuro. </a:t>
            </a:r>
            <a:endParaRPr lang="pt-BR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17459797" y="6999248"/>
            <a:ext cx="15426130" cy="9633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/>
              <a:t>RESULTADOS</a:t>
            </a:r>
            <a:r>
              <a:rPr lang="pt-BR" sz="4400" b="1" dirty="0"/>
              <a:t>: </a:t>
            </a:r>
            <a:r>
              <a:rPr lang="pt-BR" sz="4400" dirty="0"/>
              <a:t>: </a:t>
            </a:r>
            <a:endParaRPr lang="pt-BR" dirty="0"/>
          </a:p>
          <a:p>
            <a:pPr algn="just"/>
            <a:r>
              <a:rPr lang="pt-BR" sz="4400" dirty="0"/>
              <a:t>Foram admitidos 585 recém-nascidos nesta maternidade no período citado, dentro do perfil de pacientes abaixo de 32 semanas e menores que 1500 gramas totalizaram 74 pacientes. Destes, 8 pacientes apresentaram algum grau de retinopatia (10%) e 2 deles necessitaram de </a:t>
            </a:r>
            <a:r>
              <a:rPr lang="pt-BR" sz="4400" dirty="0" err="1"/>
              <a:t>laserterapia</a:t>
            </a:r>
            <a:r>
              <a:rPr lang="pt-BR" sz="4400" dirty="0"/>
              <a:t>. Foi observado ainda que todos os pacientes que </a:t>
            </a:r>
            <a:r>
              <a:rPr lang="pt-BR" sz="4400" dirty="0" smtClean="0"/>
              <a:t>evoluíram </a:t>
            </a:r>
            <a:r>
              <a:rPr lang="pt-BR" sz="4400" dirty="0"/>
              <a:t>com ROP tinham menos que 30 semanas de idade gestacional. Dos pacientes que necessitaram de abordagem cirúrgica, um deles nasceu de 25 semanas e permaneceu em uso de oxigenoterapia por 3 meses devido a Displasia </a:t>
            </a:r>
            <a:r>
              <a:rPr lang="pt-BR" sz="4400" dirty="0" err="1"/>
              <a:t>Broncopulmonar</a:t>
            </a:r>
            <a:r>
              <a:rPr lang="pt-BR" sz="4400" dirty="0"/>
              <a:t> grave, e o outro nasceu de 29 semanas e permaneceu em uso de oxigênio por 2 meses. A média nacional da prevalência de ROP no mesmo perfil de pacientes varia em torno de 18% a 45%. </a:t>
            </a:r>
            <a:endParaRPr lang="pt-BR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1633133" y="9932234"/>
            <a:ext cx="14480412" cy="353943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63500">
              <a:schemeClr val="tx1">
                <a:alpha val="69000"/>
              </a:schemeClr>
            </a:glow>
            <a:outerShdw blurRad="63500" sx="120000" sy="120000" algn="ctr" rotWithShape="0">
              <a:prstClr val="black">
                <a:alpha val="96000"/>
              </a:prstClr>
            </a:outerShdw>
            <a:softEdge rad="546100"/>
          </a:effectLst>
        </p:spPr>
        <p:txBody>
          <a:bodyPr wrap="square" rtlCol="0">
            <a:spAutoFit/>
          </a:bodyPr>
          <a:lstStyle/>
          <a:p>
            <a:r>
              <a:rPr lang="pt-BR" sz="4800" b="1" dirty="0"/>
              <a:t>MÉTODO</a:t>
            </a:r>
            <a:r>
              <a:rPr lang="pt-BR" sz="4400" dirty="0"/>
              <a:t>: </a:t>
            </a:r>
            <a:endParaRPr lang="pt-BR" dirty="0"/>
          </a:p>
          <a:p>
            <a:pPr algn="just"/>
            <a:r>
              <a:rPr lang="pt-BR" sz="4400" dirty="0"/>
              <a:t>Estudo do tipo quantitativo, retrospectivo com prontuários de RN internados no período de janeiro a dezembro de 2018 em prematuros abaixo de 32 semanas e peso menor que 1500 gramas admitidos na unidade de terapia intensiva neonatal. </a:t>
            </a:r>
            <a:endParaRPr lang="pt-BR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CaixaDeTexto 33"/>
          <p:cNvSpPr txBox="1"/>
          <p:nvPr/>
        </p:nvSpPr>
        <p:spPr>
          <a:xfrm>
            <a:off x="17099756" y="23940516"/>
            <a:ext cx="16086792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800" b="1" dirty="0"/>
          </a:p>
          <a:p>
            <a:r>
              <a:rPr lang="pt-BR" sz="4800" b="1" dirty="0" smtClean="0"/>
              <a:t>CONCLUSÕES</a:t>
            </a:r>
            <a:r>
              <a:rPr lang="pt-BR" sz="4400" b="1" dirty="0"/>
              <a:t>:</a:t>
            </a:r>
            <a:r>
              <a:rPr lang="pt-BR" sz="4400" dirty="0"/>
              <a:t> </a:t>
            </a:r>
            <a:r>
              <a:rPr lang="pt-BR" sz="4000" dirty="0" smtClean="0"/>
              <a:t>A Retinopatia da Prematuridade ( ROP)  é uma enfermidade </a:t>
            </a:r>
            <a:r>
              <a:rPr lang="pt-BR" sz="4000" dirty="0" err="1" smtClean="0"/>
              <a:t>vasoproliferativa</a:t>
            </a:r>
            <a:r>
              <a:rPr lang="pt-BR" sz="4000" dirty="0" smtClean="0"/>
              <a:t> secundaria à vascularização inadequada da retina do recém-nascido prematuro, caso não diagnosticada e tratada precocemente, é uma importante causa de déficit visual. Também é um importante indicador de qualidade de assistência neonatal. Considerando sua importância, a avaliação de prevalência de  </a:t>
            </a:r>
            <a:r>
              <a:rPr lang="pt-BR" sz="4000" dirty="0"/>
              <a:t>ROP </a:t>
            </a:r>
            <a:r>
              <a:rPr lang="pt-BR" sz="4000" dirty="0" smtClean="0"/>
              <a:t> passou a fazer parte do gerenciamento do protocolo de prematuridade na </a:t>
            </a:r>
            <a:r>
              <a:rPr lang="pt-BR" sz="4000" dirty="0"/>
              <a:t>nossa unidade, afim de avaliar o nosso perfil de pacientes, sua evolução clínica, e a partir daí instituir propostas de melhoria nos cuidados dos prematuros. </a:t>
            </a:r>
          </a:p>
        </p:txBody>
      </p:sp>
      <p:sp>
        <p:nvSpPr>
          <p:cNvPr id="17" name="Arredondar Retângulo em um Canto Diagonal 16"/>
          <p:cNvSpPr/>
          <p:nvPr/>
        </p:nvSpPr>
        <p:spPr>
          <a:xfrm>
            <a:off x="987425" y="33005842"/>
            <a:ext cx="31347710" cy="774571"/>
          </a:xfrm>
          <a:prstGeom prst="round2Diag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anchor="ctr"/>
          <a:lstStyle/>
          <a:p>
            <a:pPr algn="ctr" eaLnBrk="1" hangingPunct="1">
              <a:defRPr/>
            </a:pPr>
            <a:endParaRPr lang="pt-BR" altLang="pt-BR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t-BR" altLang="pt-BR" sz="28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algn="ctr"/>
            <a:r>
              <a:rPr lang="pt-BR" altLang="pt-BR" sz="28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* </a:t>
            </a:r>
            <a:r>
              <a:rPr lang="pt-BR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Médica coordenadora da neonatologia da Maternidade Brasília-DF</a:t>
            </a:r>
            <a:r>
              <a:rPr lang="pt-BR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t-BR" sz="2800" dirty="0">
                <a:solidFill>
                  <a:schemeClr val="tx1"/>
                </a:solidFill>
                <a:latin typeface="+mj-lt"/>
              </a:rPr>
              <a:t>Contato </a:t>
            </a:r>
            <a:r>
              <a:rPr lang="pt-BR" sz="2800" dirty="0" smtClean="0">
                <a:solidFill>
                  <a:schemeClr val="tx1"/>
                </a:solidFill>
                <a:latin typeface="+mj-lt"/>
              </a:rPr>
              <a:t>e-mail </a:t>
            </a:r>
            <a:r>
              <a:rPr lang="pt-BR" sz="2800" dirty="0">
                <a:solidFill>
                  <a:schemeClr val="tx1"/>
                </a:solidFill>
                <a:latin typeface="+mj-lt"/>
              </a:rPr>
              <a:t>: </a:t>
            </a:r>
            <a:r>
              <a:rPr lang="pt-BR" sz="2800" dirty="0" smtClean="0">
                <a:solidFill>
                  <a:schemeClr val="tx1"/>
                </a:solidFill>
                <a:latin typeface="+mj-lt"/>
              </a:rPr>
              <a:t>afialho@materbrasilia.com.br </a:t>
            </a:r>
            <a:endParaRPr lang="pt-BR" sz="2800" dirty="0">
              <a:solidFill>
                <a:schemeClr val="tx1"/>
              </a:solidFill>
              <a:latin typeface="+mj-lt"/>
            </a:endParaRPr>
          </a:p>
          <a:p>
            <a:pPr algn="ctr" eaLnBrk="1" hangingPunct="1">
              <a:defRPr/>
            </a:pPr>
            <a:r>
              <a:rPr lang="pt-BR" sz="2800" dirty="0">
                <a:solidFill>
                  <a:schemeClr val="tx1"/>
                </a:solidFill>
                <a:latin typeface="+mj-lt"/>
              </a:rPr>
              <a:t/>
            </a:r>
            <a:br>
              <a:rPr lang="pt-BR" sz="2800" dirty="0">
                <a:solidFill>
                  <a:schemeClr val="tx1"/>
                </a:solidFill>
                <a:latin typeface="+mj-lt"/>
              </a:rPr>
            </a:br>
            <a:endParaRPr lang="pt-BR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8" name="Arredondar Retângulo em um Canto Diagonal 17"/>
          <p:cNvSpPr/>
          <p:nvPr/>
        </p:nvSpPr>
        <p:spPr>
          <a:xfrm>
            <a:off x="987425" y="30781276"/>
            <a:ext cx="31898501" cy="2272745"/>
          </a:xfrm>
          <a:prstGeom prst="round2Diag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anchor="ctr"/>
          <a:lstStyle/>
          <a:p>
            <a:r>
              <a:rPr lang="pt-BR" altLang="pt-BR" sz="24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REFERÊNCIAS </a:t>
            </a:r>
            <a:r>
              <a:rPr lang="pt-BR" altLang="pt-BR" sz="2400" b="1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BIBLIOGRÁFICAS</a:t>
            </a:r>
            <a:endParaRPr lang="pt-BR" altLang="pt-BR" sz="2400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marL="457200" indent="-457200" hangingPunct="0">
              <a:buAutoNum type="arabicPeriod"/>
            </a:pPr>
            <a:r>
              <a:rPr lang="pt-BR" sz="2400" dirty="0" smtClean="0">
                <a:solidFill>
                  <a:schemeClr val="tx1"/>
                </a:solidFill>
              </a:rPr>
              <a:t>Gilbert </a:t>
            </a:r>
            <a:r>
              <a:rPr lang="pt-BR" sz="2400" dirty="0">
                <a:solidFill>
                  <a:schemeClr val="tx1"/>
                </a:solidFill>
              </a:rPr>
              <a:t>C, </a:t>
            </a:r>
            <a:r>
              <a:rPr lang="pt-BR" sz="2400" dirty="0" err="1">
                <a:solidFill>
                  <a:schemeClr val="tx1"/>
                </a:solidFill>
              </a:rPr>
              <a:t>Rahi</a:t>
            </a:r>
            <a:r>
              <a:rPr lang="pt-BR" sz="2400" dirty="0">
                <a:solidFill>
                  <a:schemeClr val="tx1"/>
                </a:solidFill>
              </a:rPr>
              <a:t> J, </a:t>
            </a:r>
            <a:r>
              <a:rPr lang="pt-BR" sz="2400" dirty="0" err="1">
                <a:solidFill>
                  <a:schemeClr val="tx1"/>
                </a:solidFill>
              </a:rPr>
              <a:t>Eckstein</a:t>
            </a:r>
            <a:r>
              <a:rPr lang="pt-BR" sz="2400" dirty="0">
                <a:solidFill>
                  <a:schemeClr val="tx1"/>
                </a:solidFill>
              </a:rPr>
              <a:t> M, </a:t>
            </a:r>
            <a:r>
              <a:rPr lang="pt-BR" sz="2400" dirty="0" err="1">
                <a:solidFill>
                  <a:schemeClr val="tx1"/>
                </a:solidFill>
              </a:rPr>
              <a:t>O’Sullivan</a:t>
            </a:r>
            <a:r>
              <a:rPr lang="pt-BR" sz="2400" dirty="0">
                <a:solidFill>
                  <a:schemeClr val="tx1"/>
                </a:solidFill>
              </a:rPr>
              <a:t> J, Foster A. </a:t>
            </a:r>
            <a:r>
              <a:rPr lang="pt-BR" sz="2400" dirty="0" err="1">
                <a:solidFill>
                  <a:schemeClr val="tx1"/>
                </a:solidFill>
              </a:rPr>
              <a:t>Retinopathy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of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prematurity</a:t>
            </a:r>
            <a:r>
              <a:rPr lang="pt-BR" sz="2400" dirty="0">
                <a:solidFill>
                  <a:schemeClr val="tx1"/>
                </a:solidFill>
              </a:rPr>
              <a:t> in </a:t>
            </a:r>
            <a:r>
              <a:rPr lang="pt-BR" sz="2400" dirty="0" err="1">
                <a:solidFill>
                  <a:schemeClr val="tx1"/>
                </a:solidFill>
              </a:rPr>
              <a:t>middle-income</a:t>
            </a:r>
            <a:r>
              <a:rPr lang="pt-BR" sz="2400" dirty="0">
                <a:solidFill>
                  <a:schemeClr val="tx1"/>
                </a:solidFill>
              </a:rPr>
              <a:t> countries. Lancet. 1997;350(9070):12-4</a:t>
            </a:r>
            <a:r>
              <a:rPr lang="pt-BR" sz="2400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 hangingPunct="0">
              <a:buAutoNum type="arabicPeriod"/>
            </a:pPr>
            <a:r>
              <a:rPr lang="pt-BR" sz="2400" dirty="0" smtClean="0">
                <a:solidFill>
                  <a:schemeClr val="tx1"/>
                </a:solidFill>
              </a:rPr>
              <a:t>Gilbert </a:t>
            </a:r>
            <a:r>
              <a:rPr lang="pt-BR" sz="2400" dirty="0">
                <a:solidFill>
                  <a:schemeClr val="tx1"/>
                </a:solidFill>
              </a:rPr>
              <a:t>C, </a:t>
            </a:r>
            <a:r>
              <a:rPr lang="pt-BR" sz="2400" dirty="0" err="1">
                <a:solidFill>
                  <a:schemeClr val="tx1"/>
                </a:solidFill>
              </a:rPr>
              <a:t>Fielder</a:t>
            </a:r>
            <a:r>
              <a:rPr lang="pt-BR" sz="2400" dirty="0">
                <a:solidFill>
                  <a:schemeClr val="tx1"/>
                </a:solidFill>
              </a:rPr>
              <a:t> A, Gordillo L, Quinn G, </a:t>
            </a:r>
            <a:r>
              <a:rPr lang="pt-BR" sz="2400" dirty="0" err="1">
                <a:solidFill>
                  <a:schemeClr val="tx1"/>
                </a:solidFill>
              </a:rPr>
              <a:t>Semiglia</a:t>
            </a:r>
            <a:r>
              <a:rPr lang="pt-BR" sz="2400" dirty="0">
                <a:solidFill>
                  <a:schemeClr val="tx1"/>
                </a:solidFill>
              </a:rPr>
              <a:t> R, </a:t>
            </a:r>
            <a:r>
              <a:rPr lang="pt-BR" sz="2400" dirty="0" err="1">
                <a:solidFill>
                  <a:schemeClr val="tx1"/>
                </a:solidFill>
              </a:rPr>
              <a:t>Visintin</a:t>
            </a:r>
            <a:r>
              <a:rPr lang="pt-BR" sz="2400" dirty="0">
                <a:solidFill>
                  <a:schemeClr val="tx1"/>
                </a:solidFill>
              </a:rPr>
              <a:t> P, </a:t>
            </a:r>
            <a:r>
              <a:rPr lang="pt-BR" sz="2400" dirty="0" err="1">
                <a:solidFill>
                  <a:schemeClr val="tx1"/>
                </a:solidFill>
              </a:rPr>
              <a:t>Zin</a:t>
            </a:r>
            <a:r>
              <a:rPr lang="pt-BR" sz="2400" dirty="0">
                <a:solidFill>
                  <a:schemeClr val="tx1"/>
                </a:solidFill>
              </a:rPr>
              <a:t> A; </a:t>
            </a:r>
            <a:r>
              <a:rPr lang="pt-BR" sz="2400" dirty="0" err="1">
                <a:solidFill>
                  <a:schemeClr val="tx1"/>
                </a:solidFill>
              </a:rPr>
              <a:t>International</a:t>
            </a:r>
            <a:r>
              <a:rPr lang="pt-BR" sz="2400" dirty="0">
                <a:solidFill>
                  <a:schemeClr val="tx1"/>
                </a:solidFill>
              </a:rPr>
              <a:t> NO-ROP </a:t>
            </a:r>
            <a:r>
              <a:rPr lang="pt-BR" sz="2400" dirty="0" err="1">
                <a:solidFill>
                  <a:schemeClr val="tx1"/>
                </a:solidFill>
              </a:rPr>
              <a:t>Group</a:t>
            </a:r>
            <a:r>
              <a:rPr lang="pt-BR" sz="2400" dirty="0">
                <a:solidFill>
                  <a:schemeClr val="tx1"/>
                </a:solidFill>
              </a:rPr>
              <a:t>. </a:t>
            </a:r>
            <a:r>
              <a:rPr lang="pt-BR" sz="2400" dirty="0" err="1">
                <a:solidFill>
                  <a:schemeClr val="tx1"/>
                </a:solidFill>
              </a:rPr>
              <a:t>Characteristics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of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infants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with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severe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retinopathy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of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prematurity</a:t>
            </a:r>
            <a:r>
              <a:rPr lang="pt-BR" sz="2400" dirty="0">
                <a:solidFill>
                  <a:schemeClr val="tx1"/>
                </a:solidFill>
              </a:rPr>
              <a:t> in countries </a:t>
            </a:r>
            <a:r>
              <a:rPr lang="pt-BR" sz="2400" dirty="0" err="1">
                <a:solidFill>
                  <a:schemeClr val="tx1"/>
                </a:solidFill>
              </a:rPr>
              <a:t>with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low</a:t>
            </a:r>
            <a:r>
              <a:rPr lang="pt-BR" sz="2400" dirty="0">
                <a:solidFill>
                  <a:schemeClr val="tx1"/>
                </a:solidFill>
              </a:rPr>
              <a:t>, </a:t>
            </a:r>
            <a:r>
              <a:rPr lang="pt-BR" sz="2400" dirty="0" err="1">
                <a:solidFill>
                  <a:schemeClr val="tx1"/>
                </a:solidFill>
              </a:rPr>
              <a:t>moderate</a:t>
            </a:r>
            <a:r>
              <a:rPr lang="pt-BR" sz="2400" dirty="0">
                <a:solidFill>
                  <a:schemeClr val="tx1"/>
                </a:solidFill>
              </a:rPr>
              <a:t>, </a:t>
            </a:r>
            <a:r>
              <a:rPr lang="pt-BR" sz="2400" dirty="0" err="1">
                <a:solidFill>
                  <a:schemeClr val="tx1"/>
                </a:solidFill>
              </a:rPr>
              <a:t>and</a:t>
            </a:r>
            <a:r>
              <a:rPr lang="pt-BR" sz="2400" dirty="0">
                <a:solidFill>
                  <a:schemeClr val="tx1"/>
                </a:solidFill>
              </a:rPr>
              <a:t> high </a:t>
            </a:r>
            <a:r>
              <a:rPr lang="pt-BR" sz="2400" dirty="0" err="1">
                <a:solidFill>
                  <a:schemeClr val="tx1"/>
                </a:solidFill>
              </a:rPr>
              <a:t>levels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of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development</a:t>
            </a:r>
            <a:r>
              <a:rPr lang="pt-BR" sz="2400" dirty="0">
                <a:solidFill>
                  <a:schemeClr val="tx1"/>
                </a:solidFill>
              </a:rPr>
              <a:t>: </a:t>
            </a:r>
            <a:r>
              <a:rPr lang="pt-BR" sz="2400" dirty="0" err="1">
                <a:solidFill>
                  <a:schemeClr val="tx1"/>
                </a:solidFill>
              </a:rPr>
              <a:t>implications</a:t>
            </a:r>
            <a:r>
              <a:rPr lang="pt-BR" sz="2400" dirty="0">
                <a:solidFill>
                  <a:schemeClr val="tx1"/>
                </a:solidFill>
              </a:rPr>
              <a:t> for </a:t>
            </a:r>
            <a:r>
              <a:rPr lang="pt-BR" sz="2400" dirty="0" err="1">
                <a:solidFill>
                  <a:schemeClr val="tx1"/>
                </a:solidFill>
              </a:rPr>
              <a:t>screening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programs</a:t>
            </a:r>
            <a:r>
              <a:rPr lang="pt-BR" sz="2400" dirty="0">
                <a:solidFill>
                  <a:schemeClr val="tx1"/>
                </a:solidFill>
              </a:rPr>
              <a:t>. </a:t>
            </a:r>
            <a:r>
              <a:rPr lang="pt-BR" sz="2400" dirty="0" err="1">
                <a:solidFill>
                  <a:schemeClr val="tx1"/>
                </a:solidFill>
              </a:rPr>
              <a:t>Pediatrics</a:t>
            </a:r>
            <a:r>
              <a:rPr lang="pt-BR" sz="2400" dirty="0">
                <a:solidFill>
                  <a:schemeClr val="tx1"/>
                </a:solidFill>
              </a:rPr>
              <a:t>. 2005;115(5): 518-25</a:t>
            </a:r>
            <a:r>
              <a:rPr lang="pt-BR" sz="2400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 hangingPunct="0"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The International Classification of Retinopathy of Prematurity revisited. International Committee for the Classification of Retinopathy of Prematurity. Arch </a:t>
            </a:r>
            <a:r>
              <a:rPr lang="en-US" sz="2400" dirty="0" err="1">
                <a:solidFill>
                  <a:schemeClr val="tx1"/>
                </a:solidFill>
              </a:rPr>
              <a:t>Ophthalmol</a:t>
            </a:r>
            <a:r>
              <a:rPr lang="en-US" sz="2400" dirty="0">
                <a:solidFill>
                  <a:schemeClr val="tx1"/>
                </a:solidFill>
              </a:rPr>
              <a:t>. 2005;123(7):991-9. Comment in: Arch </a:t>
            </a:r>
            <a:r>
              <a:rPr lang="en-US" sz="2400" dirty="0" err="1">
                <a:solidFill>
                  <a:schemeClr val="tx1"/>
                </a:solidFill>
              </a:rPr>
              <a:t>Ophthalmol</a:t>
            </a:r>
            <a:r>
              <a:rPr lang="en-US" sz="2400" dirty="0">
                <a:solidFill>
                  <a:schemeClr val="tx1"/>
                </a:solidFill>
              </a:rPr>
              <a:t>. 2006;124 (11):1669-70.</a:t>
            </a:r>
            <a:endParaRPr lang="pt-BR" sz="2400" dirty="0">
              <a:solidFill>
                <a:schemeClr val="tx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 flipV="1">
            <a:off x="1614241" y="6850297"/>
            <a:ext cx="3207865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 flipV="1">
            <a:off x="1633133" y="6670466"/>
            <a:ext cx="32078659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6" name="Imagem 35">
            <a:extLst>
              <a:ext uri="{FF2B5EF4-FFF2-40B4-BE49-F238E27FC236}">
                <a16:creationId xmlns:a16="http://schemas.microsoft.com/office/drawing/2014/main" xmlns="" id="{519BF98E-D138-4065-A5B1-CFA5C977E86A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7425" y="623825"/>
            <a:ext cx="6572026" cy="179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87158E94-0D6F-4D63-A99F-B0BF7ECD46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65689" y="395697"/>
            <a:ext cx="5020859" cy="2025000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xmlns="" id="{13B6CCD8-1A9D-43E5-8118-EFE6E3D510F6}"/>
              </a:ext>
            </a:extLst>
          </p:cNvPr>
          <p:cNvPicPr/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5424488" y="395697"/>
            <a:ext cx="2035308" cy="1796627"/>
          </a:xfrm>
          <a:prstGeom prst="rect">
            <a:avLst/>
          </a:prstGeom>
          <a:ln>
            <a:noFill/>
            <a:prstDash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133" y="13636220"/>
            <a:ext cx="13450399" cy="1073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" y="24372564"/>
            <a:ext cx="15156356" cy="6090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9132" y="16632654"/>
            <a:ext cx="16912660" cy="818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494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488</Words>
  <Application>Microsoft Office PowerPoint</Application>
  <PresentationFormat>Personalizar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Nanda</dc:creator>
  <cp:lastModifiedBy>Paulo Margotto</cp:lastModifiedBy>
  <cp:revision>104</cp:revision>
  <dcterms:created xsi:type="dcterms:W3CDTF">2015-05-16T03:18:13Z</dcterms:created>
  <dcterms:modified xsi:type="dcterms:W3CDTF">2019-04-26T19:37:16Z</dcterms:modified>
</cp:coreProperties>
</file>