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7" r:id="rId10"/>
    <p:sldId id="268" r:id="rId11"/>
    <p:sldId id="269" r:id="rId12"/>
    <p:sldId id="270" r:id="rId13"/>
    <p:sldId id="297" r:id="rId14"/>
    <p:sldId id="271" r:id="rId15"/>
    <p:sldId id="272" r:id="rId16"/>
    <p:sldId id="273" r:id="rId17"/>
    <p:sldId id="274" r:id="rId18"/>
    <p:sldId id="298" r:id="rId19"/>
    <p:sldId id="275" r:id="rId20"/>
    <p:sldId id="276" r:id="rId21"/>
    <p:sldId id="277" r:id="rId22"/>
    <p:sldId id="299" r:id="rId23"/>
    <p:sldId id="278" r:id="rId24"/>
    <p:sldId id="300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301" r:id="rId37"/>
    <p:sldId id="291" r:id="rId38"/>
    <p:sldId id="292" r:id="rId39"/>
    <p:sldId id="293" r:id="rId40"/>
    <p:sldId id="294" r:id="rId41"/>
    <p:sldId id="295" r:id="rId42"/>
    <p:sldId id="296" r:id="rId43"/>
    <p:sldId id="302" r:id="rId44"/>
    <p:sldId id="304" r:id="rId45"/>
    <p:sldId id="336" r:id="rId46"/>
    <p:sldId id="329" r:id="rId47"/>
    <p:sldId id="307" r:id="rId48"/>
    <p:sldId id="308" r:id="rId49"/>
    <p:sldId id="309" r:id="rId50"/>
    <p:sldId id="310" r:id="rId51"/>
    <p:sldId id="311" r:id="rId52"/>
    <p:sldId id="312" r:id="rId53"/>
    <p:sldId id="313" r:id="rId54"/>
    <p:sldId id="314" r:id="rId55"/>
    <p:sldId id="315" r:id="rId56"/>
    <p:sldId id="316" r:id="rId57"/>
    <p:sldId id="317" r:id="rId58"/>
    <p:sldId id="318" r:id="rId59"/>
    <p:sldId id="319" r:id="rId60"/>
    <p:sldId id="320" r:id="rId61"/>
    <p:sldId id="338" r:id="rId62"/>
    <p:sldId id="332" r:id="rId63"/>
    <p:sldId id="333" r:id="rId64"/>
    <p:sldId id="331" r:id="rId65"/>
    <p:sldId id="334" r:id="rId66"/>
    <p:sldId id="321" r:id="rId67"/>
    <p:sldId id="335" r:id="rId68"/>
    <p:sldId id="339" r:id="rId69"/>
    <p:sldId id="323" r:id="rId70"/>
    <p:sldId id="324" r:id="rId71"/>
    <p:sldId id="330" r:id="rId72"/>
    <p:sldId id="325" r:id="rId73"/>
    <p:sldId id="326" r:id="rId74"/>
    <p:sldId id="327" r:id="rId75"/>
    <p:sldId id="337" r:id="rId76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0066"/>
    <a:srgbClr val="FF00FF"/>
    <a:srgbClr val="FF0000"/>
    <a:srgbClr val="00CC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08" y="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Oval 5"/>
          <p:cNvSpPr/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7"/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/>
          <a:lstStyle>
            <a:lvl1pPr algn="r">
              <a:defRPr sz="5000" spc="20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73A0CD16-D016-4B69-93F1-969C09A1F0EB}" type="datetimeFigureOut">
              <a:rPr lang="en-US"/>
              <a:pPr>
                <a:defRPr/>
              </a:pPr>
              <a:t>4/26/2019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EA430-5990-46B6-9F6B-4475977DE1D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9671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12D07-F469-436B-BEAB-CBCADE524E7A}" type="datetimeFigureOut">
              <a:rPr lang="en-US"/>
              <a:pPr>
                <a:defRPr/>
              </a:pPr>
              <a:t>4/26/2019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33244-1E1C-4B7C-B610-AD88446423A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3433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Oval 5"/>
          <p:cNvSpPr/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7"/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/>
          <a:lstStyle>
            <a:lvl1pPr algn="r">
              <a:defRPr sz="5000" b="0" spc="20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C63D6-452E-4F0D-A00A-9F135872CBD8}" type="datetimeFigureOut">
              <a:rPr lang="en-US"/>
              <a:pPr>
                <a:defRPr/>
              </a:pPr>
              <a:t>4/26/2019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4596B-8D0B-4894-9AB5-5755CBFB514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4553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B400C-00B2-405C-A3CC-FA71AA2D1652}" type="datetimeFigureOut">
              <a:rPr lang="en-US"/>
              <a:pPr>
                <a:defRPr/>
              </a:pPr>
              <a:t>4/26/2019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C53DF-CD5F-4A9C-8F96-725F7CE28B3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4540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DF871-8F05-4342-BA9B-94541C70539B}" type="datetimeFigureOut">
              <a:rPr lang="en-US"/>
              <a:pPr>
                <a:defRPr/>
              </a:pPr>
              <a:t>4/26/2019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CCAEC-E437-414B-AE07-FF1E24BDDC9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8327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E9B69-FC1D-42DA-BA16-36CA4051FB18}" type="datetimeFigureOut">
              <a:rPr lang="en-US"/>
              <a:pPr>
                <a:defRPr/>
              </a:pPr>
              <a:t>4/26/2019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1646A-A0DB-4A60-85BC-1BC39A7C550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362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4ABCFC-7636-4B6A-A0CF-7132E126BC3D}" type="datetimeFigureOut">
              <a:rPr lang="en-US"/>
              <a:pPr>
                <a:defRPr/>
              </a:pPr>
              <a:t>4/26/2019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84C4DC-C421-445C-9DF4-796D0A1162D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423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23C49-06B8-4613-BF74-9227CF28542A}" type="datetimeFigureOut">
              <a:rPr lang="en-US"/>
              <a:pPr>
                <a:defRPr/>
              </a:pPr>
              <a:t>4/26/2019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E65D2-56B7-4E0D-86B0-9DABAFBCC94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952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/>
          <a:lstStyle>
            <a:lvl1pPr algn="r">
              <a:defRPr sz="5000" spc="20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80B68-4BA9-4876-B112-81FFD33E7E25}" type="datetimeFigureOut">
              <a:rPr lang="en-US"/>
              <a:pPr>
                <a:defRPr/>
              </a:pPr>
              <a:t>4/26/2019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51EB9-8E2E-454D-8E77-AC938ED1C93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0807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D79E1-E2D7-478B-8517-539BA834B44A}" type="datetimeFigureOut">
              <a:rPr lang="en-US"/>
              <a:pPr>
                <a:defRPr/>
              </a:pPr>
              <a:t>4/26/2019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00F05-8821-4C58-8746-9C0E4ED2901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572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 rot="5400000" flipV="1">
            <a:off x="10058400" y="58738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3F7DC-9D38-4EA8-9D03-B93D852D843C}" type="datetimeFigureOut">
              <a:rPr lang="en-US"/>
              <a:pPr>
                <a:defRPr/>
              </a:pPr>
              <a:t>4/26/2019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01251-88A7-4BF9-8857-0C7F64A577C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1468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E025D-8820-42BD-8ED9-5C407D9B7659}" type="datetimeFigureOut">
              <a:rPr lang="en-US"/>
              <a:pPr>
                <a:defRPr/>
              </a:pPr>
              <a:t>4/26/2019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BC817-EB86-48C4-92BC-69830AAA0A8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88472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585788"/>
            <a:ext cx="9720262" cy="14986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1023938" y="2286000"/>
            <a:ext cx="4783137" cy="402272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959475" y="2286000"/>
            <a:ext cx="4784725" cy="402272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C3B49-A284-450F-A3B3-B3770ABFCD26}" type="datetimeFigureOut">
              <a:rPr lang="en-US"/>
              <a:pPr>
                <a:defRPr/>
              </a:pPr>
              <a:t>4/26/2019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6D55B0-5847-406E-AF90-27385A5611F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0011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3938" y="585788"/>
            <a:ext cx="9720262" cy="1498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23938" y="2286000"/>
            <a:ext cx="9720262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4572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3938" y="6470650"/>
            <a:ext cx="21542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C41B5FB8-77B7-4E9D-9710-B1BDA2EBA2AB}" type="datetimeFigureOut">
              <a:rPr lang="en-US"/>
              <a:pPr>
                <a:defRPr/>
              </a:pPr>
              <a:t>4/26/2019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3463" y="6470650"/>
            <a:ext cx="59007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863" y="6470650"/>
            <a:ext cx="9731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53AAEF02-973D-4EC9-8059-1444F5C7A63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7088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5" r:id="rId2"/>
    <p:sldLayoutId id="2147483717" r:id="rId3"/>
    <p:sldLayoutId id="2147483714" r:id="rId4"/>
    <p:sldLayoutId id="2147483713" r:id="rId5"/>
    <p:sldLayoutId id="2147483712" r:id="rId6"/>
    <p:sldLayoutId id="2147483718" r:id="rId7"/>
    <p:sldLayoutId id="2147483711" r:id="rId8"/>
    <p:sldLayoutId id="2147483719" r:id="rId9"/>
    <p:sldLayoutId id="2147483710" r:id="rId10"/>
    <p:sldLayoutId id="2147483720" r:id="rId11"/>
    <p:sldLayoutId id="2147483709" r:id="rId12"/>
    <p:sldLayoutId id="2147483708" r:id="rId13"/>
  </p:sldLayoutIdLst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 kern="1200" cap="all" spc="100">
          <a:solidFill>
            <a:srgbClr val="0D0D0D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anose="020B0606020104020203" pitchFamily="34" charset="0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anose="020B0606020104020203" pitchFamily="34" charset="0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anose="020B0606020104020203" pitchFamily="34" charset="0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anose="020B0606020104020203" pitchFamily="34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anose="020B0606020104020203" pitchFamily="34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anose="020B0606020104020203" pitchFamily="34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anose="020B0606020104020203" pitchFamily="34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anose="020B0606020104020203" pitchFamily="34" charset="0"/>
        </a:defRPr>
      </a:lvl9pPr>
    </p:titleStyle>
    <p:bodyStyle>
      <a:lvl1pPr marL="90488" indent="-90488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13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447675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3725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6288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9731360" TargetMode="External"/><Relationship Id="rId2" Type="http://schemas.openxmlformats.org/officeDocument/2006/relationships/hyperlink" Target="https://www.ncbi.nlm.nih.gov/pubmed/2973136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://www.paulomargotto.com.br/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9753545" TargetMode="External"/><Relationship Id="rId2" Type="http://schemas.openxmlformats.org/officeDocument/2006/relationships/hyperlink" Target="https://www.ncbi.nlm.nih.gov/pubmed/29753545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hyperlink" Target="http://paulomargotto.com.br/documentos/19214" TargetMode="Externa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1571" TargetMode="External"/><Relationship Id="rId2" Type="http://schemas.openxmlformats.org/officeDocument/2006/relationships/hyperlink" Target="http://www.paulomargotto.com.br/documentos/Clube_revista_Hiperglicemia.ppt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hyperlink" Target="http://paulomargotto.com.br/documentos/19214" TargetMode="External"/><Relationship Id="rId4" Type="http://schemas.openxmlformats.org/officeDocument/2006/relationships/image" Target="../media/image1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6119" TargetMode="External"/><Relationship Id="rId2" Type="http://schemas.openxmlformats.org/officeDocument/2006/relationships/hyperlink" Target="http://www.paulomargotto.com.br/documentos/Hiperglicemia-ROP_2011.ppt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6116" TargetMode="External"/><Relationship Id="rId2" Type="http://schemas.openxmlformats.org/officeDocument/2006/relationships/hyperlink" Target="http://www.paulomargotto.com.br/documentos/Hiperglic_ROP_2014.ppt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4503" TargetMode="External"/><Relationship Id="rId2" Type="http://schemas.openxmlformats.org/officeDocument/2006/relationships/hyperlink" Target="http://www.paulomargotto.com.br/documentos/Hiperglicem_lesao_subst_branca.ppt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4984" TargetMode="External"/><Relationship Id="rId2" Type="http://schemas.openxmlformats.org/officeDocument/2006/relationships/hyperlink" Target="http://www.paulomargotto.com.br/documentos/Hiperglicemia_Hemorrag_Intrav.ppt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Uso%20precoce%20de%20insulina-premat.extremo.ppt" TargetMode="External"/><Relationship Id="rId2" Type="http://schemas.openxmlformats.org/officeDocument/2006/relationships/hyperlink" Target="http://www.ncbi.nlm.nih.gov/pubmed/18971490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png"/><Relationship Id="rId4" Type="http://schemas.openxmlformats.org/officeDocument/2006/relationships/hyperlink" Target="http://paulomargotto.com.br/documentos/4109" TargetMode="Externa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3986" TargetMode="External"/><Relationship Id="rId2" Type="http://schemas.openxmlformats.org/officeDocument/2006/relationships/hyperlink" Target="http://www.paulomargotto.com.br/documentos/Hiperglic_Hipoglicem_pre_termo.ppt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" TargetMode="External"/><Relationship Id="rId2" Type="http://schemas.openxmlformats.org/officeDocument/2006/relationships/hyperlink" Target="http://www.ncbi.nlm.nih.gov/pubmed/21324479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www.paulomargotto.com.br/documentos/diabetesneonatalpermanente.ppt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www.paulomargotto.com.br/documentos/Diabetes_neonatal.ppt" TargetMode="External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paulomargotto.com.br/documentos/19199" TargetMode="Externa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hyperlink" Target="https://www.ncbi.nlm.nih.gov/pubmed?linkname=pubmed_pubmed&amp;from_uid=26348113" TargetMode="External"/><Relationship Id="rId2" Type="http://schemas.openxmlformats.org/officeDocument/2006/relationships/hyperlink" Target="http://paulomargotto.com.br/documentos/1035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cbi.nlm.nih.gov/pubmed/26348113" TargetMode="External"/><Relationship Id="rId5" Type="http://schemas.openxmlformats.org/officeDocument/2006/relationships/image" Target="../media/image23.png"/><Relationship Id="rId4" Type="http://schemas.openxmlformats.org/officeDocument/2006/relationships/image" Target="../media/image20.pn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png"/><Relationship Id="rId5" Type="http://schemas.openxmlformats.org/officeDocument/2006/relationships/hyperlink" Target="http://paulomargotto.com.br/documentos/19199" TargetMode="External"/><Relationship Id="rId4" Type="http://schemas.openxmlformats.org/officeDocument/2006/relationships/hyperlink" Target="http://www.paulomargotto.com.br/documentos/Hiperglicemia-William%20Ray.pdf" TargetMode="Externa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www.paulomargotto.com.br/documentos/aa_precoce_nutricao.doc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paulomargotto.com.br/documentos/396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cbi.nlm.nih.gov/pubmed/28916591" TargetMode="Externa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paulomargotto.com.br/documentos/19180" TargetMode="External"/><Relationship Id="rId1" Type="http://schemas.openxmlformats.org/officeDocument/2006/relationships/slideLayout" Target="../slideLayouts/slideLayout1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 bwMode="auto">
          <a:xfrm>
            <a:off x="1030288" y="0"/>
            <a:ext cx="9713912" cy="1725613"/>
          </a:xfrm>
          <a:solidFill>
            <a:srgbClr val="FFFF00"/>
          </a:solidFill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altLang="pt-BR" sz="4000" cap="none" smtClean="0">
                <a:solidFill>
                  <a:srgbClr val="0000FF"/>
                </a:solidFill>
              </a:rPr>
              <a:t>Hiperglicemia nos recém-nascidos extremamente prematuros-tratamento com insulina, mortalidade e ingesta de nutrientes</a:t>
            </a:r>
          </a:p>
        </p:txBody>
      </p:sp>
      <p:sp>
        <p:nvSpPr>
          <p:cNvPr id="7171" name="Subtítulo 2"/>
          <p:cNvSpPr>
            <a:spLocks noGrp="1"/>
          </p:cNvSpPr>
          <p:nvPr>
            <p:ph type="subTitle" idx="1"/>
          </p:nvPr>
        </p:nvSpPr>
        <p:spPr>
          <a:xfrm>
            <a:off x="8610600" y="4959350"/>
            <a:ext cx="3200400" cy="1463675"/>
          </a:xfrm>
          <a:ln w="38100">
            <a:solidFill>
              <a:srgbClr val="00CC00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spcBef>
                <a:spcPct val="0"/>
              </a:spcBef>
            </a:pPr>
            <a:r>
              <a:rPr lang="pt-BR" altLang="pt-BR" smtClean="0">
                <a:solidFill>
                  <a:schemeClr val="tx1"/>
                </a:solidFill>
              </a:rPr>
              <a:t>Daniela Megumi – R4 de Neonatologia-</a:t>
            </a:r>
            <a:r>
              <a:rPr lang="pt-BR" altLang="pt-BR" smtClean="0">
                <a:solidFill>
                  <a:srgbClr val="0D0D0D"/>
                </a:solidFill>
              </a:rPr>
              <a:t> HMIB</a:t>
            </a:r>
          </a:p>
          <a:p>
            <a:pPr algn="ctr" eaLnBrk="1" hangingPunct="1">
              <a:spcBef>
                <a:spcPct val="0"/>
              </a:spcBef>
            </a:pPr>
            <a:r>
              <a:rPr lang="pt-BR" altLang="pt-BR" smtClean="0">
                <a:solidFill>
                  <a:srgbClr val="0D0D0D"/>
                </a:solidFill>
              </a:rPr>
              <a:t>Orientadores: Dra Joseleide e Dr Paulo Margotto</a:t>
            </a:r>
          </a:p>
        </p:txBody>
      </p:sp>
      <p:sp>
        <p:nvSpPr>
          <p:cNvPr id="7172" name="Text Box 5"/>
          <p:cNvSpPr txBox="1">
            <a:spLocks noChangeArrowheads="1"/>
          </p:cNvSpPr>
          <p:nvPr/>
        </p:nvSpPr>
        <p:spPr bwMode="auto">
          <a:xfrm>
            <a:off x="5321300" y="110966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/>
            <a:endParaRPr lang="pt-BR" altLang="pt-BR"/>
          </a:p>
        </p:txBody>
      </p:sp>
      <p:sp>
        <p:nvSpPr>
          <p:cNvPr id="7173" name="Rectangle 6"/>
          <p:cNvSpPr>
            <a:spLocks noChangeArrowheads="1"/>
          </p:cNvSpPr>
          <p:nvPr/>
        </p:nvSpPr>
        <p:spPr bwMode="auto">
          <a:xfrm>
            <a:off x="147638" y="5121275"/>
            <a:ext cx="8364537" cy="1098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/>
            <a:r>
              <a:rPr lang="en-US" altLang="pt-BR">
                <a:hlinkClick r:id="rId2"/>
              </a:rPr>
              <a:t>Hyperglycemia in Extremely Preterm Infants-Insulin Treatment, Mortality and Nutrient Intakes.</a:t>
            </a:r>
            <a:r>
              <a:rPr lang="en-US" altLang="pt-BR"/>
              <a:t>Zamir I, Tornevi A, Abrahamsson T, Ahlsson</a:t>
            </a:r>
          </a:p>
          <a:p>
            <a:pPr algn="ctr"/>
            <a:r>
              <a:rPr lang="en-US" altLang="pt-BR"/>
              <a:t>J Pediatr. 2018 Sep;200:104-110.e1. doi: 10.1016/j.jpeds.2018.03.049. Epub 2018 May 3.PMID: 29731360.</a:t>
            </a:r>
            <a:r>
              <a:rPr lang="en-US" altLang="pt-BR" u="sng">
                <a:hlinkClick r:id="rId3"/>
              </a:rPr>
              <a:t>Similar articles</a:t>
            </a:r>
            <a:r>
              <a:rPr lang="en-US" altLang="pt-BR" u="sng"/>
              <a:t>. </a:t>
            </a:r>
            <a:r>
              <a:rPr lang="en-US" altLang="pt-BR"/>
              <a:t>Suécia</a:t>
            </a:r>
          </a:p>
        </p:txBody>
      </p:sp>
      <p:pic>
        <p:nvPicPr>
          <p:cNvPr id="7174" name="Picture 8" descr="Unid_Neonat_Rede Vermon"/>
          <p:cNvPicPr>
            <a:picLocks noChangeAspect="1" noChangeArrowheads="1"/>
          </p:cNvPicPr>
          <p:nvPr/>
        </p:nvPicPr>
        <p:blipFill>
          <a:blip r:embed="rId4">
            <a:lum bright="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1225" y="1741488"/>
            <a:ext cx="3898900" cy="284480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5" name="Line 9"/>
          <p:cNvSpPr>
            <a:spLocks noChangeShapeType="1"/>
          </p:cNvSpPr>
          <p:nvPr/>
        </p:nvSpPr>
        <p:spPr bwMode="auto">
          <a:xfrm>
            <a:off x="3927475" y="1943100"/>
            <a:ext cx="400050" cy="195263"/>
          </a:xfrm>
          <a:prstGeom prst="line">
            <a:avLst/>
          </a:prstGeom>
          <a:noFill/>
          <a:ln w="76200">
            <a:solidFill>
              <a:srgbClr val="00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176" name="Text Box 10"/>
          <p:cNvSpPr txBox="1">
            <a:spLocks noChangeArrowheads="1"/>
          </p:cNvSpPr>
          <p:nvPr/>
        </p:nvSpPr>
        <p:spPr bwMode="auto">
          <a:xfrm>
            <a:off x="7921625" y="2492375"/>
            <a:ext cx="3449638" cy="6985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/>
            <a:r>
              <a:rPr lang="pt-BR" altLang="pt-BR" b="1">
                <a:solidFill>
                  <a:srgbClr val="0000FF"/>
                </a:solidFill>
              </a:rPr>
              <a:t>Não deixe de consultar o Editorial</a:t>
            </a:r>
          </a:p>
          <a:p>
            <a:pPr defTabSz="914400"/>
            <a:r>
              <a:rPr lang="pt-BR" altLang="pt-BR" b="1">
                <a:solidFill>
                  <a:srgbClr val="0000FF"/>
                </a:solidFill>
              </a:rPr>
              <a:t>de Willian Ray sobre esse estudo!</a:t>
            </a:r>
          </a:p>
        </p:txBody>
      </p:sp>
      <p:sp>
        <p:nvSpPr>
          <p:cNvPr id="7177" name="AutoShape 11"/>
          <p:cNvSpPr>
            <a:spLocks noChangeArrowheads="1"/>
          </p:cNvSpPr>
          <p:nvPr/>
        </p:nvSpPr>
        <p:spPr bwMode="auto">
          <a:xfrm>
            <a:off x="7207250" y="1549400"/>
            <a:ext cx="914400" cy="914400"/>
          </a:xfrm>
          <a:prstGeom prst="lightningBolt">
            <a:avLst/>
          </a:prstGeom>
          <a:solidFill>
            <a:srgbClr val="FFFF00"/>
          </a:solidFill>
          <a:ln w="5715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endParaRPr lang="pt-BR" altLang="pt-BR"/>
          </a:p>
        </p:txBody>
      </p:sp>
      <p:sp>
        <p:nvSpPr>
          <p:cNvPr id="7178" name="AutoShape 12"/>
          <p:cNvSpPr>
            <a:spLocks noChangeArrowheads="1"/>
          </p:cNvSpPr>
          <p:nvPr/>
        </p:nvSpPr>
        <p:spPr bwMode="auto">
          <a:xfrm flipH="1">
            <a:off x="11042650" y="1657350"/>
            <a:ext cx="1149350" cy="777875"/>
          </a:xfrm>
          <a:prstGeom prst="lightningBolt">
            <a:avLst/>
          </a:prstGeom>
          <a:solidFill>
            <a:srgbClr val="FFFF00"/>
          </a:solidFill>
          <a:ln w="5715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endParaRPr lang="pt-BR" altLang="pt-BR"/>
          </a:p>
        </p:txBody>
      </p:sp>
      <p:sp>
        <p:nvSpPr>
          <p:cNvPr id="7179" name="Text Box 13"/>
          <p:cNvSpPr txBox="1">
            <a:spLocks noChangeArrowheads="1"/>
          </p:cNvSpPr>
          <p:nvPr/>
        </p:nvSpPr>
        <p:spPr bwMode="auto">
          <a:xfrm>
            <a:off x="2543175" y="6365875"/>
            <a:ext cx="55991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/>
            <a:r>
              <a:rPr lang="pt-BR" altLang="pt-BR">
                <a:hlinkClick r:id="rId5"/>
              </a:rPr>
              <a:t>www.paulomargotto.com.br</a:t>
            </a:r>
            <a:r>
              <a:rPr lang="pt-BR" altLang="pt-BR"/>
              <a:t>    Brasília 27 de abril de 2018</a:t>
            </a:r>
          </a:p>
        </p:txBody>
      </p:sp>
      <p:pic>
        <p:nvPicPr>
          <p:cNvPr id="7180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13" y="2397125"/>
            <a:ext cx="3030537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Introdução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893888"/>
            <a:ext cx="9720262" cy="4414837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pt-BR" altLang="pt-BR" smtClean="0"/>
              <a:t> Pré-termos extremos são propensos aos distúrbios da homeostase da glicose.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pt-BR" altLang="pt-BR" smtClean="0">
                <a:solidFill>
                  <a:srgbClr val="FF0000"/>
                </a:solidFill>
              </a:rPr>
              <a:t>Durante a 1ª semana pós-natal cerca de 1/3 dos MBP (&lt;1500g) tem uma concentração de glicose &gt;180mg/dL (10mmol/L).</a:t>
            </a:r>
            <a:r>
              <a:rPr lang="pt-BR" altLang="pt-BR" smtClean="0"/>
              <a:t> [1,3]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pt-BR" altLang="pt-BR" smtClean="0"/>
              <a:t> </a:t>
            </a:r>
            <a:r>
              <a:rPr lang="pt-PT" altLang="pt-BR" smtClean="0"/>
              <a:t>Poucos estudos concentraram-se nas últimas semanas, embora alguns estudos recentes sugiram que prematuros podem apresentar episódios freqüentes de hiperglicemia no tempo da alta.[4,5]</a:t>
            </a:r>
            <a:r>
              <a:rPr lang="pt-BR" altLang="pt-BR" smtClean="0"/>
              <a:t> 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pt-BR" altLang="pt-BR" smtClean="0"/>
              <a:t> Não existe uma definição estabelecida da hiperglicemia em pré-termos extremos e vários cortes são utilizados por diferentes autores. [6] Isto, associado a falta de evidências sobre o uso da insulina, gera diferentes manejos da hiperglicemia nos recém-nascios prematuros extremos (RNPTE) em diversos países.[7]</a:t>
            </a:r>
            <a:br>
              <a:rPr lang="pt-BR" altLang="pt-BR" smtClean="0"/>
            </a:br>
            <a:endParaRPr lang="pt-BR" altLang="pt-BR" smtClean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pt-BR" altLang="pt-BR" smtClean="0"/>
              <a:t> Sabe-se que a hiperglicemia num período precoce da vida dos recém-nascidos prematuros (RNPT) está associada com uma gama de morbidade e mortalidade nestes recém-nascidos (RN). [8-15]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Introdução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</a:t>
            </a:r>
            <a:r>
              <a:rPr lang="pt-BR" altLang="pt-BR" smtClean="0">
                <a:solidFill>
                  <a:srgbClr val="0000FF"/>
                </a:solidFill>
              </a:rPr>
              <a:t>Este estudo buscou descrever a tendência da concentração da glicose plasmática nos RNPTE durante os 28 dias pós-natal e encontrar as possíveis associações entre esta concentração com a ingesta nutricional, tratamento com insulina e mortalidade neonatal.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pt-BR" altLang="pt-BR" smtClean="0">
              <a:solidFill>
                <a:srgbClr val="0000FF"/>
              </a:solidFill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pt-BR" altLang="pt-BR" smtClean="0"/>
              <a:t>                                         </a:t>
            </a:r>
            <a:r>
              <a:rPr lang="pt-BR" altLang="pt-BR" smtClean="0">
                <a:solidFill>
                  <a:srgbClr val="FF00FF"/>
                </a:solidFill>
              </a:rPr>
              <a:t>Hipóteses do estudo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A hiperglicemia era observada frequentemente além a 1ª semana pós natal;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A infusão de glicose contava para maior variabilidade das concentrações de glicose,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O tratamento com insulina estava associado com menor mortalidade nos RN com hiperglicemia.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endParaRPr lang="pt-BR" altLang="pt-BR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Métodos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dirty="0" smtClean="0"/>
              <a:t> Foram utilizados dados do ‘</a:t>
            </a:r>
            <a:r>
              <a:rPr lang="pt-BR" altLang="pt-BR" i="1" dirty="0" err="1" smtClean="0"/>
              <a:t>Extremely</a:t>
            </a:r>
            <a:r>
              <a:rPr lang="pt-BR" altLang="pt-BR" i="1" dirty="0" smtClean="0"/>
              <a:t> </a:t>
            </a:r>
            <a:r>
              <a:rPr lang="pt-BR" altLang="pt-BR" i="1" dirty="0" err="1" smtClean="0"/>
              <a:t>Preterm</a:t>
            </a:r>
            <a:r>
              <a:rPr lang="pt-BR" altLang="pt-BR" i="1" dirty="0" smtClean="0"/>
              <a:t> </a:t>
            </a:r>
            <a:r>
              <a:rPr lang="pt-BR" altLang="pt-BR" i="1" dirty="0" err="1" smtClean="0"/>
              <a:t>Infants</a:t>
            </a:r>
            <a:r>
              <a:rPr lang="pt-BR" altLang="pt-BR" i="1" dirty="0" smtClean="0"/>
              <a:t> em </a:t>
            </a:r>
            <a:r>
              <a:rPr lang="pt-BR" altLang="pt-BR" i="1" dirty="0" err="1" smtClean="0"/>
              <a:t>Sweden</a:t>
            </a:r>
            <a:r>
              <a:rPr lang="pt-BR" altLang="pt-BR" i="1" dirty="0" smtClean="0"/>
              <a:t> </a:t>
            </a:r>
            <a:r>
              <a:rPr lang="pt-BR" altLang="pt-BR" i="1" dirty="0" err="1" smtClean="0"/>
              <a:t>Study</a:t>
            </a:r>
            <a:r>
              <a:rPr lang="pt-BR" altLang="pt-BR" dirty="0" smtClean="0"/>
              <a:t>’ (EXPRESS), uma população baseada </a:t>
            </a:r>
            <a:r>
              <a:rPr lang="pt-BR" altLang="pt-BR" dirty="0" smtClean="0"/>
              <a:t>numa </a:t>
            </a:r>
            <a:r>
              <a:rPr lang="pt-BR" altLang="pt-BR" dirty="0" smtClean="0"/>
              <a:t>coorte incluindo todos os RN com IG &lt; 27 semanas completados num período de 3 anos durante 1º de abril de 2001 e 31 de março de 2007.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pt-BR" altLang="pt-BR" dirty="0" smtClean="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dirty="0" smtClean="0"/>
              <a:t> </a:t>
            </a:r>
            <a:r>
              <a:rPr lang="pt-PT" altLang="pt-BR" sz="2400" dirty="0" smtClean="0">
                <a:solidFill>
                  <a:srgbClr val="212121"/>
                </a:solidFill>
              </a:rPr>
              <a:t>Características da coorte como desfechos da ingesta nutricional, perinatal e crescimento, assim como desfechos de sobrevida e morbidade foram publicados anteriormente.[1618]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pt-PT" altLang="pt-BR" sz="3600" dirty="0" smtClean="0"/>
          </a:p>
          <a:p>
            <a:pPr eaLnBrk="1" hangingPunct="1">
              <a:buFont typeface="Arial" panose="020B0604020202020204" pitchFamily="34" charset="0"/>
              <a:buChar char="•"/>
            </a:pPr>
            <a:endParaRPr lang="pt-BR" altLang="pt-BR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Métodos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970088"/>
            <a:ext cx="9720262" cy="4338637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</a:t>
            </a:r>
            <a:r>
              <a:rPr lang="pt-PT" altLang="pt-BR" sz="2400" smtClean="0">
                <a:solidFill>
                  <a:srgbClr val="212121"/>
                </a:solidFill>
              </a:rPr>
              <a:t>No total, 707 nascidos vivos foram incluídos no estudo.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PT" altLang="pt-BR" sz="2400" smtClean="0">
                <a:solidFill>
                  <a:srgbClr val="212121"/>
                </a:solidFill>
              </a:rPr>
              <a:t> Foram excluídos 105 lactentes que não sobreviveram nas primeiras 24 horas de vida, 14 lactentes para os quais os dados perinatais não puderam ser recuperados, e 8 lactentes com malformações congênitas envolvendo o intestino ou múltiplas malformações ou aberrações cromossômicas.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PT" altLang="pt-BR" sz="2400" smtClean="0">
                <a:solidFill>
                  <a:srgbClr val="212121"/>
                </a:solidFill>
              </a:rPr>
              <a:t> Para a análise da associação entre hiperglicemia durante 2 e 3 dias consecutivos, o tratamento com insulina e mortalidade, foram excluídos os lactentes que não sobreviveram nas primeiras 48 e 72 horas de vida (n = 11 e 23), respectivamente.</a:t>
            </a:r>
            <a:r>
              <a:rPr lang="pt-PT" altLang="pt-BR" sz="2000" smtClean="0"/>
              <a:t> </a:t>
            </a:r>
            <a:endParaRPr lang="pt-PT" altLang="pt-BR" sz="3600" smtClean="0"/>
          </a:p>
        </p:txBody>
      </p:sp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90488"/>
            <a:ext cx="0" cy="2762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/>
            <a:endParaRPr lang="pt-PT" altLang="pt-BR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métodos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790700"/>
            <a:ext cx="9720262" cy="451802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O estudo foi aprovado pelo Comitê Regional de Ética em Lund, Suécia (Dnr 42/2004 e 138/2008), e consentimento informado por escrito foi obtido de todos os pais antes ou logo após o nascimento da criança. </a:t>
            </a:r>
          </a:p>
          <a:p>
            <a:pPr eaLnBrk="1" hangingPunct="1"/>
            <a:r>
              <a:rPr lang="pt-BR" altLang="pt-BR" smtClean="0"/>
              <a:t> Os dados clínicos foram extraídos do banco de dados EXPRESS (</a:t>
            </a:r>
            <a:r>
              <a:rPr lang="pt-BR" altLang="pt-BR" i="1" smtClean="0"/>
              <a:t>Extremely Preterm Infants in Sweden Study</a:t>
            </a:r>
            <a:r>
              <a:rPr lang="pt-BR" altLang="pt-BR" smtClean="0"/>
              <a:t>)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Todas as medições de glicose plasmática foram obtidas retrospectivamente dos registros hospitalares nos primeiros 28 dias pós-natal.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Os valores diários mais altos e mais baixos de glicose plasmática foram registrados.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Se apenas 1 valor de glicose estivesse disponível para um dia específico, ele foi classificado como maior e menor.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O dia zero foi definido como durando desde a hora do nascimento até a meia-noite seguinte. Os dias seguintes foram definidos como dias de calendário.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pt-BR" altLang="pt-BR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métodos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700213"/>
            <a:ext cx="9720262" cy="460851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A grande maioria das medições de glicose foi analisada a partir de amostras de plasma usando diferentes analisadores de gases do sangue disponíveis em todas as unidades de cuidados neonatais (sistema mais comum: Radiometer, Brønshøj, Dinamarca).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pt-BR" altLang="pt-BR" smtClean="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Os valores de glicose foram registrados independentemente da origem da amostra de sangue (capilar, venoso ou arterial).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pt-BR" altLang="pt-BR" smtClean="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As medições foram </a:t>
            </a:r>
            <a:r>
              <a:rPr lang="pt-BR" altLang="pt-BR" b="1" smtClean="0"/>
              <a:t>excluídas</a:t>
            </a:r>
            <a:r>
              <a:rPr lang="pt-BR" altLang="pt-BR" smtClean="0"/>
              <a:t> quando as amostras foram retiradas de uma linha venosa com uma infusão contínua de glicose.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pt-BR" altLang="pt-BR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métodos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725613"/>
            <a:ext cx="9720262" cy="48418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pt-BR" altLang="pt-BR" smtClean="0"/>
              <a:t> </a:t>
            </a:r>
            <a:r>
              <a:rPr lang="pt-BR" altLang="pt-BR" sz="2000" smtClean="0"/>
              <a:t>Os dados sobre o tratamento com insulina foram recolhidos, quando disponíveis, incluindo: tipo de preparação administrada, modo de tratamento, concentração, dosagem, dose total administrada e a taxa máxima de infusão para cada dia de tratamento. 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pt-BR" altLang="pt-BR" sz="2000" smtClean="0"/>
              <a:t> Durante o período do estudo, não havia diretrizes nacionais para o tratamento com insulina e, na maioria das vezes, nenhuma diretriz local estava em uso nesta população. 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pt-BR" altLang="pt-BR" sz="2000" smtClean="0"/>
              <a:t> O tratamento com insulina foi administrado de acordo com o julgamento clínico. [18,19].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pt-BR" altLang="pt-BR" sz="2000" smtClean="0"/>
              <a:t> Foram coletados dados diários dos registros hospitalares referentes à ingestão enteral e parenteral de macronutrientes (carboidratos, proteínas e gorduras (g/kg/dia) até o dia 28 pós-natal. 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pt-BR" altLang="pt-BR" sz="2000" smtClean="0"/>
              <a:t> Os dados nutricionais e bioquímicos foram coletados e armazenados em sistema computadorizado (Nutrium software; Nutrium AB, Umeå, Suécia).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Pequeno para idade gestacional (PIG) ​​foi definido como peso ao nascer abaixo Percentil 10 para a população geral.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pt-BR" altLang="pt-BR" sz="200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métodos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738313"/>
            <a:ext cx="9720262" cy="457041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ANÁLISE ESTATÍSTICA: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Os dados foram analisados ​​usando o software estatístico SPSS v 24.0 para Windows (SPSS, Chicago, Illinois) e R v 3.3.2 (Fundação R para Estatística Computacional, Viena, Áustria). 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pt-BR" altLang="pt-BR" b="1" smtClean="0"/>
              <a:t>A hiperglicemia foi definida como a mais alta medida de valor de glicose plasmática &gt;180 mg/dL (10 mmol / L) em um determinado dia.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Para avaliar possível viés de atrito por causa da interrupção da monitorização da glicose plasmática em crianças sem hiperglicemia antes de completar 28 dias, o teste t de Student foi usado para comparar a frequência de testes de glicose em dois subgrupos: (1) bebês tratados em 1 hospital universitário (hospital A) onde a prática clínica era realizar medições de glicose plasmática diariamente e (2) lactentes atendidos em outros hospitais universitários (hospitais BG). 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A frequência dos testes de glicose foi comparada semanalmente entre os bebês sobreviventes na respectiva semana. 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As taxas de hiperglicemia foram comparadas entre os grupos usando um teste do quiquadrado.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métodos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738313"/>
            <a:ext cx="9720262" cy="4570412"/>
          </a:xfrm>
        </p:spPr>
        <p:txBody>
          <a:bodyPr rtlCol="0">
            <a:normAutofit fontScale="92500" lnSpcReduction="10000"/>
          </a:bodyPr>
          <a:lstStyle/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 smtClean="0"/>
              <a:t> ANÁLISE ESTATÍSTICA:</a:t>
            </a:r>
          </a:p>
          <a:p>
            <a:pPr marL="265176" lvl="1" indent="-13716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 Para avaliar uma possível associação entre as ingestões nutricionais e as concentrações de glicose plasmática, foram utilizados modelos aditivos generalizados, incluindo um efeito aleatório para cada paciente, e um ajuste suave do </a:t>
            </a:r>
            <a:r>
              <a:rPr lang="pt-BR" i="1" dirty="0" err="1" smtClean="0"/>
              <a:t>spline</a:t>
            </a:r>
            <a:r>
              <a:rPr lang="pt-BR" dirty="0" smtClean="0"/>
              <a:t> </a:t>
            </a:r>
            <a:r>
              <a:rPr lang="pt-BR" dirty="0"/>
              <a:t>para uma tendência temporal média nas concentrações de glicose observadas. </a:t>
            </a:r>
            <a:endParaRPr lang="pt-BR" dirty="0" smtClean="0"/>
          </a:p>
          <a:p>
            <a:pPr marL="265176" lvl="1" indent="-137160" eaLnBrk="1" fontAlgn="auto" hangingPunct="1">
              <a:buFont typeface="Arial" panose="020B0604020202020204" pitchFamily="34" charset="0"/>
              <a:buChar char="•"/>
              <a:defRPr/>
            </a:pPr>
            <a:endParaRPr lang="pt-BR" dirty="0" smtClean="0"/>
          </a:p>
          <a:p>
            <a:pPr marL="265176" lvl="1" indent="-13716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 </a:t>
            </a:r>
            <a:r>
              <a:rPr lang="pt-BR" dirty="0" smtClean="0"/>
              <a:t>Assim</a:t>
            </a:r>
            <a:r>
              <a:rPr lang="pt-BR" dirty="0"/>
              <a:t>, as análises objetivaram avaliar como as ingestões nutricionais diárias dadas aos lactentes influenciam os níveis de glicose no dia seguinte, durante os primeiros </a:t>
            </a:r>
            <a:r>
              <a:rPr lang="pt-BR" dirty="0" smtClean="0"/>
              <a:t>28 dias pós-natal</a:t>
            </a:r>
            <a:r>
              <a:rPr lang="pt-BR" dirty="0"/>
              <a:t>. </a:t>
            </a:r>
            <a:endParaRPr lang="pt-BR" dirty="0" smtClean="0"/>
          </a:p>
          <a:p>
            <a:pPr marL="265176" lvl="1" indent="-137160" eaLnBrk="1" fontAlgn="auto" hangingPunct="1">
              <a:buFont typeface="Arial" panose="020B0604020202020204" pitchFamily="34" charset="0"/>
              <a:buChar char="•"/>
              <a:defRPr/>
            </a:pPr>
            <a:endParaRPr lang="pt-BR" dirty="0" smtClean="0"/>
          </a:p>
          <a:p>
            <a:pPr marL="265176" lvl="1" indent="-13716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 smtClean="0"/>
              <a:t>Os </a:t>
            </a:r>
            <a:r>
              <a:rPr lang="pt-BR" dirty="0"/>
              <a:t>dias em que o tratamento com insulina foi administrado foram excluídos dessas análises. </a:t>
            </a:r>
            <a:endParaRPr lang="pt-BR" dirty="0" smtClean="0"/>
          </a:p>
          <a:p>
            <a:pPr marL="265176" lvl="1" indent="-137160" eaLnBrk="1" fontAlgn="auto" hangingPunct="1">
              <a:buFont typeface="Arial" panose="020B0604020202020204" pitchFamily="34" charset="0"/>
              <a:buChar char="•"/>
              <a:defRPr/>
            </a:pPr>
            <a:endParaRPr lang="pt-BR" dirty="0" smtClean="0"/>
          </a:p>
          <a:p>
            <a:pPr marL="265176" lvl="1" indent="-13716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 smtClean="0"/>
              <a:t>As </a:t>
            </a:r>
            <a:r>
              <a:rPr lang="pt-BR" dirty="0"/>
              <a:t>concentrações de glicose foram </a:t>
            </a:r>
            <a:r>
              <a:rPr lang="pt-BR" dirty="0" smtClean="0"/>
              <a:t>transformadas em log (logaritmo </a:t>
            </a:r>
            <a:r>
              <a:rPr lang="pt-BR" dirty="0"/>
              <a:t>natural) para obter dados distribuídos de Gauss, e todos os modelos foram ajustados para peso ao nascer e idade estacional</a:t>
            </a:r>
            <a:r>
              <a:rPr lang="pt-BR" dirty="0" smtClean="0"/>
              <a:t>.</a:t>
            </a:r>
          </a:p>
          <a:p>
            <a:pPr marL="265176" lvl="1" indent="-137160" eaLnBrk="1" fontAlgn="auto" hangingPunct="1">
              <a:buFont typeface="Arial" panose="020B0604020202020204" pitchFamily="34" charset="0"/>
              <a:buChar char="•"/>
              <a:defRPr/>
            </a:pPr>
            <a:endParaRPr lang="pt-BR" dirty="0" smtClean="0"/>
          </a:p>
          <a:p>
            <a:pPr marL="265176" lvl="1" indent="-13716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 O efeito relativo da ingestão diária de </a:t>
            </a:r>
            <a:r>
              <a:rPr lang="pt-BR" dirty="0" err="1"/>
              <a:t>macronutrientes</a:t>
            </a:r>
            <a:r>
              <a:rPr lang="pt-BR" dirty="0"/>
              <a:t> (carboidratos, proteínas </a:t>
            </a:r>
            <a:r>
              <a:rPr lang="pt-BR" dirty="0" smtClean="0"/>
              <a:t>e </a:t>
            </a:r>
            <a:r>
              <a:rPr lang="pt-BR" dirty="0"/>
              <a:t>gorduras) nas concentrações de glicose foi analisado separadamente para cada </a:t>
            </a:r>
            <a:r>
              <a:rPr lang="pt-BR" dirty="0" err="1" smtClean="0"/>
              <a:t>macronutriente</a:t>
            </a:r>
            <a:r>
              <a:rPr lang="pt-BR" dirty="0" smtClean="0"/>
              <a:t>: ingestão </a:t>
            </a:r>
            <a:r>
              <a:rPr lang="pt-BR" dirty="0"/>
              <a:t>parenteral, enteral e total, e em um modelo combinado para avaliar o efeito da ingestão de todos os </a:t>
            </a:r>
            <a:r>
              <a:rPr lang="pt-BR" dirty="0" err="1"/>
              <a:t>macronutrientes</a:t>
            </a:r>
            <a:r>
              <a:rPr lang="pt-BR" dirty="0"/>
              <a:t> juntos. </a:t>
            </a:r>
            <a:endParaRPr lang="pt-BR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métodos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738313"/>
            <a:ext cx="9720262" cy="457041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ANÁLISE ESTATÍSTICA: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Um modelo incluindo a ingestão total de carboidratos, número de eventos de sepse verificados em cultura durante os primeiros 28 dias e duração (em dias) de tratamento com antibiótico durante o mesmo período foi utilizado para explicar um possível efeito de eventos de sepse nas concentrações de glicose.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pt-BR" altLang="pt-BR" b="1" smtClean="0"/>
              <a:t>Possíveis associações entre hiperglicemia, tratamento com insulina e mortalidade de 28 e 70 dias foram analisados ​​em modelos de regressão logística, ajustados para idade gestacional e peso ao nascer. 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pt-BR" altLang="pt-BR" b="1" smtClean="0"/>
              <a:t>Na análise do tratamento com insulina e mortalidade, a hiperglicemia foi definida usando diferentes abordagens - um nível de glicose concentração &gt; 180 mg/dL (10 mmol/L), ou &gt;216 mg/dL (12 mmol/L), em um único dia, ou durante 2 ou 3 dias consecutivos durante os primeiros 28 dias pós-natal (12 análises separadas total).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endParaRPr lang="pt-BR" altLang="pt-BR" b="1" smtClean="0"/>
          </a:p>
          <a:p>
            <a:pPr lvl="1" eaLnBrk="1" hangingPunct="1">
              <a:buFont typeface="Arial" panose="020B0604020202020204" pitchFamily="34" charset="0"/>
              <a:buChar char="•"/>
            </a:pPr>
            <a:endParaRPr lang="pt-BR" altLang="pt-BR" b="1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métodos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8435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738313"/>
            <a:ext cx="9720262" cy="457041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ANÁLISE ESTATÍSTICA: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pt-BR" altLang="pt-BR" b="1" smtClean="0"/>
              <a:t>Para explicar as diferenças nas rotinas de tratamento local, os autores dividiram  a coorte inteira em dois grupos: grupo de regiões 1 - onde a insulina foi administrada mais frequentemente (taxa de tratamento ≥ 20%; n = 314; 4 hospitais universitários) e região 2 - onde a insulina o tratamento foi esparso (taxa de tratamento &lt;20%; n = 266; 3 hospitais universitários). 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pt-BR" altLang="pt-BR" b="1" smtClean="0"/>
              <a:t>Uma análise da mortalidade de 28 e 70 dias em bebês com hiperglicemia&gt; 180 mg/dL (10 mmol/L) ocorrendo durante os primeiros 28 dias pós-natais e o tratamento com insulina foi adicionalmente ajustado para ocorrência de hemorragia intraventricular (IVH) (graus 3-4), índice de risco clínico para bebês (CRIB) e diagnóstico de enterocolite necrosante (ECN),</a:t>
            </a:r>
            <a:r>
              <a:rPr lang="pt-BR" altLang="pt-BR" smtClean="0"/>
              <a:t> todos definidos de acordo com o diário do paciente e para o grupo da região. 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O nível de significância foi definido para P &lt;.05.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altLang="pt-BR" cap="none" smtClean="0"/>
              <a:t>RESULTADOS</a:t>
            </a:r>
          </a:p>
        </p:txBody>
      </p:sp>
      <p:sp>
        <p:nvSpPr>
          <p:cNvPr id="1945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 eaLnBrk="1" hangingPunct="1"/>
            <a:r>
              <a:rPr lang="pt-BR" altLang="pt-BR" sz="2000" smtClean="0"/>
              <a:t>No total, 580 lactentes com 9850 dias com medições de glicose plasmática foram incluídos na análise. </a:t>
            </a:r>
          </a:p>
          <a:p>
            <a:pPr lvl="1" eaLnBrk="1" hangingPunct="1"/>
            <a:r>
              <a:rPr lang="pt-BR" altLang="pt-BR" sz="2000" smtClean="0"/>
              <a:t>Características dos pacientes estão descritas na </a:t>
            </a:r>
            <a:r>
              <a:rPr lang="pt-BR" altLang="pt-BR" sz="2000" smtClean="0">
                <a:solidFill>
                  <a:srgbClr val="0000FF"/>
                </a:solidFill>
              </a:rPr>
              <a:t>Tabela I</a:t>
            </a:r>
            <a:r>
              <a:rPr lang="pt-BR" altLang="pt-BR" sz="2000" smtClean="0"/>
              <a:t>; </a:t>
            </a:r>
          </a:p>
          <a:p>
            <a:pPr lvl="1" eaLnBrk="1" hangingPunct="1"/>
            <a:r>
              <a:rPr lang="pt-BR" altLang="pt-BR" sz="2000" smtClean="0"/>
              <a:t>70% das crianças apresentam hiperglicemia em algum momento e 44% dos lactentes apresentavam hiperglicemia durante 2 dias consecutivos durante os primeiros 28 dias. </a:t>
            </a:r>
          </a:p>
          <a:p>
            <a:pPr lvl="1" eaLnBrk="1" hangingPunct="1"/>
            <a:r>
              <a:rPr lang="pt-BR" altLang="pt-BR" sz="2000" smtClean="0"/>
              <a:t>Os valores médios mais elevados de glicose diários variaram entre 122 mg / dL (6,8 mmol / L; dia de nascimento) e 162 mg / dL (9,0 mmol / L; dia 12). </a:t>
            </a:r>
          </a:p>
          <a:p>
            <a:pPr lvl="1" eaLnBrk="1" hangingPunct="1"/>
            <a:r>
              <a:rPr lang="pt-BR" altLang="pt-BR" sz="2000" smtClean="0"/>
              <a:t>Uma tendência de aumento dos valores médios de glicose foi notada durante as primeiras 2 semanas pós-natais, seguida por uma diminuição (</a:t>
            </a:r>
            <a:r>
              <a:rPr lang="pt-BR" altLang="pt-BR" sz="2000" smtClean="0">
                <a:solidFill>
                  <a:srgbClr val="0000FF"/>
                </a:solidFill>
              </a:rPr>
              <a:t>Figura 1, A</a:t>
            </a:r>
            <a:r>
              <a:rPr lang="pt-BR" altLang="pt-BR" sz="2000" smtClean="0"/>
              <a:t>). </a:t>
            </a:r>
          </a:p>
          <a:p>
            <a:pPr lvl="1" eaLnBrk="1" hangingPunct="1"/>
            <a:r>
              <a:rPr lang="pt-BR" altLang="pt-BR" sz="2000" smtClean="0"/>
              <a:t>A ocorrência de hiperglicemia seguiu um padrão similar, aumentando de 13% no dia do nascimento a 30% dos lactentes testados para glicose no dia 12 de vida (</a:t>
            </a:r>
            <a:r>
              <a:rPr lang="pt-BR" altLang="pt-BR" sz="2000" smtClean="0">
                <a:solidFill>
                  <a:srgbClr val="0000FF"/>
                </a:solidFill>
              </a:rPr>
              <a:t>Figura 1, B</a:t>
            </a:r>
            <a:r>
              <a:rPr lang="pt-BR" altLang="pt-BR" sz="2000" smtClean="0"/>
              <a:t>).</a:t>
            </a:r>
          </a:p>
          <a:p>
            <a:pPr lvl="1" eaLnBrk="1" hangingPunct="1"/>
            <a:r>
              <a:rPr lang="pt-BR" altLang="pt-BR" sz="2000" smtClean="0"/>
              <a:t> Mais de 20% tinham hiperglicemia até a semana 4 de vida.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resultados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751013"/>
            <a:ext cx="9720262" cy="455771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No total, 580 lactentes com 9850 dias de medições de glicose no plasma foram incluídos na análise.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As características do paciente estão descritas na Tabela I.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" y="1751013"/>
            <a:ext cx="11401425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resultados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751013"/>
            <a:ext cx="9720262" cy="455771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70% das crianças tiveram hiperglicemia em algum momento.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44% dos lactentes apresentaram hiperglicemia por 2 dias consecutivos durante os primeiros 28 dias pós-natais.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Os valores médios diários mais elevados de glicose variaram entre 122 mg/dl (6,8 mmol/l; dia de nascimento) e 162 mg/dl (9,0 mmol/l; dia 12).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Observou-se uma tendência de aumento dos valores médios de glicose durante as 2 primeiras semanas pós-natais, seguida de diminuição (Figura 1, A).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5" y="909638"/>
            <a:ext cx="9950450" cy="476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 Box 6"/>
          <p:cNvSpPr txBox="1">
            <a:spLocks noChangeArrowheads="1"/>
          </p:cNvSpPr>
          <p:nvPr/>
        </p:nvSpPr>
        <p:spPr bwMode="auto">
          <a:xfrm>
            <a:off x="10455275" y="5857875"/>
            <a:ext cx="923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/>
            <a:r>
              <a:rPr lang="pt-BR" altLang="pt-BR"/>
              <a:t>continua</a:t>
            </a:r>
          </a:p>
        </p:txBody>
      </p:sp>
      <p:sp>
        <p:nvSpPr>
          <p:cNvPr id="21510" name="Text Box 7"/>
          <p:cNvSpPr txBox="1">
            <a:spLocks noChangeArrowheads="1"/>
          </p:cNvSpPr>
          <p:nvPr/>
        </p:nvSpPr>
        <p:spPr bwMode="auto">
          <a:xfrm>
            <a:off x="1103313" y="5830888"/>
            <a:ext cx="9509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/>
            <a:r>
              <a:rPr lang="pt-BR" altLang="pt-BR"/>
              <a:t>Figura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altLang="pt-BR" sz="3200" cap="none" smtClean="0"/>
              <a:t>RESULTADOS</a:t>
            </a:r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751013"/>
            <a:ext cx="9720262" cy="455771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A ocorrência de hiperglicemia seguiu um padrão semelhante: aumentando de 13% no dia do nascimento para 30% dos lactentes testados para glicose no dia 12 de vida (Figura 1, B). Mais de 20% tinham hiperglicemia até a 4ª semana de vida.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313" y="190500"/>
            <a:ext cx="8566150" cy="417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050" y="4330700"/>
            <a:ext cx="9864725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34" name="Rectangle 10"/>
          <p:cNvSpPr>
            <a:spLocks noChangeArrowheads="1"/>
          </p:cNvSpPr>
          <p:nvPr/>
        </p:nvSpPr>
        <p:spPr bwMode="auto">
          <a:xfrm>
            <a:off x="215900" y="5241925"/>
            <a:ext cx="11976100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/>
            <a:r>
              <a:rPr lang="pt-BR" altLang="pt-BR" b="1"/>
              <a:t>A</a:t>
            </a:r>
            <a:r>
              <a:rPr lang="pt-BR" altLang="pt-BR">
                <a:solidFill>
                  <a:srgbClr val="FF00FF"/>
                </a:solidFill>
              </a:rPr>
              <a:t>, média diária mais alta de (em triângulos vermelhos apontando para cima) e menor (em triângulos azuis, apontando para baixo) concentrações de glicose  plasmáticas e IC 95% nos primeiros 28 dias pós-natal. </a:t>
            </a:r>
            <a:r>
              <a:rPr lang="pt-BR" altLang="pt-BR" b="1"/>
              <a:t>B</a:t>
            </a:r>
            <a:r>
              <a:rPr lang="pt-BR" altLang="pt-BR">
                <a:solidFill>
                  <a:srgbClr val="FF00FF"/>
                </a:solidFill>
              </a:rPr>
              <a:t>, ocorrência diária de hiperglicemia entre os testados lactentes (em vermelho, linha 1), ocorrência diária de tratamento com insulina na coorte (em azul, linha 2) e ocorrência diária de tratamento com insulina em lactentes com hiperglicemia no mesmo dia (em verde, linha 3) durante os primeiros 28 dias pós-natais.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resultados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751013"/>
            <a:ext cx="9720262" cy="455771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Entre os bebês hiperglicêmicos, </a:t>
            </a:r>
            <a:r>
              <a:rPr lang="pt-BR" altLang="pt-BR" b="1" smtClean="0"/>
              <a:t>25,9%</a:t>
            </a:r>
            <a:r>
              <a:rPr lang="pt-BR" altLang="pt-BR" smtClean="0"/>
              <a:t> (105 bebês) nasceram </a:t>
            </a:r>
            <a:r>
              <a:rPr lang="pt-BR" altLang="pt-BR" b="1" smtClean="0"/>
              <a:t>PIG.</a:t>
            </a:r>
            <a:r>
              <a:rPr lang="pt-BR" altLang="pt-BR" smtClean="0"/>
              <a:t>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</a:t>
            </a:r>
            <a:r>
              <a:rPr lang="pt-BR" altLang="pt-BR" b="1" smtClean="0"/>
              <a:t>Nenhuma diferença significativa foi notada na taxa de hiperglicemia entre as crianças nascidas PIG e não-PIG</a:t>
            </a:r>
            <a:r>
              <a:rPr lang="pt-BR" altLang="pt-BR" smtClean="0"/>
              <a:t> (71,9% vs 69,1%, respectivamente, P = 0,53).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Nessa coorte estudada, </a:t>
            </a:r>
            <a:r>
              <a:rPr lang="pt-BR" altLang="pt-BR" smtClean="0">
                <a:solidFill>
                  <a:srgbClr val="0000FF"/>
                </a:solidFill>
              </a:rPr>
              <a:t>14%</a:t>
            </a:r>
            <a:r>
              <a:rPr lang="pt-BR" altLang="pt-BR" smtClean="0"/>
              <a:t> dos lactentes foram tratados com </a:t>
            </a:r>
            <a:r>
              <a:rPr lang="pt-BR" altLang="pt-BR" smtClean="0">
                <a:solidFill>
                  <a:srgbClr val="0000FF"/>
                </a:solidFill>
              </a:rPr>
              <a:t>infusão de insulina</a:t>
            </a:r>
            <a:r>
              <a:rPr lang="pt-BR" altLang="pt-BR" smtClean="0"/>
              <a:t> durante os primeiros 28 dias pós-natais (</a:t>
            </a:r>
            <a:r>
              <a:rPr lang="pt-BR" altLang="pt-BR" smtClean="0">
                <a:solidFill>
                  <a:srgbClr val="0000FF"/>
                </a:solidFill>
              </a:rPr>
              <a:t>Tabela II</a:t>
            </a:r>
            <a:r>
              <a:rPr lang="pt-BR" altLang="pt-BR" smtClean="0"/>
              <a:t>).</a:t>
            </a:r>
          </a:p>
        </p:txBody>
      </p:sp>
      <p:pic>
        <p:nvPicPr>
          <p:cNvPr id="23556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913" y="3717925"/>
            <a:ext cx="6275387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/>
          </p:cNvSpPr>
          <p:nvPr>
            <p:ph type="body" idx="1"/>
          </p:nvPr>
        </p:nvSpPr>
        <p:spPr>
          <a:xfrm>
            <a:off x="517525" y="971550"/>
            <a:ext cx="10190163" cy="5010150"/>
          </a:xfrm>
        </p:spPr>
        <p:txBody>
          <a:bodyPr/>
          <a:lstStyle/>
          <a:p>
            <a:pPr lvl="1" eaLnBrk="1" hangingPunct="1"/>
            <a:r>
              <a:rPr lang="pt-BR" altLang="pt-BR" sz="2200" smtClean="0"/>
              <a:t>A Administração de  insulina aumentou de menos de 1% da a coorte no dia do nascimento para quase 5% da coorte em 14 de vida (</a:t>
            </a:r>
            <a:r>
              <a:rPr lang="pt-BR" altLang="pt-BR" sz="2200" smtClean="0">
                <a:solidFill>
                  <a:srgbClr val="0000FF"/>
                </a:solidFill>
              </a:rPr>
              <a:t>Figura 1, B</a:t>
            </a:r>
            <a:r>
              <a:rPr lang="pt-BR" altLang="pt-BR" sz="2200" smtClean="0"/>
              <a:t>), e começou a diminuir a partir de então.</a:t>
            </a:r>
          </a:p>
          <a:p>
            <a:pPr lvl="1" eaLnBrk="1" hangingPunct="1"/>
            <a:r>
              <a:rPr lang="pt-BR" altLang="pt-BR" sz="2200" smtClean="0"/>
              <a:t> Aproximadamente 5% das crianças que tiveram hiperglicemia no  dia do nascimento recebeu tratamento com insulina, ao contrário de quase 60% dos lactentes hiperglicêmicos no dia 25 pós-natal (</a:t>
            </a:r>
            <a:r>
              <a:rPr lang="pt-BR" altLang="pt-BR" sz="2200" smtClean="0">
                <a:solidFill>
                  <a:srgbClr val="0000FF"/>
                </a:solidFill>
              </a:rPr>
              <a:t>Figura 1,B).</a:t>
            </a:r>
            <a:r>
              <a:rPr lang="pt-BR" altLang="pt-BR" sz="2200" smtClean="0"/>
              <a:t> </a:t>
            </a:r>
          </a:p>
          <a:p>
            <a:pPr lvl="1" eaLnBrk="1" hangingPunct="1"/>
            <a:r>
              <a:rPr lang="pt-BR" altLang="pt-BR" sz="2200" smtClean="0">
                <a:solidFill>
                  <a:srgbClr val="FF0000"/>
                </a:solidFill>
              </a:rPr>
              <a:t>Os lactentes hiperglicêmicos tratados com insulina apresentaram idade gestacional ao nascer (24,5 vs 25,2 semanas), menor peso ao nascer (647 vs 744 g), maior escore CRIB (9 vs 7), e necessitaram de ventilação por um período mais longo (todos P &lt;0,001)</a:t>
            </a:r>
            <a:r>
              <a:rPr lang="pt-BR" altLang="pt-BR" sz="2200" smtClean="0"/>
              <a:t> em relação as com crianças hiperglicêmicas que não receberam tratamento com insulina.</a:t>
            </a:r>
          </a:p>
          <a:p>
            <a:pPr lvl="1" eaLnBrk="1" hangingPunct="1"/>
            <a:r>
              <a:rPr lang="pt-BR" altLang="pt-BR" sz="2200" smtClean="0"/>
              <a:t> Não foram observadas diferenças em relação ao sexo, ECN, Hemorragia intraventricular graus 3-4, dias de tratamento com antibióticos ou número de eventos confirmados de sepse.</a:t>
            </a:r>
          </a:p>
          <a:p>
            <a:pPr lvl="1" eaLnBrk="1" hangingPunct="1"/>
            <a:r>
              <a:rPr lang="pt-BR" altLang="pt-BR" sz="2200" smtClean="0"/>
              <a:t>Não houve diferenças significativas nas taxas de hiperglicemia encontradas entre o hospital A (onde os lactentes foram testados para glicose) e hospitais B-G (restante da coorte), apesar das diferenças na frequência de teste de glicose (</a:t>
            </a:r>
            <a:r>
              <a:rPr lang="pt-BR" altLang="pt-BR" sz="2200" smtClean="0">
                <a:solidFill>
                  <a:srgbClr val="0000FF"/>
                </a:solidFill>
              </a:rPr>
              <a:t>Tabelas III e IV)</a:t>
            </a:r>
            <a:endParaRPr lang="pt-BR" altLang="pt-BR" sz="2200" smtClean="0"/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752475" y="-155575"/>
            <a:ext cx="9720263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defTabSz="914400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5000" cap="all" spc="1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resultados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altLang="pt-BR" sz="2800" cap="none" smtClean="0"/>
              <a:t>RESULTADOS</a:t>
            </a:r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751013"/>
            <a:ext cx="9720262" cy="455771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O tratamento com insulina aumentou de menos de 1% da coorte no dia do nascimento para quase 5% da coorte no 14º dia de vida (Figura 1, B), e começou a diminuir a partir de então.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Aproximadamente 5% das crianças que tiveram hiperglicemia no dia do nascimento receberam tratamento com insulina, em oposição a quase 60% das crianças hiperglicêmicas no dia 25 pós-natal (Figura1,B).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450" y="374650"/>
            <a:ext cx="9056688" cy="441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Rectangle 6"/>
          <p:cNvSpPr>
            <a:spLocks noChangeArrowheads="1"/>
          </p:cNvSpPr>
          <p:nvPr/>
        </p:nvSpPr>
        <p:spPr bwMode="auto">
          <a:xfrm>
            <a:off x="701675" y="4805363"/>
            <a:ext cx="11031538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/>
            <a:r>
              <a:rPr lang="pt-BR" altLang="pt-BR" b="1"/>
              <a:t>B, </a:t>
            </a:r>
            <a:r>
              <a:rPr lang="pt-BR" altLang="pt-BR"/>
              <a:t>Daily occurrence of hyperglycemia among tested infants (</a:t>
            </a:r>
            <a:r>
              <a:rPr lang="pt-BR" altLang="pt-BR" i="1"/>
              <a:t>in red, line 1</a:t>
            </a:r>
            <a:r>
              <a:rPr lang="pt-BR" altLang="pt-BR"/>
              <a:t>), daily occurrence of insulin treatment in the cohort (</a:t>
            </a:r>
            <a:r>
              <a:rPr lang="pt-BR" altLang="pt-BR" i="1"/>
              <a:t>in blue, line 2</a:t>
            </a:r>
            <a:r>
              <a:rPr lang="pt-BR" altLang="pt-BR"/>
              <a:t>) and daily occurrence of insulin treatment in infants with hyperglycemia the same day (</a:t>
            </a:r>
            <a:r>
              <a:rPr lang="pt-BR" altLang="pt-BR" i="1"/>
              <a:t>in green, line 3</a:t>
            </a:r>
            <a:r>
              <a:rPr lang="pt-BR" altLang="pt-BR"/>
              <a:t>) during the first 28 postnatal days.</a:t>
            </a:r>
          </a:p>
        </p:txBody>
      </p:sp>
      <p:sp>
        <p:nvSpPr>
          <p:cNvPr id="25606" name="Rectangle 7"/>
          <p:cNvSpPr>
            <a:spLocks noChangeArrowheads="1"/>
          </p:cNvSpPr>
          <p:nvPr/>
        </p:nvSpPr>
        <p:spPr bwMode="auto">
          <a:xfrm>
            <a:off x="584200" y="5734050"/>
            <a:ext cx="11445875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/>
            <a:r>
              <a:rPr lang="pt-BR" altLang="pt-BR">
                <a:solidFill>
                  <a:srgbClr val="FF00FF"/>
                </a:solidFill>
              </a:rPr>
              <a:t>Ocorrência diária de hiperglicemia entre lactentes testados (em vermelho, linha 1), ocorrência diária de tratamento com insulina na coorte (em azul, linha 2) e ocorrência diária de tratamento com insulina em lactentes com hiperglicemia no mesmo dia (em verde, linha 3) durante os primeiros 28 dias pós-natais.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resultados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751013"/>
            <a:ext cx="9720262" cy="455771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Os bebês hiperglicêmicos tratados com insulina apresentaram idade gestacional significativamente menor ao nascer (24,5 vs 25,2 semanas), menor peso ao nascer (647 vs 744 g), maior escore CRIB (9 vs 7) e necessitaram de ventilação mecânica por um período mais longo (todos os P &lt; 0,001), em comparação com crianças hiperglicêmicas que não receberam tratamento com insulina.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Não foram observadas diferenças em relação ao sexo, NEC, IVH graus 3-4, dias de tratamento com antibióticos ou número de eventos confirmados de sepse.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Não foram encontradas diferenças significativas nas taxas de hiperglicemia entre o hospital A (onde os bebês foram freqüentemente testados para glicose) e hospitais B-G (resto da coorte), apesar de diferenças significativas na frequência de teste de glicose.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1841500"/>
            <a:ext cx="11761788" cy="361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resultados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7651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751013"/>
            <a:ext cx="9720262" cy="455771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Durante os primeiros 28 dias pós-natal, houve um aumento gradual da ingestão de carboidratos entéricos e uma diminuição correspondente no suprimento nutricional parenteral (</a:t>
            </a:r>
            <a:r>
              <a:rPr lang="pt-BR" altLang="pt-BR" sz="2000" smtClean="0">
                <a:solidFill>
                  <a:srgbClr val="0000FF"/>
                </a:solidFill>
              </a:rPr>
              <a:t>Figura 2</a:t>
            </a:r>
            <a:r>
              <a:rPr lang="pt-BR" altLang="pt-BR" sz="2000" smtClean="0"/>
              <a:t>).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</a:t>
            </a:r>
            <a:r>
              <a:rPr lang="pt-BR" altLang="pt-BR" sz="2000" b="1" smtClean="0"/>
              <a:t>Foi encontrada uma associação positiva entre a ingestão de carboidratos (parenteral e total) e a concentração de glicose plasmática:</a:t>
            </a:r>
            <a:r>
              <a:rPr lang="pt-BR" altLang="pt-BR" sz="2000" smtClean="0"/>
              <a:t> um aumento de 1%-3% na concentração de glicose plasmática ocorreu para cada aumento de 1g/kg/dia nas ingestões de carboidratos parenteral e total, ajustado para peso ao nascer e idade gestacional (P &lt;0,001).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Em um modelo que incluiu suprimento nutricional parenteral de todos os macronutrientes, houve aumento de 1,6% (P &lt;0,001) e queda de 3,1% (P &lt;0,001) e 1,4% (P = 0,01) na concentração de glicose plasmática para cada aumento de 1g/kg/dia nos consumos parenterais de carboidratos, lipídios e proteínas, respectivamente, ajustados para peso ao nascer e idade gestacional.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Resultados semelhantes foram encontrados ao limitar a análise apenas aos dias em que a ingestão nutricional era superior a 75% da parenteral.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88913"/>
            <a:ext cx="9591675" cy="546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675" name="Rectangle 5"/>
          <p:cNvSpPr>
            <a:spLocks noChangeArrowheads="1"/>
          </p:cNvSpPr>
          <p:nvPr/>
        </p:nvSpPr>
        <p:spPr bwMode="auto">
          <a:xfrm>
            <a:off x="1254125" y="5603875"/>
            <a:ext cx="98552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/>
            <a:r>
              <a:rPr lang="pt-BR" altLang="pt-BR">
                <a:solidFill>
                  <a:srgbClr val="FF00FF"/>
                </a:solidFill>
              </a:rPr>
              <a:t>Média diária enteral de (em triângulos azuis, apontando para cima), parenteral (em vermelho, triângulos apontando para baixo) e total (em Quadrados pretos) ingestão de carboidratos e 95% de intervalo de confiança (IC) durante os primeiros 28 dias pós-natal.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resultados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751013"/>
            <a:ext cx="9720262" cy="4557712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pt-BR" altLang="pt-BR" smtClean="0"/>
              <a:t> Um modelo que incluiu o consumo total de todos os macronutrientes apresentou um aumento de 3,0% (P &lt;0,001), um decréscimo de 0,3% (P = 0,20) e um aumento de 0,8% (P = 0,12) na concentração da glicose plasmática para cada aumento de 1g/kg/dia no total de consumo de hidratos de carbono, lipídios e proteínas, respectivamente, ajustado para peso ao nascer e idade gestacional.</a:t>
            </a:r>
          </a:p>
          <a:p>
            <a:pPr algn="ctr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pt-BR" altLang="pt-BR" smtClean="0"/>
              <a:t> </a:t>
            </a:r>
            <a:r>
              <a:rPr lang="pt-BR" altLang="pt-BR" b="1" smtClean="0">
                <a:solidFill>
                  <a:srgbClr val="FF0000"/>
                </a:solidFill>
              </a:rPr>
              <a:t>A</a:t>
            </a:r>
            <a:r>
              <a:rPr lang="pt-BR" altLang="pt-BR" b="1" smtClean="0"/>
              <a:t> </a:t>
            </a:r>
            <a:r>
              <a:rPr lang="pt-BR" altLang="pt-BR" b="1" smtClean="0">
                <a:solidFill>
                  <a:srgbClr val="FF0000"/>
                </a:solidFill>
              </a:rPr>
              <a:t>hiperglicemia ocorrendo em algum momento durante os primeiros 28 dias pós-natal foi associada com maior mortalidade em 28 dias por um fator multiplicativo de 2,45, ajustado para a idade gestacional e peso ao nascer</a:t>
            </a:r>
            <a:r>
              <a:rPr lang="pt-BR" altLang="pt-BR" smtClean="0"/>
              <a:t> (Beta 0,897; </a:t>
            </a:r>
            <a:r>
              <a:rPr lang="pt-BR" altLang="pt-BR" b="1" smtClean="0">
                <a:solidFill>
                  <a:srgbClr val="FF0000"/>
                </a:solidFill>
              </a:rPr>
              <a:t>P = 0,006</a:t>
            </a:r>
            <a:r>
              <a:rPr lang="pt-BR" altLang="pt-BR" b="1" smtClean="0"/>
              <a:t>).</a:t>
            </a:r>
          </a:p>
          <a:p>
            <a:pPr algn="ctr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pt-BR" altLang="pt-BR" smtClean="0"/>
              <a:t> </a:t>
            </a:r>
            <a:r>
              <a:rPr lang="pt-BR" altLang="pt-BR" b="1" smtClean="0">
                <a:solidFill>
                  <a:srgbClr val="FF0000"/>
                </a:solidFill>
              </a:rPr>
              <a:t>Resultados semelhantes foram mostrados para hiperglicemia com duração de 2 dias consecutivos durante os primeiros 28 dias pós-natais, com aumento da mortalidade em 28 dias por um fator multiplicativo de 2,55</a:t>
            </a:r>
            <a:r>
              <a:rPr lang="pt-BR" altLang="pt-BR" smtClean="0"/>
              <a:t>.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pt-BR" altLang="pt-BR" smtClean="0"/>
              <a:t> As maiores concentrações diárias de glicose não foram associadas ao número de eventos de sepse verificados em cultura ou à duração do tratamento com antibióticos.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/>
          </p:cNvSpPr>
          <p:nvPr>
            <p:ph type="body" idx="1"/>
          </p:nvPr>
        </p:nvSpPr>
        <p:spPr>
          <a:xfrm>
            <a:off x="744538" y="609600"/>
            <a:ext cx="9720262" cy="4022725"/>
          </a:xfrm>
        </p:spPr>
        <p:txBody>
          <a:bodyPr/>
          <a:lstStyle/>
          <a:p>
            <a:pPr lvl="1" algn="ctr" eaLnBrk="1" hangingPunct="1">
              <a:buFont typeface="Wingdings 3" panose="05040102010807070707" pitchFamily="18" charset="2"/>
              <a:buNone/>
            </a:pPr>
            <a:r>
              <a:rPr lang="pt-BR" altLang="pt-BR" b="1" smtClean="0">
                <a:solidFill>
                  <a:srgbClr val="0000FF"/>
                </a:solidFill>
              </a:rPr>
              <a:t>Recebendo tratamento com insulina durante os primeiros 28 dias pós-natal foi associado com menor mortalidade de 28 e 70 dias em lactentes que apresentavam hiperglicemia com duração de 1 dia e 2 e 3 consecutivos dias durante este período</a:t>
            </a:r>
            <a:r>
              <a:rPr lang="pt-BR" altLang="pt-BR" smtClean="0">
                <a:solidFill>
                  <a:srgbClr val="0000FF"/>
                </a:solidFill>
              </a:rPr>
              <a:t> (Tabela V). </a:t>
            </a:r>
          </a:p>
          <a:p>
            <a:pPr lvl="1" algn="ctr" eaLnBrk="1" hangingPunct="1">
              <a:buFont typeface="Wingdings 3" panose="05040102010807070707" pitchFamily="18" charset="2"/>
              <a:buNone/>
            </a:pPr>
            <a:r>
              <a:rPr lang="pt-BR" altLang="pt-BR" smtClean="0">
                <a:solidFill>
                  <a:srgbClr val="0000FF"/>
                </a:solidFill>
              </a:rPr>
              <a:t>Resultados semelhantes foram mostrado para crianças que tinham hiperglicemia&gt; 216 mg / dL (12 mmol / L), independentemente da duração da hiperglicemia</a:t>
            </a:r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371475" y="-434975"/>
            <a:ext cx="9720263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defTabSz="914400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5000" cap="all" spc="1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resultados</a:t>
            </a:r>
          </a:p>
        </p:txBody>
      </p:sp>
      <p:sp>
        <p:nvSpPr>
          <p:cNvPr id="30724" name="Rectangle 6"/>
          <p:cNvSpPr>
            <a:spLocks noChangeArrowheads="1"/>
          </p:cNvSpPr>
          <p:nvPr/>
        </p:nvSpPr>
        <p:spPr bwMode="auto">
          <a:xfrm>
            <a:off x="733425" y="2024063"/>
            <a:ext cx="11202988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/>
            <a:r>
              <a:rPr lang="pt-BR" altLang="pt-BR">
                <a:solidFill>
                  <a:srgbClr val="FF00FF"/>
                </a:solidFill>
              </a:rPr>
              <a:t>Regressão logística que prevê a associação entre o tratamento com insulina durante os primeiros 28 dias pós-natais e 28 e 70 dias de vida em crianças que se qualificam para diferentes definições de hiperglicemia durante os primeiros 28 dias pós-natal (ajustado para idade gestacional e peso ao nascer)</a:t>
            </a:r>
          </a:p>
        </p:txBody>
      </p:sp>
      <p:pic>
        <p:nvPicPr>
          <p:cNvPr id="30725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5" y="2970213"/>
            <a:ext cx="8796338" cy="386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RESULTADOS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1747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854200"/>
            <a:ext cx="9720262" cy="445452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Quando comparados todos os lactentes do grupo 1 da região (hospitais onde o uso de insulina foi mais comum; 29% dos lactentes hiperglicêmicos tratados, proporção de lactentes tratados: 26% -34,3%) com o grupo 2 da região (hospitais onde o uso de insulina era esparso; lactentes hiperglicêmicos tratados, proporção de lactentes tratados: 0% -11,5%), nenhum efeito de local significativo foi encontrado na mortalidade de 28 ou 70 dias.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pt-BR" altLang="pt-BR" smtClean="0"/>
          </a:p>
          <a:p>
            <a:pPr algn="ctr" eaLnBrk="1" hangingPunct="1"/>
            <a:r>
              <a:rPr lang="pt-BR" altLang="pt-BR" smtClean="0"/>
              <a:t> </a:t>
            </a:r>
            <a:r>
              <a:rPr lang="pt-BR" altLang="pt-BR" sz="2400" b="1" smtClean="0">
                <a:solidFill>
                  <a:srgbClr val="FF00FF"/>
                </a:solidFill>
              </a:rPr>
              <a:t>O tratamento de crianças que tiveram hiperglicemia (&gt;180 mg/dL - 10 mmol/L) em algum momento durante os primeiros 28 dias com insulina associou-se a menor mortalidade de 28 e 70 dias quando ajustado para HIV, CRIB, ECN e grupo por região (Mortalidade aos 28 dias: OR 0.15, 95% CI 0.04-0.53, </a:t>
            </a:r>
            <a:r>
              <a:rPr lang="pt-BR" altLang="pt-BR" sz="2400" b="1" i="1" smtClean="0">
                <a:solidFill>
                  <a:srgbClr val="FF00FF"/>
                </a:solidFill>
              </a:rPr>
              <a:t>P </a:t>
            </a:r>
            <a:r>
              <a:rPr lang="pt-BR" altLang="pt-BR" sz="2400" b="1" smtClean="0">
                <a:solidFill>
                  <a:srgbClr val="FF00FF"/>
                </a:solidFill>
              </a:rPr>
              <a:t>= .003; Mortalidade aos 70 dias: OR 0.339, 95% CI 0.14-0.85, </a:t>
            </a:r>
            <a:r>
              <a:rPr lang="pt-BR" altLang="pt-BR" sz="2400" b="1" i="1" smtClean="0">
                <a:solidFill>
                  <a:srgbClr val="FF00FF"/>
                </a:solidFill>
              </a:rPr>
              <a:t>P </a:t>
            </a:r>
            <a:r>
              <a:rPr lang="pt-BR" altLang="pt-BR" sz="2400" b="1" smtClean="0">
                <a:solidFill>
                  <a:srgbClr val="FF00FF"/>
                </a:solidFill>
              </a:rPr>
              <a:t>= .02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2771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828800"/>
            <a:ext cx="9720262" cy="44799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pt-BR" altLang="pt-BR" smtClean="0"/>
              <a:t> A hiperglicemia é um achado comum em prematuros extremos. A prevalência da hiperglicemia tem um pico de 30% no final da segunda semana pós-natal, mas continua relativamente alta (aproximadamente 20%) </a:t>
            </a:r>
            <a:r>
              <a:rPr lang="pt-BR" altLang="pt-BR" b="1" smtClean="0"/>
              <a:t>mesmo durante a 4ª semana de vida.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pt-BR" altLang="pt-BR" smtClean="0"/>
              <a:t> À medida que o prematuro se estabiliza, é menos comum monitorar glicose plasmática. Muito poucos estudos investigaram concentrações de glicose em prematuros extremos além a primeira semana pós-natal. 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pt-BR" altLang="pt-BR" smtClean="0"/>
              <a:t> Hays et al relataram que 57% dos bebês com peso muito baixo ao nascer (&lt;1000 g) tiveram concentrações de glicose no sangue &gt;150 mg/dL (8,3 mmol / L) durante a primeira semana pós-natal e 32% tinham glicose concentrações &gt;250 mg/dL (13,8 mmol / L) .8 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pt-BR" altLang="pt-BR" smtClean="0"/>
              <a:t>Em outro estudo, 35% de 216 crianças nascidas &lt;1000g apresentaram hiperglicemia&gt; 200 mg/dL (11mmol/L) requerendo tratamento com insulina durante os primeiros 10 dias pós-natal.20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828800"/>
            <a:ext cx="9720262" cy="447992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Blanco et al realizaram um estudo retrospectivo que incluiu 169 lactentes nascidos &lt;1000 g e constatou que 88% das crianças tinham concentrações de glicose &gt;150 mg/dL (8,3 mmol / L) em pelo menos 2 ocasiões diferentes durante as primeiras 2 semanas pós-natal. 21Os bebês hiperglicêmicos atingiram o pico de concentração plasmática de glicose no dia </a:t>
            </a:r>
            <a:r>
              <a:rPr lang="pt-BR" altLang="pt-BR" b="1" smtClean="0"/>
              <a:t>6 de vida, em média</a:t>
            </a:r>
            <a:r>
              <a:rPr lang="pt-BR" altLang="pt-BR" smtClean="0"/>
              <a:t>, e permaneceram por 3,7 dias.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Chaves-Valdez e cols. relataram que aproximadamente </a:t>
            </a:r>
            <a:r>
              <a:rPr lang="pt-BR" altLang="pt-BR" b="1" smtClean="0"/>
              <a:t>80%</a:t>
            </a:r>
            <a:r>
              <a:rPr lang="pt-BR" altLang="pt-BR" smtClean="0"/>
              <a:t> dos bebês nascidos com menos de 1.000 g apresentaram hiperglicemia ≥150 mg/dL (8,3 mmol / L) em algum momento durante os primeiros 30 dias pós-natal.22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Em um estudo que incluiu 23 crianças nascidas &lt;1000 g , 35% apresentaram episódios recorrentes de concentrações de glicose intersticial &gt;150mg/dL (8,3 mmol/L) na idade pós-menstrual de 32 semanas e 48% tiveram concentrações de glicose intersticial &gt;200 mg/dL (11,1 mmol/L).5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4819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828800"/>
            <a:ext cx="9720262" cy="4479925"/>
          </a:xfrm>
        </p:spPr>
        <p:txBody>
          <a:bodyPr/>
          <a:lstStyle/>
          <a:p>
            <a:pPr eaLnBrk="1" hangingPunct="1">
              <a:lnSpc>
                <a:spcPct val="70000"/>
              </a:lnSpc>
              <a:buFont typeface="Arial" panose="020B0604020202020204" pitchFamily="34" charset="0"/>
              <a:buChar char="•"/>
            </a:pPr>
            <a:r>
              <a:rPr lang="pt-BR" altLang="pt-BR" sz="2000" smtClean="0"/>
              <a:t> Os resultados deste estudo correspondem bem a esses achados, com </a:t>
            </a:r>
            <a:r>
              <a:rPr lang="pt-BR" altLang="pt-BR" sz="2000" b="1" smtClean="0"/>
              <a:t>hiperglicemia&gt; 180mg/dL (10 mmol/L) ocorrendo em 70%</a:t>
            </a:r>
            <a:r>
              <a:rPr lang="pt-BR" altLang="pt-BR" sz="2000" smtClean="0"/>
              <a:t> das crianças em algum momento durante os primeiros 28 dias pós-natal.</a:t>
            </a:r>
          </a:p>
          <a:p>
            <a:pPr eaLnBrk="1" hangingPunct="1">
              <a:lnSpc>
                <a:spcPct val="70000"/>
              </a:lnSpc>
              <a:buFont typeface="Arial" panose="020B0604020202020204" pitchFamily="34" charset="0"/>
              <a:buChar char="•"/>
            </a:pPr>
            <a:r>
              <a:rPr lang="pt-BR" altLang="pt-BR" sz="2000" smtClean="0"/>
              <a:t> Uma das forças deste estudo é a avaliação da hiperglicemia no início da vida em uma grande população de prematuros extremos.</a:t>
            </a:r>
          </a:p>
          <a:p>
            <a:pPr eaLnBrk="1" hangingPunct="1">
              <a:lnSpc>
                <a:spcPct val="70000"/>
              </a:lnSpc>
              <a:buFont typeface="Arial" panose="020B0604020202020204" pitchFamily="34" charset="0"/>
              <a:buChar char="•"/>
            </a:pPr>
            <a:r>
              <a:rPr lang="pt-BR" altLang="pt-BR" sz="2000" smtClean="0"/>
              <a:t> </a:t>
            </a:r>
            <a:r>
              <a:rPr lang="pt-BR" altLang="pt-BR" sz="2000" smtClean="0">
                <a:solidFill>
                  <a:srgbClr val="FF0000"/>
                </a:solidFill>
              </a:rPr>
              <a:t>Os resultados mostram que a hiperglicemia em prematuros extremos é um achado comum e continua bem além da primeira semana pós-natal</a:t>
            </a:r>
            <a:r>
              <a:rPr lang="pt-BR" altLang="pt-BR" sz="2000" smtClean="0"/>
              <a:t>. Os mecanismos não são claros e podem estar relacionados à resposta imatura do hepatócito às concentrações circulantes de insulina durante a hiperglicemia, o que leva à produção continuada de glicose.23</a:t>
            </a:r>
          </a:p>
          <a:p>
            <a:pPr eaLnBrk="1" hangingPunct="1">
              <a:lnSpc>
                <a:spcPct val="70000"/>
              </a:lnSpc>
              <a:buFont typeface="Arial" panose="020B0604020202020204" pitchFamily="34" charset="0"/>
              <a:buChar char="•"/>
            </a:pPr>
            <a:r>
              <a:rPr lang="pt-BR" altLang="pt-BR" sz="2000" smtClean="0"/>
              <a:t> O crescimento intrauterino pode contribuir para a hiperglicemia, mas os lactentes PIG neste estudo não apresentaram hiperglicemia com mais frequência do que os RN não PIG. </a:t>
            </a:r>
          </a:p>
          <a:p>
            <a:pPr eaLnBrk="1" hangingPunct="1">
              <a:lnSpc>
                <a:spcPct val="70000"/>
              </a:lnSpc>
              <a:buFont typeface="Arial" panose="020B0604020202020204" pitchFamily="34" charset="0"/>
              <a:buChar char="•"/>
            </a:pPr>
            <a:r>
              <a:rPr lang="pt-BR" altLang="pt-BR" sz="2000" smtClean="0"/>
              <a:t> Outra explicação possível, e talvez paralela, é a imaturidade das células beta pancreáticas, que resulta em produção inadequada de insulina.24,25</a:t>
            </a:r>
          </a:p>
          <a:p>
            <a:pPr eaLnBrk="1" hangingPunct="1">
              <a:lnSpc>
                <a:spcPct val="70000"/>
              </a:lnSpc>
              <a:buFont typeface="Arial" panose="020B0604020202020204" pitchFamily="34" charset="0"/>
              <a:buChar char="•"/>
            </a:pPr>
            <a:r>
              <a:rPr lang="pt-BR" altLang="pt-BR" sz="2000" smtClean="0"/>
              <a:t>A hiperglicemia em prematuros extremos foi previamente associada a níveis mais baixos de adiponectina, possivelmente em decorrência da imaturidade do tecido adiposo.26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5843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828800"/>
            <a:ext cx="9720262" cy="447992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Essas teorias não puderam ser testadas no desenho do estudo apresentado, e são necessários mais estudos para determinar a interação hormonal e seu efeito na homeostase da glicose no prematuro extremo.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Aproximadamente </a:t>
            </a:r>
            <a:r>
              <a:rPr lang="pt-BR" altLang="pt-BR" sz="2000" b="1" smtClean="0"/>
              <a:t>metade dos bebês que tiveram hiperglicemia nas semanas 3-4 pós-parto receberam tratamento com insulina</a:t>
            </a:r>
            <a:r>
              <a:rPr lang="pt-BR" altLang="pt-BR" sz="2000" smtClean="0"/>
              <a:t>, enquanto que muito poucos bebês hiperglicêmicos receberam insulina durante a primeira semana pós-natal. Isso pode refletir uma abordagem clínica de “espera vigilante” em relação ao tratamento com insulina enquanto monitora as concentrações de glicose e a duração da hiperglicemia.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Foi descoberto neste estudo que </a:t>
            </a:r>
            <a:r>
              <a:rPr lang="pt-BR" altLang="pt-BR" sz="2000" b="1" smtClean="0"/>
              <a:t>a taxa de infusão de glicose e ingestão de carboidratos tiveram pouco efeito sobre as concentrações de glicose no plasma</a:t>
            </a:r>
            <a:r>
              <a:rPr lang="pt-BR" altLang="pt-BR" sz="2000" smtClean="0"/>
              <a:t>. Esses resultados são corroborados por achados anteriores de Pertierra-Cortada et al, em que a maioria dos eventos de hiperglicemia não estava relacionada à ingestão de carboidratos.4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000" smtClean="0"/>
              <a:t> Beardsall et al não encontraram associação significativa entre hiperglicemia e aumento das taxas de infusão de dextrose.1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6867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828800"/>
            <a:ext cx="9720262" cy="447992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Em um estudo de Blanco et al, a hiperglicemia iatrogênica explicou apenas 21% dos episódios de hiperglicemia, e não houve diferença nas taxas de infusão de glicose entre bebês hiperglicêmicos e euglicêmicos.21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Por outro lado, Stensvold et al encontraram uma proporção maior de hiperglicemia entre as crianças que receberam nutrição parenteral precoce.27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No entanto, mesmo durante dias com nutrição predominantemente parenteral, </a:t>
            </a:r>
            <a:r>
              <a:rPr lang="pt-BR" altLang="pt-BR" b="1" smtClean="0"/>
              <a:t>a ingestão de glicose e outros macronutrientes tiveram apenas um pequeno efeito nas concentrações de glicose</a:t>
            </a:r>
            <a:r>
              <a:rPr lang="pt-BR" altLang="pt-BR" smtClean="0"/>
              <a:t>, e a hiperglicemia foi comum mesmo após a primeira semana pós-natal, período em que a ingestão de carboidratos pela parenteral é geralmente baixa.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7891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828800"/>
            <a:ext cx="9720262" cy="447992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Uma limitação deste estudo é a incapacidade de explicar o tempo exato entre a administração da nutrição e o tempo de cada medição de glicose no dia seguinte, o que pode ter afetado a magnitude da associação apresentada.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Uma possível explicação para os resultados pode ser que a decisão clínica de ajustar o consumo de acordo com a concentração de glicose no plasma pode ter introduzido um viés nos resultados.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No entanto, esse possível viés foi minimizado usando a ingestão de carboidratos dada durante o período de 24 horas imediatamente anterior à medição da glicose plasmática.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Foram excluídos dessas análises os dias em que o lactente recebeu tratamento com insulina que de outra forma teria afetado as concentrações de glicose.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8915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828800"/>
            <a:ext cx="9720262" cy="44799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pt-BR" altLang="pt-BR" smtClean="0"/>
              <a:t> Estes resultados adicionam peso ao crescente corpo de evidências de que </a:t>
            </a:r>
            <a:r>
              <a:rPr lang="pt-BR" altLang="pt-BR" b="1" smtClean="0"/>
              <a:t>a hiperglicemia entre prematuros extremos não é apenas o resultado do regime nutricional. 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pt-BR" altLang="pt-BR" smtClean="0"/>
              <a:t> O consumo nutricional, especialmente o parenteral, afeta as concentrações de glicose, mas a magnitude deste efeito parece ser baixa e mais estudos são necessários para esclarecer a fatores subjacentes à hiperglicemia nessa população.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pt-BR" altLang="pt-BR" smtClean="0"/>
              <a:t> </a:t>
            </a:r>
            <a:r>
              <a:rPr lang="pt-BR" altLang="pt-BR" b="1" smtClean="0"/>
              <a:t>Foi encontrada uma associação negativa significativa entre a ingestão lipídica parenteral e as concentrações de glicose.</a:t>
            </a:r>
            <a:r>
              <a:rPr lang="pt-BR" altLang="pt-BR" smtClean="0"/>
              <a:t> Isso foi </a:t>
            </a:r>
            <a:r>
              <a:rPr lang="pt-BR" altLang="pt-BR" smtClean="0">
                <a:solidFill>
                  <a:srgbClr val="FF0000"/>
                </a:solidFill>
              </a:rPr>
              <a:t>surpreendente</a:t>
            </a:r>
            <a:r>
              <a:rPr lang="pt-BR" altLang="pt-BR" smtClean="0"/>
              <a:t> porque vários outros estudos mostraram o contrário.1,28 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pt-BR" altLang="pt-BR" smtClean="0"/>
              <a:t> Uma possibilidade é que a observação deste estudo seja uma descoberta casual causada pela colinearidade entre os consumos parenterais de macronutrientes. </a:t>
            </a:r>
            <a:r>
              <a:rPr lang="pt-BR" altLang="pt-BR" smtClean="0">
                <a:solidFill>
                  <a:srgbClr val="0000FF"/>
                </a:solidFill>
              </a:rPr>
              <a:t>Estes resultados conflitantes exigem mais pesquisas</a:t>
            </a:r>
            <a:r>
              <a:rPr lang="pt-BR" altLang="pt-BR" smtClean="0"/>
              <a:t> para fornecer novos conhecimentos sobre os efeitos do lipídio parenteral ingestão no metabolismo da glicose no prematuro extremo.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9939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828800"/>
            <a:ext cx="9720262" cy="44799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pt-BR" altLang="pt-BR" sz="2000" smtClean="0"/>
              <a:t> A observação de um efeito de redução da glicose da ingestão de aminoácidos parenterais é consistente com resultados previamente publicados por Braake et al, 29 e é possivelmente causada por um efeito insulinogênico de alguns aminoácidos.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pt-BR" altLang="pt-BR" sz="2000" smtClean="0"/>
              <a:t> Alguns relatos anteriores sugeriram que bebês com peso ao nascer extremamente baixo com hiperglicemia&gt;180 mg/dL (10 mmol/L) durante a primeira semana pós-natal aumentaram a mortalidade.30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pt-BR" altLang="pt-BR" sz="2000" smtClean="0"/>
              <a:t> Em um estudo coorte observacional, hiperglicemia grave &gt;216 mg/dl [12 mmol / L] em duas ocasiões com três horas de intervalo) durante a primeira semana pós-natal foi relatada como um fator de risco independente para a morte.27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pt-BR" altLang="pt-BR" sz="2000" smtClean="0"/>
              <a:t> Em outra coorte de Centro único, Alexandrou et al relataram que a hiperglicemia&gt; 150 mg / dL (8,3 mmol / L) durante as primeiras 24 horas de vida estava associada à mortalidade antes do termo.</a:t>
            </a:r>
          </a:p>
          <a:p>
            <a:pPr algn="ctr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pt-BR" altLang="pt-BR" sz="2000" smtClean="0"/>
              <a:t> </a:t>
            </a:r>
            <a:r>
              <a:rPr lang="pt-BR" altLang="pt-BR" sz="2000" b="1" smtClean="0">
                <a:solidFill>
                  <a:srgbClr val="FF0000"/>
                </a:solidFill>
              </a:rPr>
              <a:t>Este estudo mostrou que a hiperglicemia&gt; 180 mg / dL (10 mmol / L) durante os primeiros 28 dias pós-natal está associado com um aumento de mais de duas vezes na mortalidade em 28 dias.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0963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828800"/>
            <a:ext cx="9720262" cy="447992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O papel do tratamento com insulina e seus possíveis efeitos prejudiciais tem sido debatido.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Este estudo descobriu que </a:t>
            </a:r>
            <a:r>
              <a:rPr lang="pt-BR" altLang="pt-BR" b="1" smtClean="0"/>
              <a:t>o tratamento com insulina durante os primeiros 28 dias pós-natal foi associado com menor mortalidade de 28 e 70 dias em prematuros extremamente hiperglicêmicos</a:t>
            </a:r>
            <a:r>
              <a:rPr lang="pt-BR" altLang="pt-BR" smtClean="0"/>
              <a:t>. Esta associação foi mostrada para diferentes definições e durações de hiperglicemia.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</a:t>
            </a:r>
            <a:r>
              <a:rPr lang="pt-BR" altLang="pt-BR" b="1" smtClean="0"/>
              <a:t>Esses resultados contrariam os resultados publicados anteriormente</a:t>
            </a:r>
            <a:r>
              <a:rPr lang="pt-BR" altLang="pt-BR" smtClean="0"/>
              <a:t> por Beardsall et al, que encontraram uma taxa de mortalidade aumentada em 28 dias entre recém-nascidos de muito baixo peso tratados com insulina durante a primeira semana pós-natal.31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DISCUSSÃO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1987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828800"/>
            <a:ext cx="9720262" cy="4479925"/>
          </a:xfrm>
        </p:spPr>
        <p:txBody>
          <a:bodyPr/>
          <a:lstStyle/>
          <a:p>
            <a:pPr eaLnBrk="1" hangingPunct="1">
              <a:lnSpc>
                <a:spcPct val="70000"/>
              </a:lnSpc>
              <a:buFont typeface="Arial" panose="020B0604020202020204" pitchFamily="34" charset="0"/>
              <a:buChar char="•"/>
            </a:pPr>
            <a:r>
              <a:rPr lang="pt-BR" altLang="pt-BR" sz="1900" smtClean="0"/>
              <a:t> Essa diferença pode ser decorrente da abordagem preventiva do tratamento com insulina no estudo supracitado, em que uma dose de insulina de 0,05 unidades/kg/hora foi administrada a todas as crianças a partir do primeiro dia pós-natal, ao contrário deste estudo que receberam tratamento com insulina apenas se fossem hiperglicêmicos.</a:t>
            </a:r>
          </a:p>
          <a:p>
            <a:pPr eaLnBrk="1" hangingPunct="1">
              <a:lnSpc>
                <a:spcPct val="70000"/>
              </a:lnSpc>
              <a:buFont typeface="Arial" panose="020B0604020202020204" pitchFamily="34" charset="0"/>
              <a:buChar char="•"/>
            </a:pPr>
            <a:r>
              <a:rPr lang="pt-BR" altLang="pt-BR" sz="1900" smtClean="0"/>
              <a:t> Uma limitação do presente estudo observacional retrospectivo é que a confusão residual não pode ser excluída. Além disso, devido ao desenho observacional, os presentes resultados representam associação em vez de relações de causa e efeito. </a:t>
            </a:r>
          </a:p>
          <a:p>
            <a:pPr eaLnBrk="1" hangingPunct="1">
              <a:lnSpc>
                <a:spcPct val="70000"/>
              </a:lnSpc>
              <a:buFont typeface="Arial" panose="020B0604020202020204" pitchFamily="34" charset="0"/>
              <a:buChar char="•"/>
            </a:pPr>
            <a:r>
              <a:rPr lang="pt-BR" altLang="pt-BR" sz="1900" smtClean="0"/>
              <a:t> Em conclusão, foi descoberto neste estudo que a </a:t>
            </a:r>
            <a:r>
              <a:rPr lang="pt-BR" altLang="pt-BR" sz="1900" b="1" smtClean="0"/>
              <a:t>hiperglicemia durante os primeiros 28 dias pós-natais</a:t>
            </a:r>
            <a:r>
              <a:rPr lang="pt-BR" altLang="pt-BR" sz="1900" smtClean="0"/>
              <a:t> </a:t>
            </a:r>
            <a:r>
              <a:rPr lang="pt-BR" altLang="pt-BR" sz="1900" b="1" smtClean="0"/>
              <a:t>era comum na coorte EXPRESS de prematuros extremos, modestamente afetados pela ingestão de carboidratos, e</a:t>
            </a:r>
            <a:r>
              <a:rPr lang="pt-BR" altLang="pt-BR" sz="1900" smtClean="0"/>
              <a:t> </a:t>
            </a:r>
            <a:r>
              <a:rPr lang="pt-BR" altLang="pt-BR" sz="1900" b="1" smtClean="0">
                <a:solidFill>
                  <a:srgbClr val="FF0000"/>
                </a:solidFill>
              </a:rPr>
              <a:t>associada ao aumento da mortalidade</a:t>
            </a:r>
            <a:r>
              <a:rPr lang="pt-BR" altLang="pt-BR" sz="1900" smtClean="0"/>
              <a:t>. </a:t>
            </a:r>
          </a:p>
          <a:p>
            <a:pPr eaLnBrk="1" hangingPunct="1">
              <a:lnSpc>
                <a:spcPct val="70000"/>
              </a:lnSpc>
              <a:buFont typeface="Arial" panose="020B0604020202020204" pitchFamily="34" charset="0"/>
              <a:buChar char="•"/>
            </a:pPr>
            <a:r>
              <a:rPr lang="pt-BR" altLang="pt-BR" sz="1900" smtClean="0"/>
              <a:t> </a:t>
            </a:r>
            <a:r>
              <a:rPr lang="pt-BR" altLang="pt-BR" sz="1900" b="1" smtClean="0"/>
              <a:t>Tratamento com insulina em bebês extremamente prematuros com hiperglicemia durante esse período foi associado a menor mortalidade. </a:t>
            </a:r>
          </a:p>
          <a:p>
            <a:pPr eaLnBrk="1" hangingPunct="1">
              <a:lnSpc>
                <a:spcPct val="70000"/>
              </a:lnSpc>
              <a:buFont typeface="Arial" panose="020B0604020202020204" pitchFamily="34" charset="0"/>
              <a:buChar char="•"/>
            </a:pPr>
            <a:r>
              <a:rPr lang="pt-BR" altLang="pt-BR" sz="1900" smtClean="0"/>
              <a:t> </a:t>
            </a:r>
            <a:r>
              <a:rPr lang="pt-BR" altLang="pt-BR" sz="1900" b="1" smtClean="0"/>
              <a:t>Estes resultados sugerem a importância clínica potencial do momento do tratamento com insulina e da definição das concentrações limiares de glicose para o uso de insulina, se indicado</a:t>
            </a:r>
            <a:r>
              <a:rPr lang="pt-BR" altLang="pt-BR" sz="1900" smtClean="0"/>
              <a:t>. </a:t>
            </a:r>
          </a:p>
          <a:p>
            <a:pPr algn="ctr" eaLnBrk="1" hangingPunct="1">
              <a:lnSpc>
                <a:spcPct val="70000"/>
              </a:lnSpc>
              <a:buFont typeface="Arial" panose="020B0604020202020204" pitchFamily="34" charset="0"/>
              <a:buNone/>
            </a:pPr>
            <a:r>
              <a:rPr lang="pt-BR" altLang="pt-BR" sz="1900" smtClean="0"/>
              <a:t> </a:t>
            </a:r>
            <a:r>
              <a:rPr lang="pt-BR" altLang="pt-BR" sz="1900" b="1" smtClean="0">
                <a:solidFill>
                  <a:srgbClr val="FF0000"/>
                </a:solidFill>
              </a:rPr>
              <a:t>No entanto, a insulina tem riscos potenciais que devem ser considerados antes de poder ser recomendada.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8" y="1382713"/>
            <a:ext cx="10426700" cy="428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011" name="Text Box 5"/>
          <p:cNvSpPr txBox="1">
            <a:spLocks noChangeArrowheads="1"/>
          </p:cNvSpPr>
          <p:nvPr/>
        </p:nvSpPr>
        <p:spPr bwMode="auto">
          <a:xfrm>
            <a:off x="4846638" y="331788"/>
            <a:ext cx="273685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/>
            <a:r>
              <a:rPr lang="pt-BR" altLang="pt-BR" sz="4800">
                <a:solidFill>
                  <a:srgbClr val="0000FF"/>
                </a:solidFill>
              </a:rPr>
              <a:t>ABSTRACT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altLang="pt-BR" cap="none" smtClean="0"/>
              <a:t>                               </a:t>
            </a:r>
            <a:r>
              <a:rPr lang="pt-BR" altLang="pt-BR" cap="none" smtClean="0">
                <a:solidFill>
                  <a:srgbClr val="0000FF"/>
                </a:solidFill>
              </a:rPr>
              <a:t>REFERENCES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828800"/>
            <a:ext cx="9720262" cy="4479925"/>
          </a:xfrm>
        </p:spPr>
        <p:txBody>
          <a:bodyPr rtlCol="0">
            <a:normAutofit fontScale="92500" lnSpcReduction="10000"/>
          </a:bodyPr>
          <a:lstStyle/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 1. </a:t>
            </a:r>
            <a:r>
              <a:rPr lang="pt-BR" dirty="0" err="1"/>
              <a:t>Beardsall</a:t>
            </a:r>
            <a:r>
              <a:rPr lang="pt-BR" dirty="0"/>
              <a:t> K, </a:t>
            </a:r>
            <a:r>
              <a:rPr lang="pt-BR" dirty="0" err="1"/>
              <a:t>Vanhaesebrouck</a:t>
            </a:r>
            <a:r>
              <a:rPr lang="pt-BR" dirty="0"/>
              <a:t> S, </a:t>
            </a:r>
            <a:r>
              <a:rPr lang="pt-BR" dirty="0" err="1"/>
              <a:t>Ogilvy</a:t>
            </a:r>
            <a:r>
              <a:rPr lang="pt-BR" dirty="0"/>
              <a:t>-Stuart AL, </a:t>
            </a:r>
            <a:r>
              <a:rPr lang="pt-BR" dirty="0" err="1"/>
              <a:t>Vanhole</a:t>
            </a:r>
            <a:r>
              <a:rPr lang="pt-BR" dirty="0"/>
              <a:t> C, Palmer CR, </a:t>
            </a:r>
            <a:r>
              <a:rPr lang="pt-BR" dirty="0" err="1"/>
              <a:t>Ong</a:t>
            </a:r>
            <a:r>
              <a:rPr lang="pt-BR" dirty="0"/>
              <a:t> K, et al. </a:t>
            </a:r>
            <a:r>
              <a:rPr lang="pt-BR" dirty="0" err="1"/>
              <a:t>Prevalence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determinants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hyperglycemia</a:t>
            </a:r>
            <a:r>
              <a:rPr lang="pt-BR" dirty="0"/>
              <a:t> in </a:t>
            </a:r>
            <a:r>
              <a:rPr lang="pt-BR" dirty="0" err="1"/>
              <a:t>very</a:t>
            </a:r>
            <a:r>
              <a:rPr lang="pt-BR" dirty="0"/>
              <a:t> </a:t>
            </a:r>
            <a:r>
              <a:rPr lang="pt-BR" dirty="0" err="1"/>
              <a:t>low</a:t>
            </a:r>
            <a:r>
              <a:rPr lang="pt-BR" dirty="0"/>
              <a:t> </a:t>
            </a:r>
            <a:r>
              <a:rPr lang="pt-BR" dirty="0" err="1"/>
              <a:t>birth</a:t>
            </a:r>
            <a:r>
              <a:rPr lang="pt-BR" dirty="0"/>
              <a:t> </a:t>
            </a:r>
            <a:r>
              <a:rPr lang="pt-BR" dirty="0" err="1"/>
              <a:t>weight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: </a:t>
            </a:r>
            <a:r>
              <a:rPr lang="pt-BR" dirty="0" err="1"/>
              <a:t>cohort</a:t>
            </a:r>
            <a:r>
              <a:rPr lang="pt-BR" dirty="0"/>
              <a:t> </a:t>
            </a:r>
            <a:r>
              <a:rPr lang="pt-BR" dirty="0" err="1"/>
              <a:t>analyses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NIRTURE </a:t>
            </a:r>
            <a:r>
              <a:rPr lang="pt-BR" dirty="0" err="1"/>
              <a:t>study</a:t>
            </a:r>
            <a:r>
              <a:rPr lang="pt-BR" dirty="0"/>
              <a:t>. J </a:t>
            </a:r>
            <a:r>
              <a:rPr lang="pt-BR" dirty="0" err="1" smtClean="0"/>
              <a:t>Pediatr</a:t>
            </a:r>
            <a:r>
              <a:rPr lang="pt-BR" dirty="0" smtClean="0"/>
              <a:t> 2010;157:715-9</a:t>
            </a:r>
            <a:r>
              <a:rPr lang="pt-BR" dirty="0"/>
              <a:t>.</a:t>
            </a:r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2. Iglesias </a:t>
            </a:r>
            <a:r>
              <a:rPr lang="pt-BR" dirty="0" err="1"/>
              <a:t>Platas</a:t>
            </a:r>
            <a:r>
              <a:rPr lang="pt-BR" dirty="0"/>
              <a:t> I, </a:t>
            </a:r>
            <a:r>
              <a:rPr lang="pt-BR" dirty="0" err="1"/>
              <a:t>Thió</a:t>
            </a:r>
            <a:r>
              <a:rPr lang="pt-BR" dirty="0"/>
              <a:t> </a:t>
            </a:r>
            <a:r>
              <a:rPr lang="pt-BR" dirty="0" err="1"/>
              <a:t>Lluch</a:t>
            </a:r>
            <a:r>
              <a:rPr lang="pt-BR" dirty="0"/>
              <a:t> M, </a:t>
            </a:r>
            <a:r>
              <a:rPr lang="pt-BR" dirty="0" err="1"/>
              <a:t>Pociello</a:t>
            </a:r>
            <a:r>
              <a:rPr lang="pt-BR" dirty="0"/>
              <a:t> </a:t>
            </a:r>
            <a:r>
              <a:rPr lang="pt-BR" dirty="0" err="1"/>
              <a:t>Alminana</a:t>
            </a:r>
            <a:r>
              <a:rPr lang="pt-BR" dirty="0"/>
              <a:t> N, </a:t>
            </a:r>
            <a:r>
              <a:rPr lang="pt-BR" dirty="0" err="1"/>
              <a:t>Morillo</a:t>
            </a:r>
            <a:r>
              <a:rPr lang="pt-BR" dirty="0"/>
              <a:t> Palomo </a:t>
            </a:r>
            <a:r>
              <a:rPr lang="pt-BR" dirty="0" smtClean="0"/>
              <a:t>A, </a:t>
            </a:r>
            <a:r>
              <a:rPr lang="pt-BR" dirty="0" err="1" smtClean="0"/>
              <a:t>Iriondo</a:t>
            </a:r>
            <a:r>
              <a:rPr lang="pt-BR" dirty="0" smtClean="0"/>
              <a:t> </a:t>
            </a:r>
            <a:r>
              <a:rPr lang="pt-BR" dirty="0"/>
              <a:t>Sanz M, </a:t>
            </a:r>
            <a:r>
              <a:rPr lang="pt-BR" dirty="0" err="1"/>
              <a:t>Krauel</a:t>
            </a:r>
            <a:r>
              <a:rPr lang="pt-BR" dirty="0"/>
              <a:t> Vidal X. </a:t>
            </a:r>
            <a:r>
              <a:rPr lang="pt-BR" dirty="0" err="1"/>
              <a:t>Continuous</a:t>
            </a:r>
            <a:r>
              <a:rPr lang="pt-BR" dirty="0"/>
              <a:t> glucose </a:t>
            </a:r>
            <a:r>
              <a:rPr lang="pt-BR" dirty="0" err="1"/>
              <a:t>monitoring</a:t>
            </a:r>
            <a:r>
              <a:rPr lang="pt-BR" dirty="0"/>
              <a:t> in </a:t>
            </a:r>
            <a:r>
              <a:rPr lang="pt-BR" dirty="0" err="1" smtClean="0"/>
              <a:t>infants</a:t>
            </a:r>
            <a:r>
              <a:rPr lang="pt-BR" dirty="0" smtClean="0"/>
              <a:t> </a:t>
            </a:r>
            <a:r>
              <a:rPr lang="pt-BR" dirty="0" err="1" smtClean="0"/>
              <a:t>of</a:t>
            </a:r>
            <a:r>
              <a:rPr lang="pt-BR" dirty="0" smtClean="0"/>
              <a:t> </a:t>
            </a:r>
            <a:r>
              <a:rPr lang="pt-BR" dirty="0" err="1"/>
              <a:t>very</a:t>
            </a:r>
            <a:r>
              <a:rPr lang="pt-BR" dirty="0"/>
              <a:t> </a:t>
            </a:r>
            <a:r>
              <a:rPr lang="pt-BR" dirty="0" err="1"/>
              <a:t>low</a:t>
            </a:r>
            <a:r>
              <a:rPr lang="pt-BR" dirty="0"/>
              <a:t> </a:t>
            </a:r>
            <a:r>
              <a:rPr lang="pt-BR" dirty="0" err="1"/>
              <a:t>birth</a:t>
            </a:r>
            <a:r>
              <a:rPr lang="pt-BR" dirty="0"/>
              <a:t> </a:t>
            </a:r>
            <a:r>
              <a:rPr lang="pt-BR" dirty="0" err="1"/>
              <a:t>weight</a:t>
            </a:r>
            <a:r>
              <a:rPr lang="pt-BR" dirty="0"/>
              <a:t>. </a:t>
            </a:r>
            <a:r>
              <a:rPr lang="pt-BR" dirty="0" err="1"/>
              <a:t>Neonatology</a:t>
            </a:r>
            <a:r>
              <a:rPr lang="pt-BR" dirty="0"/>
              <a:t> 2009;95:217-23</a:t>
            </a:r>
            <a:r>
              <a:rPr lang="pt-BR" dirty="0" smtClean="0"/>
              <a:t>.</a:t>
            </a:r>
            <a:endParaRPr lang="pt-BR" dirty="0"/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3. </a:t>
            </a:r>
            <a:r>
              <a:rPr lang="pt-BR" dirty="0" err="1"/>
              <a:t>Szymonska</a:t>
            </a:r>
            <a:r>
              <a:rPr lang="pt-BR" dirty="0"/>
              <a:t> I, </a:t>
            </a:r>
            <a:r>
              <a:rPr lang="pt-BR" dirty="0" err="1"/>
              <a:t>Jagla</a:t>
            </a:r>
            <a:r>
              <a:rPr lang="pt-BR" dirty="0"/>
              <a:t> M, </a:t>
            </a:r>
            <a:r>
              <a:rPr lang="pt-BR" dirty="0" err="1"/>
              <a:t>Starzec</a:t>
            </a:r>
            <a:r>
              <a:rPr lang="pt-BR" dirty="0"/>
              <a:t> K, </a:t>
            </a:r>
            <a:r>
              <a:rPr lang="pt-BR" dirty="0" err="1"/>
              <a:t>Hrnciar</a:t>
            </a:r>
            <a:r>
              <a:rPr lang="pt-BR" dirty="0"/>
              <a:t> K, </a:t>
            </a:r>
            <a:r>
              <a:rPr lang="pt-BR" dirty="0" err="1"/>
              <a:t>Kwinta</a:t>
            </a:r>
            <a:r>
              <a:rPr lang="pt-BR" dirty="0"/>
              <a:t> P. The </a:t>
            </a:r>
            <a:r>
              <a:rPr lang="pt-BR" dirty="0" err="1"/>
              <a:t>incidence</a:t>
            </a:r>
            <a:r>
              <a:rPr lang="pt-BR" dirty="0"/>
              <a:t> </a:t>
            </a:r>
            <a:r>
              <a:rPr lang="pt-BR" dirty="0" err="1" smtClean="0"/>
              <a:t>of</a:t>
            </a:r>
            <a:r>
              <a:rPr lang="pt-BR" dirty="0" smtClean="0"/>
              <a:t> </a:t>
            </a:r>
            <a:r>
              <a:rPr lang="pt-BR" dirty="0" err="1" smtClean="0"/>
              <a:t>hyperglycaemia</a:t>
            </a:r>
            <a:r>
              <a:rPr lang="pt-BR" dirty="0" smtClean="0"/>
              <a:t> </a:t>
            </a:r>
            <a:r>
              <a:rPr lang="pt-BR" dirty="0"/>
              <a:t>in </a:t>
            </a:r>
            <a:r>
              <a:rPr lang="pt-BR" dirty="0" err="1"/>
              <a:t>very</a:t>
            </a:r>
            <a:r>
              <a:rPr lang="pt-BR" dirty="0"/>
              <a:t> </a:t>
            </a:r>
            <a:r>
              <a:rPr lang="pt-BR" dirty="0" err="1"/>
              <a:t>low</a:t>
            </a:r>
            <a:r>
              <a:rPr lang="pt-BR" dirty="0"/>
              <a:t> </a:t>
            </a:r>
            <a:r>
              <a:rPr lang="pt-BR" dirty="0" err="1"/>
              <a:t>birth</a:t>
            </a:r>
            <a:r>
              <a:rPr lang="pt-BR" dirty="0"/>
              <a:t> </a:t>
            </a:r>
            <a:r>
              <a:rPr lang="pt-BR" dirty="0" err="1"/>
              <a:t>weight</a:t>
            </a:r>
            <a:r>
              <a:rPr lang="pt-BR" dirty="0"/>
              <a:t> </a:t>
            </a:r>
            <a:r>
              <a:rPr lang="pt-BR" dirty="0" err="1"/>
              <a:t>preterm</a:t>
            </a:r>
            <a:r>
              <a:rPr lang="pt-BR" dirty="0"/>
              <a:t> </a:t>
            </a:r>
            <a:r>
              <a:rPr lang="pt-BR" dirty="0" err="1"/>
              <a:t>newborns</a:t>
            </a:r>
            <a:r>
              <a:rPr lang="pt-BR" dirty="0"/>
              <a:t>. </a:t>
            </a:r>
            <a:r>
              <a:rPr lang="pt-BR" dirty="0" err="1"/>
              <a:t>Results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smtClean="0"/>
              <a:t>a </a:t>
            </a:r>
            <a:r>
              <a:rPr lang="pt-BR" dirty="0" err="1" smtClean="0"/>
              <a:t>continuous</a:t>
            </a:r>
            <a:r>
              <a:rPr lang="pt-BR" dirty="0" smtClean="0"/>
              <a:t> </a:t>
            </a:r>
            <a:r>
              <a:rPr lang="pt-BR" dirty="0"/>
              <a:t>glucose </a:t>
            </a:r>
            <a:r>
              <a:rPr lang="pt-BR" dirty="0" err="1"/>
              <a:t>monitoring</a:t>
            </a:r>
            <a:r>
              <a:rPr lang="pt-BR" dirty="0"/>
              <a:t> </a:t>
            </a:r>
            <a:r>
              <a:rPr lang="pt-BR" dirty="0" err="1"/>
              <a:t>study</a:t>
            </a:r>
            <a:r>
              <a:rPr lang="pt-BR" dirty="0"/>
              <a:t>—</a:t>
            </a:r>
            <a:r>
              <a:rPr lang="pt-BR" dirty="0" err="1"/>
              <a:t>preliminary</a:t>
            </a:r>
            <a:r>
              <a:rPr lang="pt-BR" dirty="0"/>
              <a:t> report. </a:t>
            </a:r>
            <a:r>
              <a:rPr lang="pt-BR" dirty="0" err="1"/>
              <a:t>Dev</a:t>
            </a:r>
            <a:r>
              <a:rPr lang="pt-BR" dirty="0"/>
              <a:t> </a:t>
            </a:r>
            <a:r>
              <a:rPr lang="pt-BR" dirty="0" err="1" smtClean="0"/>
              <a:t>Period</a:t>
            </a:r>
            <a:r>
              <a:rPr lang="pt-BR" dirty="0" smtClean="0"/>
              <a:t> </a:t>
            </a:r>
            <a:r>
              <a:rPr lang="pt-BR" dirty="0" err="1" smtClean="0"/>
              <a:t>Med</a:t>
            </a:r>
            <a:r>
              <a:rPr lang="pt-BR" dirty="0" smtClean="0"/>
              <a:t> </a:t>
            </a:r>
            <a:r>
              <a:rPr lang="pt-BR" dirty="0"/>
              <a:t>2015;19:305-12</a:t>
            </a:r>
            <a:r>
              <a:rPr lang="pt-BR" dirty="0" smtClean="0"/>
              <a:t>.</a:t>
            </a:r>
            <a:endParaRPr lang="pt-BR" dirty="0"/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4. </a:t>
            </a:r>
            <a:r>
              <a:rPr lang="pt-BR" dirty="0" err="1"/>
              <a:t>Pertierra</a:t>
            </a:r>
            <a:r>
              <a:rPr lang="pt-BR" dirty="0"/>
              <a:t> Cortada A, Ramon </a:t>
            </a:r>
            <a:r>
              <a:rPr lang="pt-BR" dirty="0" err="1"/>
              <a:t>Krauel</a:t>
            </a:r>
            <a:r>
              <a:rPr lang="pt-BR" dirty="0"/>
              <a:t> M, </a:t>
            </a:r>
            <a:r>
              <a:rPr lang="pt-BR" dirty="0" err="1"/>
              <a:t>Iriondo</a:t>
            </a:r>
            <a:r>
              <a:rPr lang="pt-BR" dirty="0"/>
              <a:t> Sanz M, Iglesias </a:t>
            </a:r>
            <a:r>
              <a:rPr lang="pt-BR" dirty="0" err="1" smtClean="0"/>
              <a:t>PlatasI</a:t>
            </a:r>
            <a:r>
              <a:rPr lang="pt-BR" dirty="0"/>
              <a:t>. </a:t>
            </a:r>
            <a:r>
              <a:rPr lang="pt-BR" dirty="0" err="1"/>
              <a:t>Instability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glucose </a:t>
            </a:r>
            <a:r>
              <a:rPr lang="pt-BR" dirty="0" err="1"/>
              <a:t>values</a:t>
            </a:r>
            <a:r>
              <a:rPr lang="pt-BR" dirty="0"/>
              <a:t> in </a:t>
            </a:r>
            <a:r>
              <a:rPr lang="pt-BR" dirty="0" err="1"/>
              <a:t>very</a:t>
            </a:r>
            <a:r>
              <a:rPr lang="pt-BR" dirty="0"/>
              <a:t> </a:t>
            </a:r>
            <a:r>
              <a:rPr lang="pt-BR" dirty="0" err="1"/>
              <a:t>preterm</a:t>
            </a:r>
            <a:r>
              <a:rPr lang="pt-BR" dirty="0"/>
              <a:t> babies </a:t>
            </a:r>
            <a:r>
              <a:rPr lang="pt-BR" dirty="0" err="1"/>
              <a:t>at</a:t>
            </a:r>
            <a:r>
              <a:rPr lang="pt-BR" dirty="0"/>
              <a:t> </a:t>
            </a:r>
            <a:r>
              <a:rPr lang="pt-BR" dirty="0" err="1"/>
              <a:t>term</a:t>
            </a:r>
            <a:r>
              <a:rPr lang="pt-BR" dirty="0"/>
              <a:t> </a:t>
            </a:r>
            <a:r>
              <a:rPr lang="pt-BR" dirty="0" err="1" smtClean="0"/>
              <a:t>postmenstrual</a:t>
            </a:r>
            <a:r>
              <a:rPr lang="pt-BR" dirty="0" smtClean="0"/>
              <a:t> age</a:t>
            </a:r>
            <a:r>
              <a:rPr lang="pt-BR" dirty="0"/>
              <a:t>. J </a:t>
            </a:r>
            <a:r>
              <a:rPr lang="pt-BR" dirty="0" err="1"/>
              <a:t>Pediatr</a:t>
            </a:r>
            <a:r>
              <a:rPr lang="pt-BR" dirty="0"/>
              <a:t> 2014;165:1146-53</a:t>
            </a:r>
            <a:r>
              <a:rPr lang="pt-BR" dirty="0" smtClean="0"/>
              <a:t>.</a:t>
            </a:r>
            <a:endParaRPr lang="pt-BR" dirty="0"/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5. Mola-</a:t>
            </a:r>
            <a:r>
              <a:rPr lang="pt-BR" dirty="0" err="1"/>
              <a:t>Schenzle</a:t>
            </a:r>
            <a:r>
              <a:rPr lang="pt-BR" dirty="0"/>
              <a:t> E, </a:t>
            </a:r>
            <a:r>
              <a:rPr lang="pt-BR" dirty="0" err="1"/>
              <a:t>Staffler</a:t>
            </a:r>
            <a:r>
              <a:rPr lang="pt-BR" dirty="0"/>
              <a:t> A, </a:t>
            </a:r>
            <a:r>
              <a:rPr lang="pt-BR" dirty="0" err="1"/>
              <a:t>Klemme</a:t>
            </a:r>
            <a:r>
              <a:rPr lang="pt-BR" dirty="0"/>
              <a:t> M, Pellegrini F, </a:t>
            </a:r>
            <a:r>
              <a:rPr lang="pt-BR" dirty="0" err="1"/>
              <a:t>Molinaro</a:t>
            </a:r>
            <a:r>
              <a:rPr lang="pt-BR" dirty="0"/>
              <a:t> </a:t>
            </a:r>
            <a:r>
              <a:rPr lang="pt-BR" dirty="0" smtClean="0"/>
              <a:t>G, </a:t>
            </a:r>
            <a:r>
              <a:rPr lang="pt-BR" dirty="0" err="1" smtClean="0"/>
              <a:t>Parhofer</a:t>
            </a:r>
            <a:r>
              <a:rPr lang="pt-BR" dirty="0" smtClean="0"/>
              <a:t> </a:t>
            </a:r>
            <a:r>
              <a:rPr lang="pt-BR" dirty="0"/>
              <a:t>KG, et al. </a:t>
            </a:r>
            <a:r>
              <a:rPr lang="pt-BR" dirty="0" err="1"/>
              <a:t>Clinically</a:t>
            </a:r>
            <a:r>
              <a:rPr lang="pt-BR" dirty="0"/>
              <a:t> </a:t>
            </a:r>
            <a:r>
              <a:rPr lang="pt-BR" dirty="0" err="1"/>
              <a:t>stable</a:t>
            </a:r>
            <a:r>
              <a:rPr lang="pt-BR" dirty="0"/>
              <a:t> </a:t>
            </a:r>
            <a:r>
              <a:rPr lang="pt-BR" dirty="0" err="1"/>
              <a:t>very</a:t>
            </a:r>
            <a:r>
              <a:rPr lang="pt-BR" dirty="0"/>
              <a:t> </a:t>
            </a:r>
            <a:r>
              <a:rPr lang="pt-BR" dirty="0" err="1"/>
              <a:t>low</a:t>
            </a:r>
            <a:r>
              <a:rPr lang="pt-BR" dirty="0"/>
              <a:t> </a:t>
            </a:r>
            <a:r>
              <a:rPr lang="pt-BR" dirty="0" err="1"/>
              <a:t>birthweight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 are </a:t>
            </a:r>
            <a:r>
              <a:rPr lang="pt-BR" dirty="0" err="1"/>
              <a:t>at</a:t>
            </a:r>
            <a:r>
              <a:rPr lang="pt-BR" dirty="0"/>
              <a:t> </a:t>
            </a:r>
            <a:r>
              <a:rPr lang="pt-BR" dirty="0" err="1"/>
              <a:t>risk</a:t>
            </a:r>
            <a:r>
              <a:rPr lang="pt-BR" dirty="0"/>
              <a:t> for </a:t>
            </a:r>
            <a:r>
              <a:rPr lang="pt-BR" dirty="0" err="1"/>
              <a:t>recurrent</a:t>
            </a:r>
            <a:r>
              <a:rPr lang="pt-BR" dirty="0"/>
              <a:t> </a:t>
            </a:r>
            <a:r>
              <a:rPr lang="pt-BR" dirty="0" err="1"/>
              <a:t>tissue</a:t>
            </a:r>
            <a:r>
              <a:rPr lang="pt-BR" dirty="0"/>
              <a:t> glucose </a:t>
            </a:r>
            <a:r>
              <a:rPr lang="pt-BR" dirty="0" err="1"/>
              <a:t>fluctuations</a:t>
            </a:r>
            <a:r>
              <a:rPr lang="pt-BR" dirty="0"/>
              <a:t> </a:t>
            </a:r>
            <a:r>
              <a:rPr lang="pt-BR" dirty="0" err="1"/>
              <a:t>even</a:t>
            </a:r>
            <a:r>
              <a:rPr lang="pt-BR" dirty="0"/>
              <a:t> </a:t>
            </a:r>
            <a:r>
              <a:rPr lang="pt-BR" dirty="0" err="1"/>
              <a:t>after</a:t>
            </a:r>
            <a:r>
              <a:rPr lang="pt-BR" dirty="0"/>
              <a:t> </a:t>
            </a:r>
            <a:r>
              <a:rPr lang="pt-BR" dirty="0" err="1"/>
              <a:t>fully</a:t>
            </a:r>
            <a:r>
              <a:rPr lang="pt-BR" dirty="0"/>
              <a:t> </a:t>
            </a:r>
            <a:r>
              <a:rPr lang="pt-BR" dirty="0" err="1" smtClean="0"/>
              <a:t>established</a:t>
            </a:r>
            <a:r>
              <a:rPr lang="pt-BR" dirty="0" smtClean="0"/>
              <a:t> </a:t>
            </a:r>
            <a:r>
              <a:rPr lang="pt-BR" dirty="0"/>
              <a:t>enteral </a:t>
            </a:r>
            <a:r>
              <a:rPr lang="pt-BR" dirty="0" err="1"/>
              <a:t>nutrition</a:t>
            </a:r>
            <a:r>
              <a:rPr lang="pt-BR" dirty="0"/>
              <a:t>. </a:t>
            </a:r>
            <a:r>
              <a:rPr lang="pt-BR" dirty="0" err="1"/>
              <a:t>Arch</a:t>
            </a:r>
            <a:r>
              <a:rPr lang="pt-BR" dirty="0"/>
              <a:t> </a:t>
            </a:r>
            <a:r>
              <a:rPr lang="pt-BR" dirty="0" err="1"/>
              <a:t>Dis</a:t>
            </a:r>
            <a:r>
              <a:rPr lang="pt-BR" dirty="0"/>
              <a:t> </a:t>
            </a:r>
            <a:r>
              <a:rPr lang="pt-BR" dirty="0" err="1"/>
              <a:t>Child</a:t>
            </a:r>
            <a:r>
              <a:rPr lang="pt-BR" dirty="0"/>
              <a:t> Fetal Neonatal </a:t>
            </a:r>
            <a:r>
              <a:rPr lang="pt-BR" dirty="0" smtClean="0"/>
              <a:t>Ed 2015;100:F126-31</a:t>
            </a:r>
            <a:r>
              <a:rPr lang="pt-BR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647825"/>
            <a:ext cx="9720262" cy="4660900"/>
          </a:xfrm>
        </p:spPr>
        <p:txBody>
          <a:bodyPr rtlCol="0">
            <a:normAutofit lnSpcReduction="10000"/>
          </a:bodyPr>
          <a:lstStyle/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 smtClean="0"/>
              <a:t>6</a:t>
            </a:r>
            <a:r>
              <a:rPr lang="pt-BR" dirty="0"/>
              <a:t>. </a:t>
            </a:r>
            <a:r>
              <a:rPr lang="pt-BR" dirty="0" err="1"/>
              <a:t>Ogilvy</a:t>
            </a:r>
            <a:r>
              <a:rPr lang="pt-BR" dirty="0"/>
              <a:t>-Stuart AL, </a:t>
            </a:r>
            <a:r>
              <a:rPr lang="pt-BR" dirty="0" err="1"/>
              <a:t>Beardsall</a:t>
            </a:r>
            <a:r>
              <a:rPr lang="pt-BR" dirty="0"/>
              <a:t> K. Management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hyperglycaemia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preterm</a:t>
            </a:r>
            <a:r>
              <a:rPr lang="pt-BR" dirty="0"/>
              <a:t> infant. </a:t>
            </a:r>
            <a:r>
              <a:rPr lang="pt-BR" dirty="0" err="1"/>
              <a:t>Arch</a:t>
            </a:r>
            <a:r>
              <a:rPr lang="pt-BR" dirty="0"/>
              <a:t> </a:t>
            </a:r>
            <a:r>
              <a:rPr lang="pt-BR" dirty="0" err="1"/>
              <a:t>Dis</a:t>
            </a:r>
            <a:r>
              <a:rPr lang="pt-BR" dirty="0"/>
              <a:t> </a:t>
            </a:r>
            <a:r>
              <a:rPr lang="pt-BR" dirty="0" err="1"/>
              <a:t>Child</a:t>
            </a:r>
            <a:r>
              <a:rPr lang="pt-BR" dirty="0"/>
              <a:t> Fetal Neonatal Ed 2010;95:F126-31</a:t>
            </a:r>
            <a:r>
              <a:rPr lang="pt-BR" dirty="0" smtClean="0"/>
              <a:t>.</a:t>
            </a:r>
            <a:endParaRPr lang="pt-BR" dirty="0"/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7. </a:t>
            </a:r>
            <a:r>
              <a:rPr lang="pt-BR" dirty="0" err="1"/>
              <a:t>Alsweiler</a:t>
            </a:r>
            <a:r>
              <a:rPr lang="pt-BR" dirty="0"/>
              <a:t> JM, </a:t>
            </a:r>
            <a:r>
              <a:rPr lang="pt-BR" dirty="0" err="1"/>
              <a:t>Kuschel</a:t>
            </a:r>
            <a:r>
              <a:rPr lang="pt-BR" dirty="0"/>
              <a:t> CA, Bloomfield FH. </a:t>
            </a:r>
            <a:r>
              <a:rPr lang="pt-BR" dirty="0" err="1"/>
              <a:t>Survey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management </a:t>
            </a:r>
            <a:r>
              <a:rPr lang="pt-BR" dirty="0" err="1"/>
              <a:t>of</a:t>
            </a:r>
            <a:r>
              <a:rPr lang="pt-BR" dirty="0"/>
              <a:t> neonatal </a:t>
            </a:r>
            <a:r>
              <a:rPr lang="pt-BR" dirty="0" err="1"/>
              <a:t>hyperglycaemia</a:t>
            </a:r>
            <a:r>
              <a:rPr lang="pt-BR" dirty="0"/>
              <a:t> in </a:t>
            </a:r>
            <a:r>
              <a:rPr lang="pt-BR" dirty="0" err="1"/>
              <a:t>Australasia</a:t>
            </a:r>
            <a:r>
              <a:rPr lang="pt-BR" dirty="0"/>
              <a:t>. J </a:t>
            </a:r>
            <a:r>
              <a:rPr lang="pt-BR" dirty="0" err="1"/>
              <a:t>Paediatr</a:t>
            </a:r>
            <a:r>
              <a:rPr lang="pt-BR" dirty="0"/>
              <a:t> </a:t>
            </a:r>
            <a:r>
              <a:rPr lang="pt-BR" dirty="0" err="1"/>
              <a:t>Child</a:t>
            </a:r>
            <a:r>
              <a:rPr lang="pt-BR" dirty="0"/>
              <a:t> Health</a:t>
            </a:r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2007;43:632-5</a:t>
            </a:r>
            <a:r>
              <a:rPr lang="pt-BR" dirty="0" smtClean="0"/>
              <a:t>.</a:t>
            </a:r>
            <a:endParaRPr lang="pt-BR" dirty="0"/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8. </a:t>
            </a:r>
            <a:r>
              <a:rPr lang="pt-BR" dirty="0" err="1"/>
              <a:t>Hays</a:t>
            </a:r>
            <a:r>
              <a:rPr lang="pt-BR" dirty="0"/>
              <a:t> SP, Smith EO, </a:t>
            </a:r>
            <a:r>
              <a:rPr lang="pt-BR" dirty="0" err="1"/>
              <a:t>Sunehag</a:t>
            </a:r>
            <a:r>
              <a:rPr lang="pt-BR" dirty="0"/>
              <a:t> AL. </a:t>
            </a:r>
            <a:r>
              <a:rPr lang="pt-BR" dirty="0" err="1"/>
              <a:t>Hyperglycemia</a:t>
            </a:r>
            <a:r>
              <a:rPr lang="pt-BR" dirty="0"/>
              <a:t> </a:t>
            </a:r>
            <a:r>
              <a:rPr lang="pt-BR" dirty="0" err="1"/>
              <a:t>is</a:t>
            </a:r>
            <a:r>
              <a:rPr lang="pt-BR" dirty="0"/>
              <a:t> a </a:t>
            </a:r>
            <a:r>
              <a:rPr lang="pt-BR" dirty="0" err="1"/>
              <a:t>risk</a:t>
            </a:r>
            <a:r>
              <a:rPr lang="pt-BR" dirty="0"/>
              <a:t> </a:t>
            </a:r>
            <a:r>
              <a:rPr lang="pt-BR" dirty="0" err="1"/>
              <a:t>factor</a:t>
            </a:r>
            <a:r>
              <a:rPr lang="pt-BR" dirty="0"/>
              <a:t> for </a:t>
            </a:r>
            <a:r>
              <a:rPr lang="pt-BR" dirty="0" err="1"/>
              <a:t>early</a:t>
            </a:r>
            <a:r>
              <a:rPr lang="pt-BR" dirty="0"/>
              <a:t> </a:t>
            </a:r>
            <a:r>
              <a:rPr lang="pt-BR" dirty="0" err="1"/>
              <a:t>death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morbidity</a:t>
            </a:r>
            <a:r>
              <a:rPr lang="pt-BR" dirty="0"/>
              <a:t> in </a:t>
            </a:r>
            <a:r>
              <a:rPr lang="pt-BR" dirty="0" err="1"/>
              <a:t>extremely</a:t>
            </a:r>
            <a:r>
              <a:rPr lang="pt-BR" dirty="0"/>
              <a:t> </a:t>
            </a:r>
            <a:r>
              <a:rPr lang="pt-BR" dirty="0" err="1"/>
              <a:t>low</a:t>
            </a:r>
            <a:r>
              <a:rPr lang="pt-BR" dirty="0"/>
              <a:t> </a:t>
            </a:r>
            <a:r>
              <a:rPr lang="pt-BR" dirty="0" err="1"/>
              <a:t>birth-weight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. </a:t>
            </a:r>
            <a:r>
              <a:rPr lang="pt-BR" dirty="0" err="1" smtClean="0"/>
              <a:t>Pediatrics</a:t>
            </a:r>
            <a:r>
              <a:rPr lang="pt-BR" dirty="0" smtClean="0"/>
              <a:t> 2006;118:1811-8.</a:t>
            </a:r>
            <a:endParaRPr lang="pt-BR" dirty="0"/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9. </a:t>
            </a:r>
            <a:r>
              <a:rPr lang="pt-BR" dirty="0" err="1"/>
              <a:t>Auerbach</a:t>
            </a:r>
            <a:r>
              <a:rPr lang="pt-BR" dirty="0"/>
              <a:t> A, </a:t>
            </a:r>
            <a:r>
              <a:rPr lang="pt-BR" dirty="0" err="1"/>
              <a:t>Eventov</a:t>
            </a:r>
            <a:r>
              <a:rPr lang="pt-BR" dirty="0"/>
              <a:t>-Friedman S, Arad I, </a:t>
            </a:r>
            <a:r>
              <a:rPr lang="pt-BR" dirty="0" err="1"/>
              <a:t>Peleg</a:t>
            </a:r>
            <a:r>
              <a:rPr lang="pt-BR" dirty="0"/>
              <a:t> O, </a:t>
            </a:r>
            <a:r>
              <a:rPr lang="pt-BR" dirty="0" err="1"/>
              <a:t>Bdolah</a:t>
            </a:r>
            <a:r>
              <a:rPr lang="pt-BR" dirty="0"/>
              <a:t>-Abram T, </a:t>
            </a:r>
            <a:r>
              <a:rPr lang="pt-BR" dirty="0" err="1"/>
              <a:t>BarOz</a:t>
            </a:r>
            <a:r>
              <a:rPr lang="pt-BR" dirty="0"/>
              <a:t> B, et al. </a:t>
            </a:r>
            <a:r>
              <a:rPr lang="pt-BR" dirty="0" err="1"/>
              <a:t>Long</a:t>
            </a:r>
            <a:r>
              <a:rPr lang="pt-BR" dirty="0"/>
              <a:t> </a:t>
            </a:r>
            <a:r>
              <a:rPr lang="pt-BR" dirty="0" err="1"/>
              <a:t>duration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hyperglycemia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first</a:t>
            </a:r>
            <a:r>
              <a:rPr lang="pt-BR" dirty="0"/>
              <a:t> 96 hours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 smtClean="0"/>
              <a:t>life</a:t>
            </a:r>
            <a:r>
              <a:rPr lang="pt-BR" dirty="0" smtClean="0"/>
              <a:t> </a:t>
            </a:r>
            <a:r>
              <a:rPr lang="pt-BR" dirty="0" err="1" smtClean="0"/>
              <a:t>is</a:t>
            </a:r>
            <a:r>
              <a:rPr lang="pt-BR" dirty="0" smtClean="0"/>
              <a:t> </a:t>
            </a:r>
            <a:r>
              <a:rPr lang="pt-BR" dirty="0" err="1"/>
              <a:t>associated</a:t>
            </a:r>
            <a:r>
              <a:rPr lang="pt-BR" dirty="0"/>
              <a:t> </a:t>
            </a:r>
            <a:r>
              <a:rPr lang="pt-BR" dirty="0" err="1"/>
              <a:t>with</a:t>
            </a:r>
            <a:r>
              <a:rPr lang="pt-BR" dirty="0"/>
              <a:t> </a:t>
            </a:r>
            <a:r>
              <a:rPr lang="pt-BR" dirty="0" err="1"/>
              <a:t>severe</a:t>
            </a:r>
            <a:r>
              <a:rPr lang="pt-BR" dirty="0"/>
              <a:t> intraventricular </a:t>
            </a:r>
            <a:r>
              <a:rPr lang="pt-BR" dirty="0" err="1"/>
              <a:t>hemorrhage</a:t>
            </a:r>
            <a:r>
              <a:rPr lang="pt-BR" dirty="0"/>
              <a:t> in </a:t>
            </a:r>
            <a:r>
              <a:rPr lang="pt-BR" dirty="0" err="1"/>
              <a:t>preterm</a:t>
            </a:r>
            <a:r>
              <a:rPr lang="pt-BR" dirty="0"/>
              <a:t> </a:t>
            </a:r>
            <a:r>
              <a:rPr lang="pt-BR" dirty="0" err="1"/>
              <a:t>infants.J</a:t>
            </a:r>
            <a:r>
              <a:rPr lang="pt-BR" dirty="0"/>
              <a:t> </a:t>
            </a:r>
            <a:r>
              <a:rPr lang="pt-BR" dirty="0" err="1"/>
              <a:t>Pediatr</a:t>
            </a:r>
            <a:r>
              <a:rPr lang="pt-BR" dirty="0"/>
              <a:t> 2013;163:388-93</a:t>
            </a:r>
            <a:r>
              <a:rPr lang="pt-BR" dirty="0" smtClean="0"/>
              <a:t>.</a:t>
            </a:r>
            <a:endParaRPr lang="pt-BR" dirty="0"/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10. </a:t>
            </a:r>
            <a:r>
              <a:rPr lang="pt-BR" dirty="0" err="1"/>
              <a:t>Alexandrou</a:t>
            </a:r>
            <a:r>
              <a:rPr lang="pt-BR" dirty="0"/>
              <a:t> G, </a:t>
            </a:r>
            <a:r>
              <a:rPr lang="pt-BR" dirty="0" err="1"/>
              <a:t>Skiöld</a:t>
            </a:r>
            <a:r>
              <a:rPr lang="pt-BR" dirty="0"/>
              <a:t> B, </a:t>
            </a:r>
            <a:r>
              <a:rPr lang="pt-BR" dirty="0" err="1"/>
              <a:t>Karlén</a:t>
            </a:r>
            <a:r>
              <a:rPr lang="pt-BR" dirty="0"/>
              <a:t> J, </a:t>
            </a:r>
            <a:r>
              <a:rPr lang="pt-BR" dirty="0" err="1"/>
              <a:t>Tessma</a:t>
            </a:r>
            <a:r>
              <a:rPr lang="pt-BR" dirty="0"/>
              <a:t> MK, Norman M, </a:t>
            </a:r>
            <a:r>
              <a:rPr lang="pt-BR" dirty="0" err="1"/>
              <a:t>Adén</a:t>
            </a:r>
            <a:r>
              <a:rPr lang="pt-BR" dirty="0"/>
              <a:t> U, et al. </a:t>
            </a:r>
            <a:r>
              <a:rPr lang="pt-BR" dirty="0" err="1"/>
              <a:t>Early</a:t>
            </a:r>
            <a:r>
              <a:rPr lang="pt-BR" dirty="0"/>
              <a:t> </a:t>
            </a:r>
            <a:r>
              <a:rPr lang="pt-BR" dirty="0" err="1"/>
              <a:t>hyperglycemia</a:t>
            </a:r>
            <a:r>
              <a:rPr lang="pt-BR" dirty="0"/>
              <a:t> </a:t>
            </a:r>
            <a:r>
              <a:rPr lang="pt-BR" dirty="0" err="1"/>
              <a:t>is</a:t>
            </a:r>
            <a:r>
              <a:rPr lang="pt-BR" dirty="0"/>
              <a:t> a </a:t>
            </a:r>
            <a:r>
              <a:rPr lang="pt-BR" dirty="0" err="1"/>
              <a:t>risk</a:t>
            </a:r>
            <a:r>
              <a:rPr lang="pt-BR" dirty="0"/>
              <a:t> </a:t>
            </a:r>
            <a:r>
              <a:rPr lang="pt-BR" dirty="0" err="1"/>
              <a:t>factor</a:t>
            </a:r>
            <a:r>
              <a:rPr lang="pt-BR" dirty="0"/>
              <a:t> for </a:t>
            </a:r>
            <a:r>
              <a:rPr lang="pt-BR" dirty="0" err="1"/>
              <a:t>death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white</a:t>
            </a:r>
            <a:r>
              <a:rPr lang="pt-BR" dirty="0"/>
              <a:t> </a:t>
            </a:r>
            <a:r>
              <a:rPr lang="pt-BR" dirty="0" err="1"/>
              <a:t>matter</a:t>
            </a:r>
            <a:r>
              <a:rPr lang="pt-BR" dirty="0"/>
              <a:t> </a:t>
            </a:r>
            <a:r>
              <a:rPr lang="pt-BR" dirty="0" err="1" smtClean="0"/>
              <a:t>reduction</a:t>
            </a:r>
            <a:r>
              <a:rPr lang="pt-BR" dirty="0" smtClean="0"/>
              <a:t> </a:t>
            </a:r>
            <a:r>
              <a:rPr lang="pt-BR" dirty="0"/>
              <a:t>in </a:t>
            </a:r>
            <a:r>
              <a:rPr lang="pt-BR" dirty="0" err="1"/>
              <a:t>preterm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. </a:t>
            </a:r>
            <a:r>
              <a:rPr lang="pt-BR" dirty="0" err="1"/>
              <a:t>Pediatrics</a:t>
            </a:r>
            <a:r>
              <a:rPr lang="pt-BR" dirty="0"/>
              <a:t> 2010;125:e584-91.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647825"/>
            <a:ext cx="9720262" cy="4660900"/>
          </a:xfrm>
        </p:spPr>
        <p:txBody>
          <a:bodyPr rtlCol="0">
            <a:normAutofit fontScale="92500" lnSpcReduction="10000"/>
          </a:bodyPr>
          <a:lstStyle/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 11. van der </a:t>
            </a:r>
            <a:r>
              <a:rPr lang="pt-BR" dirty="0" err="1"/>
              <a:t>Lugt</a:t>
            </a:r>
            <a:r>
              <a:rPr lang="pt-BR" dirty="0"/>
              <a:t> NM, </a:t>
            </a:r>
            <a:r>
              <a:rPr lang="pt-BR" dirty="0" err="1"/>
              <a:t>Smits-Wintjens</a:t>
            </a:r>
            <a:r>
              <a:rPr lang="pt-BR" dirty="0"/>
              <a:t> VEHJ, van </a:t>
            </a:r>
            <a:r>
              <a:rPr lang="pt-BR" dirty="0" err="1"/>
              <a:t>Zwieten</a:t>
            </a:r>
            <a:r>
              <a:rPr lang="pt-BR" dirty="0"/>
              <a:t> PHT, Walther </a:t>
            </a:r>
            <a:r>
              <a:rPr lang="pt-BR" dirty="0" err="1"/>
              <a:t>FJ.Short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long</a:t>
            </a:r>
            <a:r>
              <a:rPr lang="pt-BR" dirty="0"/>
              <a:t> </a:t>
            </a:r>
            <a:r>
              <a:rPr lang="pt-BR" dirty="0" err="1"/>
              <a:t>term</a:t>
            </a:r>
            <a:r>
              <a:rPr lang="pt-BR" dirty="0"/>
              <a:t> </a:t>
            </a:r>
            <a:r>
              <a:rPr lang="pt-BR" dirty="0" err="1"/>
              <a:t>outcome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neonatal </a:t>
            </a:r>
            <a:r>
              <a:rPr lang="pt-BR" dirty="0" err="1"/>
              <a:t>hyperglycemia</a:t>
            </a:r>
            <a:r>
              <a:rPr lang="pt-BR" dirty="0"/>
              <a:t> in </a:t>
            </a:r>
            <a:r>
              <a:rPr lang="pt-BR" dirty="0" err="1"/>
              <a:t>very</a:t>
            </a:r>
            <a:r>
              <a:rPr lang="pt-BR" dirty="0"/>
              <a:t> </a:t>
            </a:r>
            <a:r>
              <a:rPr lang="pt-BR" dirty="0" err="1"/>
              <a:t>reterm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: a </a:t>
            </a:r>
            <a:r>
              <a:rPr lang="pt-BR" dirty="0" err="1"/>
              <a:t>retrospective</a:t>
            </a:r>
            <a:r>
              <a:rPr lang="pt-BR" dirty="0"/>
              <a:t> follow-up </a:t>
            </a:r>
            <a:r>
              <a:rPr lang="pt-BR" dirty="0" err="1"/>
              <a:t>study</a:t>
            </a:r>
            <a:r>
              <a:rPr lang="pt-BR" dirty="0"/>
              <a:t>. BMC </a:t>
            </a:r>
            <a:r>
              <a:rPr lang="pt-BR" dirty="0" err="1"/>
              <a:t>Pediatr</a:t>
            </a:r>
            <a:r>
              <a:rPr lang="pt-BR" dirty="0"/>
              <a:t> 2010;10:52.</a:t>
            </a:r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12. </a:t>
            </a:r>
            <a:r>
              <a:rPr lang="pt-BR" dirty="0" err="1"/>
              <a:t>Mohsen</a:t>
            </a:r>
            <a:r>
              <a:rPr lang="pt-BR" dirty="0"/>
              <a:t> L, Abou-Alam M, El-Dib M, </a:t>
            </a:r>
            <a:r>
              <a:rPr lang="pt-BR" dirty="0" err="1"/>
              <a:t>Labib</a:t>
            </a:r>
            <a:r>
              <a:rPr lang="pt-BR" dirty="0"/>
              <a:t> M, </a:t>
            </a:r>
            <a:r>
              <a:rPr lang="pt-BR" dirty="0" err="1"/>
              <a:t>Elsada</a:t>
            </a:r>
            <a:r>
              <a:rPr lang="pt-BR" dirty="0"/>
              <a:t> M, </a:t>
            </a:r>
            <a:r>
              <a:rPr lang="pt-BR" dirty="0" err="1"/>
              <a:t>Aly</a:t>
            </a:r>
            <a:r>
              <a:rPr lang="pt-BR" dirty="0"/>
              <a:t> H. A </a:t>
            </a:r>
            <a:r>
              <a:rPr lang="pt-BR" dirty="0" err="1"/>
              <a:t>prospective</a:t>
            </a:r>
            <a:r>
              <a:rPr lang="pt-BR" dirty="0"/>
              <a:t> </a:t>
            </a:r>
            <a:r>
              <a:rPr lang="pt-BR" dirty="0" err="1"/>
              <a:t>study</a:t>
            </a:r>
            <a:r>
              <a:rPr lang="pt-BR" dirty="0"/>
              <a:t> </a:t>
            </a:r>
            <a:r>
              <a:rPr lang="pt-BR" dirty="0" err="1"/>
              <a:t>on</a:t>
            </a:r>
            <a:r>
              <a:rPr lang="pt-BR" dirty="0"/>
              <a:t> </a:t>
            </a:r>
            <a:r>
              <a:rPr lang="pt-BR" dirty="0" err="1"/>
              <a:t>hyperglycemia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retinopathy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prematurity</a:t>
            </a:r>
            <a:r>
              <a:rPr lang="pt-BR" dirty="0"/>
              <a:t>. J </a:t>
            </a:r>
            <a:r>
              <a:rPr lang="pt-BR" dirty="0" err="1"/>
              <a:t>Perinatol</a:t>
            </a:r>
            <a:r>
              <a:rPr lang="pt-BR" dirty="0"/>
              <a:t> 2014;34:453-7.</a:t>
            </a:r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13. </a:t>
            </a:r>
            <a:r>
              <a:rPr lang="pt-BR" dirty="0" err="1"/>
              <a:t>Garg</a:t>
            </a:r>
            <a:r>
              <a:rPr lang="pt-BR" dirty="0"/>
              <a:t> R, </a:t>
            </a:r>
            <a:r>
              <a:rPr lang="pt-BR" dirty="0" err="1"/>
              <a:t>Agthe</a:t>
            </a:r>
            <a:r>
              <a:rPr lang="pt-BR" dirty="0"/>
              <a:t> AG, </a:t>
            </a:r>
            <a:r>
              <a:rPr lang="pt-BR" dirty="0" err="1"/>
              <a:t>Donohue</a:t>
            </a:r>
            <a:r>
              <a:rPr lang="pt-BR" dirty="0"/>
              <a:t> PK, </a:t>
            </a:r>
            <a:r>
              <a:rPr lang="pt-BR" dirty="0" err="1"/>
              <a:t>Lehmann</a:t>
            </a:r>
            <a:r>
              <a:rPr lang="pt-BR" dirty="0"/>
              <a:t> CU. </a:t>
            </a:r>
            <a:r>
              <a:rPr lang="pt-BR" dirty="0" err="1"/>
              <a:t>Hyperglycemia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retinopathy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prematurity</a:t>
            </a:r>
            <a:r>
              <a:rPr lang="pt-BR" dirty="0"/>
              <a:t> in </a:t>
            </a:r>
            <a:r>
              <a:rPr lang="pt-BR" dirty="0" err="1"/>
              <a:t>very</a:t>
            </a:r>
            <a:r>
              <a:rPr lang="pt-BR" dirty="0"/>
              <a:t> </a:t>
            </a:r>
            <a:r>
              <a:rPr lang="pt-BR" dirty="0" err="1"/>
              <a:t>low</a:t>
            </a:r>
            <a:r>
              <a:rPr lang="pt-BR" dirty="0"/>
              <a:t> </a:t>
            </a:r>
            <a:r>
              <a:rPr lang="pt-BR" dirty="0" err="1"/>
              <a:t>birth</a:t>
            </a:r>
            <a:r>
              <a:rPr lang="pt-BR" dirty="0"/>
              <a:t> </a:t>
            </a:r>
            <a:r>
              <a:rPr lang="pt-BR" dirty="0" err="1"/>
              <a:t>weight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. J </a:t>
            </a:r>
            <a:r>
              <a:rPr lang="pt-BR" dirty="0" err="1"/>
              <a:t>Perinatol</a:t>
            </a:r>
            <a:endParaRPr lang="pt-BR" dirty="0"/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2003;23:186-94.</a:t>
            </a:r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14. </a:t>
            </a:r>
            <a:r>
              <a:rPr lang="pt-BR" dirty="0" err="1"/>
              <a:t>Scheurer</a:t>
            </a:r>
            <a:r>
              <a:rPr lang="pt-BR" dirty="0"/>
              <a:t> JM, Gray HL, </a:t>
            </a:r>
            <a:r>
              <a:rPr lang="pt-BR" dirty="0" err="1"/>
              <a:t>Demerath</a:t>
            </a:r>
            <a:r>
              <a:rPr lang="pt-BR" dirty="0"/>
              <a:t> EW, Rao R, </a:t>
            </a:r>
            <a:r>
              <a:rPr lang="pt-BR" dirty="0" err="1"/>
              <a:t>Ramel</a:t>
            </a:r>
            <a:r>
              <a:rPr lang="pt-BR" dirty="0"/>
              <a:t> SE. </a:t>
            </a:r>
            <a:r>
              <a:rPr lang="pt-BR" dirty="0" err="1"/>
              <a:t>Diminished</a:t>
            </a:r>
            <a:r>
              <a:rPr lang="pt-BR" dirty="0"/>
              <a:t> </a:t>
            </a:r>
            <a:r>
              <a:rPr lang="pt-BR" dirty="0" err="1"/>
              <a:t>growth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lower</a:t>
            </a:r>
            <a:r>
              <a:rPr lang="pt-BR" dirty="0"/>
              <a:t> </a:t>
            </a:r>
            <a:r>
              <a:rPr lang="pt-BR" dirty="0" err="1"/>
              <a:t>adiposity</a:t>
            </a:r>
            <a:r>
              <a:rPr lang="pt-BR" dirty="0"/>
              <a:t> in </a:t>
            </a:r>
            <a:r>
              <a:rPr lang="pt-BR" dirty="0" err="1"/>
              <a:t>hyperglycemic</a:t>
            </a:r>
            <a:r>
              <a:rPr lang="pt-BR" dirty="0"/>
              <a:t> </a:t>
            </a:r>
            <a:r>
              <a:rPr lang="pt-BR" dirty="0" err="1"/>
              <a:t>very</a:t>
            </a:r>
            <a:r>
              <a:rPr lang="pt-BR" dirty="0"/>
              <a:t> </a:t>
            </a:r>
            <a:r>
              <a:rPr lang="pt-BR" dirty="0" err="1"/>
              <a:t>low</a:t>
            </a:r>
            <a:r>
              <a:rPr lang="pt-BR" dirty="0"/>
              <a:t> </a:t>
            </a:r>
            <a:r>
              <a:rPr lang="pt-BR" dirty="0" err="1"/>
              <a:t>birth</a:t>
            </a:r>
            <a:r>
              <a:rPr lang="pt-BR" dirty="0"/>
              <a:t> </a:t>
            </a:r>
            <a:r>
              <a:rPr lang="pt-BR" dirty="0" err="1"/>
              <a:t>weight</a:t>
            </a:r>
            <a:r>
              <a:rPr lang="pt-BR" dirty="0"/>
              <a:t> </a:t>
            </a:r>
            <a:r>
              <a:rPr lang="pt-BR" dirty="0" err="1"/>
              <a:t>neo</a:t>
            </a:r>
            <a:r>
              <a:rPr lang="pt-BR" dirty="0"/>
              <a:t>-</a:t>
            </a:r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 err="1"/>
              <a:t>nates</a:t>
            </a:r>
            <a:r>
              <a:rPr lang="pt-BR" dirty="0"/>
              <a:t> </a:t>
            </a:r>
            <a:r>
              <a:rPr lang="pt-BR" dirty="0" err="1"/>
              <a:t>at</a:t>
            </a:r>
            <a:r>
              <a:rPr lang="pt-BR" dirty="0"/>
              <a:t> 4 </a:t>
            </a:r>
            <a:r>
              <a:rPr lang="pt-BR" dirty="0" err="1"/>
              <a:t>months</a:t>
            </a:r>
            <a:r>
              <a:rPr lang="pt-BR" dirty="0"/>
              <a:t> </a:t>
            </a:r>
            <a:r>
              <a:rPr lang="pt-BR" dirty="0" err="1"/>
              <a:t>corrected</a:t>
            </a:r>
            <a:r>
              <a:rPr lang="pt-BR" dirty="0"/>
              <a:t> age. J </a:t>
            </a:r>
            <a:r>
              <a:rPr lang="pt-BR" dirty="0" err="1"/>
              <a:t>Perinatol</a:t>
            </a:r>
            <a:r>
              <a:rPr lang="pt-BR" dirty="0"/>
              <a:t> 2016;36:145-50.</a:t>
            </a:r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15. </a:t>
            </a:r>
            <a:r>
              <a:rPr lang="pt-BR" dirty="0" err="1"/>
              <a:t>Ramel</a:t>
            </a:r>
            <a:r>
              <a:rPr lang="pt-BR" dirty="0"/>
              <a:t> SE, </a:t>
            </a:r>
            <a:r>
              <a:rPr lang="pt-BR" dirty="0" err="1"/>
              <a:t>Long</a:t>
            </a:r>
            <a:r>
              <a:rPr lang="pt-BR" dirty="0"/>
              <a:t> JD, Gray H, </a:t>
            </a:r>
            <a:r>
              <a:rPr lang="pt-BR" dirty="0" err="1"/>
              <a:t>Durrwachter-Erno</a:t>
            </a:r>
            <a:r>
              <a:rPr lang="pt-BR" dirty="0"/>
              <a:t> K, </a:t>
            </a:r>
            <a:r>
              <a:rPr lang="pt-BR" dirty="0" err="1"/>
              <a:t>Demerath</a:t>
            </a:r>
            <a:r>
              <a:rPr lang="pt-BR" dirty="0"/>
              <a:t> EW, Rao R. Neonatal </a:t>
            </a:r>
            <a:r>
              <a:rPr lang="pt-BR" dirty="0" err="1"/>
              <a:t>hyperglycemia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diminished</a:t>
            </a:r>
            <a:r>
              <a:rPr lang="pt-BR" dirty="0"/>
              <a:t> </a:t>
            </a:r>
            <a:r>
              <a:rPr lang="pt-BR" dirty="0" err="1"/>
              <a:t>long-term</a:t>
            </a:r>
            <a:r>
              <a:rPr lang="pt-BR" dirty="0"/>
              <a:t> </a:t>
            </a:r>
            <a:r>
              <a:rPr lang="pt-BR" dirty="0" err="1"/>
              <a:t>growth</a:t>
            </a:r>
            <a:r>
              <a:rPr lang="pt-BR" dirty="0"/>
              <a:t> in </a:t>
            </a:r>
            <a:r>
              <a:rPr lang="pt-BR" dirty="0" err="1"/>
              <a:t>very</a:t>
            </a:r>
            <a:r>
              <a:rPr lang="pt-BR" dirty="0"/>
              <a:t> </a:t>
            </a:r>
            <a:r>
              <a:rPr lang="pt-BR" dirty="0" err="1"/>
              <a:t>low</a:t>
            </a:r>
            <a:r>
              <a:rPr lang="pt-BR" dirty="0"/>
              <a:t> </a:t>
            </a:r>
            <a:r>
              <a:rPr lang="pt-BR" dirty="0" err="1"/>
              <a:t>birth</a:t>
            </a:r>
            <a:r>
              <a:rPr lang="pt-BR" dirty="0"/>
              <a:t> </a:t>
            </a:r>
            <a:r>
              <a:rPr lang="pt-BR" dirty="0" err="1"/>
              <a:t>weight</a:t>
            </a:r>
            <a:r>
              <a:rPr lang="pt-BR" dirty="0"/>
              <a:t> </a:t>
            </a:r>
            <a:r>
              <a:rPr lang="pt-BR" dirty="0" err="1"/>
              <a:t>preterm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. J </a:t>
            </a:r>
            <a:r>
              <a:rPr lang="pt-BR" dirty="0" err="1"/>
              <a:t>Perinatol</a:t>
            </a:r>
            <a:r>
              <a:rPr lang="pt-BR" dirty="0"/>
              <a:t> 2013;33:882-6.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647825"/>
            <a:ext cx="9720262" cy="466090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 16. EXPRESS Group, Fellman V, Hellström-Westas L, Norman M,Westgren M, Källén K, et al. One-year survival of extremely preterm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17. The EXPRESS Group. Incidence of and risk factors for neonatal morbidity after active perinatal care: extremely preterm infants study in Sweden (EXPRESS). Acta Paediatr 2010;99:978-92.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18. Stoltz Sjöström E, Öhlund I, Ahlsson F, Engström E, Fellman V, Hellström A, et al. Nutrient intakes independently affect growth in extremely preterm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infants: results from a population-based study. Acta Paediatr 2013;102:1067-74.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19. Stoltz Sjöström E, Öhlund I, Tornevi A, Domellöf M. Intake and macronutrient content of human milk given to extremely preterm infants. JHum Lact 2014;30:442-9.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mtClean="0"/>
              <a:t>20. Bermick J, Dechert RE, Sarkar S. Does hyperglycemia in hypernatremic preterm infants increase the risk of intraventricular hemorrhage? J Perinatol 2016;36:729-32.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647825"/>
            <a:ext cx="9720262" cy="4660900"/>
          </a:xfrm>
        </p:spPr>
        <p:txBody>
          <a:bodyPr rtlCol="0">
            <a:normAutofit lnSpcReduction="10000"/>
          </a:bodyPr>
          <a:lstStyle/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 21. Blanco CL, </a:t>
            </a:r>
            <a:r>
              <a:rPr lang="pt-BR" dirty="0" err="1"/>
              <a:t>Baillargeon</a:t>
            </a:r>
            <a:r>
              <a:rPr lang="pt-BR" dirty="0"/>
              <a:t> JG, Morrison RL, Gong AK. </a:t>
            </a:r>
            <a:r>
              <a:rPr lang="pt-BR" dirty="0" err="1"/>
              <a:t>Hyperglycemia</a:t>
            </a:r>
            <a:r>
              <a:rPr lang="pt-BR" dirty="0"/>
              <a:t> in </a:t>
            </a:r>
            <a:r>
              <a:rPr lang="pt-BR" dirty="0" err="1"/>
              <a:t>extremely</a:t>
            </a:r>
            <a:r>
              <a:rPr lang="pt-BR" dirty="0"/>
              <a:t> </a:t>
            </a:r>
            <a:r>
              <a:rPr lang="pt-BR" dirty="0" err="1"/>
              <a:t>low</a:t>
            </a:r>
            <a:r>
              <a:rPr lang="pt-BR" dirty="0"/>
              <a:t> </a:t>
            </a:r>
            <a:r>
              <a:rPr lang="pt-BR" dirty="0" err="1"/>
              <a:t>birth</a:t>
            </a:r>
            <a:r>
              <a:rPr lang="pt-BR" dirty="0"/>
              <a:t> </a:t>
            </a:r>
            <a:r>
              <a:rPr lang="pt-BR" dirty="0" err="1"/>
              <a:t>weight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 in a </a:t>
            </a:r>
            <a:r>
              <a:rPr lang="pt-BR" dirty="0" err="1"/>
              <a:t>predominantly</a:t>
            </a:r>
            <a:r>
              <a:rPr lang="pt-BR" dirty="0"/>
              <a:t> </a:t>
            </a:r>
            <a:r>
              <a:rPr lang="pt-BR" dirty="0" err="1" smtClean="0"/>
              <a:t>Hispanic</a:t>
            </a:r>
            <a:r>
              <a:rPr lang="pt-BR" dirty="0" smtClean="0"/>
              <a:t> </a:t>
            </a:r>
            <a:r>
              <a:rPr lang="pt-BR" dirty="0" err="1" smtClean="0"/>
              <a:t>population</a:t>
            </a:r>
            <a:r>
              <a:rPr lang="pt-BR" dirty="0" smtClean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related</a:t>
            </a:r>
            <a:r>
              <a:rPr lang="pt-BR" dirty="0"/>
              <a:t> </a:t>
            </a:r>
            <a:r>
              <a:rPr lang="pt-BR" dirty="0" err="1"/>
              <a:t>morbidities</a:t>
            </a:r>
            <a:r>
              <a:rPr lang="pt-BR" dirty="0"/>
              <a:t>. J </a:t>
            </a:r>
            <a:r>
              <a:rPr lang="pt-BR" dirty="0" err="1"/>
              <a:t>Perinatol</a:t>
            </a:r>
            <a:r>
              <a:rPr lang="pt-BR" dirty="0"/>
              <a:t> 2006;26:737-41.</a:t>
            </a:r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22. </a:t>
            </a:r>
            <a:r>
              <a:rPr lang="pt-BR" dirty="0" err="1"/>
              <a:t>Chavez</a:t>
            </a:r>
            <a:r>
              <a:rPr lang="pt-BR" dirty="0"/>
              <a:t>-Valdez R, </a:t>
            </a:r>
            <a:r>
              <a:rPr lang="pt-BR" dirty="0" err="1"/>
              <a:t>McGowan</a:t>
            </a:r>
            <a:r>
              <a:rPr lang="pt-BR" dirty="0"/>
              <a:t> J, Cannon E, </a:t>
            </a:r>
            <a:r>
              <a:rPr lang="pt-BR" dirty="0" err="1"/>
              <a:t>Lehmann</a:t>
            </a:r>
            <a:r>
              <a:rPr lang="pt-BR" dirty="0"/>
              <a:t> CU. </a:t>
            </a:r>
            <a:r>
              <a:rPr lang="pt-BR" dirty="0" err="1"/>
              <a:t>Contribution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early</a:t>
            </a:r>
            <a:r>
              <a:rPr lang="pt-BR" dirty="0"/>
              <a:t> </a:t>
            </a:r>
            <a:r>
              <a:rPr lang="pt-BR" dirty="0" err="1"/>
              <a:t>glycemic</a:t>
            </a:r>
            <a:r>
              <a:rPr lang="pt-BR" dirty="0"/>
              <a:t> status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development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severe</a:t>
            </a:r>
            <a:r>
              <a:rPr lang="pt-BR" dirty="0"/>
              <a:t> </a:t>
            </a:r>
            <a:r>
              <a:rPr lang="pt-BR" dirty="0" err="1"/>
              <a:t>retinopathy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 smtClean="0"/>
              <a:t>prematurity</a:t>
            </a:r>
            <a:r>
              <a:rPr lang="pt-BR" dirty="0" smtClean="0"/>
              <a:t> </a:t>
            </a:r>
            <a:r>
              <a:rPr lang="pt-BR" dirty="0"/>
              <a:t>in a </a:t>
            </a:r>
            <a:r>
              <a:rPr lang="pt-BR" dirty="0" err="1"/>
              <a:t>cohort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ELBW </a:t>
            </a:r>
            <a:r>
              <a:rPr lang="pt-BR" dirty="0" err="1"/>
              <a:t>infants</a:t>
            </a:r>
            <a:r>
              <a:rPr lang="pt-BR" dirty="0"/>
              <a:t>. J </a:t>
            </a:r>
            <a:r>
              <a:rPr lang="pt-BR" dirty="0" err="1"/>
              <a:t>Perinatol</a:t>
            </a:r>
            <a:r>
              <a:rPr lang="pt-BR" dirty="0"/>
              <a:t> 2011;31:749-56.</a:t>
            </a:r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23. </a:t>
            </a:r>
            <a:r>
              <a:rPr lang="pt-BR" dirty="0" err="1"/>
              <a:t>Hemachandra</a:t>
            </a:r>
            <a:r>
              <a:rPr lang="pt-BR" dirty="0"/>
              <a:t> AH, </a:t>
            </a:r>
            <a:r>
              <a:rPr lang="pt-BR" dirty="0" err="1"/>
              <a:t>Cowett</a:t>
            </a:r>
            <a:r>
              <a:rPr lang="pt-BR" dirty="0"/>
              <a:t> RM. Neonatal </a:t>
            </a:r>
            <a:r>
              <a:rPr lang="pt-BR" dirty="0" err="1"/>
              <a:t>hyperglycemia</a:t>
            </a:r>
            <a:r>
              <a:rPr lang="pt-BR" dirty="0"/>
              <a:t>. </a:t>
            </a:r>
            <a:r>
              <a:rPr lang="pt-BR" dirty="0" err="1"/>
              <a:t>Pediatr</a:t>
            </a:r>
            <a:r>
              <a:rPr lang="pt-BR" dirty="0"/>
              <a:t> Rev1999;20:e16-24.</a:t>
            </a:r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24. </a:t>
            </a:r>
            <a:r>
              <a:rPr lang="pt-BR" dirty="0" err="1"/>
              <a:t>Farrag</a:t>
            </a:r>
            <a:r>
              <a:rPr lang="pt-BR" dirty="0"/>
              <a:t> HM, </a:t>
            </a:r>
            <a:r>
              <a:rPr lang="pt-BR" dirty="0" err="1"/>
              <a:t>Cowett</a:t>
            </a:r>
            <a:r>
              <a:rPr lang="pt-BR" dirty="0"/>
              <a:t> RM. Glucose </a:t>
            </a:r>
            <a:r>
              <a:rPr lang="pt-BR" dirty="0" err="1"/>
              <a:t>homeostasis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micropremie</a:t>
            </a:r>
            <a:r>
              <a:rPr lang="pt-BR" dirty="0"/>
              <a:t>. </a:t>
            </a:r>
            <a:r>
              <a:rPr lang="pt-BR" dirty="0" err="1"/>
              <a:t>Clin</a:t>
            </a:r>
            <a:r>
              <a:rPr lang="pt-BR" dirty="0"/>
              <a:t> </a:t>
            </a:r>
            <a:r>
              <a:rPr lang="pt-BR" dirty="0" err="1"/>
              <a:t>Perinatol</a:t>
            </a:r>
            <a:r>
              <a:rPr lang="pt-BR" dirty="0"/>
              <a:t> 2000;27:1-22.</a:t>
            </a:r>
          </a:p>
          <a:p>
            <a:pPr marL="91440" indent="-91440" eaLnBrk="1" fontAlgn="auto" hangingPunct="1">
              <a:buFont typeface="Arial" panose="020B0604020202020204" pitchFamily="34" charset="0"/>
              <a:buChar char="•"/>
              <a:defRPr/>
            </a:pPr>
            <a:r>
              <a:rPr lang="pt-BR" dirty="0"/>
              <a:t>25. </a:t>
            </a:r>
            <a:r>
              <a:rPr lang="pt-BR" dirty="0" err="1"/>
              <a:t>Sunehag</a:t>
            </a:r>
            <a:r>
              <a:rPr lang="pt-BR" dirty="0"/>
              <a:t> A, </a:t>
            </a:r>
            <a:r>
              <a:rPr lang="pt-BR" dirty="0" err="1"/>
              <a:t>Gustafsson</a:t>
            </a:r>
            <a:r>
              <a:rPr lang="pt-BR" dirty="0"/>
              <a:t> J, </a:t>
            </a:r>
            <a:r>
              <a:rPr lang="pt-BR" dirty="0" err="1"/>
              <a:t>Ewald</a:t>
            </a:r>
            <a:r>
              <a:rPr lang="pt-BR" dirty="0"/>
              <a:t> U. </a:t>
            </a:r>
            <a:r>
              <a:rPr lang="pt-BR" dirty="0" err="1"/>
              <a:t>Very</a:t>
            </a:r>
            <a:r>
              <a:rPr lang="pt-BR" dirty="0"/>
              <a:t> </a:t>
            </a:r>
            <a:r>
              <a:rPr lang="pt-BR" dirty="0" err="1"/>
              <a:t>immature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 (&lt; </a:t>
            </a:r>
            <a:r>
              <a:rPr lang="pt-BR" dirty="0" err="1"/>
              <a:t>or</a:t>
            </a:r>
            <a:r>
              <a:rPr lang="pt-BR" dirty="0"/>
              <a:t> = 30 </a:t>
            </a:r>
            <a:r>
              <a:rPr lang="pt-BR" dirty="0" err="1"/>
              <a:t>Wk</a:t>
            </a:r>
            <a:r>
              <a:rPr lang="pt-BR" dirty="0"/>
              <a:t>) </a:t>
            </a:r>
            <a:r>
              <a:rPr lang="pt-BR" dirty="0" err="1"/>
              <a:t>respond</a:t>
            </a:r>
            <a:r>
              <a:rPr lang="pt-BR" dirty="0"/>
              <a:t> </a:t>
            </a:r>
            <a:r>
              <a:rPr lang="pt-BR" dirty="0" err="1"/>
              <a:t>to</a:t>
            </a:r>
            <a:r>
              <a:rPr lang="pt-BR" dirty="0"/>
              <a:t> glucose </a:t>
            </a:r>
            <a:r>
              <a:rPr lang="pt-BR" dirty="0" err="1"/>
              <a:t>infusion</a:t>
            </a:r>
            <a:r>
              <a:rPr lang="pt-BR" dirty="0"/>
              <a:t> </a:t>
            </a:r>
            <a:r>
              <a:rPr lang="pt-BR" dirty="0" err="1"/>
              <a:t>with</a:t>
            </a:r>
            <a:r>
              <a:rPr lang="pt-BR" dirty="0"/>
              <a:t> </a:t>
            </a:r>
            <a:r>
              <a:rPr lang="pt-BR" dirty="0" err="1"/>
              <a:t>incomplete</a:t>
            </a:r>
            <a:r>
              <a:rPr lang="pt-BR" dirty="0"/>
              <a:t> </a:t>
            </a:r>
            <a:r>
              <a:rPr lang="pt-BR" dirty="0" err="1"/>
              <a:t>suppression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glucose </a:t>
            </a:r>
            <a:r>
              <a:rPr lang="pt-BR" dirty="0" err="1" smtClean="0"/>
              <a:t>production</a:t>
            </a:r>
            <a:r>
              <a:rPr lang="pt-BR" dirty="0"/>
              <a:t>. </a:t>
            </a:r>
            <a:r>
              <a:rPr lang="pt-BR" dirty="0" err="1"/>
              <a:t>Pediatr</a:t>
            </a:r>
            <a:r>
              <a:rPr lang="pt-BR" dirty="0"/>
              <a:t> Res 1994;36:550-5.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1647825"/>
            <a:ext cx="9720262" cy="466090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1800" smtClean="0"/>
              <a:t> 26. Oberthuet A, Dönmez F, Oberhäuser F, Hahn M, Hoppenz M, Hoehn T, et al. Hypoadiponectinemia in extremely low gestational age new-borns with severe hyperglycemia—a matched-paired analysis. PLoS ONE 2012;7:e38481.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1800" smtClean="0"/>
              <a:t>27. Stensvold HJ, Strommen K, Lang AM, Abrahamsen TG, Steen EK, Pripp AH, et al. Early enhanced parenteral nutrition, hyperglycemia, and death among extremely low-birth-weight infants. JAMA Pediatr 2015;169:1003-10.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1800" smtClean="0"/>
              <a:t>28. Vlaardingerbroek H, Vermeulen MJ, Rook D, van den Akker CH, Dorst K, Wattimena JL, et al. Safety and efficacy of early parenteral lipid and high-dose amino acid administration to very low birth weight infants. J Pediatr 2013;163:638-44.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1800" smtClean="0"/>
              <a:t>29. te Braake FW, vad den Akker CH, Wattimena DJ, Hujimans JG, vad Goudoever JB. Amino acid administration to premature infants directly after birth. J Pediatr 2005;147:457-61.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1800" smtClean="0"/>
              <a:t>30. Kao LS, Morris BH, Lally KP, Stewart CD, Huseby V, Kennedy KA. Hyperglycemia and morbidity and mortality in extremely low birth weight infants. J Perinatol 2006;26:730-6.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1800" smtClean="0"/>
              <a:t>31. Beardsall K, Vanhaesebrouck S, Ogilvy-Stuart AL, Vanhole C, Palmer CR,van Weissenbruch M, et al. Early insulin therapy in very-low-birth-weight infants. N Engl J Med 2008;359:1873-84.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23938" y="112713"/>
            <a:ext cx="9720262" cy="14986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pt-BR" altLang="pt-BR" sz="4600" cap="none" dirty="0" smtClean="0">
                <a:solidFill>
                  <a:srgbClr val="0000FF"/>
                </a:solidFill>
              </a:rPr>
              <a:t>NOTA DO EDITOR DO SITE, Dr. Paulo R. </a:t>
            </a:r>
            <a:r>
              <a:rPr lang="pt-BR" altLang="pt-BR" sz="4600" cap="none" dirty="0" err="1" smtClean="0">
                <a:solidFill>
                  <a:srgbClr val="0000FF"/>
                </a:solidFill>
              </a:rPr>
              <a:t>Margotto.Consultem</a:t>
            </a:r>
            <a:r>
              <a:rPr lang="pt-BR" altLang="pt-BR" sz="4600" cap="none" dirty="0" smtClean="0">
                <a:solidFill>
                  <a:srgbClr val="0000FF"/>
                </a:solidFill>
              </a:rPr>
              <a:t> também! Aqui e Agora! Online Sempre!</a:t>
            </a:r>
          </a:p>
        </p:txBody>
      </p:sp>
      <p:sp>
        <p:nvSpPr>
          <p:cNvPr id="50179" name="Rectangle 3"/>
          <p:cNvSpPr>
            <a:spLocks noGrp="1"/>
          </p:cNvSpPr>
          <p:nvPr>
            <p:ph type="body" idx="1"/>
          </p:nvPr>
        </p:nvSpPr>
        <p:spPr>
          <a:xfrm>
            <a:off x="1023938" y="1611313"/>
            <a:ext cx="9720262" cy="4022725"/>
          </a:xfrm>
        </p:spPr>
        <p:txBody>
          <a:bodyPr/>
          <a:lstStyle/>
          <a:p>
            <a:pPr algn="ctr" eaLnBrk="1" hangingPunct="1"/>
            <a:r>
              <a:rPr lang="pt-BR" altLang="pt-BR" b="1" smtClean="0">
                <a:solidFill>
                  <a:srgbClr val="FF00FF"/>
                </a:solidFill>
              </a:rPr>
              <a:t>Após a leitura desse artigo TODOS devem ler o EDITORIAL de William W. Hay, Jr e Paul Rozane</a:t>
            </a:r>
          </a:p>
        </p:txBody>
      </p:sp>
      <p:pic>
        <p:nvPicPr>
          <p:cNvPr id="50180" name="Picture 4" descr="Bruno_Paulo_Mourad_Waldete%20_20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2322513"/>
            <a:ext cx="6092825" cy="376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1" name="Retângulo 1"/>
          <p:cNvSpPr>
            <a:spLocks noChangeArrowheads="1"/>
          </p:cNvSpPr>
          <p:nvPr/>
        </p:nvSpPr>
        <p:spPr bwMode="auto">
          <a:xfrm>
            <a:off x="2517775" y="6175375"/>
            <a:ext cx="60960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/>
            <a:r>
              <a:rPr lang="pt-BR" altLang="pt-BR" sz="800" b="1">
                <a:solidFill>
                  <a:srgbClr val="0000FF"/>
                </a:solidFill>
                <a:latin typeface="Verdana" panose="020B0604030504040204" pitchFamily="34" charset="0"/>
                <a:ea typeface="MS Mincho"/>
                <a:cs typeface="Mangal"/>
              </a:rPr>
              <a:t>Dr. Bruno Vaz (Paraninfo), Dr.Paulo R. Margotto (Patrono), Dr. Mourad (Diretor da ESCS), Dra. Waldete C. Moraes (Nome da Turma VI)-16/12/2011 (ESCS)</a:t>
            </a:r>
          </a:p>
          <a:p>
            <a:pPr algn="ctr"/>
            <a:r>
              <a:rPr lang="pt-BR" altLang="pt-BR" sz="800" b="1">
                <a:solidFill>
                  <a:srgbClr val="0000FF"/>
                </a:solidFill>
                <a:latin typeface="Verdana" panose="020B0604030504040204" pitchFamily="34" charset="0"/>
                <a:ea typeface="MS Mincho"/>
                <a:cs typeface="Mangal"/>
                <a:hlinkClick r:id="rId3"/>
              </a:rPr>
              <a:t>pmargotto@gmail.com</a:t>
            </a:r>
            <a:r>
              <a:rPr lang="pt-BR" altLang="pt-BR" sz="800" b="1">
                <a:solidFill>
                  <a:srgbClr val="0000FF"/>
                </a:solidFill>
                <a:latin typeface="Verdana" panose="020B0604030504040204" pitchFamily="34" charset="0"/>
                <a:ea typeface="MS Mincho"/>
                <a:cs typeface="Mangal"/>
              </a:rPr>
              <a:t> </a:t>
            </a:r>
            <a:endParaRPr lang="pt-BR" altLang="pt-BR" sz="3600">
              <a:solidFill>
                <a:srgbClr val="0000FF"/>
              </a:solidFill>
              <a:latin typeface="Times New Roman" panose="02020603050405020304" pitchFamily="18" charset="0"/>
              <a:ea typeface="MS Mincho"/>
              <a:cs typeface="Mang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3"/>
          <p:cNvSpPr>
            <a:spLocks noGrp="1"/>
          </p:cNvSpPr>
          <p:nvPr>
            <p:ph type="body" idx="1"/>
          </p:nvPr>
        </p:nvSpPr>
        <p:spPr>
          <a:xfrm>
            <a:off x="661988" y="1487488"/>
            <a:ext cx="11296650" cy="5370512"/>
          </a:xfrm>
          <a:solidFill>
            <a:srgbClr val="FFFF00"/>
          </a:solidFill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pt-BR" altLang="pt-BR" sz="1500" smtClean="0"/>
              <a:t>                                                        </a:t>
            </a:r>
            <a:r>
              <a:rPr lang="pt-BR" altLang="pt-BR" sz="2000" b="1" smtClean="0">
                <a:solidFill>
                  <a:srgbClr val="0000FF"/>
                </a:solidFill>
              </a:rPr>
              <a:t>Para a prevenção pós-natal precoce de hiperglicemia</a:t>
            </a:r>
            <a:endParaRPr lang="pt-BR" altLang="pt-BR" sz="2000" smtClean="0">
              <a:solidFill>
                <a:srgbClr val="0000FF"/>
              </a:solidFill>
            </a:endParaRPr>
          </a:p>
          <a:p>
            <a:pPr eaLnBrk="1" hangingPunct="1">
              <a:lnSpc>
                <a:spcPct val="70000"/>
              </a:lnSpc>
            </a:pPr>
            <a:r>
              <a:rPr lang="pt-BR" altLang="pt-BR" sz="1500" smtClean="0"/>
              <a:t>- </a:t>
            </a:r>
            <a:r>
              <a:rPr lang="pt-BR" altLang="pt-BR" sz="1600" smtClean="0"/>
              <a:t>muitos estudos demonstraram que a normoglicemia pode ser alcançada com taxas mais baixas, mais fisiológicas de infusão de dextrose, na </a:t>
            </a:r>
            <a:r>
              <a:rPr lang="pt-BR" altLang="pt-BR" sz="1600" b="1" smtClean="0"/>
              <a:t>faixa de 4-5 mg / minuto / kg</a:t>
            </a:r>
            <a:r>
              <a:rPr lang="pt-BR" altLang="pt-BR" sz="1600" smtClean="0"/>
              <a:t> em bebês prematuros e tão baixo quanto </a:t>
            </a:r>
            <a:r>
              <a:rPr lang="pt-BR" altLang="pt-BR" sz="1600" b="1" smtClean="0"/>
              <a:t>3-4 mg / minuto / kg em prematuros tardios para bebês a termo</a:t>
            </a:r>
            <a:r>
              <a:rPr lang="pt-BR" altLang="pt-BR" sz="1600" smtClean="0"/>
              <a:t>.</a:t>
            </a:r>
          </a:p>
          <a:p>
            <a:pPr eaLnBrk="1" hangingPunct="1">
              <a:lnSpc>
                <a:spcPct val="70000"/>
              </a:lnSpc>
            </a:pPr>
            <a:r>
              <a:rPr lang="pt-BR" altLang="pt-BR" sz="1600" smtClean="0"/>
              <a:t> -uma vez que ocorre hiperglicemia , no entanto, deve-se pelo menos tentar primeiro reduzir taxas de infusão de dextrose, já que quase sempre é pelo menos sucesso quando altas taxas de dextrose intravenosa, se justificado ou não, estão sendo usadas ​​(&gt; 8-10 mg / kg / minuto). </a:t>
            </a:r>
          </a:p>
          <a:p>
            <a:pPr eaLnBrk="1" hangingPunct="1">
              <a:lnSpc>
                <a:spcPct val="70000"/>
              </a:lnSpc>
            </a:pPr>
            <a:r>
              <a:rPr lang="pt-BR" altLang="pt-BR" sz="1600" smtClean="0"/>
              <a:t>-Taxas mais altas de infusão de aminoácidos produzem anabolismo, que usa glicose para energia necessária para apoiar a síntese de  proteína, reduzir a degradação de proteínas e promover o acúmulo de proteínas. </a:t>
            </a:r>
            <a:r>
              <a:rPr lang="pt-BR" altLang="pt-BR" sz="1600" b="1" smtClean="0"/>
              <a:t>Taxas mais altas de infusão de aminoácidos também produzem secreção de insulina que leva a menores concentrações de glicose e menos hiperglicemia</a:t>
            </a:r>
            <a:r>
              <a:rPr lang="pt-BR" altLang="pt-BR" sz="1600" smtClean="0"/>
              <a:t>. </a:t>
            </a:r>
          </a:p>
          <a:p>
            <a:pPr eaLnBrk="1" hangingPunct="1">
              <a:lnSpc>
                <a:spcPct val="70000"/>
              </a:lnSpc>
            </a:pPr>
            <a:r>
              <a:rPr lang="pt-BR" altLang="pt-BR" sz="1600" smtClean="0"/>
              <a:t>-</a:t>
            </a:r>
            <a:r>
              <a:rPr lang="pt-BR" altLang="pt-BR" sz="1600" b="1" smtClean="0"/>
              <a:t>Alimentação enteral precoce e aumentos mais rápidos em volumes de alimentação deve ser tentado para ajudar a promover normalização da produção de glicose e concentrações de glicose, bem como para promover a produção de incretinas intestinais que aumentam a secreção de insulina</a:t>
            </a:r>
            <a:r>
              <a:rPr lang="pt-BR" altLang="pt-BR" sz="1600" smtClean="0"/>
              <a:t>. </a:t>
            </a:r>
          </a:p>
          <a:p>
            <a:pPr eaLnBrk="1" hangingPunct="1">
              <a:lnSpc>
                <a:spcPct val="70000"/>
              </a:lnSpc>
            </a:pPr>
            <a:r>
              <a:rPr lang="pt-BR" altLang="pt-BR" sz="1600" smtClean="0"/>
              <a:t>-</a:t>
            </a:r>
            <a:r>
              <a:rPr lang="pt-BR" altLang="pt-BR" sz="1600" b="1" smtClean="0"/>
              <a:t>as taxas de infusão lipídica intravenosa deve ser reduzida, limitando a gliconeogênese</a:t>
            </a:r>
            <a:r>
              <a:rPr lang="pt-BR" altLang="pt-BR" sz="1600" smtClean="0"/>
              <a:t>. </a:t>
            </a:r>
          </a:p>
          <a:p>
            <a:pPr eaLnBrk="1" hangingPunct="1">
              <a:lnSpc>
                <a:spcPct val="70000"/>
              </a:lnSpc>
            </a:pPr>
            <a:r>
              <a:rPr lang="pt-BR" altLang="pt-BR" sz="1600" smtClean="0"/>
              <a:t>-</a:t>
            </a:r>
            <a:r>
              <a:rPr lang="pt-BR" altLang="pt-BR" sz="1600" b="1" smtClean="0"/>
              <a:t>infusões de </a:t>
            </a:r>
            <a:r>
              <a:rPr lang="pt-BR" altLang="pt-BR" sz="1600" smtClean="0"/>
              <a:t>catecolaminas e os tratamentos com glicocorticóides podem ser limitados ou interrompidos assim que a circulação da criança tenha melhorado.</a:t>
            </a:r>
          </a:p>
          <a:p>
            <a:pPr eaLnBrk="1" hangingPunct="1">
              <a:lnSpc>
                <a:spcPct val="70000"/>
              </a:lnSpc>
            </a:pPr>
            <a:r>
              <a:rPr lang="pt-BR" altLang="pt-BR" sz="1600" smtClean="0"/>
              <a:t> -</a:t>
            </a:r>
            <a:r>
              <a:rPr lang="pt-BR" altLang="pt-BR" sz="1600" b="1" smtClean="0"/>
              <a:t>bons cuidados gerais  reduzem hipoxia, isquemia e acidose irão reduzir respostas ao estresse que contribuem para a hiperglicemia</a:t>
            </a:r>
            <a:r>
              <a:rPr lang="pt-BR" altLang="pt-BR" sz="1600" smtClean="0"/>
              <a:t>. </a:t>
            </a:r>
            <a:endParaRPr lang="pt-BR" altLang="pt-BR" sz="1600" b="1" smtClean="0"/>
          </a:p>
          <a:p>
            <a:pPr eaLnBrk="1" hangingPunct="1">
              <a:lnSpc>
                <a:spcPct val="70000"/>
              </a:lnSpc>
            </a:pPr>
            <a:r>
              <a:rPr lang="pt-BR" altLang="pt-BR" sz="1600" b="1" smtClean="0"/>
              <a:t>Limitando a ingestão total de energia (carboidratos e lipídios) enquanto promove o consumo de proteínas deve ajudar a prevenir a hiperglicemia tardia</a:t>
            </a:r>
            <a:r>
              <a:rPr lang="pt-BR" altLang="pt-BR" sz="1600" smtClean="0"/>
              <a:t>.</a:t>
            </a:r>
          </a:p>
        </p:txBody>
      </p:sp>
      <p:sp>
        <p:nvSpPr>
          <p:cNvPr id="51203" name="Rectangle 4"/>
          <p:cNvSpPr>
            <a:spLocks noChangeArrowheads="1"/>
          </p:cNvSpPr>
          <p:nvPr/>
        </p:nvSpPr>
        <p:spPr bwMode="auto">
          <a:xfrm>
            <a:off x="641350" y="741363"/>
            <a:ext cx="10333038" cy="6381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/>
            <a:r>
              <a:rPr lang="en-US" altLang="pt-BR" sz="1400">
                <a:hlinkClick r:id="rId2"/>
              </a:rPr>
              <a:t>Neonatal Hyperglycemia-Causes, Treatments, and Cautions.</a:t>
            </a:r>
            <a:endParaRPr lang="en-US" altLang="pt-BR" sz="1400"/>
          </a:p>
          <a:p>
            <a:pPr algn="ctr"/>
            <a:r>
              <a:rPr lang="en-US" altLang="pt-BR" sz="1400"/>
              <a:t>Hay WW Jr, Rozance PJ.J Pediatr. 2018 Sep;200:6-8. doi: 10.1016/j.jpeds.2018.04.046. Epub 2018 May 9. No abstract available.PMID: 29753545. </a:t>
            </a:r>
            <a:r>
              <a:rPr lang="en-US" altLang="pt-BR" sz="1400" u="sng">
                <a:hlinkClick r:id="rId3"/>
              </a:rPr>
              <a:t>Similar articles</a:t>
            </a:r>
            <a:endParaRPr lang="en-US" altLang="pt-BR" sz="1400" u="sng"/>
          </a:p>
        </p:txBody>
      </p:sp>
      <p:sp>
        <p:nvSpPr>
          <p:cNvPr id="51204" name="Text Box 5"/>
          <p:cNvSpPr txBox="1">
            <a:spLocks noChangeArrowheads="1"/>
          </p:cNvSpPr>
          <p:nvPr/>
        </p:nvSpPr>
        <p:spPr bwMode="auto">
          <a:xfrm>
            <a:off x="2271713" y="292100"/>
            <a:ext cx="7283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/>
            <a:r>
              <a:rPr lang="pt-BR" altLang="pt-BR" sz="2400" b="1">
                <a:solidFill>
                  <a:srgbClr val="FF00FF"/>
                </a:solidFill>
              </a:rPr>
              <a:t>Hiperglicemia Neonatal-Causas, Tratamento e Cuidados</a:t>
            </a:r>
          </a:p>
        </p:txBody>
      </p:sp>
      <p:sp>
        <p:nvSpPr>
          <p:cNvPr id="51205" name="AutoShape 6"/>
          <p:cNvSpPr>
            <a:spLocks noChangeArrowheads="1"/>
          </p:cNvSpPr>
          <p:nvPr/>
        </p:nvSpPr>
        <p:spPr bwMode="auto">
          <a:xfrm>
            <a:off x="858838" y="242888"/>
            <a:ext cx="1395412" cy="579437"/>
          </a:xfrm>
          <a:prstGeom prst="lightningBolt">
            <a:avLst/>
          </a:prstGeom>
          <a:solidFill>
            <a:srgbClr val="CC0066"/>
          </a:solidFill>
          <a:ln w="57150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endParaRPr lang="pt-BR" altLang="pt-BR"/>
          </a:p>
        </p:txBody>
      </p:sp>
      <p:sp>
        <p:nvSpPr>
          <p:cNvPr id="51206" name="Text Box 7"/>
          <p:cNvSpPr txBox="1">
            <a:spLocks noChangeArrowheads="1"/>
          </p:cNvSpPr>
          <p:nvPr/>
        </p:nvSpPr>
        <p:spPr bwMode="auto">
          <a:xfrm>
            <a:off x="10137775" y="180975"/>
            <a:ext cx="1746250" cy="698500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/>
            <a:r>
              <a:rPr lang="pt-BR" altLang="pt-BR">
                <a:solidFill>
                  <a:srgbClr val="00CC00"/>
                </a:solidFill>
              </a:rPr>
              <a:t>Todos devem ler</a:t>
            </a:r>
          </a:p>
          <a:p>
            <a:pPr algn="ctr" defTabSz="914400"/>
            <a:r>
              <a:rPr lang="pt-BR" altLang="pt-BR">
                <a:solidFill>
                  <a:srgbClr val="00CC00"/>
                </a:solidFill>
              </a:rPr>
              <a:t>Esse Editorial!</a:t>
            </a:r>
          </a:p>
        </p:txBody>
      </p:sp>
      <p:pic>
        <p:nvPicPr>
          <p:cNvPr id="51209" name="Picture 9" descr="doc">
            <a:hlinkClick r:id="rId4" tooltip="Hiperglicemia Neonatal-EDITORIAL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625" y="30162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>
            <a:spLocks noGrp="1"/>
          </p:cNvSpPr>
          <p:nvPr>
            <p:ph type="body" idx="1"/>
          </p:nvPr>
        </p:nvSpPr>
        <p:spPr>
          <a:xfrm>
            <a:off x="725488" y="336550"/>
            <a:ext cx="10490200" cy="1987550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lnSpc>
                <a:spcPct val="80000"/>
              </a:lnSpc>
            </a:pPr>
            <a:endParaRPr lang="pt-BR" altLang="pt-BR" sz="2000" b="1" smtClean="0">
              <a:solidFill>
                <a:srgbClr val="FF0000"/>
              </a:solidFill>
            </a:endParaRPr>
          </a:p>
          <a:p>
            <a:pPr algn="ctr" eaLnBrk="1" hangingPunct="1">
              <a:lnSpc>
                <a:spcPct val="80000"/>
              </a:lnSpc>
            </a:pPr>
            <a:r>
              <a:rPr lang="pt-BR" altLang="pt-BR" sz="2000" b="1" smtClean="0">
                <a:solidFill>
                  <a:srgbClr val="FF0000"/>
                </a:solidFill>
              </a:rPr>
              <a:t>Quanto ao tratamento com insulina</a:t>
            </a:r>
            <a:r>
              <a:rPr lang="pt-BR" altLang="pt-BR" sz="2000" smtClean="0"/>
              <a:t>, não há dúvida de que diminuirá as concentrações de glicose, mas </a:t>
            </a:r>
            <a:r>
              <a:rPr lang="pt-BR" altLang="pt-BR" sz="2000" b="1" smtClean="0"/>
              <a:t>resultados adversos do tratamento com insulina em muitas condições clínicas em crianças e adultos, bem como bebês prematuros, são bem conhecidos.</a:t>
            </a:r>
            <a:r>
              <a:rPr lang="pt-BR" altLang="pt-BR" sz="2000" smtClean="0"/>
              <a:t> Esses riscos não devem ser esquecidos quando se escolhe insulina para tratar a hiperglicemia neonatal</a:t>
            </a:r>
          </a:p>
          <a:p>
            <a:pPr algn="ctr" eaLnBrk="1" hangingPunct="1">
              <a:lnSpc>
                <a:spcPct val="80000"/>
              </a:lnSpc>
            </a:pPr>
            <a:r>
              <a:rPr lang="pt-BR" altLang="pt-BR" sz="2000" smtClean="0"/>
              <a:t> </a:t>
            </a:r>
            <a:endParaRPr lang="pt-BR" altLang="pt-BR" sz="2500" b="1" smtClean="0">
              <a:solidFill>
                <a:srgbClr val="0000FF"/>
              </a:solidFill>
            </a:endParaRPr>
          </a:p>
        </p:txBody>
      </p:sp>
      <p:sp>
        <p:nvSpPr>
          <p:cNvPr id="52227" name="AutoShape 4"/>
          <p:cNvSpPr>
            <a:spLocks noChangeArrowheads="1"/>
          </p:cNvSpPr>
          <p:nvPr/>
        </p:nvSpPr>
        <p:spPr bwMode="auto">
          <a:xfrm>
            <a:off x="2119313" y="2544763"/>
            <a:ext cx="8035925" cy="4133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38100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endParaRPr lang="pt-BR" altLang="pt-BR"/>
          </a:p>
        </p:txBody>
      </p:sp>
      <p:sp>
        <p:nvSpPr>
          <p:cNvPr id="52228" name="Rectangle 5"/>
          <p:cNvSpPr>
            <a:spLocks noChangeArrowheads="1"/>
          </p:cNvSpPr>
          <p:nvPr/>
        </p:nvSpPr>
        <p:spPr bwMode="auto">
          <a:xfrm>
            <a:off x="1433513" y="3498850"/>
            <a:ext cx="8809037" cy="239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lvl="4" defTabSz="914400" eaLnBrk="1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</a:pPr>
            <a:r>
              <a:rPr lang="pt-BR" altLang="pt-BR" sz="2400" b="1">
                <a:solidFill>
                  <a:srgbClr val="0000FF"/>
                </a:solidFill>
              </a:rPr>
              <a:t>Prevenir ou corrigir a hiperglicemia deve ser feito primeiro por abordagens padrão, simples, seguras e eficazes antes de adicionar tratamentos potencialmente arriscados, como a infusão de insulina,pelo menos até resultados e ensaios de eficácia comparativa demonstrem sua segurança, eficácia e, o mais importante, superioridade.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/>
          <p:cNvSpPr>
            <a:spLocks noGrp="1"/>
          </p:cNvSpPr>
          <p:nvPr>
            <p:ph type="body" idx="1"/>
          </p:nvPr>
        </p:nvSpPr>
        <p:spPr>
          <a:xfrm>
            <a:off x="1468438" y="895350"/>
            <a:ext cx="9720262" cy="4022725"/>
          </a:xfrm>
        </p:spPr>
        <p:txBody>
          <a:bodyPr/>
          <a:lstStyle/>
          <a:p>
            <a:pPr algn="ctr" eaLnBrk="1" hangingPunct="1"/>
            <a:r>
              <a:rPr lang="pt-BR" altLang="pt-BR" sz="6000" smtClean="0">
                <a:solidFill>
                  <a:srgbClr val="0000FF"/>
                </a:solidFill>
              </a:rPr>
              <a:t>E MAIS.....</a:t>
            </a:r>
          </a:p>
          <a:p>
            <a:pPr algn="ctr" eaLnBrk="1" hangingPunct="1"/>
            <a:r>
              <a:rPr lang="pt-BR" altLang="pt-BR" sz="6000" smtClean="0">
                <a:solidFill>
                  <a:srgbClr val="0000FF"/>
                </a:solidFill>
              </a:rPr>
              <a:t>Nos pré-termo extremos</a:t>
            </a:r>
          </a:p>
        </p:txBody>
      </p:sp>
      <p:sp>
        <p:nvSpPr>
          <p:cNvPr id="53251" name="Rectangle 4"/>
          <p:cNvSpPr>
            <a:spLocks noChangeArrowheads="1"/>
          </p:cNvSpPr>
          <p:nvPr/>
        </p:nvSpPr>
        <p:spPr bwMode="auto">
          <a:xfrm>
            <a:off x="3048000" y="2697163"/>
            <a:ext cx="6096000" cy="252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/>
            <a:r>
              <a:rPr lang="pt-BR" altLang="pt-BR" sz="3200">
                <a:solidFill>
                  <a:srgbClr val="00CC00"/>
                </a:solidFill>
              </a:rPr>
              <a:t>Riscos da hiperglicemia </a:t>
            </a:r>
          </a:p>
          <a:p>
            <a:pPr defTabSz="914400"/>
            <a:r>
              <a:rPr lang="pt-BR" altLang="pt-BR" sz="3200">
                <a:solidFill>
                  <a:srgbClr val="00CC00"/>
                </a:solidFill>
              </a:rPr>
              <a:t>Malefícios do uso de insulina</a:t>
            </a:r>
          </a:p>
          <a:p>
            <a:pPr defTabSz="914400"/>
            <a:r>
              <a:rPr lang="pt-BR" altLang="pt-BR" sz="3200">
                <a:solidFill>
                  <a:srgbClr val="00CC00"/>
                </a:solidFill>
              </a:rPr>
              <a:t>Diabetes mellitus neonatal </a:t>
            </a:r>
          </a:p>
          <a:p>
            <a:pPr defTabSz="914400"/>
            <a:r>
              <a:rPr lang="pt-BR" altLang="pt-BR" sz="3200">
                <a:solidFill>
                  <a:srgbClr val="00CC00"/>
                </a:solidFill>
              </a:rPr>
              <a:t>Como prevenir a hiperglicemia</a:t>
            </a:r>
          </a:p>
          <a:p>
            <a:pPr defTabSz="914400"/>
            <a:r>
              <a:rPr lang="pt-BR" altLang="pt-BR" sz="3200">
                <a:solidFill>
                  <a:srgbClr val="00CC00"/>
                </a:solidFill>
              </a:rPr>
              <a:t>Como tratar a hiperglicemia</a:t>
            </a:r>
          </a:p>
        </p:txBody>
      </p:sp>
      <p:sp>
        <p:nvSpPr>
          <p:cNvPr id="53252" name="Rectangle 6"/>
          <p:cNvSpPr>
            <a:spLocks noChangeArrowheads="1"/>
          </p:cNvSpPr>
          <p:nvPr/>
        </p:nvSpPr>
        <p:spPr bwMode="auto">
          <a:xfrm>
            <a:off x="3175000" y="5588000"/>
            <a:ext cx="609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/>
            <a:r>
              <a:rPr lang="pt-BR" altLang="pt-BR" sz="2400" b="1">
                <a:solidFill>
                  <a:srgbClr val="FF0000"/>
                </a:solidFill>
              </a:rPr>
              <a:t>HIPERGLICEMIA</a:t>
            </a:r>
          </a:p>
          <a:p>
            <a:pPr algn="ctr" defTabSz="914400"/>
            <a:r>
              <a:rPr lang="pt-BR" altLang="pt-BR" sz="2400" b="1">
                <a:solidFill>
                  <a:srgbClr val="FF0000"/>
                </a:solidFill>
              </a:rPr>
              <a:t>(glicose sanguínea &gt;150mg%)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084263" y="2057400"/>
            <a:ext cx="10160000" cy="4800600"/>
          </a:xfrm>
        </p:spPr>
        <p:txBody>
          <a:bodyPr lIns="91440" rIns="91440"/>
          <a:lstStyle/>
          <a:p>
            <a:pPr eaLnBrk="1" hangingPunct="1"/>
            <a:r>
              <a:rPr lang="pt-BR" altLang="pt-BR" sz="2800" smtClean="0"/>
              <a:t>Os níveis glicêmicos maiores que 180mg/dl foram significativamente maiores que os menores que 120mg/dl quando relacionados ao desenvolvimento de </a:t>
            </a:r>
            <a:r>
              <a:rPr lang="pt-BR" altLang="pt-BR" sz="2800" b="1" smtClean="0">
                <a:solidFill>
                  <a:srgbClr val="FF0000"/>
                </a:solidFill>
              </a:rPr>
              <a:t>Enterocolite Necrosante (OR:7,40 e IC95%:1,52 a 36,1);</a:t>
            </a:r>
          </a:p>
          <a:p>
            <a:pPr eaLnBrk="1" hangingPunct="1"/>
            <a:r>
              <a:rPr lang="pt-BR" altLang="pt-BR" sz="2800" smtClean="0"/>
              <a:t>RN que desenvolveram Enterocolite Necrosante com hiperglicemia persistente na primeira semana tiveram </a:t>
            </a:r>
            <a:r>
              <a:rPr lang="pt-BR" altLang="pt-BR" sz="2800" smtClean="0">
                <a:solidFill>
                  <a:srgbClr val="FF0000"/>
                </a:solidFill>
              </a:rPr>
              <a:t>níveis elevados de mortalidade (OR:13,1 e IC95%:1,2 a 143);</a:t>
            </a:r>
          </a:p>
        </p:txBody>
      </p:sp>
      <p:graphicFrame>
        <p:nvGraphicFramePr>
          <p:cNvPr id="182288" name="Group 16"/>
          <p:cNvGraphicFramePr>
            <a:graphicFrameLocks noGrp="1"/>
          </p:cNvGraphicFramePr>
          <p:nvPr/>
        </p:nvGraphicFramePr>
        <p:xfrm>
          <a:off x="1046163" y="352425"/>
          <a:ext cx="10937875" cy="1158875"/>
        </p:xfrm>
        <a:graphic>
          <a:graphicData uri="http://schemas.openxmlformats.org/drawingml/2006/table">
            <a:tbl>
              <a:tblPr/>
              <a:tblGrid>
                <a:gridCol w="3646487"/>
                <a:gridCol w="3644900"/>
                <a:gridCol w="3646488"/>
              </a:tblGrid>
              <a:tr h="115887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hlinkClick r:id="rId2"/>
                        </a:rPr>
                        <a:t>Hiperglicemia e morbimortalidade nos recém-nascidos prematuros extremos</a:t>
                      </a:r>
                      <a:endParaRPr kumimoji="0" lang="en-US" alt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T="45745" marB="45745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hlinkClick r:id="rId2"/>
                        </a:rPr>
                        <a:t>Kao LS et al; LM Soghier e LP Brion (Editorial). Apresentação: Alexandra Barreto, Ruiter Arantes, Gustavo Gomes e Paulo R. Margotto </a:t>
                      </a:r>
                      <a:endParaRPr kumimoji="0" lang="en-US" alt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T="45745" marB="45745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hlinkClick r:id="rId2"/>
                        </a:rPr>
                        <a:t>  </a:t>
                      </a:r>
                      <a:r>
                        <a:rPr kumimoji="0" lang="en-US" alt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</a:rPr>
                        <a:t> </a:t>
                      </a:r>
                      <a:r>
                        <a:rPr kumimoji="0" lang="en-US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</a:rPr>
                        <a:t>       </a:t>
                      </a:r>
                    </a:p>
                  </a:txBody>
                  <a:tcPr marT="45745" marB="45745"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4285" name="Text Box 15"/>
          <p:cNvSpPr txBox="1">
            <a:spLocks noChangeArrowheads="1"/>
          </p:cNvSpPr>
          <p:nvPr/>
        </p:nvSpPr>
        <p:spPr bwMode="auto">
          <a:xfrm>
            <a:off x="2640013" y="1557338"/>
            <a:ext cx="497205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2400" b="1">
                <a:solidFill>
                  <a:srgbClr val="FF0000"/>
                </a:solidFill>
              </a:rPr>
              <a:t>Maior risco de enterocolite necrosante</a:t>
            </a:r>
          </a:p>
        </p:txBody>
      </p:sp>
      <p:sp>
        <p:nvSpPr>
          <p:cNvPr id="54286" name="Oval 17"/>
          <p:cNvSpPr>
            <a:spLocks noChangeArrowheads="1"/>
          </p:cNvSpPr>
          <p:nvPr/>
        </p:nvSpPr>
        <p:spPr bwMode="auto">
          <a:xfrm>
            <a:off x="944563" y="1612900"/>
            <a:ext cx="835025" cy="482600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1500" b="1">
                <a:solidFill>
                  <a:srgbClr val="0000FF"/>
                </a:solidFill>
              </a:rPr>
              <a:t>2006</a:t>
            </a:r>
          </a:p>
        </p:txBody>
      </p:sp>
      <p:pic>
        <p:nvPicPr>
          <p:cNvPr id="54287" name="Picture 17" descr="ppt">
            <a:hlinkClick r:id="rId3" tooltip="Clube_revista_Hiperglicemia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6738" y="465138"/>
            <a:ext cx="7016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89" name="Text Box 17"/>
          <p:cNvSpPr txBox="1">
            <a:spLocks noChangeArrowheads="1"/>
          </p:cNvSpPr>
          <p:nvPr/>
        </p:nvSpPr>
        <p:spPr bwMode="auto">
          <a:xfrm>
            <a:off x="207963" y="5124450"/>
            <a:ext cx="11672887" cy="1247775"/>
          </a:xfrm>
          <a:prstGeom prst="rect">
            <a:avLst/>
          </a:prstGeom>
          <a:noFill/>
          <a:ln w="57150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/>
            <a:r>
              <a:rPr lang="pt-BR" altLang="pt-BR"/>
              <a:t>Segund William W Ray Jr:Taxas mais altas de sepse também foram documentados com hiperglicemia, e existe evidência razoável para considerar que a </a:t>
            </a:r>
            <a:r>
              <a:rPr lang="pt-BR" altLang="pt-BR" b="1"/>
              <a:t>hiperglicemia sustentada, que pode interromper a função da barreira intestinal, levando ao influxo sistêmico de produtos microbianos e maior disseminação da infecção entérica, pode ser um fator na patogênese precoce de enterocolite necrosante</a:t>
            </a:r>
            <a:r>
              <a:rPr lang="pt-BR" altLang="pt-BR"/>
              <a:t> </a:t>
            </a:r>
          </a:p>
        </p:txBody>
      </p:sp>
      <p:pic>
        <p:nvPicPr>
          <p:cNvPr id="54291" name="Picture 19" descr="doc">
            <a:hlinkClick r:id="rId5" tooltip="Hiperglicemia Neonatal-EDITORIAL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388" y="5995988"/>
            <a:ext cx="339725" cy="33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9563" y="2743200"/>
            <a:ext cx="10363200" cy="4114800"/>
          </a:xfrm>
        </p:spPr>
        <p:txBody>
          <a:bodyPr lIns="91440" rIns="91440"/>
          <a:lstStyle/>
          <a:p>
            <a:pPr eaLnBrk="1" hangingPunct="1"/>
            <a:r>
              <a:rPr lang="pt-BR" altLang="pt-BR" sz="2000" smtClean="0"/>
              <a:t>Revisão gráfica retrospectiva de 372 crianças nascidas com idade gestacional (IG) &lt; 30 semanas demonstrou que </a:t>
            </a:r>
            <a:r>
              <a:rPr lang="pt-BR" altLang="pt-BR" sz="2000" smtClean="0">
                <a:solidFill>
                  <a:srgbClr val="FF3300"/>
                </a:solidFill>
              </a:rPr>
              <a:t>a média mais alta de glicemia, o número e a severidade dos episódios de hiperglicemia e insulina exógena usada nos primeiros 29 dias de vida são todos preditivos de um aumento no risco de retinopatia da prematuridade (ROP) moderada e severa.</a:t>
            </a:r>
          </a:p>
          <a:p>
            <a:pPr eaLnBrk="1" hangingPunct="1"/>
            <a:r>
              <a:rPr lang="pt-BR" altLang="pt-BR" sz="2000" smtClean="0"/>
              <a:t>A </a:t>
            </a:r>
            <a:r>
              <a:rPr lang="pt-BR" altLang="pt-BR" sz="2000" smtClean="0">
                <a:solidFill>
                  <a:srgbClr val="0033CC"/>
                </a:solidFill>
              </a:rPr>
              <a:t>análise de regressão multivariada ajustada aos principais fatores de risco confundidores para retinopatia da prematuridade, como idade gestacional, sexo, peso de nascimento, restrição de crescimento e marcadores de doença pulmonar</a:t>
            </a:r>
            <a:r>
              <a:rPr lang="pt-BR" altLang="pt-BR" sz="2000" smtClean="0"/>
              <a:t>, indicam que </a:t>
            </a:r>
            <a:r>
              <a:rPr lang="pt-BR" altLang="pt-BR" sz="2000" smtClean="0">
                <a:solidFill>
                  <a:srgbClr val="FF3300"/>
                </a:solidFill>
              </a:rPr>
              <a:t>glicemia capilar elevada e uso de insulina estão significativamente associados a retinopatia da prematuridade (ROP)</a:t>
            </a:r>
          </a:p>
          <a:p>
            <a:pPr algn="ctr" eaLnBrk="1" hangingPunct="1">
              <a:buFont typeface="Tw Cen MT" panose="020B0602020104020603" pitchFamily="34" charset="0"/>
              <a:buNone/>
            </a:pPr>
            <a:r>
              <a:rPr lang="pt-BR" altLang="pt-BR" sz="2000" b="1" smtClean="0">
                <a:solidFill>
                  <a:srgbClr val="0033CC"/>
                </a:solidFill>
              </a:rPr>
              <a:t>Este é o maior estudo em termos de número de crianças abaixo de 30 semanas de IG e com o maior número de casos de ROP</a:t>
            </a:r>
          </a:p>
        </p:txBody>
      </p:sp>
      <p:graphicFrame>
        <p:nvGraphicFramePr>
          <p:cNvPr id="183300" name="Group 4"/>
          <p:cNvGraphicFramePr>
            <a:graphicFrameLocks noGrp="1"/>
          </p:cNvGraphicFramePr>
          <p:nvPr/>
        </p:nvGraphicFramePr>
        <p:xfrm>
          <a:off x="527050" y="217488"/>
          <a:ext cx="11664950" cy="1052512"/>
        </p:xfrm>
        <a:graphic>
          <a:graphicData uri="http://schemas.openxmlformats.org/drawingml/2006/table">
            <a:tbl>
              <a:tblPr/>
              <a:tblGrid>
                <a:gridCol w="3887788"/>
                <a:gridCol w="3889375"/>
                <a:gridCol w="3887787"/>
              </a:tblGrid>
              <a:tr h="1052512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hlinkClick r:id="rId2"/>
                        </a:rPr>
                        <a:t>Hiperglicemia, insulina e lenta velocidade de crescimento podem aumentar o risco de retinopatia da prematuridade </a:t>
                      </a:r>
                      <a:endParaRPr kumimoji="0" lang="en-US" alt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hlinkClick r:id="rId2"/>
                        </a:rPr>
                        <a:t>JW Kaempf, AJ Kaempf, Y Wu, M Stawarz et al. Apresentação:Marília Menezes, Otávia Araújo, Rafael Cavalcante, Paulo R. Margotto</a:t>
                      </a:r>
                      <a:endParaRPr kumimoji="0" lang="en-US" alt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hlinkClick r:id="rId2"/>
                        </a:rPr>
                        <a:t>  </a:t>
                      </a:r>
                      <a:r>
                        <a:rPr kumimoji="0" lang="en-US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</a:rPr>
                        <a:t>  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5309" name="Text Box 15"/>
          <p:cNvSpPr txBox="1">
            <a:spLocks noChangeArrowheads="1"/>
          </p:cNvSpPr>
          <p:nvPr/>
        </p:nvSpPr>
        <p:spPr bwMode="auto">
          <a:xfrm>
            <a:off x="2366963" y="1538288"/>
            <a:ext cx="74104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2800" b="1">
                <a:solidFill>
                  <a:srgbClr val="FF0000"/>
                </a:solidFill>
              </a:rPr>
              <a:t>INSULINA E RETINOPATIA DA PREMATURIDADE</a:t>
            </a:r>
          </a:p>
        </p:txBody>
      </p:sp>
      <p:sp>
        <p:nvSpPr>
          <p:cNvPr id="55310" name="Oval 16"/>
          <p:cNvSpPr>
            <a:spLocks noChangeArrowheads="1"/>
          </p:cNvSpPr>
          <p:nvPr/>
        </p:nvSpPr>
        <p:spPr bwMode="auto">
          <a:xfrm>
            <a:off x="368300" y="1298575"/>
            <a:ext cx="836613" cy="482600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1500" b="1">
                <a:solidFill>
                  <a:srgbClr val="0000FF"/>
                </a:solidFill>
              </a:rPr>
              <a:t>2011</a:t>
            </a:r>
          </a:p>
        </p:txBody>
      </p:sp>
      <p:pic>
        <p:nvPicPr>
          <p:cNvPr id="55311" name="Picture 17" descr="ppt">
            <a:hlinkClick r:id="rId3" tooltip="Hiperglicemia-ROP_2011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2163" y="400050"/>
            <a:ext cx="557212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98525" y="2166938"/>
            <a:ext cx="9720263" cy="4022725"/>
          </a:xfrm>
        </p:spPr>
        <p:txBody>
          <a:bodyPr lIns="91440" rIns="91440"/>
          <a:lstStyle/>
          <a:p>
            <a:pPr eaLnBrk="1" hangingPunct="1"/>
            <a:r>
              <a:rPr lang="pt-BR" altLang="pt-BR" sz="2800" smtClean="0"/>
              <a:t>Recém-nascidos com ROP experimentaram maior número médio de dias com hiperglicemia (7 contra 2 , p = &lt;0,0001).</a:t>
            </a:r>
          </a:p>
          <a:p>
            <a:pPr eaLnBrk="1" hangingPunct="1"/>
            <a:r>
              <a:rPr lang="pt-BR" altLang="pt-BR" sz="2800" i="1" smtClean="0">
                <a:solidFill>
                  <a:srgbClr val="FF3300"/>
                </a:solidFill>
              </a:rPr>
              <a:t>O risco de ser diagnosticado com ROP aumentou em 7% para cada dia adicional de hiperglicemia</a:t>
            </a:r>
            <a:r>
              <a:rPr lang="pt-BR" altLang="pt-BR" sz="2800" i="1" smtClean="0"/>
              <a:t> (</a:t>
            </a:r>
            <a:r>
              <a:rPr lang="pt-BR" altLang="pt-BR" sz="2800" smtClean="0"/>
              <a:t>definido como número de dias com a glicose de sangue total &gt; 150 mg/dL </a:t>
            </a:r>
          </a:p>
        </p:txBody>
      </p:sp>
      <p:graphicFrame>
        <p:nvGraphicFramePr>
          <p:cNvPr id="61459" name="Group 19"/>
          <p:cNvGraphicFramePr>
            <a:graphicFrameLocks noGrp="1"/>
          </p:cNvGraphicFramePr>
          <p:nvPr/>
        </p:nvGraphicFramePr>
        <p:xfrm>
          <a:off x="1246188" y="163513"/>
          <a:ext cx="10945812" cy="1330325"/>
        </p:xfrm>
        <a:graphic>
          <a:graphicData uri="http://schemas.openxmlformats.org/drawingml/2006/table">
            <a:tbl>
              <a:tblPr/>
              <a:tblGrid>
                <a:gridCol w="3646487"/>
                <a:gridCol w="3652838"/>
                <a:gridCol w="3646487"/>
              </a:tblGrid>
              <a:tr h="133032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pt-BR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ea typeface="Geneva"/>
                          <a:cs typeface="Times New Roman" panose="02020603050405020304" pitchFamily="18" charset="0"/>
                          <a:hlinkClick r:id="rId2"/>
                        </a:rPr>
                        <a:t>Hiperglicemia como fator de risco para desenvolvimento da retinopatia da prematuridade</a:t>
                      </a:r>
                      <a:br>
                        <a:rPr kumimoji="1" lang="pt-BR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ea typeface="Geneva"/>
                          <a:cs typeface="Times New Roman" panose="02020603050405020304" pitchFamily="18" charset="0"/>
                          <a:hlinkClick r:id="rId2"/>
                        </a:rPr>
                      </a:br>
                      <a:endParaRPr kumimoji="1" lang="pt-BR" alt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  <a:ea typeface="Geneva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pt-BR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ea typeface="Geneva"/>
                          <a:cs typeface="Times New Roman" panose="02020603050405020304" pitchFamily="18" charset="0"/>
                          <a:hlinkClick r:id="rId2"/>
                        </a:rPr>
                        <a:t>Shakir Mohamed, Jeffrey C Murray, John M Dagle and Tarah Colaizy . Apresentação: Caroline Dias. Fabiana Márcia de Alcântara Moraes Altivo</a:t>
                      </a:r>
                      <a:endParaRPr kumimoji="1" lang="pt-BR" alt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  <a:ea typeface="Geneva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pt-BR" altLang="pt-B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  <a:hlinkClick r:id="rId2"/>
                        </a:rPr>
                        <a:t>  </a:t>
                      </a:r>
                      <a:r>
                        <a:rPr kumimoji="1" lang="pt-BR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1" lang="pt-BR" altLang="pt-B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          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6333" name="Oval 28"/>
          <p:cNvSpPr>
            <a:spLocks noChangeArrowheads="1"/>
          </p:cNvSpPr>
          <p:nvPr/>
        </p:nvSpPr>
        <p:spPr bwMode="auto">
          <a:xfrm>
            <a:off x="1174750" y="1497013"/>
            <a:ext cx="836613" cy="482600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1500" b="1">
                <a:solidFill>
                  <a:srgbClr val="0000FF"/>
                </a:solidFill>
              </a:rPr>
              <a:t>2013</a:t>
            </a:r>
          </a:p>
        </p:txBody>
      </p:sp>
      <p:sp>
        <p:nvSpPr>
          <p:cNvPr id="56334" name="AutoShape 29"/>
          <p:cNvSpPr>
            <a:spLocks noChangeArrowheads="1"/>
          </p:cNvSpPr>
          <p:nvPr/>
        </p:nvSpPr>
        <p:spPr bwMode="auto">
          <a:xfrm>
            <a:off x="11377613" y="6381750"/>
            <a:ext cx="628650" cy="269875"/>
          </a:xfrm>
          <a:prstGeom prst="rightArrow">
            <a:avLst>
              <a:gd name="adj1" fmla="val 50000"/>
              <a:gd name="adj2" fmla="val 58235"/>
            </a:avLst>
          </a:prstGeom>
          <a:solidFill>
            <a:srgbClr val="FF3399"/>
          </a:solidFill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1" lang="pt-BR" altLang="pt-BR" sz="1900">
              <a:solidFill>
                <a:srgbClr val="0000FF"/>
              </a:solidFill>
            </a:endParaRPr>
          </a:p>
        </p:txBody>
      </p:sp>
      <p:sp>
        <p:nvSpPr>
          <p:cNvPr id="56335" name="Rectangle 17"/>
          <p:cNvSpPr>
            <a:spLocks noChangeArrowheads="1"/>
          </p:cNvSpPr>
          <p:nvPr/>
        </p:nvSpPr>
        <p:spPr bwMode="auto">
          <a:xfrm>
            <a:off x="5816600" y="2932113"/>
            <a:ext cx="558800" cy="9906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126960" rIns="0" bIns="25392" anchor="ctr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/>
            <a:r>
              <a:rPr lang="en-US" altLang="pt-BR" sz="2700" b="1">
                <a:solidFill>
                  <a:srgbClr val="072A4D"/>
                </a:solidFill>
                <a:latin typeface="Lato" panose="020F0502020204030203" pitchFamily="34" charset="0"/>
              </a:rPr>
              <a:t>e</a:t>
            </a:r>
          </a:p>
          <a:p>
            <a:r>
              <a:rPr lang="en-US" altLang="pt-BR" sz="1300">
                <a:solidFill>
                  <a:srgbClr val="2A6490"/>
                </a:solidFill>
                <a:latin typeface="Source Sans Pro"/>
                <a:hlinkClick r:id="rId3" tooltip="Hiperglic_ROP_2014"/>
              </a:rPr>
              <a:t>  </a:t>
            </a:r>
            <a:r>
              <a:rPr lang="en-US" altLang="pt-BR" sz="2800">
                <a:solidFill>
                  <a:srgbClr val="2A6490"/>
                </a:solidFill>
              </a:rPr>
              <a:t> </a:t>
            </a:r>
            <a:r>
              <a:rPr lang="en-US" altLang="pt-BR" sz="1300">
                <a:solidFill>
                  <a:srgbClr val="2A6490"/>
                </a:solidFill>
              </a:rPr>
              <a:t>        </a:t>
            </a:r>
            <a:endParaRPr lang="en-US" altLang="pt-BR" sz="1300">
              <a:solidFill>
                <a:srgbClr val="2A6490"/>
              </a:solidFill>
              <a:latin typeface="Source Sans Pro"/>
            </a:endParaRPr>
          </a:p>
        </p:txBody>
      </p:sp>
      <p:pic>
        <p:nvPicPr>
          <p:cNvPr id="56336" name="Picture 18" descr="ppt">
            <a:hlinkClick r:id="rId3" tooltip="Hiperglic_ROP_2014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200" y="155575"/>
            <a:ext cx="71120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814388" y="1268413"/>
            <a:ext cx="10160000" cy="5970587"/>
          </a:xfrm>
        </p:spPr>
        <p:txBody>
          <a:bodyPr lIns="91440" rIns="91440"/>
          <a:lstStyle/>
          <a:p>
            <a:pPr eaLnBrk="1" hangingPunct="1"/>
            <a:r>
              <a:rPr lang="pt-BR" altLang="pt-BR" sz="1800" smtClean="0"/>
              <a:t>Em um estudo realizado por Garg et al avaliando a hiperglicemia e o desenvolvimento de ROP estágios III ou IV foi mostrado que </a:t>
            </a:r>
            <a:r>
              <a:rPr lang="pt-BR" altLang="pt-BR" sz="1800" smtClean="0">
                <a:solidFill>
                  <a:srgbClr val="FF3300"/>
                </a:solidFill>
              </a:rPr>
              <a:t>para cada aumento de 10 mg/dL de glicemia média, houve aumento de 2,7 vezes no risco de desenvolver ROP. </a:t>
            </a:r>
          </a:p>
          <a:p>
            <a:pPr eaLnBrk="1" hangingPunct="1"/>
            <a:r>
              <a:rPr lang="pt-BR" altLang="pt-BR" sz="1800" smtClean="0"/>
              <a:t>Blanco et alencontraram que </a:t>
            </a:r>
            <a:r>
              <a:rPr lang="pt-BR" altLang="pt-BR" sz="1800" smtClean="0">
                <a:solidFill>
                  <a:srgbClr val="FF3300"/>
                </a:solidFill>
              </a:rPr>
              <a:t>hiperglicemia foi associada a um aumento de 4,5 vezes na incidência de ROP</a:t>
            </a:r>
            <a:r>
              <a:rPr lang="pt-BR" altLang="pt-BR" sz="1800" smtClean="0"/>
              <a:t> em uma população hispânica dos bebês com peso extremamente baixo.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1800" smtClean="0">
                <a:solidFill>
                  <a:srgbClr val="FF3300"/>
                </a:solidFill>
              </a:rPr>
              <a:t>Hiperglicemia pode influenciar a ROP devido ao seu efeito significativo sobre o fluxo sanguíneo da retina</a:t>
            </a:r>
            <a:r>
              <a:rPr lang="pt-BR" altLang="pt-BR" sz="1800" smtClean="0"/>
              <a:t>.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1800" smtClean="0"/>
              <a:t>Ratos diabéticos apresentaram melhora do fluxo sanguíneo na retina com a redução da glicemia, versos ratos diabéticos hiperglicêmcos.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1800" smtClean="0"/>
              <a:t> Além disso , tem se demonstrado que a hiperglicemia aumenta a formação de diacilglicerol , que por sua vez aumenta a ativação da proteína C quinase. A proteína quinase C tem um efeito em vários fatores de crescimento diferentes: tais como o fator de crescimento endotelial vascular ( VEGF ) , o que impacta na angiogênese e na permeabilidade vascular.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1800" smtClean="0"/>
              <a:t> A </a:t>
            </a:r>
            <a:r>
              <a:rPr lang="pt-BR" altLang="pt-BR" sz="1800" smtClean="0">
                <a:solidFill>
                  <a:srgbClr val="FF3300"/>
                </a:solidFill>
              </a:rPr>
              <a:t>hiperglicemia, em condições de cultivo de hipoxia tem aumentado a produção de VEGF em células de Müller da retina</a:t>
            </a:r>
            <a:r>
              <a:rPr lang="pt-BR" altLang="pt-BR" sz="1800" smtClean="0"/>
              <a:t>. </a:t>
            </a:r>
            <a:endParaRPr lang="en-US" altLang="pt-BR" sz="1800" smtClean="0"/>
          </a:p>
          <a:p>
            <a:pPr eaLnBrk="1" hangingPunct="1"/>
            <a:endParaRPr lang="pt-BR" altLang="pt-BR" sz="1800" smtClean="0"/>
          </a:p>
          <a:p>
            <a:pPr eaLnBrk="1" hangingPunct="1"/>
            <a:endParaRPr lang="pt-BR" alt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71513" y="3070225"/>
            <a:ext cx="10160000" cy="4800600"/>
          </a:xfrm>
        </p:spPr>
        <p:txBody>
          <a:bodyPr lIns="91440" rIns="91440"/>
          <a:lstStyle/>
          <a:p>
            <a:pPr eaLnBrk="1" hangingPunct="1"/>
            <a:r>
              <a:rPr lang="pt-BR" altLang="pt-BR" sz="2400" smtClean="0"/>
              <a:t>Regressão logística multivariada revelou que a </a:t>
            </a:r>
            <a:r>
              <a:rPr lang="pt-BR" altLang="pt-BR" sz="2400" smtClean="0">
                <a:solidFill>
                  <a:srgbClr val="FF3300"/>
                </a:solidFill>
              </a:rPr>
              <a:t>hiperglicemia durante as primeiras 24 horas de vida permaneceu como fator de risco para a morte</a:t>
            </a:r>
            <a:r>
              <a:rPr lang="pt-BR" altLang="pt-BR" sz="2400" smtClean="0"/>
              <a:t> (OR:3,7;IC a 95%:1,3-10,6-p=0,01) e </a:t>
            </a:r>
            <a:r>
              <a:rPr lang="pt-BR" altLang="pt-BR" sz="2400" smtClean="0">
                <a:solidFill>
                  <a:srgbClr val="FF3300"/>
                </a:solidFill>
              </a:rPr>
              <a:t>alterações (REDUÇÃO!) da substância branca</a:t>
            </a:r>
            <a:r>
              <a:rPr lang="pt-BR" altLang="pt-BR" sz="2400" smtClean="0"/>
              <a:t> (OR=3,1; IC a 95%:1,01-9,2 –p=0,04), demonstrada na ressonância magnética</a:t>
            </a:r>
          </a:p>
        </p:txBody>
      </p:sp>
      <p:graphicFrame>
        <p:nvGraphicFramePr>
          <p:cNvPr id="184336" name="Group 16"/>
          <p:cNvGraphicFramePr>
            <a:graphicFrameLocks noGrp="1"/>
          </p:cNvGraphicFramePr>
          <p:nvPr/>
        </p:nvGraphicFramePr>
        <p:xfrm>
          <a:off x="915988" y="234950"/>
          <a:ext cx="11142662" cy="1158875"/>
        </p:xfrm>
        <a:graphic>
          <a:graphicData uri="http://schemas.openxmlformats.org/drawingml/2006/table">
            <a:tbl>
              <a:tblPr/>
              <a:tblGrid>
                <a:gridCol w="3292475"/>
                <a:gridCol w="3294062"/>
                <a:gridCol w="4556125"/>
              </a:tblGrid>
              <a:tr h="115887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hlinkClick r:id="rId2"/>
                        </a:rPr>
                        <a:t>Hiperglicemia precoce é um fator de risco para a morte e redução da substância branca em crianças pré-termos</a:t>
                      </a:r>
                      <a:endParaRPr kumimoji="0" lang="en-US" alt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T="45745" marB="45745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hlinkClick r:id="rId2"/>
                        </a:rPr>
                        <a:t>Georgios Alexandrou, Beatrice Sklold Jonna Karlén, Mesfin K. Tessma, Mireille Vanpée.Apresentação: Nathália Bardal </a:t>
                      </a:r>
                      <a:endParaRPr kumimoji="0" lang="en-US" alt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T="45745" marB="45745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alt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hlinkClick r:id="rId2"/>
                        </a:rPr>
                        <a:t>  </a:t>
                      </a:r>
                      <a:r>
                        <a:rPr kumimoji="0" lang="en-US" alt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</a:rPr>
                        <a:t>        </a:t>
                      </a:r>
                    </a:p>
                  </a:txBody>
                  <a:tcPr marT="45745" marB="45745"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8381" name="Text Box 15"/>
          <p:cNvSpPr txBox="1">
            <a:spLocks noChangeArrowheads="1"/>
          </p:cNvSpPr>
          <p:nvPr/>
        </p:nvSpPr>
        <p:spPr bwMode="auto">
          <a:xfrm>
            <a:off x="912813" y="2200275"/>
            <a:ext cx="8853487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2800" b="1">
                <a:solidFill>
                  <a:srgbClr val="FF0000"/>
                </a:solidFill>
              </a:rPr>
              <a:t>Maior risco de morte / Redução substância branca cerebral</a:t>
            </a:r>
          </a:p>
        </p:txBody>
      </p:sp>
      <p:sp>
        <p:nvSpPr>
          <p:cNvPr id="58382" name="Oval 18"/>
          <p:cNvSpPr>
            <a:spLocks noChangeArrowheads="1"/>
          </p:cNvSpPr>
          <p:nvPr/>
        </p:nvSpPr>
        <p:spPr bwMode="auto">
          <a:xfrm>
            <a:off x="768350" y="1470025"/>
            <a:ext cx="836613" cy="482600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1500" b="1">
                <a:solidFill>
                  <a:srgbClr val="0000FF"/>
                </a:solidFill>
              </a:rPr>
              <a:t>2010</a:t>
            </a:r>
          </a:p>
        </p:txBody>
      </p:sp>
      <p:pic>
        <p:nvPicPr>
          <p:cNvPr id="58383" name="Picture 17" descr="ppt">
            <a:hlinkClick r:id="rId3" tooltip="Hiperglicem_lesao_subst_branca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3250" y="555625"/>
            <a:ext cx="501650" cy="50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27050" y="2708275"/>
            <a:ext cx="10160000" cy="4800600"/>
          </a:xfrm>
        </p:spPr>
        <p:txBody>
          <a:bodyPr lIns="91440" rIns="91440"/>
          <a:lstStyle/>
          <a:p>
            <a:pPr eaLnBrk="1" hangingPunct="1"/>
            <a:r>
              <a:rPr lang="pt-BR" altLang="pt-BR" sz="2400" smtClean="0"/>
              <a:t>O grupo com  hemorragia intraventricular (HIV)  teve eventos mais frequentes e </a:t>
            </a:r>
            <a:r>
              <a:rPr lang="pt-BR" altLang="pt-BR" sz="2400" b="1" smtClean="0"/>
              <a:t>mais duradouros</a:t>
            </a:r>
            <a:r>
              <a:rPr lang="pt-BR" altLang="pt-BR" sz="2400" smtClean="0"/>
              <a:t> de hiperglicemia (10 horas de duração de mesmo leve hiperglicemia nos primeiros 4 dias de vida associou-se com risco de 10,33 vezes com a HIV); este achado sugere que alterações na homeostase da glicose  são importantes como reflexo de um </a:t>
            </a:r>
            <a:r>
              <a:rPr lang="pt-BR" altLang="pt-BR" sz="2400" i="1" smtClean="0"/>
              <a:t>continuum</a:t>
            </a:r>
            <a:r>
              <a:rPr lang="pt-BR" altLang="pt-BR" sz="2400" smtClean="0"/>
              <a:t> de anormalidades biológicas; torna-se assim importante o acompanhamento rigoroso da glicose nestes recém-nascidos na UTI Neonatal; no entanto,  não houve associação significativa entre hipoglicemia e HIV. Nos links as implicações dos distúrbios da glicose no cérebro, olho e intestino! </a:t>
            </a:r>
          </a:p>
        </p:txBody>
      </p:sp>
      <p:graphicFrame>
        <p:nvGraphicFramePr>
          <p:cNvPr id="186384" name="Group 16"/>
          <p:cNvGraphicFramePr>
            <a:graphicFrameLocks noGrp="1"/>
          </p:cNvGraphicFramePr>
          <p:nvPr/>
        </p:nvGraphicFramePr>
        <p:xfrm>
          <a:off x="754063" y="454025"/>
          <a:ext cx="11437937" cy="1158875"/>
        </p:xfrm>
        <a:graphic>
          <a:graphicData uri="http://schemas.openxmlformats.org/drawingml/2006/table">
            <a:tbl>
              <a:tblPr/>
              <a:tblGrid>
                <a:gridCol w="3386137"/>
                <a:gridCol w="3386138"/>
                <a:gridCol w="4665662"/>
              </a:tblGrid>
              <a:tr h="115887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hlinkClick r:id="rId2"/>
                        </a:rPr>
                        <a:t>Longa duração da hiperglicemia nas primeiras 96 horas de vida associa-se com severa hemorragia intraventricular nos recém-nascidos pré-termos</a:t>
                      </a:r>
                      <a:endParaRPr kumimoji="0" lang="en-US" alt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T="45745" marB="45745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hlinkClick r:id="rId2"/>
                        </a:rPr>
                        <a:t>Auerbach A, Friedman SE, Arad I, Peleg O, Abram TB, Oz B, Zangen DH. Apresentação: Lara Vieira S. Meira, Paulo R. Margotto</a:t>
                      </a:r>
                      <a:endParaRPr kumimoji="0" lang="en-US" alt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T="45745" marB="45745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hlinkClick r:id="rId2"/>
                        </a:rPr>
                        <a:t>  </a:t>
                      </a:r>
                      <a:r>
                        <a:rPr kumimoji="0" lang="en-US" alt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</a:rPr>
                        <a:t> </a:t>
                      </a:r>
                      <a:r>
                        <a:rPr kumimoji="0" lang="en-US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</a:rPr>
                        <a:t>       </a:t>
                      </a:r>
                    </a:p>
                  </a:txBody>
                  <a:tcPr marT="45745" marB="45745"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9405" name="Text Box 15"/>
          <p:cNvSpPr txBox="1">
            <a:spLocks noChangeArrowheads="1"/>
          </p:cNvSpPr>
          <p:nvPr/>
        </p:nvSpPr>
        <p:spPr bwMode="auto">
          <a:xfrm>
            <a:off x="1776413" y="1700213"/>
            <a:ext cx="6413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2800" b="1">
                <a:solidFill>
                  <a:srgbClr val="FF0000"/>
                </a:solidFill>
              </a:rPr>
              <a:t>Maior risco de hemorragia intraventricular</a:t>
            </a:r>
          </a:p>
        </p:txBody>
      </p:sp>
      <p:sp>
        <p:nvSpPr>
          <p:cNvPr id="59406" name="Oval 17"/>
          <p:cNvSpPr>
            <a:spLocks noChangeArrowheads="1"/>
          </p:cNvSpPr>
          <p:nvPr/>
        </p:nvSpPr>
        <p:spPr bwMode="auto">
          <a:xfrm>
            <a:off x="873125" y="1739900"/>
            <a:ext cx="835025" cy="482600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1500" b="1">
                <a:solidFill>
                  <a:srgbClr val="0000FF"/>
                </a:solidFill>
              </a:rPr>
              <a:t>2013</a:t>
            </a:r>
          </a:p>
        </p:txBody>
      </p:sp>
      <p:pic>
        <p:nvPicPr>
          <p:cNvPr id="59407" name="Picture 17" descr="ppt">
            <a:hlinkClick r:id="rId3" tooltip="Hiperglicemia_Hemorrag_Intrav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9725" y="690563"/>
            <a:ext cx="7016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body" idx="4294967295"/>
          </p:nvPr>
        </p:nvSpPr>
        <p:spPr/>
        <p:txBody>
          <a:bodyPr lIns="91440" rIns="91440"/>
          <a:lstStyle/>
          <a:p>
            <a:pPr algn="ctr" eaLnBrk="1" hangingPunct="1"/>
            <a:r>
              <a:rPr lang="pt-BR" altLang="pt-BR" sz="2400" smtClean="0">
                <a:hlinkClick r:id="rId2"/>
              </a:rPr>
              <a:t>Early insulin therapy in very-low-birth-weight infants.</a:t>
            </a:r>
            <a:r>
              <a:rPr lang="pt-BR" altLang="pt-BR" sz="2400" smtClean="0"/>
              <a:t> Beardsall K et al. N Engl J Med. 2008 Oct 30;359(18):1873-84. </a:t>
            </a:r>
            <a:r>
              <a:rPr lang="pt-BR" altLang="pt-BR" sz="2400" b="1" smtClean="0">
                <a:solidFill>
                  <a:srgbClr val="0000FF"/>
                </a:solidFill>
              </a:rPr>
              <a:t>ARTIGO INTEGRAL</a:t>
            </a:r>
            <a:endParaRPr lang="pt-BR" altLang="pt-BR" sz="2400" smtClean="0">
              <a:solidFill>
                <a:srgbClr val="0000FF"/>
              </a:solidFill>
            </a:endParaRPr>
          </a:p>
          <a:p>
            <a:pPr algn="ctr" eaLnBrk="1" hangingPunct="1"/>
            <a:endParaRPr lang="pt-BR" altLang="pt-BR" sz="2400" smtClean="0"/>
          </a:p>
          <a:p>
            <a:pPr eaLnBrk="1" hangingPunct="1"/>
            <a:r>
              <a:rPr lang="en-US" altLang="pt-BR" sz="2400" smtClean="0"/>
              <a:t>Diferença significante na mortalidade nos primeiros 28 dias de vida, mesmo corrigidos fatores de confusão (peso de nascimento e idade gestacional): </a:t>
            </a:r>
            <a:r>
              <a:rPr lang="pt-BR" altLang="pt-BR" sz="2400" smtClean="0"/>
              <a:t>(P = 0.04); </a:t>
            </a:r>
            <a:r>
              <a:rPr lang="pt-BR" altLang="pt-BR" sz="2400" b="1" smtClean="0"/>
              <a:t>maior no grupo tratado precocemente com  insulina (11.9% x 5,75%).</a:t>
            </a:r>
          </a:p>
        </p:txBody>
      </p:sp>
      <p:graphicFrame>
        <p:nvGraphicFramePr>
          <p:cNvPr id="187406" name="Group 14"/>
          <p:cNvGraphicFramePr>
            <a:graphicFrameLocks noGrp="1"/>
          </p:cNvGraphicFramePr>
          <p:nvPr/>
        </p:nvGraphicFramePr>
        <p:xfrm>
          <a:off x="384175" y="244475"/>
          <a:ext cx="11582400" cy="869950"/>
        </p:xfrm>
        <a:graphic>
          <a:graphicData uri="http://schemas.openxmlformats.org/drawingml/2006/table">
            <a:tbl>
              <a:tblPr/>
              <a:tblGrid>
                <a:gridCol w="3860800"/>
                <a:gridCol w="3860800"/>
                <a:gridCol w="3860800"/>
              </a:tblGrid>
              <a:tr h="86995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hlinkClick r:id="rId3"/>
                        </a:rPr>
                        <a:t>Insulin precoce nos recém-nascidos de muito baixo peso</a:t>
                      </a:r>
                      <a:endParaRPr kumimoji="0" lang="en-US" alt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hlinkClick r:id="rId3"/>
                        </a:rPr>
                        <a:t>Beardsall K, Vanhaesebrouck S, Ogilvy-Stuart AL et al. Apresentação: Marília Aires</a:t>
                      </a:r>
                      <a:endParaRPr kumimoji="0" lang="en-US" alt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hlinkClick r:id="rId3"/>
                        </a:rPr>
                        <a:t>  </a:t>
                      </a:r>
                      <a:r>
                        <a:rPr kumimoji="0" lang="en-US" alt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</a:rPr>
                        <a:t> </a:t>
                      </a:r>
                      <a:r>
                        <a:rPr kumimoji="0" lang="en-US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</a:rPr>
                        <a:t> 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0429" name="Text Box 15"/>
          <p:cNvSpPr txBox="1">
            <a:spLocks noChangeArrowheads="1"/>
          </p:cNvSpPr>
          <p:nvPr/>
        </p:nvSpPr>
        <p:spPr bwMode="auto">
          <a:xfrm>
            <a:off x="1335088" y="1585913"/>
            <a:ext cx="8169275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2400" b="1">
                <a:solidFill>
                  <a:srgbClr val="FF0000"/>
                </a:solidFill>
              </a:rPr>
              <a:t>MAIOR RISCO DE MORTE COM O USO PRECOCE DE INSULINA</a:t>
            </a:r>
          </a:p>
        </p:txBody>
      </p:sp>
      <p:sp>
        <p:nvSpPr>
          <p:cNvPr id="60430" name="Oval 18"/>
          <p:cNvSpPr>
            <a:spLocks noChangeArrowheads="1"/>
          </p:cNvSpPr>
          <p:nvPr/>
        </p:nvSpPr>
        <p:spPr bwMode="auto">
          <a:xfrm>
            <a:off x="428625" y="1198563"/>
            <a:ext cx="836613" cy="482600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1500" b="1">
                <a:solidFill>
                  <a:srgbClr val="0000FF"/>
                </a:solidFill>
              </a:rPr>
              <a:t>2008</a:t>
            </a:r>
          </a:p>
        </p:txBody>
      </p:sp>
      <p:pic>
        <p:nvPicPr>
          <p:cNvPr id="60431" name="Picture 17" descr="ppt">
            <a:hlinkClick r:id="rId4" tooltip="Uso precoce de insulina-premat.extremo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0700" y="382588"/>
            <a:ext cx="6207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57" name="Group 17"/>
          <p:cNvGraphicFramePr>
            <a:graphicFrameLocks noGrp="1"/>
          </p:cNvGraphicFramePr>
          <p:nvPr/>
        </p:nvGraphicFramePr>
        <p:xfrm>
          <a:off x="431800" y="404813"/>
          <a:ext cx="11329988" cy="1081087"/>
        </p:xfrm>
        <a:graphic>
          <a:graphicData uri="http://schemas.openxmlformats.org/drawingml/2006/table">
            <a:tbl>
              <a:tblPr/>
              <a:tblGrid>
                <a:gridCol w="3776663"/>
                <a:gridCol w="3776662"/>
                <a:gridCol w="3776663"/>
              </a:tblGrid>
              <a:tr h="944563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hlinkClick r:id="rId2"/>
                        </a:rPr>
                        <a:t>Controle glicêmico rigoroso com insulina em bebês prematuros hiperglicêmicos: um estudo controlado aleatório</a:t>
                      </a:r>
                      <a:endParaRPr kumimoji="0" lang="pt-BR" alt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T="45705" marB="45705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hlinkClick r:id="rId2"/>
                        </a:rPr>
                        <a:t>Alsweiler JM et al. Apresentação:Rodrigo Coelho Moreira, Fabiana Márcia de Alcântara Morais, Paulo R. Margotto</a:t>
                      </a:r>
                      <a:endParaRPr kumimoji="0" lang="pt-BR" alt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T="45705" marB="45705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</a:rPr>
                        <a:t>       </a:t>
                      </a:r>
                    </a:p>
                  </a:txBody>
                  <a:tcPr marT="45705" marB="45705"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1452" name="Rectangle 13"/>
          <p:cNvSpPr>
            <a:spLocks noChangeArrowheads="1"/>
          </p:cNvSpPr>
          <p:nvPr/>
        </p:nvSpPr>
        <p:spPr bwMode="auto">
          <a:xfrm>
            <a:off x="409575" y="2992438"/>
            <a:ext cx="11664950" cy="348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terapia com insulina tem se tornado comum  nas Unidades Neonatais com muito poucos dados para apoiar a sua efeitos colaterais potencialmente prejudiciais</a:t>
            </a:r>
          </a:p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>
                <a:latin typeface="Arial" panose="020B0604020202020204" pitchFamily="34" charset="0"/>
                <a:cs typeface="Arial" panose="020B0604020202020204" pitchFamily="34" charset="0"/>
              </a:rPr>
              <a:t>Este estudo constatou que manter o controle glicêmico rigoroso com insulina em prematuros hiperglicêmicos resultou em um maior ganho de peso e crescimento do PC. Porém, com um crescimento linear menor, sugerindo uma aumento da massa gorda e não da magra.</a:t>
            </a:r>
          </a:p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>
                <a:latin typeface="Arial" panose="020B0604020202020204" pitchFamily="34" charset="0"/>
                <a:cs typeface="Arial" panose="020B0604020202020204" pitchFamily="34" charset="0"/>
              </a:rPr>
              <a:t>Aumento da incidência de hipoglicemia potencialmente prejudicial:</a:t>
            </a:r>
            <a:r>
              <a:rPr lang="pt-BR" altLang="pt-BR" sz="20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mais hipoglicemia neonatal induzida por insulina pode ser mais prejudicial que a hipoglicemia secundária a baixa disponibilidade do substrato,</a:t>
            </a:r>
            <a:r>
              <a:rPr lang="pt-BR" altLang="pt-BR" sz="2000" b="1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porque a insulina também afeta o metabolismo da gordura e proteína, impedindo produção  alternativa combustíveis cerebrais. </a:t>
            </a:r>
            <a:endParaRPr lang="pt-BR" altLang="pt-BR" sz="200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>
                <a:latin typeface="Arial" panose="020B0604020202020204" pitchFamily="34" charset="0"/>
                <a:cs typeface="Arial" panose="020B0604020202020204" pitchFamily="34" charset="0"/>
              </a:rPr>
              <a:t>Com base nesses dados os autores relatam  que a infusão de insulina pode não ser um tratamento seguro e eficaz. </a:t>
            </a:r>
          </a:p>
        </p:txBody>
      </p:sp>
      <p:sp>
        <p:nvSpPr>
          <p:cNvPr id="61453" name="Text Box 15"/>
          <p:cNvSpPr txBox="1">
            <a:spLocks noChangeArrowheads="1"/>
          </p:cNvSpPr>
          <p:nvPr/>
        </p:nvSpPr>
        <p:spPr bwMode="auto">
          <a:xfrm>
            <a:off x="3814763" y="1951038"/>
            <a:ext cx="24828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2800" b="1">
                <a:solidFill>
                  <a:srgbClr val="FF3300"/>
                </a:solidFill>
              </a:rPr>
              <a:t>Uso de insulina</a:t>
            </a:r>
          </a:p>
        </p:txBody>
      </p:sp>
      <p:sp>
        <p:nvSpPr>
          <p:cNvPr id="61454" name="Oval 17"/>
          <p:cNvSpPr>
            <a:spLocks noChangeArrowheads="1"/>
          </p:cNvSpPr>
          <p:nvPr/>
        </p:nvSpPr>
        <p:spPr bwMode="auto">
          <a:xfrm>
            <a:off x="606425" y="1539875"/>
            <a:ext cx="836613" cy="482600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1500" b="1">
                <a:solidFill>
                  <a:srgbClr val="0000FF"/>
                </a:solidFill>
              </a:rPr>
              <a:t>2012</a:t>
            </a:r>
          </a:p>
        </p:txBody>
      </p:sp>
      <p:pic>
        <p:nvPicPr>
          <p:cNvPr id="61455" name="Picture 17" descr="ppt">
            <a:hlinkClick r:id="rId3" tooltip="Hiperglic_Hipoglicem_pre_termo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5775" y="563563"/>
            <a:ext cx="7016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81100" y="2743200"/>
            <a:ext cx="10363200" cy="4114800"/>
          </a:xfrm>
        </p:spPr>
        <p:txBody>
          <a:bodyPr lIns="91440" rIns="91440"/>
          <a:lstStyle/>
          <a:p>
            <a:pPr eaLnBrk="1" hangingPunct="1">
              <a:lnSpc>
                <a:spcPct val="80000"/>
              </a:lnSpc>
            </a:pPr>
            <a:r>
              <a:rPr lang="pt-BR" altLang="pt-BR" sz="2400" smtClean="0">
                <a:solidFill>
                  <a:srgbClr val="FF0000"/>
                </a:solidFill>
              </a:rPr>
              <a:t>Os tecidos dos prematuros são mais resistentes à insulina, comprovado pelo fato de que após o nascimento RN pré-termos possuem glicose plasmática e níveis de insulina maiores que dos RN a termo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400" smtClean="0"/>
              <a:t>Além disso, os recém-nascidos prematuros produzem glicose continuamente, mesmo com elevado nível de glicose e de insulina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400" smtClean="0"/>
              <a:t>Chacko et al* relataram que a gliconeogênese é um processo contínuo que não é afetado pela infusão de glicose ou concentrações de glicose e insulina nos RN de extremo baixo peso</a:t>
            </a:r>
          </a:p>
        </p:txBody>
      </p:sp>
      <p:sp>
        <p:nvSpPr>
          <p:cNvPr id="62467" name="Rectangle 5"/>
          <p:cNvSpPr>
            <a:spLocks noChangeArrowheads="1"/>
          </p:cNvSpPr>
          <p:nvPr/>
        </p:nvSpPr>
        <p:spPr bwMode="auto">
          <a:xfrm>
            <a:off x="0" y="5708650"/>
            <a:ext cx="12192000" cy="8048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Gluconeogenesis</a:t>
            </a:r>
            <a:r>
              <a:rPr lang="pt-BR" altLang="pt-BR" sz="160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 is not regulated by either glucose or insulin in extremely low birth weight infants receiving total parenteral nutrition.</a:t>
            </a:r>
            <a:endParaRPr lang="pt-BR" altLang="pt-BR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latin typeface="Arial" panose="020B0604020202020204" pitchFamily="34" charset="0"/>
                <a:cs typeface="Arial" panose="020B0604020202020204" pitchFamily="34" charset="0"/>
              </a:rPr>
              <a:t>Chacko</a:t>
            </a:r>
            <a:r>
              <a:rPr lang="pt-BR" altLang="pt-BR" sz="1600">
                <a:latin typeface="Arial" panose="020B0604020202020204" pitchFamily="34" charset="0"/>
                <a:cs typeface="Arial" panose="020B0604020202020204" pitchFamily="34" charset="0"/>
              </a:rPr>
              <a:t> SK, Ordonez J, Sauer PJ, Sunehag AL.</a:t>
            </a:r>
          </a:p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  <a:cs typeface="Arial" panose="020B0604020202020204" pitchFamily="34" charset="0"/>
              </a:rPr>
              <a:t>J Pediatr. 2011 Jun;158(6):891-6. </a:t>
            </a:r>
            <a:r>
              <a:rPr lang="pt-BR" altLang="pt-BR" sz="160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Artigo Integral!</a:t>
            </a:r>
          </a:p>
        </p:txBody>
      </p:sp>
      <p:graphicFrame>
        <p:nvGraphicFramePr>
          <p:cNvPr id="62484" name="Group 20"/>
          <p:cNvGraphicFramePr>
            <a:graphicFrameLocks noGrp="1"/>
          </p:cNvGraphicFramePr>
          <p:nvPr/>
        </p:nvGraphicFramePr>
        <p:xfrm>
          <a:off x="431800" y="406400"/>
          <a:ext cx="11760200" cy="973138"/>
        </p:xfrm>
        <a:graphic>
          <a:graphicData uri="http://schemas.openxmlformats.org/drawingml/2006/table">
            <a:tbl>
              <a:tblPr/>
              <a:tblGrid>
                <a:gridCol w="3919538"/>
                <a:gridCol w="3921125"/>
                <a:gridCol w="3919537"/>
              </a:tblGrid>
              <a:tr h="70167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pt-BR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ea typeface="Geneva"/>
                          <a:cs typeface="Times New Roman" panose="02020603050405020304" pitchFamily="18" charset="0"/>
                          <a:hlinkClick r:id="rId3"/>
                        </a:rPr>
                        <a:t>Hiperglicemia permissiva em recém-nascidos de extremo baixo peso</a:t>
                      </a:r>
                      <a:endParaRPr kumimoji="1" lang="pt-BR" alt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  <a:ea typeface="Geneva"/>
                        <a:cs typeface="Times New Roman" panose="02020603050405020304" pitchFamily="18" charset="0"/>
                      </a:endParaRPr>
                    </a:p>
                  </a:txBody>
                  <a:tcPr marT="45761" marB="45761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pt-BR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ea typeface="Geneva"/>
                          <a:cs typeface="Times New Roman" panose="02020603050405020304" pitchFamily="18" charset="0"/>
                          <a:hlinkClick r:id="rId3"/>
                        </a:rPr>
                        <a:t>Hye Soo Yoo, So Yoon Ahn, Myung Sook Lee. Apresentação:Luisa Carolina Miranda Mendonça,Fabiana de Alcântara Morais Altivo, Paulo R. Margotto</a:t>
                      </a:r>
                      <a:endParaRPr kumimoji="1" lang="pt-BR" alt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  <a:ea typeface="Geneva"/>
                        <a:cs typeface="Times New Roman" panose="02020603050405020304" pitchFamily="18" charset="0"/>
                      </a:endParaRPr>
                    </a:p>
                  </a:txBody>
                  <a:tcPr marT="45761" marB="45761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pt-BR" altLang="pt-B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  <a:hlinkClick r:id="rId3"/>
                        </a:rPr>
                        <a:t>  </a:t>
                      </a:r>
                      <a:r>
                        <a:rPr kumimoji="1" lang="pt-BR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1" lang="pt-BR" altLang="pt-B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          </a:t>
                      </a:r>
                    </a:p>
                  </a:txBody>
                  <a:tcPr marT="45761" marB="45761"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2478" name="AutoShape 29"/>
          <p:cNvSpPr>
            <a:spLocks noChangeArrowheads="1"/>
          </p:cNvSpPr>
          <p:nvPr/>
        </p:nvSpPr>
        <p:spPr bwMode="auto">
          <a:xfrm>
            <a:off x="11377613" y="6381750"/>
            <a:ext cx="628650" cy="269875"/>
          </a:xfrm>
          <a:prstGeom prst="rightArrow">
            <a:avLst>
              <a:gd name="adj1" fmla="val 50000"/>
              <a:gd name="adj2" fmla="val 58235"/>
            </a:avLst>
          </a:prstGeom>
          <a:solidFill>
            <a:srgbClr val="FF3399"/>
          </a:solidFill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1" lang="pt-BR" altLang="pt-BR" sz="1900">
              <a:solidFill>
                <a:srgbClr val="0000FF"/>
              </a:solidFill>
            </a:endParaRPr>
          </a:p>
        </p:txBody>
      </p:sp>
      <p:sp>
        <p:nvSpPr>
          <p:cNvPr id="62479" name="Text Box 30"/>
          <p:cNvSpPr txBox="1">
            <a:spLocks noChangeArrowheads="1"/>
          </p:cNvSpPr>
          <p:nvPr/>
        </p:nvSpPr>
        <p:spPr bwMode="auto">
          <a:xfrm>
            <a:off x="4471988" y="1985963"/>
            <a:ext cx="24828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2800" b="1">
                <a:solidFill>
                  <a:srgbClr val="FF3300"/>
                </a:solidFill>
              </a:rPr>
              <a:t>Uso de insulina</a:t>
            </a:r>
          </a:p>
        </p:txBody>
      </p:sp>
      <p:sp>
        <p:nvSpPr>
          <p:cNvPr id="62480" name="AutoShape 31"/>
          <p:cNvSpPr>
            <a:spLocks noChangeArrowheads="1"/>
          </p:cNvSpPr>
          <p:nvPr/>
        </p:nvSpPr>
        <p:spPr bwMode="auto">
          <a:xfrm>
            <a:off x="719138" y="4076700"/>
            <a:ext cx="576262" cy="1439863"/>
          </a:xfrm>
          <a:prstGeom prst="curvedRightArrow">
            <a:avLst>
              <a:gd name="adj1" fmla="val 49973"/>
              <a:gd name="adj2" fmla="val 99945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1" lang="pt-BR" altLang="pt-BR" sz="1900" b="1"/>
          </a:p>
        </p:txBody>
      </p:sp>
      <p:sp>
        <p:nvSpPr>
          <p:cNvPr id="62481" name="Oval 33"/>
          <p:cNvSpPr>
            <a:spLocks noChangeArrowheads="1"/>
          </p:cNvSpPr>
          <p:nvPr/>
        </p:nvSpPr>
        <p:spPr bwMode="auto">
          <a:xfrm>
            <a:off x="1012825" y="1487488"/>
            <a:ext cx="835025" cy="482600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1500" b="1">
                <a:solidFill>
                  <a:srgbClr val="0000FF"/>
                </a:solidFill>
              </a:rPr>
              <a:t>2013</a:t>
            </a:r>
          </a:p>
        </p:txBody>
      </p:sp>
      <p:pic>
        <p:nvPicPr>
          <p:cNvPr id="62482" name="Picture 20" descr="pp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2488" y="593725"/>
            <a:ext cx="57467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200150" y="1484313"/>
            <a:ext cx="10363200" cy="4567237"/>
          </a:xfrm>
        </p:spPr>
        <p:txBody>
          <a:bodyPr lIns="91440" rIns="91440"/>
          <a:lstStyle/>
          <a:p>
            <a:pPr eaLnBrk="1" hangingPunct="1"/>
            <a:r>
              <a:rPr lang="pt-BR" altLang="pt-BR" sz="2000" smtClean="0"/>
              <a:t>Assim, </a:t>
            </a:r>
            <a:r>
              <a:rPr lang="pt-BR" altLang="pt-BR" sz="2000" b="1" smtClean="0">
                <a:solidFill>
                  <a:srgbClr val="FF0000"/>
                </a:solidFill>
              </a:rPr>
              <a:t>devido à elevada resistência à insulina nos RN de extremo baixo peso, a infusão de insulina para manter um alvo glicêmico frequentemente resulta em hipoglicemia e tratamento precoce com insulina está associado com o aumento da mortalidade. </a:t>
            </a:r>
          </a:p>
          <a:p>
            <a:pPr eaLnBrk="1" hangingPunct="1"/>
            <a:r>
              <a:rPr lang="pt-BR" altLang="pt-BR" sz="2000" smtClean="0"/>
              <a:t>Com base no achado anterior, </a:t>
            </a:r>
            <a:r>
              <a:rPr lang="pt-BR" altLang="pt-BR" sz="2000" smtClean="0">
                <a:solidFill>
                  <a:srgbClr val="0066FF"/>
                </a:solidFill>
              </a:rPr>
              <a:t>seria mais prático manter a glicemia em uma faixa mais permissiva priorizando a nutrição e ingesta calórica, que é um dos fatores mais importante no desenvolvimento neuronal.</a:t>
            </a:r>
          </a:p>
          <a:p>
            <a:pPr eaLnBrk="1" hangingPunct="1"/>
            <a:r>
              <a:rPr lang="pt-BR" altLang="pt-BR" sz="2000" smtClean="0"/>
              <a:t>Parece haver poucos benefícios clínicos no uso precoce e rotineiro de insulinoterapia em RN de extremo baixo peso</a:t>
            </a:r>
          </a:p>
          <a:p>
            <a:pPr eaLnBrk="1" hangingPunct="1"/>
            <a:endParaRPr lang="pt-BR" altLang="pt-BR" sz="2000" smtClean="0">
              <a:solidFill>
                <a:srgbClr val="0066FF"/>
              </a:solidFill>
            </a:endParaRPr>
          </a:p>
          <a:p>
            <a:pPr eaLnBrk="1" hangingPunct="1"/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648" name="Group 16"/>
          <p:cNvGraphicFramePr>
            <a:graphicFrameLocks noGrp="1"/>
          </p:cNvGraphicFramePr>
          <p:nvPr/>
        </p:nvGraphicFramePr>
        <p:xfrm>
          <a:off x="719138" y="342900"/>
          <a:ext cx="11472862" cy="727075"/>
        </p:xfrm>
        <a:graphic>
          <a:graphicData uri="http://schemas.openxmlformats.org/drawingml/2006/table">
            <a:tbl>
              <a:tblPr/>
              <a:tblGrid>
                <a:gridCol w="3824287"/>
                <a:gridCol w="3824288"/>
                <a:gridCol w="3824287"/>
              </a:tblGrid>
              <a:tr h="72707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pt-BR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ea typeface="Geneva"/>
                          <a:cs typeface="Times New Roman" panose="02020603050405020304" pitchFamily="18" charset="0"/>
                          <a:hlinkClick r:id="rId2"/>
                        </a:rPr>
                        <a:t>Diabetes neonatal permanente</a:t>
                      </a:r>
                      <a:endParaRPr kumimoji="1" lang="pt-BR" alt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  <a:ea typeface="Geneva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pt-BR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ea typeface="Geneva"/>
                          <a:cs typeface="Times New Roman" panose="02020603050405020304" pitchFamily="18" charset="0"/>
                          <a:hlinkClick r:id="rId2"/>
                        </a:rPr>
                        <a:t>Virgínia Lira, Albaneide Formiga</a:t>
                      </a:r>
                      <a:endParaRPr kumimoji="1" lang="pt-BR" alt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  <a:ea typeface="Geneva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pt-BR" altLang="pt-B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  <a:hlinkClick r:id="rId2"/>
                        </a:rPr>
                        <a:t>  </a:t>
                      </a:r>
                      <a:r>
                        <a:rPr kumimoji="1" lang="pt-BR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1" lang="pt-BR" altLang="pt-B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          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64524" name="Picture 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313" y="1268413"/>
            <a:ext cx="9906000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25" name="AutoShape 27"/>
          <p:cNvSpPr>
            <a:spLocks noChangeArrowheads="1"/>
          </p:cNvSpPr>
          <p:nvPr/>
        </p:nvSpPr>
        <p:spPr bwMode="auto">
          <a:xfrm>
            <a:off x="11377613" y="6381750"/>
            <a:ext cx="628650" cy="269875"/>
          </a:xfrm>
          <a:prstGeom prst="rightArrow">
            <a:avLst>
              <a:gd name="adj1" fmla="val 50000"/>
              <a:gd name="adj2" fmla="val 58235"/>
            </a:avLst>
          </a:prstGeom>
          <a:solidFill>
            <a:srgbClr val="FF3399"/>
          </a:solidFill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1" lang="pt-BR" altLang="pt-BR" sz="1900">
              <a:solidFill>
                <a:srgbClr val="0000FF"/>
              </a:solidFill>
            </a:endParaRPr>
          </a:p>
        </p:txBody>
      </p:sp>
      <p:sp>
        <p:nvSpPr>
          <p:cNvPr id="64526" name="Oval 28"/>
          <p:cNvSpPr>
            <a:spLocks noChangeArrowheads="1"/>
          </p:cNvSpPr>
          <p:nvPr/>
        </p:nvSpPr>
        <p:spPr bwMode="auto">
          <a:xfrm>
            <a:off x="193675" y="1389063"/>
            <a:ext cx="836613" cy="482600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1500" b="1">
                <a:solidFill>
                  <a:srgbClr val="0000FF"/>
                </a:solidFill>
              </a:rPr>
              <a:t>2005</a:t>
            </a:r>
          </a:p>
        </p:txBody>
      </p:sp>
      <p:pic>
        <p:nvPicPr>
          <p:cNvPr id="64527" name="Picture 18" descr="pp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6463" y="493713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lIns="91440" rIns="91440"/>
          <a:lstStyle/>
          <a:p>
            <a:pPr eaLnBrk="1" hangingPunct="1">
              <a:defRPr/>
            </a:pPr>
            <a:r>
              <a:rPr lang="pt-BR" altLang="pt-BR" sz="2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Descreveu-se um caso clínico de DNP causado por mutação no GCK</a:t>
            </a:r>
            <a:endParaRPr lang="pt-BR" altLang="pt-BR" sz="2800" smtClean="0"/>
          </a:p>
          <a:p>
            <a:pPr eaLnBrk="1" hangingPunct="1">
              <a:defRPr/>
            </a:pPr>
            <a:r>
              <a:rPr lang="pt-BR" altLang="pt-BR" sz="2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GCK é uma enzima reguladora da glicólise na células </a:t>
            </a:r>
            <a:r>
              <a:rPr lang="en-US" altLang="pt-BR" sz="2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ß </a:t>
            </a:r>
            <a:r>
              <a:rPr lang="pt-BR" altLang="pt-BR" sz="2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pancreáticas</a:t>
            </a:r>
            <a:endParaRPr lang="pt-BR" altLang="pt-BR" sz="2800" smtClean="0"/>
          </a:p>
          <a:p>
            <a:pPr eaLnBrk="1" hangingPunct="1">
              <a:defRPr/>
            </a:pPr>
            <a:r>
              <a:rPr lang="pt-BR" altLang="pt-BR" sz="2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Sensor de Glicose: ativa liberação de insulina (glicemia ~ 90 mg/dl)</a:t>
            </a:r>
            <a:endParaRPr lang="pt-BR" altLang="pt-BR" sz="2800" smtClean="0"/>
          </a:p>
          <a:p>
            <a:pPr eaLnBrk="1" hangingPunct="1">
              <a:defRPr/>
            </a:pPr>
            <a:r>
              <a:rPr lang="pt-BR" altLang="pt-BR" sz="2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Heterozigotos GCK </a:t>
            </a:r>
            <a:r>
              <a:rPr lang="pt-BR" altLang="pt-BR" sz="2800" smtClean="0">
                <a:effectLst>
                  <a:outerShdw blurRad="38100" dist="38100" dir="2700000" algn="tl">
                    <a:srgbClr val="C0C0C0"/>
                  </a:outerShdw>
                </a:effectLst>
                <a:sym typeface="Symbol" panose="05050102010706020507" pitchFamily="18" charset="2"/>
              </a:rPr>
              <a:t></a:t>
            </a:r>
            <a:r>
              <a:rPr lang="pt-BR" altLang="pt-BR" sz="2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limiar de liberação da insulina (108 a 144 mg/dl)</a:t>
            </a:r>
            <a:endParaRPr lang="pt-BR" altLang="pt-BR" sz="2800" smtClean="0"/>
          </a:p>
          <a:p>
            <a:pPr eaLnBrk="1" hangingPunct="1">
              <a:defRPr/>
            </a:pPr>
            <a:r>
              <a:rPr lang="pt-BR" altLang="pt-BR" sz="2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Homozigotos GCK </a:t>
            </a:r>
            <a:r>
              <a:rPr lang="pt-BR" altLang="pt-BR" sz="2800" smtClean="0">
                <a:effectLst>
                  <a:outerShdw blurRad="38100" dist="38100" dir="2700000" algn="tl">
                    <a:srgbClr val="C0C0C0"/>
                  </a:outerShdw>
                </a:effectLst>
                <a:sym typeface="Symbol" panose="05050102010706020507" pitchFamily="18" charset="2"/>
              </a:rPr>
              <a:t></a:t>
            </a:r>
            <a:r>
              <a:rPr lang="pt-BR" altLang="pt-BR" sz="2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limiar , proporcionalmente a severidade da mutação</a:t>
            </a:r>
            <a:endParaRPr lang="pt-BR" altLang="pt-BR" sz="2800" smtClean="0"/>
          </a:p>
          <a:p>
            <a:pPr eaLnBrk="1" hangingPunct="1">
              <a:defRPr/>
            </a:pPr>
            <a:r>
              <a:rPr lang="pt-BR" altLang="pt-BR" sz="2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Mutação R397L causa redução da função da GCK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14413" y="2251075"/>
            <a:ext cx="9720262" cy="4022725"/>
          </a:xfrm>
        </p:spPr>
        <p:txBody>
          <a:bodyPr lIns="91440" rIns="91440"/>
          <a:lstStyle/>
          <a:p>
            <a:pPr eaLnBrk="1" hangingPunct="1"/>
            <a:r>
              <a:rPr lang="pt-BR" altLang="pt-BR" sz="2400" smtClean="0"/>
              <a:t>Diabetes melito neonatal (DMN) é uma doença rara e ainda pouco estudada, porém, seu melhor conhecimento pode promover o entendimento das disfunções pancreáticas e possibilitar a determinação de anomalias genéticas envolvidas. </a:t>
            </a:r>
          </a:p>
          <a:p>
            <a:pPr eaLnBrk="1" hangingPunct="1"/>
            <a:r>
              <a:rPr lang="pt-BR" altLang="pt-BR" sz="2400" smtClean="0"/>
              <a:t>Os avanços da citogenética na identificação dos mecanismos moleculares de desenvolvimento do DMN podem interferir na terapêutica e no prognóstico desses pacientes.</a:t>
            </a:r>
          </a:p>
        </p:txBody>
      </p:sp>
      <p:graphicFrame>
        <p:nvGraphicFramePr>
          <p:cNvPr id="71696" name="Group 16"/>
          <p:cNvGraphicFramePr>
            <a:graphicFrameLocks noGrp="1"/>
          </p:cNvGraphicFramePr>
          <p:nvPr/>
        </p:nvGraphicFramePr>
        <p:xfrm>
          <a:off x="1055688" y="115888"/>
          <a:ext cx="11136312" cy="1158875"/>
        </p:xfrm>
        <a:graphic>
          <a:graphicData uri="http://schemas.openxmlformats.org/drawingml/2006/table">
            <a:tbl>
              <a:tblPr/>
              <a:tblGrid>
                <a:gridCol w="3713162"/>
                <a:gridCol w="3709988"/>
                <a:gridCol w="3713162"/>
              </a:tblGrid>
              <a:tr h="115887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pt-BR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ea typeface="Geneva"/>
                          <a:cs typeface="Times New Roman" panose="02020603050405020304" pitchFamily="18" charset="0"/>
                          <a:hlinkClick r:id="rId2"/>
                        </a:rPr>
                        <a:t>Artigo de Monografia (Residência em Pediatria do HRAS/Brasília,DF): Diabetes melito neonatal: doença multifatorial (APRESENTAÇÃO)</a:t>
                      </a:r>
                      <a:endParaRPr kumimoji="1" lang="pt-BR" alt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  <a:ea typeface="Geneva"/>
                        <a:cs typeface="Times New Roman" panose="02020603050405020304" pitchFamily="18" charset="0"/>
                      </a:endParaRPr>
                    </a:p>
                  </a:txBody>
                  <a:tcPr marT="45745" marB="45745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pt-BR" alt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ea typeface="Geneva"/>
                          <a:cs typeface="Times New Roman" panose="02020603050405020304" pitchFamily="18" charset="0"/>
                          <a:hlinkClick r:id="rId2"/>
                        </a:rPr>
                        <a:t>Selma Moreira de Brito Sousa</a:t>
                      </a:r>
                      <a:endParaRPr kumimoji="1" lang="pt-BR" alt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  <a:ea typeface="Geneva"/>
                        <a:cs typeface="Times New Roman" panose="02020603050405020304" pitchFamily="18" charset="0"/>
                      </a:endParaRPr>
                    </a:p>
                  </a:txBody>
                  <a:tcPr marT="45745" marB="45745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pt-BR" alt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  <a:hlinkClick r:id="rId2"/>
                        </a:rPr>
                        <a:t>  </a:t>
                      </a:r>
                      <a:r>
                        <a:rPr kumimoji="1" lang="pt-BR" alt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           </a:t>
                      </a:r>
                    </a:p>
                  </a:txBody>
                  <a:tcPr marT="45745" marB="45745"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6573" name="AutoShape 29"/>
          <p:cNvSpPr>
            <a:spLocks noChangeArrowheads="1"/>
          </p:cNvSpPr>
          <p:nvPr/>
        </p:nvSpPr>
        <p:spPr bwMode="auto">
          <a:xfrm>
            <a:off x="11377613" y="6381750"/>
            <a:ext cx="628650" cy="269875"/>
          </a:xfrm>
          <a:prstGeom prst="rightArrow">
            <a:avLst>
              <a:gd name="adj1" fmla="val 50000"/>
              <a:gd name="adj2" fmla="val 58235"/>
            </a:avLst>
          </a:prstGeom>
          <a:solidFill>
            <a:srgbClr val="FF3399"/>
          </a:solidFill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1" lang="pt-BR" altLang="pt-BR" sz="1900">
              <a:solidFill>
                <a:srgbClr val="0000FF"/>
              </a:solidFill>
            </a:endParaRPr>
          </a:p>
        </p:txBody>
      </p:sp>
      <p:sp>
        <p:nvSpPr>
          <p:cNvPr id="66574" name="Oval 30"/>
          <p:cNvSpPr>
            <a:spLocks noChangeArrowheads="1"/>
          </p:cNvSpPr>
          <p:nvPr/>
        </p:nvSpPr>
        <p:spPr bwMode="auto">
          <a:xfrm>
            <a:off x="1008063" y="1341438"/>
            <a:ext cx="835025" cy="482600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1500" b="1">
                <a:solidFill>
                  <a:srgbClr val="0000FF"/>
                </a:solidFill>
              </a:rPr>
              <a:t>2012</a:t>
            </a:r>
          </a:p>
        </p:txBody>
      </p:sp>
      <p:pic>
        <p:nvPicPr>
          <p:cNvPr id="66575" name="Picture 18" descr="pp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0450" y="5207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lIns="91440" rIns="91440"/>
          <a:lstStyle/>
          <a:p>
            <a:pPr eaLnBrk="1" hangingPunct="1">
              <a:defRPr/>
            </a:pPr>
            <a:r>
              <a:rPr lang="pt-BR" alt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Produção eficiente insulina + falha na manutenção de glicemia normal = reposição total de insulina exógena</a:t>
            </a:r>
            <a:endParaRPr lang="pt-BR" altLang="pt-BR" sz="2400" smtClean="0"/>
          </a:p>
          <a:p>
            <a:pPr eaLnBrk="1" hangingPunct="1">
              <a:defRPr/>
            </a:pPr>
            <a:r>
              <a:rPr lang="pt-BR" alt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GCK não é a forma mais comum de DNP</a:t>
            </a:r>
            <a:endParaRPr lang="pt-BR" altLang="pt-BR" sz="2400" smtClean="0"/>
          </a:p>
          <a:p>
            <a:pPr eaLnBrk="1" hangingPunct="1">
              <a:defRPr/>
            </a:pPr>
            <a:r>
              <a:rPr lang="pt-BR" alt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Estudos demonstram  que a mutação KCNJ11, gene que codifica a sensibilidade ao ATP nos canais de potássio, é a forma mais comum, e pode ser espontânea</a:t>
            </a:r>
            <a:endParaRPr lang="pt-BR" altLang="pt-BR" sz="2400" smtClean="0"/>
          </a:p>
          <a:p>
            <a:pPr eaLnBrk="1" hangingPunct="1">
              <a:defRPr/>
            </a:pPr>
            <a:r>
              <a:rPr lang="pt-BR" alt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Nas seis mutações GCK associados ao DNP, foi verificado um grau de consanguinidade</a:t>
            </a:r>
            <a:endParaRPr lang="pt-BR" altLang="pt-BR" sz="2400" smtClean="0"/>
          </a:p>
          <a:p>
            <a:pPr eaLnBrk="1" hangingPunct="1">
              <a:defRPr/>
            </a:pPr>
            <a:r>
              <a:rPr lang="pt-BR" alt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 identificação destas crianças é importante para o aconselhamento genético para as gestações futuras de pais com a forma GCK MODY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pt-BR" altLang="pt-BR" sz="5400" smtClean="0">
                <a:solidFill>
                  <a:srgbClr val="FF0000"/>
                </a:solidFill>
              </a:rPr>
              <a:t>Hiperglicemia e o cérebro</a:t>
            </a:r>
          </a:p>
          <a:p>
            <a:pPr algn="ctr"/>
            <a:endParaRPr lang="pt-BR" altLang="pt-BR" sz="5400" smtClean="0">
              <a:solidFill>
                <a:srgbClr val="FF0000"/>
              </a:solidFill>
            </a:endParaRPr>
          </a:p>
        </p:txBody>
      </p:sp>
      <p:sp>
        <p:nvSpPr>
          <p:cNvPr id="94212" name="Rectangle 4"/>
          <p:cNvSpPr>
            <a:spLocks noChangeArrowheads="1"/>
          </p:cNvSpPr>
          <p:nvPr/>
        </p:nvSpPr>
        <p:spPr bwMode="auto">
          <a:xfrm>
            <a:off x="2081213" y="3175000"/>
            <a:ext cx="9310687" cy="1524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126960" rIns="0" bIns="25392" anchor="ctr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628900" indent="-3429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3086100" indent="-3429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543300" indent="-3429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4000500" indent="-3429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r>
              <a:rPr lang="en-US" altLang="pt-BR" sz="2700" b="1">
                <a:solidFill>
                  <a:srgbClr val="072A4D"/>
                </a:solidFill>
                <a:latin typeface="Lato" panose="020F0502020204030203" pitchFamily="34" charset="0"/>
              </a:rPr>
              <a:t>Hiperglicemia Neonatal (Neonatal Hyperglycemia)</a:t>
            </a:r>
          </a:p>
          <a:p>
            <a:endParaRPr lang="en-US" altLang="pt-BR" sz="2700" b="1">
              <a:solidFill>
                <a:srgbClr val="072A4D"/>
              </a:solidFill>
              <a:latin typeface="Lato" panose="020F0502020204030203" pitchFamily="34" charset="0"/>
            </a:endParaRPr>
          </a:p>
          <a:p>
            <a:r>
              <a:rPr lang="en-US" altLang="pt-BR" sz="1300">
                <a:solidFill>
                  <a:srgbClr val="2A6490"/>
                </a:solidFill>
                <a:latin typeface="Source Sans Pro"/>
              </a:rPr>
              <a:t> </a:t>
            </a:r>
            <a:r>
              <a:rPr lang="pt-BR" altLang="pt-BR"/>
              <a:t>William W. Hay, Jr.21o Simpósio Internacional de Neonatologia do (Grupo Santa Joana, São Paulo, </a:t>
            </a:r>
          </a:p>
          <a:p>
            <a:r>
              <a:rPr lang="pt-BR" altLang="pt-BR"/>
              <a:t>14-16 de setembro de 2017 </a:t>
            </a:r>
            <a:endParaRPr lang="en-US" altLang="pt-BR"/>
          </a:p>
        </p:txBody>
      </p:sp>
      <p:pic>
        <p:nvPicPr>
          <p:cNvPr id="94213" name="Picture 5" descr="pdf">
            <a:hlinkClick r:id="rId2" tooltip="Hiperglicemia-William Ray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3450" y="335280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68525" y="892175"/>
            <a:ext cx="7664450" cy="5715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61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150" y="134938"/>
            <a:ext cx="10101263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61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5563" y="6373813"/>
            <a:ext cx="706437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00" y="871538"/>
            <a:ext cx="7894638" cy="568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9635" name="Rectangle 5"/>
          <p:cNvSpPr>
            <a:spLocks noChangeArrowheads="1"/>
          </p:cNvSpPr>
          <p:nvPr/>
        </p:nvSpPr>
        <p:spPr bwMode="auto">
          <a:xfrm>
            <a:off x="1223963" y="163513"/>
            <a:ext cx="94361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/>
            <a:r>
              <a:rPr lang="pt-BR" altLang="pt-BR" sz="2800" b="1">
                <a:solidFill>
                  <a:srgbClr val="FF0000"/>
                </a:solidFill>
              </a:rPr>
              <a:t>Estudo de filhote de rato com Dextrose subcutânea por 11 dias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4"/>
          <p:cNvSpPr>
            <a:spLocks noChangeArrowheads="1"/>
          </p:cNvSpPr>
          <p:nvPr/>
        </p:nvSpPr>
        <p:spPr bwMode="auto">
          <a:xfrm>
            <a:off x="977900" y="282575"/>
            <a:ext cx="9758363" cy="140176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126960" rIns="0" bIns="25392" anchor="ctr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/>
            <a:r>
              <a:rPr lang="en-US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Nutri</a:t>
            </a:r>
            <a:r>
              <a:rPr lang="en-US" altLang="pt-BR" sz="2700" b="1">
                <a:solidFill>
                  <a:srgbClr val="0000FF"/>
                </a:solidFill>
              </a:rPr>
              <a:t>ç</a:t>
            </a:r>
            <a:r>
              <a:rPr lang="en-US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ão parenteral precoce agressiva, hiperglicemia e morte entre os rec</a:t>
            </a:r>
            <a:r>
              <a:rPr lang="en-US" altLang="pt-BR" sz="2700" b="1">
                <a:solidFill>
                  <a:srgbClr val="0000FF"/>
                </a:solidFill>
              </a:rPr>
              <a:t>é</a:t>
            </a:r>
            <a:r>
              <a:rPr lang="en-US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m-nascidos de extremo baixo peso</a:t>
            </a:r>
          </a:p>
          <a:p>
            <a:r>
              <a:rPr lang="en-US" altLang="pt-BR" sz="1300">
                <a:solidFill>
                  <a:srgbClr val="2A6490"/>
                </a:solidFill>
                <a:latin typeface="Source Sans Pro"/>
                <a:hlinkClick r:id="rId2" tooltip="Hiperglic_NPT_Agress"/>
              </a:rPr>
              <a:t>  </a:t>
            </a:r>
            <a:r>
              <a:rPr lang="en-US" altLang="pt-BR" sz="2800">
                <a:solidFill>
                  <a:srgbClr val="2A6490"/>
                </a:solidFill>
              </a:rPr>
              <a:t> </a:t>
            </a:r>
            <a:r>
              <a:rPr lang="en-US" altLang="pt-BR" sz="1300">
                <a:solidFill>
                  <a:srgbClr val="2A6490"/>
                </a:solidFill>
              </a:rPr>
              <a:t>        </a:t>
            </a:r>
            <a:endParaRPr lang="en-US" altLang="pt-BR" sz="1300">
              <a:solidFill>
                <a:srgbClr val="2A6490"/>
              </a:solidFill>
              <a:latin typeface="Source Sans Pro"/>
            </a:endParaRPr>
          </a:p>
        </p:txBody>
      </p:sp>
      <p:pic>
        <p:nvPicPr>
          <p:cNvPr id="70659" name="Picture 5" descr="pptx">
            <a:hlinkClick r:id="rId2" tooltip="Hiperglic_NPT_Agres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9300" y="798513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0" name="Rectangle 8"/>
          <p:cNvSpPr>
            <a:spLocks noGrp="1"/>
          </p:cNvSpPr>
          <p:nvPr>
            <p:ph type="body" idx="1"/>
          </p:nvPr>
        </p:nvSpPr>
        <p:spPr>
          <a:xfrm>
            <a:off x="779463" y="2076450"/>
            <a:ext cx="9720262" cy="4022725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pt-BR" altLang="pt-BR" sz="2000" smtClean="0"/>
              <a:t>A implementação de um protocolo de NP agressivo foi correlacionado com um aumento da prevalência de hiperglicemia grave e maior mortalidade. </a:t>
            </a:r>
            <a:r>
              <a:rPr lang="pt-BR" altLang="pt-BR" sz="2000" b="1" smtClean="0"/>
              <a:t>Na análise multivariada, um regime de NP aumentado </a:t>
            </a:r>
            <a:r>
              <a:rPr lang="pt-BR" altLang="pt-BR" sz="2000" b="1" i="1" smtClean="0"/>
              <a:t>per se</a:t>
            </a:r>
            <a:r>
              <a:rPr lang="pt-BR" altLang="pt-BR" sz="2000" b="1" smtClean="0"/>
              <a:t> não foi preditivo da mortalidade</a:t>
            </a:r>
            <a:r>
              <a:rPr lang="pt-BR" altLang="pt-BR" sz="2000" smtClean="0"/>
              <a:t>, enquanto </a:t>
            </a:r>
            <a:r>
              <a:rPr lang="pt-BR" altLang="pt-BR" sz="2000" b="1" smtClean="0">
                <a:solidFill>
                  <a:srgbClr val="FF0000"/>
                </a:solidFill>
              </a:rPr>
              <a:t>a hiperglicemia grave precoce permaneceu fortemente preditiva da morte.</a:t>
            </a:r>
            <a:endParaRPr lang="pt-BR" altLang="pt-BR" sz="2000" smtClean="0">
              <a:solidFill>
                <a:srgbClr val="FF0000"/>
              </a:solidFill>
            </a:endParaRPr>
          </a:p>
          <a:p>
            <a:pPr algn="ctr" eaLnBrk="1" hangingPunct="1">
              <a:lnSpc>
                <a:spcPct val="70000"/>
              </a:lnSpc>
            </a:pPr>
            <a:r>
              <a:rPr lang="pt-BR" altLang="pt-BR" sz="2000" b="1" smtClean="0"/>
              <a:t>  </a:t>
            </a:r>
            <a:r>
              <a:rPr lang="pt-BR" altLang="pt-BR" sz="2000" b="1" smtClean="0">
                <a:solidFill>
                  <a:srgbClr val="FF0000"/>
                </a:solidFill>
              </a:rPr>
              <a:t>Os autores especulam que uma maior prevalência de hiperglicemia após a implementação de um protocolo de NP precoce agressiva  pode, em parte, ser explicado pelo uso de soluções de glicose mais concentradas, aumentando o risco de excesso iatrogênico de oferta intravenosa de glicose.</a:t>
            </a:r>
          </a:p>
          <a:p>
            <a:pPr algn="ctr" eaLnBrk="1" hangingPunct="1">
              <a:lnSpc>
                <a:spcPct val="70000"/>
              </a:lnSpc>
            </a:pPr>
            <a:r>
              <a:rPr lang="pt-BR" altLang="pt-BR" sz="2000" b="1" smtClean="0">
                <a:solidFill>
                  <a:srgbClr val="FF00FF"/>
                </a:solidFill>
              </a:rPr>
              <a:t>Com base nas idéias obtidas  no presente estudo, os autores defendem o controle rigoroso da taxa de infusão de glicose durante a NP precoce, incluindo redução rápida para uma taxa de 4 a 6 mg / kg / min, uma vez que os níveis de glicose no sangue são elevados.</a:t>
            </a:r>
          </a:p>
          <a:p>
            <a:pPr algn="ctr" eaLnBrk="1" hangingPunct="1">
              <a:lnSpc>
                <a:spcPct val="70000"/>
              </a:lnSpc>
            </a:pPr>
            <a:r>
              <a:rPr lang="pt-BR" altLang="pt-BR" sz="2000" b="1" smtClean="0">
                <a:solidFill>
                  <a:srgbClr val="0000FF"/>
                </a:solidFill>
              </a:rPr>
              <a:t>Para evitar efeitos prejudiciais nos resultados em RN de EBP, a composição ótima da NP precoce para evitar a restrição de crescimento pós-natal deve ser cuidadosamente equilibrada contra o risco de hiperglicemia.</a:t>
            </a:r>
          </a:p>
        </p:txBody>
      </p:sp>
      <p:sp>
        <p:nvSpPr>
          <p:cNvPr id="70661" name="Oval 30"/>
          <p:cNvSpPr>
            <a:spLocks noChangeArrowheads="1"/>
          </p:cNvSpPr>
          <p:nvPr/>
        </p:nvSpPr>
        <p:spPr bwMode="auto">
          <a:xfrm>
            <a:off x="1008063" y="1341438"/>
            <a:ext cx="835025" cy="482600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1500" b="1">
                <a:solidFill>
                  <a:srgbClr val="0000FF"/>
                </a:solidFill>
              </a:rPr>
              <a:t>2015</a:t>
            </a:r>
          </a:p>
        </p:txBody>
      </p:sp>
      <p:pic>
        <p:nvPicPr>
          <p:cNvPr id="70662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5563" y="6345238"/>
            <a:ext cx="706437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663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838" y="2909888"/>
            <a:ext cx="9967912" cy="104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0664" name="Rectangle 13"/>
          <p:cNvSpPr>
            <a:spLocks noChangeArrowheads="1"/>
          </p:cNvSpPr>
          <p:nvPr/>
        </p:nvSpPr>
        <p:spPr bwMode="auto">
          <a:xfrm>
            <a:off x="2017713" y="1209675"/>
            <a:ext cx="9342437" cy="8509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/>
            <a:r>
              <a:rPr lang="en-US" altLang="pt-BR" sz="1400" b="1">
                <a:hlinkClick r:id="rId6"/>
              </a:rPr>
              <a:t>Early</a:t>
            </a:r>
            <a:r>
              <a:rPr lang="en-US" altLang="pt-BR" sz="1400">
                <a:hlinkClick r:id="rId6"/>
              </a:rPr>
              <a:t> </a:t>
            </a:r>
            <a:r>
              <a:rPr lang="en-US" altLang="pt-BR" sz="1400" b="1">
                <a:hlinkClick r:id="rId6"/>
              </a:rPr>
              <a:t>Enhanced</a:t>
            </a:r>
            <a:r>
              <a:rPr lang="en-US" altLang="pt-BR" sz="1400">
                <a:hlinkClick r:id="rId6"/>
              </a:rPr>
              <a:t> </a:t>
            </a:r>
            <a:r>
              <a:rPr lang="en-US" altLang="pt-BR" sz="1400" b="1">
                <a:hlinkClick r:id="rId6"/>
              </a:rPr>
              <a:t>Parenteral Nutrition</a:t>
            </a:r>
            <a:r>
              <a:rPr lang="en-US" altLang="pt-BR" sz="1400">
                <a:hlinkClick r:id="rId6"/>
              </a:rPr>
              <a:t>, Hyperglycemia, and Death Among Extremely Low-Birth-Weight Infants.</a:t>
            </a:r>
            <a:endParaRPr lang="en-US" altLang="pt-BR" sz="1400"/>
          </a:p>
          <a:p>
            <a:pPr algn="ctr"/>
            <a:r>
              <a:rPr lang="en-US" altLang="pt-BR" sz="1400" b="1"/>
              <a:t>Stensvold HJ</a:t>
            </a:r>
            <a:r>
              <a:rPr lang="en-US" altLang="pt-BR" sz="1400"/>
              <a:t>, Strommen K, Lang AM, Abrahamsen TG, Steen EK, Pripp AH, Ronnestad AE.</a:t>
            </a:r>
          </a:p>
          <a:p>
            <a:pPr algn="ctr"/>
            <a:r>
              <a:rPr lang="en-US" altLang="pt-BR" sz="1400"/>
              <a:t>JAMA Pediatr. 2015 Nov;169(11):1003-10. doi: 10.1001/jamapediatrics.2015.1667.</a:t>
            </a:r>
          </a:p>
          <a:p>
            <a:pPr algn="ctr"/>
            <a:r>
              <a:rPr lang="en-US" altLang="pt-BR" sz="1400"/>
              <a:t>PMID: 26348113.</a:t>
            </a:r>
            <a:r>
              <a:rPr lang="en-US" altLang="pt-BR" sz="1400" u="sng">
                <a:hlinkClick r:id="rId7"/>
              </a:rPr>
              <a:t>Similar articles</a:t>
            </a:r>
            <a:endParaRPr lang="en-US" altLang="pt-BR" sz="1400" u="sng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3"/>
          <p:cNvSpPr>
            <a:spLocks noGrp="1"/>
          </p:cNvSpPr>
          <p:nvPr>
            <p:ph type="body" idx="1"/>
          </p:nvPr>
        </p:nvSpPr>
        <p:spPr>
          <a:xfrm>
            <a:off x="1412875" y="557213"/>
            <a:ext cx="9720263" cy="4022725"/>
          </a:xfrm>
        </p:spPr>
        <p:txBody>
          <a:bodyPr/>
          <a:lstStyle/>
          <a:p>
            <a:pPr eaLnBrk="1" hangingPunct="1"/>
            <a:r>
              <a:rPr lang="pt-BR" altLang="pt-BR" smtClean="0"/>
              <a:t>Ao investigar os efeitos da duração da hiperglicemia grave sobre a mortalidade neste subgrupo,as OR (ODDS RATIO) corrigidas da morte foram de </a:t>
            </a:r>
            <a:r>
              <a:rPr lang="pt-BR" altLang="pt-BR" b="1" smtClean="0"/>
              <a:t>6,52 (IC 95%, 2,11-20-20),</a:t>
            </a:r>
            <a:r>
              <a:rPr lang="pt-BR" altLang="pt-BR" smtClean="0"/>
              <a:t> se expostas a hiperglicemia grave durante 1 dia e 12,23 (IC 95%, 3,95-37.85) se expostas durante 2 ou mais dias durante a primeira semana de vida (</a:t>
            </a:r>
            <a:r>
              <a:rPr lang="pt-BR" altLang="pt-BR" smtClean="0">
                <a:solidFill>
                  <a:srgbClr val="0000FF"/>
                </a:solidFill>
              </a:rPr>
              <a:t>Tabela</a:t>
            </a:r>
            <a:r>
              <a:rPr lang="pt-BR" altLang="pt-BR" smtClean="0"/>
              <a:t>). </a:t>
            </a:r>
          </a:p>
        </p:txBody>
      </p:sp>
      <p:pic>
        <p:nvPicPr>
          <p:cNvPr id="7168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775" y="1882775"/>
            <a:ext cx="5638800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684" name="Rectangle 5"/>
          <p:cNvSpPr>
            <a:spLocks noChangeArrowheads="1"/>
          </p:cNvSpPr>
          <p:nvPr/>
        </p:nvSpPr>
        <p:spPr bwMode="auto">
          <a:xfrm>
            <a:off x="452438" y="6097588"/>
            <a:ext cx="114220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eaLnBrk="1" hangingPunct="1"/>
            <a:r>
              <a:rPr lang="pt-BR" altLang="pt-BR" b="1">
                <a:solidFill>
                  <a:srgbClr val="0000FF"/>
                </a:solidFill>
              </a:rPr>
              <a:t>Até que haja mais dados disponíveis, os autores acreditam  que o uso de insulina deve ser restrito a casos refratários de hiperglicemia</a:t>
            </a:r>
            <a:r>
              <a:rPr lang="en-US" altLang="pt-BR" b="1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71685" name="Text Box 6"/>
          <p:cNvSpPr txBox="1">
            <a:spLocks noChangeArrowheads="1"/>
          </p:cNvSpPr>
          <p:nvPr/>
        </p:nvSpPr>
        <p:spPr bwMode="auto">
          <a:xfrm>
            <a:off x="804863" y="5757863"/>
            <a:ext cx="10683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FF0000"/>
                </a:solidFill>
              </a:rPr>
              <a:t>INSULINA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/>
          </p:cNvSpPr>
          <p:nvPr>
            <p:ph type="body" idx="4294967295"/>
          </p:nvPr>
        </p:nvSpPr>
        <p:spPr>
          <a:xfrm>
            <a:off x="404813" y="2259013"/>
            <a:ext cx="11379200" cy="4598987"/>
          </a:xfrm>
        </p:spPr>
        <p:txBody>
          <a:bodyPr lIns="91440" rIns="91440"/>
          <a:lstStyle/>
          <a:p>
            <a:pPr marL="273050" indent="-273050" algn="ctr" eaLnBrk="1" hangingPunct="1">
              <a:buFont typeface="Tw Cen MT" panose="020B0602020104020603" pitchFamily="34" charset="0"/>
              <a:buNone/>
            </a:pPr>
            <a:r>
              <a:rPr lang="pt-BR" altLang="pt-BR" sz="3200" b="1" smtClean="0">
                <a:solidFill>
                  <a:srgbClr val="0000FF"/>
                </a:solidFill>
              </a:rPr>
              <a:t>Então, como  evitar e tratar   a </a:t>
            </a:r>
            <a:r>
              <a:rPr lang="pt-BR" altLang="pt-BR" sz="3200" b="1" smtClean="0">
                <a:solidFill>
                  <a:srgbClr val="FF0000"/>
                </a:solidFill>
              </a:rPr>
              <a:t>HIPERGLICEMIA </a:t>
            </a:r>
            <a:r>
              <a:rPr lang="pt-BR" altLang="pt-BR" sz="3200" b="1" smtClean="0">
                <a:solidFill>
                  <a:srgbClr val="0000FF"/>
                </a:solidFill>
              </a:rPr>
              <a:t>nos pré-termos extremos?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/>
          </p:cNvSpPr>
          <p:nvPr>
            <p:ph type="body" sz="half" idx="1"/>
          </p:nvPr>
        </p:nvSpPr>
        <p:spPr>
          <a:xfrm>
            <a:off x="1023938" y="2286000"/>
            <a:ext cx="9174162" cy="4022725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endParaRPr lang="pt-BR" altLang="pt-BR" sz="1400" smtClean="0"/>
          </a:p>
          <a:p>
            <a:pPr eaLnBrk="1" hangingPunct="1">
              <a:lnSpc>
                <a:spcPct val="70000"/>
              </a:lnSpc>
            </a:pPr>
            <a:r>
              <a:rPr lang="pt-BR" altLang="pt-BR" sz="1800" smtClean="0"/>
              <a:t>1. Comece a taxas de infusão de dextrose IV inferiores: 3-4 mg / kg / min</a:t>
            </a:r>
          </a:p>
          <a:p>
            <a:pPr eaLnBrk="1" hangingPunct="1">
              <a:lnSpc>
                <a:spcPct val="70000"/>
              </a:lnSpc>
            </a:pPr>
            <a:r>
              <a:rPr lang="pt-BR" altLang="pt-BR" sz="1800" smtClean="0"/>
              <a:t>2. Alimentação enteral anterior</a:t>
            </a:r>
          </a:p>
          <a:p>
            <a:pPr eaLnBrk="1" hangingPunct="1">
              <a:lnSpc>
                <a:spcPct val="70000"/>
              </a:lnSpc>
            </a:pPr>
            <a:r>
              <a:rPr lang="pt-BR" altLang="pt-BR" sz="1800" smtClean="0"/>
              <a:t>3. Reduza a taxa de infusão de dextrose IV - !!: por exemplo, primeiro a 8 mg / kg / min, depois 6,então 4 --- até 2 (mas então precisaria de infusão gástrica de água estéril para manter a ingestão total de água).</a:t>
            </a:r>
          </a:p>
          <a:p>
            <a:pPr eaLnBrk="1" hangingPunct="1">
              <a:lnSpc>
                <a:spcPct val="70000"/>
              </a:lnSpc>
            </a:pPr>
            <a:r>
              <a:rPr lang="pt-BR" altLang="pt-BR" sz="1800" smtClean="0"/>
              <a:t>4. Normalize a fisiologia com bons cuidados médicos (reduz catecolamina endógena e secreção de cortisol).</a:t>
            </a:r>
          </a:p>
          <a:p>
            <a:pPr eaLnBrk="1" hangingPunct="1">
              <a:lnSpc>
                <a:spcPct val="70000"/>
              </a:lnSpc>
            </a:pPr>
            <a:r>
              <a:rPr lang="pt-BR" altLang="pt-BR" sz="1800" smtClean="0"/>
              <a:t>5. Reduzir tratamentos de catecolaminas e hidrocortisona.</a:t>
            </a:r>
          </a:p>
          <a:p>
            <a:pPr eaLnBrk="1" hangingPunct="1">
              <a:lnSpc>
                <a:spcPct val="70000"/>
              </a:lnSpc>
            </a:pPr>
            <a:r>
              <a:rPr lang="pt-BR" altLang="pt-BR" sz="1800" smtClean="0"/>
              <a:t>6. Reduza a infusão lipídica (não mostrada como efeito imediato)</a:t>
            </a:r>
          </a:p>
          <a:p>
            <a:pPr eaLnBrk="1" hangingPunct="1">
              <a:lnSpc>
                <a:spcPct val="70000"/>
              </a:lnSpc>
            </a:pPr>
            <a:r>
              <a:rPr lang="pt-BR" altLang="pt-BR" sz="1800" smtClean="0"/>
              <a:t>7. Aumentar a taxa de infusão de aminoácidos IV.</a:t>
            </a:r>
          </a:p>
          <a:p>
            <a:pPr eaLnBrk="1" hangingPunct="1">
              <a:lnSpc>
                <a:spcPct val="70000"/>
              </a:lnSpc>
            </a:pPr>
            <a:r>
              <a:rPr lang="pt-BR" altLang="pt-BR" sz="1800" smtClean="0"/>
              <a:t>8. Avanço de alimentação enteral.</a:t>
            </a:r>
          </a:p>
        </p:txBody>
      </p:sp>
      <p:sp>
        <p:nvSpPr>
          <p:cNvPr id="74755" name="Oval 30"/>
          <p:cNvSpPr>
            <a:spLocks noChangeArrowheads="1"/>
          </p:cNvSpPr>
          <p:nvPr/>
        </p:nvSpPr>
        <p:spPr bwMode="auto">
          <a:xfrm>
            <a:off x="1008063" y="1341438"/>
            <a:ext cx="835025" cy="482600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1500" b="1">
                <a:solidFill>
                  <a:srgbClr val="0000FF"/>
                </a:solidFill>
              </a:rPr>
              <a:t>2017</a:t>
            </a:r>
          </a:p>
        </p:txBody>
      </p:sp>
      <p:sp>
        <p:nvSpPr>
          <p:cNvPr id="74756" name="Oval 4"/>
          <p:cNvSpPr>
            <a:spLocks noChangeArrowheads="1"/>
          </p:cNvSpPr>
          <p:nvPr/>
        </p:nvSpPr>
        <p:spPr bwMode="auto">
          <a:xfrm>
            <a:off x="2779713" y="1403350"/>
            <a:ext cx="5776912" cy="8683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/>
            <a:r>
              <a:rPr lang="pt-BR" altLang="pt-BR" sz="2400" b="1">
                <a:solidFill>
                  <a:srgbClr val="FFFF00"/>
                </a:solidFill>
              </a:rPr>
              <a:t>Prevenção e tratamento da hiperglicemia</a:t>
            </a:r>
          </a:p>
        </p:txBody>
      </p:sp>
      <p:pic>
        <p:nvPicPr>
          <p:cNvPr id="7475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7475" y="5878513"/>
            <a:ext cx="5181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75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525" y="5491163"/>
            <a:ext cx="182563" cy="96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0120" name="Group 8"/>
          <p:cNvGraphicFramePr>
            <a:graphicFrameLocks noGrp="1"/>
          </p:cNvGraphicFramePr>
          <p:nvPr>
            <p:ph sz="half" idx="2"/>
          </p:nvPr>
        </p:nvGraphicFramePr>
        <p:xfrm>
          <a:off x="936625" y="131763"/>
          <a:ext cx="8026400" cy="738187"/>
        </p:xfrm>
        <a:graphic>
          <a:graphicData uri="http://schemas.openxmlformats.org/drawingml/2006/table">
            <a:tbl>
              <a:tblPr/>
              <a:tblGrid>
                <a:gridCol w="4014788"/>
                <a:gridCol w="4011612"/>
              </a:tblGrid>
              <a:tr h="738188">
                <a:tc>
                  <a:txBody>
                    <a:bodyPr/>
                    <a:lstStyle>
                      <a:lvl1pPr marL="90488" indent="-90488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265113" indent="-136525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447675" indent="-136525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593725" indent="-136525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776288" indent="-136525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1233488" indent="-136525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1690688" indent="-136525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2147888" indent="-136525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2605088" indent="-136525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90488" marR="0" lvl="0" indent="-904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anose="02020603050405020304" pitchFamily="18" charset="0"/>
                          <a:hlinkClick r:id="rId4"/>
                        </a:rPr>
                        <a:t>Hiperglicemia Neonatal (Neonatal Hyperglycemia)</a:t>
                      </a:r>
                      <a:endParaRPr kumimoji="0" lang="pt-BR" alt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90488" indent="-90488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265113" indent="-136525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447675" indent="-136525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593725" indent="-136525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776288" indent="-136525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1233488" indent="-136525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1690688" indent="-136525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2147888" indent="-136525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2605088" indent="-136525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90488" marR="0" lvl="0" indent="-904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anose="02020603050405020304" pitchFamily="18" charset="0"/>
                          <a:hlinkClick r:id="rId4"/>
                        </a:rPr>
                        <a:t>Hay WW Jr.21o Simp</a:t>
                      </a: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  <a:hlinkClick r:id="rId4"/>
                        </a:rPr>
                        <a:t>ó</a:t>
                      </a: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anose="02020603050405020304" pitchFamily="18" charset="0"/>
                          <a:hlinkClick r:id="rId4"/>
                        </a:rPr>
                        <a:t>sio InternacionaH de Neonatologia do Santa Joana, São Paulo, 14 a 16 de setembro de 2017</a:t>
                      </a:r>
                      <a:endParaRPr kumimoji="0" lang="pt-BR" alt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4769" name="Picture 17" descr="pdf">
            <a:hlinkClick r:id="rId5" tooltip="Hiperglicemia-William Ray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25" y="31750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431800" y="0"/>
            <a:ext cx="11760200" cy="1338263"/>
          </a:xfrm>
          <a:solidFill>
            <a:schemeClr val="accent1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b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altLang="pt-BR" sz="4600" b="1" cap="none" smtClean="0">
                <a:solidFill>
                  <a:srgbClr val="0000FF"/>
                </a:solidFill>
              </a:rPr>
              <a:t>AMINOÁCIDOS NA PRIMEIRA PRESCRIÇÃO!</a:t>
            </a:r>
          </a:p>
        </p:txBody>
      </p:sp>
      <p:sp>
        <p:nvSpPr>
          <p:cNvPr id="95235" name="Rectangle 3"/>
          <p:cNvSpPr>
            <a:spLocks noGrp="1"/>
          </p:cNvSpPr>
          <p:nvPr>
            <p:ph type="body" idx="4294967295"/>
          </p:nvPr>
        </p:nvSpPr>
        <p:spPr>
          <a:xfrm>
            <a:off x="1047750" y="2182813"/>
            <a:ext cx="10363200" cy="4114800"/>
          </a:xfrm>
        </p:spPr>
        <p:txBody>
          <a:bodyPr lIns="91440" rIns="91440"/>
          <a:lstStyle/>
          <a:p>
            <a:pPr marL="273050" indent="-273050" eaLnBrk="1" hangingPunct="1"/>
            <a:r>
              <a:rPr lang="pt-BR" altLang="pt-BR" sz="2400" smtClean="0"/>
              <a:t>No intuito inicial de fornecer calorias e nitrogênio para prevenir o catabolismo e balanço de nitrogênio positivo, iniciar aminoácidos (AA) </a:t>
            </a:r>
            <a:r>
              <a:rPr lang="pt-BR" altLang="pt-BR" sz="2400" b="1" smtClean="0">
                <a:solidFill>
                  <a:srgbClr val="0000FF"/>
                </a:solidFill>
              </a:rPr>
              <a:t>na primeira prescrição</a:t>
            </a:r>
            <a:r>
              <a:rPr lang="pt-BR" altLang="pt-BR" sz="2400" smtClean="0">
                <a:solidFill>
                  <a:srgbClr val="0000FF"/>
                </a:solidFill>
              </a:rPr>
              <a:t> (1,5g/kg). </a:t>
            </a:r>
          </a:p>
          <a:p>
            <a:pPr marL="273050" indent="-273050" eaLnBrk="1" hangingPunct="1"/>
            <a:r>
              <a:rPr lang="pt-BR" altLang="pt-BR" sz="2400" smtClean="0"/>
              <a:t>Estes RN apresentam uma </a:t>
            </a:r>
            <a:r>
              <a:rPr lang="pt-BR" altLang="pt-BR" sz="2400" smtClean="0">
                <a:solidFill>
                  <a:srgbClr val="FF0000"/>
                </a:solidFill>
              </a:rPr>
              <a:t>perda protéica de</a:t>
            </a:r>
            <a:r>
              <a:rPr lang="pt-BR" altLang="pt-BR" sz="2400" smtClean="0"/>
              <a:t> </a:t>
            </a:r>
            <a:r>
              <a:rPr lang="pt-BR" altLang="pt-BR" sz="2400" smtClean="0">
                <a:solidFill>
                  <a:srgbClr val="FF0000"/>
                </a:solidFill>
              </a:rPr>
              <a:t>0,5-1g/Kg/dia</a:t>
            </a:r>
            <a:r>
              <a:rPr lang="pt-BR" altLang="pt-BR" sz="2400" smtClean="0"/>
              <a:t>, causando significante retardo do crescimento e outras morbidades, importantes como a </a:t>
            </a:r>
            <a:r>
              <a:rPr lang="pt-BR" altLang="pt-BR" sz="2400" smtClean="0">
                <a:solidFill>
                  <a:srgbClr val="FF0000"/>
                </a:solidFill>
              </a:rPr>
              <a:t>hiperglicemia</a:t>
            </a:r>
            <a:r>
              <a:rPr lang="pt-BR" altLang="pt-BR" sz="2400" smtClean="0"/>
              <a:t> que resulta de uma diminuição da secreção de insulina em resposta à queda da concentração plasmática de aminoácidos responsáveis  pela estimulação da insulina.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431800" y="115888"/>
            <a:ext cx="11760200" cy="1335087"/>
          </a:xfrm>
          <a:solidFill>
            <a:schemeClr val="accent1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b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altLang="pt-BR" sz="3300" b="1" cap="none" smtClean="0">
                <a:solidFill>
                  <a:srgbClr val="0000FF"/>
                </a:solidFill>
              </a:rPr>
              <a:t>Outra forma de entender como a administração precoce de aminoácidos previne a hiperglicemia!</a:t>
            </a:r>
          </a:p>
        </p:txBody>
      </p:sp>
      <p:sp>
        <p:nvSpPr>
          <p:cNvPr id="75779" name="Rectangle 3"/>
          <p:cNvSpPr>
            <a:spLocks noGrp="1"/>
          </p:cNvSpPr>
          <p:nvPr>
            <p:ph type="body" idx="4294967295"/>
          </p:nvPr>
        </p:nvSpPr>
        <p:spPr>
          <a:xfrm>
            <a:off x="1200150" y="1484313"/>
            <a:ext cx="10160000" cy="4800600"/>
          </a:xfrm>
        </p:spPr>
        <p:txBody>
          <a:bodyPr lIns="91440" rIns="91440"/>
          <a:lstStyle/>
          <a:p>
            <a:pPr marL="273050" indent="-273050" eaLnBrk="1" hangingPunct="1">
              <a:lnSpc>
                <a:spcPct val="80000"/>
              </a:lnSpc>
              <a:buFont typeface="Tw Cen MT" panose="020B0602020104020603" pitchFamily="34" charset="0"/>
              <a:buNone/>
            </a:pPr>
            <a:r>
              <a:rPr lang="pt-BR" altLang="pt-BR" sz="1800" smtClean="0"/>
              <a:t>   </a:t>
            </a:r>
            <a:r>
              <a:rPr lang="pt-BR" altLang="pt-BR" sz="2000" smtClean="0"/>
              <a:t>Apesar da grande síntese protéica nesta idade, a adequação do AA excede ao gasto para a síntese protéica e este excesso de AA é oxidado produzindo energia e esta oxidação é documentada pela identificação da uréia no metabolismo destes fetos. 	</a:t>
            </a:r>
          </a:p>
          <a:p>
            <a:pPr marL="273050" indent="-273050" eaLnBrk="1" hangingPunct="1">
              <a:lnSpc>
                <a:spcPct val="80000"/>
              </a:lnSpc>
              <a:buFont typeface="Tw Cen MT" panose="020B0602020104020603" pitchFamily="34" charset="0"/>
              <a:buNone/>
            </a:pPr>
            <a:r>
              <a:rPr lang="pt-BR" altLang="pt-BR" sz="2000" smtClean="0"/>
              <a:t>   Quando o cordão umbilical é ligado ao nascer, há um corte abrupto de oferta de AA a esta criança e isto leva a um estado que a literatura chama de </a:t>
            </a:r>
            <a:r>
              <a:rPr lang="pt-BR" altLang="pt-BR" sz="2000" b="1" smtClean="0">
                <a:solidFill>
                  <a:srgbClr val="FF0000"/>
                </a:solidFill>
              </a:rPr>
              <a:t>inanição</a:t>
            </a:r>
            <a:r>
              <a:rPr lang="pt-BR" altLang="pt-BR" sz="2000" smtClean="0"/>
              <a:t>. Este estado de inanição neste RN prematuro provoca uma </a:t>
            </a:r>
            <a:r>
              <a:rPr lang="pt-BR" altLang="pt-BR" sz="2000" smtClean="0">
                <a:solidFill>
                  <a:srgbClr val="FF0000"/>
                </a:solidFill>
              </a:rPr>
              <a:t>produção exagerada de glicose</a:t>
            </a:r>
            <a:r>
              <a:rPr lang="pt-BR" altLang="pt-BR" sz="2000" smtClean="0"/>
              <a:t>. Por muitos anos, a hiperglicemia foi interpretada como intolerância destes RN a infusões de glicose.</a:t>
            </a:r>
          </a:p>
          <a:p>
            <a:pPr marL="273050" indent="-273050" eaLnBrk="1" hangingPunct="1">
              <a:lnSpc>
                <a:spcPct val="80000"/>
              </a:lnSpc>
              <a:buFont typeface="Tw Cen MT" panose="020B0602020104020603" pitchFamily="34" charset="0"/>
              <a:buNone/>
            </a:pPr>
            <a:endParaRPr lang="pt-BR" altLang="pt-BR" sz="2000" smtClean="0"/>
          </a:p>
          <a:p>
            <a:pPr marL="273050" indent="-273050" eaLnBrk="1" hangingPunct="1">
              <a:lnSpc>
                <a:spcPct val="80000"/>
              </a:lnSpc>
              <a:buFont typeface="Tw Cen MT" panose="020B0602020104020603" pitchFamily="34" charset="0"/>
              <a:buNone/>
            </a:pPr>
            <a:r>
              <a:rPr lang="pt-BR" altLang="pt-BR" sz="2000" smtClean="0"/>
              <a:t>    Em 2002, Sunehag AL e Haymond MW documentaram cientificamente que não havia um aumento de tolerância à glicose e sim </a:t>
            </a:r>
            <a:r>
              <a:rPr lang="pt-BR" altLang="pt-BR" sz="2000" b="1" smtClean="0">
                <a:solidFill>
                  <a:srgbClr val="0000FF"/>
                </a:solidFill>
              </a:rPr>
              <a:t>a não necessidade da produção exagerada de glicose</a:t>
            </a:r>
            <a:r>
              <a:rPr lang="pt-BR" altLang="pt-BR" sz="2000" smtClean="0"/>
              <a:t>, pois não havia inanição quando se acrescentava precocemente AA ao esquema de nutrição parenteral do nosso RN pré-termo extremo.</a:t>
            </a:r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10287000" y="5013325"/>
            <a:ext cx="1085850" cy="27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300">
                <a:latin typeface="Arial" panose="020B0604020202020204" pitchFamily="34" charset="0"/>
                <a:cs typeface="Arial" panose="020B0604020202020204" pitchFamily="34" charset="0"/>
              </a:rPr>
              <a:t>Boher, 2007</a:t>
            </a:r>
          </a:p>
        </p:txBody>
      </p:sp>
      <p:graphicFrame>
        <p:nvGraphicFramePr>
          <p:cNvPr id="75788" name="Group 12"/>
          <p:cNvGraphicFramePr>
            <a:graphicFrameLocks noGrp="1"/>
          </p:cNvGraphicFramePr>
          <p:nvPr/>
        </p:nvGraphicFramePr>
        <p:xfrm>
          <a:off x="1390650" y="5589588"/>
          <a:ext cx="10585450" cy="474662"/>
        </p:xfrm>
        <a:graphic>
          <a:graphicData uri="http://schemas.openxmlformats.org/drawingml/2006/table">
            <a:tbl>
              <a:tblPr/>
              <a:tblGrid>
                <a:gridCol w="9466263"/>
                <a:gridCol w="1119187"/>
              </a:tblGrid>
              <a:tr h="35560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alt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Nutri</a:t>
                      </a:r>
                      <a:r>
                        <a:rPr kumimoji="0" lang="en-US" alt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ç</a:t>
                      </a:r>
                      <a:r>
                        <a:rPr kumimoji="0" lang="en-US" alt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ão parenteral: quando iniciar</a:t>
                      </a:r>
                      <a:r>
                        <a:rPr kumimoji="0" lang="en-US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kumimoji="0" lang="en-US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US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Autor(es): Mauro Silva de Athayde Bohrer (RS). Realizado por Paulo R. Margotto</a:t>
                      </a:r>
                      <a:endParaRPr kumimoji="0" lang="en-US" alt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  <a:hlinkClick r:id="rId2"/>
                        </a:rPr>
                        <a:t>  </a:t>
                      </a:r>
                      <a:r>
                        <a:rPr kumimoji="0" lang="en-US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      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sp>
        <p:nvSpPr>
          <p:cNvPr id="75784" name="Oval 10"/>
          <p:cNvSpPr>
            <a:spLocks noChangeArrowheads="1"/>
          </p:cNvSpPr>
          <p:nvPr/>
        </p:nvSpPr>
        <p:spPr bwMode="auto">
          <a:xfrm>
            <a:off x="623888" y="6375400"/>
            <a:ext cx="836612" cy="482600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1500" b="1">
                <a:solidFill>
                  <a:srgbClr val="0000FF"/>
                </a:solidFill>
              </a:rPr>
              <a:t>2007</a:t>
            </a:r>
          </a:p>
        </p:txBody>
      </p:sp>
      <p:pic>
        <p:nvPicPr>
          <p:cNvPr id="75785" name="Picture 11" descr="do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5938" y="5753100"/>
            <a:ext cx="611187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86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5563" y="6345238"/>
            <a:ext cx="706437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/>
          </p:cNvSpPr>
          <p:nvPr>
            <p:ph type="body" idx="4294967295"/>
          </p:nvPr>
        </p:nvSpPr>
        <p:spPr>
          <a:xfrm>
            <a:off x="0" y="1773238"/>
            <a:ext cx="12482513" cy="4113212"/>
          </a:xfrm>
        </p:spPr>
        <p:txBody>
          <a:bodyPr lIns="91440" rIns="91440"/>
          <a:lstStyle/>
          <a:p>
            <a:pPr marL="273050" indent="-273050" algn="ctr" eaLnBrk="1" hangingPunct="1">
              <a:buFont typeface="Tw Cen MT" panose="020B0602020104020603" pitchFamily="34" charset="0"/>
              <a:buNone/>
            </a:pPr>
            <a:r>
              <a:rPr lang="pt-BR" altLang="pt-BR" smtClean="0">
                <a:solidFill>
                  <a:schemeClr val="bg1"/>
                </a:solidFill>
              </a:rPr>
              <a:t> Metabolismo fetal:Aminoácido (AA) grama fetal&gt;AA grama  materno</a:t>
            </a:r>
          </a:p>
          <a:p>
            <a:pPr marL="273050" indent="-273050" eaLnBrk="1" hangingPunct="1">
              <a:buFont typeface="Tw Cen MT" panose="020B0602020104020603" pitchFamily="34" charset="0"/>
              <a:buNone/>
            </a:pPr>
            <a:endParaRPr lang="pt-BR" altLang="pt-BR" smtClean="0">
              <a:solidFill>
                <a:schemeClr val="bg1"/>
              </a:solidFill>
            </a:endParaRP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77838" y="0"/>
            <a:ext cx="11714162" cy="1152525"/>
          </a:xfrm>
          <a:solidFill>
            <a:schemeClr val="accent1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160" tIns="46080" rIns="92160" bIns="46080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altLang="pt-BR" sz="3700" b="1" cap="none" smtClean="0">
                <a:solidFill>
                  <a:srgbClr val="0000FF"/>
                </a:solidFill>
              </a:rPr>
              <a:t>USO DE AMINOÁCIDOS:NA PRIMEIRA PRESCRIÇÃO</a:t>
            </a:r>
          </a:p>
        </p:txBody>
      </p:sp>
      <p:pic>
        <p:nvPicPr>
          <p:cNvPr id="76804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513" y="1130300"/>
            <a:ext cx="7337425" cy="544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5"/>
          <p:cNvSpPr>
            <a:spLocks noChangeArrowheads="1"/>
          </p:cNvSpPr>
          <p:nvPr/>
        </p:nvSpPr>
        <p:spPr bwMode="auto">
          <a:xfrm>
            <a:off x="1368425" y="465138"/>
            <a:ext cx="89947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eaLnBrk="1" hangingPunct="1"/>
            <a:r>
              <a:rPr lang="en-US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Monitoramento cont</a:t>
            </a:r>
            <a:r>
              <a:rPr lang="en-US" altLang="pt-BR" sz="2700" b="1">
                <a:solidFill>
                  <a:srgbClr val="0000FF"/>
                </a:solidFill>
              </a:rPr>
              <a:t>í</a:t>
            </a:r>
            <a:r>
              <a:rPr lang="en-US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nuo de glicose em bebês muito prematuros: Um ensaio controlado aleat</a:t>
            </a:r>
            <a:r>
              <a:rPr lang="en-US" altLang="pt-BR" sz="2700" b="1">
                <a:solidFill>
                  <a:srgbClr val="0000FF"/>
                </a:solidFill>
              </a:rPr>
              <a:t>ó</a:t>
            </a:r>
            <a:r>
              <a:rPr lang="en-US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rio</a:t>
            </a:r>
          </a:p>
        </p:txBody>
      </p:sp>
      <p:pic>
        <p:nvPicPr>
          <p:cNvPr id="77827" name="Picture 6" descr="ppt">
            <a:hlinkClick r:id="rId2" tooltip="Glicose_Monitoriz_continua_2017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4588" y="736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8" name="Oval 10"/>
          <p:cNvSpPr>
            <a:spLocks noChangeArrowheads="1"/>
          </p:cNvSpPr>
          <p:nvPr/>
        </p:nvSpPr>
        <p:spPr bwMode="auto">
          <a:xfrm>
            <a:off x="0" y="1912938"/>
            <a:ext cx="836613" cy="482600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pt-BR" altLang="pt-BR" sz="1500" b="1">
                <a:solidFill>
                  <a:srgbClr val="0000FF"/>
                </a:solidFill>
              </a:rPr>
              <a:t>2017</a:t>
            </a:r>
          </a:p>
        </p:txBody>
      </p:sp>
      <p:pic>
        <p:nvPicPr>
          <p:cNvPr id="77829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275" y="2606675"/>
            <a:ext cx="7431088" cy="2030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7830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550" y="5084763"/>
            <a:ext cx="9102725" cy="177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7831" name="Rectangle 11"/>
          <p:cNvSpPr>
            <a:spLocks noChangeArrowheads="1"/>
          </p:cNvSpPr>
          <p:nvPr/>
        </p:nvSpPr>
        <p:spPr bwMode="auto">
          <a:xfrm>
            <a:off x="969963" y="1233488"/>
            <a:ext cx="10850562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/>
            <a:r>
              <a:rPr lang="en-US" altLang="pt-BR" b="1">
                <a:hlinkClick r:id="rId6"/>
              </a:rPr>
              <a:t>Continuous</a:t>
            </a:r>
            <a:r>
              <a:rPr lang="en-US" altLang="pt-BR">
                <a:hlinkClick r:id="rId6"/>
              </a:rPr>
              <a:t> </a:t>
            </a:r>
            <a:r>
              <a:rPr lang="en-US" altLang="pt-BR" b="1">
                <a:hlinkClick r:id="rId6"/>
              </a:rPr>
              <a:t>Glucose</a:t>
            </a:r>
            <a:r>
              <a:rPr lang="en-US" altLang="pt-BR">
                <a:hlinkClick r:id="rId6"/>
              </a:rPr>
              <a:t> </a:t>
            </a:r>
            <a:r>
              <a:rPr lang="en-US" altLang="pt-BR" b="1">
                <a:hlinkClick r:id="rId6"/>
              </a:rPr>
              <a:t>Monitoring</a:t>
            </a:r>
            <a:r>
              <a:rPr lang="en-US" altLang="pt-BR">
                <a:hlinkClick r:id="rId6"/>
              </a:rPr>
              <a:t> in Very Preterm Infants: A Randomized Controlled Trial.</a:t>
            </a:r>
            <a:endParaRPr lang="en-US" altLang="pt-BR"/>
          </a:p>
          <a:p>
            <a:pPr algn="ctr"/>
            <a:r>
              <a:rPr lang="en-US" altLang="pt-BR" b="1"/>
              <a:t>Galderisi</a:t>
            </a:r>
            <a:r>
              <a:rPr lang="en-US" altLang="pt-BR"/>
              <a:t> A, Facchinetti A, Steil GM, Ortiz-Rubio P, Cavallin F, Tamborlane WV, Baraldi E, Cobelli C, Trevisanuto D.</a:t>
            </a:r>
          </a:p>
          <a:p>
            <a:pPr algn="ctr"/>
            <a:r>
              <a:rPr lang="en-US" altLang="pt-BR"/>
              <a:t>Pediatrics. 2017 Oct;140(4). pii: e20171162. doi: 10.1542/peds.2017-1162. Epub 2017 Sep 15.PMID: 28916591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/>
          </p:cNvSpPr>
          <p:nvPr>
            <p:ph type="body" idx="4294967295"/>
          </p:nvPr>
        </p:nvSpPr>
        <p:spPr>
          <a:xfrm>
            <a:off x="812800" y="1401763"/>
            <a:ext cx="11379200" cy="5084762"/>
          </a:xfrm>
        </p:spPr>
        <p:txBody>
          <a:bodyPr lIns="91440" rIns="91440"/>
          <a:lstStyle/>
          <a:p>
            <a:pPr marL="273050" indent="-273050" eaLnBrk="1" hangingPunct="1">
              <a:lnSpc>
                <a:spcPct val="70000"/>
              </a:lnSpc>
              <a:buFont typeface="Tw Cen MT" panose="020B0602020104020603" pitchFamily="34" charset="0"/>
              <a:buNone/>
            </a:pPr>
            <a:r>
              <a:rPr lang="pt-BR" altLang="pt-BR" sz="2800" smtClean="0">
                <a:solidFill>
                  <a:srgbClr val="FF3300"/>
                </a:solidFill>
              </a:rPr>
              <a:t>             </a:t>
            </a:r>
            <a:r>
              <a:rPr lang="pt-BR" altLang="pt-BR" sz="3200" smtClean="0">
                <a:solidFill>
                  <a:srgbClr val="FF3300"/>
                </a:solidFill>
              </a:rPr>
              <a:t>HIPERGLICEMIA:</a:t>
            </a:r>
          </a:p>
          <a:p>
            <a:pPr marL="273050" indent="-273050" eaLnBrk="1" hangingPunct="1">
              <a:lnSpc>
                <a:spcPct val="70000"/>
              </a:lnSpc>
              <a:buFont typeface="Tw Cen MT" panose="020B0602020104020603" pitchFamily="34" charset="0"/>
              <a:buNone/>
            </a:pPr>
            <a:r>
              <a:rPr lang="pt-BR" altLang="pt-BR" sz="1300" smtClean="0"/>
              <a:t>           </a:t>
            </a:r>
            <a:r>
              <a:rPr lang="pt-BR" altLang="pt-BR" sz="1800" b="1" smtClean="0"/>
              <a:t>Glicemia sanguínea maior que 150 mg%, com glicosúria positiva.</a:t>
            </a:r>
          </a:p>
          <a:p>
            <a:pPr marL="273050" indent="-273050" eaLnBrk="1" hangingPunct="1">
              <a:lnSpc>
                <a:spcPct val="70000"/>
              </a:lnSpc>
              <a:buFont typeface="Tw Cen MT" panose="020B0602020104020603" pitchFamily="34" charset="0"/>
              <a:buNone/>
            </a:pPr>
            <a:r>
              <a:rPr lang="pt-BR" altLang="pt-BR" sz="1800" smtClean="0"/>
              <a:t>        Fatores de importância:</a:t>
            </a:r>
          </a:p>
          <a:p>
            <a:pPr marL="273050" indent="-273050" eaLnBrk="1" hangingPunct="1">
              <a:lnSpc>
                <a:spcPct val="70000"/>
              </a:lnSpc>
              <a:buFont typeface="Tw Cen MT" panose="020B0602020104020603" pitchFamily="34" charset="0"/>
              <a:buNone/>
            </a:pPr>
            <a:r>
              <a:rPr lang="pt-BR" altLang="pt-BR" sz="1800" smtClean="0"/>
              <a:t>-RN com idade gestacional menor que 30 semanas (peso &lt; 1000 g). Esses RN apresentam tanto hiperglicemia como hipoglicemia: A incidência de hiperglicemia nestes RN varia de 40 – 80% (ocorre 18 vezes mais no RN &lt; 1000 g em relação ao       (RN &gt; 2000 g). Entre os mecanismos, são citados:</a:t>
            </a:r>
          </a:p>
          <a:p>
            <a:pPr marL="273050" indent="-273050" eaLnBrk="1" hangingPunct="1">
              <a:lnSpc>
                <a:spcPct val="70000"/>
              </a:lnSpc>
              <a:buFont typeface="Tw Cen MT" panose="020B0602020104020603" pitchFamily="34" charset="0"/>
              <a:buNone/>
            </a:pPr>
            <a:r>
              <a:rPr lang="pt-BR" altLang="pt-BR" sz="1800" smtClean="0"/>
              <a:t>     -alta de secreção de hormônios glicorreguladores	</a:t>
            </a:r>
          </a:p>
          <a:p>
            <a:pPr marL="273050" indent="-273050" eaLnBrk="1" hangingPunct="1">
              <a:lnSpc>
                <a:spcPct val="70000"/>
              </a:lnSpc>
              <a:buFont typeface="Tw Cen MT" panose="020B0602020104020603" pitchFamily="34" charset="0"/>
              <a:buNone/>
            </a:pPr>
            <a:r>
              <a:rPr lang="pt-BR" altLang="pt-BR" sz="1800" smtClean="0"/>
              <a:t>     -resposta lenta à secreção de insulina para a troca de glicose</a:t>
            </a:r>
          </a:p>
          <a:p>
            <a:pPr marL="273050" indent="-273050" eaLnBrk="1" hangingPunct="1">
              <a:lnSpc>
                <a:spcPct val="70000"/>
              </a:lnSpc>
              <a:buFont typeface="Tw Cen MT" panose="020B0602020104020603" pitchFamily="34" charset="0"/>
              <a:buNone/>
            </a:pPr>
            <a:r>
              <a:rPr lang="pt-BR" altLang="pt-BR" sz="1800" smtClean="0"/>
              <a:t>     -resistência à insulina: as catecolaminas acentuam esta resistência. (a resistência a insulina é provavelmente devido à persistência da gliconeogênese na presença de hiperglicemia)</a:t>
            </a:r>
          </a:p>
          <a:p>
            <a:pPr marL="273050" indent="-273050" eaLnBrk="1" hangingPunct="1">
              <a:lnSpc>
                <a:spcPct val="70000"/>
              </a:lnSpc>
              <a:buFont typeface="Tw Cen MT" panose="020B0602020104020603" pitchFamily="34" charset="0"/>
              <a:buNone/>
            </a:pPr>
            <a:r>
              <a:rPr lang="pt-BR" altLang="pt-BR" sz="1800" smtClean="0"/>
              <a:t>-Pode ser um sinal precoce de septicemia (grande produção de catecolaminas que antagonizam a ação da insulina)</a:t>
            </a:r>
          </a:p>
          <a:p>
            <a:pPr marL="273050" indent="-273050" eaLnBrk="1" hangingPunct="1">
              <a:lnSpc>
                <a:spcPct val="70000"/>
              </a:lnSpc>
              <a:buFont typeface="Tw Cen MT" panose="020B0602020104020603" pitchFamily="34" charset="0"/>
              <a:buNone/>
            </a:pPr>
            <a:r>
              <a:rPr lang="pt-BR" altLang="pt-BR" sz="1800" smtClean="0"/>
              <a:t>-Nutrição parenteral</a:t>
            </a:r>
          </a:p>
          <a:p>
            <a:pPr marL="273050" indent="-273050" eaLnBrk="1" hangingPunct="1">
              <a:lnSpc>
                <a:spcPct val="70000"/>
              </a:lnSpc>
              <a:buFont typeface="Tw Cen MT" panose="020B0602020104020603" pitchFamily="34" charset="0"/>
              <a:buNone/>
            </a:pPr>
            <a:r>
              <a:rPr lang="pt-BR" altLang="pt-BR" sz="1800" smtClean="0"/>
              <a:t>Idade geralmente menor que 3 dias.</a:t>
            </a:r>
          </a:p>
          <a:p>
            <a:pPr marL="273050" indent="-273050" eaLnBrk="1" hangingPunct="1">
              <a:lnSpc>
                <a:spcPct val="70000"/>
              </a:lnSpc>
              <a:buFont typeface="Tw Cen MT" panose="020B0602020104020603" pitchFamily="34" charset="0"/>
              <a:buNone/>
            </a:pPr>
            <a:r>
              <a:rPr lang="pt-BR" altLang="pt-BR" sz="1800" smtClean="0"/>
              <a:t>-Velocidade de infusão de Glicose excedendo 8 mg/Kg/min. Nos prematuros, quando excede 6 mg/Kg/min.</a:t>
            </a:r>
          </a:p>
          <a:p>
            <a:pPr marL="273050" indent="-273050" eaLnBrk="1" hangingPunct="1">
              <a:lnSpc>
                <a:spcPct val="70000"/>
              </a:lnSpc>
            </a:pPr>
            <a:r>
              <a:rPr lang="pt-BR" altLang="pt-BR" sz="1800" smtClean="0"/>
              <a:t>-Hipóxia: devido à estimulação alfa adrenérgica e diminuição da resposta insulínica.</a:t>
            </a:r>
          </a:p>
        </p:txBody>
      </p:sp>
      <p:sp>
        <p:nvSpPr>
          <p:cNvPr id="78851" name="Rectangle 8"/>
          <p:cNvSpPr>
            <a:spLocks noChangeArrowheads="1"/>
          </p:cNvSpPr>
          <p:nvPr/>
        </p:nvSpPr>
        <p:spPr bwMode="auto">
          <a:xfrm>
            <a:off x="0" y="1662113"/>
            <a:ext cx="2460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3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852" name="AutoShape 10"/>
          <p:cNvSpPr>
            <a:spLocks noChangeArrowheads="1"/>
          </p:cNvSpPr>
          <p:nvPr/>
        </p:nvSpPr>
        <p:spPr bwMode="auto">
          <a:xfrm>
            <a:off x="11377613" y="6381750"/>
            <a:ext cx="628650" cy="269875"/>
          </a:xfrm>
          <a:prstGeom prst="rightArrow">
            <a:avLst>
              <a:gd name="adj1" fmla="val 50000"/>
              <a:gd name="adj2" fmla="val 58235"/>
            </a:avLst>
          </a:prstGeom>
          <a:solidFill>
            <a:srgbClr val="FF3399"/>
          </a:solidFill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1" lang="pt-BR" altLang="pt-BR" sz="1900">
              <a:solidFill>
                <a:srgbClr val="0000FF"/>
              </a:solidFill>
            </a:endParaRPr>
          </a:p>
        </p:txBody>
      </p:sp>
      <p:sp>
        <p:nvSpPr>
          <p:cNvPr id="78853" name="Text Box 15"/>
          <p:cNvSpPr txBox="1">
            <a:spLocks noChangeArrowheads="1"/>
          </p:cNvSpPr>
          <p:nvPr/>
        </p:nvSpPr>
        <p:spPr bwMode="auto">
          <a:xfrm>
            <a:off x="11142663" y="179387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/>
            <a:endParaRPr lang="pt-BR" altLang="pt-BR"/>
          </a:p>
        </p:txBody>
      </p:sp>
      <p:sp>
        <p:nvSpPr>
          <p:cNvPr id="78854" name="Oval 16"/>
          <p:cNvSpPr>
            <a:spLocks noChangeArrowheads="1"/>
          </p:cNvSpPr>
          <p:nvPr/>
        </p:nvSpPr>
        <p:spPr bwMode="auto">
          <a:xfrm>
            <a:off x="779463" y="1076325"/>
            <a:ext cx="914400" cy="5619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/>
            <a:r>
              <a:rPr lang="pt-BR" altLang="pt-BR"/>
              <a:t>2019</a:t>
            </a:r>
          </a:p>
        </p:txBody>
      </p:sp>
      <p:sp>
        <p:nvSpPr>
          <p:cNvPr id="78856" name="Rectangle 23"/>
          <p:cNvSpPr>
            <a:spLocks noChangeArrowheads="1"/>
          </p:cNvSpPr>
          <p:nvPr/>
        </p:nvSpPr>
        <p:spPr bwMode="auto">
          <a:xfrm>
            <a:off x="2894013" y="180975"/>
            <a:ext cx="6821487" cy="80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eaLnBrk="1" hangingPunct="1"/>
            <a:r>
              <a:rPr lang="en-US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Dist</a:t>
            </a:r>
            <a:r>
              <a:rPr lang="en-US" altLang="pt-BR" sz="2700" b="1">
                <a:solidFill>
                  <a:srgbClr val="0000FF"/>
                </a:solidFill>
              </a:rPr>
              <a:t>ú</a:t>
            </a:r>
            <a:r>
              <a:rPr lang="en-US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rbios Metab</a:t>
            </a:r>
            <a:r>
              <a:rPr lang="en-US" altLang="pt-BR" sz="2700" b="1">
                <a:solidFill>
                  <a:srgbClr val="0000FF"/>
                </a:solidFill>
              </a:rPr>
              <a:t>ó</a:t>
            </a:r>
            <a:r>
              <a:rPr lang="en-US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licos-2019</a:t>
            </a:r>
          </a:p>
          <a:p>
            <a:pPr algn="ctr"/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Paulo R. Margotto, Evely Mirela</a:t>
            </a:r>
          </a:p>
          <a:p>
            <a:pPr algn="ctr"/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Cap</a:t>
            </a:r>
            <a:r>
              <a:rPr lang="en-US" altLang="pt-BR" sz="1300">
                <a:solidFill>
                  <a:srgbClr val="424242"/>
                </a:solidFill>
              </a:rPr>
              <a:t>í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tulo do Livro Assistência ao Rec</a:t>
            </a:r>
            <a:r>
              <a:rPr lang="en-US" altLang="pt-BR" sz="1300">
                <a:solidFill>
                  <a:srgbClr val="424242"/>
                </a:solidFill>
              </a:rPr>
              <a:t>é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m-Nascido de Risco, 4a Edi</a:t>
            </a:r>
            <a:r>
              <a:rPr lang="en-US" altLang="pt-BR" sz="1300">
                <a:solidFill>
                  <a:srgbClr val="424242"/>
                </a:solidFill>
              </a:rPr>
              <a:t>ç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ão, 2019 (em prepara</a:t>
            </a:r>
            <a:r>
              <a:rPr lang="en-US" altLang="pt-BR" sz="1300">
                <a:solidFill>
                  <a:srgbClr val="424242"/>
                </a:solidFill>
              </a:rPr>
              <a:t>ç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ão).</a:t>
            </a:r>
            <a:endParaRPr lang="en-US" altLang="pt-BR">
              <a:solidFill>
                <a:srgbClr val="78909C"/>
              </a:solidFill>
            </a:endParaRPr>
          </a:p>
        </p:txBody>
      </p:sp>
      <p:pic>
        <p:nvPicPr>
          <p:cNvPr id="78857" name="Picture 24" descr="doc">
            <a:hlinkClick r:id="rId2" tooltip="NOVO-Disturbios_metabolico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1550" y="1397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39713" y="746125"/>
            <a:ext cx="11952287" cy="6092825"/>
          </a:xfrm>
        </p:spPr>
        <p:txBody>
          <a:bodyPr lIns="91440" rIns="91440"/>
          <a:lstStyle/>
          <a:p>
            <a:pPr eaLnBrk="1" hangingPunct="1">
              <a:lnSpc>
                <a:spcPct val="80000"/>
              </a:lnSpc>
            </a:pPr>
            <a:r>
              <a:rPr lang="pt-BR" altLang="pt-BR" sz="2400" smtClean="0"/>
              <a:t>-</a:t>
            </a:r>
            <a:r>
              <a:rPr lang="pt-BR" altLang="pt-BR" sz="2400" b="1" smtClean="0">
                <a:solidFill>
                  <a:srgbClr val="FF3300"/>
                </a:solidFill>
              </a:rPr>
              <a:t>Diabetes Mellitus</a:t>
            </a:r>
            <a:r>
              <a:rPr lang="pt-BR" altLang="pt-BR" sz="2400" smtClean="0"/>
              <a:t> neonatal: distúrbio raro, caracterizado por hiperinsulinismo, perda progressiva de peso, poliúria e glicosúria no período neonatal; usualmente não são cetóticos; geralmente são RN-PIG e o quadro é geralmente transitório (em geral dura 3 meses), necessitando de tratamento de diabetes padronizado. É raro (1/400.000 nascidos vivos) e está associado a anormalidades no cromossomo 6q.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400" smtClean="0"/>
              <a:t>-</a:t>
            </a:r>
            <a:r>
              <a:rPr lang="pt-BR" altLang="pt-BR" sz="2400" b="1" smtClean="0">
                <a:solidFill>
                  <a:srgbClr val="FF3300"/>
                </a:solidFill>
              </a:rPr>
              <a:t>Diabetes Neonatal Permanente (DNP):</a:t>
            </a:r>
            <a:r>
              <a:rPr lang="pt-BR" altLang="pt-BR" sz="2400" smtClean="0"/>
              <a:t> A maioria não tem causa definida. A mutação KCNJ11, gene que codifica a sensibilidade ao ATP nos canais de potássio, é a forma mais comum, e pode ser espontânea. Njolstad e cl descreveram 5 casos com mutações GCK (gene Glucoquinase) e ocorre mais em famílias asiáticas e européias com consanguinidade. A GCK é uma enzima reguladora da glicólise nas células ß pancreáticas, funcionando como um sensor de liberação de insulina. Os homozigotos para GCK apresentam alto limiar para a liberação da insulina, sendo proporcional a severidade da mutação. Em 6 casos de mutação da GCK foi verificado um grau de consangüinidade. 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400" smtClean="0"/>
              <a:t>-Uso de drogas, como teofilina, cafeína, dexametasona.</a:t>
            </a:r>
          </a:p>
        </p:txBody>
      </p:sp>
      <p:sp>
        <p:nvSpPr>
          <p:cNvPr id="79875" name="AutoShape 4"/>
          <p:cNvSpPr>
            <a:spLocks noChangeArrowheads="1"/>
          </p:cNvSpPr>
          <p:nvPr/>
        </p:nvSpPr>
        <p:spPr bwMode="auto">
          <a:xfrm>
            <a:off x="11377613" y="6381750"/>
            <a:ext cx="628650" cy="269875"/>
          </a:xfrm>
          <a:prstGeom prst="rightArrow">
            <a:avLst>
              <a:gd name="adj1" fmla="val 50000"/>
              <a:gd name="adj2" fmla="val 58235"/>
            </a:avLst>
          </a:prstGeom>
          <a:solidFill>
            <a:srgbClr val="FF3399"/>
          </a:solidFill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1" lang="pt-BR" altLang="pt-BR" sz="190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/>
          </p:cNvSpPr>
          <p:nvPr/>
        </p:nvSpPr>
        <p:spPr bwMode="auto">
          <a:xfrm>
            <a:off x="1166813" y="636588"/>
            <a:ext cx="11379200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19100" indent="-4191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800100" indent="-3429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81100" indent="-2667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38300" indent="-2667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95500" indent="-2667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52700" indent="-2667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3009900" indent="-2667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67100" indent="-2667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924300" indent="-2667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1700">
                <a:solidFill>
                  <a:srgbClr val="0000FF"/>
                </a:solidFill>
              </a:rPr>
              <a:t>                                  </a:t>
            </a:r>
            <a:endParaRPr lang="pt-BR" altLang="pt-BR" sz="2400" b="1">
              <a:solidFill>
                <a:srgbClr val="0000FF"/>
              </a:solidFill>
            </a:endParaRPr>
          </a:p>
          <a:p>
            <a:pPr defTabSz="914400" eaLnBrk="1" hangingPunct="1">
              <a:lnSpc>
                <a:spcPct val="80000"/>
              </a:lnSpc>
            </a:pPr>
            <a:r>
              <a:rPr lang="pt-BR" altLang="pt-BR" sz="2400"/>
              <a:t>O uso precoce de aminoácidos, já no primeiro dia de vida </a:t>
            </a:r>
          </a:p>
          <a:p>
            <a:pPr defTabSz="914400" eaLnBrk="1" hangingPunct="1"/>
            <a:r>
              <a:rPr lang="pt-BR" altLang="pt-BR" sz="1800">
                <a:solidFill>
                  <a:srgbClr val="0000FF"/>
                </a:solidFill>
              </a:rPr>
              <a:t>1-Glicemia &gt; 150-250 mg%, reduzir TIG </a:t>
            </a:r>
          </a:p>
          <a:p>
            <a:pPr defTabSz="914400" eaLnBrk="1" hangingPunct="1"/>
            <a:r>
              <a:rPr lang="pt-BR" altLang="pt-BR" sz="1800">
                <a:solidFill>
                  <a:srgbClr val="0000FF"/>
                </a:solidFill>
              </a:rPr>
              <a:t>2-Glicemia &gt; 250 mg%, reduzir TIG mais rapidamente a 2 mg/kg/min.</a:t>
            </a:r>
          </a:p>
          <a:p>
            <a:pPr defTabSz="914400" eaLnBrk="1" hangingPunct="1"/>
            <a:r>
              <a:rPr lang="pt-BR" altLang="pt-BR" sz="1800">
                <a:solidFill>
                  <a:srgbClr val="0000FF"/>
                </a:solidFill>
              </a:rPr>
              <a:t>3-Glicemia &gt; 300 mg% persistente: Infusão contínua de insulina, iniciando com 0,02(0,05 – 0,1 U/kg/h). Controlar glicemia cada 1 a 2 horas</a:t>
            </a:r>
          </a:p>
          <a:p>
            <a:pPr defTabSz="914400" eaLnBrk="1" hangingPunct="1"/>
            <a:r>
              <a:rPr lang="pt-BR" altLang="pt-BR" sz="1800">
                <a:solidFill>
                  <a:srgbClr val="0000FF"/>
                </a:solidFill>
              </a:rPr>
              <a:t> –{10 UI/kg em 100 ml SF 0,9% e infundir 1 ml/h da solução = 0,1 UI/kg/hora}</a:t>
            </a:r>
          </a:p>
          <a:p>
            <a:pPr defTabSz="914400" eaLnBrk="1" hangingPunct="1"/>
            <a:r>
              <a:rPr lang="pt-BR" altLang="pt-BR" sz="1800">
                <a:solidFill>
                  <a:srgbClr val="0000FF"/>
                </a:solidFill>
              </a:rPr>
              <a:t> –{05 UI/kg em 100 ml SF 0,9% e infundir 1 ml/h da solução = 0,05 UI/kg/h}</a:t>
            </a:r>
          </a:p>
          <a:p>
            <a:pPr defTabSz="914400" eaLnBrk="1" hangingPunct="1"/>
            <a:r>
              <a:rPr lang="pt-BR" altLang="pt-BR" sz="1800">
                <a:solidFill>
                  <a:srgbClr val="0000FF"/>
                </a:solidFill>
              </a:rPr>
              <a:t>–{10 UI/kg em 100 ml SF 0,9% e infundir 0,5 ml/h da solução = 0,05 UI/kg/hora}</a:t>
            </a:r>
          </a:p>
          <a:p>
            <a:pPr defTabSz="914400" eaLnBrk="1" hangingPunct="1"/>
            <a:r>
              <a:rPr lang="pt-BR" altLang="pt-BR" sz="1800">
                <a:solidFill>
                  <a:srgbClr val="0000FF"/>
                </a:solidFill>
              </a:rPr>
              <a:t> –{10 UI/kg em 100 ml SF 0,9% e infundir 0,2 ml/h da solução = 0,02 UI/kg/h}</a:t>
            </a:r>
            <a:r>
              <a:rPr lang="pt-BR" altLang="pt-BR" sz="2400">
                <a:solidFill>
                  <a:srgbClr val="0000FF"/>
                </a:solidFill>
              </a:rPr>
              <a:t>       </a:t>
            </a:r>
          </a:p>
          <a:p>
            <a:pPr defTabSz="914400" eaLnBrk="1" hangingPunct="1"/>
            <a:r>
              <a:rPr lang="pt-BR" altLang="pt-BR" sz="2400" b="1">
                <a:solidFill>
                  <a:srgbClr val="0000FF"/>
                </a:solidFill>
              </a:rPr>
              <a:t>Acompanhar rigorosamente a glicemia e o potássio sérico (risco de hipocalemia)</a:t>
            </a:r>
          </a:p>
          <a:p>
            <a:pPr defTabSz="9144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2400"/>
              <a:t>      </a:t>
            </a:r>
            <a:r>
              <a:rPr lang="pt-BR" altLang="pt-BR" sz="2000"/>
              <a:t>O uso da insulina permite a manutenção da ingesta calórica, enquanto o tratamento com apenas a redução da oferta de glicose, associa-se com deprivação calórica prolongada.</a:t>
            </a:r>
          </a:p>
          <a:p>
            <a:pPr defTabSz="9144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2000"/>
              <a:t>    Suspender terapêuticas, se não essenciais, como aminofilina ou fototerapia e berço de calor radiante (estes exigem maior quantidade de líquidos contendo glicose).</a:t>
            </a:r>
          </a:p>
        </p:txBody>
      </p:sp>
      <p:sp>
        <p:nvSpPr>
          <p:cNvPr id="80899" name="Text Box 4"/>
          <p:cNvSpPr txBox="1">
            <a:spLocks noChangeArrowheads="1"/>
          </p:cNvSpPr>
          <p:nvPr/>
        </p:nvSpPr>
        <p:spPr bwMode="auto">
          <a:xfrm>
            <a:off x="5068888" y="115888"/>
            <a:ext cx="21986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/>
            <a:r>
              <a:rPr lang="pt-BR" altLang="pt-BR" sz="2800">
                <a:solidFill>
                  <a:srgbClr val="0000FF"/>
                </a:solidFill>
              </a:rPr>
              <a:t>TRATAMENTO</a:t>
            </a: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79463" y="0"/>
            <a:ext cx="9720262" cy="14986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altLang="pt-BR" cap="none" smtClean="0">
                <a:solidFill>
                  <a:srgbClr val="FF00FF"/>
                </a:solidFill>
              </a:rPr>
              <a:t>OBRIGADO!</a:t>
            </a:r>
          </a:p>
        </p:txBody>
      </p:sp>
      <p:pic>
        <p:nvPicPr>
          <p:cNvPr id="819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663" y="1468438"/>
            <a:ext cx="7558087" cy="420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2705100" y="5640388"/>
            <a:ext cx="79660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/>
            <a:r>
              <a:rPr lang="pt-BR" altLang="pt-BR"/>
              <a:t>Dr.s Paulo R. Margotto e Joseleide de Castro com os Residentes da Neonatologia do </a:t>
            </a:r>
          </a:p>
          <a:p>
            <a:pPr algn="ctr"/>
            <a:r>
              <a:rPr lang="pt-BR" altLang="pt-BR"/>
              <a:t>Hospital Materno Infantil de Brasília</a:t>
            </a:r>
          </a:p>
        </p:txBody>
      </p:sp>
      <p:sp>
        <p:nvSpPr>
          <p:cNvPr id="81925" name="Line 5"/>
          <p:cNvSpPr>
            <a:spLocks noChangeShapeType="1"/>
          </p:cNvSpPr>
          <p:nvPr/>
        </p:nvSpPr>
        <p:spPr bwMode="auto">
          <a:xfrm flipH="1">
            <a:off x="7305675" y="2733675"/>
            <a:ext cx="163513" cy="227013"/>
          </a:xfrm>
          <a:prstGeom prst="line">
            <a:avLst/>
          </a:prstGeom>
          <a:noFill/>
          <a:ln w="5715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81926" name="Text Box 6"/>
          <p:cNvSpPr txBox="1">
            <a:spLocks noChangeArrowheads="1"/>
          </p:cNvSpPr>
          <p:nvPr/>
        </p:nvSpPr>
        <p:spPr bwMode="auto">
          <a:xfrm>
            <a:off x="7132638" y="2486025"/>
            <a:ext cx="10890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r>
              <a:rPr lang="pt-BR" altLang="pt-BR" sz="1400">
                <a:solidFill>
                  <a:srgbClr val="FFFF00"/>
                </a:solidFill>
              </a:rPr>
              <a:t>Dra. Daniela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1364</TotalTime>
  <Words>9446</Words>
  <Application>Microsoft Office PowerPoint</Application>
  <PresentationFormat>Widescreen</PresentationFormat>
  <Paragraphs>442</Paragraphs>
  <Slides>75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75</vt:i4>
      </vt:variant>
    </vt:vector>
  </HeadingPairs>
  <TitlesOfParts>
    <vt:vector size="89" baseType="lpstr">
      <vt:lpstr>Arial</vt:lpstr>
      <vt:lpstr>Geneva</vt:lpstr>
      <vt:lpstr>Lato</vt:lpstr>
      <vt:lpstr>Mangal</vt:lpstr>
      <vt:lpstr>MS Mincho</vt:lpstr>
      <vt:lpstr>Source Sans Pro</vt:lpstr>
      <vt:lpstr>Symbol</vt:lpstr>
      <vt:lpstr>Times New Roman</vt:lpstr>
      <vt:lpstr>Tw Cen MT</vt:lpstr>
      <vt:lpstr>Tw Cen MT Condensed</vt:lpstr>
      <vt:lpstr>Verdana</vt:lpstr>
      <vt:lpstr>Wingdings</vt:lpstr>
      <vt:lpstr>Wingdings 3</vt:lpstr>
      <vt:lpstr>Integral</vt:lpstr>
      <vt:lpstr>Hiperglicemia nos recém-nascidos extremamente prematuros-tratamento com insulina, mortalidade e ingesta de nutrientes</vt:lpstr>
      <vt:lpstr>Introdução</vt:lpstr>
      <vt:lpstr>Introdução</vt:lpstr>
      <vt:lpstr>Métodos</vt:lpstr>
      <vt:lpstr>Métodos</vt:lpstr>
      <vt:lpstr>métodos</vt:lpstr>
      <vt:lpstr>métodos</vt:lpstr>
      <vt:lpstr>métodos</vt:lpstr>
      <vt:lpstr>métodos</vt:lpstr>
      <vt:lpstr>métodos</vt:lpstr>
      <vt:lpstr>métodos</vt:lpstr>
      <vt:lpstr>métodos</vt:lpstr>
      <vt:lpstr>RESULTADOS</vt:lpstr>
      <vt:lpstr>resultados</vt:lpstr>
      <vt:lpstr>resultados</vt:lpstr>
      <vt:lpstr>RESULTADOS</vt:lpstr>
      <vt:lpstr>resultados</vt:lpstr>
      <vt:lpstr>Apresentação do PowerPoint</vt:lpstr>
      <vt:lpstr>RESULTADOS</vt:lpstr>
      <vt:lpstr>resultados</vt:lpstr>
      <vt:lpstr>resultados</vt:lpstr>
      <vt:lpstr>Apresentação do PowerPoint</vt:lpstr>
      <vt:lpstr>resultados</vt:lpstr>
      <vt:lpstr>Apresentação do PowerPoint</vt:lpstr>
      <vt:lpstr>RESULTADOS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Apresentação do PowerPoint</vt:lpstr>
      <vt:lpstr>                               REFERENCES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NOTA DO EDITOR DO SITE, Dr. Paulo R. Margotto.Consultem também! Aqui e Agora! Online Sempre!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AMINOÁCIDOS NA PRIMEIRA PRESCRIÇÃO!</vt:lpstr>
      <vt:lpstr>Outra forma de entender como a administração precoce de aminoácidos previne a hiperglicemia!</vt:lpstr>
      <vt:lpstr>USO DE AMINOÁCIDOS:NA PRIMEIRA PRESCRIÇÃO</vt:lpstr>
      <vt:lpstr>Apresentação do PowerPoint</vt:lpstr>
      <vt:lpstr>Apresentação do PowerPoint</vt:lpstr>
      <vt:lpstr>Apresentação do PowerPoint</vt:lpstr>
      <vt:lpstr>Apresentação do PowerPoint</vt:lpstr>
      <vt:lpstr>OBRIGADO!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Hyperglycemia in Extremely Preterm Infants – Insulin Treatment, Motality and nutriente intakes</dc:title>
  <dc:creator>micro</dc:creator>
  <cp:lastModifiedBy>Paulo Margotto</cp:lastModifiedBy>
  <cp:revision>47</cp:revision>
  <dcterms:created xsi:type="dcterms:W3CDTF">2019-03-31T21:07:10Z</dcterms:created>
  <dcterms:modified xsi:type="dcterms:W3CDTF">2019-04-27T00:20:11Z</dcterms:modified>
</cp:coreProperties>
</file>