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30"/>
  </p:notesMasterIdLst>
  <p:sldIdLst>
    <p:sldId id="256" r:id="rId2"/>
    <p:sldId id="257" r:id="rId3"/>
    <p:sldId id="268" r:id="rId4"/>
    <p:sldId id="269" r:id="rId5"/>
    <p:sldId id="285" r:id="rId6"/>
    <p:sldId id="280" r:id="rId7"/>
    <p:sldId id="258" r:id="rId8"/>
    <p:sldId id="259" r:id="rId9"/>
    <p:sldId id="260" r:id="rId10"/>
    <p:sldId id="284" r:id="rId11"/>
    <p:sldId id="261" r:id="rId12"/>
    <p:sldId id="262" r:id="rId13"/>
    <p:sldId id="267" r:id="rId14"/>
    <p:sldId id="263" r:id="rId15"/>
    <p:sldId id="264" r:id="rId16"/>
    <p:sldId id="265" r:id="rId17"/>
    <p:sldId id="266" r:id="rId18"/>
    <p:sldId id="273" r:id="rId19"/>
    <p:sldId id="274" r:id="rId20"/>
    <p:sldId id="276" r:id="rId21"/>
    <p:sldId id="286" r:id="rId22"/>
    <p:sldId id="275" r:id="rId23"/>
    <p:sldId id="277" r:id="rId24"/>
    <p:sldId id="279" r:id="rId25"/>
    <p:sldId id="281" r:id="rId26"/>
    <p:sldId id="271" r:id="rId27"/>
    <p:sldId id="288" r:id="rId28"/>
    <p:sldId id="287" r:id="rId29"/>
  </p:sldIdLst>
  <p:sldSz cx="9144000" cy="6858000" type="screen4x3"/>
  <p:notesSz cx="2971800" cy="48006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0066"/>
    <a:srgbClr val="FFFFFF"/>
    <a:srgbClr val="FF0000"/>
    <a:srgbClr val="FF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8" autoAdjust="0"/>
    <p:restoredTop sz="90129" autoAdjust="0"/>
  </p:normalViewPr>
  <p:slideViewPr>
    <p:cSldViewPr>
      <p:cViewPr varScale="1">
        <p:scale>
          <a:sx n="47" d="100"/>
          <a:sy n="47" d="100"/>
        </p:scale>
        <p:origin x="30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1287463" cy="241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/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1682750" y="0"/>
            <a:ext cx="1289050" cy="241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82A5ECF-47B5-4748-8183-E16A7EDCADE4}" type="datetimeFigureOut">
              <a:rPr lang="pt-BR"/>
              <a:pPr>
                <a:defRPr/>
              </a:pPr>
              <a:t>29/04/2019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/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00075"/>
            <a:ext cx="2162175" cy="16208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96863" y="2309813"/>
            <a:ext cx="2378075" cy="1890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Editar estilos de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4559300"/>
            <a:ext cx="1287463" cy="241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1682750" y="4559300"/>
            <a:ext cx="1289050" cy="241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1A9BC2-EDCA-40F0-BA0B-95F6718091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0194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15364" name="Espaço Reservado para Número de Slide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F7DAE3-EE1C-4585-8F2E-D09485548C69}" type="slidenum">
              <a:rPr lang="pt-BR" altLang="pt-BR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 altLang="pt-B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401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18436" name="Espaço Reservado para Número de Slide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7B4689-EEA3-4BC8-81A1-0DF36C5ECC75}" type="slidenum">
              <a:rPr lang="pt-BR" altLang="pt-BR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 altLang="pt-B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674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21508" name="Espaço Reservado para Número de Slide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291464-8C14-4E01-A4F2-FECBC7DCC4BD}" type="slidenum">
              <a:rPr lang="pt-BR" altLang="pt-BR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530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20F6C5-2CD1-4605-A09D-BA3C95DB4C61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464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6B5A2-AD0C-459E-B5A6-9D7ECEAA88F5}" type="slidenum">
              <a:rPr lang="pt-BR" smtClean="0"/>
              <a:pPr>
                <a:defRPr/>
              </a:pPr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006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41988" name="Espaço Reservado para Número de Slide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FD7E6F-3E57-425F-BDB6-C56EE881DA36}" type="slidenum">
              <a:rPr lang="pt-BR" altLang="pt-BR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 altLang="pt-BR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913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Imagem de Slid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ço Reservado para Anotações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A593B45-560F-44AD-B43E-5DE329A6EF3D}" type="slidenum">
              <a:rPr lang="pt-BR" smtClean="0"/>
              <a:pPr>
                <a:defRPr/>
              </a:pPr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247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5459" y="959313"/>
            <a:ext cx="5760741" cy="257189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5459" y="3531205"/>
            <a:ext cx="5760741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25538" y="328613"/>
            <a:ext cx="3392487" cy="3095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86575" y="131763"/>
            <a:ext cx="801688" cy="5032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72531-F147-4BD5-B4E3-651750D2C36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190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F0A4F-52B0-4F63-9F96-FAC3FAEB825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89684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5459" y="1756130"/>
            <a:ext cx="5764142" cy="2050066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5460" y="3806196"/>
            <a:ext cx="576414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CFF3F-78C7-4B0B-8E70-DFFB9D084E1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1353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5459" y="959314"/>
            <a:ext cx="6564015" cy="104411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5459" y="2172548"/>
            <a:ext cx="3125871" cy="327894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3822" y="2172548"/>
            <a:ext cx="3125652" cy="327894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9A8EA-08FD-4870-91D2-282CDC27F9F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74992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7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652" y="959903"/>
            <a:ext cx="6571344" cy="10446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8131" y="2169094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none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8131" y="2973815"/>
            <a:ext cx="3125766" cy="249166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3822" y="2172548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none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63822" y="2971035"/>
            <a:ext cx="3125652" cy="248498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Footer Placeholder 7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" name="Slide Number Placeholder 8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1693F-54D8-4748-8C6D-1A8FED46662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45618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Slide Number Placeholder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83615-1F80-4CB4-B52B-14CE00E50F7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2095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61AB5-14CE-4545-93FA-723A91FE21B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30153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041" y="959313"/>
            <a:ext cx="2425950" cy="224205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9877" y="960890"/>
            <a:ext cx="3828178" cy="4496910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041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Date Placeholder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DA36C-EA56-4B25-9590-4E391B1AB7C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25354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4995863" y="482600"/>
            <a:ext cx="3511550" cy="5148263"/>
            <a:chOff x="4996501" y="482171"/>
            <a:chExt cx="3511387" cy="5149101"/>
          </a:xfrm>
        </p:grpSpPr>
        <p:sp>
          <p:nvSpPr>
            <p:cNvPr id="6" name="Rectangle 1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996501" y="482171"/>
              <a:ext cx="3511387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1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312152" y="812506"/>
              <a:ext cx="2883013" cy="4479361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8" name="Picture 21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70363" b="36435"/>
          <a:stretch/>
        </p:blipFill>
        <p:spPr>
          <a:xfrm>
            <a:off x="1125460" y="643464"/>
            <a:ext cx="3392424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077" y="1129512"/>
            <a:ext cx="3386166" cy="1918487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1420" y="3057166"/>
            <a:ext cx="3390817" cy="2092568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Date Placeholder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23950" y="5470525"/>
            <a:ext cx="3394075" cy="319088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25538" y="319088"/>
            <a:ext cx="2600325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1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25863" y="131763"/>
            <a:ext cx="796925" cy="5032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87483-323B-4C92-93F1-19E6F96B574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27356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42454" b="36435"/>
          <a:stretch/>
        </p:blipFill>
        <p:spPr>
          <a:xfrm>
            <a:off x="1125460" y="643464"/>
            <a:ext cx="6574536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97F78-EE14-48FE-A0C5-E6379904456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83097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RedHashing.emf">
            <a:extLst>
              <a:ext uri="{FF2B5EF4-FFF2-40B4-BE49-F238E27FC236}"/>
            </a:extLst>
          </p:cNvPr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59215" b="36435"/>
          <a:stretch/>
        </p:blipFill>
        <p:spPr>
          <a:xfrm rot="5400000">
            <a:off x="5605390" y="3050294"/>
            <a:ext cx="466344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6447" y="796298"/>
            <a:ext cx="1103027" cy="466256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1910" y="796298"/>
            <a:ext cx="5301095" cy="466256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0143C-2C1E-4B90-9D0D-A3B572EDD92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579043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ítulo e 2 Partes de Conteúdo em cima do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FB517-4FC3-4FF1-B7EC-C45F9C7D198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44083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>
            <a:fillRect/>
          </a:stretch>
        </p:blipFill>
        <p:spPr bwMode="auto">
          <a:xfrm>
            <a:off x="0" y="6119813"/>
            <a:ext cx="91440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/>
            </a:extLst>
          </p:cNvPr>
          <p:cNvSpPr/>
          <p:nvPr/>
        </p:nvSpPr>
        <p:spPr>
          <a:xfrm>
            <a:off x="0" y="468313"/>
            <a:ext cx="9144000" cy="5646737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/>
            </a:extLst>
          </p:cNvPr>
          <p:cNvCxnSpPr/>
          <p:nvPr/>
        </p:nvCxnSpPr>
        <p:spPr>
          <a:xfrm>
            <a:off x="0" y="6121400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9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1128713" y="955675"/>
            <a:ext cx="6570662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3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28713" y="2166938"/>
            <a:ext cx="6570662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de texto Mestres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200" y="330200"/>
            <a:ext cx="236855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28713" y="328613"/>
            <a:ext cx="3387725" cy="3095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94513" y="131763"/>
            <a:ext cx="795337" cy="503237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8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E43877AD-742E-40E8-BFBB-F32BE0DC77B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0" r:id="rId7"/>
    <p:sldLayoutId id="2147483917" r:id="rId8"/>
    <p:sldLayoutId id="2147483918" r:id="rId9"/>
    <p:sldLayoutId id="2147483919" r:id="rId10"/>
    <p:sldLayoutId id="2147483920" r:id="rId11"/>
    <p:sldLayoutId id="2147483909" r:id="rId12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9pPr>
    </p:titleStyle>
    <p:bodyStyle>
      <a:lvl1pPr marL="228600" indent="-228600" algn="l" defTabSz="685800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6858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6858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6858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6858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19225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620713"/>
            <a:ext cx="7772400" cy="1143000"/>
          </a:xfrm>
        </p:spPr>
        <p:txBody>
          <a:bodyPr anchor="ctr"/>
          <a:lstStyle/>
          <a:p>
            <a:pPr eaLnBrk="1" hangingPunct="1"/>
            <a:r>
              <a:rPr lang="pt-BR" altLang="pt-BR" sz="4400" b="1" smtClean="0">
                <a:solidFill>
                  <a:srgbClr val="FF66FF"/>
                </a:solidFill>
              </a:rPr>
              <a:t>Distúrbios Eletrolíticos no RN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5105400"/>
            <a:ext cx="8964613" cy="1752600"/>
          </a:xfrm>
        </p:spPr>
        <p:txBody>
          <a:bodyPr/>
          <a:lstStyle/>
          <a:p>
            <a:pPr algn="ctr" eaLnBrk="1" hangingPunct="1"/>
            <a:r>
              <a:rPr lang="pt-BR" altLang="pt-BR" sz="2000" b="1" smtClean="0">
                <a:solidFill>
                  <a:srgbClr val="002060"/>
                </a:solidFill>
              </a:rPr>
              <a:t>Hospital Materno Infantil de Brasília - Unidade Neonatal</a:t>
            </a:r>
          </a:p>
          <a:p>
            <a:pPr algn="ctr" eaLnBrk="1" hangingPunct="1"/>
            <a:r>
              <a:rPr lang="pt-BR" altLang="pt-BR" sz="2000" b="1" smtClean="0">
                <a:solidFill>
                  <a:srgbClr val="002060"/>
                </a:solidFill>
              </a:rPr>
              <a:t>Adriana Frnandes Kawaguhi</a:t>
            </a:r>
          </a:p>
        </p:txBody>
      </p:sp>
      <p:pic>
        <p:nvPicPr>
          <p:cNvPr id="13316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16113"/>
            <a:ext cx="4098925" cy="321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268538" y="6308725"/>
            <a:ext cx="4625975" cy="3667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914400"/>
            <a:r>
              <a:rPr lang="pt-BR" altLang="pt-BR">
                <a:hlinkClick r:id="rId3"/>
              </a:rPr>
              <a:t>www.paulomargotto.com.br/</a:t>
            </a:r>
            <a:r>
              <a:rPr lang="pt-BR" altLang="pt-BR"/>
              <a:t> 17/4/2019</a:t>
            </a:r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492375"/>
            <a:ext cx="3494087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 noChangeArrowheads="1"/>
          </p:cNvSpPr>
          <p:nvPr>
            <p:ph type="title"/>
          </p:nvPr>
        </p:nvSpPr>
        <p:spPr>
          <a:xfrm>
            <a:off x="1125538" y="958850"/>
            <a:ext cx="6564312" cy="1044575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>Caso Clínico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5650" y="2173288"/>
            <a:ext cx="3495675" cy="3278187"/>
          </a:xfrm>
        </p:spPr>
        <p:txBody>
          <a:bodyPr rtlCol="0">
            <a:normAutofit fontScale="5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900" dirty="0">
                <a:solidFill>
                  <a:srgbClr val="0070C0"/>
                </a:solidFill>
              </a:rPr>
              <a:t>RN 32 </a:t>
            </a:r>
            <a:r>
              <a:rPr lang="en-US" sz="2900" dirty="0" err="1">
                <a:solidFill>
                  <a:srgbClr val="0070C0"/>
                </a:solidFill>
              </a:rPr>
              <a:t>sem</a:t>
            </a:r>
            <a:r>
              <a:rPr lang="en-US" sz="2900" dirty="0">
                <a:solidFill>
                  <a:srgbClr val="0070C0"/>
                </a:solidFill>
              </a:rPr>
              <a:t>, com 1650g, de </a:t>
            </a:r>
            <a:r>
              <a:rPr lang="en-US" sz="2900" dirty="0" err="1">
                <a:solidFill>
                  <a:srgbClr val="0070C0"/>
                </a:solidFill>
              </a:rPr>
              <a:t>parto</a:t>
            </a:r>
            <a:r>
              <a:rPr lang="en-US" sz="2900" dirty="0">
                <a:solidFill>
                  <a:srgbClr val="0070C0"/>
                </a:solidFill>
              </a:rPr>
              <a:t> vaginal, </a:t>
            </a:r>
            <a:r>
              <a:rPr lang="en-US" sz="2900" dirty="0" err="1">
                <a:solidFill>
                  <a:srgbClr val="0070C0"/>
                </a:solidFill>
              </a:rPr>
              <a:t>amniorrexe</a:t>
            </a:r>
            <a:r>
              <a:rPr lang="en-US" sz="2900" dirty="0">
                <a:solidFill>
                  <a:srgbClr val="0070C0"/>
                </a:solidFill>
              </a:rPr>
              <a:t> de 36h, </a:t>
            </a:r>
            <a:r>
              <a:rPr lang="en-US" sz="2900" dirty="0" err="1">
                <a:solidFill>
                  <a:srgbClr val="0070C0"/>
                </a:solidFill>
              </a:rPr>
              <a:t>não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chorou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ao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nascer</a:t>
            </a:r>
            <a:r>
              <a:rPr lang="en-US" sz="2900" dirty="0">
                <a:solidFill>
                  <a:srgbClr val="0070C0"/>
                </a:solidFill>
              </a:rPr>
              <a:t>. </a:t>
            </a:r>
            <a:r>
              <a:rPr lang="en-US" sz="2900" dirty="0" err="1">
                <a:solidFill>
                  <a:srgbClr val="0070C0"/>
                </a:solidFill>
              </a:rPr>
              <a:t>Necessitou</a:t>
            </a:r>
            <a:r>
              <a:rPr lang="en-US" sz="2900" dirty="0">
                <a:solidFill>
                  <a:srgbClr val="0070C0"/>
                </a:solidFill>
              </a:rPr>
              <a:t> de um </a:t>
            </a:r>
            <a:r>
              <a:rPr lang="en-US" sz="2900" dirty="0" err="1">
                <a:solidFill>
                  <a:srgbClr val="0070C0"/>
                </a:solidFill>
              </a:rPr>
              <a:t>ciclo</a:t>
            </a:r>
            <a:r>
              <a:rPr lang="en-US" sz="2900" dirty="0">
                <a:solidFill>
                  <a:srgbClr val="0070C0"/>
                </a:solidFill>
              </a:rPr>
              <a:t> de VPP. Apgar 6-8. </a:t>
            </a:r>
            <a:r>
              <a:rPr lang="en-US" sz="2900" dirty="0" err="1">
                <a:solidFill>
                  <a:srgbClr val="0070C0"/>
                </a:solidFill>
              </a:rPr>
              <a:t>Apresentou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desconforto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moderado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após</a:t>
            </a:r>
            <a:r>
              <a:rPr lang="en-US" sz="2900" dirty="0">
                <a:solidFill>
                  <a:srgbClr val="0070C0"/>
                </a:solidFill>
              </a:rPr>
              <a:t> o </a:t>
            </a:r>
            <a:r>
              <a:rPr lang="en-US" sz="2900" dirty="0" err="1">
                <a:solidFill>
                  <a:srgbClr val="0070C0"/>
                </a:solidFill>
              </a:rPr>
              <a:t>nascimento</a:t>
            </a:r>
            <a:r>
              <a:rPr lang="en-US" sz="2900" dirty="0">
                <a:solidFill>
                  <a:srgbClr val="0070C0"/>
                </a:solidFill>
              </a:rPr>
              <a:t>, </a:t>
            </a:r>
            <a:r>
              <a:rPr lang="en-US" sz="2900" dirty="0" err="1">
                <a:solidFill>
                  <a:srgbClr val="0070C0"/>
                </a:solidFill>
              </a:rPr>
              <a:t>sendo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instalado</a:t>
            </a:r>
            <a:r>
              <a:rPr lang="en-US" sz="2900" dirty="0">
                <a:solidFill>
                  <a:srgbClr val="0070C0"/>
                </a:solidFill>
              </a:rPr>
              <a:t> CPAP nasal </a:t>
            </a:r>
            <a:r>
              <a:rPr lang="en-US" sz="2900" dirty="0" err="1">
                <a:solidFill>
                  <a:srgbClr val="0070C0"/>
                </a:solidFill>
              </a:rPr>
              <a:t>na</a:t>
            </a:r>
            <a:r>
              <a:rPr lang="en-US" sz="2900" dirty="0">
                <a:solidFill>
                  <a:srgbClr val="0070C0"/>
                </a:solidFill>
              </a:rPr>
              <a:t> </a:t>
            </a:r>
            <a:r>
              <a:rPr lang="en-US" sz="2900" dirty="0" err="1">
                <a:solidFill>
                  <a:srgbClr val="0070C0"/>
                </a:solidFill>
              </a:rPr>
              <a:t>sala</a:t>
            </a:r>
            <a:r>
              <a:rPr lang="en-US" sz="2900" dirty="0">
                <a:solidFill>
                  <a:srgbClr val="0070C0"/>
                </a:solidFill>
              </a:rPr>
              <a:t> de </a:t>
            </a:r>
            <a:r>
              <a:rPr lang="en-US" sz="2900" dirty="0" err="1">
                <a:solidFill>
                  <a:srgbClr val="0070C0"/>
                </a:solidFill>
              </a:rPr>
              <a:t>parto</a:t>
            </a:r>
            <a:r>
              <a:rPr lang="en-US" sz="2900" dirty="0">
                <a:solidFill>
                  <a:srgbClr val="0070C0"/>
                </a:solidFill>
              </a:rPr>
              <a:t>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900" dirty="0"/>
              <a:t>Este </a:t>
            </a:r>
            <a:r>
              <a:rPr lang="en-US" sz="2900" dirty="0" err="1"/>
              <a:t>bebê</a:t>
            </a:r>
            <a:r>
              <a:rPr lang="en-US" sz="2900" dirty="0"/>
              <a:t> </a:t>
            </a:r>
            <a:r>
              <a:rPr lang="en-US" sz="2900" dirty="0" err="1"/>
              <a:t>necessita</a:t>
            </a:r>
            <a:r>
              <a:rPr lang="en-US" sz="2900" dirty="0"/>
              <a:t> de HV?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4340" name="Picture 4" descr="Resultado de imagem para preterm cpap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6300" y="2173288"/>
            <a:ext cx="3702050" cy="27749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 noChangeArrowheads="1"/>
          </p:cNvSpPr>
          <p:nvPr>
            <p:ph type="title"/>
          </p:nvPr>
        </p:nvSpPr>
        <p:spPr>
          <a:xfrm>
            <a:off x="1125538" y="958850"/>
            <a:ext cx="6564312" cy="1044575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>Indicações de HV no RN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4350" y="2205038"/>
            <a:ext cx="4895850" cy="3448050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RN com peso &lt; 1500g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RN que </a:t>
            </a:r>
            <a:r>
              <a:rPr lang="en-US" sz="2400" dirty="0" err="1"/>
              <a:t>não</a:t>
            </a:r>
            <a:r>
              <a:rPr lang="en-US" sz="2400" dirty="0"/>
              <a:t> </a:t>
            </a:r>
            <a:r>
              <a:rPr lang="en-US" sz="2400" dirty="0" err="1"/>
              <a:t>suporta</a:t>
            </a:r>
            <a:r>
              <a:rPr lang="en-US" sz="2400" dirty="0"/>
              <a:t> via enteral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RN com </a:t>
            </a:r>
            <a:r>
              <a:rPr lang="en-US" sz="2400" dirty="0" err="1"/>
              <a:t>desconforto</a:t>
            </a:r>
            <a:r>
              <a:rPr lang="en-US" sz="2400" dirty="0"/>
              <a:t> </a:t>
            </a:r>
            <a:r>
              <a:rPr lang="en-US" sz="2400" dirty="0" err="1"/>
              <a:t>respiratório</a:t>
            </a:r>
            <a:endParaRPr lang="en-US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RN com </a:t>
            </a:r>
            <a:r>
              <a:rPr lang="en-US" sz="2400" dirty="0" err="1"/>
              <a:t>enterite</a:t>
            </a:r>
            <a:r>
              <a:rPr lang="en-US" sz="2400" dirty="0"/>
              <a:t> </a:t>
            </a:r>
            <a:r>
              <a:rPr lang="en-US" sz="2400" dirty="0" err="1"/>
              <a:t>necrosante</a:t>
            </a:r>
            <a:endParaRPr lang="en-US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RN com </a:t>
            </a:r>
            <a:r>
              <a:rPr lang="en-US" sz="2400" dirty="0" err="1"/>
              <a:t>asfixia</a:t>
            </a:r>
            <a:r>
              <a:rPr lang="en-US" sz="2400" dirty="0"/>
              <a:t> grave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RN com </a:t>
            </a:r>
            <a:r>
              <a:rPr lang="en-US" sz="2400" dirty="0" err="1"/>
              <a:t>patologias</a:t>
            </a:r>
            <a:r>
              <a:rPr lang="en-US" sz="2400" dirty="0"/>
              <a:t> </a:t>
            </a:r>
            <a:r>
              <a:rPr lang="en-US" sz="2400" dirty="0" err="1"/>
              <a:t>cirúrgicas</a:t>
            </a:r>
            <a:endParaRPr lang="pt-BR" sz="2400" dirty="0"/>
          </a:p>
        </p:txBody>
      </p:sp>
      <p:pic>
        <p:nvPicPr>
          <p:cNvPr id="16388" name="Picture 2" descr="Resultado de imagem para animaÃ§Ã£o de beb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5600" y="2349500"/>
            <a:ext cx="3125788" cy="29606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b="1" smtClean="0"/>
              <a:t>Distúrbios Eletrolíticos no RN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285875" y="1993900"/>
            <a:ext cx="6572250" cy="3287713"/>
          </a:xfrm>
        </p:spPr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srgbClr val="0070C0"/>
                </a:solidFill>
              </a:rPr>
              <a:t>RN 32 </a:t>
            </a:r>
            <a:r>
              <a:rPr lang="en-US" dirty="0" err="1">
                <a:solidFill>
                  <a:srgbClr val="0070C0"/>
                </a:solidFill>
              </a:rPr>
              <a:t>sem</a:t>
            </a:r>
            <a:r>
              <a:rPr lang="en-US" dirty="0">
                <a:solidFill>
                  <a:srgbClr val="0070C0"/>
                </a:solidFill>
              </a:rPr>
              <a:t>, com 1650g, de </a:t>
            </a:r>
            <a:r>
              <a:rPr lang="en-US" dirty="0" err="1">
                <a:solidFill>
                  <a:srgbClr val="0070C0"/>
                </a:solidFill>
              </a:rPr>
              <a:t>parto</a:t>
            </a:r>
            <a:r>
              <a:rPr lang="en-US" dirty="0">
                <a:solidFill>
                  <a:srgbClr val="0070C0"/>
                </a:solidFill>
              </a:rPr>
              <a:t> vaginal, </a:t>
            </a:r>
            <a:r>
              <a:rPr lang="en-US" dirty="0" err="1">
                <a:solidFill>
                  <a:srgbClr val="0070C0"/>
                </a:solidFill>
              </a:rPr>
              <a:t>amniorrexe</a:t>
            </a:r>
            <a:r>
              <a:rPr lang="en-US" dirty="0">
                <a:solidFill>
                  <a:srgbClr val="0070C0"/>
                </a:solidFill>
              </a:rPr>
              <a:t> de 36h, </a:t>
            </a:r>
            <a:r>
              <a:rPr lang="en-US" dirty="0" err="1">
                <a:solidFill>
                  <a:srgbClr val="0070C0"/>
                </a:solidFill>
              </a:rPr>
              <a:t>não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chorou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nascer</a:t>
            </a:r>
            <a:r>
              <a:rPr lang="en-US" dirty="0">
                <a:solidFill>
                  <a:srgbClr val="0070C0"/>
                </a:solidFill>
              </a:rPr>
              <a:t>. </a:t>
            </a:r>
            <a:r>
              <a:rPr lang="en-US" dirty="0" err="1">
                <a:solidFill>
                  <a:srgbClr val="0070C0"/>
                </a:solidFill>
              </a:rPr>
              <a:t>Necessitou</a:t>
            </a:r>
            <a:r>
              <a:rPr lang="en-US" dirty="0">
                <a:solidFill>
                  <a:srgbClr val="0070C0"/>
                </a:solidFill>
              </a:rPr>
              <a:t> de um </a:t>
            </a:r>
            <a:r>
              <a:rPr lang="en-US" dirty="0" err="1">
                <a:solidFill>
                  <a:srgbClr val="0070C0"/>
                </a:solidFill>
              </a:rPr>
              <a:t>ciclo</a:t>
            </a:r>
            <a:r>
              <a:rPr lang="en-US" dirty="0">
                <a:solidFill>
                  <a:srgbClr val="0070C0"/>
                </a:solidFill>
              </a:rPr>
              <a:t> de VPP. Apgar 6-8. </a:t>
            </a:r>
            <a:r>
              <a:rPr lang="en-US" dirty="0" err="1">
                <a:solidFill>
                  <a:srgbClr val="0070C0"/>
                </a:solidFill>
              </a:rPr>
              <a:t>Apresentou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desconforto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moderado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após</a:t>
            </a:r>
            <a:r>
              <a:rPr lang="en-US" dirty="0">
                <a:solidFill>
                  <a:srgbClr val="0070C0"/>
                </a:solidFill>
              </a:rPr>
              <a:t> o </a:t>
            </a:r>
            <a:r>
              <a:rPr lang="en-US" dirty="0" err="1">
                <a:solidFill>
                  <a:srgbClr val="0070C0"/>
                </a:solidFill>
              </a:rPr>
              <a:t>nascimento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sendo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instalado</a:t>
            </a:r>
            <a:r>
              <a:rPr lang="en-US" dirty="0">
                <a:solidFill>
                  <a:srgbClr val="0070C0"/>
                </a:solidFill>
              </a:rPr>
              <a:t> CPAP nasal </a:t>
            </a:r>
            <a:r>
              <a:rPr lang="en-US" dirty="0" err="1">
                <a:solidFill>
                  <a:srgbClr val="0070C0"/>
                </a:solidFill>
              </a:rPr>
              <a:t>na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sala</a:t>
            </a:r>
            <a:r>
              <a:rPr lang="en-US" dirty="0">
                <a:solidFill>
                  <a:srgbClr val="0070C0"/>
                </a:solidFill>
              </a:rPr>
              <a:t> de </a:t>
            </a:r>
            <a:r>
              <a:rPr lang="en-US" dirty="0" err="1">
                <a:solidFill>
                  <a:srgbClr val="0070C0"/>
                </a:solidFill>
              </a:rPr>
              <a:t>parto</a:t>
            </a:r>
            <a:r>
              <a:rPr lang="en-US" dirty="0">
                <a:solidFill>
                  <a:srgbClr val="0070C0"/>
                </a:solidFill>
              </a:rPr>
              <a:t>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Como </a:t>
            </a:r>
            <a:r>
              <a:rPr lang="en-US" dirty="0" err="1"/>
              <a:t>será</a:t>
            </a:r>
            <a:r>
              <a:rPr lang="en-US" dirty="0"/>
              <a:t> o </a:t>
            </a:r>
            <a:r>
              <a:rPr lang="en-US" dirty="0" err="1"/>
              <a:t>cálculo</a:t>
            </a:r>
            <a:r>
              <a:rPr lang="en-US" dirty="0"/>
              <a:t> da </a:t>
            </a:r>
            <a:r>
              <a:rPr lang="en-US" dirty="0" err="1"/>
              <a:t>hidratação</a:t>
            </a:r>
            <a:r>
              <a:rPr lang="en-US" dirty="0"/>
              <a:t> </a:t>
            </a:r>
            <a:r>
              <a:rPr lang="en-US" dirty="0" err="1"/>
              <a:t>venosa</a:t>
            </a:r>
            <a:r>
              <a:rPr lang="en-US" dirty="0"/>
              <a:t> </a:t>
            </a:r>
            <a:r>
              <a:rPr lang="en-US" dirty="0" err="1"/>
              <a:t>deste</a:t>
            </a:r>
            <a:r>
              <a:rPr lang="en-US" dirty="0"/>
              <a:t> </a:t>
            </a:r>
            <a:r>
              <a:rPr lang="en-US" dirty="0" err="1"/>
              <a:t>bebê</a:t>
            </a:r>
            <a:r>
              <a:rPr lang="en-US" dirty="0"/>
              <a:t>?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Oferta de Fluidos</a:t>
            </a:r>
            <a:endParaRPr lang="pt-BR" altLang="pt-BR" b="1" smtClean="0"/>
          </a:p>
        </p:txBody>
      </p:sp>
      <p:sp>
        <p:nvSpPr>
          <p:cNvPr id="19459" name="Espaço Reservado para Conteúdo 2"/>
          <p:cNvSpPr>
            <a:spLocks noGrp="1" noChangeArrowheads="1"/>
          </p:cNvSpPr>
          <p:nvPr>
            <p:ph idx="1"/>
          </p:nvPr>
        </p:nvSpPr>
        <p:spPr>
          <a:xfrm>
            <a:off x="1128713" y="1700213"/>
            <a:ext cx="6570662" cy="3289300"/>
          </a:xfrm>
        </p:spPr>
        <p:txBody>
          <a:bodyPr/>
          <a:lstStyle/>
          <a:p>
            <a:pPr eaLnBrk="1" hangingPunct="1"/>
            <a:r>
              <a:rPr lang="en-US" altLang="pt-BR" sz="1600" smtClean="0">
                <a:solidFill>
                  <a:srgbClr val="FF0000"/>
                </a:solidFill>
              </a:rPr>
              <a:t>A necessidade de fluidos é influenciada pela IG e idade pós-natal, pela temperatura e umidificação ambiente, pela função renal e pelo suporte ventilatório. Perdas de outros fluidos (ileostomia ou drenagem gástrica) devem ser aferidos e repostos. </a:t>
            </a:r>
          </a:p>
          <a:p>
            <a:pPr eaLnBrk="1" hangingPunct="1"/>
            <a:r>
              <a:rPr lang="en-US" altLang="pt-BR" smtClean="0"/>
              <a:t>Iniciar com 60-80 mL/kg/dia de solução glicosada  (PT: 4-6 mg/kg/min e RNT: 5-8mg/kg/min)</a:t>
            </a:r>
          </a:p>
          <a:p>
            <a:pPr eaLnBrk="1" hangingPunct="1"/>
            <a:r>
              <a:rPr lang="en-US" altLang="pt-BR" smtClean="0"/>
              <a:t>A concentração de glicose não deve ultrapassar 12% na veia periférica e 20% na central. </a:t>
            </a:r>
          </a:p>
          <a:p>
            <a:pPr eaLnBrk="1" hangingPunct="1"/>
            <a:r>
              <a:rPr lang="en-US" altLang="pt-BR" smtClean="0"/>
              <a:t>Aumentar a oferta de líquido em 10 mL/kg/dia (até 150 mL/kg/dia)</a:t>
            </a:r>
            <a:endParaRPr lang="pt-BR" altLang="pt-BR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Necessidade hídrica</a:t>
            </a:r>
            <a:br>
              <a:rPr lang="en-US" altLang="pt-BR" b="1" smtClean="0"/>
            </a:br>
            <a:r>
              <a:rPr lang="en-US" altLang="pt-BR" b="1" smtClean="0"/>
              <a:t>(mL/kg por dia)</a:t>
            </a:r>
            <a:endParaRPr lang="pt-BR" altLang="pt-BR" b="1" smtClean="0"/>
          </a:p>
        </p:txBody>
      </p:sp>
      <p:graphicFrame>
        <p:nvGraphicFramePr>
          <p:cNvPr id="4" name="Espaço Reservado para Conteúd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403350" y="2205038"/>
          <a:ext cx="6218238" cy="2224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560">
                  <a:extLst>
                    <a:ext uri="{9D8B030D-6E8A-4147-A177-3AD203B41FA5}"/>
                  </a:extLst>
                </a:gridCol>
                <a:gridCol w="1554560">
                  <a:extLst>
                    <a:ext uri="{9D8B030D-6E8A-4147-A177-3AD203B41FA5}"/>
                  </a:extLst>
                </a:gridCol>
                <a:gridCol w="1554560">
                  <a:extLst>
                    <a:ext uri="{9D8B030D-6E8A-4147-A177-3AD203B41FA5}"/>
                  </a:extLst>
                </a:gridCol>
                <a:gridCol w="1554560">
                  <a:extLst>
                    <a:ext uri="{9D8B030D-6E8A-4147-A177-3AD203B41FA5}"/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Birth Weight (g)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Days 1 to 2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Day 3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&gt; Day 3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extLst>
                  <a:ext uri="{0D108BD9-81ED-4DB2-BD59-A6C34878D82A}"/>
                </a:extLst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&lt;1000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90 to 120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140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150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extLst>
                  <a:ext uri="{0D108BD9-81ED-4DB2-BD59-A6C34878D82A}"/>
                </a:extLst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1001 to 1250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80 to 100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120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150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extLst>
                  <a:ext uri="{0D108BD9-81ED-4DB2-BD59-A6C34878D82A}"/>
                </a:extLst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1251 to 1500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80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150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extLst>
                  <a:ext uri="{0D108BD9-81ED-4DB2-BD59-A6C34878D82A}"/>
                </a:extLst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1501 to 2000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60 to 80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140 to 160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extLst>
                  <a:ext uri="{0D108BD9-81ED-4DB2-BD59-A6C34878D82A}"/>
                </a:extLst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&gt;2000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60 to 80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100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/>
                        <a:t>140 to 160</a:t>
                      </a:r>
                      <a:endParaRPr lang="pt-BR" sz="1300" b="1" dirty="0"/>
                    </a:p>
                  </a:txBody>
                  <a:tcPr marL="91445" marR="91445" marT="45700" marB="45700"/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20520" name="Image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94" b="32629"/>
          <a:stretch>
            <a:fillRect/>
          </a:stretch>
        </p:blipFill>
        <p:spPr bwMode="auto">
          <a:xfrm>
            <a:off x="0" y="4806950"/>
            <a:ext cx="91440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b="1" smtClean="0"/>
              <a:t>Oferta Eletrolítica no RN</a:t>
            </a:r>
          </a:p>
        </p:txBody>
      </p:sp>
      <p:sp>
        <p:nvSpPr>
          <p:cNvPr id="22531" name="Espaço Reservado para Conteúdo 2"/>
          <p:cNvSpPr>
            <a:spLocks noGrp="1" noChangeArrowheads="1"/>
          </p:cNvSpPr>
          <p:nvPr>
            <p:ph idx="1"/>
          </p:nvPr>
        </p:nvSpPr>
        <p:spPr>
          <a:xfrm>
            <a:off x="1128713" y="1700213"/>
            <a:ext cx="6570662" cy="32893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800" smtClean="0"/>
              <a:t>Os eletrólitos devem ser iniciados durante a fase de contração do volume extracellular, após diurese efetiva.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pt-BR" sz="1800" b="1" smtClean="0">
              <a:solidFill>
                <a:srgbClr val="FF0000"/>
              </a:solidFill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400" smtClean="0">
                <a:solidFill>
                  <a:srgbClr val="FF0000"/>
                </a:solidFill>
              </a:rPr>
              <a:t>Sódio</a:t>
            </a:r>
            <a:r>
              <a:rPr lang="en-US" altLang="pt-BR" sz="1400" smtClean="0">
                <a:solidFill>
                  <a:srgbClr val="FFC000"/>
                </a:solidFill>
              </a:rPr>
              <a:t>:</a:t>
            </a:r>
            <a:r>
              <a:rPr lang="en-US" altLang="pt-BR" sz="1400" smtClean="0"/>
              <a:t>    Inicia-se no 2° dia de vida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400" smtClean="0"/>
              <a:t>	 Dose: 1,0 mEq% no 2°dia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400" smtClean="0"/>
              <a:t>	           2,0 mEq% no 3° dia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400" smtClean="0"/>
              <a:t>	           3,0 mEq% no 4° dia em diante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400" smtClean="0">
                <a:solidFill>
                  <a:srgbClr val="FF0000"/>
                </a:solidFill>
              </a:rPr>
              <a:t>Potássio: </a:t>
            </a:r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en-US" altLang="pt-BR" smtClean="0"/>
              <a:t>Inicia-se no 2° dia de vida após diurese</a:t>
            </a:r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en-US" altLang="pt-BR" smtClean="0"/>
              <a:t>Dose: 0,5 mEq% no 2° dia </a:t>
            </a:r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en-US" altLang="pt-BR" smtClean="0"/>
              <a:t>          1 mEq% no 3° dia </a:t>
            </a:r>
            <a:endParaRPr lang="pt-BR" altLang="pt-BR" smtClean="0"/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pt-BR" altLang="pt-BR" smtClean="0"/>
              <a:t>          2 mEq% no 4° dia em diante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400" smtClean="0">
                <a:solidFill>
                  <a:srgbClr val="FF0000"/>
                </a:solidFill>
              </a:rPr>
              <a:t>Cálcio:</a:t>
            </a:r>
            <a:r>
              <a:rPr lang="en-US" altLang="pt-BR" sz="1400" smtClean="0"/>
              <a:t>   1 - 2 mEq/kg/dia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b="1" smtClean="0"/>
              <a:t>Sódio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484313"/>
            <a:ext cx="7561263" cy="36417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600" u="sng" dirty="0" err="1"/>
              <a:t>Fase</a:t>
            </a:r>
            <a:r>
              <a:rPr lang="en-US" sz="1600" u="sng" dirty="0"/>
              <a:t> </a:t>
            </a:r>
            <a:r>
              <a:rPr lang="en-US" sz="1600" u="sng" dirty="0" err="1"/>
              <a:t>pré-diurética</a:t>
            </a:r>
            <a:r>
              <a:rPr lang="en-US" sz="1600" u="sng" dirty="0"/>
              <a:t> </a:t>
            </a:r>
            <a:r>
              <a:rPr lang="en-US" sz="1600" dirty="0"/>
              <a:t>(1° - 2° </a:t>
            </a:r>
            <a:r>
              <a:rPr lang="en-US" sz="1600" dirty="0" err="1"/>
              <a:t>dia</a:t>
            </a:r>
            <a:r>
              <a:rPr lang="en-US" sz="1600" dirty="0"/>
              <a:t>): </a:t>
            </a:r>
            <a:r>
              <a:rPr lang="en-US" sz="1600" dirty="0" err="1"/>
              <a:t>Baixa</a:t>
            </a:r>
            <a:r>
              <a:rPr lang="en-US" sz="1600" dirty="0"/>
              <a:t> TFG / </a:t>
            </a:r>
            <a:r>
              <a:rPr lang="en-US" sz="1600" dirty="0" err="1"/>
              <a:t>Oligúria</a:t>
            </a:r>
            <a:r>
              <a:rPr lang="en-US" sz="1600" dirty="0"/>
              <a:t> / </a:t>
            </a:r>
            <a:r>
              <a:rPr lang="en-US" sz="1600" dirty="0" err="1"/>
              <a:t>baixa</a:t>
            </a:r>
            <a:r>
              <a:rPr lang="en-US" sz="1600" dirty="0"/>
              <a:t> </a:t>
            </a:r>
            <a:r>
              <a:rPr lang="en-US" sz="1600" dirty="0" err="1"/>
              <a:t>excreção</a:t>
            </a:r>
            <a:r>
              <a:rPr lang="en-US" sz="1600" dirty="0"/>
              <a:t> </a:t>
            </a:r>
            <a:r>
              <a:rPr lang="en-US" sz="1600" dirty="0" err="1"/>
              <a:t>fracionada</a:t>
            </a:r>
            <a:r>
              <a:rPr lang="en-US" sz="1600" dirty="0"/>
              <a:t> de Na. A </a:t>
            </a:r>
            <a:r>
              <a:rPr lang="en-US" sz="1600" dirty="0" err="1"/>
              <a:t>maior</a:t>
            </a:r>
            <a:r>
              <a:rPr lang="en-US" sz="1600" dirty="0"/>
              <a:t> </a:t>
            </a:r>
            <a:r>
              <a:rPr lang="en-US" sz="1600" dirty="0" err="1"/>
              <a:t>perda</a:t>
            </a:r>
            <a:r>
              <a:rPr lang="en-US" sz="1600" dirty="0"/>
              <a:t> </a:t>
            </a:r>
            <a:r>
              <a:rPr lang="en-US" sz="1600" dirty="0" err="1"/>
              <a:t>líquida</a:t>
            </a:r>
            <a:r>
              <a:rPr lang="en-US" sz="1600" dirty="0"/>
              <a:t> </a:t>
            </a:r>
            <a:r>
              <a:rPr lang="en-US" sz="1600" dirty="0" err="1"/>
              <a:t>ocorre</a:t>
            </a:r>
            <a:r>
              <a:rPr lang="en-US" sz="1600" dirty="0"/>
              <a:t> pela </a:t>
            </a:r>
            <a:r>
              <a:rPr lang="en-US" sz="1600" dirty="0" err="1"/>
              <a:t>perda</a:t>
            </a:r>
            <a:r>
              <a:rPr lang="en-US" sz="1600" dirty="0"/>
              <a:t> </a:t>
            </a:r>
            <a:r>
              <a:rPr lang="en-US" sz="1600" dirty="0" err="1"/>
              <a:t>insensível</a:t>
            </a:r>
            <a:r>
              <a:rPr lang="en-US" sz="1600" dirty="0"/>
              <a:t> de </a:t>
            </a:r>
            <a:r>
              <a:rPr lang="en-US" sz="1600" dirty="0" err="1"/>
              <a:t>água</a:t>
            </a:r>
            <a:r>
              <a:rPr lang="en-US" sz="1600" dirty="0"/>
              <a:t> </a:t>
            </a:r>
            <a:r>
              <a:rPr lang="en-US" sz="1600" dirty="0" err="1"/>
              <a:t>através</a:t>
            </a:r>
            <a:r>
              <a:rPr lang="en-US" sz="1600" dirty="0"/>
              <a:t> da </a:t>
            </a:r>
            <a:r>
              <a:rPr lang="en-US" sz="1600" dirty="0" err="1"/>
              <a:t>pele</a:t>
            </a:r>
            <a:r>
              <a:rPr lang="en-US" sz="1600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1600" u="sng" dirty="0" err="1"/>
              <a:t>Fase</a:t>
            </a:r>
            <a:r>
              <a:rPr lang="en-US" sz="1600" u="sng" dirty="0"/>
              <a:t> </a:t>
            </a:r>
            <a:r>
              <a:rPr lang="en-US" sz="1600" u="sng" dirty="0" err="1"/>
              <a:t>diurética</a:t>
            </a:r>
            <a:r>
              <a:rPr lang="en-US" sz="1600" u="sng" dirty="0"/>
              <a:t> e </a:t>
            </a:r>
            <a:r>
              <a:rPr lang="en-US" sz="1600" u="sng" dirty="0" err="1"/>
              <a:t>natriurética</a:t>
            </a:r>
            <a:r>
              <a:rPr lang="en-US" sz="1600" u="sng" dirty="0"/>
              <a:t> </a:t>
            </a:r>
            <a:r>
              <a:rPr lang="en-US" sz="1600" dirty="0"/>
              <a:t>(2° </a:t>
            </a:r>
            <a:r>
              <a:rPr lang="en-US" sz="1600" dirty="0" err="1"/>
              <a:t>até</a:t>
            </a:r>
            <a:r>
              <a:rPr lang="en-US" sz="1600" dirty="0"/>
              <a:t> 5° </a:t>
            </a:r>
            <a:r>
              <a:rPr lang="en-US" sz="1600" dirty="0" err="1"/>
              <a:t>dias</a:t>
            </a:r>
            <a:r>
              <a:rPr lang="en-US" sz="1600" dirty="0"/>
              <a:t>): </a:t>
            </a:r>
            <a:r>
              <a:rPr lang="en-US" sz="1600" dirty="0" err="1"/>
              <a:t>Aumento</a:t>
            </a:r>
            <a:r>
              <a:rPr lang="en-US" sz="1600" dirty="0"/>
              <a:t> </a:t>
            </a:r>
            <a:r>
              <a:rPr lang="en-US" sz="1600" dirty="0" err="1"/>
              <a:t>significativo</a:t>
            </a:r>
            <a:r>
              <a:rPr lang="en-US" sz="1600" dirty="0"/>
              <a:t> no </a:t>
            </a:r>
            <a:r>
              <a:rPr lang="en-US" sz="1600" dirty="0" err="1"/>
              <a:t>débito</a:t>
            </a:r>
            <a:r>
              <a:rPr lang="en-US" sz="1600" dirty="0"/>
              <a:t> Urinário e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excreção</a:t>
            </a:r>
            <a:r>
              <a:rPr lang="en-US" sz="1600" dirty="0"/>
              <a:t> de Na e K, </a:t>
            </a:r>
            <a:r>
              <a:rPr lang="en-US" sz="1600" dirty="0" err="1"/>
              <a:t>independente</a:t>
            </a:r>
            <a:r>
              <a:rPr lang="en-US" sz="1600" dirty="0"/>
              <a:t> do </a:t>
            </a:r>
            <a:r>
              <a:rPr lang="en-US" sz="1600" dirty="0" err="1"/>
              <a:t>aumento</a:t>
            </a:r>
            <a:r>
              <a:rPr lang="en-US" sz="1600" dirty="0"/>
              <a:t> da TH. </a:t>
            </a:r>
            <a:r>
              <a:rPr lang="en-US" sz="1600" dirty="0" err="1"/>
              <a:t>Redução</a:t>
            </a:r>
            <a:r>
              <a:rPr lang="en-US" sz="1600" dirty="0"/>
              <a:t> do </a:t>
            </a:r>
            <a:r>
              <a:rPr lang="en-US" sz="1600" dirty="0" err="1"/>
              <a:t>compartimento</a:t>
            </a:r>
            <a:r>
              <a:rPr lang="en-US" sz="1600" dirty="0"/>
              <a:t> extracellular com </a:t>
            </a:r>
            <a:r>
              <a:rPr lang="en-US" sz="1600" dirty="0" err="1"/>
              <a:t>perda</a:t>
            </a:r>
            <a:r>
              <a:rPr lang="en-US" sz="1600" dirty="0"/>
              <a:t> de peso.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1600" u="sng" dirty="0" err="1"/>
              <a:t>Fase</a:t>
            </a:r>
            <a:r>
              <a:rPr lang="en-US" sz="1600" u="sng" dirty="0"/>
              <a:t> </a:t>
            </a:r>
            <a:r>
              <a:rPr lang="en-US" sz="1600" u="sng" dirty="0" err="1"/>
              <a:t>pós-diuréti</a:t>
            </a:r>
            <a:r>
              <a:rPr lang="en-US" sz="1600" dirty="0" err="1"/>
              <a:t>ca</a:t>
            </a:r>
            <a:r>
              <a:rPr lang="en-US" sz="1600" dirty="0"/>
              <a:t> (a </a:t>
            </a:r>
            <a:r>
              <a:rPr lang="en-US" sz="1600" dirty="0" err="1"/>
              <a:t>partir</a:t>
            </a:r>
            <a:r>
              <a:rPr lang="en-US" sz="1600" dirty="0"/>
              <a:t> do 5°dia): </a:t>
            </a:r>
            <a:r>
              <a:rPr lang="en-US" sz="1600" dirty="0" err="1"/>
              <a:t>Variações</a:t>
            </a:r>
            <a:r>
              <a:rPr lang="en-US" sz="1600" dirty="0"/>
              <a:t> do </a:t>
            </a:r>
            <a:r>
              <a:rPr lang="en-US" sz="1600" dirty="0" err="1"/>
              <a:t>débito</a:t>
            </a:r>
            <a:r>
              <a:rPr lang="en-US" sz="1600" dirty="0"/>
              <a:t> </a:t>
            </a:r>
            <a:r>
              <a:rPr lang="en-US" sz="1600" dirty="0" err="1"/>
              <a:t>urinário</a:t>
            </a:r>
            <a:r>
              <a:rPr lang="en-US" sz="1600" dirty="0"/>
              <a:t> </a:t>
            </a:r>
            <a:r>
              <a:rPr lang="en-US" sz="1600" dirty="0" err="1"/>
              <a:t>estão</a:t>
            </a:r>
            <a:r>
              <a:rPr lang="en-US" sz="1600" dirty="0"/>
              <a:t> </a:t>
            </a:r>
            <a:r>
              <a:rPr lang="en-US" sz="1600" dirty="0" err="1"/>
              <a:t>relacionados</a:t>
            </a:r>
            <a:r>
              <a:rPr lang="en-US" sz="1600" dirty="0"/>
              <a:t> </a:t>
            </a:r>
            <a:r>
              <a:rPr lang="en-US" sz="1600" dirty="0" err="1"/>
              <a:t>diretamente</a:t>
            </a:r>
            <a:r>
              <a:rPr lang="en-US" sz="1600" dirty="0"/>
              <a:t> </a:t>
            </a:r>
            <a:r>
              <a:rPr lang="en-US" sz="1600" dirty="0" err="1"/>
              <a:t>às</a:t>
            </a:r>
            <a:r>
              <a:rPr lang="en-US" sz="1600" dirty="0"/>
              <a:t> </a:t>
            </a:r>
            <a:r>
              <a:rPr lang="en-US" sz="1600" dirty="0" err="1"/>
              <a:t>alterações</a:t>
            </a:r>
            <a:r>
              <a:rPr lang="en-US" sz="1600" dirty="0"/>
              <a:t> da TH.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16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1600" dirty="0">
                <a:solidFill>
                  <a:srgbClr val="0070C0"/>
                </a:solidFill>
              </a:rPr>
              <a:t>No RN a reabsorção tubular de sódio é limitada pela imaturidade tubular e melhora com o avanço da idade gestacional . Além disto, há uma resposta reduzida da aldosterona e a função da bomba Na/K é imatura </a:t>
            </a:r>
            <a:r>
              <a:rPr lang="pt-BR" sz="1600" dirty="0">
                <a:solidFill>
                  <a:srgbClr val="0070C0"/>
                </a:solidFill>
                <a:sym typeface="Wingdings" panose="05000000000000000000" pitchFamily="2" charset="2"/>
              </a:rPr>
              <a:t> Elevada taxa de excreção de Na  Tendência a hiponatremia especialmente após a primeira semana de vida. </a:t>
            </a:r>
            <a:endParaRPr lang="pt-BR" sz="1600" dirty="0">
              <a:solidFill>
                <a:srgbClr val="0070C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 noChangeArrowheads="1"/>
          </p:cNvSpPr>
          <p:nvPr>
            <p:ph type="title"/>
          </p:nvPr>
        </p:nvSpPr>
        <p:spPr>
          <a:xfrm>
            <a:off x="533400" y="1012825"/>
            <a:ext cx="3024188" cy="473075"/>
          </a:xfrm>
        </p:spPr>
        <p:txBody>
          <a:bodyPr/>
          <a:lstStyle/>
          <a:p>
            <a:pPr eaLnBrk="1" hangingPunct="1"/>
            <a:r>
              <a:rPr lang="en-US" altLang="pt-BR" b="1" smtClean="0">
                <a:solidFill>
                  <a:srgbClr val="0070C0"/>
                </a:solidFill>
              </a:rPr>
              <a:t>B</a:t>
            </a:r>
            <a:r>
              <a:rPr lang="pt-BR" altLang="pt-BR" b="1" smtClean="0">
                <a:solidFill>
                  <a:srgbClr val="0070C0"/>
                </a:solidFill>
              </a:rPr>
              <a:t>alanço do Sódio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859213" y="960438"/>
            <a:ext cx="3829050" cy="4497387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A </a:t>
            </a:r>
            <a:r>
              <a:rPr lang="en-US" sz="2400" dirty="0" err="1"/>
              <a:t>administração</a:t>
            </a:r>
            <a:r>
              <a:rPr lang="en-US" sz="2400" dirty="0"/>
              <a:t> </a:t>
            </a:r>
            <a:r>
              <a:rPr lang="en-US" sz="2400" dirty="0" err="1"/>
              <a:t>precoce</a:t>
            </a:r>
            <a:r>
              <a:rPr lang="en-US" sz="2400" dirty="0"/>
              <a:t> do </a:t>
            </a:r>
            <a:r>
              <a:rPr lang="en-US" sz="2400" dirty="0" err="1"/>
              <a:t>sódio</a:t>
            </a:r>
            <a:r>
              <a:rPr lang="en-US" sz="2400" dirty="0"/>
              <a:t> </a:t>
            </a:r>
            <a:r>
              <a:rPr lang="en-US" sz="2400" dirty="0" err="1"/>
              <a:t>em</a:t>
            </a:r>
            <a:r>
              <a:rPr lang="en-US" sz="2400" dirty="0"/>
              <a:t> RNs </a:t>
            </a:r>
            <a:r>
              <a:rPr lang="en-US" sz="2400" dirty="0" err="1"/>
              <a:t>prematuros</a:t>
            </a:r>
            <a:r>
              <a:rPr lang="en-US" sz="2400" dirty="0"/>
              <a:t> </a:t>
            </a:r>
            <a:r>
              <a:rPr lang="en-US" sz="2400" dirty="0" err="1"/>
              <a:t>apresenta</a:t>
            </a:r>
            <a:r>
              <a:rPr lang="en-US" sz="2400" dirty="0"/>
              <a:t> </a:t>
            </a:r>
            <a:r>
              <a:rPr lang="en-US" sz="2400" dirty="0" err="1"/>
              <a:t>efeitos</a:t>
            </a:r>
            <a:r>
              <a:rPr lang="en-US" sz="2400" dirty="0"/>
              <a:t> </a:t>
            </a:r>
            <a:r>
              <a:rPr lang="en-US" sz="2400" dirty="0" err="1"/>
              <a:t>adversos</a:t>
            </a:r>
            <a:r>
              <a:rPr lang="en-US" sz="2400" dirty="0"/>
              <a:t> no </a:t>
            </a:r>
            <a:r>
              <a:rPr lang="en-US" sz="2400" dirty="0" err="1"/>
              <a:t>prognóstico</a:t>
            </a:r>
            <a:r>
              <a:rPr lang="en-US" sz="2400" dirty="0"/>
              <a:t> </a:t>
            </a:r>
            <a:r>
              <a:rPr lang="en-US" sz="2400" dirty="0" err="1"/>
              <a:t>respiratório</a:t>
            </a:r>
            <a:r>
              <a:rPr lang="en-US" sz="2400" dirty="0"/>
              <a:t>. </a:t>
            </a:r>
            <a:r>
              <a:rPr lang="en-US" sz="2400" dirty="0" err="1"/>
              <a:t>Estudos</a:t>
            </a:r>
            <a:r>
              <a:rPr lang="en-US" sz="2400" dirty="0"/>
              <a:t> </a:t>
            </a:r>
            <a:r>
              <a:rPr lang="en-US" sz="2400" dirty="0" err="1"/>
              <a:t>mostram</a:t>
            </a:r>
            <a:r>
              <a:rPr lang="en-US" sz="2400" dirty="0"/>
              <a:t> </a:t>
            </a:r>
            <a:r>
              <a:rPr lang="en-US" sz="2400" dirty="0" err="1"/>
              <a:t>menor</a:t>
            </a:r>
            <a:r>
              <a:rPr lang="en-US" sz="2400" dirty="0"/>
              <a:t> </a:t>
            </a:r>
            <a:r>
              <a:rPr lang="en-US" sz="2400" dirty="0" err="1"/>
              <a:t>redução</a:t>
            </a:r>
            <a:r>
              <a:rPr lang="en-US" sz="2400" dirty="0"/>
              <a:t> do volume </a:t>
            </a:r>
            <a:r>
              <a:rPr lang="en-US" sz="2400" dirty="0" err="1"/>
              <a:t>extracelular</a:t>
            </a:r>
            <a:r>
              <a:rPr lang="en-US" sz="2400" dirty="0"/>
              <a:t>, </a:t>
            </a:r>
            <a:r>
              <a:rPr lang="en-US" sz="2400" dirty="0" err="1"/>
              <a:t>uso</a:t>
            </a:r>
            <a:r>
              <a:rPr lang="en-US" sz="2400" dirty="0"/>
              <a:t> </a:t>
            </a:r>
            <a:r>
              <a:rPr lang="en-US" sz="2400" dirty="0" err="1"/>
              <a:t>prolongado</a:t>
            </a:r>
            <a:r>
              <a:rPr lang="en-US" sz="2400" dirty="0"/>
              <a:t> de O2 e </a:t>
            </a:r>
            <a:r>
              <a:rPr lang="en-US" sz="2400" dirty="0" err="1"/>
              <a:t>maior</a:t>
            </a:r>
            <a:r>
              <a:rPr lang="en-US" sz="2400" dirty="0"/>
              <a:t> </a:t>
            </a:r>
            <a:r>
              <a:rPr lang="en-US" sz="2400" dirty="0" err="1"/>
              <a:t>incidência</a:t>
            </a:r>
            <a:r>
              <a:rPr lang="en-US" sz="2400" dirty="0"/>
              <a:t> de DBP </a:t>
            </a:r>
            <a:r>
              <a:rPr lang="en-US" sz="2400" dirty="0" err="1"/>
              <a:t>qdo</a:t>
            </a:r>
            <a:r>
              <a:rPr lang="en-US" sz="2400" dirty="0"/>
              <a:t> o Na é </a:t>
            </a:r>
            <a:r>
              <a:rPr lang="en-US" sz="2400" dirty="0" err="1"/>
              <a:t>administrado</a:t>
            </a:r>
            <a:r>
              <a:rPr lang="en-US" sz="2400" dirty="0"/>
              <a:t> no 1°dia. </a:t>
            </a:r>
            <a:endParaRPr lang="pt-BR" sz="2400" dirty="0"/>
          </a:p>
        </p:txBody>
      </p:sp>
      <p:pic>
        <p:nvPicPr>
          <p:cNvPr id="25604" name="Imagem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060575"/>
            <a:ext cx="3146425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b="1" smtClean="0"/>
              <a:t>Oferta Eletrolítica no RN</a:t>
            </a:r>
          </a:p>
        </p:txBody>
      </p:sp>
      <p:sp>
        <p:nvSpPr>
          <p:cNvPr id="26627" name="Espaço Reservado para Conteúdo 2"/>
          <p:cNvSpPr>
            <a:spLocks noGrp="1" noChangeArrowheads="1"/>
          </p:cNvSpPr>
          <p:nvPr>
            <p:ph idx="1"/>
          </p:nvPr>
        </p:nvSpPr>
        <p:spPr>
          <a:xfrm>
            <a:off x="1128713" y="1784350"/>
            <a:ext cx="6570662" cy="32893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800" smtClean="0">
                <a:solidFill>
                  <a:srgbClr val="FF0000"/>
                </a:solidFill>
              </a:rPr>
              <a:t>Sódio</a:t>
            </a:r>
            <a:r>
              <a:rPr lang="en-US" altLang="pt-BR" sz="1800" smtClean="0">
                <a:solidFill>
                  <a:srgbClr val="FFC000"/>
                </a:solidFill>
              </a:rPr>
              <a:t>:</a:t>
            </a:r>
            <a:r>
              <a:rPr lang="en-US" altLang="pt-BR" sz="1800" smtClean="0"/>
              <a:t>    Inicia-se no 2° dia de vida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800" smtClean="0"/>
              <a:t>	Dose: 1,0 mEq% no 2°dia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800" smtClean="0"/>
              <a:t>	           2,0 mEq% no 3° dia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pt-BR" sz="1800" smtClean="0"/>
              <a:t>	           3,0 mEq% no 4° dia em diante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800" smtClean="0">
                <a:solidFill>
                  <a:srgbClr val="FF0000"/>
                </a:solidFill>
              </a:rPr>
              <a:t>Potássio: </a:t>
            </a:r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en-US" altLang="pt-BR" sz="1800" smtClean="0"/>
              <a:t>Inicia-se no 2° dia de vida após diurese</a:t>
            </a:r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en-US" altLang="pt-BR" sz="1800" smtClean="0"/>
              <a:t>Dose: 0,5 mEq% no 2° dia </a:t>
            </a:r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en-US" altLang="pt-BR" sz="1800" smtClean="0"/>
              <a:t>          1 mEq% no 3° dia </a:t>
            </a:r>
            <a:endParaRPr lang="pt-BR" altLang="pt-BR" sz="1800" smtClean="0"/>
          </a:p>
          <a:p>
            <a:pPr marL="822325" lvl="3" indent="0" eaLnBrk="1" hangingPunct="1">
              <a:buFont typeface="Arial" panose="020B0604020202020204" pitchFamily="34" charset="0"/>
              <a:buNone/>
            </a:pPr>
            <a:r>
              <a:rPr lang="pt-BR" altLang="pt-BR" sz="1800" smtClean="0"/>
              <a:t>          2 mEq% no 4° dia em diante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800" smtClean="0">
                <a:solidFill>
                  <a:srgbClr val="FF0000"/>
                </a:solidFill>
              </a:rPr>
              <a:t>Cálcio:</a:t>
            </a:r>
            <a:r>
              <a:rPr lang="en-US" altLang="pt-BR" sz="1800" smtClean="0"/>
              <a:t>   1 - 2 mEq/kg/dia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 noChangeArrowheads="1"/>
          </p:cNvSpPr>
          <p:nvPr>
            <p:ph type="title"/>
          </p:nvPr>
        </p:nvSpPr>
        <p:spPr>
          <a:xfrm>
            <a:off x="685800" y="549275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/>
            </a:r>
            <a:br>
              <a:rPr lang="en-US" altLang="pt-BR" b="1" smtClean="0"/>
            </a:br>
            <a:r>
              <a:rPr lang="en-US" altLang="pt-BR" b="1" smtClean="0"/>
              <a:t>Hiponatremia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00113" y="1773238"/>
            <a:ext cx="7772400" cy="4114800"/>
          </a:xfrm>
        </p:spPr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900" dirty="0"/>
              <a:t>Na </a:t>
            </a:r>
            <a:r>
              <a:rPr lang="en-US" sz="1900" dirty="0" err="1"/>
              <a:t>sérico</a:t>
            </a:r>
            <a:r>
              <a:rPr lang="en-US" sz="1900" dirty="0"/>
              <a:t> &lt; 130 mmol/L (&lt; 128 mmol/L)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9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1900" u="sng" dirty="0" err="1"/>
              <a:t>Período</a:t>
            </a:r>
            <a:r>
              <a:rPr lang="en-US" sz="1900" u="sng" dirty="0"/>
              <a:t> neonatal </a:t>
            </a:r>
            <a:r>
              <a:rPr lang="en-US" sz="1900" u="sng" dirty="0" err="1"/>
              <a:t>precoce</a:t>
            </a:r>
            <a:r>
              <a:rPr lang="en-US" sz="1900" u="sng" dirty="0"/>
              <a:t> (</a:t>
            </a:r>
            <a:r>
              <a:rPr lang="en-US" sz="1900" u="sng" dirty="0" err="1"/>
              <a:t>até</a:t>
            </a:r>
            <a:r>
              <a:rPr lang="en-US" sz="1900" u="sng" dirty="0"/>
              <a:t> 5° </a:t>
            </a:r>
            <a:r>
              <a:rPr lang="en-US" sz="1900" u="sng" dirty="0" err="1"/>
              <a:t>dia</a:t>
            </a:r>
            <a:r>
              <a:rPr lang="en-US" sz="1900" u="sng" dirty="0"/>
              <a:t>): </a:t>
            </a:r>
            <a:r>
              <a:rPr lang="en-US" sz="1900" dirty="0" err="1"/>
              <a:t>Geralmente</a:t>
            </a:r>
            <a:r>
              <a:rPr lang="en-US" sz="1900" dirty="0"/>
              <a:t> </a:t>
            </a:r>
            <a:r>
              <a:rPr lang="en-US" sz="1900" dirty="0" err="1"/>
              <a:t>reflete</a:t>
            </a:r>
            <a:r>
              <a:rPr lang="en-US" sz="1900" dirty="0"/>
              <a:t> </a:t>
            </a:r>
            <a:r>
              <a:rPr lang="en-US" sz="1900" dirty="0" err="1"/>
              <a:t>excesso</a:t>
            </a:r>
            <a:r>
              <a:rPr lang="en-US" sz="1900" dirty="0"/>
              <a:t> de </a:t>
            </a:r>
            <a:r>
              <a:rPr lang="en-US" sz="1900" dirty="0" err="1"/>
              <a:t>água</a:t>
            </a:r>
            <a:r>
              <a:rPr lang="en-US" sz="1900" dirty="0"/>
              <a:t> corporal total (por </a:t>
            </a:r>
            <a:r>
              <a:rPr lang="en-US" sz="1900" dirty="0" err="1"/>
              <a:t>oferta</a:t>
            </a:r>
            <a:r>
              <a:rPr lang="en-US" sz="1900" dirty="0"/>
              <a:t> de </a:t>
            </a:r>
            <a:r>
              <a:rPr lang="en-US" sz="1900" dirty="0" err="1"/>
              <a:t>líquido</a:t>
            </a:r>
            <a:r>
              <a:rPr lang="en-US" sz="1900" dirty="0"/>
              <a:t> ou, menos </a:t>
            </a:r>
            <a:r>
              <a:rPr lang="en-US" sz="1900" dirty="0" err="1"/>
              <a:t>frequentemente</a:t>
            </a:r>
            <a:r>
              <a:rPr lang="en-US" sz="1900" dirty="0"/>
              <a:t>, SIADH). </a:t>
            </a:r>
            <a:r>
              <a:rPr lang="en-US" sz="1900" dirty="0" err="1"/>
              <a:t>Geralmente</a:t>
            </a:r>
            <a:r>
              <a:rPr lang="en-US" sz="1900" dirty="0"/>
              <a:t> o </a:t>
            </a:r>
            <a:r>
              <a:rPr lang="en-US" sz="1900" dirty="0" err="1"/>
              <a:t>sódio</a:t>
            </a:r>
            <a:r>
              <a:rPr lang="en-US" sz="1900" dirty="0"/>
              <a:t> corporal total esta normal.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900" dirty="0">
                <a:solidFill>
                  <a:srgbClr val="FF0000"/>
                </a:solidFill>
              </a:rPr>
              <a:t>* </a:t>
            </a:r>
            <a:r>
              <a:rPr lang="en-US" sz="1900" dirty="0" err="1">
                <a:solidFill>
                  <a:srgbClr val="FF0000"/>
                </a:solidFill>
              </a:rPr>
              <a:t>Restrição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 err="1">
                <a:solidFill>
                  <a:srgbClr val="FF0000"/>
                </a:solidFill>
              </a:rPr>
              <a:t>hídrica</a:t>
            </a:r>
            <a:endParaRPr lang="en-US" sz="19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sz="19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1900" u="sng" dirty="0" err="1"/>
              <a:t>Período</a:t>
            </a:r>
            <a:r>
              <a:rPr lang="en-US" sz="1900" u="sng" dirty="0"/>
              <a:t> neonatal </a:t>
            </a:r>
            <a:r>
              <a:rPr lang="en-US" sz="1900" u="sng" dirty="0" err="1"/>
              <a:t>tardio</a:t>
            </a:r>
            <a:r>
              <a:rPr lang="en-US" sz="1900" u="sng" dirty="0"/>
              <a:t> (</a:t>
            </a:r>
            <a:r>
              <a:rPr lang="en-US" sz="1900" u="sng" dirty="0" err="1"/>
              <a:t>após</a:t>
            </a:r>
            <a:r>
              <a:rPr lang="en-US" sz="1900" u="sng" dirty="0"/>
              <a:t> 5 </a:t>
            </a:r>
            <a:r>
              <a:rPr lang="en-US" sz="1900" u="sng" dirty="0" err="1"/>
              <a:t>dias</a:t>
            </a:r>
            <a:r>
              <a:rPr lang="en-US" sz="1900" u="sng" dirty="0"/>
              <a:t>):</a:t>
            </a:r>
            <a:r>
              <a:rPr lang="en-US" sz="1900" dirty="0"/>
              <a:t> é </a:t>
            </a:r>
            <a:r>
              <a:rPr lang="en-US" sz="1900" dirty="0" err="1"/>
              <a:t>usualmente</a:t>
            </a:r>
            <a:r>
              <a:rPr lang="en-US" sz="1900" dirty="0"/>
              <a:t> </a:t>
            </a:r>
            <a:r>
              <a:rPr lang="en-US" sz="1900" dirty="0" err="1"/>
              <a:t>causada</a:t>
            </a:r>
            <a:r>
              <a:rPr lang="en-US" sz="1900" dirty="0"/>
              <a:t> por </a:t>
            </a:r>
            <a:r>
              <a:rPr lang="en-US" sz="1900" dirty="0" err="1"/>
              <a:t>balanço</a:t>
            </a:r>
            <a:r>
              <a:rPr lang="en-US" sz="1900" dirty="0"/>
              <a:t> </a:t>
            </a:r>
            <a:r>
              <a:rPr lang="en-US" sz="1900" dirty="0" err="1"/>
              <a:t>negativa</a:t>
            </a:r>
            <a:r>
              <a:rPr lang="en-US" sz="1900" dirty="0"/>
              <a:t> de Na (</a:t>
            </a:r>
            <a:r>
              <a:rPr lang="en-US" sz="1900" dirty="0" err="1">
                <a:sym typeface="Wingdings" panose="05000000000000000000" pitchFamily="2" charset="2"/>
              </a:rPr>
              <a:t>maior</a:t>
            </a:r>
            <a:r>
              <a:rPr lang="en-US" sz="1900" dirty="0">
                <a:sym typeface="Wingdings" panose="05000000000000000000" pitchFamily="2" charset="2"/>
              </a:rPr>
              <a:t> </a:t>
            </a:r>
            <a:r>
              <a:rPr lang="en-US" sz="1900" dirty="0" err="1">
                <a:sym typeface="Wingdings" panose="05000000000000000000" pitchFamily="2" charset="2"/>
              </a:rPr>
              <a:t>perda</a:t>
            </a:r>
            <a:r>
              <a:rPr lang="en-US" sz="1900" dirty="0">
                <a:sym typeface="Wingdings" panose="05000000000000000000" pitchFamily="2" charset="2"/>
              </a:rPr>
              <a:t> renal de </a:t>
            </a:r>
            <a:r>
              <a:rPr lang="en-US" sz="1900" dirty="0" err="1">
                <a:sym typeface="Wingdings" panose="05000000000000000000" pitchFamily="2" charset="2"/>
              </a:rPr>
              <a:t>sódio</a:t>
            </a:r>
            <a:r>
              <a:rPr lang="en-US" sz="1900" dirty="0">
                <a:sym typeface="Wingdings" panose="05000000000000000000" pitchFamily="2" charset="2"/>
              </a:rPr>
              <a:t> </a:t>
            </a:r>
            <a:r>
              <a:rPr lang="en-US" sz="1900" dirty="0" err="1">
                <a:sym typeface="Wingdings" panose="05000000000000000000" pitchFamily="2" charset="2"/>
              </a:rPr>
              <a:t>devido</a:t>
            </a:r>
            <a:r>
              <a:rPr lang="en-US" sz="1900" dirty="0">
                <a:sym typeface="Wingdings" panose="05000000000000000000" pitchFamily="2" charset="2"/>
              </a:rPr>
              <a:t> a </a:t>
            </a:r>
            <a:r>
              <a:rPr lang="en-US" sz="1900" dirty="0" err="1">
                <a:sym typeface="Wingdings" panose="05000000000000000000" pitchFamily="2" charset="2"/>
              </a:rPr>
              <a:t>imaturidade</a:t>
            </a:r>
            <a:r>
              <a:rPr lang="en-US" sz="1900" dirty="0">
                <a:sym typeface="Wingdings" panose="05000000000000000000" pitchFamily="2" charset="2"/>
              </a:rPr>
              <a:t> tubular renal - </a:t>
            </a:r>
            <a:r>
              <a:rPr lang="en-US" sz="1900" dirty="0" err="1">
                <a:sym typeface="Wingdings" panose="05000000000000000000" pitchFamily="2" charset="2"/>
              </a:rPr>
              <a:t>natriurese</a:t>
            </a:r>
            <a:r>
              <a:rPr lang="en-US" sz="1900" dirty="0">
                <a:sym typeface="Wingdings" panose="05000000000000000000" pitchFamily="2" charset="2"/>
              </a:rPr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900" dirty="0">
                <a:solidFill>
                  <a:srgbClr val="FF0000"/>
                </a:solidFill>
                <a:sym typeface="Wingdings" panose="05000000000000000000" pitchFamily="2" charset="2"/>
              </a:rPr>
              <a:t>* </a:t>
            </a:r>
            <a:r>
              <a:rPr lang="en-US" sz="1900" dirty="0" err="1">
                <a:solidFill>
                  <a:srgbClr val="FF0000"/>
                </a:solidFill>
                <a:sym typeface="Wingdings" panose="05000000000000000000" pitchFamily="2" charset="2"/>
              </a:rPr>
              <a:t>Reposição</a:t>
            </a:r>
            <a:r>
              <a:rPr lang="en-US" sz="1900" dirty="0">
                <a:solidFill>
                  <a:srgbClr val="FF0000"/>
                </a:solidFill>
                <a:sym typeface="Wingdings" panose="05000000000000000000" pitchFamily="2" charset="2"/>
              </a:rPr>
              <a:t> de Na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Hiponatremia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44675"/>
            <a:ext cx="7772400" cy="4114800"/>
          </a:xfrm>
        </p:spPr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600" dirty="0">
                <a:solidFill>
                  <a:srgbClr val="0070C0"/>
                </a:solidFill>
              </a:rPr>
              <a:t>RN com Ig de 27 </a:t>
            </a:r>
            <a:r>
              <a:rPr lang="en-US" sz="1600" dirty="0" err="1">
                <a:solidFill>
                  <a:srgbClr val="0070C0"/>
                </a:solidFill>
              </a:rPr>
              <a:t>sem</a:t>
            </a:r>
            <a:r>
              <a:rPr lang="en-US" sz="1600" dirty="0">
                <a:solidFill>
                  <a:srgbClr val="0070C0"/>
                </a:solidFill>
              </a:rPr>
              <a:t> e peso de 1000g. </a:t>
            </a:r>
            <a:r>
              <a:rPr lang="en-US" sz="1600" dirty="0" err="1">
                <a:solidFill>
                  <a:srgbClr val="0070C0"/>
                </a:solidFill>
              </a:rPr>
              <a:t>Nasceu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parto</a:t>
            </a:r>
            <a:r>
              <a:rPr lang="en-US" sz="1600" dirty="0">
                <a:solidFill>
                  <a:srgbClr val="0070C0"/>
                </a:solidFill>
              </a:rPr>
              <a:t> vaginal, </a:t>
            </a:r>
            <a:r>
              <a:rPr lang="en-US" sz="1600" dirty="0" err="1">
                <a:solidFill>
                  <a:srgbClr val="0070C0"/>
                </a:solidFill>
              </a:rPr>
              <a:t>em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más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condições</a:t>
            </a:r>
            <a:r>
              <a:rPr lang="en-US" sz="1600" dirty="0">
                <a:solidFill>
                  <a:srgbClr val="0070C0"/>
                </a:solidFill>
              </a:rPr>
              <a:t>. </a:t>
            </a:r>
            <a:r>
              <a:rPr lang="en-US" sz="1600" dirty="0" err="1">
                <a:solidFill>
                  <a:srgbClr val="0070C0"/>
                </a:solidFill>
              </a:rPr>
              <a:t>Reanimado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na</a:t>
            </a:r>
            <a:r>
              <a:rPr lang="en-US" sz="1600" dirty="0">
                <a:solidFill>
                  <a:srgbClr val="0070C0"/>
                </a:solidFill>
              </a:rPr>
              <a:t> SP. </a:t>
            </a:r>
            <a:r>
              <a:rPr lang="en-US" sz="1600" dirty="0" err="1">
                <a:solidFill>
                  <a:srgbClr val="0070C0"/>
                </a:solidFill>
              </a:rPr>
              <a:t>Recebeu</a:t>
            </a:r>
            <a:r>
              <a:rPr lang="en-US" sz="1600" dirty="0">
                <a:solidFill>
                  <a:srgbClr val="0070C0"/>
                </a:solidFill>
              </a:rPr>
              <a:t> 2 doses de </a:t>
            </a:r>
            <a:r>
              <a:rPr lang="en-US" sz="1600" dirty="0" err="1">
                <a:solidFill>
                  <a:srgbClr val="0070C0"/>
                </a:solidFill>
              </a:rPr>
              <a:t>surfactante</a:t>
            </a:r>
            <a:r>
              <a:rPr lang="en-US" sz="1600" dirty="0">
                <a:solidFill>
                  <a:srgbClr val="0070C0"/>
                </a:solidFill>
              </a:rPr>
              <a:t> com 1 e 14 horas de </a:t>
            </a:r>
            <a:r>
              <a:rPr lang="en-US" sz="1600" dirty="0" err="1">
                <a:solidFill>
                  <a:srgbClr val="0070C0"/>
                </a:solidFill>
              </a:rPr>
              <a:t>vida</a:t>
            </a:r>
            <a:r>
              <a:rPr lang="en-US" sz="1600" dirty="0">
                <a:solidFill>
                  <a:srgbClr val="0070C0"/>
                </a:solidFill>
              </a:rPr>
              <a:t>. </a:t>
            </a:r>
            <a:r>
              <a:rPr lang="en-US" sz="1600" dirty="0" err="1">
                <a:solidFill>
                  <a:srgbClr val="0070C0"/>
                </a:solidFill>
              </a:rPr>
              <a:t>Recebeu</a:t>
            </a:r>
            <a:r>
              <a:rPr lang="en-US" sz="1600" dirty="0">
                <a:solidFill>
                  <a:srgbClr val="0070C0"/>
                </a:solidFill>
              </a:rPr>
              <a:t> 7 </a:t>
            </a:r>
            <a:r>
              <a:rPr lang="en-US" sz="1600" dirty="0" err="1">
                <a:solidFill>
                  <a:srgbClr val="0070C0"/>
                </a:solidFill>
              </a:rPr>
              <a:t>dias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ampicilina</a:t>
            </a:r>
            <a:r>
              <a:rPr lang="en-US" sz="1600" dirty="0">
                <a:solidFill>
                  <a:srgbClr val="0070C0"/>
                </a:solidFill>
              </a:rPr>
              <a:t> e </a:t>
            </a:r>
            <a:r>
              <a:rPr lang="en-US" sz="1600" dirty="0" err="1">
                <a:solidFill>
                  <a:srgbClr val="0070C0"/>
                </a:solidFill>
              </a:rPr>
              <a:t>gentamicina</a:t>
            </a:r>
            <a:r>
              <a:rPr lang="en-US" sz="1600" dirty="0">
                <a:solidFill>
                  <a:srgbClr val="0070C0"/>
                </a:solidFill>
              </a:rPr>
              <a:t> por </a:t>
            </a:r>
            <a:r>
              <a:rPr lang="en-US" sz="1600" dirty="0" err="1">
                <a:solidFill>
                  <a:srgbClr val="0070C0"/>
                </a:solidFill>
              </a:rPr>
              <a:t>quadro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sepse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precoce</a:t>
            </a:r>
            <a:r>
              <a:rPr lang="en-US" sz="1600" dirty="0">
                <a:solidFill>
                  <a:srgbClr val="0070C0"/>
                </a:solidFill>
              </a:rPr>
              <a:t>. Com 14 </a:t>
            </a:r>
            <a:r>
              <a:rPr lang="en-US" sz="1600" dirty="0" err="1">
                <a:solidFill>
                  <a:srgbClr val="0070C0"/>
                </a:solidFill>
              </a:rPr>
              <a:t>dias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vida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apresentou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piora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clínica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compatível</a:t>
            </a:r>
            <a:r>
              <a:rPr lang="en-US" sz="1600" dirty="0">
                <a:solidFill>
                  <a:srgbClr val="0070C0"/>
                </a:solidFill>
              </a:rPr>
              <a:t> com </a:t>
            </a:r>
            <a:r>
              <a:rPr lang="en-US" sz="1600" dirty="0" err="1">
                <a:solidFill>
                  <a:srgbClr val="0070C0"/>
                </a:solidFill>
              </a:rPr>
              <a:t>quadro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choque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séptico</a:t>
            </a:r>
            <a:r>
              <a:rPr lang="en-US" sz="1600" dirty="0">
                <a:solidFill>
                  <a:srgbClr val="0070C0"/>
                </a:solidFill>
              </a:rPr>
              <a:t>. </a:t>
            </a:r>
            <a:r>
              <a:rPr lang="en-US" sz="1600" dirty="0" err="1">
                <a:solidFill>
                  <a:srgbClr val="0070C0"/>
                </a:solidFill>
              </a:rPr>
              <a:t>Recebeu</a:t>
            </a:r>
            <a:r>
              <a:rPr lang="en-US" sz="1600" dirty="0">
                <a:solidFill>
                  <a:srgbClr val="0070C0"/>
                </a:solidFill>
              </a:rPr>
              <a:t> 3 </a:t>
            </a:r>
            <a:r>
              <a:rPr lang="en-US" sz="1600" dirty="0" err="1">
                <a:solidFill>
                  <a:srgbClr val="0070C0"/>
                </a:solidFill>
              </a:rPr>
              <a:t>etapas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expansões</a:t>
            </a:r>
            <a:r>
              <a:rPr lang="en-US" sz="1600" dirty="0">
                <a:solidFill>
                  <a:srgbClr val="0070C0"/>
                </a:solidFill>
              </a:rPr>
              <a:t> 20 mL/kg, </a:t>
            </a:r>
            <a:r>
              <a:rPr lang="en-US" sz="1600" dirty="0" err="1">
                <a:solidFill>
                  <a:srgbClr val="0070C0"/>
                </a:solidFill>
              </a:rPr>
              <a:t>drogas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vasoativas</a:t>
            </a:r>
            <a:r>
              <a:rPr lang="en-US" sz="1600" dirty="0">
                <a:solidFill>
                  <a:srgbClr val="0070C0"/>
                </a:solidFill>
              </a:rPr>
              <a:t> e ATB. </a:t>
            </a:r>
            <a:r>
              <a:rPr lang="en-US" sz="1600" dirty="0" err="1">
                <a:solidFill>
                  <a:srgbClr val="0070C0"/>
                </a:solidFill>
              </a:rPr>
              <a:t>Coletados</a:t>
            </a:r>
            <a:r>
              <a:rPr lang="en-US" sz="1600" dirty="0">
                <a:solidFill>
                  <a:srgbClr val="0070C0"/>
                </a:solidFill>
              </a:rPr>
              <a:t> hemoculture e LCR (normal). </a:t>
            </a:r>
            <a:r>
              <a:rPr lang="en-US" sz="1600" dirty="0" err="1">
                <a:solidFill>
                  <a:srgbClr val="0070C0"/>
                </a:solidFill>
              </a:rPr>
              <a:t>Necessidade</a:t>
            </a:r>
            <a:r>
              <a:rPr lang="en-US" sz="1600" dirty="0">
                <a:solidFill>
                  <a:srgbClr val="0070C0"/>
                </a:solidFill>
              </a:rPr>
              <a:t> de </a:t>
            </a:r>
            <a:r>
              <a:rPr lang="en-US" sz="1600" dirty="0" err="1">
                <a:solidFill>
                  <a:srgbClr val="0070C0"/>
                </a:solidFill>
              </a:rPr>
              <a:t>parametros</a:t>
            </a:r>
            <a:r>
              <a:rPr lang="en-US" sz="1600" dirty="0">
                <a:solidFill>
                  <a:srgbClr val="0070C0"/>
                </a:solidFill>
              </a:rPr>
              <a:t> mais </a:t>
            </a:r>
            <a:r>
              <a:rPr lang="en-US" sz="1600" dirty="0" err="1">
                <a:solidFill>
                  <a:srgbClr val="0070C0"/>
                </a:solidFill>
              </a:rPr>
              <a:t>elevados</a:t>
            </a:r>
            <a:r>
              <a:rPr lang="en-US" sz="1600" dirty="0">
                <a:solidFill>
                  <a:srgbClr val="0070C0"/>
                </a:solidFill>
              </a:rPr>
              <a:t> de VM. </a:t>
            </a:r>
            <a:r>
              <a:rPr lang="en-US" sz="1600" dirty="0" err="1">
                <a:solidFill>
                  <a:srgbClr val="0070C0"/>
                </a:solidFill>
              </a:rPr>
              <a:t>Oligoanúria</a:t>
            </a:r>
            <a:r>
              <a:rPr lang="en-US" sz="1600" dirty="0">
                <a:solidFill>
                  <a:srgbClr val="0070C0"/>
                </a:solidFill>
              </a:rPr>
              <a:t> e edema </a:t>
            </a:r>
            <a:r>
              <a:rPr lang="en-US" sz="1600" dirty="0" err="1">
                <a:solidFill>
                  <a:srgbClr val="0070C0"/>
                </a:solidFill>
              </a:rPr>
              <a:t>generalizado</a:t>
            </a:r>
            <a:r>
              <a:rPr lang="en-US" sz="1600" dirty="0">
                <a:solidFill>
                  <a:srgbClr val="0070C0"/>
                </a:solidFill>
              </a:rPr>
              <a:t>. Com 15 </a:t>
            </a:r>
            <a:r>
              <a:rPr lang="en-US" sz="1600" dirty="0" err="1">
                <a:solidFill>
                  <a:srgbClr val="0070C0"/>
                </a:solidFill>
              </a:rPr>
              <a:t>dias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apresentou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episódio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convulsivo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controlado</a:t>
            </a:r>
            <a:r>
              <a:rPr lang="en-US" sz="1600" dirty="0">
                <a:solidFill>
                  <a:srgbClr val="0070C0"/>
                </a:solidFill>
              </a:rPr>
              <a:t> com </a:t>
            </a:r>
            <a:r>
              <a:rPr lang="en-US" sz="1600" dirty="0" err="1">
                <a:solidFill>
                  <a:srgbClr val="0070C0"/>
                </a:solidFill>
              </a:rPr>
              <a:t>fenobarbital</a:t>
            </a:r>
            <a:r>
              <a:rPr lang="en-US" sz="1600" dirty="0">
                <a:solidFill>
                  <a:srgbClr val="0070C0"/>
                </a:solidFill>
              </a:rPr>
              <a:t>. </a:t>
            </a:r>
            <a:r>
              <a:rPr lang="en-US" sz="1600" dirty="0" err="1">
                <a:solidFill>
                  <a:srgbClr val="0070C0"/>
                </a:solidFill>
              </a:rPr>
              <a:t>Exames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evidenciaram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elevação</a:t>
            </a:r>
            <a:r>
              <a:rPr lang="en-US" sz="1600" dirty="0">
                <a:solidFill>
                  <a:srgbClr val="0070C0"/>
                </a:solidFill>
              </a:rPr>
              <a:t> das </a:t>
            </a:r>
            <a:r>
              <a:rPr lang="en-US" sz="1600" dirty="0" err="1">
                <a:solidFill>
                  <a:srgbClr val="0070C0"/>
                </a:solidFill>
              </a:rPr>
              <a:t>escórias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nitrogenadas</a:t>
            </a:r>
            <a:r>
              <a:rPr lang="en-US" sz="1600" dirty="0">
                <a:solidFill>
                  <a:srgbClr val="0070C0"/>
                </a:solidFill>
              </a:rPr>
              <a:t> e </a:t>
            </a:r>
            <a:r>
              <a:rPr lang="en-US" sz="1600" dirty="0" err="1">
                <a:solidFill>
                  <a:srgbClr val="0070C0"/>
                </a:solidFill>
              </a:rPr>
              <a:t>hiponatremia</a:t>
            </a:r>
            <a:r>
              <a:rPr lang="en-US" sz="1600" dirty="0">
                <a:solidFill>
                  <a:srgbClr val="0070C0"/>
                </a:solidFill>
              </a:rPr>
              <a:t> (116 </a:t>
            </a:r>
            <a:r>
              <a:rPr lang="en-US" sz="1600" dirty="0" err="1">
                <a:solidFill>
                  <a:srgbClr val="0070C0"/>
                </a:solidFill>
              </a:rPr>
              <a:t>mEq</a:t>
            </a:r>
            <a:r>
              <a:rPr lang="en-US" sz="1600" dirty="0">
                <a:solidFill>
                  <a:srgbClr val="0070C0"/>
                </a:solidFill>
              </a:rPr>
              <a:t>/L).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600" dirty="0">
              <a:solidFill>
                <a:srgbClr val="FFC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400" dirty="0"/>
              <a:t>Como tratar a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400" dirty="0"/>
              <a:t>hiponatremia?</a:t>
            </a:r>
          </a:p>
        </p:txBody>
      </p:sp>
      <p:pic>
        <p:nvPicPr>
          <p:cNvPr id="28676" name="Imagem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4" t="7475" r="5113" b="32675"/>
          <a:stretch>
            <a:fillRect/>
          </a:stretch>
        </p:blipFill>
        <p:spPr bwMode="auto">
          <a:xfrm>
            <a:off x="4989513" y="4743450"/>
            <a:ext cx="415448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Hiponatremia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00125" y="1844675"/>
            <a:ext cx="6827838" cy="32893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rgbClr val="0070C0"/>
                </a:solidFill>
              </a:rPr>
              <a:t>Correção</a:t>
            </a:r>
            <a:r>
              <a:rPr lang="en-US" dirty="0">
                <a:solidFill>
                  <a:srgbClr val="0070C0"/>
                </a:solidFill>
              </a:rPr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>
                <a:solidFill>
                  <a:srgbClr val="0070C0"/>
                </a:solidFill>
              </a:rPr>
              <a:t>Na: Peso (kg) x (Na </a:t>
            </a:r>
            <a:r>
              <a:rPr lang="en-US" b="1" dirty="0" err="1">
                <a:solidFill>
                  <a:srgbClr val="0070C0"/>
                </a:solidFill>
              </a:rPr>
              <a:t>desejado</a:t>
            </a:r>
            <a:r>
              <a:rPr lang="en-US" b="1" dirty="0">
                <a:solidFill>
                  <a:srgbClr val="0070C0"/>
                </a:solidFill>
              </a:rPr>
              <a:t> – Na </a:t>
            </a:r>
            <a:r>
              <a:rPr lang="en-US" b="1" dirty="0" err="1">
                <a:solidFill>
                  <a:srgbClr val="0070C0"/>
                </a:solidFill>
              </a:rPr>
              <a:t>encontrado</a:t>
            </a:r>
            <a:r>
              <a:rPr lang="en-US" b="1" dirty="0">
                <a:solidFill>
                  <a:srgbClr val="0070C0"/>
                </a:solidFill>
              </a:rPr>
              <a:t>) x 0,7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>
                <a:solidFill>
                  <a:srgbClr val="0070C0"/>
                </a:solidFill>
              </a:rPr>
              <a:t>Na: 1 x (125 – 116) x 0,7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>
                <a:solidFill>
                  <a:srgbClr val="0070C0"/>
                </a:solidFill>
              </a:rPr>
              <a:t>Na: 6,3 </a:t>
            </a:r>
            <a:r>
              <a:rPr lang="pt-BR" dirty="0" err="1">
                <a:solidFill>
                  <a:srgbClr val="0070C0"/>
                </a:solidFill>
              </a:rPr>
              <a:t>mEq</a:t>
            </a:r>
            <a:r>
              <a:rPr lang="pt-BR" dirty="0">
                <a:solidFill>
                  <a:srgbClr val="0070C0"/>
                </a:solidFill>
              </a:rPr>
              <a:t>/L (1,8 </a:t>
            </a:r>
            <a:r>
              <a:rPr lang="pt-BR" dirty="0" err="1">
                <a:solidFill>
                  <a:srgbClr val="0070C0"/>
                </a:solidFill>
              </a:rPr>
              <a:t>mL</a:t>
            </a:r>
            <a:r>
              <a:rPr lang="pt-BR" dirty="0">
                <a:solidFill>
                  <a:srgbClr val="0070C0"/>
                </a:solidFill>
              </a:rPr>
              <a:t> </a:t>
            </a:r>
            <a:r>
              <a:rPr lang="pt-BR" dirty="0" err="1">
                <a:solidFill>
                  <a:srgbClr val="0070C0"/>
                </a:solidFill>
              </a:rPr>
              <a:t>NaCl</a:t>
            </a:r>
            <a:r>
              <a:rPr lang="pt-BR" dirty="0">
                <a:solidFill>
                  <a:srgbClr val="0070C0"/>
                </a:solidFill>
              </a:rPr>
              <a:t> 20%)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rgbClr val="0070C0"/>
                </a:solidFill>
              </a:rPr>
              <a:t>Correção Na 3% (</a:t>
            </a:r>
            <a:r>
              <a:rPr lang="pt-BR" dirty="0" err="1">
                <a:solidFill>
                  <a:srgbClr val="0070C0"/>
                </a:solidFill>
              </a:rPr>
              <a:t>NaCl</a:t>
            </a:r>
            <a:r>
              <a:rPr lang="pt-BR" dirty="0">
                <a:solidFill>
                  <a:srgbClr val="0070C0"/>
                </a:solidFill>
              </a:rPr>
              <a:t> 20% diluído em AD 7x) -  alta osmolaridade.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rgbClr val="0070C0"/>
                </a:solidFill>
              </a:rPr>
              <a:t>Prematuro – esta solução a 3% pode ser muito concentrada! Usar solução 1,8% (diluir em 11x)</a:t>
            </a: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Hipernatremia</a:t>
            </a:r>
            <a:endParaRPr lang="pt-BR" altLang="pt-BR" b="1" smtClean="0"/>
          </a:p>
        </p:txBody>
      </p:sp>
      <p:sp>
        <p:nvSpPr>
          <p:cNvPr id="30723" name="Espaço Reservado para Conteúdo 2"/>
          <p:cNvSpPr>
            <a:spLocks noGrp="1" noChangeArrowheads="1"/>
          </p:cNvSpPr>
          <p:nvPr>
            <p:ph idx="1"/>
          </p:nvPr>
        </p:nvSpPr>
        <p:spPr>
          <a:xfrm>
            <a:off x="717550" y="1981200"/>
            <a:ext cx="7772400" cy="41148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mtClean="0"/>
              <a:t>Definição: Concentração sérica de sódio &gt;= 150mEq/L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pt-BR" smtClean="0"/>
          </a:p>
        </p:txBody>
      </p:sp>
      <p:pic>
        <p:nvPicPr>
          <p:cNvPr id="30724" name="Picture 4" descr="Resultado de imagem para m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91440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Hipernatremia</a:t>
            </a:r>
            <a:endParaRPr lang="pt-BR" altLang="pt-BR" b="1" smtClean="0"/>
          </a:p>
        </p:txBody>
      </p:sp>
      <p:sp>
        <p:nvSpPr>
          <p:cNvPr id="32771" name="Espaço Reservado para Conteúdo 2"/>
          <p:cNvSpPr>
            <a:spLocks noGrp="1" noChangeArrowheads="1"/>
          </p:cNvSpPr>
          <p:nvPr>
            <p:ph idx="1"/>
          </p:nvPr>
        </p:nvSpPr>
        <p:spPr>
          <a:xfrm>
            <a:off x="468313" y="1784350"/>
            <a:ext cx="8135937" cy="32893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600" smtClean="0">
                <a:solidFill>
                  <a:srgbClr val="0070C0"/>
                </a:solidFill>
              </a:rPr>
              <a:t>	Prematuro 25 sem / 650g, de parto vaginal (mãe admitida em período expulsivo), amniorrexe ato, em más condições. Foi intubado na sala de parto. Recebeu uma dose de surfactante nos primeiros minutos de vida. Encaminhado à UTIN, colocado em VPM e em incubadora umidificada. Realizado cateterismo umbilical venoso e iniciada perfusão venosa com TIG: 5,0 mg/kg/min e THT: 80 mL/kg. Não foi iniciado AA (não estava disponível). Apresentou hiperglicemia (240 mg%) no 2° dia de vida, sendo reduzida NPT pelo gotejamento. No 3° dia de vida foi prescrita NPT com TIG: 4,0 mg/kg/min, AA: 4,0 g/kg e TH 100 mL/kg. Peso no 4° dia:  585g. Evoluiu com oligúria, aumento das escórias nitrogenadas, hipernatremia (Na 165 mEq/L) e hipercalemia (K: 7,0 mEq/L).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pt-BR" sz="1600" smtClean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600" b="1" smtClean="0"/>
              <a:t>Qual a causa da hipernatremia? Como tratar? </a:t>
            </a:r>
            <a:endParaRPr lang="pt-BR" altLang="pt-BR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Hipernatremia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04863" y="1638300"/>
            <a:ext cx="7772400" cy="411480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Causas</a:t>
            </a:r>
            <a:r>
              <a:rPr lang="en-US" dirty="0"/>
              <a:t>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Perda</a:t>
            </a:r>
            <a:r>
              <a:rPr lang="en-US" dirty="0"/>
              <a:t> </a:t>
            </a:r>
            <a:r>
              <a:rPr lang="en-US" dirty="0" err="1"/>
              <a:t>excessiva</a:t>
            </a:r>
            <a:r>
              <a:rPr lang="en-US" dirty="0"/>
              <a:t> de </a:t>
            </a:r>
            <a:r>
              <a:rPr lang="en-US" dirty="0" err="1"/>
              <a:t>fluidos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Excesso</a:t>
            </a:r>
            <a:r>
              <a:rPr lang="en-US" dirty="0"/>
              <a:t> de </a:t>
            </a:r>
            <a:r>
              <a:rPr lang="en-US" dirty="0" err="1"/>
              <a:t>oferta</a:t>
            </a:r>
            <a:r>
              <a:rPr lang="en-US" dirty="0"/>
              <a:t> de Na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pic>
        <p:nvPicPr>
          <p:cNvPr id="33796" name="Picture 2" descr="Resultado de imagem para preterm 25 wee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0" r="11801"/>
          <a:stretch>
            <a:fillRect/>
          </a:stretch>
        </p:blipFill>
        <p:spPr bwMode="auto">
          <a:xfrm>
            <a:off x="847725" y="3551238"/>
            <a:ext cx="3286125" cy="235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4" descr="Resultado de imagem para humidified incubator prete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21" r="2"/>
          <a:stretch>
            <a:fillRect/>
          </a:stretch>
        </p:blipFill>
        <p:spPr bwMode="auto">
          <a:xfrm>
            <a:off x="4873625" y="1774825"/>
            <a:ext cx="3941763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Hipernatremia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128713" y="1784350"/>
            <a:ext cx="6570662" cy="3289300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400" dirty="0" err="1">
                <a:solidFill>
                  <a:srgbClr val="0070C0"/>
                </a:solidFill>
              </a:rPr>
              <a:t>Tratamento</a:t>
            </a:r>
            <a:r>
              <a:rPr lang="en-US" sz="6400" dirty="0">
                <a:solidFill>
                  <a:srgbClr val="0070C0"/>
                </a:solidFill>
              </a:rPr>
              <a:t>: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0070C0"/>
                </a:solidFill>
              </a:rPr>
              <a:t>DAL= (4 mL/kg ) x peso (kg) x </a:t>
            </a:r>
            <a:r>
              <a:rPr lang="en-US" sz="6400" dirty="0" err="1">
                <a:solidFill>
                  <a:srgbClr val="0070C0"/>
                </a:solidFill>
              </a:rPr>
              <a:t>alteração</a:t>
            </a:r>
            <a:r>
              <a:rPr lang="en-US" sz="6400" dirty="0">
                <a:solidFill>
                  <a:srgbClr val="0070C0"/>
                </a:solidFill>
              </a:rPr>
              <a:t> </a:t>
            </a:r>
            <a:r>
              <a:rPr lang="en-US" sz="6400" dirty="0" err="1">
                <a:solidFill>
                  <a:srgbClr val="0070C0"/>
                </a:solidFill>
              </a:rPr>
              <a:t>desejada</a:t>
            </a:r>
            <a:r>
              <a:rPr lang="en-US" sz="6400" dirty="0">
                <a:solidFill>
                  <a:srgbClr val="0070C0"/>
                </a:solidFill>
              </a:rPr>
              <a:t> no Na </a:t>
            </a:r>
            <a:r>
              <a:rPr lang="en-US" sz="6400" dirty="0" err="1">
                <a:solidFill>
                  <a:srgbClr val="0070C0"/>
                </a:solidFill>
              </a:rPr>
              <a:t>sérico</a:t>
            </a:r>
            <a:r>
              <a:rPr lang="en-US" sz="6400" dirty="0">
                <a:solidFill>
                  <a:srgbClr val="0070C0"/>
                </a:solidFill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0070C0"/>
                </a:solidFill>
              </a:rPr>
              <a:t>DAL= 4 x 0,65 x (165 – 150)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0070C0"/>
                </a:solidFill>
              </a:rPr>
              <a:t>DAL= 4 x 0,65 x 15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0070C0"/>
                </a:solidFill>
                <a:sym typeface="Wingdings" panose="05000000000000000000" pitchFamily="2" charset="2"/>
              </a:rPr>
              <a:t>DAL= 39 mL (</a:t>
            </a:r>
            <a:r>
              <a:rPr lang="en-US" sz="6400" dirty="0" err="1">
                <a:solidFill>
                  <a:srgbClr val="0070C0"/>
                </a:solidFill>
                <a:sym typeface="Wingdings" panose="05000000000000000000" pitchFamily="2" charset="2"/>
              </a:rPr>
              <a:t>repor</a:t>
            </a:r>
            <a:r>
              <a:rPr lang="en-US" sz="6400" dirty="0">
                <a:solidFill>
                  <a:srgbClr val="0070C0"/>
                </a:solidFill>
                <a:sym typeface="Wingdings" panose="05000000000000000000" pitchFamily="2" charset="2"/>
              </a:rPr>
              <a:t> </a:t>
            </a:r>
            <a:r>
              <a:rPr lang="en-US" sz="6400" dirty="0" err="1">
                <a:solidFill>
                  <a:srgbClr val="0070C0"/>
                </a:solidFill>
                <a:sym typeface="Wingdings" panose="05000000000000000000" pitchFamily="2" charset="2"/>
              </a:rPr>
              <a:t>em</a:t>
            </a:r>
            <a:r>
              <a:rPr lang="en-US" sz="6400" dirty="0">
                <a:solidFill>
                  <a:srgbClr val="0070C0"/>
                </a:solidFill>
                <a:sym typeface="Wingdings" panose="05000000000000000000" pitchFamily="2" charset="2"/>
              </a:rPr>
              <a:t> 48h horas)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6400" dirty="0">
              <a:solidFill>
                <a:srgbClr val="0070C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FF0000"/>
                </a:solidFill>
              </a:rPr>
              <a:t>DAL: </a:t>
            </a:r>
            <a:r>
              <a:rPr lang="en-US" sz="6400" dirty="0" err="1">
                <a:solidFill>
                  <a:srgbClr val="FF0000"/>
                </a:solidFill>
              </a:rPr>
              <a:t>Déficit</a:t>
            </a:r>
            <a:r>
              <a:rPr lang="en-US" sz="6400" dirty="0">
                <a:solidFill>
                  <a:srgbClr val="FF0000"/>
                </a:solidFill>
              </a:rPr>
              <a:t> de </a:t>
            </a:r>
            <a:r>
              <a:rPr lang="en-US" sz="6400" dirty="0" err="1">
                <a:solidFill>
                  <a:srgbClr val="FF0000"/>
                </a:solidFill>
              </a:rPr>
              <a:t>água</a:t>
            </a:r>
            <a:r>
              <a:rPr lang="en-US" sz="6400" dirty="0">
                <a:solidFill>
                  <a:srgbClr val="FF0000"/>
                </a:solidFill>
              </a:rPr>
              <a:t> livre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FF0000"/>
                </a:solidFill>
              </a:rPr>
              <a:t>4 mL/kg 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Reduz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o Na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sérico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em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1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mEq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/L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Ideal: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reduzir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a taxa de 0,5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mEq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/L (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especialmente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se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hipernatremia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&gt; 24h)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Taxas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mais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rápidas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estão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sz="6400" dirty="0" err="1">
                <a:solidFill>
                  <a:srgbClr val="FF0000"/>
                </a:solidFill>
                <a:sym typeface="Wingdings" panose="05000000000000000000" pitchFamily="2" charset="2"/>
              </a:rPr>
              <a:t>relacionadas</a:t>
            </a:r>
            <a:r>
              <a:rPr lang="en-US" sz="6400" dirty="0">
                <a:solidFill>
                  <a:srgbClr val="FF0000"/>
                </a:solidFill>
                <a:sym typeface="Wingdings" panose="05000000000000000000" pitchFamily="2" charset="2"/>
              </a:rPr>
              <a:t> a edema cerebral</a:t>
            </a:r>
            <a:endParaRPr lang="en-US" sz="6400" dirty="0">
              <a:solidFill>
                <a:srgbClr val="FF000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6400" b="1" dirty="0">
              <a:solidFill>
                <a:srgbClr val="0070C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 noChangeArrowheads="1"/>
          </p:cNvSpPr>
          <p:nvPr>
            <p:ph type="title"/>
          </p:nvPr>
        </p:nvSpPr>
        <p:spPr>
          <a:xfrm>
            <a:off x="1125538" y="958850"/>
            <a:ext cx="6564312" cy="1044575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>Hipocalemia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0675" y="1876425"/>
            <a:ext cx="4467225" cy="41148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Definição</a:t>
            </a:r>
            <a:r>
              <a:rPr lang="en-US" dirty="0"/>
              <a:t>: </a:t>
            </a:r>
            <a:r>
              <a:rPr lang="en-US" dirty="0" err="1"/>
              <a:t>Potássio</a:t>
            </a:r>
            <a:r>
              <a:rPr lang="en-US" dirty="0"/>
              <a:t> </a:t>
            </a:r>
            <a:r>
              <a:rPr lang="en-US" dirty="0" err="1"/>
              <a:t>sérico</a:t>
            </a:r>
            <a:r>
              <a:rPr lang="en-US" dirty="0"/>
              <a:t> &lt; 3mEq/L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Causas</a:t>
            </a:r>
            <a:r>
              <a:rPr lang="en-US" dirty="0"/>
              <a:t>: </a:t>
            </a:r>
            <a:r>
              <a:rPr lang="en-US" dirty="0" err="1"/>
              <a:t>Perda</a:t>
            </a:r>
            <a:r>
              <a:rPr lang="en-US" dirty="0"/>
              <a:t> excessive de K (</a:t>
            </a:r>
            <a:r>
              <a:rPr lang="en-US" dirty="0" err="1"/>
              <a:t>uso</a:t>
            </a:r>
            <a:r>
              <a:rPr lang="en-US" dirty="0"/>
              <a:t> </a:t>
            </a:r>
            <a:r>
              <a:rPr lang="en-US" dirty="0" err="1"/>
              <a:t>crônico</a:t>
            </a:r>
            <a:r>
              <a:rPr lang="en-US" dirty="0"/>
              <a:t> de </a:t>
            </a:r>
            <a:r>
              <a:rPr lang="en-US" dirty="0" err="1"/>
              <a:t>diuréticos</a:t>
            </a:r>
            <a:r>
              <a:rPr lang="en-US" dirty="0"/>
              <a:t>, </a:t>
            </a:r>
            <a:r>
              <a:rPr lang="en-US" dirty="0" err="1"/>
              <a:t>perdas</a:t>
            </a:r>
            <a:r>
              <a:rPr lang="en-US" dirty="0"/>
              <a:t> GI, </a:t>
            </a:r>
            <a:r>
              <a:rPr lang="en-US" dirty="0" err="1"/>
              <a:t>defeitos</a:t>
            </a:r>
            <a:r>
              <a:rPr lang="en-US" dirty="0"/>
              <a:t> </a:t>
            </a:r>
            <a:r>
              <a:rPr lang="en-US" dirty="0" err="1"/>
              <a:t>tubulares</a:t>
            </a:r>
            <a:r>
              <a:rPr lang="en-US" dirty="0"/>
              <a:t> </a:t>
            </a:r>
            <a:r>
              <a:rPr lang="en-US" dirty="0" err="1"/>
              <a:t>renais</a:t>
            </a:r>
            <a:r>
              <a:rPr lang="en-US" dirty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Sintomas</a:t>
            </a:r>
            <a:r>
              <a:rPr lang="en-US" dirty="0"/>
              <a:t>: </a:t>
            </a:r>
            <a:r>
              <a:rPr lang="en-US" dirty="0" err="1"/>
              <a:t>fraqueza</a:t>
            </a:r>
            <a:r>
              <a:rPr lang="en-US" dirty="0"/>
              <a:t>, </a:t>
            </a:r>
            <a:r>
              <a:rPr lang="en-US" dirty="0" err="1"/>
              <a:t>íleo</a:t>
            </a:r>
            <a:r>
              <a:rPr lang="en-US" dirty="0"/>
              <a:t> </a:t>
            </a:r>
            <a:r>
              <a:rPr lang="en-US" dirty="0" err="1"/>
              <a:t>paralítico</a:t>
            </a:r>
            <a:r>
              <a:rPr lang="en-US" dirty="0"/>
              <a:t>, </a:t>
            </a:r>
            <a:r>
              <a:rPr lang="en-US" dirty="0" err="1"/>
              <a:t>retenção</a:t>
            </a:r>
            <a:r>
              <a:rPr lang="en-US" dirty="0"/>
              <a:t> </a:t>
            </a:r>
            <a:r>
              <a:rPr lang="en-US" dirty="0" err="1"/>
              <a:t>urinária</a:t>
            </a:r>
            <a:r>
              <a:rPr lang="en-US" dirty="0"/>
              <a:t> e </a:t>
            </a:r>
            <a:r>
              <a:rPr lang="en-US" dirty="0" err="1"/>
              <a:t>defeitos</a:t>
            </a:r>
            <a:r>
              <a:rPr lang="en-US" dirty="0"/>
              <a:t> de </a:t>
            </a:r>
            <a:r>
              <a:rPr lang="en-US" dirty="0" err="1"/>
              <a:t>condução</a:t>
            </a:r>
            <a:r>
              <a:rPr lang="en-US" dirty="0"/>
              <a:t> </a:t>
            </a:r>
            <a:r>
              <a:rPr lang="en-US" dirty="0" err="1"/>
              <a:t>detectados</a:t>
            </a:r>
            <a:r>
              <a:rPr lang="en-US" dirty="0"/>
              <a:t> no ECG (</a:t>
            </a:r>
            <a:r>
              <a:rPr lang="en-US" dirty="0" err="1"/>
              <a:t>depressão</a:t>
            </a:r>
            <a:r>
              <a:rPr lang="en-US" dirty="0"/>
              <a:t> do </a:t>
            </a:r>
            <a:r>
              <a:rPr lang="en-US" dirty="0" err="1"/>
              <a:t>segmento</a:t>
            </a:r>
            <a:r>
              <a:rPr lang="en-US" dirty="0"/>
              <a:t> ST, </a:t>
            </a:r>
            <a:r>
              <a:rPr lang="en-US" dirty="0" err="1"/>
              <a:t>onda</a:t>
            </a:r>
            <a:r>
              <a:rPr lang="en-US" dirty="0"/>
              <a:t> U, </a:t>
            </a:r>
            <a:r>
              <a:rPr lang="en-US" dirty="0" err="1"/>
              <a:t>achatamento</a:t>
            </a:r>
            <a:r>
              <a:rPr lang="en-US" dirty="0"/>
              <a:t> </a:t>
            </a:r>
            <a:r>
              <a:rPr lang="en-US" dirty="0" err="1"/>
              <a:t>onda</a:t>
            </a:r>
            <a:r>
              <a:rPr lang="en-US" dirty="0"/>
              <a:t> T)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35844" name="Picture 2" descr="Resultado de imagem para ECG hipocalemia neon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538" y="2205038"/>
            <a:ext cx="4048125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Hipocalemia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87525"/>
            <a:ext cx="7772400" cy="4114800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200" dirty="0">
                <a:solidFill>
                  <a:srgbClr val="FF0000"/>
                </a:solidFill>
              </a:rPr>
              <a:t>RN de 3kg no 7° PO de </a:t>
            </a:r>
            <a:r>
              <a:rPr lang="en-US" sz="2200" dirty="0" err="1">
                <a:solidFill>
                  <a:srgbClr val="FF0000"/>
                </a:solidFill>
              </a:rPr>
              <a:t>gastrostrosquise</a:t>
            </a:r>
            <a:r>
              <a:rPr lang="en-US" sz="2200" dirty="0">
                <a:solidFill>
                  <a:srgbClr val="FF0000"/>
                </a:solidFill>
              </a:rPr>
              <a:t> (</a:t>
            </a:r>
            <a:r>
              <a:rPr lang="en-US" sz="2200" dirty="0" err="1">
                <a:solidFill>
                  <a:srgbClr val="FF0000"/>
                </a:solidFill>
              </a:rPr>
              <a:t>fechamento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primário</a:t>
            </a:r>
            <a:r>
              <a:rPr lang="en-US" sz="2200" dirty="0">
                <a:solidFill>
                  <a:srgbClr val="FF0000"/>
                </a:solidFill>
              </a:rPr>
              <a:t>). SOG ainda </a:t>
            </a:r>
            <a:r>
              <a:rPr lang="en-US" sz="2200" dirty="0" err="1">
                <a:solidFill>
                  <a:srgbClr val="FF0000"/>
                </a:solidFill>
              </a:rPr>
              <a:t>produtiva</a:t>
            </a:r>
            <a:r>
              <a:rPr lang="en-US" sz="2200" dirty="0">
                <a:solidFill>
                  <a:srgbClr val="FF0000"/>
                </a:solidFill>
              </a:rPr>
              <a:t>. </a:t>
            </a:r>
            <a:r>
              <a:rPr lang="en-US" sz="2200" dirty="0" err="1">
                <a:solidFill>
                  <a:srgbClr val="FF0000"/>
                </a:solidFill>
              </a:rPr>
              <a:t>Abdome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dirty="0" err="1">
                <a:solidFill>
                  <a:srgbClr val="FF0000"/>
                </a:solidFill>
              </a:rPr>
              <a:t>distendido</a:t>
            </a:r>
            <a:r>
              <a:rPr lang="en-US" sz="2200" dirty="0">
                <a:solidFill>
                  <a:srgbClr val="FF0000"/>
                </a:solidFill>
              </a:rPr>
              <a:t> e RHA </a:t>
            </a:r>
            <a:r>
              <a:rPr lang="en-US" sz="2200" dirty="0" err="1">
                <a:solidFill>
                  <a:srgbClr val="FF0000"/>
                </a:solidFill>
              </a:rPr>
              <a:t>ausentes</a:t>
            </a:r>
            <a:r>
              <a:rPr lang="en-US" sz="2200" dirty="0">
                <a:solidFill>
                  <a:srgbClr val="FF0000"/>
                </a:solidFill>
              </a:rPr>
              <a:t>. </a:t>
            </a:r>
            <a:r>
              <a:rPr lang="en-US" sz="2200" dirty="0" err="1">
                <a:solidFill>
                  <a:srgbClr val="FF0000"/>
                </a:solidFill>
              </a:rPr>
              <a:t>Dosagem</a:t>
            </a:r>
            <a:r>
              <a:rPr lang="en-US" sz="2200" dirty="0">
                <a:solidFill>
                  <a:srgbClr val="FF0000"/>
                </a:solidFill>
              </a:rPr>
              <a:t> de K: 2,1 </a:t>
            </a:r>
            <a:r>
              <a:rPr lang="en-US" sz="2200" dirty="0" err="1">
                <a:solidFill>
                  <a:srgbClr val="FF0000"/>
                </a:solidFill>
              </a:rPr>
              <a:t>mEq</a:t>
            </a:r>
            <a:r>
              <a:rPr lang="en-US" sz="2200" dirty="0">
                <a:solidFill>
                  <a:srgbClr val="FF0000"/>
                </a:solidFill>
              </a:rPr>
              <a:t>/L.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200" dirty="0" err="1">
                <a:solidFill>
                  <a:srgbClr val="0070C0"/>
                </a:solidFill>
              </a:rPr>
              <a:t>Tratamento</a:t>
            </a:r>
            <a:r>
              <a:rPr lang="en-US" sz="2200" dirty="0">
                <a:solidFill>
                  <a:srgbClr val="0070C0"/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en-US" sz="2200" dirty="0"/>
              <a:t> </a:t>
            </a:r>
            <a:r>
              <a:rPr lang="en-US" sz="2200" dirty="0" err="1"/>
              <a:t>Reposição</a:t>
            </a:r>
            <a:r>
              <a:rPr lang="en-US" sz="2200" dirty="0"/>
              <a:t> de </a:t>
            </a:r>
            <a:r>
              <a:rPr lang="en-US" sz="2200" dirty="0" err="1"/>
              <a:t>potássio</a:t>
            </a:r>
            <a:r>
              <a:rPr lang="en-US" sz="2200" dirty="0"/>
              <a:t>: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200" dirty="0"/>
              <a:t>K: 0,4 </a:t>
            </a:r>
            <a:r>
              <a:rPr lang="en-US" sz="2200" dirty="0" err="1"/>
              <a:t>mEq</a:t>
            </a:r>
            <a:r>
              <a:rPr lang="en-US" sz="2200" dirty="0"/>
              <a:t>/Kg/h </a:t>
            </a:r>
            <a:r>
              <a:rPr lang="en-US" sz="2200" dirty="0" err="1"/>
              <a:t>em</a:t>
            </a:r>
            <a:r>
              <a:rPr lang="en-US" sz="2200" dirty="0"/>
              <a:t> 4-6 horas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200" dirty="0"/>
              <a:t>K: 0,4 x 3 x 4: 4,8 </a:t>
            </a:r>
            <a:r>
              <a:rPr lang="pt-BR" sz="2200" dirty="0" err="1"/>
              <a:t>mEq</a:t>
            </a:r>
            <a:r>
              <a:rPr lang="pt-BR" sz="2200" dirty="0"/>
              <a:t> (3,5 </a:t>
            </a:r>
            <a:r>
              <a:rPr lang="pt-BR" sz="2200" dirty="0" err="1"/>
              <a:t>mL</a:t>
            </a:r>
            <a:r>
              <a:rPr lang="pt-BR" sz="2200" dirty="0"/>
              <a:t> de </a:t>
            </a:r>
            <a:r>
              <a:rPr lang="pt-BR" sz="2200" dirty="0" err="1"/>
              <a:t>KCl</a:t>
            </a:r>
            <a:r>
              <a:rPr lang="pt-BR" sz="2200" dirty="0"/>
              <a:t> 10%)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200" dirty="0">
                <a:solidFill>
                  <a:srgbClr val="0070C0"/>
                </a:solidFill>
              </a:rPr>
              <a:t>A solução deve ser infundida com concentração máxima de 8% (8mEq em 100 </a:t>
            </a:r>
            <a:r>
              <a:rPr lang="pt-BR" sz="2200" dirty="0" err="1">
                <a:solidFill>
                  <a:srgbClr val="0070C0"/>
                </a:solidFill>
              </a:rPr>
              <a:t>mL</a:t>
            </a:r>
            <a:r>
              <a:rPr lang="pt-BR" sz="2200" dirty="0">
                <a:solidFill>
                  <a:srgbClr val="0070C0"/>
                </a:solidFill>
              </a:rPr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4"/>
          <p:cNvSpPr>
            <a:spLocks noGrp="1" noChangeArrowheads="1"/>
          </p:cNvSpPr>
          <p:nvPr>
            <p:ph type="title"/>
          </p:nvPr>
        </p:nvSpPr>
        <p:spPr>
          <a:xfrm>
            <a:off x="714375" y="998538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>Hipercalemia</a:t>
            </a:r>
            <a:endParaRPr lang="pt-BR" altLang="pt-BR" b="1" smtClean="0"/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1744663"/>
            <a:ext cx="7772400" cy="4114800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900" dirty="0" err="1"/>
              <a:t>Definição</a:t>
            </a:r>
            <a:r>
              <a:rPr lang="en-US" sz="2900" dirty="0"/>
              <a:t>: </a:t>
            </a:r>
            <a:r>
              <a:rPr lang="en-US" sz="2900" dirty="0" err="1"/>
              <a:t>Concentração</a:t>
            </a:r>
            <a:r>
              <a:rPr lang="en-US" sz="2900" dirty="0"/>
              <a:t> de K </a:t>
            </a:r>
            <a:r>
              <a:rPr lang="en-US" sz="2900" dirty="0" err="1"/>
              <a:t>acima</a:t>
            </a:r>
            <a:r>
              <a:rPr lang="en-US" sz="2900" dirty="0"/>
              <a:t> de 6,0 </a:t>
            </a:r>
            <a:r>
              <a:rPr lang="en-US" sz="2900" dirty="0" err="1"/>
              <a:t>mEq</a:t>
            </a:r>
            <a:r>
              <a:rPr lang="en-US" sz="2900" dirty="0"/>
              <a:t>/L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900" dirty="0"/>
              <a:t>A </a:t>
            </a:r>
            <a:r>
              <a:rPr lang="en-US" sz="2900" dirty="0" err="1"/>
              <a:t>hipercalemia</a:t>
            </a:r>
            <a:r>
              <a:rPr lang="en-US" sz="2900" dirty="0"/>
              <a:t> </a:t>
            </a:r>
            <a:r>
              <a:rPr lang="en-US" sz="2900" dirty="0" err="1"/>
              <a:t>ocorre</a:t>
            </a:r>
            <a:r>
              <a:rPr lang="en-US" sz="2900" dirty="0"/>
              <a:t> </a:t>
            </a:r>
            <a:r>
              <a:rPr lang="en-US" sz="2900" dirty="0" err="1"/>
              <a:t>em</a:t>
            </a:r>
            <a:r>
              <a:rPr lang="en-US" sz="2900" dirty="0"/>
              <a:t> </a:t>
            </a:r>
            <a:r>
              <a:rPr lang="en-US" sz="2900" dirty="0" err="1"/>
              <a:t>cerca</a:t>
            </a:r>
            <a:r>
              <a:rPr lang="en-US" sz="2900" dirty="0"/>
              <a:t> de 30% dos </a:t>
            </a:r>
            <a:r>
              <a:rPr lang="en-US" sz="2900" dirty="0" err="1"/>
              <a:t>prematuros</a:t>
            </a:r>
            <a:r>
              <a:rPr lang="en-US" sz="2900" dirty="0"/>
              <a:t> </a:t>
            </a:r>
            <a:r>
              <a:rPr lang="en-US" sz="2900" dirty="0" err="1"/>
              <a:t>extremos</a:t>
            </a:r>
            <a:r>
              <a:rPr lang="en-US" sz="2900" dirty="0"/>
              <a:t>. A </a:t>
            </a:r>
            <a:r>
              <a:rPr lang="en-US" sz="2900" dirty="0" err="1"/>
              <a:t>hipercalemia</a:t>
            </a:r>
            <a:r>
              <a:rPr lang="en-US" sz="2900" dirty="0"/>
              <a:t> </a:t>
            </a:r>
            <a:r>
              <a:rPr lang="en-US" sz="2900" dirty="0" err="1"/>
              <a:t>não</a:t>
            </a:r>
            <a:r>
              <a:rPr lang="en-US" sz="2900" dirty="0"/>
              <a:t> </a:t>
            </a:r>
            <a:r>
              <a:rPr lang="en-US" sz="2900" dirty="0" err="1"/>
              <a:t>oligúrica</a:t>
            </a:r>
            <a:r>
              <a:rPr lang="en-US" sz="2900" dirty="0"/>
              <a:t> </a:t>
            </a:r>
            <a:r>
              <a:rPr lang="en-US" sz="2900" dirty="0" err="1"/>
              <a:t>ocorre</a:t>
            </a:r>
            <a:r>
              <a:rPr lang="en-US" sz="2900" dirty="0"/>
              <a:t> </a:t>
            </a:r>
            <a:r>
              <a:rPr lang="en-US" sz="2900" dirty="0" err="1"/>
              <a:t>na</a:t>
            </a:r>
            <a:r>
              <a:rPr lang="en-US" sz="2900" dirty="0"/>
              <a:t> </a:t>
            </a:r>
            <a:r>
              <a:rPr lang="en-US" sz="2900" dirty="0" err="1"/>
              <a:t>ausência</a:t>
            </a:r>
            <a:r>
              <a:rPr lang="en-US" sz="2900" dirty="0"/>
              <a:t> de </a:t>
            </a:r>
            <a:r>
              <a:rPr lang="en-US" sz="2900" dirty="0" err="1"/>
              <a:t>lesão</a:t>
            </a:r>
            <a:r>
              <a:rPr lang="en-US" sz="2900" dirty="0"/>
              <a:t> renal e tem </a:t>
            </a:r>
            <a:r>
              <a:rPr lang="en-US" sz="2900" dirty="0" err="1"/>
              <a:t>sido</a:t>
            </a:r>
            <a:r>
              <a:rPr lang="en-US" sz="2900" dirty="0"/>
              <a:t> </a:t>
            </a:r>
            <a:r>
              <a:rPr lang="en-US" sz="2900" dirty="0" err="1"/>
              <a:t>atribuída</a:t>
            </a:r>
            <a:r>
              <a:rPr lang="en-US" sz="2900" dirty="0"/>
              <a:t> a </a:t>
            </a:r>
            <a:r>
              <a:rPr lang="en-US" sz="2900" dirty="0" err="1"/>
              <a:t>imaturidade</a:t>
            </a:r>
            <a:r>
              <a:rPr lang="en-US" sz="2900" dirty="0"/>
              <a:t> tubular, à </a:t>
            </a:r>
            <a:r>
              <a:rPr lang="en-US" sz="2900" dirty="0" err="1"/>
              <a:t>deficiente</a:t>
            </a:r>
            <a:r>
              <a:rPr lang="en-US" sz="2900" dirty="0"/>
              <a:t> </a:t>
            </a:r>
            <a:r>
              <a:rPr lang="en-US" sz="2900" dirty="0" err="1"/>
              <a:t>resposta</a:t>
            </a:r>
            <a:r>
              <a:rPr lang="en-US" sz="2900" dirty="0"/>
              <a:t> à aldosterone e </a:t>
            </a:r>
            <a:r>
              <a:rPr lang="en-US" sz="2900" dirty="0" err="1"/>
              <a:t>redução</a:t>
            </a:r>
            <a:r>
              <a:rPr lang="en-US" sz="2900" dirty="0"/>
              <a:t> </a:t>
            </a:r>
            <a:r>
              <a:rPr lang="en-US" sz="2900" dirty="0" err="1"/>
              <a:t>na</a:t>
            </a:r>
            <a:r>
              <a:rPr lang="en-US" sz="2900" dirty="0"/>
              <a:t> </a:t>
            </a:r>
            <a:r>
              <a:rPr lang="en-US" sz="2900" dirty="0" err="1"/>
              <a:t>função</a:t>
            </a:r>
            <a:r>
              <a:rPr lang="en-US" sz="2900" dirty="0"/>
              <a:t> da </a:t>
            </a:r>
            <a:r>
              <a:rPr lang="en-US" sz="2900" dirty="0" err="1"/>
              <a:t>bomba</a:t>
            </a:r>
            <a:r>
              <a:rPr lang="en-US" sz="2900" dirty="0"/>
              <a:t> Na/K.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300" dirty="0" err="1"/>
              <a:t>Causas</a:t>
            </a:r>
            <a:r>
              <a:rPr lang="en-US" sz="3300" dirty="0"/>
              <a:t>: IRA, </a:t>
            </a:r>
            <a:r>
              <a:rPr lang="en-US" sz="3300" dirty="0" err="1"/>
              <a:t>hiperplasia</a:t>
            </a:r>
            <a:r>
              <a:rPr lang="en-US" sz="3300" dirty="0"/>
              <a:t> adrenal, </a:t>
            </a:r>
            <a:r>
              <a:rPr lang="en-US" sz="3300" dirty="0" err="1"/>
              <a:t>administração</a:t>
            </a:r>
            <a:r>
              <a:rPr lang="en-US" sz="3300" dirty="0"/>
              <a:t> </a:t>
            </a:r>
            <a:r>
              <a:rPr lang="en-US" sz="3300" dirty="0" err="1"/>
              <a:t>inadvertida</a:t>
            </a:r>
            <a:r>
              <a:rPr lang="en-US" sz="3300" b="1" dirty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dirty="0"/>
          </a:p>
        </p:txBody>
      </p:sp>
      <p:sp>
        <p:nvSpPr>
          <p:cNvPr id="37892" name="Rectangle 1"/>
          <p:cNvSpPr>
            <a:spLocks noChangeArrowheads="1"/>
          </p:cNvSpPr>
          <p:nvPr/>
        </p:nvSpPr>
        <p:spPr bwMode="auto">
          <a:xfrm>
            <a:off x="1441450" y="1925638"/>
            <a:ext cx="700088" cy="294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1836" tIns="2196408" rIns="331683" bIns="228528" anchor="ctr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91440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pt-BR" altLang="pt-BR" sz="320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" name="Tabela 8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258888" y="3395663"/>
          <a:ext cx="6096000" cy="1789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/>
                  </a:extLst>
                </a:gridCol>
                <a:gridCol w="3048000">
                  <a:extLst>
                    <a:ext uri="{9D8B030D-6E8A-4147-A177-3AD203B41FA5}"/>
                  </a:extLst>
                </a:gridCol>
              </a:tblGrid>
              <a:tr h="37105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Age</a:t>
                      </a:r>
                      <a:endParaRPr lang="pt-BR" sz="1400" b="1" dirty="0"/>
                    </a:p>
                  </a:txBody>
                  <a:tcPr marT="45746" marB="457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Range (</a:t>
                      </a:r>
                      <a:r>
                        <a:rPr lang="en-US" sz="1400" b="1" dirty="0" err="1"/>
                        <a:t>mEq</a:t>
                      </a:r>
                      <a:r>
                        <a:rPr lang="en-US" sz="1400" b="1" dirty="0"/>
                        <a:t>/L or mmol/L)</a:t>
                      </a:r>
                      <a:endParaRPr lang="pt-BR" sz="1400" b="1" dirty="0"/>
                    </a:p>
                  </a:txBody>
                  <a:tcPr marT="45746" marB="45746"/>
                </a:tc>
                <a:extLst>
                  <a:ext uri="{0D108BD9-81ED-4DB2-BD59-A6C34878D82A}"/>
                </a:extLst>
              </a:tr>
              <a:tr h="304899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Premature infant</a:t>
                      </a:r>
                      <a:endParaRPr lang="pt-BR" sz="1400" b="1" dirty="0"/>
                    </a:p>
                  </a:txBody>
                  <a:tcPr marT="45746" marB="457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4 to 6,5</a:t>
                      </a:r>
                      <a:endParaRPr lang="pt-BR" sz="1400" b="1" dirty="0"/>
                    </a:p>
                  </a:txBody>
                  <a:tcPr marT="45746" marB="45746"/>
                </a:tc>
                <a:extLst>
                  <a:ext uri="{0D108BD9-81ED-4DB2-BD59-A6C34878D82A}"/>
                </a:extLst>
              </a:tr>
              <a:tr h="37105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Newborn</a:t>
                      </a:r>
                      <a:endParaRPr lang="pt-BR" sz="1400" b="1" dirty="0"/>
                    </a:p>
                  </a:txBody>
                  <a:tcPr marT="45746" marB="457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3,7 to 5,9</a:t>
                      </a:r>
                      <a:endParaRPr lang="pt-BR" sz="1400" b="1" dirty="0"/>
                    </a:p>
                  </a:txBody>
                  <a:tcPr marT="45746" marB="45746"/>
                </a:tc>
                <a:extLst>
                  <a:ext uri="{0D108BD9-81ED-4DB2-BD59-A6C34878D82A}"/>
                </a:extLst>
              </a:tr>
              <a:tr h="37105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Infant</a:t>
                      </a:r>
                      <a:endParaRPr lang="pt-BR" sz="1400" b="1" dirty="0"/>
                    </a:p>
                  </a:txBody>
                  <a:tcPr marT="45746" marB="457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4,1 to 5,3</a:t>
                      </a:r>
                      <a:endParaRPr lang="pt-BR" sz="1400" b="1" dirty="0"/>
                    </a:p>
                  </a:txBody>
                  <a:tcPr marT="45746" marB="45746"/>
                </a:tc>
                <a:extLst>
                  <a:ext uri="{0D108BD9-81ED-4DB2-BD59-A6C34878D82A}"/>
                </a:extLst>
              </a:tr>
              <a:tr h="37105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Child &gt; 1 year old</a:t>
                      </a:r>
                      <a:endParaRPr lang="pt-BR" sz="1400" b="1" dirty="0"/>
                    </a:p>
                  </a:txBody>
                  <a:tcPr marT="45746" marB="4574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3,5 to 5</a:t>
                      </a:r>
                      <a:endParaRPr lang="pt-BR" sz="1400" b="1" dirty="0"/>
                    </a:p>
                  </a:txBody>
                  <a:tcPr marT="45746" marB="45746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Hipercalemia</a:t>
            </a:r>
            <a:endParaRPr lang="pt-BR" altLang="pt-BR" b="1" smtClean="0"/>
          </a:p>
        </p:txBody>
      </p:sp>
      <p:sp>
        <p:nvSpPr>
          <p:cNvPr id="38915" name="Espaço Reservado para Conteúdo 2"/>
          <p:cNvSpPr>
            <a:spLocks noGrp="1" noChangeArrowheads="1"/>
          </p:cNvSpPr>
          <p:nvPr>
            <p:ph idx="1"/>
          </p:nvPr>
        </p:nvSpPr>
        <p:spPr>
          <a:xfrm>
            <a:off x="468313" y="1784350"/>
            <a:ext cx="8135937" cy="32893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600" smtClean="0">
                <a:solidFill>
                  <a:srgbClr val="0070C0"/>
                </a:solidFill>
              </a:rPr>
              <a:t>	Prematuro 25 sem / 650g, de parto vaginal (mãe admitida em período expulsivo), amniorrexe ato, em más condições. Foi intubado na sala de parto. Recebeu uma dose de surfactante nos primeiros minutos de vida. Encaminhado à UTIN, colocado em VPM e em incubadora umidificada. Realizado cateterismo umbilical venoso e iniciada perfusão venosa com TIG: 5,0 mg/kg/min e THT: 80 mL/kg. Não foi iniciado AA (não estava disponível). Apresentou hiperglicemia (240 mg%) no 2° dia de vida, sendo reduzida NPT pelo gotejamento. No 3° dia de vida foi prescrita NPT com TIG: 4,0 mg/kg/min, AA: 4,0 g/kg e TH 100 mL/kg. Peso no 4° dia:  585g. Evoluiu com oligúria, aumento das escórias nitrogenadas, hipernatremia (Na 165 mEq/L) e hipercalemia (K: 6,5 mEq/L).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pt-BR" sz="1600" smtClean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z="1600" b="1" smtClean="0"/>
              <a:t>Qual a causa da hipercalemia? Como tratar? </a:t>
            </a:r>
            <a:endParaRPr lang="pt-BR" altLang="pt-BR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Hipercalemia</a:t>
            </a:r>
            <a:endParaRPr lang="pt-BR" altLang="pt-BR" b="1" smtClean="0"/>
          </a:p>
        </p:txBody>
      </p:sp>
      <p:pic>
        <p:nvPicPr>
          <p:cNvPr id="39939" name="Picture 2" descr="Resultado de imagem para ECG hipercalemi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51000"/>
            <a:ext cx="3810000" cy="1758950"/>
          </a:xfrm>
          <a:noFill/>
        </p:spPr>
      </p:pic>
      <p:sp>
        <p:nvSpPr>
          <p:cNvPr id="39940" name="Espaço Reservado para Texto 9"/>
          <p:cNvSpPr>
            <a:spLocks noGrp="1" noChangeArrowheads="1"/>
          </p:cNvSpPr>
          <p:nvPr>
            <p:ph type="body" sz="half" idx="3"/>
          </p:nvPr>
        </p:nvSpPr>
        <p:spPr>
          <a:xfrm>
            <a:off x="701675" y="5932488"/>
            <a:ext cx="7772400" cy="19812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endParaRPr lang="pt-BR" altLang="pt-BR" smtClean="0"/>
          </a:p>
        </p:txBody>
      </p:sp>
      <p:pic>
        <p:nvPicPr>
          <p:cNvPr id="39941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762125"/>
            <a:ext cx="3856037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4" descr="Resultado de imagem para hipercalemia ec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644900"/>
            <a:ext cx="7715250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 noChangeArrowheads="1"/>
          </p:cNvSpPr>
          <p:nvPr>
            <p:ph type="title"/>
          </p:nvPr>
        </p:nvSpPr>
        <p:spPr>
          <a:xfrm>
            <a:off x="755650" y="8366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>Hipercalemia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57338"/>
            <a:ext cx="7772400" cy="4114800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pt-BR" sz="2400" dirty="0">
                <a:solidFill>
                  <a:srgbClr val="0070C0"/>
                </a:solidFill>
              </a:rPr>
              <a:t>Suspender a oferta de K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endParaRPr lang="pt-BR" sz="2400" dirty="0"/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en-US" sz="2400" dirty="0" err="1">
                <a:solidFill>
                  <a:srgbClr val="0070C0"/>
                </a:solidFill>
              </a:rPr>
              <a:t>Estabilização</a:t>
            </a:r>
            <a:r>
              <a:rPr lang="en-US" sz="2400" dirty="0">
                <a:solidFill>
                  <a:srgbClr val="0070C0"/>
                </a:solidFill>
              </a:rPr>
              <a:t> das </a:t>
            </a:r>
            <a:r>
              <a:rPr lang="en-US" sz="2400" dirty="0" err="1">
                <a:solidFill>
                  <a:srgbClr val="0070C0"/>
                </a:solidFill>
              </a:rPr>
              <a:t>membranas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celulares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(</a:t>
            </a:r>
            <a:r>
              <a:rPr lang="pt-BR" sz="2400" dirty="0"/>
              <a:t>antagonizar os efeitos neuromusculares da hiperpotassemia - reduz a toxicidade cardíaca, mas não reduz os níveis de K+)</a:t>
            </a:r>
            <a:r>
              <a:rPr lang="en-US" sz="2400" dirty="0"/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err="1"/>
              <a:t>Infusão</a:t>
            </a:r>
            <a:r>
              <a:rPr lang="en-US" sz="2400" dirty="0"/>
              <a:t> de </a:t>
            </a:r>
            <a:r>
              <a:rPr lang="en-US" sz="2400" dirty="0" err="1"/>
              <a:t>Gluc</a:t>
            </a:r>
            <a:r>
              <a:rPr lang="en-US" sz="2400" dirty="0"/>
              <a:t> Ca 10% 0,5 mL/kg (2,0 mL/kg) lento (</a:t>
            </a:r>
            <a:r>
              <a:rPr lang="en-US" sz="2400" dirty="0" err="1"/>
              <a:t>acima</a:t>
            </a:r>
            <a:r>
              <a:rPr lang="en-US" sz="2400" dirty="0"/>
              <a:t> de 5 </a:t>
            </a:r>
            <a:r>
              <a:rPr lang="en-US" sz="2400" dirty="0" err="1"/>
              <a:t>minutos</a:t>
            </a:r>
            <a:r>
              <a:rPr lang="en-US" sz="2400" dirty="0"/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 noChangeArrowheads="1"/>
          </p:cNvSpPr>
          <p:nvPr>
            <p:ph type="title"/>
          </p:nvPr>
        </p:nvSpPr>
        <p:spPr>
          <a:xfrm>
            <a:off x="722313" y="8620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pt-BR" b="1" smtClean="0"/>
              <a:t>Hipercalemia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58800" y="1881188"/>
            <a:ext cx="8026400" cy="41148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pt-BR" sz="1800" smtClean="0">
                <a:solidFill>
                  <a:srgbClr val="0070C0"/>
                </a:solidFill>
              </a:rPr>
              <a:t>3)    </a:t>
            </a:r>
            <a:r>
              <a:rPr lang="pt-BR" altLang="pt-BR" sz="1800" smtClean="0">
                <a:solidFill>
                  <a:srgbClr val="0070C0"/>
                </a:solidFill>
              </a:rPr>
              <a:t>Redistribuir o K+ internamente (p</a:t>
            </a:r>
            <a:r>
              <a:rPr lang="en-US" altLang="pt-BR" sz="1800" smtClean="0">
                <a:solidFill>
                  <a:srgbClr val="0070C0"/>
                </a:solidFill>
              </a:rPr>
              <a:t>romoção do movimento do K do extra para o intra-cellular</a:t>
            </a:r>
            <a:r>
              <a:rPr lang="en-US" altLang="pt-BR" sz="1800" smtClean="0"/>
              <a:t>):</a:t>
            </a:r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r>
              <a:rPr lang="en-US" altLang="pt-BR" sz="1800" smtClean="0"/>
              <a:t>G</a:t>
            </a:r>
            <a:r>
              <a:rPr lang="pt-BR" altLang="pt-BR" sz="1800" smtClean="0"/>
              <a:t>licoinsulinoterapia (glicose 0,5 a 1 g/kg + 1 UI de insulina para cada 4 g de glicose, EV, em 60 minutos), reduz o K+ em 1 a 2 mEq/l em 30 a 60 minutos e o efeito persiste por 4 a 6 horas;</a:t>
            </a:r>
            <a:endParaRPr lang="en-US" altLang="pt-BR" sz="1800" smtClean="0"/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r>
              <a:rPr lang="en-US" altLang="pt-BR" sz="1800" smtClean="0"/>
              <a:t>Administração de bicarbonato de Na (1 a 2 mEq/kg) em 30 a 60 minutos (o efeito persiste por cerca de 2 horas)</a:t>
            </a:r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r>
              <a:rPr lang="en-US" altLang="pt-BR" sz="1800" smtClean="0"/>
              <a:t>Salbutamol – 5mc/kg IV em 15 minutos</a:t>
            </a:r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endParaRPr lang="en-US" altLang="pt-BR" sz="1300" smtClean="0"/>
          </a:p>
          <a:p>
            <a:pPr marL="0" indent="0" eaLnBrk="1" hangingPunct="1">
              <a:lnSpc>
                <a:spcPct val="100000"/>
              </a:lnSpc>
            </a:pPr>
            <a:endParaRPr lang="pt-BR" altLang="pt-BR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Hipercalemia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42988" y="2005013"/>
            <a:ext cx="6572250" cy="32893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pt-BR" sz="1500" smtClean="0"/>
              <a:t>4) </a:t>
            </a:r>
            <a:r>
              <a:rPr lang="en-US" altLang="pt-BR" sz="1800" smtClean="0">
                <a:solidFill>
                  <a:srgbClr val="0070C0"/>
                </a:solidFill>
              </a:rPr>
              <a:t>Aumento da excreção de K: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pt-BR" sz="1800" smtClean="0">
              <a:solidFill>
                <a:srgbClr val="0070C0"/>
              </a:solidFill>
            </a:endParaRP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pt-BR" sz="1800" smtClean="0"/>
              <a:t>-   Furosemida 1,0 mg/kg/dose em bebês com adequada função renal</a:t>
            </a:r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r>
              <a:rPr lang="en-US" altLang="pt-BR" sz="1800" smtClean="0"/>
              <a:t>Diálise deve ser considerada em caso de IRA.</a:t>
            </a:r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endParaRPr lang="en-US" altLang="pt-BR" sz="1800" smtClean="0"/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r>
              <a:rPr lang="en-US" altLang="pt-BR" sz="1800" smtClean="0"/>
              <a:t>As resinas de troca podem ser utilizadas mas apresentam riscos de enterocolite necrosante e hipomotilidade intestinal</a:t>
            </a:r>
          </a:p>
          <a:p>
            <a:pPr marL="0" indent="0" eaLnBrk="1" hangingPunct="1">
              <a:lnSpc>
                <a:spcPct val="100000"/>
              </a:lnSpc>
              <a:buFontTx/>
              <a:buChar char="-"/>
            </a:pPr>
            <a:endParaRPr lang="en-US" altLang="pt-BR" sz="1800" smtClean="0"/>
          </a:p>
          <a:p>
            <a:pPr marL="0" indent="0" eaLnBrk="1" hangingPunct="1">
              <a:lnSpc>
                <a:spcPct val="100000"/>
              </a:lnSpc>
            </a:pPr>
            <a:endParaRPr lang="pt-BR" alt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b="1" smtClean="0"/>
              <a:t>Corticoide Antenatal</a:t>
            </a:r>
            <a:endParaRPr lang="pt-BR" altLang="pt-BR" b="1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784350"/>
            <a:ext cx="6570663" cy="3289300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>
                <a:solidFill>
                  <a:srgbClr val="0070C0"/>
                </a:solidFill>
              </a:rPr>
              <a:t>Maturação</a:t>
            </a:r>
            <a:r>
              <a:rPr lang="en-US" dirty="0">
                <a:solidFill>
                  <a:srgbClr val="0070C0"/>
                </a:solidFill>
              </a:rPr>
              <a:t>: </a:t>
            </a:r>
            <a:r>
              <a:rPr lang="en-US" dirty="0" err="1">
                <a:solidFill>
                  <a:srgbClr val="0070C0"/>
                </a:solidFill>
              </a:rPr>
              <a:t>Pulmonar</a:t>
            </a:r>
            <a:r>
              <a:rPr lang="en-US" dirty="0">
                <a:solidFill>
                  <a:srgbClr val="0070C0"/>
                </a:solidFill>
              </a:rPr>
              <a:t>, Renal e </a:t>
            </a:r>
            <a:r>
              <a:rPr lang="en-US" dirty="0" err="1">
                <a:solidFill>
                  <a:srgbClr val="0070C0"/>
                </a:solidFill>
              </a:rPr>
              <a:t>Cutâneo</a:t>
            </a:r>
            <a:endParaRPr lang="en-US" dirty="0">
              <a:solidFill>
                <a:srgbClr val="0070C0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1600" dirty="0">
                <a:solidFill>
                  <a:srgbClr val="0070C0"/>
                </a:solidFill>
              </a:rPr>
              <a:t>Os RN </a:t>
            </a:r>
            <a:r>
              <a:rPr lang="pt-BR" altLang="pt-BR" sz="1600" dirty="0" err="1">
                <a:solidFill>
                  <a:srgbClr val="0070C0"/>
                </a:solidFill>
              </a:rPr>
              <a:t>pré</a:t>
            </a:r>
            <a:r>
              <a:rPr lang="pt-BR" altLang="pt-BR" sz="1600" dirty="0">
                <a:solidFill>
                  <a:srgbClr val="0070C0"/>
                </a:solidFill>
              </a:rPr>
              <a:t>-termos extremos cuja mãe fez uso do </a:t>
            </a:r>
            <a:r>
              <a:rPr lang="pt-BR" altLang="pt-BR" sz="1600" dirty="0" err="1">
                <a:solidFill>
                  <a:srgbClr val="0070C0"/>
                </a:solidFill>
              </a:rPr>
              <a:t>corticosteróide</a:t>
            </a:r>
            <a:r>
              <a:rPr lang="pt-BR" altLang="pt-BR" sz="1600" dirty="0">
                <a:solidFill>
                  <a:srgbClr val="0070C0"/>
                </a:solidFill>
              </a:rPr>
              <a:t> apresentaram menor perda insensível de água (pelo aumento da maturação das células epiteliais da pele), menos hipernatremia, maior diurese precoce e </a:t>
            </a:r>
            <a:r>
              <a:rPr lang="pt-BR" altLang="pt-BR" sz="1600" dirty="0" err="1">
                <a:solidFill>
                  <a:srgbClr val="0070C0"/>
                </a:solidFill>
              </a:rPr>
              <a:t>natriurese</a:t>
            </a:r>
            <a:r>
              <a:rPr lang="pt-BR" altLang="pt-BR" sz="1600" dirty="0">
                <a:solidFill>
                  <a:srgbClr val="0070C0"/>
                </a:solidFill>
              </a:rPr>
              <a:t>. Estes RN apresentam também maior reabsorção do líquido pulmonar devido ao aumento da atividade da Na+-K+ </a:t>
            </a:r>
            <a:r>
              <a:rPr lang="pt-BR" altLang="pt-BR" sz="1600" dirty="0" err="1">
                <a:solidFill>
                  <a:srgbClr val="0070C0"/>
                </a:solidFill>
              </a:rPr>
              <a:t>ATPase</a:t>
            </a:r>
            <a:r>
              <a:rPr lang="pt-BR" altLang="pt-BR" sz="1600" dirty="0">
                <a:solidFill>
                  <a:srgbClr val="0070C0"/>
                </a:solidFill>
              </a:rPr>
              <a:t>. Com o aumento da expansão do extracelular, ajuda a prevenir a hipernatremia e a hipercalemia não </a:t>
            </a:r>
            <a:r>
              <a:rPr lang="pt-BR" altLang="pt-BR" sz="1600" dirty="0" err="1">
                <a:solidFill>
                  <a:srgbClr val="0070C0"/>
                </a:solidFill>
              </a:rPr>
              <a:t>oligúrica</a:t>
            </a:r>
            <a:r>
              <a:rPr lang="pt-BR" altLang="pt-BR" sz="1600" dirty="0">
                <a:solidFill>
                  <a:srgbClr val="0070C0"/>
                </a:solidFill>
              </a:rPr>
              <a:t> pela estabilização da membrana celular que resulta em diminuição da saída de K+ do intracelular para o extracelular.</a:t>
            </a:r>
            <a:endParaRPr lang="pt-BR" sz="1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/>
              <a:t>Referências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mtClean="0"/>
              <a:t>Margotto, PR.Hidratação venoso no RN-Caítulo do Livro Assistência ao Recém-Nascido de Risco. 4ª Edição, Brasília, 2019, no prelo</a:t>
            </a:r>
          </a:p>
          <a:p>
            <a:r>
              <a:rPr lang="en-US" altLang="pt-BR" smtClean="0"/>
              <a:t>Ringer S. Fluid and electrolyte therapy in newborns. UpToDate, 2018</a:t>
            </a:r>
            <a:r>
              <a:rPr lang="pt-BR" altLang="pt-BR" smtClean="0"/>
              <a:t> </a:t>
            </a:r>
          </a:p>
        </p:txBody>
      </p:sp>
      <p:pic>
        <p:nvPicPr>
          <p:cNvPr id="62468" name="Picture 4" descr="doc">
            <a:hlinkClick r:id="rId2" tooltip="NOVO-HIDRATAÇÃO VENOSA NO R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2276475"/>
            <a:ext cx="655638" cy="65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mtClean="0">
                <a:solidFill>
                  <a:srgbClr val="FF66FF"/>
                </a:solidFill>
              </a:rPr>
              <a:t>Obrigada!</a:t>
            </a:r>
            <a:endParaRPr lang="pt-BR" altLang="pt-BR" smtClean="0">
              <a:solidFill>
                <a:srgbClr val="FF66FF"/>
              </a:solidFill>
            </a:endParaRPr>
          </a:p>
        </p:txBody>
      </p:sp>
      <p:pic>
        <p:nvPicPr>
          <p:cNvPr id="46083" name="Espaço Reservado para Conteúdo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91"/>
          <a:stretch>
            <a:fillRect/>
          </a:stretch>
        </p:blipFill>
        <p:spPr>
          <a:xfrm>
            <a:off x="4638675" y="3155950"/>
            <a:ext cx="4467225" cy="2989263"/>
          </a:xfrm>
        </p:spPr>
      </p:pic>
      <p:pic>
        <p:nvPicPr>
          <p:cNvPr id="46084" name="Imagem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155950"/>
            <a:ext cx="4468812" cy="296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Imagem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60350"/>
            <a:ext cx="1993900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04B663"/>
      </a:accent4>
      <a:accent5>
        <a:srgbClr val="DF8822"/>
      </a:accent5>
      <a:accent6>
        <a:srgbClr val="BC410A"/>
      </a:accent6>
      <a:hlink>
        <a:srgbClr val="5977C4"/>
      </a:hlink>
      <a:folHlink>
        <a:srgbClr val="01A9BF"/>
      </a:folHlink>
    </a:clrScheme>
    <a:fontScheme name="Galeria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2013</TotalTime>
  <Words>1525</Words>
  <Application>Microsoft Office PowerPoint</Application>
  <PresentationFormat>Apresentação na tela (4:3)</PresentationFormat>
  <Paragraphs>193</Paragraphs>
  <Slides>28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4" baseType="lpstr">
      <vt:lpstr>Century Gothic</vt:lpstr>
      <vt:lpstr>Arial</vt:lpstr>
      <vt:lpstr>Calibri</vt:lpstr>
      <vt:lpstr>Wingdings</vt:lpstr>
      <vt:lpstr>Times New Roman</vt:lpstr>
      <vt:lpstr>Galeria</vt:lpstr>
      <vt:lpstr>Distúrbios Eletrolíticos no RN</vt:lpstr>
      <vt:lpstr>Caso Clínico</vt:lpstr>
      <vt:lpstr>Indicações de HV no RN</vt:lpstr>
      <vt:lpstr>Distúrbios Eletrolíticos no RN</vt:lpstr>
      <vt:lpstr>Oferta de Fluidos</vt:lpstr>
      <vt:lpstr>Necessidade hídrica (mL/kg por dia)</vt:lpstr>
      <vt:lpstr>Oferta Eletrolítica no RN</vt:lpstr>
      <vt:lpstr>Sódio</vt:lpstr>
      <vt:lpstr>Balanço do Sódio</vt:lpstr>
      <vt:lpstr>Oferta Eletrolítica no RN</vt:lpstr>
      <vt:lpstr> Hiponatremia</vt:lpstr>
      <vt:lpstr>Hiponatremia</vt:lpstr>
      <vt:lpstr>Hiponatremia</vt:lpstr>
      <vt:lpstr>Hipernatremia</vt:lpstr>
      <vt:lpstr>Hipernatremia</vt:lpstr>
      <vt:lpstr>Hipernatremia</vt:lpstr>
      <vt:lpstr>Hipernatremia</vt:lpstr>
      <vt:lpstr>Hipocalemia</vt:lpstr>
      <vt:lpstr>Hipocalemia</vt:lpstr>
      <vt:lpstr>Hipercalemia</vt:lpstr>
      <vt:lpstr>Hipercalemia</vt:lpstr>
      <vt:lpstr>Hipercalemia</vt:lpstr>
      <vt:lpstr>Hipercalemia</vt:lpstr>
      <vt:lpstr>Hipercalemia</vt:lpstr>
      <vt:lpstr>Hipercalemia</vt:lpstr>
      <vt:lpstr>Corticoide Antenatal</vt:lpstr>
      <vt:lpstr>Referências</vt:lpstr>
      <vt:lpstr>Obrigada!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Reanimação Neonatal</dc:title>
  <dc:creator>usuario</dc:creator>
  <cp:lastModifiedBy>Paulo Margotto</cp:lastModifiedBy>
  <cp:revision>112</cp:revision>
  <dcterms:created xsi:type="dcterms:W3CDTF">2004-10-15T03:01:30Z</dcterms:created>
  <dcterms:modified xsi:type="dcterms:W3CDTF">2019-04-29T17:23:40Z</dcterms:modified>
</cp:coreProperties>
</file>