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347" r:id="rId2"/>
    <p:sldId id="256" r:id="rId3"/>
    <p:sldId id="257" r:id="rId4"/>
    <p:sldId id="349" r:id="rId5"/>
    <p:sldId id="350" r:id="rId6"/>
    <p:sldId id="258" r:id="rId7"/>
    <p:sldId id="351" r:id="rId8"/>
    <p:sldId id="352" r:id="rId9"/>
    <p:sldId id="353" r:id="rId10"/>
    <p:sldId id="453" r:id="rId11"/>
    <p:sldId id="355" r:id="rId12"/>
    <p:sldId id="356" r:id="rId13"/>
    <p:sldId id="358" r:id="rId14"/>
    <p:sldId id="359" r:id="rId15"/>
    <p:sldId id="360" r:id="rId16"/>
    <p:sldId id="357" r:id="rId17"/>
    <p:sldId id="430" r:id="rId18"/>
    <p:sldId id="259" r:id="rId19"/>
    <p:sldId id="261" r:id="rId20"/>
    <p:sldId id="431" r:id="rId21"/>
    <p:sldId id="361" r:id="rId22"/>
    <p:sldId id="454" r:id="rId23"/>
    <p:sldId id="455" r:id="rId24"/>
    <p:sldId id="433" r:id="rId25"/>
    <p:sldId id="338" r:id="rId26"/>
    <p:sldId id="341" r:id="rId27"/>
    <p:sldId id="344" r:id="rId28"/>
    <p:sldId id="317" r:id="rId29"/>
    <p:sldId id="330" r:id="rId30"/>
    <p:sldId id="273" r:id="rId31"/>
    <p:sldId id="447" r:id="rId32"/>
    <p:sldId id="446" r:id="rId33"/>
    <p:sldId id="442" r:id="rId34"/>
    <p:sldId id="451" r:id="rId35"/>
    <p:sldId id="445" r:id="rId36"/>
    <p:sldId id="444" r:id="rId37"/>
    <p:sldId id="322" r:id="rId38"/>
    <p:sldId id="456" r:id="rId39"/>
  </p:sldIdLst>
  <p:sldSz cx="12188825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2031"/>
    <a:srgbClr val="C00004"/>
    <a:srgbClr val="F8B6F5"/>
    <a:srgbClr val="FF7DFF"/>
    <a:srgbClr val="F8B2F5"/>
    <a:srgbClr val="FF33CC"/>
    <a:srgbClr val="FFCC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5" autoAdjust="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204" y="64"/>
      </p:cViewPr>
      <p:guideLst>
        <p:guide orient="horz" pos="2160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54538E3-F67E-49EF-9EEB-80B0DE5C4028}" type="datetimeFigureOut">
              <a:rPr lang="pt-BR" altLang="pt-BR"/>
              <a:pPr>
                <a:defRPr/>
              </a:pPr>
              <a:t>30/04/2019</a:t>
            </a:fld>
            <a:endParaRPr lang="pt-BR" alt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noProof="0"/>
              <a:t>Clique para editar os estilos de texto mestres</a:t>
            </a:r>
          </a:p>
          <a:p>
            <a:pPr lvl="1"/>
            <a:r>
              <a:rPr lang="pt-BR" altLang="pt-BR" noProof="0"/>
              <a:t>Segundo nível</a:t>
            </a:r>
          </a:p>
          <a:p>
            <a:pPr lvl="2"/>
            <a:r>
              <a:rPr lang="pt-BR" altLang="pt-BR" noProof="0"/>
              <a:t>Terceiro nível</a:t>
            </a:r>
          </a:p>
          <a:p>
            <a:pPr lvl="3"/>
            <a:r>
              <a:rPr lang="pt-BR" altLang="pt-BR" noProof="0"/>
              <a:t>Quarto nível</a:t>
            </a:r>
          </a:p>
          <a:p>
            <a:pPr lvl="4"/>
            <a:r>
              <a:rPr lang="pt-BR" alt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21F1F6-4621-4698-B465-563F43E8E24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83181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1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50A947C-ECCF-4908-827C-949C2E3D68CE}" type="slidenum">
              <a:rPr lang="pt-BR" altLang="pt-BR" smtClean="0"/>
              <a:pPr>
                <a:spcBef>
                  <a:spcPct val="0"/>
                </a:spcBef>
              </a:pPr>
              <a:t>1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086647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61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CADB8CE-736F-4CCA-962B-49B061C02EF1}" type="slidenum">
              <a:rPr lang="pt-BR" altLang="pt-BR" smtClean="0"/>
              <a:pPr>
                <a:spcBef>
                  <a:spcPct val="0"/>
                </a:spcBef>
              </a:pPr>
              <a:t>2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170147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163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8F36BC34-9976-4DFA-ACA6-7BC55C170B18}" type="slidenum">
              <a:rPr lang="pt-BR" altLang="pt-BR" smtClean="0"/>
              <a:pPr/>
              <a:t>11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585972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altLang="pt-BR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BE74F82-18EA-4270-8E50-CAF4EDA0FF3B}" type="slidenum">
              <a:rPr lang="pt-BR" altLang="pt-BR" smtClean="0"/>
              <a:pPr>
                <a:spcBef>
                  <a:spcPct val="0"/>
                </a:spcBef>
              </a:pPr>
              <a:t>29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940919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3E0F7B12-E22F-424F-B68E-E36E63BE7711}" type="slidenum">
              <a:rPr lang="pt-BR" altLang="pt-BR" smtClean="0"/>
              <a:pPr/>
              <a:t>35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861419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FF58D-F5B8-467B-A059-8C07C2E794D0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0076D-1761-45CB-A11C-3A10BE4ADE66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561102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62AA3-00CA-438A-86BE-B1CDD1AFD568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016E8-6914-4D35-930C-A507672B90A7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118600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0EEE0-A8C9-48DB-AB27-D5D3A061BC38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F4556-C398-473C-9986-B78EB712F4F2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035033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589" y="1600201"/>
            <a:ext cx="720960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5341" y="1600201"/>
            <a:ext cx="72096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7D3F0-3C4A-44B0-B137-054524881065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DC6F-26B7-4CE6-AD0D-EA4324032C7F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4195041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1" y="274638"/>
            <a:ext cx="1096994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4" y="1535113"/>
            <a:ext cx="538763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4" y="2174875"/>
            <a:ext cx="538763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3BC13-B7E5-48C7-B2A6-77D1AF8F87CC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B3E9D-1549-4A00-AC5A-EF16A71757C9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166559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803EA-2702-4227-A364-02449522202A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12793-0821-4E20-94BC-3BFD4B41BD7B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998420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21211-BEFA-438C-8464-933F4D5A7DED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5EAE1-AB8A-4518-8BD9-BF4786A95A60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848527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2" y="273050"/>
            <a:ext cx="401003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92" y="273051"/>
            <a:ext cx="68138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42" y="1435101"/>
            <a:ext cx="40100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87174-2876-48A4-9CB1-8BA462A8AFC5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2621E-85DA-4EE3-9CE3-DCC327BCFB48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552693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9EC8C-7519-4C66-890A-CA7BAE8AF7F6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A617B-C30B-4C31-A7C5-34EAF9DA3E78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133341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CABF9-CE44-4D08-B98F-6343B3F08D2C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C681D-27CB-42F5-BB02-5638E043AB5D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396370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0415" y="274639"/>
            <a:ext cx="3654531" cy="5851525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589" y="274639"/>
            <a:ext cx="10764680" cy="5851525"/>
          </a:xfrm>
        </p:spPr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3AFE1-3B0E-4C70-8355-A890B85E3604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DCAA-A2B5-429D-A09F-3875F387018F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77830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69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696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text styles</a:t>
            </a:r>
          </a:p>
          <a:p>
            <a:pPr lvl="1"/>
            <a:r>
              <a:rPr lang="en-US" altLang="pt-BR" smtClean="0"/>
              <a:t>Second level</a:t>
            </a:r>
          </a:p>
          <a:p>
            <a:pPr lvl="2"/>
            <a:r>
              <a:rPr lang="en-US" altLang="pt-BR" smtClean="0"/>
              <a:t>Third level</a:t>
            </a:r>
          </a:p>
          <a:p>
            <a:pPr lvl="3"/>
            <a:r>
              <a:rPr lang="en-US" altLang="pt-BR" smtClean="0"/>
              <a:t>Fourth level</a:t>
            </a:r>
          </a:p>
          <a:p>
            <a:pPr lvl="4"/>
            <a:r>
              <a:rPr lang="en-US" alt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32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60B97CF-74C7-4B0B-9A74-282B503D25BD}" type="datetimeFigureOut">
              <a:rPr lang="en-US" altLang="pt-BR"/>
              <a:pPr>
                <a:defRPr/>
              </a:pPr>
              <a:t>4/30/2019</a:t>
            </a:fld>
            <a:endParaRPr lang="en-U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013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013" y="6356350"/>
            <a:ext cx="28432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23DD53E-5A75-4FCC-B618-9F6430F05548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?term=European+Consensus+Guidelines+on+the+Management+of+Respiratory+Distress+Syndrome+%E2%80%93+2019+Update" TargetMode="External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04_Curosurf_LISA_10_10_2015.mp4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paulomargotto.com.br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accent3"/>
              </a:solidFill>
            </a:endParaRPr>
          </a:p>
        </p:txBody>
      </p:sp>
      <p:sp>
        <p:nvSpPr>
          <p:cNvPr id="2059" name="Title 1"/>
          <p:cNvSpPr>
            <a:spLocks noGrp="1"/>
          </p:cNvSpPr>
          <p:nvPr>
            <p:ph type="ctrTitle"/>
          </p:nvPr>
        </p:nvSpPr>
        <p:spPr>
          <a:xfrm>
            <a:off x="257175" y="4935076"/>
            <a:ext cx="11618913" cy="173355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  <a:t>Marta D Rocha de Moura </a:t>
            </a:r>
            <a:b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  <a:t>Pediatra/Neonatologista</a:t>
            </a:r>
            <a: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  <a:t> – Hospital Materno Infantil de Brasília</a:t>
            </a:r>
            <a:b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  <a:t>Mestre em Ginecologia, Obstetrícia e Perinatologia UNESP – Botucatu </a:t>
            </a:r>
            <a:b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2000" dirty="0">
                <a:solidFill>
                  <a:srgbClr val="00618A"/>
                </a:solidFill>
                <a:latin typeface="Verdana" pitchFamily="34" charset="0"/>
              </a:rPr>
              <a:t>Docente do Curso de Medicina da </a:t>
            </a:r>
            <a:r>
              <a:rPr lang="pt-BR" altLang="pt-BR" sz="2000" dirty="0" smtClean="0">
                <a:solidFill>
                  <a:srgbClr val="00618A"/>
                </a:solidFill>
                <a:latin typeface="Verdana" pitchFamily="34" charset="0"/>
              </a:rPr>
              <a:t>ESCS</a:t>
            </a:r>
            <a:br>
              <a:rPr lang="pt-BR" altLang="pt-BR" sz="2000" dirty="0" smtClean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2000" dirty="0" smtClean="0">
                <a:solidFill>
                  <a:srgbClr val="00618A"/>
                </a:solidFill>
                <a:latin typeface="Verdana" pitchFamily="34" charset="0"/>
                <a:hlinkClick r:id="rId3"/>
              </a:rPr>
              <a:t>www.paulomargotto.com.br</a:t>
            </a:r>
            <a:r>
              <a:rPr lang="pt-BR" altLang="pt-BR" sz="2000" dirty="0" smtClean="0">
                <a:solidFill>
                  <a:srgbClr val="00618A"/>
                </a:solidFill>
                <a:latin typeface="Verdana" pitchFamily="34" charset="0"/>
              </a:rPr>
              <a:t>  </a:t>
            </a:r>
            <a:endParaRPr lang="en-US" altLang="pt-BR" sz="2000" b="1" dirty="0">
              <a:solidFill>
                <a:srgbClr val="00618A"/>
              </a:solidFill>
              <a:latin typeface="Verdana" pitchFamily="34" charset="0"/>
            </a:endParaRPr>
          </a:p>
        </p:txBody>
      </p:sp>
      <p:sp>
        <p:nvSpPr>
          <p:cNvPr id="3076" name="Retângulo 1"/>
          <p:cNvSpPr>
            <a:spLocks noChangeArrowheads="1"/>
          </p:cNvSpPr>
          <p:nvPr/>
        </p:nvSpPr>
        <p:spPr bwMode="auto">
          <a:xfrm>
            <a:off x="379413" y="122238"/>
            <a:ext cx="11809412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3200">
                <a:solidFill>
                  <a:schemeClr val="bg2"/>
                </a:solidFill>
                <a:latin typeface="Verdana" panose="020B0604030504040204" pitchFamily="34" charset="0"/>
              </a:rPr>
              <a:t>Medidas clínicas para </a:t>
            </a:r>
            <a:r>
              <a:rPr lang="pt-BR" altLang="pt-BR" sz="3200" b="1">
                <a:solidFill>
                  <a:schemeClr val="bg2"/>
                </a:solidFill>
                <a:latin typeface="Verdana" panose="020B0604030504040204" pitchFamily="34" charset="0"/>
              </a:rPr>
              <a:t>proteção pulmonar em recém – nascidos </a:t>
            </a:r>
            <a:r>
              <a:rPr lang="pt-BR" altLang="pt-BR" sz="3200">
                <a:solidFill>
                  <a:schemeClr val="bg2"/>
                </a:solidFill>
                <a:latin typeface="Verdana" panose="020B0604030504040204" pitchFamily="34" charset="0"/>
              </a:rPr>
              <a:t>nas primeiras </a:t>
            </a:r>
            <a:r>
              <a:rPr lang="pt-BR" altLang="pt-BR" sz="3200" b="1">
                <a:solidFill>
                  <a:schemeClr val="bg2"/>
                </a:solidFill>
                <a:latin typeface="Verdana" panose="020B0604030504040204" pitchFamily="34" charset="0"/>
              </a:rPr>
              <a:t>24 horas </a:t>
            </a:r>
            <a:endParaRPr lang="pt-BR" altLang="pt-BR" sz="3200">
              <a:solidFill>
                <a:schemeClr val="bg2"/>
              </a:solidFill>
            </a:endParaRPr>
          </a:p>
        </p:txBody>
      </p:sp>
      <p:pic>
        <p:nvPicPr>
          <p:cNvPr id="6" name="Imagem 5" descr="Uma imagem contendo céu, ao ar livre, edifício, estrada&#10;&#10;Descrição gerada automaticamen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1414463"/>
            <a:ext cx="5370513" cy="33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13" y="1414463"/>
            <a:ext cx="4779962" cy="3395662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accent3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5592763"/>
            <a:ext cx="12188825" cy="129222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accent3"/>
              </a:solidFill>
            </a:endParaRPr>
          </a:p>
        </p:txBody>
      </p:sp>
      <p:sp>
        <p:nvSpPr>
          <p:cNvPr id="5124" name="Título 1"/>
          <p:cNvSpPr>
            <a:spLocks noGrp="1"/>
          </p:cNvSpPr>
          <p:nvPr>
            <p:ph type="ctrTitle"/>
          </p:nvPr>
        </p:nvSpPr>
        <p:spPr>
          <a:xfrm>
            <a:off x="242888" y="3005138"/>
            <a:ext cx="11376025" cy="1470025"/>
          </a:xfrm>
        </p:spPr>
        <p:txBody>
          <a:bodyPr/>
          <a:lstStyle/>
          <a:p>
            <a:pPr marL="273050" indent="-273050"/>
            <a:r>
              <a:rPr lang="pt-BR" altLang="pt-BR" sz="3200" b="1" smtClean="0">
                <a:solidFill>
                  <a:srgbClr val="011993"/>
                </a:solidFill>
              </a:rPr>
              <a:t>Declaração de potencial conflito de interesse</a:t>
            </a:r>
            <a:br>
              <a:rPr lang="pt-BR" altLang="pt-BR" sz="3200" b="1" smtClean="0">
                <a:solidFill>
                  <a:srgbClr val="011993"/>
                </a:solidFill>
              </a:rPr>
            </a:br>
            <a:r>
              <a:rPr lang="pt-BR" altLang="pt-BR" sz="3200" b="1" smtClean="0">
                <a:solidFill>
                  <a:srgbClr val="011993"/>
                </a:solidFill>
              </a:rPr>
              <a:t/>
            </a:r>
            <a:br>
              <a:rPr lang="pt-BR" altLang="pt-BR" sz="3200" b="1" smtClean="0">
                <a:solidFill>
                  <a:srgbClr val="011993"/>
                </a:solidFill>
              </a:rPr>
            </a:br>
            <a:r>
              <a:rPr lang="pt-BR" altLang="pt-BR" sz="3200" b="1" smtClean="0">
                <a:solidFill>
                  <a:srgbClr val="011993"/>
                </a:solidFill>
              </a:rPr>
              <a:t>patrocina este evento</a:t>
            </a:r>
            <a:br>
              <a:rPr lang="pt-BR" altLang="pt-BR" sz="3200" b="1" smtClean="0">
                <a:solidFill>
                  <a:srgbClr val="011993"/>
                </a:solidFill>
              </a:rPr>
            </a:br>
            <a:r>
              <a:rPr lang="pt-BR" altLang="pt-BR" sz="3200" b="1" smtClean="0">
                <a:solidFill>
                  <a:srgbClr val="011993"/>
                </a:solidFill>
              </a:rPr>
              <a:t/>
            </a:r>
            <a:br>
              <a:rPr lang="pt-BR" altLang="pt-BR" sz="3200" b="1" smtClean="0">
                <a:solidFill>
                  <a:srgbClr val="011993"/>
                </a:solidFill>
              </a:rPr>
            </a:br>
            <a:r>
              <a:rPr lang="pt-BR" altLang="pt-BR" sz="3200" b="1" smtClean="0">
                <a:solidFill>
                  <a:srgbClr val="011993"/>
                </a:solidFill>
              </a:rPr>
              <a:t>Essa apresentação está em conformidade com as exigências regulatórias.</a:t>
            </a:r>
            <a:br>
              <a:rPr lang="pt-BR" altLang="pt-BR" sz="3200" b="1" smtClean="0">
                <a:solidFill>
                  <a:srgbClr val="011993"/>
                </a:solidFill>
              </a:rPr>
            </a:br>
            <a:endParaRPr lang="pt-BR" altLang="pt-BR" sz="3200" b="1" smtClean="0">
              <a:solidFill>
                <a:srgbClr val="011993"/>
              </a:solidFill>
            </a:endParaRPr>
          </a:p>
        </p:txBody>
      </p:sp>
      <p:pic>
        <p:nvPicPr>
          <p:cNvPr id="5125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3005138"/>
            <a:ext cx="2203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19050"/>
            <a:ext cx="5291137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3975" y="0"/>
            <a:ext cx="5829300" cy="2963863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accent3"/>
              </a:solidFill>
            </a:endParaRPr>
          </a:p>
        </p:txBody>
      </p:sp>
      <p:sp>
        <p:nvSpPr>
          <p:cNvPr id="3076" name="Title 1"/>
          <p:cNvSpPr>
            <a:spLocks noGrp="1"/>
          </p:cNvSpPr>
          <p:nvPr>
            <p:ph type="ctrTitle"/>
          </p:nvPr>
        </p:nvSpPr>
        <p:spPr>
          <a:xfrm>
            <a:off x="425450" y="433388"/>
            <a:ext cx="5575300" cy="2130425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defRPr/>
            </a:pPr>
            <a:r>
              <a:rPr lang="pt-BR" altLang="pt-BR" sz="4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Medidas clínicas para </a:t>
            </a:r>
            <a:r>
              <a:rPr lang="pt-BR" altLang="pt-BR" sz="40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proteção pulmonar </a:t>
            </a:r>
            <a:r>
              <a:rPr lang="pt-BR" altLang="pt-BR" sz="4000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nas primeiras </a:t>
            </a:r>
            <a:r>
              <a:rPr lang="pt-BR" altLang="pt-BR" sz="4000" b="1" dirty="0">
                <a:solidFill>
                  <a:schemeClr val="accent1">
                    <a:lumMod val="75000"/>
                  </a:schemeClr>
                </a:solidFill>
                <a:latin typeface="Verdana" pitchFamily="34" charset="0"/>
              </a:rPr>
              <a:t>24 horas </a:t>
            </a:r>
            <a:r>
              <a:rPr lang="pt-BR" sz="40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t-BR" sz="4000" dirty="0">
                <a:solidFill>
                  <a:schemeClr val="accent1">
                    <a:lumMod val="75000"/>
                  </a:schemeClr>
                </a:solidFill>
              </a:rPr>
            </a:br>
            <a:endParaRPr lang="en-US" altLang="pt-BR" sz="4000" b="1" dirty="0">
              <a:solidFill>
                <a:schemeClr val="accent1">
                  <a:lumMod val="75000"/>
                </a:schemeClr>
              </a:solidFill>
              <a:latin typeface="Verdana" pitchFamily="34" charset="0"/>
            </a:endParaRP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750050" y="2963863"/>
            <a:ext cx="47609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pt-BR" altLang="pt-BR" sz="2000" b="1">
              <a:solidFill>
                <a:srgbClr val="595959"/>
              </a:solidFill>
              <a:latin typeface="Verdana" panose="020B060403050404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1483975" y="-26988"/>
            <a:ext cx="704850" cy="6884988"/>
          </a:xfrm>
          <a:prstGeom prst="rect">
            <a:avLst/>
          </a:prstGeom>
          <a:solidFill>
            <a:srgbClr val="00B4F9">
              <a:alpha val="52941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accent3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6516688"/>
            <a:ext cx="12188825" cy="376237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CaixaDeTexto 1">
            <a:extLst>
              <a:ext uri="{FF2B5EF4-FFF2-40B4-BE49-F238E27FC236}"/>
            </a:extLst>
          </p:cNvPr>
          <p:cNvSpPr txBox="1"/>
          <p:nvPr/>
        </p:nvSpPr>
        <p:spPr>
          <a:xfrm>
            <a:off x="165100" y="3146425"/>
            <a:ext cx="11106150" cy="3170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342900" indent="-342900" eaLnBrk="1" hangingPunct="1">
              <a:buFontTx/>
              <a:buAutoNum type="arabicPeriod"/>
              <a:defRPr/>
            </a:pPr>
            <a:r>
              <a:rPr lang="pt-BR" sz="4000" dirty="0"/>
              <a:t>Assistência pré-natal</a:t>
            </a:r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pt-BR" sz="4000" dirty="0"/>
              <a:t>Sala de Parto</a:t>
            </a:r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pt-BR" sz="4000" dirty="0"/>
              <a:t>Suporte Ventilatório ao Nascer</a:t>
            </a:r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pt-BR" sz="4000" dirty="0"/>
              <a:t>Surfactante Pulmonar </a:t>
            </a:r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pt-BR" sz="4000" dirty="0"/>
              <a:t>Suporte Ventilatório na Unidade Neonatal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8" y="1016000"/>
            <a:ext cx="6383337" cy="528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345238"/>
            <a:ext cx="12188825" cy="48577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pré - natal 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127000" y="1168400"/>
            <a:ext cx="8672513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pt-BR" altLang="pt-BR" sz="2800" b="1" dirty="0">
                <a:solidFill>
                  <a:schemeClr val="accent2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RETARDAR O PARTO PREMATURO SEMPRE!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pt-BR" altLang="pt-BR" sz="2800" b="1" dirty="0">
              <a:solidFill>
                <a:schemeClr val="accent2"/>
              </a:solidFill>
              <a:latin typeface="Calibri Light" panose="020F0302020204030204" pitchFamily="34" charset="0"/>
              <a:ea typeface="Verdana" panose="020B0604030504040204" pitchFamily="34" charset="0"/>
              <a:cs typeface="Calibri Light" panose="020F030202020403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pt-BR" altLang="pt-BR" sz="2800" b="1" dirty="0">
                <a:solidFill>
                  <a:schemeClr val="accent2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QUANDO NÃO FOR POSSÍVEL  - Corticosteroide</a:t>
            </a:r>
          </a:p>
          <a:p>
            <a:pPr marL="457200" indent="-457200" eaLnBrk="1" hangingPunct="1">
              <a:buFontTx/>
              <a:buChar char="-"/>
              <a:defRPr/>
            </a:pPr>
            <a:r>
              <a:rPr lang="pt-BR" sz="2800" dirty="0"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24 a 34 semanas</a:t>
            </a:r>
          </a:p>
          <a:p>
            <a:pPr marL="457200" indent="-457200" eaLnBrk="1" hangingPunct="1">
              <a:buFontTx/>
              <a:buChar char="-"/>
              <a:defRPr/>
            </a:pPr>
            <a:r>
              <a:rPr lang="pt-BR" sz="2800" dirty="0"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O melhor efeito de 28 a 32 semanas. </a:t>
            </a:r>
          </a:p>
          <a:p>
            <a:pPr marL="457200" indent="-457200" eaLnBrk="1" hangingPunct="1">
              <a:buFontTx/>
              <a:buChar char="-"/>
              <a:defRPr/>
            </a:pP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Opção 1 </a:t>
            </a:r>
            <a:r>
              <a:rPr lang="pt-BR" sz="2800" b="1" dirty="0" err="1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Betametasona</a:t>
            </a: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 (</a:t>
            </a:r>
            <a:r>
              <a:rPr lang="pt-BR" sz="2800" b="1" dirty="0" err="1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Celestone</a:t>
            </a: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 </a:t>
            </a:r>
            <a:r>
              <a:rPr lang="pt-BR" sz="2800" b="1" dirty="0" err="1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Soluspan</a:t>
            </a: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®)</a:t>
            </a:r>
          </a:p>
          <a:p>
            <a:pPr marL="914400" lvl="1" indent="-457200" eaLnBrk="1" hangingPunct="1">
              <a:buFontTx/>
              <a:buChar char="-"/>
              <a:defRPr/>
            </a:pPr>
            <a:r>
              <a:rPr lang="pt-BR" sz="2800" dirty="0"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2 ampolas (12 mg) por via intramuscular, dose única diária, durante 2 dias</a:t>
            </a:r>
          </a:p>
          <a:p>
            <a:pPr marL="457200" indent="-457200" eaLnBrk="1" hangingPunct="1">
              <a:buFontTx/>
              <a:buChar char="-"/>
              <a:defRPr/>
            </a:pP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Opção 2 </a:t>
            </a:r>
            <a:r>
              <a:rPr lang="pt-BR" sz="2800" b="1" dirty="0" err="1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Dexametasona</a:t>
            </a: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 (</a:t>
            </a:r>
            <a:r>
              <a:rPr lang="pt-BR" sz="2800" b="1" dirty="0" err="1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Decadron</a:t>
            </a:r>
            <a:r>
              <a:rPr lang="pt-BR" sz="2800" b="1" dirty="0">
                <a:solidFill>
                  <a:srgbClr val="FF000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®) </a:t>
            </a:r>
          </a:p>
          <a:p>
            <a:pPr marL="914400" lvl="1" indent="-457200" eaLnBrk="1" hangingPunct="1">
              <a:buFontTx/>
              <a:buChar char="-"/>
              <a:defRPr/>
            </a:pPr>
            <a:r>
              <a:rPr lang="pt-BR" sz="2800" dirty="0"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1 ampola (4 mg) por via intramuscular, a cada 8 horas, durante 2 dias consecutivos</a:t>
            </a:r>
            <a:endParaRPr lang="pt-BR" altLang="pt-BR" sz="2800" dirty="0">
              <a:latin typeface="Calibri Light" panose="020F0302020204030204" pitchFamily="34" charset="0"/>
              <a:ea typeface="Verdana" panose="020B0604030504040204" pitchFamily="34" charset="0"/>
              <a:cs typeface="Calibri Light" panose="020F0302020204030204" pitchFamily="34" charset="0"/>
            </a:endParaRPr>
          </a:p>
        </p:txBody>
      </p:sp>
      <p:sp>
        <p:nvSpPr>
          <p:cNvPr id="8199" name="Retângulo 3"/>
          <p:cNvSpPr>
            <a:spLocks noChangeArrowheads="1"/>
          </p:cNvSpPr>
          <p:nvPr/>
        </p:nvSpPr>
        <p:spPr bwMode="auto">
          <a:xfrm>
            <a:off x="9504363" y="6430963"/>
            <a:ext cx="2409825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pt-BR" altLang="pt-BR" sz="2000" b="1"/>
              <a:t> (Gano D et al, 2016)</a:t>
            </a:r>
            <a:r>
              <a:rPr lang="pt-BR" altLang="pt-BR" sz="200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345238"/>
            <a:ext cx="12188825" cy="48577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pré - natal 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9221" name="Retângulo 2"/>
          <p:cNvSpPr>
            <a:spLocks noChangeArrowheads="1"/>
          </p:cNvSpPr>
          <p:nvPr/>
        </p:nvSpPr>
        <p:spPr bwMode="auto">
          <a:xfrm>
            <a:off x="120650" y="1033463"/>
            <a:ext cx="10587038" cy="504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2400" b="1">
                <a:latin typeface="Verdana" panose="020B0604030504040204" pitchFamily="34" charset="0"/>
              </a:rPr>
              <a:t>Corticosteróides pré-natais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pt-BR" altLang="pt-BR" sz="2400">
              <a:latin typeface="Verdana" panose="020B0604030504040204" pitchFamily="34" charset="0"/>
            </a:endParaRP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Mori et al(2011 )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&lt;24-25 semanas expostos ao esteróide: 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 b="1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 SDR: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OR: 0,77;IC 95%, 0,60-0,98, 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 b="1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Hemorragia intraventricular grave  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OR: 0,49; IC 95%, 0,36-0,67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 b="1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Mortalidade</a:t>
            </a:r>
          </a:p>
          <a:p>
            <a:pPr eaLnBrk="1" hangingPunct="1">
              <a:spcAft>
                <a:spcPts val="1413"/>
              </a:spcAft>
              <a:buSzPct val="45000"/>
              <a:buFont typeface="StarSymbol"/>
              <a:buNone/>
            </a:pPr>
            <a:r>
              <a:rPr lang="pt-BR" altLang="pt-BR" sz="2400">
                <a:latin typeface="Verdana" panose="020B0604030504040204" pitchFamily="34" charset="0"/>
                <a:ea typeface="Verdana" panose="020B0604030504040204" pitchFamily="34" charset="0"/>
                <a:cs typeface="Mangal"/>
              </a:rPr>
              <a:t>OR: 0,65; IC 95%, 0,5-0,86</a:t>
            </a:r>
          </a:p>
        </p:txBody>
      </p:sp>
      <p:pic>
        <p:nvPicPr>
          <p:cNvPr id="9222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200" y="1001713"/>
            <a:ext cx="4741863" cy="531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345238"/>
            <a:ext cx="12188825" cy="48577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pré - natal 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10245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8375"/>
            <a:ext cx="5838825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tângulo 2"/>
          <p:cNvSpPr>
            <a:spLocks noChangeArrowheads="1"/>
          </p:cNvSpPr>
          <p:nvPr/>
        </p:nvSpPr>
        <p:spPr bwMode="auto">
          <a:xfrm>
            <a:off x="3756025" y="1027113"/>
            <a:ext cx="8318500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3000" b="1">
                <a:solidFill>
                  <a:schemeClr val="accent2"/>
                </a:solidFill>
              </a:rPr>
              <a:t>Na rotura prematura de membranas: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3000" b="1">
                <a:solidFill>
                  <a:srgbClr val="0000FF"/>
                </a:solidFill>
              </a:rPr>
              <a:t> - </a:t>
            </a:r>
            <a:r>
              <a:rPr lang="pt-BR" altLang="pt-BR" sz="3000" b="1"/>
              <a:t>Uso de antibióticos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3000"/>
              <a:t>reduz a morbidade neonatal e a necessidade de surfactante (evitar amoxacilina-clavulanato: risco de enterocolite necrosante)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pt-BR" altLang="pt-BR" sz="30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3000" b="1"/>
              <a:t>- Sulfato de magnésio: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3000" b="1"/>
              <a:t>       -</a:t>
            </a:r>
            <a:r>
              <a:rPr lang="pt-BR" altLang="pt-BR" sz="3000"/>
              <a:t>reduz paralisia cerebral/ hemorragia cerebelar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3000"/>
              <a:t>Relação independente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pt-BR" altLang="pt-BR" sz="3000"/>
              <a:t>(OR 0,21, IC 95%, 0,053-0,83, P = 0,026) (RN&lt;750gramas)</a:t>
            </a:r>
          </a:p>
        </p:txBody>
      </p:sp>
      <p:sp>
        <p:nvSpPr>
          <p:cNvPr id="10247" name="Retângulo 3"/>
          <p:cNvSpPr>
            <a:spLocks noChangeArrowheads="1"/>
          </p:cNvSpPr>
          <p:nvPr/>
        </p:nvSpPr>
        <p:spPr bwMode="auto">
          <a:xfrm>
            <a:off x="9504363" y="6430963"/>
            <a:ext cx="2409825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pt-BR" altLang="pt-BR" sz="2000" b="1"/>
              <a:t> (Gano D et al, 2016)</a:t>
            </a:r>
            <a:r>
              <a:rPr lang="pt-BR" altLang="pt-BR" sz="200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345238"/>
            <a:ext cx="12188825" cy="48577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1269" name="CaixaDeTexto 3"/>
          <p:cNvSpPr txBox="1">
            <a:spLocks noChangeArrowheads="1"/>
          </p:cNvSpPr>
          <p:nvPr/>
        </p:nvSpPr>
        <p:spPr bwMode="auto">
          <a:xfrm>
            <a:off x="4451350" y="146050"/>
            <a:ext cx="56070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3200" b="1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Nasceu o prematuro e agora?</a:t>
            </a:r>
          </a:p>
        </p:txBody>
      </p:sp>
      <p:sp>
        <p:nvSpPr>
          <p:cNvPr id="11270" name="Retângulo 10"/>
          <p:cNvSpPr>
            <a:spLocks noChangeArrowheads="1"/>
          </p:cNvSpPr>
          <p:nvPr/>
        </p:nvSpPr>
        <p:spPr bwMode="auto">
          <a:xfrm>
            <a:off x="223838" y="5513388"/>
            <a:ext cx="1181735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>
                <a:cs typeface="Times New Roman" panose="02020603050405020304" pitchFamily="18" charset="0"/>
              </a:rPr>
              <a:t>“ O nascimento é o evento mais perigoso com o qual o ser humano se defronta durante toda a sua existência” </a:t>
            </a:r>
          </a:p>
          <a:p>
            <a:pPr algn="r" eaLnBrk="1" hangingPunct="1"/>
            <a:r>
              <a:rPr lang="pt-BR" altLang="pt-BR" sz="2400">
                <a:cs typeface="Times New Roman" panose="02020603050405020304" pitchFamily="18" charset="0"/>
              </a:rPr>
              <a:t>Guinsburg R, 2006</a:t>
            </a:r>
            <a:endParaRPr lang="pt-BR" altLang="pt-BR" sz="240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969963"/>
            <a:ext cx="8412163" cy="460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-10160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3838" y="77788"/>
            <a:ext cx="11652250" cy="676275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32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Sala de Parto – Estabeleça o limite de viabilidade</a:t>
            </a:r>
            <a:endParaRPr lang="en-US" sz="32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866775"/>
            <a:ext cx="12041187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2" name="Rectangle 3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177800" y="1038225"/>
            <a:ext cx="709295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1pPr>
            <a:lvl2pPr marL="4572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2pPr>
            <a:lvl3pPr marL="9144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3pPr>
            <a:lvl4pPr marL="13716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4pPr>
            <a:lvl5pPr marL="18288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pt-BR" altLang="pt-BR" sz="30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Reanimação com pressão positiva  </a:t>
            </a:r>
          </a:p>
          <a:p>
            <a:pPr>
              <a:spcBef>
                <a:spcPts val="0"/>
              </a:spcBef>
              <a:defRPr/>
            </a:pPr>
            <a:r>
              <a:rPr lang="pt-BR" altLang="pt-BR" sz="30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- Ventilação/ PEEP</a:t>
            </a:r>
          </a:p>
          <a:p>
            <a:pPr marL="342900" indent="-342900" algn="just">
              <a:spcBef>
                <a:spcPts val="0"/>
              </a:spcBef>
              <a:buFontTx/>
              <a:buChar char="-"/>
              <a:defRPr/>
            </a:pPr>
            <a:r>
              <a:rPr lang="pt-BR" altLang="pt-BR" sz="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 transição respiratória: </a:t>
            </a:r>
          </a:p>
          <a:p>
            <a:pPr>
              <a:spcBef>
                <a:spcPts val="0"/>
              </a:spcBef>
              <a:defRPr/>
            </a:pPr>
            <a:r>
              <a:rPr lang="pt-BR" altLang="pt-BR" sz="3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Importante é a VENTILAÇÃO </a:t>
            </a:r>
          </a:p>
          <a:p>
            <a:pPr>
              <a:spcBef>
                <a:spcPts val="0"/>
              </a:spcBef>
              <a:defRPr/>
            </a:pPr>
            <a:r>
              <a:rPr lang="pt-BR" altLang="pt-BR" sz="3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(NÃO O OXIGÊNIO!)</a:t>
            </a:r>
          </a:p>
          <a:p>
            <a:pPr marL="342900" indent="-342900" algn="just">
              <a:spcBef>
                <a:spcPts val="0"/>
              </a:spcBef>
              <a:buFontTx/>
              <a:buChar char="-"/>
              <a:defRPr/>
            </a:pPr>
            <a:r>
              <a:rPr lang="pt-BR" altLang="ja-JP" sz="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Ausência da PEEP o líquido estará  preenchendo as vias aéreas no final de cada respiração </a:t>
            </a:r>
          </a:p>
          <a:p>
            <a:pPr marL="342900" indent="-342900" algn="just">
              <a:spcBef>
                <a:spcPts val="0"/>
              </a:spcBef>
              <a:buFontTx/>
              <a:buChar char="-"/>
              <a:defRPr/>
            </a:pPr>
            <a:endParaRPr lang="pt-BR" altLang="ja-JP" sz="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 algn="just">
              <a:spcBef>
                <a:spcPts val="0"/>
              </a:spcBef>
              <a:buFontTx/>
              <a:buChar char="-"/>
              <a:defRPr/>
            </a:pPr>
            <a:r>
              <a:rPr lang="pt-BR" altLang="pt-BR" sz="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PI de 20 , PEEP de 5 FIO2 21% - RNT </a:t>
            </a:r>
          </a:p>
          <a:p>
            <a:pPr marL="342900" indent="-342900" algn="just">
              <a:spcBef>
                <a:spcPts val="0"/>
              </a:spcBef>
              <a:buFontTx/>
              <a:buChar char="-"/>
              <a:defRPr/>
            </a:pPr>
            <a:r>
              <a:rPr lang="pt-BR" altLang="pt-BR" sz="3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FIO2 a 30% RNPT &lt; 34 sem </a:t>
            </a:r>
          </a:p>
          <a:p>
            <a:pPr algn="just">
              <a:spcBef>
                <a:spcPts val="0"/>
              </a:spcBef>
              <a:defRPr/>
            </a:pPr>
            <a:endParaRPr lang="pt-BR" altLang="pt-BR" sz="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spcBef>
                <a:spcPts val="0"/>
              </a:spcBef>
              <a:defRPr/>
            </a:pPr>
            <a:endParaRPr lang="pt-BR" altLang="pt-BR" sz="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spcBef>
                <a:spcPts val="0"/>
              </a:spcBef>
              <a:defRPr/>
            </a:pPr>
            <a:endParaRPr lang="pt-BR" altLang="pt-BR" sz="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spcBef>
                <a:spcPts val="0"/>
              </a:spcBef>
              <a:defRPr/>
            </a:pPr>
            <a:endParaRPr lang="pt-BR" altLang="pt-BR" sz="3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318" name="Rectangle 8"/>
          <p:cNvSpPr>
            <a:spLocks noChangeArrowheads="1"/>
          </p:cNvSpPr>
          <p:nvPr/>
        </p:nvSpPr>
        <p:spPr bwMode="auto">
          <a:xfrm>
            <a:off x="9829800" y="6376988"/>
            <a:ext cx="2181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t-BR" sz="1800"/>
              <a:t>Hooper SB, 2018</a:t>
            </a:r>
            <a:endParaRPr lang="pt-BR" altLang="pt-BR" sz="1800"/>
          </a:p>
        </p:txBody>
      </p:sp>
      <p:pic>
        <p:nvPicPr>
          <p:cNvPr id="7" name="Picture 2" descr="Image result for baby puff fan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1135063"/>
            <a:ext cx="4200525" cy="4922837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4341" name="Rectangle 3"/>
          <p:cNvSpPr txBox="1">
            <a:spLocks/>
          </p:cNvSpPr>
          <p:nvPr/>
        </p:nvSpPr>
        <p:spPr bwMode="auto">
          <a:xfrm>
            <a:off x="177800" y="1149350"/>
            <a:ext cx="11588750" cy="533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3000">
                <a:latin typeface="Calibri Light" panose="020F0302020204030204" pitchFamily="34" charset="0"/>
                <a:cs typeface="Calibri Light" panose="020F0302020204030204" pitchFamily="34" charset="0"/>
              </a:rPr>
              <a:t>O oxigênio para a ressuscitação deve ser controlado usando um  blender.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3000">
                <a:latin typeface="Calibri Light" panose="020F0302020204030204" pitchFamily="34" charset="0"/>
                <a:cs typeface="Calibri Light" panose="020F0302020204030204" pitchFamily="34" charset="0"/>
              </a:rPr>
              <a:t>- FiO2 inicial de 0,30 para os de 28 semanas de gestação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3000">
                <a:latin typeface="Calibri Light" panose="020F0302020204030204" pitchFamily="34" charset="0"/>
                <a:cs typeface="Calibri Light" panose="020F0302020204030204" pitchFamily="34" charset="0"/>
              </a:rPr>
              <a:t>- FiO2 0,21-0,30 para os RN de 28-31 semanas, 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3000">
                <a:latin typeface="Calibri Light" panose="020F0302020204030204" pitchFamily="34" charset="0"/>
                <a:cs typeface="Calibri Light" panose="020F0302020204030204" pitchFamily="34" charset="0"/>
              </a:rPr>
              <a:t>- FiO2 0,21 para 32 semanas de gestação e acima.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3000" b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Os ajustes de FiO2 para cima ou para baixo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3000" b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devem ser guiado pela oximetria de pulso (B2).</a:t>
            </a: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pt-BR" altLang="pt-BR" sz="300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pt-BR" altLang="pt-BR" sz="30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342" name="Retângulo 2"/>
          <p:cNvSpPr>
            <a:spLocks noChangeArrowheads="1"/>
          </p:cNvSpPr>
          <p:nvPr/>
        </p:nvSpPr>
        <p:spPr bwMode="auto">
          <a:xfrm>
            <a:off x="9774238" y="6310313"/>
            <a:ext cx="2405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pt-BR" altLang="pt-BR" sz="2400">
                <a:latin typeface="MinionPro-Regular"/>
              </a:rPr>
              <a:t>Sweet et al, 2019</a:t>
            </a:r>
            <a:endParaRPr lang="pt-BR" altLang="pt-BR" sz="2400"/>
          </a:p>
        </p:txBody>
      </p:sp>
      <p:pic>
        <p:nvPicPr>
          <p:cNvPr id="14343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4583113"/>
            <a:ext cx="65405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Imagem relacionada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42338" y="2713038"/>
            <a:ext cx="3224212" cy="32273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2" name="Rectangle 3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0" y="1223963"/>
            <a:ext cx="7534275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1pPr>
            <a:lvl2pPr marL="4572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2pPr>
            <a:lvl3pPr marL="9144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3pPr>
            <a:lvl4pPr marL="13716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4pPr>
            <a:lvl5pPr marL="18288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MS PGothic" pitchFamily="34" charset="-128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buFont typeface="Wingdings" panose="05000000000000000000" pitchFamily="2" charset="2"/>
              <a:buChar char="§"/>
              <a:defRPr/>
            </a:pPr>
            <a:r>
              <a:rPr lang="pt-BR" altLang="pt-BR" sz="28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Ligadura tardia do cordão umbilical</a:t>
            </a:r>
          </a:p>
          <a:p>
            <a:pPr algn="l">
              <a:defRPr/>
            </a:pPr>
            <a:r>
              <a:rPr lang="pt-BR" altLang="pt-BR" sz="28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É fundamental para fornecer sangue para o débito cardíaco esquerdo</a:t>
            </a:r>
          </a:p>
          <a:p>
            <a:pPr algn="l">
              <a:defRPr/>
            </a:pPr>
            <a:r>
              <a:rPr lang="pt-BR" altLang="pt-BR" sz="28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(1 a 3 min – para o RN vigoroso)</a:t>
            </a:r>
          </a:p>
          <a:p>
            <a:pPr>
              <a:defRPr/>
            </a:pPr>
            <a:r>
              <a:rPr lang="pt-BR" altLang="ja-JP" sz="28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Restaura o volume sanguíneo perdido durante o trabalho de parto</a:t>
            </a:r>
          </a:p>
          <a:p>
            <a:pPr>
              <a:defRPr/>
            </a:pPr>
            <a:r>
              <a:rPr lang="pt-BR" altLang="pt-BR" sz="28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Melhor aporte de Ferro ao longo do 1º ano de vida </a:t>
            </a:r>
          </a:p>
          <a:p>
            <a:pPr algn="l">
              <a:defRPr/>
            </a:pPr>
            <a:endParaRPr lang="pt-BR" altLang="pt-BR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l">
              <a:defRPr/>
            </a:pPr>
            <a:endParaRPr lang="pt-BR" altLang="pt-BR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l">
              <a:defRPr/>
            </a:pPr>
            <a:endParaRPr lang="pt-BR" altLang="pt-BR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l">
              <a:defRPr/>
            </a:pPr>
            <a:endParaRPr lang="pt-BR" altLang="pt-BR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366" name="Rectangle 13"/>
          <p:cNvSpPr>
            <a:spLocks noChangeArrowheads="1"/>
          </p:cNvSpPr>
          <p:nvPr/>
        </p:nvSpPr>
        <p:spPr bwMode="auto">
          <a:xfrm>
            <a:off x="7450138" y="6356350"/>
            <a:ext cx="45831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t-BR" altLang="ja-JP" sz="1800"/>
              <a:t>Dawson JA, 2010 ; Escobedo MB, 2014 </a:t>
            </a:r>
          </a:p>
        </p:txBody>
      </p:sp>
      <p:pic>
        <p:nvPicPr>
          <p:cNvPr id="5" name="Imagem 4" descr="Uma imagem contendo pessoa, interior, jovem, criança&#10;&#10;Descrição gerada automaticamen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1127125"/>
            <a:ext cx="4924425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067300"/>
            <a:ext cx="6924675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7413" name="Rectangle 3"/>
          <p:cNvSpPr txBox="1">
            <a:spLocks/>
          </p:cNvSpPr>
          <p:nvPr/>
        </p:nvSpPr>
        <p:spPr bwMode="auto">
          <a:xfrm>
            <a:off x="165100" y="1022350"/>
            <a:ext cx="11861800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pt-BR" altLang="pt-BR" sz="2800" b="1">
                <a:latin typeface="Calibri Light" panose="020F0302020204030204" pitchFamily="34" charset="0"/>
                <a:cs typeface="Calibri Light" panose="020F0302020204030204" pitchFamily="34" charset="0"/>
              </a:rPr>
              <a:t>Transportar o RN da Sala de Parto – UTI Neonatal com via aérea protegida </a:t>
            </a:r>
          </a:p>
        </p:txBody>
      </p:sp>
      <p:grpSp>
        <p:nvGrpSpPr>
          <p:cNvPr id="17414" name="Group 4"/>
          <p:cNvGrpSpPr>
            <a:grpSpLocks/>
          </p:cNvGrpSpPr>
          <p:nvPr/>
        </p:nvGrpSpPr>
        <p:grpSpPr bwMode="auto">
          <a:xfrm>
            <a:off x="376238" y="1655763"/>
            <a:ext cx="5526087" cy="4514850"/>
            <a:chOff x="900113" y="1268413"/>
            <a:chExt cx="6034087" cy="4519612"/>
          </a:xfrm>
        </p:grpSpPr>
        <p:grpSp>
          <p:nvGrpSpPr>
            <p:cNvPr id="17417" name="Group 4"/>
            <p:cNvGrpSpPr>
              <a:grpSpLocks noChangeAspect="1"/>
            </p:cNvGrpSpPr>
            <p:nvPr/>
          </p:nvGrpSpPr>
          <p:grpSpPr bwMode="auto">
            <a:xfrm>
              <a:off x="914400" y="2965450"/>
              <a:ext cx="6019800" cy="2822575"/>
              <a:chOff x="576" y="1868"/>
              <a:chExt cx="3792" cy="1778"/>
            </a:xfrm>
          </p:grpSpPr>
          <p:sp>
            <p:nvSpPr>
              <p:cNvPr id="17421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576" y="1868"/>
                <a:ext cx="3792" cy="17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pic>
            <p:nvPicPr>
              <p:cNvPr id="15" name="Picture 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7" y="1830"/>
                <a:ext cx="3920" cy="18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418" name="Group 8"/>
            <p:cNvGrpSpPr>
              <a:grpSpLocks noChangeAspect="1"/>
            </p:cNvGrpSpPr>
            <p:nvPr/>
          </p:nvGrpSpPr>
          <p:grpSpPr bwMode="auto">
            <a:xfrm>
              <a:off x="900113" y="1268413"/>
              <a:ext cx="6034087" cy="1687512"/>
              <a:chOff x="567" y="799"/>
              <a:chExt cx="3801" cy="1063"/>
            </a:xfrm>
          </p:grpSpPr>
          <p:sp>
            <p:nvSpPr>
              <p:cNvPr id="17419" name="AutoShape 7"/>
              <p:cNvSpPr>
                <a:spLocks noChangeAspect="1" noChangeArrowheads="1" noTextEdit="1"/>
              </p:cNvSpPr>
              <p:nvPr/>
            </p:nvSpPr>
            <p:spPr bwMode="auto">
              <a:xfrm>
                <a:off x="567" y="799"/>
                <a:ext cx="3801" cy="10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pic>
            <p:nvPicPr>
              <p:cNvPr id="13" name="Picture 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" y="762"/>
                <a:ext cx="3895" cy="22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415" name="TextBox 1"/>
          <p:cNvSpPr txBox="1">
            <a:spLocks noChangeArrowheads="1"/>
          </p:cNvSpPr>
          <p:nvPr/>
        </p:nvSpPr>
        <p:spPr bwMode="auto">
          <a:xfrm>
            <a:off x="9521825" y="6394450"/>
            <a:ext cx="2374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t-BR" sz="1800"/>
              <a:t>Critical Care Med, 1976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50" y="1639888"/>
            <a:ext cx="5718175" cy="465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1026" name="Picture 2" descr="Resultado de imagem para CPAP BOLH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755650"/>
            <a:ext cx="5761038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CaixaDeTexto 4"/>
          <p:cNvSpPr txBox="1">
            <a:spLocks noChangeArrowheads="1"/>
          </p:cNvSpPr>
          <p:nvPr/>
        </p:nvSpPr>
        <p:spPr bwMode="auto">
          <a:xfrm>
            <a:off x="9536113" y="6380163"/>
            <a:ext cx="2532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pt-BR" altLang="pt-BR" sz="2400"/>
              <a:t>Baby Pap – Fanem </a:t>
            </a:r>
          </a:p>
        </p:txBody>
      </p:sp>
      <p:pic>
        <p:nvPicPr>
          <p:cNvPr id="3" name="Picture 2" descr="Resultado de imagem para baby p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98513"/>
            <a:ext cx="5462588" cy="559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02363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tx1"/>
                </a:solidFill>
              </a:rPr>
              <a:t>                                                                                           Cortesia </a:t>
            </a:r>
            <a:r>
              <a:rPr lang="pt-BR" sz="3200" dirty="0" err="1">
                <a:solidFill>
                  <a:schemeClr val="tx1"/>
                </a:solidFill>
              </a:rPr>
              <a:t>Dr</a:t>
            </a: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3200" dirty="0" err="1">
                <a:solidFill>
                  <a:schemeClr val="tx1"/>
                </a:solidFill>
              </a:rPr>
              <a:t>Wung</a:t>
            </a:r>
            <a:endParaRPr lang="pt-BR" sz="32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11" name="Picture 2" descr="MVC-116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813" y="1712913"/>
            <a:ext cx="5870575" cy="451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1712913"/>
            <a:ext cx="5864225" cy="451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02363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tx1"/>
                </a:solidFill>
              </a:rPr>
              <a:t>                                                                           Cortesia </a:t>
            </a:r>
            <a:r>
              <a:rPr lang="pt-BR" sz="3200" dirty="0" err="1">
                <a:solidFill>
                  <a:schemeClr val="tx1"/>
                </a:solidFill>
              </a:rPr>
              <a:t>Dr</a:t>
            </a:r>
            <a:r>
              <a:rPr lang="pt-BR" sz="3200" dirty="0">
                <a:solidFill>
                  <a:schemeClr val="tx1"/>
                </a:solidFill>
              </a:rPr>
              <a:t> Carlos </a:t>
            </a:r>
            <a:r>
              <a:rPr lang="pt-BR" sz="3200" dirty="0" err="1">
                <a:solidFill>
                  <a:schemeClr val="tx1"/>
                </a:solidFill>
              </a:rPr>
              <a:t>Zaconeta</a:t>
            </a:r>
            <a:endParaRPr lang="pt-BR" sz="32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149350"/>
            <a:ext cx="3803650" cy="501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1149350"/>
            <a:ext cx="3803650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Retângulo 2"/>
          <p:cNvSpPr>
            <a:spLocks noChangeArrowheads="1"/>
          </p:cNvSpPr>
          <p:nvPr/>
        </p:nvSpPr>
        <p:spPr bwMode="auto">
          <a:xfrm>
            <a:off x="8839200" y="4794250"/>
            <a:ext cx="3060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pt-BR" altLang="pt-BR" sz="2800" b="1"/>
              <a:t>Peep inicial: 6-8 cm</a:t>
            </a:r>
          </a:p>
        </p:txBody>
      </p:sp>
      <p:pic>
        <p:nvPicPr>
          <p:cNvPr id="20488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1665288"/>
            <a:ext cx="38989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7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261938" y="2109788"/>
            <a:ext cx="9193212" cy="307498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909E8E84-426E-40dd-AFC4-6F175D3DCCD1}"/>
            <a:ext uri="{91240B29-F687-4f45-9708-019B960494DF}"/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Novos</a:t>
            </a:r>
            <a:r>
              <a:rPr lang="en-US" sz="28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ECRs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COIN trial (NEJM, 2008)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VON (</a:t>
            </a:r>
            <a:r>
              <a:rPr lang="en-US" dirty="0" err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Pediatr</a:t>
            </a: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2011)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Support (NEJM, 2010)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en-US" dirty="0" err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Neocosur</a:t>
            </a: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Network (J. Ped, 2012)</a:t>
            </a:r>
          </a:p>
          <a:p>
            <a:pPr lvl="1" algn="l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endParaRPr lang="en-US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en-US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9" name="TextBox 6">
            <a:extLst>
              <a:ext uri="{FF2B5EF4-FFF2-40B4-BE49-F238E27FC236}"/>
            </a:extLst>
          </p:cNvPr>
          <p:cNvSpPr txBox="1"/>
          <p:nvPr/>
        </p:nvSpPr>
        <p:spPr bwMode="auto">
          <a:xfrm>
            <a:off x="6094413" y="1616075"/>
            <a:ext cx="5802312" cy="13858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FF0000"/>
                </a:solidFill>
              </a:rPr>
              <a:t>Em geral, observou-se uma diminuição de ~ 5% nas taxas de DBP/óbito com CPAP</a:t>
            </a:r>
          </a:p>
        </p:txBody>
      </p:sp>
      <p:sp>
        <p:nvSpPr>
          <p:cNvPr id="20" name="TextBox 7">
            <a:extLst>
              <a:ext uri="{FF2B5EF4-FFF2-40B4-BE49-F238E27FC236}"/>
            </a:extLst>
          </p:cNvPr>
          <p:cNvSpPr txBox="1"/>
          <p:nvPr/>
        </p:nvSpPr>
        <p:spPr bwMode="auto">
          <a:xfrm>
            <a:off x="6094413" y="3192463"/>
            <a:ext cx="5802312" cy="9540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C00000"/>
                </a:solidFill>
              </a:rPr>
              <a:t>A maior parte dos estudos mostrou uma redução na duração da VM</a:t>
            </a:r>
          </a:p>
        </p:txBody>
      </p:sp>
      <p:sp>
        <p:nvSpPr>
          <p:cNvPr id="21" name="TextBox 8">
            <a:extLst>
              <a:ext uri="{FF2B5EF4-FFF2-40B4-BE49-F238E27FC236}"/>
            </a:extLst>
          </p:cNvPr>
          <p:cNvSpPr txBox="1"/>
          <p:nvPr/>
        </p:nvSpPr>
        <p:spPr bwMode="auto">
          <a:xfrm>
            <a:off x="6094413" y="4344988"/>
            <a:ext cx="5802312" cy="1816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/>
              <a:t>Os RNS mais pré-termos (24-25 sem) foram os que mais se beneficiaram – diminuição da mortalidade quando comparado com VM</a:t>
            </a:r>
          </a:p>
        </p:txBody>
      </p:sp>
      <p:sp>
        <p:nvSpPr>
          <p:cNvPr id="21513" name="Retângulo 2"/>
          <p:cNvSpPr>
            <a:spLocks noChangeArrowheads="1"/>
          </p:cNvSpPr>
          <p:nvPr/>
        </p:nvSpPr>
        <p:spPr bwMode="auto">
          <a:xfrm>
            <a:off x="261938" y="1052513"/>
            <a:ext cx="69088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pt-BR" sz="3200">
                <a:latin typeface="Calibri Light" panose="020F0302020204030204" pitchFamily="34" charset="0"/>
                <a:cs typeface="Calibri Light" panose="020F0302020204030204" pitchFamily="34" charset="0"/>
              </a:rPr>
              <a:t>VANTAGENS DO CPAP NASAL – PRECOCE </a:t>
            </a:r>
            <a:endParaRPr lang="pt-BR" altLang="pt-BR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499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32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22533" name="Retângulo 3"/>
          <p:cNvSpPr>
            <a:spLocks noChangeArrowheads="1"/>
          </p:cNvSpPr>
          <p:nvPr/>
        </p:nvSpPr>
        <p:spPr bwMode="auto">
          <a:xfrm>
            <a:off x="-55563" y="1116013"/>
            <a:ext cx="118538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>
                <a:latin typeface="Calibri Light" panose="020F0302020204030204" pitchFamily="34" charset="0"/>
                <a:cs typeface="Calibri Light" panose="020F0302020204030204" pitchFamily="34" charset="0"/>
              </a:rPr>
              <a:t>Schmölzer  GM et al (2013):</a:t>
            </a:r>
            <a:r>
              <a:rPr lang="pt-BR" altLang="pt-BR" sz="2800">
                <a:solidFill>
                  <a:srgbClr val="0000F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suporte respiratório</a:t>
            </a:r>
            <a:r>
              <a:rPr lang="pt-BR" altLang="pt-BR" sz="280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pt-BR" sz="2800" b="1" u="sng">
                <a:solidFill>
                  <a:srgbClr val="0000F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não invasivo</a:t>
            </a:r>
            <a:r>
              <a:rPr lang="pt-BR" altLang="pt-BR" sz="2800" u="sng">
                <a:latin typeface="Calibri Light" panose="020F0302020204030204" pitchFamily="34" charset="0"/>
                <a:cs typeface="Calibri Light" panose="020F0302020204030204" pitchFamily="34" charset="0"/>
              </a:rPr>
              <a:t> x </a:t>
            </a:r>
            <a:r>
              <a:rPr lang="pt-BR" altLang="pt-BR" sz="2800" b="1" u="sng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invasivo</a:t>
            </a:r>
            <a:r>
              <a:rPr lang="pt-BR" altLang="pt-BR" sz="2800">
                <a:latin typeface="Calibri Light" panose="020F0302020204030204" pitchFamily="34" charset="0"/>
                <a:cs typeface="Calibri Light" panose="020F0302020204030204" pitchFamily="34" charset="0"/>
              </a:rPr>
              <a:t>: metanálise (2782 RN&lt;32 semanas:1296 em CPAP nasal e 1486 intubados)</a:t>
            </a:r>
          </a:p>
        </p:txBody>
      </p:sp>
      <p:pic>
        <p:nvPicPr>
          <p:cNvPr id="2253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2128838"/>
            <a:ext cx="11004550" cy="451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>
            <a:extLst>
              <a:ext uri="{FF2B5EF4-FFF2-40B4-BE49-F238E27FC236}"/>
            </a:extLst>
          </p:cNvPr>
          <p:cNvSpPr txBox="1"/>
          <p:nvPr/>
        </p:nvSpPr>
        <p:spPr>
          <a:xfrm>
            <a:off x="390525" y="5688013"/>
            <a:ext cx="6961188" cy="10779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3200" dirty="0">
                <a:latin typeface="Calibri Light" panose="020F0302020204030204" pitchFamily="34" charset="0"/>
                <a:cs typeface="Calibri Light" panose="020F0302020204030204" pitchFamily="34" charset="0"/>
              </a:rPr>
              <a:t>1 em cada 25 RN tratado com CPAP Nasal em SP sobreviverá sem DBP as 36 sem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17463"/>
            <a:ext cx="12188825" cy="129222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0" y="5592763"/>
            <a:ext cx="12188825" cy="129222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pic>
        <p:nvPicPr>
          <p:cNvPr id="23556" name="Imagem 5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313" y="1647825"/>
            <a:ext cx="35210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Retângulo 57"/>
          <p:cNvSpPr/>
          <p:nvPr/>
        </p:nvSpPr>
        <p:spPr>
          <a:xfrm>
            <a:off x="1062038" y="2559050"/>
            <a:ext cx="6478587" cy="147002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996950" y="2162175"/>
            <a:ext cx="5408613" cy="2281238"/>
          </a:xfrm>
          <a:prstGeom prst="rect">
            <a:avLst/>
          </a:prstGeom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t-BR" sz="4800" b="1" spc="-150" dirty="0">
                <a:solidFill>
                  <a:srgbClr val="00618A"/>
                </a:solidFill>
                <a:latin typeface="Verdana" charset="0"/>
                <a:ea typeface="Verdana" charset="0"/>
                <a:cs typeface="Verdana" charset="0"/>
              </a:rPr>
              <a:t>Quando intubar </a:t>
            </a:r>
            <a:r>
              <a:rPr lang="pt-BR" sz="4800" spc="-150" dirty="0">
                <a:solidFill>
                  <a:srgbClr val="00618A"/>
                </a:solidFill>
                <a:latin typeface="Verdana" charset="0"/>
                <a:ea typeface="Verdana" charset="0"/>
                <a:cs typeface="Verdana" charset="0"/>
              </a:rPr>
              <a:t>na sala de parto?</a:t>
            </a:r>
            <a:endParaRPr lang="en-US" sz="4800" b="1" spc="-150" dirty="0">
              <a:solidFill>
                <a:srgbClr val="00618A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66" name="Retângulo 65"/>
          <p:cNvSpPr/>
          <p:nvPr/>
        </p:nvSpPr>
        <p:spPr>
          <a:xfrm>
            <a:off x="2338388" y="4140200"/>
            <a:ext cx="5549900" cy="3413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grpSp>
        <p:nvGrpSpPr>
          <p:cNvPr id="23560" name="Grupo 64"/>
          <p:cNvGrpSpPr>
            <a:grpSpLocks/>
          </p:cNvGrpSpPr>
          <p:nvPr/>
        </p:nvGrpSpPr>
        <p:grpSpPr bwMode="auto">
          <a:xfrm>
            <a:off x="6721475" y="2030413"/>
            <a:ext cx="2787650" cy="2787650"/>
            <a:chOff x="6720130" y="1797627"/>
            <a:chExt cx="2787552" cy="2787552"/>
          </a:xfrm>
        </p:grpSpPr>
        <p:grpSp>
          <p:nvGrpSpPr>
            <p:cNvPr id="23562" name="Grupo 63"/>
            <p:cNvGrpSpPr>
              <a:grpSpLocks/>
            </p:cNvGrpSpPr>
            <p:nvPr/>
          </p:nvGrpSpPr>
          <p:grpSpPr bwMode="auto">
            <a:xfrm>
              <a:off x="6720130" y="1797627"/>
              <a:ext cx="2787552" cy="2787552"/>
              <a:chOff x="6720130" y="1797627"/>
              <a:chExt cx="2787552" cy="2787552"/>
            </a:xfrm>
          </p:grpSpPr>
          <p:sp>
            <p:nvSpPr>
              <p:cNvPr id="61" name="Oval 60"/>
              <p:cNvSpPr>
                <a:spLocks noChangeArrowheads="1"/>
              </p:cNvSpPr>
              <p:nvPr/>
            </p:nvSpPr>
            <p:spPr bwMode="auto">
              <a:xfrm>
                <a:off x="6720130" y="1797627"/>
                <a:ext cx="2787552" cy="2787552"/>
              </a:xfrm>
              <a:prstGeom prst="ellipse">
                <a:avLst/>
              </a:prstGeom>
              <a:solidFill>
                <a:srgbClr val="00618A"/>
              </a:solidFill>
              <a:ln>
                <a:noFill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rgbClr val="00618A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2" name="Oval 61"/>
              <p:cNvSpPr>
                <a:spLocks noChangeArrowheads="1"/>
              </p:cNvSpPr>
              <p:nvPr/>
            </p:nvSpPr>
            <p:spPr bwMode="auto">
              <a:xfrm>
                <a:off x="6851888" y="1929384"/>
                <a:ext cx="2524036" cy="25240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rgbClr val="00618A"/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63" name="Title 1"/>
            <p:cNvSpPr txBox="1">
              <a:spLocks/>
            </p:cNvSpPr>
            <p:nvPr/>
          </p:nvSpPr>
          <p:spPr>
            <a:xfrm>
              <a:off x="7463054" y="2440541"/>
              <a:ext cx="1260431" cy="1469973"/>
            </a:xfrm>
            <a:prstGeom prst="rect">
              <a:avLst/>
            </a:prstGeom>
          </p:spPr>
          <p:txBody>
            <a:bodyPr anchor="ctr"/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r" fontAlgn="auto">
                <a:spcAft>
                  <a:spcPts val="0"/>
                </a:spcAft>
                <a:defRPr/>
              </a:pPr>
              <a:r>
                <a:rPr lang="pt-BR" sz="15000" b="1" spc="-150" dirty="0">
                  <a:solidFill>
                    <a:srgbClr val="00618A"/>
                  </a:solidFill>
                  <a:latin typeface="Verdana" charset="0"/>
                  <a:ea typeface="Verdana" charset="0"/>
                  <a:cs typeface="Verdana" charset="0"/>
                </a:rPr>
                <a:t>?</a:t>
              </a:r>
              <a:endParaRPr lang="en-US" sz="15000" b="1" spc="-150" dirty="0">
                <a:solidFill>
                  <a:srgbClr val="00618A"/>
                </a:solidFill>
                <a:latin typeface="Verdana" charset="0"/>
                <a:ea typeface="Verdana" charset="0"/>
                <a:cs typeface="Verdana" charset="0"/>
              </a:endParaRPr>
            </a:p>
          </p:txBody>
        </p:sp>
      </p:grpSp>
      <p:sp>
        <p:nvSpPr>
          <p:cNvPr id="23561" name="Retângulo 1"/>
          <p:cNvSpPr>
            <a:spLocks noChangeArrowheads="1"/>
          </p:cNvSpPr>
          <p:nvPr/>
        </p:nvSpPr>
        <p:spPr bwMode="auto">
          <a:xfrm>
            <a:off x="1431925" y="106363"/>
            <a:ext cx="88566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>
                <a:solidFill>
                  <a:schemeClr val="bg2"/>
                </a:solidFill>
                <a:latin typeface="Verdana" panose="020B0604030504040204" pitchFamily="34" charset="0"/>
              </a:rPr>
              <a:t>Medidas clínicas para </a:t>
            </a:r>
            <a:r>
              <a:rPr lang="pt-BR" altLang="pt-BR" sz="2800" b="1">
                <a:solidFill>
                  <a:schemeClr val="bg2"/>
                </a:solidFill>
                <a:latin typeface="Verdana" panose="020B0604030504040204" pitchFamily="34" charset="0"/>
              </a:rPr>
              <a:t>proteção pulmonar </a:t>
            </a:r>
            <a:r>
              <a:rPr lang="pt-BR" altLang="pt-BR" sz="2800">
                <a:solidFill>
                  <a:schemeClr val="bg2"/>
                </a:solidFill>
                <a:latin typeface="Verdana" panose="020B0604030504040204" pitchFamily="34" charset="0"/>
              </a:rPr>
              <a:t>nas primeiras </a:t>
            </a:r>
            <a:r>
              <a:rPr lang="pt-BR" altLang="pt-BR" sz="2800" b="1">
                <a:solidFill>
                  <a:schemeClr val="bg2"/>
                </a:solidFill>
                <a:latin typeface="Verdana" panose="020B0604030504040204" pitchFamily="34" charset="0"/>
              </a:rPr>
              <a:t>24 horas </a:t>
            </a:r>
            <a:endParaRPr lang="pt-BR" altLang="pt-BR" sz="280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12188825" cy="376238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5854700"/>
            <a:ext cx="12188825" cy="1030288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4580" name="CaixaDeTexto 16"/>
          <p:cNvSpPr txBox="1">
            <a:spLocks noChangeArrowheads="1"/>
          </p:cNvSpPr>
          <p:nvPr/>
        </p:nvSpPr>
        <p:spPr bwMode="auto">
          <a:xfrm>
            <a:off x="10890250" y="23812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pic>
        <p:nvPicPr>
          <p:cNvPr id="24581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3" y="703263"/>
            <a:ext cx="11176000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Retângulo 2"/>
          <p:cNvSpPr>
            <a:spLocks noChangeArrowheads="1"/>
          </p:cNvSpPr>
          <p:nvPr/>
        </p:nvSpPr>
        <p:spPr bwMode="auto">
          <a:xfrm>
            <a:off x="4232275" y="6343650"/>
            <a:ext cx="9648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pt-BR" altLang="pt-BR" sz="2000" u="sng">
                <a:solidFill>
                  <a:srgbClr val="660066"/>
                </a:solidFill>
                <a:latin typeface="Arial" panose="020B0604020202020204" pitchFamily="34" charset="0"/>
                <a:hlinkClick r:id="rId3" tooltip="Neonatology."/>
              </a:rPr>
              <a:t>Neonatology.</a:t>
            </a:r>
            <a:r>
              <a:rPr lang="pt-BR" altLang="pt-BR" sz="2000">
                <a:solidFill>
                  <a:srgbClr val="000000"/>
                </a:solidFill>
                <a:latin typeface="Arial" panose="020B0604020202020204" pitchFamily="34" charset="0"/>
              </a:rPr>
              <a:t> 2019 Apr 11;115(4):432-451. doi: 10.1159/000499361</a:t>
            </a:r>
            <a:endParaRPr lang="pt-BR" altLang="pt-BR" sz="2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02363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tx1"/>
                </a:solidFill>
              </a:rPr>
              <a:t>                                                                    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1175" y="180975"/>
            <a:ext cx="10539413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36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Quem necessitará de </a:t>
            </a:r>
            <a:r>
              <a:rPr lang="pt-BR" sz="3600" spc="-150" dirty="0" err="1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entubação</a:t>
            </a:r>
            <a:r>
              <a:rPr lang="pt-BR" sz="36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?</a:t>
            </a:r>
            <a:endParaRPr lang="en-US" sz="3600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357188" y="2678113"/>
            <a:ext cx="11474450" cy="1385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indent="-182563" eaLnBrk="1" hangingPunct="1">
              <a:buFont typeface="Arial" panose="020B0604020202020204" pitchFamily="34" charset="0"/>
              <a:buNone/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Falha do uso de </a:t>
            </a:r>
            <a:r>
              <a:rPr lang="pt-BR" altLang="pt-BR" sz="28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CPAPn</a:t>
            </a: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(</a:t>
            </a:r>
            <a:r>
              <a:rPr lang="pt-BR" altLang="pt-BR" sz="28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Fuchs</a:t>
            </a: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H,2011) - (RN de 23-28 sem;225 RN)</a:t>
            </a:r>
          </a:p>
          <a:p>
            <a:pPr indent="-182563" eaLnBrk="1" hangingPunct="1">
              <a:buFont typeface="Arial" panose="020B0604020202020204" pitchFamily="34" charset="0"/>
              <a:buNone/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51% DE FALHA entre 3-19 </a:t>
            </a:r>
            <a:r>
              <a:rPr lang="pt-BR" altLang="pt-BR" sz="28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hs</a:t>
            </a: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(mediana:5,6hs)</a:t>
            </a:r>
          </a:p>
          <a:p>
            <a:pPr indent="-182563" algn="ctr" eaLnBrk="1" hangingPunct="1">
              <a:buFont typeface="Arial" panose="020B0604020202020204" pitchFamily="34" charset="0"/>
              <a:buNone/>
              <a:defRPr/>
            </a:pPr>
            <a:r>
              <a:rPr lang="pt-BR" altLang="pt-BR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Preditores:FiO2 de 35%-45% </a:t>
            </a:r>
          </a:p>
        </p:txBody>
      </p:sp>
      <p:sp>
        <p:nvSpPr>
          <p:cNvPr id="13" name="Rectangle 12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57188" y="1111250"/>
            <a:ext cx="11474450" cy="13858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00FF"/>
            </a:solidFill>
            <a:miter lim="800000"/>
            <a:headEnd/>
            <a:tailEnd/>
          </a:ln>
          <a:extLst/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pt-BR" altLang="pt-BR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 necessidade de oxigênio acima de 30% por 2 horas </a:t>
            </a:r>
          </a:p>
          <a:p>
            <a:pPr algn="ctr" eaLnBrk="1" hangingPunct="1">
              <a:defRPr/>
            </a:pPr>
            <a:r>
              <a:rPr lang="pt-BR" altLang="pt-BR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ocorreu significativamente</a:t>
            </a:r>
            <a:endParaRPr lang="pt-BR" altLang="pt-BR" sz="2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 eaLnBrk="1" hangingPunct="1">
              <a:defRPr/>
            </a:pPr>
            <a:r>
              <a:rPr lang="pt-BR" altLang="pt-BR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mais no grupo de falha do uso de CPAP (62,9% versus 25,9%)</a:t>
            </a: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9309100" y="6305550"/>
            <a:ext cx="2335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t-BR" altLang="pt-BR" sz="1800">
                <a:latin typeface="Arial" panose="020B0604020202020204" pitchFamily="34" charset="0"/>
                <a:cs typeface="Arial" panose="020B0604020202020204" pitchFamily="34" charset="0"/>
              </a:rPr>
              <a:t>Rocha G, 2013</a:t>
            </a:r>
          </a:p>
        </p:txBody>
      </p:sp>
      <p:pic>
        <p:nvPicPr>
          <p:cNvPr id="2560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188" y="4244975"/>
            <a:ext cx="3028950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" descr="Resultado de imagem para prematuri entuba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4244975"/>
            <a:ext cx="327342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02363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tx1"/>
                </a:solidFill>
              </a:rPr>
              <a:t>                                                                    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975"/>
            <a:ext cx="6535738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40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Cuidados – Sala de Parto </a:t>
            </a:r>
            <a:endParaRPr lang="en-US" sz="4000" b="1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26629" name="Rectangle 3"/>
          <p:cNvSpPr txBox="1">
            <a:spLocks/>
          </p:cNvSpPr>
          <p:nvPr/>
        </p:nvSpPr>
        <p:spPr bwMode="auto">
          <a:xfrm>
            <a:off x="361950" y="1022350"/>
            <a:ext cx="1117282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endParaRPr lang="pt-BR" altLang="pt-BR" sz="3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6630" name="Retângulo 2"/>
          <p:cNvSpPr>
            <a:spLocks noChangeArrowheads="1"/>
          </p:cNvSpPr>
          <p:nvPr/>
        </p:nvSpPr>
        <p:spPr bwMode="auto">
          <a:xfrm>
            <a:off x="528638" y="1287463"/>
            <a:ext cx="104441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 typeface="Wingdings" panose="05000000000000000000" pitchFamily="2" charset="2"/>
              <a:buChar char="§"/>
            </a:pPr>
            <a:r>
              <a:rPr lang="pt-BR" altLang="pt-BR" sz="2800">
                <a:latin typeface="Calibri Light" panose="020F0302020204030204" pitchFamily="34" charset="0"/>
                <a:cs typeface="Calibri Light" panose="020F0302020204030204" pitchFamily="34" charset="0"/>
              </a:rPr>
              <a:t>RN  não assumi ventilação – Entubação é a solução!</a:t>
            </a:r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2417763" y="1992313"/>
            <a:ext cx="6665912" cy="13858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Apneia e/ou bradicardia </a:t>
            </a:r>
          </a:p>
          <a:p>
            <a:pPr algn="ctr" eaLnBrk="1" hangingPunct="1">
              <a:defRPr/>
            </a:pPr>
            <a:r>
              <a:rPr 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ou</a:t>
            </a:r>
          </a:p>
          <a:p>
            <a:pPr algn="ctr" eaLnBrk="1" hangingPunct="1">
              <a:defRPr/>
            </a:pPr>
            <a:r>
              <a:rPr 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BSA &gt;6 e FiO2 maior que 60%</a:t>
            </a:r>
          </a:p>
        </p:txBody>
      </p:sp>
      <p:sp>
        <p:nvSpPr>
          <p:cNvPr id="26632" name="Retângulo 4"/>
          <p:cNvSpPr>
            <a:spLocks noChangeArrowheads="1"/>
          </p:cNvSpPr>
          <p:nvPr/>
        </p:nvSpPr>
        <p:spPr bwMode="auto">
          <a:xfrm>
            <a:off x="361950" y="3924300"/>
            <a:ext cx="1155858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2800"/>
              <a:t>Se apnéia ou bradicardia persistentes: </a:t>
            </a:r>
            <a:r>
              <a:rPr lang="pt-BR" altLang="pt-BR" sz="2800" b="1"/>
              <a:t>realizar insuflações pulmonares</a:t>
            </a:r>
            <a:r>
              <a:rPr lang="pt-BR" altLang="pt-BR" sz="2800"/>
              <a:t> </a:t>
            </a:r>
            <a:r>
              <a:rPr lang="pt-BR" altLang="pt-BR" sz="2800" b="1"/>
              <a:t>com pressão positiva</a:t>
            </a:r>
            <a:r>
              <a:rPr lang="pt-BR" altLang="pt-BR" sz="2800"/>
              <a:t> suave, utilizando uma </a:t>
            </a:r>
            <a:r>
              <a:rPr lang="pt-BR" altLang="pt-BR" sz="2800" b="1"/>
              <a:t>pressão inspiratória máxima de cerca de 20-25 cm H2O</a:t>
            </a:r>
          </a:p>
          <a:p>
            <a:pPr algn="ctr" eaLnBrk="1" hangingPunct="1"/>
            <a:r>
              <a:rPr lang="pt-BR" altLang="pt-BR" sz="2800" b="1"/>
              <a:t>Intubação</a:t>
            </a:r>
            <a:r>
              <a:rPr lang="pt-BR" altLang="pt-BR" sz="2800"/>
              <a:t> (quando sem resposta à ventilação por pressão positiva através da máscara) e </a:t>
            </a:r>
            <a:r>
              <a:rPr lang="pt-BR" altLang="pt-BR" sz="2800" b="1"/>
              <a:t>SURFACTANTE</a:t>
            </a:r>
          </a:p>
        </p:txBody>
      </p:sp>
      <p:sp>
        <p:nvSpPr>
          <p:cNvPr id="26633" name="CaixaDeTexto 17"/>
          <p:cNvSpPr txBox="1">
            <a:spLocks noChangeArrowheads="1"/>
          </p:cNvSpPr>
          <p:nvPr/>
        </p:nvSpPr>
        <p:spPr bwMode="auto">
          <a:xfrm>
            <a:off x="5126038" y="6516688"/>
            <a:ext cx="7062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pt-BR" sz="1800"/>
              <a:t>Sweet DG et al. Neonatology 2017;111:107–125</a:t>
            </a:r>
            <a:endParaRPr lang="pt-BR" altLang="pt-BR" sz="1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tx1"/>
                </a:solidFill>
              </a:rPr>
              <a:t>                                                                    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1175" y="180975"/>
            <a:ext cx="10539413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36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Quem necessitará de surfactante ?</a:t>
            </a:r>
            <a:endParaRPr lang="en-US" sz="3600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27653" name="Rectangle 3"/>
          <p:cNvSpPr txBox="1">
            <a:spLocks/>
          </p:cNvSpPr>
          <p:nvPr/>
        </p:nvSpPr>
        <p:spPr bwMode="auto">
          <a:xfrm>
            <a:off x="252413" y="889000"/>
            <a:ext cx="1117282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endParaRPr lang="pt-BR" altLang="pt-BR" sz="3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252413" y="1301750"/>
            <a:ext cx="11391900" cy="4549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3"/>
            </a:solidFill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1. Bebês com SDR devem receber um surfactante de origem animal preparação (A1);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2. Uma política de surfactante de resgate precoce deve ser padrão (A1);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3. Recomenda-se o surfactante como quando a intubação é necessária para a estabilização (A1);</a:t>
            </a:r>
          </a:p>
          <a:p>
            <a:pPr algn="just" eaLnBrk="1" hangingPunct="1">
              <a:lnSpc>
                <a:spcPct val="150000"/>
              </a:lnSpc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4.  Os bebês com SDR em CPAP Nasal que estão piorando quando FiO2&gt; 0,30 em CPAP pressão de pelo menos 6 cm H2O (B2).</a:t>
            </a:r>
          </a:p>
        </p:txBody>
      </p:sp>
      <p:pic>
        <p:nvPicPr>
          <p:cNvPr id="27655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413" y="6016625"/>
            <a:ext cx="504190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0" y="6224588"/>
            <a:ext cx="12188825" cy="633412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tx1"/>
                </a:solidFill>
              </a:rPr>
              <a:t>                                                                    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1175" y="180975"/>
            <a:ext cx="10539413" cy="676275"/>
          </a:xfrm>
        </p:spPr>
        <p:txBody>
          <a:bodyPr rtlCol="0">
            <a:noAutofit/>
          </a:bodyPr>
          <a:lstStyle/>
          <a:p>
            <a:pPr algn="l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3600" spc="-150" dirty="0">
                <a:solidFill>
                  <a:schemeClr val="bg1">
                    <a:lumMod val="9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Quem necessitará de surfactante ?</a:t>
            </a:r>
            <a:endParaRPr lang="en-US" sz="3600" spc="-150" dirty="0">
              <a:solidFill>
                <a:schemeClr val="bg1">
                  <a:lumMod val="9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28677" name="Rectangle 3"/>
          <p:cNvSpPr txBox="1">
            <a:spLocks/>
          </p:cNvSpPr>
          <p:nvPr/>
        </p:nvSpPr>
        <p:spPr bwMode="auto">
          <a:xfrm>
            <a:off x="252413" y="889000"/>
            <a:ext cx="1117282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endParaRPr lang="pt-BR" altLang="pt-BR" sz="360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252413" y="1301750"/>
            <a:ext cx="11491912" cy="3540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3"/>
            </a:solidFill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1. </a:t>
            </a:r>
            <a:r>
              <a:rPr lang="pt-BR" altLang="pt-BR" sz="28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Poractante</a:t>
            </a: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 alfa numa dose inicial de 200 mg / kg é melhor do que 100 mg / kg como terapia de resgate (A1).</a:t>
            </a:r>
          </a:p>
          <a:p>
            <a:pPr algn="just" eaLnBrk="1" hangingPunct="1"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2. LISA é o modo preferido de administração de surfactante para respirando espontaneamente bebês em CPAP, desde que os médicos são experientes com esta técnica (B2).</a:t>
            </a:r>
          </a:p>
          <a:p>
            <a:pPr algn="just" eaLnBrk="1" hangingPunct="1"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6 Uma segunda e ocasionalmente uma terceira dose de surfactante deve ser</a:t>
            </a:r>
          </a:p>
          <a:p>
            <a:pPr algn="just" eaLnBrk="1" hangingPunct="1">
              <a:defRPr/>
            </a:pPr>
            <a:r>
              <a:rPr lang="pt-BR" altLang="pt-BR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dado se houver evidências contínuas de SDR, como alta persistente exigência de oxigênio e outros problemas foram excluídos (A1)</a:t>
            </a:r>
          </a:p>
        </p:txBody>
      </p:sp>
      <p:pic>
        <p:nvPicPr>
          <p:cNvPr id="28679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725" y="5670550"/>
            <a:ext cx="504190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12188825" cy="376238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5827713"/>
            <a:ext cx="12188825" cy="103028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9700" name="CaixaDeTexto 16"/>
          <p:cNvSpPr txBox="1">
            <a:spLocks noChangeArrowheads="1"/>
          </p:cNvSpPr>
          <p:nvPr/>
        </p:nvSpPr>
        <p:spPr bwMode="auto">
          <a:xfrm>
            <a:off x="10890250" y="23812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pic>
        <p:nvPicPr>
          <p:cNvPr id="2970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738" y="2749550"/>
            <a:ext cx="6116637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754313"/>
            <a:ext cx="4783138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3" name="Retângulo 1"/>
          <p:cNvSpPr>
            <a:spLocks noChangeArrowheads="1"/>
          </p:cNvSpPr>
          <p:nvPr/>
        </p:nvSpPr>
        <p:spPr bwMode="auto">
          <a:xfrm>
            <a:off x="590550" y="790575"/>
            <a:ext cx="10768013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-182563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pt-BR" altLang="pt-BR" sz="2800">
                <a:latin typeface="Calibri Light" panose="020F0302020204030204" pitchFamily="34" charset="0"/>
                <a:cs typeface="Calibri Light" panose="020F0302020204030204" pitchFamily="34" charset="0"/>
              </a:rPr>
              <a:t>Necessidade de </a:t>
            </a:r>
            <a:r>
              <a:rPr lang="pt-BR" altLang="pt-BR" sz="2800" b="1">
                <a:solidFill>
                  <a:srgbClr val="0000FF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aumento da FiO2 acima de 30% </a:t>
            </a:r>
            <a:r>
              <a:rPr lang="pt-BR" altLang="pt-BR" sz="2800">
                <a:latin typeface="Calibri Light" panose="020F0302020204030204" pitchFamily="34" charset="0"/>
                <a:cs typeface="Calibri Light" panose="020F0302020204030204" pitchFamily="34" charset="0"/>
              </a:rPr>
              <a:t>para manter PSaO2 (Saturação de Oxigênio) alvo (90-95%). Manter os alarmes entre 88-95%. </a:t>
            </a: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pt-BR" altLang="pt-BR" sz="2800" b="1">
                <a:latin typeface="Calibri Light" panose="020F0302020204030204" pitchFamily="34" charset="0"/>
                <a:cs typeface="Calibri Light" panose="020F0302020204030204" pitchFamily="34" charset="0"/>
              </a:rPr>
              <a:t>Não aguardar resultado do Rx. Fazer o surfactante</a:t>
            </a:r>
            <a:endParaRPr lang="pt-BR" altLang="pt-BR" sz="2800">
              <a:solidFill>
                <a:srgbClr val="0000FF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4805363"/>
            <a:ext cx="12188825" cy="205263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0723" name="CaixaDeTexto 9"/>
          <p:cNvSpPr txBox="1">
            <a:spLocks noChangeArrowheads="1"/>
          </p:cNvSpPr>
          <p:nvPr/>
        </p:nvSpPr>
        <p:spPr bwMode="auto">
          <a:xfrm>
            <a:off x="5126038" y="6342063"/>
            <a:ext cx="7062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altLang="pt-BR" sz="1400" b="1" i="1"/>
              <a:t>Shim GH. Korean J Perinatol Vol.26, No.4, Dec., 2015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altLang="pt-BR" sz="1400" b="1" i="1"/>
              <a:t>*</a:t>
            </a:r>
            <a:r>
              <a:rPr lang="pt-BR" altLang="pt-BR" sz="1400" b="1" i="1"/>
              <a:t>Kribs A et al. Paediatr Anaesth 2007;17:364-9.</a:t>
            </a:r>
            <a:endParaRPr lang="en-US" altLang="pt-BR" sz="1400" b="1" i="1"/>
          </a:p>
        </p:txBody>
      </p:sp>
      <p:sp>
        <p:nvSpPr>
          <p:cNvPr id="30724" name="Espaço Reservado para Conteúdo 2"/>
          <p:cNvSpPr>
            <a:spLocks noGrp="1"/>
          </p:cNvSpPr>
          <p:nvPr>
            <p:ph idx="1"/>
          </p:nvPr>
        </p:nvSpPr>
        <p:spPr>
          <a:xfrm>
            <a:off x="527050" y="1898650"/>
            <a:ext cx="11229975" cy="8651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pt-BR" altLang="pt-BR" sz="2000" smtClean="0">
                <a:solidFill>
                  <a:srgbClr val="565656"/>
                </a:solidFill>
                <a:latin typeface="Verdana" panose="020B0604030504040204" pitchFamily="34" charset="0"/>
              </a:rPr>
              <a:t>Cateter flexível fino (sonda orogástrica 4 a 5-FG) posicionado na traqueia, via laringoscopia e usando pinça de Magill, enquanto o RN é mantido em CPAP</a:t>
            </a:r>
          </a:p>
        </p:txBody>
      </p:sp>
      <p:pic>
        <p:nvPicPr>
          <p:cNvPr id="409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525" y="2940050"/>
            <a:ext cx="10868025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Retângulo 9"/>
          <p:cNvSpPr/>
          <p:nvPr/>
        </p:nvSpPr>
        <p:spPr>
          <a:xfrm>
            <a:off x="0" y="0"/>
            <a:ext cx="12188825" cy="1676400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0727" name="Title 1"/>
          <p:cNvSpPr txBox="1">
            <a:spLocks/>
          </p:cNvSpPr>
          <p:nvPr/>
        </p:nvSpPr>
        <p:spPr bwMode="auto">
          <a:xfrm>
            <a:off x="895350" y="80963"/>
            <a:ext cx="103981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  <a:t>MIST </a:t>
            </a:r>
            <a:r>
              <a:rPr lang="en-US" altLang="pt-BR" sz="5400">
                <a:solidFill>
                  <a:srgbClr val="FFFFFF"/>
                </a:solidFill>
                <a:latin typeface="Verdana" panose="020B0604030504040204" pitchFamily="34" charset="0"/>
              </a:rPr>
              <a:t>/</a:t>
            </a:r>
            <a: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  <a:t> LISA</a:t>
            </a:r>
            <a:b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</a:br>
            <a:r>
              <a:rPr lang="en-US" altLang="pt-BR" b="1">
                <a:solidFill>
                  <a:srgbClr val="FFFFFF"/>
                </a:solidFill>
                <a:latin typeface="Verdana" panose="020B0604030504040204" pitchFamily="34" charset="0"/>
              </a:rPr>
              <a:t>Método </a:t>
            </a:r>
            <a:r>
              <a:rPr lang="ja-JP" altLang="en-US" b="1">
                <a:solidFill>
                  <a:srgbClr val="FFFFFF"/>
                </a:solidFill>
                <a:latin typeface="Verdana" panose="020B0604030504040204" pitchFamily="34" charset="0"/>
              </a:rPr>
              <a:t>“</a:t>
            </a:r>
            <a:r>
              <a:rPr lang="en-US" altLang="ja-JP" b="1">
                <a:solidFill>
                  <a:srgbClr val="FFFFFF"/>
                </a:solidFill>
                <a:latin typeface="Verdana" panose="020B0604030504040204" pitchFamily="34" charset="0"/>
              </a:rPr>
              <a:t>Cologne</a:t>
            </a:r>
            <a:r>
              <a:rPr lang="ja-JP" altLang="en-US" b="1">
                <a:solidFill>
                  <a:srgbClr val="FFFFFF"/>
                </a:solidFill>
                <a:latin typeface="Verdana" panose="020B0604030504040204" pitchFamily="34" charset="0"/>
              </a:rPr>
              <a:t>” </a:t>
            </a:r>
            <a:r>
              <a:rPr lang="pt-BR" altLang="ja-JP" b="1">
                <a:solidFill>
                  <a:srgbClr val="FFFFFF"/>
                </a:solidFill>
                <a:latin typeface="Verdana" panose="020B0604030504040204" pitchFamily="34" charset="0"/>
              </a:rPr>
              <a:t>(Angela Kribs*)</a:t>
            </a:r>
            <a:endParaRPr lang="en-US" altLang="pt-BR" sz="400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4805363"/>
            <a:ext cx="12188825" cy="205263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1747" name="Picture 2" descr="Figure F2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2913063"/>
            <a:ext cx="108680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Espaço Reservado para Conteúdo 2"/>
          <p:cNvSpPr txBox="1">
            <a:spLocks/>
          </p:cNvSpPr>
          <p:nvPr/>
        </p:nvSpPr>
        <p:spPr bwMode="auto">
          <a:xfrm>
            <a:off x="527050" y="1857375"/>
            <a:ext cx="1122997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2000">
                <a:solidFill>
                  <a:srgbClr val="565656"/>
                </a:solidFill>
                <a:latin typeface="Verdana" panose="020B0604030504040204" pitchFamily="34" charset="0"/>
              </a:rPr>
              <a:t>Cateter venoso fino, mais rígido e firme (angiocateter 16-G), posicionado na traqueia,   via laringoscopia direta SEM pinça, enquanto o RN é mantido em CPAP</a:t>
            </a:r>
          </a:p>
        </p:txBody>
      </p:sp>
      <p:sp>
        <p:nvSpPr>
          <p:cNvPr id="8" name="Retângulo 9"/>
          <p:cNvSpPr/>
          <p:nvPr/>
        </p:nvSpPr>
        <p:spPr>
          <a:xfrm>
            <a:off x="0" y="0"/>
            <a:ext cx="12188825" cy="1676400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1750" name="Title 1"/>
          <p:cNvSpPr txBox="1">
            <a:spLocks/>
          </p:cNvSpPr>
          <p:nvPr/>
        </p:nvSpPr>
        <p:spPr bwMode="auto">
          <a:xfrm>
            <a:off x="895350" y="80963"/>
            <a:ext cx="103981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  <a:t>MIST </a:t>
            </a:r>
            <a:r>
              <a:rPr lang="en-US" altLang="pt-BR" sz="5400">
                <a:solidFill>
                  <a:srgbClr val="FFFFFF"/>
                </a:solidFill>
                <a:latin typeface="Verdana" panose="020B0604030504040204" pitchFamily="34" charset="0"/>
              </a:rPr>
              <a:t>/</a:t>
            </a:r>
            <a: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  <a:t> LISA</a:t>
            </a:r>
            <a:b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</a:br>
            <a:r>
              <a:rPr lang="en-US" altLang="pt-BR" b="1">
                <a:solidFill>
                  <a:srgbClr val="FFFFFF"/>
                </a:solidFill>
                <a:latin typeface="Verdana" panose="020B0604030504040204" pitchFamily="34" charset="0"/>
              </a:rPr>
              <a:t>Método </a:t>
            </a:r>
            <a:r>
              <a:rPr lang="ja-JP" altLang="en-US" b="1">
                <a:solidFill>
                  <a:srgbClr val="FFFFFF"/>
                </a:solidFill>
                <a:latin typeface="Verdana" panose="020B0604030504040204" pitchFamily="34" charset="0"/>
              </a:rPr>
              <a:t>“</a:t>
            </a:r>
            <a:r>
              <a:rPr lang="en-US" altLang="ja-JP" b="1">
                <a:solidFill>
                  <a:srgbClr val="FFFFFF"/>
                </a:solidFill>
                <a:latin typeface="Verdana" panose="020B0604030504040204" pitchFamily="34" charset="0"/>
              </a:rPr>
              <a:t>Hobart</a:t>
            </a:r>
            <a:r>
              <a:rPr lang="ja-JP" altLang="en-US" b="1">
                <a:solidFill>
                  <a:srgbClr val="FFFFFF"/>
                </a:solidFill>
                <a:latin typeface="Verdana" panose="020B0604030504040204" pitchFamily="34" charset="0"/>
              </a:rPr>
              <a:t>” </a:t>
            </a:r>
            <a:r>
              <a:rPr lang="pt-BR" altLang="ja-JP" b="1">
                <a:solidFill>
                  <a:srgbClr val="FFFFFF"/>
                </a:solidFill>
                <a:latin typeface="Verdana" panose="020B0604030504040204" pitchFamily="34" charset="0"/>
              </a:rPr>
              <a:t>(Peter A Dargaville*)</a:t>
            </a:r>
            <a:endParaRPr lang="en-US" altLang="pt-BR" sz="400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31751" name="CaixaDeTexto 9"/>
          <p:cNvSpPr txBox="1">
            <a:spLocks noChangeArrowheads="1"/>
          </p:cNvSpPr>
          <p:nvPr/>
        </p:nvSpPr>
        <p:spPr bwMode="auto">
          <a:xfrm>
            <a:off x="5126038" y="6342063"/>
            <a:ext cx="7062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altLang="pt-BR" sz="1400" b="1" i="1"/>
              <a:t>Shim GH. Korean J Perinatol Vol.26, No.4, Dec., 2015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s-ES" altLang="pt-BR" sz="1400" b="1" i="1"/>
              <a:t>*</a:t>
            </a:r>
            <a:r>
              <a:rPr lang="pt-BR" altLang="pt-BR" sz="1400" b="1" i="1"/>
              <a:t>Dargaville PA et al. </a:t>
            </a:r>
            <a:r>
              <a:rPr lang="en-US" altLang="pt-BR" sz="1400" b="1" i="1"/>
              <a:t>Arch Dis Child Fetal Neonatal Ed 2011;96:F243–F248.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4805363"/>
            <a:ext cx="12188825" cy="205263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9"/>
          <p:cNvSpPr/>
          <p:nvPr/>
        </p:nvSpPr>
        <p:spPr>
          <a:xfrm>
            <a:off x="0" y="0"/>
            <a:ext cx="12188825" cy="1676400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2772" name="Title 1"/>
          <p:cNvSpPr txBox="1">
            <a:spLocks/>
          </p:cNvSpPr>
          <p:nvPr/>
        </p:nvSpPr>
        <p:spPr bwMode="auto">
          <a:xfrm>
            <a:off x="895350" y="80963"/>
            <a:ext cx="103981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  <a:t>MIST </a:t>
            </a:r>
            <a:r>
              <a:rPr lang="en-US" altLang="pt-BR" sz="5400">
                <a:solidFill>
                  <a:srgbClr val="FFFFFF"/>
                </a:solidFill>
                <a:latin typeface="Verdana" panose="020B0604030504040204" pitchFamily="34" charset="0"/>
              </a:rPr>
              <a:t>/</a:t>
            </a:r>
            <a:r>
              <a:rPr lang="en-US" altLang="pt-BR" sz="5400" b="1">
                <a:solidFill>
                  <a:srgbClr val="FFFFFF"/>
                </a:solidFill>
                <a:latin typeface="Verdana" panose="020B0604030504040204" pitchFamily="34" charset="0"/>
              </a:rPr>
              <a:t> LISA</a:t>
            </a:r>
            <a:endParaRPr lang="en-US" altLang="pt-BR" sz="4000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pic>
        <p:nvPicPr>
          <p:cNvPr id="32773" name="Picture 10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1889125"/>
            <a:ext cx="8424863" cy="4792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-12700" y="4608513"/>
            <a:ext cx="12188825" cy="205263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0" y="0"/>
            <a:ext cx="12188825" cy="376238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3796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406400"/>
            <a:ext cx="6705600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aixaDeTexto 19"/>
          <p:cNvSpPr txBox="1">
            <a:spLocks noChangeArrowheads="1"/>
          </p:cNvSpPr>
          <p:nvPr/>
        </p:nvSpPr>
        <p:spPr bwMode="auto">
          <a:xfrm>
            <a:off x="7653338" y="628650"/>
            <a:ext cx="41370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rgbClr val="C00000"/>
                </a:solidFill>
                <a:latin typeface="Verdana" panose="020B0604030504040204" pitchFamily="34" charset="0"/>
              </a:rPr>
              <a:t>É possível realizar com sonda orogástrica, entretanto apresenta  necessidade de expertise do executor</a:t>
            </a:r>
            <a:endParaRPr lang="pt-BR" altLang="pt-BR" sz="2400">
              <a:solidFill>
                <a:srgbClr val="C00000"/>
              </a:solidFill>
              <a:latin typeface="Verdana" panose="020B0604030504040204" pitchFamily="34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7478713" y="3021013"/>
            <a:ext cx="4486275" cy="3071812"/>
          </a:xfrm>
          <a:prstGeom prst="rect">
            <a:avLst/>
          </a:prstGeom>
          <a:solidFill>
            <a:srgbClr val="C00000"/>
          </a:solidFill>
          <a:ln w="22225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800" dirty="0"/>
          </a:p>
        </p:txBody>
      </p:sp>
      <p:sp>
        <p:nvSpPr>
          <p:cNvPr id="23" name="CaixaDeTexto 22"/>
          <p:cNvSpPr txBox="1">
            <a:spLocks noChangeArrowheads="1"/>
          </p:cNvSpPr>
          <p:nvPr/>
        </p:nvSpPr>
        <p:spPr bwMode="auto">
          <a:xfrm>
            <a:off x="8032750" y="3154363"/>
            <a:ext cx="3151188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sz="2400" b="1">
                <a:solidFill>
                  <a:schemeClr val="bg1"/>
                </a:solidFill>
                <a:latin typeface="Verdana" panose="020B0604030504040204" pitchFamily="34" charset="0"/>
              </a:rPr>
              <a:t>Duração da VM e do CPAP foram significativamente menores com o MIST/LISA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sz="2400" b="1">
                <a:solidFill>
                  <a:schemeClr val="bg1"/>
                </a:solidFill>
                <a:latin typeface="Verdana" panose="020B0604030504040204" pitchFamily="34" charset="0"/>
              </a:rPr>
              <a:t>(em relação ao INSURE)</a:t>
            </a:r>
            <a:endParaRPr lang="pt-BR" altLang="pt-BR" sz="240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33800" name="CaixaDeTexto 11"/>
          <p:cNvSpPr txBox="1">
            <a:spLocks noChangeArrowheads="1"/>
          </p:cNvSpPr>
          <p:nvPr/>
        </p:nvSpPr>
        <p:spPr bwMode="auto">
          <a:xfrm>
            <a:off x="5126038" y="6540500"/>
            <a:ext cx="7062787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pt-BR" sz="1400" b="1" i="1"/>
              <a:t>Indian J Pediatr, 2017</a:t>
            </a:r>
          </a:p>
        </p:txBody>
      </p:sp>
      <p:pic>
        <p:nvPicPr>
          <p:cNvPr id="43013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36525"/>
            <a:ext cx="12036425" cy="67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3175000" y="1739900"/>
            <a:ext cx="8886825" cy="5349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ângulo 22"/>
          <p:cNvSpPr/>
          <p:nvPr/>
        </p:nvSpPr>
        <p:spPr>
          <a:xfrm>
            <a:off x="0" y="4805363"/>
            <a:ext cx="12188825" cy="205263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5" name="Retângulo 4"/>
          <p:cNvSpPr/>
          <p:nvPr/>
        </p:nvSpPr>
        <p:spPr>
          <a:xfrm>
            <a:off x="2609850" y="1203325"/>
            <a:ext cx="7354888" cy="51323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820" name="CaixaDeTexto 10"/>
          <p:cNvSpPr txBox="1">
            <a:spLocks noChangeArrowheads="1"/>
          </p:cNvSpPr>
          <p:nvPr/>
        </p:nvSpPr>
        <p:spPr bwMode="auto">
          <a:xfrm>
            <a:off x="5126038" y="6540500"/>
            <a:ext cx="7062787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pt-BR" sz="1400" b="1" i="1"/>
              <a:t>Adaptado de Ramanathan R et al. Am J Perinatol. 2004.</a:t>
            </a:r>
          </a:p>
        </p:txBody>
      </p:sp>
      <p:sp>
        <p:nvSpPr>
          <p:cNvPr id="15" name="Retângulo 9"/>
          <p:cNvSpPr/>
          <p:nvPr/>
        </p:nvSpPr>
        <p:spPr>
          <a:xfrm>
            <a:off x="0" y="0"/>
            <a:ext cx="12188825" cy="96837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4822" name="Title 1"/>
          <p:cNvSpPr txBox="1">
            <a:spLocks/>
          </p:cNvSpPr>
          <p:nvPr/>
        </p:nvSpPr>
        <p:spPr bwMode="auto">
          <a:xfrm>
            <a:off x="363538" y="180975"/>
            <a:ext cx="114363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Tx/>
              <a:buNone/>
            </a:pPr>
            <a:r>
              <a:rPr lang="pt-BR" altLang="pt-BR" sz="3200" b="1">
                <a:solidFill>
                  <a:srgbClr val="FFFFFF"/>
                </a:solidFill>
                <a:latin typeface="Verdana" panose="020B0604030504040204" pitchFamily="34" charset="0"/>
              </a:rPr>
              <a:t>Redução</a:t>
            </a:r>
            <a:r>
              <a:rPr lang="pt-BR" altLang="pt-BR" sz="3200">
                <a:solidFill>
                  <a:srgbClr val="FFFFFF"/>
                </a:solidFill>
                <a:latin typeface="Verdana" panose="020B0604030504040204" pitchFamily="34" charset="0"/>
              </a:rPr>
              <a:t> rápida da </a:t>
            </a:r>
            <a:r>
              <a:rPr lang="pt-BR" altLang="pt-BR" sz="3200" b="1">
                <a:solidFill>
                  <a:srgbClr val="FFFFFF"/>
                </a:solidFill>
                <a:latin typeface="Verdana" panose="020B0604030504040204" pitchFamily="34" charset="0"/>
              </a:rPr>
              <a:t>necessidade</a:t>
            </a:r>
            <a:r>
              <a:rPr lang="pt-BR" altLang="pt-BR" sz="3200">
                <a:solidFill>
                  <a:srgbClr val="FFFFFF"/>
                </a:solidFill>
                <a:latin typeface="Verdana" panose="020B0604030504040204" pitchFamily="34" charset="0"/>
              </a:rPr>
              <a:t> de </a:t>
            </a:r>
            <a:r>
              <a:rPr lang="pt-BR" altLang="pt-BR" sz="3200" b="1">
                <a:solidFill>
                  <a:srgbClr val="FFFFFF"/>
                </a:solidFill>
                <a:latin typeface="Verdana" panose="020B0604030504040204" pitchFamily="34" charset="0"/>
              </a:rPr>
              <a:t>oxigênio</a:t>
            </a:r>
          </a:p>
        </p:txBody>
      </p:sp>
      <p:pic>
        <p:nvPicPr>
          <p:cNvPr id="34823" name="Picture 1" descr="base-grafico-pag-2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825" y="1552575"/>
            <a:ext cx="4945063" cy="397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Espaço Reservado para Conteúdo 2"/>
          <p:cNvSpPr txBox="1">
            <a:spLocks/>
          </p:cNvSpPr>
          <p:nvPr/>
        </p:nvSpPr>
        <p:spPr bwMode="auto">
          <a:xfrm rot="-5400000">
            <a:off x="2823369" y="3685381"/>
            <a:ext cx="8651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FiO</a:t>
            </a:r>
            <a:r>
              <a:rPr lang="pt-BR" altLang="pt-BR" sz="1200" b="1" baseline="-25000">
                <a:solidFill>
                  <a:srgbClr val="565656"/>
                </a:solidFill>
                <a:latin typeface="Verdana" panose="020B0604030504040204" pitchFamily="34" charset="0"/>
              </a:rPr>
              <a:t>2</a:t>
            </a:r>
          </a:p>
        </p:txBody>
      </p:sp>
      <p:sp>
        <p:nvSpPr>
          <p:cNvPr id="34825" name="Espaço Reservado para Conteúdo 2"/>
          <p:cNvSpPr txBox="1">
            <a:spLocks/>
          </p:cNvSpPr>
          <p:nvPr/>
        </p:nvSpPr>
        <p:spPr bwMode="auto">
          <a:xfrm>
            <a:off x="4933950" y="5905500"/>
            <a:ext cx="31400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Tempo depois da dose</a:t>
            </a:r>
          </a:p>
        </p:txBody>
      </p:sp>
      <p:sp>
        <p:nvSpPr>
          <p:cNvPr id="34826" name="Espaço Reservado para Conteúdo 2"/>
          <p:cNvSpPr txBox="1">
            <a:spLocks/>
          </p:cNvSpPr>
          <p:nvPr/>
        </p:nvSpPr>
        <p:spPr bwMode="auto">
          <a:xfrm>
            <a:off x="3255963" y="1270000"/>
            <a:ext cx="87312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0.70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0.65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0.60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0.50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0.45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0.40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0.35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0.30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0.25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0.20</a:t>
            </a:r>
          </a:p>
          <a:p>
            <a:pPr lvl="1" algn="r" eaLnBrk="1" hangingPunct="1">
              <a:lnSpc>
                <a:spcPct val="200000"/>
              </a:lnSpc>
              <a:spcBef>
                <a:spcPts val="100"/>
              </a:spcBef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34827" name="Espaço Reservado para Conteúdo 2"/>
          <p:cNvSpPr txBox="1">
            <a:spLocks/>
          </p:cNvSpPr>
          <p:nvPr/>
        </p:nvSpPr>
        <p:spPr bwMode="auto">
          <a:xfrm>
            <a:off x="595313" y="1058863"/>
            <a:ext cx="113696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en-US" altLang="pt-BR" sz="2400" b="1">
                <a:solidFill>
                  <a:srgbClr val="00618A"/>
                </a:solidFill>
                <a:latin typeface="Verdana" panose="020B0604030504040204" pitchFamily="34" charset="0"/>
              </a:rPr>
              <a:t>a</a:t>
            </a:r>
            <a:r>
              <a:rPr lang="pt-BR" altLang="pt-BR" sz="2400" b="1">
                <a:solidFill>
                  <a:srgbClr val="00618A"/>
                </a:solidFill>
                <a:latin typeface="Verdana" panose="020B0604030504040204" pitchFamily="34" charset="0"/>
              </a:rPr>
              <a:t>lfaporactanto </a:t>
            </a:r>
            <a:r>
              <a:rPr lang="pt-BR" altLang="pt-BR" sz="2400" b="1">
                <a:solidFill>
                  <a:srgbClr val="C00000"/>
                </a:solidFill>
                <a:latin typeface="Verdana" panose="020B0604030504040204" pitchFamily="34" charset="0"/>
              </a:rPr>
              <a:t>200 mg/kg </a:t>
            </a:r>
            <a:r>
              <a:rPr lang="pt-BR" altLang="pt-BR" sz="2400" b="1">
                <a:solidFill>
                  <a:srgbClr val="00618A"/>
                </a:solidFill>
                <a:latin typeface="Verdana" panose="020B0604030504040204" pitchFamily="34" charset="0"/>
              </a:rPr>
              <a:t>dose inicial (n=99)</a:t>
            </a:r>
          </a:p>
        </p:txBody>
      </p:sp>
      <p:sp>
        <p:nvSpPr>
          <p:cNvPr id="34828" name="Espaço Reservado para Conteúdo 2"/>
          <p:cNvSpPr txBox="1">
            <a:spLocks/>
          </p:cNvSpPr>
          <p:nvPr/>
        </p:nvSpPr>
        <p:spPr bwMode="auto">
          <a:xfrm>
            <a:off x="5156200" y="2081213"/>
            <a:ext cx="6938963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2000" b="1">
                <a:solidFill>
                  <a:srgbClr val="565656"/>
                </a:solidFill>
                <a:latin typeface="Verdana" panose="020B0604030504040204" pitchFamily="34" charset="0"/>
              </a:rPr>
              <a:t>beractanto 100 mg/kg dose inicial (n=98)</a:t>
            </a:r>
          </a:p>
        </p:txBody>
      </p:sp>
      <p:sp>
        <p:nvSpPr>
          <p:cNvPr id="34829" name="Espaço Reservado para Conteúdo 2"/>
          <p:cNvSpPr txBox="1">
            <a:spLocks/>
          </p:cNvSpPr>
          <p:nvPr/>
        </p:nvSpPr>
        <p:spPr bwMode="auto">
          <a:xfrm>
            <a:off x="8893175" y="3359150"/>
            <a:ext cx="343535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en-US" altLang="pt-BR" sz="2000" b="1">
                <a:solidFill>
                  <a:srgbClr val="565656"/>
                </a:solidFill>
                <a:latin typeface="Verdana" panose="020B0604030504040204" pitchFamily="34" charset="0"/>
              </a:rPr>
              <a:t>P</a:t>
            </a:r>
            <a:r>
              <a:rPr lang="pt-BR" altLang="pt-BR" sz="2000" b="1">
                <a:solidFill>
                  <a:srgbClr val="565656"/>
                </a:solidFill>
                <a:latin typeface="Verdana" panose="020B0604030504040204" pitchFamily="34" charset="0"/>
              </a:rPr>
              <a:t>&lt;0,05 em todos os pontos de tempo pós-tratamento</a:t>
            </a:r>
          </a:p>
        </p:txBody>
      </p:sp>
      <p:sp>
        <p:nvSpPr>
          <p:cNvPr id="3" name="Oval 2"/>
          <p:cNvSpPr/>
          <p:nvPr/>
        </p:nvSpPr>
        <p:spPr>
          <a:xfrm>
            <a:off x="5643563" y="1533525"/>
            <a:ext cx="169862" cy="168275"/>
          </a:xfrm>
          <a:prstGeom prst="ellipse">
            <a:avLst/>
          </a:prstGeom>
          <a:ln>
            <a:solidFill>
              <a:srgbClr val="00618A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5643563" y="1784350"/>
            <a:ext cx="169862" cy="168275"/>
          </a:xfrm>
          <a:prstGeom prst="ellipse">
            <a:avLst/>
          </a:prstGeom>
          <a:ln>
            <a:solidFill>
              <a:srgbClr val="56565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4832" name="Espaço Reservado para Conteúdo 2"/>
          <p:cNvSpPr txBox="1">
            <a:spLocks/>
          </p:cNvSpPr>
          <p:nvPr/>
        </p:nvSpPr>
        <p:spPr bwMode="auto">
          <a:xfrm>
            <a:off x="3941763" y="5522913"/>
            <a:ext cx="4222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0</a:t>
            </a:r>
          </a:p>
        </p:txBody>
      </p:sp>
      <p:sp>
        <p:nvSpPr>
          <p:cNvPr id="34833" name="Espaço Reservado para Conteúdo 2"/>
          <p:cNvSpPr txBox="1">
            <a:spLocks/>
          </p:cNvSpPr>
          <p:nvPr/>
        </p:nvSpPr>
        <p:spPr bwMode="auto">
          <a:xfrm>
            <a:off x="4603750" y="5522913"/>
            <a:ext cx="725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15</a:t>
            </a:r>
            <a:r>
              <a:rPr lang="en-US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’</a:t>
            </a:r>
            <a:endParaRPr lang="pt-BR" altLang="pt-BR" sz="1200" b="1">
              <a:solidFill>
                <a:srgbClr val="565656"/>
              </a:solidFill>
              <a:latin typeface="Verdana" panose="020B0604030504040204" pitchFamily="34" charset="0"/>
            </a:endParaRPr>
          </a:p>
        </p:txBody>
      </p:sp>
      <p:sp>
        <p:nvSpPr>
          <p:cNvPr id="34834" name="Espaço Reservado para Conteúdo 2"/>
          <p:cNvSpPr txBox="1">
            <a:spLocks/>
          </p:cNvSpPr>
          <p:nvPr/>
        </p:nvSpPr>
        <p:spPr bwMode="auto">
          <a:xfrm>
            <a:off x="5402263" y="5522913"/>
            <a:ext cx="725487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30</a:t>
            </a:r>
            <a:r>
              <a:rPr lang="en-US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’</a:t>
            </a:r>
            <a:endParaRPr lang="pt-BR" altLang="pt-BR" sz="1200" b="1">
              <a:solidFill>
                <a:srgbClr val="565656"/>
              </a:solidFill>
              <a:latin typeface="Verdana" panose="020B0604030504040204" pitchFamily="34" charset="0"/>
            </a:endParaRPr>
          </a:p>
        </p:txBody>
      </p:sp>
      <p:sp>
        <p:nvSpPr>
          <p:cNvPr id="34835" name="Espaço Reservado para Conteúdo 2"/>
          <p:cNvSpPr txBox="1">
            <a:spLocks/>
          </p:cNvSpPr>
          <p:nvPr/>
        </p:nvSpPr>
        <p:spPr bwMode="auto">
          <a:xfrm>
            <a:off x="6130925" y="5522913"/>
            <a:ext cx="725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1h</a:t>
            </a:r>
          </a:p>
        </p:txBody>
      </p:sp>
      <p:sp>
        <p:nvSpPr>
          <p:cNvPr id="34836" name="Espaço Reservado para Conteúdo 2"/>
          <p:cNvSpPr txBox="1">
            <a:spLocks/>
          </p:cNvSpPr>
          <p:nvPr/>
        </p:nvSpPr>
        <p:spPr bwMode="auto">
          <a:xfrm>
            <a:off x="6938963" y="5522913"/>
            <a:ext cx="725487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2h</a:t>
            </a:r>
          </a:p>
        </p:txBody>
      </p:sp>
      <p:sp>
        <p:nvSpPr>
          <p:cNvPr id="34837" name="Espaço Reservado para Conteúdo 2"/>
          <p:cNvSpPr txBox="1">
            <a:spLocks/>
          </p:cNvSpPr>
          <p:nvPr/>
        </p:nvSpPr>
        <p:spPr bwMode="auto">
          <a:xfrm>
            <a:off x="7693025" y="5522913"/>
            <a:ext cx="725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4h</a:t>
            </a:r>
          </a:p>
        </p:txBody>
      </p:sp>
      <p:sp>
        <p:nvSpPr>
          <p:cNvPr id="34838" name="Espaço Reservado para Conteúdo 2"/>
          <p:cNvSpPr txBox="1">
            <a:spLocks/>
          </p:cNvSpPr>
          <p:nvPr/>
        </p:nvSpPr>
        <p:spPr bwMode="auto">
          <a:xfrm>
            <a:off x="8462963" y="5522913"/>
            <a:ext cx="725487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18097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lvl="1" algn="ctr" eaLnBrk="1" hangingPunct="1">
              <a:buFont typeface="Arial" panose="020B0604020202020204" pitchFamily="34" charset="0"/>
              <a:buNone/>
            </a:pPr>
            <a:r>
              <a:rPr lang="pt-BR" altLang="pt-BR" sz="1200" b="1">
                <a:solidFill>
                  <a:srgbClr val="565656"/>
                </a:solidFill>
                <a:latin typeface="Verdana" panose="020B0604030504040204" pitchFamily="34" charset="0"/>
              </a:rPr>
              <a:t>6h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ângulo 15"/>
          <p:cNvSpPr/>
          <p:nvPr/>
        </p:nvSpPr>
        <p:spPr>
          <a:xfrm>
            <a:off x="3190875" y="2940050"/>
            <a:ext cx="5246688" cy="620713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Retângulo 15"/>
          <p:cNvSpPr/>
          <p:nvPr/>
        </p:nvSpPr>
        <p:spPr>
          <a:xfrm>
            <a:off x="2516188" y="3540125"/>
            <a:ext cx="5246687" cy="620713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7" name="Retângulo 15"/>
          <p:cNvSpPr/>
          <p:nvPr/>
        </p:nvSpPr>
        <p:spPr>
          <a:xfrm>
            <a:off x="1820863" y="4040188"/>
            <a:ext cx="6178550" cy="64928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5" name="Retângulo 54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0" y="5592763"/>
            <a:ext cx="12188825" cy="129222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8" name="Retângulo 57"/>
          <p:cNvSpPr/>
          <p:nvPr/>
        </p:nvSpPr>
        <p:spPr>
          <a:xfrm>
            <a:off x="941388" y="2297113"/>
            <a:ext cx="6821487" cy="642937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6872" name="Title 1"/>
          <p:cNvSpPr txBox="1">
            <a:spLocks/>
          </p:cNvSpPr>
          <p:nvPr/>
        </p:nvSpPr>
        <p:spPr bwMode="auto">
          <a:xfrm>
            <a:off x="1112838" y="2009775"/>
            <a:ext cx="5121275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t-BR" altLang="pt-BR" sz="3800">
                <a:solidFill>
                  <a:srgbClr val="00618A"/>
                </a:solidFill>
                <a:latin typeface="Verdana" panose="020B0604030504040204" pitchFamily="34" charset="0"/>
              </a:rPr>
              <a:t>O </a:t>
            </a:r>
            <a:r>
              <a:rPr lang="fr-FR" altLang="pt-BR" sz="3800">
                <a:solidFill>
                  <a:srgbClr val="00618A"/>
                </a:solidFill>
                <a:latin typeface="Verdana" panose="020B0604030504040204" pitchFamily="34" charset="0"/>
              </a:rPr>
              <a:t>qu</a:t>
            </a:r>
            <a:r>
              <a:rPr lang="pt-BR" altLang="pt-BR" sz="3800">
                <a:solidFill>
                  <a:srgbClr val="00618A"/>
                </a:solidFill>
                <a:latin typeface="Verdana" panose="020B0604030504040204" pitchFamily="34" charset="0"/>
              </a:rPr>
              <a:t>e é um suporte ventilatório adequado nas primeiras horas?</a:t>
            </a:r>
            <a:endParaRPr lang="en-US" altLang="pt-BR" sz="3800">
              <a:solidFill>
                <a:srgbClr val="00618A"/>
              </a:solidFill>
              <a:latin typeface="Verdana" panose="020B0604030504040204" pitchFamily="34" charset="0"/>
            </a:endParaRPr>
          </a:p>
        </p:txBody>
      </p:sp>
      <p:pic>
        <p:nvPicPr>
          <p:cNvPr id="36873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13" y="1665288"/>
            <a:ext cx="35210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74" name="Grupo 17"/>
          <p:cNvGrpSpPr>
            <a:grpSpLocks/>
          </p:cNvGrpSpPr>
          <p:nvPr/>
        </p:nvGrpSpPr>
        <p:grpSpPr bwMode="auto">
          <a:xfrm>
            <a:off x="6581775" y="2047875"/>
            <a:ext cx="2787650" cy="2787650"/>
            <a:chOff x="6720130" y="1797627"/>
            <a:chExt cx="2787552" cy="2787552"/>
          </a:xfrm>
        </p:grpSpPr>
        <p:grpSp>
          <p:nvGrpSpPr>
            <p:cNvPr id="36876" name="Grupo 18"/>
            <p:cNvGrpSpPr>
              <a:grpSpLocks/>
            </p:cNvGrpSpPr>
            <p:nvPr/>
          </p:nvGrpSpPr>
          <p:grpSpPr bwMode="auto">
            <a:xfrm>
              <a:off x="6720130" y="1797627"/>
              <a:ext cx="2787552" cy="2787552"/>
              <a:chOff x="6720130" y="1797627"/>
              <a:chExt cx="2787552" cy="2787552"/>
            </a:xfrm>
          </p:grpSpPr>
          <p:sp>
            <p:nvSpPr>
              <p:cNvPr id="21" name="Oval 20"/>
              <p:cNvSpPr>
                <a:spLocks noChangeArrowheads="1"/>
              </p:cNvSpPr>
              <p:nvPr/>
            </p:nvSpPr>
            <p:spPr bwMode="auto">
              <a:xfrm>
                <a:off x="6720130" y="1797627"/>
                <a:ext cx="2787552" cy="2787552"/>
              </a:xfrm>
              <a:prstGeom prst="ellipse">
                <a:avLst/>
              </a:prstGeom>
              <a:solidFill>
                <a:srgbClr val="00618A"/>
              </a:solidFill>
              <a:ln>
                <a:noFill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rgbClr val="00618A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22" name="Oval 21"/>
              <p:cNvSpPr>
                <a:spLocks noChangeArrowheads="1"/>
              </p:cNvSpPr>
              <p:nvPr/>
            </p:nvSpPr>
            <p:spPr bwMode="auto">
              <a:xfrm>
                <a:off x="6851888" y="1929385"/>
                <a:ext cx="2524036" cy="25240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0000" dist="23000" dir="5400000" rotWithShape="0">
                  <a:srgbClr val="808080">
                    <a:alpha val="34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>
                  <a:solidFill>
                    <a:srgbClr val="00618A"/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7463054" y="2440542"/>
              <a:ext cx="1260431" cy="1469973"/>
            </a:xfrm>
            <a:prstGeom prst="rect">
              <a:avLst/>
            </a:prstGeom>
          </p:spPr>
          <p:txBody>
            <a:bodyPr anchor="ctr"/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r" fontAlgn="auto">
                <a:spcAft>
                  <a:spcPts val="0"/>
                </a:spcAft>
                <a:defRPr/>
              </a:pPr>
              <a:r>
                <a:rPr lang="pt-BR" sz="15000" b="1" spc="-150" dirty="0">
                  <a:solidFill>
                    <a:srgbClr val="00618A"/>
                  </a:solidFill>
                  <a:latin typeface="Verdana" charset="0"/>
                  <a:ea typeface="Verdana" charset="0"/>
                  <a:cs typeface="Verdana" charset="0"/>
                </a:rPr>
                <a:t>?</a:t>
              </a:r>
              <a:endParaRPr lang="en-US" sz="15000" b="1" spc="-150" dirty="0">
                <a:solidFill>
                  <a:srgbClr val="00618A"/>
                </a:solidFill>
                <a:latin typeface="Verdana" charset="0"/>
                <a:ea typeface="Verdana" charset="0"/>
                <a:cs typeface="Verdana" charset="0"/>
              </a:endParaRPr>
            </a:p>
          </p:txBody>
        </p:sp>
      </p:grpSp>
      <p:sp>
        <p:nvSpPr>
          <p:cNvPr id="13" name="Subtítulo 2"/>
          <p:cNvSpPr txBox="1">
            <a:spLocks/>
          </p:cNvSpPr>
          <p:nvPr/>
        </p:nvSpPr>
        <p:spPr>
          <a:xfrm>
            <a:off x="909638" y="4848225"/>
            <a:ext cx="5803900" cy="7334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Evitar </a:t>
            </a:r>
            <a:r>
              <a:rPr lang="pt-BR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atelectrauma</a:t>
            </a:r>
            <a:endParaRPr lang="pt-BR" b="1" dirty="0">
              <a:solidFill>
                <a:schemeClr val="tx1">
                  <a:lumMod val="65000"/>
                  <a:lumOff val="3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0" y="5592763"/>
            <a:ext cx="12188825" cy="1292225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384175" y="269875"/>
            <a:ext cx="4129088" cy="742950"/>
          </a:xfrm>
          <a:prstGeom prst="rect">
            <a:avLst/>
          </a:prstGeom>
        </p:spPr>
        <p:txBody>
          <a:bodyPr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t-BR" b="1" spc="-150" dirty="0">
                <a:solidFill>
                  <a:schemeClr val="accent6">
                    <a:lumMod val="60000"/>
                    <a:lumOff val="40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INTUBADOS</a:t>
            </a:r>
            <a:endParaRPr lang="en-US" spc="-150" dirty="0">
              <a:solidFill>
                <a:schemeClr val="accent6">
                  <a:lumMod val="60000"/>
                  <a:lumOff val="40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3" name="Subtítulo 2"/>
          <p:cNvSpPr txBox="1">
            <a:spLocks/>
          </p:cNvSpPr>
          <p:nvPr/>
        </p:nvSpPr>
        <p:spPr>
          <a:xfrm>
            <a:off x="549275" y="1649413"/>
            <a:ext cx="4594225" cy="209550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Volume corrente protetor</a:t>
            </a:r>
          </a:p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(V</a:t>
            </a:r>
            <a:r>
              <a:rPr lang="pt-BR" sz="2800" b="1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T</a:t>
            </a: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= 4-6 ml/kg)</a:t>
            </a:r>
          </a:p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PEEP adequado 5 a 8</a:t>
            </a:r>
          </a:p>
        </p:txBody>
      </p:sp>
      <p:sp>
        <p:nvSpPr>
          <p:cNvPr id="14" name="Subtítul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49275" y="4019550"/>
            <a:ext cx="4594225" cy="157321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PRESERVE A RESPIRAÇÃO ESPONTÂNEA </a:t>
            </a:r>
            <a:endParaRPr lang="pt-BR" sz="2800" dirty="0">
              <a:solidFill>
                <a:schemeClr val="tx1">
                  <a:lumMod val="65000"/>
                  <a:lumOff val="3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5" name="Subtítul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01675" y="5803900"/>
            <a:ext cx="4749800" cy="152717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Não oferecer oxigênio demais </a:t>
            </a:r>
            <a:endParaRPr lang="pt-BR" sz="2400" dirty="0">
              <a:solidFill>
                <a:schemeClr val="tx1">
                  <a:lumMod val="65000"/>
                  <a:lumOff val="3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6" name="Subtítul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445250" y="5708650"/>
            <a:ext cx="4749800" cy="1527175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Hipercapneia</a:t>
            </a: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 permissiva </a:t>
            </a:r>
          </a:p>
          <a:p>
            <a:pPr marL="0" indent="0" algn="ctr" fontAlgn="auto">
              <a:spcAft>
                <a:spcPts val="0"/>
              </a:spcAft>
              <a:buFont typeface="Arial"/>
              <a:buNone/>
              <a:defRPr/>
            </a:pPr>
            <a:r>
              <a:rPr lang="pt-B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charset="0"/>
                <a:ea typeface="Verdana" charset="0"/>
                <a:cs typeface="Verdana" charset="0"/>
              </a:rPr>
              <a:t>PCO2 50 – 55  </a:t>
            </a:r>
            <a:endParaRPr lang="pt-BR" sz="2400" dirty="0">
              <a:solidFill>
                <a:schemeClr val="tx1">
                  <a:lumMod val="65000"/>
                  <a:lumOff val="35000"/>
                </a:schemeClr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pic>
        <p:nvPicPr>
          <p:cNvPr id="1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83213" y="-109538"/>
            <a:ext cx="6778625" cy="59610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17463"/>
            <a:ext cx="12188825" cy="1292225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-60325" y="5981700"/>
            <a:ext cx="12188825" cy="903288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38916" name="CaixaDeTexto 42"/>
          <p:cNvSpPr txBox="1">
            <a:spLocks noChangeArrowheads="1"/>
          </p:cNvSpPr>
          <p:nvPr/>
        </p:nvSpPr>
        <p:spPr bwMode="auto">
          <a:xfrm>
            <a:off x="9194800" y="2393950"/>
            <a:ext cx="18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263525" y="222250"/>
            <a:ext cx="115617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pt-BR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Cuidados Gerais 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577850" y="1600200"/>
            <a:ext cx="5456238" cy="523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/>
              <a:t>Manter RN aquecido </a:t>
            </a:r>
          </a:p>
        </p:txBody>
      </p:sp>
      <p:sp>
        <p:nvSpPr>
          <p:cNvPr id="11" name="CaixaDeTexto 10">
            <a:extLst>
              <a:ext uri="{FF2B5EF4-FFF2-40B4-BE49-F238E27FC236}"/>
            </a:extLst>
          </p:cNvPr>
          <p:cNvSpPr txBox="1"/>
          <p:nvPr/>
        </p:nvSpPr>
        <p:spPr>
          <a:xfrm>
            <a:off x="577850" y="2393950"/>
            <a:ext cx="5456238" cy="523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/>
              <a:t>Dieta precoce </a:t>
            </a: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577850" y="3154363"/>
            <a:ext cx="5456238" cy="5222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/>
              <a:t>Controle e manejo da dor  </a:t>
            </a:r>
          </a:p>
        </p:txBody>
      </p:sp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577850" y="3957638"/>
            <a:ext cx="5456238" cy="523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 err="1"/>
              <a:t>Cafeina</a:t>
            </a:r>
            <a:r>
              <a:rPr lang="pt-BR" sz="2800" dirty="0"/>
              <a:t> – precoce </a:t>
            </a:r>
          </a:p>
        </p:txBody>
      </p:sp>
      <p:sp>
        <p:nvSpPr>
          <p:cNvPr id="13" name="Retângulo 12">
            <a:extLst>
              <a:ext uri="{FF2B5EF4-FFF2-40B4-BE49-F238E27FC236}"/>
            </a:extLst>
          </p:cNvPr>
          <p:cNvSpPr/>
          <p:nvPr/>
        </p:nvSpPr>
        <p:spPr>
          <a:xfrm>
            <a:off x="577850" y="4927600"/>
            <a:ext cx="5456238" cy="83185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2400" dirty="0"/>
              <a:t>Cafeína aumenta a chance de sucesso na extubação. (RR 0.48; 95% CI, 0.32-0.71)</a:t>
            </a:r>
          </a:p>
        </p:txBody>
      </p:sp>
      <p:pic>
        <p:nvPicPr>
          <p:cNvPr id="6" name="Imagem 5" descr="Uma imagem contendo interior, quarto de hospital, pessoa&#10;&#10;Descrição gerada automaticam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457325"/>
            <a:ext cx="5883275" cy="439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-60325" y="5981700"/>
            <a:ext cx="12188825" cy="903288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39940" name="CaixaDeTexto 42"/>
          <p:cNvSpPr txBox="1">
            <a:spLocks noChangeArrowheads="1"/>
          </p:cNvSpPr>
          <p:nvPr/>
        </p:nvSpPr>
        <p:spPr bwMode="auto">
          <a:xfrm>
            <a:off x="9194800" y="2393950"/>
            <a:ext cx="18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3122613" y="385763"/>
            <a:ext cx="5943600" cy="523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/>
              <a:t>EXTUBAR – CPAP BOLHA</a:t>
            </a:r>
          </a:p>
        </p:txBody>
      </p:sp>
      <p:pic>
        <p:nvPicPr>
          <p:cNvPr id="14" name="Picture 2" descr="CPAP-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88" y="1536700"/>
            <a:ext cx="6497637" cy="506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-60325" y="5981700"/>
            <a:ext cx="12188825" cy="903288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40964" name="CaixaDeTexto 42"/>
          <p:cNvSpPr txBox="1">
            <a:spLocks noChangeArrowheads="1"/>
          </p:cNvSpPr>
          <p:nvPr/>
        </p:nvSpPr>
        <p:spPr bwMode="auto">
          <a:xfrm>
            <a:off x="9194800" y="2393950"/>
            <a:ext cx="18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2974975" y="338138"/>
            <a:ext cx="5945188" cy="523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dirty="0"/>
              <a:t>Trabalho em equipe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468438"/>
            <a:ext cx="6553200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530350"/>
            <a:ext cx="5102225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0" y="6275388"/>
            <a:ext cx="12188825" cy="571500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41988" name="CaixaDeTexto 42"/>
          <p:cNvSpPr txBox="1">
            <a:spLocks noChangeArrowheads="1"/>
          </p:cNvSpPr>
          <p:nvPr/>
        </p:nvSpPr>
        <p:spPr bwMode="auto">
          <a:xfrm>
            <a:off x="9194800" y="2393950"/>
            <a:ext cx="18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pic>
        <p:nvPicPr>
          <p:cNvPr id="3" name="Imagem 2" descr="Uma imagem contendo texto&#10;&#10;Descrição gerada automaticamen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-128588"/>
            <a:ext cx="12387263" cy="681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0" name="CaixaDeTexto 1"/>
          <p:cNvSpPr txBox="1">
            <a:spLocks noChangeArrowheads="1"/>
          </p:cNvSpPr>
          <p:nvPr/>
        </p:nvSpPr>
        <p:spPr bwMode="auto">
          <a:xfrm>
            <a:off x="2600325" y="6034088"/>
            <a:ext cx="9220200" cy="646112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pt-BR" altLang="pt-BR" sz="3600"/>
              <a:t>Um Projeto do grupo Neonatologia Brasil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tângulo 54"/>
          <p:cNvSpPr/>
          <p:nvPr/>
        </p:nvSpPr>
        <p:spPr>
          <a:xfrm>
            <a:off x="0" y="-4763"/>
            <a:ext cx="12188825" cy="1292226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56" name="Retângulo 55"/>
          <p:cNvSpPr/>
          <p:nvPr/>
        </p:nvSpPr>
        <p:spPr>
          <a:xfrm>
            <a:off x="0" y="6275388"/>
            <a:ext cx="12188825" cy="571500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44036" name="CaixaDeTexto 42"/>
          <p:cNvSpPr txBox="1">
            <a:spLocks noChangeArrowheads="1"/>
          </p:cNvSpPr>
          <p:nvPr/>
        </p:nvSpPr>
        <p:spPr bwMode="auto">
          <a:xfrm>
            <a:off x="9194800" y="2393950"/>
            <a:ext cx="185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3075" y="-73025"/>
            <a:ext cx="14014450" cy="709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6586538" y="0"/>
            <a:ext cx="4887912" cy="6884988"/>
          </a:xfrm>
          <a:prstGeom prst="rect">
            <a:avLst/>
          </a:prstGeom>
          <a:solidFill>
            <a:srgbClr val="FFFF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1483975" y="-26988"/>
            <a:ext cx="704850" cy="6884988"/>
          </a:xfrm>
          <a:prstGeom prst="rect">
            <a:avLst/>
          </a:prstGeom>
          <a:solidFill>
            <a:srgbClr val="00B4F9">
              <a:alpha val="52941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accent3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0" y="6516688"/>
            <a:ext cx="12188825" cy="376237"/>
          </a:xfrm>
          <a:prstGeom prst="rect">
            <a:avLst/>
          </a:prstGeom>
          <a:solidFill>
            <a:srgbClr val="0061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7350" name="Title 1"/>
          <p:cNvSpPr>
            <a:spLocks noGrp="1"/>
          </p:cNvSpPr>
          <p:nvPr>
            <p:ph type="ctrTitle"/>
          </p:nvPr>
        </p:nvSpPr>
        <p:spPr>
          <a:xfrm>
            <a:off x="325438" y="319088"/>
            <a:ext cx="6046787" cy="2860675"/>
          </a:xfrm>
          <a:solidFill>
            <a:schemeClr val="accent4">
              <a:lumMod val="20000"/>
              <a:lumOff val="80000"/>
            </a:schemeClr>
          </a:solidFill>
          <a:ln w="57150">
            <a:solidFill>
              <a:schemeClr val="accent1"/>
            </a:solidFill>
          </a:ln>
        </p:spPr>
        <p:txBody>
          <a:bodyPr/>
          <a:lstStyle/>
          <a:p>
            <a:pPr algn="r" eaLnBrk="1" hangingPunct="1">
              <a:defRPr/>
            </a:pPr>
            <a:r>
              <a:rPr lang="pt-BR" altLang="pt-BR" sz="3800" dirty="0">
                <a:solidFill>
                  <a:srgbClr val="00618A"/>
                </a:solidFill>
                <a:latin typeface="Verdana" pitchFamily="34" charset="0"/>
              </a:rPr>
              <a:t>Medidas clínicas para </a:t>
            </a:r>
            <a:r>
              <a:rPr lang="pt-BR" altLang="pt-BR" sz="3800" b="1" dirty="0">
                <a:solidFill>
                  <a:srgbClr val="00618A"/>
                </a:solidFill>
                <a:latin typeface="Verdana" pitchFamily="34" charset="0"/>
              </a:rPr>
              <a:t>proteção pulmonar</a:t>
            </a:r>
            <a:r>
              <a:rPr lang="pt-BR" altLang="pt-BR" sz="3800" dirty="0">
                <a:solidFill>
                  <a:srgbClr val="00618A"/>
                </a:solidFill>
                <a:latin typeface="Verdana" pitchFamily="34" charset="0"/>
              </a:rPr>
              <a:t/>
            </a:r>
            <a:br>
              <a:rPr lang="pt-BR" altLang="pt-BR" sz="3800" dirty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3800" dirty="0">
                <a:solidFill>
                  <a:srgbClr val="00618A"/>
                </a:solidFill>
                <a:latin typeface="Verdana" pitchFamily="34" charset="0"/>
              </a:rPr>
              <a:t>nas primeiras </a:t>
            </a:r>
            <a:r>
              <a:rPr lang="pt-BR" altLang="pt-BR" sz="3800" b="1" dirty="0">
                <a:solidFill>
                  <a:srgbClr val="00618A"/>
                </a:solidFill>
                <a:latin typeface="Verdana" pitchFamily="34" charset="0"/>
              </a:rPr>
              <a:t>24 horas</a:t>
            </a:r>
            <a:endParaRPr lang="en-US" altLang="pt-BR" sz="3800" b="1" dirty="0">
              <a:solidFill>
                <a:srgbClr val="00618A"/>
              </a:solidFill>
              <a:latin typeface="Verdana" pitchFamily="34" charset="0"/>
            </a:endParaRPr>
          </a:p>
        </p:txBody>
      </p:sp>
      <p:sp>
        <p:nvSpPr>
          <p:cNvPr id="2" name="CaixaDeTexto 1">
            <a:extLst>
              <a:ext uri="{FF2B5EF4-FFF2-40B4-BE49-F238E27FC236}"/>
            </a:extLst>
          </p:cNvPr>
          <p:cNvSpPr txBox="1"/>
          <p:nvPr/>
        </p:nvSpPr>
        <p:spPr>
          <a:xfrm>
            <a:off x="325438" y="3678238"/>
            <a:ext cx="6046787" cy="21240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C00004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4400" dirty="0"/>
              <a:t>Obrigada!</a:t>
            </a:r>
          </a:p>
          <a:p>
            <a:pPr eaLnBrk="1" hangingPunct="1">
              <a:defRPr/>
            </a:pPr>
            <a:endParaRPr lang="pt-BR" sz="4400" dirty="0"/>
          </a:p>
          <a:p>
            <a:pPr eaLnBrk="1" hangingPunct="1">
              <a:defRPr/>
            </a:pPr>
            <a:r>
              <a:rPr lang="pt-BR" sz="4400" dirty="0"/>
              <a:t>hmibutineo@gmail.com</a:t>
            </a:r>
          </a:p>
        </p:txBody>
      </p:sp>
      <p:pic>
        <p:nvPicPr>
          <p:cNvPr id="10" name="Picture 9" descr="081222100710-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363" y="658813"/>
            <a:ext cx="5522912" cy="529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450" y="2747963"/>
            <a:ext cx="7491413" cy="909637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pPr algn="ctr">
              <a:defRPr/>
            </a:pPr>
            <a:r>
              <a:rPr lang="pt-BR" cap="none" dirty="0">
                <a:solidFill>
                  <a:srgbClr val="842031"/>
                </a:solidFill>
                <a:latin typeface="Bahnschrift SemiLight" panose="020B0502040204020203" pitchFamily="34" charset="0"/>
              </a:rPr>
              <a:t>29/10 a 31/10/2020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088" y="1323975"/>
            <a:ext cx="10745787" cy="1089025"/>
          </a:xfrm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pt-BR" sz="4000" b="1" dirty="0">
                <a:solidFill>
                  <a:schemeClr val="accent5">
                    <a:lumMod val="75000"/>
                  </a:schemeClr>
                </a:solidFill>
              </a:rPr>
              <a:t>SAVE THE DATE</a:t>
            </a:r>
          </a:p>
          <a:p>
            <a:pPr algn="ctr">
              <a:buFont typeface="Arial" charset="0"/>
              <a:buNone/>
              <a:defRPr/>
            </a:pPr>
            <a:r>
              <a:rPr lang="pt-BR" sz="4000" dirty="0">
                <a:solidFill>
                  <a:srgbClr val="842031"/>
                </a:solidFill>
              </a:rPr>
              <a:t>2º Simpósio Internacional de Neonatologia do Distrito Federal  e do HMIB </a:t>
            </a:r>
          </a:p>
        </p:txBody>
      </p:sp>
      <p:sp>
        <p:nvSpPr>
          <p:cNvPr id="7" name="Retângulo 6">
            <a:extLst>
              <a:ext uri="{FF2B5EF4-FFF2-40B4-BE49-F238E27FC236}"/>
            </a:extLst>
          </p:cNvPr>
          <p:cNvSpPr/>
          <p:nvPr/>
        </p:nvSpPr>
        <p:spPr>
          <a:xfrm>
            <a:off x="2270125" y="4324350"/>
            <a:ext cx="7766050" cy="1200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3600" dirty="0">
                <a:hlinkClick r:id="rId2"/>
              </a:rPr>
              <a:t>http://paulomargotto.com.br</a:t>
            </a:r>
            <a:endParaRPr lang="pt-BR" sz="3600" dirty="0"/>
          </a:p>
          <a:p>
            <a:pPr algn="ctr" eaLnBrk="1" hangingPunct="1">
              <a:defRPr/>
            </a:pPr>
            <a:r>
              <a:rPr lang="pt-BR" sz="3600" dirty="0"/>
              <a:t>Neonatologia em Ação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4996</TotalTime>
  <Words>1435</Words>
  <Application>Microsoft Office PowerPoint</Application>
  <PresentationFormat>Personalizar</PresentationFormat>
  <Paragraphs>208</Paragraphs>
  <Slides>38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50" baseType="lpstr">
      <vt:lpstr>Calibri</vt:lpstr>
      <vt:lpstr>MS PGothic</vt:lpstr>
      <vt:lpstr>Arial</vt:lpstr>
      <vt:lpstr>Verdana</vt:lpstr>
      <vt:lpstr>Calibri Light</vt:lpstr>
      <vt:lpstr>Mangal</vt:lpstr>
      <vt:lpstr>StarSymbol</vt:lpstr>
      <vt:lpstr>Times New Roman</vt:lpstr>
      <vt:lpstr>MinionPro-Regular</vt:lpstr>
      <vt:lpstr>Wingdings</vt:lpstr>
      <vt:lpstr>Bahnschrift SemiLight</vt:lpstr>
      <vt:lpstr>Office Theme</vt:lpstr>
      <vt:lpstr>Marta D Rocha de Moura  Pediatra/Neonatologista – Hospital Materno Infantil de Brasília Mestre em Ginecologia, Obstetrícia e Perinatologia UNESP – Botucatu  Docente do Curso de Medicina da ESCS www.paulomargotto.com.br  </vt:lpstr>
      <vt:lpstr>Declaração de potencial conflito de interesse  patrocina este evento  Essa apresentação está em conformidade com as exigências regulatórias. </vt:lpstr>
      <vt:lpstr>Medidas clínicas para proteção pulmonar nas primeiras 24 horas  </vt:lpstr>
      <vt:lpstr>Cuidados – pré - natal  </vt:lpstr>
      <vt:lpstr>Cuidados – pré - natal  </vt:lpstr>
      <vt:lpstr>Cuidados – pré - natal  </vt:lpstr>
      <vt:lpstr>Sala de Parto </vt:lpstr>
      <vt:lpstr>Sala de Parto – Estabeleça o limite de viabilidade</vt:lpstr>
      <vt:lpstr>Cuidados – Sala de Parto </vt:lpstr>
      <vt:lpstr>Cuidados – Sala de Parto </vt:lpstr>
      <vt:lpstr>Cuidados – Sala de Parto </vt:lpstr>
      <vt:lpstr>Cuidados – Sala de Parto </vt:lpstr>
      <vt:lpstr>Cuidados – Sala de Parto </vt:lpstr>
      <vt:lpstr>Cuidados – Sala de Parto </vt:lpstr>
      <vt:lpstr>Cuidados – Sala de Parto </vt:lpstr>
      <vt:lpstr>Cuidados – Sala de Parto </vt:lpstr>
      <vt:lpstr>Cuidados – Sala de Parto </vt:lpstr>
      <vt:lpstr>Apresentação do PowerPoint</vt:lpstr>
      <vt:lpstr>Apresentação do PowerPoint</vt:lpstr>
      <vt:lpstr>Quem necessitará de entubação?</vt:lpstr>
      <vt:lpstr>Cuidados – Sala de Parto </vt:lpstr>
      <vt:lpstr>Quem necessitará de surfactante ?</vt:lpstr>
      <vt:lpstr>Quem necessitará de surfactante 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Medidas clínicas para proteção pulmonar nas primeiras 24 horas</vt:lpstr>
      <vt:lpstr>29/10 a 31/10/2020</vt:lpstr>
    </vt:vector>
  </TitlesOfParts>
  <Company>Bran! Design Gráfico e Estratégico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Medidas clínicas para proteção pulmonar nas primeiras 24 horas</dc:title>
  <dc:creator>Bruno Savoia</dc:creator>
  <cp:lastModifiedBy>Paulo Margotto</cp:lastModifiedBy>
  <cp:revision>237</cp:revision>
  <dcterms:created xsi:type="dcterms:W3CDTF">2017-07-20T17:46:53Z</dcterms:created>
  <dcterms:modified xsi:type="dcterms:W3CDTF">2019-04-30T17:48:14Z</dcterms:modified>
</cp:coreProperties>
</file>