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5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303" r:id="rId37"/>
    <p:sldId id="292" r:id="rId38"/>
    <p:sldId id="300" r:id="rId39"/>
    <p:sldId id="301" r:id="rId40"/>
    <p:sldId id="302" r:id="rId41"/>
    <p:sldId id="319" r:id="rId42"/>
    <p:sldId id="304" r:id="rId43"/>
    <p:sldId id="305" r:id="rId44"/>
    <p:sldId id="309" r:id="rId45"/>
    <p:sldId id="310" r:id="rId46"/>
    <p:sldId id="317" r:id="rId47"/>
    <p:sldId id="306" r:id="rId48"/>
    <p:sldId id="312" r:id="rId49"/>
    <p:sldId id="313" r:id="rId50"/>
    <p:sldId id="314" r:id="rId51"/>
    <p:sldId id="315" r:id="rId52"/>
    <p:sldId id="316" r:id="rId53"/>
    <p:sldId id="318" r:id="rId54"/>
  </p:sldIdLst>
  <p:sldSz cx="9144000" cy="5143500" type="screen16x9"/>
  <p:notesSz cx="6858000" cy="9144000"/>
  <p:embeddedFontLst>
    <p:embeddedFont>
      <p:font typeface="Amatic SC" panose="020B0604020202020204" charset="0"/>
      <p:regular r:id="rId56"/>
      <p:bold r:id="rId57"/>
    </p:embeddedFont>
    <p:embeddedFont>
      <p:font typeface="Lato" panose="020F0502020204030203" pitchFamily="34" charset="0"/>
      <p:regular r:id="rId58"/>
      <p:bold r:id="rId59"/>
      <p:italic r:id="rId60"/>
      <p:boldItalic r:id="rId61"/>
    </p:embeddedFont>
    <p:embeddedFont>
      <p:font typeface="MS PGothic" panose="020B0600070205080204" pitchFamily="34" charset="-128"/>
      <p:regular r:id="rId62"/>
    </p:embeddedFont>
    <p:embeddedFont>
      <p:font typeface="Arial Unicode MS" panose="020B0604020202020204" pitchFamily="34" charset="-128"/>
      <p:regular r:id="rId63"/>
    </p:embeddedFont>
    <p:embeddedFont>
      <p:font typeface="Source Code Pro" panose="020B0604020202020204" charset="0"/>
      <p:regular r:id="rId64"/>
      <p:bold r:id="rId65"/>
    </p:embeddedFont>
    <p:embeddedFont>
      <p:font typeface="Calibri" panose="020F0502020204030204" pitchFamily="34" charset="0"/>
      <p:regular r:id="rId66"/>
      <p:bold r:id="rId67"/>
      <p:italic r:id="rId68"/>
      <p:boldItalic r:id="rId69"/>
    </p:embeddedFont>
  </p:embeddedFontLst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anose="020B0604020202020204" pitchFamily="34" charset="0"/>
        <a:ea typeface="+mn-ea"/>
        <a:cs typeface="Arial" panose="020B0604020202020204" pitchFamily="34" charset="0"/>
        <a:sym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400" y="6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63" Type="http://schemas.openxmlformats.org/officeDocument/2006/relationships/font" Target="fonts/font8.fntdata"/><Relationship Id="rId68" Type="http://schemas.openxmlformats.org/officeDocument/2006/relationships/font" Target="fonts/font13.fntdata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font" Target="fonts/font3.fntdata"/><Relationship Id="rId66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font" Target="fonts/font2.fntdata"/><Relationship Id="rId61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font" Target="fonts/font5.fntdata"/><Relationship Id="rId65" Type="http://schemas.openxmlformats.org/officeDocument/2006/relationships/font" Target="fonts/font10.fntdata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font" Target="fonts/font1.fntdata"/><Relationship Id="rId64" Type="http://schemas.openxmlformats.org/officeDocument/2006/relationships/font" Target="fonts/font9.fntdata"/><Relationship Id="rId69" Type="http://schemas.openxmlformats.org/officeDocument/2006/relationships/font" Target="fonts/font14.fntdata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font" Target="fonts/font4.fntdata"/><Relationship Id="rId67" Type="http://schemas.openxmlformats.org/officeDocument/2006/relationships/font" Target="fonts/font12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font" Target="fonts/font7.fntdata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hape 3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custGeom>
            <a:avLst/>
            <a:gdLst>
              <a:gd name="T0" fmla="*/ 0 w 120000"/>
              <a:gd name="T1" fmla="*/ 0 h 120000"/>
              <a:gd name="T2" fmla="*/ 120000 w 120000"/>
              <a:gd name="T3" fmla="*/ 0 h 120000"/>
              <a:gd name="T4" fmla="*/ 120000 w 120000"/>
              <a:gd name="T5" fmla="*/ 120000 h 120000"/>
              <a:gd name="T6" fmla="*/ 0 w 120000"/>
              <a:gd name="T7" fmla="*/ 120000 h 120000"/>
              <a:gd name="T8" fmla="*/ 0 w 120000"/>
              <a:gd name="T9" fmla="*/ 0 h 120000"/>
              <a:gd name="T10" fmla="*/ 0 w 120000"/>
              <a:gd name="T11" fmla="*/ 0 h 120000"/>
              <a:gd name="T12" fmla="*/ 120000 w 120000"/>
              <a:gd name="T13" fmla="*/ 120000 h 120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T10" t="T11" r="T12" b="T13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pPr lvl="0"/>
            <a:endParaRPr noProof="0"/>
          </a:p>
        </p:txBody>
      </p:sp>
    </p:spTree>
    <p:extLst>
      <p:ext uri="{BB962C8B-B14F-4D97-AF65-F5344CB8AC3E}">
        <p14:creationId xmlns:p14="http://schemas.microsoft.com/office/powerpoint/2010/main" val="1106303668"/>
      </p:ext>
    </p:extLst>
  </p:cSld>
  <p:clrMap bg1="lt1" tx1="dk1" bg2="dk2" tx2="lt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hape 58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15363" name="Shape 59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956599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hape 66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17411" name="Shape 67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054399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hape 72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500">
                <a:highlight>
                  <a:srgbClr val="4285F4"/>
                </a:highlight>
              </a:rPr>
              <a:t>Progresso tem sido feito na identificação de fatores ambientais gestacionais </a:t>
            </a:r>
          </a:p>
        </p:txBody>
      </p:sp>
    </p:spTree>
    <p:extLst>
      <p:ext uri="{BB962C8B-B14F-4D97-AF65-F5344CB8AC3E}">
        <p14:creationId xmlns:p14="http://schemas.microsoft.com/office/powerpoint/2010/main" val="624993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hape 79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21507" name="Shape 80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0092914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hape 85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23555" name="Shape 86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95237526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hape 91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25603" name="Shape 9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8440823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hape 99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27651" name="Shape 100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0964231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hape 105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29699" name="Shape 106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0225304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hape 111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31747" name="Shape 11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7754445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hape 117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33795" name="Shape 118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215046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hape 123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35843" name="Shape 124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2935060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hape 133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37891" name="Shape 134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3637539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hape 139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39939" name="Shape 140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891901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hape 146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41987" name="Shape 147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0365014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hape 153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44035" name="Shape 154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1393081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hape 160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46083" name="Shape 161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4207294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hape 169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48131" name="Shape 170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5134271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hape 175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50179" name="Shape 176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044950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hape 182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52227" name="Shape 18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9158305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hape 191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54275" name="Shape 19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19152891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hape 198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56323" name="Shape 199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59519947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hape 204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58371" name="Shape 205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45290960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hape 211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60419" name="Shape 21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9272937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hape 218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62467" name="Shape 219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75333701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hape 225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64515" name="Shape 226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64257871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hape 232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66563" name="Shape 233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8482886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Shape 239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68611" name="Shape 240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66437059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hape 246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0659" name="Shape 247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281933297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hape 253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2707" name="Shape 254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26747444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hape 260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4755" name="Shape 261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9016086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Shape 266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6803" name="Shape 267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35924755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hape 277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78851" name="Shape 278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15279253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Shape 285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80899" name="Shape 286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404644214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Shape 291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82947" name="Shape 29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pt-BR" altLang="pt-BR" smtClean="0"/>
              <a:t>os sinais clinicos desses efeitos adversos </a:t>
            </a:r>
          </a:p>
        </p:txBody>
      </p:sp>
    </p:spTree>
    <p:extLst>
      <p:ext uri="{BB962C8B-B14F-4D97-AF65-F5344CB8AC3E}">
        <p14:creationId xmlns:p14="http://schemas.microsoft.com/office/powerpoint/2010/main" val="291364232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Shape 298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84995" name="Shape 299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969975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Shape 304"/>
          <p:cNvSpPr>
            <a:spLocks noGrp="1" noRot="1" noChangeAspect="1" noTextEdit="1"/>
          </p:cNvSpPr>
          <p:nvPr>
            <p:ph type="sldImg" idx="2"/>
          </p:nvPr>
        </p:nvSpPr>
        <p:spPr>
          <a:ln>
            <a:miter lim="800000"/>
          </a:ln>
        </p:spPr>
      </p:sp>
      <p:sp>
        <p:nvSpPr>
          <p:cNvPr id="88067" name="Shape 305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31029698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solidFill>
          <a:schemeClr val="tx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0"/>
          <p:cNvSpPr>
            <a:spLocks noChangeArrowheads="1"/>
          </p:cNvSpPr>
          <p:nvPr/>
        </p:nvSpPr>
        <p:spPr bwMode="auto">
          <a:xfrm>
            <a:off x="0" y="0"/>
            <a:ext cx="9144000" cy="34290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="ctr"/>
          <a:lstStyle>
            <a:lvl1pPr lvl="0" algn="ctr">
              <a:spcBef>
                <a:spcPts val="0"/>
              </a:spcBef>
              <a:buSzPct val="100000"/>
              <a:defRPr sz="8000"/>
            </a:lvl1pPr>
            <a:lvl2pPr lvl="1" algn="ctr">
              <a:spcBef>
                <a:spcPts val="0"/>
              </a:spcBef>
              <a:buSzPct val="100000"/>
              <a:defRPr sz="8000"/>
            </a:lvl2pPr>
            <a:lvl3pPr lvl="2" algn="ctr">
              <a:spcBef>
                <a:spcPts val="0"/>
              </a:spcBef>
              <a:buSzPct val="100000"/>
              <a:defRPr sz="8000"/>
            </a:lvl3pPr>
            <a:lvl4pPr lvl="3" algn="ctr">
              <a:spcBef>
                <a:spcPts val="0"/>
              </a:spcBef>
              <a:buSzPct val="100000"/>
              <a:defRPr sz="8000"/>
            </a:lvl4pPr>
            <a:lvl5pPr lvl="4" algn="ctr">
              <a:spcBef>
                <a:spcPts val="0"/>
              </a:spcBef>
              <a:buSzPct val="100000"/>
              <a:defRPr sz="8000"/>
            </a:lvl5pPr>
            <a:lvl6pPr lvl="5" algn="ctr">
              <a:spcBef>
                <a:spcPts val="0"/>
              </a:spcBef>
              <a:buSzPct val="100000"/>
              <a:defRPr sz="8000"/>
            </a:lvl6pPr>
            <a:lvl7pPr lvl="6" algn="ctr">
              <a:spcBef>
                <a:spcPts val="0"/>
              </a:spcBef>
              <a:buSzPct val="100000"/>
              <a:defRPr sz="8000"/>
            </a:lvl7pPr>
            <a:lvl8pPr lvl="7" algn="ctr">
              <a:spcBef>
                <a:spcPts val="0"/>
              </a:spcBef>
              <a:buSzPct val="100000"/>
              <a:defRPr sz="8000"/>
            </a:lvl8pPr>
            <a:lvl9pPr lvl="8" algn="ctr">
              <a:spcBef>
                <a:spcPts val="0"/>
              </a:spcBef>
              <a:buSzPct val="100000"/>
              <a:defRPr sz="8000"/>
            </a:lvl9pPr>
          </a:lstStyle>
          <a:p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subTitle" idx="1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="ctr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None/>
              <a:defRPr sz="2100" b="1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5" name="Shape 13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B0EE80D5-3306-40CB-A487-DF67375780C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4021193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bg>
      <p:bgPr>
        <a:solidFill>
          <a:schemeClr val="tx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="ctr"/>
          <a:lstStyle>
            <a:lvl1pPr lvl="0" algn="ctr">
              <a:spcBef>
                <a:spcPts val="0"/>
              </a:spcBef>
              <a:buSzPct val="100000"/>
              <a:defRPr sz="4800"/>
            </a:lvl1pPr>
            <a:lvl2pPr lvl="1" algn="ctr">
              <a:spcBef>
                <a:spcPts val="0"/>
              </a:spcBef>
              <a:buSzPct val="100000"/>
              <a:defRPr sz="4800"/>
            </a:lvl2pPr>
            <a:lvl3pPr lvl="2" algn="ctr">
              <a:spcBef>
                <a:spcPts val="0"/>
              </a:spcBef>
              <a:buSzPct val="100000"/>
              <a:defRPr sz="4800"/>
            </a:lvl3pPr>
            <a:lvl4pPr lvl="3" algn="ctr">
              <a:spcBef>
                <a:spcPts val="0"/>
              </a:spcBef>
              <a:buSzPct val="100000"/>
              <a:defRPr sz="4800"/>
            </a:lvl4pPr>
            <a:lvl5pPr lvl="4" algn="ctr">
              <a:spcBef>
                <a:spcPts val="0"/>
              </a:spcBef>
              <a:buSzPct val="100000"/>
              <a:defRPr sz="4800"/>
            </a:lvl5pPr>
            <a:lvl6pPr lvl="5" algn="ctr">
              <a:spcBef>
                <a:spcPts val="0"/>
              </a:spcBef>
              <a:buSzPct val="100000"/>
              <a:defRPr sz="4800"/>
            </a:lvl6pPr>
            <a:lvl7pPr lvl="6" algn="ctr">
              <a:spcBef>
                <a:spcPts val="0"/>
              </a:spcBef>
              <a:buSzPct val="100000"/>
              <a:defRPr sz="4800"/>
            </a:lvl7pPr>
            <a:lvl8pPr lvl="7" algn="ctr">
              <a:spcBef>
                <a:spcPts val="0"/>
              </a:spcBef>
              <a:buSzPct val="100000"/>
              <a:defRPr sz="4800"/>
            </a:lvl8pPr>
            <a:lvl9pPr lvl="8" algn="ctr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3" name="Shape 16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F1870A4F-DC36-41A9-9CBE-E4816DC3781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10865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4" name="Shape 20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7D2361EE-768D-4576-9575-45611C94EE1C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6293986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 txBox="1">
            <a:spLocks noGrp="1"/>
          </p:cNvSpPr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body" idx="1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4" name="Shape 24"/>
          <p:cNvSpPr txBox="1">
            <a:spLocks noGrp="1"/>
          </p:cNvSpPr>
          <p:nvPr>
            <p:ph type="body" idx="2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5" name="Shape 2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90006648-68B5-4691-9A31-DC9B842CAFA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0260657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buSzPct val="100000"/>
              <a:defRPr sz="4000"/>
            </a:lvl1pPr>
            <a:lvl2pPr lvl="1">
              <a:spcBef>
                <a:spcPts val="0"/>
              </a:spcBef>
              <a:buSzPct val="100000"/>
              <a:defRPr sz="4000"/>
            </a:lvl2pPr>
            <a:lvl3pPr lvl="2">
              <a:spcBef>
                <a:spcPts val="0"/>
              </a:spcBef>
              <a:buSzPct val="100000"/>
              <a:defRPr sz="4000"/>
            </a:lvl3pPr>
            <a:lvl4pPr lvl="3">
              <a:spcBef>
                <a:spcPts val="0"/>
              </a:spcBef>
              <a:buSzPct val="100000"/>
              <a:defRPr sz="4000"/>
            </a:lvl4pPr>
            <a:lvl5pPr lvl="4">
              <a:spcBef>
                <a:spcPts val="0"/>
              </a:spcBef>
              <a:buSzPct val="100000"/>
              <a:defRPr sz="4000"/>
            </a:lvl5pPr>
            <a:lvl6pPr lvl="5">
              <a:spcBef>
                <a:spcPts val="0"/>
              </a:spcBef>
              <a:buSzPct val="100000"/>
              <a:defRPr sz="4000"/>
            </a:lvl6pPr>
            <a:lvl7pPr lvl="6">
              <a:spcBef>
                <a:spcPts val="0"/>
              </a:spcBef>
              <a:buSzPct val="100000"/>
              <a:defRPr sz="4000"/>
            </a:lvl7pPr>
            <a:lvl8pPr lvl="7">
              <a:spcBef>
                <a:spcPts val="0"/>
              </a:spcBef>
              <a:buSzPct val="100000"/>
              <a:defRPr sz="4000"/>
            </a:lvl8pPr>
            <a:lvl9pPr lvl="8">
              <a:spcBef>
                <a:spcPts val="0"/>
              </a:spcBef>
              <a:buSzPct val="100000"/>
              <a:defRPr sz="4000"/>
            </a:lvl9pPr>
          </a:lstStyle>
          <a:p>
            <a:endParaRPr/>
          </a:p>
        </p:txBody>
      </p:sp>
      <p:sp>
        <p:nvSpPr>
          <p:cNvPr id="3" name="Shape 28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EFB31624-C775-49DB-9B37-6A803B691823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4282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30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="b"/>
          <a:lstStyle>
            <a:lvl1pPr lvl="0">
              <a:spcBef>
                <a:spcPts val="0"/>
              </a:spcBef>
              <a:buSzPct val="100000"/>
              <a:defRPr sz="3000"/>
            </a:lvl1pPr>
            <a:lvl2pPr lvl="1">
              <a:spcBef>
                <a:spcPts val="0"/>
              </a:spcBef>
              <a:buSzPct val="100000"/>
              <a:defRPr sz="3000"/>
            </a:lvl2pPr>
            <a:lvl3pPr lvl="2">
              <a:spcBef>
                <a:spcPts val="0"/>
              </a:spcBef>
              <a:buSzPct val="100000"/>
              <a:defRPr sz="3000"/>
            </a:lvl3pPr>
            <a:lvl4pPr lvl="3">
              <a:spcBef>
                <a:spcPts val="0"/>
              </a:spcBef>
              <a:buSzPct val="100000"/>
              <a:defRPr sz="3000"/>
            </a:lvl4pPr>
            <a:lvl5pPr lvl="4">
              <a:spcBef>
                <a:spcPts val="0"/>
              </a:spcBef>
              <a:buSzPct val="100000"/>
              <a:defRPr sz="3000"/>
            </a:lvl5pPr>
            <a:lvl6pPr lvl="5">
              <a:spcBef>
                <a:spcPts val="0"/>
              </a:spcBef>
              <a:buSzPct val="100000"/>
              <a:defRPr sz="3000"/>
            </a:lvl6pPr>
            <a:lvl7pPr lvl="6">
              <a:spcBef>
                <a:spcPts val="0"/>
              </a:spcBef>
              <a:buSzPct val="100000"/>
              <a:defRPr sz="3000"/>
            </a:lvl7pPr>
            <a:lvl8pPr lvl="7">
              <a:spcBef>
                <a:spcPts val="0"/>
              </a:spcBef>
              <a:buSzPct val="100000"/>
              <a:defRPr sz="3000"/>
            </a:lvl8pPr>
            <a:lvl9pPr lvl="8">
              <a:spcBef>
                <a:spcPts val="0"/>
              </a:spcBef>
              <a:buSzPct val="100000"/>
              <a:defRPr sz="3000"/>
            </a:lvl9pPr>
          </a:lstStyle>
          <a:p>
            <a:endParaRPr/>
          </a:p>
        </p:txBody>
      </p:sp>
      <p:sp>
        <p:nvSpPr>
          <p:cNvPr id="31" name="Shape 31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/>
          <a:lstStyle>
            <a:lvl1pPr lvl="0">
              <a:spcBef>
                <a:spcPts val="0"/>
              </a:spcBef>
              <a:buSzPct val="100000"/>
              <a:defRPr sz="12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4" name="Shape 32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113C10B0-31EF-4694-AD80-58B6498F42A8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560556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bg>
      <p:bgPr>
        <a:solidFill>
          <a:srgbClr val="7C7CE0"/>
        </a:solidFill>
        <a:effectLst/>
      </p:bgPr>
    </p:bg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="ctr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" name="Shape 3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FFFFFF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FFDD59E8-9BD5-4977-8966-15CEEBADF16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242552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37"/>
          <p:cNvSpPr>
            <a:spLocks noChangeArrowheads="1"/>
          </p:cNvSpPr>
          <p:nvPr/>
        </p:nvSpPr>
        <p:spPr bwMode="auto">
          <a:xfrm>
            <a:off x="4572000" y="0"/>
            <a:ext cx="4572000" cy="5143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endParaRPr lang="pt-BR" altLang="pt-BR" smtClean="0"/>
          </a:p>
        </p:txBody>
      </p:sp>
      <p:cxnSp>
        <p:nvCxnSpPr>
          <p:cNvPr id="6" name="Shape 38"/>
          <p:cNvCxnSpPr>
            <a:cxnSpLocks noChangeShapeType="1"/>
          </p:cNvCxnSpPr>
          <p:nvPr/>
        </p:nvCxnSpPr>
        <p:spPr bwMode="auto">
          <a:xfrm>
            <a:off x="5029200" y="4495800"/>
            <a:ext cx="468313" cy="0"/>
          </a:xfrm>
          <a:prstGeom prst="straightConnector1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="b"/>
          <a:lstStyle>
            <a:lvl1pPr lvl="0" algn="ctr">
              <a:spcBef>
                <a:spcPts val="0"/>
              </a:spcBef>
              <a:buSzPct val="100000"/>
              <a:defRPr sz="5400"/>
            </a:lvl1pPr>
            <a:lvl2pPr lvl="1" algn="ctr">
              <a:spcBef>
                <a:spcPts val="0"/>
              </a:spcBef>
              <a:buSzPct val="100000"/>
              <a:defRPr sz="5400"/>
            </a:lvl2pPr>
            <a:lvl3pPr lvl="2" algn="ctr">
              <a:spcBef>
                <a:spcPts val="0"/>
              </a:spcBef>
              <a:buSzPct val="100000"/>
              <a:defRPr sz="5400"/>
            </a:lvl3pPr>
            <a:lvl4pPr lvl="3" algn="ctr">
              <a:spcBef>
                <a:spcPts val="0"/>
              </a:spcBef>
              <a:buSzPct val="100000"/>
              <a:defRPr sz="5400"/>
            </a:lvl4pPr>
            <a:lvl5pPr lvl="4" algn="ctr">
              <a:spcBef>
                <a:spcPts val="0"/>
              </a:spcBef>
              <a:buSzPct val="100000"/>
              <a:defRPr sz="5400"/>
            </a:lvl5pPr>
            <a:lvl6pPr lvl="5" algn="ctr">
              <a:spcBef>
                <a:spcPts val="0"/>
              </a:spcBef>
              <a:buSzPct val="100000"/>
              <a:defRPr sz="5400"/>
            </a:lvl6pPr>
            <a:lvl7pPr lvl="6" algn="ctr">
              <a:spcBef>
                <a:spcPts val="0"/>
              </a:spcBef>
              <a:buSzPct val="100000"/>
              <a:defRPr sz="5400"/>
            </a:lvl7pPr>
            <a:lvl8pPr lvl="7" algn="ctr">
              <a:spcBef>
                <a:spcPts val="0"/>
              </a:spcBef>
              <a:buSzPct val="100000"/>
              <a:defRPr sz="5400"/>
            </a:lvl8pPr>
            <a:lvl9pPr lvl="8" algn="ctr">
              <a:spcBef>
                <a:spcPts val="0"/>
              </a:spcBef>
              <a:buSzPct val="100000"/>
              <a:defRPr sz="5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subTitle" idx="1"/>
          </p:nvPr>
        </p:nvSpPr>
        <p:spPr>
          <a:xfrm>
            <a:off x="265500" y="2845222"/>
            <a:ext cx="4045200" cy="1345500"/>
          </a:xfrm>
          <a:prstGeom prst="rect">
            <a:avLst/>
          </a:prstGeom>
        </p:spPr>
        <p:txBody>
          <a:bodyPr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1800"/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="ctr"/>
          <a:lstStyle>
            <a:lvl1pPr lvl="0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  <a:lvl2pPr lvl="1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2pPr>
            <a:lvl3pPr lvl="2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3pPr>
            <a:lvl4pPr lvl="3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4pPr>
            <a:lvl5pPr lvl="4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5pPr>
            <a:lvl6pPr lvl="5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6pPr>
            <a:lvl7pPr lvl="6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7pPr>
            <a:lvl8pPr lvl="7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8pPr>
            <a:lvl9pPr lvl="8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7" name="Shape 42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6BBBF0D4-BCF6-4E83-916A-F8ED57B693C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760357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Shape 44"/>
          <p:cNvSpPr txBox="1">
            <a:spLocks noGrp="1"/>
          </p:cNvSpPr>
          <p:nvPr>
            <p:ph type="body" idx="1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="ctr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matic SC"/>
              <a:buNone/>
              <a:defRPr sz="2400" b="1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>
            <a:endParaRPr/>
          </a:p>
        </p:txBody>
      </p:sp>
      <p:sp>
        <p:nvSpPr>
          <p:cNvPr id="3" name="Shape 45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CB3EC96A-3FDD-4D16-ADCD-D041191C5924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2264998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="b"/>
          <a:lstStyle>
            <a:lvl1pPr lvl="0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buClr>
                <a:schemeClr val="lt1"/>
              </a:buClr>
              <a:buSzPct val="100000"/>
              <a:defRPr sz="12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/>
          <a:lstStyle>
            <a:lvl1pPr lvl="0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1pPr>
            <a:lvl2pPr lvl="1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2pPr>
            <a:lvl3pPr lvl="2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3pPr>
            <a:lvl4pPr lvl="3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4pPr>
            <a:lvl5pPr lvl="4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5pPr>
            <a:lvl6pPr lvl="5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6pPr>
            <a:lvl7pPr lvl="6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7pPr>
            <a:lvl8pPr lvl="7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8pPr>
            <a:lvl9pPr lvl="8" algn="ctr">
              <a:spcBef>
                <a:spcPts val="0"/>
              </a:spcBef>
              <a:buClr>
                <a:schemeClr val="accent1"/>
              </a:buClr>
              <a:defRPr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  <p:sp>
        <p:nvSpPr>
          <p:cNvPr id="4" name="Shape 49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7E679C21-7A66-43BA-86BE-5D52F4709A6E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982870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51"/>
          <p:cNvSpPr txBox="1">
            <a:spLocks noGrp="1"/>
          </p:cNvSpPr>
          <p:nvPr>
            <p:ph type="sldNum" idx="10"/>
          </p:nvPr>
        </p:nvSpPr>
        <p:spPr/>
        <p:txBody>
          <a:bodyPr/>
          <a:lstStyle>
            <a:lvl1pPr algn="l">
              <a:defRPr sz="1400" smtClean="0">
                <a:solidFill>
                  <a:srgbClr val="000000"/>
                </a:solidFill>
                <a:latin typeface="Arial" panose="020B0604020202020204" pitchFamily="34" charset="0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DB8E6874-7319-42E1-9893-A73632E882FB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4870427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hape 6"/>
          <p:cNvSpPr txBox="1">
            <a:spLocks noGrp="1"/>
          </p:cNvSpPr>
          <p:nvPr>
            <p:ph type="title"/>
          </p:nvPr>
        </p:nvSpPr>
        <p:spPr bwMode="auto">
          <a:xfrm>
            <a:off x="311150" y="292100"/>
            <a:ext cx="8521700" cy="80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27" name="Shape 7"/>
          <p:cNvSpPr txBox="1">
            <a:spLocks noGrp="1"/>
          </p:cNvSpPr>
          <p:nvPr>
            <p:ph type="body" idx="1"/>
          </p:nvPr>
        </p:nvSpPr>
        <p:spPr bwMode="auto">
          <a:xfrm>
            <a:off x="311150" y="1228725"/>
            <a:ext cx="8521700" cy="334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altLang="pt-BR" smtClean="0">
              <a:sym typeface="Arial" panose="020B0604020202020204" pitchFamily="34" charset="0"/>
            </a:endParaRPr>
          </a:p>
        </p:txBody>
      </p:sp>
      <p:sp>
        <p:nvSpPr>
          <p:cNvPr id="1028" name="Shape 8"/>
          <p:cNvSpPr txBox="1">
            <a:spLocks noGrp="1"/>
          </p:cNvSpPr>
          <p:nvPr>
            <p:ph type="sldNum" idx="12"/>
          </p:nvPr>
        </p:nvSpPr>
        <p:spPr bwMode="auto">
          <a:xfrm>
            <a:off x="8472488" y="4662488"/>
            <a:ext cx="54927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5" tIns="91425" rIns="91425" bIns="91425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solidFill>
                  <a:schemeClr val="accent1"/>
                </a:solidFill>
                <a:latin typeface="Source Code Pro" charset="0"/>
                <a:sym typeface="Source Code Pro" charset="0"/>
              </a:defRPr>
            </a:lvl1pPr>
          </a:lstStyle>
          <a:p>
            <a:pPr>
              <a:defRPr/>
            </a:pPr>
            <a:fld id="{2211021B-463D-4D74-8F10-9637425FFD30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5pPr>
      <a:lvl6pPr marL="4572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6pPr>
      <a:lvl7pPr marL="9144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7pPr>
      <a:lvl8pPr marL="13716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8pPr>
      <a:lvl9pPr marL="18288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L="342900" indent="-3429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1pPr>
      <a:lvl2pPr marL="742950" lvl="1" indent="-28575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2pPr>
      <a:lvl3pPr marL="1143000" lvl="2" indent="-2286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3pPr>
      <a:lvl4pPr marL="1600200" lvl="3" indent="-2286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4pPr>
      <a:lvl5pPr marL="2057400" lvl="4" indent="-228600" algn="l" rtl="0" eaLnBrk="0" fontAlgn="base" hangingPunct="0">
        <a:spcBef>
          <a:spcPct val="0"/>
        </a:spcBef>
        <a:spcAft>
          <a:spcPct val="0"/>
        </a:spcAft>
        <a:defRPr sz="1400">
          <a:solidFill>
            <a:srgbClr val="000000"/>
          </a:solidFill>
          <a:latin typeface="Arial"/>
          <a:ea typeface="Arial"/>
          <a:cs typeface="Arial"/>
          <a:sym typeface="Arial" panose="020B0604020202020204" pitchFamily="34" charset="0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23226953&amp;amp;dopt=Abstract" TargetMode="External"/><Relationship Id="rId13" Type="http://schemas.openxmlformats.org/officeDocument/2006/relationships/hyperlink" Target="http://chemport.cas.org/cgi-bin/sdcgi?APP=ftslink&amp;action=reflink&amp;origin=npg&amp;version=1.0&amp;coi=1:CAS:528:DC%2BC3sXivVSgsLs%3D&amp;pissn=0743-8346&amp;pyear=2017&amp;md5=403dc5e89b5d4c322d6e5f0d92e0bb25" TargetMode="External"/><Relationship Id="rId18" Type="http://schemas.openxmlformats.org/officeDocument/2006/relationships/hyperlink" Target="http://dx.doi.org/10.1007/s11689-011-9093-4" TargetMode="External"/><Relationship Id="rId3" Type="http://schemas.openxmlformats.org/officeDocument/2006/relationships/hyperlink" Target="http://www.nature.com/doifinder/10.1203/PDR.0b013e31819e7203" TargetMode="External"/><Relationship Id="rId21" Type="http://schemas.openxmlformats.org/officeDocument/2006/relationships/hyperlink" Target="http://www.ncbi.nlm.nih.gov/entrez/query.fcgi?holding=npg&amp;amp;cmd=Retrieve&amp;amp;db=PubMed&amp;amp;list_uids=23613074&amp;amp;dopt=Abstract" TargetMode="External"/><Relationship Id="rId7" Type="http://schemas.openxmlformats.org/officeDocument/2006/relationships/hyperlink" Target="http://www.ncbi.nlm.nih.gov/entrez/query.fcgi?holding=npg&amp;amp;cmd=Retrieve&amp;amp;db=PubMed&amp;amp;list_uids=24696178&amp;amp;dopt=Abstract" TargetMode="External"/><Relationship Id="rId12" Type="http://schemas.openxmlformats.org/officeDocument/2006/relationships/hyperlink" Target="http://www.ncbi.nlm.nih.gov/entrez/query.fcgi?holding=npg&amp;amp;cmd=Retrieve&amp;amp;db=PubMed&amp;amp;list_uids=23403681&amp;amp;dopt=Abstract" TargetMode="External"/><Relationship Id="rId17" Type="http://schemas.openxmlformats.org/officeDocument/2006/relationships/hyperlink" Target="http://www.ncbi.nlm.nih.gov/entrez/query.fcgi?holding=npg&amp;amp;cmd=Retrieve&amp;amp;db=PubMed&amp;amp;list_uids=24733881&amp;amp;dopt=Abstract" TargetMode="External"/><Relationship Id="rId2" Type="http://schemas.openxmlformats.org/officeDocument/2006/relationships/notesSlide" Target="../notesSlides/notesSlide36.xml"/><Relationship Id="rId16" Type="http://schemas.openxmlformats.org/officeDocument/2006/relationships/hyperlink" Target="http://dx.doi.org/10.1542/peds.2013-3406" TargetMode="External"/><Relationship Id="rId20" Type="http://schemas.openxmlformats.org/officeDocument/2006/relationships/hyperlink" Target="http://dx.doi.org/10.1001/jama.2013.227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x.doi.org/10.1136/bmj.g2520" TargetMode="External"/><Relationship Id="rId11" Type="http://schemas.openxmlformats.org/officeDocument/2006/relationships/hyperlink" Target="http://dx.doi.org/10.1001/jama.2012.155925" TargetMode="External"/><Relationship Id="rId5" Type="http://schemas.openxmlformats.org/officeDocument/2006/relationships/hyperlink" Target="http://links.isiglobalnet2.com/gateway/Gateway.cgi?&amp;amp;GWVersion=2&amp;amp;SrcAuth=Nature&amp;amp;SrcApp=Nature&amp;amp;DestLinkType=FullRecord&amp;amp;KeyUT=000266271800001&amp;amp;DestApp=WOS_CPL" TargetMode="External"/><Relationship Id="rId15" Type="http://schemas.openxmlformats.org/officeDocument/2006/relationships/hyperlink" Target="http://www.ncbi.nlm.nih.gov/entrez/query.fcgi?holding=npg&amp;amp;cmd=Retrieve&amp;amp;db=PubMed&amp;amp;list_uids=21610500&amp;amp;dopt=Abstract" TargetMode="External"/><Relationship Id="rId10" Type="http://schemas.openxmlformats.org/officeDocument/2006/relationships/hyperlink" Target="http://www.ncbi.nlm.nih.gov/entrez/query.fcgi?holding=npg&amp;amp;cmd=Retrieve&amp;amp;db=PubMed&amp;amp;list_uids=22007018&amp;amp;dopt=Abstract" TargetMode="External"/><Relationship Id="rId19" Type="http://schemas.openxmlformats.org/officeDocument/2006/relationships/hyperlink" Target="http://www.ncbi.nlm.nih.gov/entrez/query.fcgi?holding=npg&amp;amp;cmd=Retrieve&amp;amp;db=PubMed&amp;amp;list_uids=21874331&amp;amp;dopt=Abstract" TargetMode="External"/><Relationship Id="rId4" Type="http://schemas.openxmlformats.org/officeDocument/2006/relationships/hyperlink" Target="http://www.ncbi.nlm.nih.gov/entrez/query.fcgi?holding=npg&amp;amp;cmd=Retrieve&amp;amp;db=PubMed&amp;amp;list_uids=19218885&amp;amp;dopt=Abstract" TargetMode="External"/><Relationship Id="rId9" Type="http://schemas.openxmlformats.org/officeDocument/2006/relationships/hyperlink" Target="http://dx.doi.org/10.1542/peds.2010-2846" TargetMode="External"/><Relationship Id="rId14" Type="http://schemas.openxmlformats.org/officeDocument/2006/relationships/hyperlink" Target="http://dx.doi.org/10.1097/EDE.0b013e31821d0e30" TargetMode="External"/><Relationship Id="rId22" Type="http://schemas.openxmlformats.org/officeDocument/2006/relationships/hyperlink" Target="http://chemport.cas.org/cgi-bin/sdcgi?APP=ftslink&amp;action=reflink&amp;origin=npg&amp;version=1.0&amp;coi=1:CAS:528:DC%2BC3sXnsVKksb4%3D&amp;pissn=0743-8346&amp;pyear=2017&amp;md5=0d2df0fd6c362d6b27a5b058068f2de4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25485869&amp;amp;dopt=Abstract" TargetMode="External"/><Relationship Id="rId13" Type="http://schemas.openxmlformats.org/officeDocument/2006/relationships/hyperlink" Target="http://www.ncbi.nlm.nih.gov/entrez/query.fcgi?holding=npg&amp;amp;cmd=Retrieve&amp;amp;db=PubMed&amp;amp;list_uids=21208442&amp;amp;dopt=Abstract" TargetMode="External"/><Relationship Id="rId18" Type="http://schemas.openxmlformats.org/officeDocument/2006/relationships/hyperlink" Target="http://dx.doi.org/10.1016/j.earlhumdev.2014.04.005" TargetMode="External"/><Relationship Id="rId3" Type="http://schemas.openxmlformats.org/officeDocument/2006/relationships/hyperlink" Target="http://www.ncbi.nlm.nih.gov/entrez/query.fcgi?holding=npg&amp;amp;cmd=Retrieve&amp;amp;db=PubMed&amp;amp;list_uids=23147969&amp;amp;dopt=Abstract" TargetMode="External"/><Relationship Id="rId7" Type="http://schemas.openxmlformats.org/officeDocument/2006/relationships/hyperlink" Target="http://dx.doi.org/10.1001/jamapediatrics.2014.2645" TargetMode="External"/><Relationship Id="rId12" Type="http://schemas.openxmlformats.org/officeDocument/2006/relationships/hyperlink" Target="http://dx.doi.org/10.1186/1471-2288-11-2" TargetMode="External"/><Relationship Id="rId17" Type="http://schemas.openxmlformats.org/officeDocument/2006/relationships/hyperlink" Target="http://www.ncbi.nlm.nih.gov/entrez/query.fcgi?holding=npg&amp;amp;cmd=Retrieve&amp;amp;db=PubMed&amp;amp;list_uids=24794302&amp;amp;dopt=Abstract" TargetMode="External"/><Relationship Id="rId2" Type="http://schemas.openxmlformats.org/officeDocument/2006/relationships/hyperlink" Target="http://dx.doi.org/10.1542/peds.2012-1107" TargetMode="External"/><Relationship Id="rId16" Type="http://schemas.openxmlformats.org/officeDocument/2006/relationships/hyperlink" Target="http://dx.doi.org/10.1016/j.earlhumdev.2014.04.003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links.isiglobalnet2.com/gateway/Gateway.cgi?&amp;amp;GWVersion=2&amp;amp;SrcAuth=Nature&amp;amp;SrcApp=Nature&amp;amp;DestLinkType=FullRecord&amp;amp;KeyUT=000227438600001&amp;amp;DestApp=WOS_CPL" TargetMode="External"/><Relationship Id="rId11" Type="http://schemas.openxmlformats.org/officeDocument/2006/relationships/hyperlink" Target="http://links.isiglobalnet2.com/gateway/Gateway.cgi?&amp;amp;GWVersion=2&amp;amp;SrcAuth=Nature&amp;amp;SrcApp=Nature&amp;amp;DestLinkType=FullRecord&amp;amp;KeyUT=000304709600002&amp;amp;DestApp=WOS_CPL" TargetMode="External"/><Relationship Id="rId5" Type="http://schemas.openxmlformats.org/officeDocument/2006/relationships/hyperlink" Target="http://www.ncbi.nlm.nih.gov/entrez/query.fcgi?holding=npg&amp;amp;cmd=Retrieve&amp;amp;db=PubMed&amp;amp;list_uids=15804954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21746727&amp;amp;dopt=Abstract" TargetMode="External"/><Relationship Id="rId10" Type="http://schemas.openxmlformats.org/officeDocument/2006/relationships/hyperlink" Target="http://www.ncbi.nlm.nih.gov/entrez/query.fcgi?holding=npg&amp;amp;cmd=Retrieve&amp;amp;db=PubMed&amp;amp;list_uids=22492772&amp;amp;dopt=Abstract" TargetMode="External"/><Relationship Id="rId19" Type="http://schemas.openxmlformats.org/officeDocument/2006/relationships/hyperlink" Target="http://www.ncbi.nlm.nih.gov/entrez/query.fcgi?holding=npg&amp;amp;cmd=Retrieve&amp;amp;db=PubMed&amp;amp;list_uids=24794305&amp;amp;dopt=Abstract" TargetMode="External"/><Relationship Id="rId4" Type="http://schemas.openxmlformats.org/officeDocument/2006/relationships/hyperlink" Target="http://dx.doi.org/10.1080/13550280590900553" TargetMode="External"/><Relationship Id="rId9" Type="http://schemas.openxmlformats.org/officeDocument/2006/relationships/hyperlink" Target="http://dx.doi.org/10.1542/peds.2011-2583" TargetMode="External"/><Relationship Id="rId14" Type="http://schemas.openxmlformats.org/officeDocument/2006/relationships/hyperlink" Target="http://dx.doi.org/10.1542/peds.2010-1036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24551662&amp;amp;dopt=Abstract" TargetMode="External"/><Relationship Id="rId13" Type="http://schemas.openxmlformats.org/officeDocument/2006/relationships/hyperlink" Target="http://www.ncbi.nlm.nih.gov/entrez/query.fcgi?holding=npg&amp;amp;cmd=Retrieve&amp;amp;db=PubMed&amp;amp;list_uids=23164180&amp;amp;dopt=Abstract" TargetMode="External"/><Relationship Id="rId18" Type="http://schemas.openxmlformats.org/officeDocument/2006/relationships/hyperlink" Target="http://links.isiglobalnet2.com/gateway/Gateway.cgi?&amp;amp;GWVersion=2&amp;amp;SrcAuth=Nature&amp;amp;SrcApp=Nature&amp;amp;DestLinkType=FullRecord&amp;amp;KeyUT=000254576800014&amp;amp;DestApp=WOS_CPL" TargetMode="External"/><Relationship Id="rId26" Type="http://schemas.openxmlformats.org/officeDocument/2006/relationships/image" Target="../media/image29.png"/><Relationship Id="rId3" Type="http://schemas.openxmlformats.org/officeDocument/2006/relationships/hyperlink" Target="http://www.ncbi.nlm.nih.gov/entrez/query.fcgi?holding=npg&amp;amp;cmd=Retrieve&amp;amp;db=PubMed&amp;amp;list_uids=12108623&amp;amp;dopt=Abstract" TargetMode="External"/><Relationship Id="rId21" Type="http://schemas.openxmlformats.org/officeDocument/2006/relationships/hyperlink" Target="http://links.isiglobalnet2.com/gateway/Gateway.cgi?&amp;amp;GWVersion=2&amp;amp;SrcAuth=Nature&amp;amp;SrcApp=Nature&amp;amp;DestLinkType=FullRecord&amp;amp;KeyUT=000255776500005&amp;amp;DestApp=WOS_CPL" TargetMode="External"/><Relationship Id="rId7" Type="http://schemas.openxmlformats.org/officeDocument/2006/relationships/hyperlink" Target="http://www.ncbi.nlm.nih.gov/entrez/query.fcgi?holding=npg&amp;amp;cmd=Retrieve&amp;amp;db=PubMed&amp;amp;list_uids=22164183&amp;amp;dopt=Abstract" TargetMode="External"/><Relationship Id="rId12" Type="http://schemas.openxmlformats.org/officeDocument/2006/relationships/hyperlink" Target="http://dx.doi.org/10.1016/j.clp.2012.09.004" TargetMode="External"/><Relationship Id="rId17" Type="http://schemas.openxmlformats.org/officeDocument/2006/relationships/hyperlink" Target="http://www.ncbi.nlm.nih.gov/entrez/query.fcgi?holding=npg&amp;amp;cmd=Retrieve&amp;amp;db=PubMed&amp;amp;list_uids=18381541&amp;amp;dopt=Abstract" TargetMode="External"/><Relationship Id="rId25" Type="http://schemas.openxmlformats.org/officeDocument/2006/relationships/hyperlink" Target="http://www.paulomargotto.com.br/documentos/Ex-pre-termos_autismo.ppt" TargetMode="External"/><Relationship Id="rId2" Type="http://schemas.openxmlformats.org/officeDocument/2006/relationships/hyperlink" Target="http://dx.doi.org/10.1023/A:1015405914950" TargetMode="External"/><Relationship Id="rId16" Type="http://schemas.openxmlformats.org/officeDocument/2006/relationships/hyperlink" Target="http://dx.doi.org/10.1542/peds.2007-2158" TargetMode="External"/><Relationship Id="rId20" Type="http://schemas.openxmlformats.org/officeDocument/2006/relationships/hyperlink" Target="http://www.ncbi.nlm.nih.gov/entrez/query.fcgi?holding=npg&amp;amp;cmd=Retrieve&amp;amp;db=PubMed&amp;amp;list_uids=18281199&amp;amp;dopt=Abstract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dx.doi.org/10.1155/2012/359571" TargetMode="External"/><Relationship Id="rId11" Type="http://schemas.openxmlformats.org/officeDocument/2006/relationships/hyperlink" Target="http://www.ncbi.nlm.nih.gov/entrez/query.fcgi?holding=npg&amp;amp;cmd=Retrieve&amp;amp;db=PubMed&amp;amp;list_uids=22085436&amp;amp;dopt=Abstract" TargetMode="External"/><Relationship Id="rId24" Type="http://schemas.openxmlformats.org/officeDocument/2006/relationships/hyperlink" Target="http://www.ncbi.nlm.nih.gov/entrez/query.fcgi?holding=npg&amp;amp;cmd=Retrieve&amp;amp;db=PubMed&amp;amp;list_uids=24726638&amp;amp;dopt=Abstract" TargetMode="External"/><Relationship Id="rId5" Type="http://schemas.openxmlformats.org/officeDocument/2006/relationships/hyperlink" Target="http://www.ncbi.nlm.nih.gov/entrez/query.fcgi?holding=npg&amp;amp;cmd=Retrieve&amp;amp;db=PubMed&amp;amp;list_uids=24845218&amp;amp;dopt=Abstract" TargetMode="External"/><Relationship Id="rId15" Type="http://schemas.openxmlformats.org/officeDocument/2006/relationships/hyperlink" Target="http://www.ncbi.nlm.nih.gov/entrez/query.fcgi?holding=npg&amp;amp;cmd=Retrieve&amp;amp;db=PubMed&amp;amp;list_uids=20391742&amp;amp;dopt=Abstract" TargetMode="External"/><Relationship Id="rId23" Type="http://schemas.openxmlformats.org/officeDocument/2006/relationships/hyperlink" Target="http://dx.doi.org/10.1016/j.jpsychires.2014.03.019" TargetMode="External"/><Relationship Id="rId10" Type="http://schemas.openxmlformats.org/officeDocument/2006/relationships/hyperlink" Target="http://dx.doi.org/10.1111/j.1600-0412.2011.01325.x" TargetMode="External"/><Relationship Id="rId19" Type="http://schemas.openxmlformats.org/officeDocument/2006/relationships/hyperlink" Target="http://dx.doi.org/10.1016/j.resmic.2007.12.007" TargetMode="External"/><Relationship Id="rId4" Type="http://schemas.openxmlformats.org/officeDocument/2006/relationships/hyperlink" Target="http://dx.doi.org/10.1371/journal.pmed.1001648" TargetMode="External"/><Relationship Id="rId9" Type="http://schemas.openxmlformats.org/officeDocument/2006/relationships/hyperlink" Target="http://www.ncbi.nlm.nih.gov/entrez/query.fcgi?holding=npg&amp;amp;cmd=Retrieve&amp;amp;db=PubMed&amp;amp;list_uids=20946713&amp;amp;dopt=Abstract" TargetMode="External"/><Relationship Id="rId14" Type="http://schemas.openxmlformats.org/officeDocument/2006/relationships/hyperlink" Target="http://dx.doi.org/10.2298/MPNS0910456D" TargetMode="External"/><Relationship Id="rId22" Type="http://schemas.openxmlformats.org/officeDocument/2006/relationships/hyperlink" Target="http://chemport.cas.org/cgi-bin/sdcgi?APP=ftslink&amp;action=reflink&amp;origin=npg&amp;version=1.0&amp;coi=1:CAS:528:DC%2BD1cXkslaqs7c%3D&amp;pissn=0743-8346&amp;pyear=2017&amp;md5=4aa3cfacf2d3e90a89d28a9bdb2c2b44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ncbi.nlm.nih.gov/entrez/query.fcgi?holding=npg&amp;amp;cmd=Retrieve&amp;amp;db=PubMed&amp;amp;list_uids=22745493&amp;amp;dopt=Abstract" TargetMode="External"/><Relationship Id="rId13" Type="http://schemas.openxmlformats.org/officeDocument/2006/relationships/hyperlink" Target="http://chemport.cas.org/cgi-bin/sdcgi?APP=ftslink&amp;action=reflink&amp;origin=npg&amp;version=1.0&amp;coi=1:CAS:528:DC%2BC3sXhtlOjsL3O&amp;pissn=0743-8346&amp;pyear=2017&amp;md5=451a9c1a81ed7893ada7042e7f9a9ca9" TargetMode="External"/><Relationship Id="rId18" Type="http://schemas.openxmlformats.org/officeDocument/2006/relationships/hyperlink" Target="http://links.isiglobalnet2.com/gateway/Gateway.cgi?&amp;amp;GWVersion=2&amp;amp;SrcAuth=Nature&amp;amp;SrcApp=Nature&amp;amp;DestLinkType=FullRecord&amp;amp;KeyUT=000335812400003&amp;amp;DestApp=WOS_CPL" TargetMode="External"/><Relationship Id="rId3" Type="http://schemas.openxmlformats.org/officeDocument/2006/relationships/hyperlink" Target="http://www.nature.com/doifinder/10.1038/nn.3604" TargetMode="External"/><Relationship Id="rId7" Type="http://schemas.openxmlformats.org/officeDocument/2006/relationships/hyperlink" Target="http://dx.doi.org/10.1523/JNEUROSCI.1398-12.2012" TargetMode="External"/><Relationship Id="rId12" Type="http://schemas.openxmlformats.org/officeDocument/2006/relationships/hyperlink" Target="http://links.isiglobalnet2.com/gateway/Gateway.cgi?&amp;amp;GWVersion=2&amp;amp;SrcAuth=Nature&amp;amp;SrcApp=Nature&amp;amp;DestLinkType=FullRecord&amp;amp;KeyUT=000323155700012&amp;amp;DestApp=WOS_CPL" TargetMode="External"/><Relationship Id="rId17" Type="http://schemas.openxmlformats.org/officeDocument/2006/relationships/hyperlink" Target="http://www.ncbi.nlm.nih.gov/entrez/query.fcgi?holding=npg&amp;amp;cmd=Retrieve&amp;amp;db=PubMed&amp;amp;list_uids=24496901&amp;amp;dopt=Abstract" TargetMode="External"/><Relationship Id="rId2" Type="http://schemas.openxmlformats.org/officeDocument/2006/relationships/hyperlink" Target="http://dx.doi.org/10.1016/j.ijdevneu.2009.05.009" TargetMode="External"/><Relationship Id="rId16" Type="http://schemas.openxmlformats.org/officeDocument/2006/relationships/hyperlink" Target="http://dx.doi.org/10.1007/s11065-014-9250-0" TargetMode="External"/><Relationship Id="rId20" Type="http://schemas.openxmlformats.org/officeDocument/2006/relationships/hyperlink" Target="http://www.ncbi.nlm.nih.gov/entrez/query.fcgi?holding=npg&amp;amp;cmd=Retrieve&amp;amp;db=PubMed&amp;amp;list_uids=17574362&amp;amp;dopt=Abstract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chemport.cas.org/cgi-bin/sdcgi?APP=ftslink&amp;action=reflink&amp;origin=npg&amp;version=1.0&amp;coi=1:CAS:528:DC%2BC2cXjtVGlu7Y%3D&amp;pissn=0743-8346&amp;pyear=2017&amp;md5=dc165727a619e69bae622e8092b5966f" TargetMode="External"/><Relationship Id="rId11" Type="http://schemas.openxmlformats.org/officeDocument/2006/relationships/hyperlink" Target="http://www.ncbi.nlm.nih.gov/entrez/query.fcgi?holding=npg&amp;amp;cmd=Retrieve&amp;amp;db=PubMed&amp;amp;list_uids=23946395&amp;amp;dopt=Abstract" TargetMode="External"/><Relationship Id="rId5" Type="http://schemas.openxmlformats.org/officeDocument/2006/relationships/hyperlink" Target="http://links.isiglobalnet2.com/gateway/Gateway.cgi?&amp;amp;GWVersion=2&amp;amp;SrcAuth=Nature&amp;amp;SrcApp=Nature&amp;amp;DestLinkType=FullRecord&amp;amp;KeyUT=000332016500006&amp;amp;DestApp=WOS_CPL" TargetMode="External"/><Relationship Id="rId15" Type="http://schemas.openxmlformats.org/officeDocument/2006/relationships/hyperlink" Target="http://www.ncbi.nlm.nih.gov/entrez/query.fcgi?holding=npg&amp;amp;cmd=Retrieve&amp;amp;db=PubMed&amp;amp;list_uids=17825633&amp;amp;dopt=Abstract" TargetMode="External"/><Relationship Id="rId10" Type="http://schemas.openxmlformats.org/officeDocument/2006/relationships/hyperlink" Target="http://dx.doi.org/10.1523/JNEUROSCI.5286-12.2013" TargetMode="External"/><Relationship Id="rId19" Type="http://schemas.openxmlformats.org/officeDocument/2006/relationships/hyperlink" Target="http://dx.doi.org/10.1016/j.braindev.2007.05.009" TargetMode="External"/><Relationship Id="rId4" Type="http://schemas.openxmlformats.org/officeDocument/2006/relationships/hyperlink" Target="http://www.ncbi.nlm.nih.gov/entrez/query.fcgi?holding=npg&amp;amp;cmd=Retrieve&amp;amp;db=PubMed&amp;amp;list_uids=24569830&amp;amp;dopt=Abstract" TargetMode="External"/><Relationship Id="rId9" Type="http://schemas.openxmlformats.org/officeDocument/2006/relationships/hyperlink" Target="http://chemport.cas.org/cgi-bin/sdcgi?APP=ftslink&amp;action=reflink&amp;origin=npg&amp;version=1.0&amp;coi=1:CAS:528:DC%2BC38XpvFOntrw%3D&amp;pissn=0743-8346&amp;pyear=2017&amp;md5=5ab25590f5d6b4a4305ec00c39c43bad" TargetMode="External"/><Relationship Id="rId14" Type="http://schemas.openxmlformats.org/officeDocument/2006/relationships/hyperlink" Target="http://dx.doi.org/10.1016/j.siny.2007.07.006" TargetMode="Externa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paulomargotto.com.br/documentos/15952" TargetMode="Externa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www.paulomargotto.com.br/documentos/Autismo_2012.ppt" TargetMode="External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hape 61"/>
          <p:cNvSpPr txBox="1">
            <a:spLocks noGrp="1"/>
          </p:cNvSpPr>
          <p:nvPr>
            <p:ph type="ctrTitle" idx="4294967295"/>
          </p:nvPr>
        </p:nvSpPr>
        <p:spPr>
          <a:xfrm>
            <a:off x="2268538" y="268288"/>
            <a:ext cx="4464050" cy="798512"/>
          </a:xfrm>
        </p:spPr>
        <p:txBody>
          <a:bodyPr/>
          <a:lstStyle/>
          <a:p>
            <a:pPr algn="ctr" eaLnBrk="1" hangingPunct="1"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2400" smtClean="0">
                <a:solidFill>
                  <a:srgbClr val="FF3300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Exposição ao mecônio e risco de autismo</a:t>
            </a:r>
            <a:r>
              <a:rPr lang="pt-BR" altLang="pt-BR" smtClean="0"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                                         </a:t>
            </a:r>
            <a:br>
              <a:rPr lang="pt-BR" altLang="pt-BR" smtClean="0"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</a:br>
            <a:r>
              <a:rPr lang="pt-BR" altLang="pt-BR" sz="1800" i="1" smtClean="0"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Meconium exposure and autism risk</a:t>
            </a:r>
          </a:p>
        </p:txBody>
      </p:sp>
      <p:sp>
        <p:nvSpPr>
          <p:cNvPr id="14339" name="Shape 62"/>
          <p:cNvSpPr txBox="1">
            <a:spLocks noChangeArrowheads="1"/>
          </p:cNvSpPr>
          <p:nvPr/>
        </p:nvSpPr>
        <p:spPr bwMode="auto">
          <a:xfrm>
            <a:off x="3059113" y="1203325"/>
            <a:ext cx="3417887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/>
              <a:t>KM Miller, G Xing e CK Walker</a:t>
            </a:r>
          </a:p>
        </p:txBody>
      </p:sp>
      <p:sp>
        <p:nvSpPr>
          <p:cNvPr id="14340" name="Shape 63"/>
          <p:cNvSpPr txBox="1">
            <a:spLocks noChangeArrowheads="1"/>
          </p:cNvSpPr>
          <p:nvPr/>
        </p:nvSpPr>
        <p:spPr bwMode="auto">
          <a:xfrm>
            <a:off x="179388" y="1708150"/>
            <a:ext cx="8647112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 i="1">
                <a:solidFill>
                  <a:srgbClr val="666666"/>
                </a:solidFill>
                <a:latin typeface="Source Code Pro" panose="020B0604020202020204" charset="0"/>
                <a:sym typeface="Source Code Pro" panose="020B0604020202020204" charset="0"/>
              </a:rPr>
              <a:t>Journal of Perinatology (2017) 37, 203–207; doi:10.1038/jp.2016.200; published online 3 November 2016</a:t>
            </a:r>
          </a:p>
        </p:txBody>
      </p:sp>
      <p:sp>
        <p:nvSpPr>
          <p:cNvPr id="14341" name="Shape 64"/>
          <p:cNvSpPr txBox="1">
            <a:spLocks noChangeArrowheads="1"/>
          </p:cNvSpPr>
          <p:nvPr/>
        </p:nvSpPr>
        <p:spPr bwMode="auto">
          <a:xfrm>
            <a:off x="2339975" y="4432300"/>
            <a:ext cx="419417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5" tIns="91425" rIns="91425" bIns="91425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endParaRPr lang="pt-BR" altLang="pt-BR" sz="1800">
              <a:solidFill>
                <a:srgbClr val="666666"/>
              </a:solidFill>
              <a:latin typeface="Source Code Pro" panose="020B0604020202020204" charset="0"/>
              <a:sym typeface="Source Code Pro" panose="020B0604020202020204" charset="0"/>
            </a:endParaRPr>
          </a:p>
          <a:p>
            <a:pPr algn="ctr" eaLnBrk="1" hangingPunct="1"/>
            <a:r>
              <a:rPr lang="pt-BR" altLang="pt-BR" sz="1800">
                <a:solidFill>
                  <a:srgbClr val="666666"/>
                </a:solidFill>
                <a:latin typeface="Source Code Pro" panose="020B0604020202020204" charset="0"/>
                <a:sym typeface="Source Code Pro" panose="020B0604020202020204" charset="0"/>
              </a:rPr>
              <a:t>Brasília, 01 de abril  de 2017</a:t>
            </a:r>
          </a:p>
        </p:txBody>
      </p:sp>
      <p:sp>
        <p:nvSpPr>
          <p:cNvPr id="14342" name="CaixaDeTexto 1"/>
          <p:cNvSpPr txBox="1">
            <a:spLocks noChangeArrowheads="1"/>
          </p:cNvSpPr>
          <p:nvPr/>
        </p:nvSpPr>
        <p:spPr bwMode="auto">
          <a:xfrm>
            <a:off x="1979613" y="2716213"/>
            <a:ext cx="5265737" cy="2006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/>
              <a:t>Apresentadores: Bárbara Stephane de Medeiros Jerônimo</a:t>
            </a:r>
          </a:p>
          <a:p>
            <a:pPr algn="ctr" eaLnBrk="1" hangingPunct="1"/>
            <a:r>
              <a:rPr lang="pt-BR" altLang="pt-BR"/>
              <a:t>Marine Gontijo Freitas</a:t>
            </a:r>
          </a:p>
          <a:p>
            <a:pPr algn="ctr" eaLnBrk="1" hangingPunct="1"/>
            <a:r>
              <a:rPr lang="pt-BR" altLang="pt-BR"/>
              <a:t>Henrique Freitas Araújo</a:t>
            </a:r>
          </a:p>
          <a:p>
            <a:pPr algn="ctr" eaLnBrk="1" hangingPunct="1"/>
            <a:endParaRPr lang="pt-BR" altLang="pt-BR"/>
          </a:p>
          <a:p>
            <a:pPr algn="ctr" eaLnBrk="1" hangingPunct="1"/>
            <a:r>
              <a:rPr lang="pt-BR" altLang="pt-BR"/>
              <a:t>Internato-6ª Série-Neonatologia no HMIB/SES/DF</a:t>
            </a:r>
          </a:p>
          <a:p>
            <a:pPr algn="ctr" eaLnBrk="1" hangingPunct="1"/>
            <a:endParaRPr lang="pt-BR" altLang="pt-BR"/>
          </a:p>
          <a:p>
            <a:pPr algn="ctr" eaLnBrk="1" hangingPunct="1"/>
            <a:r>
              <a:rPr lang="pt-BR" altLang="pt-BR"/>
              <a:t>Faculdade de Medicina da Universidade Católica de Brasília</a:t>
            </a:r>
          </a:p>
          <a:p>
            <a:pPr algn="ctr" eaLnBrk="1" hangingPunct="1"/>
            <a:endParaRPr lang="pt-BR" altLang="pt-BR"/>
          </a:p>
          <a:p>
            <a:pPr algn="ctr" eaLnBrk="1" hangingPunct="1"/>
            <a:r>
              <a:rPr lang="pt-BR" altLang="pt-BR"/>
              <a:t>Coordenação:  Paulo R.  Margotto</a:t>
            </a:r>
          </a:p>
        </p:txBody>
      </p:sp>
      <p:pic>
        <p:nvPicPr>
          <p:cNvPr id="14343" name="Picture 8"/>
          <p:cNvPicPr>
            <a:picLocks noChangeAspect="1" noChangeArrowheads="1"/>
          </p:cNvPicPr>
          <p:nvPr/>
        </p:nvPicPr>
        <p:blipFill>
          <a:blip r:embed="rId3">
            <a:lum bright="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6413"/>
            <a:ext cx="2195513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4" name="Picture 10" descr="20160330_15583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5" y="0"/>
            <a:ext cx="2409825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9" descr="20160330_16002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87588" cy="128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hape 69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Introdução</a:t>
            </a:r>
          </a:p>
        </p:txBody>
      </p:sp>
      <p:sp>
        <p:nvSpPr>
          <p:cNvPr id="16387" name="Shape 70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 distúrbio do espectro autista (DEA) é um conjunto de condições neurológicas crônicas caracterizadas por déficits persistentes na comunicação social e padrões restritos e repetitivos de comportamento, interesses ou atividades que se manifestam na primeira infância e prejudicam a função.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 autismo é a forma mais severa de DEA, um termo abrangente usado para descrever um </a:t>
            </a:r>
            <a:r>
              <a:rPr lang="pt-BR" altLang="pt-BR" sz="1500" i="1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continuum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de transtornos codificado no DSM-V em 2013.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Nas últimas três décadas, a incidência de autismo aumentou mais de 10 vezes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e os estudos mais recentes mostram um aumento de 30% nos últimos 2 anos sozinhos, com uma incidência atual de 1 em 68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75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Introdução</a:t>
            </a:r>
          </a:p>
        </p:txBody>
      </p:sp>
      <p:sp>
        <p:nvSpPr>
          <p:cNvPr id="18435" name="Shape 76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Fatores de risco para DEA: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Extremos de idade gestacional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3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Peso ao nascimento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4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Insuficiência micronutriente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5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Uso de medicação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6,7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Infecções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8-10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Condições maternas associadas à disfunção metabólica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11,12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</a:t>
            </a:r>
          </a:p>
          <a:p>
            <a:pPr marL="457200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hipoxia e o estresse fetal têm sido propostos como mecanismos unificadores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13,14</a:t>
            </a:r>
          </a:p>
        </p:txBody>
      </p:sp>
      <p:pic>
        <p:nvPicPr>
          <p:cNvPr id="18436" name="Shape 7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800" y="1168400"/>
            <a:ext cx="18129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hape 8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Introdução</a:t>
            </a:r>
          </a:p>
        </p:txBody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330750" y="1206450"/>
            <a:ext cx="8520600" cy="3340200"/>
          </a:xfrm>
          <a:extLst/>
        </p:spPr>
        <p:txBody>
          <a:bodyPr>
            <a:noAutofit/>
          </a:bodyPr>
          <a:lstStyle/>
          <a:p>
            <a:pPr marL="457200" indent="-323850" algn="just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5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O mecônio, fezes primárias compostas de produtos de resíduos não digeridos cor de piche, geralmente é eliminada logo após o nascimento. </a:t>
            </a:r>
          </a:p>
          <a:p>
            <a:pPr marL="457200" indent="-323850" algn="just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5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 liberação in utero de mecônio está associada a condições indicativas de insuficiência placentária, levando à hipótese de que estressores fetais, como hipóxia transitória, podem desencadear a liberação prematura de mecônio.</a:t>
            </a:r>
            <a:r>
              <a:rPr lang="pt-BR" sz="1500" baseline="300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15,16</a:t>
            </a:r>
          </a:p>
          <a:p>
            <a:pPr marL="457200" indent="-323850" algn="just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5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Em 5 a 25% dos nascimentos a termo e em até 50% dos nascimentos pós-termo acontece a passagem de mecônio antes do parto, resultando em líquido amniótico manchado de mecônio (MSAF).</a:t>
            </a:r>
            <a:r>
              <a:rPr lang="pt-BR" sz="1500">
                <a:solidFill>
                  <a:schemeClr val="dk2"/>
                </a:solidFill>
                <a:highlight>
                  <a:srgbClr val="4285F4"/>
                </a:highlight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hape 8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Introdução</a:t>
            </a:r>
          </a:p>
        </p:txBody>
      </p:sp>
      <p:sp>
        <p:nvSpPr>
          <p:cNvPr id="22531" name="Shape 89"/>
          <p:cNvSpPr txBox="1">
            <a:spLocks noGrp="1"/>
          </p:cNvSpPr>
          <p:nvPr>
            <p:ph type="body" idx="1"/>
          </p:nvPr>
        </p:nvSpPr>
        <p:spPr>
          <a:xfrm>
            <a:off x="311150" y="1006475"/>
            <a:ext cx="8521700" cy="3340100"/>
          </a:xfrm>
        </p:spPr>
        <p:txBody>
          <a:bodyPr/>
          <a:lstStyle/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Aproximadamente 5% dos recém-nascidos nascidos com MSAF desenvolvem a síndrome de aspiração meconial (MAS) .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17,18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É importante entender como MSAF e MAS afetam os resultados de desenvolvimento a longo prazo.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Vários estudos ligaram a MAS a distúrbios do desenvolvimento neurológico, incluindo DEA e atraso no desenvolvimento. </a:t>
            </a:r>
          </a:p>
          <a:p>
            <a:pPr marL="914400" lvl="1" indent="-22860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-Estudo de Chicago com 29 crianças com SAM relatou que 21% das crianças tratadas desenvolveram paralisia cerebral ou atraso global do neurodesenvolvimento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19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</a:t>
            </a:r>
          </a:p>
          <a:p>
            <a:pPr marL="914400" lvl="1" indent="-22860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-Metanálise abrangente dos riscos de DEA perinatal mostrou que as crianças com SAM tinham em média um risco sete vezes maior 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20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.</a:t>
            </a:r>
          </a:p>
          <a:p>
            <a:pPr marL="914400" lvl="1" indent="-228600" algn="ctr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Esses estudos não exploraram se a associação era devido à própria SAM, seus fatores de risco antecedentes ou sequelas imediatas.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hape 94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Introdução</a:t>
            </a:r>
          </a:p>
        </p:txBody>
      </p:sp>
      <p:sp>
        <p:nvSpPr>
          <p:cNvPr id="24579" name="Shape 95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323850" algn="ctr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b="1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 objetivo deste estudo foi utilizar uma grande coorte de nascimento para determinar a associação entre a exposição ao mecônio fetal e o autismo.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Determinar o risco residual de MSAF e MAS no autismo não explicado   pelos estressores antecedentes.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Hipótese:</a:t>
            </a:r>
          </a:p>
          <a:p>
            <a:pPr marL="914400" lvl="1" indent="-22860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MSAF (como marcador de hipoxia perinatal)              RISCO.</a:t>
            </a:r>
          </a:p>
          <a:p>
            <a:pPr marL="914400" lvl="1" indent="-22860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MAS (como apresentação clínica mais grave com maior morbidade e probabilidade de hipoxia continuada)              RISCO MAIS POTENTE.</a:t>
            </a:r>
          </a:p>
        </p:txBody>
      </p:sp>
      <p:sp>
        <p:nvSpPr>
          <p:cNvPr id="24580" name="Shape 96"/>
          <p:cNvSpPr>
            <a:spLocks noChangeArrowheads="1"/>
          </p:cNvSpPr>
          <p:nvPr/>
        </p:nvSpPr>
        <p:spPr bwMode="auto">
          <a:xfrm>
            <a:off x="5003800" y="3292475"/>
            <a:ext cx="425450" cy="204788"/>
          </a:xfrm>
          <a:prstGeom prst="rightArrow">
            <a:avLst>
              <a:gd name="adj1" fmla="val 50000"/>
              <a:gd name="adj2" fmla="val 49966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24581" name="Shape 97"/>
          <p:cNvSpPr>
            <a:spLocks noChangeArrowheads="1"/>
          </p:cNvSpPr>
          <p:nvPr/>
        </p:nvSpPr>
        <p:spPr bwMode="auto">
          <a:xfrm>
            <a:off x="3203575" y="4011613"/>
            <a:ext cx="427038" cy="204787"/>
          </a:xfrm>
          <a:prstGeom prst="rightArrow">
            <a:avLst>
              <a:gd name="adj1" fmla="val 50000"/>
              <a:gd name="adj2" fmla="val 50153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hape 10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Métodos</a:t>
            </a:r>
          </a:p>
        </p:txBody>
      </p:sp>
      <p:sp>
        <p:nvSpPr>
          <p:cNvPr id="26627" name="Shape 103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Coorte de base populacional, aprovada pelo Comitê da Califórnia para a Proteção de Seres Humanos.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Banco de dados mesclando três fontes de dados administrativos da Califórnia para avaliar fatores de risco perinatais para deficiências de desenvolvimento.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coorte do paciente-alta-diagnóstico-nascimento foi gerada pela vinculação dos Arquivos de   Estatística Vital de Nascimento e Mortalidade Infantil publicados pelo Departamento de Saúde da Califórnia com os registros de alta materna e infantil do Escritório de Estado de Saúde Planejamento e Desenvolvimento.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Período 1 janeiro 1991 até 31 de dezembro de 2008.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hape 10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Métodos</a:t>
            </a:r>
          </a:p>
        </p:txBody>
      </p:sp>
      <p:sp>
        <p:nvSpPr>
          <p:cNvPr id="28675" name="Shape 109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Os  dados foram ligados através da informação de Estatísticas Vitais ao Banco de Dados do Departamento de Deficiências da Califórnia para identificar crianças com autismo.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população  foi restrita aos nascidos  entre 23 e 43 semanas de gestação que sobreviveram a um ano de idade.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Foram excluídas crianças com anomalias congênitas.</a:t>
            </a:r>
          </a:p>
          <a:p>
            <a:pPr marL="457200" indent="-323850" algn="ctr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500" b="1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Nesta análise, a variável preditora foi a exposição meconial com dois níveis de gravidade, MAS e MSAF</a:t>
            </a: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5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Na Califórnia, 75 a 80% das crianças diagnosticadas com autismo são acompanhadas pelo Departamento de Serviços de Desenvolvimento da Califórnia (DDS), que presta serviços para indivíduos com autismo e outras deficiências.</a:t>
            </a:r>
            <a:r>
              <a:rPr lang="pt-BR" altLang="pt-BR" sz="15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16</a:t>
            </a:r>
          </a:p>
          <a:p>
            <a:pPr marL="457200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hape 114"/>
          <p:cNvSpPr txBox="1">
            <a:spLocks noGrp="1"/>
          </p:cNvSpPr>
          <p:nvPr>
            <p:ph type="title"/>
          </p:nvPr>
        </p:nvSpPr>
        <p:spPr>
          <a:xfrm>
            <a:off x="1835150" y="1419225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28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Métodos</a:t>
            </a:r>
          </a:p>
        </p:txBody>
      </p:sp>
      <p:sp>
        <p:nvSpPr>
          <p:cNvPr id="30723" name="Shape 115"/>
          <p:cNvSpPr txBox="1">
            <a:spLocks noGrp="1"/>
          </p:cNvSpPr>
          <p:nvPr>
            <p:ph type="body" idx="1"/>
          </p:nvPr>
        </p:nvSpPr>
        <p:spPr>
          <a:xfrm>
            <a:off x="323850" y="123825"/>
            <a:ext cx="8520113" cy="3340100"/>
          </a:xfrm>
        </p:spPr>
        <p:txBody>
          <a:bodyPr/>
          <a:lstStyle/>
          <a:p>
            <a:pPr marL="457200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 crianças da DDS sem diagnóstico de MAS e MSAF serviram como controles. </a:t>
            </a:r>
          </a:p>
          <a:p>
            <a:pPr marL="457200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Os possíveis fatores de confusão foram identificados com base em pesquisas anteriores ligando-os tanto à exposição ao mecônio como ao autismo. 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Obesidade materna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21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Pré-eclâmpsia / insuficiência placentária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14,22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Pós-termo de parto (≥42 semanas de gestação)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13,23-26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Grande para a idade gestacional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19,24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Hipoxia fetal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5,27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Apresentação anormal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15,19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Infecção intra-amniótica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26,28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;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Tipo de parto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27,29</a:t>
            </a: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</a:t>
            </a:r>
          </a:p>
          <a:p>
            <a:pPr marL="914400" lvl="1" indent="-32385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Foram calculados riscos relativos e intervalos de confiança de 95% (IC) para estimar a força de associação entre exposição ao mecônio e autismo.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hape 120"/>
          <p:cNvSpPr txBox="1">
            <a:spLocks noGrp="1"/>
          </p:cNvSpPr>
          <p:nvPr>
            <p:ph type="title"/>
          </p:nvPr>
        </p:nvSpPr>
        <p:spPr>
          <a:xfrm>
            <a:off x="179388" y="123825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Resultados</a:t>
            </a:r>
          </a:p>
        </p:txBody>
      </p:sp>
      <p:sp>
        <p:nvSpPr>
          <p:cNvPr id="32771" name="Shape 121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 população deste estudo consistiu de </a:t>
            </a:r>
            <a:r>
              <a:rPr lang="pt-BR" altLang="pt-BR" sz="1800" b="1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9.945.896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crianças nascidas na Califórnia de 1991 a 2008, </a:t>
            </a:r>
            <a:r>
              <a:rPr lang="pt-BR" altLang="pt-BR" sz="1800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47277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</a:t>
            </a:r>
            <a:r>
              <a:rPr lang="pt-BR" altLang="pt-BR" sz="1800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das quais foram diagnosticados com autismo. </a:t>
            </a:r>
          </a:p>
          <a:p>
            <a:pPr marL="457200" indent="-22860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 preocupações com o viés de sobrevivência associado ao mecônio, introduzido apenas incluindo crianças que sobreviveram ao primeiro ano de vida, foram atenuadas com achados de que apenas 1,4% das crianças com SAM morreram antes do seu primeiro aniversário. </a:t>
            </a:r>
          </a:p>
          <a:p>
            <a:pPr marL="457200" indent="-228600" algn="just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 taxas de covariância demográfica e clínica foram comparadas entre estratos de ambos os preditores e resultados (</a:t>
            </a:r>
            <a:r>
              <a:rPr lang="pt-BR" altLang="pt-BR" sz="1800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Tabelas 1 e 2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).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Shape 12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220663"/>
            <a:ext cx="2982913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Shape 127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0" y="1571625"/>
            <a:ext cx="3708400" cy="209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4820" name="Shape 128"/>
          <p:cNvCxnSpPr>
            <a:cxnSpLocks noChangeShapeType="1"/>
          </p:cNvCxnSpPr>
          <p:nvPr/>
        </p:nvCxnSpPr>
        <p:spPr bwMode="auto">
          <a:xfrm>
            <a:off x="947738" y="1203325"/>
            <a:ext cx="376237" cy="9525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821" name="Shape 129"/>
          <p:cNvCxnSpPr>
            <a:cxnSpLocks noChangeShapeType="1"/>
          </p:cNvCxnSpPr>
          <p:nvPr/>
        </p:nvCxnSpPr>
        <p:spPr bwMode="auto">
          <a:xfrm>
            <a:off x="947738" y="1938338"/>
            <a:ext cx="376237" cy="7937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822" name="Shape 130"/>
          <p:cNvCxnSpPr>
            <a:cxnSpLocks noChangeShapeType="1"/>
          </p:cNvCxnSpPr>
          <p:nvPr/>
        </p:nvCxnSpPr>
        <p:spPr bwMode="auto">
          <a:xfrm>
            <a:off x="947738" y="2811463"/>
            <a:ext cx="376237" cy="7937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4823" name="Shape 131"/>
          <p:cNvCxnSpPr>
            <a:cxnSpLocks noChangeShapeType="1"/>
          </p:cNvCxnSpPr>
          <p:nvPr/>
        </p:nvCxnSpPr>
        <p:spPr bwMode="auto">
          <a:xfrm>
            <a:off x="1039813" y="3446463"/>
            <a:ext cx="376237" cy="7937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hape 136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Resultados</a:t>
            </a:r>
          </a:p>
        </p:txBody>
      </p:sp>
      <p:sp>
        <p:nvSpPr>
          <p:cNvPr id="36867" name="Shape 137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790950"/>
          </a:xfrm>
        </p:spPr>
        <p:txBody>
          <a:bodyPr/>
          <a:lstStyle/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 crianças com </a:t>
            </a: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MSAF eram, em média, 25%</a:t>
            </a:r>
            <a:r>
              <a:rPr lang="pt-BR" altLang="pt-BR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mais propensas a serem diagnosticadas com autismo do que suas contrapartes não expostas, enquanto aquelas com </a:t>
            </a: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MAS eram 11%</a:t>
            </a:r>
            <a:r>
              <a:rPr lang="pt-BR" altLang="pt-BR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mais </a:t>
            </a: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propensas a ter autismo</a:t>
            </a:r>
            <a:r>
              <a:rPr lang="pt-BR" altLang="pt-BR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em análises não ajustadas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(</a:t>
            </a:r>
            <a:r>
              <a:rPr lang="pt-BR" altLang="pt-BR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Tabela 3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).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endParaRPr lang="pt-BR" altLang="pt-BR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exposição fetal a MSAF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foi associada a um risco aumentado de 18% de ser diagnosticado </a:t>
            </a: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com autismo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em análises de regressão logística controlando  os confundidores (risco relativo ajustado </a:t>
            </a: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(aRR) 1,18, intervalo de confiança de 95% (IC) 1,12 a 1,25</a:t>
            </a:r>
            <a:r>
              <a:rPr lang="pt-BR" altLang="pt-BR" b="1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). 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endParaRPr lang="pt-BR" altLang="pt-BR" b="1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Houve apenas um </a:t>
            </a:r>
            <a:r>
              <a:rPr lang="pt-BR" altLang="pt-BR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ligeiro aumento no risco de autismo que não conseguiu alcançar significância entre as crianças diagnosticadas com MAS (aRR 1. 08, IC 95%: 0,98 a 1,20).</a:t>
            </a:r>
          </a:p>
          <a:p>
            <a:pPr marL="457200" indent="-323850" algn="just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endParaRPr lang="pt-BR" altLang="pt-BR" smtClean="0">
              <a:solidFill>
                <a:srgbClr val="0000FF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323850" algn="ctr" eaLnBrk="1" hangingPunct="1">
              <a:lnSpc>
                <a:spcPct val="115000"/>
              </a:lnSpc>
              <a:spcBef>
                <a:spcPct val="0"/>
              </a:spcBef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b="1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Tomados em conjunto, houve um risco aumentado de 16% de ser diagnosticado com autismo em crianças com MSAF ou MAS (aRR 1,16, IC 95% 1,10 a 1,22).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Shape 142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785813"/>
            <a:ext cx="4591050" cy="3719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8915" name="Shape 143"/>
          <p:cNvCxnSpPr>
            <a:cxnSpLocks noChangeShapeType="1"/>
          </p:cNvCxnSpPr>
          <p:nvPr/>
        </p:nvCxnSpPr>
        <p:spPr bwMode="auto">
          <a:xfrm>
            <a:off x="5583238" y="3087688"/>
            <a:ext cx="1114425" cy="0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8916" name="Shape 144"/>
          <p:cNvCxnSpPr>
            <a:cxnSpLocks noChangeShapeType="1"/>
          </p:cNvCxnSpPr>
          <p:nvPr/>
        </p:nvCxnSpPr>
        <p:spPr bwMode="auto">
          <a:xfrm>
            <a:off x="5583238" y="3255963"/>
            <a:ext cx="1114425" cy="0"/>
          </a:xfrm>
          <a:prstGeom prst="straightConnector1">
            <a:avLst/>
          </a:prstGeom>
          <a:noFill/>
          <a:ln w="19050">
            <a:solidFill>
              <a:srgbClr val="FF0000"/>
            </a:solidFill>
            <a:round/>
            <a:headEnd type="none" w="lg" len="lg"/>
            <a:tailEnd type="non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8917" name="Line 6"/>
          <p:cNvSpPr>
            <a:spLocks noChangeShapeType="1"/>
          </p:cNvSpPr>
          <p:nvPr/>
        </p:nvSpPr>
        <p:spPr bwMode="auto">
          <a:xfrm flipH="1">
            <a:off x="6948488" y="2500313"/>
            <a:ext cx="1008062" cy="576262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hape 149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40963" name="Shape 150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Nesta coorte dos nascimentos da Califórnia: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914400" lvl="1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○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Crianças com MSAF pouco mais prováveis de serem diagnosticadas com autismo.</a:t>
            </a:r>
          </a:p>
          <a:p>
            <a:pPr marL="1371600" lvl="2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■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Ajustada para fatores de risco já conhecidos.</a:t>
            </a:r>
          </a:p>
          <a:p>
            <a:pPr marL="914400" lvl="1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○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Expectativa de dose-resposta não foi encontrada:</a:t>
            </a:r>
          </a:p>
          <a:p>
            <a:pPr marL="1371600" lvl="2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■"/>
            </a:pPr>
            <a:r>
              <a:rPr lang="pt-BR" altLang="pt-BR" sz="1800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MAS risco mínimo e estatisticamente não significante.</a:t>
            </a:r>
          </a:p>
        </p:txBody>
      </p:sp>
      <p:pic>
        <p:nvPicPr>
          <p:cNvPr id="40964" name="Shape 151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1975" y="187325"/>
            <a:ext cx="2122488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hape 156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43011" name="Shape 157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Duas metanálises diferentes não encontraram relação entre ASD e MSAF. 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24,30</a:t>
            </a: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pic>
        <p:nvPicPr>
          <p:cNvPr id="43012" name="Shape 158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1779588"/>
            <a:ext cx="38100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hape 163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pic>
        <p:nvPicPr>
          <p:cNvPr id="45059" name="Shape 164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313517">
            <a:off x="7010400" y="819150"/>
            <a:ext cx="2435225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Shape 165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90814">
            <a:off x="7518400" y="3344863"/>
            <a:ext cx="1728788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1" name="Shape 166"/>
          <p:cNvSpPr txBox="1">
            <a:spLocks noGrp="1"/>
          </p:cNvSpPr>
          <p:nvPr>
            <p:ph type="body" idx="1"/>
          </p:nvPr>
        </p:nvSpPr>
        <p:spPr>
          <a:xfrm>
            <a:off x="311150" y="3765550"/>
            <a:ext cx="8521700" cy="132715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segunda metanálise 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16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composta por 10 estudos: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 indicaram uma associação positiva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Nenhum deles com estimativa de efeito ajustado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sp>
        <p:nvSpPr>
          <p:cNvPr id="45062" name="Shape 167"/>
          <p:cNvSpPr txBox="1">
            <a:spLocks noGrp="1"/>
          </p:cNvSpPr>
          <p:nvPr>
            <p:ph type="body" idx="1"/>
          </p:nvPr>
        </p:nvSpPr>
        <p:spPr>
          <a:xfrm>
            <a:off x="179388" y="915988"/>
            <a:ext cx="8520112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primeira metanálise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26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composta por 6 estudos: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3 não indicaram relação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2 indicaram uma associação positiva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 indicou uma associação negativa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Resultado encontrado da metanálise: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Odds ratio 0.82, 95% Intervalo de confiança: 0.25 - 2.69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hape 17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47107" name="Shape 173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Na primeira metanálise 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26 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encontrou-se uma associação forte entre MAS e autismo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Odds ratio: 7.34, 95% CI 2.30 to 23.47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Foco amplo;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Autores não identificaram estudos específicos ou seus métodos.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Dados limitados para a metanálise;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Complicações pré e perinatais foram agrupadas sem preocupação com os eventos individuais e suas relações temporais: assim pode ter havido controle de elementos dentro de caminhos causais - limitando a precisão estatística.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hape 17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179" name="Shape 179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>
            <a:noAutofit/>
          </a:bodyPr>
          <a:lstStyle/>
          <a:p>
            <a:pPr marL="45720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Estudos mais antigos não considerados</a:t>
            </a:r>
          </a:p>
          <a:p>
            <a:pPr marL="914400" lvl="1" indent="-22860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Font typeface="Source Code Pro"/>
              <a:buChar char="-"/>
              <a:defRPr/>
            </a:pPr>
            <a:r>
              <a:rPr lang="pt-BR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Redução da morbidade da MAS</a:t>
            </a: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None/>
              <a:defRPr/>
            </a:pP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None/>
              <a:defRPr/>
            </a:pP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None/>
              <a:defRPr/>
            </a:pP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49156" name="Shape 180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2208213"/>
            <a:ext cx="4279900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hape 185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51203" name="Shape 186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algn="ctr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r>
              <a:rPr lang="pt-BR" altLang="pt-BR" sz="1800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Este estudo é único ao focar apenas na relação da exposição meconial e do autismo e em seus confundidores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0000FF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pic>
        <p:nvPicPr>
          <p:cNvPr id="51204" name="Shape 18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2660650"/>
            <a:ext cx="2632075" cy="197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5" name="Shape 188"/>
          <p:cNvPicPr preferRelativeResize="0"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2616200"/>
            <a:ext cx="3043238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6" name="Shape 189"/>
          <p:cNvPicPr preferRelativeResize="0"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787525"/>
            <a:ext cx="3227388" cy="3227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hape 194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53251" name="Shape 195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Associação entre MSAF e autismo encontrada pode refletir a inabilidade em detectar estressores perinatais.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Resultados foram contra uma relação dose-resposta entre MSAF, MAS e autismo.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Hipóteses: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Não é o mecônio que leva ao dano neurológico, mas algum estressor que também leva a eliminação de mecônio.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Insultos sutis, hipoxia leve intermitente, podem levar ao trauma celular e a liberação de mecônio, sendo difíceis de serem detectados e tratados, podendo levar à consequências no neurodesenvolvimento.  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pic>
        <p:nvPicPr>
          <p:cNvPr id="53252" name="Shape 19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403350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hape 201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55299" name="Shape 202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Poucos estudos relacionam MSAF ou MAS como indicadores de estresse hipóxico no ambiente intrauterino e DEA.</a:t>
            </a:r>
          </a:p>
          <a:p>
            <a:pPr marL="4572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Afecções respiratórias, como MAS, demonstraram  forte associação individual com DEA (16)</a:t>
            </a:r>
          </a:p>
          <a:p>
            <a:pPr marL="914400" lvl="1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SzPct val="129000"/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Odds ratio 2.11, 95% CI 1.27 to 3.51</a:t>
            </a:r>
          </a:p>
          <a:p>
            <a:pPr marL="4572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Uma coorte retrospectiva no Canadá (31) encontrou pequena correlação entre a hipoxia e o autismo:</a:t>
            </a:r>
          </a:p>
          <a:p>
            <a:pPr marL="914400" lvl="1" indent="-3429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Odds ratio 1.28, 95% CI 1.03 to 1.60.</a:t>
            </a:r>
          </a:p>
          <a:p>
            <a:pPr marL="4572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MSAF está associada tanto ao risco de hipoxia fetal quanto a hipoxia neonatal.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hape 207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57347" name="Shape 208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Hipoxemias graves podem levar a paralisia cerebral.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15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Hipoxemias mais brandas podem levar a anormalidades mais sutis, com uma apresentação tardia de DEA.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32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pic>
        <p:nvPicPr>
          <p:cNvPr id="57348" name="Shape 209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2859088"/>
            <a:ext cx="2035175" cy="2036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hape 214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59395" name="Shape 215"/>
          <p:cNvSpPr txBox="1">
            <a:spLocks noGrp="1"/>
          </p:cNvSpPr>
          <p:nvPr>
            <p:ph type="body" idx="1"/>
          </p:nvPr>
        </p:nvSpPr>
        <p:spPr>
          <a:xfrm>
            <a:off x="323850" y="12033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Impactos específicos da hipoxia fetal no Sistema Nervoso Central foram estudados em modelos animais: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hipoxia fetal crônica reduziu as substâncias branca e cinzenta e levou a um aumento do volume ventricular em roedores</a:t>
            </a:r>
            <a:r>
              <a:rPr lang="pt-BR" altLang="pt-BR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15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 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Embora o volume cortical possa ser reestabelecido </a:t>
            </a:r>
            <a:r>
              <a:rPr lang="pt-BR" altLang="pt-BR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33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, a maturação dos interneurônios e das estruturas mielínicas não são facilmente recuperadas.</a:t>
            </a:r>
            <a:r>
              <a:rPr lang="pt-BR" altLang="pt-BR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33,34</a:t>
            </a:r>
          </a:p>
          <a:p>
            <a:pPr marL="1371600" lvl="2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Levando a problemas de memória e de aprendizagem.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  <p:pic>
        <p:nvPicPr>
          <p:cNvPr id="59396" name="Shape 21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651250"/>
            <a:ext cx="1608137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Shape 22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788" y="3778250"/>
            <a:ext cx="1573212" cy="136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3" name="Shape 221"/>
          <p:cNvSpPr txBox="1">
            <a:spLocks noGrp="1"/>
          </p:cNvSpPr>
          <p:nvPr>
            <p:ph type="title"/>
          </p:nvPr>
        </p:nvSpPr>
        <p:spPr>
          <a:xfrm>
            <a:off x="323850" y="268288"/>
            <a:ext cx="8521700" cy="801687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61444" name="Shape 222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hipoxia retarda a maturação dos neurônios GABAérgicos do córtex cerebral, levando à desrregulação neuronal.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35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dose e a duração da hipoxia fetal determina a forma e a extensão do dano no neurodesenvolvimento.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33,36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Vários estudos indicam que </a:t>
            </a:r>
            <a:r>
              <a:rPr lang="pt-BR" altLang="pt-BR" sz="1800" smtClean="0">
                <a:solidFill>
                  <a:srgbClr val="FF3300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crianças com DEA possuem crescimento neuronal desorganizado, com muitas ou poucas conexões entre as diversas regiões do cérebro.</a:t>
            </a:r>
            <a:r>
              <a:rPr lang="pt-BR" altLang="pt-BR" sz="1800" baseline="30000" smtClean="0">
                <a:solidFill>
                  <a:srgbClr val="FF3300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37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Shape 230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675" y="3073400"/>
            <a:ext cx="3048000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Shape 22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63492" name="Shape 229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Acredita-se que os processos de reparo e regeneração em neurônios e células da glia danificados no período perinatal podem ter certo grau de sucesso. 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Crianças expostas a hipoxia perinatal manifestadas por MSAF que não são ressuscitadas podem compensar as perdas neuronais ou falhar neste processo, fato que levaria a fenótipos da DEA.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hape 235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65539" name="Shape 236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Já há um grande esforço para prevenir, reconhecer e tratar suspeitas de hipoxia perinatal.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conduta clínica de neonatos expostos a MSAF evoluiu bastante.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38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Oxigenação agressiva, hidratação e suporte.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Redução da incidência de MAS, de outras morbidades e da mortalidade.</a:t>
            </a:r>
            <a:r>
              <a:rPr lang="pt-BR" altLang="pt-BR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27</a:t>
            </a:r>
          </a:p>
        </p:txBody>
      </p:sp>
      <p:pic>
        <p:nvPicPr>
          <p:cNvPr id="65540" name="Shape 237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3867150"/>
            <a:ext cx="1439863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Shape 244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3986213"/>
            <a:ext cx="1152525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Shape 242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67588" name="Shape 243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 tratamento para MAS depende da clínica do paciente:</a:t>
            </a:r>
            <a:r>
              <a:rPr lang="pt-BR" altLang="pt-BR" sz="18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39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Da otimização respiratória com aspiração e antibióticos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ventilação mecânica, uso de óxido nítrico inalatório, uso de surfactante ou até mesmo oxigenação por membrana extracorpórea.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Uma hipótese agradável dos achados deste estudo: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0000FF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Tais esforços podem estar reduzindo as consequências da hipoxia e o risco de autismo em neonatos com MSAF sem comprometimento respiratório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Shape 251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8397">
            <a:off x="3708400" y="3298825"/>
            <a:ext cx="1917700" cy="184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Shape 249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69636" name="Shape 250"/>
          <p:cNvSpPr txBox="1">
            <a:spLocks noGrp="1"/>
          </p:cNvSpPr>
          <p:nvPr>
            <p:ph type="body" idx="1"/>
          </p:nvPr>
        </p:nvSpPr>
        <p:spPr>
          <a:xfrm>
            <a:off x="107950" y="1131888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Uma força deste estudo é o fato de estar focado em uma única exposição e explorado seus mecanismos separando os confundidores.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Outro ponto importante é a análise de uma coorte dos nascimentos durante 18 anos.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 população do estudo é extremamente diversa e representativa da população da Califórnia.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hape 256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71683" name="Shape 257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Dados foram colhidos prospectivamente e universalmente em todos os Hospitais evitando duplicações e erros de seleção.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Dada a seriedade da MAS, os casos foram bem documentados e os dados são bastante sólidos.</a:t>
            </a:r>
          </a:p>
        </p:txBody>
      </p:sp>
      <p:pic>
        <p:nvPicPr>
          <p:cNvPr id="71684" name="Shape 258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571750"/>
            <a:ext cx="1990725" cy="2295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hape 263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DISCUSSÃO</a:t>
            </a:r>
          </a:p>
        </p:txBody>
      </p:sp>
      <p:sp>
        <p:nvSpPr>
          <p:cNvPr id="73731" name="Shape 264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603625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Vários pontos fracos são inerentes a este estudo: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Casos notificados de MSAF são poucos, pouca relevância clínica. </a:t>
            </a:r>
            <a:r>
              <a:rPr lang="pt-BR" altLang="pt-BR" sz="1200" baseline="30000" smtClean="0">
                <a:solidFill>
                  <a:srgbClr val="666666"/>
                </a:solidFill>
                <a:latin typeface="Source Code Pro" panose="020B0604020202020204" charset="0"/>
                <a:ea typeface="Arial Unicode MS" panose="020B0604020202020204" pitchFamily="34" charset="-128"/>
                <a:cs typeface="Arial Unicode MS" panose="020B0604020202020204" pitchFamily="34" charset="-128"/>
                <a:sym typeface="Source Code Pro" panose="020B0604020202020204" charset="0"/>
              </a:rPr>
              <a:t>20,27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2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Devido ao grande tamanho da amostra, relações ao acaso poderiam ter sido evidenciadas.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1,4% das crianças com casos extremos de MAS que morreram no primeiro ano de vida e aquelas com paralisia cerebral foram excluídas do estudo.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6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Crianças que não utilizam os serviços estaduais para autismo não estão na base de dados estudada.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hape 269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Conclusão</a:t>
            </a:r>
          </a:p>
        </p:txBody>
      </p:sp>
      <p:sp>
        <p:nvSpPr>
          <p:cNvPr id="271" name="Shape 271"/>
          <p:cNvSpPr/>
          <p:nvPr/>
        </p:nvSpPr>
        <p:spPr>
          <a:xfrm>
            <a:off x="419100" y="1760538"/>
            <a:ext cx="3487738" cy="250825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800" b="1" kern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Crianças com MSAF: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sz="1800" kern="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457200" indent="-342900" eaLnBrk="1" fontAlgn="auto" hangingPunct="1">
              <a:spcBef>
                <a:spcPts val="0"/>
              </a:spcBef>
              <a:spcAft>
                <a:spcPts val="0"/>
              </a:spcAft>
              <a:buSzPct val="100000"/>
              <a:buFont typeface="Source Code Pro"/>
              <a:buChar char="-"/>
              <a:defRPr/>
            </a:pPr>
            <a:r>
              <a:rPr lang="pt-BR" sz="1800" kern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   18% no risco de autismo em comparação com aquelas que não foram expostas.</a:t>
            </a:r>
            <a:r>
              <a:rPr lang="pt-BR" sz="1800" kern="0">
                <a:latin typeface="Source Code Pro"/>
                <a:ea typeface="Source Code Pro"/>
                <a:cs typeface="Source Code Pro"/>
                <a:sym typeface="Source Code Pro"/>
              </a:rPr>
              <a:t> </a:t>
            </a:r>
          </a:p>
        </p:txBody>
      </p:sp>
      <p:sp>
        <p:nvSpPr>
          <p:cNvPr id="272" name="Shape 272"/>
          <p:cNvSpPr/>
          <p:nvPr/>
        </p:nvSpPr>
        <p:spPr>
          <a:xfrm>
            <a:off x="5483225" y="1954213"/>
            <a:ext cx="3148013" cy="2122487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800" b="1" kern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Neonatos com MAS: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sz="1800" kern="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457200" indent="-342900" eaLnBrk="1" fontAlgn="auto" hangingPunct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800" kern="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   menor e não significativo no risco de autismo.</a:t>
            </a:r>
          </a:p>
        </p:txBody>
      </p:sp>
      <p:sp>
        <p:nvSpPr>
          <p:cNvPr id="273" name="Shape 273"/>
          <p:cNvSpPr/>
          <p:nvPr/>
        </p:nvSpPr>
        <p:spPr>
          <a:xfrm>
            <a:off x="4464050" y="2892425"/>
            <a:ext cx="461963" cy="373063"/>
          </a:xfrm>
          <a:prstGeom prst="mathMultiply">
            <a:avLst>
              <a:gd name="adj1" fmla="val 2352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ern="0"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5782" name="Shape 274"/>
          <p:cNvSpPr>
            <a:spLocks noChangeArrowheads="1"/>
          </p:cNvSpPr>
          <p:nvPr/>
        </p:nvSpPr>
        <p:spPr bwMode="auto">
          <a:xfrm>
            <a:off x="1154113" y="2600325"/>
            <a:ext cx="246062" cy="233363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sp>
        <p:nvSpPr>
          <p:cNvPr id="75783" name="Shape 275"/>
          <p:cNvSpPr>
            <a:spLocks noChangeArrowheads="1"/>
          </p:cNvSpPr>
          <p:nvPr/>
        </p:nvSpPr>
        <p:spPr bwMode="auto">
          <a:xfrm>
            <a:off x="6065838" y="2833688"/>
            <a:ext cx="244475" cy="233362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Shape 280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Conclusão</a:t>
            </a:r>
          </a:p>
        </p:txBody>
      </p:sp>
      <p:sp>
        <p:nvSpPr>
          <p:cNvPr id="77827" name="Shape 281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As adversidades </a:t>
            </a:r>
            <a:r>
              <a:rPr lang="pt-BR" altLang="pt-BR" sz="1800" i="1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</a:t>
            </a: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útero, freqüentemente envolvendo hipoxemia fetal →    risco de passagem de mecônio.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None/>
            </a:pPr>
            <a:endParaRPr lang="pt-BR" altLang="pt-BR" sz="1800" smtClean="0">
              <a:solidFill>
                <a:srgbClr val="666666"/>
              </a:solidFill>
              <a:latin typeface="Source Code Pro" panose="020B0604020202020204" charset="0"/>
              <a:cs typeface="Arial" panose="020B0604020202020204" pitchFamily="34" charset="0"/>
              <a:sym typeface="Source Code Pro" panose="020B0604020202020204" charset="0"/>
            </a:endParaRP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Quando a exposição ao mecônio resultar em dificuldades respiratórias, os esforços de reanimação podem: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Tratar tecido pulmonar danificado;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Neuroproteção.</a:t>
            </a:r>
          </a:p>
        </p:txBody>
      </p:sp>
      <p:sp>
        <p:nvSpPr>
          <p:cNvPr id="77828" name="Shape 282"/>
          <p:cNvSpPr>
            <a:spLocks noChangeArrowheads="1"/>
          </p:cNvSpPr>
          <p:nvPr/>
        </p:nvSpPr>
        <p:spPr bwMode="auto">
          <a:xfrm>
            <a:off x="8243888" y="1347788"/>
            <a:ext cx="244475" cy="233362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tx2"/>
          </a:solidFill>
          <a:ln w="9525">
            <a:solidFill>
              <a:schemeClr val="bg2"/>
            </a:solidFill>
            <a:round/>
            <a:headEnd/>
            <a:tailEnd/>
          </a:ln>
        </p:spPr>
        <p:txBody>
          <a:bodyPr lIns="91425" tIns="91425" rIns="91425" bIns="91425" anchor="ctr"/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pt-BR" altLang="pt-BR"/>
          </a:p>
        </p:txBody>
      </p:sp>
      <p:pic>
        <p:nvPicPr>
          <p:cNvPr id="77829" name="Shape 283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788" y="3941763"/>
            <a:ext cx="1801812" cy="120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Shape 288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Conclusão</a:t>
            </a:r>
          </a:p>
        </p:txBody>
      </p:sp>
      <p:sp>
        <p:nvSpPr>
          <p:cNvPr id="79875" name="Shape 289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Embora a força do efeito do MSAF sobre o risco de autismo seja pequena e de significância clínica pouco clara, os presentes achados atribuem um pequeno papel ao mecônio como um sentinela tanto para: 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Adversidade </a:t>
            </a:r>
            <a:r>
              <a:rPr lang="pt-BR" altLang="pt-BR" i="1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in</a:t>
            </a: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 útero;</a:t>
            </a:r>
          </a:p>
          <a:p>
            <a:pPr marL="914400" lvl="1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Aumento do risco de autismo. </a:t>
            </a:r>
          </a:p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Este pequeno risco, quando ampliado em toda a população, pode ter um impacto substancial e justificar a revisão dos esforços de prevenção originalmente concebidos para limitar os efeitos adversos evidentes a curto prazo.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Shape 294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Conclusão</a:t>
            </a:r>
          </a:p>
        </p:txBody>
      </p:sp>
      <p:sp>
        <p:nvSpPr>
          <p:cNvPr id="81923" name="Shape 295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/>
          <a:lstStyle/>
          <a:p>
            <a:pPr marL="457200" indent="-228600" eaLnBrk="1" hangingPunct="1">
              <a:lnSpc>
                <a:spcPct val="115000"/>
              </a:lnSpc>
              <a:spcBef>
                <a:spcPct val="0"/>
              </a:spcBef>
              <a:spcAft>
                <a:spcPts val="1600"/>
              </a:spcAft>
              <a:buClr>
                <a:srgbClr val="666666"/>
              </a:buClr>
              <a:buFont typeface="Source Code Pro" panose="020B0604020202020204" charset="0"/>
              <a:buChar char="-"/>
            </a:pPr>
            <a:r>
              <a:rPr lang="pt-BR" altLang="pt-BR" sz="1800" smtClean="0">
                <a:solidFill>
                  <a:srgbClr val="666666"/>
                </a:solidFill>
                <a:latin typeface="Source Code Pro" panose="020B0604020202020204" charset="0"/>
                <a:cs typeface="Arial" panose="020B0604020202020204" pitchFamily="34" charset="0"/>
                <a:sym typeface="Source Code Pro" panose="020B0604020202020204" charset="0"/>
              </a:rPr>
              <a:t>Os sinais clínicos fornecem informações valiosas para focalizar os esforços de prevenção perinatal, permitindo a identificação de recém-nascidos com risco de comprometimento do neurodesenvolvimento e que possam se beneficiar de intervenções precoces.</a:t>
            </a:r>
          </a:p>
        </p:txBody>
      </p:sp>
      <p:pic>
        <p:nvPicPr>
          <p:cNvPr id="81924" name="Picture 2" descr="Resultado de imagem para criança autis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0413" y="3076575"/>
            <a:ext cx="2543175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hape 301"/>
          <p:cNvSpPr txBox="1">
            <a:spLocks noGrp="1"/>
          </p:cNvSpPr>
          <p:nvPr>
            <p:ph type="title"/>
          </p:nvPr>
        </p:nvSpPr>
        <p:spPr>
          <a:xfrm>
            <a:off x="311150" y="29210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42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Conclusão</a:t>
            </a:r>
          </a:p>
        </p:txBody>
      </p:sp>
      <p:sp>
        <p:nvSpPr>
          <p:cNvPr id="302" name="Shape 302"/>
          <p:cNvSpPr txBox="1">
            <a:spLocks noGrp="1"/>
          </p:cNvSpPr>
          <p:nvPr>
            <p:ph type="body" idx="1"/>
          </p:nvPr>
        </p:nvSpPr>
        <p:spPr>
          <a:xfrm>
            <a:off x="311150" y="1228725"/>
            <a:ext cx="8521700" cy="3340100"/>
          </a:xfrm>
        </p:spPr>
        <p:txBody>
          <a:bodyPr>
            <a:noAutofit/>
          </a:bodyPr>
          <a:lstStyle/>
          <a:p>
            <a:pPr marL="457200" indent="-22860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Os esforços de prevenção secundária desenvolvidos para prevenir resultados clínicos adversos imediatos poderiam ser reavaliados para acomodar achados que suscitam preocupação com o comprometimento neural a longo prazo associado a MSAF.</a:t>
            </a: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None/>
              <a:defRPr/>
            </a:pP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  <a:p>
            <a:pPr marL="457200" indent="-22860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Char char="-"/>
              <a:defRPr/>
            </a:pPr>
            <a:r>
              <a:rPr lang="pt-BR"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rPr>
              <a:t>A elucidação dos mecanismos moleculares subjacentes a estressores clínicos específicos que promovem a passagem de mecônio no útero servirá para focalizar as estratégias de prevenção primária.</a:t>
            </a:r>
          </a:p>
          <a:p>
            <a:pPr marL="0" indent="0" eaLnBrk="1" fontAlgn="auto" hangingPunct="1">
              <a:lnSpc>
                <a:spcPct val="115000"/>
              </a:lnSpc>
              <a:spcAft>
                <a:spcPts val="1600"/>
              </a:spcAft>
              <a:buClr>
                <a:schemeClr val="dk2"/>
              </a:buClr>
              <a:buSzPct val="100000"/>
              <a:buFont typeface="Source Code Pro"/>
              <a:buNone/>
              <a:defRPr/>
            </a:pPr>
            <a:endParaRPr sz="1800">
              <a:solidFill>
                <a:schemeClr val="dk2"/>
              </a:solidFill>
              <a:latin typeface="Source Code Pro"/>
              <a:ea typeface="Source Code Pro"/>
              <a:cs typeface="Source Code Pro"/>
              <a:sym typeface="Source Code Pro"/>
            </a:endParaRPr>
          </a:p>
        </p:txBody>
      </p:sp>
      <p:pic>
        <p:nvPicPr>
          <p:cNvPr id="83972" name="Shape 296"/>
          <p:cNvPicPr preferRelativeResize="0"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0"/>
            <a:ext cx="1152525" cy="127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0"/>
            <a:ext cx="5364163" cy="420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19" name="Rectangle 5"/>
          <p:cNvSpPr>
            <a:spLocks noChangeArrowheads="1"/>
          </p:cNvSpPr>
          <p:nvPr/>
        </p:nvSpPr>
        <p:spPr bwMode="auto">
          <a:xfrm>
            <a:off x="3059113" y="4084638"/>
            <a:ext cx="4572000" cy="668337"/>
          </a:xfrm>
          <a:prstGeom prst="rect">
            <a:avLst/>
          </a:prstGeom>
          <a:solidFill>
            <a:schemeClr val="tx1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200" b="1">
                <a:solidFill>
                  <a:srgbClr val="0000FF"/>
                </a:solidFill>
              </a:rPr>
              <a:t>A ressuscitação de recém-nascidos com comprometimento respiratório da exposição ao mecônio  in útero pode suavizar os danos do neurodesenvovimento  a longo prazo.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Shape 307"/>
          <p:cNvSpPr txBox="1">
            <a:spLocks noGrp="1"/>
          </p:cNvSpPr>
          <p:nvPr>
            <p:ph type="title"/>
          </p:nvPr>
        </p:nvSpPr>
        <p:spPr>
          <a:xfrm>
            <a:off x="323850" y="0"/>
            <a:ext cx="8521700" cy="801688"/>
          </a:xfrm>
        </p:spPr>
        <p:txBody>
          <a:bodyPr/>
          <a:lstStyle/>
          <a:p>
            <a:pPr algn="ctr" eaLnBrk="1" hangingPunct="1">
              <a:spcBef>
                <a:spcPct val="0"/>
              </a:spcBef>
              <a:buClr>
                <a:schemeClr val="accent1"/>
              </a:buClr>
              <a:buFont typeface="Amatic SC" panose="020B0604020202020204" charset="0"/>
              <a:buNone/>
            </a:pPr>
            <a:r>
              <a:rPr lang="pt-BR" altLang="pt-BR" sz="28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Referências</a:t>
            </a:r>
            <a:br>
              <a:rPr lang="pt-BR" altLang="pt-BR" sz="28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</a:br>
            <a:r>
              <a:rPr lang="pt-BR" altLang="pt-BR" sz="2800" b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(em forma de </a:t>
            </a:r>
            <a:r>
              <a:rPr lang="pt-BR" altLang="pt-BR" sz="2800" b="1" i="1" smtClean="0">
                <a:solidFill>
                  <a:schemeClr val="accent1"/>
                </a:solidFill>
                <a:latin typeface="Amatic SC" panose="020B0604020202020204" charset="0"/>
                <a:cs typeface="Arial" panose="020B0604020202020204" pitchFamily="34" charset="0"/>
                <a:sym typeface="Amatic SC" panose="020B0604020202020204" charset="0"/>
              </a:rPr>
              <a:t>links!)Consulte-os AQUI!</a:t>
            </a:r>
          </a:p>
        </p:txBody>
      </p:sp>
      <p:sp>
        <p:nvSpPr>
          <p:cNvPr id="87043" name="Shape 308"/>
          <p:cNvSpPr txBox="1">
            <a:spLocks noGrp="1"/>
          </p:cNvSpPr>
          <p:nvPr>
            <p:ph type="body" idx="1"/>
          </p:nvPr>
        </p:nvSpPr>
        <p:spPr>
          <a:xfrm>
            <a:off x="311150" y="987425"/>
            <a:ext cx="8521700" cy="4032250"/>
          </a:xfrm>
        </p:spPr>
        <p:txBody>
          <a:bodyPr/>
          <a:lstStyle/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1-Fombonne E. Epidemiology of pervasive developmental disorders. Pediatr Res 2009; 65(6): 591–598.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3" tooltip="Article on Article - 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4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5" tooltip="Article on ISI - "/>
              </a:rPr>
              <a:t>ISI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2-McCarthy M. Autism diagnoses in the US rise by 30%, CDC reports. BMJ 2014; 348: g2520.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6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7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3-Chaste P, Leboyer M. Autism risk factors: genes, environment, and gene-environment interactions. Dialogues Clin Neurosci 2012; 14(3): 281–292.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8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4-Pinto-Martin JA, Levy SE, Feldman JF, Lorenz JM, Paneth N, Whitaker AH. Prevalence of autism spectrum disorder in adolescents born weighing &lt;2000 grams. Pediatrics 2011; 128(5): 883–891.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9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0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5-Moore GS, Kneitel AW, Walker CK, Gilbert WM, Xing G. Autism risk in small- and large-for-gestational-age infants. Am J Obstetr Gynecol 2012; 206(4): 314 e1–314 e9.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6-Suren P, Roth C, Bresnahan M, Haugen M, Hornig M, Hirtz D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. Association between maternal use of folic acid supplements and risk of autism spectrum disorders in children. JAMA 2013; 309(6): 570–577.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1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2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3" tooltip="Article on CAS - "/>
              </a:rPr>
              <a:t>CAS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7-Schmidt RJ, Hansen RL, Hartiala J, Allayee H, Schmidt LC, Tancredi DJ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. Prenatal vitamins, one-carbon metabolism gene variants, and risk for autism. Epidemiology 2011; 22(4): 476–485.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4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5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8-Harrington RA, Lee LC, Crum RM, Zimmerman AW, Hertz-Picciotto I. Prenatal SSRI use and offspring with autism spectrum disorder or developmental delay. Pediatrics 2014; 133(5): e1241–e1248.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6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7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9-Croen LA, Connors SL, Matevia M, Qian Y, Newschaffer C, Zimmerman AW. Prenatal exposure to beta2-adrenergic receptor agonists and risk of autism spectrum disorders. J Neurodev Disord 2011; 3(4): 307–315.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8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19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  <a:p>
            <a:pPr marL="266700" indent="-266700">
              <a:spcBef>
                <a:spcPct val="0"/>
              </a:spcBef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10-Christensen J, Gronborg TK, Sorensen MJ, Schendel D, Parner ET, Pedersen LH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. Prenatal valproate exposure and risk of autism spectrum disorders and childhood autism. JAMA 2013; 309(16): 1696–1703.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20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21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  <a:hlinkClick r:id="rId22" tooltip="Article on CAS - "/>
              </a:rPr>
              <a:t>CAS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sym typeface="Source Code Pro" panose="020B0604020202020204" charset="0"/>
              </a:rPr>
              <a:t> |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268288"/>
            <a:ext cx="8521700" cy="4300537"/>
          </a:xfrm>
        </p:spPr>
        <p:txBody>
          <a:bodyPr/>
          <a:lstStyle/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11-Atladottir HO, Henriksen TB, Schendel DE, Parner ET. Autism after infection, febrile episodes, and antibiotic use during pregnancy: an exploratory study. Pediatrics 2012; 130(6): e1447–e1454.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3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12-Libbey JE, Sweeten TL, McMahon WM, Fujinami RS. Autistic disorder and viral infections. J Neurovirol 2005; 11(1): 1–10.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5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6" tooltip="Article on ISI - "/>
              </a:rPr>
              <a:t>ISI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13-Walker CK, Krakowiak P, Baker A, Hansen RL, Ozonoff S, Hertz-Picciotto I. Preeclampsia, placental insufficiency, and autism spectrum disorder or developmental delay. JAMA Pediatr 2015; 169(2): 154–162.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8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14-Krakowiak P, Walker CK, Bremer AA, Baker AS, Ozonoff S, Hansen RL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. Maternal metabolic conditions and risk for autism and other neurodevelopmental disorders. Pediatrics 2012; 129(5): e1121–e1128.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0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1" tooltip="Article on ISI - "/>
              </a:rPr>
              <a:t>ISI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15-Burstyn I, Wang X, Yasui Y, Sithole F, Zwaigenbaum L. Autism spectrum disorders and fetal hypoxia in a population-based cohort: accounting for missing exposures via Estimation-Maximization algorithm. BMC Med Res Methodol 2011; 11: 2.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3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16-Gardener H, Spiegelman D, Buka SL. Perinatal and neonatal risk factors for autism: a comprehensive meta-analysis. Pediatrics 2011; 128(2): 344–355.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5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17-Monen L, Hasaart TH, Kuppens SM. The aetiology of meconium-stained amniotic fluid: pathologic hypoxia or physiologic foetal ripening? (Review). Early Hum Dev 2014; 90(7): 325–328.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7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18-Fanaroff AA. Meconium aspiration syndrome: historical aspects. J Perinatol 2008; 28 (Suppl 3): S3–S7.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Hutton EK, Thorpe J. Consequences of meconium stained amniotic fluid: what does the evidence tell us? Early Hum Dev 2014; 90(7): 333–339.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9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19-Hutton EK, Thorpe J. Consequences of meconium stained amniotic fluid: what does the evidence tell us? Early Hum Dev 2014; 90(7): 333–339.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8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9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 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20-Beligere N, Rao R. Neurodevelopmental outcome of infants with meconium aspiration syndrome: report of a study and literature review. J Perinatol 2008; 28 (Suppl 3): S93–101.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123825"/>
            <a:ext cx="8521700" cy="4895850"/>
          </a:xfrm>
        </p:spPr>
        <p:txBody>
          <a:bodyPr/>
          <a:lstStyle/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21-Croen LA, Grether JK, Selvin S. Descriptive epidemiology of autism in a California population: who is at risk? J Autism Dev Disord 2002; 32(3): 217–224.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3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22-Persson M, Johansson S, Villamor E, Cnattingius S. Maternal overweight and obesity and risks of severe birth-asphyxia-related complications in term infants: a population-based cohort study in sweden. PLoS Med 2014; 11(5): e1001648.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5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23-Swarnam K, Soraisham AS, Sivanandan S. Advances in the management of meconium aspiration syndrome. Int J Pediatr 2012; 2012: 359571.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7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24-Mundhra R, Agarwal M. Fetal outcome in meconium stained deliveries. J Clin Diagn Res 2013; 7(12): 2874–2876.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8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25-Burstyn I, Sithole F, Zwaigenbaum L. Autism spectrum disorders, maternal characteristics and obstetric complications among singletons born in Alberta, Canada. Chronic Dis Can 2010; 30(4): 125–134.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9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26-Guinchat V, Thorsen P, Laurent C, Cans C, Bodeau N, Cohen D. Pre-, peri- and neonatal risk factors for autism. Acta Obstet gynecol Scand 2012; 91(3): 287–300.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1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27-Bhat R, Vidyasagar D. Delivery room management of meconium-stained infant. Clin Perinatol 2012; 39(4): 817–831.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3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28-Dordevic M, Jovanovic B, Sazdanovic P, Dordevic G. [Neonate—newborn condition and prematurity with breech delivery]. Medicinski pregled 2009; 62(9-10): 456–460.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5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29-Limperopoulos C, Bassan H, Sullivan NR, Soul JS, Robertson RL Jr, Moore M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. Positive screening for autism in ex-preterm infants: prevalence and risk factors. Pediatrics 2008; 121(4): 758–765.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7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8" tooltip="Article on ISI - "/>
              </a:rPr>
              <a:t>ISI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30-Jimenez E, Marin ML, Martin R, Odriozola JM, Olivares M, Xaus J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. Is meconium from healthy newborns actually sterile? Res Microbiol 2008; 159(3): 187–193.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0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1" tooltip="Article on ISI - "/>
              </a:rPr>
              <a:t>ISI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2" tooltip="Article on CAS - "/>
              </a:rPr>
              <a:t>CAS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31-Froehlich-Santino W, Londono Tobon A, Cleveland S, Torres A, Phillips J, Cohen B </a:t>
            </a:r>
            <a:r>
              <a:rPr lang="pt-BR" altLang="pt-BR" sz="1200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. Prenatal and perinatal risk factors in a twin study of autism spectrum disorders. J Psychiatr Res 2014; 54: 100–108.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3"/>
              </a:rPr>
              <a:t>Article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  <a:hlinkClick r:id="rId24" tooltip="Article on PubMed - "/>
              </a:rPr>
              <a:t>PubMed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 | </a:t>
            </a:r>
          </a:p>
        </p:txBody>
      </p:sp>
      <p:pic>
        <p:nvPicPr>
          <p:cNvPr id="90115" name="Picture 4" descr="Clique aqui para ver o artigo">
            <a:hlinkClick r:id="rId25"/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9450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123825"/>
            <a:ext cx="8521700" cy="4445000"/>
          </a:xfrm>
        </p:spPr>
        <p:txBody>
          <a:bodyPr/>
          <a:lstStyle/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32-Gilbert WM, Jacoby BN, Xing G, Danielsen B, Smith LH. Adverse obstetric events are associated with significant risk of cerebral palsy. Am J Obstet Gynecol 2010; 203(4): 328 e1–5.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33-Scafidi J, Fagel DM, Ment LR, Vaccarino FM. Modeling premature brain injury and recovery. Int J Neuroscience 2009; 27(8): 863–871.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34-Salmaso N, Jablonska B, Scafidi J, Vaccarino FM, Gallo V. Neurobiology of premature brain injury. Nat Neurosci 2014; 17(3): 341–346.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3" tooltip="Article on Article - 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4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5" tooltip="Article on ISI - "/>
              </a:rPr>
              <a:t>ISI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6" tooltip="Article on CAS - "/>
              </a:rPr>
              <a:t>CAS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35-Salmaso N, Silbereis J, Komitova M, Mitchell P, Chapman K, Ment LR </a:t>
            </a:r>
            <a:r>
              <a:rPr lang="pt-BR" altLang="pt-BR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. Environmental enrichment increases the GFAP+ stem cell pool and reverses hypoxia-induced cognitive deficits in juvenile mice. J Neurosci 2012; 32(26): 8930–8939.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8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9" tooltip="Article on CAS - "/>
              </a:rPr>
              <a:t>CAS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36-Komitova M, Xenos D, Salmaso N, Tran KM, Brand T, Schwartz ML </a:t>
            </a:r>
            <a:r>
              <a:rPr lang="pt-BR" altLang="pt-BR" i="1" smtClean="0">
                <a:latin typeface="Arial" panose="020B0604020202020204" pitchFamily="34" charset="0"/>
                <a:cs typeface="Arial" panose="020B0604020202020204" pitchFamily="34" charset="0"/>
              </a:rPr>
              <a:t>et al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. Hypoxia-induced developmental delays of inhibitory interneurons are reversed by environmental enrichment in the postnatal mouse forebrain. J Neurosci 2013; 33(33): 13375–13387.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1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2" tooltip="Article on ISI - "/>
              </a:rPr>
              <a:t>ISI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3" tooltip="Article on CAS - "/>
              </a:rPr>
              <a:t>CAS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37-Rennie JM, Hagmann CF, Robertson NJ. Outcome after intrapartum hypoxic ischaemia at term. Semin Fetal Neonatal Med 2007; 12(5): 398–407.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4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5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38-Maximo JO, Cadena EJ, Kana RK. The implications of brain connectivity in the neuropsychology of autism. Neuropsychol Rev 2014; 24(1): 16–31.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6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7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8" tooltip="Article on ISI - "/>
              </a:rPr>
              <a:t>ISI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</a:t>
            </a:r>
          </a:p>
          <a:p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39-Duran R, Aladag N, Vatansever U, Sut N, Acunas B. The impact of Neonatal Resuscitation Program courses on mortality and morbidity of newborn infants with perinatal asphyxia. Brain Dev 2008; 30(1): 43–46.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19"/>
              </a:rPr>
              <a:t>Article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| 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  <a:hlinkClick r:id="rId20" tooltip="Article on PubMed - "/>
              </a:rPr>
              <a:t>PubMed</a:t>
            </a:r>
            <a:r>
              <a:rPr lang="pt-BR" altLang="pt-BR" smtClean="0">
                <a:latin typeface="Arial" panose="020B0604020202020204" pitchFamily="34" charset="0"/>
                <a:cs typeface="Arial" panose="020B0604020202020204" pitchFamily="34" charset="0"/>
              </a:rPr>
              <a:t>  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2800" smtClean="0">
                <a:latin typeface="Arial" panose="020B0604020202020204" pitchFamily="34" charset="0"/>
                <a:cs typeface="Arial" panose="020B0604020202020204" pitchFamily="34" charset="0"/>
              </a:rPr>
              <a:t>Assim...</a:t>
            </a:r>
          </a:p>
        </p:txBody>
      </p:sp>
      <p:sp>
        <p:nvSpPr>
          <p:cNvPr id="92163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771525"/>
            <a:ext cx="8521700" cy="42481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        O distúrbio do espectro autista (DEA) é um conjunto de condições neurológicas crônicas caracterizadas por déficits persistentes na comunicação social e padrões restritos e repetitivos de comportamento, interesses ou atividades que se manifestam na primeira infância e prejudicam a função. Nas últimas três décadas, a incidência de autismo aumentou mais de 10 vezes  e os estudos mais recentes mostram um aumento de 30% nos últimos 2 anos, com uma incidência atual de 1 em 68. Os presentes autores analisaram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9.945.896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crianças nascidas na Califórnia entre 1991e 2008, das quais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47277 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foram diagnosticadas com autismo.Nesta análise, a variável preditora foi a exposição meconial com dois níveis de gravidade, Síndrome de Aspiração Meconial (SAM) e Líquido amniótico tinto de mecônio (LATM).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A exposição fetal ao LATM 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foi associada a um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risco aumentado de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18% de ser diagnosticado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com autismo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em análises de regressão logística controlando  os confundidores (risco relativo ajustado 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[aRR] 1,18, intervalo de confiança de 95% [IC] 1,12 a 1,25), 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com  ligeiro aumento no risco de autismo que não conseguiu alcançar significância entre as crianças diagnosticadas com SAM (aRR 1. 08, IC 95%: 0,98 a 1,20).</a:t>
            </a:r>
            <a:r>
              <a:rPr lang="pt-BR" altLang="ja-JP" sz="1200" b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Em conjunto, houve um risco aumentado de 16% de ser diagnosticado com autismo em crianças com LATM ou SAM (aRR 1,16, IC 95% 1,10 a 1,22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). Este estudo é único ao focar apenas na relação da exposição meconial e do autismo e em seus confundidores. A falta de relação entre  dose resposta em SAM e LATM e autismo suscitam hipóteses que não é o mecônio que leva ao dano neurológico, mas algum estressor que também leva a eliminação de mecônio (insultos sutis, hipoxia leve intermitente, podem levar ao trauma celular e a liberação de mecônio, sendo difíceis de serem detectados e tratados, podendo levar à consequências no neurodesenvolvimento). A hipoxia, dependente da dose e duração,  retarda a maturação dos neurônios GABAérgicos do córtex cerebral, levando à desrregulação neuronal(crianças com DEA possuem crescimento neuronal desorganizado, com muitas ou poucas conexões entre as diversas regiões do cérebro). Os presentes resultados atribuem o  papel do mecônio como uma sentinela, tanto para adversidade </a:t>
            </a:r>
            <a:r>
              <a:rPr lang="pt-BR" altLang="ja-JP" sz="1200" i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in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útero como para o aumento do risco de autismo (este pequeno risco, quando ampliado em toda a população, pode ter um impacto substancial e justificar a revisão dos esforços de prevenção originalmente concebidos para limitar os efeitos adversos evidentes a curto prazo. Com certeza a elucidação dos mecanismos moleculares subjacentes a estressores clínicos específicos que promovem a passagem de mecônio no útero servirá para focalizar as estratégias de prevenção primária. Nos links, entre os fatores associados com </a:t>
            </a:r>
            <a:r>
              <a:rPr lang="pt-BR" altLang="ja-JP" sz="1200" i="1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screening</a:t>
            </a:r>
            <a:r>
              <a:rPr lang="pt-BR" altLang="ja-JP" sz="1200" smtClean="0"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t> positivo para autismo em pré-termos extremos, chama a atenção a corioamnionite (16 vezes mais!) </a:t>
            </a:r>
            <a:endParaRPr lang="pt-BR" altLang="pt-BR" sz="12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8039100" y="4914900"/>
            <a:ext cx="11049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900"/>
              <a:t>Paulo R. Margotto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Text Box 2"/>
          <p:cNvSpPr txBox="1">
            <a:spLocks noGrp="1"/>
          </p:cNvSpPr>
          <p:nvPr>
            <p:ph type="title" idx="4294967295"/>
          </p:nvPr>
        </p:nvSpPr>
        <p:spPr>
          <a:xfrm>
            <a:off x="323850" y="123825"/>
            <a:ext cx="8521700" cy="801688"/>
          </a:xfrm>
        </p:spPr>
        <p:txBody>
          <a:bodyPr/>
          <a:lstStyle/>
          <a:p>
            <a:pPr algn="ctr"/>
            <a:r>
              <a:rPr lang="pt-BR" altLang="pt-BR" sz="3600" b="1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Nota do Editor do site, Dr. Paulo R. Margotto. Consultem também! Aqui e Agora!</a:t>
            </a:r>
          </a:p>
        </p:txBody>
      </p:sp>
      <p:pic>
        <p:nvPicPr>
          <p:cNvPr id="93187" name="Picture 4" descr="DSC009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924050"/>
            <a:ext cx="4076700" cy="305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Text Box 3"/>
          <p:cNvSpPr txBox="1">
            <a:spLocks noGrp="1"/>
          </p:cNvSpPr>
          <p:nvPr>
            <p:ph type="body" idx="4294967295"/>
          </p:nvPr>
        </p:nvSpPr>
        <p:spPr>
          <a:xfrm>
            <a:off x="311150" y="1228725"/>
            <a:ext cx="8521700" cy="37195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-Primeira descrição desse fenômeno em prematuros extremos.</a:t>
            </a:r>
          </a:p>
          <a:p>
            <a:pPr>
              <a:lnSpc>
                <a:spcPct val="90000"/>
              </a:lnSpc>
            </a:pPr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-Elevada prevalência de características autísticas nos pré-termos extremos sobreviventes.</a:t>
            </a:r>
          </a:p>
          <a:p>
            <a:pPr>
              <a:lnSpc>
                <a:spcPct val="90000"/>
              </a:lnSpc>
            </a:pPr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-Estudos populacionais identificaram prematuridade, baixo peso e necessidade de tratamento intensivo neonatal como fatores de risco perinatais para espectro autista.</a:t>
            </a:r>
          </a:p>
          <a:p>
            <a:pPr>
              <a:lnSpc>
                <a:spcPct val="90000"/>
              </a:lnSpc>
            </a:pPr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-Tais fatores atuariam independentemente ou interagiriam com a predisposição genética por interferir em pontos críticos do desenvolvimento</a:t>
            </a: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lnSpc>
                <a:spcPct val="90000"/>
              </a:lnSpc>
            </a:pPr>
            <a:endParaRPr lang="pt-BR" altLang="pt-BR" sz="12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4222" name="Rectangle 29"/>
          <p:cNvSpPr>
            <a:spLocks noChangeArrowheads="1"/>
          </p:cNvSpPr>
          <p:nvPr/>
        </p:nvSpPr>
        <p:spPr bwMode="auto">
          <a:xfrm>
            <a:off x="107950" y="4659313"/>
            <a:ext cx="8902700" cy="29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47553" tIns="85698" bIns="0" anchor="ctr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r>
              <a:rPr lang="pt-BR" altLang="pt-BR">
                <a:solidFill>
                  <a:srgbClr val="FF3300"/>
                </a:solidFill>
              </a:rPr>
              <a:t>Corioamnionite (16x mais) e sexo masculino são fatores já identificados como fatores associados a autismo</a:t>
            </a:r>
          </a:p>
        </p:txBody>
      </p:sp>
      <p:sp>
        <p:nvSpPr>
          <p:cNvPr id="94223" name="Rectangle 15"/>
          <p:cNvSpPr>
            <a:spLocks noChangeArrowheads="1"/>
          </p:cNvSpPr>
          <p:nvPr/>
        </p:nvSpPr>
        <p:spPr bwMode="auto">
          <a:xfrm>
            <a:off x="2195513" y="176213"/>
            <a:ext cx="4464050" cy="846137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95220" rIns="0" bIns="19044" anchor="ctr">
            <a:spAutoFit/>
          </a:bodyPr>
          <a:lstStyle/>
          <a:p>
            <a:r>
              <a:rPr lang="pt-BR" altLang="pt-BR" sz="1800" b="1">
                <a:solidFill>
                  <a:srgbClr val="0000FF"/>
                </a:solidFill>
                <a:latin typeface="Lato" panose="020F0502020204030203" pitchFamily="34" charset="0"/>
              </a:rPr>
              <a:t>Screening positivo para autismo em ex-pr</a:t>
            </a:r>
            <a:r>
              <a:rPr lang="pt-BR" altLang="pt-BR" sz="1800" b="1">
                <a:solidFill>
                  <a:srgbClr val="0000FF"/>
                </a:solidFill>
              </a:rPr>
              <a:t>é</a:t>
            </a:r>
            <a:r>
              <a:rPr lang="pt-BR" altLang="pt-BR" sz="1800" b="1">
                <a:solidFill>
                  <a:srgbClr val="0000FF"/>
                </a:solidFill>
                <a:latin typeface="Lato" panose="020F0502020204030203" pitchFamily="34" charset="0"/>
              </a:rPr>
              <a:t>-termos: Prevalência e risco</a:t>
            </a:r>
          </a:p>
          <a:p>
            <a:r>
              <a:rPr lang="pt-BR" altLang="pt-BR" sz="1200" u="sng">
                <a:solidFill>
                  <a:srgbClr val="78909C"/>
                </a:solidFill>
                <a:ea typeface="Source Sans Pro"/>
                <a:cs typeface="Source Sans Pro"/>
              </a:rPr>
              <a:t>  </a:t>
            </a:r>
          </a:p>
        </p:txBody>
      </p:sp>
      <p:pic>
        <p:nvPicPr>
          <p:cNvPr id="94224" name="Picture 16" descr="ppt">
            <a:hlinkClick r:id="rId2" tooltip="Ex-pre-termos_autism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397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4"/>
          <p:cNvPicPr>
            <a:picLocks noChangeAspect="1" noChangeArrowheads="1"/>
          </p:cNvPicPr>
          <p:nvPr>
            <p:ph type="body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4213" y="484188"/>
            <a:ext cx="7458075" cy="3997325"/>
          </a:xfrm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7425"/>
            <a:ext cx="9126538" cy="312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Text Box 2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lvl="1" algn="ctr">
              <a:lnSpc>
                <a:spcPct val="90000"/>
              </a:lnSpc>
            </a:pPr>
            <a:r>
              <a:rPr lang="pt-BR" altLang="pt-BR" sz="2800" b="1" smtClean="0">
                <a:latin typeface="Arial" panose="020B0604020202020204" pitchFamily="34" charset="0"/>
                <a:cs typeface="Arial" panose="020B0604020202020204" pitchFamily="34" charset="0"/>
              </a:rPr>
              <a:t>Idade do diagnóstico</a:t>
            </a:r>
          </a:p>
          <a:p>
            <a:pPr lvl="1">
              <a:lnSpc>
                <a:spcPct val="90000"/>
              </a:lnSpc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  -</a:t>
            </a: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Atrasos ou funcionamento anormal em pelo menos uma das seguintes áreas, com início antes dos 3 anos de idade: (1) interação social, (2) linguagem para fins de comunicação social, ou (3) jogos imaginativos ou simbólicos.”</a:t>
            </a:r>
          </a:p>
          <a:p>
            <a:pPr lvl="1">
              <a:lnSpc>
                <a:spcPct val="9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					(DSM-IV-TR, 2000) </a:t>
            </a:r>
          </a:p>
          <a:p>
            <a:pPr lvl="1">
              <a:lnSpc>
                <a:spcPct val="90000"/>
              </a:lnSpc>
            </a:pPr>
            <a:endParaRPr lang="pt-BR" altLang="pt-BR" sz="20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         </a:t>
            </a:r>
          </a:p>
          <a:p>
            <a:pPr lvl="1">
              <a:lnSpc>
                <a:spcPct val="9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-Média: 4 anos 10 meses</a:t>
            </a:r>
          </a:p>
          <a:p>
            <a:pPr lvl="1">
              <a:lnSpc>
                <a:spcPct val="9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Sintomas aos 6 meses, retroativamente questionados.</a:t>
            </a:r>
          </a:p>
          <a:p>
            <a:pPr lvl="1">
              <a:lnSpc>
                <a:spcPct val="9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Informação adicional (82%) (Rhoades et al, 2007)</a:t>
            </a:r>
          </a:p>
        </p:txBody>
      </p:sp>
      <p:sp>
        <p:nvSpPr>
          <p:cNvPr id="97296" name="Rectangle 16"/>
          <p:cNvSpPr>
            <a:spLocks noChangeArrowheads="1"/>
          </p:cNvSpPr>
          <p:nvPr/>
        </p:nvSpPr>
        <p:spPr bwMode="auto">
          <a:xfrm>
            <a:off x="1908175" y="268288"/>
            <a:ext cx="42735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0000FF"/>
                </a:solidFill>
                <a:hlinkClick r:id="rId2"/>
              </a:rPr>
              <a:t>Transtornos globais do desenvolvimento: AUTISMO</a:t>
            </a:r>
            <a:endParaRPr lang="pt-BR" altLang="pt-BR">
              <a:solidFill>
                <a:srgbClr val="0000FF"/>
              </a:solidFill>
            </a:endParaRPr>
          </a:p>
        </p:txBody>
      </p:sp>
      <p:pic>
        <p:nvPicPr>
          <p:cNvPr id="97298" name="Picture 18" descr="pp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26828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Text Box 3"/>
          <p:cNvSpPr txBox="1"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</a:t>
            </a:r>
            <a:r>
              <a:rPr lang="pt-BR" altLang="pt-BR" sz="2400" b="1" smtClean="0">
                <a:latin typeface="Arial" panose="020B0604020202020204" pitchFamily="34" charset="0"/>
                <a:cs typeface="Arial" panose="020B0604020202020204" pitchFamily="34" charset="0"/>
              </a:rPr>
              <a:t>Definição do Espectro Autista</a:t>
            </a:r>
          </a:p>
          <a:p>
            <a:pPr>
              <a:lnSpc>
                <a:spcPct val="90000"/>
              </a:lnSpc>
            </a:pPr>
            <a:r>
              <a:rPr lang="pt-BR" altLang="pt-BR" sz="2400" b="1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</a:t>
            </a: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Jeanne Mazza</a:t>
            </a:r>
          </a:p>
          <a:p>
            <a:pPr>
              <a:lnSpc>
                <a:spcPct val="90000"/>
              </a:lnSpc>
            </a:pPr>
            <a:endParaRPr lang="pt-BR" altLang="pt-BR" sz="1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pt-BR" altLang="pt-BR" sz="1600" smtClean="0">
                <a:latin typeface="Arial" panose="020B0604020202020204" pitchFamily="34" charset="0"/>
                <a:cs typeface="Arial" panose="020B0604020202020204" pitchFamily="34" charset="0"/>
              </a:rPr>
              <a:t>-Distúrbio complexo do neurodesenvolvimento, com amplo espectro de manifestações clínicas, caracterizado por prejuízos na interação social, na comunicação verbal e não verbal e por apresentar padrões restritos, repetitivos e estereotipados do comportamento, interesses e atividades</a:t>
            </a:r>
          </a:p>
          <a:p>
            <a:pPr>
              <a:lnSpc>
                <a:spcPct val="90000"/>
              </a:lnSpc>
            </a:pPr>
            <a:r>
              <a:rPr lang="pt-BR" altLang="pt-BR" sz="1600" smtClean="0">
                <a:latin typeface="Arial" panose="020B0604020202020204" pitchFamily="34" charset="0"/>
                <a:cs typeface="Arial" panose="020B0604020202020204" pitchFamily="34" charset="0"/>
              </a:rPr>
              <a:t>-Ocorre mais no masculino: 3- 4 /1 </a:t>
            </a:r>
          </a:p>
          <a:p>
            <a:pPr>
              <a:lnSpc>
                <a:spcPct val="90000"/>
              </a:lnSpc>
            </a:pPr>
            <a:r>
              <a:rPr lang="pt-BR" altLang="pt-BR" sz="1600" smtClean="0">
                <a:latin typeface="Arial" panose="020B0604020202020204" pitchFamily="34" charset="0"/>
                <a:cs typeface="Arial" panose="020B0604020202020204" pitchFamily="34" charset="0"/>
              </a:rPr>
              <a:t>-Prevalência atual: 1/100</a:t>
            </a:r>
          </a:p>
          <a:p>
            <a:pPr>
              <a:lnSpc>
                <a:spcPct val="90000"/>
              </a:lnSpc>
            </a:pPr>
            <a:endParaRPr lang="pt-BR" altLang="pt-BR" sz="16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pt-BR" altLang="pt-BR" sz="1600" b="1" smtClean="0">
                <a:latin typeface="Arial" panose="020B0604020202020204" pitchFamily="34" charset="0"/>
                <a:cs typeface="Arial" panose="020B0604020202020204" pitchFamily="34" charset="0"/>
              </a:rPr>
              <a:t>Fatores ambientais</a:t>
            </a:r>
            <a:r>
              <a:rPr lang="pt-BR" altLang="pt-BR" sz="1600" smtClean="0">
                <a:latin typeface="Arial" panose="020B0604020202020204" pitchFamily="34" charset="0"/>
                <a:cs typeface="Arial" panose="020B0604020202020204" pitchFamily="34" charset="0"/>
              </a:rPr>
              <a:t>: Idade pai  avançada (mutações aleatórias),  </a:t>
            </a:r>
            <a:r>
              <a:rPr lang="pt-BR" altLang="pt-BR" sz="1600" b="1" smtClean="0">
                <a:latin typeface="Arial" panose="020B0604020202020204" pitchFamily="34" charset="0"/>
                <a:cs typeface="Arial" panose="020B0604020202020204" pitchFamily="34" charset="0"/>
              </a:rPr>
              <a:t>prematuridade extrema</a:t>
            </a:r>
            <a:r>
              <a:rPr lang="pt-BR" altLang="pt-BR" sz="1600" smtClean="0">
                <a:latin typeface="Arial" panose="020B0604020202020204" pitchFamily="34" charset="0"/>
                <a:cs typeface="Arial" panose="020B0604020202020204" pitchFamily="34" charset="0"/>
              </a:rPr>
              <a:t>, baixo peso, infecção congênita, diabetes ou  obesidade materna, etc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Grp="1"/>
          </p:cNvSpPr>
          <p:nvPr>
            <p:ph type="body" idx="4294967295"/>
          </p:nvPr>
        </p:nvSpPr>
        <p:spPr>
          <a:xfrm>
            <a:off x="107950" y="700088"/>
            <a:ext cx="8521700" cy="3340100"/>
          </a:xfrm>
        </p:spPr>
        <p:txBody>
          <a:bodyPr/>
          <a:lstStyle/>
          <a:p>
            <a:r>
              <a:rPr lang="pt-BR" altLang="pt-BR" sz="120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 </a:t>
            </a:r>
            <a:r>
              <a:rPr lang="pt-BR" altLang="pt-BR" sz="2800" smtClean="0">
                <a:latin typeface="Arial" panose="020B0604020202020204" pitchFamily="34" charset="0"/>
                <a:cs typeface="Arial" panose="020B0604020202020204" pitchFamily="34" charset="0"/>
              </a:rPr>
              <a:t>QUADRO CLINICO </a:t>
            </a:r>
          </a:p>
          <a:p>
            <a:endParaRPr lang="pt-BR" altLang="pt-BR" sz="2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Pouco contato visual, comportamento arredio, atividades repetidas e poucos criativas, estereotipias; prefere objetos a pessoas,  risos, choros e gritos imotivados; interessa-se por partes de brinquedos do que por função; pode se entreter horas rodando objetos ou organizando-os; preferência por sequências: a,e,i...,1,2,3...; desconforto ou pânico com estímulos múltiplos: festas, parabéns; ecolalia , ecopraxia,  etc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Content Placeholder 4"/>
          <p:cNvSpPr txBox="1">
            <a:spLocks noGrp="1"/>
          </p:cNvSpPr>
          <p:nvPr>
            <p:ph idx="4294967295"/>
          </p:nvPr>
        </p:nvSpPr>
        <p:spPr>
          <a:xfrm>
            <a:off x="250825" y="1203325"/>
            <a:ext cx="8521700" cy="3340100"/>
          </a:xfrm>
        </p:spPr>
        <p:txBody>
          <a:bodyPr lIns="91440" tIns="45720" rIns="91440" bIns="45720"/>
          <a:lstStyle/>
          <a:p>
            <a:pPr marL="0" indent="0" algn="ctr" eaLnBrk="1" hangingPunct="1"/>
            <a:r>
              <a:rPr lang="pt-BR" altLang="pt-BR" sz="2800" smtClean="0">
                <a:latin typeface="Arial" panose="020B0604020202020204" pitchFamily="34" charset="0"/>
                <a:cs typeface="Arial" panose="020B0604020202020204" pitchFamily="34" charset="0"/>
              </a:rPr>
              <a:t>TRATAMENTO NÃO FARMACOLOGICO</a:t>
            </a:r>
          </a:p>
          <a:p>
            <a:pPr marL="0" indent="0" algn="ctr" eaLnBrk="1" hangingPunct="1"/>
            <a:r>
              <a:rPr lang="pt-BR" altLang="pt-BR" sz="280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eaLnBrk="1" hangingPunct="1"/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-Orientação e terapia para os pais.</a:t>
            </a:r>
          </a:p>
          <a:p>
            <a:pPr marL="0" indent="0" eaLnBrk="1" hangingPunct="1"/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-Encaminhar sempre para estimulação precoce. </a:t>
            </a:r>
          </a:p>
          <a:p>
            <a:pPr marL="0" indent="0" eaLnBrk="1" hangingPunct="1"/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-Fonoaudiologia (trabalhar comunicação verbal e não verbal) </a:t>
            </a:r>
          </a:p>
          <a:p>
            <a:pPr marL="0" indent="0" eaLnBrk="1" hangingPunct="1"/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-Psicologia ( trabalhar interação social,  padrões repetitivos, limitações: diminui risco de depressão e suicídio) </a:t>
            </a:r>
          </a:p>
          <a:p>
            <a:pPr marL="0" indent="0" eaLnBrk="1" hangingPunct="1"/>
            <a:r>
              <a:rPr lang="pt-BR" altLang="pt-BR" sz="2400" smtClean="0">
                <a:latin typeface="Arial" panose="020B0604020202020204" pitchFamily="34" charset="0"/>
                <a:cs typeface="Arial" panose="020B0604020202020204" pitchFamily="34" charset="0"/>
              </a:rPr>
              <a:t>-Terapia Ocupacional e/ou psicomotricista (para coordenação motora).  </a:t>
            </a:r>
          </a:p>
        </p:txBody>
      </p:sp>
    </p:spTree>
  </p:cSld>
  <p:clrMapOvr>
    <a:masterClrMapping/>
  </p:clrMapOvr>
  <p:transition spd="slow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Content Placeholder 2"/>
          <p:cNvSpPr txBox="1">
            <a:spLocks noGrp="1"/>
          </p:cNvSpPr>
          <p:nvPr>
            <p:ph idx="4294967295"/>
          </p:nvPr>
        </p:nvSpPr>
        <p:spPr>
          <a:xfrm>
            <a:off x="468313" y="268288"/>
            <a:ext cx="8521700" cy="3340100"/>
          </a:xfrm>
        </p:spPr>
        <p:txBody>
          <a:bodyPr lIns="91440" tIns="45720" rIns="91440" bIns="45720"/>
          <a:lstStyle/>
          <a:p>
            <a:pPr marL="0" indent="0" eaLnBrk="1" hangingPunct="1">
              <a:lnSpc>
                <a:spcPct val="80000"/>
              </a:lnSpc>
            </a:pPr>
            <a:r>
              <a:rPr lang="pt-BR" altLang="pt-BR" sz="3200" b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</a:t>
            </a:r>
            <a:r>
              <a:rPr lang="pt-BR" altLang="pt-BR" sz="3200" b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TRATAMENTO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3200" b="1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2000" b="1" smtClean="0">
                <a:latin typeface="Arial" panose="020B0604020202020204" pitchFamily="34" charset="0"/>
                <a:cs typeface="Arial" panose="020B0604020202020204" pitchFamily="34" charset="0"/>
              </a:rPr>
              <a:t>ANTIPSICÓTICOS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2000" b="1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 -</a:t>
            </a:r>
            <a:r>
              <a:rPr lang="pt-BR" altLang="pt-BR" sz="1600" b="1" smtClean="0">
                <a:latin typeface="Arial" panose="020B0604020202020204" pitchFamily="34" charset="0"/>
                <a:cs typeface="Arial" panose="020B0604020202020204" pitchFamily="34" charset="0"/>
              </a:rPr>
              <a:t>CLÁSSICOS</a:t>
            </a: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: haloperidol doses baixas 1 a 2 mg. Desuso: Síndrome Neurolépticas Malignas, Distonias e Síndrome Parksoniana secundária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20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pt-BR" altLang="pt-BR" sz="1600" b="1" smtClean="0">
                <a:latin typeface="Arial" panose="020B0604020202020204" pitchFamily="34" charset="0"/>
                <a:cs typeface="Arial" panose="020B0604020202020204" pitchFamily="34" charset="0"/>
              </a:rPr>
              <a:t>ATÍPICOS: RISPERIDONA</a:t>
            </a: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 (ações antagonistas dopamina e serotonina) usada para irritabilidade, ansiedade, agressividade, comportamentos repetitivos e depressão. Efeitos  colaterais: aumento do apetite (5,1kg/6 meses) , sialorréia, fadiga, congestão nasal, sonolência, taquicardia, hiperprolactinemia, etc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Aripiprazol (7 a 8mg/kg/dia) 57% diminui agressividade, irritabilidade diminuiu 52% e com menos ganho de peso; aumentam sind metabólica , hiperinsulinemia, acantose, controlar sangue;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Podem ser utilizados: Olanzapina (melhora, mas tem predispõe hiperglicemia),   Quetiapina e Ziprazidona  (pouca eficácia)   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200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Content Placeholder 2"/>
          <p:cNvSpPr txBox="1">
            <a:spLocks noGrp="1"/>
          </p:cNvSpPr>
          <p:nvPr>
            <p:ph idx="4294967295"/>
          </p:nvPr>
        </p:nvSpPr>
        <p:spPr/>
        <p:txBody>
          <a:bodyPr lIns="91440" tIns="45720" rIns="91440" bIns="45720"/>
          <a:lstStyle/>
          <a:p>
            <a:pPr marL="0" indent="0" eaLnBrk="1" hangingPunct="1">
              <a:lnSpc>
                <a:spcPct val="80000"/>
              </a:lnSpc>
            </a:pPr>
            <a:r>
              <a:rPr lang="pt-BR" altLang="pt-BR" sz="2000" smtClean="0">
                <a:latin typeface="Arial" panose="020B0604020202020204" pitchFamily="34" charset="0"/>
                <a:cs typeface="Arial" panose="020B0604020202020204" pitchFamily="34" charset="0"/>
              </a:rPr>
              <a:t>-ANTIDEPRESSIVOS TRICICLICOS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20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1800" b="1" smtClean="0">
                <a:latin typeface="Arial" panose="020B0604020202020204" pitchFamily="34" charset="0"/>
                <a:cs typeface="Arial" panose="020B0604020202020204" pitchFamily="34" charset="0"/>
              </a:rPr>
              <a:t>Clomipramina</a:t>
            </a: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 (potente inibidor recaptação de serotonina) para estereotipias, comportamentos compulsivos e ritualiísticos. Ef colaterais: taquicardia, prolongamento de QT, crises epilépticas, retenção urinária, constipação e tremores. 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1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pt-BR" altLang="pt-BR" sz="1800" b="1" smtClean="0">
                <a:latin typeface="Arial" panose="020B0604020202020204" pitchFamily="34" charset="0"/>
                <a:cs typeface="Arial" panose="020B0604020202020204" pitchFamily="34" charset="0"/>
              </a:rPr>
              <a:t>SRS</a:t>
            </a: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:  Fluoxetina (indicação para autismo com TOC) , paroxetina, fluvoxamina, sertralina.</a:t>
            </a:r>
          </a:p>
          <a:p>
            <a:pPr marL="0" indent="0" eaLnBrk="1" hangingPunct="1">
              <a:lnSpc>
                <a:spcPct val="80000"/>
              </a:lnSpc>
            </a:pPr>
            <a:endParaRPr lang="pt-BR" altLang="pt-BR" sz="180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1800" b="1" smtClean="0">
                <a:latin typeface="Arial" panose="020B0604020202020204" pitchFamily="34" charset="0"/>
                <a:cs typeface="Arial" panose="020B0604020202020204" pitchFamily="34" charset="0"/>
              </a:rPr>
              <a:t>Psicoestimulante</a:t>
            </a: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s: metilfenidato, lisdexanfetamina (baixas doses) bom resultado se associado a TDAH. </a:t>
            </a:r>
          </a:p>
          <a:p>
            <a:pPr marL="0" indent="0" eaLnBrk="1" hangingPunct="1">
              <a:lnSpc>
                <a:spcPct val="80000"/>
              </a:lnSpc>
            </a:pPr>
            <a:r>
              <a:rPr lang="pt-BR" altLang="pt-BR" sz="1800" smtClean="0">
                <a:latin typeface="Arial" panose="020B0604020202020204" pitchFamily="34" charset="0"/>
                <a:cs typeface="Arial" panose="020B0604020202020204" pitchFamily="34" charset="0"/>
              </a:rPr>
              <a:t>Anticonvulsivantes: tratar crises epilépticas. Ou carbamazepina, lamotrigina e valproato para estabilizar o humor e relatos de diminuição de agressividade.</a:t>
            </a:r>
          </a:p>
        </p:txBody>
      </p:sp>
    </p:spTree>
  </p:cSld>
  <p:clrMapOvr>
    <a:masterClrMapping/>
  </p:clrMapOvr>
  <p:transition spd="slow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Content Placeholder 3" descr="th-2.jpeg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058863"/>
            <a:ext cx="4608513" cy="2552700"/>
          </a:xfrm>
        </p:spPr>
      </p:pic>
      <p:sp>
        <p:nvSpPr>
          <p:cNvPr id="103427" name="TextBox 4"/>
          <p:cNvSpPr txBox="1">
            <a:spLocks noChangeArrowheads="1"/>
          </p:cNvSpPr>
          <p:nvPr/>
        </p:nvSpPr>
        <p:spPr bwMode="auto">
          <a:xfrm>
            <a:off x="881063" y="3543300"/>
            <a:ext cx="8128000" cy="113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 defTabSz="4572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 defTabSz="4572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 defTabSz="4572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 defTabSz="4572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pt-BR" altLang="pt-BR" sz="1800" b="1">
                <a:solidFill>
                  <a:schemeClr val="tx1"/>
                </a:solidFill>
                <a:latin typeface="Calibri" panose="020F0502020204030204" pitchFamily="34" charset="0"/>
              </a:rPr>
              <a:t>        </a:t>
            </a:r>
          </a:p>
          <a:p>
            <a:pPr algn="ctr" eaLnBrk="1" hangingPunct="1"/>
            <a:r>
              <a:rPr lang="pt-BR" altLang="pt-BR" sz="2800" b="1">
                <a:solidFill>
                  <a:schemeClr val="tx1"/>
                </a:solidFill>
                <a:latin typeface="Calibri" panose="020F0502020204030204" pitchFamily="34" charset="0"/>
              </a:rPr>
              <a:t>CURAR ALGUMAS VEZES, ALIVIAR MUITAS VEZES,                                  CONSOLAR SEMPRE	</a:t>
            </a:r>
          </a:p>
          <a:p>
            <a:pPr eaLnBrk="1" hangingPunct="1"/>
            <a:endParaRPr lang="pt-BR" altLang="pt-BR" sz="180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 spd="slow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Text Box 2"/>
          <p:cNvSpPr txBox="1">
            <a:spLocks noGrp="1"/>
          </p:cNvSpPr>
          <p:nvPr>
            <p:ph type="title" idx="4294967295"/>
          </p:nvPr>
        </p:nvSpPr>
        <p:spPr>
          <a:xfrm>
            <a:off x="0" y="-92075"/>
            <a:ext cx="8521700" cy="573088"/>
          </a:xfrm>
        </p:spPr>
        <p:txBody>
          <a:bodyPr/>
          <a:lstStyle/>
          <a:p>
            <a:r>
              <a:rPr lang="pt-BR" altLang="pt-BR" sz="1800" b="1" smtClean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OBRIGADO!</a:t>
            </a:r>
          </a:p>
        </p:txBody>
      </p:sp>
      <p:sp>
        <p:nvSpPr>
          <p:cNvPr id="104451" name="Text Box 5"/>
          <p:cNvSpPr txBox="1">
            <a:spLocks noChangeArrowheads="1"/>
          </p:cNvSpPr>
          <p:nvPr/>
        </p:nvSpPr>
        <p:spPr bwMode="auto">
          <a:xfrm>
            <a:off x="395288" y="4516438"/>
            <a:ext cx="83470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1200">
                <a:solidFill>
                  <a:srgbClr val="0000CC"/>
                </a:solidFill>
              </a:rPr>
              <a:t>Ddos. Renata Hamaoka, (Dr. Paulo R. Margotto), Bárbara Jerônimo, Henrique Araújo, Marine Freitas e Victória N.Gontijo</a:t>
            </a:r>
          </a:p>
        </p:txBody>
      </p:sp>
      <p:sp>
        <p:nvSpPr>
          <p:cNvPr id="104452" name="Text Box 6"/>
          <p:cNvSpPr txBox="1">
            <a:spLocks noChangeArrowheads="1"/>
          </p:cNvSpPr>
          <p:nvPr/>
        </p:nvSpPr>
        <p:spPr bwMode="auto">
          <a:xfrm>
            <a:off x="3040063" y="4802188"/>
            <a:ext cx="2981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b="1">
                <a:solidFill>
                  <a:srgbClr val="0000CC"/>
                </a:solidFill>
              </a:rPr>
              <a:t>Universidade Católica de Brasília</a:t>
            </a:r>
          </a:p>
        </p:txBody>
      </p:sp>
      <p:pic>
        <p:nvPicPr>
          <p:cNvPr id="104453" name="Picture 4" descr="20170314_1419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39725"/>
            <a:ext cx="7245350" cy="4075113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each-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conio_autismo [Modo de Compatibilidade]" id="{A8BC1C51-9C44-4E87-9BCC-FE1EB261B2E3}" vid="{683C7CC3-A4D4-4211-BDB7-A6DF557C0607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1088</TotalTime>
  <Words>3441</Words>
  <Application>Microsoft Office PowerPoint</Application>
  <PresentationFormat>Apresentação na tela (16:9)</PresentationFormat>
  <Paragraphs>292</Paragraphs>
  <Slides>53</Slides>
  <Notes>36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53</vt:i4>
      </vt:variant>
    </vt:vector>
  </HeadingPairs>
  <TitlesOfParts>
    <vt:vector size="62" baseType="lpstr">
      <vt:lpstr>Amatic SC</vt:lpstr>
      <vt:lpstr>Lato</vt:lpstr>
      <vt:lpstr>MS PGothic</vt:lpstr>
      <vt:lpstr>Arial</vt:lpstr>
      <vt:lpstr>Source Sans Pro</vt:lpstr>
      <vt:lpstr>Arial Unicode MS</vt:lpstr>
      <vt:lpstr>Source Code Pro</vt:lpstr>
      <vt:lpstr>Calibri</vt:lpstr>
      <vt:lpstr>beach-day</vt:lpstr>
      <vt:lpstr>Exposição ao mecônio e risco de autismo                                          Meconium exposure and autism risk</vt:lpstr>
      <vt:lpstr>Introdução</vt:lpstr>
      <vt:lpstr>Introdução</vt:lpstr>
      <vt:lpstr>Introdução</vt:lpstr>
      <vt:lpstr>Introdução</vt:lpstr>
      <vt:lpstr>Introdução</vt:lpstr>
      <vt:lpstr>Métodos</vt:lpstr>
      <vt:lpstr>Métodos</vt:lpstr>
      <vt:lpstr>Métodos</vt:lpstr>
      <vt:lpstr>Resultados</vt:lpstr>
      <vt:lpstr>Apresentação do PowerPoint</vt:lpstr>
      <vt:lpstr>Resultados</vt:lpstr>
      <vt:lpstr>Apresentação do PowerPoint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DISCUSSÃO</vt:lpstr>
      <vt:lpstr>Conclusão</vt:lpstr>
      <vt:lpstr>Conclusão</vt:lpstr>
      <vt:lpstr>Conclusão</vt:lpstr>
      <vt:lpstr>Conclusão</vt:lpstr>
      <vt:lpstr>Conclusão</vt:lpstr>
      <vt:lpstr>Apresentação do PowerPoint</vt:lpstr>
      <vt:lpstr>Referências (em forma de links!)Consulte-os AQUI!</vt:lpstr>
      <vt:lpstr>Apresentação do PowerPoint</vt:lpstr>
      <vt:lpstr>Apresentação do PowerPoint</vt:lpstr>
      <vt:lpstr>Apresentação do PowerPoint</vt:lpstr>
      <vt:lpstr>Assim...</vt:lpstr>
      <vt:lpstr>Nota do Editor do site, Dr. Paulo R. Margotto. Consultem também! Aqui e Agora!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Jorge Zanforlim</dc:creator>
  <cp:lastModifiedBy>Paulo Margotto</cp:lastModifiedBy>
  <cp:revision>11</cp:revision>
  <dcterms:modified xsi:type="dcterms:W3CDTF">2019-05-03T19:21:23Z</dcterms:modified>
</cp:coreProperties>
</file>