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89" r:id="rId4"/>
    <p:sldId id="290" r:id="rId5"/>
    <p:sldId id="291" r:id="rId6"/>
    <p:sldId id="292" r:id="rId7"/>
    <p:sldId id="293" r:id="rId8"/>
    <p:sldId id="296" r:id="rId9"/>
    <p:sldId id="297" r:id="rId10"/>
    <p:sldId id="298" r:id="rId11"/>
    <p:sldId id="300" r:id="rId12"/>
    <p:sldId id="299" r:id="rId13"/>
    <p:sldId id="301" r:id="rId14"/>
    <p:sldId id="302" r:id="rId15"/>
    <p:sldId id="304" r:id="rId16"/>
    <p:sldId id="303" r:id="rId17"/>
    <p:sldId id="306" r:id="rId18"/>
    <p:sldId id="307" r:id="rId19"/>
    <p:sldId id="308" r:id="rId20"/>
    <p:sldId id="309" r:id="rId21"/>
    <p:sldId id="310" r:id="rId22"/>
    <p:sldId id="311" r:id="rId23"/>
    <p:sldId id="312" r:id="rId24"/>
    <p:sldId id="313" r:id="rId25"/>
    <p:sldId id="314" r:id="rId26"/>
    <p:sldId id="315" r:id="rId27"/>
    <p:sldId id="316" r:id="rId28"/>
    <p:sldId id="317" r:id="rId29"/>
    <p:sldId id="318" r:id="rId30"/>
    <p:sldId id="319" r:id="rId31"/>
    <p:sldId id="320" r:id="rId32"/>
    <p:sldId id="287" r:id="rId33"/>
    <p:sldId id="323" r:id="rId34"/>
    <p:sldId id="324" r:id="rId35"/>
    <p:sldId id="325" r:id="rId36"/>
    <p:sldId id="326" r:id="rId37"/>
    <p:sldId id="327" r:id="rId38"/>
    <p:sldId id="343" r:id="rId39"/>
    <p:sldId id="328" r:id="rId40"/>
    <p:sldId id="329" r:id="rId41"/>
    <p:sldId id="330" r:id="rId42"/>
    <p:sldId id="331" r:id="rId43"/>
    <p:sldId id="332" r:id="rId44"/>
    <p:sldId id="333" r:id="rId45"/>
    <p:sldId id="334" r:id="rId46"/>
    <p:sldId id="335" r:id="rId47"/>
    <p:sldId id="336" r:id="rId48"/>
    <p:sldId id="337" r:id="rId49"/>
    <p:sldId id="338" r:id="rId50"/>
    <p:sldId id="342" r:id="rId51"/>
    <p:sldId id="344" r:id="rId52"/>
    <p:sldId id="339" r:id="rId53"/>
    <p:sldId id="340" r:id="rId54"/>
    <p:sldId id="341" r:id="rId55"/>
    <p:sldId id="345" r:id="rId56"/>
    <p:sldId id="346" r:id="rId57"/>
    <p:sldId id="272" r:id="rId58"/>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5pPr>
    <a:lvl6pPr marL="2286000" algn="l" defTabSz="914400" rtl="0" eaLnBrk="1" latinLnBrk="0" hangingPunct="1">
      <a:defRPr kern="1200">
        <a:solidFill>
          <a:schemeClr val="tx1"/>
        </a:solidFill>
        <a:latin typeface="Tw Cen MT" panose="020B0602020104020603" pitchFamily="34" charset="0"/>
        <a:ea typeface="+mn-ea"/>
        <a:cs typeface="+mn-cs"/>
      </a:defRPr>
    </a:lvl6pPr>
    <a:lvl7pPr marL="2743200" algn="l" defTabSz="914400" rtl="0" eaLnBrk="1" latinLnBrk="0" hangingPunct="1">
      <a:defRPr kern="1200">
        <a:solidFill>
          <a:schemeClr val="tx1"/>
        </a:solidFill>
        <a:latin typeface="Tw Cen MT" panose="020B0602020104020603" pitchFamily="34" charset="0"/>
        <a:ea typeface="+mn-ea"/>
        <a:cs typeface="+mn-cs"/>
      </a:defRPr>
    </a:lvl7pPr>
    <a:lvl8pPr marL="3200400" algn="l" defTabSz="914400" rtl="0" eaLnBrk="1" latinLnBrk="0" hangingPunct="1">
      <a:defRPr kern="1200">
        <a:solidFill>
          <a:schemeClr val="tx1"/>
        </a:solidFill>
        <a:latin typeface="Tw Cen MT" panose="020B0602020104020603" pitchFamily="34" charset="0"/>
        <a:ea typeface="+mn-ea"/>
        <a:cs typeface="+mn-cs"/>
      </a:defRPr>
    </a:lvl8pPr>
    <a:lvl9pPr marL="3657600" algn="l" defTabSz="914400" rtl="0" eaLnBrk="1" latinLnBrk="0" hangingPunct="1">
      <a:defRPr kern="1200">
        <a:solidFill>
          <a:schemeClr val="tx1"/>
        </a:solidFill>
        <a:latin typeface="Tw Cen MT" panose="020B0602020104020603"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FF"/>
    <a:srgbClr val="FFFF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1" d="100"/>
          <a:sy n="81" d="100"/>
        </p:scale>
        <p:origin x="108" y="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9"/>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7"/>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457200" y="4960137"/>
            <a:ext cx="7772400" cy="1463040"/>
          </a:xfrm>
        </p:spPr>
        <p:txBody>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7" name="Date Placeholder 3"/>
          <p:cNvSpPr>
            <a:spLocks noGrp="1"/>
          </p:cNvSpPr>
          <p:nvPr>
            <p:ph type="dt" sz="half" idx="10"/>
          </p:nvPr>
        </p:nvSpPr>
        <p:spPr/>
        <p:txBody>
          <a:bodyPr/>
          <a:lstStyle>
            <a:lvl1pPr algn="l">
              <a:defRPr smtClean="0"/>
            </a:lvl1pPr>
          </a:lstStyle>
          <a:p>
            <a:pPr>
              <a:defRPr/>
            </a:pPr>
            <a:fld id="{810680D7-1E33-46B2-A162-FCD5BF5E4CA1}" type="datetimeFigureOut">
              <a:rPr lang="en-US"/>
              <a:pPr>
                <a:defRPr/>
              </a:pPr>
              <a:t>5/3/2019</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F4738BB-9DD2-4B97-8F7B-40BCEF080542}" type="slidenum">
              <a:rPr lang="en-US"/>
              <a:pPr>
                <a:defRPr/>
              </a:pPr>
              <a:t>‹nº›</a:t>
            </a:fld>
            <a:endParaRPr lang="en-US" dirty="0"/>
          </a:p>
        </p:txBody>
      </p:sp>
    </p:spTree>
    <p:extLst>
      <p:ext uri="{BB962C8B-B14F-4D97-AF65-F5344CB8AC3E}">
        <p14:creationId xmlns:p14="http://schemas.microsoft.com/office/powerpoint/2010/main" val="112046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48484CA-611E-4DCA-B1DC-E1D405F37A68}" type="datetimeFigureOut">
              <a:rPr lang="en-US"/>
              <a:pPr>
                <a:defRPr/>
              </a:pPr>
              <a:t>5/3/2019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5141A87-F855-448F-899E-9752B33E6293}" type="slidenum">
              <a:rPr lang="en-US"/>
              <a:pPr>
                <a:defRPr/>
              </a:pPr>
              <a:t>‹nº›</a:t>
            </a:fld>
            <a:endParaRPr lang="en-US" dirty="0"/>
          </a:p>
        </p:txBody>
      </p:sp>
    </p:spTree>
    <p:extLst>
      <p:ext uri="{BB962C8B-B14F-4D97-AF65-F5344CB8AC3E}">
        <p14:creationId xmlns:p14="http://schemas.microsoft.com/office/powerpoint/2010/main" val="3591247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8"/>
          <p:cNvSpPr/>
          <p:nvPr/>
        </p:nvSpPr>
        <p:spPr>
          <a:xfrm>
            <a:off x="0" y="0"/>
            <a:ext cx="12192000" cy="4572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7"/>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7"/>
            <a:ext cx="7772400" cy="1463040"/>
          </a:xfrm>
        </p:spPr>
        <p:txBody>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Date Placeholder 3"/>
          <p:cNvSpPr>
            <a:spLocks noGrp="1"/>
          </p:cNvSpPr>
          <p:nvPr>
            <p:ph type="dt" sz="half" idx="10"/>
          </p:nvPr>
        </p:nvSpPr>
        <p:spPr/>
        <p:txBody>
          <a:bodyPr/>
          <a:lstStyle>
            <a:lvl1pPr>
              <a:defRPr/>
            </a:lvl1pPr>
          </a:lstStyle>
          <a:p>
            <a:pPr>
              <a:defRPr/>
            </a:pPr>
            <a:fld id="{A0A5440B-AB55-45CF-BB2D-CAA1554092F1}" type="datetimeFigureOut">
              <a:rPr lang="en-US"/>
              <a:pPr>
                <a:defRPr/>
              </a:pPr>
              <a:t>5/3/2019</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7FC6E07-CE3B-438E-9A84-EE42858B3E56}" type="slidenum">
              <a:rPr lang="en-US"/>
              <a:pPr>
                <a:defRPr/>
              </a:pPr>
              <a:t>‹nº›</a:t>
            </a:fld>
            <a:endParaRPr lang="en-US" dirty="0"/>
          </a:p>
        </p:txBody>
      </p:sp>
    </p:spTree>
    <p:extLst>
      <p:ext uri="{BB962C8B-B14F-4D97-AF65-F5344CB8AC3E}">
        <p14:creationId xmlns:p14="http://schemas.microsoft.com/office/powerpoint/2010/main" val="3484644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859ACCE7-3FE5-472A-A3F7-E105FE7A5317}" type="datetimeFigureOut">
              <a:rPr lang="en-US"/>
              <a:pPr>
                <a:defRPr/>
              </a:pPr>
              <a:t>5/3/2019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3038FE2-6195-4318-A1D2-DB3E081A6C27}" type="slidenum">
              <a:rPr lang="en-US"/>
              <a:pPr>
                <a:defRPr/>
              </a:pPr>
              <a:t>‹nº›</a:t>
            </a:fld>
            <a:endParaRPr lang="en-US" dirty="0"/>
          </a:p>
        </p:txBody>
      </p:sp>
    </p:spTree>
    <p:extLst>
      <p:ext uri="{BB962C8B-B14F-4D97-AF65-F5344CB8AC3E}">
        <p14:creationId xmlns:p14="http://schemas.microsoft.com/office/powerpoint/2010/main" val="1635044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F4FDB763-A6AA-4205-BC62-620DB387B2B2}" type="datetimeFigureOut">
              <a:rPr lang="en-US"/>
              <a:pPr>
                <a:defRPr/>
              </a:pPr>
              <a:t>5/3/2019</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0F5B935A-4EBE-463A-A612-DB9F032949B6}" type="slidenum">
              <a:rPr lang="en-US"/>
              <a:pPr>
                <a:defRPr/>
              </a:pPr>
              <a:t>‹nº›</a:t>
            </a:fld>
            <a:endParaRPr lang="en-US" dirty="0"/>
          </a:p>
        </p:txBody>
      </p:sp>
    </p:spTree>
    <p:extLst>
      <p:ext uri="{BB962C8B-B14F-4D97-AF65-F5344CB8AC3E}">
        <p14:creationId xmlns:p14="http://schemas.microsoft.com/office/powerpoint/2010/main" val="3909271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9218299C-8284-41CE-A3F1-B6BCFDD06164}" type="datetimeFigureOut">
              <a:rPr lang="en-US"/>
              <a:pPr>
                <a:defRPr/>
              </a:pPr>
              <a:t>5/3/2019</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EF663DAA-B3B3-4EBF-A86A-021D5A07444E}" type="slidenum">
              <a:rPr lang="en-US"/>
              <a:pPr>
                <a:defRPr/>
              </a:pPr>
              <a:t>‹nº›</a:t>
            </a:fld>
            <a:endParaRPr lang="en-US" dirty="0"/>
          </a:p>
        </p:txBody>
      </p:sp>
    </p:spTree>
    <p:extLst>
      <p:ext uri="{BB962C8B-B14F-4D97-AF65-F5344CB8AC3E}">
        <p14:creationId xmlns:p14="http://schemas.microsoft.com/office/powerpoint/2010/main" val="3420126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D1EBB504-FBF4-45BD-B5CF-F86FFA6578CA}" type="datetimeFigureOut">
              <a:rPr lang="en-US"/>
              <a:pPr>
                <a:defRPr/>
              </a:pPr>
              <a:t>5/3/2019</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3085C8DC-8CB0-4FFE-B15A-7A98313F17CC}" type="slidenum">
              <a:rPr lang="en-US"/>
              <a:pPr>
                <a:defRPr/>
              </a:pPr>
              <a:t>‹nº›</a:t>
            </a:fld>
            <a:endParaRPr lang="en-US" dirty="0"/>
          </a:p>
        </p:txBody>
      </p:sp>
    </p:spTree>
    <p:extLst>
      <p:ext uri="{BB962C8B-B14F-4D97-AF65-F5344CB8AC3E}">
        <p14:creationId xmlns:p14="http://schemas.microsoft.com/office/powerpoint/2010/main" val="3117692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9402FFF8-65CC-46A0-9269-79589226DCE9}" type="datetimeFigureOut">
              <a:rPr lang="en-US"/>
              <a:pPr>
                <a:defRPr/>
              </a:pPr>
              <a:t>5/3/2019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3D26DBD-2C6A-4980-BFE8-23A6FC08DC03}" type="slidenum">
              <a:rPr lang="en-US"/>
              <a:pPr>
                <a:defRPr/>
              </a:pPr>
              <a:t>‹nº›</a:t>
            </a:fld>
            <a:endParaRPr lang="en-US" dirty="0"/>
          </a:p>
        </p:txBody>
      </p:sp>
    </p:spTree>
    <p:extLst>
      <p:ext uri="{BB962C8B-B14F-4D97-AF65-F5344CB8AC3E}">
        <p14:creationId xmlns:p14="http://schemas.microsoft.com/office/powerpoint/2010/main" val="2592548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cxnSp>
        <p:nvCxnSpPr>
          <p:cNvPr id="5" name="Straight Connector 7"/>
          <p:cNvCxnSpPr/>
          <p:nvPr/>
        </p:nvCxnSpPr>
        <p:spPr>
          <a:xfrm flipV="1">
            <a:off x="8386763" y="5264150"/>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8"/>
            <a:ext cx="7772400" cy="1463040"/>
          </a:xfrm>
        </p:spPr>
        <p:txBody>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Date Placeholder 4"/>
          <p:cNvSpPr>
            <a:spLocks noGrp="1"/>
          </p:cNvSpPr>
          <p:nvPr>
            <p:ph type="dt" sz="half" idx="10"/>
          </p:nvPr>
        </p:nvSpPr>
        <p:spPr/>
        <p:txBody>
          <a:bodyPr/>
          <a:lstStyle>
            <a:lvl1pPr>
              <a:defRPr/>
            </a:lvl1pPr>
          </a:lstStyle>
          <a:p>
            <a:pPr>
              <a:defRPr/>
            </a:pPr>
            <a:fld id="{FA54A1F1-902B-46C4-858B-8C798F829192}" type="datetimeFigureOut">
              <a:rPr lang="en-US"/>
              <a:pPr>
                <a:defRPr/>
              </a:pPr>
              <a:t>5/3/2019</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B360F1E1-FF02-43F7-86E5-69335EB825DB}" type="slidenum">
              <a:rPr lang="en-US"/>
              <a:pPr>
                <a:defRPr/>
              </a:pPr>
              <a:t>‹nº›</a:t>
            </a:fld>
            <a:endParaRPr lang="en-US" dirty="0"/>
          </a:p>
        </p:txBody>
      </p:sp>
    </p:spTree>
    <p:extLst>
      <p:ext uri="{BB962C8B-B14F-4D97-AF65-F5344CB8AC3E}">
        <p14:creationId xmlns:p14="http://schemas.microsoft.com/office/powerpoint/2010/main" val="2141336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7E91B55-D9C5-43C5-B846-69F443EBE26C}" type="datetimeFigureOut">
              <a:rPr lang="en-US"/>
              <a:pPr>
                <a:defRPr/>
              </a:pPr>
              <a:t>5/3/2019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2A2E0BD-D5B9-4628-828C-ABD7DA230ABD}" type="slidenum">
              <a:rPr lang="en-US"/>
              <a:pPr>
                <a:defRPr/>
              </a:pPr>
              <a:t>‹nº›</a:t>
            </a:fld>
            <a:endParaRPr lang="en-US" dirty="0"/>
          </a:p>
        </p:txBody>
      </p:sp>
    </p:spTree>
    <p:extLst>
      <p:ext uri="{BB962C8B-B14F-4D97-AF65-F5344CB8AC3E}">
        <p14:creationId xmlns:p14="http://schemas.microsoft.com/office/powerpoint/2010/main" val="2108165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cxnSp>
        <p:nvCxnSpPr>
          <p:cNvPr id="4" name="Straight Connector 6"/>
          <p:cNvCxnSpPr/>
          <p:nvPr/>
        </p:nvCxnSpPr>
        <p:spPr>
          <a:xfrm rot="5400000" flipV="1">
            <a:off x="10058400" y="5873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F4B5F002-6AD8-4C2E-80EB-97807BAF90D2}" type="datetimeFigureOut">
              <a:rPr lang="en-US"/>
              <a:pPr>
                <a:defRPr/>
              </a:pPr>
              <a:t>5/3/2019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5F9872F-7CC7-4A70-B734-E3C2C01E5600}" type="slidenum">
              <a:rPr lang="en-US"/>
              <a:pPr>
                <a:defRPr/>
              </a:pPr>
              <a:t>‹nº›</a:t>
            </a:fld>
            <a:endParaRPr lang="en-US" dirty="0"/>
          </a:p>
        </p:txBody>
      </p:sp>
    </p:spTree>
    <p:extLst>
      <p:ext uri="{BB962C8B-B14F-4D97-AF65-F5344CB8AC3E}">
        <p14:creationId xmlns:p14="http://schemas.microsoft.com/office/powerpoint/2010/main" val="28353480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1023938" y="6470650"/>
            <a:ext cx="2154237" cy="274638"/>
          </a:xfrm>
        </p:spPr>
        <p:txBody>
          <a:bodyPr/>
          <a:lstStyle>
            <a:lvl1pPr>
              <a:defRPr/>
            </a:lvl1pPr>
          </a:lstStyle>
          <a:p>
            <a:pPr>
              <a:defRPr/>
            </a:pPr>
            <a:fld id="{5B282954-3073-43B7-8CA5-23AB02CA108D}" type="datetimeFigureOut">
              <a:rPr lang="en-US"/>
              <a:pPr>
                <a:defRPr/>
              </a:pPr>
              <a:t>5/3/2019</a:t>
            </a:fld>
            <a:endParaRPr lang="en-US" dirty="0"/>
          </a:p>
        </p:txBody>
      </p:sp>
      <p:sp>
        <p:nvSpPr>
          <p:cNvPr id="3" name="Espaço Reservado para Rodapé 2"/>
          <p:cNvSpPr>
            <a:spLocks noGrp="1"/>
          </p:cNvSpPr>
          <p:nvPr>
            <p:ph type="ftr" sz="quarter" idx="11"/>
          </p:nvPr>
        </p:nvSpPr>
        <p:spPr>
          <a:xfrm>
            <a:off x="4843463" y="6470650"/>
            <a:ext cx="5900737" cy="274638"/>
          </a:xfrm>
        </p:spPr>
        <p:txBody>
          <a:bodyPr/>
          <a:lstStyle>
            <a:lvl1pPr>
              <a:defRPr/>
            </a:lvl1pPr>
          </a:lstStyle>
          <a:p>
            <a:pPr>
              <a:defRPr/>
            </a:pPr>
            <a:endParaRPr lang="en-US"/>
          </a:p>
        </p:txBody>
      </p:sp>
      <p:sp>
        <p:nvSpPr>
          <p:cNvPr id="4" name="Espaço Reservado para Número de Slide 3"/>
          <p:cNvSpPr>
            <a:spLocks noGrp="1"/>
          </p:cNvSpPr>
          <p:nvPr>
            <p:ph type="sldNum" sz="quarter" idx="12"/>
          </p:nvPr>
        </p:nvSpPr>
        <p:spPr>
          <a:xfrm>
            <a:off x="10837863" y="6470650"/>
            <a:ext cx="973137" cy="274638"/>
          </a:xfrm>
        </p:spPr>
        <p:txBody>
          <a:bodyPr/>
          <a:lstStyle>
            <a:lvl1pPr>
              <a:defRPr/>
            </a:lvl1pPr>
          </a:lstStyle>
          <a:p>
            <a:pPr>
              <a:defRPr/>
            </a:pPr>
            <a:fld id="{288B3689-CC26-47F2-9917-2CEC7EF23C44}" type="slidenum">
              <a:rPr lang="en-US"/>
              <a:pPr>
                <a:defRPr/>
              </a:pPr>
              <a:t>‹nº›</a:t>
            </a:fld>
            <a:endParaRPr lang="en-US" dirty="0"/>
          </a:p>
        </p:txBody>
      </p:sp>
    </p:spTree>
    <p:extLst>
      <p:ext uri="{BB962C8B-B14F-4D97-AF65-F5344CB8AC3E}">
        <p14:creationId xmlns:p14="http://schemas.microsoft.com/office/powerpoint/2010/main" val="3708877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3938" y="585788"/>
            <a:ext cx="9720262" cy="1498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027" name="Text Placeholder 2"/>
          <p:cNvSpPr>
            <a:spLocks noGrp="1"/>
          </p:cNvSpPr>
          <p:nvPr>
            <p:ph type="body" idx="1"/>
          </p:nvPr>
        </p:nvSpPr>
        <p:spPr bwMode="auto">
          <a:xfrm>
            <a:off x="1023938" y="2286000"/>
            <a:ext cx="9720262"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t" anchorCtr="0" compatLnSpc="1">
            <a:prstTxWarp prst="textNoShape">
              <a:avLst/>
            </a:prstTxWarp>
          </a:bodyPr>
          <a:lstStyle/>
          <a:p>
            <a:pPr lvl="0"/>
            <a:r>
              <a:rPr lang="en-US" altLang="pt-BR" smtClean="0"/>
              <a:t>Edit Master text styles</a:t>
            </a:r>
          </a:p>
          <a:p>
            <a:pPr lvl="1"/>
            <a:r>
              <a:rPr lang="en-US" altLang="pt-BR" smtClean="0"/>
              <a:t>Second level</a:t>
            </a:r>
          </a:p>
          <a:p>
            <a:pPr lvl="2"/>
            <a:r>
              <a:rPr lang="en-US" altLang="pt-BR" smtClean="0"/>
              <a:t>Third level</a:t>
            </a:r>
          </a:p>
          <a:p>
            <a:pPr lvl="3"/>
            <a:r>
              <a:rPr lang="en-US" altLang="pt-BR" smtClean="0"/>
              <a:t>Fourth level</a:t>
            </a:r>
          </a:p>
          <a:p>
            <a:pPr lvl="4"/>
            <a:r>
              <a:rPr lang="en-US" altLang="pt-BR" smtClean="0"/>
              <a:t>Fifth level</a:t>
            </a:r>
          </a:p>
        </p:txBody>
      </p:sp>
      <p:sp>
        <p:nvSpPr>
          <p:cNvPr id="4" name="Date Placeholder 3"/>
          <p:cNvSpPr>
            <a:spLocks noGrp="1"/>
          </p:cNvSpPr>
          <p:nvPr>
            <p:ph type="dt" sz="half" idx="2"/>
          </p:nvPr>
        </p:nvSpPr>
        <p:spPr>
          <a:xfrm>
            <a:off x="1023938" y="6470650"/>
            <a:ext cx="2154237" cy="274638"/>
          </a:xfrm>
          <a:prstGeom prst="rect">
            <a:avLst/>
          </a:prstGeom>
        </p:spPr>
        <p:txBody>
          <a:bodyPr vert="horz" lIns="91440" tIns="45720" rIns="91440" bIns="45720" rtlCol="0" anchor="ctr"/>
          <a:lstStyle>
            <a:lvl1pPr algn="l" eaLnBrk="1" fontAlgn="auto" hangingPunct="1">
              <a:spcBef>
                <a:spcPts val="0"/>
              </a:spcBef>
              <a:spcAft>
                <a:spcPts val="0"/>
              </a:spcAft>
              <a:defRPr sz="1000" smtClean="0">
                <a:solidFill>
                  <a:schemeClr val="tx1">
                    <a:lumMod val="95000"/>
                    <a:lumOff val="5000"/>
                  </a:schemeClr>
                </a:solidFill>
                <a:latin typeface="+mj-lt"/>
              </a:defRPr>
            </a:lvl1pPr>
          </a:lstStyle>
          <a:p>
            <a:pPr>
              <a:defRPr/>
            </a:pPr>
            <a:fld id="{132B156C-9896-4BF5-A35E-17E6F6CCCFEE}" type="datetimeFigureOut">
              <a:rPr lang="en-US"/>
              <a:pPr>
                <a:defRPr/>
              </a:pPr>
              <a:t>5/3/2019</a:t>
            </a:fld>
            <a:endParaRPr lang="en-US" dirty="0"/>
          </a:p>
        </p:txBody>
      </p:sp>
      <p:sp>
        <p:nvSpPr>
          <p:cNvPr id="5" name="Footer Placeholder 4"/>
          <p:cNvSpPr>
            <a:spLocks noGrp="1"/>
          </p:cNvSpPr>
          <p:nvPr>
            <p:ph type="ftr" sz="quarter" idx="3"/>
          </p:nvPr>
        </p:nvSpPr>
        <p:spPr>
          <a:xfrm>
            <a:off x="4843463" y="6470650"/>
            <a:ext cx="5900737" cy="274638"/>
          </a:xfrm>
          <a:prstGeom prst="rect">
            <a:avLst/>
          </a:prstGeom>
        </p:spPr>
        <p:txBody>
          <a:bodyPr vert="horz" lIns="91440" tIns="45720" rIns="91440" bIns="45720" rtlCol="0" anchor="ctr"/>
          <a:lstStyle>
            <a:lvl1pPr algn="r" eaLnBrk="1" fontAlgn="auto" hangingPunct="1">
              <a:spcBef>
                <a:spcPts val="0"/>
              </a:spcBef>
              <a:spcAft>
                <a:spcPts val="0"/>
              </a:spcAft>
              <a:defRPr sz="1000" cap="all" baseline="0" dirty="0">
                <a:solidFill>
                  <a:schemeClr val="tx1">
                    <a:lumMod val="95000"/>
                    <a:lumOff val="5000"/>
                  </a:schemeClr>
                </a:solidFill>
                <a:latin typeface="+mj-lt"/>
              </a:defRPr>
            </a:lvl1pPr>
          </a:lstStyle>
          <a:p>
            <a:pPr>
              <a:defRPr/>
            </a:pPr>
            <a:endParaRPr lang="en-US"/>
          </a:p>
        </p:txBody>
      </p:sp>
      <p:sp>
        <p:nvSpPr>
          <p:cNvPr id="6" name="Slide Number Placeholder 5"/>
          <p:cNvSpPr>
            <a:spLocks noGrp="1"/>
          </p:cNvSpPr>
          <p:nvPr>
            <p:ph type="sldNum" sz="quarter" idx="4"/>
          </p:nvPr>
        </p:nvSpPr>
        <p:spPr>
          <a:xfrm>
            <a:off x="10837863" y="6470650"/>
            <a:ext cx="973137" cy="274638"/>
          </a:xfrm>
          <a:prstGeom prst="rect">
            <a:avLst/>
          </a:prstGeom>
        </p:spPr>
        <p:txBody>
          <a:bodyPr vert="horz" lIns="91440" tIns="45720" rIns="91440" bIns="45720" rtlCol="0" anchor="ctr"/>
          <a:lstStyle>
            <a:lvl1pPr algn="l" eaLnBrk="1" fontAlgn="auto" hangingPunct="1">
              <a:spcBef>
                <a:spcPts val="0"/>
              </a:spcBef>
              <a:spcAft>
                <a:spcPts val="0"/>
              </a:spcAft>
              <a:defRPr sz="1000" smtClean="0">
                <a:solidFill>
                  <a:schemeClr val="tx1">
                    <a:lumMod val="95000"/>
                    <a:lumOff val="5000"/>
                  </a:schemeClr>
                </a:solidFill>
                <a:latin typeface="+mj-lt"/>
              </a:defRPr>
            </a:lvl1pPr>
          </a:lstStyle>
          <a:p>
            <a:pPr>
              <a:defRPr/>
            </a:pPr>
            <a:fld id="{07D0CCF4-9B3F-4A8B-AF65-F70B09996208}" type="slidenum">
              <a:rPr lang="en-US"/>
              <a:pPr>
                <a:defRPr/>
              </a:pPr>
              <a:t>‹nº›</a:t>
            </a:fld>
            <a:endParaRPr lang="en-US" dirty="0"/>
          </a:p>
        </p:txBody>
      </p:sp>
      <p:cxnSp>
        <p:nvCxnSpPr>
          <p:cNvPr id="7" name="Straight Connector 6"/>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84" r:id="rId1"/>
    <p:sldLayoutId id="2147483677" r:id="rId2"/>
    <p:sldLayoutId id="2147483685" r:id="rId3"/>
    <p:sldLayoutId id="2147483678" r:id="rId4"/>
    <p:sldLayoutId id="2147483679" r:id="rId5"/>
    <p:sldLayoutId id="2147483680" r:id="rId6"/>
    <p:sldLayoutId id="2147483686" r:id="rId7"/>
    <p:sldLayoutId id="2147483681" r:id="rId8"/>
    <p:sldLayoutId id="2147483687" r:id="rId9"/>
    <p:sldLayoutId id="2147483682" r:id="rId10"/>
    <p:sldLayoutId id="2147483688" r:id="rId11"/>
    <p:sldLayoutId id="2147483683" r:id="rId12"/>
  </p:sldLayoutIdLst>
  <p:txStyles>
    <p:titleStyle>
      <a:lvl1pPr algn="l" rtl="0" fontAlgn="base">
        <a:lnSpc>
          <a:spcPct val="80000"/>
        </a:lnSpc>
        <a:spcBef>
          <a:spcPct val="0"/>
        </a:spcBef>
        <a:spcAft>
          <a:spcPct val="0"/>
        </a:spcAft>
        <a:defRPr sz="5000" kern="1200" cap="all" spc="100">
          <a:solidFill>
            <a:srgbClr val="0D0D0D"/>
          </a:solidFill>
          <a:latin typeface="+mj-lt"/>
          <a:ea typeface="+mj-ea"/>
          <a:cs typeface="+mj-cs"/>
        </a:defRPr>
      </a:lvl1pPr>
      <a:lvl2pPr algn="l" rtl="0" fontAlgn="base">
        <a:lnSpc>
          <a:spcPct val="80000"/>
        </a:lnSpc>
        <a:spcBef>
          <a:spcPct val="0"/>
        </a:spcBef>
        <a:spcAft>
          <a:spcPct val="0"/>
        </a:spcAft>
        <a:defRPr sz="5000">
          <a:solidFill>
            <a:srgbClr val="0D0D0D"/>
          </a:solidFill>
          <a:latin typeface="Tw Cen MT Condensed" panose="020B0606020104020203" pitchFamily="34" charset="0"/>
        </a:defRPr>
      </a:lvl2pPr>
      <a:lvl3pPr algn="l" rtl="0" fontAlgn="base">
        <a:lnSpc>
          <a:spcPct val="80000"/>
        </a:lnSpc>
        <a:spcBef>
          <a:spcPct val="0"/>
        </a:spcBef>
        <a:spcAft>
          <a:spcPct val="0"/>
        </a:spcAft>
        <a:defRPr sz="5000">
          <a:solidFill>
            <a:srgbClr val="0D0D0D"/>
          </a:solidFill>
          <a:latin typeface="Tw Cen MT Condensed" panose="020B0606020104020203" pitchFamily="34" charset="0"/>
        </a:defRPr>
      </a:lvl3pPr>
      <a:lvl4pPr algn="l" rtl="0" fontAlgn="base">
        <a:lnSpc>
          <a:spcPct val="80000"/>
        </a:lnSpc>
        <a:spcBef>
          <a:spcPct val="0"/>
        </a:spcBef>
        <a:spcAft>
          <a:spcPct val="0"/>
        </a:spcAft>
        <a:defRPr sz="5000">
          <a:solidFill>
            <a:srgbClr val="0D0D0D"/>
          </a:solidFill>
          <a:latin typeface="Tw Cen MT Condensed" panose="020B0606020104020203" pitchFamily="34" charset="0"/>
        </a:defRPr>
      </a:lvl4pPr>
      <a:lvl5pPr algn="l" rtl="0" fontAlgn="base">
        <a:lnSpc>
          <a:spcPct val="80000"/>
        </a:lnSpc>
        <a:spcBef>
          <a:spcPct val="0"/>
        </a:spcBef>
        <a:spcAft>
          <a:spcPct val="0"/>
        </a:spcAft>
        <a:defRPr sz="5000">
          <a:solidFill>
            <a:srgbClr val="0D0D0D"/>
          </a:solidFill>
          <a:latin typeface="Tw Cen MT Condensed" panose="020B0606020104020203" pitchFamily="34" charset="0"/>
        </a:defRPr>
      </a:lvl5pPr>
      <a:lvl6pPr marL="457200" algn="l" rtl="0" fontAlgn="base">
        <a:lnSpc>
          <a:spcPct val="80000"/>
        </a:lnSpc>
        <a:spcBef>
          <a:spcPct val="0"/>
        </a:spcBef>
        <a:spcAft>
          <a:spcPct val="0"/>
        </a:spcAft>
        <a:defRPr sz="5000">
          <a:solidFill>
            <a:srgbClr val="0D0D0D"/>
          </a:solidFill>
          <a:latin typeface="Tw Cen MT Condensed" panose="020B0606020104020203" pitchFamily="34" charset="0"/>
        </a:defRPr>
      </a:lvl6pPr>
      <a:lvl7pPr marL="914400" algn="l" rtl="0" fontAlgn="base">
        <a:lnSpc>
          <a:spcPct val="80000"/>
        </a:lnSpc>
        <a:spcBef>
          <a:spcPct val="0"/>
        </a:spcBef>
        <a:spcAft>
          <a:spcPct val="0"/>
        </a:spcAft>
        <a:defRPr sz="5000">
          <a:solidFill>
            <a:srgbClr val="0D0D0D"/>
          </a:solidFill>
          <a:latin typeface="Tw Cen MT Condensed" panose="020B0606020104020203" pitchFamily="34" charset="0"/>
        </a:defRPr>
      </a:lvl7pPr>
      <a:lvl8pPr marL="1371600" algn="l" rtl="0" fontAlgn="base">
        <a:lnSpc>
          <a:spcPct val="80000"/>
        </a:lnSpc>
        <a:spcBef>
          <a:spcPct val="0"/>
        </a:spcBef>
        <a:spcAft>
          <a:spcPct val="0"/>
        </a:spcAft>
        <a:defRPr sz="5000">
          <a:solidFill>
            <a:srgbClr val="0D0D0D"/>
          </a:solidFill>
          <a:latin typeface="Tw Cen MT Condensed" panose="020B0606020104020203" pitchFamily="34" charset="0"/>
        </a:defRPr>
      </a:lvl8pPr>
      <a:lvl9pPr marL="1828800" algn="l" rtl="0" fontAlgn="base">
        <a:lnSpc>
          <a:spcPct val="80000"/>
        </a:lnSpc>
        <a:spcBef>
          <a:spcPct val="0"/>
        </a:spcBef>
        <a:spcAft>
          <a:spcPct val="0"/>
        </a:spcAft>
        <a:defRPr sz="5000">
          <a:solidFill>
            <a:srgbClr val="0D0D0D"/>
          </a:solidFill>
          <a:latin typeface="Tw Cen MT Condensed" panose="020B0606020104020203" pitchFamily="34" charset="0"/>
        </a:defRPr>
      </a:lvl9pPr>
    </p:titleStyle>
    <p:bodyStyle>
      <a:lvl1pPr marL="90488" indent="-90488" algn="l" rtl="0" fontAlgn="base">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13" indent="-136525" algn="l" rtl="0" fontAlgn="base">
        <a:lnSpc>
          <a:spcPct val="90000"/>
        </a:lnSpc>
        <a:spcBef>
          <a:spcPts val="200"/>
        </a:spcBef>
        <a:spcAft>
          <a:spcPts val="400"/>
        </a:spcAft>
        <a:buClr>
          <a:schemeClr val="accent1"/>
        </a:buClr>
        <a:buFont typeface="Wingdings 3" panose="05040102010807070707" pitchFamily="18" charset="2"/>
        <a:buChar char=""/>
        <a:defRPr kern="1200">
          <a:solidFill>
            <a:schemeClr val="tx1"/>
          </a:solidFill>
          <a:latin typeface="+mn-lt"/>
          <a:ea typeface="+mn-ea"/>
          <a:cs typeface="+mn-cs"/>
        </a:defRPr>
      </a:lvl2pPr>
      <a:lvl3pPr marL="447675" indent="-136525" algn="l" rtl="0" fontAlgn="base">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3pPr>
      <a:lvl4pPr marL="593725" indent="-136525" algn="l" rtl="0" fontAlgn="base">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4pPr>
      <a:lvl5pPr marL="776288" indent="-136525" algn="l" rtl="0" fontAlgn="base">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30932030" TargetMode="External"/><Relationship Id="rId2" Type="http://schemas.openxmlformats.org/officeDocument/2006/relationships/hyperlink" Target="https://www.ncbi.nlm.nih.gov/pubmed/30932030" TargetMode="External"/><Relationship Id="rId1" Type="http://schemas.openxmlformats.org/officeDocument/2006/relationships/slideLayout" Target="../slideLayouts/slideLayout1.xml"/><Relationship Id="rId5" Type="http://schemas.openxmlformats.org/officeDocument/2006/relationships/hyperlink" Target="http://paulomargotto.com.br/" TargetMode="Externa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paulomargotto.com.br/documentos/RN_muito_baixo_peso.doc" TargetMode="Externa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hyperlink" Target="http://www.paulomargotto.com.br/documentos/HIV_PREVECAO_2014.ppt" TargetMode="External"/><Relationship Id="rId2" Type="http://schemas.openxmlformats.org/officeDocument/2006/relationships/image" Target="../media/image13.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hyperlink" Target="http://paulomargotto.com.br/documentos/18458"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paulomargotto.com.br/documentos/19225"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aulomargotto.com.br/documentos/RN_muito_baixo_peso.doc" TargetMode="Externa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aulomargotto.com.br/documentos/RN_muito_baixo_peso.doc" TargetMode="Externa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aulomargotto.com.br/documentos/Hiponatremia_avaliacao_manejo_2014.ppt" TargetMode="Externa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hyperlink" Target="http://paulomargotto.com.br/documentos/19234" TargetMode="External"/><Relationship Id="rId2" Type="http://schemas.openxmlformats.org/officeDocument/2006/relationships/hyperlink" Target="http://paulomargotto.com.br/disturbios-eletroliticos/"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5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flipH="1">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Freeform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5400000">
            <a:off x="10319" y="1275557"/>
            <a:ext cx="5570537" cy="4305300"/>
          </a:xfrm>
          <a:custGeom>
            <a:avLst/>
            <a:gdLst>
              <a:gd name="connsiteX0" fmla="*/ 4985599 w 5593163"/>
              <a:gd name="connsiteY0" fmla="*/ 636203 h 4305008"/>
              <a:gd name="connsiteX1" fmla="*/ 5528908 w 5593163"/>
              <a:gd name="connsiteY1" fmla="*/ 1181049 h 4305008"/>
              <a:gd name="connsiteX2" fmla="*/ 4985599 w 5593163"/>
              <a:gd name="connsiteY2" fmla="*/ 636203 h 4305008"/>
              <a:gd name="connsiteX3" fmla="*/ 4985599 w 5593163"/>
              <a:gd name="connsiteY3" fmla="*/ 2333028 h 4305008"/>
              <a:gd name="connsiteX4" fmla="*/ 5528908 w 5593163"/>
              <a:gd name="connsiteY4" fmla="*/ 2877874 h 4305008"/>
              <a:gd name="connsiteX5" fmla="*/ 4985599 w 5593163"/>
              <a:gd name="connsiteY5" fmla="*/ 2333028 h 4305008"/>
              <a:gd name="connsiteX6" fmla="*/ 4985597 w 5593163"/>
              <a:gd name="connsiteY6" fmla="*/ 2034258 h 4305008"/>
              <a:gd name="connsiteX7" fmla="*/ 5528906 w 5593163"/>
              <a:gd name="connsiteY7" fmla="*/ 1493690 h 4305008"/>
              <a:gd name="connsiteX8" fmla="*/ 4985597 w 5593163"/>
              <a:gd name="connsiteY8" fmla="*/ 2034258 h 4305008"/>
              <a:gd name="connsiteX9" fmla="*/ 4985597 w 5593163"/>
              <a:gd name="connsiteY9" fmla="*/ 3731083 h 4305008"/>
              <a:gd name="connsiteX10" fmla="*/ 5528906 w 5593163"/>
              <a:gd name="connsiteY10" fmla="*/ 3190516 h 4305008"/>
              <a:gd name="connsiteX11" fmla="*/ 4985597 w 5593163"/>
              <a:gd name="connsiteY11" fmla="*/ 3731083 h 4305008"/>
              <a:gd name="connsiteX12" fmla="*/ 4842232 w 5593163"/>
              <a:gd name="connsiteY12" fmla="*/ 503273 h 4305008"/>
              <a:gd name="connsiteX13" fmla="*/ 4842826 w 5593163"/>
              <a:gd name="connsiteY13" fmla="*/ 491833 h 4305008"/>
              <a:gd name="connsiteX14" fmla="*/ 4843324 w 5593163"/>
              <a:gd name="connsiteY14" fmla="*/ 491866 h 4305008"/>
              <a:gd name="connsiteX15" fmla="*/ 4843350 w 5593163"/>
              <a:gd name="connsiteY15" fmla="*/ 491372 h 4305008"/>
              <a:gd name="connsiteX16" fmla="*/ 4860437 w 5593163"/>
              <a:gd name="connsiteY16" fmla="*/ 492995 h 4305008"/>
              <a:gd name="connsiteX17" fmla="*/ 4955899 w 5593163"/>
              <a:gd name="connsiteY17" fmla="*/ 502060 h 4305008"/>
              <a:gd name="connsiteX18" fmla="*/ 4972112 w 5593163"/>
              <a:gd name="connsiteY18" fmla="*/ 503599 h 4305008"/>
              <a:gd name="connsiteX19" fmla="*/ 4972229 w 5593163"/>
              <a:gd name="connsiteY19" fmla="*/ 504747 h 4305008"/>
              <a:gd name="connsiteX20" fmla="*/ 5583809 w 5593163"/>
              <a:gd name="connsiteY20" fmla="*/ 948988 h 4305008"/>
              <a:gd name="connsiteX21" fmla="*/ 5593163 w 5593163"/>
              <a:gd name="connsiteY21" fmla="*/ 971822 h 4305008"/>
              <a:gd name="connsiteX22" fmla="*/ 5593163 w 5593163"/>
              <a:gd name="connsiteY22" fmla="*/ 1318474 h 4305008"/>
              <a:gd name="connsiteX23" fmla="*/ 5558612 w 5593163"/>
              <a:gd name="connsiteY23" fmla="*/ 1315193 h 4305008"/>
              <a:gd name="connsiteX24" fmla="*/ 5542395 w 5593163"/>
              <a:gd name="connsiteY24" fmla="*/ 1313653 h 4305008"/>
              <a:gd name="connsiteX25" fmla="*/ 5542279 w 5593163"/>
              <a:gd name="connsiteY25" fmla="*/ 1312505 h 4305008"/>
              <a:gd name="connsiteX26" fmla="*/ 4852114 w 5593163"/>
              <a:gd name="connsiteY26" fmla="*/ 619464 h 4305008"/>
              <a:gd name="connsiteX27" fmla="*/ 4851608 w 5593163"/>
              <a:gd name="connsiteY27" fmla="*/ 619401 h 4305008"/>
              <a:gd name="connsiteX28" fmla="*/ 4851070 w 5593163"/>
              <a:gd name="connsiteY28" fmla="*/ 612725 h 4305008"/>
              <a:gd name="connsiteX29" fmla="*/ 4843603 w 5593163"/>
              <a:gd name="connsiteY29" fmla="*/ 520249 h 4305008"/>
              <a:gd name="connsiteX30" fmla="*/ 4842232 w 5593163"/>
              <a:gd name="connsiteY30" fmla="*/ 503273 h 4305008"/>
              <a:gd name="connsiteX31" fmla="*/ 4842232 w 5593163"/>
              <a:gd name="connsiteY31" fmla="*/ 2200098 h 4305008"/>
              <a:gd name="connsiteX32" fmla="*/ 4842826 w 5593163"/>
              <a:gd name="connsiteY32" fmla="*/ 2188658 h 4305008"/>
              <a:gd name="connsiteX33" fmla="*/ 4843324 w 5593163"/>
              <a:gd name="connsiteY33" fmla="*/ 2188691 h 4305008"/>
              <a:gd name="connsiteX34" fmla="*/ 4843350 w 5593163"/>
              <a:gd name="connsiteY34" fmla="*/ 2188197 h 4305008"/>
              <a:gd name="connsiteX35" fmla="*/ 4860437 w 5593163"/>
              <a:gd name="connsiteY35" fmla="*/ 2189820 h 4305008"/>
              <a:gd name="connsiteX36" fmla="*/ 4955899 w 5593163"/>
              <a:gd name="connsiteY36" fmla="*/ 2198885 h 4305008"/>
              <a:gd name="connsiteX37" fmla="*/ 4972112 w 5593163"/>
              <a:gd name="connsiteY37" fmla="*/ 2200424 h 4305008"/>
              <a:gd name="connsiteX38" fmla="*/ 4972229 w 5593163"/>
              <a:gd name="connsiteY38" fmla="*/ 2201572 h 4305008"/>
              <a:gd name="connsiteX39" fmla="*/ 5583809 w 5593163"/>
              <a:gd name="connsiteY39" fmla="*/ 2645813 h 4305008"/>
              <a:gd name="connsiteX40" fmla="*/ 5593163 w 5593163"/>
              <a:gd name="connsiteY40" fmla="*/ 2668647 h 4305008"/>
              <a:gd name="connsiteX41" fmla="*/ 5593163 w 5593163"/>
              <a:gd name="connsiteY41" fmla="*/ 3015299 h 4305008"/>
              <a:gd name="connsiteX42" fmla="*/ 5558612 w 5593163"/>
              <a:gd name="connsiteY42" fmla="*/ 3012018 h 4305008"/>
              <a:gd name="connsiteX43" fmla="*/ 5542395 w 5593163"/>
              <a:gd name="connsiteY43" fmla="*/ 3010478 h 4305008"/>
              <a:gd name="connsiteX44" fmla="*/ 5542279 w 5593163"/>
              <a:gd name="connsiteY44" fmla="*/ 3009330 h 4305008"/>
              <a:gd name="connsiteX45" fmla="*/ 4852114 w 5593163"/>
              <a:gd name="connsiteY45" fmla="*/ 2316289 h 4305008"/>
              <a:gd name="connsiteX46" fmla="*/ 4851608 w 5593163"/>
              <a:gd name="connsiteY46" fmla="*/ 2316226 h 4305008"/>
              <a:gd name="connsiteX47" fmla="*/ 4851070 w 5593163"/>
              <a:gd name="connsiteY47" fmla="*/ 2309550 h 4305008"/>
              <a:gd name="connsiteX48" fmla="*/ 4843603 w 5593163"/>
              <a:gd name="connsiteY48" fmla="*/ 2217074 h 4305008"/>
              <a:gd name="connsiteX49" fmla="*/ 4842232 w 5593163"/>
              <a:gd name="connsiteY49" fmla="*/ 2200098 h 4305008"/>
              <a:gd name="connsiteX50" fmla="*/ 4842232 w 5593163"/>
              <a:gd name="connsiteY50" fmla="*/ 3896923 h 4305008"/>
              <a:gd name="connsiteX51" fmla="*/ 4842826 w 5593163"/>
              <a:gd name="connsiteY51" fmla="*/ 3885483 h 4305008"/>
              <a:gd name="connsiteX52" fmla="*/ 4843324 w 5593163"/>
              <a:gd name="connsiteY52" fmla="*/ 3885516 h 4305008"/>
              <a:gd name="connsiteX53" fmla="*/ 4843350 w 5593163"/>
              <a:gd name="connsiteY53" fmla="*/ 3885022 h 4305008"/>
              <a:gd name="connsiteX54" fmla="*/ 4860437 w 5593163"/>
              <a:gd name="connsiteY54" fmla="*/ 3886645 h 4305008"/>
              <a:gd name="connsiteX55" fmla="*/ 4955899 w 5593163"/>
              <a:gd name="connsiteY55" fmla="*/ 3895710 h 4305008"/>
              <a:gd name="connsiteX56" fmla="*/ 4972112 w 5593163"/>
              <a:gd name="connsiteY56" fmla="*/ 3897249 h 4305008"/>
              <a:gd name="connsiteX57" fmla="*/ 4972229 w 5593163"/>
              <a:gd name="connsiteY57" fmla="*/ 3898397 h 4305008"/>
              <a:gd name="connsiteX58" fmla="*/ 5532481 w 5593163"/>
              <a:gd name="connsiteY58" fmla="*/ 4255797 h 4305008"/>
              <a:gd name="connsiteX59" fmla="*/ 5560926 w 5593163"/>
              <a:gd name="connsiteY59" fmla="*/ 4305008 h 4305008"/>
              <a:gd name="connsiteX60" fmla="*/ 5409877 w 5593163"/>
              <a:gd name="connsiteY60" fmla="*/ 4305008 h 4305008"/>
              <a:gd name="connsiteX61" fmla="*/ 5357754 w 5593163"/>
              <a:gd name="connsiteY61" fmla="*/ 4241205 h 4305008"/>
              <a:gd name="connsiteX62" fmla="*/ 4985599 w 5593163"/>
              <a:gd name="connsiteY62" fmla="*/ 4029853 h 4305008"/>
              <a:gd name="connsiteX63" fmla="*/ 5084780 w 5593163"/>
              <a:gd name="connsiteY63" fmla="*/ 4271827 h 4305008"/>
              <a:gd name="connsiteX64" fmla="*/ 5111462 w 5593163"/>
              <a:gd name="connsiteY64" fmla="*/ 4305008 h 4305008"/>
              <a:gd name="connsiteX65" fmla="*/ 4957353 w 5593163"/>
              <a:gd name="connsiteY65" fmla="*/ 4305008 h 4305008"/>
              <a:gd name="connsiteX66" fmla="*/ 4927231 w 5593163"/>
              <a:gd name="connsiteY66" fmla="*/ 4254710 h 4305008"/>
              <a:gd name="connsiteX67" fmla="*/ 4852114 w 5593163"/>
              <a:gd name="connsiteY67" fmla="*/ 4013114 h 4305008"/>
              <a:gd name="connsiteX68" fmla="*/ 4851608 w 5593163"/>
              <a:gd name="connsiteY68" fmla="*/ 4013051 h 4305008"/>
              <a:gd name="connsiteX69" fmla="*/ 4851070 w 5593163"/>
              <a:gd name="connsiteY69" fmla="*/ 4006375 h 4305008"/>
              <a:gd name="connsiteX70" fmla="*/ 4843603 w 5593163"/>
              <a:gd name="connsiteY70" fmla="*/ 3913899 h 4305008"/>
              <a:gd name="connsiteX71" fmla="*/ 4842232 w 5593163"/>
              <a:gd name="connsiteY71" fmla="*/ 3896923 h 4305008"/>
              <a:gd name="connsiteX72" fmla="*/ 4842230 w 5593163"/>
              <a:gd name="connsiteY72" fmla="*/ 469318 h 4305008"/>
              <a:gd name="connsiteX73" fmla="*/ 4843601 w 5593163"/>
              <a:gd name="connsiteY73" fmla="*/ 452471 h 4305008"/>
              <a:gd name="connsiteX74" fmla="*/ 4851065 w 5593163"/>
              <a:gd name="connsiteY74" fmla="*/ 360740 h 4305008"/>
              <a:gd name="connsiteX75" fmla="*/ 4851605 w 5593163"/>
              <a:gd name="connsiteY75" fmla="*/ 354103 h 4305008"/>
              <a:gd name="connsiteX76" fmla="*/ 4852110 w 5593163"/>
              <a:gd name="connsiteY76" fmla="*/ 354040 h 4305008"/>
              <a:gd name="connsiteX77" fmla="*/ 4936323 w 5593163"/>
              <a:gd name="connsiteY77" fmla="*/ 96778 h 4305008"/>
              <a:gd name="connsiteX78" fmla="*/ 4998957 w 5593163"/>
              <a:gd name="connsiteY78" fmla="*/ 0 h 4305008"/>
              <a:gd name="connsiteX79" fmla="*/ 5167333 w 5593163"/>
              <a:gd name="connsiteY79" fmla="*/ 0 h 4305008"/>
              <a:gd name="connsiteX80" fmla="*/ 5099105 w 5593163"/>
              <a:gd name="connsiteY80" fmla="*/ 76659 h 4305008"/>
              <a:gd name="connsiteX81" fmla="*/ 4985597 w 5593163"/>
              <a:gd name="connsiteY81" fmla="*/ 337433 h 4305008"/>
              <a:gd name="connsiteX82" fmla="*/ 5424571 w 5593163"/>
              <a:gd name="connsiteY82" fmla="*/ 44350 h 4305008"/>
              <a:gd name="connsiteX83" fmla="*/ 5446799 w 5593163"/>
              <a:gd name="connsiteY83" fmla="*/ 0 h 4305008"/>
              <a:gd name="connsiteX84" fmla="*/ 5593163 w 5593163"/>
              <a:gd name="connsiteY84" fmla="*/ 0 h 4305008"/>
              <a:gd name="connsiteX85" fmla="*/ 5593163 w 5593163"/>
              <a:gd name="connsiteY85" fmla="*/ 4197 h 4305008"/>
              <a:gd name="connsiteX86" fmla="*/ 5543598 w 5593163"/>
              <a:gd name="connsiteY86" fmla="*/ 95636 h 4305008"/>
              <a:gd name="connsiteX87" fmla="*/ 4972226 w 5593163"/>
              <a:gd name="connsiteY87" fmla="*/ 467856 h 4305008"/>
              <a:gd name="connsiteX88" fmla="*/ 4972110 w 5593163"/>
              <a:gd name="connsiteY88" fmla="*/ 468995 h 4305008"/>
              <a:gd name="connsiteX89" fmla="*/ 4955893 w 5593163"/>
              <a:gd name="connsiteY89" fmla="*/ 470523 h 4305008"/>
              <a:gd name="connsiteX90" fmla="*/ 4860466 w 5593163"/>
              <a:gd name="connsiteY90" fmla="*/ 479514 h 4305008"/>
              <a:gd name="connsiteX91" fmla="*/ 4843348 w 5593163"/>
              <a:gd name="connsiteY91" fmla="*/ 481127 h 4305008"/>
              <a:gd name="connsiteX92" fmla="*/ 4843322 w 5593163"/>
              <a:gd name="connsiteY92" fmla="*/ 480636 h 4305008"/>
              <a:gd name="connsiteX93" fmla="*/ 4842823 w 5593163"/>
              <a:gd name="connsiteY93" fmla="*/ 480669 h 4305008"/>
              <a:gd name="connsiteX94" fmla="*/ 4842230 w 5593163"/>
              <a:gd name="connsiteY94" fmla="*/ 469318 h 4305008"/>
              <a:gd name="connsiteX95" fmla="*/ 4842230 w 5593163"/>
              <a:gd name="connsiteY95" fmla="*/ 2166144 h 4305008"/>
              <a:gd name="connsiteX96" fmla="*/ 4843601 w 5593163"/>
              <a:gd name="connsiteY96" fmla="*/ 2149296 h 4305008"/>
              <a:gd name="connsiteX97" fmla="*/ 4851065 w 5593163"/>
              <a:gd name="connsiteY97" fmla="*/ 2057565 h 4305008"/>
              <a:gd name="connsiteX98" fmla="*/ 4851605 w 5593163"/>
              <a:gd name="connsiteY98" fmla="*/ 2050928 h 4305008"/>
              <a:gd name="connsiteX99" fmla="*/ 4852110 w 5593163"/>
              <a:gd name="connsiteY99" fmla="*/ 2050865 h 4305008"/>
              <a:gd name="connsiteX100" fmla="*/ 5542276 w 5593163"/>
              <a:gd name="connsiteY100" fmla="*/ 1363267 h 4305008"/>
              <a:gd name="connsiteX101" fmla="*/ 5542393 w 5593163"/>
              <a:gd name="connsiteY101" fmla="*/ 1362128 h 4305008"/>
              <a:gd name="connsiteX102" fmla="*/ 5558606 w 5593163"/>
              <a:gd name="connsiteY102" fmla="*/ 1360601 h 4305008"/>
              <a:gd name="connsiteX103" fmla="*/ 5593163 w 5593163"/>
              <a:gd name="connsiteY103" fmla="*/ 1357345 h 4305008"/>
              <a:gd name="connsiteX104" fmla="*/ 5593163 w 5593163"/>
              <a:gd name="connsiteY104" fmla="*/ 1701268 h 4305008"/>
              <a:gd name="connsiteX105" fmla="*/ 5583807 w 5593163"/>
              <a:gd name="connsiteY105" fmla="*/ 1723929 h 4305008"/>
              <a:gd name="connsiteX106" fmla="*/ 4972226 w 5593163"/>
              <a:gd name="connsiteY106" fmla="*/ 2164681 h 4305008"/>
              <a:gd name="connsiteX107" fmla="*/ 4972110 w 5593163"/>
              <a:gd name="connsiteY107" fmla="*/ 2165820 h 4305008"/>
              <a:gd name="connsiteX108" fmla="*/ 4955893 w 5593163"/>
              <a:gd name="connsiteY108" fmla="*/ 2167348 h 4305008"/>
              <a:gd name="connsiteX109" fmla="*/ 4860466 w 5593163"/>
              <a:gd name="connsiteY109" fmla="*/ 2176339 h 4305008"/>
              <a:gd name="connsiteX110" fmla="*/ 4843348 w 5593163"/>
              <a:gd name="connsiteY110" fmla="*/ 2177952 h 4305008"/>
              <a:gd name="connsiteX111" fmla="*/ 4843322 w 5593163"/>
              <a:gd name="connsiteY111" fmla="*/ 2177461 h 4305008"/>
              <a:gd name="connsiteX112" fmla="*/ 4842823 w 5593163"/>
              <a:gd name="connsiteY112" fmla="*/ 2177494 h 4305008"/>
              <a:gd name="connsiteX113" fmla="*/ 4842230 w 5593163"/>
              <a:gd name="connsiteY113" fmla="*/ 2166144 h 4305008"/>
              <a:gd name="connsiteX114" fmla="*/ 4842230 w 5593163"/>
              <a:gd name="connsiteY114" fmla="*/ 3862969 h 4305008"/>
              <a:gd name="connsiteX115" fmla="*/ 4843601 w 5593163"/>
              <a:gd name="connsiteY115" fmla="*/ 3846121 h 4305008"/>
              <a:gd name="connsiteX116" fmla="*/ 4851065 w 5593163"/>
              <a:gd name="connsiteY116" fmla="*/ 3754390 h 4305008"/>
              <a:gd name="connsiteX117" fmla="*/ 4851605 w 5593163"/>
              <a:gd name="connsiteY117" fmla="*/ 3747753 h 4305008"/>
              <a:gd name="connsiteX118" fmla="*/ 4852110 w 5593163"/>
              <a:gd name="connsiteY118" fmla="*/ 3747690 h 4305008"/>
              <a:gd name="connsiteX119" fmla="*/ 5542276 w 5593163"/>
              <a:gd name="connsiteY119" fmla="*/ 3060092 h 4305008"/>
              <a:gd name="connsiteX120" fmla="*/ 5542393 w 5593163"/>
              <a:gd name="connsiteY120" fmla="*/ 3058953 h 4305008"/>
              <a:gd name="connsiteX121" fmla="*/ 5558606 w 5593163"/>
              <a:gd name="connsiteY121" fmla="*/ 3057426 h 4305008"/>
              <a:gd name="connsiteX122" fmla="*/ 5593163 w 5593163"/>
              <a:gd name="connsiteY122" fmla="*/ 3054170 h 4305008"/>
              <a:gd name="connsiteX123" fmla="*/ 5593163 w 5593163"/>
              <a:gd name="connsiteY123" fmla="*/ 3398093 h 4305008"/>
              <a:gd name="connsiteX124" fmla="*/ 5583807 w 5593163"/>
              <a:gd name="connsiteY124" fmla="*/ 3420754 h 4305008"/>
              <a:gd name="connsiteX125" fmla="*/ 4972226 w 5593163"/>
              <a:gd name="connsiteY125" fmla="*/ 3861506 h 4305008"/>
              <a:gd name="connsiteX126" fmla="*/ 4972110 w 5593163"/>
              <a:gd name="connsiteY126" fmla="*/ 3862645 h 4305008"/>
              <a:gd name="connsiteX127" fmla="*/ 4955893 w 5593163"/>
              <a:gd name="connsiteY127" fmla="*/ 3864173 h 4305008"/>
              <a:gd name="connsiteX128" fmla="*/ 4860466 w 5593163"/>
              <a:gd name="connsiteY128" fmla="*/ 3873164 h 4305008"/>
              <a:gd name="connsiteX129" fmla="*/ 4843348 w 5593163"/>
              <a:gd name="connsiteY129" fmla="*/ 3874777 h 4305008"/>
              <a:gd name="connsiteX130" fmla="*/ 4843322 w 5593163"/>
              <a:gd name="connsiteY130" fmla="*/ 3874286 h 4305008"/>
              <a:gd name="connsiteX131" fmla="*/ 4842823 w 5593163"/>
              <a:gd name="connsiteY131" fmla="*/ 3874319 h 4305008"/>
              <a:gd name="connsiteX132" fmla="*/ 4842230 w 5593163"/>
              <a:gd name="connsiteY132" fmla="*/ 3862969 h 4305008"/>
              <a:gd name="connsiteX133" fmla="*/ 4135041 w 5593163"/>
              <a:gd name="connsiteY133" fmla="*/ 1181049 h 4305008"/>
              <a:gd name="connsiteX134" fmla="*/ 4678350 w 5593163"/>
              <a:gd name="connsiteY134" fmla="*/ 636203 h 4305008"/>
              <a:gd name="connsiteX135" fmla="*/ 4135041 w 5593163"/>
              <a:gd name="connsiteY135" fmla="*/ 1181049 h 4305008"/>
              <a:gd name="connsiteX136" fmla="*/ 4135041 w 5593163"/>
              <a:gd name="connsiteY136" fmla="*/ 1493690 h 4305008"/>
              <a:gd name="connsiteX137" fmla="*/ 4678350 w 5593163"/>
              <a:gd name="connsiteY137" fmla="*/ 2034258 h 4305008"/>
              <a:gd name="connsiteX138" fmla="*/ 4135041 w 5593163"/>
              <a:gd name="connsiteY138" fmla="*/ 1493690 h 4305008"/>
              <a:gd name="connsiteX139" fmla="*/ 4135041 w 5593163"/>
              <a:gd name="connsiteY139" fmla="*/ 2877874 h 4305008"/>
              <a:gd name="connsiteX140" fmla="*/ 4678350 w 5593163"/>
              <a:gd name="connsiteY140" fmla="*/ 2333028 h 4305008"/>
              <a:gd name="connsiteX141" fmla="*/ 4135041 w 5593163"/>
              <a:gd name="connsiteY141" fmla="*/ 2877874 h 4305008"/>
              <a:gd name="connsiteX142" fmla="*/ 4135041 w 5593163"/>
              <a:gd name="connsiteY142" fmla="*/ 3190516 h 4305008"/>
              <a:gd name="connsiteX143" fmla="*/ 4678350 w 5593163"/>
              <a:gd name="connsiteY143" fmla="*/ 3731083 h 4305008"/>
              <a:gd name="connsiteX144" fmla="*/ 4135041 w 5593163"/>
              <a:gd name="connsiteY144" fmla="*/ 3190516 h 4305008"/>
              <a:gd name="connsiteX145" fmla="*/ 4103022 w 5593163"/>
              <a:gd name="connsiteY145" fmla="*/ 4305008 h 4305008"/>
              <a:gd name="connsiteX146" fmla="*/ 4131467 w 5593163"/>
              <a:gd name="connsiteY146" fmla="*/ 4255797 h 4305008"/>
              <a:gd name="connsiteX147" fmla="*/ 4691720 w 5593163"/>
              <a:gd name="connsiteY147" fmla="*/ 3898397 h 4305008"/>
              <a:gd name="connsiteX148" fmla="*/ 4691837 w 5593163"/>
              <a:gd name="connsiteY148" fmla="*/ 3897249 h 4305008"/>
              <a:gd name="connsiteX149" fmla="*/ 4708050 w 5593163"/>
              <a:gd name="connsiteY149" fmla="*/ 3895710 h 4305008"/>
              <a:gd name="connsiteX150" fmla="*/ 4803512 w 5593163"/>
              <a:gd name="connsiteY150" fmla="*/ 3886645 h 4305008"/>
              <a:gd name="connsiteX151" fmla="*/ 4820599 w 5593163"/>
              <a:gd name="connsiteY151" fmla="*/ 3885022 h 4305008"/>
              <a:gd name="connsiteX152" fmla="*/ 4820625 w 5593163"/>
              <a:gd name="connsiteY152" fmla="*/ 3885516 h 4305008"/>
              <a:gd name="connsiteX153" fmla="*/ 4821123 w 5593163"/>
              <a:gd name="connsiteY153" fmla="*/ 3885483 h 4305008"/>
              <a:gd name="connsiteX154" fmla="*/ 4821717 w 5593163"/>
              <a:gd name="connsiteY154" fmla="*/ 3896923 h 4305008"/>
              <a:gd name="connsiteX155" fmla="*/ 4820346 w 5593163"/>
              <a:gd name="connsiteY155" fmla="*/ 3913899 h 4305008"/>
              <a:gd name="connsiteX156" fmla="*/ 4812879 w 5593163"/>
              <a:gd name="connsiteY156" fmla="*/ 4006375 h 4305008"/>
              <a:gd name="connsiteX157" fmla="*/ 4812341 w 5593163"/>
              <a:gd name="connsiteY157" fmla="*/ 4013051 h 4305008"/>
              <a:gd name="connsiteX158" fmla="*/ 4811835 w 5593163"/>
              <a:gd name="connsiteY158" fmla="*/ 4013114 h 4305008"/>
              <a:gd name="connsiteX159" fmla="*/ 4736718 w 5593163"/>
              <a:gd name="connsiteY159" fmla="*/ 4254710 h 4305008"/>
              <a:gd name="connsiteX160" fmla="*/ 4706597 w 5593163"/>
              <a:gd name="connsiteY160" fmla="*/ 4305008 h 4305008"/>
              <a:gd name="connsiteX161" fmla="*/ 4552487 w 5593163"/>
              <a:gd name="connsiteY161" fmla="*/ 4305008 h 4305008"/>
              <a:gd name="connsiteX162" fmla="*/ 4579169 w 5593163"/>
              <a:gd name="connsiteY162" fmla="*/ 4271827 h 4305008"/>
              <a:gd name="connsiteX163" fmla="*/ 4678350 w 5593163"/>
              <a:gd name="connsiteY163" fmla="*/ 4029853 h 4305008"/>
              <a:gd name="connsiteX164" fmla="*/ 4306196 w 5593163"/>
              <a:gd name="connsiteY164" fmla="*/ 4241205 h 4305008"/>
              <a:gd name="connsiteX165" fmla="*/ 4254073 w 5593163"/>
              <a:gd name="connsiteY165" fmla="*/ 4305008 h 4305008"/>
              <a:gd name="connsiteX166" fmla="*/ 4068511 w 5593163"/>
              <a:gd name="connsiteY166" fmla="*/ 0 h 4305008"/>
              <a:gd name="connsiteX167" fmla="*/ 4217148 w 5593163"/>
              <a:gd name="connsiteY167" fmla="*/ 0 h 4305008"/>
              <a:gd name="connsiteX168" fmla="*/ 4239376 w 5593163"/>
              <a:gd name="connsiteY168" fmla="*/ 44350 h 4305008"/>
              <a:gd name="connsiteX169" fmla="*/ 4678350 w 5593163"/>
              <a:gd name="connsiteY169" fmla="*/ 337433 h 4305008"/>
              <a:gd name="connsiteX170" fmla="*/ 4564842 w 5593163"/>
              <a:gd name="connsiteY170" fmla="*/ 76659 h 4305008"/>
              <a:gd name="connsiteX171" fmla="*/ 4496615 w 5593163"/>
              <a:gd name="connsiteY171" fmla="*/ 0 h 4305008"/>
              <a:gd name="connsiteX172" fmla="*/ 4664989 w 5593163"/>
              <a:gd name="connsiteY172" fmla="*/ 0 h 4305008"/>
              <a:gd name="connsiteX173" fmla="*/ 4727623 w 5593163"/>
              <a:gd name="connsiteY173" fmla="*/ 96778 h 4305008"/>
              <a:gd name="connsiteX174" fmla="*/ 4811836 w 5593163"/>
              <a:gd name="connsiteY174" fmla="*/ 354040 h 4305008"/>
              <a:gd name="connsiteX175" fmla="*/ 4812342 w 5593163"/>
              <a:gd name="connsiteY175" fmla="*/ 354103 h 4305008"/>
              <a:gd name="connsiteX176" fmla="*/ 4812882 w 5593163"/>
              <a:gd name="connsiteY176" fmla="*/ 360740 h 4305008"/>
              <a:gd name="connsiteX177" fmla="*/ 4820346 w 5593163"/>
              <a:gd name="connsiteY177" fmla="*/ 452471 h 4305008"/>
              <a:gd name="connsiteX178" fmla="*/ 4821717 w 5593163"/>
              <a:gd name="connsiteY178" fmla="*/ 469318 h 4305008"/>
              <a:gd name="connsiteX179" fmla="*/ 4821124 w 5593163"/>
              <a:gd name="connsiteY179" fmla="*/ 480669 h 4305008"/>
              <a:gd name="connsiteX180" fmla="*/ 4820625 w 5593163"/>
              <a:gd name="connsiteY180" fmla="*/ 480636 h 4305008"/>
              <a:gd name="connsiteX181" fmla="*/ 4820599 w 5593163"/>
              <a:gd name="connsiteY181" fmla="*/ 481127 h 4305008"/>
              <a:gd name="connsiteX182" fmla="*/ 4803481 w 5593163"/>
              <a:gd name="connsiteY182" fmla="*/ 479514 h 4305008"/>
              <a:gd name="connsiteX183" fmla="*/ 4708054 w 5593163"/>
              <a:gd name="connsiteY183" fmla="*/ 470523 h 4305008"/>
              <a:gd name="connsiteX184" fmla="*/ 4691837 w 5593163"/>
              <a:gd name="connsiteY184" fmla="*/ 468995 h 4305008"/>
              <a:gd name="connsiteX185" fmla="*/ 4691721 w 5593163"/>
              <a:gd name="connsiteY185" fmla="*/ 467856 h 4305008"/>
              <a:gd name="connsiteX186" fmla="*/ 4120350 w 5593163"/>
              <a:gd name="connsiteY186" fmla="*/ 95636 h 4305008"/>
              <a:gd name="connsiteX187" fmla="*/ 3991674 w 5593163"/>
              <a:gd name="connsiteY187" fmla="*/ 1313979 h 4305008"/>
              <a:gd name="connsiteX188" fmla="*/ 3993045 w 5593163"/>
              <a:gd name="connsiteY188" fmla="*/ 1296998 h 4305008"/>
              <a:gd name="connsiteX189" fmla="*/ 4000509 w 5593163"/>
              <a:gd name="connsiteY189" fmla="*/ 1204541 h 4305008"/>
              <a:gd name="connsiteX190" fmla="*/ 4001049 w 5593163"/>
              <a:gd name="connsiteY190" fmla="*/ 1197851 h 4305008"/>
              <a:gd name="connsiteX191" fmla="*/ 4001555 w 5593163"/>
              <a:gd name="connsiteY191" fmla="*/ 1197788 h 4305008"/>
              <a:gd name="connsiteX192" fmla="*/ 4691720 w 5593163"/>
              <a:gd name="connsiteY192" fmla="*/ 504747 h 4305008"/>
              <a:gd name="connsiteX193" fmla="*/ 4691837 w 5593163"/>
              <a:gd name="connsiteY193" fmla="*/ 503599 h 4305008"/>
              <a:gd name="connsiteX194" fmla="*/ 4708050 w 5593163"/>
              <a:gd name="connsiteY194" fmla="*/ 502060 h 4305008"/>
              <a:gd name="connsiteX195" fmla="*/ 4803512 w 5593163"/>
              <a:gd name="connsiteY195" fmla="*/ 492995 h 4305008"/>
              <a:gd name="connsiteX196" fmla="*/ 4820599 w 5593163"/>
              <a:gd name="connsiteY196" fmla="*/ 491372 h 4305008"/>
              <a:gd name="connsiteX197" fmla="*/ 4820625 w 5593163"/>
              <a:gd name="connsiteY197" fmla="*/ 491866 h 4305008"/>
              <a:gd name="connsiteX198" fmla="*/ 4821123 w 5593163"/>
              <a:gd name="connsiteY198" fmla="*/ 491833 h 4305008"/>
              <a:gd name="connsiteX199" fmla="*/ 4821717 w 5593163"/>
              <a:gd name="connsiteY199" fmla="*/ 503273 h 4305008"/>
              <a:gd name="connsiteX200" fmla="*/ 4820346 w 5593163"/>
              <a:gd name="connsiteY200" fmla="*/ 520249 h 4305008"/>
              <a:gd name="connsiteX201" fmla="*/ 4812879 w 5593163"/>
              <a:gd name="connsiteY201" fmla="*/ 612725 h 4305008"/>
              <a:gd name="connsiteX202" fmla="*/ 4812341 w 5593163"/>
              <a:gd name="connsiteY202" fmla="*/ 619401 h 4305008"/>
              <a:gd name="connsiteX203" fmla="*/ 4811835 w 5593163"/>
              <a:gd name="connsiteY203" fmla="*/ 619464 h 4305008"/>
              <a:gd name="connsiteX204" fmla="*/ 4121670 w 5593163"/>
              <a:gd name="connsiteY204" fmla="*/ 1312505 h 4305008"/>
              <a:gd name="connsiteX205" fmla="*/ 4121554 w 5593163"/>
              <a:gd name="connsiteY205" fmla="*/ 1313653 h 4305008"/>
              <a:gd name="connsiteX206" fmla="*/ 4105337 w 5593163"/>
              <a:gd name="connsiteY206" fmla="*/ 1315193 h 4305008"/>
              <a:gd name="connsiteX207" fmla="*/ 4009911 w 5593163"/>
              <a:gd name="connsiteY207" fmla="*/ 1324255 h 4305008"/>
              <a:gd name="connsiteX208" fmla="*/ 3992792 w 5593163"/>
              <a:gd name="connsiteY208" fmla="*/ 1325881 h 4305008"/>
              <a:gd name="connsiteX209" fmla="*/ 3992766 w 5593163"/>
              <a:gd name="connsiteY209" fmla="*/ 1325386 h 4305008"/>
              <a:gd name="connsiteX210" fmla="*/ 3992267 w 5593163"/>
              <a:gd name="connsiteY210" fmla="*/ 1325419 h 4305008"/>
              <a:gd name="connsiteX211" fmla="*/ 3991674 w 5593163"/>
              <a:gd name="connsiteY211" fmla="*/ 1313979 h 4305008"/>
              <a:gd name="connsiteX212" fmla="*/ 3991674 w 5593163"/>
              <a:gd name="connsiteY212" fmla="*/ 1361805 h 4305008"/>
              <a:gd name="connsiteX213" fmla="*/ 3992268 w 5593163"/>
              <a:gd name="connsiteY213" fmla="*/ 1350455 h 4305008"/>
              <a:gd name="connsiteX214" fmla="*/ 3992766 w 5593163"/>
              <a:gd name="connsiteY214" fmla="*/ 1350487 h 4305008"/>
              <a:gd name="connsiteX215" fmla="*/ 3992792 w 5593163"/>
              <a:gd name="connsiteY215" fmla="*/ 1349997 h 4305008"/>
              <a:gd name="connsiteX216" fmla="*/ 4009880 w 5593163"/>
              <a:gd name="connsiteY216" fmla="*/ 1351607 h 4305008"/>
              <a:gd name="connsiteX217" fmla="*/ 4105341 w 5593163"/>
              <a:gd name="connsiteY217" fmla="*/ 1360601 h 4305008"/>
              <a:gd name="connsiteX218" fmla="*/ 4121554 w 5593163"/>
              <a:gd name="connsiteY218" fmla="*/ 1362128 h 4305008"/>
              <a:gd name="connsiteX219" fmla="*/ 4121671 w 5593163"/>
              <a:gd name="connsiteY219" fmla="*/ 1363267 h 4305008"/>
              <a:gd name="connsiteX220" fmla="*/ 4811836 w 5593163"/>
              <a:gd name="connsiteY220" fmla="*/ 2050865 h 4305008"/>
              <a:gd name="connsiteX221" fmla="*/ 4812342 w 5593163"/>
              <a:gd name="connsiteY221" fmla="*/ 2050928 h 4305008"/>
              <a:gd name="connsiteX222" fmla="*/ 4812882 w 5593163"/>
              <a:gd name="connsiteY222" fmla="*/ 2057565 h 4305008"/>
              <a:gd name="connsiteX223" fmla="*/ 4820346 w 5593163"/>
              <a:gd name="connsiteY223" fmla="*/ 2149296 h 4305008"/>
              <a:gd name="connsiteX224" fmla="*/ 4821717 w 5593163"/>
              <a:gd name="connsiteY224" fmla="*/ 2166144 h 4305008"/>
              <a:gd name="connsiteX225" fmla="*/ 4821124 w 5593163"/>
              <a:gd name="connsiteY225" fmla="*/ 2177494 h 4305008"/>
              <a:gd name="connsiteX226" fmla="*/ 4820625 w 5593163"/>
              <a:gd name="connsiteY226" fmla="*/ 2177461 h 4305008"/>
              <a:gd name="connsiteX227" fmla="*/ 4820599 w 5593163"/>
              <a:gd name="connsiteY227" fmla="*/ 2177952 h 4305008"/>
              <a:gd name="connsiteX228" fmla="*/ 4803481 w 5593163"/>
              <a:gd name="connsiteY228" fmla="*/ 2176339 h 4305008"/>
              <a:gd name="connsiteX229" fmla="*/ 4708054 w 5593163"/>
              <a:gd name="connsiteY229" fmla="*/ 2167348 h 4305008"/>
              <a:gd name="connsiteX230" fmla="*/ 4691837 w 5593163"/>
              <a:gd name="connsiteY230" fmla="*/ 2165820 h 4305008"/>
              <a:gd name="connsiteX231" fmla="*/ 4691721 w 5593163"/>
              <a:gd name="connsiteY231" fmla="*/ 2164681 h 4305008"/>
              <a:gd name="connsiteX232" fmla="*/ 4001556 w 5593163"/>
              <a:gd name="connsiteY232" fmla="*/ 1477083 h 4305008"/>
              <a:gd name="connsiteX233" fmla="*/ 4001050 w 5593163"/>
              <a:gd name="connsiteY233" fmla="*/ 1477021 h 4305008"/>
              <a:gd name="connsiteX234" fmla="*/ 4000512 w 5593163"/>
              <a:gd name="connsiteY234" fmla="*/ 1470397 h 4305008"/>
              <a:gd name="connsiteX235" fmla="*/ 3993045 w 5593163"/>
              <a:gd name="connsiteY235" fmla="*/ 1378647 h 4305008"/>
              <a:gd name="connsiteX236" fmla="*/ 3991674 w 5593163"/>
              <a:gd name="connsiteY236" fmla="*/ 1361805 h 4305008"/>
              <a:gd name="connsiteX237" fmla="*/ 3991674 w 5593163"/>
              <a:gd name="connsiteY237" fmla="*/ 3010804 h 4305008"/>
              <a:gd name="connsiteX238" fmla="*/ 3993045 w 5593163"/>
              <a:gd name="connsiteY238" fmla="*/ 2993823 h 4305008"/>
              <a:gd name="connsiteX239" fmla="*/ 4000509 w 5593163"/>
              <a:gd name="connsiteY239" fmla="*/ 2901366 h 4305008"/>
              <a:gd name="connsiteX240" fmla="*/ 4001049 w 5593163"/>
              <a:gd name="connsiteY240" fmla="*/ 2894676 h 4305008"/>
              <a:gd name="connsiteX241" fmla="*/ 4001555 w 5593163"/>
              <a:gd name="connsiteY241" fmla="*/ 2894613 h 4305008"/>
              <a:gd name="connsiteX242" fmla="*/ 4691720 w 5593163"/>
              <a:gd name="connsiteY242" fmla="*/ 2201572 h 4305008"/>
              <a:gd name="connsiteX243" fmla="*/ 4691837 w 5593163"/>
              <a:gd name="connsiteY243" fmla="*/ 2200424 h 4305008"/>
              <a:gd name="connsiteX244" fmla="*/ 4708050 w 5593163"/>
              <a:gd name="connsiteY244" fmla="*/ 2198885 h 4305008"/>
              <a:gd name="connsiteX245" fmla="*/ 4803512 w 5593163"/>
              <a:gd name="connsiteY245" fmla="*/ 2189820 h 4305008"/>
              <a:gd name="connsiteX246" fmla="*/ 4820599 w 5593163"/>
              <a:gd name="connsiteY246" fmla="*/ 2188197 h 4305008"/>
              <a:gd name="connsiteX247" fmla="*/ 4820625 w 5593163"/>
              <a:gd name="connsiteY247" fmla="*/ 2188691 h 4305008"/>
              <a:gd name="connsiteX248" fmla="*/ 4821123 w 5593163"/>
              <a:gd name="connsiteY248" fmla="*/ 2188658 h 4305008"/>
              <a:gd name="connsiteX249" fmla="*/ 4821717 w 5593163"/>
              <a:gd name="connsiteY249" fmla="*/ 2200098 h 4305008"/>
              <a:gd name="connsiteX250" fmla="*/ 4820346 w 5593163"/>
              <a:gd name="connsiteY250" fmla="*/ 2217074 h 4305008"/>
              <a:gd name="connsiteX251" fmla="*/ 4812879 w 5593163"/>
              <a:gd name="connsiteY251" fmla="*/ 2309550 h 4305008"/>
              <a:gd name="connsiteX252" fmla="*/ 4812341 w 5593163"/>
              <a:gd name="connsiteY252" fmla="*/ 2316226 h 4305008"/>
              <a:gd name="connsiteX253" fmla="*/ 4811835 w 5593163"/>
              <a:gd name="connsiteY253" fmla="*/ 2316289 h 4305008"/>
              <a:gd name="connsiteX254" fmla="*/ 4121670 w 5593163"/>
              <a:gd name="connsiteY254" fmla="*/ 3009330 h 4305008"/>
              <a:gd name="connsiteX255" fmla="*/ 4121554 w 5593163"/>
              <a:gd name="connsiteY255" fmla="*/ 3010478 h 4305008"/>
              <a:gd name="connsiteX256" fmla="*/ 4105337 w 5593163"/>
              <a:gd name="connsiteY256" fmla="*/ 3012018 h 4305008"/>
              <a:gd name="connsiteX257" fmla="*/ 4009911 w 5593163"/>
              <a:gd name="connsiteY257" fmla="*/ 3021080 h 4305008"/>
              <a:gd name="connsiteX258" fmla="*/ 3992792 w 5593163"/>
              <a:gd name="connsiteY258" fmla="*/ 3022706 h 4305008"/>
              <a:gd name="connsiteX259" fmla="*/ 3992766 w 5593163"/>
              <a:gd name="connsiteY259" fmla="*/ 3022211 h 4305008"/>
              <a:gd name="connsiteX260" fmla="*/ 3992267 w 5593163"/>
              <a:gd name="connsiteY260" fmla="*/ 3022244 h 4305008"/>
              <a:gd name="connsiteX261" fmla="*/ 3991674 w 5593163"/>
              <a:gd name="connsiteY261" fmla="*/ 3010804 h 4305008"/>
              <a:gd name="connsiteX262" fmla="*/ 3991674 w 5593163"/>
              <a:gd name="connsiteY262" fmla="*/ 3058630 h 4305008"/>
              <a:gd name="connsiteX263" fmla="*/ 3992268 w 5593163"/>
              <a:gd name="connsiteY263" fmla="*/ 3047280 h 4305008"/>
              <a:gd name="connsiteX264" fmla="*/ 3992766 w 5593163"/>
              <a:gd name="connsiteY264" fmla="*/ 3047312 h 4305008"/>
              <a:gd name="connsiteX265" fmla="*/ 3992792 w 5593163"/>
              <a:gd name="connsiteY265" fmla="*/ 3046822 h 4305008"/>
              <a:gd name="connsiteX266" fmla="*/ 4009880 w 5593163"/>
              <a:gd name="connsiteY266" fmla="*/ 3048432 h 4305008"/>
              <a:gd name="connsiteX267" fmla="*/ 4105341 w 5593163"/>
              <a:gd name="connsiteY267" fmla="*/ 3057426 h 4305008"/>
              <a:gd name="connsiteX268" fmla="*/ 4121554 w 5593163"/>
              <a:gd name="connsiteY268" fmla="*/ 3058953 h 4305008"/>
              <a:gd name="connsiteX269" fmla="*/ 4121671 w 5593163"/>
              <a:gd name="connsiteY269" fmla="*/ 3060092 h 4305008"/>
              <a:gd name="connsiteX270" fmla="*/ 4811836 w 5593163"/>
              <a:gd name="connsiteY270" fmla="*/ 3747690 h 4305008"/>
              <a:gd name="connsiteX271" fmla="*/ 4812342 w 5593163"/>
              <a:gd name="connsiteY271" fmla="*/ 3747753 h 4305008"/>
              <a:gd name="connsiteX272" fmla="*/ 4812882 w 5593163"/>
              <a:gd name="connsiteY272" fmla="*/ 3754390 h 4305008"/>
              <a:gd name="connsiteX273" fmla="*/ 4820346 w 5593163"/>
              <a:gd name="connsiteY273" fmla="*/ 3846121 h 4305008"/>
              <a:gd name="connsiteX274" fmla="*/ 4821717 w 5593163"/>
              <a:gd name="connsiteY274" fmla="*/ 3862969 h 4305008"/>
              <a:gd name="connsiteX275" fmla="*/ 4821124 w 5593163"/>
              <a:gd name="connsiteY275" fmla="*/ 3874319 h 4305008"/>
              <a:gd name="connsiteX276" fmla="*/ 4820625 w 5593163"/>
              <a:gd name="connsiteY276" fmla="*/ 3874286 h 4305008"/>
              <a:gd name="connsiteX277" fmla="*/ 4820599 w 5593163"/>
              <a:gd name="connsiteY277" fmla="*/ 3874777 h 4305008"/>
              <a:gd name="connsiteX278" fmla="*/ 4803481 w 5593163"/>
              <a:gd name="connsiteY278" fmla="*/ 3873164 h 4305008"/>
              <a:gd name="connsiteX279" fmla="*/ 4708054 w 5593163"/>
              <a:gd name="connsiteY279" fmla="*/ 3864173 h 4305008"/>
              <a:gd name="connsiteX280" fmla="*/ 4691837 w 5593163"/>
              <a:gd name="connsiteY280" fmla="*/ 3862645 h 4305008"/>
              <a:gd name="connsiteX281" fmla="*/ 4691721 w 5593163"/>
              <a:gd name="connsiteY281" fmla="*/ 3861506 h 4305008"/>
              <a:gd name="connsiteX282" fmla="*/ 4001556 w 5593163"/>
              <a:gd name="connsiteY282" fmla="*/ 3173908 h 4305008"/>
              <a:gd name="connsiteX283" fmla="*/ 4001050 w 5593163"/>
              <a:gd name="connsiteY283" fmla="*/ 3173846 h 4305008"/>
              <a:gd name="connsiteX284" fmla="*/ 4000512 w 5593163"/>
              <a:gd name="connsiteY284" fmla="*/ 3167222 h 4305008"/>
              <a:gd name="connsiteX285" fmla="*/ 3993045 w 5593163"/>
              <a:gd name="connsiteY285" fmla="*/ 3075472 h 4305008"/>
              <a:gd name="connsiteX286" fmla="*/ 3991674 w 5593163"/>
              <a:gd name="connsiteY286" fmla="*/ 3058630 h 4305008"/>
              <a:gd name="connsiteX287" fmla="*/ 3293448 w 5593163"/>
              <a:gd name="connsiteY287" fmla="*/ 636203 h 4305008"/>
              <a:gd name="connsiteX288" fmla="*/ 3836757 w 5593163"/>
              <a:gd name="connsiteY288" fmla="*/ 1181049 h 4305008"/>
              <a:gd name="connsiteX289" fmla="*/ 3293448 w 5593163"/>
              <a:gd name="connsiteY289" fmla="*/ 636203 h 4305008"/>
              <a:gd name="connsiteX290" fmla="*/ 3293448 w 5593163"/>
              <a:gd name="connsiteY290" fmla="*/ 2333028 h 4305008"/>
              <a:gd name="connsiteX291" fmla="*/ 3836757 w 5593163"/>
              <a:gd name="connsiteY291" fmla="*/ 2877874 h 4305008"/>
              <a:gd name="connsiteX292" fmla="*/ 3293448 w 5593163"/>
              <a:gd name="connsiteY292" fmla="*/ 2333028 h 4305008"/>
              <a:gd name="connsiteX293" fmla="*/ 3293446 w 5593163"/>
              <a:gd name="connsiteY293" fmla="*/ 2034258 h 4305008"/>
              <a:gd name="connsiteX294" fmla="*/ 3836755 w 5593163"/>
              <a:gd name="connsiteY294" fmla="*/ 1493690 h 4305008"/>
              <a:gd name="connsiteX295" fmla="*/ 3293446 w 5593163"/>
              <a:gd name="connsiteY295" fmla="*/ 2034258 h 4305008"/>
              <a:gd name="connsiteX296" fmla="*/ 3293446 w 5593163"/>
              <a:gd name="connsiteY296" fmla="*/ 3731083 h 4305008"/>
              <a:gd name="connsiteX297" fmla="*/ 3836755 w 5593163"/>
              <a:gd name="connsiteY297" fmla="*/ 3190516 h 4305008"/>
              <a:gd name="connsiteX298" fmla="*/ 3293446 w 5593163"/>
              <a:gd name="connsiteY298" fmla="*/ 3731083 h 4305008"/>
              <a:gd name="connsiteX299" fmla="*/ 3150081 w 5593163"/>
              <a:gd name="connsiteY299" fmla="*/ 503273 h 4305008"/>
              <a:gd name="connsiteX300" fmla="*/ 3150675 w 5593163"/>
              <a:gd name="connsiteY300" fmla="*/ 491833 h 4305008"/>
              <a:gd name="connsiteX301" fmla="*/ 3151173 w 5593163"/>
              <a:gd name="connsiteY301" fmla="*/ 491866 h 4305008"/>
              <a:gd name="connsiteX302" fmla="*/ 3151199 w 5593163"/>
              <a:gd name="connsiteY302" fmla="*/ 491372 h 4305008"/>
              <a:gd name="connsiteX303" fmla="*/ 3168287 w 5593163"/>
              <a:gd name="connsiteY303" fmla="*/ 492995 h 4305008"/>
              <a:gd name="connsiteX304" fmla="*/ 3263748 w 5593163"/>
              <a:gd name="connsiteY304" fmla="*/ 502060 h 4305008"/>
              <a:gd name="connsiteX305" fmla="*/ 3279961 w 5593163"/>
              <a:gd name="connsiteY305" fmla="*/ 503599 h 4305008"/>
              <a:gd name="connsiteX306" fmla="*/ 3280078 w 5593163"/>
              <a:gd name="connsiteY306" fmla="*/ 504747 h 4305008"/>
              <a:gd name="connsiteX307" fmla="*/ 3970244 w 5593163"/>
              <a:gd name="connsiteY307" fmla="*/ 1197788 h 4305008"/>
              <a:gd name="connsiteX308" fmla="*/ 3970749 w 5593163"/>
              <a:gd name="connsiteY308" fmla="*/ 1197851 h 4305008"/>
              <a:gd name="connsiteX309" fmla="*/ 3971290 w 5593163"/>
              <a:gd name="connsiteY309" fmla="*/ 1204541 h 4305008"/>
              <a:gd name="connsiteX310" fmla="*/ 3978754 w 5593163"/>
              <a:gd name="connsiteY310" fmla="*/ 1296998 h 4305008"/>
              <a:gd name="connsiteX311" fmla="*/ 3980124 w 5593163"/>
              <a:gd name="connsiteY311" fmla="*/ 1313979 h 4305008"/>
              <a:gd name="connsiteX312" fmla="*/ 3979531 w 5593163"/>
              <a:gd name="connsiteY312" fmla="*/ 1325419 h 4305008"/>
              <a:gd name="connsiteX313" fmla="*/ 3979032 w 5593163"/>
              <a:gd name="connsiteY313" fmla="*/ 1325386 h 4305008"/>
              <a:gd name="connsiteX314" fmla="*/ 3979006 w 5593163"/>
              <a:gd name="connsiteY314" fmla="*/ 1325881 h 4305008"/>
              <a:gd name="connsiteX315" fmla="*/ 3961888 w 5593163"/>
              <a:gd name="connsiteY315" fmla="*/ 1324255 h 4305008"/>
              <a:gd name="connsiteX316" fmla="*/ 3866461 w 5593163"/>
              <a:gd name="connsiteY316" fmla="*/ 1315193 h 4305008"/>
              <a:gd name="connsiteX317" fmla="*/ 3850245 w 5593163"/>
              <a:gd name="connsiteY317" fmla="*/ 1313653 h 4305008"/>
              <a:gd name="connsiteX318" fmla="*/ 3850129 w 5593163"/>
              <a:gd name="connsiteY318" fmla="*/ 1312505 h 4305008"/>
              <a:gd name="connsiteX319" fmla="*/ 3159963 w 5593163"/>
              <a:gd name="connsiteY319" fmla="*/ 619464 h 4305008"/>
              <a:gd name="connsiteX320" fmla="*/ 3159457 w 5593163"/>
              <a:gd name="connsiteY320" fmla="*/ 619401 h 4305008"/>
              <a:gd name="connsiteX321" fmla="*/ 3158919 w 5593163"/>
              <a:gd name="connsiteY321" fmla="*/ 612725 h 4305008"/>
              <a:gd name="connsiteX322" fmla="*/ 3151452 w 5593163"/>
              <a:gd name="connsiteY322" fmla="*/ 520249 h 4305008"/>
              <a:gd name="connsiteX323" fmla="*/ 3150081 w 5593163"/>
              <a:gd name="connsiteY323" fmla="*/ 503273 h 4305008"/>
              <a:gd name="connsiteX324" fmla="*/ 3150081 w 5593163"/>
              <a:gd name="connsiteY324" fmla="*/ 2200098 h 4305008"/>
              <a:gd name="connsiteX325" fmla="*/ 3150675 w 5593163"/>
              <a:gd name="connsiteY325" fmla="*/ 2188658 h 4305008"/>
              <a:gd name="connsiteX326" fmla="*/ 3151173 w 5593163"/>
              <a:gd name="connsiteY326" fmla="*/ 2188691 h 4305008"/>
              <a:gd name="connsiteX327" fmla="*/ 3151199 w 5593163"/>
              <a:gd name="connsiteY327" fmla="*/ 2188197 h 4305008"/>
              <a:gd name="connsiteX328" fmla="*/ 3168287 w 5593163"/>
              <a:gd name="connsiteY328" fmla="*/ 2189820 h 4305008"/>
              <a:gd name="connsiteX329" fmla="*/ 3263748 w 5593163"/>
              <a:gd name="connsiteY329" fmla="*/ 2198885 h 4305008"/>
              <a:gd name="connsiteX330" fmla="*/ 3279961 w 5593163"/>
              <a:gd name="connsiteY330" fmla="*/ 2200424 h 4305008"/>
              <a:gd name="connsiteX331" fmla="*/ 3280078 w 5593163"/>
              <a:gd name="connsiteY331" fmla="*/ 2201572 h 4305008"/>
              <a:gd name="connsiteX332" fmla="*/ 3970244 w 5593163"/>
              <a:gd name="connsiteY332" fmla="*/ 2894613 h 4305008"/>
              <a:gd name="connsiteX333" fmla="*/ 3970749 w 5593163"/>
              <a:gd name="connsiteY333" fmla="*/ 2894676 h 4305008"/>
              <a:gd name="connsiteX334" fmla="*/ 3971290 w 5593163"/>
              <a:gd name="connsiteY334" fmla="*/ 2901366 h 4305008"/>
              <a:gd name="connsiteX335" fmla="*/ 3978754 w 5593163"/>
              <a:gd name="connsiteY335" fmla="*/ 2993823 h 4305008"/>
              <a:gd name="connsiteX336" fmla="*/ 3980124 w 5593163"/>
              <a:gd name="connsiteY336" fmla="*/ 3010804 h 4305008"/>
              <a:gd name="connsiteX337" fmla="*/ 3979531 w 5593163"/>
              <a:gd name="connsiteY337" fmla="*/ 3022244 h 4305008"/>
              <a:gd name="connsiteX338" fmla="*/ 3979032 w 5593163"/>
              <a:gd name="connsiteY338" fmla="*/ 3022211 h 4305008"/>
              <a:gd name="connsiteX339" fmla="*/ 3979006 w 5593163"/>
              <a:gd name="connsiteY339" fmla="*/ 3022706 h 4305008"/>
              <a:gd name="connsiteX340" fmla="*/ 3961888 w 5593163"/>
              <a:gd name="connsiteY340" fmla="*/ 3021080 h 4305008"/>
              <a:gd name="connsiteX341" fmla="*/ 3866461 w 5593163"/>
              <a:gd name="connsiteY341" fmla="*/ 3012018 h 4305008"/>
              <a:gd name="connsiteX342" fmla="*/ 3850245 w 5593163"/>
              <a:gd name="connsiteY342" fmla="*/ 3010478 h 4305008"/>
              <a:gd name="connsiteX343" fmla="*/ 3850129 w 5593163"/>
              <a:gd name="connsiteY343" fmla="*/ 3009330 h 4305008"/>
              <a:gd name="connsiteX344" fmla="*/ 3159963 w 5593163"/>
              <a:gd name="connsiteY344" fmla="*/ 2316289 h 4305008"/>
              <a:gd name="connsiteX345" fmla="*/ 3159457 w 5593163"/>
              <a:gd name="connsiteY345" fmla="*/ 2316226 h 4305008"/>
              <a:gd name="connsiteX346" fmla="*/ 3158919 w 5593163"/>
              <a:gd name="connsiteY346" fmla="*/ 2309550 h 4305008"/>
              <a:gd name="connsiteX347" fmla="*/ 3151452 w 5593163"/>
              <a:gd name="connsiteY347" fmla="*/ 2217074 h 4305008"/>
              <a:gd name="connsiteX348" fmla="*/ 3150081 w 5593163"/>
              <a:gd name="connsiteY348" fmla="*/ 2200098 h 4305008"/>
              <a:gd name="connsiteX349" fmla="*/ 3150081 w 5593163"/>
              <a:gd name="connsiteY349" fmla="*/ 3896923 h 4305008"/>
              <a:gd name="connsiteX350" fmla="*/ 3150675 w 5593163"/>
              <a:gd name="connsiteY350" fmla="*/ 3885483 h 4305008"/>
              <a:gd name="connsiteX351" fmla="*/ 3151173 w 5593163"/>
              <a:gd name="connsiteY351" fmla="*/ 3885516 h 4305008"/>
              <a:gd name="connsiteX352" fmla="*/ 3151199 w 5593163"/>
              <a:gd name="connsiteY352" fmla="*/ 3885022 h 4305008"/>
              <a:gd name="connsiteX353" fmla="*/ 3168287 w 5593163"/>
              <a:gd name="connsiteY353" fmla="*/ 3886645 h 4305008"/>
              <a:gd name="connsiteX354" fmla="*/ 3263748 w 5593163"/>
              <a:gd name="connsiteY354" fmla="*/ 3895710 h 4305008"/>
              <a:gd name="connsiteX355" fmla="*/ 3279961 w 5593163"/>
              <a:gd name="connsiteY355" fmla="*/ 3897249 h 4305008"/>
              <a:gd name="connsiteX356" fmla="*/ 3280078 w 5593163"/>
              <a:gd name="connsiteY356" fmla="*/ 3898397 h 4305008"/>
              <a:gd name="connsiteX357" fmla="*/ 3840331 w 5593163"/>
              <a:gd name="connsiteY357" fmla="*/ 4255797 h 4305008"/>
              <a:gd name="connsiteX358" fmla="*/ 3868775 w 5593163"/>
              <a:gd name="connsiteY358" fmla="*/ 4305008 h 4305008"/>
              <a:gd name="connsiteX359" fmla="*/ 3717725 w 5593163"/>
              <a:gd name="connsiteY359" fmla="*/ 4305008 h 4305008"/>
              <a:gd name="connsiteX360" fmla="*/ 3665602 w 5593163"/>
              <a:gd name="connsiteY360" fmla="*/ 4241205 h 4305008"/>
              <a:gd name="connsiteX361" fmla="*/ 3293448 w 5593163"/>
              <a:gd name="connsiteY361" fmla="*/ 4029853 h 4305008"/>
              <a:gd name="connsiteX362" fmla="*/ 3392629 w 5593163"/>
              <a:gd name="connsiteY362" fmla="*/ 4271827 h 4305008"/>
              <a:gd name="connsiteX363" fmla="*/ 3419311 w 5593163"/>
              <a:gd name="connsiteY363" fmla="*/ 4305008 h 4305008"/>
              <a:gd name="connsiteX364" fmla="*/ 3265201 w 5593163"/>
              <a:gd name="connsiteY364" fmla="*/ 4305008 h 4305008"/>
              <a:gd name="connsiteX365" fmla="*/ 3235080 w 5593163"/>
              <a:gd name="connsiteY365" fmla="*/ 4254710 h 4305008"/>
              <a:gd name="connsiteX366" fmla="*/ 3159963 w 5593163"/>
              <a:gd name="connsiteY366" fmla="*/ 4013114 h 4305008"/>
              <a:gd name="connsiteX367" fmla="*/ 3159457 w 5593163"/>
              <a:gd name="connsiteY367" fmla="*/ 4013051 h 4305008"/>
              <a:gd name="connsiteX368" fmla="*/ 3158919 w 5593163"/>
              <a:gd name="connsiteY368" fmla="*/ 4006375 h 4305008"/>
              <a:gd name="connsiteX369" fmla="*/ 3151452 w 5593163"/>
              <a:gd name="connsiteY369" fmla="*/ 3913899 h 4305008"/>
              <a:gd name="connsiteX370" fmla="*/ 3150081 w 5593163"/>
              <a:gd name="connsiteY370" fmla="*/ 3896923 h 4305008"/>
              <a:gd name="connsiteX371" fmla="*/ 3150079 w 5593163"/>
              <a:gd name="connsiteY371" fmla="*/ 469318 h 4305008"/>
              <a:gd name="connsiteX372" fmla="*/ 3151450 w 5593163"/>
              <a:gd name="connsiteY372" fmla="*/ 452471 h 4305008"/>
              <a:gd name="connsiteX373" fmla="*/ 3158914 w 5593163"/>
              <a:gd name="connsiteY373" fmla="*/ 360740 h 4305008"/>
              <a:gd name="connsiteX374" fmla="*/ 3159454 w 5593163"/>
              <a:gd name="connsiteY374" fmla="*/ 354103 h 4305008"/>
              <a:gd name="connsiteX375" fmla="*/ 3159960 w 5593163"/>
              <a:gd name="connsiteY375" fmla="*/ 354040 h 4305008"/>
              <a:gd name="connsiteX376" fmla="*/ 3244173 w 5593163"/>
              <a:gd name="connsiteY376" fmla="*/ 96778 h 4305008"/>
              <a:gd name="connsiteX377" fmla="*/ 3306807 w 5593163"/>
              <a:gd name="connsiteY377" fmla="*/ 0 h 4305008"/>
              <a:gd name="connsiteX378" fmla="*/ 3475182 w 5593163"/>
              <a:gd name="connsiteY378" fmla="*/ 0 h 4305008"/>
              <a:gd name="connsiteX379" fmla="*/ 3406954 w 5593163"/>
              <a:gd name="connsiteY379" fmla="*/ 76659 h 4305008"/>
              <a:gd name="connsiteX380" fmla="*/ 3293446 w 5593163"/>
              <a:gd name="connsiteY380" fmla="*/ 337433 h 4305008"/>
              <a:gd name="connsiteX381" fmla="*/ 3732420 w 5593163"/>
              <a:gd name="connsiteY381" fmla="*/ 44350 h 4305008"/>
              <a:gd name="connsiteX382" fmla="*/ 3754649 w 5593163"/>
              <a:gd name="connsiteY382" fmla="*/ 0 h 4305008"/>
              <a:gd name="connsiteX383" fmla="*/ 3903287 w 5593163"/>
              <a:gd name="connsiteY383" fmla="*/ 0 h 4305008"/>
              <a:gd name="connsiteX384" fmla="*/ 3851448 w 5593163"/>
              <a:gd name="connsiteY384" fmla="*/ 95636 h 4305008"/>
              <a:gd name="connsiteX385" fmla="*/ 3280075 w 5593163"/>
              <a:gd name="connsiteY385" fmla="*/ 467856 h 4305008"/>
              <a:gd name="connsiteX386" fmla="*/ 3279959 w 5593163"/>
              <a:gd name="connsiteY386" fmla="*/ 468995 h 4305008"/>
              <a:gd name="connsiteX387" fmla="*/ 3263742 w 5593163"/>
              <a:gd name="connsiteY387" fmla="*/ 470523 h 4305008"/>
              <a:gd name="connsiteX388" fmla="*/ 3168316 w 5593163"/>
              <a:gd name="connsiteY388" fmla="*/ 479514 h 4305008"/>
              <a:gd name="connsiteX389" fmla="*/ 3151197 w 5593163"/>
              <a:gd name="connsiteY389" fmla="*/ 481127 h 4305008"/>
              <a:gd name="connsiteX390" fmla="*/ 3151171 w 5593163"/>
              <a:gd name="connsiteY390" fmla="*/ 480636 h 4305008"/>
              <a:gd name="connsiteX391" fmla="*/ 3150672 w 5593163"/>
              <a:gd name="connsiteY391" fmla="*/ 480669 h 4305008"/>
              <a:gd name="connsiteX392" fmla="*/ 3150079 w 5593163"/>
              <a:gd name="connsiteY392" fmla="*/ 469318 h 4305008"/>
              <a:gd name="connsiteX393" fmla="*/ 3150079 w 5593163"/>
              <a:gd name="connsiteY393" fmla="*/ 2166144 h 4305008"/>
              <a:gd name="connsiteX394" fmla="*/ 3151450 w 5593163"/>
              <a:gd name="connsiteY394" fmla="*/ 2149296 h 4305008"/>
              <a:gd name="connsiteX395" fmla="*/ 3158914 w 5593163"/>
              <a:gd name="connsiteY395" fmla="*/ 2057565 h 4305008"/>
              <a:gd name="connsiteX396" fmla="*/ 3159454 w 5593163"/>
              <a:gd name="connsiteY396" fmla="*/ 2050928 h 4305008"/>
              <a:gd name="connsiteX397" fmla="*/ 3159960 w 5593163"/>
              <a:gd name="connsiteY397" fmla="*/ 2050865 h 4305008"/>
              <a:gd name="connsiteX398" fmla="*/ 3850126 w 5593163"/>
              <a:gd name="connsiteY398" fmla="*/ 1363267 h 4305008"/>
              <a:gd name="connsiteX399" fmla="*/ 3850243 w 5593163"/>
              <a:gd name="connsiteY399" fmla="*/ 1362128 h 4305008"/>
              <a:gd name="connsiteX400" fmla="*/ 3866455 w 5593163"/>
              <a:gd name="connsiteY400" fmla="*/ 1360601 h 4305008"/>
              <a:gd name="connsiteX401" fmla="*/ 3961917 w 5593163"/>
              <a:gd name="connsiteY401" fmla="*/ 1351607 h 4305008"/>
              <a:gd name="connsiteX402" fmla="*/ 3979004 w 5593163"/>
              <a:gd name="connsiteY402" fmla="*/ 1349997 h 4305008"/>
              <a:gd name="connsiteX403" fmla="*/ 3979030 w 5593163"/>
              <a:gd name="connsiteY403" fmla="*/ 1350487 h 4305008"/>
              <a:gd name="connsiteX404" fmla="*/ 3979528 w 5593163"/>
              <a:gd name="connsiteY404" fmla="*/ 1350455 h 4305008"/>
              <a:gd name="connsiteX405" fmla="*/ 3980122 w 5593163"/>
              <a:gd name="connsiteY405" fmla="*/ 1361805 h 4305008"/>
              <a:gd name="connsiteX406" fmla="*/ 3978752 w 5593163"/>
              <a:gd name="connsiteY406" fmla="*/ 1378647 h 4305008"/>
              <a:gd name="connsiteX407" fmla="*/ 3971285 w 5593163"/>
              <a:gd name="connsiteY407" fmla="*/ 1470397 h 4305008"/>
              <a:gd name="connsiteX408" fmla="*/ 3970746 w 5593163"/>
              <a:gd name="connsiteY408" fmla="*/ 1477021 h 4305008"/>
              <a:gd name="connsiteX409" fmla="*/ 3970241 w 5593163"/>
              <a:gd name="connsiteY409" fmla="*/ 1477083 h 4305008"/>
              <a:gd name="connsiteX410" fmla="*/ 3280075 w 5593163"/>
              <a:gd name="connsiteY410" fmla="*/ 2164681 h 4305008"/>
              <a:gd name="connsiteX411" fmla="*/ 3279959 w 5593163"/>
              <a:gd name="connsiteY411" fmla="*/ 2165820 h 4305008"/>
              <a:gd name="connsiteX412" fmla="*/ 3263742 w 5593163"/>
              <a:gd name="connsiteY412" fmla="*/ 2167348 h 4305008"/>
              <a:gd name="connsiteX413" fmla="*/ 3168316 w 5593163"/>
              <a:gd name="connsiteY413" fmla="*/ 2176339 h 4305008"/>
              <a:gd name="connsiteX414" fmla="*/ 3151197 w 5593163"/>
              <a:gd name="connsiteY414" fmla="*/ 2177952 h 4305008"/>
              <a:gd name="connsiteX415" fmla="*/ 3151171 w 5593163"/>
              <a:gd name="connsiteY415" fmla="*/ 2177461 h 4305008"/>
              <a:gd name="connsiteX416" fmla="*/ 3150672 w 5593163"/>
              <a:gd name="connsiteY416" fmla="*/ 2177494 h 4305008"/>
              <a:gd name="connsiteX417" fmla="*/ 3150079 w 5593163"/>
              <a:gd name="connsiteY417" fmla="*/ 2166144 h 4305008"/>
              <a:gd name="connsiteX418" fmla="*/ 3150079 w 5593163"/>
              <a:gd name="connsiteY418" fmla="*/ 3862969 h 4305008"/>
              <a:gd name="connsiteX419" fmla="*/ 3151450 w 5593163"/>
              <a:gd name="connsiteY419" fmla="*/ 3846121 h 4305008"/>
              <a:gd name="connsiteX420" fmla="*/ 3158914 w 5593163"/>
              <a:gd name="connsiteY420" fmla="*/ 3754390 h 4305008"/>
              <a:gd name="connsiteX421" fmla="*/ 3159454 w 5593163"/>
              <a:gd name="connsiteY421" fmla="*/ 3747753 h 4305008"/>
              <a:gd name="connsiteX422" fmla="*/ 3159960 w 5593163"/>
              <a:gd name="connsiteY422" fmla="*/ 3747690 h 4305008"/>
              <a:gd name="connsiteX423" fmla="*/ 3850126 w 5593163"/>
              <a:gd name="connsiteY423" fmla="*/ 3060092 h 4305008"/>
              <a:gd name="connsiteX424" fmla="*/ 3850243 w 5593163"/>
              <a:gd name="connsiteY424" fmla="*/ 3058953 h 4305008"/>
              <a:gd name="connsiteX425" fmla="*/ 3866455 w 5593163"/>
              <a:gd name="connsiteY425" fmla="*/ 3057426 h 4305008"/>
              <a:gd name="connsiteX426" fmla="*/ 3961917 w 5593163"/>
              <a:gd name="connsiteY426" fmla="*/ 3048432 h 4305008"/>
              <a:gd name="connsiteX427" fmla="*/ 3979004 w 5593163"/>
              <a:gd name="connsiteY427" fmla="*/ 3046822 h 4305008"/>
              <a:gd name="connsiteX428" fmla="*/ 3979030 w 5593163"/>
              <a:gd name="connsiteY428" fmla="*/ 3047312 h 4305008"/>
              <a:gd name="connsiteX429" fmla="*/ 3979528 w 5593163"/>
              <a:gd name="connsiteY429" fmla="*/ 3047280 h 4305008"/>
              <a:gd name="connsiteX430" fmla="*/ 3980122 w 5593163"/>
              <a:gd name="connsiteY430" fmla="*/ 3058630 h 4305008"/>
              <a:gd name="connsiteX431" fmla="*/ 3978752 w 5593163"/>
              <a:gd name="connsiteY431" fmla="*/ 3075472 h 4305008"/>
              <a:gd name="connsiteX432" fmla="*/ 3971285 w 5593163"/>
              <a:gd name="connsiteY432" fmla="*/ 3167222 h 4305008"/>
              <a:gd name="connsiteX433" fmla="*/ 3970746 w 5593163"/>
              <a:gd name="connsiteY433" fmla="*/ 3173846 h 4305008"/>
              <a:gd name="connsiteX434" fmla="*/ 3970241 w 5593163"/>
              <a:gd name="connsiteY434" fmla="*/ 3173908 h 4305008"/>
              <a:gd name="connsiteX435" fmla="*/ 3280075 w 5593163"/>
              <a:gd name="connsiteY435" fmla="*/ 3861506 h 4305008"/>
              <a:gd name="connsiteX436" fmla="*/ 3279959 w 5593163"/>
              <a:gd name="connsiteY436" fmla="*/ 3862645 h 4305008"/>
              <a:gd name="connsiteX437" fmla="*/ 3263742 w 5593163"/>
              <a:gd name="connsiteY437" fmla="*/ 3864173 h 4305008"/>
              <a:gd name="connsiteX438" fmla="*/ 3168316 w 5593163"/>
              <a:gd name="connsiteY438" fmla="*/ 3873164 h 4305008"/>
              <a:gd name="connsiteX439" fmla="*/ 3151197 w 5593163"/>
              <a:gd name="connsiteY439" fmla="*/ 3874777 h 4305008"/>
              <a:gd name="connsiteX440" fmla="*/ 3151171 w 5593163"/>
              <a:gd name="connsiteY440" fmla="*/ 3874286 h 4305008"/>
              <a:gd name="connsiteX441" fmla="*/ 3150672 w 5593163"/>
              <a:gd name="connsiteY441" fmla="*/ 3874319 h 4305008"/>
              <a:gd name="connsiteX442" fmla="*/ 3150079 w 5593163"/>
              <a:gd name="connsiteY442" fmla="*/ 3862969 h 4305008"/>
              <a:gd name="connsiteX443" fmla="*/ 2442890 w 5593163"/>
              <a:gd name="connsiteY443" fmla="*/ 1181049 h 4305008"/>
              <a:gd name="connsiteX444" fmla="*/ 2986199 w 5593163"/>
              <a:gd name="connsiteY444" fmla="*/ 636203 h 4305008"/>
              <a:gd name="connsiteX445" fmla="*/ 2442890 w 5593163"/>
              <a:gd name="connsiteY445" fmla="*/ 1181049 h 4305008"/>
              <a:gd name="connsiteX446" fmla="*/ 2442890 w 5593163"/>
              <a:gd name="connsiteY446" fmla="*/ 1493690 h 4305008"/>
              <a:gd name="connsiteX447" fmla="*/ 2986199 w 5593163"/>
              <a:gd name="connsiteY447" fmla="*/ 2034258 h 4305008"/>
              <a:gd name="connsiteX448" fmla="*/ 2442890 w 5593163"/>
              <a:gd name="connsiteY448" fmla="*/ 1493690 h 4305008"/>
              <a:gd name="connsiteX449" fmla="*/ 2442890 w 5593163"/>
              <a:gd name="connsiteY449" fmla="*/ 2877874 h 4305008"/>
              <a:gd name="connsiteX450" fmla="*/ 2986199 w 5593163"/>
              <a:gd name="connsiteY450" fmla="*/ 2333028 h 4305008"/>
              <a:gd name="connsiteX451" fmla="*/ 2442890 w 5593163"/>
              <a:gd name="connsiteY451" fmla="*/ 2877874 h 4305008"/>
              <a:gd name="connsiteX452" fmla="*/ 2442890 w 5593163"/>
              <a:gd name="connsiteY452" fmla="*/ 3190516 h 4305008"/>
              <a:gd name="connsiteX453" fmla="*/ 2986199 w 5593163"/>
              <a:gd name="connsiteY453" fmla="*/ 3731083 h 4305008"/>
              <a:gd name="connsiteX454" fmla="*/ 2442890 w 5593163"/>
              <a:gd name="connsiteY454" fmla="*/ 3190516 h 4305008"/>
              <a:gd name="connsiteX455" fmla="*/ 2410871 w 5593163"/>
              <a:gd name="connsiteY455" fmla="*/ 4305008 h 4305008"/>
              <a:gd name="connsiteX456" fmla="*/ 2439316 w 5593163"/>
              <a:gd name="connsiteY456" fmla="*/ 4255797 h 4305008"/>
              <a:gd name="connsiteX457" fmla="*/ 2999569 w 5593163"/>
              <a:gd name="connsiteY457" fmla="*/ 3898397 h 4305008"/>
              <a:gd name="connsiteX458" fmla="*/ 2999686 w 5593163"/>
              <a:gd name="connsiteY458" fmla="*/ 3897249 h 4305008"/>
              <a:gd name="connsiteX459" fmla="*/ 3015899 w 5593163"/>
              <a:gd name="connsiteY459" fmla="*/ 3895710 h 4305008"/>
              <a:gd name="connsiteX460" fmla="*/ 3111360 w 5593163"/>
              <a:gd name="connsiteY460" fmla="*/ 3886645 h 4305008"/>
              <a:gd name="connsiteX461" fmla="*/ 3128448 w 5593163"/>
              <a:gd name="connsiteY461" fmla="*/ 3885022 h 4305008"/>
              <a:gd name="connsiteX462" fmla="*/ 3128474 w 5593163"/>
              <a:gd name="connsiteY462" fmla="*/ 3885516 h 4305008"/>
              <a:gd name="connsiteX463" fmla="*/ 3128972 w 5593163"/>
              <a:gd name="connsiteY463" fmla="*/ 3885483 h 4305008"/>
              <a:gd name="connsiteX464" fmla="*/ 3129566 w 5593163"/>
              <a:gd name="connsiteY464" fmla="*/ 3896923 h 4305008"/>
              <a:gd name="connsiteX465" fmla="*/ 3128195 w 5593163"/>
              <a:gd name="connsiteY465" fmla="*/ 3913899 h 4305008"/>
              <a:gd name="connsiteX466" fmla="*/ 3120728 w 5593163"/>
              <a:gd name="connsiteY466" fmla="*/ 4006375 h 4305008"/>
              <a:gd name="connsiteX467" fmla="*/ 3120190 w 5593163"/>
              <a:gd name="connsiteY467" fmla="*/ 4013051 h 4305008"/>
              <a:gd name="connsiteX468" fmla="*/ 3119684 w 5593163"/>
              <a:gd name="connsiteY468" fmla="*/ 4013114 h 4305008"/>
              <a:gd name="connsiteX469" fmla="*/ 3044567 w 5593163"/>
              <a:gd name="connsiteY469" fmla="*/ 4254710 h 4305008"/>
              <a:gd name="connsiteX470" fmla="*/ 3014445 w 5593163"/>
              <a:gd name="connsiteY470" fmla="*/ 4305008 h 4305008"/>
              <a:gd name="connsiteX471" fmla="*/ 2860336 w 5593163"/>
              <a:gd name="connsiteY471" fmla="*/ 4305008 h 4305008"/>
              <a:gd name="connsiteX472" fmla="*/ 2887018 w 5593163"/>
              <a:gd name="connsiteY472" fmla="*/ 4271827 h 4305008"/>
              <a:gd name="connsiteX473" fmla="*/ 2986199 w 5593163"/>
              <a:gd name="connsiteY473" fmla="*/ 4029853 h 4305008"/>
              <a:gd name="connsiteX474" fmla="*/ 2614045 w 5593163"/>
              <a:gd name="connsiteY474" fmla="*/ 4241205 h 4305008"/>
              <a:gd name="connsiteX475" fmla="*/ 2561922 w 5593163"/>
              <a:gd name="connsiteY475" fmla="*/ 4305008 h 4305008"/>
              <a:gd name="connsiteX476" fmla="*/ 2376360 w 5593163"/>
              <a:gd name="connsiteY476" fmla="*/ 0 h 4305008"/>
              <a:gd name="connsiteX477" fmla="*/ 2524998 w 5593163"/>
              <a:gd name="connsiteY477" fmla="*/ 0 h 4305008"/>
              <a:gd name="connsiteX478" fmla="*/ 2547226 w 5593163"/>
              <a:gd name="connsiteY478" fmla="*/ 44350 h 4305008"/>
              <a:gd name="connsiteX479" fmla="*/ 2986199 w 5593163"/>
              <a:gd name="connsiteY479" fmla="*/ 337433 h 4305008"/>
              <a:gd name="connsiteX480" fmla="*/ 2872691 w 5593163"/>
              <a:gd name="connsiteY480" fmla="*/ 76659 h 4305008"/>
              <a:gd name="connsiteX481" fmla="*/ 2804464 w 5593163"/>
              <a:gd name="connsiteY481" fmla="*/ 0 h 4305008"/>
              <a:gd name="connsiteX482" fmla="*/ 2972839 w 5593163"/>
              <a:gd name="connsiteY482" fmla="*/ 0 h 4305008"/>
              <a:gd name="connsiteX483" fmla="*/ 3035473 w 5593163"/>
              <a:gd name="connsiteY483" fmla="*/ 96778 h 4305008"/>
              <a:gd name="connsiteX484" fmla="*/ 3119686 w 5593163"/>
              <a:gd name="connsiteY484" fmla="*/ 354040 h 4305008"/>
              <a:gd name="connsiteX485" fmla="*/ 3120191 w 5593163"/>
              <a:gd name="connsiteY485" fmla="*/ 354103 h 4305008"/>
              <a:gd name="connsiteX486" fmla="*/ 3120732 w 5593163"/>
              <a:gd name="connsiteY486" fmla="*/ 360740 h 4305008"/>
              <a:gd name="connsiteX487" fmla="*/ 3128196 w 5593163"/>
              <a:gd name="connsiteY487" fmla="*/ 452471 h 4305008"/>
              <a:gd name="connsiteX488" fmla="*/ 3129566 w 5593163"/>
              <a:gd name="connsiteY488" fmla="*/ 469318 h 4305008"/>
              <a:gd name="connsiteX489" fmla="*/ 3128973 w 5593163"/>
              <a:gd name="connsiteY489" fmla="*/ 480669 h 4305008"/>
              <a:gd name="connsiteX490" fmla="*/ 3128474 w 5593163"/>
              <a:gd name="connsiteY490" fmla="*/ 480636 h 4305008"/>
              <a:gd name="connsiteX491" fmla="*/ 3128448 w 5593163"/>
              <a:gd name="connsiteY491" fmla="*/ 481127 h 4305008"/>
              <a:gd name="connsiteX492" fmla="*/ 3111330 w 5593163"/>
              <a:gd name="connsiteY492" fmla="*/ 479514 h 4305008"/>
              <a:gd name="connsiteX493" fmla="*/ 3015903 w 5593163"/>
              <a:gd name="connsiteY493" fmla="*/ 470523 h 4305008"/>
              <a:gd name="connsiteX494" fmla="*/ 2999687 w 5593163"/>
              <a:gd name="connsiteY494" fmla="*/ 468995 h 4305008"/>
              <a:gd name="connsiteX495" fmla="*/ 2999571 w 5593163"/>
              <a:gd name="connsiteY495" fmla="*/ 467856 h 4305008"/>
              <a:gd name="connsiteX496" fmla="*/ 2428199 w 5593163"/>
              <a:gd name="connsiteY496" fmla="*/ 95636 h 4305008"/>
              <a:gd name="connsiteX497" fmla="*/ 2299523 w 5593163"/>
              <a:gd name="connsiteY497" fmla="*/ 1313979 h 4305008"/>
              <a:gd name="connsiteX498" fmla="*/ 2300894 w 5593163"/>
              <a:gd name="connsiteY498" fmla="*/ 1296998 h 4305008"/>
              <a:gd name="connsiteX499" fmla="*/ 2308358 w 5593163"/>
              <a:gd name="connsiteY499" fmla="*/ 1204541 h 4305008"/>
              <a:gd name="connsiteX500" fmla="*/ 2308898 w 5593163"/>
              <a:gd name="connsiteY500" fmla="*/ 1197851 h 4305008"/>
              <a:gd name="connsiteX501" fmla="*/ 2309404 w 5593163"/>
              <a:gd name="connsiteY501" fmla="*/ 1197788 h 4305008"/>
              <a:gd name="connsiteX502" fmla="*/ 2999570 w 5593163"/>
              <a:gd name="connsiteY502" fmla="*/ 504747 h 4305008"/>
              <a:gd name="connsiteX503" fmla="*/ 2999687 w 5593163"/>
              <a:gd name="connsiteY503" fmla="*/ 503599 h 4305008"/>
              <a:gd name="connsiteX504" fmla="*/ 3015899 w 5593163"/>
              <a:gd name="connsiteY504" fmla="*/ 502060 h 4305008"/>
              <a:gd name="connsiteX505" fmla="*/ 3111361 w 5593163"/>
              <a:gd name="connsiteY505" fmla="*/ 492995 h 4305008"/>
              <a:gd name="connsiteX506" fmla="*/ 3128448 w 5593163"/>
              <a:gd name="connsiteY506" fmla="*/ 491372 h 4305008"/>
              <a:gd name="connsiteX507" fmla="*/ 3128474 w 5593163"/>
              <a:gd name="connsiteY507" fmla="*/ 491866 h 4305008"/>
              <a:gd name="connsiteX508" fmla="*/ 3128972 w 5593163"/>
              <a:gd name="connsiteY508" fmla="*/ 491833 h 4305008"/>
              <a:gd name="connsiteX509" fmla="*/ 3129566 w 5593163"/>
              <a:gd name="connsiteY509" fmla="*/ 503273 h 4305008"/>
              <a:gd name="connsiteX510" fmla="*/ 3128196 w 5593163"/>
              <a:gd name="connsiteY510" fmla="*/ 520249 h 4305008"/>
              <a:gd name="connsiteX511" fmla="*/ 3120729 w 5593163"/>
              <a:gd name="connsiteY511" fmla="*/ 612725 h 4305008"/>
              <a:gd name="connsiteX512" fmla="*/ 3120190 w 5593163"/>
              <a:gd name="connsiteY512" fmla="*/ 619401 h 4305008"/>
              <a:gd name="connsiteX513" fmla="*/ 3119685 w 5593163"/>
              <a:gd name="connsiteY513" fmla="*/ 619464 h 4305008"/>
              <a:gd name="connsiteX514" fmla="*/ 2429519 w 5593163"/>
              <a:gd name="connsiteY514" fmla="*/ 1312505 h 4305008"/>
              <a:gd name="connsiteX515" fmla="*/ 2429403 w 5593163"/>
              <a:gd name="connsiteY515" fmla="*/ 1313653 h 4305008"/>
              <a:gd name="connsiteX516" fmla="*/ 2413186 w 5593163"/>
              <a:gd name="connsiteY516" fmla="*/ 1315193 h 4305008"/>
              <a:gd name="connsiteX517" fmla="*/ 2317760 w 5593163"/>
              <a:gd name="connsiteY517" fmla="*/ 1324255 h 4305008"/>
              <a:gd name="connsiteX518" fmla="*/ 2300641 w 5593163"/>
              <a:gd name="connsiteY518" fmla="*/ 1325881 h 4305008"/>
              <a:gd name="connsiteX519" fmla="*/ 2300615 w 5593163"/>
              <a:gd name="connsiteY519" fmla="*/ 1325386 h 4305008"/>
              <a:gd name="connsiteX520" fmla="*/ 2300116 w 5593163"/>
              <a:gd name="connsiteY520" fmla="*/ 1325419 h 4305008"/>
              <a:gd name="connsiteX521" fmla="*/ 2299523 w 5593163"/>
              <a:gd name="connsiteY521" fmla="*/ 1313979 h 4305008"/>
              <a:gd name="connsiteX522" fmla="*/ 2299523 w 5593163"/>
              <a:gd name="connsiteY522" fmla="*/ 1361805 h 4305008"/>
              <a:gd name="connsiteX523" fmla="*/ 2300117 w 5593163"/>
              <a:gd name="connsiteY523" fmla="*/ 1350455 h 4305008"/>
              <a:gd name="connsiteX524" fmla="*/ 2300615 w 5593163"/>
              <a:gd name="connsiteY524" fmla="*/ 1350487 h 4305008"/>
              <a:gd name="connsiteX525" fmla="*/ 2300641 w 5593163"/>
              <a:gd name="connsiteY525" fmla="*/ 1349997 h 4305008"/>
              <a:gd name="connsiteX526" fmla="*/ 2317729 w 5593163"/>
              <a:gd name="connsiteY526" fmla="*/ 1351607 h 4305008"/>
              <a:gd name="connsiteX527" fmla="*/ 2413190 w 5593163"/>
              <a:gd name="connsiteY527" fmla="*/ 1360601 h 4305008"/>
              <a:gd name="connsiteX528" fmla="*/ 2429403 w 5593163"/>
              <a:gd name="connsiteY528" fmla="*/ 1362128 h 4305008"/>
              <a:gd name="connsiteX529" fmla="*/ 2429520 w 5593163"/>
              <a:gd name="connsiteY529" fmla="*/ 1363267 h 4305008"/>
              <a:gd name="connsiteX530" fmla="*/ 3119686 w 5593163"/>
              <a:gd name="connsiteY530" fmla="*/ 2050865 h 4305008"/>
              <a:gd name="connsiteX531" fmla="*/ 3120191 w 5593163"/>
              <a:gd name="connsiteY531" fmla="*/ 2050928 h 4305008"/>
              <a:gd name="connsiteX532" fmla="*/ 3120732 w 5593163"/>
              <a:gd name="connsiteY532" fmla="*/ 2057565 h 4305008"/>
              <a:gd name="connsiteX533" fmla="*/ 3128196 w 5593163"/>
              <a:gd name="connsiteY533" fmla="*/ 2149296 h 4305008"/>
              <a:gd name="connsiteX534" fmla="*/ 3129566 w 5593163"/>
              <a:gd name="connsiteY534" fmla="*/ 2166144 h 4305008"/>
              <a:gd name="connsiteX535" fmla="*/ 3128973 w 5593163"/>
              <a:gd name="connsiteY535" fmla="*/ 2177494 h 4305008"/>
              <a:gd name="connsiteX536" fmla="*/ 3128474 w 5593163"/>
              <a:gd name="connsiteY536" fmla="*/ 2177461 h 4305008"/>
              <a:gd name="connsiteX537" fmla="*/ 3128448 w 5593163"/>
              <a:gd name="connsiteY537" fmla="*/ 2177952 h 4305008"/>
              <a:gd name="connsiteX538" fmla="*/ 3111330 w 5593163"/>
              <a:gd name="connsiteY538" fmla="*/ 2176339 h 4305008"/>
              <a:gd name="connsiteX539" fmla="*/ 3015903 w 5593163"/>
              <a:gd name="connsiteY539" fmla="*/ 2167348 h 4305008"/>
              <a:gd name="connsiteX540" fmla="*/ 2999687 w 5593163"/>
              <a:gd name="connsiteY540" fmla="*/ 2165820 h 4305008"/>
              <a:gd name="connsiteX541" fmla="*/ 2999571 w 5593163"/>
              <a:gd name="connsiteY541" fmla="*/ 2164681 h 4305008"/>
              <a:gd name="connsiteX542" fmla="*/ 2309405 w 5593163"/>
              <a:gd name="connsiteY542" fmla="*/ 1477083 h 4305008"/>
              <a:gd name="connsiteX543" fmla="*/ 2308899 w 5593163"/>
              <a:gd name="connsiteY543" fmla="*/ 1477021 h 4305008"/>
              <a:gd name="connsiteX544" fmla="*/ 2308361 w 5593163"/>
              <a:gd name="connsiteY544" fmla="*/ 1470397 h 4305008"/>
              <a:gd name="connsiteX545" fmla="*/ 2300894 w 5593163"/>
              <a:gd name="connsiteY545" fmla="*/ 1378647 h 4305008"/>
              <a:gd name="connsiteX546" fmla="*/ 2299523 w 5593163"/>
              <a:gd name="connsiteY546" fmla="*/ 1361805 h 4305008"/>
              <a:gd name="connsiteX547" fmla="*/ 2299523 w 5593163"/>
              <a:gd name="connsiteY547" fmla="*/ 3010804 h 4305008"/>
              <a:gd name="connsiteX548" fmla="*/ 2300894 w 5593163"/>
              <a:gd name="connsiteY548" fmla="*/ 2993823 h 4305008"/>
              <a:gd name="connsiteX549" fmla="*/ 2308358 w 5593163"/>
              <a:gd name="connsiteY549" fmla="*/ 2901366 h 4305008"/>
              <a:gd name="connsiteX550" fmla="*/ 2308898 w 5593163"/>
              <a:gd name="connsiteY550" fmla="*/ 2894676 h 4305008"/>
              <a:gd name="connsiteX551" fmla="*/ 2309404 w 5593163"/>
              <a:gd name="connsiteY551" fmla="*/ 2894613 h 4305008"/>
              <a:gd name="connsiteX552" fmla="*/ 2999570 w 5593163"/>
              <a:gd name="connsiteY552" fmla="*/ 2201572 h 4305008"/>
              <a:gd name="connsiteX553" fmla="*/ 2999687 w 5593163"/>
              <a:gd name="connsiteY553" fmla="*/ 2200424 h 4305008"/>
              <a:gd name="connsiteX554" fmla="*/ 3015899 w 5593163"/>
              <a:gd name="connsiteY554" fmla="*/ 2198885 h 4305008"/>
              <a:gd name="connsiteX555" fmla="*/ 3111361 w 5593163"/>
              <a:gd name="connsiteY555" fmla="*/ 2189820 h 4305008"/>
              <a:gd name="connsiteX556" fmla="*/ 3128448 w 5593163"/>
              <a:gd name="connsiteY556" fmla="*/ 2188197 h 4305008"/>
              <a:gd name="connsiteX557" fmla="*/ 3128474 w 5593163"/>
              <a:gd name="connsiteY557" fmla="*/ 2188691 h 4305008"/>
              <a:gd name="connsiteX558" fmla="*/ 3128972 w 5593163"/>
              <a:gd name="connsiteY558" fmla="*/ 2188658 h 4305008"/>
              <a:gd name="connsiteX559" fmla="*/ 3129566 w 5593163"/>
              <a:gd name="connsiteY559" fmla="*/ 2200098 h 4305008"/>
              <a:gd name="connsiteX560" fmla="*/ 3128196 w 5593163"/>
              <a:gd name="connsiteY560" fmla="*/ 2217074 h 4305008"/>
              <a:gd name="connsiteX561" fmla="*/ 3120729 w 5593163"/>
              <a:gd name="connsiteY561" fmla="*/ 2309550 h 4305008"/>
              <a:gd name="connsiteX562" fmla="*/ 3120190 w 5593163"/>
              <a:gd name="connsiteY562" fmla="*/ 2316226 h 4305008"/>
              <a:gd name="connsiteX563" fmla="*/ 3119685 w 5593163"/>
              <a:gd name="connsiteY563" fmla="*/ 2316289 h 4305008"/>
              <a:gd name="connsiteX564" fmla="*/ 2429519 w 5593163"/>
              <a:gd name="connsiteY564" fmla="*/ 3009330 h 4305008"/>
              <a:gd name="connsiteX565" fmla="*/ 2429403 w 5593163"/>
              <a:gd name="connsiteY565" fmla="*/ 3010478 h 4305008"/>
              <a:gd name="connsiteX566" fmla="*/ 2413186 w 5593163"/>
              <a:gd name="connsiteY566" fmla="*/ 3012018 h 4305008"/>
              <a:gd name="connsiteX567" fmla="*/ 2317760 w 5593163"/>
              <a:gd name="connsiteY567" fmla="*/ 3021080 h 4305008"/>
              <a:gd name="connsiteX568" fmla="*/ 2300641 w 5593163"/>
              <a:gd name="connsiteY568" fmla="*/ 3022706 h 4305008"/>
              <a:gd name="connsiteX569" fmla="*/ 2300615 w 5593163"/>
              <a:gd name="connsiteY569" fmla="*/ 3022211 h 4305008"/>
              <a:gd name="connsiteX570" fmla="*/ 2300116 w 5593163"/>
              <a:gd name="connsiteY570" fmla="*/ 3022244 h 4305008"/>
              <a:gd name="connsiteX571" fmla="*/ 2299523 w 5593163"/>
              <a:gd name="connsiteY571" fmla="*/ 3010804 h 4305008"/>
              <a:gd name="connsiteX572" fmla="*/ 2299523 w 5593163"/>
              <a:gd name="connsiteY572" fmla="*/ 3058630 h 4305008"/>
              <a:gd name="connsiteX573" fmla="*/ 2300117 w 5593163"/>
              <a:gd name="connsiteY573" fmla="*/ 3047280 h 4305008"/>
              <a:gd name="connsiteX574" fmla="*/ 2300615 w 5593163"/>
              <a:gd name="connsiteY574" fmla="*/ 3047312 h 4305008"/>
              <a:gd name="connsiteX575" fmla="*/ 2300641 w 5593163"/>
              <a:gd name="connsiteY575" fmla="*/ 3046822 h 4305008"/>
              <a:gd name="connsiteX576" fmla="*/ 2317729 w 5593163"/>
              <a:gd name="connsiteY576" fmla="*/ 3048432 h 4305008"/>
              <a:gd name="connsiteX577" fmla="*/ 2413190 w 5593163"/>
              <a:gd name="connsiteY577" fmla="*/ 3057426 h 4305008"/>
              <a:gd name="connsiteX578" fmla="*/ 2429403 w 5593163"/>
              <a:gd name="connsiteY578" fmla="*/ 3058953 h 4305008"/>
              <a:gd name="connsiteX579" fmla="*/ 2429520 w 5593163"/>
              <a:gd name="connsiteY579" fmla="*/ 3060092 h 4305008"/>
              <a:gd name="connsiteX580" fmla="*/ 3119686 w 5593163"/>
              <a:gd name="connsiteY580" fmla="*/ 3747690 h 4305008"/>
              <a:gd name="connsiteX581" fmla="*/ 3120191 w 5593163"/>
              <a:gd name="connsiteY581" fmla="*/ 3747753 h 4305008"/>
              <a:gd name="connsiteX582" fmla="*/ 3120732 w 5593163"/>
              <a:gd name="connsiteY582" fmla="*/ 3754390 h 4305008"/>
              <a:gd name="connsiteX583" fmla="*/ 3128196 w 5593163"/>
              <a:gd name="connsiteY583" fmla="*/ 3846121 h 4305008"/>
              <a:gd name="connsiteX584" fmla="*/ 3129566 w 5593163"/>
              <a:gd name="connsiteY584" fmla="*/ 3862969 h 4305008"/>
              <a:gd name="connsiteX585" fmla="*/ 3128973 w 5593163"/>
              <a:gd name="connsiteY585" fmla="*/ 3874319 h 4305008"/>
              <a:gd name="connsiteX586" fmla="*/ 3128474 w 5593163"/>
              <a:gd name="connsiteY586" fmla="*/ 3874286 h 4305008"/>
              <a:gd name="connsiteX587" fmla="*/ 3128448 w 5593163"/>
              <a:gd name="connsiteY587" fmla="*/ 3874777 h 4305008"/>
              <a:gd name="connsiteX588" fmla="*/ 3111330 w 5593163"/>
              <a:gd name="connsiteY588" fmla="*/ 3873164 h 4305008"/>
              <a:gd name="connsiteX589" fmla="*/ 3015903 w 5593163"/>
              <a:gd name="connsiteY589" fmla="*/ 3864173 h 4305008"/>
              <a:gd name="connsiteX590" fmla="*/ 2999687 w 5593163"/>
              <a:gd name="connsiteY590" fmla="*/ 3862645 h 4305008"/>
              <a:gd name="connsiteX591" fmla="*/ 2999571 w 5593163"/>
              <a:gd name="connsiteY591" fmla="*/ 3861506 h 4305008"/>
              <a:gd name="connsiteX592" fmla="*/ 2309405 w 5593163"/>
              <a:gd name="connsiteY592" fmla="*/ 3173908 h 4305008"/>
              <a:gd name="connsiteX593" fmla="*/ 2308899 w 5593163"/>
              <a:gd name="connsiteY593" fmla="*/ 3173846 h 4305008"/>
              <a:gd name="connsiteX594" fmla="*/ 2308361 w 5593163"/>
              <a:gd name="connsiteY594" fmla="*/ 3167222 h 4305008"/>
              <a:gd name="connsiteX595" fmla="*/ 2300894 w 5593163"/>
              <a:gd name="connsiteY595" fmla="*/ 3075472 h 4305008"/>
              <a:gd name="connsiteX596" fmla="*/ 2299523 w 5593163"/>
              <a:gd name="connsiteY596" fmla="*/ 3058630 h 4305008"/>
              <a:gd name="connsiteX597" fmla="*/ 1601297 w 5593163"/>
              <a:gd name="connsiteY597" fmla="*/ 636203 h 4305008"/>
              <a:gd name="connsiteX598" fmla="*/ 2144606 w 5593163"/>
              <a:gd name="connsiteY598" fmla="*/ 1181049 h 4305008"/>
              <a:gd name="connsiteX599" fmla="*/ 1601297 w 5593163"/>
              <a:gd name="connsiteY599" fmla="*/ 636203 h 4305008"/>
              <a:gd name="connsiteX600" fmla="*/ 1601297 w 5593163"/>
              <a:gd name="connsiteY600" fmla="*/ 2333028 h 4305008"/>
              <a:gd name="connsiteX601" fmla="*/ 2144606 w 5593163"/>
              <a:gd name="connsiteY601" fmla="*/ 2877874 h 4305008"/>
              <a:gd name="connsiteX602" fmla="*/ 1601297 w 5593163"/>
              <a:gd name="connsiteY602" fmla="*/ 2333028 h 4305008"/>
              <a:gd name="connsiteX603" fmla="*/ 1601295 w 5593163"/>
              <a:gd name="connsiteY603" fmla="*/ 2034258 h 4305008"/>
              <a:gd name="connsiteX604" fmla="*/ 2144604 w 5593163"/>
              <a:gd name="connsiteY604" fmla="*/ 1493690 h 4305008"/>
              <a:gd name="connsiteX605" fmla="*/ 1601295 w 5593163"/>
              <a:gd name="connsiteY605" fmla="*/ 2034258 h 4305008"/>
              <a:gd name="connsiteX606" fmla="*/ 1601295 w 5593163"/>
              <a:gd name="connsiteY606" fmla="*/ 3731083 h 4305008"/>
              <a:gd name="connsiteX607" fmla="*/ 2144604 w 5593163"/>
              <a:gd name="connsiteY607" fmla="*/ 3190516 h 4305008"/>
              <a:gd name="connsiteX608" fmla="*/ 1601295 w 5593163"/>
              <a:gd name="connsiteY608" fmla="*/ 3731083 h 4305008"/>
              <a:gd name="connsiteX609" fmla="*/ 1457930 w 5593163"/>
              <a:gd name="connsiteY609" fmla="*/ 503273 h 4305008"/>
              <a:gd name="connsiteX610" fmla="*/ 1458524 w 5593163"/>
              <a:gd name="connsiteY610" fmla="*/ 491833 h 4305008"/>
              <a:gd name="connsiteX611" fmla="*/ 1459022 w 5593163"/>
              <a:gd name="connsiteY611" fmla="*/ 491866 h 4305008"/>
              <a:gd name="connsiteX612" fmla="*/ 1459048 w 5593163"/>
              <a:gd name="connsiteY612" fmla="*/ 491372 h 4305008"/>
              <a:gd name="connsiteX613" fmla="*/ 1476135 w 5593163"/>
              <a:gd name="connsiteY613" fmla="*/ 492995 h 4305008"/>
              <a:gd name="connsiteX614" fmla="*/ 1571597 w 5593163"/>
              <a:gd name="connsiteY614" fmla="*/ 502060 h 4305008"/>
              <a:gd name="connsiteX615" fmla="*/ 1587809 w 5593163"/>
              <a:gd name="connsiteY615" fmla="*/ 503599 h 4305008"/>
              <a:gd name="connsiteX616" fmla="*/ 1587926 w 5593163"/>
              <a:gd name="connsiteY616" fmla="*/ 504747 h 4305008"/>
              <a:gd name="connsiteX617" fmla="*/ 2278092 w 5593163"/>
              <a:gd name="connsiteY617" fmla="*/ 1197788 h 4305008"/>
              <a:gd name="connsiteX618" fmla="*/ 2278598 w 5593163"/>
              <a:gd name="connsiteY618" fmla="*/ 1197851 h 4305008"/>
              <a:gd name="connsiteX619" fmla="*/ 2279138 w 5593163"/>
              <a:gd name="connsiteY619" fmla="*/ 1204541 h 4305008"/>
              <a:gd name="connsiteX620" fmla="*/ 2286602 w 5593163"/>
              <a:gd name="connsiteY620" fmla="*/ 1296998 h 4305008"/>
              <a:gd name="connsiteX621" fmla="*/ 2287973 w 5593163"/>
              <a:gd name="connsiteY621" fmla="*/ 1313979 h 4305008"/>
              <a:gd name="connsiteX622" fmla="*/ 2287380 w 5593163"/>
              <a:gd name="connsiteY622" fmla="*/ 1325419 h 4305008"/>
              <a:gd name="connsiteX623" fmla="*/ 2286881 w 5593163"/>
              <a:gd name="connsiteY623" fmla="*/ 1325386 h 4305008"/>
              <a:gd name="connsiteX624" fmla="*/ 2286855 w 5593163"/>
              <a:gd name="connsiteY624" fmla="*/ 1325881 h 4305008"/>
              <a:gd name="connsiteX625" fmla="*/ 2269736 w 5593163"/>
              <a:gd name="connsiteY625" fmla="*/ 1324255 h 4305008"/>
              <a:gd name="connsiteX626" fmla="*/ 2174310 w 5593163"/>
              <a:gd name="connsiteY626" fmla="*/ 1315193 h 4305008"/>
              <a:gd name="connsiteX627" fmla="*/ 2158093 w 5593163"/>
              <a:gd name="connsiteY627" fmla="*/ 1313653 h 4305008"/>
              <a:gd name="connsiteX628" fmla="*/ 2157977 w 5593163"/>
              <a:gd name="connsiteY628" fmla="*/ 1312505 h 4305008"/>
              <a:gd name="connsiteX629" fmla="*/ 1467811 w 5593163"/>
              <a:gd name="connsiteY629" fmla="*/ 619464 h 4305008"/>
              <a:gd name="connsiteX630" fmla="*/ 1467306 w 5593163"/>
              <a:gd name="connsiteY630" fmla="*/ 619401 h 4305008"/>
              <a:gd name="connsiteX631" fmla="*/ 1466767 w 5593163"/>
              <a:gd name="connsiteY631" fmla="*/ 612725 h 4305008"/>
              <a:gd name="connsiteX632" fmla="*/ 1459300 w 5593163"/>
              <a:gd name="connsiteY632" fmla="*/ 520249 h 4305008"/>
              <a:gd name="connsiteX633" fmla="*/ 1457930 w 5593163"/>
              <a:gd name="connsiteY633" fmla="*/ 503273 h 4305008"/>
              <a:gd name="connsiteX634" fmla="*/ 1457930 w 5593163"/>
              <a:gd name="connsiteY634" fmla="*/ 2200098 h 4305008"/>
              <a:gd name="connsiteX635" fmla="*/ 1458524 w 5593163"/>
              <a:gd name="connsiteY635" fmla="*/ 2188658 h 4305008"/>
              <a:gd name="connsiteX636" fmla="*/ 1459022 w 5593163"/>
              <a:gd name="connsiteY636" fmla="*/ 2188691 h 4305008"/>
              <a:gd name="connsiteX637" fmla="*/ 1459048 w 5593163"/>
              <a:gd name="connsiteY637" fmla="*/ 2188197 h 4305008"/>
              <a:gd name="connsiteX638" fmla="*/ 1476135 w 5593163"/>
              <a:gd name="connsiteY638" fmla="*/ 2189820 h 4305008"/>
              <a:gd name="connsiteX639" fmla="*/ 1571597 w 5593163"/>
              <a:gd name="connsiteY639" fmla="*/ 2198885 h 4305008"/>
              <a:gd name="connsiteX640" fmla="*/ 1587809 w 5593163"/>
              <a:gd name="connsiteY640" fmla="*/ 2200424 h 4305008"/>
              <a:gd name="connsiteX641" fmla="*/ 1587926 w 5593163"/>
              <a:gd name="connsiteY641" fmla="*/ 2201572 h 4305008"/>
              <a:gd name="connsiteX642" fmla="*/ 2278092 w 5593163"/>
              <a:gd name="connsiteY642" fmla="*/ 2894613 h 4305008"/>
              <a:gd name="connsiteX643" fmla="*/ 2278598 w 5593163"/>
              <a:gd name="connsiteY643" fmla="*/ 2894676 h 4305008"/>
              <a:gd name="connsiteX644" fmla="*/ 2279138 w 5593163"/>
              <a:gd name="connsiteY644" fmla="*/ 2901366 h 4305008"/>
              <a:gd name="connsiteX645" fmla="*/ 2286602 w 5593163"/>
              <a:gd name="connsiteY645" fmla="*/ 2993823 h 4305008"/>
              <a:gd name="connsiteX646" fmla="*/ 2287973 w 5593163"/>
              <a:gd name="connsiteY646" fmla="*/ 3010804 h 4305008"/>
              <a:gd name="connsiteX647" fmla="*/ 2287380 w 5593163"/>
              <a:gd name="connsiteY647" fmla="*/ 3022244 h 4305008"/>
              <a:gd name="connsiteX648" fmla="*/ 2286881 w 5593163"/>
              <a:gd name="connsiteY648" fmla="*/ 3022211 h 4305008"/>
              <a:gd name="connsiteX649" fmla="*/ 2286855 w 5593163"/>
              <a:gd name="connsiteY649" fmla="*/ 3022706 h 4305008"/>
              <a:gd name="connsiteX650" fmla="*/ 2269736 w 5593163"/>
              <a:gd name="connsiteY650" fmla="*/ 3021080 h 4305008"/>
              <a:gd name="connsiteX651" fmla="*/ 2174310 w 5593163"/>
              <a:gd name="connsiteY651" fmla="*/ 3012018 h 4305008"/>
              <a:gd name="connsiteX652" fmla="*/ 2158093 w 5593163"/>
              <a:gd name="connsiteY652" fmla="*/ 3010478 h 4305008"/>
              <a:gd name="connsiteX653" fmla="*/ 2157977 w 5593163"/>
              <a:gd name="connsiteY653" fmla="*/ 3009330 h 4305008"/>
              <a:gd name="connsiteX654" fmla="*/ 1467811 w 5593163"/>
              <a:gd name="connsiteY654" fmla="*/ 2316289 h 4305008"/>
              <a:gd name="connsiteX655" fmla="*/ 1467306 w 5593163"/>
              <a:gd name="connsiteY655" fmla="*/ 2316226 h 4305008"/>
              <a:gd name="connsiteX656" fmla="*/ 1466767 w 5593163"/>
              <a:gd name="connsiteY656" fmla="*/ 2309550 h 4305008"/>
              <a:gd name="connsiteX657" fmla="*/ 1459300 w 5593163"/>
              <a:gd name="connsiteY657" fmla="*/ 2217074 h 4305008"/>
              <a:gd name="connsiteX658" fmla="*/ 1457930 w 5593163"/>
              <a:gd name="connsiteY658" fmla="*/ 2200098 h 4305008"/>
              <a:gd name="connsiteX659" fmla="*/ 1457930 w 5593163"/>
              <a:gd name="connsiteY659" fmla="*/ 3896923 h 4305008"/>
              <a:gd name="connsiteX660" fmla="*/ 1458524 w 5593163"/>
              <a:gd name="connsiteY660" fmla="*/ 3885483 h 4305008"/>
              <a:gd name="connsiteX661" fmla="*/ 1459022 w 5593163"/>
              <a:gd name="connsiteY661" fmla="*/ 3885516 h 4305008"/>
              <a:gd name="connsiteX662" fmla="*/ 1459048 w 5593163"/>
              <a:gd name="connsiteY662" fmla="*/ 3885022 h 4305008"/>
              <a:gd name="connsiteX663" fmla="*/ 1476135 w 5593163"/>
              <a:gd name="connsiteY663" fmla="*/ 3886645 h 4305008"/>
              <a:gd name="connsiteX664" fmla="*/ 1571597 w 5593163"/>
              <a:gd name="connsiteY664" fmla="*/ 3895710 h 4305008"/>
              <a:gd name="connsiteX665" fmla="*/ 1587809 w 5593163"/>
              <a:gd name="connsiteY665" fmla="*/ 3897249 h 4305008"/>
              <a:gd name="connsiteX666" fmla="*/ 1587926 w 5593163"/>
              <a:gd name="connsiteY666" fmla="*/ 3898397 h 4305008"/>
              <a:gd name="connsiteX667" fmla="*/ 2148179 w 5593163"/>
              <a:gd name="connsiteY667" fmla="*/ 4255797 h 4305008"/>
              <a:gd name="connsiteX668" fmla="*/ 2176624 w 5593163"/>
              <a:gd name="connsiteY668" fmla="*/ 4305008 h 4305008"/>
              <a:gd name="connsiteX669" fmla="*/ 2025574 w 5593163"/>
              <a:gd name="connsiteY669" fmla="*/ 4305008 h 4305008"/>
              <a:gd name="connsiteX670" fmla="*/ 1973451 w 5593163"/>
              <a:gd name="connsiteY670" fmla="*/ 4241205 h 4305008"/>
              <a:gd name="connsiteX671" fmla="*/ 1601297 w 5593163"/>
              <a:gd name="connsiteY671" fmla="*/ 4029853 h 4305008"/>
              <a:gd name="connsiteX672" fmla="*/ 1700478 w 5593163"/>
              <a:gd name="connsiteY672" fmla="*/ 4271827 h 4305008"/>
              <a:gd name="connsiteX673" fmla="*/ 1727160 w 5593163"/>
              <a:gd name="connsiteY673" fmla="*/ 4305008 h 4305008"/>
              <a:gd name="connsiteX674" fmla="*/ 1573050 w 5593163"/>
              <a:gd name="connsiteY674" fmla="*/ 4305008 h 4305008"/>
              <a:gd name="connsiteX675" fmla="*/ 1542929 w 5593163"/>
              <a:gd name="connsiteY675" fmla="*/ 4254710 h 4305008"/>
              <a:gd name="connsiteX676" fmla="*/ 1467811 w 5593163"/>
              <a:gd name="connsiteY676" fmla="*/ 4013114 h 4305008"/>
              <a:gd name="connsiteX677" fmla="*/ 1467306 w 5593163"/>
              <a:gd name="connsiteY677" fmla="*/ 4013051 h 4305008"/>
              <a:gd name="connsiteX678" fmla="*/ 1466767 w 5593163"/>
              <a:gd name="connsiteY678" fmla="*/ 4006375 h 4305008"/>
              <a:gd name="connsiteX679" fmla="*/ 1459300 w 5593163"/>
              <a:gd name="connsiteY679" fmla="*/ 3913899 h 4305008"/>
              <a:gd name="connsiteX680" fmla="*/ 1457930 w 5593163"/>
              <a:gd name="connsiteY680" fmla="*/ 3896923 h 4305008"/>
              <a:gd name="connsiteX681" fmla="*/ 1457928 w 5593163"/>
              <a:gd name="connsiteY681" fmla="*/ 469318 h 4305008"/>
              <a:gd name="connsiteX682" fmla="*/ 1459298 w 5593163"/>
              <a:gd name="connsiteY682" fmla="*/ 452471 h 4305008"/>
              <a:gd name="connsiteX683" fmla="*/ 1466762 w 5593163"/>
              <a:gd name="connsiteY683" fmla="*/ 360740 h 4305008"/>
              <a:gd name="connsiteX684" fmla="*/ 1467303 w 5593163"/>
              <a:gd name="connsiteY684" fmla="*/ 354103 h 4305008"/>
              <a:gd name="connsiteX685" fmla="*/ 1467808 w 5593163"/>
              <a:gd name="connsiteY685" fmla="*/ 354040 h 4305008"/>
              <a:gd name="connsiteX686" fmla="*/ 1552022 w 5593163"/>
              <a:gd name="connsiteY686" fmla="*/ 96778 h 4305008"/>
              <a:gd name="connsiteX687" fmla="*/ 1614656 w 5593163"/>
              <a:gd name="connsiteY687" fmla="*/ 0 h 4305008"/>
              <a:gd name="connsiteX688" fmla="*/ 1783031 w 5593163"/>
              <a:gd name="connsiteY688" fmla="*/ 0 h 4305008"/>
              <a:gd name="connsiteX689" fmla="*/ 1714803 w 5593163"/>
              <a:gd name="connsiteY689" fmla="*/ 76659 h 4305008"/>
              <a:gd name="connsiteX690" fmla="*/ 1601295 w 5593163"/>
              <a:gd name="connsiteY690" fmla="*/ 337433 h 4305008"/>
              <a:gd name="connsiteX691" fmla="*/ 2040269 w 5593163"/>
              <a:gd name="connsiteY691" fmla="*/ 44350 h 4305008"/>
              <a:gd name="connsiteX692" fmla="*/ 2062497 w 5593163"/>
              <a:gd name="connsiteY692" fmla="*/ 0 h 4305008"/>
              <a:gd name="connsiteX693" fmla="*/ 2211135 w 5593163"/>
              <a:gd name="connsiteY693" fmla="*/ 0 h 4305008"/>
              <a:gd name="connsiteX694" fmla="*/ 2159296 w 5593163"/>
              <a:gd name="connsiteY694" fmla="*/ 95636 h 4305008"/>
              <a:gd name="connsiteX695" fmla="*/ 1587923 w 5593163"/>
              <a:gd name="connsiteY695" fmla="*/ 467856 h 4305008"/>
              <a:gd name="connsiteX696" fmla="*/ 1587807 w 5593163"/>
              <a:gd name="connsiteY696" fmla="*/ 468995 h 4305008"/>
              <a:gd name="connsiteX697" fmla="*/ 1571591 w 5593163"/>
              <a:gd name="connsiteY697" fmla="*/ 470523 h 4305008"/>
              <a:gd name="connsiteX698" fmla="*/ 1476164 w 5593163"/>
              <a:gd name="connsiteY698" fmla="*/ 479514 h 4305008"/>
              <a:gd name="connsiteX699" fmla="*/ 1459046 w 5593163"/>
              <a:gd name="connsiteY699" fmla="*/ 481127 h 4305008"/>
              <a:gd name="connsiteX700" fmla="*/ 1459020 w 5593163"/>
              <a:gd name="connsiteY700" fmla="*/ 480636 h 4305008"/>
              <a:gd name="connsiteX701" fmla="*/ 1458521 w 5593163"/>
              <a:gd name="connsiteY701" fmla="*/ 480669 h 4305008"/>
              <a:gd name="connsiteX702" fmla="*/ 1457928 w 5593163"/>
              <a:gd name="connsiteY702" fmla="*/ 469318 h 4305008"/>
              <a:gd name="connsiteX703" fmla="*/ 1457928 w 5593163"/>
              <a:gd name="connsiteY703" fmla="*/ 2166144 h 4305008"/>
              <a:gd name="connsiteX704" fmla="*/ 1459298 w 5593163"/>
              <a:gd name="connsiteY704" fmla="*/ 2149296 h 4305008"/>
              <a:gd name="connsiteX705" fmla="*/ 1466762 w 5593163"/>
              <a:gd name="connsiteY705" fmla="*/ 2057565 h 4305008"/>
              <a:gd name="connsiteX706" fmla="*/ 1467303 w 5593163"/>
              <a:gd name="connsiteY706" fmla="*/ 2050928 h 4305008"/>
              <a:gd name="connsiteX707" fmla="*/ 1467808 w 5593163"/>
              <a:gd name="connsiteY707" fmla="*/ 2050865 h 4305008"/>
              <a:gd name="connsiteX708" fmla="*/ 2157974 w 5593163"/>
              <a:gd name="connsiteY708" fmla="*/ 1363267 h 4305008"/>
              <a:gd name="connsiteX709" fmla="*/ 2158091 w 5593163"/>
              <a:gd name="connsiteY709" fmla="*/ 1362128 h 4305008"/>
              <a:gd name="connsiteX710" fmla="*/ 2174304 w 5593163"/>
              <a:gd name="connsiteY710" fmla="*/ 1360601 h 4305008"/>
              <a:gd name="connsiteX711" fmla="*/ 2269765 w 5593163"/>
              <a:gd name="connsiteY711" fmla="*/ 1351607 h 4305008"/>
              <a:gd name="connsiteX712" fmla="*/ 2286853 w 5593163"/>
              <a:gd name="connsiteY712" fmla="*/ 1349997 h 4305008"/>
              <a:gd name="connsiteX713" fmla="*/ 2286879 w 5593163"/>
              <a:gd name="connsiteY713" fmla="*/ 1350487 h 4305008"/>
              <a:gd name="connsiteX714" fmla="*/ 2287377 w 5593163"/>
              <a:gd name="connsiteY714" fmla="*/ 1350455 h 4305008"/>
              <a:gd name="connsiteX715" fmla="*/ 2287971 w 5593163"/>
              <a:gd name="connsiteY715" fmla="*/ 1361805 h 4305008"/>
              <a:gd name="connsiteX716" fmla="*/ 2286600 w 5593163"/>
              <a:gd name="connsiteY716" fmla="*/ 1378647 h 4305008"/>
              <a:gd name="connsiteX717" fmla="*/ 2279133 w 5593163"/>
              <a:gd name="connsiteY717" fmla="*/ 1470397 h 4305008"/>
              <a:gd name="connsiteX718" fmla="*/ 2278595 w 5593163"/>
              <a:gd name="connsiteY718" fmla="*/ 1477021 h 4305008"/>
              <a:gd name="connsiteX719" fmla="*/ 2278089 w 5593163"/>
              <a:gd name="connsiteY719" fmla="*/ 1477083 h 4305008"/>
              <a:gd name="connsiteX720" fmla="*/ 1587923 w 5593163"/>
              <a:gd name="connsiteY720" fmla="*/ 2164681 h 4305008"/>
              <a:gd name="connsiteX721" fmla="*/ 1587807 w 5593163"/>
              <a:gd name="connsiteY721" fmla="*/ 2165820 h 4305008"/>
              <a:gd name="connsiteX722" fmla="*/ 1571591 w 5593163"/>
              <a:gd name="connsiteY722" fmla="*/ 2167348 h 4305008"/>
              <a:gd name="connsiteX723" fmla="*/ 1476164 w 5593163"/>
              <a:gd name="connsiteY723" fmla="*/ 2176339 h 4305008"/>
              <a:gd name="connsiteX724" fmla="*/ 1459046 w 5593163"/>
              <a:gd name="connsiteY724" fmla="*/ 2177952 h 4305008"/>
              <a:gd name="connsiteX725" fmla="*/ 1459020 w 5593163"/>
              <a:gd name="connsiteY725" fmla="*/ 2177461 h 4305008"/>
              <a:gd name="connsiteX726" fmla="*/ 1458521 w 5593163"/>
              <a:gd name="connsiteY726" fmla="*/ 2177494 h 4305008"/>
              <a:gd name="connsiteX727" fmla="*/ 1457928 w 5593163"/>
              <a:gd name="connsiteY727" fmla="*/ 2166144 h 4305008"/>
              <a:gd name="connsiteX728" fmla="*/ 1457928 w 5593163"/>
              <a:gd name="connsiteY728" fmla="*/ 3862969 h 4305008"/>
              <a:gd name="connsiteX729" fmla="*/ 1459298 w 5593163"/>
              <a:gd name="connsiteY729" fmla="*/ 3846121 h 4305008"/>
              <a:gd name="connsiteX730" fmla="*/ 1466762 w 5593163"/>
              <a:gd name="connsiteY730" fmla="*/ 3754390 h 4305008"/>
              <a:gd name="connsiteX731" fmla="*/ 1467303 w 5593163"/>
              <a:gd name="connsiteY731" fmla="*/ 3747753 h 4305008"/>
              <a:gd name="connsiteX732" fmla="*/ 1467808 w 5593163"/>
              <a:gd name="connsiteY732" fmla="*/ 3747690 h 4305008"/>
              <a:gd name="connsiteX733" fmla="*/ 2157974 w 5593163"/>
              <a:gd name="connsiteY733" fmla="*/ 3060092 h 4305008"/>
              <a:gd name="connsiteX734" fmla="*/ 2158091 w 5593163"/>
              <a:gd name="connsiteY734" fmla="*/ 3058953 h 4305008"/>
              <a:gd name="connsiteX735" fmla="*/ 2174304 w 5593163"/>
              <a:gd name="connsiteY735" fmla="*/ 3057426 h 4305008"/>
              <a:gd name="connsiteX736" fmla="*/ 2269765 w 5593163"/>
              <a:gd name="connsiteY736" fmla="*/ 3048432 h 4305008"/>
              <a:gd name="connsiteX737" fmla="*/ 2286853 w 5593163"/>
              <a:gd name="connsiteY737" fmla="*/ 3046822 h 4305008"/>
              <a:gd name="connsiteX738" fmla="*/ 2286879 w 5593163"/>
              <a:gd name="connsiteY738" fmla="*/ 3047312 h 4305008"/>
              <a:gd name="connsiteX739" fmla="*/ 2287377 w 5593163"/>
              <a:gd name="connsiteY739" fmla="*/ 3047280 h 4305008"/>
              <a:gd name="connsiteX740" fmla="*/ 2287971 w 5593163"/>
              <a:gd name="connsiteY740" fmla="*/ 3058630 h 4305008"/>
              <a:gd name="connsiteX741" fmla="*/ 2286600 w 5593163"/>
              <a:gd name="connsiteY741" fmla="*/ 3075472 h 4305008"/>
              <a:gd name="connsiteX742" fmla="*/ 2279133 w 5593163"/>
              <a:gd name="connsiteY742" fmla="*/ 3167222 h 4305008"/>
              <a:gd name="connsiteX743" fmla="*/ 2278595 w 5593163"/>
              <a:gd name="connsiteY743" fmla="*/ 3173846 h 4305008"/>
              <a:gd name="connsiteX744" fmla="*/ 2278089 w 5593163"/>
              <a:gd name="connsiteY744" fmla="*/ 3173908 h 4305008"/>
              <a:gd name="connsiteX745" fmla="*/ 1587923 w 5593163"/>
              <a:gd name="connsiteY745" fmla="*/ 3861506 h 4305008"/>
              <a:gd name="connsiteX746" fmla="*/ 1587807 w 5593163"/>
              <a:gd name="connsiteY746" fmla="*/ 3862645 h 4305008"/>
              <a:gd name="connsiteX747" fmla="*/ 1571591 w 5593163"/>
              <a:gd name="connsiteY747" fmla="*/ 3864173 h 4305008"/>
              <a:gd name="connsiteX748" fmla="*/ 1476164 w 5593163"/>
              <a:gd name="connsiteY748" fmla="*/ 3873164 h 4305008"/>
              <a:gd name="connsiteX749" fmla="*/ 1459046 w 5593163"/>
              <a:gd name="connsiteY749" fmla="*/ 3874777 h 4305008"/>
              <a:gd name="connsiteX750" fmla="*/ 1459020 w 5593163"/>
              <a:gd name="connsiteY750" fmla="*/ 3874286 h 4305008"/>
              <a:gd name="connsiteX751" fmla="*/ 1458521 w 5593163"/>
              <a:gd name="connsiteY751" fmla="*/ 3874319 h 4305008"/>
              <a:gd name="connsiteX752" fmla="*/ 1457928 w 5593163"/>
              <a:gd name="connsiteY752" fmla="*/ 3862969 h 4305008"/>
              <a:gd name="connsiteX753" fmla="*/ 750739 w 5593163"/>
              <a:gd name="connsiteY753" fmla="*/ 1181049 h 4305008"/>
              <a:gd name="connsiteX754" fmla="*/ 1294048 w 5593163"/>
              <a:gd name="connsiteY754" fmla="*/ 636203 h 4305008"/>
              <a:gd name="connsiteX755" fmla="*/ 750739 w 5593163"/>
              <a:gd name="connsiteY755" fmla="*/ 1181049 h 4305008"/>
              <a:gd name="connsiteX756" fmla="*/ 750739 w 5593163"/>
              <a:gd name="connsiteY756" fmla="*/ 1493690 h 4305008"/>
              <a:gd name="connsiteX757" fmla="*/ 1294048 w 5593163"/>
              <a:gd name="connsiteY757" fmla="*/ 2034258 h 4305008"/>
              <a:gd name="connsiteX758" fmla="*/ 750739 w 5593163"/>
              <a:gd name="connsiteY758" fmla="*/ 1493690 h 4305008"/>
              <a:gd name="connsiteX759" fmla="*/ 750739 w 5593163"/>
              <a:gd name="connsiteY759" fmla="*/ 2877874 h 4305008"/>
              <a:gd name="connsiteX760" fmla="*/ 1294048 w 5593163"/>
              <a:gd name="connsiteY760" fmla="*/ 2333028 h 4305008"/>
              <a:gd name="connsiteX761" fmla="*/ 750739 w 5593163"/>
              <a:gd name="connsiteY761" fmla="*/ 2877874 h 4305008"/>
              <a:gd name="connsiteX762" fmla="*/ 750739 w 5593163"/>
              <a:gd name="connsiteY762" fmla="*/ 3190516 h 4305008"/>
              <a:gd name="connsiteX763" fmla="*/ 1294048 w 5593163"/>
              <a:gd name="connsiteY763" fmla="*/ 3731083 h 4305008"/>
              <a:gd name="connsiteX764" fmla="*/ 750739 w 5593163"/>
              <a:gd name="connsiteY764" fmla="*/ 3190516 h 4305008"/>
              <a:gd name="connsiteX765" fmla="*/ 718720 w 5593163"/>
              <a:gd name="connsiteY765" fmla="*/ 4305008 h 4305008"/>
              <a:gd name="connsiteX766" fmla="*/ 747165 w 5593163"/>
              <a:gd name="connsiteY766" fmla="*/ 4255797 h 4305008"/>
              <a:gd name="connsiteX767" fmla="*/ 1307418 w 5593163"/>
              <a:gd name="connsiteY767" fmla="*/ 3898397 h 4305008"/>
              <a:gd name="connsiteX768" fmla="*/ 1307535 w 5593163"/>
              <a:gd name="connsiteY768" fmla="*/ 3897249 h 4305008"/>
              <a:gd name="connsiteX769" fmla="*/ 1323748 w 5593163"/>
              <a:gd name="connsiteY769" fmla="*/ 3895710 h 4305008"/>
              <a:gd name="connsiteX770" fmla="*/ 1419209 w 5593163"/>
              <a:gd name="connsiteY770" fmla="*/ 3886645 h 4305008"/>
              <a:gd name="connsiteX771" fmla="*/ 1436297 w 5593163"/>
              <a:gd name="connsiteY771" fmla="*/ 3885022 h 4305008"/>
              <a:gd name="connsiteX772" fmla="*/ 1436323 w 5593163"/>
              <a:gd name="connsiteY772" fmla="*/ 3885516 h 4305008"/>
              <a:gd name="connsiteX773" fmla="*/ 1436821 w 5593163"/>
              <a:gd name="connsiteY773" fmla="*/ 3885483 h 4305008"/>
              <a:gd name="connsiteX774" fmla="*/ 1437415 w 5593163"/>
              <a:gd name="connsiteY774" fmla="*/ 3896923 h 4305008"/>
              <a:gd name="connsiteX775" fmla="*/ 1436044 w 5593163"/>
              <a:gd name="connsiteY775" fmla="*/ 3913899 h 4305008"/>
              <a:gd name="connsiteX776" fmla="*/ 1428577 w 5593163"/>
              <a:gd name="connsiteY776" fmla="*/ 4006375 h 4305008"/>
              <a:gd name="connsiteX777" fmla="*/ 1428039 w 5593163"/>
              <a:gd name="connsiteY777" fmla="*/ 4013051 h 4305008"/>
              <a:gd name="connsiteX778" fmla="*/ 1427533 w 5593163"/>
              <a:gd name="connsiteY778" fmla="*/ 4013114 h 4305008"/>
              <a:gd name="connsiteX779" fmla="*/ 1352416 w 5593163"/>
              <a:gd name="connsiteY779" fmla="*/ 4254710 h 4305008"/>
              <a:gd name="connsiteX780" fmla="*/ 1322295 w 5593163"/>
              <a:gd name="connsiteY780" fmla="*/ 4305008 h 4305008"/>
              <a:gd name="connsiteX781" fmla="*/ 1168185 w 5593163"/>
              <a:gd name="connsiteY781" fmla="*/ 4305008 h 4305008"/>
              <a:gd name="connsiteX782" fmla="*/ 1194867 w 5593163"/>
              <a:gd name="connsiteY782" fmla="*/ 4271827 h 4305008"/>
              <a:gd name="connsiteX783" fmla="*/ 1294048 w 5593163"/>
              <a:gd name="connsiteY783" fmla="*/ 4029853 h 4305008"/>
              <a:gd name="connsiteX784" fmla="*/ 921894 w 5593163"/>
              <a:gd name="connsiteY784" fmla="*/ 4241205 h 4305008"/>
              <a:gd name="connsiteX785" fmla="*/ 869771 w 5593163"/>
              <a:gd name="connsiteY785" fmla="*/ 4305008 h 4305008"/>
              <a:gd name="connsiteX786" fmla="*/ 684209 w 5593163"/>
              <a:gd name="connsiteY786" fmla="*/ 0 h 4305008"/>
              <a:gd name="connsiteX787" fmla="*/ 832847 w 5593163"/>
              <a:gd name="connsiteY787" fmla="*/ 0 h 4305008"/>
              <a:gd name="connsiteX788" fmla="*/ 855075 w 5593163"/>
              <a:gd name="connsiteY788" fmla="*/ 44350 h 4305008"/>
              <a:gd name="connsiteX789" fmla="*/ 1294048 w 5593163"/>
              <a:gd name="connsiteY789" fmla="*/ 337433 h 4305008"/>
              <a:gd name="connsiteX790" fmla="*/ 1180541 w 5593163"/>
              <a:gd name="connsiteY790" fmla="*/ 76659 h 4305008"/>
              <a:gd name="connsiteX791" fmla="*/ 1112313 w 5593163"/>
              <a:gd name="connsiteY791" fmla="*/ 0 h 4305008"/>
              <a:gd name="connsiteX792" fmla="*/ 1280688 w 5593163"/>
              <a:gd name="connsiteY792" fmla="*/ 0 h 4305008"/>
              <a:gd name="connsiteX793" fmla="*/ 1343322 w 5593163"/>
              <a:gd name="connsiteY793" fmla="*/ 96778 h 4305008"/>
              <a:gd name="connsiteX794" fmla="*/ 1427534 w 5593163"/>
              <a:gd name="connsiteY794" fmla="*/ 354040 h 4305008"/>
              <a:gd name="connsiteX795" fmla="*/ 1428040 w 5593163"/>
              <a:gd name="connsiteY795" fmla="*/ 354102 h 4305008"/>
              <a:gd name="connsiteX796" fmla="*/ 1428580 w 5593163"/>
              <a:gd name="connsiteY796" fmla="*/ 360740 h 4305008"/>
              <a:gd name="connsiteX797" fmla="*/ 1436044 w 5593163"/>
              <a:gd name="connsiteY797" fmla="*/ 452471 h 4305008"/>
              <a:gd name="connsiteX798" fmla="*/ 1437415 w 5593163"/>
              <a:gd name="connsiteY798" fmla="*/ 469318 h 4305008"/>
              <a:gd name="connsiteX799" fmla="*/ 1436822 w 5593163"/>
              <a:gd name="connsiteY799" fmla="*/ 480669 h 4305008"/>
              <a:gd name="connsiteX800" fmla="*/ 1436323 w 5593163"/>
              <a:gd name="connsiteY800" fmla="*/ 480636 h 4305008"/>
              <a:gd name="connsiteX801" fmla="*/ 1436297 w 5593163"/>
              <a:gd name="connsiteY801" fmla="*/ 481127 h 4305008"/>
              <a:gd name="connsiteX802" fmla="*/ 1419178 w 5593163"/>
              <a:gd name="connsiteY802" fmla="*/ 479514 h 4305008"/>
              <a:gd name="connsiteX803" fmla="*/ 1323752 w 5593163"/>
              <a:gd name="connsiteY803" fmla="*/ 470523 h 4305008"/>
              <a:gd name="connsiteX804" fmla="*/ 1307535 w 5593163"/>
              <a:gd name="connsiteY804" fmla="*/ 468995 h 4305008"/>
              <a:gd name="connsiteX805" fmla="*/ 1307419 w 5593163"/>
              <a:gd name="connsiteY805" fmla="*/ 467856 h 4305008"/>
              <a:gd name="connsiteX806" fmla="*/ 736048 w 5593163"/>
              <a:gd name="connsiteY806" fmla="*/ 95636 h 4305008"/>
              <a:gd name="connsiteX807" fmla="*/ 607372 w 5593163"/>
              <a:gd name="connsiteY807" fmla="*/ 1313979 h 4305008"/>
              <a:gd name="connsiteX808" fmla="*/ 608742 w 5593163"/>
              <a:gd name="connsiteY808" fmla="*/ 1296998 h 4305008"/>
              <a:gd name="connsiteX809" fmla="*/ 616206 w 5593163"/>
              <a:gd name="connsiteY809" fmla="*/ 1204541 h 4305008"/>
              <a:gd name="connsiteX810" fmla="*/ 616747 w 5593163"/>
              <a:gd name="connsiteY810" fmla="*/ 1197851 h 4305008"/>
              <a:gd name="connsiteX811" fmla="*/ 617252 w 5593163"/>
              <a:gd name="connsiteY811" fmla="*/ 1197788 h 4305008"/>
              <a:gd name="connsiteX812" fmla="*/ 1307418 w 5593163"/>
              <a:gd name="connsiteY812" fmla="*/ 504747 h 4305008"/>
              <a:gd name="connsiteX813" fmla="*/ 1307535 w 5593163"/>
              <a:gd name="connsiteY813" fmla="*/ 503599 h 4305008"/>
              <a:gd name="connsiteX814" fmla="*/ 1323748 w 5593163"/>
              <a:gd name="connsiteY814" fmla="*/ 502060 h 4305008"/>
              <a:gd name="connsiteX815" fmla="*/ 1419209 w 5593163"/>
              <a:gd name="connsiteY815" fmla="*/ 492995 h 4305008"/>
              <a:gd name="connsiteX816" fmla="*/ 1436297 w 5593163"/>
              <a:gd name="connsiteY816" fmla="*/ 491372 h 4305008"/>
              <a:gd name="connsiteX817" fmla="*/ 1436323 w 5593163"/>
              <a:gd name="connsiteY817" fmla="*/ 491866 h 4305008"/>
              <a:gd name="connsiteX818" fmla="*/ 1436821 w 5593163"/>
              <a:gd name="connsiteY818" fmla="*/ 491833 h 4305008"/>
              <a:gd name="connsiteX819" fmla="*/ 1437415 w 5593163"/>
              <a:gd name="connsiteY819" fmla="*/ 503273 h 4305008"/>
              <a:gd name="connsiteX820" fmla="*/ 1436044 w 5593163"/>
              <a:gd name="connsiteY820" fmla="*/ 520249 h 4305008"/>
              <a:gd name="connsiteX821" fmla="*/ 1428577 w 5593163"/>
              <a:gd name="connsiteY821" fmla="*/ 612725 h 4305008"/>
              <a:gd name="connsiteX822" fmla="*/ 1428039 w 5593163"/>
              <a:gd name="connsiteY822" fmla="*/ 619401 h 4305008"/>
              <a:gd name="connsiteX823" fmla="*/ 1427533 w 5593163"/>
              <a:gd name="connsiteY823" fmla="*/ 619464 h 4305008"/>
              <a:gd name="connsiteX824" fmla="*/ 737367 w 5593163"/>
              <a:gd name="connsiteY824" fmla="*/ 1312505 h 4305008"/>
              <a:gd name="connsiteX825" fmla="*/ 737251 w 5593163"/>
              <a:gd name="connsiteY825" fmla="*/ 1313653 h 4305008"/>
              <a:gd name="connsiteX826" fmla="*/ 721035 w 5593163"/>
              <a:gd name="connsiteY826" fmla="*/ 1315193 h 4305008"/>
              <a:gd name="connsiteX827" fmla="*/ 625608 w 5593163"/>
              <a:gd name="connsiteY827" fmla="*/ 1324255 h 4305008"/>
              <a:gd name="connsiteX828" fmla="*/ 608490 w 5593163"/>
              <a:gd name="connsiteY828" fmla="*/ 1325881 h 4305008"/>
              <a:gd name="connsiteX829" fmla="*/ 608464 w 5593163"/>
              <a:gd name="connsiteY829" fmla="*/ 1325386 h 4305008"/>
              <a:gd name="connsiteX830" fmla="*/ 607965 w 5593163"/>
              <a:gd name="connsiteY830" fmla="*/ 1325419 h 4305008"/>
              <a:gd name="connsiteX831" fmla="*/ 607372 w 5593163"/>
              <a:gd name="connsiteY831" fmla="*/ 1313979 h 4305008"/>
              <a:gd name="connsiteX832" fmla="*/ 607372 w 5593163"/>
              <a:gd name="connsiteY832" fmla="*/ 1361805 h 4305008"/>
              <a:gd name="connsiteX833" fmla="*/ 607966 w 5593163"/>
              <a:gd name="connsiteY833" fmla="*/ 1350455 h 4305008"/>
              <a:gd name="connsiteX834" fmla="*/ 608464 w 5593163"/>
              <a:gd name="connsiteY834" fmla="*/ 1350487 h 4305008"/>
              <a:gd name="connsiteX835" fmla="*/ 608490 w 5593163"/>
              <a:gd name="connsiteY835" fmla="*/ 1349997 h 4305008"/>
              <a:gd name="connsiteX836" fmla="*/ 625577 w 5593163"/>
              <a:gd name="connsiteY836" fmla="*/ 1351607 h 4305008"/>
              <a:gd name="connsiteX837" fmla="*/ 721039 w 5593163"/>
              <a:gd name="connsiteY837" fmla="*/ 1360601 h 4305008"/>
              <a:gd name="connsiteX838" fmla="*/ 737251 w 5593163"/>
              <a:gd name="connsiteY838" fmla="*/ 1362128 h 4305008"/>
              <a:gd name="connsiteX839" fmla="*/ 737368 w 5593163"/>
              <a:gd name="connsiteY839" fmla="*/ 1363267 h 4305008"/>
              <a:gd name="connsiteX840" fmla="*/ 1427534 w 5593163"/>
              <a:gd name="connsiteY840" fmla="*/ 2050865 h 4305008"/>
              <a:gd name="connsiteX841" fmla="*/ 1428040 w 5593163"/>
              <a:gd name="connsiteY841" fmla="*/ 2050928 h 4305008"/>
              <a:gd name="connsiteX842" fmla="*/ 1428580 w 5593163"/>
              <a:gd name="connsiteY842" fmla="*/ 2057565 h 4305008"/>
              <a:gd name="connsiteX843" fmla="*/ 1436044 w 5593163"/>
              <a:gd name="connsiteY843" fmla="*/ 2149296 h 4305008"/>
              <a:gd name="connsiteX844" fmla="*/ 1437415 w 5593163"/>
              <a:gd name="connsiteY844" fmla="*/ 2166144 h 4305008"/>
              <a:gd name="connsiteX845" fmla="*/ 1436822 w 5593163"/>
              <a:gd name="connsiteY845" fmla="*/ 2177494 h 4305008"/>
              <a:gd name="connsiteX846" fmla="*/ 1436323 w 5593163"/>
              <a:gd name="connsiteY846" fmla="*/ 2177461 h 4305008"/>
              <a:gd name="connsiteX847" fmla="*/ 1436297 w 5593163"/>
              <a:gd name="connsiteY847" fmla="*/ 2177952 h 4305008"/>
              <a:gd name="connsiteX848" fmla="*/ 1419178 w 5593163"/>
              <a:gd name="connsiteY848" fmla="*/ 2176339 h 4305008"/>
              <a:gd name="connsiteX849" fmla="*/ 1323752 w 5593163"/>
              <a:gd name="connsiteY849" fmla="*/ 2167348 h 4305008"/>
              <a:gd name="connsiteX850" fmla="*/ 1307535 w 5593163"/>
              <a:gd name="connsiteY850" fmla="*/ 2165820 h 4305008"/>
              <a:gd name="connsiteX851" fmla="*/ 1307419 w 5593163"/>
              <a:gd name="connsiteY851" fmla="*/ 2164681 h 4305008"/>
              <a:gd name="connsiteX852" fmla="*/ 617253 w 5593163"/>
              <a:gd name="connsiteY852" fmla="*/ 1477083 h 4305008"/>
              <a:gd name="connsiteX853" fmla="*/ 616748 w 5593163"/>
              <a:gd name="connsiteY853" fmla="*/ 1477021 h 4305008"/>
              <a:gd name="connsiteX854" fmla="*/ 616209 w 5593163"/>
              <a:gd name="connsiteY854" fmla="*/ 1470397 h 4305008"/>
              <a:gd name="connsiteX855" fmla="*/ 608742 w 5593163"/>
              <a:gd name="connsiteY855" fmla="*/ 1378647 h 4305008"/>
              <a:gd name="connsiteX856" fmla="*/ 607372 w 5593163"/>
              <a:gd name="connsiteY856" fmla="*/ 1361805 h 4305008"/>
              <a:gd name="connsiteX857" fmla="*/ 607372 w 5593163"/>
              <a:gd name="connsiteY857" fmla="*/ 3010804 h 4305008"/>
              <a:gd name="connsiteX858" fmla="*/ 608742 w 5593163"/>
              <a:gd name="connsiteY858" fmla="*/ 2993823 h 4305008"/>
              <a:gd name="connsiteX859" fmla="*/ 616206 w 5593163"/>
              <a:gd name="connsiteY859" fmla="*/ 2901366 h 4305008"/>
              <a:gd name="connsiteX860" fmla="*/ 616747 w 5593163"/>
              <a:gd name="connsiteY860" fmla="*/ 2894676 h 4305008"/>
              <a:gd name="connsiteX861" fmla="*/ 617252 w 5593163"/>
              <a:gd name="connsiteY861" fmla="*/ 2894613 h 4305008"/>
              <a:gd name="connsiteX862" fmla="*/ 1307418 w 5593163"/>
              <a:gd name="connsiteY862" fmla="*/ 2201572 h 4305008"/>
              <a:gd name="connsiteX863" fmla="*/ 1307535 w 5593163"/>
              <a:gd name="connsiteY863" fmla="*/ 2200424 h 4305008"/>
              <a:gd name="connsiteX864" fmla="*/ 1323748 w 5593163"/>
              <a:gd name="connsiteY864" fmla="*/ 2198885 h 4305008"/>
              <a:gd name="connsiteX865" fmla="*/ 1419209 w 5593163"/>
              <a:gd name="connsiteY865" fmla="*/ 2189820 h 4305008"/>
              <a:gd name="connsiteX866" fmla="*/ 1436297 w 5593163"/>
              <a:gd name="connsiteY866" fmla="*/ 2188197 h 4305008"/>
              <a:gd name="connsiteX867" fmla="*/ 1436323 w 5593163"/>
              <a:gd name="connsiteY867" fmla="*/ 2188691 h 4305008"/>
              <a:gd name="connsiteX868" fmla="*/ 1436821 w 5593163"/>
              <a:gd name="connsiteY868" fmla="*/ 2188658 h 4305008"/>
              <a:gd name="connsiteX869" fmla="*/ 1437415 w 5593163"/>
              <a:gd name="connsiteY869" fmla="*/ 2200098 h 4305008"/>
              <a:gd name="connsiteX870" fmla="*/ 1436044 w 5593163"/>
              <a:gd name="connsiteY870" fmla="*/ 2217074 h 4305008"/>
              <a:gd name="connsiteX871" fmla="*/ 1428577 w 5593163"/>
              <a:gd name="connsiteY871" fmla="*/ 2309550 h 4305008"/>
              <a:gd name="connsiteX872" fmla="*/ 1428039 w 5593163"/>
              <a:gd name="connsiteY872" fmla="*/ 2316226 h 4305008"/>
              <a:gd name="connsiteX873" fmla="*/ 1427533 w 5593163"/>
              <a:gd name="connsiteY873" fmla="*/ 2316289 h 4305008"/>
              <a:gd name="connsiteX874" fmla="*/ 737367 w 5593163"/>
              <a:gd name="connsiteY874" fmla="*/ 3009330 h 4305008"/>
              <a:gd name="connsiteX875" fmla="*/ 737251 w 5593163"/>
              <a:gd name="connsiteY875" fmla="*/ 3010478 h 4305008"/>
              <a:gd name="connsiteX876" fmla="*/ 721035 w 5593163"/>
              <a:gd name="connsiteY876" fmla="*/ 3012018 h 4305008"/>
              <a:gd name="connsiteX877" fmla="*/ 625608 w 5593163"/>
              <a:gd name="connsiteY877" fmla="*/ 3021080 h 4305008"/>
              <a:gd name="connsiteX878" fmla="*/ 608490 w 5593163"/>
              <a:gd name="connsiteY878" fmla="*/ 3022706 h 4305008"/>
              <a:gd name="connsiteX879" fmla="*/ 608464 w 5593163"/>
              <a:gd name="connsiteY879" fmla="*/ 3022211 h 4305008"/>
              <a:gd name="connsiteX880" fmla="*/ 607965 w 5593163"/>
              <a:gd name="connsiteY880" fmla="*/ 3022244 h 4305008"/>
              <a:gd name="connsiteX881" fmla="*/ 607372 w 5593163"/>
              <a:gd name="connsiteY881" fmla="*/ 3010804 h 4305008"/>
              <a:gd name="connsiteX882" fmla="*/ 607372 w 5593163"/>
              <a:gd name="connsiteY882" fmla="*/ 3058630 h 4305008"/>
              <a:gd name="connsiteX883" fmla="*/ 607966 w 5593163"/>
              <a:gd name="connsiteY883" fmla="*/ 3047280 h 4305008"/>
              <a:gd name="connsiteX884" fmla="*/ 608464 w 5593163"/>
              <a:gd name="connsiteY884" fmla="*/ 3047312 h 4305008"/>
              <a:gd name="connsiteX885" fmla="*/ 608490 w 5593163"/>
              <a:gd name="connsiteY885" fmla="*/ 3046822 h 4305008"/>
              <a:gd name="connsiteX886" fmla="*/ 625577 w 5593163"/>
              <a:gd name="connsiteY886" fmla="*/ 3048432 h 4305008"/>
              <a:gd name="connsiteX887" fmla="*/ 721039 w 5593163"/>
              <a:gd name="connsiteY887" fmla="*/ 3057426 h 4305008"/>
              <a:gd name="connsiteX888" fmla="*/ 737251 w 5593163"/>
              <a:gd name="connsiteY888" fmla="*/ 3058953 h 4305008"/>
              <a:gd name="connsiteX889" fmla="*/ 737368 w 5593163"/>
              <a:gd name="connsiteY889" fmla="*/ 3060092 h 4305008"/>
              <a:gd name="connsiteX890" fmla="*/ 1427534 w 5593163"/>
              <a:gd name="connsiteY890" fmla="*/ 3747690 h 4305008"/>
              <a:gd name="connsiteX891" fmla="*/ 1428040 w 5593163"/>
              <a:gd name="connsiteY891" fmla="*/ 3747753 h 4305008"/>
              <a:gd name="connsiteX892" fmla="*/ 1428580 w 5593163"/>
              <a:gd name="connsiteY892" fmla="*/ 3754390 h 4305008"/>
              <a:gd name="connsiteX893" fmla="*/ 1436044 w 5593163"/>
              <a:gd name="connsiteY893" fmla="*/ 3846121 h 4305008"/>
              <a:gd name="connsiteX894" fmla="*/ 1437415 w 5593163"/>
              <a:gd name="connsiteY894" fmla="*/ 3862969 h 4305008"/>
              <a:gd name="connsiteX895" fmla="*/ 1436822 w 5593163"/>
              <a:gd name="connsiteY895" fmla="*/ 3874319 h 4305008"/>
              <a:gd name="connsiteX896" fmla="*/ 1436323 w 5593163"/>
              <a:gd name="connsiteY896" fmla="*/ 3874286 h 4305008"/>
              <a:gd name="connsiteX897" fmla="*/ 1436297 w 5593163"/>
              <a:gd name="connsiteY897" fmla="*/ 3874777 h 4305008"/>
              <a:gd name="connsiteX898" fmla="*/ 1419178 w 5593163"/>
              <a:gd name="connsiteY898" fmla="*/ 3873164 h 4305008"/>
              <a:gd name="connsiteX899" fmla="*/ 1323752 w 5593163"/>
              <a:gd name="connsiteY899" fmla="*/ 3864173 h 4305008"/>
              <a:gd name="connsiteX900" fmla="*/ 1307535 w 5593163"/>
              <a:gd name="connsiteY900" fmla="*/ 3862645 h 4305008"/>
              <a:gd name="connsiteX901" fmla="*/ 1307419 w 5593163"/>
              <a:gd name="connsiteY901" fmla="*/ 3861506 h 4305008"/>
              <a:gd name="connsiteX902" fmla="*/ 617253 w 5593163"/>
              <a:gd name="connsiteY902" fmla="*/ 3173908 h 4305008"/>
              <a:gd name="connsiteX903" fmla="*/ 616748 w 5593163"/>
              <a:gd name="connsiteY903" fmla="*/ 3173846 h 4305008"/>
              <a:gd name="connsiteX904" fmla="*/ 616209 w 5593163"/>
              <a:gd name="connsiteY904" fmla="*/ 3167222 h 4305008"/>
              <a:gd name="connsiteX905" fmla="*/ 608742 w 5593163"/>
              <a:gd name="connsiteY905" fmla="*/ 3075472 h 4305008"/>
              <a:gd name="connsiteX906" fmla="*/ 607372 w 5593163"/>
              <a:gd name="connsiteY906" fmla="*/ 3058630 h 4305008"/>
              <a:gd name="connsiteX907" fmla="*/ 0 w 5593163"/>
              <a:gd name="connsiteY907" fmla="*/ 116373 h 4305008"/>
              <a:gd name="connsiteX908" fmla="*/ 0 w 5593163"/>
              <a:gd name="connsiteY908" fmla="*/ 0 h 4305008"/>
              <a:gd name="connsiteX909" fmla="*/ 90880 w 5593163"/>
              <a:gd name="connsiteY909" fmla="*/ 0 h 4305008"/>
              <a:gd name="connsiteX910" fmla="*/ 22652 w 5593163"/>
              <a:gd name="connsiteY910" fmla="*/ 76659 h 4305008"/>
              <a:gd name="connsiteX911" fmla="*/ 0 w 5593163"/>
              <a:gd name="connsiteY911" fmla="*/ 443121 h 4305008"/>
              <a:gd name="connsiteX912" fmla="*/ 0 w 5593163"/>
              <a:gd name="connsiteY912" fmla="*/ 311637 h 4305008"/>
              <a:gd name="connsiteX913" fmla="*/ 82171 w 5593163"/>
              <a:gd name="connsiteY913" fmla="*/ 276703 h 4305008"/>
              <a:gd name="connsiteX914" fmla="*/ 348118 w 5593163"/>
              <a:gd name="connsiteY914" fmla="*/ 44350 h 4305008"/>
              <a:gd name="connsiteX915" fmla="*/ 370347 w 5593163"/>
              <a:gd name="connsiteY915" fmla="*/ 0 h 4305008"/>
              <a:gd name="connsiteX916" fmla="*/ 518984 w 5593163"/>
              <a:gd name="connsiteY916" fmla="*/ 0 h 4305008"/>
              <a:gd name="connsiteX917" fmla="*/ 467145 w 5593163"/>
              <a:gd name="connsiteY917" fmla="*/ 95636 h 4305008"/>
              <a:gd name="connsiteX918" fmla="*/ 13323 w 5593163"/>
              <a:gd name="connsiteY918" fmla="*/ 439959 h 4305008"/>
              <a:gd name="connsiteX919" fmla="*/ 0 w 5593163"/>
              <a:gd name="connsiteY919" fmla="*/ 1070142 h 4305008"/>
              <a:gd name="connsiteX920" fmla="*/ 0 w 5593163"/>
              <a:gd name="connsiteY920" fmla="*/ 862064 h 4305008"/>
              <a:gd name="connsiteX921" fmla="*/ 31905 w 5593163"/>
              <a:gd name="connsiteY921" fmla="*/ 912052 h 4305008"/>
              <a:gd name="connsiteX922" fmla="*/ 452455 w 5593163"/>
              <a:gd name="connsiteY922" fmla="*/ 1181049 h 4305008"/>
              <a:gd name="connsiteX923" fmla="*/ 9316 w 5593163"/>
              <a:gd name="connsiteY923" fmla="*/ 665484 h 4305008"/>
              <a:gd name="connsiteX924" fmla="*/ 0 w 5593163"/>
              <a:gd name="connsiteY924" fmla="*/ 662760 h 4305008"/>
              <a:gd name="connsiteX925" fmla="*/ 0 w 5593163"/>
              <a:gd name="connsiteY925" fmla="*/ 530567 h 4305008"/>
              <a:gd name="connsiteX926" fmla="*/ 26399 w 5593163"/>
              <a:gd name="connsiteY926" fmla="*/ 537107 h 4305008"/>
              <a:gd name="connsiteX927" fmla="*/ 585941 w 5593163"/>
              <a:gd name="connsiteY927" fmla="*/ 1197788 h 4305008"/>
              <a:gd name="connsiteX928" fmla="*/ 586447 w 5593163"/>
              <a:gd name="connsiteY928" fmla="*/ 1197851 h 4305008"/>
              <a:gd name="connsiteX929" fmla="*/ 586987 w 5593163"/>
              <a:gd name="connsiteY929" fmla="*/ 1204541 h 4305008"/>
              <a:gd name="connsiteX930" fmla="*/ 594451 w 5593163"/>
              <a:gd name="connsiteY930" fmla="*/ 1296998 h 4305008"/>
              <a:gd name="connsiteX931" fmla="*/ 595822 w 5593163"/>
              <a:gd name="connsiteY931" fmla="*/ 1313979 h 4305008"/>
              <a:gd name="connsiteX932" fmla="*/ 595229 w 5593163"/>
              <a:gd name="connsiteY932" fmla="*/ 1325419 h 4305008"/>
              <a:gd name="connsiteX933" fmla="*/ 594730 w 5593163"/>
              <a:gd name="connsiteY933" fmla="*/ 1325386 h 4305008"/>
              <a:gd name="connsiteX934" fmla="*/ 594704 w 5593163"/>
              <a:gd name="connsiteY934" fmla="*/ 1325881 h 4305008"/>
              <a:gd name="connsiteX935" fmla="*/ 577585 w 5593163"/>
              <a:gd name="connsiteY935" fmla="*/ 1324255 h 4305008"/>
              <a:gd name="connsiteX936" fmla="*/ 482159 w 5593163"/>
              <a:gd name="connsiteY936" fmla="*/ 1315193 h 4305008"/>
              <a:gd name="connsiteX937" fmla="*/ 465942 w 5593163"/>
              <a:gd name="connsiteY937" fmla="*/ 1313653 h 4305008"/>
              <a:gd name="connsiteX938" fmla="*/ 465826 w 5593163"/>
              <a:gd name="connsiteY938" fmla="*/ 1312505 h 4305008"/>
              <a:gd name="connsiteX939" fmla="*/ 5028 w 5593163"/>
              <a:gd name="connsiteY939" fmla="*/ 1076034 h 4305008"/>
              <a:gd name="connsiteX940" fmla="*/ 0 w 5593163"/>
              <a:gd name="connsiteY940" fmla="*/ 2139063 h 4305008"/>
              <a:gd name="connsiteX941" fmla="*/ 0 w 5593163"/>
              <a:gd name="connsiteY941" fmla="*/ 2007909 h 4305008"/>
              <a:gd name="connsiteX942" fmla="*/ 9314 w 5593163"/>
              <a:gd name="connsiteY942" fmla="*/ 2005207 h 4305008"/>
              <a:gd name="connsiteX943" fmla="*/ 452453 w 5593163"/>
              <a:gd name="connsiteY943" fmla="*/ 1493690 h 4305008"/>
              <a:gd name="connsiteX944" fmla="*/ 31903 w 5593163"/>
              <a:gd name="connsiteY944" fmla="*/ 1760575 h 4305008"/>
              <a:gd name="connsiteX945" fmla="*/ 0 w 5593163"/>
              <a:gd name="connsiteY945" fmla="*/ 1810167 h 4305008"/>
              <a:gd name="connsiteX946" fmla="*/ 0 w 5593163"/>
              <a:gd name="connsiteY946" fmla="*/ 1603724 h 4305008"/>
              <a:gd name="connsiteX947" fmla="*/ 5025 w 5593163"/>
              <a:gd name="connsiteY947" fmla="*/ 1597880 h 4305008"/>
              <a:gd name="connsiteX948" fmla="*/ 465823 w 5593163"/>
              <a:gd name="connsiteY948" fmla="*/ 1363267 h 4305008"/>
              <a:gd name="connsiteX949" fmla="*/ 465940 w 5593163"/>
              <a:gd name="connsiteY949" fmla="*/ 1362128 h 4305008"/>
              <a:gd name="connsiteX950" fmla="*/ 482153 w 5593163"/>
              <a:gd name="connsiteY950" fmla="*/ 1360601 h 4305008"/>
              <a:gd name="connsiteX951" fmla="*/ 577614 w 5593163"/>
              <a:gd name="connsiteY951" fmla="*/ 1351607 h 4305008"/>
              <a:gd name="connsiteX952" fmla="*/ 594702 w 5593163"/>
              <a:gd name="connsiteY952" fmla="*/ 1349997 h 4305008"/>
              <a:gd name="connsiteX953" fmla="*/ 594728 w 5593163"/>
              <a:gd name="connsiteY953" fmla="*/ 1350487 h 4305008"/>
              <a:gd name="connsiteX954" fmla="*/ 595226 w 5593163"/>
              <a:gd name="connsiteY954" fmla="*/ 1350455 h 4305008"/>
              <a:gd name="connsiteX955" fmla="*/ 595820 w 5593163"/>
              <a:gd name="connsiteY955" fmla="*/ 1361805 h 4305008"/>
              <a:gd name="connsiteX956" fmla="*/ 594449 w 5593163"/>
              <a:gd name="connsiteY956" fmla="*/ 1378647 h 4305008"/>
              <a:gd name="connsiteX957" fmla="*/ 586982 w 5593163"/>
              <a:gd name="connsiteY957" fmla="*/ 1470397 h 4305008"/>
              <a:gd name="connsiteX958" fmla="*/ 586444 w 5593163"/>
              <a:gd name="connsiteY958" fmla="*/ 1477021 h 4305008"/>
              <a:gd name="connsiteX959" fmla="*/ 585938 w 5593163"/>
              <a:gd name="connsiteY959" fmla="*/ 1477083 h 4305008"/>
              <a:gd name="connsiteX960" fmla="*/ 26396 w 5593163"/>
              <a:gd name="connsiteY960" fmla="*/ 2132575 h 4305008"/>
              <a:gd name="connsiteX961" fmla="*/ 0 w 5593163"/>
              <a:gd name="connsiteY961" fmla="*/ 2766967 h 4305008"/>
              <a:gd name="connsiteX962" fmla="*/ 0 w 5593163"/>
              <a:gd name="connsiteY962" fmla="*/ 2558889 h 4305008"/>
              <a:gd name="connsiteX963" fmla="*/ 31905 w 5593163"/>
              <a:gd name="connsiteY963" fmla="*/ 2608877 h 4305008"/>
              <a:gd name="connsiteX964" fmla="*/ 452455 w 5593163"/>
              <a:gd name="connsiteY964" fmla="*/ 2877874 h 4305008"/>
              <a:gd name="connsiteX965" fmla="*/ 9316 w 5593163"/>
              <a:gd name="connsiteY965" fmla="*/ 2362309 h 4305008"/>
              <a:gd name="connsiteX966" fmla="*/ 0 w 5593163"/>
              <a:gd name="connsiteY966" fmla="*/ 2359585 h 4305008"/>
              <a:gd name="connsiteX967" fmla="*/ 0 w 5593163"/>
              <a:gd name="connsiteY967" fmla="*/ 2227392 h 4305008"/>
              <a:gd name="connsiteX968" fmla="*/ 26399 w 5593163"/>
              <a:gd name="connsiteY968" fmla="*/ 2233932 h 4305008"/>
              <a:gd name="connsiteX969" fmla="*/ 585941 w 5593163"/>
              <a:gd name="connsiteY969" fmla="*/ 2894613 h 4305008"/>
              <a:gd name="connsiteX970" fmla="*/ 586447 w 5593163"/>
              <a:gd name="connsiteY970" fmla="*/ 2894676 h 4305008"/>
              <a:gd name="connsiteX971" fmla="*/ 586987 w 5593163"/>
              <a:gd name="connsiteY971" fmla="*/ 2901366 h 4305008"/>
              <a:gd name="connsiteX972" fmla="*/ 594451 w 5593163"/>
              <a:gd name="connsiteY972" fmla="*/ 2993823 h 4305008"/>
              <a:gd name="connsiteX973" fmla="*/ 595822 w 5593163"/>
              <a:gd name="connsiteY973" fmla="*/ 3010804 h 4305008"/>
              <a:gd name="connsiteX974" fmla="*/ 595229 w 5593163"/>
              <a:gd name="connsiteY974" fmla="*/ 3022244 h 4305008"/>
              <a:gd name="connsiteX975" fmla="*/ 594730 w 5593163"/>
              <a:gd name="connsiteY975" fmla="*/ 3022211 h 4305008"/>
              <a:gd name="connsiteX976" fmla="*/ 594704 w 5593163"/>
              <a:gd name="connsiteY976" fmla="*/ 3022706 h 4305008"/>
              <a:gd name="connsiteX977" fmla="*/ 577585 w 5593163"/>
              <a:gd name="connsiteY977" fmla="*/ 3021080 h 4305008"/>
              <a:gd name="connsiteX978" fmla="*/ 482159 w 5593163"/>
              <a:gd name="connsiteY978" fmla="*/ 3012018 h 4305008"/>
              <a:gd name="connsiteX979" fmla="*/ 465942 w 5593163"/>
              <a:gd name="connsiteY979" fmla="*/ 3010478 h 4305008"/>
              <a:gd name="connsiteX980" fmla="*/ 465826 w 5593163"/>
              <a:gd name="connsiteY980" fmla="*/ 3009330 h 4305008"/>
              <a:gd name="connsiteX981" fmla="*/ 5028 w 5593163"/>
              <a:gd name="connsiteY981" fmla="*/ 2772859 h 4305008"/>
              <a:gd name="connsiteX982" fmla="*/ 0 w 5593163"/>
              <a:gd name="connsiteY982" fmla="*/ 3835888 h 4305008"/>
              <a:gd name="connsiteX983" fmla="*/ 0 w 5593163"/>
              <a:gd name="connsiteY983" fmla="*/ 3704734 h 4305008"/>
              <a:gd name="connsiteX984" fmla="*/ 9314 w 5593163"/>
              <a:gd name="connsiteY984" fmla="*/ 3702032 h 4305008"/>
              <a:gd name="connsiteX985" fmla="*/ 452453 w 5593163"/>
              <a:gd name="connsiteY985" fmla="*/ 3190516 h 4305008"/>
              <a:gd name="connsiteX986" fmla="*/ 31903 w 5593163"/>
              <a:gd name="connsiteY986" fmla="*/ 3457400 h 4305008"/>
              <a:gd name="connsiteX987" fmla="*/ 0 w 5593163"/>
              <a:gd name="connsiteY987" fmla="*/ 3506992 h 4305008"/>
              <a:gd name="connsiteX988" fmla="*/ 0 w 5593163"/>
              <a:gd name="connsiteY988" fmla="*/ 3300549 h 4305008"/>
              <a:gd name="connsiteX989" fmla="*/ 5025 w 5593163"/>
              <a:gd name="connsiteY989" fmla="*/ 3294705 h 4305008"/>
              <a:gd name="connsiteX990" fmla="*/ 465823 w 5593163"/>
              <a:gd name="connsiteY990" fmla="*/ 3060092 h 4305008"/>
              <a:gd name="connsiteX991" fmla="*/ 465940 w 5593163"/>
              <a:gd name="connsiteY991" fmla="*/ 3058953 h 4305008"/>
              <a:gd name="connsiteX992" fmla="*/ 482153 w 5593163"/>
              <a:gd name="connsiteY992" fmla="*/ 3057426 h 4305008"/>
              <a:gd name="connsiteX993" fmla="*/ 577614 w 5593163"/>
              <a:gd name="connsiteY993" fmla="*/ 3048432 h 4305008"/>
              <a:gd name="connsiteX994" fmla="*/ 594702 w 5593163"/>
              <a:gd name="connsiteY994" fmla="*/ 3046822 h 4305008"/>
              <a:gd name="connsiteX995" fmla="*/ 594728 w 5593163"/>
              <a:gd name="connsiteY995" fmla="*/ 3047312 h 4305008"/>
              <a:gd name="connsiteX996" fmla="*/ 595226 w 5593163"/>
              <a:gd name="connsiteY996" fmla="*/ 3047280 h 4305008"/>
              <a:gd name="connsiteX997" fmla="*/ 595820 w 5593163"/>
              <a:gd name="connsiteY997" fmla="*/ 3058630 h 4305008"/>
              <a:gd name="connsiteX998" fmla="*/ 594449 w 5593163"/>
              <a:gd name="connsiteY998" fmla="*/ 3075472 h 4305008"/>
              <a:gd name="connsiteX999" fmla="*/ 586982 w 5593163"/>
              <a:gd name="connsiteY999" fmla="*/ 3167222 h 4305008"/>
              <a:gd name="connsiteX1000" fmla="*/ 586444 w 5593163"/>
              <a:gd name="connsiteY1000" fmla="*/ 3173846 h 4305008"/>
              <a:gd name="connsiteX1001" fmla="*/ 585938 w 5593163"/>
              <a:gd name="connsiteY1001" fmla="*/ 3173908 h 4305008"/>
              <a:gd name="connsiteX1002" fmla="*/ 26396 w 5593163"/>
              <a:gd name="connsiteY1002" fmla="*/ 3829400 h 4305008"/>
              <a:gd name="connsiteX1003" fmla="*/ 0 w 5593163"/>
              <a:gd name="connsiteY1003" fmla="*/ 4056079 h 4305008"/>
              <a:gd name="connsiteX1004" fmla="*/ 0 w 5593163"/>
              <a:gd name="connsiteY1004" fmla="*/ 3923091 h 4305008"/>
              <a:gd name="connsiteX1005" fmla="*/ 9850 w 5593163"/>
              <a:gd name="connsiteY1005" fmla="*/ 3925425 h 4305008"/>
              <a:gd name="connsiteX1006" fmla="*/ 456028 w 5593163"/>
              <a:gd name="connsiteY1006" fmla="*/ 4255797 h 4305008"/>
              <a:gd name="connsiteX1007" fmla="*/ 484473 w 5593163"/>
              <a:gd name="connsiteY1007" fmla="*/ 4305008 h 4305008"/>
              <a:gd name="connsiteX1008" fmla="*/ 333423 w 5593163"/>
              <a:gd name="connsiteY1008" fmla="*/ 4305008 h 4305008"/>
              <a:gd name="connsiteX1009" fmla="*/ 281300 w 5593163"/>
              <a:gd name="connsiteY1009" fmla="*/ 4241205 h 4305008"/>
              <a:gd name="connsiteX1010" fmla="*/ 75476 w 5593163"/>
              <a:gd name="connsiteY1010" fmla="*/ 4087725 h 4305008"/>
              <a:gd name="connsiteX1011" fmla="*/ 0 w 5593163"/>
              <a:gd name="connsiteY1011" fmla="*/ 4305008 h 4305008"/>
              <a:gd name="connsiteX1012" fmla="*/ 0 w 5593163"/>
              <a:gd name="connsiteY1012" fmla="*/ 4256099 h 4305008"/>
              <a:gd name="connsiteX1013" fmla="*/ 8327 w 5593163"/>
              <a:gd name="connsiteY1013" fmla="*/ 4271827 h 4305008"/>
              <a:gd name="connsiteX1014" fmla="*/ 35009 w 5593163"/>
              <a:gd name="connsiteY1014" fmla="*/ 4305008 h 4305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Lst>
            <a:rect l="l" t="t" r="r" b="b"/>
            <a:pathLst>
              <a:path w="5593163" h="4305008">
                <a:moveTo>
                  <a:pt x="4985599" y="636203"/>
                </a:moveTo>
                <a:cubicBezTo>
                  <a:pt x="5038875" y="907109"/>
                  <a:pt x="5253718" y="1121906"/>
                  <a:pt x="5528908" y="1181049"/>
                </a:cubicBezTo>
                <a:cubicBezTo>
                  <a:pt x="5475633" y="910143"/>
                  <a:pt x="5260789" y="695346"/>
                  <a:pt x="4985599" y="636203"/>
                </a:cubicBezTo>
                <a:close/>
                <a:moveTo>
                  <a:pt x="4985599" y="2333028"/>
                </a:moveTo>
                <a:cubicBezTo>
                  <a:pt x="5038875" y="2603934"/>
                  <a:pt x="5253718" y="2818731"/>
                  <a:pt x="5528908" y="2877874"/>
                </a:cubicBezTo>
                <a:cubicBezTo>
                  <a:pt x="5475633" y="2606968"/>
                  <a:pt x="5260789" y="2392171"/>
                  <a:pt x="4985599" y="2333028"/>
                </a:cubicBezTo>
                <a:close/>
                <a:moveTo>
                  <a:pt x="4985597" y="2034258"/>
                </a:moveTo>
                <a:cubicBezTo>
                  <a:pt x="5260787" y="1975579"/>
                  <a:pt x="5475630" y="1762469"/>
                  <a:pt x="5528906" y="1493690"/>
                </a:cubicBezTo>
                <a:cubicBezTo>
                  <a:pt x="5253716" y="1552369"/>
                  <a:pt x="5038872" y="1765479"/>
                  <a:pt x="4985597" y="2034258"/>
                </a:cubicBezTo>
                <a:close/>
                <a:moveTo>
                  <a:pt x="4985597" y="3731083"/>
                </a:moveTo>
                <a:cubicBezTo>
                  <a:pt x="5260787" y="3672404"/>
                  <a:pt x="5475630" y="3459294"/>
                  <a:pt x="5528906" y="3190516"/>
                </a:cubicBezTo>
                <a:cubicBezTo>
                  <a:pt x="5253716" y="3249194"/>
                  <a:pt x="5038872" y="3462304"/>
                  <a:pt x="4985597" y="3731083"/>
                </a:cubicBezTo>
                <a:close/>
                <a:moveTo>
                  <a:pt x="4842232" y="503273"/>
                </a:moveTo>
                <a:lnTo>
                  <a:pt x="4842826" y="491833"/>
                </a:lnTo>
                <a:lnTo>
                  <a:pt x="4843324" y="491866"/>
                </a:lnTo>
                <a:lnTo>
                  <a:pt x="4843350" y="491372"/>
                </a:lnTo>
                <a:lnTo>
                  <a:pt x="4860437" y="492995"/>
                </a:lnTo>
                <a:cubicBezTo>
                  <a:pt x="4892823" y="493522"/>
                  <a:pt x="4924716" y="496503"/>
                  <a:pt x="4955899" y="502060"/>
                </a:cubicBezTo>
                <a:cubicBezTo>
                  <a:pt x="4961475" y="501641"/>
                  <a:pt x="4966803" y="502589"/>
                  <a:pt x="4972112" y="503599"/>
                </a:cubicBezTo>
                <a:lnTo>
                  <a:pt x="4972229" y="504747"/>
                </a:lnTo>
                <a:cubicBezTo>
                  <a:pt x="5241367" y="549296"/>
                  <a:pt x="5466735" y="718370"/>
                  <a:pt x="5583809" y="948988"/>
                </a:cubicBezTo>
                <a:lnTo>
                  <a:pt x="5593163" y="971822"/>
                </a:lnTo>
                <a:lnTo>
                  <a:pt x="5593163" y="1318474"/>
                </a:lnTo>
                <a:lnTo>
                  <a:pt x="5558612" y="1315193"/>
                </a:lnTo>
                <a:cubicBezTo>
                  <a:pt x="5553035" y="1315612"/>
                  <a:pt x="5547706" y="1314664"/>
                  <a:pt x="5542395" y="1313653"/>
                </a:cubicBezTo>
                <a:lnTo>
                  <a:pt x="5542279" y="1312505"/>
                </a:lnTo>
                <a:cubicBezTo>
                  <a:pt x="5183428" y="1253106"/>
                  <a:pt x="4902389" y="972329"/>
                  <a:pt x="4852114" y="619464"/>
                </a:cubicBezTo>
                <a:cubicBezTo>
                  <a:pt x="4851946" y="619411"/>
                  <a:pt x="4851778" y="619406"/>
                  <a:pt x="4851608" y="619401"/>
                </a:cubicBezTo>
                <a:lnTo>
                  <a:pt x="4851070" y="612725"/>
                </a:lnTo>
                <a:cubicBezTo>
                  <a:pt x="4846011" y="582475"/>
                  <a:pt x="4843560" y="551584"/>
                  <a:pt x="4843603" y="520249"/>
                </a:cubicBezTo>
                <a:cubicBezTo>
                  <a:pt x="4842291" y="514621"/>
                  <a:pt x="4842232" y="508954"/>
                  <a:pt x="4842232" y="503273"/>
                </a:cubicBezTo>
                <a:close/>
                <a:moveTo>
                  <a:pt x="4842232" y="2200098"/>
                </a:moveTo>
                <a:lnTo>
                  <a:pt x="4842826" y="2188658"/>
                </a:lnTo>
                <a:lnTo>
                  <a:pt x="4843324" y="2188691"/>
                </a:lnTo>
                <a:lnTo>
                  <a:pt x="4843350" y="2188197"/>
                </a:lnTo>
                <a:lnTo>
                  <a:pt x="4860437" y="2189820"/>
                </a:lnTo>
                <a:cubicBezTo>
                  <a:pt x="4892823" y="2190347"/>
                  <a:pt x="4924716" y="2193328"/>
                  <a:pt x="4955899" y="2198885"/>
                </a:cubicBezTo>
                <a:cubicBezTo>
                  <a:pt x="4961475" y="2198466"/>
                  <a:pt x="4966803" y="2199414"/>
                  <a:pt x="4972112" y="2200424"/>
                </a:cubicBezTo>
                <a:lnTo>
                  <a:pt x="4972229" y="2201572"/>
                </a:lnTo>
                <a:cubicBezTo>
                  <a:pt x="5241367" y="2246121"/>
                  <a:pt x="5466735" y="2415195"/>
                  <a:pt x="5583809" y="2645813"/>
                </a:cubicBezTo>
                <a:lnTo>
                  <a:pt x="5593163" y="2668647"/>
                </a:lnTo>
                <a:lnTo>
                  <a:pt x="5593163" y="3015299"/>
                </a:lnTo>
                <a:lnTo>
                  <a:pt x="5558612" y="3012018"/>
                </a:lnTo>
                <a:cubicBezTo>
                  <a:pt x="5553035" y="3012437"/>
                  <a:pt x="5547706" y="3011489"/>
                  <a:pt x="5542395" y="3010478"/>
                </a:cubicBezTo>
                <a:lnTo>
                  <a:pt x="5542279" y="3009330"/>
                </a:lnTo>
                <a:cubicBezTo>
                  <a:pt x="5183428" y="2949931"/>
                  <a:pt x="4902389" y="2669154"/>
                  <a:pt x="4852114" y="2316289"/>
                </a:cubicBezTo>
                <a:cubicBezTo>
                  <a:pt x="4851946" y="2316236"/>
                  <a:pt x="4851778" y="2316231"/>
                  <a:pt x="4851608" y="2316226"/>
                </a:cubicBezTo>
                <a:lnTo>
                  <a:pt x="4851070" y="2309550"/>
                </a:lnTo>
                <a:cubicBezTo>
                  <a:pt x="4846011" y="2279300"/>
                  <a:pt x="4843560" y="2248409"/>
                  <a:pt x="4843603" y="2217074"/>
                </a:cubicBezTo>
                <a:cubicBezTo>
                  <a:pt x="4842291" y="2211446"/>
                  <a:pt x="4842232" y="2205779"/>
                  <a:pt x="4842232" y="2200098"/>
                </a:cubicBezTo>
                <a:close/>
                <a:moveTo>
                  <a:pt x="4842232" y="3896923"/>
                </a:moveTo>
                <a:lnTo>
                  <a:pt x="4842826" y="3885483"/>
                </a:lnTo>
                <a:lnTo>
                  <a:pt x="4843324" y="3885516"/>
                </a:lnTo>
                <a:lnTo>
                  <a:pt x="4843350" y="3885022"/>
                </a:lnTo>
                <a:lnTo>
                  <a:pt x="4860437" y="3886645"/>
                </a:lnTo>
                <a:cubicBezTo>
                  <a:pt x="4892823" y="3887172"/>
                  <a:pt x="4924716" y="3890153"/>
                  <a:pt x="4955899" y="3895710"/>
                </a:cubicBezTo>
                <a:cubicBezTo>
                  <a:pt x="4961475" y="3895291"/>
                  <a:pt x="4966803" y="3896239"/>
                  <a:pt x="4972112" y="3897249"/>
                </a:cubicBezTo>
                <a:lnTo>
                  <a:pt x="4972229" y="3898397"/>
                </a:lnTo>
                <a:cubicBezTo>
                  <a:pt x="5206288" y="3937139"/>
                  <a:pt x="5407245" y="4070062"/>
                  <a:pt x="5532481" y="4255797"/>
                </a:cubicBezTo>
                <a:lnTo>
                  <a:pt x="5560926" y="4305008"/>
                </a:lnTo>
                <a:lnTo>
                  <a:pt x="5409877" y="4305008"/>
                </a:lnTo>
                <a:lnTo>
                  <a:pt x="5357754" y="4241205"/>
                </a:lnTo>
                <a:cubicBezTo>
                  <a:pt x="5261058" y="4136681"/>
                  <a:pt x="5131850" y="4061285"/>
                  <a:pt x="4985599" y="4029853"/>
                </a:cubicBezTo>
                <a:cubicBezTo>
                  <a:pt x="5002846" y="4117553"/>
                  <a:pt x="5037026" y="4199373"/>
                  <a:pt x="5084780" y="4271827"/>
                </a:cubicBezTo>
                <a:lnTo>
                  <a:pt x="5111462" y="4305008"/>
                </a:lnTo>
                <a:lnTo>
                  <a:pt x="4957353" y="4305008"/>
                </a:lnTo>
                <a:lnTo>
                  <a:pt x="4927231" y="4254710"/>
                </a:lnTo>
                <a:cubicBezTo>
                  <a:pt x="4890029" y="4179889"/>
                  <a:pt x="4864297" y="4098618"/>
                  <a:pt x="4852114" y="4013114"/>
                </a:cubicBezTo>
                <a:cubicBezTo>
                  <a:pt x="4851946" y="4013061"/>
                  <a:pt x="4851778" y="4013056"/>
                  <a:pt x="4851608" y="4013051"/>
                </a:cubicBezTo>
                <a:lnTo>
                  <a:pt x="4851070" y="4006375"/>
                </a:lnTo>
                <a:cubicBezTo>
                  <a:pt x="4846011" y="3976125"/>
                  <a:pt x="4843560" y="3945234"/>
                  <a:pt x="4843603" y="3913899"/>
                </a:cubicBezTo>
                <a:cubicBezTo>
                  <a:pt x="4842291" y="3908271"/>
                  <a:pt x="4842232" y="3902604"/>
                  <a:pt x="4842232" y="3896923"/>
                </a:cubicBezTo>
                <a:close/>
                <a:moveTo>
                  <a:pt x="4842230" y="469318"/>
                </a:moveTo>
                <a:cubicBezTo>
                  <a:pt x="4842230" y="463681"/>
                  <a:pt x="4842289" y="458057"/>
                  <a:pt x="4843601" y="452471"/>
                </a:cubicBezTo>
                <a:cubicBezTo>
                  <a:pt x="4843558" y="421389"/>
                  <a:pt x="4846008" y="390746"/>
                  <a:pt x="4851065" y="360740"/>
                </a:cubicBezTo>
                <a:lnTo>
                  <a:pt x="4851605" y="354103"/>
                </a:lnTo>
                <a:cubicBezTo>
                  <a:pt x="4851774" y="354098"/>
                  <a:pt x="4851943" y="354093"/>
                  <a:pt x="4852110" y="354040"/>
                </a:cubicBezTo>
                <a:cubicBezTo>
                  <a:pt x="4865262" y="262463"/>
                  <a:pt x="4894203" y="175780"/>
                  <a:pt x="4936323" y="96778"/>
                </a:cubicBezTo>
                <a:lnTo>
                  <a:pt x="4998957" y="0"/>
                </a:lnTo>
                <a:lnTo>
                  <a:pt x="5167333" y="0"/>
                </a:lnTo>
                <a:lnTo>
                  <a:pt x="5099105" y="76659"/>
                </a:lnTo>
                <a:cubicBezTo>
                  <a:pt x="5043838" y="153496"/>
                  <a:pt x="5004523" y="241952"/>
                  <a:pt x="4985597" y="337433"/>
                </a:cubicBezTo>
                <a:cubicBezTo>
                  <a:pt x="5168636" y="298404"/>
                  <a:pt x="5324978" y="191052"/>
                  <a:pt x="5424571" y="44350"/>
                </a:cubicBezTo>
                <a:lnTo>
                  <a:pt x="5446799" y="0"/>
                </a:lnTo>
                <a:lnTo>
                  <a:pt x="5593163" y="0"/>
                </a:lnTo>
                <a:lnTo>
                  <a:pt x="5593163" y="4197"/>
                </a:lnTo>
                <a:lnTo>
                  <a:pt x="5543598" y="95636"/>
                </a:lnTo>
                <a:cubicBezTo>
                  <a:pt x="5419825" y="289169"/>
                  <a:pt x="5213633" y="428211"/>
                  <a:pt x="4972226" y="467856"/>
                </a:cubicBezTo>
                <a:lnTo>
                  <a:pt x="4972110" y="468995"/>
                </a:lnTo>
                <a:cubicBezTo>
                  <a:pt x="4966799" y="469998"/>
                  <a:pt x="4961470" y="470939"/>
                  <a:pt x="4955893" y="470523"/>
                </a:cubicBezTo>
                <a:cubicBezTo>
                  <a:pt x="4924721" y="476033"/>
                  <a:pt x="4892841" y="478991"/>
                  <a:pt x="4860466" y="479514"/>
                </a:cubicBezTo>
                <a:lnTo>
                  <a:pt x="4843348" y="481127"/>
                </a:lnTo>
                <a:lnTo>
                  <a:pt x="4843322" y="480636"/>
                </a:lnTo>
                <a:lnTo>
                  <a:pt x="4842823" y="480669"/>
                </a:lnTo>
                <a:cubicBezTo>
                  <a:pt x="4842257" y="476896"/>
                  <a:pt x="4842230" y="473110"/>
                  <a:pt x="4842230" y="469318"/>
                </a:cubicBezTo>
                <a:close/>
                <a:moveTo>
                  <a:pt x="4842230" y="2166144"/>
                </a:moveTo>
                <a:cubicBezTo>
                  <a:pt x="4842230" y="2160506"/>
                  <a:pt x="4842289" y="2154882"/>
                  <a:pt x="4843601" y="2149296"/>
                </a:cubicBezTo>
                <a:cubicBezTo>
                  <a:pt x="4843558" y="2118214"/>
                  <a:pt x="4846008" y="2087572"/>
                  <a:pt x="4851065" y="2057565"/>
                </a:cubicBezTo>
                <a:lnTo>
                  <a:pt x="4851605" y="2050928"/>
                </a:lnTo>
                <a:cubicBezTo>
                  <a:pt x="4851774" y="2050923"/>
                  <a:pt x="4851943" y="2050918"/>
                  <a:pt x="4852110" y="2050865"/>
                </a:cubicBezTo>
                <a:cubicBezTo>
                  <a:pt x="4902387" y="1700770"/>
                  <a:pt x="5183426" y="1422199"/>
                  <a:pt x="5542276" y="1363267"/>
                </a:cubicBezTo>
                <a:lnTo>
                  <a:pt x="5542393" y="1362128"/>
                </a:lnTo>
                <a:cubicBezTo>
                  <a:pt x="5547702" y="1361126"/>
                  <a:pt x="5553030" y="1360185"/>
                  <a:pt x="5558606" y="1360601"/>
                </a:cubicBezTo>
                <a:lnTo>
                  <a:pt x="5593163" y="1357345"/>
                </a:lnTo>
                <a:lnTo>
                  <a:pt x="5593163" y="1701268"/>
                </a:lnTo>
                <a:lnTo>
                  <a:pt x="5583807" y="1723929"/>
                </a:lnTo>
                <a:cubicBezTo>
                  <a:pt x="5466733" y="1952736"/>
                  <a:pt x="5241364" y="2120482"/>
                  <a:pt x="4972226" y="2164681"/>
                </a:cubicBezTo>
                <a:lnTo>
                  <a:pt x="4972110" y="2165820"/>
                </a:lnTo>
                <a:cubicBezTo>
                  <a:pt x="4966799" y="2166823"/>
                  <a:pt x="4961470" y="2167764"/>
                  <a:pt x="4955893" y="2167348"/>
                </a:cubicBezTo>
                <a:cubicBezTo>
                  <a:pt x="4924721" y="2172858"/>
                  <a:pt x="4892841" y="2175816"/>
                  <a:pt x="4860466" y="2176339"/>
                </a:cubicBezTo>
                <a:lnTo>
                  <a:pt x="4843348" y="2177952"/>
                </a:lnTo>
                <a:lnTo>
                  <a:pt x="4843322" y="2177461"/>
                </a:lnTo>
                <a:lnTo>
                  <a:pt x="4842823" y="2177494"/>
                </a:lnTo>
                <a:cubicBezTo>
                  <a:pt x="4842257" y="2173722"/>
                  <a:pt x="4842230" y="2169936"/>
                  <a:pt x="4842230" y="2166144"/>
                </a:cubicBezTo>
                <a:close/>
                <a:moveTo>
                  <a:pt x="4842230" y="3862969"/>
                </a:moveTo>
                <a:cubicBezTo>
                  <a:pt x="4842230" y="3857331"/>
                  <a:pt x="4842289" y="3851707"/>
                  <a:pt x="4843601" y="3846121"/>
                </a:cubicBezTo>
                <a:cubicBezTo>
                  <a:pt x="4843558" y="3815039"/>
                  <a:pt x="4846008" y="3784397"/>
                  <a:pt x="4851065" y="3754390"/>
                </a:cubicBezTo>
                <a:lnTo>
                  <a:pt x="4851605" y="3747753"/>
                </a:lnTo>
                <a:cubicBezTo>
                  <a:pt x="4851774" y="3747748"/>
                  <a:pt x="4851943" y="3747743"/>
                  <a:pt x="4852110" y="3747690"/>
                </a:cubicBezTo>
                <a:cubicBezTo>
                  <a:pt x="4902387" y="3397595"/>
                  <a:pt x="5183426" y="3119024"/>
                  <a:pt x="5542276" y="3060092"/>
                </a:cubicBezTo>
                <a:lnTo>
                  <a:pt x="5542393" y="3058953"/>
                </a:lnTo>
                <a:cubicBezTo>
                  <a:pt x="5547702" y="3057951"/>
                  <a:pt x="5553030" y="3057010"/>
                  <a:pt x="5558606" y="3057426"/>
                </a:cubicBezTo>
                <a:lnTo>
                  <a:pt x="5593163" y="3054170"/>
                </a:lnTo>
                <a:lnTo>
                  <a:pt x="5593163" y="3398093"/>
                </a:lnTo>
                <a:lnTo>
                  <a:pt x="5583807" y="3420754"/>
                </a:lnTo>
                <a:cubicBezTo>
                  <a:pt x="5466733" y="3649560"/>
                  <a:pt x="5241364" y="3817307"/>
                  <a:pt x="4972226" y="3861506"/>
                </a:cubicBezTo>
                <a:lnTo>
                  <a:pt x="4972110" y="3862645"/>
                </a:lnTo>
                <a:cubicBezTo>
                  <a:pt x="4966799" y="3863648"/>
                  <a:pt x="4961470" y="3864589"/>
                  <a:pt x="4955893" y="3864173"/>
                </a:cubicBezTo>
                <a:cubicBezTo>
                  <a:pt x="4924721" y="3869683"/>
                  <a:pt x="4892841" y="3872641"/>
                  <a:pt x="4860466" y="3873164"/>
                </a:cubicBezTo>
                <a:lnTo>
                  <a:pt x="4843348" y="3874777"/>
                </a:lnTo>
                <a:lnTo>
                  <a:pt x="4843322" y="3874286"/>
                </a:lnTo>
                <a:lnTo>
                  <a:pt x="4842823" y="3874319"/>
                </a:lnTo>
                <a:cubicBezTo>
                  <a:pt x="4842257" y="3870547"/>
                  <a:pt x="4842230" y="3866761"/>
                  <a:pt x="4842230" y="3862969"/>
                </a:cubicBezTo>
                <a:close/>
                <a:moveTo>
                  <a:pt x="4135041" y="1181049"/>
                </a:moveTo>
                <a:cubicBezTo>
                  <a:pt x="4410231" y="1121906"/>
                  <a:pt x="4625074" y="907109"/>
                  <a:pt x="4678350" y="636203"/>
                </a:cubicBezTo>
                <a:cubicBezTo>
                  <a:pt x="4403160" y="695346"/>
                  <a:pt x="4188316" y="910143"/>
                  <a:pt x="4135041" y="1181049"/>
                </a:cubicBezTo>
                <a:close/>
                <a:moveTo>
                  <a:pt x="4135041" y="1493690"/>
                </a:moveTo>
                <a:cubicBezTo>
                  <a:pt x="4188317" y="1762469"/>
                  <a:pt x="4403160" y="1975579"/>
                  <a:pt x="4678350" y="2034258"/>
                </a:cubicBezTo>
                <a:cubicBezTo>
                  <a:pt x="4625075" y="1765479"/>
                  <a:pt x="4410231" y="1552369"/>
                  <a:pt x="4135041" y="1493690"/>
                </a:cubicBezTo>
                <a:close/>
                <a:moveTo>
                  <a:pt x="4135041" y="2877874"/>
                </a:moveTo>
                <a:cubicBezTo>
                  <a:pt x="4410231" y="2818731"/>
                  <a:pt x="4625074" y="2603934"/>
                  <a:pt x="4678350" y="2333028"/>
                </a:cubicBezTo>
                <a:cubicBezTo>
                  <a:pt x="4403160" y="2392171"/>
                  <a:pt x="4188316" y="2606968"/>
                  <a:pt x="4135041" y="2877874"/>
                </a:cubicBezTo>
                <a:close/>
                <a:moveTo>
                  <a:pt x="4135041" y="3190516"/>
                </a:moveTo>
                <a:cubicBezTo>
                  <a:pt x="4188317" y="3459294"/>
                  <a:pt x="4403160" y="3672404"/>
                  <a:pt x="4678350" y="3731083"/>
                </a:cubicBezTo>
                <a:cubicBezTo>
                  <a:pt x="4625075" y="3462304"/>
                  <a:pt x="4410231" y="3249194"/>
                  <a:pt x="4135041" y="3190516"/>
                </a:cubicBezTo>
                <a:close/>
                <a:moveTo>
                  <a:pt x="4103022" y="4305008"/>
                </a:moveTo>
                <a:lnTo>
                  <a:pt x="4131467" y="4255797"/>
                </a:lnTo>
                <a:cubicBezTo>
                  <a:pt x="4256704" y="4070062"/>
                  <a:pt x="4457661" y="3937139"/>
                  <a:pt x="4691720" y="3898397"/>
                </a:cubicBezTo>
                <a:lnTo>
                  <a:pt x="4691837" y="3897249"/>
                </a:lnTo>
                <a:cubicBezTo>
                  <a:pt x="4697146" y="3896239"/>
                  <a:pt x="4702474" y="3895291"/>
                  <a:pt x="4708050" y="3895710"/>
                </a:cubicBezTo>
                <a:cubicBezTo>
                  <a:pt x="4739233" y="3890153"/>
                  <a:pt x="4771126" y="3887172"/>
                  <a:pt x="4803512" y="3886645"/>
                </a:cubicBezTo>
                <a:lnTo>
                  <a:pt x="4820599" y="3885022"/>
                </a:lnTo>
                <a:lnTo>
                  <a:pt x="4820625" y="3885516"/>
                </a:lnTo>
                <a:lnTo>
                  <a:pt x="4821123" y="3885483"/>
                </a:lnTo>
                <a:lnTo>
                  <a:pt x="4821717" y="3896923"/>
                </a:lnTo>
                <a:cubicBezTo>
                  <a:pt x="4821717" y="3902604"/>
                  <a:pt x="4821658" y="3908271"/>
                  <a:pt x="4820346" y="3913899"/>
                </a:cubicBezTo>
                <a:cubicBezTo>
                  <a:pt x="4820389" y="3945234"/>
                  <a:pt x="4817938" y="3976125"/>
                  <a:pt x="4812879" y="4006375"/>
                </a:cubicBezTo>
                <a:lnTo>
                  <a:pt x="4812341" y="4013051"/>
                </a:lnTo>
                <a:cubicBezTo>
                  <a:pt x="4812171" y="4013056"/>
                  <a:pt x="4812003" y="4013061"/>
                  <a:pt x="4811835" y="4013114"/>
                </a:cubicBezTo>
                <a:cubicBezTo>
                  <a:pt x="4799653" y="4098618"/>
                  <a:pt x="4773921" y="4179889"/>
                  <a:pt x="4736718" y="4254710"/>
                </a:cubicBezTo>
                <a:lnTo>
                  <a:pt x="4706597" y="4305008"/>
                </a:lnTo>
                <a:lnTo>
                  <a:pt x="4552487" y="4305008"/>
                </a:lnTo>
                <a:lnTo>
                  <a:pt x="4579169" y="4271827"/>
                </a:lnTo>
                <a:cubicBezTo>
                  <a:pt x="4626924" y="4199373"/>
                  <a:pt x="4661103" y="4117553"/>
                  <a:pt x="4678350" y="4029853"/>
                </a:cubicBezTo>
                <a:cubicBezTo>
                  <a:pt x="4532099" y="4061285"/>
                  <a:pt x="4402892" y="4136681"/>
                  <a:pt x="4306196" y="4241205"/>
                </a:cubicBezTo>
                <a:lnTo>
                  <a:pt x="4254073" y="4305008"/>
                </a:lnTo>
                <a:close/>
                <a:moveTo>
                  <a:pt x="4068511" y="0"/>
                </a:moveTo>
                <a:lnTo>
                  <a:pt x="4217148" y="0"/>
                </a:lnTo>
                <a:lnTo>
                  <a:pt x="4239376" y="44350"/>
                </a:lnTo>
                <a:cubicBezTo>
                  <a:pt x="4338970" y="191052"/>
                  <a:pt x="4495311" y="298404"/>
                  <a:pt x="4678350" y="337433"/>
                </a:cubicBezTo>
                <a:cubicBezTo>
                  <a:pt x="4659425" y="241952"/>
                  <a:pt x="4620110" y="153496"/>
                  <a:pt x="4564842" y="76659"/>
                </a:cubicBezTo>
                <a:lnTo>
                  <a:pt x="4496615" y="0"/>
                </a:lnTo>
                <a:lnTo>
                  <a:pt x="4664989" y="0"/>
                </a:lnTo>
                <a:lnTo>
                  <a:pt x="4727623" y="96778"/>
                </a:lnTo>
                <a:cubicBezTo>
                  <a:pt x="4769744" y="175780"/>
                  <a:pt x="4798685" y="262463"/>
                  <a:pt x="4811836" y="354040"/>
                </a:cubicBezTo>
                <a:cubicBezTo>
                  <a:pt x="4812004" y="354093"/>
                  <a:pt x="4812173" y="354098"/>
                  <a:pt x="4812342" y="354103"/>
                </a:cubicBezTo>
                <a:lnTo>
                  <a:pt x="4812882" y="360740"/>
                </a:lnTo>
                <a:cubicBezTo>
                  <a:pt x="4817939" y="390746"/>
                  <a:pt x="4820389" y="421389"/>
                  <a:pt x="4820346" y="452471"/>
                </a:cubicBezTo>
                <a:cubicBezTo>
                  <a:pt x="4821658" y="458057"/>
                  <a:pt x="4821717" y="463681"/>
                  <a:pt x="4821717" y="469318"/>
                </a:cubicBezTo>
                <a:cubicBezTo>
                  <a:pt x="4821717" y="473110"/>
                  <a:pt x="4821690" y="476896"/>
                  <a:pt x="4821124" y="480669"/>
                </a:cubicBezTo>
                <a:lnTo>
                  <a:pt x="4820625" y="480636"/>
                </a:lnTo>
                <a:lnTo>
                  <a:pt x="4820599" y="481127"/>
                </a:lnTo>
                <a:lnTo>
                  <a:pt x="4803481" y="479514"/>
                </a:lnTo>
                <a:cubicBezTo>
                  <a:pt x="4771106" y="478991"/>
                  <a:pt x="4739226" y="476033"/>
                  <a:pt x="4708054" y="470523"/>
                </a:cubicBezTo>
                <a:cubicBezTo>
                  <a:pt x="4702477" y="470939"/>
                  <a:pt x="4697148" y="469998"/>
                  <a:pt x="4691837" y="468995"/>
                </a:cubicBezTo>
                <a:lnTo>
                  <a:pt x="4691721" y="467856"/>
                </a:lnTo>
                <a:cubicBezTo>
                  <a:pt x="4450315" y="428211"/>
                  <a:pt x="4244123" y="289169"/>
                  <a:pt x="4120350" y="95636"/>
                </a:cubicBezTo>
                <a:close/>
                <a:moveTo>
                  <a:pt x="3991674" y="1313979"/>
                </a:moveTo>
                <a:cubicBezTo>
                  <a:pt x="3991674" y="1308297"/>
                  <a:pt x="3991733" y="1302628"/>
                  <a:pt x="3993045" y="1296998"/>
                </a:cubicBezTo>
                <a:cubicBezTo>
                  <a:pt x="3993003" y="1265670"/>
                  <a:pt x="3995452" y="1234785"/>
                  <a:pt x="4000509" y="1204541"/>
                </a:cubicBezTo>
                <a:lnTo>
                  <a:pt x="4001049" y="1197851"/>
                </a:lnTo>
                <a:cubicBezTo>
                  <a:pt x="4001218" y="1197846"/>
                  <a:pt x="4001387" y="1197841"/>
                  <a:pt x="4001555" y="1197788"/>
                </a:cubicBezTo>
                <a:cubicBezTo>
                  <a:pt x="4051831" y="844922"/>
                  <a:pt x="4332870" y="564145"/>
                  <a:pt x="4691720" y="504747"/>
                </a:cubicBezTo>
                <a:lnTo>
                  <a:pt x="4691837" y="503599"/>
                </a:lnTo>
                <a:cubicBezTo>
                  <a:pt x="4697146" y="502589"/>
                  <a:pt x="4702474" y="501641"/>
                  <a:pt x="4708050" y="502060"/>
                </a:cubicBezTo>
                <a:cubicBezTo>
                  <a:pt x="4739233" y="496503"/>
                  <a:pt x="4771126" y="493522"/>
                  <a:pt x="4803512" y="492995"/>
                </a:cubicBezTo>
                <a:lnTo>
                  <a:pt x="4820599" y="491372"/>
                </a:lnTo>
                <a:lnTo>
                  <a:pt x="4820625" y="491866"/>
                </a:lnTo>
                <a:lnTo>
                  <a:pt x="4821123" y="491833"/>
                </a:lnTo>
                <a:lnTo>
                  <a:pt x="4821717" y="503273"/>
                </a:lnTo>
                <a:cubicBezTo>
                  <a:pt x="4821717" y="508954"/>
                  <a:pt x="4821658" y="514621"/>
                  <a:pt x="4820346" y="520249"/>
                </a:cubicBezTo>
                <a:cubicBezTo>
                  <a:pt x="4820389" y="551584"/>
                  <a:pt x="4817938" y="582475"/>
                  <a:pt x="4812879" y="612725"/>
                </a:cubicBezTo>
                <a:lnTo>
                  <a:pt x="4812341" y="619401"/>
                </a:lnTo>
                <a:cubicBezTo>
                  <a:pt x="4812171" y="619406"/>
                  <a:pt x="4812003" y="619411"/>
                  <a:pt x="4811835" y="619464"/>
                </a:cubicBezTo>
                <a:cubicBezTo>
                  <a:pt x="4761560" y="972329"/>
                  <a:pt x="4480521" y="1253106"/>
                  <a:pt x="4121670" y="1312505"/>
                </a:cubicBezTo>
                <a:lnTo>
                  <a:pt x="4121554" y="1313653"/>
                </a:lnTo>
                <a:cubicBezTo>
                  <a:pt x="4116243" y="1314664"/>
                  <a:pt x="4110914" y="1315612"/>
                  <a:pt x="4105337" y="1315193"/>
                </a:cubicBezTo>
                <a:cubicBezTo>
                  <a:pt x="4074165" y="1320747"/>
                  <a:pt x="4042285" y="1323728"/>
                  <a:pt x="4009911" y="1324255"/>
                </a:cubicBezTo>
                <a:lnTo>
                  <a:pt x="3992792" y="1325881"/>
                </a:lnTo>
                <a:lnTo>
                  <a:pt x="3992766" y="1325386"/>
                </a:lnTo>
                <a:lnTo>
                  <a:pt x="3992267" y="1325419"/>
                </a:lnTo>
                <a:cubicBezTo>
                  <a:pt x="3991701" y="1321617"/>
                  <a:pt x="3991674" y="1317801"/>
                  <a:pt x="3991674" y="1313979"/>
                </a:cubicBezTo>
                <a:close/>
                <a:moveTo>
                  <a:pt x="3991674" y="1361805"/>
                </a:moveTo>
                <a:lnTo>
                  <a:pt x="3992268" y="1350455"/>
                </a:lnTo>
                <a:lnTo>
                  <a:pt x="3992766" y="1350487"/>
                </a:lnTo>
                <a:lnTo>
                  <a:pt x="3992792" y="1349997"/>
                </a:lnTo>
                <a:lnTo>
                  <a:pt x="4009880" y="1351607"/>
                </a:lnTo>
                <a:cubicBezTo>
                  <a:pt x="4042265" y="1352130"/>
                  <a:pt x="4074158" y="1355088"/>
                  <a:pt x="4105341" y="1360601"/>
                </a:cubicBezTo>
                <a:cubicBezTo>
                  <a:pt x="4110917" y="1360185"/>
                  <a:pt x="4116245" y="1361126"/>
                  <a:pt x="4121554" y="1362128"/>
                </a:cubicBezTo>
                <a:lnTo>
                  <a:pt x="4121671" y="1363267"/>
                </a:lnTo>
                <a:cubicBezTo>
                  <a:pt x="4480521" y="1422199"/>
                  <a:pt x="4761560" y="1700770"/>
                  <a:pt x="4811836" y="2050865"/>
                </a:cubicBezTo>
                <a:cubicBezTo>
                  <a:pt x="4812004" y="2050918"/>
                  <a:pt x="4812173" y="2050923"/>
                  <a:pt x="4812342" y="2050928"/>
                </a:cubicBezTo>
                <a:lnTo>
                  <a:pt x="4812882" y="2057565"/>
                </a:lnTo>
                <a:cubicBezTo>
                  <a:pt x="4817939" y="2087572"/>
                  <a:pt x="4820389" y="2118214"/>
                  <a:pt x="4820346" y="2149296"/>
                </a:cubicBezTo>
                <a:cubicBezTo>
                  <a:pt x="4821658" y="2154882"/>
                  <a:pt x="4821717" y="2160506"/>
                  <a:pt x="4821717" y="2166144"/>
                </a:cubicBezTo>
                <a:cubicBezTo>
                  <a:pt x="4821717" y="2169936"/>
                  <a:pt x="4821690" y="2173722"/>
                  <a:pt x="4821124" y="2177494"/>
                </a:cubicBezTo>
                <a:lnTo>
                  <a:pt x="4820625" y="2177461"/>
                </a:lnTo>
                <a:lnTo>
                  <a:pt x="4820599" y="2177952"/>
                </a:lnTo>
                <a:lnTo>
                  <a:pt x="4803481" y="2176339"/>
                </a:lnTo>
                <a:cubicBezTo>
                  <a:pt x="4771106" y="2175816"/>
                  <a:pt x="4739226" y="2172858"/>
                  <a:pt x="4708054" y="2167348"/>
                </a:cubicBezTo>
                <a:cubicBezTo>
                  <a:pt x="4702477" y="2167764"/>
                  <a:pt x="4697148" y="2166823"/>
                  <a:pt x="4691837" y="2165820"/>
                </a:cubicBezTo>
                <a:lnTo>
                  <a:pt x="4691721" y="2164681"/>
                </a:lnTo>
                <a:cubicBezTo>
                  <a:pt x="4332870" y="2105749"/>
                  <a:pt x="4051831" y="1827177"/>
                  <a:pt x="4001556" y="1477083"/>
                </a:cubicBezTo>
                <a:cubicBezTo>
                  <a:pt x="4001388" y="1477030"/>
                  <a:pt x="4001220" y="1477026"/>
                  <a:pt x="4001050" y="1477021"/>
                </a:cubicBezTo>
                <a:lnTo>
                  <a:pt x="4000512" y="1470397"/>
                </a:lnTo>
                <a:cubicBezTo>
                  <a:pt x="3995453" y="1440385"/>
                  <a:pt x="3993003" y="1409736"/>
                  <a:pt x="3993045" y="1378647"/>
                </a:cubicBezTo>
                <a:cubicBezTo>
                  <a:pt x="3991733" y="1373063"/>
                  <a:pt x="3991674" y="1367441"/>
                  <a:pt x="3991674" y="1361805"/>
                </a:cubicBezTo>
                <a:close/>
                <a:moveTo>
                  <a:pt x="3991674" y="3010804"/>
                </a:moveTo>
                <a:cubicBezTo>
                  <a:pt x="3991674" y="3005122"/>
                  <a:pt x="3991733" y="2999453"/>
                  <a:pt x="3993045" y="2993823"/>
                </a:cubicBezTo>
                <a:cubicBezTo>
                  <a:pt x="3993003" y="2962495"/>
                  <a:pt x="3995452" y="2931610"/>
                  <a:pt x="4000509" y="2901366"/>
                </a:cubicBezTo>
                <a:lnTo>
                  <a:pt x="4001049" y="2894676"/>
                </a:lnTo>
                <a:cubicBezTo>
                  <a:pt x="4001218" y="2894671"/>
                  <a:pt x="4001387" y="2894666"/>
                  <a:pt x="4001555" y="2894613"/>
                </a:cubicBezTo>
                <a:cubicBezTo>
                  <a:pt x="4051831" y="2541747"/>
                  <a:pt x="4332870" y="2260970"/>
                  <a:pt x="4691720" y="2201572"/>
                </a:cubicBezTo>
                <a:lnTo>
                  <a:pt x="4691837" y="2200424"/>
                </a:lnTo>
                <a:cubicBezTo>
                  <a:pt x="4697146" y="2199414"/>
                  <a:pt x="4702474" y="2198466"/>
                  <a:pt x="4708050" y="2198885"/>
                </a:cubicBezTo>
                <a:cubicBezTo>
                  <a:pt x="4739233" y="2193328"/>
                  <a:pt x="4771126" y="2190347"/>
                  <a:pt x="4803512" y="2189820"/>
                </a:cubicBezTo>
                <a:lnTo>
                  <a:pt x="4820599" y="2188197"/>
                </a:lnTo>
                <a:lnTo>
                  <a:pt x="4820625" y="2188691"/>
                </a:lnTo>
                <a:lnTo>
                  <a:pt x="4821123" y="2188658"/>
                </a:lnTo>
                <a:lnTo>
                  <a:pt x="4821717" y="2200098"/>
                </a:lnTo>
                <a:cubicBezTo>
                  <a:pt x="4821717" y="2205779"/>
                  <a:pt x="4821658" y="2211446"/>
                  <a:pt x="4820346" y="2217074"/>
                </a:cubicBezTo>
                <a:cubicBezTo>
                  <a:pt x="4820389" y="2248409"/>
                  <a:pt x="4817938" y="2279300"/>
                  <a:pt x="4812879" y="2309550"/>
                </a:cubicBezTo>
                <a:lnTo>
                  <a:pt x="4812341" y="2316226"/>
                </a:lnTo>
                <a:cubicBezTo>
                  <a:pt x="4812171" y="2316231"/>
                  <a:pt x="4812003" y="2316236"/>
                  <a:pt x="4811835" y="2316289"/>
                </a:cubicBezTo>
                <a:cubicBezTo>
                  <a:pt x="4761560" y="2669154"/>
                  <a:pt x="4480521" y="2949931"/>
                  <a:pt x="4121670" y="3009330"/>
                </a:cubicBezTo>
                <a:lnTo>
                  <a:pt x="4121554" y="3010478"/>
                </a:lnTo>
                <a:cubicBezTo>
                  <a:pt x="4116243" y="3011489"/>
                  <a:pt x="4110914" y="3012437"/>
                  <a:pt x="4105337" y="3012018"/>
                </a:cubicBezTo>
                <a:cubicBezTo>
                  <a:pt x="4074165" y="3017572"/>
                  <a:pt x="4042285" y="3020553"/>
                  <a:pt x="4009911" y="3021080"/>
                </a:cubicBezTo>
                <a:lnTo>
                  <a:pt x="3992792" y="3022706"/>
                </a:lnTo>
                <a:lnTo>
                  <a:pt x="3992766" y="3022211"/>
                </a:lnTo>
                <a:lnTo>
                  <a:pt x="3992267" y="3022244"/>
                </a:lnTo>
                <a:cubicBezTo>
                  <a:pt x="3991701" y="3018442"/>
                  <a:pt x="3991674" y="3014626"/>
                  <a:pt x="3991674" y="3010804"/>
                </a:cubicBezTo>
                <a:close/>
                <a:moveTo>
                  <a:pt x="3991674" y="3058630"/>
                </a:moveTo>
                <a:lnTo>
                  <a:pt x="3992268" y="3047280"/>
                </a:lnTo>
                <a:lnTo>
                  <a:pt x="3992766" y="3047312"/>
                </a:lnTo>
                <a:lnTo>
                  <a:pt x="3992792" y="3046822"/>
                </a:lnTo>
                <a:lnTo>
                  <a:pt x="4009880" y="3048432"/>
                </a:lnTo>
                <a:cubicBezTo>
                  <a:pt x="4042265" y="3048955"/>
                  <a:pt x="4074158" y="3051913"/>
                  <a:pt x="4105341" y="3057426"/>
                </a:cubicBezTo>
                <a:cubicBezTo>
                  <a:pt x="4110917" y="3057010"/>
                  <a:pt x="4116245" y="3057951"/>
                  <a:pt x="4121554" y="3058953"/>
                </a:cubicBezTo>
                <a:lnTo>
                  <a:pt x="4121671" y="3060092"/>
                </a:lnTo>
                <a:cubicBezTo>
                  <a:pt x="4480521" y="3119024"/>
                  <a:pt x="4761560" y="3397595"/>
                  <a:pt x="4811836" y="3747690"/>
                </a:cubicBezTo>
                <a:cubicBezTo>
                  <a:pt x="4812004" y="3747743"/>
                  <a:pt x="4812173" y="3747748"/>
                  <a:pt x="4812342" y="3747753"/>
                </a:cubicBezTo>
                <a:lnTo>
                  <a:pt x="4812882" y="3754390"/>
                </a:lnTo>
                <a:cubicBezTo>
                  <a:pt x="4817939" y="3784397"/>
                  <a:pt x="4820389" y="3815039"/>
                  <a:pt x="4820346" y="3846121"/>
                </a:cubicBezTo>
                <a:cubicBezTo>
                  <a:pt x="4821658" y="3851707"/>
                  <a:pt x="4821717" y="3857331"/>
                  <a:pt x="4821717" y="3862969"/>
                </a:cubicBezTo>
                <a:cubicBezTo>
                  <a:pt x="4821717" y="3866761"/>
                  <a:pt x="4821690" y="3870547"/>
                  <a:pt x="4821124" y="3874319"/>
                </a:cubicBezTo>
                <a:lnTo>
                  <a:pt x="4820625" y="3874286"/>
                </a:lnTo>
                <a:lnTo>
                  <a:pt x="4820599" y="3874777"/>
                </a:lnTo>
                <a:lnTo>
                  <a:pt x="4803481" y="3873164"/>
                </a:lnTo>
                <a:cubicBezTo>
                  <a:pt x="4771106" y="3872641"/>
                  <a:pt x="4739226" y="3869683"/>
                  <a:pt x="4708054" y="3864173"/>
                </a:cubicBezTo>
                <a:cubicBezTo>
                  <a:pt x="4702477" y="3864589"/>
                  <a:pt x="4697148" y="3863648"/>
                  <a:pt x="4691837" y="3862645"/>
                </a:cubicBezTo>
                <a:lnTo>
                  <a:pt x="4691721" y="3861506"/>
                </a:lnTo>
                <a:cubicBezTo>
                  <a:pt x="4332870" y="3802574"/>
                  <a:pt x="4051831" y="3524002"/>
                  <a:pt x="4001556" y="3173908"/>
                </a:cubicBezTo>
                <a:cubicBezTo>
                  <a:pt x="4001388" y="3173856"/>
                  <a:pt x="4001220" y="3173851"/>
                  <a:pt x="4001050" y="3173846"/>
                </a:cubicBezTo>
                <a:lnTo>
                  <a:pt x="4000512" y="3167222"/>
                </a:lnTo>
                <a:cubicBezTo>
                  <a:pt x="3995453" y="3137210"/>
                  <a:pt x="3993003" y="3106561"/>
                  <a:pt x="3993045" y="3075472"/>
                </a:cubicBezTo>
                <a:cubicBezTo>
                  <a:pt x="3991733" y="3069889"/>
                  <a:pt x="3991674" y="3064266"/>
                  <a:pt x="3991674" y="3058630"/>
                </a:cubicBezTo>
                <a:close/>
                <a:moveTo>
                  <a:pt x="3293448" y="636203"/>
                </a:moveTo>
                <a:cubicBezTo>
                  <a:pt x="3346724" y="907109"/>
                  <a:pt x="3561567" y="1121906"/>
                  <a:pt x="3836757" y="1181049"/>
                </a:cubicBezTo>
                <a:cubicBezTo>
                  <a:pt x="3783482" y="910143"/>
                  <a:pt x="3568638" y="695346"/>
                  <a:pt x="3293448" y="636203"/>
                </a:cubicBezTo>
                <a:close/>
                <a:moveTo>
                  <a:pt x="3293448" y="2333028"/>
                </a:moveTo>
                <a:cubicBezTo>
                  <a:pt x="3346724" y="2603934"/>
                  <a:pt x="3561567" y="2818731"/>
                  <a:pt x="3836757" y="2877874"/>
                </a:cubicBezTo>
                <a:cubicBezTo>
                  <a:pt x="3783482" y="2606968"/>
                  <a:pt x="3568638" y="2392171"/>
                  <a:pt x="3293448" y="2333028"/>
                </a:cubicBezTo>
                <a:close/>
                <a:moveTo>
                  <a:pt x="3293446" y="2034258"/>
                </a:moveTo>
                <a:cubicBezTo>
                  <a:pt x="3568636" y="1975579"/>
                  <a:pt x="3783479" y="1762469"/>
                  <a:pt x="3836755" y="1493690"/>
                </a:cubicBezTo>
                <a:cubicBezTo>
                  <a:pt x="3561565" y="1552369"/>
                  <a:pt x="3346721" y="1765479"/>
                  <a:pt x="3293446" y="2034258"/>
                </a:cubicBezTo>
                <a:close/>
                <a:moveTo>
                  <a:pt x="3293446" y="3731083"/>
                </a:moveTo>
                <a:cubicBezTo>
                  <a:pt x="3568636" y="3672404"/>
                  <a:pt x="3783479" y="3459294"/>
                  <a:pt x="3836755" y="3190516"/>
                </a:cubicBezTo>
                <a:cubicBezTo>
                  <a:pt x="3561565" y="3249194"/>
                  <a:pt x="3346721" y="3462304"/>
                  <a:pt x="3293446" y="3731083"/>
                </a:cubicBezTo>
                <a:close/>
                <a:moveTo>
                  <a:pt x="3150081" y="503273"/>
                </a:moveTo>
                <a:lnTo>
                  <a:pt x="3150675" y="491833"/>
                </a:lnTo>
                <a:lnTo>
                  <a:pt x="3151173" y="491866"/>
                </a:lnTo>
                <a:lnTo>
                  <a:pt x="3151199" y="491372"/>
                </a:lnTo>
                <a:lnTo>
                  <a:pt x="3168287" y="492995"/>
                </a:lnTo>
                <a:cubicBezTo>
                  <a:pt x="3200672" y="493522"/>
                  <a:pt x="3232565" y="496503"/>
                  <a:pt x="3263748" y="502060"/>
                </a:cubicBezTo>
                <a:cubicBezTo>
                  <a:pt x="3269324" y="501641"/>
                  <a:pt x="3274652" y="502589"/>
                  <a:pt x="3279961" y="503599"/>
                </a:cubicBezTo>
                <a:lnTo>
                  <a:pt x="3280078" y="504747"/>
                </a:lnTo>
                <a:cubicBezTo>
                  <a:pt x="3638928" y="564145"/>
                  <a:pt x="3919967" y="844922"/>
                  <a:pt x="3970244" y="1197788"/>
                </a:cubicBezTo>
                <a:cubicBezTo>
                  <a:pt x="3970411" y="1197841"/>
                  <a:pt x="3970581" y="1197846"/>
                  <a:pt x="3970749" y="1197851"/>
                </a:cubicBezTo>
                <a:lnTo>
                  <a:pt x="3971290" y="1204541"/>
                </a:lnTo>
                <a:cubicBezTo>
                  <a:pt x="3976346" y="1234785"/>
                  <a:pt x="3978796" y="1265670"/>
                  <a:pt x="3978754" y="1296998"/>
                </a:cubicBezTo>
                <a:cubicBezTo>
                  <a:pt x="3980066" y="1302628"/>
                  <a:pt x="3980124" y="1308297"/>
                  <a:pt x="3980124" y="1313979"/>
                </a:cubicBezTo>
                <a:cubicBezTo>
                  <a:pt x="3980124" y="1317801"/>
                  <a:pt x="3980097" y="1321617"/>
                  <a:pt x="3979531" y="1325419"/>
                </a:cubicBezTo>
                <a:lnTo>
                  <a:pt x="3979032" y="1325386"/>
                </a:lnTo>
                <a:lnTo>
                  <a:pt x="3979006" y="1325881"/>
                </a:lnTo>
                <a:lnTo>
                  <a:pt x="3961888" y="1324255"/>
                </a:lnTo>
                <a:cubicBezTo>
                  <a:pt x="3929514" y="1323728"/>
                  <a:pt x="3897633" y="1320747"/>
                  <a:pt x="3866461" y="1315193"/>
                </a:cubicBezTo>
                <a:cubicBezTo>
                  <a:pt x="3860884" y="1315612"/>
                  <a:pt x="3855555" y="1314664"/>
                  <a:pt x="3850245" y="1313653"/>
                </a:cubicBezTo>
                <a:lnTo>
                  <a:pt x="3850129" y="1312505"/>
                </a:lnTo>
                <a:cubicBezTo>
                  <a:pt x="3491277" y="1253106"/>
                  <a:pt x="3210238" y="972329"/>
                  <a:pt x="3159963" y="619464"/>
                </a:cubicBezTo>
                <a:cubicBezTo>
                  <a:pt x="3159795" y="619411"/>
                  <a:pt x="3159627" y="619406"/>
                  <a:pt x="3159457" y="619401"/>
                </a:cubicBezTo>
                <a:lnTo>
                  <a:pt x="3158919" y="612725"/>
                </a:lnTo>
                <a:cubicBezTo>
                  <a:pt x="3153860" y="582475"/>
                  <a:pt x="3151410" y="551584"/>
                  <a:pt x="3151452" y="520249"/>
                </a:cubicBezTo>
                <a:cubicBezTo>
                  <a:pt x="3150140" y="514621"/>
                  <a:pt x="3150081" y="508954"/>
                  <a:pt x="3150081" y="503273"/>
                </a:cubicBezTo>
                <a:close/>
                <a:moveTo>
                  <a:pt x="3150081" y="2200098"/>
                </a:moveTo>
                <a:lnTo>
                  <a:pt x="3150675" y="2188658"/>
                </a:lnTo>
                <a:lnTo>
                  <a:pt x="3151173" y="2188691"/>
                </a:lnTo>
                <a:lnTo>
                  <a:pt x="3151199" y="2188197"/>
                </a:lnTo>
                <a:lnTo>
                  <a:pt x="3168287" y="2189820"/>
                </a:lnTo>
                <a:cubicBezTo>
                  <a:pt x="3200672" y="2190347"/>
                  <a:pt x="3232565" y="2193328"/>
                  <a:pt x="3263748" y="2198885"/>
                </a:cubicBezTo>
                <a:cubicBezTo>
                  <a:pt x="3269324" y="2198466"/>
                  <a:pt x="3274652" y="2199414"/>
                  <a:pt x="3279961" y="2200424"/>
                </a:cubicBezTo>
                <a:lnTo>
                  <a:pt x="3280078" y="2201572"/>
                </a:lnTo>
                <a:cubicBezTo>
                  <a:pt x="3638928" y="2260970"/>
                  <a:pt x="3919967" y="2541747"/>
                  <a:pt x="3970244" y="2894613"/>
                </a:cubicBezTo>
                <a:cubicBezTo>
                  <a:pt x="3970411" y="2894666"/>
                  <a:pt x="3970581" y="2894671"/>
                  <a:pt x="3970749" y="2894676"/>
                </a:cubicBezTo>
                <a:lnTo>
                  <a:pt x="3971290" y="2901366"/>
                </a:lnTo>
                <a:cubicBezTo>
                  <a:pt x="3976346" y="2931610"/>
                  <a:pt x="3978796" y="2962495"/>
                  <a:pt x="3978754" y="2993823"/>
                </a:cubicBezTo>
                <a:cubicBezTo>
                  <a:pt x="3980066" y="2999453"/>
                  <a:pt x="3980124" y="3005122"/>
                  <a:pt x="3980124" y="3010804"/>
                </a:cubicBezTo>
                <a:cubicBezTo>
                  <a:pt x="3980124" y="3014626"/>
                  <a:pt x="3980097" y="3018442"/>
                  <a:pt x="3979531" y="3022244"/>
                </a:cubicBezTo>
                <a:lnTo>
                  <a:pt x="3979032" y="3022211"/>
                </a:lnTo>
                <a:lnTo>
                  <a:pt x="3979006" y="3022706"/>
                </a:lnTo>
                <a:lnTo>
                  <a:pt x="3961888" y="3021080"/>
                </a:lnTo>
                <a:cubicBezTo>
                  <a:pt x="3929514" y="3020553"/>
                  <a:pt x="3897633" y="3017572"/>
                  <a:pt x="3866461" y="3012018"/>
                </a:cubicBezTo>
                <a:cubicBezTo>
                  <a:pt x="3860884" y="3012437"/>
                  <a:pt x="3855555" y="3011489"/>
                  <a:pt x="3850245" y="3010478"/>
                </a:cubicBezTo>
                <a:lnTo>
                  <a:pt x="3850129" y="3009330"/>
                </a:lnTo>
                <a:cubicBezTo>
                  <a:pt x="3491277" y="2949931"/>
                  <a:pt x="3210238" y="2669154"/>
                  <a:pt x="3159963" y="2316289"/>
                </a:cubicBezTo>
                <a:cubicBezTo>
                  <a:pt x="3159795" y="2316236"/>
                  <a:pt x="3159627" y="2316231"/>
                  <a:pt x="3159457" y="2316226"/>
                </a:cubicBezTo>
                <a:lnTo>
                  <a:pt x="3158919" y="2309550"/>
                </a:lnTo>
                <a:cubicBezTo>
                  <a:pt x="3153860" y="2279300"/>
                  <a:pt x="3151410" y="2248409"/>
                  <a:pt x="3151452" y="2217074"/>
                </a:cubicBezTo>
                <a:cubicBezTo>
                  <a:pt x="3150140" y="2211446"/>
                  <a:pt x="3150081" y="2205779"/>
                  <a:pt x="3150081" y="2200098"/>
                </a:cubicBezTo>
                <a:close/>
                <a:moveTo>
                  <a:pt x="3150081" y="3896923"/>
                </a:moveTo>
                <a:lnTo>
                  <a:pt x="3150675" y="3885483"/>
                </a:lnTo>
                <a:lnTo>
                  <a:pt x="3151173" y="3885516"/>
                </a:lnTo>
                <a:lnTo>
                  <a:pt x="3151199" y="3885022"/>
                </a:lnTo>
                <a:lnTo>
                  <a:pt x="3168287" y="3886645"/>
                </a:lnTo>
                <a:cubicBezTo>
                  <a:pt x="3200672" y="3887172"/>
                  <a:pt x="3232565" y="3890153"/>
                  <a:pt x="3263748" y="3895710"/>
                </a:cubicBezTo>
                <a:cubicBezTo>
                  <a:pt x="3269324" y="3895291"/>
                  <a:pt x="3274652" y="3896239"/>
                  <a:pt x="3279961" y="3897249"/>
                </a:cubicBezTo>
                <a:lnTo>
                  <a:pt x="3280078" y="3898397"/>
                </a:lnTo>
                <a:cubicBezTo>
                  <a:pt x="3514137" y="3937139"/>
                  <a:pt x="3715094" y="4070062"/>
                  <a:pt x="3840331" y="4255797"/>
                </a:cubicBezTo>
                <a:lnTo>
                  <a:pt x="3868775" y="4305008"/>
                </a:lnTo>
                <a:lnTo>
                  <a:pt x="3717725" y="4305008"/>
                </a:lnTo>
                <a:lnTo>
                  <a:pt x="3665602" y="4241205"/>
                </a:lnTo>
                <a:cubicBezTo>
                  <a:pt x="3568906" y="4136681"/>
                  <a:pt x="3439699" y="4061285"/>
                  <a:pt x="3293448" y="4029853"/>
                </a:cubicBezTo>
                <a:cubicBezTo>
                  <a:pt x="3310695" y="4117553"/>
                  <a:pt x="3344874" y="4199373"/>
                  <a:pt x="3392629" y="4271827"/>
                </a:cubicBezTo>
                <a:lnTo>
                  <a:pt x="3419311" y="4305008"/>
                </a:lnTo>
                <a:lnTo>
                  <a:pt x="3265201" y="4305008"/>
                </a:lnTo>
                <a:lnTo>
                  <a:pt x="3235080" y="4254710"/>
                </a:lnTo>
                <a:cubicBezTo>
                  <a:pt x="3197877" y="4179889"/>
                  <a:pt x="3172145" y="4098618"/>
                  <a:pt x="3159963" y="4013114"/>
                </a:cubicBezTo>
                <a:cubicBezTo>
                  <a:pt x="3159795" y="4013061"/>
                  <a:pt x="3159627" y="4013056"/>
                  <a:pt x="3159457" y="4013051"/>
                </a:cubicBezTo>
                <a:lnTo>
                  <a:pt x="3158919" y="4006375"/>
                </a:lnTo>
                <a:cubicBezTo>
                  <a:pt x="3153860" y="3976125"/>
                  <a:pt x="3151410" y="3945234"/>
                  <a:pt x="3151452" y="3913899"/>
                </a:cubicBezTo>
                <a:cubicBezTo>
                  <a:pt x="3150140" y="3908271"/>
                  <a:pt x="3150081" y="3902604"/>
                  <a:pt x="3150081" y="3896923"/>
                </a:cubicBezTo>
                <a:close/>
                <a:moveTo>
                  <a:pt x="3150079" y="469318"/>
                </a:moveTo>
                <a:cubicBezTo>
                  <a:pt x="3150079" y="463681"/>
                  <a:pt x="3150138" y="458057"/>
                  <a:pt x="3151450" y="452471"/>
                </a:cubicBezTo>
                <a:cubicBezTo>
                  <a:pt x="3151408" y="421389"/>
                  <a:pt x="3153857" y="390746"/>
                  <a:pt x="3158914" y="360740"/>
                </a:cubicBezTo>
                <a:lnTo>
                  <a:pt x="3159454" y="354103"/>
                </a:lnTo>
                <a:cubicBezTo>
                  <a:pt x="3159623" y="354098"/>
                  <a:pt x="3159792" y="354093"/>
                  <a:pt x="3159960" y="354040"/>
                </a:cubicBezTo>
                <a:cubicBezTo>
                  <a:pt x="3173111" y="262463"/>
                  <a:pt x="3202052" y="175780"/>
                  <a:pt x="3244173" y="96778"/>
                </a:cubicBezTo>
                <a:lnTo>
                  <a:pt x="3306807" y="0"/>
                </a:lnTo>
                <a:lnTo>
                  <a:pt x="3475182" y="0"/>
                </a:lnTo>
                <a:lnTo>
                  <a:pt x="3406954" y="76659"/>
                </a:lnTo>
                <a:cubicBezTo>
                  <a:pt x="3351687" y="153496"/>
                  <a:pt x="3312372" y="241952"/>
                  <a:pt x="3293446" y="337433"/>
                </a:cubicBezTo>
                <a:cubicBezTo>
                  <a:pt x="3476486" y="298404"/>
                  <a:pt x="3632827" y="191052"/>
                  <a:pt x="3732420" y="44350"/>
                </a:cubicBezTo>
                <a:lnTo>
                  <a:pt x="3754649" y="0"/>
                </a:lnTo>
                <a:lnTo>
                  <a:pt x="3903287" y="0"/>
                </a:lnTo>
                <a:lnTo>
                  <a:pt x="3851448" y="95636"/>
                </a:lnTo>
                <a:cubicBezTo>
                  <a:pt x="3727674" y="289169"/>
                  <a:pt x="3521481" y="428211"/>
                  <a:pt x="3280075" y="467856"/>
                </a:cubicBezTo>
                <a:lnTo>
                  <a:pt x="3279959" y="468995"/>
                </a:lnTo>
                <a:cubicBezTo>
                  <a:pt x="3274648" y="469998"/>
                  <a:pt x="3269319" y="470939"/>
                  <a:pt x="3263742" y="470523"/>
                </a:cubicBezTo>
                <a:cubicBezTo>
                  <a:pt x="3232570" y="476033"/>
                  <a:pt x="3200690" y="478991"/>
                  <a:pt x="3168316" y="479514"/>
                </a:cubicBezTo>
                <a:lnTo>
                  <a:pt x="3151197" y="481127"/>
                </a:lnTo>
                <a:lnTo>
                  <a:pt x="3151171" y="480636"/>
                </a:lnTo>
                <a:lnTo>
                  <a:pt x="3150672" y="480669"/>
                </a:lnTo>
                <a:cubicBezTo>
                  <a:pt x="3150106" y="476896"/>
                  <a:pt x="3150079" y="473110"/>
                  <a:pt x="3150079" y="469318"/>
                </a:cubicBezTo>
                <a:close/>
                <a:moveTo>
                  <a:pt x="3150079" y="2166144"/>
                </a:moveTo>
                <a:cubicBezTo>
                  <a:pt x="3150079" y="2160506"/>
                  <a:pt x="3150138" y="2154882"/>
                  <a:pt x="3151450" y="2149296"/>
                </a:cubicBezTo>
                <a:cubicBezTo>
                  <a:pt x="3151408" y="2118214"/>
                  <a:pt x="3153857" y="2087572"/>
                  <a:pt x="3158914" y="2057565"/>
                </a:cubicBezTo>
                <a:lnTo>
                  <a:pt x="3159454" y="2050928"/>
                </a:lnTo>
                <a:cubicBezTo>
                  <a:pt x="3159623" y="2050923"/>
                  <a:pt x="3159792" y="2050918"/>
                  <a:pt x="3159960" y="2050865"/>
                </a:cubicBezTo>
                <a:cubicBezTo>
                  <a:pt x="3210236" y="1700770"/>
                  <a:pt x="3491275" y="1422199"/>
                  <a:pt x="3850126" y="1363267"/>
                </a:cubicBezTo>
                <a:lnTo>
                  <a:pt x="3850243" y="1362128"/>
                </a:lnTo>
                <a:cubicBezTo>
                  <a:pt x="3855551" y="1361126"/>
                  <a:pt x="3860879" y="1360185"/>
                  <a:pt x="3866455" y="1360601"/>
                </a:cubicBezTo>
                <a:cubicBezTo>
                  <a:pt x="3897639" y="1355088"/>
                  <a:pt x="3929531" y="1352130"/>
                  <a:pt x="3961917" y="1351607"/>
                </a:cubicBezTo>
                <a:lnTo>
                  <a:pt x="3979004" y="1349997"/>
                </a:lnTo>
                <a:lnTo>
                  <a:pt x="3979030" y="1350487"/>
                </a:lnTo>
                <a:lnTo>
                  <a:pt x="3979528" y="1350455"/>
                </a:lnTo>
                <a:lnTo>
                  <a:pt x="3980122" y="1361805"/>
                </a:lnTo>
                <a:cubicBezTo>
                  <a:pt x="3980122" y="1367441"/>
                  <a:pt x="3980064" y="1373063"/>
                  <a:pt x="3978752" y="1378647"/>
                </a:cubicBezTo>
                <a:cubicBezTo>
                  <a:pt x="3978794" y="1409736"/>
                  <a:pt x="3976343" y="1440385"/>
                  <a:pt x="3971285" y="1470397"/>
                </a:cubicBezTo>
                <a:lnTo>
                  <a:pt x="3970746" y="1477021"/>
                </a:lnTo>
                <a:cubicBezTo>
                  <a:pt x="3970577" y="1477026"/>
                  <a:pt x="3970408" y="1477030"/>
                  <a:pt x="3970241" y="1477083"/>
                </a:cubicBezTo>
                <a:cubicBezTo>
                  <a:pt x="3919965" y="1827177"/>
                  <a:pt x="3638926" y="2105749"/>
                  <a:pt x="3280075" y="2164681"/>
                </a:cubicBezTo>
                <a:lnTo>
                  <a:pt x="3279959" y="2165820"/>
                </a:lnTo>
                <a:cubicBezTo>
                  <a:pt x="3274648" y="2166823"/>
                  <a:pt x="3269319" y="2167764"/>
                  <a:pt x="3263742" y="2167348"/>
                </a:cubicBezTo>
                <a:cubicBezTo>
                  <a:pt x="3232570" y="2172858"/>
                  <a:pt x="3200690" y="2175816"/>
                  <a:pt x="3168316" y="2176339"/>
                </a:cubicBezTo>
                <a:lnTo>
                  <a:pt x="3151197" y="2177952"/>
                </a:lnTo>
                <a:lnTo>
                  <a:pt x="3151171" y="2177461"/>
                </a:lnTo>
                <a:lnTo>
                  <a:pt x="3150672" y="2177494"/>
                </a:lnTo>
                <a:cubicBezTo>
                  <a:pt x="3150106" y="2173722"/>
                  <a:pt x="3150079" y="2169936"/>
                  <a:pt x="3150079" y="2166144"/>
                </a:cubicBezTo>
                <a:close/>
                <a:moveTo>
                  <a:pt x="3150079" y="3862969"/>
                </a:moveTo>
                <a:cubicBezTo>
                  <a:pt x="3150079" y="3857331"/>
                  <a:pt x="3150138" y="3851707"/>
                  <a:pt x="3151450" y="3846121"/>
                </a:cubicBezTo>
                <a:cubicBezTo>
                  <a:pt x="3151408" y="3815039"/>
                  <a:pt x="3153857" y="3784397"/>
                  <a:pt x="3158914" y="3754390"/>
                </a:cubicBezTo>
                <a:lnTo>
                  <a:pt x="3159454" y="3747753"/>
                </a:lnTo>
                <a:cubicBezTo>
                  <a:pt x="3159623" y="3747748"/>
                  <a:pt x="3159792" y="3747743"/>
                  <a:pt x="3159960" y="3747690"/>
                </a:cubicBezTo>
                <a:cubicBezTo>
                  <a:pt x="3210236" y="3397595"/>
                  <a:pt x="3491275" y="3119024"/>
                  <a:pt x="3850126" y="3060092"/>
                </a:cubicBezTo>
                <a:lnTo>
                  <a:pt x="3850243" y="3058953"/>
                </a:lnTo>
                <a:cubicBezTo>
                  <a:pt x="3855551" y="3057951"/>
                  <a:pt x="3860879" y="3057010"/>
                  <a:pt x="3866455" y="3057426"/>
                </a:cubicBezTo>
                <a:cubicBezTo>
                  <a:pt x="3897639" y="3051913"/>
                  <a:pt x="3929531" y="3048955"/>
                  <a:pt x="3961917" y="3048432"/>
                </a:cubicBezTo>
                <a:lnTo>
                  <a:pt x="3979004" y="3046822"/>
                </a:lnTo>
                <a:lnTo>
                  <a:pt x="3979030" y="3047312"/>
                </a:lnTo>
                <a:lnTo>
                  <a:pt x="3979528" y="3047280"/>
                </a:lnTo>
                <a:lnTo>
                  <a:pt x="3980122" y="3058630"/>
                </a:lnTo>
                <a:cubicBezTo>
                  <a:pt x="3980122" y="3064266"/>
                  <a:pt x="3980064" y="3069889"/>
                  <a:pt x="3978752" y="3075472"/>
                </a:cubicBezTo>
                <a:cubicBezTo>
                  <a:pt x="3978794" y="3106561"/>
                  <a:pt x="3976343" y="3137210"/>
                  <a:pt x="3971285" y="3167222"/>
                </a:cubicBezTo>
                <a:lnTo>
                  <a:pt x="3970746" y="3173846"/>
                </a:lnTo>
                <a:cubicBezTo>
                  <a:pt x="3970577" y="3173851"/>
                  <a:pt x="3970408" y="3173856"/>
                  <a:pt x="3970241" y="3173908"/>
                </a:cubicBezTo>
                <a:cubicBezTo>
                  <a:pt x="3919965" y="3524002"/>
                  <a:pt x="3638926" y="3802574"/>
                  <a:pt x="3280075" y="3861506"/>
                </a:cubicBezTo>
                <a:lnTo>
                  <a:pt x="3279959" y="3862645"/>
                </a:lnTo>
                <a:cubicBezTo>
                  <a:pt x="3274648" y="3863648"/>
                  <a:pt x="3269319" y="3864589"/>
                  <a:pt x="3263742" y="3864173"/>
                </a:cubicBezTo>
                <a:cubicBezTo>
                  <a:pt x="3232570" y="3869683"/>
                  <a:pt x="3200690" y="3872641"/>
                  <a:pt x="3168316" y="3873164"/>
                </a:cubicBezTo>
                <a:lnTo>
                  <a:pt x="3151197" y="3874777"/>
                </a:lnTo>
                <a:lnTo>
                  <a:pt x="3151171" y="3874286"/>
                </a:lnTo>
                <a:lnTo>
                  <a:pt x="3150672" y="3874319"/>
                </a:lnTo>
                <a:cubicBezTo>
                  <a:pt x="3150106" y="3870547"/>
                  <a:pt x="3150079" y="3866761"/>
                  <a:pt x="3150079" y="3862969"/>
                </a:cubicBezTo>
                <a:close/>
                <a:moveTo>
                  <a:pt x="2442890" y="1181049"/>
                </a:moveTo>
                <a:cubicBezTo>
                  <a:pt x="2718080" y="1121906"/>
                  <a:pt x="2932923" y="907109"/>
                  <a:pt x="2986199" y="636203"/>
                </a:cubicBezTo>
                <a:cubicBezTo>
                  <a:pt x="2711009" y="695346"/>
                  <a:pt x="2496165" y="910143"/>
                  <a:pt x="2442890" y="1181049"/>
                </a:cubicBezTo>
                <a:close/>
                <a:moveTo>
                  <a:pt x="2442890" y="1493690"/>
                </a:moveTo>
                <a:cubicBezTo>
                  <a:pt x="2496166" y="1762469"/>
                  <a:pt x="2711009" y="1975579"/>
                  <a:pt x="2986199" y="2034258"/>
                </a:cubicBezTo>
                <a:cubicBezTo>
                  <a:pt x="2932924" y="1765479"/>
                  <a:pt x="2718080" y="1552369"/>
                  <a:pt x="2442890" y="1493690"/>
                </a:cubicBezTo>
                <a:close/>
                <a:moveTo>
                  <a:pt x="2442890" y="2877874"/>
                </a:moveTo>
                <a:cubicBezTo>
                  <a:pt x="2718080" y="2818731"/>
                  <a:pt x="2932923" y="2603934"/>
                  <a:pt x="2986199" y="2333028"/>
                </a:cubicBezTo>
                <a:cubicBezTo>
                  <a:pt x="2711009" y="2392171"/>
                  <a:pt x="2496165" y="2606968"/>
                  <a:pt x="2442890" y="2877874"/>
                </a:cubicBezTo>
                <a:close/>
                <a:moveTo>
                  <a:pt x="2442890" y="3190516"/>
                </a:moveTo>
                <a:cubicBezTo>
                  <a:pt x="2496166" y="3459294"/>
                  <a:pt x="2711009" y="3672404"/>
                  <a:pt x="2986199" y="3731083"/>
                </a:cubicBezTo>
                <a:cubicBezTo>
                  <a:pt x="2932924" y="3462304"/>
                  <a:pt x="2718080" y="3249194"/>
                  <a:pt x="2442890" y="3190516"/>
                </a:cubicBezTo>
                <a:close/>
                <a:moveTo>
                  <a:pt x="2410871" y="4305008"/>
                </a:moveTo>
                <a:lnTo>
                  <a:pt x="2439316" y="4255797"/>
                </a:lnTo>
                <a:cubicBezTo>
                  <a:pt x="2564553" y="4070062"/>
                  <a:pt x="2765510" y="3937139"/>
                  <a:pt x="2999569" y="3898397"/>
                </a:cubicBezTo>
                <a:lnTo>
                  <a:pt x="2999686" y="3897249"/>
                </a:lnTo>
                <a:cubicBezTo>
                  <a:pt x="3004995" y="3896239"/>
                  <a:pt x="3010323" y="3895291"/>
                  <a:pt x="3015899" y="3895710"/>
                </a:cubicBezTo>
                <a:cubicBezTo>
                  <a:pt x="3047082" y="3890153"/>
                  <a:pt x="3078975" y="3887172"/>
                  <a:pt x="3111360" y="3886645"/>
                </a:cubicBezTo>
                <a:lnTo>
                  <a:pt x="3128448" y="3885022"/>
                </a:lnTo>
                <a:lnTo>
                  <a:pt x="3128474" y="3885516"/>
                </a:lnTo>
                <a:lnTo>
                  <a:pt x="3128972" y="3885483"/>
                </a:lnTo>
                <a:lnTo>
                  <a:pt x="3129566" y="3896923"/>
                </a:lnTo>
                <a:cubicBezTo>
                  <a:pt x="3129566" y="3902604"/>
                  <a:pt x="3129507" y="3908271"/>
                  <a:pt x="3128195" y="3913899"/>
                </a:cubicBezTo>
                <a:cubicBezTo>
                  <a:pt x="3128237" y="3945234"/>
                  <a:pt x="3125787" y="3976125"/>
                  <a:pt x="3120728" y="4006375"/>
                </a:cubicBezTo>
                <a:lnTo>
                  <a:pt x="3120190" y="4013051"/>
                </a:lnTo>
                <a:cubicBezTo>
                  <a:pt x="3120020" y="4013056"/>
                  <a:pt x="3119852" y="4013061"/>
                  <a:pt x="3119684" y="4013114"/>
                </a:cubicBezTo>
                <a:cubicBezTo>
                  <a:pt x="3107502" y="4098618"/>
                  <a:pt x="3081770" y="4179889"/>
                  <a:pt x="3044567" y="4254710"/>
                </a:cubicBezTo>
                <a:lnTo>
                  <a:pt x="3014445" y="4305008"/>
                </a:lnTo>
                <a:lnTo>
                  <a:pt x="2860336" y="4305008"/>
                </a:lnTo>
                <a:lnTo>
                  <a:pt x="2887018" y="4271827"/>
                </a:lnTo>
                <a:cubicBezTo>
                  <a:pt x="2934773" y="4199373"/>
                  <a:pt x="2968952" y="4117553"/>
                  <a:pt x="2986199" y="4029853"/>
                </a:cubicBezTo>
                <a:cubicBezTo>
                  <a:pt x="2839947" y="4061285"/>
                  <a:pt x="2710740" y="4136681"/>
                  <a:pt x="2614045" y="4241205"/>
                </a:cubicBezTo>
                <a:lnTo>
                  <a:pt x="2561922" y="4305008"/>
                </a:lnTo>
                <a:close/>
                <a:moveTo>
                  <a:pt x="2376360" y="0"/>
                </a:moveTo>
                <a:lnTo>
                  <a:pt x="2524998" y="0"/>
                </a:lnTo>
                <a:lnTo>
                  <a:pt x="2547226" y="44350"/>
                </a:lnTo>
                <a:cubicBezTo>
                  <a:pt x="2646819" y="191052"/>
                  <a:pt x="2803160" y="298404"/>
                  <a:pt x="2986199" y="337433"/>
                </a:cubicBezTo>
                <a:cubicBezTo>
                  <a:pt x="2967274" y="241952"/>
                  <a:pt x="2927959" y="153496"/>
                  <a:pt x="2872691" y="76659"/>
                </a:cubicBezTo>
                <a:lnTo>
                  <a:pt x="2804464" y="0"/>
                </a:lnTo>
                <a:lnTo>
                  <a:pt x="2972839" y="0"/>
                </a:lnTo>
                <a:lnTo>
                  <a:pt x="3035473" y="96778"/>
                </a:lnTo>
                <a:cubicBezTo>
                  <a:pt x="3077594" y="175780"/>
                  <a:pt x="3106535" y="262463"/>
                  <a:pt x="3119686" y="354040"/>
                </a:cubicBezTo>
                <a:cubicBezTo>
                  <a:pt x="3119853" y="354093"/>
                  <a:pt x="3120023" y="354098"/>
                  <a:pt x="3120191" y="354103"/>
                </a:cubicBezTo>
                <a:lnTo>
                  <a:pt x="3120732" y="360740"/>
                </a:lnTo>
                <a:cubicBezTo>
                  <a:pt x="3125788" y="390746"/>
                  <a:pt x="3128238" y="421389"/>
                  <a:pt x="3128196" y="452471"/>
                </a:cubicBezTo>
                <a:cubicBezTo>
                  <a:pt x="3129508" y="458057"/>
                  <a:pt x="3129566" y="463681"/>
                  <a:pt x="3129566" y="469318"/>
                </a:cubicBezTo>
                <a:cubicBezTo>
                  <a:pt x="3129566" y="473110"/>
                  <a:pt x="3129539" y="476896"/>
                  <a:pt x="3128973" y="480669"/>
                </a:cubicBezTo>
                <a:lnTo>
                  <a:pt x="3128474" y="480636"/>
                </a:lnTo>
                <a:lnTo>
                  <a:pt x="3128448" y="481127"/>
                </a:lnTo>
                <a:lnTo>
                  <a:pt x="3111330" y="479514"/>
                </a:lnTo>
                <a:cubicBezTo>
                  <a:pt x="3078956" y="478991"/>
                  <a:pt x="3047075" y="476033"/>
                  <a:pt x="3015903" y="470523"/>
                </a:cubicBezTo>
                <a:cubicBezTo>
                  <a:pt x="3010326" y="470939"/>
                  <a:pt x="3004997" y="469998"/>
                  <a:pt x="2999687" y="468995"/>
                </a:cubicBezTo>
                <a:lnTo>
                  <a:pt x="2999571" y="467856"/>
                </a:lnTo>
                <a:cubicBezTo>
                  <a:pt x="2758165" y="428211"/>
                  <a:pt x="2551973" y="289169"/>
                  <a:pt x="2428199" y="95636"/>
                </a:cubicBezTo>
                <a:close/>
                <a:moveTo>
                  <a:pt x="2299523" y="1313979"/>
                </a:moveTo>
                <a:cubicBezTo>
                  <a:pt x="2299523" y="1308297"/>
                  <a:pt x="2299582" y="1302628"/>
                  <a:pt x="2300894" y="1296998"/>
                </a:cubicBezTo>
                <a:cubicBezTo>
                  <a:pt x="2300852" y="1265670"/>
                  <a:pt x="2303301" y="1234785"/>
                  <a:pt x="2308358" y="1204541"/>
                </a:cubicBezTo>
                <a:lnTo>
                  <a:pt x="2308898" y="1197851"/>
                </a:lnTo>
                <a:cubicBezTo>
                  <a:pt x="2309067" y="1197846"/>
                  <a:pt x="2309236" y="1197841"/>
                  <a:pt x="2309404" y="1197788"/>
                </a:cubicBezTo>
                <a:cubicBezTo>
                  <a:pt x="2359680" y="844922"/>
                  <a:pt x="2640719" y="564145"/>
                  <a:pt x="2999570" y="504747"/>
                </a:cubicBezTo>
                <a:lnTo>
                  <a:pt x="2999687" y="503599"/>
                </a:lnTo>
                <a:cubicBezTo>
                  <a:pt x="3004995" y="502589"/>
                  <a:pt x="3010323" y="501641"/>
                  <a:pt x="3015899" y="502060"/>
                </a:cubicBezTo>
                <a:cubicBezTo>
                  <a:pt x="3047083" y="496503"/>
                  <a:pt x="3078975" y="493522"/>
                  <a:pt x="3111361" y="492995"/>
                </a:cubicBezTo>
                <a:lnTo>
                  <a:pt x="3128448" y="491372"/>
                </a:lnTo>
                <a:lnTo>
                  <a:pt x="3128474" y="491866"/>
                </a:lnTo>
                <a:lnTo>
                  <a:pt x="3128972" y="491833"/>
                </a:lnTo>
                <a:lnTo>
                  <a:pt x="3129566" y="503273"/>
                </a:lnTo>
                <a:cubicBezTo>
                  <a:pt x="3129566" y="508954"/>
                  <a:pt x="3129508" y="514621"/>
                  <a:pt x="3128196" y="520249"/>
                </a:cubicBezTo>
                <a:cubicBezTo>
                  <a:pt x="3128238" y="551584"/>
                  <a:pt x="3125787" y="582475"/>
                  <a:pt x="3120729" y="612725"/>
                </a:cubicBezTo>
                <a:lnTo>
                  <a:pt x="3120190" y="619401"/>
                </a:lnTo>
                <a:cubicBezTo>
                  <a:pt x="3120021" y="619406"/>
                  <a:pt x="3119852" y="619411"/>
                  <a:pt x="3119685" y="619464"/>
                </a:cubicBezTo>
                <a:cubicBezTo>
                  <a:pt x="3069409" y="972329"/>
                  <a:pt x="2788370" y="1253106"/>
                  <a:pt x="2429519" y="1312505"/>
                </a:cubicBezTo>
                <a:lnTo>
                  <a:pt x="2429403" y="1313653"/>
                </a:lnTo>
                <a:cubicBezTo>
                  <a:pt x="2424092" y="1314664"/>
                  <a:pt x="2418763" y="1315612"/>
                  <a:pt x="2413186" y="1315193"/>
                </a:cubicBezTo>
                <a:cubicBezTo>
                  <a:pt x="2382014" y="1320747"/>
                  <a:pt x="2350134" y="1323728"/>
                  <a:pt x="2317760" y="1324255"/>
                </a:cubicBezTo>
                <a:lnTo>
                  <a:pt x="2300641" y="1325881"/>
                </a:lnTo>
                <a:lnTo>
                  <a:pt x="2300615" y="1325386"/>
                </a:lnTo>
                <a:lnTo>
                  <a:pt x="2300116" y="1325419"/>
                </a:lnTo>
                <a:cubicBezTo>
                  <a:pt x="2299550" y="1321617"/>
                  <a:pt x="2299523" y="1317801"/>
                  <a:pt x="2299523" y="1313979"/>
                </a:cubicBezTo>
                <a:close/>
                <a:moveTo>
                  <a:pt x="2299523" y="1361805"/>
                </a:moveTo>
                <a:lnTo>
                  <a:pt x="2300117" y="1350455"/>
                </a:lnTo>
                <a:lnTo>
                  <a:pt x="2300615" y="1350487"/>
                </a:lnTo>
                <a:lnTo>
                  <a:pt x="2300641" y="1349997"/>
                </a:lnTo>
                <a:lnTo>
                  <a:pt x="2317729" y="1351607"/>
                </a:lnTo>
                <a:cubicBezTo>
                  <a:pt x="2350114" y="1352130"/>
                  <a:pt x="2382007" y="1355088"/>
                  <a:pt x="2413190" y="1360601"/>
                </a:cubicBezTo>
                <a:cubicBezTo>
                  <a:pt x="2418766" y="1360185"/>
                  <a:pt x="2424094" y="1361126"/>
                  <a:pt x="2429403" y="1362128"/>
                </a:cubicBezTo>
                <a:lnTo>
                  <a:pt x="2429520" y="1363267"/>
                </a:lnTo>
                <a:cubicBezTo>
                  <a:pt x="2788370" y="1422199"/>
                  <a:pt x="3069409" y="1700770"/>
                  <a:pt x="3119686" y="2050865"/>
                </a:cubicBezTo>
                <a:cubicBezTo>
                  <a:pt x="3119853" y="2050918"/>
                  <a:pt x="3120023" y="2050923"/>
                  <a:pt x="3120191" y="2050928"/>
                </a:cubicBezTo>
                <a:lnTo>
                  <a:pt x="3120732" y="2057565"/>
                </a:lnTo>
                <a:cubicBezTo>
                  <a:pt x="3125788" y="2087572"/>
                  <a:pt x="3128238" y="2118214"/>
                  <a:pt x="3128196" y="2149296"/>
                </a:cubicBezTo>
                <a:cubicBezTo>
                  <a:pt x="3129508" y="2154882"/>
                  <a:pt x="3129566" y="2160506"/>
                  <a:pt x="3129566" y="2166144"/>
                </a:cubicBezTo>
                <a:cubicBezTo>
                  <a:pt x="3129566" y="2169936"/>
                  <a:pt x="3129539" y="2173722"/>
                  <a:pt x="3128973" y="2177494"/>
                </a:cubicBezTo>
                <a:lnTo>
                  <a:pt x="3128474" y="2177461"/>
                </a:lnTo>
                <a:lnTo>
                  <a:pt x="3128448" y="2177952"/>
                </a:lnTo>
                <a:lnTo>
                  <a:pt x="3111330" y="2176339"/>
                </a:lnTo>
                <a:cubicBezTo>
                  <a:pt x="3078956" y="2175816"/>
                  <a:pt x="3047075" y="2172858"/>
                  <a:pt x="3015903" y="2167348"/>
                </a:cubicBezTo>
                <a:cubicBezTo>
                  <a:pt x="3010326" y="2167764"/>
                  <a:pt x="3004997" y="2166823"/>
                  <a:pt x="2999687" y="2165820"/>
                </a:cubicBezTo>
                <a:lnTo>
                  <a:pt x="2999571" y="2164681"/>
                </a:lnTo>
                <a:cubicBezTo>
                  <a:pt x="2640719" y="2105749"/>
                  <a:pt x="2359680" y="1827177"/>
                  <a:pt x="2309405" y="1477083"/>
                </a:cubicBezTo>
                <a:cubicBezTo>
                  <a:pt x="2309237" y="1477030"/>
                  <a:pt x="2309069" y="1477026"/>
                  <a:pt x="2308899" y="1477021"/>
                </a:cubicBezTo>
                <a:lnTo>
                  <a:pt x="2308361" y="1470397"/>
                </a:lnTo>
                <a:cubicBezTo>
                  <a:pt x="2303302" y="1440385"/>
                  <a:pt x="2300852" y="1409736"/>
                  <a:pt x="2300894" y="1378647"/>
                </a:cubicBezTo>
                <a:cubicBezTo>
                  <a:pt x="2299582" y="1373063"/>
                  <a:pt x="2299523" y="1367441"/>
                  <a:pt x="2299523" y="1361805"/>
                </a:cubicBezTo>
                <a:close/>
                <a:moveTo>
                  <a:pt x="2299523" y="3010804"/>
                </a:moveTo>
                <a:cubicBezTo>
                  <a:pt x="2299523" y="3005122"/>
                  <a:pt x="2299582" y="2999453"/>
                  <a:pt x="2300894" y="2993823"/>
                </a:cubicBezTo>
                <a:cubicBezTo>
                  <a:pt x="2300852" y="2962495"/>
                  <a:pt x="2303301" y="2931610"/>
                  <a:pt x="2308358" y="2901366"/>
                </a:cubicBezTo>
                <a:lnTo>
                  <a:pt x="2308898" y="2894676"/>
                </a:lnTo>
                <a:cubicBezTo>
                  <a:pt x="2309067" y="2894671"/>
                  <a:pt x="2309236" y="2894666"/>
                  <a:pt x="2309404" y="2894613"/>
                </a:cubicBezTo>
                <a:cubicBezTo>
                  <a:pt x="2359680" y="2541747"/>
                  <a:pt x="2640719" y="2260970"/>
                  <a:pt x="2999570" y="2201572"/>
                </a:cubicBezTo>
                <a:lnTo>
                  <a:pt x="2999687" y="2200424"/>
                </a:lnTo>
                <a:cubicBezTo>
                  <a:pt x="3004995" y="2199414"/>
                  <a:pt x="3010323" y="2198466"/>
                  <a:pt x="3015899" y="2198885"/>
                </a:cubicBezTo>
                <a:cubicBezTo>
                  <a:pt x="3047083" y="2193328"/>
                  <a:pt x="3078975" y="2190347"/>
                  <a:pt x="3111361" y="2189820"/>
                </a:cubicBezTo>
                <a:lnTo>
                  <a:pt x="3128448" y="2188197"/>
                </a:lnTo>
                <a:lnTo>
                  <a:pt x="3128474" y="2188691"/>
                </a:lnTo>
                <a:lnTo>
                  <a:pt x="3128972" y="2188658"/>
                </a:lnTo>
                <a:lnTo>
                  <a:pt x="3129566" y="2200098"/>
                </a:lnTo>
                <a:cubicBezTo>
                  <a:pt x="3129566" y="2205779"/>
                  <a:pt x="3129508" y="2211446"/>
                  <a:pt x="3128196" y="2217074"/>
                </a:cubicBezTo>
                <a:cubicBezTo>
                  <a:pt x="3128238" y="2248409"/>
                  <a:pt x="3125787" y="2279300"/>
                  <a:pt x="3120729" y="2309550"/>
                </a:cubicBezTo>
                <a:lnTo>
                  <a:pt x="3120190" y="2316226"/>
                </a:lnTo>
                <a:cubicBezTo>
                  <a:pt x="3120021" y="2316231"/>
                  <a:pt x="3119852" y="2316236"/>
                  <a:pt x="3119685" y="2316289"/>
                </a:cubicBezTo>
                <a:cubicBezTo>
                  <a:pt x="3069409" y="2669154"/>
                  <a:pt x="2788370" y="2949931"/>
                  <a:pt x="2429519" y="3009330"/>
                </a:cubicBezTo>
                <a:lnTo>
                  <a:pt x="2429403" y="3010478"/>
                </a:lnTo>
                <a:cubicBezTo>
                  <a:pt x="2424092" y="3011489"/>
                  <a:pt x="2418763" y="3012437"/>
                  <a:pt x="2413186" y="3012018"/>
                </a:cubicBezTo>
                <a:cubicBezTo>
                  <a:pt x="2382014" y="3017572"/>
                  <a:pt x="2350134" y="3020553"/>
                  <a:pt x="2317760" y="3021080"/>
                </a:cubicBezTo>
                <a:lnTo>
                  <a:pt x="2300641" y="3022706"/>
                </a:lnTo>
                <a:lnTo>
                  <a:pt x="2300615" y="3022211"/>
                </a:lnTo>
                <a:lnTo>
                  <a:pt x="2300116" y="3022244"/>
                </a:lnTo>
                <a:cubicBezTo>
                  <a:pt x="2299550" y="3018442"/>
                  <a:pt x="2299523" y="3014626"/>
                  <a:pt x="2299523" y="3010804"/>
                </a:cubicBezTo>
                <a:close/>
                <a:moveTo>
                  <a:pt x="2299523" y="3058630"/>
                </a:moveTo>
                <a:lnTo>
                  <a:pt x="2300117" y="3047280"/>
                </a:lnTo>
                <a:lnTo>
                  <a:pt x="2300615" y="3047312"/>
                </a:lnTo>
                <a:lnTo>
                  <a:pt x="2300641" y="3046822"/>
                </a:lnTo>
                <a:lnTo>
                  <a:pt x="2317729" y="3048432"/>
                </a:lnTo>
                <a:cubicBezTo>
                  <a:pt x="2350114" y="3048955"/>
                  <a:pt x="2382007" y="3051913"/>
                  <a:pt x="2413190" y="3057426"/>
                </a:cubicBezTo>
                <a:cubicBezTo>
                  <a:pt x="2418766" y="3057010"/>
                  <a:pt x="2424094" y="3057951"/>
                  <a:pt x="2429403" y="3058953"/>
                </a:cubicBezTo>
                <a:lnTo>
                  <a:pt x="2429520" y="3060092"/>
                </a:lnTo>
                <a:cubicBezTo>
                  <a:pt x="2788370" y="3119024"/>
                  <a:pt x="3069409" y="3397595"/>
                  <a:pt x="3119686" y="3747690"/>
                </a:cubicBezTo>
                <a:cubicBezTo>
                  <a:pt x="3119853" y="3747743"/>
                  <a:pt x="3120023" y="3747748"/>
                  <a:pt x="3120191" y="3747753"/>
                </a:cubicBezTo>
                <a:lnTo>
                  <a:pt x="3120732" y="3754390"/>
                </a:lnTo>
                <a:cubicBezTo>
                  <a:pt x="3125788" y="3784397"/>
                  <a:pt x="3128238" y="3815039"/>
                  <a:pt x="3128196" y="3846121"/>
                </a:cubicBezTo>
                <a:cubicBezTo>
                  <a:pt x="3129508" y="3851707"/>
                  <a:pt x="3129566" y="3857331"/>
                  <a:pt x="3129566" y="3862969"/>
                </a:cubicBezTo>
                <a:cubicBezTo>
                  <a:pt x="3129566" y="3866761"/>
                  <a:pt x="3129539" y="3870547"/>
                  <a:pt x="3128973" y="3874319"/>
                </a:cubicBezTo>
                <a:lnTo>
                  <a:pt x="3128474" y="3874286"/>
                </a:lnTo>
                <a:lnTo>
                  <a:pt x="3128448" y="3874777"/>
                </a:lnTo>
                <a:lnTo>
                  <a:pt x="3111330" y="3873164"/>
                </a:lnTo>
                <a:cubicBezTo>
                  <a:pt x="3078956" y="3872641"/>
                  <a:pt x="3047075" y="3869683"/>
                  <a:pt x="3015903" y="3864173"/>
                </a:cubicBezTo>
                <a:cubicBezTo>
                  <a:pt x="3010326" y="3864589"/>
                  <a:pt x="3004997" y="3863648"/>
                  <a:pt x="2999687" y="3862645"/>
                </a:cubicBezTo>
                <a:lnTo>
                  <a:pt x="2999571" y="3861506"/>
                </a:lnTo>
                <a:cubicBezTo>
                  <a:pt x="2640719" y="3802574"/>
                  <a:pt x="2359680" y="3524002"/>
                  <a:pt x="2309405" y="3173908"/>
                </a:cubicBezTo>
                <a:cubicBezTo>
                  <a:pt x="2309237" y="3173856"/>
                  <a:pt x="2309069" y="3173851"/>
                  <a:pt x="2308899" y="3173846"/>
                </a:cubicBezTo>
                <a:lnTo>
                  <a:pt x="2308361" y="3167222"/>
                </a:lnTo>
                <a:cubicBezTo>
                  <a:pt x="2303302" y="3137210"/>
                  <a:pt x="2300852" y="3106561"/>
                  <a:pt x="2300894" y="3075472"/>
                </a:cubicBezTo>
                <a:cubicBezTo>
                  <a:pt x="2299582" y="3069889"/>
                  <a:pt x="2299523" y="3064266"/>
                  <a:pt x="2299523" y="3058630"/>
                </a:cubicBezTo>
                <a:close/>
                <a:moveTo>
                  <a:pt x="1601297" y="636203"/>
                </a:moveTo>
                <a:cubicBezTo>
                  <a:pt x="1654573" y="907109"/>
                  <a:pt x="1869416" y="1121906"/>
                  <a:pt x="2144606" y="1181049"/>
                </a:cubicBezTo>
                <a:cubicBezTo>
                  <a:pt x="2091331" y="910143"/>
                  <a:pt x="1876487" y="695346"/>
                  <a:pt x="1601297" y="636203"/>
                </a:cubicBezTo>
                <a:close/>
                <a:moveTo>
                  <a:pt x="1601297" y="2333028"/>
                </a:moveTo>
                <a:cubicBezTo>
                  <a:pt x="1654573" y="2603934"/>
                  <a:pt x="1869416" y="2818731"/>
                  <a:pt x="2144606" y="2877874"/>
                </a:cubicBezTo>
                <a:cubicBezTo>
                  <a:pt x="2091331" y="2606968"/>
                  <a:pt x="1876487" y="2392171"/>
                  <a:pt x="1601297" y="2333028"/>
                </a:cubicBezTo>
                <a:close/>
                <a:moveTo>
                  <a:pt x="1601295" y="2034258"/>
                </a:moveTo>
                <a:cubicBezTo>
                  <a:pt x="1876485" y="1975579"/>
                  <a:pt x="2091328" y="1762469"/>
                  <a:pt x="2144604" y="1493690"/>
                </a:cubicBezTo>
                <a:cubicBezTo>
                  <a:pt x="1869414" y="1552369"/>
                  <a:pt x="1654570" y="1765479"/>
                  <a:pt x="1601295" y="2034258"/>
                </a:cubicBezTo>
                <a:close/>
                <a:moveTo>
                  <a:pt x="1601295" y="3731083"/>
                </a:moveTo>
                <a:cubicBezTo>
                  <a:pt x="1876485" y="3672404"/>
                  <a:pt x="2091328" y="3459294"/>
                  <a:pt x="2144604" y="3190516"/>
                </a:cubicBezTo>
                <a:cubicBezTo>
                  <a:pt x="1869414" y="3249194"/>
                  <a:pt x="1654570" y="3462304"/>
                  <a:pt x="1601295" y="3731083"/>
                </a:cubicBezTo>
                <a:close/>
                <a:moveTo>
                  <a:pt x="1457930" y="503273"/>
                </a:moveTo>
                <a:lnTo>
                  <a:pt x="1458524" y="491833"/>
                </a:lnTo>
                <a:lnTo>
                  <a:pt x="1459022" y="491866"/>
                </a:lnTo>
                <a:lnTo>
                  <a:pt x="1459048" y="491372"/>
                </a:lnTo>
                <a:lnTo>
                  <a:pt x="1476135" y="492995"/>
                </a:lnTo>
                <a:cubicBezTo>
                  <a:pt x="1508521" y="493522"/>
                  <a:pt x="1540413" y="496503"/>
                  <a:pt x="1571597" y="502060"/>
                </a:cubicBezTo>
                <a:cubicBezTo>
                  <a:pt x="1577173" y="501641"/>
                  <a:pt x="1582501" y="502589"/>
                  <a:pt x="1587809" y="503599"/>
                </a:cubicBezTo>
                <a:lnTo>
                  <a:pt x="1587926" y="504747"/>
                </a:lnTo>
                <a:cubicBezTo>
                  <a:pt x="1946777" y="564145"/>
                  <a:pt x="2227816" y="844922"/>
                  <a:pt x="2278092" y="1197788"/>
                </a:cubicBezTo>
                <a:cubicBezTo>
                  <a:pt x="2278260" y="1197841"/>
                  <a:pt x="2278429" y="1197846"/>
                  <a:pt x="2278598" y="1197851"/>
                </a:cubicBezTo>
                <a:lnTo>
                  <a:pt x="2279138" y="1204541"/>
                </a:lnTo>
                <a:cubicBezTo>
                  <a:pt x="2284195" y="1234785"/>
                  <a:pt x="2286644" y="1265670"/>
                  <a:pt x="2286602" y="1296998"/>
                </a:cubicBezTo>
                <a:cubicBezTo>
                  <a:pt x="2287914" y="1302628"/>
                  <a:pt x="2287973" y="1308297"/>
                  <a:pt x="2287973" y="1313979"/>
                </a:cubicBezTo>
                <a:cubicBezTo>
                  <a:pt x="2287973" y="1317801"/>
                  <a:pt x="2287946" y="1321617"/>
                  <a:pt x="2287380" y="1325419"/>
                </a:cubicBezTo>
                <a:lnTo>
                  <a:pt x="2286881" y="1325386"/>
                </a:lnTo>
                <a:lnTo>
                  <a:pt x="2286855" y="1325881"/>
                </a:lnTo>
                <a:lnTo>
                  <a:pt x="2269736" y="1324255"/>
                </a:lnTo>
                <a:cubicBezTo>
                  <a:pt x="2237362" y="1323728"/>
                  <a:pt x="2205482" y="1320747"/>
                  <a:pt x="2174310" y="1315193"/>
                </a:cubicBezTo>
                <a:cubicBezTo>
                  <a:pt x="2168733" y="1315612"/>
                  <a:pt x="2163404" y="1314664"/>
                  <a:pt x="2158093" y="1313653"/>
                </a:cubicBezTo>
                <a:lnTo>
                  <a:pt x="2157977" y="1312505"/>
                </a:lnTo>
                <a:cubicBezTo>
                  <a:pt x="1799126" y="1253106"/>
                  <a:pt x="1518087" y="972329"/>
                  <a:pt x="1467811" y="619464"/>
                </a:cubicBezTo>
                <a:cubicBezTo>
                  <a:pt x="1467644" y="619411"/>
                  <a:pt x="1467475" y="619406"/>
                  <a:pt x="1467306" y="619401"/>
                </a:cubicBezTo>
                <a:lnTo>
                  <a:pt x="1466767" y="612725"/>
                </a:lnTo>
                <a:cubicBezTo>
                  <a:pt x="1461709" y="582475"/>
                  <a:pt x="1459258" y="551584"/>
                  <a:pt x="1459300" y="520249"/>
                </a:cubicBezTo>
                <a:cubicBezTo>
                  <a:pt x="1457988" y="514621"/>
                  <a:pt x="1457930" y="508954"/>
                  <a:pt x="1457930" y="503273"/>
                </a:cubicBezTo>
                <a:close/>
                <a:moveTo>
                  <a:pt x="1457930" y="2200098"/>
                </a:moveTo>
                <a:lnTo>
                  <a:pt x="1458524" y="2188658"/>
                </a:lnTo>
                <a:lnTo>
                  <a:pt x="1459022" y="2188691"/>
                </a:lnTo>
                <a:lnTo>
                  <a:pt x="1459048" y="2188197"/>
                </a:lnTo>
                <a:lnTo>
                  <a:pt x="1476135" y="2189820"/>
                </a:lnTo>
                <a:cubicBezTo>
                  <a:pt x="1508521" y="2190347"/>
                  <a:pt x="1540413" y="2193328"/>
                  <a:pt x="1571597" y="2198885"/>
                </a:cubicBezTo>
                <a:cubicBezTo>
                  <a:pt x="1577173" y="2198466"/>
                  <a:pt x="1582501" y="2199414"/>
                  <a:pt x="1587809" y="2200424"/>
                </a:cubicBezTo>
                <a:lnTo>
                  <a:pt x="1587926" y="2201572"/>
                </a:lnTo>
                <a:cubicBezTo>
                  <a:pt x="1946777" y="2260970"/>
                  <a:pt x="2227816" y="2541747"/>
                  <a:pt x="2278092" y="2894613"/>
                </a:cubicBezTo>
                <a:cubicBezTo>
                  <a:pt x="2278260" y="2894666"/>
                  <a:pt x="2278429" y="2894671"/>
                  <a:pt x="2278598" y="2894676"/>
                </a:cubicBezTo>
                <a:lnTo>
                  <a:pt x="2279138" y="2901366"/>
                </a:lnTo>
                <a:cubicBezTo>
                  <a:pt x="2284195" y="2931610"/>
                  <a:pt x="2286644" y="2962495"/>
                  <a:pt x="2286602" y="2993823"/>
                </a:cubicBezTo>
                <a:cubicBezTo>
                  <a:pt x="2287914" y="2999453"/>
                  <a:pt x="2287973" y="3005122"/>
                  <a:pt x="2287973" y="3010804"/>
                </a:cubicBezTo>
                <a:cubicBezTo>
                  <a:pt x="2287973" y="3014626"/>
                  <a:pt x="2287946" y="3018442"/>
                  <a:pt x="2287380" y="3022244"/>
                </a:cubicBezTo>
                <a:lnTo>
                  <a:pt x="2286881" y="3022211"/>
                </a:lnTo>
                <a:lnTo>
                  <a:pt x="2286855" y="3022706"/>
                </a:lnTo>
                <a:lnTo>
                  <a:pt x="2269736" y="3021080"/>
                </a:lnTo>
                <a:cubicBezTo>
                  <a:pt x="2237362" y="3020553"/>
                  <a:pt x="2205482" y="3017572"/>
                  <a:pt x="2174310" y="3012018"/>
                </a:cubicBezTo>
                <a:cubicBezTo>
                  <a:pt x="2168733" y="3012437"/>
                  <a:pt x="2163404" y="3011489"/>
                  <a:pt x="2158093" y="3010478"/>
                </a:cubicBezTo>
                <a:lnTo>
                  <a:pt x="2157977" y="3009330"/>
                </a:lnTo>
                <a:cubicBezTo>
                  <a:pt x="1799126" y="2949931"/>
                  <a:pt x="1518087" y="2669154"/>
                  <a:pt x="1467811" y="2316289"/>
                </a:cubicBezTo>
                <a:cubicBezTo>
                  <a:pt x="1467644" y="2316236"/>
                  <a:pt x="1467475" y="2316231"/>
                  <a:pt x="1467306" y="2316226"/>
                </a:cubicBezTo>
                <a:lnTo>
                  <a:pt x="1466767" y="2309550"/>
                </a:lnTo>
                <a:cubicBezTo>
                  <a:pt x="1461709" y="2279300"/>
                  <a:pt x="1459258" y="2248409"/>
                  <a:pt x="1459300" y="2217074"/>
                </a:cubicBezTo>
                <a:cubicBezTo>
                  <a:pt x="1457988" y="2211446"/>
                  <a:pt x="1457930" y="2205779"/>
                  <a:pt x="1457930" y="2200098"/>
                </a:cubicBezTo>
                <a:close/>
                <a:moveTo>
                  <a:pt x="1457930" y="3896923"/>
                </a:moveTo>
                <a:lnTo>
                  <a:pt x="1458524" y="3885483"/>
                </a:lnTo>
                <a:lnTo>
                  <a:pt x="1459022" y="3885516"/>
                </a:lnTo>
                <a:lnTo>
                  <a:pt x="1459048" y="3885022"/>
                </a:lnTo>
                <a:lnTo>
                  <a:pt x="1476135" y="3886645"/>
                </a:lnTo>
                <a:cubicBezTo>
                  <a:pt x="1508521" y="3887172"/>
                  <a:pt x="1540413" y="3890153"/>
                  <a:pt x="1571597" y="3895710"/>
                </a:cubicBezTo>
                <a:cubicBezTo>
                  <a:pt x="1577173" y="3895291"/>
                  <a:pt x="1582501" y="3896239"/>
                  <a:pt x="1587809" y="3897249"/>
                </a:cubicBezTo>
                <a:lnTo>
                  <a:pt x="1587926" y="3898397"/>
                </a:lnTo>
                <a:cubicBezTo>
                  <a:pt x="1821986" y="3937139"/>
                  <a:pt x="2022942" y="4070062"/>
                  <a:pt x="2148179" y="4255797"/>
                </a:cubicBezTo>
                <a:lnTo>
                  <a:pt x="2176624" y="4305008"/>
                </a:lnTo>
                <a:lnTo>
                  <a:pt x="2025574" y="4305008"/>
                </a:lnTo>
                <a:lnTo>
                  <a:pt x="1973451" y="4241205"/>
                </a:lnTo>
                <a:cubicBezTo>
                  <a:pt x="1876755" y="4136681"/>
                  <a:pt x="1747549" y="4061285"/>
                  <a:pt x="1601297" y="4029853"/>
                </a:cubicBezTo>
                <a:cubicBezTo>
                  <a:pt x="1618544" y="4117553"/>
                  <a:pt x="1652724" y="4199373"/>
                  <a:pt x="1700478" y="4271827"/>
                </a:cubicBezTo>
                <a:lnTo>
                  <a:pt x="1727160" y="4305008"/>
                </a:lnTo>
                <a:lnTo>
                  <a:pt x="1573050" y="4305008"/>
                </a:lnTo>
                <a:lnTo>
                  <a:pt x="1542929" y="4254710"/>
                </a:lnTo>
                <a:cubicBezTo>
                  <a:pt x="1505726" y="4179889"/>
                  <a:pt x="1479994" y="4098618"/>
                  <a:pt x="1467811" y="4013114"/>
                </a:cubicBezTo>
                <a:cubicBezTo>
                  <a:pt x="1467644" y="4013061"/>
                  <a:pt x="1467475" y="4013056"/>
                  <a:pt x="1467306" y="4013051"/>
                </a:cubicBezTo>
                <a:lnTo>
                  <a:pt x="1466767" y="4006375"/>
                </a:lnTo>
                <a:cubicBezTo>
                  <a:pt x="1461709" y="3976125"/>
                  <a:pt x="1459258" y="3945234"/>
                  <a:pt x="1459300" y="3913899"/>
                </a:cubicBezTo>
                <a:cubicBezTo>
                  <a:pt x="1457988" y="3908271"/>
                  <a:pt x="1457930" y="3902604"/>
                  <a:pt x="1457930" y="3896923"/>
                </a:cubicBezTo>
                <a:close/>
                <a:moveTo>
                  <a:pt x="1457928" y="469318"/>
                </a:moveTo>
                <a:cubicBezTo>
                  <a:pt x="1457928" y="463681"/>
                  <a:pt x="1457986" y="458057"/>
                  <a:pt x="1459298" y="452471"/>
                </a:cubicBezTo>
                <a:cubicBezTo>
                  <a:pt x="1459256" y="421389"/>
                  <a:pt x="1461706" y="390746"/>
                  <a:pt x="1466762" y="360740"/>
                </a:cubicBezTo>
                <a:lnTo>
                  <a:pt x="1467303" y="354103"/>
                </a:lnTo>
                <a:cubicBezTo>
                  <a:pt x="1467471" y="354098"/>
                  <a:pt x="1467641" y="354093"/>
                  <a:pt x="1467808" y="354040"/>
                </a:cubicBezTo>
                <a:cubicBezTo>
                  <a:pt x="1480960" y="262463"/>
                  <a:pt x="1509901" y="175780"/>
                  <a:pt x="1552022" y="96778"/>
                </a:cubicBezTo>
                <a:lnTo>
                  <a:pt x="1614656" y="0"/>
                </a:lnTo>
                <a:lnTo>
                  <a:pt x="1783031" y="0"/>
                </a:lnTo>
                <a:lnTo>
                  <a:pt x="1714803" y="76659"/>
                </a:lnTo>
                <a:cubicBezTo>
                  <a:pt x="1659536" y="153496"/>
                  <a:pt x="1620221" y="241952"/>
                  <a:pt x="1601295" y="337433"/>
                </a:cubicBezTo>
                <a:cubicBezTo>
                  <a:pt x="1784335" y="298404"/>
                  <a:pt x="1940676" y="191052"/>
                  <a:pt x="2040269" y="44350"/>
                </a:cubicBezTo>
                <a:lnTo>
                  <a:pt x="2062497" y="0"/>
                </a:lnTo>
                <a:lnTo>
                  <a:pt x="2211135" y="0"/>
                </a:lnTo>
                <a:lnTo>
                  <a:pt x="2159296" y="95636"/>
                </a:lnTo>
                <a:cubicBezTo>
                  <a:pt x="2035522" y="289169"/>
                  <a:pt x="1829330" y="428211"/>
                  <a:pt x="1587923" y="467856"/>
                </a:cubicBezTo>
                <a:lnTo>
                  <a:pt x="1587807" y="468995"/>
                </a:lnTo>
                <a:cubicBezTo>
                  <a:pt x="1582497" y="469998"/>
                  <a:pt x="1577168" y="470939"/>
                  <a:pt x="1571591" y="470523"/>
                </a:cubicBezTo>
                <a:cubicBezTo>
                  <a:pt x="1540419" y="476033"/>
                  <a:pt x="1508538" y="478991"/>
                  <a:pt x="1476164" y="479514"/>
                </a:cubicBezTo>
                <a:lnTo>
                  <a:pt x="1459046" y="481127"/>
                </a:lnTo>
                <a:lnTo>
                  <a:pt x="1459020" y="480636"/>
                </a:lnTo>
                <a:lnTo>
                  <a:pt x="1458521" y="480669"/>
                </a:lnTo>
                <a:cubicBezTo>
                  <a:pt x="1457955" y="476896"/>
                  <a:pt x="1457928" y="473110"/>
                  <a:pt x="1457928" y="469318"/>
                </a:cubicBezTo>
                <a:close/>
                <a:moveTo>
                  <a:pt x="1457928" y="2166144"/>
                </a:moveTo>
                <a:cubicBezTo>
                  <a:pt x="1457928" y="2160506"/>
                  <a:pt x="1457986" y="2154882"/>
                  <a:pt x="1459298" y="2149296"/>
                </a:cubicBezTo>
                <a:cubicBezTo>
                  <a:pt x="1459256" y="2118214"/>
                  <a:pt x="1461706" y="2087572"/>
                  <a:pt x="1466762" y="2057565"/>
                </a:cubicBezTo>
                <a:lnTo>
                  <a:pt x="1467303" y="2050928"/>
                </a:lnTo>
                <a:cubicBezTo>
                  <a:pt x="1467471" y="2050923"/>
                  <a:pt x="1467641" y="2050918"/>
                  <a:pt x="1467808" y="2050865"/>
                </a:cubicBezTo>
                <a:cubicBezTo>
                  <a:pt x="1518085" y="1700770"/>
                  <a:pt x="1799124" y="1422199"/>
                  <a:pt x="2157974" y="1363267"/>
                </a:cubicBezTo>
                <a:lnTo>
                  <a:pt x="2158091" y="1362128"/>
                </a:lnTo>
                <a:cubicBezTo>
                  <a:pt x="2163400" y="1361126"/>
                  <a:pt x="2168728" y="1360185"/>
                  <a:pt x="2174304" y="1360601"/>
                </a:cubicBezTo>
                <a:cubicBezTo>
                  <a:pt x="2205487" y="1355088"/>
                  <a:pt x="2237380" y="1352130"/>
                  <a:pt x="2269765" y="1351607"/>
                </a:cubicBezTo>
                <a:lnTo>
                  <a:pt x="2286853" y="1349997"/>
                </a:lnTo>
                <a:lnTo>
                  <a:pt x="2286879" y="1350487"/>
                </a:lnTo>
                <a:lnTo>
                  <a:pt x="2287377" y="1350455"/>
                </a:lnTo>
                <a:lnTo>
                  <a:pt x="2287971" y="1361805"/>
                </a:lnTo>
                <a:cubicBezTo>
                  <a:pt x="2287971" y="1367441"/>
                  <a:pt x="2287912" y="1373063"/>
                  <a:pt x="2286600" y="1378647"/>
                </a:cubicBezTo>
                <a:cubicBezTo>
                  <a:pt x="2286642" y="1409736"/>
                  <a:pt x="2284192" y="1440385"/>
                  <a:pt x="2279133" y="1470397"/>
                </a:cubicBezTo>
                <a:lnTo>
                  <a:pt x="2278595" y="1477021"/>
                </a:lnTo>
                <a:cubicBezTo>
                  <a:pt x="2278425" y="1477026"/>
                  <a:pt x="2278257" y="1477030"/>
                  <a:pt x="2278089" y="1477083"/>
                </a:cubicBezTo>
                <a:cubicBezTo>
                  <a:pt x="2227814" y="1827177"/>
                  <a:pt x="1946775" y="2105749"/>
                  <a:pt x="1587923" y="2164681"/>
                </a:cubicBezTo>
                <a:lnTo>
                  <a:pt x="1587807" y="2165820"/>
                </a:lnTo>
                <a:cubicBezTo>
                  <a:pt x="1582497" y="2166823"/>
                  <a:pt x="1577168" y="2167764"/>
                  <a:pt x="1571591" y="2167348"/>
                </a:cubicBezTo>
                <a:cubicBezTo>
                  <a:pt x="1540419" y="2172858"/>
                  <a:pt x="1508538" y="2175816"/>
                  <a:pt x="1476164" y="2176339"/>
                </a:cubicBezTo>
                <a:lnTo>
                  <a:pt x="1459046" y="2177952"/>
                </a:lnTo>
                <a:lnTo>
                  <a:pt x="1459020" y="2177461"/>
                </a:lnTo>
                <a:lnTo>
                  <a:pt x="1458521" y="2177494"/>
                </a:lnTo>
                <a:cubicBezTo>
                  <a:pt x="1457955" y="2173722"/>
                  <a:pt x="1457928" y="2169936"/>
                  <a:pt x="1457928" y="2166144"/>
                </a:cubicBezTo>
                <a:close/>
                <a:moveTo>
                  <a:pt x="1457928" y="3862969"/>
                </a:moveTo>
                <a:cubicBezTo>
                  <a:pt x="1457928" y="3857331"/>
                  <a:pt x="1457986" y="3851707"/>
                  <a:pt x="1459298" y="3846121"/>
                </a:cubicBezTo>
                <a:cubicBezTo>
                  <a:pt x="1459256" y="3815039"/>
                  <a:pt x="1461706" y="3784397"/>
                  <a:pt x="1466762" y="3754390"/>
                </a:cubicBezTo>
                <a:lnTo>
                  <a:pt x="1467303" y="3747753"/>
                </a:lnTo>
                <a:cubicBezTo>
                  <a:pt x="1467471" y="3747748"/>
                  <a:pt x="1467641" y="3747743"/>
                  <a:pt x="1467808" y="3747690"/>
                </a:cubicBezTo>
                <a:cubicBezTo>
                  <a:pt x="1518085" y="3397595"/>
                  <a:pt x="1799124" y="3119024"/>
                  <a:pt x="2157974" y="3060092"/>
                </a:cubicBezTo>
                <a:lnTo>
                  <a:pt x="2158091" y="3058953"/>
                </a:lnTo>
                <a:cubicBezTo>
                  <a:pt x="2163400" y="3057951"/>
                  <a:pt x="2168728" y="3057010"/>
                  <a:pt x="2174304" y="3057426"/>
                </a:cubicBezTo>
                <a:cubicBezTo>
                  <a:pt x="2205487" y="3051913"/>
                  <a:pt x="2237380" y="3048955"/>
                  <a:pt x="2269765" y="3048432"/>
                </a:cubicBezTo>
                <a:lnTo>
                  <a:pt x="2286853" y="3046822"/>
                </a:lnTo>
                <a:lnTo>
                  <a:pt x="2286879" y="3047312"/>
                </a:lnTo>
                <a:lnTo>
                  <a:pt x="2287377" y="3047280"/>
                </a:lnTo>
                <a:lnTo>
                  <a:pt x="2287971" y="3058630"/>
                </a:lnTo>
                <a:cubicBezTo>
                  <a:pt x="2287971" y="3064266"/>
                  <a:pt x="2287912" y="3069889"/>
                  <a:pt x="2286600" y="3075472"/>
                </a:cubicBezTo>
                <a:cubicBezTo>
                  <a:pt x="2286642" y="3106561"/>
                  <a:pt x="2284192" y="3137210"/>
                  <a:pt x="2279133" y="3167222"/>
                </a:cubicBezTo>
                <a:lnTo>
                  <a:pt x="2278595" y="3173846"/>
                </a:lnTo>
                <a:cubicBezTo>
                  <a:pt x="2278425" y="3173851"/>
                  <a:pt x="2278257" y="3173856"/>
                  <a:pt x="2278089" y="3173908"/>
                </a:cubicBezTo>
                <a:cubicBezTo>
                  <a:pt x="2227814" y="3524002"/>
                  <a:pt x="1946775" y="3802574"/>
                  <a:pt x="1587923" y="3861506"/>
                </a:cubicBezTo>
                <a:lnTo>
                  <a:pt x="1587807" y="3862645"/>
                </a:lnTo>
                <a:cubicBezTo>
                  <a:pt x="1582497" y="3863648"/>
                  <a:pt x="1577168" y="3864589"/>
                  <a:pt x="1571591" y="3864173"/>
                </a:cubicBezTo>
                <a:cubicBezTo>
                  <a:pt x="1540419" y="3869683"/>
                  <a:pt x="1508538" y="3872641"/>
                  <a:pt x="1476164" y="3873164"/>
                </a:cubicBezTo>
                <a:lnTo>
                  <a:pt x="1459046" y="3874777"/>
                </a:lnTo>
                <a:lnTo>
                  <a:pt x="1459020" y="3874286"/>
                </a:lnTo>
                <a:lnTo>
                  <a:pt x="1458521" y="3874319"/>
                </a:lnTo>
                <a:cubicBezTo>
                  <a:pt x="1457955" y="3870547"/>
                  <a:pt x="1457928" y="3866761"/>
                  <a:pt x="1457928" y="3862969"/>
                </a:cubicBezTo>
                <a:close/>
                <a:moveTo>
                  <a:pt x="750739" y="1181049"/>
                </a:moveTo>
                <a:cubicBezTo>
                  <a:pt x="1025929" y="1121906"/>
                  <a:pt x="1240772" y="907109"/>
                  <a:pt x="1294048" y="636203"/>
                </a:cubicBezTo>
                <a:cubicBezTo>
                  <a:pt x="1018858" y="695346"/>
                  <a:pt x="804014" y="910143"/>
                  <a:pt x="750739" y="1181049"/>
                </a:cubicBezTo>
                <a:close/>
                <a:moveTo>
                  <a:pt x="750739" y="1493690"/>
                </a:moveTo>
                <a:cubicBezTo>
                  <a:pt x="804015" y="1762469"/>
                  <a:pt x="1018858" y="1975579"/>
                  <a:pt x="1294048" y="2034258"/>
                </a:cubicBezTo>
                <a:cubicBezTo>
                  <a:pt x="1240773" y="1765479"/>
                  <a:pt x="1025929" y="1552369"/>
                  <a:pt x="750739" y="1493690"/>
                </a:cubicBezTo>
                <a:close/>
                <a:moveTo>
                  <a:pt x="750739" y="2877874"/>
                </a:moveTo>
                <a:cubicBezTo>
                  <a:pt x="1025929" y="2818731"/>
                  <a:pt x="1240772" y="2603934"/>
                  <a:pt x="1294048" y="2333028"/>
                </a:cubicBezTo>
                <a:cubicBezTo>
                  <a:pt x="1018858" y="2392171"/>
                  <a:pt x="804014" y="2606968"/>
                  <a:pt x="750739" y="2877874"/>
                </a:cubicBezTo>
                <a:close/>
                <a:moveTo>
                  <a:pt x="750739" y="3190516"/>
                </a:moveTo>
                <a:cubicBezTo>
                  <a:pt x="804015" y="3459294"/>
                  <a:pt x="1018858" y="3672404"/>
                  <a:pt x="1294048" y="3731083"/>
                </a:cubicBezTo>
                <a:cubicBezTo>
                  <a:pt x="1240773" y="3462304"/>
                  <a:pt x="1025929" y="3249194"/>
                  <a:pt x="750739" y="3190516"/>
                </a:cubicBezTo>
                <a:close/>
                <a:moveTo>
                  <a:pt x="718720" y="4305008"/>
                </a:moveTo>
                <a:lnTo>
                  <a:pt x="747165" y="4255797"/>
                </a:lnTo>
                <a:cubicBezTo>
                  <a:pt x="872402" y="4070062"/>
                  <a:pt x="1073359" y="3937139"/>
                  <a:pt x="1307418" y="3898397"/>
                </a:cubicBezTo>
                <a:lnTo>
                  <a:pt x="1307535" y="3897249"/>
                </a:lnTo>
                <a:cubicBezTo>
                  <a:pt x="1312844" y="3896239"/>
                  <a:pt x="1318172" y="3895291"/>
                  <a:pt x="1323748" y="3895710"/>
                </a:cubicBezTo>
                <a:cubicBezTo>
                  <a:pt x="1354931" y="3890153"/>
                  <a:pt x="1386824" y="3887172"/>
                  <a:pt x="1419209" y="3886645"/>
                </a:cubicBezTo>
                <a:lnTo>
                  <a:pt x="1436297" y="3885022"/>
                </a:lnTo>
                <a:lnTo>
                  <a:pt x="1436323" y="3885516"/>
                </a:lnTo>
                <a:lnTo>
                  <a:pt x="1436821" y="3885483"/>
                </a:lnTo>
                <a:lnTo>
                  <a:pt x="1437415" y="3896923"/>
                </a:lnTo>
                <a:cubicBezTo>
                  <a:pt x="1437415" y="3902604"/>
                  <a:pt x="1437356" y="3908271"/>
                  <a:pt x="1436044" y="3913899"/>
                </a:cubicBezTo>
                <a:cubicBezTo>
                  <a:pt x="1436086" y="3945234"/>
                  <a:pt x="1433636" y="3976125"/>
                  <a:pt x="1428577" y="4006375"/>
                </a:cubicBezTo>
                <a:lnTo>
                  <a:pt x="1428039" y="4013051"/>
                </a:lnTo>
                <a:cubicBezTo>
                  <a:pt x="1427869" y="4013056"/>
                  <a:pt x="1427701" y="4013061"/>
                  <a:pt x="1427533" y="4013114"/>
                </a:cubicBezTo>
                <a:cubicBezTo>
                  <a:pt x="1415351" y="4098618"/>
                  <a:pt x="1389619" y="4179889"/>
                  <a:pt x="1352416" y="4254710"/>
                </a:cubicBezTo>
                <a:lnTo>
                  <a:pt x="1322295" y="4305008"/>
                </a:lnTo>
                <a:lnTo>
                  <a:pt x="1168185" y="4305008"/>
                </a:lnTo>
                <a:lnTo>
                  <a:pt x="1194867" y="4271827"/>
                </a:lnTo>
                <a:cubicBezTo>
                  <a:pt x="1242622" y="4199373"/>
                  <a:pt x="1276801" y="4117553"/>
                  <a:pt x="1294048" y="4029853"/>
                </a:cubicBezTo>
                <a:cubicBezTo>
                  <a:pt x="1147796" y="4061285"/>
                  <a:pt x="1018589" y="4136681"/>
                  <a:pt x="921894" y="4241205"/>
                </a:cubicBezTo>
                <a:lnTo>
                  <a:pt x="869771" y="4305008"/>
                </a:lnTo>
                <a:close/>
                <a:moveTo>
                  <a:pt x="684209" y="0"/>
                </a:moveTo>
                <a:lnTo>
                  <a:pt x="832847" y="0"/>
                </a:lnTo>
                <a:lnTo>
                  <a:pt x="855075" y="44350"/>
                </a:lnTo>
                <a:cubicBezTo>
                  <a:pt x="954668" y="191053"/>
                  <a:pt x="1111009" y="298404"/>
                  <a:pt x="1294048" y="337433"/>
                </a:cubicBezTo>
                <a:cubicBezTo>
                  <a:pt x="1275123" y="241952"/>
                  <a:pt x="1235808" y="153496"/>
                  <a:pt x="1180541" y="76659"/>
                </a:cubicBezTo>
                <a:lnTo>
                  <a:pt x="1112313" y="0"/>
                </a:lnTo>
                <a:lnTo>
                  <a:pt x="1280688" y="0"/>
                </a:lnTo>
                <a:lnTo>
                  <a:pt x="1343322" y="96778"/>
                </a:lnTo>
                <a:cubicBezTo>
                  <a:pt x="1385443" y="175780"/>
                  <a:pt x="1414383" y="262463"/>
                  <a:pt x="1427534" y="354040"/>
                </a:cubicBezTo>
                <a:cubicBezTo>
                  <a:pt x="1427702" y="354093"/>
                  <a:pt x="1427871" y="354098"/>
                  <a:pt x="1428040" y="354102"/>
                </a:cubicBezTo>
                <a:lnTo>
                  <a:pt x="1428580" y="360740"/>
                </a:lnTo>
                <a:cubicBezTo>
                  <a:pt x="1433637" y="390746"/>
                  <a:pt x="1436086" y="421389"/>
                  <a:pt x="1436044" y="452471"/>
                </a:cubicBezTo>
                <a:cubicBezTo>
                  <a:pt x="1437356" y="458057"/>
                  <a:pt x="1437415" y="463681"/>
                  <a:pt x="1437415" y="469318"/>
                </a:cubicBezTo>
                <a:cubicBezTo>
                  <a:pt x="1437415" y="473111"/>
                  <a:pt x="1437388" y="476896"/>
                  <a:pt x="1436822" y="480669"/>
                </a:cubicBezTo>
                <a:lnTo>
                  <a:pt x="1436323" y="480636"/>
                </a:lnTo>
                <a:lnTo>
                  <a:pt x="1436297" y="481127"/>
                </a:lnTo>
                <a:lnTo>
                  <a:pt x="1419178" y="479514"/>
                </a:lnTo>
                <a:cubicBezTo>
                  <a:pt x="1386804" y="478991"/>
                  <a:pt x="1354924" y="476033"/>
                  <a:pt x="1323752" y="470523"/>
                </a:cubicBezTo>
                <a:cubicBezTo>
                  <a:pt x="1318175" y="470939"/>
                  <a:pt x="1312846" y="469998"/>
                  <a:pt x="1307535" y="468995"/>
                </a:cubicBezTo>
                <a:lnTo>
                  <a:pt x="1307419" y="467856"/>
                </a:lnTo>
                <a:cubicBezTo>
                  <a:pt x="1066014" y="428211"/>
                  <a:pt x="859822" y="289169"/>
                  <a:pt x="736048" y="95636"/>
                </a:cubicBezTo>
                <a:close/>
                <a:moveTo>
                  <a:pt x="607372" y="1313979"/>
                </a:moveTo>
                <a:cubicBezTo>
                  <a:pt x="607372" y="1308297"/>
                  <a:pt x="607430" y="1302628"/>
                  <a:pt x="608742" y="1296998"/>
                </a:cubicBezTo>
                <a:cubicBezTo>
                  <a:pt x="608700" y="1265670"/>
                  <a:pt x="611150" y="1234785"/>
                  <a:pt x="616206" y="1204541"/>
                </a:cubicBezTo>
                <a:lnTo>
                  <a:pt x="616747" y="1197851"/>
                </a:lnTo>
                <a:cubicBezTo>
                  <a:pt x="616915" y="1197846"/>
                  <a:pt x="617085" y="1197841"/>
                  <a:pt x="617252" y="1197788"/>
                </a:cubicBezTo>
                <a:cubicBezTo>
                  <a:pt x="667529" y="844922"/>
                  <a:pt x="948568" y="564145"/>
                  <a:pt x="1307418" y="504747"/>
                </a:cubicBezTo>
                <a:lnTo>
                  <a:pt x="1307535" y="503599"/>
                </a:lnTo>
                <a:cubicBezTo>
                  <a:pt x="1312844" y="502589"/>
                  <a:pt x="1318172" y="501641"/>
                  <a:pt x="1323748" y="502060"/>
                </a:cubicBezTo>
                <a:cubicBezTo>
                  <a:pt x="1354931" y="496503"/>
                  <a:pt x="1386824" y="493522"/>
                  <a:pt x="1419209" y="492995"/>
                </a:cubicBezTo>
                <a:lnTo>
                  <a:pt x="1436297" y="491372"/>
                </a:lnTo>
                <a:lnTo>
                  <a:pt x="1436323" y="491866"/>
                </a:lnTo>
                <a:lnTo>
                  <a:pt x="1436821" y="491833"/>
                </a:lnTo>
                <a:lnTo>
                  <a:pt x="1437415" y="503273"/>
                </a:lnTo>
                <a:cubicBezTo>
                  <a:pt x="1437415" y="508954"/>
                  <a:pt x="1437356" y="514621"/>
                  <a:pt x="1436044" y="520249"/>
                </a:cubicBezTo>
                <a:cubicBezTo>
                  <a:pt x="1436086" y="551584"/>
                  <a:pt x="1433636" y="582475"/>
                  <a:pt x="1428577" y="612725"/>
                </a:cubicBezTo>
                <a:lnTo>
                  <a:pt x="1428039" y="619401"/>
                </a:lnTo>
                <a:cubicBezTo>
                  <a:pt x="1427869" y="619406"/>
                  <a:pt x="1427701" y="619411"/>
                  <a:pt x="1427533" y="619464"/>
                </a:cubicBezTo>
                <a:cubicBezTo>
                  <a:pt x="1377258" y="972329"/>
                  <a:pt x="1096219" y="1253106"/>
                  <a:pt x="737367" y="1312505"/>
                </a:cubicBezTo>
                <a:lnTo>
                  <a:pt x="737251" y="1313653"/>
                </a:lnTo>
                <a:cubicBezTo>
                  <a:pt x="731941" y="1314664"/>
                  <a:pt x="726612" y="1315612"/>
                  <a:pt x="721035" y="1315193"/>
                </a:cubicBezTo>
                <a:cubicBezTo>
                  <a:pt x="689863" y="1320747"/>
                  <a:pt x="657982" y="1323728"/>
                  <a:pt x="625608" y="1324255"/>
                </a:cubicBezTo>
                <a:lnTo>
                  <a:pt x="608490" y="1325881"/>
                </a:lnTo>
                <a:lnTo>
                  <a:pt x="608464" y="1325386"/>
                </a:lnTo>
                <a:lnTo>
                  <a:pt x="607965" y="1325419"/>
                </a:lnTo>
                <a:cubicBezTo>
                  <a:pt x="607399" y="1321617"/>
                  <a:pt x="607372" y="1317801"/>
                  <a:pt x="607372" y="1313979"/>
                </a:cubicBezTo>
                <a:close/>
                <a:moveTo>
                  <a:pt x="607372" y="1361805"/>
                </a:moveTo>
                <a:lnTo>
                  <a:pt x="607966" y="1350455"/>
                </a:lnTo>
                <a:lnTo>
                  <a:pt x="608464" y="1350487"/>
                </a:lnTo>
                <a:lnTo>
                  <a:pt x="608490" y="1349997"/>
                </a:lnTo>
                <a:lnTo>
                  <a:pt x="625577" y="1351607"/>
                </a:lnTo>
                <a:cubicBezTo>
                  <a:pt x="657963" y="1352130"/>
                  <a:pt x="689855" y="1355088"/>
                  <a:pt x="721039" y="1360601"/>
                </a:cubicBezTo>
                <a:cubicBezTo>
                  <a:pt x="726615" y="1360185"/>
                  <a:pt x="731943" y="1361126"/>
                  <a:pt x="737251" y="1362128"/>
                </a:cubicBezTo>
                <a:lnTo>
                  <a:pt x="737368" y="1363267"/>
                </a:lnTo>
                <a:cubicBezTo>
                  <a:pt x="1096219" y="1422199"/>
                  <a:pt x="1377258" y="1700770"/>
                  <a:pt x="1427534" y="2050865"/>
                </a:cubicBezTo>
                <a:cubicBezTo>
                  <a:pt x="1427702" y="2050918"/>
                  <a:pt x="1427871" y="2050923"/>
                  <a:pt x="1428040" y="2050928"/>
                </a:cubicBezTo>
                <a:lnTo>
                  <a:pt x="1428580" y="2057565"/>
                </a:lnTo>
                <a:cubicBezTo>
                  <a:pt x="1433637" y="2087572"/>
                  <a:pt x="1436086" y="2118214"/>
                  <a:pt x="1436044" y="2149296"/>
                </a:cubicBezTo>
                <a:cubicBezTo>
                  <a:pt x="1437356" y="2154882"/>
                  <a:pt x="1437415" y="2160506"/>
                  <a:pt x="1437415" y="2166144"/>
                </a:cubicBezTo>
                <a:cubicBezTo>
                  <a:pt x="1437415" y="2169936"/>
                  <a:pt x="1437388" y="2173722"/>
                  <a:pt x="1436822" y="2177494"/>
                </a:cubicBezTo>
                <a:lnTo>
                  <a:pt x="1436323" y="2177461"/>
                </a:lnTo>
                <a:lnTo>
                  <a:pt x="1436297" y="2177952"/>
                </a:lnTo>
                <a:lnTo>
                  <a:pt x="1419178" y="2176339"/>
                </a:lnTo>
                <a:cubicBezTo>
                  <a:pt x="1386804" y="2175816"/>
                  <a:pt x="1354924" y="2172858"/>
                  <a:pt x="1323752" y="2167348"/>
                </a:cubicBezTo>
                <a:cubicBezTo>
                  <a:pt x="1318175" y="2167764"/>
                  <a:pt x="1312846" y="2166823"/>
                  <a:pt x="1307535" y="2165820"/>
                </a:cubicBezTo>
                <a:lnTo>
                  <a:pt x="1307419" y="2164681"/>
                </a:lnTo>
                <a:cubicBezTo>
                  <a:pt x="948568" y="2105749"/>
                  <a:pt x="667529" y="1827177"/>
                  <a:pt x="617253" y="1477083"/>
                </a:cubicBezTo>
                <a:cubicBezTo>
                  <a:pt x="617086" y="1477030"/>
                  <a:pt x="616917" y="1477026"/>
                  <a:pt x="616748" y="1477021"/>
                </a:cubicBezTo>
                <a:lnTo>
                  <a:pt x="616209" y="1470397"/>
                </a:lnTo>
                <a:cubicBezTo>
                  <a:pt x="611151" y="1440385"/>
                  <a:pt x="608700" y="1409736"/>
                  <a:pt x="608742" y="1378647"/>
                </a:cubicBezTo>
                <a:cubicBezTo>
                  <a:pt x="607430" y="1373063"/>
                  <a:pt x="607372" y="1367441"/>
                  <a:pt x="607372" y="1361805"/>
                </a:cubicBezTo>
                <a:close/>
                <a:moveTo>
                  <a:pt x="607372" y="3010804"/>
                </a:moveTo>
                <a:cubicBezTo>
                  <a:pt x="607372" y="3005122"/>
                  <a:pt x="607430" y="2999453"/>
                  <a:pt x="608742" y="2993823"/>
                </a:cubicBezTo>
                <a:cubicBezTo>
                  <a:pt x="608700" y="2962495"/>
                  <a:pt x="611150" y="2931610"/>
                  <a:pt x="616206" y="2901366"/>
                </a:cubicBezTo>
                <a:lnTo>
                  <a:pt x="616747" y="2894676"/>
                </a:lnTo>
                <a:cubicBezTo>
                  <a:pt x="616915" y="2894671"/>
                  <a:pt x="617085" y="2894666"/>
                  <a:pt x="617252" y="2894613"/>
                </a:cubicBezTo>
                <a:cubicBezTo>
                  <a:pt x="667529" y="2541747"/>
                  <a:pt x="948568" y="2260970"/>
                  <a:pt x="1307418" y="2201572"/>
                </a:cubicBezTo>
                <a:lnTo>
                  <a:pt x="1307535" y="2200424"/>
                </a:lnTo>
                <a:cubicBezTo>
                  <a:pt x="1312844" y="2199414"/>
                  <a:pt x="1318172" y="2198466"/>
                  <a:pt x="1323748" y="2198885"/>
                </a:cubicBezTo>
                <a:cubicBezTo>
                  <a:pt x="1354931" y="2193328"/>
                  <a:pt x="1386824" y="2190347"/>
                  <a:pt x="1419209" y="2189820"/>
                </a:cubicBezTo>
                <a:lnTo>
                  <a:pt x="1436297" y="2188197"/>
                </a:lnTo>
                <a:lnTo>
                  <a:pt x="1436323" y="2188691"/>
                </a:lnTo>
                <a:lnTo>
                  <a:pt x="1436821" y="2188658"/>
                </a:lnTo>
                <a:lnTo>
                  <a:pt x="1437415" y="2200098"/>
                </a:lnTo>
                <a:cubicBezTo>
                  <a:pt x="1437415" y="2205779"/>
                  <a:pt x="1437356" y="2211446"/>
                  <a:pt x="1436044" y="2217074"/>
                </a:cubicBezTo>
                <a:cubicBezTo>
                  <a:pt x="1436086" y="2248409"/>
                  <a:pt x="1433636" y="2279300"/>
                  <a:pt x="1428577" y="2309550"/>
                </a:cubicBezTo>
                <a:lnTo>
                  <a:pt x="1428039" y="2316226"/>
                </a:lnTo>
                <a:cubicBezTo>
                  <a:pt x="1427869" y="2316231"/>
                  <a:pt x="1427701" y="2316236"/>
                  <a:pt x="1427533" y="2316289"/>
                </a:cubicBezTo>
                <a:cubicBezTo>
                  <a:pt x="1377258" y="2669154"/>
                  <a:pt x="1096219" y="2949931"/>
                  <a:pt x="737367" y="3009330"/>
                </a:cubicBezTo>
                <a:lnTo>
                  <a:pt x="737251" y="3010478"/>
                </a:lnTo>
                <a:cubicBezTo>
                  <a:pt x="731941" y="3011489"/>
                  <a:pt x="726612" y="3012437"/>
                  <a:pt x="721035" y="3012018"/>
                </a:cubicBezTo>
                <a:cubicBezTo>
                  <a:pt x="689863" y="3017572"/>
                  <a:pt x="657982" y="3020553"/>
                  <a:pt x="625608" y="3021080"/>
                </a:cubicBezTo>
                <a:lnTo>
                  <a:pt x="608490" y="3022706"/>
                </a:lnTo>
                <a:lnTo>
                  <a:pt x="608464" y="3022211"/>
                </a:lnTo>
                <a:lnTo>
                  <a:pt x="607965" y="3022244"/>
                </a:lnTo>
                <a:cubicBezTo>
                  <a:pt x="607399" y="3018442"/>
                  <a:pt x="607372" y="3014626"/>
                  <a:pt x="607372" y="3010804"/>
                </a:cubicBezTo>
                <a:close/>
                <a:moveTo>
                  <a:pt x="607372" y="3058630"/>
                </a:moveTo>
                <a:lnTo>
                  <a:pt x="607966" y="3047280"/>
                </a:lnTo>
                <a:lnTo>
                  <a:pt x="608464" y="3047312"/>
                </a:lnTo>
                <a:lnTo>
                  <a:pt x="608490" y="3046822"/>
                </a:lnTo>
                <a:lnTo>
                  <a:pt x="625577" y="3048432"/>
                </a:lnTo>
                <a:cubicBezTo>
                  <a:pt x="657963" y="3048955"/>
                  <a:pt x="689855" y="3051913"/>
                  <a:pt x="721039" y="3057426"/>
                </a:cubicBezTo>
                <a:cubicBezTo>
                  <a:pt x="726615" y="3057010"/>
                  <a:pt x="731943" y="3057951"/>
                  <a:pt x="737251" y="3058953"/>
                </a:cubicBezTo>
                <a:lnTo>
                  <a:pt x="737368" y="3060092"/>
                </a:lnTo>
                <a:cubicBezTo>
                  <a:pt x="1096219" y="3119024"/>
                  <a:pt x="1377258" y="3397595"/>
                  <a:pt x="1427534" y="3747690"/>
                </a:cubicBezTo>
                <a:cubicBezTo>
                  <a:pt x="1427702" y="3747743"/>
                  <a:pt x="1427871" y="3747748"/>
                  <a:pt x="1428040" y="3747753"/>
                </a:cubicBezTo>
                <a:lnTo>
                  <a:pt x="1428580" y="3754390"/>
                </a:lnTo>
                <a:cubicBezTo>
                  <a:pt x="1433637" y="3784397"/>
                  <a:pt x="1436086" y="3815039"/>
                  <a:pt x="1436044" y="3846121"/>
                </a:cubicBezTo>
                <a:cubicBezTo>
                  <a:pt x="1437356" y="3851707"/>
                  <a:pt x="1437415" y="3857331"/>
                  <a:pt x="1437415" y="3862969"/>
                </a:cubicBezTo>
                <a:cubicBezTo>
                  <a:pt x="1437415" y="3866761"/>
                  <a:pt x="1437388" y="3870547"/>
                  <a:pt x="1436822" y="3874319"/>
                </a:cubicBezTo>
                <a:lnTo>
                  <a:pt x="1436323" y="3874286"/>
                </a:lnTo>
                <a:lnTo>
                  <a:pt x="1436297" y="3874777"/>
                </a:lnTo>
                <a:lnTo>
                  <a:pt x="1419178" y="3873164"/>
                </a:lnTo>
                <a:cubicBezTo>
                  <a:pt x="1386804" y="3872641"/>
                  <a:pt x="1354924" y="3869683"/>
                  <a:pt x="1323752" y="3864173"/>
                </a:cubicBezTo>
                <a:cubicBezTo>
                  <a:pt x="1318175" y="3864589"/>
                  <a:pt x="1312846" y="3863648"/>
                  <a:pt x="1307535" y="3862645"/>
                </a:cubicBezTo>
                <a:lnTo>
                  <a:pt x="1307419" y="3861506"/>
                </a:lnTo>
                <a:cubicBezTo>
                  <a:pt x="948568" y="3802574"/>
                  <a:pt x="667529" y="3524002"/>
                  <a:pt x="617253" y="3173908"/>
                </a:cubicBezTo>
                <a:cubicBezTo>
                  <a:pt x="617086" y="3173856"/>
                  <a:pt x="616917" y="3173851"/>
                  <a:pt x="616748" y="3173846"/>
                </a:cubicBezTo>
                <a:lnTo>
                  <a:pt x="616209" y="3167222"/>
                </a:lnTo>
                <a:cubicBezTo>
                  <a:pt x="611151" y="3137210"/>
                  <a:pt x="608700" y="3106561"/>
                  <a:pt x="608742" y="3075472"/>
                </a:cubicBezTo>
                <a:cubicBezTo>
                  <a:pt x="607430" y="3069889"/>
                  <a:pt x="607372" y="3064266"/>
                  <a:pt x="607372" y="3058630"/>
                </a:cubicBezTo>
                <a:close/>
                <a:moveTo>
                  <a:pt x="0" y="116373"/>
                </a:moveTo>
                <a:lnTo>
                  <a:pt x="0" y="0"/>
                </a:lnTo>
                <a:lnTo>
                  <a:pt x="90880" y="0"/>
                </a:lnTo>
                <a:lnTo>
                  <a:pt x="22652" y="76659"/>
                </a:lnTo>
                <a:close/>
                <a:moveTo>
                  <a:pt x="0" y="443121"/>
                </a:moveTo>
                <a:lnTo>
                  <a:pt x="0" y="311637"/>
                </a:lnTo>
                <a:lnTo>
                  <a:pt x="82171" y="276703"/>
                </a:lnTo>
                <a:cubicBezTo>
                  <a:pt x="190106" y="222464"/>
                  <a:pt x="281723" y="142152"/>
                  <a:pt x="348118" y="44350"/>
                </a:cubicBezTo>
                <a:lnTo>
                  <a:pt x="370347" y="0"/>
                </a:lnTo>
                <a:lnTo>
                  <a:pt x="518984" y="0"/>
                </a:lnTo>
                <a:lnTo>
                  <a:pt x="467145" y="95636"/>
                </a:lnTo>
                <a:cubicBezTo>
                  <a:pt x="364000" y="256913"/>
                  <a:pt x="203621" y="380350"/>
                  <a:pt x="13323" y="439959"/>
                </a:cubicBezTo>
                <a:close/>
                <a:moveTo>
                  <a:pt x="0" y="1070142"/>
                </a:moveTo>
                <a:lnTo>
                  <a:pt x="0" y="862064"/>
                </a:lnTo>
                <a:lnTo>
                  <a:pt x="31905" y="912052"/>
                </a:lnTo>
                <a:cubicBezTo>
                  <a:pt x="132041" y="1046318"/>
                  <a:pt x="280461" y="1144085"/>
                  <a:pt x="452455" y="1181049"/>
                </a:cubicBezTo>
                <a:cubicBezTo>
                  <a:pt x="405840" y="944006"/>
                  <a:pt x="235523" y="749922"/>
                  <a:pt x="9316" y="665484"/>
                </a:cubicBezTo>
                <a:lnTo>
                  <a:pt x="0" y="662760"/>
                </a:lnTo>
                <a:lnTo>
                  <a:pt x="0" y="530567"/>
                </a:lnTo>
                <a:lnTo>
                  <a:pt x="26399" y="537107"/>
                </a:lnTo>
                <a:cubicBezTo>
                  <a:pt x="321280" y="635466"/>
                  <a:pt x="541950" y="889030"/>
                  <a:pt x="585941" y="1197788"/>
                </a:cubicBezTo>
                <a:cubicBezTo>
                  <a:pt x="586109" y="1197841"/>
                  <a:pt x="586278" y="1197846"/>
                  <a:pt x="586447" y="1197851"/>
                </a:cubicBezTo>
                <a:lnTo>
                  <a:pt x="586987" y="1204541"/>
                </a:lnTo>
                <a:cubicBezTo>
                  <a:pt x="592044" y="1234785"/>
                  <a:pt x="594493" y="1265670"/>
                  <a:pt x="594451" y="1296998"/>
                </a:cubicBezTo>
                <a:cubicBezTo>
                  <a:pt x="595763" y="1302628"/>
                  <a:pt x="595822" y="1308297"/>
                  <a:pt x="595822" y="1313979"/>
                </a:cubicBezTo>
                <a:cubicBezTo>
                  <a:pt x="595822" y="1317801"/>
                  <a:pt x="595795" y="1321617"/>
                  <a:pt x="595229" y="1325419"/>
                </a:cubicBezTo>
                <a:lnTo>
                  <a:pt x="594730" y="1325386"/>
                </a:lnTo>
                <a:lnTo>
                  <a:pt x="594704" y="1325881"/>
                </a:lnTo>
                <a:lnTo>
                  <a:pt x="577585" y="1324255"/>
                </a:lnTo>
                <a:cubicBezTo>
                  <a:pt x="545211" y="1323728"/>
                  <a:pt x="513331" y="1320747"/>
                  <a:pt x="482159" y="1315193"/>
                </a:cubicBezTo>
                <a:cubicBezTo>
                  <a:pt x="476582" y="1315612"/>
                  <a:pt x="471253" y="1314664"/>
                  <a:pt x="465942" y="1313653"/>
                </a:cubicBezTo>
                <a:lnTo>
                  <a:pt x="465826" y="1312505"/>
                </a:lnTo>
                <a:cubicBezTo>
                  <a:pt x="286401" y="1282806"/>
                  <a:pt x="126428" y="1197762"/>
                  <a:pt x="5028" y="1076034"/>
                </a:cubicBezTo>
                <a:close/>
                <a:moveTo>
                  <a:pt x="0" y="2139063"/>
                </a:moveTo>
                <a:lnTo>
                  <a:pt x="0" y="2007909"/>
                </a:lnTo>
                <a:lnTo>
                  <a:pt x="9314" y="2005207"/>
                </a:lnTo>
                <a:cubicBezTo>
                  <a:pt x="235521" y="1921432"/>
                  <a:pt x="405837" y="1728872"/>
                  <a:pt x="452453" y="1493690"/>
                </a:cubicBezTo>
                <a:cubicBezTo>
                  <a:pt x="280459" y="1530364"/>
                  <a:pt x="132038" y="1627363"/>
                  <a:pt x="31903" y="1760575"/>
                </a:cubicBezTo>
                <a:lnTo>
                  <a:pt x="0" y="1810167"/>
                </a:lnTo>
                <a:lnTo>
                  <a:pt x="0" y="1603724"/>
                </a:lnTo>
                <a:lnTo>
                  <a:pt x="5025" y="1597880"/>
                </a:lnTo>
                <a:cubicBezTo>
                  <a:pt x="126426" y="1477109"/>
                  <a:pt x="286398" y="1392733"/>
                  <a:pt x="465823" y="1363267"/>
                </a:cubicBezTo>
                <a:lnTo>
                  <a:pt x="465940" y="1362128"/>
                </a:lnTo>
                <a:cubicBezTo>
                  <a:pt x="471249" y="1361126"/>
                  <a:pt x="476577" y="1360185"/>
                  <a:pt x="482153" y="1360601"/>
                </a:cubicBezTo>
                <a:cubicBezTo>
                  <a:pt x="513336" y="1355088"/>
                  <a:pt x="545229" y="1352130"/>
                  <a:pt x="577614" y="1351607"/>
                </a:cubicBezTo>
                <a:lnTo>
                  <a:pt x="594702" y="1349997"/>
                </a:lnTo>
                <a:lnTo>
                  <a:pt x="594728" y="1350487"/>
                </a:lnTo>
                <a:lnTo>
                  <a:pt x="595226" y="1350455"/>
                </a:lnTo>
                <a:lnTo>
                  <a:pt x="595820" y="1361805"/>
                </a:lnTo>
                <a:cubicBezTo>
                  <a:pt x="595820" y="1367441"/>
                  <a:pt x="595761" y="1373063"/>
                  <a:pt x="594449" y="1378647"/>
                </a:cubicBezTo>
                <a:cubicBezTo>
                  <a:pt x="594491" y="1409736"/>
                  <a:pt x="592041" y="1440385"/>
                  <a:pt x="586982" y="1470397"/>
                </a:cubicBezTo>
                <a:lnTo>
                  <a:pt x="586444" y="1477021"/>
                </a:lnTo>
                <a:cubicBezTo>
                  <a:pt x="586274" y="1477026"/>
                  <a:pt x="586106" y="1477030"/>
                  <a:pt x="585938" y="1477083"/>
                </a:cubicBezTo>
                <a:cubicBezTo>
                  <a:pt x="541948" y="1783415"/>
                  <a:pt x="321278" y="2034989"/>
                  <a:pt x="26396" y="2132575"/>
                </a:cubicBezTo>
                <a:close/>
                <a:moveTo>
                  <a:pt x="0" y="2766967"/>
                </a:moveTo>
                <a:lnTo>
                  <a:pt x="0" y="2558889"/>
                </a:lnTo>
                <a:lnTo>
                  <a:pt x="31905" y="2608877"/>
                </a:lnTo>
                <a:cubicBezTo>
                  <a:pt x="132041" y="2743143"/>
                  <a:pt x="280461" y="2840910"/>
                  <a:pt x="452455" y="2877874"/>
                </a:cubicBezTo>
                <a:cubicBezTo>
                  <a:pt x="405840" y="2640831"/>
                  <a:pt x="235523" y="2446747"/>
                  <a:pt x="9316" y="2362309"/>
                </a:cubicBezTo>
                <a:lnTo>
                  <a:pt x="0" y="2359585"/>
                </a:lnTo>
                <a:lnTo>
                  <a:pt x="0" y="2227392"/>
                </a:lnTo>
                <a:lnTo>
                  <a:pt x="26399" y="2233932"/>
                </a:lnTo>
                <a:cubicBezTo>
                  <a:pt x="321280" y="2332291"/>
                  <a:pt x="541950" y="2585855"/>
                  <a:pt x="585941" y="2894613"/>
                </a:cubicBezTo>
                <a:cubicBezTo>
                  <a:pt x="586109" y="2894666"/>
                  <a:pt x="586278" y="2894671"/>
                  <a:pt x="586447" y="2894676"/>
                </a:cubicBezTo>
                <a:lnTo>
                  <a:pt x="586987" y="2901366"/>
                </a:lnTo>
                <a:cubicBezTo>
                  <a:pt x="592044" y="2931610"/>
                  <a:pt x="594493" y="2962495"/>
                  <a:pt x="594451" y="2993823"/>
                </a:cubicBezTo>
                <a:cubicBezTo>
                  <a:pt x="595763" y="2999453"/>
                  <a:pt x="595822" y="3005122"/>
                  <a:pt x="595822" y="3010804"/>
                </a:cubicBezTo>
                <a:cubicBezTo>
                  <a:pt x="595822" y="3014626"/>
                  <a:pt x="595795" y="3018442"/>
                  <a:pt x="595229" y="3022244"/>
                </a:cubicBezTo>
                <a:lnTo>
                  <a:pt x="594730" y="3022211"/>
                </a:lnTo>
                <a:lnTo>
                  <a:pt x="594704" y="3022706"/>
                </a:lnTo>
                <a:lnTo>
                  <a:pt x="577585" y="3021080"/>
                </a:lnTo>
                <a:cubicBezTo>
                  <a:pt x="545211" y="3020553"/>
                  <a:pt x="513331" y="3017572"/>
                  <a:pt x="482159" y="3012018"/>
                </a:cubicBezTo>
                <a:cubicBezTo>
                  <a:pt x="476582" y="3012437"/>
                  <a:pt x="471253" y="3011489"/>
                  <a:pt x="465942" y="3010478"/>
                </a:cubicBezTo>
                <a:lnTo>
                  <a:pt x="465826" y="3009330"/>
                </a:lnTo>
                <a:cubicBezTo>
                  <a:pt x="286401" y="2979630"/>
                  <a:pt x="126428" y="2894586"/>
                  <a:pt x="5028" y="2772859"/>
                </a:cubicBezTo>
                <a:close/>
                <a:moveTo>
                  <a:pt x="0" y="3835888"/>
                </a:moveTo>
                <a:lnTo>
                  <a:pt x="0" y="3704734"/>
                </a:lnTo>
                <a:lnTo>
                  <a:pt x="9314" y="3702032"/>
                </a:lnTo>
                <a:cubicBezTo>
                  <a:pt x="235521" y="3618257"/>
                  <a:pt x="405837" y="3425697"/>
                  <a:pt x="452453" y="3190516"/>
                </a:cubicBezTo>
                <a:cubicBezTo>
                  <a:pt x="280459" y="3227190"/>
                  <a:pt x="132038" y="3324188"/>
                  <a:pt x="31903" y="3457400"/>
                </a:cubicBezTo>
                <a:lnTo>
                  <a:pt x="0" y="3506992"/>
                </a:lnTo>
                <a:lnTo>
                  <a:pt x="0" y="3300549"/>
                </a:lnTo>
                <a:lnTo>
                  <a:pt x="5025" y="3294705"/>
                </a:lnTo>
                <a:cubicBezTo>
                  <a:pt x="126426" y="3173934"/>
                  <a:pt x="286398" y="3089558"/>
                  <a:pt x="465823" y="3060092"/>
                </a:cubicBezTo>
                <a:lnTo>
                  <a:pt x="465940" y="3058953"/>
                </a:lnTo>
                <a:cubicBezTo>
                  <a:pt x="471249" y="3057951"/>
                  <a:pt x="476577" y="3057010"/>
                  <a:pt x="482153" y="3057426"/>
                </a:cubicBezTo>
                <a:cubicBezTo>
                  <a:pt x="513336" y="3051913"/>
                  <a:pt x="545229" y="3048955"/>
                  <a:pt x="577614" y="3048432"/>
                </a:cubicBezTo>
                <a:lnTo>
                  <a:pt x="594702" y="3046822"/>
                </a:lnTo>
                <a:lnTo>
                  <a:pt x="594728" y="3047312"/>
                </a:lnTo>
                <a:lnTo>
                  <a:pt x="595226" y="3047280"/>
                </a:lnTo>
                <a:lnTo>
                  <a:pt x="595820" y="3058630"/>
                </a:lnTo>
                <a:cubicBezTo>
                  <a:pt x="595820" y="3064266"/>
                  <a:pt x="595761" y="3069889"/>
                  <a:pt x="594449" y="3075472"/>
                </a:cubicBezTo>
                <a:cubicBezTo>
                  <a:pt x="594491" y="3106561"/>
                  <a:pt x="592041" y="3137210"/>
                  <a:pt x="586982" y="3167222"/>
                </a:cubicBezTo>
                <a:lnTo>
                  <a:pt x="586444" y="3173846"/>
                </a:lnTo>
                <a:cubicBezTo>
                  <a:pt x="586274" y="3173851"/>
                  <a:pt x="586106" y="3173856"/>
                  <a:pt x="585938" y="3173908"/>
                </a:cubicBezTo>
                <a:cubicBezTo>
                  <a:pt x="541948" y="3480240"/>
                  <a:pt x="321278" y="3731813"/>
                  <a:pt x="26396" y="3829400"/>
                </a:cubicBezTo>
                <a:close/>
                <a:moveTo>
                  <a:pt x="0" y="4056079"/>
                </a:moveTo>
                <a:lnTo>
                  <a:pt x="0" y="3923091"/>
                </a:lnTo>
                <a:lnTo>
                  <a:pt x="9850" y="3925425"/>
                </a:lnTo>
                <a:cubicBezTo>
                  <a:pt x="194718" y="3982914"/>
                  <a:pt x="351664" y="4101018"/>
                  <a:pt x="456028" y="4255797"/>
                </a:cubicBezTo>
                <a:lnTo>
                  <a:pt x="484473" y="4305008"/>
                </a:lnTo>
                <a:lnTo>
                  <a:pt x="333423" y="4305008"/>
                </a:lnTo>
                <a:lnTo>
                  <a:pt x="281300" y="4241205"/>
                </a:lnTo>
                <a:cubicBezTo>
                  <a:pt x="223282" y="4178491"/>
                  <a:pt x="153561" y="4126262"/>
                  <a:pt x="75476" y="4087725"/>
                </a:cubicBezTo>
                <a:close/>
                <a:moveTo>
                  <a:pt x="0" y="4305008"/>
                </a:moveTo>
                <a:lnTo>
                  <a:pt x="0" y="4256099"/>
                </a:lnTo>
                <a:lnTo>
                  <a:pt x="8327" y="4271827"/>
                </a:lnTo>
                <a:lnTo>
                  <a:pt x="35009" y="430500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229100" y="620713"/>
            <a:ext cx="7323138" cy="55927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173" name="Subtitle 2"/>
          <p:cNvSpPr>
            <a:spLocks noGrp="1"/>
          </p:cNvSpPr>
          <p:nvPr>
            <p:ph type="subTitle" idx="1"/>
          </p:nvPr>
        </p:nvSpPr>
        <p:spPr>
          <a:xfrm>
            <a:off x="4713288" y="4297363"/>
            <a:ext cx="6353175" cy="1433512"/>
          </a:xfrm>
        </p:spPr>
        <p:txBody>
          <a:bodyPr anchor="t">
            <a:normAutofit lnSpcReduction="10000"/>
          </a:bodyPr>
          <a:lstStyle/>
          <a:p>
            <a:pPr algn="ctr">
              <a:spcBef>
                <a:spcPct val="0"/>
              </a:spcBef>
            </a:pPr>
            <a:r>
              <a:rPr lang="pt-BR" altLang="pt-BR" smtClean="0">
                <a:solidFill>
                  <a:srgbClr val="0000FF"/>
                </a:solidFill>
              </a:rPr>
              <a:t>Gustavo Borela Valente (R4 Neonatologia do HMIB/SES/DF)</a:t>
            </a:r>
          </a:p>
          <a:p>
            <a:pPr algn="ctr">
              <a:spcBef>
                <a:spcPct val="0"/>
              </a:spcBef>
            </a:pPr>
            <a:r>
              <a:rPr lang="pt-BR" altLang="pt-BR" smtClean="0">
                <a:solidFill>
                  <a:srgbClr val="0000FF"/>
                </a:solidFill>
              </a:rPr>
              <a:t>Tatiane Martins Barcelos</a:t>
            </a:r>
          </a:p>
          <a:p>
            <a:pPr algn="ctr">
              <a:spcBef>
                <a:spcPct val="0"/>
              </a:spcBef>
            </a:pPr>
            <a:r>
              <a:rPr lang="pt-BR" altLang="pt-BR" smtClean="0">
                <a:solidFill>
                  <a:srgbClr val="0000FF"/>
                </a:solidFill>
              </a:rPr>
              <a:t>Coordenação:  Adriana Fernandes Kawaguhi, Paulo R. Margotto</a:t>
            </a:r>
          </a:p>
          <a:p>
            <a:pPr algn="ctr">
              <a:spcBef>
                <a:spcPct val="0"/>
              </a:spcBef>
            </a:pPr>
            <a:r>
              <a:rPr lang="pt-BR" altLang="pt-BR" smtClean="0">
                <a:solidFill>
                  <a:srgbClr val="0000FF"/>
                </a:solidFill>
              </a:rPr>
              <a:t>Unidade de Neonatologia do Hospital Materno Infantil de Brasília</a:t>
            </a:r>
          </a:p>
          <a:p>
            <a:pPr algn="ctr">
              <a:spcBef>
                <a:spcPct val="0"/>
              </a:spcBef>
            </a:pPr>
            <a:r>
              <a:rPr lang="pt-BR" altLang="pt-BR" smtClean="0">
                <a:solidFill>
                  <a:srgbClr val="0000FF"/>
                </a:solidFill>
              </a:rPr>
              <a:t>Brasília, 3 de maio de 2019</a:t>
            </a:r>
          </a:p>
        </p:txBody>
      </p:sp>
      <p:cxnSp>
        <p:nvCxnSpPr>
          <p:cNvPr id="14" name="Straight Connector 13">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4843463" y="4214813"/>
            <a:ext cx="5119687"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064000" y="0"/>
            <a:ext cx="1651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177" name="Rectangle 9"/>
          <p:cNvSpPr>
            <a:spLocks noChangeArrowheads="1"/>
          </p:cNvSpPr>
          <p:nvPr/>
        </p:nvSpPr>
        <p:spPr bwMode="auto">
          <a:xfrm>
            <a:off x="4643438" y="2555875"/>
            <a:ext cx="6164262"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altLang="pt-BR" sz="1400">
                <a:hlinkClick r:id="rId2"/>
              </a:rPr>
              <a:t>Dysnatremia in extremely low birth weight infants is associated with multiple adverse outcomes.</a:t>
            </a:r>
            <a:r>
              <a:rPr lang="en-US" altLang="pt-BR" sz="1400"/>
              <a:t>Monnikendam CS, Mu TS, Aden JK, Lefkowitz W, Carr NR, Aune CN, Ahmad KA.J Perinatol. 2019 Apr 1. doi: </a:t>
            </a:r>
            <a:r>
              <a:rPr lang="en-US" altLang="pt-BR" sz="1400">
                <a:solidFill>
                  <a:srgbClr val="0000FF"/>
                </a:solidFill>
              </a:rPr>
              <a:t>10.1038/s41372-019-0359-0.</a:t>
            </a:r>
            <a:r>
              <a:rPr lang="en-US" altLang="pt-BR" sz="1400"/>
              <a:t> [Epub ahead of print]PMID: 30932030.</a:t>
            </a:r>
            <a:r>
              <a:rPr lang="en-US" altLang="pt-BR" sz="1400" u="sng">
                <a:hlinkClick r:id="rId3"/>
              </a:rPr>
              <a:t>Similar articles</a:t>
            </a:r>
            <a:endParaRPr lang="en-US" altLang="pt-BR" sz="1400" u="sng"/>
          </a:p>
        </p:txBody>
      </p:sp>
      <p:sp>
        <p:nvSpPr>
          <p:cNvPr id="7178" name="Oval 10"/>
          <p:cNvSpPr>
            <a:spLocks noChangeArrowheads="1"/>
          </p:cNvSpPr>
          <p:nvPr/>
        </p:nvSpPr>
        <p:spPr bwMode="auto">
          <a:xfrm>
            <a:off x="4267200" y="889000"/>
            <a:ext cx="6791325" cy="1454150"/>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defRPr>
            </a:lvl1pPr>
            <a:lvl2pPr>
              <a:defRPr>
                <a:solidFill>
                  <a:schemeClr val="tx1"/>
                </a:solidFill>
                <a:latin typeface="Tw Cen MT" panose="020B0602020104020603" pitchFamily="34" charset="0"/>
              </a:defRPr>
            </a:lvl2pPr>
            <a:lvl3pPr>
              <a:defRPr>
                <a:solidFill>
                  <a:schemeClr val="tx1"/>
                </a:solidFill>
                <a:latin typeface="Tw Cen MT" panose="020B0602020104020603" pitchFamily="34" charset="0"/>
              </a:defRPr>
            </a:lvl3pPr>
            <a:lvl4pPr>
              <a:defRPr>
                <a:solidFill>
                  <a:schemeClr val="tx1"/>
                </a:solidFill>
                <a:latin typeface="Tw Cen MT" panose="020B0602020104020603" pitchFamily="34" charset="0"/>
              </a:defRPr>
            </a:lvl4pPr>
            <a:lvl5pPr>
              <a:defRPr>
                <a:solidFill>
                  <a:schemeClr val="tx1"/>
                </a:solidFill>
                <a:latin typeface="Tw Cen MT" panose="020B0602020104020603" pitchFamily="34" charset="0"/>
              </a:defRPr>
            </a:lvl5pPr>
            <a:lvl6pPr fontAlgn="base">
              <a:spcBef>
                <a:spcPct val="0"/>
              </a:spcBef>
              <a:spcAft>
                <a:spcPct val="0"/>
              </a:spcAft>
              <a:defRPr>
                <a:solidFill>
                  <a:schemeClr val="tx1"/>
                </a:solidFill>
                <a:latin typeface="Tw Cen MT" panose="020B0602020104020603" pitchFamily="34" charset="0"/>
              </a:defRPr>
            </a:lvl6pPr>
            <a:lvl7pPr fontAlgn="base">
              <a:spcBef>
                <a:spcPct val="0"/>
              </a:spcBef>
              <a:spcAft>
                <a:spcPct val="0"/>
              </a:spcAft>
              <a:defRPr>
                <a:solidFill>
                  <a:schemeClr val="tx1"/>
                </a:solidFill>
                <a:latin typeface="Tw Cen MT" panose="020B0602020104020603" pitchFamily="34" charset="0"/>
              </a:defRPr>
            </a:lvl7pPr>
            <a:lvl8pPr fontAlgn="base">
              <a:spcBef>
                <a:spcPct val="0"/>
              </a:spcBef>
              <a:spcAft>
                <a:spcPct val="0"/>
              </a:spcAft>
              <a:defRPr>
                <a:solidFill>
                  <a:schemeClr val="tx1"/>
                </a:solidFill>
                <a:latin typeface="Tw Cen MT" panose="020B0602020104020603" pitchFamily="34" charset="0"/>
              </a:defRPr>
            </a:lvl8pPr>
            <a:lvl9pPr fontAlgn="base">
              <a:spcBef>
                <a:spcPct val="0"/>
              </a:spcBef>
              <a:spcAft>
                <a:spcPct val="0"/>
              </a:spcAft>
              <a:defRPr>
                <a:solidFill>
                  <a:schemeClr val="tx1"/>
                </a:solidFill>
                <a:latin typeface="Tw Cen MT" panose="020B0602020104020603" pitchFamily="34" charset="0"/>
              </a:defRPr>
            </a:lvl9pPr>
          </a:lstStyle>
          <a:p>
            <a:pPr algn="ctr" defTabSz="914400"/>
            <a:r>
              <a:rPr lang="pt-BR" altLang="pt-BR" b="1" dirty="0">
                <a:solidFill>
                  <a:srgbClr val="FFFF00"/>
                </a:solidFill>
              </a:rPr>
              <a:t>       </a:t>
            </a:r>
            <a:r>
              <a:rPr lang="pt-BR" altLang="pt-BR" sz="2400" b="1" dirty="0">
                <a:solidFill>
                  <a:srgbClr val="FFFF00"/>
                </a:solidFill>
              </a:rPr>
              <a:t>A </a:t>
            </a:r>
            <a:r>
              <a:rPr lang="pt-BR" altLang="pt-BR" sz="2400" b="1" dirty="0" err="1">
                <a:solidFill>
                  <a:srgbClr val="FFFF00"/>
                </a:solidFill>
              </a:rPr>
              <a:t>disnatremia</a:t>
            </a:r>
            <a:r>
              <a:rPr lang="pt-BR" altLang="pt-BR" sz="2400" b="1" dirty="0">
                <a:solidFill>
                  <a:srgbClr val="FFFF00"/>
                </a:solidFill>
              </a:rPr>
              <a:t> nos recém-nascidos de</a:t>
            </a:r>
          </a:p>
          <a:p>
            <a:pPr algn="ctr" defTabSz="914400"/>
            <a:r>
              <a:rPr lang="pt-BR" altLang="pt-BR" sz="2400" b="1" dirty="0">
                <a:solidFill>
                  <a:srgbClr val="FFFF00"/>
                </a:solidFill>
              </a:rPr>
              <a:t> extremo baixo peso está associada múltiplos</a:t>
            </a:r>
          </a:p>
          <a:p>
            <a:pPr algn="ctr" defTabSz="914400"/>
            <a:r>
              <a:rPr lang="pt-BR" altLang="pt-BR" sz="2400" b="1" dirty="0">
                <a:solidFill>
                  <a:srgbClr val="FFFF00"/>
                </a:solidFill>
              </a:rPr>
              <a:t>resultados adversos</a:t>
            </a:r>
          </a:p>
        </p:txBody>
      </p:sp>
      <p:pic>
        <p:nvPicPr>
          <p:cNvPr id="13" name="Imagem 12" descr="Uma imagem contendo céu, ao ar livre, edifício, estrada&#10;&#10;Descrição gerada automaticamente">
            <a:extLst>
              <a:ext uri="{FF2B5EF4-FFF2-40B4-BE49-F238E27FC236}">
                <a16:creationId xmlns="" xmlns:a16="http://schemas.microsoft.com/office/drawing/2014/main" id="{7940FD49-CA70-4593-8281-B0D093975BCC}"/>
              </a:ext>
            </a:extLst>
          </p:cNvPr>
          <p:cNvPicPr>
            <a:picLocks noChangeAspect="1"/>
          </p:cNvPicPr>
          <p:nvPr/>
        </p:nvPicPr>
        <p:blipFill>
          <a:blip r:embed="rId4"/>
          <a:stretch>
            <a:fillRect/>
          </a:stretch>
        </p:blipFill>
        <p:spPr>
          <a:xfrm>
            <a:off x="229255" y="2007855"/>
            <a:ext cx="4008715" cy="2534963"/>
          </a:xfrm>
          <a:prstGeom prst="rect">
            <a:avLst/>
          </a:prstGeom>
          <a:ln>
            <a:noFill/>
          </a:ln>
          <a:effectLst>
            <a:softEdge rad="112500"/>
          </a:effectLst>
        </p:spPr>
      </p:pic>
      <p:sp>
        <p:nvSpPr>
          <p:cNvPr id="15" name="Retângulo 14">
            <a:extLst>
              <a:ext uri="{FF2B5EF4-FFF2-40B4-BE49-F238E27FC236}">
                <a16:creationId xmlns="" xmlns:a16="http://schemas.microsoft.com/office/drawing/2014/main" id="{D96B84E9-9B3D-46C5-860B-B6079C98D60D}"/>
              </a:ext>
            </a:extLst>
          </p:cNvPr>
          <p:cNvSpPr/>
          <p:nvPr/>
        </p:nvSpPr>
        <p:spPr>
          <a:xfrm>
            <a:off x="252739" y="5610306"/>
            <a:ext cx="3961745" cy="584775"/>
          </a:xfrm>
          <a:prstGeom prst="rect">
            <a:avLst/>
          </a:prstGeom>
          <a:solidFill>
            <a:schemeClr val="accent5">
              <a:lumMod val="40000"/>
              <a:lumOff val="60000"/>
            </a:schemeClr>
          </a:solidFill>
          <a:ln w="57150">
            <a:solidFill>
              <a:schemeClr val="accent1">
                <a:lumMod val="60000"/>
                <a:lumOff val="40000"/>
              </a:schemeClr>
            </a:solidFill>
          </a:ln>
        </p:spPr>
        <p:txBody>
          <a:bodyPr wrap="square">
            <a:spAutoFit/>
          </a:bodyPr>
          <a:lstStyle/>
          <a:p>
            <a:pPr algn="ctr"/>
            <a:r>
              <a:rPr lang="pt-BR" sz="1600" dirty="0">
                <a:hlinkClick r:id="rId5"/>
              </a:rPr>
              <a:t>http://paulomargotto.com.br</a:t>
            </a:r>
            <a:endParaRPr lang="pt-BR" sz="1600" dirty="0"/>
          </a:p>
          <a:p>
            <a:pPr algn="ctr"/>
            <a:r>
              <a:rPr lang="pt-BR" sz="1600" dirty="0"/>
              <a:t>Neonatologia em Ação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INTRODUÇÃO</a:t>
            </a:r>
          </a:p>
        </p:txBody>
      </p:sp>
      <p:sp>
        <p:nvSpPr>
          <p:cNvPr id="3" name="Content Placeholder 2"/>
          <p:cNvSpPr>
            <a:spLocks noGrp="1"/>
          </p:cNvSpPr>
          <p:nvPr>
            <p:ph idx="1"/>
          </p:nvPr>
        </p:nvSpPr>
        <p:spPr>
          <a:xfrm>
            <a:off x="1023938" y="1816100"/>
            <a:ext cx="9720262" cy="4022725"/>
          </a:xfrm>
        </p:spPr>
        <p:txBody>
          <a:bodyPr>
            <a:normAutofit/>
          </a:bodyPr>
          <a:lstStyle/>
          <a:p>
            <a:pPr algn="just"/>
            <a:r>
              <a:rPr lang="pt-BR" altLang="pt-BR" smtClean="0"/>
              <a:t>- O papel do sódio administrado no manejo dos fluidos nos prematuros permanece obscuro.</a:t>
            </a:r>
          </a:p>
          <a:p>
            <a:pPr algn="just"/>
            <a:r>
              <a:rPr lang="pt-BR" altLang="pt-BR" smtClean="0"/>
              <a:t>- Restrição relativa de fluidos na primeira semana de vida, em recém nascidos de maior peso ao nascer, está associada a menor incidência de displasia  broncopulmonar (DBP), persistência do canal arterial  sintomático (PCA) e enterocolite necrosante. </a:t>
            </a:r>
            <a:r>
              <a:rPr lang="pt-BR" altLang="pt-BR" baseline="30000" smtClean="0"/>
              <a:t>1-6</a:t>
            </a:r>
            <a:endParaRPr lang="pt-BR" altLang="pt-BR" smtClean="0"/>
          </a:p>
          <a:p>
            <a:pPr algn="just">
              <a:buFont typeface="Tw Cen MT" panose="020B0602020104020603" pitchFamily="34" charset="0"/>
              <a:buNone/>
            </a:pPr>
            <a:r>
              <a:rPr lang="pt-BR" altLang="pt-BR" smtClean="0"/>
              <a:t>- Prematuros extremo baixo peso possuem perdas insensíveis mais variáveis e aumentadas.</a:t>
            </a:r>
            <a:r>
              <a:rPr lang="pt-BR" altLang="pt-BR" baseline="30000" smtClean="0"/>
              <a:t>7,8</a:t>
            </a:r>
            <a:endParaRPr lang="pt-BR" altLang="pt-BR" smtClean="0"/>
          </a:p>
          <a:p>
            <a:pPr algn="just">
              <a:buFont typeface="Tw Cen MT" panose="020B0602020104020603" pitchFamily="34" charset="0"/>
              <a:buNone/>
            </a:pPr>
            <a:r>
              <a:rPr lang="pt-BR" altLang="pt-BR" smtClean="0"/>
              <a:t>- Estudos recentes na literatura sugerem que a </a:t>
            </a:r>
            <a:r>
              <a:rPr lang="pt-BR" altLang="pt-BR" b="1" smtClean="0">
                <a:solidFill>
                  <a:srgbClr val="FF0000"/>
                </a:solidFill>
              </a:rPr>
              <a:t>hipernatremia durante primeira</a:t>
            </a:r>
            <a:r>
              <a:rPr lang="pt-BR" altLang="pt-BR" smtClean="0">
                <a:solidFill>
                  <a:srgbClr val="FF0000"/>
                </a:solidFill>
              </a:rPr>
              <a:t> semana</a:t>
            </a:r>
            <a:r>
              <a:rPr lang="pt-BR" altLang="pt-BR" smtClean="0"/>
              <a:t> de vida tem associação com </a:t>
            </a:r>
            <a:r>
              <a:rPr lang="pt-BR" altLang="pt-BR" b="1" smtClean="0">
                <a:solidFill>
                  <a:srgbClr val="FF0000"/>
                </a:solidFill>
              </a:rPr>
              <a:t>hemorragia intraventricular mais severa</a:t>
            </a:r>
            <a:r>
              <a:rPr lang="pt-BR" altLang="pt-BR" smtClean="0"/>
              <a:t> e </a:t>
            </a:r>
            <a:r>
              <a:rPr lang="pt-BR" altLang="pt-BR" b="1" smtClean="0">
                <a:solidFill>
                  <a:srgbClr val="FF0000"/>
                </a:solidFill>
              </a:rPr>
              <a:t>desfechos adversos no neurodesenvolvimento</a:t>
            </a:r>
            <a:r>
              <a:rPr lang="pt-BR" altLang="pt-BR" baseline="30000" smtClean="0"/>
              <a:t>9,10</a:t>
            </a:r>
            <a:endParaRPr lang="pt-BR" altLang="pt-BR"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INTRODUÇÃO</a:t>
            </a:r>
          </a:p>
        </p:txBody>
      </p:sp>
      <p:sp>
        <p:nvSpPr>
          <p:cNvPr id="9219" name="Content Placeholder 2"/>
          <p:cNvSpPr>
            <a:spLocks noGrp="1"/>
          </p:cNvSpPr>
          <p:nvPr>
            <p:ph idx="1"/>
          </p:nvPr>
        </p:nvSpPr>
        <p:spPr>
          <a:xfrm>
            <a:off x="1023938" y="1816100"/>
            <a:ext cx="9720262" cy="4022725"/>
          </a:xfrm>
        </p:spPr>
        <p:txBody>
          <a:bodyPr/>
          <a:lstStyle/>
          <a:p>
            <a:pPr algn="just"/>
            <a:r>
              <a:rPr lang="pt-BR" altLang="pt-BR" smtClean="0"/>
              <a:t>- </a:t>
            </a:r>
            <a:r>
              <a:rPr lang="pt-BR" altLang="pt-BR" b="1" smtClean="0"/>
              <a:t>Neste estudo, procuraram discernir padrões de sódio sérico durante a primeira semana de vida</a:t>
            </a:r>
            <a:r>
              <a:rPr lang="pt-BR" altLang="pt-BR" smtClean="0"/>
              <a:t> e associar estes padrões com mortalidade em um amplo coorte de recém nascidos extremo baixo peso.</a:t>
            </a:r>
          </a:p>
          <a:p>
            <a:pPr algn="just"/>
            <a:r>
              <a:rPr lang="pt-BR" altLang="pt-BR" smtClean="0"/>
              <a:t>- Há dados limitados disponíveis no que diz respeito anormalidades nos níveis de sódio, ou disnatremias, presentes precocemente pelos prematuros extremo baixo peso.</a:t>
            </a:r>
          </a:p>
          <a:p>
            <a:pPr algn="just"/>
            <a:r>
              <a:rPr lang="pt-BR" altLang="pt-BR" smtClean="0"/>
              <a:t>- Para examinar estes padrões, </a:t>
            </a:r>
            <a:r>
              <a:rPr lang="pt-BR" altLang="pt-BR" b="1" smtClean="0"/>
              <a:t>foram avaliados o mínimo e máximo níveis de sódio</a:t>
            </a:r>
            <a:r>
              <a:rPr lang="pt-BR" altLang="pt-BR" smtClean="0"/>
              <a:t> durante a primeira semana de vida e considerada a hipótese de quanto mais severa a disnatremia estaria associada com aumento da mortalidade e outros desfechos adversos.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PACIENTES E MÉTODOS</a:t>
            </a:r>
          </a:p>
        </p:txBody>
      </p:sp>
      <p:sp>
        <p:nvSpPr>
          <p:cNvPr id="10243" name="Content Placeholder 2"/>
          <p:cNvSpPr>
            <a:spLocks noGrp="1"/>
          </p:cNvSpPr>
          <p:nvPr>
            <p:ph idx="1"/>
          </p:nvPr>
        </p:nvSpPr>
        <p:spPr>
          <a:xfrm>
            <a:off x="1023938" y="1565275"/>
            <a:ext cx="10558462" cy="4957763"/>
          </a:xfrm>
        </p:spPr>
        <p:txBody>
          <a:bodyPr/>
          <a:lstStyle/>
          <a:p>
            <a:pPr algn="just"/>
            <a:r>
              <a:rPr lang="pt-BR" altLang="pt-BR" smtClean="0"/>
              <a:t>- Foi realizado um estudo de coorte retrospectivo dos recém nascidos do Pediatrix Clinical Data Warehouse (CDW), usando um banco de dados grande, multicêntrico e cego (sem identificação dos pacientes).</a:t>
            </a:r>
          </a:p>
          <a:p>
            <a:pPr algn="just"/>
            <a:r>
              <a:rPr lang="pt-BR" altLang="pt-BR" smtClean="0"/>
              <a:t>- O dado no CDW era pesquisado por Babysteps, uma documentação padronizada e ferramenta de software de faturamento, utilizada por Unidades de Terapia Intensiva Neonatal (UTIN) administrada pelo Pediatrix Medical Group.</a:t>
            </a:r>
          </a:p>
          <a:p>
            <a:pPr algn="just"/>
            <a:r>
              <a:rPr lang="pt-BR" altLang="pt-BR" smtClean="0"/>
              <a:t>- O CDW captura dados prospectivamente até a morte ou alta. Dados laboratoriais poderiam ser inseridos à mão ou automaticamente importados dentro do CDW, dependendo da configuração em cada local. </a:t>
            </a:r>
          </a:p>
          <a:p>
            <a:pPr algn="just"/>
            <a:r>
              <a:rPr lang="pt-BR" altLang="pt-BR" smtClean="0"/>
              <a:t>- Dados locais são consolidados dentro do CDW sem identificar os pacientes e complacentes com as regulamentações da Heath Insurance Portability and Accountability Act of 1996. </a:t>
            </a:r>
          </a:p>
          <a:p>
            <a:pPr algn="just"/>
            <a:r>
              <a:rPr lang="pt-BR" altLang="pt-BR" smtClean="0"/>
              <a:t> - Para essa análise, foram consultados as seguintes tabelas específicas do CDW: demográficas, resultados laboratoriais, diagnósticos e procedimentos.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PACIENTES E MÉTODOS</a:t>
            </a:r>
          </a:p>
        </p:txBody>
      </p:sp>
      <p:sp>
        <p:nvSpPr>
          <p:cNvPr id="11267" name="Content Placeholder 2"/>
          <p:cNvSpPr>
            <a:spLocks noGrp="1"/>
          </p:cNvSpPr>
          <p:nvPr>
            <p:ph idx="1"/>
          </p:nvPr>
        </p:nvSpPr>
        <p:spPr>
          <a:xfrm>
            <a:off x="1023938" y="1565275"/>
            <a:ext cx="10558462" cy="4957763"/>
          </a:xfrm>
        </p:spPr>
        <p:txBody>
          <a:bodyPr/>
          <a:lstStyle/>
          <a:p>
            <a:pPr algn="just"/>
            <a:r>
              <a:rPr lang="pt-BR" altLang="pt-BR" dirty="0" smtClean="0"/>
              <a:t>- </a:t>
            </a:r>
            <a:r>
              <a:rPr lang="pt-BR" altLang="pt-BR" dirty="0" smtClean="0"/>
              <a:t>Esta </a:t>
            </a:r>
            <a:r>
              <a:rPr lang="pt-BR" altLang="pt-BR" dirty="0" smtClean="0"/>
              <a:t>coorte incluiu recém nascidos de </a:t>
            </a:r>
            <a:r>
              <a:rPr lang="pt-BR" altLang="pt-BR" b="1" dirty="0" smtClean="0"/>
              <a:t>323 UTIN</a:t>
            </a:r>
            <a:r>
              <a:rPr lang="pt-BR" altLang="pt-BR" dirty="0" smtClean="0"/>
              <a:t> gerenciadas pela </a:t>
            </a:r>
            <a:r>
              <a:rPr lang="pt-BR" altLang="pt-BR" dirty="0" err="1" smtClean="0"/>
              <a:t>Pediatrix</a:t>
            </a:r>
            <a:r>
              <a:rPr lang="pt-BR" altLang="pt-BR" dirty="0" smtClean="0"/>
              <a:t> no período de </a:t>
            </a:r>
            <a:r>
              <a:rPr lang="pt-BR" altLang="pt-BR" b="1" dirty="0" smtClean="0"/>
              <a:t>1 de janeiro 2004 a 31 de dezembro 2014 nos Estados Unidos</a:t>
            </a:r>
            <a:r>
              <a:rPr lang="pt-BR" altLang="pt-BR" dirty="0" smtClean="0"/>
              <a:t>. </a:t>
            </a:r>
          </a:p>
          <a:p>
            <a:pPr algn="just"/>
            <a:r>
              <a:rPr lang="pt-BR" altLang="pt-BR" dirty="0" smtClean="0"/>
              <a:t>- Foram inclusos no estudo </a:t>
            </a:r>
            <a:r>
              <a:rPr lang="pt-BR" altLang="pt-BR" b="1" dirty="0" smtClean="0"/>
              <a:t>bebês menor ou igual 1000 g</a:t>
            </a:r>
            <a:r>
              <a:rPr lang="pt-BR" altLang="pt-BR" dirty="0" smtClean="0"/>
              <a:t> com idade </a:t>
            </a:r>
            <a:r>
              <a:rPr lang="pt-BR" altLang="pt-BR" b="1" dirty="0" smtClean="0"/>
              <a:t>gestacional estimada entre 23-29 semanas</a:t>
            </a:r>
            <a:r>
              <a:rPr lang="pt-BR" altLang="pt-BR" dirty="0" smtClean="0"/>
              <a:t>, os quais tinham níveis de sódio coletados diariamente nos primeiros 7 dias depois do nascimento.</a:t>
            </a:r>
          </a:p>
          <a:p>
            <a:pPr algn="just"/>
            <a:r>
              <a:rPr lang="pt-BR" altLang="pt-BR" dirty="0" smtClean="0"/>
              <a:t>- Foram excluídos pacientes com anomalias congênitas significantes.</a:t>
            </a:r>
          </a:p>
          <a:p>
            <a:pPr algn="just"/>
            <a:r>
              <a:rPr lang="pt-BR" altLang="pt-BR" dirty="0" smtClean="0"/>
              <a:t>- De 2004 a 2014, foram identificados um total de 853.240 assistidos em UTINs administradas pelo </a:t>
            </a:r>
            <a:r>
              <a:rPr lang="pt-BR" altLang="pt-BR" dirty="0" err="1" smtClean="0"/>
              <a:t>Pediatrix</a:t>
            </a:r>
            <a:r>
              <a:rPr lang="pt-BR" altLang="pt-BR" dirty="0" smtClean="0"/>
              <a:t>. Destes 26.871 (3,1%), atendiam os critérios de peso e idade gestacional. Nesta população, 14.443 foram excluídos devido morte ou transferência antes de 7 dias de vida ou por falta de dosagem diária de sódio nos 7 primeiros dias de nascimento, </a:t>
            </a:r>
            <a:r>
              <a:rPr lang="pt-BR" altLang="pt-BR" b="1" dirty="0" smtClean="0">
                <a:solidFill>
                  <a:srgbClr val="0000FF"/>
                </a:solidFill>
              </a:rPr>
              <a:t>restaram 12.428 bebês cujos dados foram analisados</a:t>
            </a:r>
            <a:r>
              <a:rPr lang="pt-BR" altLang="pt-BR" dirty="0" smtClean="0"/>
              <a:t>. (</a:t>
            </a:r>
            <a:r>
              <a:rPr lang="pt-BR" altLang="pt-BR" dirty="0" smtClean="0">
                <a:solidFill>
                  <a:srgbClr val="0000FF"/>
                </a:solidFill>
              </a:rPr>
              <a:t>Figura 1</a:t>
            </a:r>
            <a:r>
              <a:rPr lang="pt-BR" altLang="pt-BR" dirty="0" smtClean="0"/>
              <a:t>)</a:t>
            </a:r>
          </a:p>
          <a:p>
            <a:pPr algn="just"/>
            <a:r>
              <a:rPr lang="pt-BR" altLang="pt-BR" dirty="0" smtClean="0"/>
              <a:t> - Exclusões consistiram de 3052 mortes, 67 transferidos, e ainda 4279, 1614, 928, 906 e 3597 faltando uma, duas, três, quarto ou cinco valores de sódio, respectivamente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PACIENTES E MÉTODOS</a:t>
            </a:r>
          </a:p>
        </p:txBody>
      </p:sp>
      <p:pic>
        <p:nvPicPr>
          <p:cNvPr id="12293" name="Picture 5"/>
          <p:cNvPicPr>
            <a:picLocks noChangeAspect="1" noChangeArrowheads="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325438" y="1339850"/>
            <a:ext cx="11596687" cy="4981575"/>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PACIENTES E MÉTODOS</a:t>
            </a:r>
          </a:p>
        </p:txBody>
      </p:sp>
      <p:sp>
        <p:nvSpPr>
          <p:cNvPr id="13315" name="Content Placeholder 2"/>
          <p:cNvSpPr>
            <a:spLocks noGrp="1"/>
          </p:cNvSpPr>
          <p:nvPr>
            <p:ph idx="1"/>
          </p:nvPr>
        </p:nvSpPr>
        <p:spPr>
          <a:xfrm>
            <a:off x="1023938" y="1489075"/>
            <a:ext cx="10463212" cy="4635500"/>
          </a:xfrm>
        </p:spPr>
        <p:txBody>
          <a:bodyPr/>
          <a:lstStyle/>
          <a:p>
            <a:pPr algn="just"/>
            <a:r>
              <a:rPr lang="pt-BR" altLang="pt-BR" sz="2400" smtClean="0"/>
              <a:t>- Deste 12.428 pacientes, o sódio sérico diário do 1º ao 7º dia de vida foram utilizados para determinar o intervalo de alcance dos níveis de sódio sérico para cada sujeito. </a:t>
            </a:r>
          </a:p>
          <a:p>
            <a:pPr algn="just"/>
            <a:r>
              <a:rPr lang="pt-BR" altLang="pt-BR" sz="2400" smtClean="0"/>
              <a:t>- Para pacientes com múltiplos valores de sódio no mesmo dia, um valor médio foi gerado.</a:t>
            </a:r>
          </a:p>
          <a:p>
            <a:pPr algn="ctr"/>
            <a:r>
              <a:rPr lang="pt-BR" altLang="pt-BR" sz="2400" smtClean="0"/>
              <a:t>-</a:t>
            </a:r>
            <a:r>
              <a:rPr lang="pt-BR" altLang="pt-BR" sz="2400" b="1" smtClean="0">
                <a:solidFill>
                  <a:srgbClr val="0000FF"/>
                </a:solidFill>
              </a:rPr>
              <a:t>O grau de disnatremia foi classificado com baseado nos seguintes valores mínimo e máximos de sódio: hiponatremia grave (&lt;125 mEq/L, classe −2), hiponatremia moderada (125–34 mEq/L, classe ‐1), eunatremia (135–144 mEq/L, classe 0), hipernatremia moderada (145-154 mEq/L, classe 1) e hipernatremia grave (&gt; 154 mEq/L, classe 2). Usando estas cinco classificações de sódio, geraram nove grupos de exposição distinta da faixa de sódio nos primeiros 7 dias após nascimento (</a:t>
            </a:r>
            <a:r>
              <a:rPr lang="pt-BR" altLang="pt-BR" sz="2400" b="1" smtClean="0">
                <a:solidFill>
                  <a:srgbClr val="FF00FF"/>
                </a:solidFill>
              </a:rPr>
              <a:t>Figura 1</a:t>
            </a:r>
            <a:r>
              <a:rPr lang="pt-BR" altLang="pt-BR" sz="2400" b="1" smtClean="0">
                <a:solidFill>
                  <a:srgbClr val="0000FF"/>
                </a:solidFill>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PACIENTES E MÉTODOS</a:t>
            </a:r>
          </a:p>
        </p:txBody>
      </p:sp>
      <p:sp>
        <p:nvSpPr>
          <p:cNvPr id="3" name="Content Placeholder 2"/>
          <p:cNvSpPr>
            <a:spLocks noGrp="1"/>
          </p:cNvSpPr>
          <p:nvPr>
            <p:ph idx="1"/>
          </p:nvPr>
        </p:nvSpPr>
        <p:spPr>
          <a:xfrm>
            <a:off x="1023938" y="1489075"/>
            <a:ext cx="10463212" cy="4635500"/>
          </a:xfrm>
        </p:spPr>
        <p:txBody>
          <a:bodyPr>
            <a:noAutofit/>
          </a:bodyPr>
          <a:lstStyle/>
          <a:p>
            <a:pPr algn="just"/>
            <a:r>
              <a:rPr lang="pt-BR" altLang="pt-BR" smtClean="0"/>
              <a:t>- Consideraram como grupo controle aqueles pacientes para os quais o nível de sódio, mínimo e máximo, ficaram dentro do intervalo "normal", classe 0, assim descrito como grupo “0 a 0”, ao passo que um paciente que experimentou tanto hiponatremia grave (classe -2) e hipernatremia grave (classe 2) foram descritos como grupo ‘‘-2 a 2’’. </a:t>
            </a:r>
          </a:p>
          <a:p>
            <a:pPr algn="just">
              <a:spcBef>
                <a:spcPct val="0"/>
              </a:spcBef>
              <a:spcAft>
                <a:spcPct val="0"/>
              </a:spcAft>
            </a:pPr>
            <a:r>
              <a:rPr lang="pt-BR" altLang="pt-BR" smtClean="0"/>
              <a:t>- Análises univariadas foram realizadas utilizando análise de variância com uma correção de Tukey-Kramer para comparar os níveis variáveis ​​de disnatremia aos sujeitos com níveis normais</a:t>
            </a:r>
            <a:r>
              <a:rPr lang="pt-BR" altLang="pt-BR" b="1" smtClean="0">
                <a:solidFill>
                  <a:srgbClr val="FF0000"/>
                </a:solidFill>
              </a:rPr>
              <a:t>. O</a:t>
            </a:r>
            <a:r>
              <a:rPr lang="pt-BR" altLang="pt-BR" smtClean="0">
                <a:solidFill>
                  <a:srgbClr val="0000FF"/>
                </a:solidFill>
              </a:rPr>
              <a:t> </a:t>
            </a:r>
            <a:r>
              <a:rPr lang="pt-BR" altLang="pt-BR" b="1" smtClean="0">
                <a:solidFill>
                  <a:srgbClr val="FF0000"/>
                </a:solidFill>
              </a:rPr>
              <a:t>desfecho primário foi mortalidade após 7 dias, que definimos como morte antes da alta, mas não durante a primeira semana de vida, e desfechos secundários incluiram:</a:t>
            </a:r>
          </a:p>
          <a:p>
            <a:pPr algn="just">
              <a:spcBef>
                <a:spcPct val="0"/>
              </a:spcBef>
              <a:spcAft>
                <a:spcPct val="0"/>
              </a:spcAft>
            </a:pPr>
            <a:r>
              <a:rPr lang="pt-BR" altLang="pt-BR" smtClean="0"/>
              <a:t>   </a:t>
            </a:r>
          </a:p>
          <a:p>
            <a:pPr algn="ctr">
              <a:spcBef>
                <a:spcPct val="0"/>
              </a:spcBef>
              <a:spcAft>
                <a:spcPct val="0"/>
              </a:spcAft>
              <a:buFont typeface="Tw Cen MT" panose="020B0602020104020603" pitchFamily="34" charset="0"/>
              <a:buNone/>
            </a:pPr>
            <a:r>
              <a:rPr lang="pt-BR" altLang="pt-BR" sz="1800" b="1" smtClean="0"/>
              <a:t>* Hemorragia intraventricular grau 3 e 4 IVH (IVH de alto grau); </a:t>
            </a:r>
          </a:p>
          <a:p>
            <a:pPr algn="ctr">
              <a:spcBef>
                <a:spcPct val="0"/>
              </a:spcBef>
              <a:spcAft>
                <a:spcPct val="0"/>
              </a:spcAft>
              <a:buFont typeface="Tw Cen MT" panose="020B0602020104020603" pitchFamily="34" charset="0"/>
              <a:buNone/>
            </a:pPr>
            <a:r>
              <a:rPr lang="pt-BR" altLang="pt-BR" sz="1800" b="1" smtClean="0"/>
              <a:t>* Estágio 4 e retinopatia da prematuridade cirúrgica (ROP);</a:t>
            </a:r>
          </a:p>
          <a:p>
            <a:pPr algn="ctr">
              <a:lnSpc>
                <a:spcPct val="100000"/>
              </a:lnSpc>
              <a:spcBef>
                <a:spcPct val="0"/>
              </a:spcBef>
              <a:spcAft>
                <a:spcPct val="0"/>
              </a:spcAft>
              <a:buFont typeface="Tw Cen MT" panose="020B0602020104020603" pitchFamily="34" charset="0"/>
              <a:buNone/>
            </a:pPr>
            <a:r>
              <a:rPr lang="pt-BR" altLang="pt-BR" sz="1800" b="1" smtClean="0"/>
              <a:t>* Displasia Broncopulmonar definida como uso de oxigênio em 36 semanas de idade gestacional pós concepção;</a:t>
            </a:r>
          </a:p>
          <a:p>
            <a:pPr algn="ctr">
              <a:lnSpc>
                <a:spcPct val="100000"/>
              </a:lnSpc>
              <a:spcBef>
                <a:spcPct val="0"/>
              </a:spcBef>
              <a:spcAft>
                <a:spcPct val="0"/>
              </a:spcAft>
              <a:buFont typeface="Tw Cen MT" panose="020B0602020104020603" pitchFamily="34" charset="0"/>
              <a:buNone/>
            </a:pPr>
            <a:r>
              <a:rPr lang="pt-BR" altLang="pt-BR" sz="1800" b="1" smtClean="0"/>
              <a:t> * Enterocolite Necrosante clínica / cirúrgico;</a:t>
            </a:r>
          </a:p>
          <a:p>
            <a:pPr algn="ctr">
              <a:lnSpc>
                <a:spcPct val="100000"/>
              </a:lnSpc>
              <a:spcBef>
                <a:spcPct val="0"/>
              </a:spcBef>
              <a:spcAft>
                <a:spcPct val="0"/>
              </a:spcAft>
              <a:buFont typeface="Arial" panose="020B0604020202020204" pitchFamily="34" charset="0"/>
              <a:buChar char="•"/>
            </a:pPr>
            <a:r>
              <a:rPr lang="pt-BR" altLang="pt-BR" sz="1800" b="1" smtClean="0"/>
              <a:t>Diagnóstico de persistência de canal arterial entre sobreviventes passados ​​7 dias.</a:t>
            </a:r>
          </a:p>
          <a:p>
            <a:pPr algn="ctr">
              <a:lnSpc>
                <a:spcPct val="100000"/>
              </a:lnSpc>
              <a:spcBef>
                <a:spcPct val="0"/>
              </a:spcBef>
              <a:spcAft>
                <a:spcPct val="0"/>
              </a:spcAft>
              <a:buFont typeface="Arial" panose="020B0604020202020204" pitchFamily="34" charset="0"/>
              <a:buChar char="•"/>
            </a:pPr>
            <a:endParaRPr lang="pt-BR" altLang="pt-BR" sz="1800" b="1"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PACIENTES E MÉTODOS</a:t>
            </a:r>
          </a:p>
        </p:txBody>
      </p:sp>
      <p:sp>
        <p:nvSpPr>
          <p:cNvPr id="16387" name="Content Placeholder 2"/>
          <p:cNvSpPr>
            <a:spLocks noGrp="1"/>
          </p:cNvSpPr>
          <p:nvPr>
            <p:ph idx="1"/>
          </p:nvPr>
        </p:nvSpPr>
        <p:spPr>
          <a:xfrm>
            <a:off x="1023938" y="1497013"/>
            <a:ext cx="10463212" cy="4635500"/>
          </a:xfrm>
        </p:spPr>
        <p:txBody>
          <a:bodyPr/>
          <a:lstStyle/>
          <a:p>
            <a:pPr algn="just">
              <a:lnSpc>
                <a:spcPct val="100000"/>
              </a:lnSpc>
              <a:spcBef>
                <a:spcPct val="0"/>
              </a:spcBef>
              <a:spcAft>
                <a:spcPct val="0"/>
              </a:spcAft>
            </a:pPr>
            <a:r>
              <a:rPr lang="pt-BR" altLang="pt-BR" sz="2600" smtClean="0"/>
              <a:t>- Além disso, a </a:t>
            </a:r>
            <a:r>
              <a:rPr lang="pt-BR" altLang="pt-BR" sz="2600" b="1" smtClean="0"/>
              <a:t>análise de regressão logística múltipla</a:t>
            </a:r>
            <a:r>
              <a:rPr lang="pt-BR" altLang="pt-BR" sz="2600" smtClean="0"/>
              <a:t> foi realizado para mortalidade após 7 dias </a:t>
            </a:r>
            <a:r>
              <a:rPr lang="pt-BR" altLang="pt-BR" sz="2600" b="1" smtClean="0"/>
              <a:t>controlando a idade gestacional ao nascimento, peso ao nascer, sexo, esteróides pré-natais e insuficiência renal,</a:t>
            </a:r>
            <a:r>
              <a:rPr lang="pt-BR" altLang="pt-BR" sz="2600" smtClean="0"/>
              <a:t> conforme definido creatinina (Cr)&gt; 1,3 no 3º dia de vida.</a:t>
            </a:r>
            <a:r>
              <a:rPr lang="pt-BR" altLang="pt-BR" sz="2600" baseline="30000" smtClean="0"/>
              <a:t>11 </a:t>
            </a:r>
            <a:r>
              <a:rPr lang="pt-BR" altLang="pt-BR" sz="2600" smtClean="0"/>
              <a:t>Estes resultados são apresentados como </a:t>
            </a:r>
            <a:r>
              <a:rPr lang="pt-BR" altLang="pt-BR" sz="2600" i="1" smtClean="0"/>
              <a:t>odds ratio</a:t>
            </a:r>
            <a:r>
              <a:rPr lang="pt-BR" altLang="pt-BR" sz="2600" smtClean="0"/>
              <a:t> com seus correspondentes 95% nos intervalos de confiança de Wald.</a:t>
            </a:r>
          </a:p>
          <a:p>
            <a:pPr algn="just"/>
            <a:endParaRPr lang="pt-BR" altLang="pt-BR" sz="260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RESULTADOS</a:t>
            </a:r>
          </a:p>
        </p:txBody>
      </p:sp>
      <p:sp>
        <p:nvSpPr>
          <p:cNvPr id="17411" name="Content Placeholder 2"/>
          <p:cNvSpPr>
            <a:spLocks noGrp="1"/>
          </p:cNvSpPr>
          <p:nvPr>
            <p:ph idx="1"/>
          </p:nvPr>
        </p:nvSpPr>
        <p:spPr>
          <a:xfrm>
            <a:off x="1023938" y="1489075"/>
            <a:ext cx="10758487" cy="5054600"/>
          </a:xfrm>
        </p:spPr>
        <p:txBody>
          <a:bodyPr/>
          <a:lstStyle/>
          <a:p>
            <a:pPr algn="just">
              <a:lnSpc>
                <a:spcPct val="100000"/>
              </a:lnSpc>
              <a:spcBef>
                <a:spcPct val="0"/>
              </a:spcBef>
              <a:spcAft>
                <a:spcPct val="0"/>
              </a:spcAft>
            </a:pPr>
            <a:r>
              <a:rPr lang="pt-BR" altLang="pt-BR" sz="2600" smtClean="0"/>
              <a:t>- Somente </a:t>
            </a:r>
            <a:r>
              <a:rPr lang="pt-BR" altLang="pt-BR" sz="2600" b="1" smtClean="0"/>
              <a:t>15,8% das crianças mantiveram eunatremia</a:t>
            </a:r>
            <a:r>
              <a:rPr lang="pt-BR" altLang="pt-BR" sz="2600" smtClean="0"/>
              <a:t> (135-144 mEq/L) ao longo da primeira semana após o nascimento (</a:t>
            </a:r>
            <a:r>
              <a:rPr lang="pt-BR" altLang="pt-BR" sz="2600" smtClean="0">
                <a:solidFill>
                  <a:srgbClr val="0000FF"/>
                </a:solidFill>
              </a:rPr>
              <a:t>Figura 1</a:t>
            </a:r>
            <a:r>
              <a:rPr lang="pt-BR" altLang="pt-BR" sz="2600" smtClean="0"/>
              <a:t>). </a:t>
            </a:r>
          </a:p>
          <a:p>
            <a:pPr algn="just">
              <a:lnSpc>
                <a:spcPct val="100000"/>
              </a:lnSpc>
              <a:spcBef>
                <a:spcPct val="0"/>
              </a:spcBef>
              <a:spcAft>
                <a:spcPct val="0"/>
              </a:spcAft>
            </a:pPr>
            <a:r>
              <a:rPr lang="pt-BR" altLang="pt-BR" sz="2600" smtClean="0"/>
              <a:t>- </a:t>
            </a:r>
            <a:r>
              <a:rPr lang="pt-BR" altLang="pt-BR" sz="2600" b="1" smtClean="0"/>
              <a:t>A disnatremia mais freqüente observada foi hipernatremia moderada isolada (grupo 0 a 1), correspondendo a 43,7% do grupo deste coorte.</a:t>
            </a:r>
          </a:p>
          <a:p>
            <a:pPr algn="just">
              <a:lnSpc>
                <a:spcPct val="100000"/>
              </a:lnSpc>
              <a:spcBef>
                <a:spcPct val="0"/>
              </a:spcBef>
              <a:spcAft>
                <a:spcPct val="0"/>
              </a:spcAft>
            </a:pPr>
            <a:r>
              <a:rPr lang="pt-BR" altLang="pt-BR" sz="2600" smtClean="0"/>
              <a:t>- No geral, </a:t>
            </a:r>
            <a:r>
              <a:rPr lang="pt-BR" altLang="pt-BR" sz="2600" b="1" smtClean="0"/>
              <a:t>65,4% da coorte sofreram de hipernatremia</a:t>
            </a:r>
            <a:r>
              <a:rPr lang="pt-BR" altLang="pt-BR" sz="2600" smtClean="0"/>
              <a:t> durante a primeira semana, </a:t>
            </a:r>
            <a:r>
              <a:rPr lang="pt-BR" altLang="pt-BR" sz="2600" b="1" smtClean="0"/>
              <a:t>35,1% de hiponatremia</a:t>
            </a:r>
            <a:r>
              <a:rPr lang="pt-BR" altLang="pt-BR" sz="2600" smtClean="0"/>
              <a:t> e </a:t>
            </a:r>
            <a:r>
              <a:rPr lang="pt-BR" altLang="pt-BR" sz="2600" b="1" smtClean="0"/>
              <a:t>16,4% ambos</a:t>
            </a:r>
            <a:r>
              <a:rPr lang="pt-BR" altLang="pt-BR" sz="2600" smtClean="0"/>
              <a:t>, hiponatremia e hipernatremia.</a:t>
            </a:r>
          </a:p>
          <a:p>
            <a:pPr algn="just">
              <a:lnSpc>
                <a:spcPct val="100000"/>
              </a:lnSpc>
              <a:spcBef>
                <a:spcPct val="0"/>
              </a:spcBef>
              <a:spcAft>
                <a:spcPct val="0"/>
              </a:spcAft>
            </a:pPr>
            <a:r>
              <a:rPr lang="pt-BR" altLang="pt-BR" sz="2600" smtClean="0"/>
              <a:t>- Isso fez os pesquisadores, examinar os níveis médios diários de sódio entre os bebês extremo baixo peso nos primeiros 7 dias de vida. Encontraram níveis de sódio que seguiam um padrão característico aumentando da linha de base ao pico por volta do 2º dia com consequente retorno para linha de base no 4º dia de vida (</a:t>
            </a:r>
            <a:r>
              <a:rPr lang="pt-BR" altLang="pt-BR" sz="2600" smtClean="0">
                <a:solidFill>
                  <a:srgbClr val="0000FF"/>
                </a:solidFill>
              </a:rPr>
              <a:t>Figura 2</a:t>
            </a:r>
            <a:r>
              <a:rPr lang="pt-BR" altLang="pt-BR" sz="2600" smtClean="0"/>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5" name="Straight Connector 14">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fontAlgn="auto">
              <a:spcAft>
                <a:spcPts val="0"/>
              </a:spcAft>
              <a:defRPr/>
            </a:pPr>
            <a:r>
              <a:rPr lang="en-US" sz="4400" spc="200">
                <a:solidFill>
                  <a:schemeClr val="tx1">
                    <a:lumMod val="95000"/>
                    <a:lumOff val="5000"/>
                  </a:schemeClr>
                </a:solidFill>
              </a:rPr>
              <a:t>RESULTADOS</a:t>
            </a:r>
          </a:p>
        </p:txBody>
      </p:sp>
      <p:cxnSp>
        <p:nvCxnSpPr>
          <p:cNvPr id="19" name="Straight Connector 18">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18441"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8438" y="638175"/>
            <a:ext cx="7219950" cy="5681663"/>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RESULTADOS</a:t>
            </a:r>
          </a:p>
        </p:txBody>
      </p:sp>
      <p:sp>
        <p:nvSpPr>
          <p:cNvPr id="19459" name="Content Placeholder 2"/>
          <p:cNvSpPr>
            <a:spLocks noGrp="1"/>
          </p:cNvSpPr>
          <p:nvPr>
            <p:ph idx="1"/>
          </p:nvPr>
        </p:nvSpPr>
        <p:spPr>
          <a:xfrm>
            <a:off x="1023938" y="1489075"/>
            <a:ext cx="10758487" cy="5054600"/>
          </a:xfrm>
        </p:spPr>
        <p:txBody>
          <a:bodyPr/>
          <a:lstStyle/>
          <a:p>
            <a:pPr algn="just">
              <a:lnSpc>
                <a:spcPct val="100000"/>
              </a:lnSpc>
              <a:spcBef>
                <a:spcPct val="0"/>
              </a:spcBef>
              <a:spcAft>
                <a:spcPct val="0"/>
              </a:spcAft>
            </a:pPr>
            <a:r>
              <a:rPr lang="pt-BR" altLang="pt-BR" sz="2600" smtClean="0"/>
              <a:t>- Nos dias 1º a 3º e 7º, prematuros de </a:t>
            </a:r>
            <a:r>
              <a:rPr lang="pt-BR" altLang="pt-BR" sz="2600" b="1" smtClean="0"/>
              <a:t>23 a 24 semanas</a:t>
            </a:r>
            <a:r>
              <a:rPr lang="pt-BR" altLang="pt-BR" sz="2600" smtClean="0"/>
              <a:t> tiveram valores de sódio médios significativamente mais elevados em comparação com os de 25 a 26 semanas. A coorte de 27 a 29 semanas apresentou valores de sódio significativamente mais baixos todos os dias no período de 7 dias comparado com os grupos de 23–24 e 25–26 semanas.</a:t>
            </a:r>
          </a:p>
          <a:p>
            <a:pPr algn="just">
              <a:lnSpc>
                <a:spcPct val="100000"/>
              </a:lnSpc>
              <a:spcBef>
                <a:spcPct val="0"/>
              </a:spcBef>
              <a:spcAft>
                <a:spcPct val="0"/>
              </a:spcAft>
            </a:pPr>
            <a:r>
              <a:rPr lang="pt-BR" altLang="pt-BR" sz="2600" smtClean="0"/>
              <a:t>- Os valores médios diários de sódio permaneceram dentro do intervalo da normalidade durante os primeiros 7 dias de vida para todas as coortes, com exceção da média de sódio de 146 mEq/L no grupo de prematuros entre </a:t>
            </a:r>
            <a:r>
              <a:rPr lang="pt-BR" altLang="pt-BR" sz="2600" b="1" smtClean="0"/>
              <a:t>23 e 24 semanas no segundo dia após o nascimento</a:t>
            </a:r>
            <a:r>
              <a:rPr lang="pt-BR" altLang="pt-BR" sz="2600" smtClean="0"/>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RESULTADOS</a:t>
            </a:r>
          </a:p>
        </p:txBody>
      </p:sp>
      <p:sp>
        <p:nvSpPr>
          <p:cNvPr id="20483" name="Content Placeholder 2"/>
          <p:cNvSpPr>
            <a:spLocks noGrp="1"/>
          </p:cNvSpPr>
          <p:nvPr>
            <p:ph idx="1"/>
          </p:nvPr>
        </p:nvSpPr>
        <p:spPr>
          <a:xfrm>
            <a:off x="1023938" y="1489075"/>
            <a:ext cx="10758487" cy="5054600"/>
          </a:xfrm>
        </p:spPr>
        <p:txBody>
          <a:bodyPr/>
          <a:lstStyle/>
          <a:p>
            <a:pPr algn="just">
              <a:lnSpc>
                <a:spcPct val="100000"/>
              </a:lnSpc>
              <a:spcBef>
                <a:spcPct val="0"/>
              </a:spcBef>
              <a:spcAft>
                <a:spcPct val="0"/>
              </a:spcAft>
            </a:pPr>
            <a:r>
              <a:rPr lang="pt-BR" altLang="pt-BR" sz="2600" smtClean="0"/>
              <a:t>- Os desfechos primários e secundários foram avaliados nos grupos de disnatremia. Apresentaram dados limitados as comparações das disnatremias mais comuns (−2 a 0, −1 a 0, - 1 a 1, 0 a 1 e 0 a 2) por duas seguintes razões a seguir.</a:t>
            </a:r>
          </a:p>
          <a:p>
            <a:pPr algn="just">
              <a:lnSpc>
                <a:spcPct val="100000"/>
              </a:lnSpc>
              <a:spcBef>
                <a:spcPct val="0"/>
              </a:spcBef>
              <a:spcAft>
                <a:spcPct val="0"/>
              </a:spcAft>
            </a:pPr>
            <a:r>
              <a:rPr lang="pt-BR" altLang="pt-BR" sz="2600" smtClean="0"/>
              <a:t>- Determinaram a priori que os níveis de sódio que os pesquisadores presumivelmente aceitariam foram dos valores normais, ou seja, hiponatremia moderada (125‐134 mEq/L, grupo –1 a 0), hipernatremia moderada (145-154 mEq/L, grupo 0 a 1), ou ambos (grupo −1 a 1), e também relataram resultados de grupos com disnatremia grave (&lt;125mEq/L, &gt; 155 mEq/L) (−2 a 0, 0 a 2). Isso reduziu o número de comparações com cinco, mas não alterou significativamente resultados em comparação com o conjunto de todos dados.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RESULTADOS</a:t>
            </a:r>
          </a:p>
        </p:txBody>
      </p:sp>
      <p:sp>
        <p:nvSpPr>
          <p:cNvPr id="21507" name="Content Placeholder 2"/>
          <p:cNvSpPr>
            <a:spLocks noGrp="1"/>
          </p:cNvSpPr>
          <p:nvPr>
            <p:ph idx="1"/>
          </p:nvPr>
        </p:nvSpPr>
        <p:spPr>
          <a:xfrm>
            <a:off x="1023938" y="1689100"/>
            <a:ext cx="10758487" cy="5056188"/>
          </a:xfrm>
        </p:spPr>
        <p:txBody>
          <a:bodyPr/>
          <a:lstStyle/>
          <a:p>
            <a:pPr algn="just">
              <a:lnSpc>
                <a:spcPct val="100000"/>
              </a:lnSpc>
              <a:spcBef>
                <a:spcPct val="0"/>
              </a:spcBef>
              <a:spcAft>
                <a:spcPct val="0"/>
              </a:spcAft>
            </a:pPr>
            <a:r>
              <a:rPr lang="pt-BR" altLang="pt-BR" sz="2800" smtClean="0"/>
              <a:t>- A </a:t>
            </a:r>
            <a:r>
              <a:rPr lang="pt-BR" altLang="pt-BR" sz="2800" smtClean="0">
                <a:solidFill>
                  <a:srgbClr val="0000FF"/>
                </a:solidFill>
              </a:rPr>
              <a:t>Tabela 1</a:t>
            </a:r>
            <a:r>
              <a:rPr lang="pt-BR" altLang="pt-BR" sz="2800" smtClean="0"/>
              <a:t> contém dados demográficos neonatais destes subgrupos. </a:t>
            </a:r>
            <a:r>
              <a:rPr lang="pt-BR" altLang="pt-BR" sz="2800" b="1" smtClean="0"/>
              <a:t>Bebês com hipernatremia moderada e grave, eram mais prematuros, tinham menores pesos de nascimento, mais masculinos, e tiveram menores pontuações de Apgar.</a:t>
            </a:r>
            <a:r>
              <a:rPr lang="pt-BR" altLang="pt-BR" sz="2800" smtClean="0"/>
              <a:t> </a:t>
            </a:r>
          </a:p>
          <a:p>
            <a:pPr algn="just">
              <a:lnSpc>
                <a:spcPct val="100000"/>
              </a:lnSpc>
              <a:spcBef>
                <a:spcPct val="0"/>
              </a:spcBef>
              <a:spcAft>
                <a:spcPct val="0"/>
              </a:spcAft>
            </a:pPr>
            <a:r>
              <a:rPr lang="pt-BR" altLang="pt-BR" sz="2800" smtClean="0"/>
              <a:t>- </a:t>
            </a:r>
            <a:r>
              <a:rPr lang="pt-BR" altLang="pt-BR" sz="2800" b="1" smtClean="0"/>
              <a:t>Pacientes com hiponatremia ou hipernatremia grave</a:t>
            </a:r>
            <a:r>
              <a:rPr lang="pt-BR" altLang="pt-BR" sz="2800" smtClean="0"/>
              <a:t> têm significativamente </a:t>
            </a:r>
            <a:r>
              <a:rPr lang="pt-BR" altLang="pt-BR" sz="2800" b="1" smtClean="0"/>
              <a:t>menos exposição a esteróides pré-natais e mais frequentemente insuficiência renal.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RESULTADOS</a:t>
            </a:r>
          </a:p>
        </p:txBody>
      </p:sp>
      <p:pic>
        <p:nvPicPr>
          <p:cNvPr id="22533" name="Picture 5"/>
          <p:cNvPicPr>
            <a:picLocks noChangeAspect="1" noChangeArrowheads="1"/>
          </p:cNvPicPr>
          <p:nvPr/>
        </p:nvPicPr>
        <p:blipFill>
          <a:blip r:embed="rId2">
            <a:lum bright="-6000" contrast="12000"/>
            <a:extLst>
              <a:ext uri="{28A0092B-C50C-407E-A947-70E740481C1C}">
                <a14:useLocalDpi xmlns:a14="http://schemas.microsoft.com/office/drawing/2010/main" val="0"/>
              </a:ext>
            </a:extLst>
          </a:blip>
          <a:srcRect/>
          <a:stretch>
            <a:fillRect/>
          </a:stretch>
        </p:blipFill>
        <p:spPr bwMode="auto">
          <a:xfrm>
            <a:off x="571500" y="1333500"/>
            <a:ext cx="11476038" cy="4706938"/>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3463" y="203200"/>
            <a:ext cx="9720262" cy="1498600"/>
          </a:xfrm>
        </p:spPr>
        <p:txBody>
          <a:bodyPr/>
          <a:lstStyle/>
          <a:p>
            <a:pPr algn="ctr" fontAlgn="auto">
              <a:spcAft>
                <a:spcPts val="0"/>
              </a:spcAft>
              <a:defRPr/>
            </a:pPr>
            <a:r>
              <a:rPr lang="pt-BR" dirty="0">
                <a:solidFill>
                  <a:schemeClr val="tx1">
                    <a:lumMod val="95000"/>
                    <a:lumOff val="5000"/>
                  </a:schemeClr>
                </a:solidFill>
              </a:rPr>
              <a:t>RESULTADOS</a:t>
            </a:r>
          </a:p>
        </p:txBody>
      </p:sp>
      <p:sp>
        <p:nvSpPr>
          <p:cNvPr id="23555" name="Content Placeholder 2"/>
          <p:cNvSpPr>
            <a:spLocks noGrp="1"/>
          </p:cNvSpPr>
          <p:nvPr>
            <p:ph idx="1"/>
          </p:nvPr>
        </p:nvSpPr>
        <p:spPr>
          <a:xfrm>
            <a:off x="803275" y="1681163"/>
            <a:ext cx="11206163" cy="4981575"/>
          </a:xfrm>
        </p:spPr>
        <p:txBody>
          <a:bodyPr/>
          <a:lstStyle/>
          <a:p>
            <a:pPr algn="just">
              <a:lnSpc>
                <a:spcPct val="100000"/>
              </a:lnSpc>
              <a:spcBef>
                <a:spcPct val="0"/>
              </a:spcBef>
              <a:spcAft>
                <a:spcPct val="0"/>
              </a:spcAft>
            </a:pPr>
            <a:r>
              <a:rPr lang="pt-BR" altLang="pt-BR" sz="2600" smtClean="0"/>
              <a:t>- A </a:t>
            </a:r>
            <a:r>
              <a:rPr lang="pt-BR" altLang="pt-BR" sz="2600" smtClean="0">
                <a:solidFill>
                  <a:srgbClr val="0000FF"/>
                </a:solidFill>
              </a:rPr>
              <a:t>Tabela 2</a:t>
            </a:r>
            <a:r>
              <a:rPr lang="pt-BR" altLang="pt-BR" sz="2600" smtClean="0"/>
              <a:t> demonstra a </a:t>
            </a:r>
            <a:r>
              <a:rPr lang="pt-BR" altLang="pt-BR" sz="2600" b="1" smtClean="0"/>
              <a:t>análise univariada</a:t>
            </a:r>
            <a:r>
              <a:rPr lang="pt-BR" altLang="pt-BR" sz="2600" smtClean="0"/>
              <a:t> de ambos desfechos primário e secundários entre os grupos com intervalos mais comuns de disnatremia em comparação com o grupo com eunatremia.</a:t>
            </a:r>
          </a:p>
          <a:p>
            <a:pPr algn="just">
              <a:lnSpc>
                <a:spcPct val="100000"/>
              </a:lnSpc>
              <a:spcBef>
                <a:spcPct val="0"/>
              </a:spcBef>
              <a:spcAft>
                <a:spcPct val="0"/>
              </a:spcAft>
            </a:pPr>
            <a:r>
              <a:rPr lang="pt-BR" altLang="pt-BR" sz="2600" smtClean="0"/>
              <a:t>- Lactentes com extremo baixo peso ao nascer com valores diários normais de sódio ao longos dos primeiros 7 dias de vida tiveram a menor taxa de mortalidade de 8,6%. Entretanto, </a:t>
            </a:r>
            <a:r>
              <a:rPr lang="pt-BR" altLang="pt-BR" sz="2600" smtClean="0">
                <a:solidFill>
                  <a:srgbClr val="FF0000"/>
                </a:solidFill>
              </a:rPr>
              <a:t>bebês com hiponatremia grave (&lt;125 mEq/L) ou hipernatremia grave (&gt; 155 mEq/L) tiveram maior mortalidade após 7 dias  de vida, sendo 32,3% e 34,8%, respectivamente.</a:t>
            </a:r>
          </a:p>
          <a:p>
            <a:pPr algn="just">
              <a:lnSpc>
                <a:spcPct val="100000"/>
              </a:lnSpc>
              <a:spcBef>
                <a:spcPct val="0"/>
              </a:spcBef>
              <a:spcAft>
                <a:spcPct val="0"/>
              </a:spcAft>
            </a:pPr>
            <a:r>
              <a:rPr lang="pt-BR" altLang="pt-BR" sz="2600" smtClean="0"/>
              <a:t>- Da mesma forma, estes grupos tiveram significativamente </a:t>
            </a:r>
            <a:r>
              <a:rPr lang="pt-BR" altLang="pt-BR" sz="2600" smtClean="0">
                <a:solidFill>
                  <a:srgbClr val="FF0000"/>
                </a:solidFill>
              </a:rPr>
              <a:t>taxas mais elevadas de hemorragia intraventricular graus 3 e 4 em comparação com o grupo controle.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RESULTADOS</a:t>
            </a:r>
          </a:p>
        </p:txBody>
      </p:sp>
      <p:sp>
        <p:nvSpPr>
          <p:cNvPr id="24579" name="Content Placeholder 2"/>
          <p:cNvSpPr>
            <a:spLocks noGrp="1"/>
          </p:cNvSpPr>
          <p:nvPr>
            <p:ph idx="1"/>
          </p:nvPr>
        </p:nvSpPr>
        <p:spPr>
          <a:xfrm>
            <a:off x="803275" y="1681163"/>
            <a:ext cx="11206163" cy="4981575"/>
          </a:xfrm>
        </p:spPr>
        <p:txBody>
          <a:bodyPr/>
          <a:lstStyle/>
          <a:p>
            <a:pPr algn="just">
              <a:lnSpc>
                <a:spcPct val="100000"/>
              </a:lnSpc>
              <a:spcBef>
                <a:spcPct val="0"/>
              </a:spcBef>
              <a:spcAft>
                <a:spcPct val="0"/>
              </a:spcAft>
            </a:pPr>
            <a:r>
              <a:rPr lang="pt-BR" altLang="pt-BR" sz="2600" smtClean="0"/>
              <a:t>- Comparado com controles, </a:t>
            </a:r>
            <a:r>
              <a:rPr lang="pt-BR" altLang="pt-BR" sz="2600" smtClean="0">
                <a:solidFill>
                  <a:srgbClr val="FF0000"/>
                </a:solidFill>
              </a:rPr>
              <a:t>aumento da DBP foi encontrado apenas em pacientes com hipernatremia</a:t>
            </a:r>
            <a:r>
              <a:rPr lang="pt-BR" altLang="pt-BR" sz="2600" smtClean="0"/>
              <a:t>, com a taxa mais alta no grupo entre normal e hipernatremia grave (0 a 2), com uma taxa de DBP de 63,9%. </a:t>
            </a:r>
          </a:p>
          <a:p>
            <a:pPr algn="just">
              <a:lnSpc>
                <a:spcPct val="100000"/>
              </a:lnSpc>
              <a:spcBef>
                <a:spcPct val="0"/>
              </a:spcBef>
              <a:spcAft>
                <a:spcPct val="0"/>
              </a:spcAft>
            </a:pPr>
            <a:r>
              <a:rPr lang="pt-BR" altLang="pt-BR" sz="2600" smtClean="0"/>
              <a:t>- Não houve diferenças entre os grupos em relação a enterocolite necrosante, mas a presença de </a:t>
            </a:r>
            <a:r>
              <a:rPr lang="pt-BR" altLang="pt-BR" sz="2600" smtClean="0">
                <a:solidFill>
                  <a:srgbClr val="FF0000"/>
                </a:solidFill>
              </a:rPr>
              <a:t>PCA foi maior entre os grupos com moderada e grave hipernatremia e no grupo com hiponatremia moderada</a:t>
            </a:r>
            <a:r>
              <a:rPr lang="pt-BR" altLang="pt-BR" sz="2600" smtClean="0"/>
              <a:t>.</a:t>
            </a:r>
          </a:p>
          <a:p>
            <a:pPr algn="just">
              <a:lnSpc>
                <a:spcPct val="100000"/>
              </a:lnSpc>
              <a:spcBef>
                <a:spcPct val="0"/>
              </a:spcBef>
              <a:spcAft>
                <a:spcPct val="0"/>
              </a:spcAft>
            </a:pPr>
            <a:r>
              <a:rPr lang="pt-BR" altLang="pt-BR" sz="2600" smtClean="0"/>
              <a:t>- Analisando ainda o resultado da mortalidade dentro do subgrupo de crianças com normal até moderada hipernatremia (0 a 1) e não encontrou correlação linear</a:t>
            </a:r>
          </a:p>
          <a:p>
            <a:pPr algn="just">
              <a:lnSpc>
                <a:spcPct val="100000"/>
              </a:lnSpc>
              <a:spcBef>
                <a:spcPct val="0"/>
              </a:spcBef>
              <a:spcAft>
                <a:spcPct val="0"/>
              </a:spcAft>
            </a:pPr>
            <a:r>
              <a:rPr lang="pt-BR" altLang="pt-BR" sz="2600" smtClean="0"/>
              <a:t>entre o aumento dos valores de sódio, por exemplo, 145-149 vs. 150-154, e mortalidade.</a:t>
            </a:r>
          </a:p>
          <a:p>
            <a:pPr algn="just">
              <a:lnSpc>
                <a:spcPct val="100000"/>
              </a:lnSpc>
              <a:spcBef>
                <a:spcPct val="0"/>
              </a:spcBef>
              <a:spcAft>
                <a:spcPct val="0"/>
              </a:spcAft>
            </a:pPr>
            <a:endParaRPr lang="pt-BR" altLang="pt-BR" sz="26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RESULTADOS</a:t>
            </a:r>
          </a:p>
        </p:txBody>
      </p:sp>
      <p:pic>
        <p:nvPicPr>
          <p:cNvPr id="25603" name="Picture 5"/>
          <p:cNvPicPr>
            <a:picLocks noChangeAspect="1"/>
          </p:cNvPicPr>
          <p:nvPr/>
        </p:nvPicPr>
        <p:blipFill>
          <a:blip r:embed="rId2">
            <a:lum bright="-6000" contrast="12000"/>
            <a:extLst>
              <a:ext uri="{28A0092B-C50C-407E-A947-70E740481C1C}">
                <a14:useLocalDpi xmlns:a14="http://schemas.microsoft.com/office/drawing/2010/main" val="0"/>
              </a:ext>
            </a:extLst>
          </a:blip>
          <a:srcRect/>
          <a:stretch>
            <a:fillRect/>
          </a:stretch>
        </p:blipFill>
        <p:spPr bwMode="auto">
          <a:xfrm>
            <a:off x="876300" y="1693863"/>
            <a:ext cx="10439400" cy="3987800"/>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RESULTADOS</a:t>
            </a:r>
          </a:p>
        </p:txBody>
      </p:sp>
      <p:sp>
        <p:nvSpPr>
          <p:cNvPr id="26627" name="Content Placeholder 2"/>
          <p:cNvSpPr>
            <a:spLocks noGrp="1"/>
          </p:cNvSpPr>
          <p:nvPr>
            <p:ph idx="1"/>
          </p:nvPr>
        </p:nvSpPr>
        <p:spPr>
          <a:xfrm>
            <a:off x="803275" y="1665288"/>
            <a:ext cx="11206163" cy="4981575"/>
          </a:xfrm>
        </p:spPr>
        <p:txBody>
          <a:bodyPr/>
          <a:lstStyle/>
          <a:p>
            <a:pPr algn="just">
              <a:lnSpc>
                <a:spcPct val="100000"/>
              </a:lnSpc>
              <a:spcBef>
                <a:spcPct val="0"/>
              </a:spcBef>
              <a:spcAft>
                <a:spcPct val="0"/>
              </a:spcAft>
            </a:pPr>
            <a:r>
              <a:rPr lang="pt-BR" altLang="pt-BR" sz="2600" smtClean="0"/>
              <a:t>- A fim de avaliar se a disnatremia estava relacionada aumento da mortalidade após 7 dias, em virtude de sua relação com outros fatores confundidores, foi realizado uma </a:t>
            </a:r>
            <a:r>
              <a:rPr lang="pt-BR" altLang="pt-BR" sz="2600" b="1" smtClean="0">
                <a:solidFill>
                  <a:srgbClr val="0000FF"/>
                </a:solidFill>
              </a:rPr>
              <a:t>análise de regressão logística múltipla</a:t>
            </a:r>
            <a:r>
              <a:rPr lang="pt-BR" altLang="pt-BR" sz="2600" smtClean="0"/>
              <a:t> </a:t>
            </a:r>
            <a:r>
              <a:rPr lang="pt-BR" altLang="pt-BR" sz="2600" smtClean="0">
                <a:solidFill>
                  <a:srgbClr val="FF00FF"/>
                </a:solidFill>
              </a:rPr>
              <a:t>que ajustou a mortalidade de acordo com os seguintes fatores: idade gestacional, peso ao nascer, sexo, exposição a esteróides pré-natais e insuficiência renal</a:t>
            </a:r>
            <a:r>
              <a:rPr lang="pt-BR" altLang="pt-BR" sz="2600" smtClean="0"/>
              <a:t>. (</a:t>
            </a:r>
            <a:r>
              <a:rPr lang="pt-BR" altLang="pt-BR" sz="2600" smtClean="0">
                <a:solidFill>
                  <a:srgbClr val="0000FF"/>
                </a:solidFill>
              </a:rPr>
              <a:t>Tabela 3</a:t>
            </a:r>
            <a:r>
              <a:rPr lang="pt-BR" altLang="pt-BR" sz="2600" smtClean="0"/>
              <a:t>)</a:t>
            </a:r>
          </a:p>
          <a:p>
            <a:pPr algn="just">
              <a:lnSpc>
                <a:spcPct val="100000"/>
              </a:lnSpc>
              <a:spcBef>
                <a:spcPct val="0"/>
              </a:spcBef>
              <a:spcAft>
                <a:spcPct val="0"/>
              </a:spcAft>
            </a:pPr>
            <a:r>
              <a:rPr lang="pt-BR" altLang="pt-BR" sz="2600" smtClean="0"/>
              <a:t>- </a:t>
            </a:r>
            <a:r>
              <a:rPr lang="pt-BR" altLang="pt-BR" sz="2600" smtClean="0">
                <a:solidFill>
                  <a:srgbClr val="FF0000"/>
                </a:solidFill>
              </a:rPr>
              <a:t>As taxas de mortalidade na regressão logística mostraram um padrão semelhante ao encontrado na análise univariada. </a:t>
            </a:r>
          </a:p>
          <a:p>
            <a:pPr algn="just">
              <a:lnSpc>
                <a:spcPct val="100000"/>
              </a:lnSpc>
              <a:spcBef>
                <a:spcPct val="0"/>
              </a:spcBef>
              <a:spcAft>
                <a:spcPct val="0"/>
              </a:spcAft>
            </a:pPr>
            <a:endParaRPr lang="pt-BR" altLang="pt-BR" sz="2600" smtClean="0">
              <a:solidFill>
                <a:srgbClr val="FF0000"/>
              </a:solidFill>
            </a:endParaRPr>
          </a:p>
          <a:p>
            <a:pPr algn="ctr">
              <a:lnSpc>
                <a:spcPct val="100000"/>
              </a:lnSpc>
              <a:spcBef>
                <a:spcPct val="0"/>
              </a:spcBef>
              <a:spcAft>
                <a:spcPct val="0"/>
              </a:spcAft>
            </a:pPr>
            <a:r>
              <a:rPr lang="pt-BR" altLang="pt-BR" sz="2600" b="1" smtClean="0">
                <a:solidFill>
                  <a:srgbClr val="FF0000"/>
                </a:solidFill>
              </a:rPr>
              <a:t>As chances de morte aumentou diretamente em proporção ao grau de disnatremia com efeito combinado quando hipernatremia e hiponatremia estão presentes.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RESULTADOS</a:t>
            </a:r>
          </a:p>
        </p:txBody>
      </p:sp>
      <p:sp>
        <p:nvSpPr>
          <p:cNvPr id="27651" name="Content Placeholder 2"/>
          <p:cNvSpPr>
            <a:spLocks noGrp="1"/>
          </p:cNvSpPr>
          <p:nvPr>
            <p:ph idx="1"/>
          </p:nvPr>
        </p:nvSpPr>
        <p:spPr>
          <a:xfrm>
            <a:off x="803275" y="1681163"/>
            <a:ext cx="11206163" cy="4981575"/>
          </a:xfrm>
        </p:spPr>
        <p:txBody>
          <a:bodyPr/>
          <a:lstStyle/>
          <a:p>
            <a:pPr algn="just">
              <a:lnSpc>
                <a:spcPct val="100000"/>
              </a:lnSpc>
              <a:spcBef>
                <a:spcPct val="0"/>
              </a:spcBef>
              <a:spcAft>
                <a:spcPct val="0"/>
              </a:spcAft>
            </a:pPr>
            <a:r>
              <a:rPr lang="pt-BR" altLang="pt-BR" sz="2800" smtClean="0"/>
              <a:t>- Comparado com o grupo normal, </a:t>
            </a:r>
            <a:r>
              <a:rPr lang="pt-BR" altLang="pt-BR" sz="2800" smtClean="0">
                <a:solidFill>
                  <a:srgbClr val="FF0000"/>
                </a:solidFill>
              </a:rPr>
              <a:t>chance de mortalidade entre os grupos hipernatremia moderada isolada (0 a 1) foi maior em 1,17, mas hiponatremia moderada (-1 a 0) teve um aumento de 1,61 para a mortalidade.</a:t>
            </a:r>
          </a:p>
          <a:p>
            <a:pPr algn="just">
              <a:lnSpc>
                <a:spcPct val="100000"/>
              </a:lnSpc>
              <a:spcBef>
                <a:spcPct val="0"/>
              </a:spcBef>
              <a:spcAft>
                <a:spcPct val="0"/>
              </a:spcAft>
            </a:pPr>
            <a:r>
              <a:rPr lang="pt-BR" altLang="pt-BR" sz="2800" smtClean="0"/>
              <a:t>- Para </a:t>
            </a:r>
            <a:r>
              <a:rPr lang="pt-BR" altLang="pt-BR" sz="2800" smtClean="0">
                <a:solidFill>
                  <a:srgbClr val="FF0000"/>
                </a:solidFill>
              </a:rPr>
              <a:t>hipernatremia grave isolada (0 a 2) e hiponatremia (−2 a 0), as chances foram de 2,12 e 4,47, respectivamente, maior.</a:t>
            </a:r>
            <a:r>
              <a:rPr lang="pt-BR" altLang="pt-BR" sz="2800" smtClean="0"/>
              <a:t> </a:t>
            </a:r>
          </a:p>
          <a:p>
            <a:pPr algn="just">
              <a:lnSpc>
                <a:spcPct val="100000"/>
              </a:lnSpc>
              <a:spcBef>
                <a:spcPct val="0"/>
              </a:spcBef>
              <a:spcAft>
                <a:spcPct val="0"/>
              </a:spcAft>
            </a:pPr>
            <a:r>
              <a:rPr lang="pt-BR" altLang="pt-BR" sz="2800" smtClean="0"/>
              <a:t>- </a:t>
            </a:r>
            <a:r>
              <a:rPr lang="pt-BR" altLang="pt-BR" sz="2800" smtClean="0">
                <a:solidFill>
                  <a:srgbClr val="FF0000"/>
                </a:solidFill>
              </a:rPr>
              <a:t>As chances de mortalidade foram mais altas no grupo hiper e hiponatremia severa combinada (−2 para 2) a 6,61</a:t>
            </a:r>
            <a:r>
              <a:rPr lang="pt-BR" altLang="pt-BR" sz="2800" smtClean="0"/>
              <a:t> (</a:t>
            </a:r>
            <a:r>
              <a:rPr lang="pt-BR" altLang="pt-BR" sz="2800" smtClean="0">
                <a:solidFill>
                  <a:srgbClr val="0000FF"/>
                </a:solidFill>
              </a:rPr>
              <a:t>Tabela 3</a:t>
            </a:r>
            <a:r>
              <a:rPr lang="pt-BR" altLang="pt-BR" sz="2800" smtClean="0"/>
              <a:t>).</a:t>
            </a:r>
          </a:p>
          <a:p>
            <a:pPr algn="just">
              <a:lnSpc>
                <a:spcPct val="100000"/>
              </a:lnSpc>
              <a:spcBef>
                <a:spcPct val="0"/>
              </a:spcBef>
              <a:spcAft>
                <a:spcPct val="0"/>
              </a:spcAft>
            </a:pPr>
            <a:endParaRPr lang="pt-BR" altLang="pt-BR" sz="260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RESULTADOS</a:t>
            </a:r>
          </a:p>
        </p:txBody>
      </p:sp>
      <p:pic>
        <p:nvPicPr>
          <p:cNvPr id="28675" name="Picture 5"/>
          <p:cNvPicPr>
            <a:picLocks noChangeAspect="1"/>
          </p:cNvPicPr>
          <p:nvPr/>
        </p:nvPicPr>
        <p:blipFill>
          <a:blip r:embed="rId2">
            <a:lum bright="-6000" contrast="12000"/>
            <a:extLst>
              <a:ext uri="{28A0092B-C50C-407E-A947-70E740481C1C}">
                <a14:useLocalDpi xmlns:a14="http://schemas.microsoft.com/office/drawing/2010/main" val="0"/>
              </a:ext>
            </a:extLst>
          </a:blip>
          <a:srcRect/>
          <a:stretch>
            <a:fillRect/>
          </a:stretch>
        </p:blipFill>
        <p:spPr bwMode="auto">
          <a:xfrm>
            <a:off x="546100" y="2212975"/>
            <a:ext cx="11099800" cy="3768725"/>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DISCUSSÃO</a:t>
            </a:r>
          </a:p>
        </p:txBody>
      </p:sp>
      <p:sp>
        <p:nvSpPr>
          <p:cNvPr id="29699" name="Content Placeholder 2"/>
          <p:cNvSpPr>
            <a:spLocks noGrp="1"/>
          </p:cNvSpPr>
          <p:nvPr>
            <p:ph idx="1"/>
          </p:nvPr>
        </p:nvSpPr>
        <p:spPr>
          <a:xfrm>
            <a:off x="803275" y="1681163"/>
            <a:ext cx="11206163" cy="4981575"/>
          </a:xfrm>
        </p:spPr>
        <p:txBody>
          <a:bodyPr/>
          <a:lstStyle/>
          <a:p>
            <a:pPr algn="just">
              <a:lnSpc>
                <a:spcPct val="100000"/>
              </a:lnSpc>
              <a:spcBef>
                <a:spcPct val="0"/>
              </a:spcBef>
              <a:spcAft>
                <a:spcPct val="0"/>
              </a:spcAft>
            </a:pPr>
            <a:r>
              <a:rPr lang="pt-BR" altLang="pt-BR" sz="2800" smtClean="0"/>
              <a:t>- Nesta grande coorte de bebês com extremo baixo peso, encontraram </a:t>
            </a:r>
            <a:r>
              <a:rPr lang="pt-BR" altLang="pt-BR" sz="2800" b="1" smtClean="0">
                <a:solidFill>
                  <a:srgbClr val="FF0000"/>
                </a:solidFill>
              </a:rPr>
              <a:t>disnatremia em 84%</a:t>
            </a:r>
            <a:r>
              <a:rPr lang="pt-BR" altLang="pt-BR" sz="2800" smtClean="0"/>
              <a:t> das crianças que sobreviveram </a:t>
            </a:r>
            <a:r>
              <a:rPr lang="pt-BR" altLang="pt-BR" sz="2800" smtClean="0">
                <a:solidFill>
                  <a:srgbClr val="FF0000"/>
                </a:solidFill>
              </a:rPr>
              <a:t>na primeira semana nascimento</a:t>
            </a:r>
            <a:r>
              <a:rPr lang="pt-BR" altLang="pt-BR" sz="2800" smtClean="0"/>
              <a:t>. </a:t>
            </a:r>
            <a:r>
              <a:rPr lang="pt-BR" altLang="pt-BR" sz="2800" smtClean="0">
                <a:solidFill>
                  <a:srgbClr val="FF0000"/>
                </a:solidFill>
              </a:rPr>
              <a:t>Todos os tipos e severidades de disnatremia tiveram associação com aumento da mortalidade após 7 dias de vida na análise univariada, a maioria destas associações persistiu mesmo após o controle de múltiplos fatores confundidores que afetam o desfecho.</a:t>
            </a:r>
          </a:p>
          <a:p>
            <a:pPr algn="just">
              <a:lnSpc>
                <a:spcPct val="100000"/>
              </a:lnSpc>
              <a:spcBef>
                <a:spcPct val="0"/>
              </a:spcBef>
              <a:spcAft>
                <a:spcPct val="0"/>
              </a:spcAft>
            </a:pPr>
            <a:r>
              <a:rPr lang="pt-BR" altLang="pt-BR" sz="2800" smtClean="0"/>
              <a:t>- Disnatremias também tiveram associações com múltiplas complicações comuns da prematuridade, incluindo </a:t>
            </a:r>
            <a:r>
              <a:rPr lang="pt-BR" altLang="pt-BR" sz="2800" smtClean="0">
                <a:solidFill>
                  <a:srgbClr val="FF0000"/>
                </a:solidFill>
              </a:rPr>
              <a:t>grave hemorragia intraventricular, ROP,</a:t>
            </a:r>
          </a:p>
          <a:p>
            <a:pPr algn="just">
              <a:lnSpc>
                <a:spcPct val="100000"/>
              </a:lnSpc>
              <a:spcBef>
                <a:spcPct val="0"/>
              </a:spcBef>
              <a:spcAft>
                <a:spcPct val="0"/>
              </a:spcAft>
            </a:pPr>
            <a:r>
              <a:rPr lang="pt-BR" altLang="pt-BR" sz="2800" smtClean="0">
                <a:solidFill>
                  <a:srgbClr val="FF0000"/>
                </a:solidFill>
              </a:rPr>
              <a:t>PCA e DBP.</a:t>
            </a:r>
            <a:endParaRPr lang="pt-BR" altLang="pt-BR" sz="2600" smtClean="0">
              <a:solidFill>
                <a:srgbClr val="FF00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DISCUSSÃO</a:t>
            </a:r>
          </a:p>
        </p:txBody>
      </p:sp>
      <p:sp>
        <p:nvSpPr>
          <p:cNvPr id="30723" name="Content Placeholder 2"/>
          <p:cNvSpPr>
            <a:spLocks noGrp="1"/>
          </p:cNvSpPr>
          <p:nvPr>
            <p:ph idx="1"/>
          </p:nvPr>
        </p:nvSpPr>
        <p:spPr>
          <a:xfrm>
            <a:off x="536575" y="1652588"/>
            <a:ext cx="11388725" cy="5248275"/>
          </a:xfrm>
        </p:spPr>
        <p:txBody>
          <a:bodyPr/>
          <a:lstStyle/>
          <a:p>
            <a:pPr algn="just">
              <a:lnSpc>
                <a:spcPct val="100000"/>
              </a:lnSpc>
              <a:spcBef>
                <a:spcPct val="0"/>
              </a:spcBef>
              <a:spcAft>
                <a:spcPct val="0"/>
              </a:spcAft>
            </a:pPr>
            <a:r>
              <a:rPr lang="pt-BR" altLang="pt-BR" sz="2400" smtClean="0"/>
              <a:t>- A observação da ascensão e subseqüente retorno a linha de base dos valores séricos de sódio em recém-nascidos com extremo baixo peso alinha com uma aceitação de longa data de que as mudanças de água livre que ocorrem em prematuros extremos, são refletidas por um aumento natural valores de sódio nos primeiros dias após o nascimento. </a:t>
            </a:r>
            <a:r>
              <a:rPr lang="pt-BR" altLang="pt-BR" sz="2400" baseline="30000" smtClean="0"/>
              <a:t>[12, 13]</a:t>
            </a:r>
          </a:p>
          <a:p>
            <a:pPr algn="just">
              <a:lnSpc>
                <a:spcPct val="100000"/>
              </a:lnSpc>
              <a:spcBef>
                <a:spcPct val="0"/>
              </a:spcBef>
              <a:spcAft>
                <a:spcPct val="0"/>
              </a:spcAft>
            </a:pPr>
            <a:r>
              <a:rPr lang="pt-BR" altLang="pt-BR" sz="2400" smtClean="0"/>
              <a:t>- Esses achados são semelhantes aos relatos anteriores em outras coortes, que relataram esses dados incidentalmente, mas não estudou disnatremia em relação aos desfechos </a:t>
            </a:r>
            <a:r>
              <a:rPr lang="pt-BR" altLang="pt-BR" sz="2400" baseline="30000" smtClean="0"/>
              <a:t>[11, 14]</a:t>
            </a:r>
            <a:r>
              <a:rPr lang="pt-BR" altLang="pt-BR" sz="2400" smtClean="0"/>
              <a:t>. </a:t>
            </a:r>
          </a:p>
          <a:p>
            <a:pPr algn="just">
              <a:lnSpc>
                <a:spcPct val="100000"/>
              </a:lnSpc>
              <a:spcBef>
                <a:spcPct val="0"/>
              </a:spcBef>
              <a:spcAft>
                <a:spcPct val="0"/>
              </a:spcAft>
            </a:pPr>
            <a:r>
              <a:rPr lang="pt-BR" altLang="pt-BR" sz="2400" smtClean="0"/>
              <a:t>- </a:t>
            </a:r>
            <a:r>
              <a:rPr lang="pt-BR" altLang="pt-BR" sz="2400" smtClean="0">
                <a:solidFill>
                  <a:srgbClr val="0000FF"/>
                </a:solidFill>
              </a:rPr>
              <a:t>Apenas 16% da coorte total de prematuros permaneceu dentro da faixa de sódio “normal”,</a:t>
            </a:r>
            <a:r>
              <a:rPr lang="pt-BR" altLang="pt-BR" sz="2400" smtClean="0"/>
              <a:t>  indicando que tradicionalmente extrapolamos valores baseados nos de adultos </a:t>
            </a:r>
            <a:r>
              <a:rPr lang="pt-BR" altLang="pt-BR" sz="2400" baseline="30000" smtClean="0"/>
              <a:t>[15, 16]</a:t>
            </a:r>
            <a:r>
              <a:rPr lang="pt-BR" altLang="pt-BR" sz="2400" smtClean="0"/>
              <a:t>,  contudo </a:t>
            </a:r>
            <a:r>
              <a:rPr lang="pt-BR" altLang="pt-BR" sz="2400" b="1" smtClean="0"/>
              <a:t>essa norma não se aplica para bebês prematuros na primeira semana após o nascimento</a:t>
            </a:r>
            <a:r>
              <a:rPr lang="pt-BR" altLang="pt-BR" sz="2400" smtClean="0"/>
              <a:t>. </a:t>
            </a:r>
          </a:p>
          <a:p>
            <a:pPr algn="just">
              <a:lnSpc>
                <a:spcPct val="100000"/>
              </a:lnSpc>
              <a:spcBef>
                <a:spcPct val="0"/>
              </a:spcBef>
              <a:spcAft>
                <a:spcPct val="0"/>
              </a:spcAft>
            </a:pPr>
            <a:r>
              <a:rPr lang="pt-BR" altLang="pt-BR" sz="2400" smtClean="0"/>
              <a:t>- Por outro lado, nossos dados </a:t>
            </a:r>
            <a:r>
              <a:rPr lang="pt-BR" altLang="pt-BR" sz="2400" smtClean="0">
                <a:solidFill>
                  <a:srgbClr val="0000FF"/>
                </a:solidFill>
              </a:rPr>
              <a:t>podem sugerir que a associação de qualquer disnatremia com aumento de resultados adversos pode apoiar os clínicos que buscam como alvo valores de sódio “normais” nesta população de pacientes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DISCUSSÃO</a:t>
            </a:r>
          </a:p>
        </p:txBody>
      </p:sp>
      <p:sp>
        <p:nvSpPr>
          <p:cNvPr id="31747" name="Content Placeholder 2"/>
          <p:cNvSpPr>
            <a:spLocks noGrp="1"/>
          </p:cNvSpPr>
          <p:nvPr>
            <p:ph idx="1"/>
          </p:nvPr>
        </p:nvSpPr>
        <p:spPr>
          <a:xfrm>
            <a:off x="647700" y="1704812"/>
            <a:ext cx="11361738" cy="4981575"/>
          </a:xfrm>
        </p:spPr>
        <p:txBody>
          <a:bodyPr/>
          <a:lstStyle/>
          <a:p>
            <a:pPr algn="just">
              <a:lnSpc>
                <a:spcPct val="100000"/>
              </a:lnSpc>
              <a:spcBef>
                <a:spcPct val="0"/>
              </a:spcBef>
              <a:spcAft>
                <a:spcPct val="0"/>
              </a:spcAft>
            </a:pPr>
            <a:r>
              <a:rPr lang="pt-BR" altLang="pt-BR" sz="2600" dirty="0" smtClean="0"/>
              <a:t>-  Este estudo é o primeiro a examinar a associação entre </a:t>
            </a:r>
            <a:r>
              <a:rPr lang="pt-BR" altLang="pt-BR" sz="2600" dirty="0" err="1" smtClean="0"/>
              <a:t>disnatremia</a:t>
            </a:r>
            <a:r>
              <a:rPr lang="pt-BR" altLang="pt-BR" sz="2600" dirty="0" smtClean="0"/>
              <a:t>, conforme relatado pelas </a:t>
            </a:r>
            <a:r>
              <a:rPr lang="pt-BR" altLang="pt-BR" sz="2600" dirty="0" smtClean="0">
                <a:solidFill>
                  <a:srgbClr val="FF0000"/>
                </a:solidFill>
              </a:rPr>
              <a:t>flutuações </a:t>
            </a:r>
            <a:r>
              <a:rPr lang="pt-BR" altLang="pt-BR" sz="2600" dirty="0" smtClean="0">
                <a:solidFill>
                  <a:srgbClr val="FF0000"/>
                </a:solidFill>
              </a:rPr>
              <a:t>do </a:t>
            </a:r>
            <a:r>
              <a:rPr lang="pt-BR" altLang="pt-BR" sz="2600" dirty="0" smtClean="0">
                <a:solidFill>
                  <a:srgbClr val="FF0000"/>
                </a:solidFill>
              </a:rPr>
              <a:t>sódio</a:t>
            </a:r>
            <a:r>
              <a:rPr lang="pt-BR" altLang="pt-BR" sz="2600" dirty="0" smtClean="0"/>
              <a:t>, e mortalidade após 7 dias de vida. Bebês com valores de sódio "normal“ tiveram a menor taxa de mortalidade. A </a:t>
            </a:r>
            <a:r>
              <a:rPr lang="pt-BR" altLang="pt-BR" sz="2600" dirty="0" err="1" smtClean="0"/>
              <a:t>hipernatremia</a:t>
            </a:r>
            <a:r>
              <a:rPr lang="pt-BR" altLang="pt-BR" sz="2600" dirty="0" smtClean="0"/>
              <a:t> moderada compreende 44% do nosso conjunto de dados que observamos no primeira semana de vida.</a:t>
            </a:r>
          </a:p>
          <a:p>
            <a:pPr algn="just">
              <a:lnSpc>
                <a:spcPct val="100000"/>
              </a:lnSpc>
              <a:spcBef>
                <a:spcPct val="0"/>
              </a:spcBef>
              <a:spcAft>
                <a:spcPct val="0"/>
              </a:spcAft>
            </a:pPr>
            <a:r>
              <a:rPr lang="pt-BR" altLang="pt-BR" sz="2600" dirty="0" smtClean="0"/>
              <a:t>- Quando ajustado para fatores adicionais, a mortalidade entre essa coorte de bebês moderadamente </a:t>
            </a:r>
            <a:r>
              <a:rPr lang="pt-BR" altLang="pt-BR" sz="2600" dirty="0" err="1" smtClean="0"/>
              <a:t>hipernatrêmicos</a:t>
            </a:r>
            <a:r>
              <a:rPr lang="pt-BR" altLang="pt-BR" sz="2600" dirty="0" smtClean="0"/>
              <a:t> não alcançou significância estatística, </a:t>
            </a:r>
            <a:r>
              <a:rPr lang="pt-BR" altLang="pt-BR" sz="2600" dirty="0" smtClean="0">
                <a:solidFill>
                  <a:srgbClr val="FF0000"/>
                </a:solidFill>
              </a:rPr>
              <a:t>mas sim  para flutuações </a:t>
            </a:r>
            <a:r>
              <a:rPr lang="pt-BR" altLang="pt-BR" sz="2600" dirty="0" err="1" smtClean="0">
                <a:solidFill>
                  <a:srgbClr val="FF0000"/>
                </a:solidFill>
              </a:rPr>
              <a:t>disnatrêmicas</a:t>
            </a:r>
            <a:r>
              <a:rPr lang="pt-BR" altLang="pt-BR" sz="2600" dirty="0" smtClean="0">
                <a:solidFill>
                  <a:srgbClr val="FF0000"/>
                </a:solidFill>
              </a:rPr>
              <a:t> mais severa.</a:t>
            </a:r>
            <a:r>
              <a:rPr lang="pt-BR" altLang="pt-BR" sz="2600" dirty="0" smtClean="0"/>
              <a:t> </a:t>
            </a:r>
          </a:p>
          <a:p>
            <a:pPr algn="just">
              <a:lnSpc>
                <a:spcPct val="100000"/>
              </a:lnSpc>
              <a:spcBef>
                <a:spcPct val="0"/>
              </a:spcBef>
              <a:spcAft>
                <a:spcPct val="0"/>
              </a:spcAft>
            </a:pPr>
            <a:r>
              <a:rPr lang="pt-BR" altLang="pt-BR" sz="2600" dirty="0" smtClean="0"/>
              <a:t>- Apesar </a:t>
            </a:r>
            <a:r>
              <a:rPr lang="pt-BR" altLang="pt-BR" sz="2600" dirty="0" err="1" smtClean="0"/>
              <a:t>hiponatremia</a:t>
            </a:r>
            <a:r>
              <a:rPr lang="pt-BR" altLang="pt-BR" sz="2600" dirty="0" smtClean="0"/>
              <a:t> ser mais provavelmente observada após a primeira semana de vida e ser atribuída à suplementação inadequada de sódio, </a:t>
            </a:r>
            <a:r>
              <a:rPr lang="pt-BR" altLang="pt-BR" sz="2600" dirty="0" err="1" smtClean="0"/>
              <a:t>hiponatremia</a:t>
            </a:r>
            <a:r>
              <a:rPr lang="pt-BR" altLang="pt-BR" sz="2600" dirty="0" smtClean="0"/>
              <a:t> moderada e grave precoce foi previamente relatado em uma coorte de prematuros dentro do primeiro semana </a:t>
            </a:r>
            <a:r>
              <a:rPr lang="pt-BR" altLang="pt-BR" sz="2600" baseline="30000" dirty="0" smtClean="0"/>
              <a:t>[17]</a:t>
            </a:r>
            <a:r>
              <a:rPr lang="pt-BR" altLang="pt-BR" sz="2600" dirty="0" smtClean="0"/>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DISCUSSÃO</a:t>
            </a:r>
          </a:p>
        </p:txBody>
      </p:sp>
      <p:sp>
        <p:nvSpPr>
          <p:cNvPr id="32771" name="Content Placeholder 2"/>
          <p:cNvSpPr>
            <a:spLocks noGrp="1"/>
          </p:cNvSpPr>
          <p:nvPr>
            <p:ph idx="1"/>
          </p:nvPr>
        </p:nvSpPr>
        <p:spPr>
          <a:xfrm>
            <a:off x="647700" y="1681163"/>
            <a:ext cx="11361738" cy="4981575"/>
          </a:xfrm>
        </p:spPr>
        <p:txBody>
          <a:bodyPr/>
          <a:lstStyle/>
          <a:p>
            <a:pPr algn="just">
              <a:lnSpc>
                <a:spcPct val="100000"/>
              </a:lnSpc>
              <a:spcBef>
                <a:spcPct val="0"/>
              </a:spcBef>
              <a:spcAft>
                <a:spcPct val="0"/>
              </a:spcAft>
            </a:pPr>
            <a:r>
              <a:rPr lang="pt-BR" altLang="pt-BR" sz="2600" smtClean="0"/>
              <a:t>- </a:t>
            </a:r>
            <a:r>
              <a:rPr lang="pt-BR" altLang="pt-BR" sz="2600" smtClean="0">
                <a:solidFill>
                  <a:srgbClr val="FF0000"/>
                </a:solidFill>
              </a:rPr>
              <a:t>H</a:t>
            </a:r>
            <a:r>
              <a:rPr lang="pt-BR" altLang="pt-BR" sz="2400" smtClean="0">
                <a:solidFill>
                  <a:srgbClr val="FF0000"/>
                </a:solidFill>
              </a:rPr>
              <a:t>iponatremia precoce</a:t>
            </a:r>
            <a:r>
              <a:rPr lang="pt-BR" altLang="pt-BR" sz="2400" smtClean="0"/>
              <a:t> também traz consequências adversas na população de prematuros, não apenas em termos de </a:t>
            </a:r>
            <a:r>
              <a:rPr lang="pt-BR" altLang="pt-BR" sz="2400" smtClean="0">
                <a:solidFill>
                  <a:srgbClr val="FF0000"/>
                </a:solidFill>
              </a:rPr>
              <a:t>mortalidade e hemorragia intraventricular</a:t>
            </a:r>
            <a:r>
              <a:rPr lang="pt-BR" altLang="pt-BR" sz="2400" smtClean="0"/>
              <a:t>, mas também </a:t>
            </a:r>
            <a:r>
              <a:rPr lang="pt-BR" altLang="pt-BR" sz="2400" smtClean="0">
                <a:solidFill>
                  <a:srgbClr val="FF0000"/>
                </a:solidFill>
              </a:rPr>
              <a:t>crescimento e neurodesenvolvimento a longo prazo, incluso paralisia cerebral </a:t>
            </a:r>
            <a:r>
              <a:rPr lang="pt-BR" altLang="pt-BR" sz="2400" baseline="30000" smtClean="0">
                <a:solidFill>
                  <a:srgbClr val="FF0000"/>
                </a:solidFill>
              </a:rPr>
              <a:t>[18, 19]</a:t>
            </a:r>
            <a:r>
              <a:rPr lang="pt-BR" altLang="pt-BR" sz="2400" smtClean="0">
                <a:solidFill>
                  <a:srgbClr val="FF0000"/>
                </a:solidFill>
              </a:rPr>
              <a:t>.</a:t>
            </a:r>
          </a:p>
          <a:p>
            <a:pPr algn="ctr">
              <a:lnSpc>
                <a:spcPct val="100000"/>
              </a:lnSpc>
              <a:spcBef>
                <a:spcPct val="0"/>
              </a:spcBef>
              <a:spcAft>
                <a:spcPct val="0"/>
              </a:spcAft>
            </a:pPr>
            <a:r>
              <a:rPr lang="pt-BR" altLang="pt-BR" sz="2400" smtClean="0"/>
              <a:t>- </a:t>
            </a:r>
            <a:r>
              <a:rPr lang="pt-BR" altLang="pt-BR" sz="2400" smtClean="0">
                <a:solidFill>
                  <a:srgbClr val="0000FF"/>
                </a:solidFill>
              </a:rPr>
              <a:t>O fato de relatarem uma associação entre moderada e grave hiponatremia com aumento da mortalidade sugere que talvez uma estratégia mais liberal de gestão de fluidos durante a primeira semana de vida pode não ser ideal para prematuros extremos nos quais a redistribuição de fluidos está ocorrendo rapidamente.</a:t>
            </a:r>
          </a:p>
          <a:p>
            <a:pPr algn="just">
              <a:lnSpc>
                <a:spcPct val="100000"/>
              </a:lnSpc>
              <a:spcBef>
                <a:spcPct val="0"/>
              </a:spcBef>
              <a:spcAft>
                <a:spcPct val="0"/>
              </a:spcAft>
            </a:pPr>
            <a:r>
              <a:rPr lang="pt-BR" altLang="pt-BR" sz="2400" smtClean="0"/>
              <a:t>- Nossos dados de desfechos não ajustados sugerem que a disnatremia estão associadas com aumento nas taxas de hemorragia intraventricular, DBP, PCA e ROP, mas não enterocolite necrosante. Estudos anteriores também relataram associações entre disnatremia e HIV, DBP, PCA e desfechos adversos do neurodesenvolvimento </a:t>
            </a:r>
            <a:r>
              <a:rPr lang="pt-BR" altLang="pt-BR" sz="2400" baseline="30000" smtClean="0"/>
              <a:t>[1-5, 9].</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DISCUSSÃO</a:t>
            </a:r>
          </a:p>
        </p:txBody>
      </p:sp>
      <p:sp>
        <p:nvSpPr>
          <p:cNvPr id="33795" name="Content Placeholder 2"/>
          <p:cNvSpPr>
            <a:spLocks noGrp="1"/>
          </p:cNvSpPr>
          <p:nvPr>
            <p:ph idx="1"/>
          </p:nvPr>
        </p:nvSpPr>
        <p:spPr>
          <a:xfrm>
            <a:off x="647700" y="1681163"/>
            <a:ext cx="11361738" cy="4981575"/>
          </a:xfrm>
        </p:spPr>
        <p:txBody>
          <a:bodyPr/>
          <a:lstStyle/>
          <a:p>
            <a:pPr algn="just">
              <a:lnSpc>
                <a:spcPct val="100000"/>
              </a:lnSpc>
              <a:spcBef>
                <a:spcPct val="0"/>
              </a:spcBef>
              <a:spcAft>
                <a:spcPct val="0"/>
              </a:spcAft>
            </a:pPr>
            <a:r>
              <a:rPr lang="pt-BR" altLang="pt-BR" sz="2400" smtClean="0"/>
              <a:t>- Costarino et al. </a:t>
            </a:r>
            <a:r>
              <a:rPr lang="pt-BR" altLang="pt-BR" sz="2400" baseline="30000" smtClean="0"/>
              <a:t>[2]</a:t>
            </a:r>
            <a:r>
              <a:rPr lang="pt-BR" altLang="pt-BR" sz="2400" smtClean="0"/>
              <a:t> relataram que a estratégia de restrição de sódio impede hipernatremia, sugerindo menor incidência de DBP entre bebês com restrição de sódio (n = 9) em comparação bebês suplementados com manutenção (n = 8). Todos estes bebês relataram valores séricos de sódio estavam eunatremicos (135–144 mEq /L), enquanto nós relatamos associações adversas entre uma coorte substancialmente maior de crianças com disnatremia.</a:t>
            </a:r>
          </a:p>
          <a:p>
            <a:pPr algn="just">
              <a:lnSpc>
                <a:spcPct val="100000"/>
              </a:lnSpc>
              <a:spcBef>
                <a:spcPct val="0"/>
              </a:spcBef>
              <a:spcAft>
                <a:spcPct val="0"/>
              </a:spcAft>
            </a:pPr>
            <a:r>
              <a:rPr lang="pt-BR" altLang="pt-BR" sz="2400" smtClean="0"/>
              <a:t>-  Considerando que Oh et al. </a:t>
            </a:r>
            <a:r>
              <a:rPr lang="pt-BR" altLang="pt-BR" sz="2400" baseline="30000" smtClean="0"/>
              <a:t>[4]</a:t>
            </a:r>
            <a:r>
              <a:rPr lang="pt-BR" altLang="pt-BR" sz="2400" smtClean="0"/>
              <a:t> primariamente examinou ingestão de líquidos e ganho de peso em uma grande coorte de bebês extremo baixo peso e incidência de DBP em contraste com nosso foco de investigação (sódio), nós concordamos em relação à importância de atenção a uma estratégia abrangente de manejo de fluidos.</a:t>
            </a:r>
          </a:p>
          <a:p>
            <a:pPr algn="just">
              <a:lnSpc>
                <a:spcPct val="100000"/>
              </a:lnSpc>
              <a:spcBef>
                <a:spcPct val="0"/>
              </a:spcBef>
              <a:spcAft>
                <a:spcPct val="0"/>
              </a:spcAft>
            </a:pPr>
            <a:endParaRPr lang="pt-BR" altLang="pt-BR" sz="24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DISCUSSÃO</a:t>
            </a:r>
          </a:p>
        </p:txBody>
      </p:sp>
      <p:sp>
        <p:nvSpPr>
          <p:cNvPr id="34819" name="Content Placeholder 2"/>
          <p:cNvSpPr>
            <a:spLocks noGrp="1"/>
          </p:cNvSpPr>
          <p:nvPr>
            <p:ph idx="1"/>
          </p:nvPr>
        </p:nvSpPr>
        <p:spPr>
          <a:xfrm>
            <a:off x="647700" y="1681163"/>
            <a:ext cx="11361738" cy="4981575"/>
          </a:xfrm>
        </p:spPr>
        <p:txBody>
          <a:bodyPr/>
          <a:lstStyle/>
          <a:p>
            <a:pPr algn="just">
              <a:lnSpc>
                <a:spcPct val="100000"/>
              </a:lnSpc>
              <a:spcBef>
                <a:spcPct val="0"/>
              </a:spcBef>
              <a:spcAft>
                <a:spcPct val="0"/>
              </a:spcAft>
            </a:pPr>
            <a:r>
              <a:rPr lang="pt-BR" altLang="pt-BR" sz="2400" smtClean="0"/>
              <a:t>- </a:t>
            </a:r>
            <a:r>
              <a:rPr lang="pt-BR" altLang="pt-BR" smtClean="0"/>
              <a:t>Baraton et al. </a:t>
            </a:r>
            <a:r>
              <a:rPr lang="pt-BR" altLang="pt-BR" baseline="30000" smtClean="0"/>
              <a:t>[10] </a:t>
            </a:r>
            <a:r>
              <a:rPr lang="pt-BR" altLang="pt-BR" smtClean="0"/>
              <a:t>relataram que os bebês que exibiram as maiores flutuações de sódio tiveram menor idade gestacional e peso de nascimento, e tiveram maiores taxas de DOENÇA DA MEMBRANA HIALINA, DBP, PCA e diagnósticos de sepse. </a:t>
            </a:r>
          </a:p>
          <a:p>
            <a:pPr algn="just">
              <a:lnSpc>
                <a:spcPct val="100000"/>
              </a:lnSpc>
              <a:spcBef>
                <a:spcPct val="0"/>
              </a:spcBef>
              <a:spcAft>
                <a:spcPct val="0"/>
              </a:spcAft>
            </a:pPr>
            <a:r>
              <a:rPr lang="pt-BR" altLang="pt-BR" smtClean="0"/>
              <a:t>- A significância entre a disnatremia precoce e a ROP permanece incerta e mais provavelmente representa uma associação entre bebês mais instáveis ​​criticamente e resultados adversos. Embora reportemos associação no primeira semana de vida, um relatório anterior observou uma associação entre o início tardio da hiponatremia (&lt;132 mEq / L após 2 semanas de vida) e ROP em uma pequena coorte de prematuros lactentes &lt;34 semanas de gestação </a:t>
            </a:r>
            <a:r>
              <a:rPr lang="pt-BR" altLang="pt-BR" baseline="30000" smtClean="0"/>
              <a:t>[20].</a:t>
            </a:r>
          </a:p>
          <a:p>
            <a:pPr algn="just">
              <a:lnSpc>
                <a:spcPct val="100000"/>
              </a:lnSpc>
              <a:spcBef>
                <a:spcPct val="0"/>
              </a:spcBef>
              <a:spcAft>
                <a:spcPct val="0"/>
              </a:spcAft>
            </a:pPr>
            <a:r>
              <a:rPr lang="pt-BR" altLang="pt-BR" smtClean="0"/>
              <a:t>- Se a disnatremia tem um papel causal em relação aos desfechos clínicos permanece incerto. </a:t>
            </a:r>
          </a:p>
          <a:p>
            <a:pPr algn="just">
              <a:lnSpc>
                <a:spcPct val="100000"/>
              </a:lnSpc>
              <a:spcBef>
                <a:spcPct val="0"/>
              </a:spcBef>
              <a:spcAft>
                <a:spcPct val="0"/>
              </a:spcAft>
            </a:pPr>
            <a:r>
              <a:rPr lang="pt-BR" altLang="pt-BR" smtClean="0"/>
              <a:t> - Disnatremia pode representar um marcador de imaturidade fisiológica ou um reflexo da doença subjacente /estado de bem-estar (por exemplo, sepse, hipertensão pulmonar, insuficiência, etc). </a:t>
            </a:r>
          </a:p>
          <a:p>
            <a:pPr algn="just">
              <a:lnSpc>
                <a:spcPct val="100000"/>
              </a:lnSpc>
              <a:spcBef>
                <a:spcPct val="0"/>
              </a:spcBef>
              <a:spcAft>
                <a:spcPct val="0"/>
              </a:spcAft>
            </a:pPr>
            <a:r>
              <a:rPr lang="pt-BR" altLang="pt-BR" smtClean="0"/>
              <a:t>-Finalmente, disnatremia pode ser o resultado iatrogênico das estratégias de controle de fluidos, que somos incapaz de averiguar.</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wrap="square" numCol="1" anchorCtr="0" compatLnSpc="1">
            <a:prstTxWarp prst="textNoShape">
              <a:avLst/>
            </a:prstTxWarp>
          </a:bodyPr>
          <a:lstStyle/>
          <a:p>
            <a:pPr algn="ctr"/>
            <a:r>
              <a:rPr lang="pt-BR" altLang="pt-BR" cap="none" smtClean="0"/>
              <a:t>DISCUSSÃO: </a:t>
            </a:r>
            <a:r>
              <a:rPr lang="pt-BR" altLang="pt-BR" cap="none" smtClean="0">
                <a:solidFill>
                  <a:srgbClr val="FF0000"/>
                </a:solidFill>
              </a:rPr>
              <a:t>limitações</a:t>
            </a:r>
          </a:p>
        </p:txBody>
      </p:sp>
      <p:sp>
        <p:nvSpPr>
          <p:cNvPr id="3" name="Content Placeholder 2"/>
          <p:cNvSpPr>
            <a:spLocks noGrp="1"/>
          </p:cNvSpPr>
          <p:nvPr>
            <p:ph idx="1"/>
          </p:nvPr>
        </p:nvSpPr>
        <p:spPr>
          <a:xfrm>
            <a:off x="647700" y="1681163"/>
            <a:ext cx="11361738" cy="4981575"/>
          </a:xfrm>
        </p:spPr>
        <p:txBody>
          <a:bodyPr rtlCol="0">
            <a:noAutofit/>
          </a:bodyPr>
          <a:lstStyle/>
          <a:p>
            <a:pPr marL="91440" indent="-91440" algn="just" fontAlgn="auto">
              <a:lnSpc>
                <a:spcPct val="100000"/>
              </a:lnSpc>
              <a:spcBef>
                <a:spcPts val="0"/>
              </a:spcBef>
              <a:spcAft>
                <a:spcPts val="0"/>
              </a:spcAft>
              <a:defRPr/>
            </a:pPr>
            <a:r>
              <a:rPr lang="pt-BR" sz="2400" dirty="0"/>
              <a:t>- Várias limitações para este trabalho devem ser reconhecidas. Nossa decisão de incluir apenas aqueles com pelo menos um valor por dia durante os primeiros 7 dias de vida limitou a coorte para 46% dos bebês extremo baixo peso na base de dados. Cerca de um quarto de crianças excluídas foram devido a morte precoce e três quartos devido a dados incompletos. Embora aqueles com morte precoce claramente tinham maior acuidade que a coorte final, aqueles sem níveis diários de sódio durante 7 dias podem ter sido clinicamente</a:t>
            </a:r>
          </a:p>
          <a:p>
            <a:pPr marL="0" indent="0" algn="just" fontAlgn="auto">
              <a:lnSpc>
                <a:spcPct val="100000"/>
              </a:lnSpc>
              <a:spcBef>
                <a:spcPts val="0"/>
              </a:spcBef>
              <a:spcAft>
                <a:spcPts val="0"/>
              </a:spcAft>
              <a:buFont typeface="Tw Cen MT" panose="020B0602020104020603" pitchFamily="34" charset="0"/>
              <a:buNone/>
              <a:defRPr/>
            </a:pPr>
            <a:r>
              <a:rPr lang="pt-BR" sz="2400" dirty="0"/>
              <a:t>mais estáveis ​​ou refletidas variações na prática local. Nós não pode excluir diferenças entre o nosso conjunto de dados final e coorte maior. No entanto, nosso objetivo a priori de investigar associações entre os níveis de sódio nos primeiros 7 dias e os desfechos clínicos exigiram a exclusão desses pacientes ou extrapolação de dados incompletos.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fontAlgn="auto">
              <a:spcAft>
                <a:spcPts val="0"/>
              </a:spcAft>
              <a:defRPr/>
            </a:pPr>
            <a:r>
              <a:rPr lang="pt-BR" dirty="0">
                <a:solidFill>
                  <a:schemeClr val="tx1">
                    <a:lumMod val="95000"/>
                    <a:lumOff val="5000"/>
                  </a:schemeClr>
                </a:solidFill>
              </a:rPr>
              <a:t>DISCUSSÃO</a:t>
            </a:r>
          </a:p>
        </p:txBody>
      </p:sp>
      <p:sp>
        <p:nvSpPr>
          <p:cNvPr id="36867" name="Content Placeholder 2"/>
          <p:cNvSpPr>
            <a:spLocks noGrp="1"/>
          </p:cNvSpPr>
          <p:nvPr>
            <p:ph idx="1"/>
          </p:nvPr>
        </p:nvSpPr>
        <p:spPr>
          <a:xfrm>
            <a:off x="647700" y="1681163"/>
            <a:ext cx="11361738" cy="4981575"/>
          </a:xfrm>
        </p:spPr>
        <p:txBody>
          <a:bodyPr/>
          <a:lstStyle/>
          <a:p>
            <a:pPr algn="just">
              <a:lnSpc>
                <a:spcPct val="100000"/>
              </a:lnSpc>
              <a:spcBef>
                <a:spcPct val="0"/>
              </a:spcBef>
              <a:spcAft>
                <a:spcPct val="0"/>
              </a:spcAft>
            </a:pPr>
            <a:r>
              <a:rPr lang="pt-BR" altLang="pt-BR" sz="2400" smtClean="0"/>
              <a:t>-  No entanto, nosso conjunto de dados inclui 12.428 bebês em todo Estados Unidos. Além disso, reconhecemos que essas limitações dentro do conjunto de dados impedem nossa capacidade de comentar sobre fluidos ou terapias de gerenciamento eletrolítico que podem afetar níveis de sódio e os resultados discutidos neste relatório.</a:t>
            </a:r>
          </a:p>
          <a:p>
            <a:pPr algn="just">
              <a:lnSpc>
                <a:spcPct val="100000"/>
              </a:lnSpc>
              <a:spcBef>
                <a:spcPct val="0"/>
              </a:spcBef>
              <a:spcAft>
                <a:spcPct val="0"/>
              </a:spcAft>
            </a:pPr>
            <a:r>
              <a:rPr lang="pt-BR" altLang="pt-BR" sz="2400" smtClean="0"/>
              <a:t>- Os dados disponíveis não nos permitem supor que os praticantes visavam valores específicos de sódio / metas diárias fluidas, a incorporação de estratégias específicas de restrição de sódio / líquido, ou a utilização de fluidos noutras condições, isto é, hipotensão, para as quais os bolus poderiam contribuir para o aumento mortalidade / morbidade. Também não podemos atribuir medidas de gravidade da doença para ajustar como fatores de confusão.</a:t>
            </a:r>
          </a:p>
          <a:p>
            <a:pPr algn="just">
              <a:lnSpc>
                <a:spcPct val="100000"/>
              </a:lnSpc>
              <a:spcBef>
                <a:spcPct val="0"/>
              </a:spcBef>
              <a:spcAft>
                <a:spcPct val="0"/>
              </a:spcAft>
            </a:pPr>
            <a:r>
              <a:rPr lang="pt-BR" altLang="pt-BR" sz="2400" smtClean="0"/>
              <a:t>- Por fim, devido o desenho retrospectivo, advertimos contra nossos achados como um meio de atingir ativamente os valores de sódio sérico normal ou hipernatremia moderada em lactentes com extremo baixo peso</a:t>
            </a:r>
          </a:p>
          <a:p>
            <a:pPr algn="just">
              <a:lnSpc>
                <a:spcPct val="100000"/>
              </a:lnSpc>
              <a:spcBef>
                <a:spcPct val="0"/>
              </a:spcBef>
              <a:spcAft>
                <a:spcPct val="0"/>
              </a:spcAft>
            </a:pPr>
            <a:endParaRPr lang="pt-BR" altLang="pt-BR" sz="240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wrap="square" numCol="1" anchorCtr="0" compatLnSpc="1">
            <a:prstTxWarp prst="textNoShape">
              <a:avLst/>
            </a:prstTxWarp>
          </a:bodyPr>
          <a:lstStyle/>
          <a:p>
            <a:pPr algn="ctr"/>
            <a:r>
              <a:rPr lang="pt-BR" altLang="pt-BR" cap="none" smtClean="0">
                <a:solidFill>
                  <a:srgbClr val="0000FF"/>
                </a:solidFill>
              </a:rPr>
              <a:t>CONCLUSÃO</a:t>
            </a:r>
          </a:p>
        </p:txBody>
      </p:sp>
      <p:sp>
        <p:nvSpPr>
          <p:cNvPr id="37891" name="Content Placeholder 2"/>
          <p:cNvSpPr>
            <a:spLocks noGrp="1"/>
          </p:cNvSpPr>
          <p:nvPr>
            <p:ph idx="1"/>
          </p:nvPr>
        </p:nvSpPr>
        <p:spPr>
          <a:xfrm>
            <a:off x="117475" y="1681163"/>
            <a:ext cx="11891963" cy="3179762"/>
          </a:xfrm>
          <a:ln w="76200">
            <a:solidFill>
              <a:srgbClr val="FF00FF"/>
            </a:solidFill>
            <a:miter lim="800000"/>
            <a:headEnd/>
            <a:tailEnd/>
          </a:ln>
        </p:spPr>
        <p:txBody>
          <a:bodyPr/>
          <a:lstStyle/>
          <a:p>
            <a:pPr algn="just">
              <a:lnSpc>
                <a:spcPct val="100000"/>
              </a:lnSpc>
              <a:spcBef>
                <a:spcPct val="0"/>
              </a:spcBef>
              <a:spcAft>
                <a:spcPct val="0"/>
              </a:spcAft>
            </a:pPr>
            <a:r>
              <a:rPr lang="pt-BR" altLang="pt-BR" sz="2400" smtClean="0"/>
              <a:t>- Em conclusão, os níveis séricos de sódio em bebês com extremo baixo peso na primeira semana de vida, segue um aumento natural e posterior normalização. Nós achamos que as </a:t>
            </a:r>
            <a:r>
              <a:rPr lang="pt-BR" altLang="pt-BR" sz="2400" smtClean="0">
                <a:solidFill>
                  <a:srgbClr val="FF0000"/>
                </a:solidFill>
              </a:rPr>
              <a:t>flutuações de sódio</a:t>
            </a:r>
            <a:r>
              <a:rPr lang="pt-BR" altLang="pt-BR" sz="2400" smtClean="0"/>
              <a:t> ocorrendo na primeira semana de vida, particularmente mudanças em ambas as direções, </a:t>
            </a:r>
            <a:r>
              <a:rPr lang="pt-BR" altLang="pt-BR" sz="2400" b="1" smtClean="0">
                <a:solidFill>
                  <a:srgbClr val="FF0000"/>
                </a:solidFill>
              </a:rPr>
              <a:t>estão associadas ao aumento mortalidade</a:t>
            </a:r>
            <a:r>
              <a:rPr lang="pt-BR" altLang="pt-BR" sz="2400" smtClean="0"/>
              <a:t>. Mais pesquisas são necessárias para atingir prospectivamente níveis de sódio como parte de um gerenciamento abrangente de fluidos estratégia e avaliar sua associação com importantes desfechos neonatais.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p:cNvPicPr>
            <a:picLocks noChangeAspect="1" noChangeArrowheads="1"/>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361950" y="1833563"/>
            <a:ext cx="11353800" cy="3752850"/>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6" name="Straight Connector 15">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0" name="Rectangle 1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396557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457200" y="639763"/>
            <a:ext cx="3186113" cy="3035300"/>
          </a:xfrm>
        </p:spPr>
        <p:txBody>
          <a:bodyPr anchor="b"/>
          <a:lstStyle/>
          <a:p>
            <a:pPr algn="r" fontAlgn="auto">
              <a:spcAft>
                <a:spcPts val="0"/>
              </a:spcAft>
              <a:defRPr/>
            </a:pPr>
            <a:r>
              <a:rPr lang="en-US" sz="4100" spc="200">
                <a:solidFill>
                  <a:srgbClr val="FFFFFF"/>
                </a:solidFill>
              </a:rPr>
              <a:t>REFERÊNCIAS BIBLIOGRÁFICAS</a:t>
            </a:r>
          </a:p>
        </p:txBody>
      </p:sp>
      <p:cxnSp>
        <p:nvCxnSpPr>
          <p:cNvPr id="22" name="Straight Connector 21">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68350" y="3765550"/>
            <a:ext cx="2835275"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38921"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73550" y="1085850"/>
            <a:ext cx="3659188" cy="468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4" name="Straight Connector 23">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8094663" y="1963738"/>
            <a:ext cx="0" cy="2925762"/>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38923"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83575" y="642938"/>
            <a:ext cx="3584575" cy="556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fontScale="90000"/>
          </a:bodyPr>
          <a:lstStyle/>
          <a:p>
            <a:r>
              <a:rPr lang="pt-BR" altLang="pt-BR" sz="4600" cap="none" smtClean="0">
                <a:solidFill>
                  <a:schemeClr val="hlink"/>
                </a:solidFill>
              </a:rPr>
              <a:t>Nota do Editor do site, Dr. Paulo R. Margotto. Consultem também! Aqui e Agora! Estudando Juntos!</a:t>
            </a:r>
          </a:p>
        </p:txBody>
      </p:sp>
      <p:pic>
        <p:nvPicPr>
          <p:cNvPr id="44035" name="Picture 4" descr="20161108_135635"/>
          <p:cNvPicPr>
            <a:picLocks noChangeAspect="1" noChangeArrowheads="1"/>
          </p:cNvPicPr>
          <p:nvPr/>
        </p:nvPicPr>
        <p:blipFill>
          <a:blip r:embed="rId2">
            <a:lum bright="12000" contrast="24000"/>
            <a:extLst>
              <a:ext uri="{28A0092B-C50C-407E-A947-70E740481C1C}">
                <a14:useLocalDpi xmlns:a14="http://schemas.microsoft.com/office/drawing/2010/main" val="0"/>
              </a:ext>
            </a:extLst>
          </a:blip>
          <a:srcRect/>
          <a:stretch>
            <a:fillRect/>
          </a:stretch>
        </p:blipFill>
        <p:spPr bwMode="auto">
          <a:xfrm>
            <a:off x="2735263" y="2236788"/>
            <a:ext cx="5495925" cy="350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Text Box 4"/>
          <p:cNvSpPr txBox="1">
            <a:spLocks noChangeArrowheads="1"/>
          </p:cNvSpPr>
          <p:nvPr/>
        </p:nvSpPr>
        <p:spPr bwMode="auto">
          <a:xfrm>
            <a:off x="4316413" y="5773738"/>
            <a:ext cx="23463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defRPr>
            </a:lvl1pPr>
            <a:lvl2pPr>
              <a:defRPr>
                <a:solidFill>
                  <a:schemeClr val="tx1"/>
                </a:solidFill>
                <a:latin typeface="Tw Cen MT" panose="020B0602020104020603" pitchFamily="34" charset="0"/>
              </a:defRPr>
            </a:lvl2pPr>
            <a:lvl3pPr>
              <a:defRPr>
                <a:solidFill>
                  <a:schemeClr val="tx1"/>
                </a:solidFill>
                <a:latin typeface="Tw Cen MT" panose="020B0602020104020603" pitchFamily="34" charset="0"/>
              </a:defRPr>
            </a:lvl3pPr>
            <a:lvl4pPr>
              <a:defRPr>
                <a:solidFill>
                  <a:schemeClr val="tx1"/>
                </a:solidFill>
                <a:latin typeface="Tw Cen MT" panose="020B0602020104020603" pitchFamily="34" charset="0"/>
              </a:defRPr>
            </a:lvl4pPr>
            <a:lvl5pPr>
              <a:defRPr>
                <a:solidFill>
                  <a:schemeClr val="tx1"/>
                </a:solidFill>
                <a:latin typeface="Tw Cen MT" panose="020B0602020104020603" pitchFamily="34" charset="0"/>
              </a:defRPr>
            </a:lvl5pPr>
            <a:lvl6pPr fontAlgn="base">
              <a:spcBef>
                <a:spcPct val="0"/>
              </a:spcBef>
              <a:spcAft>
                <a:spcPct val="0"/>
              </a:spcAft>
              <a:defRPr>
                <a:solidFill>
                  <a:schemeClr val="tx1"/>
                </a:solidFill>
                <a:latin typeface="Tw Cen MT" panose="020B0602020104020603" pitchFamily="34" charset="0"/>
              </a:defRPr>
            </a:lvl6pPr>
            <a:lvl7pPr fontAlgn="base">
              <a:spcBef>
                <a:spcPct val="0"/>
              </a:spcBef>
              <a:spcAft>
                <a:spcPct val="0"/>
              </a:spcAft>
              <a:defRPr>
                <a:solidFill>
                  <a:schemeClr val="tx1"/>
                </a:solidFill>
                <a:latin typeface="Tw Cen MT" panose="020B0602020104020603" pitchFamily="34" charset="0"/>
              </a:defRPr>
            </a:lvl7pPr>
            <a:lvl8pPr fontAlgn="base">
              <a:spcBef>
                <a:spcPct val="0"/>
              </a:spcBef>
              <a:spcAft>
                <a:spcPct val="0"/>
              </a:spcAft>
              <a:defRPr>
                <a:solidFill>
                  <a:schemeClr val="tx1"/>
                </a:solidFill>
                <a:latin typeface="Tw Cen MT" panose="020B0602020104020603" pitchFamily="34" charset="0"/>
              </a:defRPr>
            </a:lvl8pPr>
            <a:lvl9pPr fontAlgn="base">
              <a:spcBef>
                <a:spcPct val="0"/>
              </a:spcBef>
              <a:spcAft>
                <a:spcPct val="0"/>
              </a:spcAft>
              <a:defRPr>
                <a:solidFill>
                  <a:schemeClr val="tx1"/>
                </a:solidFill>
                <a:latin typeface="Tw Cen MT" panose="020B0602020104020603" pitchFamily="34" charset="0"/>
              </a:defRPr>
            </a:lvl9pPr>
          </a:lstStyle>
          <a:p>
            <a:pPr defTabSz="914400"/>
            <a:r>
              <a:rPr lang="pt-BR" altLang="pt-BR"/>
              <a:t>Dr. Paulo R. Margotto</a:t>
            </a:r>
          </a:p>
          <a:p>
            <a:pPr defTabSz="914400"/>
            <a:r>
              <a:rPr lang="pt-BR" altLang="pt-BR">
                <a:hlinkClick r:id="rId3"/>
              </a:rPr>
              <a:t>pmargotto@gmail.com</a:t>
            </a:r>
            <a:r>
              <a:rPr lang="pt-BR" altLang="pt-BR"/>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p:cNvSpPr>
          <p:nvPr>
            <p:ph type="body" idx="4294967295"/>
          </p:nvPr>
        </p:nvSpPr>
        <p:spPr>
          <a:xfrm>
            <a:off x="257175" y="1189038"/>
            <a:ext cx="11622088" cy="6453187"/>
          </a:xfrm>
        </p:spPr>
        <p:txBody>
          <a:bodyPr lIns="91440" rIns="91440"/>
          <a:lstStyle/>
          <a:p>
            <a:pPr>
              <a:lnSpc>
                <a:spcPct val="80000"/>
              </a:lnSpc>
              <a:buFont typeface="Tw Cen MT" panose="020B0602020104020603" pitchFamily="34" charset="0"/>
              <a:buNone/>
            </a:pPr>
            <a:r>
              <a:rPr lang="pt-BR" altLang="pt-BR" sz="1000" smtClean="0"/>
              <a:t>                                          </a:t>
            </a:r>
            <a:r>
              <a:rPr lang="pt-BR" altLang="pt-BR" sz="1500" b="1" smtClean="0">
                <a:solidFill>
                  <a:srgbClr val="FF3300"/>
                </a:solidFill>
              </a:rPr>
              <a:t>PREMATURIDADE EXTREMA E ESTADO HIPEROSMOLAR</a:t>
            </a:r>
          </a:p>
          <a:p>
            <a:pPr>
              <a:lnSpc>
                <a:spcPct val="80000"/>
              </a:lnSpc>
              <a:buFont typeface="Tw Cen MT" panose="020B0602020104020603" pitchFamily="34" charset="0"/>
              <a:buNone/>
            </a:pPr>
            <a:r>
              <a:rPr lang="pt-BR" altLang="pt-BR" sz="1000" smtClean="0"/>
              <a:t>	</a:t>
            </a:r>
            <a:r>
              <a:rPr lang="pt-BR" altLang="pt-BR" sz="1400" smtClean="0"/>
              <a:t>- No neonato com menos de 27 semanas de idade gestacional e menos de 800 g ao nascer, os fatores fisiológicos e ambientais complicam o tratamento hídrico e eletrolítico</a:t>
            </a:r>
          </a:p>
          <a:p>
            <a:pPr>
              <a:lnSpc>
                <a:spcPct val="80000"/>
              </a:lnSpc>
              <a:buFont typeface="Tw Cen MT" panose="020B0602020104020603" pitchFamily="34" charset="0"/>
              <a:buNone/>
            </a:pPr>
            <a:r>
              <a:rPr lang="pt-BR" altLang="pt-BR" sz="1400" smtClean="0"/>
              <a:t>	- Nas primeiras 24-48 horas de vida: síndrome de desidratação, acompanhada de hipernatremia, hiperglicemia, hipercalemia, sem oligúria, acidose ou colapso cardiovascular</a:t>
            </a:r>
          </a:p>
          <a:p>
            <a:pPr>
              <a:lnSpc>
                <a:spcPct val="80000"/>
              </a:lnSpc>
              <a:buFont typeface="Tw Cen MT" panose="020B0602020104020603" pitchFamily="34" charset="0"/>
              <a:buNone/>
            </a:pPr>
            <a:r>
              <a:rPr lang="pt-BR" altLang="pt-BR" sz="1400" smtClean="0"/>
              <a:t>	Diante desta situação, uma administração excessiva de fluidos com eletrólitos poderá levar a uma aceleração da hiperglicemia e hipernatremia - risco da insuficiência cardíaca, edema pulmonar e lesão do SNC</a:t>
            </a:r>
          </a:p>
          <a:p>
            <a:pPr>
              <a:lnSpc>
                <a:spcPct val="80000"/>
              </a:lnSpc>
              <a:buFont typeface="Tw Cen MT" panose="020B0602020104020603" pitchFamily="34" charset="0"/>
              <a:buNone/>
            </a:pPr>
            <a:r>
              <a:rPr lang="pt-BR" altLang="pt-BR" sz="1400" smtClean="0"/>
              <a:t>	- Fator contribuinte mais importante para esta síndrome: </a:t>
            </a:r>
            <a:r>
              <a:rPr lang="pt-BR" altLang="pt-BR" sz="1400" b="1" smtClean="0"/>
              <a:t>evaporação transcutânea de água</a:t>
            </a:r>
            <a:endParaRPr lang="pt-BR" altLang="pt-BR" sz="1400" smtClean="0"/>
          </a:p>
          <a:p>
            <a:pPr>
              <a:lnSpc>
                <a:spcPct val="80000"/>
              </a:lnSpc>
              <a:buFont typeface="Tw Cen MT" panose="020B0602020104020603" pitchFamily="34" charset="0"/>
              <a:buNone/>
            </a:pPr>
            <a:r>
              <a:rPr lang="pt-BR" altLang="pt-BR" sz="1400" smtClean="0"/>
              <a:t>	- Outros fatores contribuintes: limitada função renal e um compartimento comparativamente expandido do fluido extracelular</a:t>
            </a:r>
          </a:p>
          <a:p>
            <a:pPr>
              <a:lnSpc>
                <a:spcPct val="80000"/>
              </a:lnSpc>
              <a:buFont typeface="Tw Cen MT" panose="020B0602020104020603" pitchFamily="34" charset="0"/>
              <a:buNone/>
            </a:pPr>
            <a:r>
              <a:rPr lang="pt-BR" altLang="pt-BR" sz="1400" smtClean="0"/>
              <a:t>	- </a:t>
            </a:r>
            <a:r>
              <a:rPr lang="pt-BR" altLang="pt-BR" sz="1400" b="1" smtClean="0"/>
              <a:t>O neonato extremo não tem capacidade de excretar o excesso de sódio endógeno, em razão da filtração glomerular e fluxo plasmático renal, que são limitados, logo, a grande perda transepidérmica de água, isenta de sódio, leva a decréscimo do volume circulatório e hipernatremia, azotemia e hipercalemia secundária</a:t>
            </a:r>
          </a:p>
          <a:p>
            <a:pPr>
              <a:lnSpc>
                <a:spcPct val="80000"/>
              </a:lnSpc>
              <a:buFont typeface="Tw Cen MT" panose="020B0602020104020603" pitchFamily="34" charset="0"/>
              <a:buNone/>
            </a:pPr>
            <a:r>
              <a:rPr lang="pt-BR" altLang="pt-BR" sz="1400" smtClean="0"/>
              <a:t>	- O pequeno neonato é relativamente insulino- insuficiente e insulino- resistente</a:t>
            </a:r>
          </a:p>
          <a:p>
            <a:pPr>
              <a:lnSpc>
                <a:spcPct val="80000"/>
              </a:lnSpc>
              <a:buFont typeface="Tw Cen MT" panose="020B0602020104020603" pitchFamily="34" charset="0"/>
              <a:buNone/>
            </a:pPr>
            <a:r>
              <a:rPr lang="pt-BR" altLang="pt-BR" sz="1400" smtClean="0"/>
              <a:t>	Maior risco de hiperglicemia quando há administração de glicose em concentrações superiores a 6 mg/Kg/min.</a:t>
            </a:r>
          </a:p>
          <a:p>
            <a:pPr>
              <a:lnSpc>
                <a:spcPct val="80000"/>
              </a:lnSpc>
              <a:buFont typeface="Tw Cen MT" panose="020B0602020104020603" pitchFamily="34" charset="0"/>
              <a:buNone/>
            </a:pPr>
            <a:r>
              <a:rPr lang="pt-BR" altLang="pt-BR" sz="1400" smtClean="0"/>
              <a:t>	A hipernatremia pode ser um fator contribuinte para a intolerância de glicose.</a:t>
            </a:r>
          </a:p>
          <a:p>
            <a:pPr>
              <a:lnSpc>
                <a:spcPct val="80000"/>
              </a:lnSpc>
              <a:buFont typeface="Tw Cen MT" panose="020B0602020104020603" pitchFamily="34" charset="0"/>
              <a:buNone/>
            </a:pPr>
            <a:r>
              <a:rPr lang="pt-BR" altLang="pt-BR" sz="1400" smtClean="0"/>
              <a:t>	- Quando se tenta corrigir o estado hiperosmolar, aumentando a taxa de administração dos fluidos sem reduzir as concentrações de sódio e de glicose há agravamento na evolução clínica desses neonatos</a:t>
            </a:r>
          </a:p>
          <a:p>
            <a:pPr>
              <a:lnSpc>
                <a:spcPct val="80000"/>
              </a:lnSpc>
              <a:buFont typeface="Tw Cen MT" panose="020B0602020104020603" pitchFamily="34" charset="0"/>
              <a:buNone/>
            </a:pPr>
            <a:r>
              <a:rPr lang="pt-BR" altLang="pt-BR" sz="1400" smtClean="0"/>
              <a:t>           - Os RN pré-termos extremos cuja mãe fez uso do corticosteróide apresentaram menor perda insensível de água (pelo aumento da maturação das células epiteliais da pele), menos hipernatremia, maior diurese precoce e natriurese. Estes RN apresentam também maior reabsorção do líquido pulmonar devido ao aumento da atividade da Na+-K+ ATPase. Com o aumento da expansão do extracelular, ajuda a prevenir a hipernatremia e a hipercalemia não oligúrica pela estabilização da membrana celular que resulta em diminuição da saída de K+ do intracelular para o extracelular. </a:t>
            </a:r>
          </a:p>
        </p:txBody>
      </p:sp>
      <p:graphicFrame>
        <p:nvGraphicFramePr>
          <p:cNvPr id="69658" name="Group 26"/>
          <p:cNvGraphicFramePr>
            <a:graphicFrameLocks noGrp="1"/>
          </p:cNvGraphicFramePr>
          <p:nvPr/>
        </p:nvGraphicFramePr>
        <p:xfrm>
          <a:off x="1390650" y="333375"/>
          <a:ext cx="9024938" cy="517525"/>
        </p:xfrm>
        <a:graphic>
          <a:graphicData uri="http://schemas.openxmlformats.org/drawingml/2006/table">
            <a:tbl>
              <a:tblPr/>
              <a:tblGrid>
                <a:gridCol w="3008313"/>
                <a:gridCol w="3008312"/>
                <a:gridCol w="3008313"/>
              </a:tblGrid>
              <a:tr h="517525">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l" defTabSz="914400" rtl="0" eaLnBrk="1" fontAlgn="base" latinLnBrk="0" hangingPunct="1">
                        <a:lnSpc>
                          <a:spcPct val="90000"/>
                        </a:lnSpc>
                        <a:spcBef>
                          <a:spcPct val="0"/>
                        </a:spcBef>
                        <a:spcAft>
                          <a:spcPts val="200"/>
                        </a:spcAft>
                        <a:buClr>
                          <a:schemeClr val="accent1"/>
                        </a:buClr>
                        <a:buSzPct val="100000"/>
                        <a:buFontTx/>
                        <a:buNone/>
                        <a:tabLst/>
                      </a:pPr>
                      <a:r>
                        <a:rPr kumimoji="0" lang="pt-BR" altLang="pt-BR" sz="1400" b="0" i="0" u="none" strike="noStrike" cap="none" normalizeH="0" baseline="0" smtClean="0">
                          <a:ln>
                            <a:noFill/>
                          </a:ln>
                          <a:solidFill>
                            <a:srgbClr val="000066"/>
                          </a:solidFill>
                          <a:effectLst/>
                          <a:latin typeface="Times New Roman" panose="02020603050405020304" pitchFamily="18" charset="0"/>
                          <a:ea typeface="Geneva"/>
                          <a:cs typeface="Times New Roman" panose="02020603050405020304" pitchFamily="18" charset="0"/>
                          <a:hlinkClick r:id="rId2"/>
                        </a:rPr>
                        <a:t>Rec</a:t>
                      </a:r>
                      <a:r>
                        <a:rPr kumimoji="0" lang="pt-BR" altLang="pt-BR" sz="1400" b="0" i="0" u="none" strike="noStrike" cap="none" normalizeH="0" baseline="0" smtClean="0">
                          <a:ln>
                            <a:noFill/>
                          </a:ln>
                          <a:solidFill>
                            <a:srgbClr val="000066"/>
                          </a:solidFill>
                          <a:effectLst/>
                          <a:latin typeface="Arial" panose="020B0604020202020204" pitchFamily="34" charset="0"/>
                          <a:ea typeface="Geneva"/>
                          <a:cs typeface="Times New Roman" panose="02020603050405020304" pitchFamily="18" charset="0"/>
                          <a:hlinkClick r:id="rId2"/>
                        </a:rPr>
                        <a:t>é</a:t>
                      </a:r>
                      <a:r>
                        <a:rPr kumimoji="0" lang="pt-BR" altLang="pt-BR" sz="1400" b="0" i="0" u="none" strike="noStrike" cap="none" normalizeH="0" baseline="0" smtClean="0">
                          <a:ln>
                            <a:noFill/>
                          </a:ln>
                          <a:solidFill>
                            <a:srgbClr val="000066"/>
                          </a:solidFill>
                          <a:effectLst/>
                          <a:latin typeface="Times New Roman" panose="02020603050405020304" pitchFamily="18" charset="0"/>
                          <a:ea typeface="Geneva"/>
                          <a:cs typeface="Times New Roman" panose="02020603050405020304" pitchFamily="18" charset="0"/>
                          <a:hlinkClick r:id="rId2"/>
                        </a:rPr>
                        <a:t>m-nascido prematuro extremo</a:t>
                      </a:r>
                      <a:endParaRPr kumimoji="0" lang="pt-BR" altLang="pt-BR" sz="1400" b="0" i="0" u="none" strike="noStrike" cap="none" normalizeH="0" baseline="0" smtClean="0">
                        <a:ln>
                          <a:noFill/>
                        </a:ln>
                        <a:solidFill>
                          <a:schemeClr val="tx1"/>
                        </a:solidFill>
                        <a:effectLst/>
                        <a:latin typeface="Arial" panose="020B0604020202020204" pitchFamily="34" charset="0"/>
                        <a:ea typeface="Geneva"/>
                        <a:cs typeface="Times New Roman" panose="02020603050405020304" pitchFamily="18" charset="0"/>
                      </a:endParaRPr>
                    </a:p>
                  </a:txBody>
                  <a:tcPr marT="45664" marB="45664"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l" defTabSz="914400" rtl="0" eaLnBrk="1" fontAlgn="base" latinLnBrk="0" hangingPunct="1">
                        <a:lnSpc>
                          <a:spcPct val="90000"/>
                        </a:lnSpc>
                        <a:spcBef>
                          <a:spcPct val="0"/>
                        </a:spcBef>
                        <a:spcAft>
                          <a:spcPts val="200"/>
                        </a:spcAft>
                        <a:buClr>
                          <a:schemeClr val="accent1"/>
                        </a:buClr>
                        <a:buSzPct val="100000"/>
                        <a:buFontTx/>
                        <a:buNone/>
                        <a:tabLst/>
                      </a:pPr>
                      <a:r>
                        <a:rPr kumimoji="0" lang="pt-BR" altLang="pt-BR" sz="1400" b="0" i="0" u="none" strike="noStrike" cap="none" normalizeH="0" baseline="0" smtClean="0">
                          <a:ln>
                            <a:noFill/>
                          </a:ln>
                          <a:solidFill>
                            <a:srgbClr val="000066"/>
                          </a:solidFill>
                          <a:effectLst/>
                          <a:latin typeface="Times New Roman" panose="02020603050405020304" pitchFamily="18" charset="0"/>
                          <a:ea typeface="Geneva"/>
                          <a:cs typeface="Times New Roman" panose="02020603050405020304" pitchFamily="18" charset="0"/>
                          <a:hlinkClick r:id="rId2"/>
                        </a:rPr>
                        <a:t>Paulo R. Margotto, Jefferson Guimarães Resende</a:t>
                      </a:r>
                      <a:endParaRPr kumimoji="0" lang="pt-BR" altLang="pt-BR" sz="1400" b="0" i="0" u="none" strike="noStrike" cap="none" normalizeH="0" baseline="0" smtClean="0">
                        <a:ln>
                          <a:noFill/>
                        </a:ln>
                        <a:solidFill>
                          <a:schemeClr val="tx1"/>
                        </a:solidFill>
                        <a:effectLst/>
                        <a:latin typeface="Arial" panose="020B0604020202020204" pitchFamily="34" charset="0"/>
                        <a:ea typeface="Geneva"/>
                        <a:cs typeface="Times New Roman" panose="02020603050405020304" pitchFamily="18" charset="0"/>
                      </a:endParaRPr>
                    </a:p>
                  </a:txBody>
                  <a:tcPr marT="45664" marB="45664"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ctr" defTabSz="914400" rtl="0" eaLnBrk="1" fontAlgn="base" latinLnBrk="0" hangingPunct="1">
                        <a:lnSpc>
                          <a:spcPct val="90000"/>
                        </a:lnSpc>
                        <a:spcBef>
                          <a:spcPct val="0"/>
                        </a:spcBef>
                        <a:spcAft>
                          <a:spcPts val="200"/>
                        </a:spcAft>
                        <a:buClr>
                          <a:schemeClr val="accent1"/>
                        </a:buClr>
                        <a:buSzPct val="100000"/>
                        <a:buFontTx/>
                        <a:buNone/>
                        <a:tabLst/>
                      </a:pPr>
                      <a:r>
                        <a:rPr kumimoji="0" lang="pt-BR" altLang="pt-BR" sz="1000" b="0" i="0" u="none" strike="noStrike" cap="none" normalizeH="0" baseline="0" smtClean="0">
                          <a:ln>
                            <a:noFill/>
                          </a:ln>
                          <a:solidFill>
                            <a:srgbClr val="000066"/>
                          </a:solidFill>
                          <a:effectLst/>
                          <a:latin typeface="Times New Roman" panose="02020603050405020304" pitchFamily="18" charset="0"/>
                          <a:cs typeface="Times New Roman" panose="02020603050405020304" pitchFamily="18" charset="0"/>
                          <a:hlinkClick r:id="rId2"/>
                        </a:rPr>
                        <a:t>  </a:t>
                      </a:r>
                      <a:r>
                        <a:rPr kumimoji="0" lang="pt-BR" altLang="pt-BR" sz="1000" b="0" i="0" u="none" strike="noStrike" cap="none" normalizeH="0" baseline="0" smtClean="0">
                          <a:ln>
                            <a:noFill/>
                          </a:ln>
                          <a:solidFill>
                            <a:srgbClr val="000066"/>
                          </a:solidFill>
                          <a:effectLst/>
                          <a:latin typeface="Arial" panose="020B0604020202020204" pitchFamily="34" charset="0"/>
                          <a:cs typeface="Times New Roman" panose="02020603050405020304" pitchFamily="18" charset="0"/>
                        </a:rPr>
                        <a:t>           </a:t>
                      </a:r>
                      <a:endParaRPr kumimoji="0" lang="pt-BR" altLang="pt-BR" sz="1000" b="0" i="0" u="none" strike="noStrike" cap="none" normalizeH="0" baseline="0" smtClean="0">
                        <a:ln>
                          <a:noFill/>
                        </a:ln>
                        <a:solidFill>
                          <a:srgbClr val="000066"/>
                        </a:solidFill>
                        <a:effectLst/>
                        <a:latin typeface="Times New Roman" panose="02020603050405020304" pitchFamily="18" charset="0"/>
                        <a:cs typeface="Times New Roman" panose="02020603050405020304" pitchFamily="18" charset="0"/>
                      </a:endParaRPr>
                    </a:p>
                  </a:txBody>
                  <a:tcPr marT="45664" marB="45664"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45070" name="AutoShape 27"/>
          <p:cNvSpPr>
            <a:spLocks noChangeArrowheads="1"/>
          </p:cNvSpPr>
          <p:nvPr/>
        </p:nvSpPr>
        <p:spPr bwMode="auto">
          <a:xfrm>
            <a:off x="11753850" y="6443663"/>
            <a:ext cx="438150" cy="414337"/>
          </a:xfrm>
          <a:custGeom>
            <a:avLst/>
            <a:gdLst>
              <a:gd name="T0" fmla="*/ 3749509 w 21600"/>
              <a:gd name="T1" fmla="*/ 0 h 21600"/>
              <a:gd name="T2" fmla="*/ 0 w 21600"/>
              <a:gd name="T3" fmla="*/ 3973971 h 21600"/>
              <a:gd name="T4" fmla="*/ 3749509 w 21600"/>
              <a:gd name="T5" fmla="*/ 7947924 h 21600"/>
              <a:gd name="T6" fmla="*/ 4999345 w 21600"/>
              <a:gd name="T7" fmla="*/ 397397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38100">
            <a:solidFill>
              <a:srgbClr val="FF66CC"/>
            </a:solidFill>
            <a:miter lim="800000"/>
            <a:headEnd/>
            <a:tailEnd/>
          </a:ln>
        </p:spPr>
        <p:txBody>
          <a:bodyPr wrap="none" anchor="ctr"/>
          <a:lstStyle/>
          <a:p>
            <a:endParaRPr lang="pt-BR"/>
          </a:p>
        </p:txBody>
      </p:sp>
      <p:sp>
        <p:nvSpPr>
          <p:cNvPr id="45071" name="Text Box 28"/>
          <p:cNvSpPr txBox="1">
            <a:spLocks noChangeArrowheads="1"/>
          </p:cNvSpPr>
          <p:nvPr/>
        </p:nvSpPr>
        <p:spPr bwMode="auto">
          <a:xfrm>
            <a:off x="2790825" y="898525"/>
            <a:ext cx="4752975"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defTabSz="914400" eaLnBrk="1" hangingPunct="1">
              <a:spcBef>
                <a:spcPct val="0"/>
              </a:spcBef>
              <a:buFontTx/>
              <a:buNone/>
            </a:pPr>
            <a:r>
              <a:rPr lang="pt-BR" altLang="pt-BR" sz="1000">
                <a:latin typeface="Arial" panose="020B0604020202020204" pitchFamily="34" charset="0"/>
                <a:cs typeface="Arial" panose="020B0604020202020204" pitchFamily="34" charset="0"/>
              </a:rPr>
              <a:t>(Capítulo do livro Assistência ao RN de Risco, Brasília, 4ª Edição, 2019, no prelo)</a:t>
            </a:r>
          </a:p>
        </p:txBody>
      </p:sp>
      <p:pic>
        <p:nvPicPr>
          <p:cNvPr id="45073" name="Picture 17" descr="do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9638" y="374650"/>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z="4600" cap="none" smtClean="0">
                <a:solidFill>
                  <a:schemeClr val="hlink"/>
                </a:solidFill>
              </a:rPr>
              <a:t>EVITAR A PERDA TRANSEPIDÉRMICA</a:t>
            </a:r>
          </a:p>
        </p:txBody>
      </p:sp>
      <p:sp>
        <p:nvSpPr>
          <p:cNvPr id="46083" name="Rectangle 3"/>
          <p:cNvSpPr>
            <a:spLocks noGrp="1"/>
          </p:cNvSpPr>
          <p:nvPr>
            <p:ph type="body" idx="4294967295"/>
          </p:nvPr>
        </p:nvSpPr>
        <p:spPr>
          <a:xfrm>
            <a:off x="1006475" y="2068513"/>
            <a:ext cx="9720263" cy="4022725"/>
          </a:xfrm>
        </p:spPr>
        <p:txBody>
          <a:bodyPr lIns="91440" rIns="91440"/>
          <a:lstStyle/>
          <a:p>
            <a:pPr>
              <a:lnSpc>
                <a:spcPct val="80000"/>
              </a:lnSpc>
            </a:pPr>
            <a:r>
              <a:rPr lang="pt-BR" altLang="pt-BR" sz="1800" smtClean="0"/>
              <a:t>Preservar a integridade da pele é essencial no tratamento do pequeno prematuro e todo o esforço deve ser empreendido nesse sentido. As propriedades de barreira da pele são dependentes do estrato córneo e, certamente, sua eficácia está na dependência de sua integridade. Contudo, o estrato córneo dos RN menores que 27 semanas está pobremente desenvolvido e funcionalmente incompetente. Por outro lado, mesmo o mais imaturo dos bebês, quando exposto à vida extra-uterina, processará rápida maturação de sua pele de sorte que, </a:t>
            </a:r>
            <a:r>
              <a:rPr lang="pt-BR" altLang="pt-BR" sz="1800" b="1" smtClean="0">
                <a:solidFill>
                  <a:schemeClr val="hlink"/>
                </a:solidFill>
              </a:rPr>
              <a:t>em duas semanas</a:t>
            </a:r>
            <a:r>
              <a:rPr lang="pt-BR" altLang="pt-BR" sz="1800" smtClean="0"/>
              <a:t> ocorrerá a maturidade não somente da estrutura da pele como também de sua função, independente da idade gestacional pós-concepcional.</a:t>
            </a:r>
          </a:p>
          <a:p>
            <a:pPr>
              <a:lnSpc>
                <a:spcPct val="80000"/>
              </a:lnSpc>
            </a:pPr>
            <a:r>
              <a:rPr lang="pt-BR" altLang="pt-BR" sz="1800" smtClean="0"/>
              <a:t>Tem sido descrita alta PTEA nos RN extremamente prematuros. Por exemplo, a perda de água através da evaporação aumenta em 100% em um RN de 26 semanas quando a umidade relativa do ar (UR) declina de 60% para 20%. Certamente este problema é significativo na cidade de Brasília que, nos meses de junho a setembro experimenta umidade relativa do ar tão baixas quanto 16%.</a:t>
            </a:r>
          </a:p>
          <a:p>
            <a:pPr>
              <a:lnSpc>
                <a:spcPct val="80000"/>
              </a:lnSpc>
            </a:pPr>
            <a:r>
              <a:rPr lang="pt-BR" altLang="pt-BR" sz="1800" smtClean="0"/>
              <a:t>Para reduzir a perda trans-epidérmica de água</a:t>
            </a:r>
            <a:endParaRPr lang="pt-BR" altLang="pt-BR" sz="1800" b="1" smtClean="0"/>
          </a:p>
          <a:p>
            <a:pPr>
              <a:lnSpc>
                <a:spcPct val="80000"/>
              </a:lnSpc>
            </a:pPr>
            <a:r>
              <a:rPr lang="pt-BR" altLang="pt-BR" sz="1800" smtClean="0"/>
              <a:t>Usar incubadora com dupla parede e que disponha de mecanismo para controle interno da UR;</a:t>
            </a:r>
          </a:p>
          <a:p>
            <a:pPr>
              <a:lnSpc>
                <a:spcPct val="80000"/>
              </a:lnSpc>
            </a:pPr>
            <a:r>
              <a:rPr lang="pt-BR" altLang="pt-BR" sz="1800" smtClean="0"/>
              <a:t>Manter a UR em 90% no primeiro dia, 80 % no segundo dia e 70% até completar duas semanas; </a:t>
            </a:r>
          </a:p>
          <a:p>
            <a:pPr>
              <a:lnSpc>
                <a:spcPct val="80000"/>
              </a:lnSpc>
            </a:pPr>
            <a:endParaRPr lang="pt-BR" altLang="pt-BR" sz="1800"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p:cNvSpPr>
          <p:nvPr>
            <p:ph type="body" idx="4294967295"/>
          </p:nvPr>
        </p:nvSpPr>
        <p:spPr>
          <a:xfrm>
            <a:off x="1390650" y="1901825"/>
            <a:ext cx="8526463" cy="4022725"/>
          </a:xfrm>
        </p:spPr>
        <p:txBody>
          <a:bodyPr lIns="91440" rIns="91440"/>
          <a:lstStyle/>
          <a:p>
            <a:pPr algn="ctr">
              <a:buFont typeface="Tw Cen MT" panose="020B0602020104020603" pitchFamily="34" charset="0"/>
              <a:buNone/>
            </a:pPr>
            <a:r>
              <a:rPr lang="pt-BR" altLang="pt-BR" b="1" smtClean="0">
                <a:solidFill>
                  <a:srgbClr val="FF3300"/>
                </a:solidFill>
              </a:rPr>
              <a:t>Hipernatremia e Hemorragia intraventricular no pré-termo</a:t>
            </a:r>
          </a:p>
        </p:txBody>
      </p:sp>
      <p:pic>
        <p:nvPicPr>
          <p:cNvPr id="4710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8113" y="2676525"/>
            <a:ext cx="8477250" cy="319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8" name="AutoShape 8" descr="Clique aqui para ver o artigo">
            <a:hlinkClick r:id="rId3"/>
          </p:cNvPr>
          <p:cNvSpPr>
            <a:spLocks noChangeAspect="1" noChangeArrowheads="1"/>
          </p:cNvSpPr>
          <p:nvPr/>
        </p:nvSpPr>
        <p:spPr bwMode="auto">
          <a:xfrm>
            <a:off x="7454900" y="3254375"/>
            <a:ext cx="49530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defTabSz="914400" eaLnBrk="1" hangingPunct="1">
              <a:spcBef>
                <a:spcPct val="0"/>
              </a:spcBef>
              <a:buFontTx/>
              <a:buNone/>
            </a:pPr>
            <a:endParaRPr lang="pt-BR" altLang="pt-BR" sz="1300">
              <a:latin typeface="Arial" panose="020B0604020202020204" pitchFamily="34" charset="0"/>
              <a:cs typeface="Arial" panose="020B0604020202020204" pitchFamily="34" charset="0"/>
            </a:endParaRPr>
          </a:p>
        </p:txBody>
      </p:sp>
      <p:sp>
        <p:nvSpPr>
          <p:cNvPr id="47120" name="AutoShape 58"/>
          <p:cNvSpPr>
            <a:spLocks noChangeArrowheads="1"/>
          </p:cNvSpPr>
          <p:nvPr/>
        </p:nvSpPr>
        <p:spPr bwMode="auto">
          <a:xfrm>
            <a:off x="10991850" y="6308725"/>
            <a:ext cx="823913" cy="414338"/>
          </a:xfrm>
          <a:custGeom>
            <a:avLst/>
            <a:gdLst>
              <a:gd name="T0" fmla="*/ 13241394 w 21600"/>
              <a:gd name="T1" fmla="*/ 0 h 21600"/>
              <a:gd name="T2" fmla="*/ 0 w 21600"/>
              <a:gd name="T3" fmla="*/ 3973981 h 21600"/>
              <a:gd name="T4" fmla="*/ 13241394 w 21600"/>
              <a:gd name="T5" fmla="*/ 7947962 h 21600"/>
              <a:gd name="T6" fmla="*/ 17655183 w 21600"/>
              <a:gd name="T7" fmla="*/ 397398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38100">
            <a:solidFill>
              <a:srgbClr val="FF66CC"/>
            </a:solidFill>
            <a:miter lim="800000"/>
            <a:headEnd/>
            <a:tailEnd/>
          </a:ln>
        </p:spPr>
        <p:txBody>
          <a:bodyPr wrap="none" anchor="ctr"/>
          <a:lstStyle/>
          <a:p>
            <a:endParaRPr lang="pt-BR"/>
          </a:p>
        </p:txBody>
      </p:sp>
      <p:sp>
        <p:nvSpPr>
          <p:cNvPr id="47121" name="Rectangle 17"/>
          <p:cNvSpPr>
            <a:spLocks noChangeArrowheads="1"/>
          </p:cNvSpPr>
          <p:nvPr/>
        </p:nvSpPr>
        <p:spPr bwMode="auto">
          <a:xfrm>
            <a:off x="-339725" y="292100"/>
            <a:ext cx="12531725" cy="13096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eaLnBrk="1" hangingPunct="1"/>
            <a:r>
              <a:rPr lang="en-US" altLang="pt-BR" sz="2400" b="1">
                <a:solidFill>
                  <a:srgbClr val="0000FF"/>
                </a:solidFill>
                <a:latin typeface="Lato" panose="020F0502020204030203" pitchFamily="34" charset="0"/>
              </a:rPr>
              <a:t>Prote</a:t>
            </a:r>
            <a:r>
              <a:rPr lang="en-US" altLang="pt-BR" sz="2400" b="1">
                <a:solidFill>
                  <a:srgbClr val="0000FF"/>
                </a:solidFill>
              </a:rPr>
              <a:t>ç</a:t>
            </a:r>
            <a:r>
              <a:rPr lang="en-US" altLang="pt-BR" sz="2400" b="1">
                <a:solidFill>
                  <a:srgbClr val="0000FF"/>
                </a:solidFill>
                <a:latin typeface="Lato" panose="020F0502020204030203" pitchFamily="34" charset="0"/>
              </a:rPr>
              <a:t>ão Cerebral:Preven</a:t>
            </a:r>
            <a:r>
              <a:rPr lang="en-US" altLang="pt-BR" sz="2400" b="1">
                <a:solidFill>
                  <a:srgbClr val="0000FF"/>
                </a:solidFill>
              </a:rPr>
              <a:t>ç</a:t>
            </a:r>
            <a:r>
              <a:rPr lang="en-US" altLang="pt-BR" sz="2400" b="1">
                <a:solidFill>
                  <a:srgbClr val="0000FF"/>
                </a:solidFill>
                <a:latin typeface="Lato" panose="020F0502020204030203" pitchFamily="34" charset="0"/>
              </a:rPr>
              <a:t>ão p</a:t>
            </a:r>
            <a:r>
              <a:rPr lang="en-US" altLang="pt-BR" sz="2400" b="1">
                <a:solidFill>
                  <a:srgbClr val="0000FF"/>
                </a:solidFill>
              </a:rPr>
              <a:t>ó</a:t>
            </a:r>
            <a:r>
              <a:rPr lang="en-US" altLang="pt-BR" sz="2400" b="1">
                <a:solidFill>
                  <a:srgbClr val="0000FF"/>
                </a:solidFill>
                <a:latin typeface="Lato" panose="020F0502020204030203" pitchFamily="34" charset="0"/>
              </a:rPr>
              <a:t>s-natal da hemorragia </a:t>
            </a:r>
          </a:p>
          <a:p>
            <a:pPr algn="ctr" eaLnBrk="1" hangingPunct="1"/>
            <a:r>
              <a:rPr lang="en-US" altLang="pt-BR" sz="2400" b="1">
                <a:solidFill>
                  <a:srgbClr val="0000FF"/>
                </a:solidFill>
                <a:latin typeface="Lato" panose="020F0502020204030203" pitchFamily="34" charset="0"/>
              </a:rPr>
              <a:t>peri/intraventricular do rec</a:t>
            </a:r>
            <a:r>
              <a:rPr lang="en-US" altLang="pt-BR" sz="2400" b="1">
                <a:solidFill>
                  <a:srgbClr val="0000FF"/>
                </a:solidFill>
              </a:rPr>
              <a:t>é</a:t>
            </a:r>
            <a:r>
              <a:rPr lang="en-US" altLang="pt-BR" sz="2400" b="1">
                <a:solidFill>
                  <a:srgbClr val="0000FF"/>
                </a:solidFill>
                <a:latin typeface="Lato" panose="020F0502020204030203" pitchFamily="34" charset="0"/>
              </a:rPr>
              <a:t>m-nascido pr</a:t>
            </a:r>
            <a:r>
              <a:rPr lang="en-US" altLang="pt-BR" sz="2400" b="1">
                <a:solidFill>
                  <a:srgbClr val="0000FF"/>
                </a:solidFill>
              </a:rPr>
              <a:t>é</a:t>
            </a:r>
            <a:r>
              <a:rPr lang="en-US" altLang="pt-BR" sz="2400" b="1">
                <a:solidFill>
                  <a:srgbClr val="0000FF"/>
                </a:solidFill>
                <a:latin typeface="Lato" panose="020F0502020204030203" pitchFamily="34" charset="0"/>
              </a:rPr>
              <a:t>-termo</a:t>
            </a:r>
          </a:p>
          <a:p>
            <a:r>
              <a:rPr lang="en-US" altLang="pt-BR" sz="1300">
                <a:solidFill>
                  <a:srgbClr val="2A6490"/>
                </a:solidFill>
                <a:latin typeface="Source Sans Pro"/>
                <a:hlinkClick r:id="rId4" tooltip="HIV_PREVECAO_NOV_2018"/>
              </a:rPr>
              <a:t>  </a:t>
            </a:r>
            <a:r>
              <a:rPr lang="en-US" altLang="pt-BR" sz="2800">
                <a:solidFill>
                  <a:srgbClr val="2A6490"/>
                </a:solidFill>
              </a:rPr>
              <a:t> </a:t>
            </a:r>
            <a:r>
              <a:rPr lang="en-US" altLang="pt-BR" sz="1300">
                <a:solidFill>
                  <a:srgbClr val="2A6490"/>
                </a:solidFill>
              </a:rPr>
              <a:t>        </a:t>
            </a:r>
            <a:endParaRPr lang="en-US" altLang="pt-BR" sz="1300">
              <a:solidFill>
                <a:srgbClr val="2A6490"/>
              </a:solidFill>
              <a:latin typeface="Source Sans Pro"/>
            </a:endParaRPr>
          </a:p>
        </p:txBody>
      </p:sp>
      <p:pic>
        <p:nvPicPr>
          <p:cNvPr id="47122" name="Picture 18" descr="ppt">
            <a:hlinkClick r:id="rId4" tooltip="HIV_PREVECAO_NOV_2018"/>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18638" y="835025"/>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8063" y="836613"/>
            <a:ext cx="9763125" cy="5075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4"/>
          <p:cNvSpPr>
            <a:spLocks noChangeArrowheads="1"/>
          </p:cNvSpPr>
          <p:nvPr/>
        </p:nvSpPr>
        <p:spPr bwMode="auto">
          <a:xfrm>
            <a:off x="758825" y="1112838"/>
            <a:ext cx="10669588" cy="11890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26960" rIns="0" bIns="25392" anchor="ctr">
            <a:spAutoFit/>
          </a:bodyPr>
          <a:lstStyle/>
          <a:p>
            <a:pPr eaLnBrk="1" hangingPunct="1"/>
            <a:r>
              <a:rPr lang="en-US" altLang="pt-BR" sz="4000" b="1">
                <a:solidFill>
                  <a:srgbClr val="0000FF"/>
                </a:solidFill>
                <a:latin typeface="Lato" panose="020F0502020204030203" pitchFamily="34" charset="0"/>
              </a:rPr>
              <a:t>HIDRATA</a:t>
            </a:r>
            <a:r>
              <a:rPr lang="en-US" altLang="pt-BR" sz="4000" b="1">
                <a:solidFill>
                  <a:srgbClr val="0000FF"/>
                </a:solidFill>
              </a:rPr>
              <a:t>Ç</a:t>
            </a:r>
            <a:r>
              <a:rPr lang="en-US" altLang="pt-BR" sz="4000" b="1">
                <a:solidFill>
                  <a:srgbClr val="0000FF"/>
                </a:solidFill>
                <a:latin typeface="Lato" panose="020F0502020204030203" pitchFamily="34" charset="0"/>
              </a:rPr>
              <a:t>ÃO VENOSA NO REC</a:t>
            </a:r>
            <a:r>
              <a:rPr lang="en-US" altLang="pt-BR" sz="4000" b="1">
                <a:solidFill>
                  <a:srgbClr val="0000FF"/>
                </a:solidFill>
              </a:rPr>
              <a:t>É</a:t>
            </a:r>
            <a:r>
              <a:rPr lang="en-US" altLang="pt-BR" sz="4000" b="1">
                <a:solidFill>
                  <a:srgbClr val="0000FF"/>
                </a:solidFill>
                <a:latin typeface="Lato" panose="020F0502020204030203" pitchFamily="34" charset="0"/>
              </a:rPr>
              <a:t>M-NASCIDO</a:t>
            </a:r>
          </a:p>
          <a:p>
            <a:r>
              <a:rPr lang="en-US" altLang="pt-BR" sz="1300">
                <a:solidFill>
                  <a:srgbClr val="2A6490"/>
                </a:solidFill>
                <a:latin typeface="Source Sans Pro"/>
                <a:hlinkClick r:id="rId2" tooltip="NOVO-HIDRATAÇÃO VENOSA NO RN"/>
              </a:rPr>
              <a:t>  </a:t>
            </a:r>
            <a:r>
              <a:rPr lang="en-US" altLang="pt-BR" sz="2800">
                <a:solidFill>
                  <a:srgbClr val="2A6490"/>
                </a:solidFill>
              </a:rPr>
              <a:t> </a:t>
            </a:r>
            <a:r>
              <a:rPr lang="en-US" altLang="pt-BR" sz="1300">
                <a:solidFill>
                  <a:srgbClr val="2A6490"/>
                </a:solidFill>
              </a:rPr>
              <a:t>        </a:t>
            </a:r>
            <a:endParaRPr lang="en-US" altLang="pt-BR" sz="1300">
              <a:solidFill>
                <a:srgbClr val="2A6490"/>
              </a:solidFill>
              <a:latin typeface="Source Sans Pro"/>
            </a:endParaRPr>
          </a:p>
        </p:txBody>
      </p:sp>
      <p:pic>
        <p:nvPicPr>
          <p:cNvPr id="64517" name="Picture 5" descr="doc">
            <a:hlinkClick r:id="rId2" tooltip="NOVO-HIDRATAÇÃO VENOSA NO R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6363" y="1252538"/>
            <a:ext cx="655637" cy="655637"/>
          </a:xfrm>
          <a:prstGeom prst="rect">
            <a:avLst/>
          </a:prstGeom>
          <a:noFill/>
          <a:extLst>
            <a:ext uri="{909E8E84-426E-40DD-AFC4-6F175D3DCCD1}">
              <a14:hiddenFill xmlns:a14="http://schemas.microsoft.com/office/drawing/2010/main">
                <a:solidFill>
                  <a:srgbClr val="FFFFFF"/>
                </a:solidFill>
              </a14:hiddenFill>
            </a:ext>
          </a:extLst>
        </p:spPr>
      </p:pic>
      <p:sp>
        <p:nvSpPr>
          <p:cNvPr id="64518" name="Text Box 6"/>
          <p:cNvSpPr txBox="1">
            <a:spLocks noChangeArrowheads="1"/>
          </p:cNvSpPr>
          <p:nvPr/>
        </p:nvSpPr>
        <p:spPr bwMode="auto">
          <a:xfrm>
            <a:off x="2108200" y="2001838"/>
            <a:ext cx="82978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defRPr>
            </a:lvl1pPr>
            <a:lvl2pPr>
              <a:defRPr>
                <a:solidFill>
                  <a:schemeClr val="tx1"/>
                </a:solidFill>
                <a:latin typeface="Tw Cen MT" panose="020B0602020104020603" pitchFamily="34" charset="0"/>
              </a:defRPr>
            </a:lvl2pPr>
            <a:lvl3pPr>
              <a:defRPr>
                <a:solidFill>
                  <a:schemeClr val="tx1"/>
                </a:solidFill>
                <a:latin typeface="Tw Cen MT" panose="020B0602020104020603" pitchFamily="34" charset="0"/>
              </a:defRPr>
            </a:lvl3pPr>
            <a:lvl4pPr>
              <a:defRPr>
                <a:solidFill>
                  <a:schemeClr val="tx1"/>
                </a:solidFill>
                <a:latin typeface="Tw Cen MT" panose="020B0602020104020603" pitchFamily="34" charset="0"/>
              </a:defRPr>
            </a:lvl4pPr>
            <a:lvl5pPr>
              <a:defRPr>
                <a:solidFill>
                  <a:schemeClr val="tx1"/>
                </a:solidFill>
                <a:latin typeface="Tw Cen MT" panose="020B0602020104020603" pitchFamily="34" charset="0"/>
              </a:defRPr>
            </a:lvl5pPr>
            <a:lvl6pPr fontAlgn="base">
              <a:spcBef>
                <a:spcPct val="0"/>
              </a:spcBef>
              <a:spcAft>
                <a:spcPct val="0"/>
              </a:spcAft>
              <a:defRPr>
                <a:solidFill>
                  <a:schemeClr val="tx1"/>
                </a:solidFill>
                <a:latin typeface="Tw Cen MT" panose="020B0602020104020603" pitchFamily="34" charset="0"/>
              </a:defRPr>
            </a:lvl6pPr>
            <a:lvl7pPr fontAlgn="base">
              <a:spcBef>
                <a:spcPct val="0"/>
              </a:spcBef>
              <a:spcAft>
                <a:spcPct val="0"/>
              </a:spcAft>
              <a:defRPr>
                <a:solidFill>
                  <a:schemeClr val="tx1"/>
                </a:solidFill>
                <a:latin typeface="Tw Cen MT" panose="020B0602020104020603" pitchFamily="34" charset="0"/>
              </a:defRPr>
            </a:lvl7pPr>
            <a:lvl8pPr fontAlgn="base">
              <a:spcBef>
                <a:spcPct val="0"/>
              </a:spcBef>
              <a:spcAft>
                <a:spcPct val="0"/>
              </a:spcAft>
              <a:defRPr>
                <a:solidFill>
                  <a:schemeClr val="tx1"/>
                </a:solidFill>
                <a:latin typeface="Tw Cen MT" panose="020B0602020104020603" pitchFamily="34" charset="0"/>
              </a:defRPr>
            </a:lvl8pPr>
            <a:lvl9pPr fontAlgn="base">
              <a:spcBef>
                <a:spcPct val="0"/>
              </a:spcBef>
              <a:spcAft>
                <a:spcPct val="0"/>
              </a:spcAft>
              <a:defRPr>
                <a:solidFill>
                  <a:schemeClr val="tx1"/>
                </a:solidFill>
                <a:latin typeface="Tw Cen MT" panose="020B0602020104020603" pitchFamily="34" charset="0"/>
              </a:defRPr>
            </a:lvl9pPr>
          </a:lstStyle>
          <a:p>
            <a:pPr algn="ctr" defTabSz="914400"/>
            <a:r>
              <a:rPr lang="pt-BR" altLang="pt-BR"/>
              <a:t>Capítulo do Livro Assistência ao Recém-Nascido de Risco, Editado por Paulo R. Margotto,</a:t>
            </a:r>
          </a:p>
          <a:p>
            <a:pPr algn="ctr" defTabSz="914400"/>
            <a:r>
              <a:rPr lang="pt-BR" altLang="pt-BR"/>
              <a:t> 4ª Edição, Brasília, 2019, no prelo</a:t>
            </a:r>
          </a:p>
        </p:txBody>
      </p:sp>
      <p:sp>
        <p:nvSpPr>
          <p:cNvPr id="64519" name="Text Box 7"/>
          <p:cNvSpPr txBox="1">
            <a:spLocks noChangeArrowheads="1"/>
          </p:cNvSpPr>
          <p:nvPr/>
        </p:nvSpPr>
        <p:spPr bwMode="auto">
          <a:xfrm>
            <a:off x="4098925" y="3136900"/>
            <a:ext cx="330835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w Cen MT" panose="020B0602020104020603" pitchFamily="34" charset="0"/>
              </a:defRPr>
            </a:lvl1pPr>
            <a:lvl2pPr>
              <a:defRPr>
                <a:solidFill>
                  <a:schemeClr val="tx1"/>
                </a:solidFill>
                <a:latin typeface="Tw Cen MT" panose="020B0602020104020603" pitchFamily="34" charset="0"/>
              </a:defRPr>
            </a:lvl2pPr>
            <a:lvl3pPr>
              <a:defRPr>
                <a:solidFill>
                  <a:schemeClr val="tx1"/>
                </a:solidFill>
                <a:latin typeface="Tw Cen MT" panose="020B0602020104020603" pitchFamily="34" charset="0"/>
              </a:defRPr>
            </a:lvl3pPr>
            <a:lvl4pPr>
              <a:defRPr>
                <a:solidFill>
                  <a:schemeClr val="tx1"/>
                </a:solidFill>
                <a:latin typeface="Tw Cen MT" panose="020B0602020104020603" pitchFamily="34" charset="0"/>
              </a:defRPr>
            </a:lvl4pPr>
            <a:lvl5pPr>
              <a:defRPr>
                <a:solidFill>
                  <a:schemeClr val="tx1"/>
                </a:solidFill>
                <a:latin typeface="Tw Cen MT" panose="020B0602020104020603" pitchFamily="34" charset="0"/>
              </a:defRPr>
            </a:lvl5pPr>
            <a:lvl6pPr fontAlgn="base">
              <a:spcBef>
                <a:spcPct val="0"/>
              </a:spcBef>
              <a:spcAft>
                <a:spcPct val="0"/>
              </a:spcAft>
              <a:defRPr>
                <a:solidFill>
                  <a:schemeClr val="tx1"/>
                </a:solidFill>
                <a:latin typeface="Tw Cen MT" panose="020B0602020104020603" pitchFamily="34" charset="0"/>
              </a:defRPr>
            </a:lvl6pPr>
            <a:lvl7pPr fontAlgn="base">
              <a:spcBef>
                <a:spcPct val="0"/>
              </a:spcBef>
              <a:spcAft>
                <a:spcPct val="0"/>
              </a:spcAft>
              <a:defRPr>
                <a:solidFill>
                  <a:schemeClr val="tx1"/>
                </a:solidFill>
                <a:latin typeface="Tw Cen MT" panose="020B0602020104020603" pitchFamily="34" charset="0"/>
              </a:defRPr>
            </a:lvl7pPr>
            <a:lvl8pPr fontAlgn="base">
              <a:spcBef>
                <a:spcPct val="0"/>
              </a:spcBef>
              <a:spcAft>
                <a:spcPct val="0"/>
              </a:spcAft>
              <a:defRPr>
                <a:solidFill>
                  <a:schemeClr val="tx1"/>
                </a:solidFill>
                <a:latin typeface="Tw Cen MT" panose="020B0602020104020603" pitchFamily="34" charset="0"/>
              </a:defRPr>
            </a:lvl8pPr>
            <a:lvl9pPr fontAlgn="base">
              <a:spcBef>
                <a:spcPct val="0"/>
              </a:spcBef>
              <a:spcAft>
                <a:spcPct val="0"/>
              </a:spcAft>
              <a:defRPr>
                <a:solidFill>
                  <a:schemeClr val="tx1"/>
                </a:solidFill>
                <a:latin typeface="Tw Cen MT" panose="020B0602020104020603" pitchFamily="34" charset="0"/>
              </a:defRPr>
            </a:lvl9pPr>
          </a:lstStyle>
          <a:p>
            <a:pPr algn="ctr" defTabSz="914400"/>
            <a:r>
              <a:rPr lang="pt-BR" altLang="pt-BR" sz="2000">
                <a:solidFill>
                  <a:srgbClr val="0000FF"/>
                </a:solidFill>
              </a:rPr>
              <a:t>COMO CORRIGIMOS</a:t>
            </a:r>
          </a:p>
          <a:p>
            <a:pPr algn="ctr" defTabSz="914400"/>
            <a:r>
              <a:rPr lang="pt-BR" altLang="pt-BR" sz="2000">
                <a:solidFill>
                  <a:srgbClr val="0000FF"/>
                </a:solidFill>
              </a:rPr>
              <a:t>-Hipernatremia</a:t>
            </a:r>
          </a:p>
          <a:p>
            <a:pPr algn="ctr" defTabSz="914400"/>
            <a:r>
              <a:rPr lang="pt-BR" altLang="pt-BR" sz="2000">
                <a:solidFill>
                  <a:srgbClr val="0000FF"/>
                </a:solidFill>
              </a:rPr>
              <a:t>-Hipercalemia</a:t>
            </a:r>
          </a:p>
          <a:p>
            <a:pPr algn="ctr" defTabSz="914400"/>
            <a:r>
              <a:rPr lang="pt-BR" altLang="pt-BR" sz="2000">
                <a:solidFill>
                  <a:srgbClr val="0000FF"/>
                </a:solidFill>
              </a:rPr>
              <a:t>-hipocalemia</a:t>
            </a:r>
          </a:p>
          <a:p>
            <a:pPr algn="ctr" defTabSz="914400"/>
            <a:endParaRPr lang="pt-BR" altLang="pt-BR" sz="2000">
              <a:solidFill>
                <a:srgbClr val="0000FF"/>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4294967295"/>
          </p:nvPr>
        </p:nvSpPr>
        <p:spPr>
          <a:xfrm>
            <a:off x="1014413" y="2286000"/>
            <a:ext cx="9720262" cy="4022725"/>
          </a:xfrm>
        </p:spPr>
        <p:txBody>
          <a:bodyPr lIns="91440" rIns="91440"/>
          <a:lstStyle/>
          <a:p>
            <a:r>
              <a:rPr lang="pt-BR" altLang="pt-BR" sz="2000" smtClean="0"/>
              <a:t>A despeito de um caso clínico de um recém-nascido (RN) com  severa hipernatremia na UTI Neonatal que culminou em óbito: RN de 25 semanas, peso ao nascer de 725g, tempo de bolsa rota de 15 dias. Apresentou no 2º dia de vida  </a:t>
            </a:r>
            <a:r>
              <a:rPr lang="pt-BR" altLang="pt-BR" sz="2000" b="1" smtClean="0"/>
              <a:t>sódio sérico</a:t>
            </a:r>
            <a:r>
              <a:rPr lang="pt-BR" altLang="pt-BR" sz="2000" smtClean="0"/>
              <a:t> de </a:t>
            </a:r>
            <a:r>
              <a:rPr lang="pt-BR" altLang="pt-BR" sz="2000" b="1" smtClean="0">
                <a:solidFill>
                  <a:srgbClr val="FF3300"/>
                </a:solidFill>
              </a:rPr>
              <a:t>161mmol/L e no 3o dia, 165mmol/L</a:t>
            </a:r>
            <a:r>
              <a:rPr lang="pt-BR" altLang="pt-BR" sz="2000" smtClean="0"/>
              <a:t>. Iniciado a correção com água livre, caindo para 153mmol/L 24 horas depois e no 5o dia de vida, 148mmol/L. O RN apresentou </a:t>
            </a:r>
            <a:r>
              <a:rPr lang="pt-BR" altLang="pt-BR" sz="2000" b="1" smtClean="0">
                <a:solidFill>
                  <a:srgbClr val="FF3300"/>
                </a:solidFill>
              </a:rPr>
              <a:t>calemia de 9,04 mEq/L</a:t>
            </a:r>
            <a:r>
              <a:rPr lang="pt-BR" altLang="pt-BR" sz="2000" smtClean="0"/>
              <a:t> com 2 dias de vida, assim como </a:t>
            </a:r>
            <a:r>
              <a:rPr lang="pt-BR" altLang="pt-BR" sz="2000" b="1" smtClean="0">
                <a:solidFill>
                  <a:srgbClr val="FF3300"/>
                </a:solidFill>
              </a:rPr>
              <a:t>hiperglicemia (184mg/dL).</a:t>
            </a:r>
            <a:r>
              <a:rPr lang="pt-BR" altLang="pt-BR" sz="2000" smtClean="0"/>
              <a:t> A ultrassonografia craniana mostrou hiperecogenicidade. O RN veio à óbito  no 6º dia de vida por complicações sépticas.</a:t>
            </a:r>
          </a:p>
        </p:txBody>
      </p:sp>
      <p:sp>
        <p:nvSpPr>
          <p:cNvPr id="49155" name="Rectangle 4"/>
          <p:cNvSpPr>
            <a:spLocks noGrp="1"/>
          </p:cNvSpPr>
          <p:nvPr>
            <p:ph type="title" idx="4294967295"/>
          </p:nvPr>
        </p:nvSpPr>
        <p:spPr bwMode="auto">
          <a:xfrm>
            <a:off x="1911350" y="585788"/>
            <a:ext cx="9720263" cy="1498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z="6600" cap="none" smtClean="0">
                <a:solidFill>
                  <a:srgbClr val="FF3300"/>
                </a:solidFill>
              </a:rPr>
              <a:t>Hipernatremia neonatal severa</a:t>
            </a:r>
          </a:p>
        </p:txBody>
      </p:sp>
      <p:sp>
        <p:nvSpPr>
          <p:cNvPr id="49156" name="Line 6"/>
          <p:cNvSpPr>
            <a:spLocks noChangeShapeType="1"/>
          </p:cNvSpPr>
          <p:nvPr/>
        </p:nvSpPr>
        <p:spPr bwMode="auto">
          <a:xfrm>
            <a:off x="814388" y="5300663"/>
            <a:ext cx="1154112" cy="504825"/>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49157" name="Text Box 7"/>
          <p:cNvSpPr txBox="1">
            <a:spLocks noChangeArrowheads="1"/>
          </p:cNvSpPr>
          <p:nvPr/>
        </p:nvSpPr>
        <p:spPr bwMode="auto">
          <a:xfrm>
            <a:off x="1941513" y="5608638"/>
            <a:ext cx="6657975"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defTabSz="914400" eaLnBrk="1" hangingPunct="1">
              <a:spcBef>
                <a:spcPct val="0"/>
              </a:spcBef>
              <a:buFontTx/>
              <a:buNone/>
            </a:pPr>
            <a:r>
              <a:rPr lang="pt-BR" altLang="pt-BR" sz="1600" b="1">
                <a:solidFill>
                  <a:srgbClr val="FF66CC"/>
                </a:solidFill>
                <a:latin typeface="Arial" panose="020B0604020202020204" pitchFamily="34" charset="0"/>
                <a:cs typeface="Arial" panose="020B0604020202020204" pitchFamily="34" charset="0"/>
              </a:rPr>
              <a:t>Observem que trata-se provavelmente de um estado hiperosmolar!</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p:cNvSpPr>
          <p:nvPr>
            <p:ph type="body" idx="4294967295"/>
          </p:nvPr>
        </p:nvSpPr>
        <p:spPr>
          <a:xfrm>
            <a:off x="623888" y="3068638"/>
            <a:ext cx="10972800" cy="4525962"/>
          </a:xfrm>
        </p:spPr>
        <p:txBody>
          <a:bodyPr lIns="91440" rIns="91440"/>
          <a:lstStyle/>
          <a:p>
            <a:r>
              <a:rPr lang="pt-BR" altLang="pt-BR" sz="3200" smtClean="0"/>
              <a:t>Crianças e crianças pequenas são mais vulneráveis à hipernatremia do que indivíduos mais velhos por causa de maiores perdas de água insensível e devido a sua incapacidade de comunicar sua necessidade de fluidos e acesso fluidos, independentemente</a:t>
            </a:r>
          </a:p>
        </p:txBody>
      </p:sp>
      <p:sp>
        <p:nvSpPr>
          <p:cNvPr id="50179" name="Rectangle 6"/>
          <p:cNvSpPr>
            <a:spLocks noGrp="1"/>
          </p:cNvSpPr>
          <p:nvPr>
            <p:ph type="title" idx="4294967295"/>
          </p:nvPr>
        </p:nvSpPr>
        <p:spPr bwMode="auto">
          <a:xfrm>
            <a:off x="239713" y="2276475"/>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fontScale="90000"/>
          </a:bodyPr>
          <a:lstStyle/>
          <a:p>
            <a:pPr algn="ctr"/>
            <a:r>
              <a:rPr lang="pt-BR" altLang="pt-BR" sz="4600" cap="none" smtClean="0">
                <a:solidFill>
                  <a:srgbClr val="FF3300"/>
                </a:solidFill>
              </a:rPr>
              <a:t>Hipernatremia neonatal severa</a:t>
            </a:r>
            <a:br>
              <a:rPr lang="pt-BR" altLang="pt-BR" sz="4600" cap="none" smtClean="0">
                <a:solidFill>
                  <a:srgbClr val="FF3300"/>
                </a:solidFill>
              </a:rPr>
            </a:br>
            <a:r>
              <a:rPr lang="pt-BR" altLang="pt-BR" sz="2500" i="1" cap="none" smtClean="0">
                <a:solidFill>
                  <a:schemeClr val="hlink"/>
                </a:solidFill>
              </a:rPr>
              <a:t>Hypernatremia in children</a:t>
            </a:r>
            <a:br>
              <a:rPr lang="pt-BR" altLang="pt-BR" sz="2500" i="1" cap="none" smtClean="0">
                <a:solidFill>
                  <a:schemeClr val="hlink"/>
                </a:solidFill>
              </a:rPr>
            </a:br>
            <a:r>
              <a:rPr lang="pt-BR" altLang="pt-BR" sz="2500" i="1" cap="none" smtClean="0">
                <a:solidFill>
                  <a:schemeClr val="hlink"/>
                </a:solidFill>
              </a:rPr>
              <a:t>Authors: Michael J Somers, MD, Avram Z Traum, MD</a:t>
            </a:r>
            <a:br>
              <a:rPr lang="pt-BR" altLang="pt-BR" sz="2500" i="1" cap="none" smtClean="0">
                <a:solidFill>
                  <a:schemeClr val="hlink"/>
                </a:solidFill>
              </a:rPr>
            </a:br>
            <a:r>
              <a:rPr lang="pt-BR" altLang="pt-BR" sz="2500" i="1" cap="none" smtClean="0">
                <a:solidFill>
                  <a:schemeClr val="hlink"/>
                </a:solidFill>
              </a:rPr>
              <a:t>Section Editor: Tej K Mattoo, MD, DCH, FRCP</a:t>
            </a:r>
            <a:br>
              <a:rPr lang="pt-BR" altLang="pt-BR" sz="2500" i="1" cap="none" smtClean="0">
                <a:solidFill>
                  <a:schemeClr val="hlink"/>
                </a:solidFill>
              </a:rPr>
            </a:br>
            <a:r>
              <a:rPr lang="pt-BR" altLang="pt-BR" sz="2500" i="1" cap="none" smtClean="0">
                <a:solidFill>
                  <a:schemeClr val="hlink"/>
                </a:solidFill>
              </a:rPr>
              <a:t>Deputy Editor: Melanie S Kim, MD</a:t>
            </a:r>
            <a:br>
              <a:rPr lang="pt-BR" altLang="pt-BR" sz="2500" i="1" cap="none" smtClean="0">
                <a:solidFill>
                  <a:schemeClr val="hlink"/>
                </a:solidFill>
              </a:rPr>
            </a:br>
            <a:r>
              <a:rPr lang="pt-BR" altLang="pt-BR" sz="2500" i="1" cap="none" smtClean="0">
                <a:solidFill>
                  <a:schemeClr val="hlink"/>
                </a:solidFill>
              </a:rPr>
              <a:t>Official reprint from UpToDate</a:t>
            </a:r>
            <a:br>
              <a:rPr lang="pt-BR" altLang="pt-BR" sz="2500" i="1" cap="none" smtClean="0">
                <a:solidFill>
                  <a:schemeClr val="hlink"/>
                </a:solidFill>
              </a:rPr>
            </a:br>
            <a:r>
              <a:rPr lang="pt-BR" altLang="pt-BR" sz="2500" i="1" cap="none" smtClean="0">
                <a:solidFill>
                  <a:schemeClr val="hlink"/>
                </a:solidFill>
              </a:rPr>
              <a:t>www.uptodate.com ©2017 UpToDate</a:t>
            </a:r>
            <a:br>
              <a:rPr lang="pt-BR" altLang="pt-BR" sz="2500" i="1" cap="none" smtClean="0">
                <a:solidFill>
                  <a:schemeClr val="hlink"/>
                </a:solidFill>
              </a:rPr>
            </a:br>
            <a:r>
              <a:rPr lang="pt-BR" altLang="pt-BR" sz="2500" i="1" cap="none" smtClean="0">
                <a:solidFill>
                  <a:schemeClr val="hlink"/>
                </a:solidFill>
              </a:rPr>
              <a:t>Apr 201 7</a:t>
            </a:r>
            <a:br>
              <a:rPr lang="pt-BR" altLang="pt-BR" sz="2500" i="1" cap="none" smtClean="0">
                <a:solidFill>
                  <a:schemeClr val="hlink"/>
                </a:solidFill>
              </a:rPr>
            </a:br>
            <a:r>
              <a:rPr lang="pt-BR" altLang="pt-BR" sz="4600" cap="none" smtClean="0"/>
              <a:t/>
            </a:r>
            <a:br>
              <a:rPr lang="pt-BR" altLang="pt-BR" sz="4600" cap="none" smtClean="0"/>
            </a:br>
            <a:r>
              <a:rPr lang="pt-BR" altLang="pt-BR" sz="4600" cap="none" smtClean="0"/>
              <a:t/>
            </a:r>
            <a:br>
              <a:rPr lang="pt-BR" altLang="pt-BR" sz="4600" cap="none" smtClean="0"/>
            </a:br>
            <a:r>
              <a:rPr lang="pt-BR" altLang="pt-BR" sz="4600" cap="none" smtClean="0"/>
              <a:t/>
            </a:r>
            <a:br>
              <a:rPr lang="pt-BR" altLang="pt-BR" sz="4600" cap="none" smtClean="0"/>
            </a:br>
            <a:endParaRPr lang="pt-BR" altLang="pt-BR" sz="4600" cap="none" smtClean="0"/>
          </a:p>
        </p:txBody>
      </p:sp>
      <p:sp>
        <p:nvSpPr>
          <p:cNvPr id="50180" name="AutoShape 7"/>
          <p:cNvSpPr>
            <a:spLocks noChangeArrowheads="1"/>
          </p:cNvSpPr>
          <p:nvPr/>
        </p:nvSpPr>
        <p:spPr bwMode="auto">
          <a:xfrm>
            <a:off x="10991850" y="6308725"/>
            <a:ext cx="823913" cy="414338"/>
          </a:xfrm>
          <a:custGeom>
            <a:avLst/>
            <a:gdLst>
              <a:gd name="T0" fmla="*/ 13241394 w 21600"/>
              <a:gd name="T1" fmla="*/ 0 h 21600"/>
              <a:gd name="T2" fmla="*/ 0 w 21600"/>
              <a:gd name="T3" fmla="*/ 3973981 h 21600"/>
              <a:gd name="T4" fmla="*/ 13241394 w 21600"/>
              <a:gd name="T5" fmla="*/ 7947962 h 21600"/>
              <a:gd name="T6" fmla="*/ 17655183 w 21600"/>
              <a:gd name="T7" fmla="*/ 397398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38100">
            <a:solidFill>
              <a:srgbClr val="FF66CC"/>
            </a:solidFill>
            <a:miter lim="800000"/>
            <a:headEnd/>
            <a:tailEnd/>
          </a:ln>
        </p:spPr>
        <p:txBody>
          <a:bodyPr wrap="none" anchor="ct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4294967295"/>
          </p:nvPr>
        </p:nvSpPr>
        <p:spPr>
          <a:xfrm>
            <a:off x="612775" y="1250950"/>
            <a:ext cx="11437938" cy="4997450"/>
          </a:xfrm>
        </p:spPr>
        <p:txBody>
          <a:bodyPr lIns="91440" rIns="91440"/>
          <a:lstStyle/>
          <a:p>
            <a:pPr>
              <a:lnSpc>
                <a:spcPct val="80000"/>
              </a:lnSpc>
            </a:pPr>
            <a:r>
              <a:rPr lang="pt-BR" altLang="pt-BR" sz="2400" smtClean="0"/>
              <a:t>Os achados clínicos geralmente são manifestados por sintomas neurológicos em pacientes com hipernatremia aguda</a:t>
            </a:r>
          </a:p>
          <a:p>
            <a:pPr>
              <a:lnSpc>
                <a:spcPct val="80000"/>
              </a:lnSpc>
            </a:pPr>
            <a:r>
              <a:rPr lang="pt-BR" altLang="pt-BR" sz="2400" smtClean="0"/>
              <a:t>À medida que a água se move para fora das células cerebrais, levando à contração cerebral a presença e gravidade dos sintomas correlacionam-se com o grau de elevação do sódio no  plasma ou soro sérico e sua taxa de aumento, e varia de achados inespecíficos (por exemplo, irritabilidade, agitação, fraqueza, vômitos, espasmos musculares, febre e, em bebês, choro e taquipnéia de alta intensidade) para achados neurológicos graves de estado mental alterado, letargia, coma, convulsões, hemorragia intracerebral e subaracnóidea e desmielinização. </a:t>
            </a:r>
          </a:p>
          <a:p>
            <a:pPr>
              <a:lnSpc>
                <a:spcPct val="80000"/>
              </a:lnSpc>
            </a:pPr>
            <a:r>
              <a:rPr lang="pt-BR" altLang="pt-BR" sz="2400" smtClean="0"/>
              <a:t>A maioria dos pacientes com hipernatremia crônica (definida como hipernatremia que está presente mais de um dia) é assintomática à medida que a adaptação cerebral restaura o volume cerebral</a:t>
            </a:r>
          </a:p>
          <a:p>
            <a:pPr>
              <a:lnSpc>
                <a:spcPct val="80000"/>
              </a:lnSpc>
            </a:pPr>
            <a:r>
              <a:rPr lang="pt-BR" altLang="pt-BR" sz="2400" smtClean="0"/>
              <a:t>O diagnóstico de hipernatremia é feito pela detecção de um nível elevado de plasma ou soro de sódio acima de 1 50 mEq / L</a:t>
            </a:r>
          </a:p>
          <a:p>
            <a:pPr>
              <a:lnSpc>
                <a:spcPct val="80000"/>
              </a:lnSpc>
            </a:pPr>
            <a:endParaRPr lang="pt-BR" altLang="pt-BR" sz="2400" smtClean="0"/>
          </a:p>
        </p:txBody>
      </p:sp>
      <p:sp>
        <p:nvSpPr>
          <p:cNvPr id="51203" name="Rectangle 4"/>
          <p:cNvSpPr>
            <a:spLocks noGrp="1"/>
          </p:cNvSpPr>
          <p:nvPr>
            <p:ph type="title" idx="4294967295"/>
          </p:nvPr>
        </p:nvSpPr>
        <p:spPr bwMode="auto">
          <a:xfrm>
            <a:off x="2268538" y="0"/>
            <a:ext cx="9720262" cy="1498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cap="none" smtClean="0">
                <a:solidFill>
                  <a:srgbClr val="FF3300"/>
                </a:solidFill>
              </a:rPr>
              <a:t>Hipernatremia neonatal severa</a:t>
            </a:r>
          </a:p>
        </p:txBody>
      </p:sp>
      <p:sp>
        <p:nvSpPr>
          <p:cNvPr id="51204" name="AutoShape 5"/>
          <p:cNvSpPr>
            <a:spLocks noChangeArrowheads="1"/>
          </p:cNvSpPr>
          <p:nvPr/>
        </p:nvSpPr>
        <p:spPr bwMode="auto">
          <a:xfrm>
            <a:off x="11368088" y="6443663"/>
            <a:ext cx="823912" cy="414337"/>
          </a:xfrm>
          <a:custGeom>
            <a:avLst/>
            <a:gdLst>
              <a:gd name="T0" fmla="*/ 13241394 w 21600"/>
              <a:gd name="T1" fmla="*/ 0 h 21600"/>
              <a:gd name="T2" fmla="*/ 0 w 21600"/>
              <a:gd name="T3" fmla="*/ 3973971 h 21600"/>
              <a:gd name="T4" fmla="*/ 13241394 w 21600"/>
              <a:gd name="T5" fmla="*/ 7947924 h 21600"/>
              <a:gd name="T6" fmla="*/ 17655183 w 21600"/>
              <a:gd name="T7" fmla="*/ 397397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38100">
            <a:solidFill>
              <a:srgbClr val="FF66CC"/>
            </a:solidFill>
            <a:miter lim="800000"/>
            <a:headEnd/>
            <a:tailEnd/>
          </a:ln>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idx="4294967295"/>
          </p:nvPr>
        </p:nvSpPr>
        <p:spPr bwMode="auto">
          <a:xfrm>
            <a:off x="276225" y="1719263"/>
            <a:ext cx="1092835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fontScale="90000"/>
          </a:bodyPr>
          <a:lstStyle/>
          <a:p>
            <a:pPr algn="ctr"/>
            <a:r>
              <a:rPr lang="pt-BR" altLang="pt-BR" sz="6000" cap="none" smtClean="0">
                <a:solidFill>
                  <a:srgbClr val="FF3300"/>
                </a:solidFill>
              </a:rPr>
              <a:t>Hipernatremia neonatal severa</a:t>
            </a:r>
            <a:br>
              <a:rPr lang="pt-BR" altLang="pt-BR" sz="6000" cap="none" smtClean="0">
                <a:solidFill>
                  <a:srgbClr val="FF3300"/>
                </a:solidFill>
              </a:rPr>
            </a:br>
            <a:r>
              <a:rPr lang="pt-BR" altLang="pt-BR" sz="6000" cap="none" smtClean="0">
                <a:solidFill>
                  <a:srgbClr val="FF3300"/>
                </a:solidFill>
              </a:rPr>
              <a:t>Como corrigir:</a:t>
            </a:r>
            <a:br>
              <a:rPr lang="pt-BR" altLang="pt-BR" sz="6000" cap="none" smtClean="0">
                <a:solidFill>
                  <a:srgbClr val="FF3300"/>
                </a:solidFill>
              </a:rPr>
            </a:br>
            <a:r>
              <a:rPr lang="pt-BR" altLang="pt-BR" sz="6000" cap="none" smtClean="0"/>
              <a:t/>
            </a:r>
            <a:br>
              <a:rPr lang="pt-BR" altLang="pt-BR" sz="6000" cap="none" smtClean="0"/>
            </a:br>
            <a:r>
              <a:rPr lang="pt-BR" altLang="pt-BR" sz="6000" cap="none" smtClean="0"/>
              <a:t/>
            </a:r>
            <a:br>
              <a:rPr lang="pt-BR" altLang="pt-BR" sz="6000" cap="none" smtClean="0"/>
            </a:br>
            <a:r>
              <a:rPr lang="pt-BR" altLang="pt-BR" sz="2500" cap="none" smtClean="0"/>
              <a:t/>
            </a:r>
            <a:br>
              <a:rPr lang="pt-BR" altLang="pt-BR" sz="2500" cap="none" smtClean="0"/>
            </a:br>
            <a:endParaRPr lang="pt-BR" altLang="pt-BR" sz="2500" cap="none" smtClean="0"/>
          </a:p>
        </p:txBody>
      </p:sp>
      <p:sp>
        <p:nvSpPr>
          <p:cNvPr id="52227" name="Rectangle 3"/>
          <p:cNvSpPr>
            <a:spLocks noGrp="1"/>
          </p:cNvSpPr>
          <p:nvPr>
            <p:ph type="body" idx="4294967295"/>
          </p:nvPr>
        </p:nvSpPr>
        <p:spPr>
          <a:xfrm>
            <a:off x="517525" y="2332038"/>
            <a:ext cx="10972800" cy="4525962"/>
          </a:xfrm>
        </p:spPr>
        <p:txBody>
          <a:bodyPr lIns="91440" rIns="91440"/>
          <a:lstStyle/>
          <a:p>
            <a:r>
              <a:rPr lang="pt-BR" altLang="pt-BR" sz="2800" smtClean="0"/>
              <a:t>A correção da hipernatremia requer tanto a administração de fluidos diluídos para corrigir o déficit de água e, quando apropriado, intervenções para limitar a perda de água adicional.</a:t>
            </a:r>
          </a:p>
          <a:p>
            <a:r>
              <a:rPr lang="pt-BR" altLang="pt-BR" sz="2800" smtClean="0"/>
              <a:t>Nos casos em que a hipernatremia sozinha é a principal anormalidade, a terapia visa corrigir o sódio sérico, fornecendo água livre e determinando uma taxa de correção desejada. </a:t>
            </a:r>
          </a:p>
        </p:txBody>
      </p:sp>
      <p:sp>
        <p:nvSpPr>
          <p:cNvPr id="52228" name="AutoShape 4"/>
          <p:cNvSpPr>
            <a:spLocks noChangeArrowheads="1"/>
          </p:cNvSpPr>
          <p:nvPr/>
        </p:nvSpPr>
        <p:spPr bwMode="auto">
          <a:xfrm>
            <a:off x="10991850" y="6308725"/>
            <a:ext cx="823913" cy="414338"/>
          </a:xfrm>
          <a:custGeom>
            <a:avLst/>
            <a:gdLst>
              <a:gd name="T0" fmla="*/ 13241394 w 21600"/>
              <a:gd name="T1" fmla="*/ 0 h 21600"/>
              <a:gd name="T2" fmla="*/ 0 w 21600"/>
              <a:gd name="T3" fmla="*/ 3973981 h 21600"/>
              <a:gd name="T4" fmla="*/ 13241394 w 21600"/>
              <a:gd name="T5" fmla="*/ 7947962 h 21600"/>
              <a:gd name="T6" fmla="*/ 17655183 w 21600"/>
              <a:gd name="T7" fmla="*/ 397398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38100">
            <a:solidFill>
              <a:srgbClr val="FF66CC"/>
            </a:solidFill>
            <a:miter lim="800000"/>
            <a:headEnd/>
            <a:tailEnd/>
          </a:ln>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4294967295"/>
          </p:nvPr>
        </p:nvSpPr>
        <p:spPr>
          <a:xfrm>
            <a:off x="0" y="1681163"/>
            <a:ext cx="11952288" cy="5400675"/>
          </a:xfrm>
        </p:spPr>
        <p:txBody>
          <a:bodyPr lIns="91440" rIns="91440"/>
          <a:lstStyle/>
          <a:p>
            <a:pPr algn="ctr">
              <a:buFont typeface="Tw Cen MT" panose="020B0602020104020603" pitchFamily="34" charset="0"/>
              <a:buNone/>
            </a:pPr>
            <a:r>
              <a:rPr lang="pt-BR" altLang="pt-BR" smtClean="0"/>
              <a:t>    </a:t>
            </a:r>
            <a:r>
              <a:rPr lang="pt-BR" altLang="pt-BR" sz="2000" b="1" smtClean="0"/>
              <a:t>Com a restauração do volume intra-arterial efetivo, ou nos casos em que não há necessidade de expansão de volume urgente, o foco se volta para fornecer o fluido necessário para corrigir qualquer hipovolemia existente e água livre suficiente para corrigir a hipernatremia</a:t>
            </a:r>
          </a:p>
          <a:p>
            <a:pPr algn="ctr">
              <a:buFont typeface="Tw Cen MT" panose="020B0602020104020603" pitchFamily="34" charset="0"/>
              <a:buNone/>
            </a:pPr>
            <a:r>
              <a:rPr lang="pt-BR" altLang="pt-BR" sz="2000" b="1" smtClean="0"/>
              <a:t>O volume de água livre a ser fornecido pode ser calculado usando as 2 seguintes abordagens</a:t>
            </a:r>
            <a:r>
              <a:rPr lang="pt-BR" altLang="pt-BR" sz="2000" smtClean="0"/>
              <a:t>:</a:t>
            </a:r>
          </a:p>
          <a:p>
            <a:pPr algn="ctr">
              <a:buFont typeface="Tw Cen MT" panose="020B0602020104020603" pitchFamily="34" charset="0"/>
              <a:buNone/>
            </a:pPr>
            <a:r>
              <a:rPr lang="pt-BR" altLang="pt-BR" sz="2000" b="1" smtClean="0">
                <a:solidFill>
                  <a:schemeClr val="hlink"/>
                </a:solidFill>
              </a:rPr>
              <a:t>1-Déficit de água livre em mililitros = Água total  do corpo x ([plasma atual Na / 140] -1)</a:t>
            </a:r>
          </a:p>
          <a:p>
            <a:r>
              <a:rPr lang="pt-BR" altLang="pt-BR" sz="2000" smtClean="0"/>
              <a:t>Para esta equação, estimar a água corporal total como 80 por cento do peso da criança em quilogramas (0,8 L / kg)</a:t>
            </a:r>
          </a:p>
          <a:p>
            <a:r>
              <a:rPr lang="pt-BR" altLang="pt-BR" sz="2000" smtClean="0"/>
              <a:t>É um ponto de partida razoável para fins de cálculo da substituição do fluido. A proporção exata varia conforme a criança progride desde a infância até a adolescência, sendo menor nos indivíduos obesos (</a:t>
            </a:r>
            <a:r>
              <a:rPr lang="pt-BR" altLang="pt-BR" sz="2000" smtClean="0">
                <a:solidFill>
                  <a:schemeClr val="hlink"/>
                </a:solidFill>
              </a:rPr>
              <a:t>Figura</a:t>
            </a:r>
            <a:r>
              <a:rPr lang="pt-BR" altLang="pt-BR" sz="2000" smtClean="0"/>
              <a:t>). </a:t>
            </a:r>
          </a:p>
          <a:p>
            <a:pPr algn="ctr">
              <a:buFont typeface="Tw Cen MT" panose="020B0602020104020603" pitchFamily="34" charset="0"/>
              <a:buNone/>
            </a:pPr>
            <a:r>
              <a:rPr lang="pt-BR" altLang="pt-BR" sz="2000" b="1" smtClean="0"/>
              <a:t>Assim, em um RN de 1kg com um sódio plasmático de 165, o déficit de água livre é: (0,8 L / kg) x (1 kg) x ([165/150*] - 1) = 0,080  litros ou 80 mL</a:t>
            </a:r>
          </a:p>
          <a:p>
            <a:pPr algn="ctr">
              <a:buFont typeface="Tw Cen MT" panose="020B0602020104020603" pitchFamily="34" charset="0"/>
              <a:buNone/>
            </a:pPr>
            <a:endParaRPr lang="pt-BR" altLang="pt-BR" sz="2000" b="1" smtClean="0"/>
          </a:p>
        </p:txBody>
      </p:sp>
      <p:sp>
        <p:nvSpPr>
          <p:cNvPr id="53251" name="Rectangle 4"/>
          <p:cNvSpPr>
            <a:spLocks noGrp="1"/>
          </p:cNvSpPr>
          <p:nvPr>
            <p:ph type="title" idx="4294967295"/>
          </p:nvPr>
        </p:nvSpPr>
        <p:spPr bwMode="auto">
          <a:xfrm>
            <a:off x="814388" y="0"/>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z="6000" cap="none" smtClean="0">
                <a:solidFill>
                  <a:srgbClr val="FF3300"/>
                </a:solidFill>
              </a:rPr>
              <a:t>Hipernatremia neonatal severa</a:t>
            </a:r>
          </a:p>
        </p:txBody>
      </p:sp>
      <p:sp>
        <p:nvSpPr>
          <p:cNvPr id="53252" name="Text Box 5"/>
          <p:cNvSpPr txBox="1">
            <a:spLocks noChangeArrowheads="1"/>
          </p:cNvSpPr>
          <p:nvPr/>
        </p:nvSpPr>
        <p:spPr bwMode="auto">
          <a:xfrm>
            <a:off x="2519363" y="815975"/>
            <a:ext cx="76628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defTabSz="914400" eaLnBrk="1" hangingPunct="1">
              <a:spcBef>
                <a:spcPct val="0"/>
              </a:spcBef>
              <a:buFontTx/>
              <a:buNone/>
            </a:pPr>
            <a:r>
              <a:rPr lang="pt-BR" altLang="pt-BR" sz="4000" b="1">
                <a:solidFill>
                  <a:schemeClr val="hlink"/>
                </a:solidFill>
                <a:latin typeface="Arial" panose="020B0604020202020204" pitchFamily="34" charset="0"/>
                <a:cs typeface="Arial" panose="020B0604020202020204" pitchFamily="34" charset="0"/>
              </a:rPr>
              <a:t>Cálculo do déficit de água livre</a:t>
            </a:r>
          </a:p>
        </p:txBody>
      </p:sp>
      <p:sp>
        <p:nvSpPr>
          <p:cNvPr id="53253" name="AutoShape 6"/>
          <p:cNvSpPr>
            <a:spLocks noChangeArrowheads="1"/>
          </p:cNvSpPr>
          <p:nvPr/>
        </p:nvSpPr>
        <p:spPr bwMode="auto">
          <a:xfrm>
            <a:off x="11053763" y="6443663"/>
            <a:ext cx="823912" cy="414337"/>
          </a:xfrm>
          <a:custGeom>
            <a:avLst/>
            <a:gdLst>
              <a:gd name="T0" fmla="*/ 13241394 w 21600"/>
              <a:gd name="T1" fmla="*/ 0 h 21600"/>
              <a:gd name="T2" fmla="*/ 0 w 21600"/>
              <a:gd name="T3" fmla="*/ 3973981 h 21600"/>
              <a:gd name="T4" fmla="*/ 13241394 w 21600"/>
              <a:gd name="T5" fmla="*/ 7947962 h 21600"/>
              <a:gd name="T6" fmla="*/ 17655183 w 21600"/>
              <a:gd name="T7" fmla="*/ 397398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38100">
            <a:solidFill>
              <a:srgbClr val="FF66CC"/>
            </a:solidFill>
            <a:miter lim="800000"/>
            <a:headEnd/>
            <a:tailEnd/>
          </a:ln>
        </p:spPr>
        <p:txBody>
          <a:bodyPr wrap="none" anchor="ctr"/>
          <a:lstStyle/>
          <a:p>
            <a:endParaRPr lang="pt-BR"/>
          </a:p>
        </p:txBody>
      </p:sp>
      <p:sp>
        <p:nvSpPr>
          <p:cNvPr id="53254" name="Text Box 9"/>
          <p:cNvSpPr txBox="1">
            <a:spLocks noChangeArrowheads="1"/>
          </p:cNvSpPr>
          <p:nvPr/>
        </p:nvSpPr>
        <p:spPr bwMode="auto">
          <a:xfrm>
            <a:off x="1268413" y="6040438"/>
            <a:ext cx="10196512"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defTabSz="914400" eaLnBrk="1" hangingPunct="1">
              <a:spcBef>
                <a:spcPct val="0"/>
              </a:spcBef>
              <a:buFontTx/>
              <a:buNone/>
            </a:pPr>
            <a:r>
              <a:rPr lang="pt-BR" altLang="pt-BR" sz="1300">
                <a:solidFill>
                  <a:schemeClr val="hlink"/>
                </a:solidFill>
                <a:latin typeface="Arial" panose="020B0604020202020204" pitchFamily="34" charset="0"/>
                <a:cs typeface="Arial" panose="020B0604020202020204" pitchFamily="34" charset="0"/>
              </a:rPr>
              <a:t>*</a:t>
            </a:r>
            <a:r>
              <a:rPr lang="pt-BR" altLang="pt-BR" sz="2400">
                <a:solidFill>
                  <a:schemeClr val="hlink"/>
                </a:solidFill>
                <a:latin typeface="Arial" panose="020B0604020202020204" pitchFamily="34" charset="0"/>
                <a:cs typeface="Arial" panose="020B0604020202020204" pitchFamily="34" charset="0"/>
              </a:rPr>
              <a:t>Para o RN prematuro extremos aceitamos uma Na normal até 150 mEq/L</a:t>
            </a:r>
          </a:p>
        </p:txBody>
      </p:sp>
      <p:pic>
        <p:nvPicPr>
          <p:cNvPr id="53255" name="Picture 10" descr="Clique aqui para ver o artig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01350" y="5661025"/>
            <a:ext cx="49530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5"/>
          <p:cNvSpPr txBox="1">
            <a:spLocks noChangeArrowheads="1"/>
          </p:cNvSpPr>
          <p:nvPr/>
        </p:nvSpPr>
        <p:spPr bwMode="auto">
          <a:xfrm>
            <a:off x="5327650" y="6308725"/>
            <a:ext cx="11763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defTabSz="914400" eaLnBrk="1" hangingPunct="1">
              <a:spcBef>
                <a:spcPct val="0"/>
              </a:spcBef>
              <a:buFontTx/>
              <a:buNone/>
            </a:pPr>
            <a:r>
              <a:rPr lang="pt-BR" altLang="pt-BR" sz="1300" b="1">
                <a:solidFill>
                  <a:schemeClr val="hlink"/>
                </a:solidFill>
                <a:latin typeface="Arial" panose="020B0604020202020204" pitchFamily="34" charset="0"/>
                <a:cs typeface="Arial" panose="020B0604020202020204" pitchFamily="34" charset="0"/>
              </a:rPr>
              <a:t>Figura</a:t>
            </a:r>
            <a:endParaRPr lang="pt-BR" altLang="pt-BR" sz="1300" b="1">
              <a:latin typeface="Arial" panose="020B0604020202020204" pitchFamily="34" charset="0"/>
              <a:cs typeface="Arial" panose="020B0604020202020204" pitchFamily="34" charset="0"/>
            </a:endParaRPr>
          </a:p>
        </p:txBody>
      </p:sp>
      <p:pic>
        <p:nvPicPr>
          <p:cNvPr id="5427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138" y="620713"/>
            <a:ext cx="10560050" cy="5684837"/>
          </a:xfrm>
          <a:prstGeom prst="rect">
            <a:avLst/>
          </a:prstGeom>
          <a:noFill/>
          <a:ln w="2857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54276" name="AutoShape 7"/>
          <p:cNvSpPr>
            <a:spLocks noChangeArrowheads="1"/>
          </p:cNvSpPr>
          <p:nvPr/>
        </p:nvSpPr>
        <p:spPr bwMode="auto">
          <a:xfrm>
            <a:off x="10991850" y="6308725"/>
            <a:ext cx="823913" cy="414338"/>
          </a:xfrm>
          <a:custGeom>
            <a:avLst/>
            <a:gdLst>
              <a:gd name="T0" fmla="*/ 13241394 w 21600"/>
              <a:gd name="T1" fmla="*/ 0 h 21600"/>
              <a:gd name="T2" fmla="*/ 0 w 21600"/>
              <a:gd name="T3" fmla="*/ 3973981 h 21600"/>
              <a:gd name="T4" fmla="*/ 13241394 w 21600"/>
              <a:gd name="T5" fmla="*/ 7947962 h 21600"/>
              <a:gd name="T6" fmla="*/ 17655183 w 21600"/>
              <a:gd name="T7" fmla="*/ 397398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38100">
            <a:solidFill>
              <a:srgbClr val="FF66CC"/>
            </a:solidFill>
            <a:miter lim="800000"/>
            <a:headEnd/>
            <a:tailEnd/>
          </a:ln>
        </p:spPr>
        <p:txBody>
          <a:bodyPr wrap="none" anchor="ctr"/>
          <a:lstStyle/>
          <a:p>
            <a:endParaRPr lang="pt-B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p:cNvSpPr>
          <p:nvPr>
            <p:ph type="body" idx="4294967295"/>
          </p:nvPr>
        </p:nvSpPr>
        <p:spPr/>
        <p:txBody>
          <a:bodyPr lIns="91440" rIns="91440"/>
          <a:lstStyle/>
          <a:p>
            <a:pPr algn="ctr">
              <a:buFont typeface="Tw Cen MT" panose="020B0602020104020603" pitchFamily="34" charset="0"/>
              <a:buNone/>
            </a:pPr>
            <a:r>
              <a:rPr lang="pt-BR" altLang="pt-BR" b="1" smtClean="0">
                <a:solidFill>
                  <a:schemeClr val="hlink"/>
                </a:solidFill>
              </a:rPr>
              <a:t>2-Déficit de água livre em mL = (4 mL / kg) x (peso em kg) x (alteração desejada no sódio sérico)</a:t>
            </a:r>
          </a:p>
          <a:p>
            <a:r>
              <a:rPr lang="pt-BR" altLang="pt-BR" smtClean="0"/>
              <a:t>Esta abordagem usa a estimativa de que a provisão de 4 mL / kg de água livre irá baixar o teor de sódio no plasma aproximadamente 1 mEq / L.</a:t>
            </a:r>
          </a:p>
          <a:p>
            <a:pPr algn="ctr">
              <a:buFont typeface="Tw Cen MT" panose="020B0602020104020603" pitchFamily="34" charset="0"/>
              <a:buNone/>
            </a:pPr>
            <a:r>
              <a:rPr lang="pt-BR" altLang="pt-BR" sz="2000" b="1" smtClean="0"/>
              <a:t>Assim, em um RN de 1kg com um sódio plasmático de 165, o déficit de água livre é: (4mL / kg) x (1 kg) x (15 )* = 60 mL</a:t>
            </a:r>
          </a:p>
          <a:p>
            <a:pPr algn="ctr">
              <a:buFont typeface="Tw Cen MT" panose="020B0602020104020603" pitchFamily="34" charset="0"/>
              <a:buNone/>
            </a:pPr>
            <a:endParaRPr lang="pt-BR" altLang="pt-BR" sz="2000" b="1" smtClean="0"/>
          </a:p>
          <a:p>
            <a:pPr algn="ctr">
              <a:buFont typeface="Tw Cen MT" panose="020B0602020104020603" pitchFamily="34" charset="0"/>
              <a:buNone/>
            </a:pPr>
            <a:endParaRPr lang="pt-BR" altLang="pt-BR" sz="2000" smtClean="0"/>
          </a:p>
          <a:p>
            <a:endParaRPr lang="pt-BR" altLang="pt-BR" smtClean="0"/>
          </a:p>
        </p:txBody>
      </p:sp>
      <p:sp>
        <p:nvSpPr>
          <p:cNvPr id="55299" name="Rectangle 4"/>
          <p:cNvSpPr>
            <a:spLocks noGrp="1"/>
          </p:cNvSpPr>
          <p:nvPr>
            <p:ph type="title" idx="4294967295"/>
          </p:nvPr>
        </p:nvSpPr>
        <p:spPr bwMode="auto">
          <a:xfrm>
            <a:off x="814388" y="0"/>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cap="none" smtClean="0">
                <a:solidFill>
                  <a:srgbClr val="FF0000"/>
                </a:solidFill>
              </a:rPr>
              <a:t>Hipernatremia neonatal severa</a:t>
            </a:r>
          </a:p>
        </p:txBody>
      </p:sp>
      <p:sp>
        <p:nvSpPr>
          <p:cNvPr id="55300" name="Text Box 5"/>
          <p:cNvSpPr txBox="1">
            <a:spLocks noChangeArrowheads="1"/>
          </p:cNvSpPr>
          <p:nvPr/>
        </p:nvSpPr>
        <p:spPr bwMode="auto">
          <a:xfrm>
            <a:off x="3965575" y="971550"/>
            <a:ext cx="4667250"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defTabSz="914400" eaLnBrk="1" hangingPunct="1">
              <a:spcBef>
                <a:spcPct val="0"/>
              </a:spcBef>
              <a:buFontTx/>
              <a:buNone/>
            </a:pPr>
            <a:r>
              <a:rPr lang="pt-BR" altLang="pt-BR" sz="2400" b="1">
                <a:solidFill>
                  <a:schemeClr val="hlink"/>
                </a:solidFill>
                <a:latin typeface="Arial" panose="020B0604020202020204" pitchFamily="34" charset="0"/>
                <a:cs typeface="Arial" panose="020B0604020202020204" pitchFamily="34" charset="0"/>
              </a:rPr>
              <a:t>Cálculo do déficit de água livre</a:t>
            </a:r>
          </a:p>
        </p:txBody>
      </p:sp>
      <p:sp>
        <p:nvSpPr>
          <p:cNvPr id="55301" name="Text Box 6"/>
          <p:cNvSpPr txBox="1">
            <a:spLocks noChangeArrowheads="1"/>
          </p:cNvSpPr>
          <p:nvPr/>
        </p:nvSpPr>
        <p:spPr bwMode="auto">
          <a:xfrm>
            <a:off x="320675" y="5413375"/>
            <a:ext cx="10352088"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defTabSz="914400" eaLnBrk="1" hangingPunct="1">
              <a:spcBef>
                <a:spcPct val="0"/>
              </a:spcBef>
              <a:buFontTx/>
              <a:buNone/>
            </a:pPr>
            <a:r>
              <a:rPr lang="pt-BR" altLang="pt-BR" sz="1300">
                <a:solidFill>
                  <a:schemeClr val="hlink"/>
                </a:solidFill>
                <a:latin typeface="Arial" panose="020B0604020202020204" pitchFamily="34" charset="0"/>
                <a:cs typeface="Arial" panose="020B0604020202020204" pitchFamily="34" charset="0"/>
              </a:rPr>
              <a:t>*</a:t>
            </a:r>
            <a:r>
              <a:rPr lang="pt-BR" altLang="pt-BR" sz="2400">
                <a:solidFill>
                  <a:schemeClr val="hlink"/>
                </a:solidFill>
                <a:latin typeface="Arial" panose="020B0604020202020204" pitchFamily="34" charset="0"/>
                <a:cs typeface="Arial" panose="020B0604020202020204" pitchFamily="34" charset="0"/>
              </a:rPr>
              <a:t>Para o RN prematuro extremos aceitamos uma Na normal até 150 mEq/L.</a:t>
            </a:r>
          </a:p>
          <a:p>
            <a:pPr defTabSz="914400" eaLnBrk="1" hangingPunct="1">
              <a:spcBef>
                <a:spcPct val="0"/>
              </a:spcBef>
              <a:buFontTx/>
              <a:buNone/>
            </a:pPr>
            <a:r>
              <a:rPr lang="pt-BR" altLang="pt-BR" sz="2400">
                <a:solidFill>
                  <a:schemeClr val="hlink"/>
                </a:solidFill>
                <a:latin typeface="Arial" panose="020B0604020202020204" pitchFamily="34" charset="0"/>
                <a:cs typeface="Arial" panose="020B0604020202020204" pitchFamily="34" charset="0"/>
              </a:rPr>
              <a:t>          Assim a alteração desejada no sódio sérico seria:165-150:15 mEq/L)</a:t>
            </a:r>
          </a:p>
        </p:txBody>
      </p:sp>
      <p:sp>
        <p:nvSpPr>
          <p:cNvPr id="55303" name="AutoShape 8"/>
          <p:cNvSpPr>
            <a:spLocks noChangeArrowheads="1"/>
          </p:cNvSpPr>
          <p:nvPr/>
        </p:nvSpPr>
        <p:spPr bwMode="auto">
          <a:xfrm>
            <a:off x="11377613" y="6588125"/>
            <a:ext cx="814387" cy="269875"/>
          </a:xfrm>
          <a:custGeom>
            <a:avLst/>
            <a:gdLst>
              <a:gd name="T0" fmla="*/ 12970463 w 21600"/>
              <a:gd name="T1" fmla="*/ 0 h 21600"/>
              <a:gd name="T2" fmla="*/ 0 w 21600"/>
              <a:gd name="T3" fmla="*/ 1685944 h 21600"/>
              <a:gd name="T4" fmla="*/ 12970463 w 21600"/>
              <a:gd name="T5" fmla="*/ 3371876 h 21600"/>
              <a:gd name="T6" fmla="*/ 17293961 w 21600"/>
              <a:gd name="T7" fmla="*/ 168594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38100">
            <a:solidFill>
              <a:srgbClr val="FF66CC"/>
            </a:solidFill>
            <a:miter lim="800000"/>
            <a:headEnd/>
            <a:tailEnd/>
          </a:ln>
        </p:spPr>
        <p:txBody>
          <a:bodyPr wrap="none" anchor="ctr"/>
          <a:lstStyle/>
          <a:p>
            <a:endParaRPr lang="pt-BR"/>
          </a:p>
        </p:txBody>
      </p:sp>
      <p:sp>
        <p:nvSpPr>
          <p:cNvPr id="55304" name="Line 9"/>
          <p:cNvSpPr>
            <a:spLocks noChangeShapeType="1"/>
          </p:cNvSpPr>
          <p:nvPr/>
        </p:nvSpPr>
        <p:spPr bwMode="auto">
          <a:xfrm>
            <a:off x="334963" y="1268413"/>
            <a:ext cx="577850" cy="431800"/>
          </a:xfrm>
          <a:prstGeom prst="line">
            <a:avLst/>
          </a:prstGeom>
          <a:noFill/>
          <a:ln w="76200">
            <a:solidFill>
              <a:srgbClr val="FF66CC"/>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55305" name="Text Box 10"/>
          <p:cNvSpPr txBox="1">
            <a:spLocks noChangeArrowheads="1"/>
          </p:cNvSpPr>
          <p:nvPr/>
        </p:nvSpPr>
        <p:spPr bwMode="auto">
          <a:xfrm>
            <a:off x="1355725" y="981075"/>
            <a:ext cx="240030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algn="ctr" defTabSz="914400" eaLnBrk="1" hangingPunct="1">
              <a:spcBef>
                <a:spcPct val="0"/>
              </a:spcBef>
              <a:buFontTx/>
              <a:buNone/>
            </a:pPr>
            <a:r>
              <a:rPr lang="pt-BR" altLang="pt-BR" sz="2000" b="1">
                <a:solidFill>
                  <a:srgbClr val="FF66CC"/>
                </a:solidFill>
                <a:latin typeface="Arial" panose="020B0604020202020204" pitchFamily="34" charset="0"/>
                <a:cs typeface="Arial" panose="020B0604020202020204" pitchFamily="34" charset="0"/>
              </a:rPr>
              <a:t>Temos usado esta</a:t>
            </a:r>
          </a:p>
          <a:p>
            <a:pPr algn="ctr" defTabSz="914400" eaLnBrk="1" hangingPunct="1">
              <a:spcBef>
                <a:spcPct val="0"/>
              </a:spcBef>
              <a:buFontTx/>
              <a:buNone/>
            </a:pPr>
            <a:r>
              <a:rPr lang="pt-BR" altLang="pt-BR" sz="2000" b="1">
                <a:solidFill>
                  <a:srgbClr val="FF66CC"/>
                </a:solidFill>
                <a:latin typeface="Arial" panose="020B0604020202020204" pitchFamily="34" charset="0"/>
                <a:cs typeface="Arial" panose="020B0604020202020204" pitchFamily="34" charset="0"/>
              </a:rPr>
              <a:t>abordagem</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p:cNvSpPr>
          <p:nvPr>
            <p:ph type="body" idx="4294967295"/>
          </p:nvPr>
        </p:nvSpPr>
        <p:spPr>
          <a:xfrm>
            <a:off x="522288" y="1895475"/>
            <a:ext cx="11247437" cy="5141913"/>
          </a:xfrm>
        </p:spPr>
        <p:txBody>
          <a:bodyPr lIns="91440" rIns="91440"/>
          <a:lstStyle/>
          <a:p>
            <a:r>
              <a:rPr lang="pt-BR" altLang="pt-BR" sz="2400" smtClean="0"/>
              <a:t>Cálculos de água livre prevêem uma estimativa da quantidade de água sem o sódio necessária para retornar o sódio plasmático a uma concentração normal.  </a:t>
            </a:r>
          </a:p>
          <a:p>
            <a:r>
              <a:rPr lang="pt-BR" altLang="pt-BR" sz="2400" smtClean="0"/>
              <a:t>No entanto, </a:t>
            </a:r>
            <a:r>
              <a:rPr lang="pt-BR" altLang="pt-BR" sz="2400" b="1" smtClean="0"/>
              <a:t>na maioria das configurações clínicas, o  líquido administrado geralmente contém sódio, mas é hipotônico para o plasma do paciente, proporcionando assim água. </a:t>
            </a:r>
          </a:p>
          <a:p>
            <a:r>
              <a:rPr lang="pt-BR" altLang="pt-BR" sz="2400" smtClean="0"/>
              <a:t>A solução salina normal (solução salina a 0,9 por cento) é isotônica em pacientes com sódio plasmático normal, no entanto, é um líquido hipotônico para crianças com hipernatremia e conseqüentemente, pode ser usado como fluido de reidratação inicial para pacientes com hipovolemia hipernatrêmica. </a:t>
            </a:r>
          </a:p>
          <a:p>
            <a:r>
              <a:rPr lang="pt-BR" altLang="pt-BR" sz="2400" smtClean="0"/>
              <a:t>Fluidos enterais, incluindo a terapia de reidratação oral também são tipicamente fluidos hipotônicos</a:t>
            </a:r>
          </a:p>
        </p:txBody>
      </p:sp>
      <p:sp>
        <p:nvSpPr>
          <p:cNvPr id="56323" name="Rectangle 4"/>
          <p:cNvSpPr>
            <a:spLocks noGrp="1"/>
          </p:cNvSpPr>
          <p:nvPr>
            <p:ph type="title" idx="4294967295"/>
          </p:nvPr>
        </p:nvSpPr>
        <p:spPr bwMode="auto">
          <a:xfrm>
            <a:off x="771525" y="314325"/>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fontScale="90000"/>
          </a:bodyPr>
          <a:lstStyle/>
          <a:p>
            <a:pPr algn="ctr"/>
            <a:r>
              <a:rPr lang="pt-BR" altLang="pt-BR" sz="6000" cap="none" smtClean="0">
                <a:solidFill>
                  <a:srgbClr val="FF3300"/>
                </a:solidFill>
              </a:rPr>
              <a:t>Hipernatremia neonatal severa</a:t>
            </a:r>
            <a:r>
              <a:rPr lang="pt-BR" altLang="pt-BR" sz="4600" cap="none" smtClean="0">
                <a:solidFill>
                  <a:srgbClr val="FF3300"/>
                </a:solidFill>
              </a:rPr>
              <a:t/>
            </a:r>
            <a:br>
              <a:rPr lang="pt-BR" altLang="pt-BR" sz="4600" cap="none" smtClean="0">
                <a:solidFill>
                  <a:srgbClr val="FF3300"/>
                </a:solidFill>
              </a:rPr>
            </a:br>
            <a:r>
              <a:rPr lang="pt-BR" altLang="pt-BR" sz="3800" cap="none" smtClean="0">
                <a:solidFill>
                  <a:schemeClr val="hlink"/>
                </a:solidFill>
              </a:rPr>
              <a:t>Líquido a ser prescrito</a:t>
            </a:r>
          </a:p>
        </p:txBody>
      </p:sp>
      <p:sp>
        <p:nvSpPr>
          <p:cNvPr id="56324" name="AutoShape 5"/>
          <p:cNvSpPr>
            <a:spLocks noChangeArrowheads="1"/>
          </p:cNvSpPr>
          <p:nvPr/>
        </p:nvSpPr>
        <p:spPr bwMode="auto">
          <a:xfrm>
            <a:off x="10991850" y="6308725"/>
            <a:ext cx="823913" cy="414338"/>
          </a:xfrm>
          <a:custGeom>
            <a:avLst/>
            <a:gdLst>
              <a:gd name="T0" fmla="*/ 13241394 w 21600"/>
              <a:gd name="T1" fmla="*/ 0 h 21600"/>
              <a:gd name="T2" fmla="*/ 0 w 21600"/>
              <a:gd name="T3" fmla="*/ 3973981 h 21600"/>
              <a:gd name="T4" fmla="*/ 13241394 w 21600"/>
              <a:gd name="T5" fmla="*/ 7947962 h 21600"/>
              <a:gd name="T6" fmla="*/ 17655183 w 21600"/>
              <a:gd name="T7" fmla="*/ 397398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38100">
            <a:solidFill>
              <a:srgbClr val="FF66CC"/>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4294967295"/>
          </p:nvPr>
        </p:nvSpPr>
        <p:spPr>
          <a:xfrm>
            <a:off x="239713" y="1125538"/>
            <a:ext cx="11952287" cy="5732462"/>
          </a:xfrm>
        </p:spPr>
        <p:txBody>
          <a:bodyPr lIns="91440" rIns="91440"/>
          <a:lstStyle/>
          <a:p>
            <a:pPr>
              <a:lnSpc>
                <a:spcPct val="80000"/>
              </a:lnSpc>
              <a:buFont typeface="Tw Cen MT" panose="020B0602020104020603" pitchFamily="34" charset="0"/>
              <a:buNone/>
            </a:pPr>
            <a:r>
              <a:rPr lang="pt-BR" altLang="pt-BR" sz="1500" b="1" smtClean="0">
                <a:solidFill>
                  <a:schemeClr val="hlink"/>
                </a:solidFill>
              </a:rPr>
              <a:t>                                                    </a:t>
            </a:r>
            <a:r>
              <a:rPr lang="pt-BR" altLang="pt-BR" sz="2400" b="1" smtClean="0">
                <a:solidFill>
                  <a:schemeClr val="hlink"/>
                </a:solidFill>
              </a:rPr>
              <a:t>Taxa de correção</a:t>
            </a:r>
            <a:r>
              <a:rPr lang="pt-BR" altLang="pt-BR" sz="2400" smtClean="0">
                <a:solidFill>
                  <a:schemeClr val="hlink"/>
                </a:solidFill>
              </a:rPr>
              <a:t> </a:t>
            </a:r>
          </a:p>
          <a:p>
            <a:pPr>
              <a:lnSpc>
                <a:spcPct val="80000"/>
              </a:lnSpc>
              <a:buFont typeface="Tw Cen MT" panose="020B0602020104020603" pitchFamily="34" charset="0"/>
              <a:buNone/>
            </a:pPr>
            <a:endParaRPr lang="pt-BR" altLang="pt-BR" sz="2400" smtClean="0">
              <a:solidFill>
                <a:schemeClr val="hlink"/>
              </a:solidFill>
            </a:endParaRPr>
          </a:p>
          <a:p>
            <a:pPr>
              <a:lnSpc>
                <a:spcPct val="80000"/>
              </a:lnSpc>
            </a:pPr>
            <a:r>
              <a:rPr lang="pt-BR" altLang="pt-BR" sz="2400" smtClean="0"/>
              <a:t>É importante determinar a cronicidade da hipernatremia ao determinar a taxa de correção. </a:t>
            </a:r>
          </a:p>
          <a:p>
            <a:pPr>
              <a:lnSpc>
                <a:spcPct val="80000"/>
              </a:lnSpc>
            </a:pPr>
            <a:r>
              <a:rPr lang="pt-BR" altLang="pt-BR" sz="2400" smtClean="0"/>
              <a:t>Em pacientes com hipernatremia crônica, adaptação cerebral a  hipernatremia ocorre nos primeiros dias com a restauração do volume cerebral. </a:t>
            </a:r>
          </a:p>
          <a:p>
            <a:pPr>
              <a:lnSpc>
                <a:spcPct val="80000"/>
              </a:lnSpc>
            </a:pPr>
            <a:r>
              <a:rPr lang="pt-BR" altLang="pt-BR" sz="2400" smtClean="0"/>
              <a:t>Nesses pacientes, há um risco de edema cerebral com provisão rápida de água livre. </a:t>
            </a:r>
          </a:p>
          <a:p>
            <a:pPr>
              <a:lnSpc>
                <a:spcPct val="80000"/>
              </a:lnSpc>
            </a:pPr>
            <a:r>
              <a:rPr lang="pt-BR" altLang="pt-BR" sz="2400" smtClean="0"/>
              <a:t>Mesmo nos casos em que a hipernatremia é conhecida por ocorrer de forma aguda, taxas de correção similares geralmente são usadas com cautela, especialmente com mais aberrações pronunciadas no sódio sérico.</a:t>
            </a:r>
          </a:p>
          <a:p>
            <a:pPr>
              <a:lnSpc>
                <a:spcPct val="80000"/>
              </a:lnSpc>
            </a:pPr>
            <a:endParaRPr lang="pt-BR" altLang="pt-BR" sz="2400" smtClean="0"/>
          </a:p>
          <a:p>
            <a:pPr algn="ctr">
              <a:lnSpc>
                <a:spcPct val="80000"/>
              </a:lnSpc>
              <a:buFont typeface="Tw Cen MT" panose="020B0602020104020603" pitchFamily="34" charset="0"/>
              <a:buNone/>
            </a:pPr>
            <a:r>
              <a:rPr lang="pt-BR" altLang="pt-BR" sz="2400" b="1" smtClean="0">
                <a:solidFill>
                  <a:schemeClr val="hlink"/>
                </a:solidFill>
              </a:rPr>
              <a:t>Para crianças com hipernatremia crônica (soro sérico ≥150 mEq / L por mais de 24 horas) ou aqueles com hipernatremia grave aguda (sódio sérico&gt; 160 mEq / L), os especialistas recomendam uma taxa de correção que não exceda uma queda de sódio superior a 0,5 mEq / L por hora (ou seja, 10 a 12 mEq / L por dia).</a:t>
            </a:r>
          </a:p>
          <a:p>
            <a:pPr algn="ctr">
              <a:lnSpc>
                <a:spcPct val="80000"/>
              </a:lnSpc>
              <a:buFont typeface="Tw Cen MT" panose="020B0602020104020603" pitchFamily="34" charset="0"/>
              <a:buNone/>
            </a:pPr>
            <a:endParaRPr lang="pt-BR" altLang="pt-BR" sz="2400" b="1" smtClean="0">
              <a:solidFill>
                <a:schemeClr val="hlink"/>
              </a:solidFill>
            </a:endParaRPr>
          </a:p>
          <a:p>
            <a:pPr algn="ctr">
              <a:lnSpc>
                <a:spcPct val="80000"/>
              </a:lnSpc>
              <a:buFont typeface="Tw Cen MT" panose="020B0602020104020603" pitchFamily="34" charset="0"/>
              <a:buNone/>
            </a:pPr>
            <a:r>
              <a:rPr lang="pt-BR" altLang="pt-BR" sz="2400" b="1" smtClean="0">
                <a:solidFill>
                  <a:srgbClr val="FF3300"/>
                </a:solidFill>
              </a:rPr>
              <a:t>Taxas mais rápidas de correção estão associadas a um maior risco de Edema Cerebral</a:t>
            </a:r>
          </a:p>
        </p:txBody>
      </p:sp>
      <p:sp>
        <p:nvSpPr>
          <p:cNvPr id="57347" name="Rectangle 4"/>
          <p:cNvSpPr>
            <a:spLocks noGrp="1"/>
          </p:cNvSpPr>
          <p:nvPr>
            <p:ph type="title" idx="4294967295"/>
          </p:nvPr>
        </p:nvSpPr>
        <p:spPr bwMode="auto">
          <a:xfrm>
            <a:off x="814388" y="0"/>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z="6000" cap="none" smtClean="0">
                <a:solidFill>
                  <a:srgbClr val="FF3300"/>
                </a:solidFill>
              </a:rPr>
              <a:t>Hipernatremia neonatal severa</a:t>
            </a:r>
          </a:p>
        </p:txBody>
      </p:sp>
      <p:sp>
        <p:nvSpPr>
          <p:cNvPr id="57348" name="AutoShape 5"/>
          <p:cNvSpPr>
            <a:spLocks noChangeArrowheads="1"/>
          </p:cNvSpPr>
          <p:nvPr/>
        </p:nvSpPr>
        <p:spPr bwMode="auto">
          <a:xfrm>
            <a:off x="10991850" y="6308725"/>
            <a:ext cx="823913" cy="414338"/>
          </a:xfrm>
          <a:custGeom>
            <a:avLst/>
            <a:gdLst>
              <a:gd name="T0" fmla="*/ 13241394 w 21600"/>
              <a:gd name="T1" fmla="*/ 0 h 21600"/>
              <a:gd name="T2" fmla="*/ 0 w 21600"/>
              <a:gd name="T3" fmla="*/ 3973981 h 21600"/>
              <a:gd name="T4" fmla="*/ 13241394 w 21600"/>
              <a:gd name="T5" fmla="*/ 7947962 h 21600"/>
              <a:gd name="T6" fmla="*/ 17655183 w 21600"/>
              <a:gd name="T7" fmla="*/ 397398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38100">
            <a:solidFill>
              <a:srgbClr val="FF66CC"/>
            </a:solidFill>
            <a:miter lim="800000"/>
            <a:headEnd/>
            <a:tailEnd/>
          </a:ln>
        </p:spPr>
        <p:txBody>
          <a:bodyPr wrap="none" anchor="ct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idx="4294967295"/>
          </p:nvPr>
        </p:nvSpPr>
        <p:spPr bwMode="auto">
          <a:xfrm>
            <a:off x="527050" y="549275"/>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z="4200" cap="none" smtClean="0">
                <a:solidFill>
                  <a:schemeClr val="hlink"/>
                </a:solidFill>
              </a:rPr>
              <a:t/>
            </a:r>
            <a:br>
              <a:rPr lang="pt-BR" altLang="pt-BR" sz="4200" cap="none" smtClean="0">
                <a:solidFill>
                  <a:schemeClr val="hlink"/>
                </a:solidFill>
              </a:rPr>
            </a:br>
            <a:r>
              <a:rPr lang="pt-BR" altLang="pt-BR" sz="4200" cap="none" smtClean="0">
                <a:solidFill>
                  <a:schemeClr val="hlink"/>
                </a:solidFill>
              </a:rPr>
              <a:t>    EM RESUMO...</a:t>
            </a:r>
          </a:p>
        </p:txBody>
      </p:sp>
      <p:sp>
        <p:nvSpPr>
          <p:cNvPr id="58371" name="Rectangle 3"/>
          <p:cNvSpPr>
            <a:spLocks noGrp="1"/>
          </p:cNvSpPr>
          <p:nvPr>
            <p:ph type="body" idx="4294967295"/>
          </p:nvPr>
        </p:nvSpPr>
        <p:spPr>
          <a:xfrm>
            <a:off x="971550" y="2243138"/>
            <a:ext cx="9720263" cy="4022725"/>
          </a:xfrm>
        </p:spPr>
        <p:txBody>
          <a:bodyPr lIns="91440" rIns="91440"/>
          <a:lstStyle/>
          <a:p>
            <a:r>
              <a:rPr lang="pt-BR" altLang="pt-BR" sz="2800" smtClean="0"/>
              <a:t>A hipernatremia,definida como sódio sérico ou plasmático superior a 1 50 mEq / L (ou 150 mmol/L) e é incomum.</a:t>
            </a:r>
          </a:p>
          <a:p>
            <a:r>
              <a:rPr lang="pt-BR" altLang="pt-BR" sz="2800" smtClean="0"/>
              <a:t>A hipernatremia pediátrica é mais comum no período do recém-nascido devido a ingesta inadequada de neonatos na amamentação. </a:t>
            </a:r>
          </a:p>
          <a:p>
            <a:r>
              <a:rPr lang="pt-BR" altLang="pt-BR" sz="2800" smtClean="0"/>
              <a:t>Em crianças mais velhas, a causa mais comum de hipernatremia é o excesso de perda de água por gastroenterite ou infecção sistêmica.</a:t>
            </a:r>
          </a:p>
          <a:p>
            <a:endParaRPr lang="pt-BR" altLang="pt-BR" sz="2800" smtClean="0"/>
          </a:p>
        </p:txBody>
      </p:sp>
      <p:sp>
        <p:nvSpPr>
          <p:cNvPr id="58372" name="Rectangle 4"/>
          <p:cNvSpPr>
            <a:spLocks noChangeArrowheads="1"/>
          </p:cNvSpPr>
          <p:nvPr/>
        </p:nvSpPr>
        <p:spPr bwMode="auto">
          <a:xfrm>
            <a:off x="841375" y="117475"/>
            <a:ext cx="11025188" cy="260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defTabSz="914400" eaLnBrk="1" hangingPunct="1">
              <a:spcBef>
                <a:spcPct val="0"/>
              </a:spcBef>
              <a:buFontTx/>
              <a:buNone/>
            </a:pPr>
            <a:r>
              <a:rPr lang="pt-BR" altLang="pt-BR" sz="6000">
                <a:solidFill>
                  <a:srgbClr val="FF3300"/>
                </a:solidFill>
                <a:latin typeface="Arial" panose="020B0604020202020204" pitchFamily="34" charset="0"/>
                <a:cs typeface="Arial" panose="020B0604020202020204" pitchFamily="34" charset="0"/>
              </a:rPr>
              <a:t>Hipernatremia neonatal severa</a:t>
            </a:r>
          </a:p>
          <a:p>
            <a:pPr defTabSz="914400" eaLnBrk="1" hangingPunct="1">
              <a:spcBef>
                <a:spcPct val="0"/>
              </a:spcBef>
              <a:buFontTx/>
              <a:buNone/>
            </a:pPr>
            <a:endParaRPr lang="pt-BR" altLang="pt-BR" sz="6000">
              <a:solidFill>
                <a:srgbClr val="FF3300"/>
              </a:solidFill>
              <a:latin typeface="Arial" panose="020B0604020202020204" pitchFamily="34" charset="0"/>
              <a:cs typeface="Arial" panose="020B0604020202020204" pitchFamily="34" charset="0"/>
            </a:endParaRPr>
          </a:p>
          <a:p>
            <a:pPr defTabSz="914400" eaLnBrk="1" hangingPunct="1">
              <a:spcBef>
                <a:spcPct val="0"/>
              </a:spcBef>
              <a:buFontTx/>
              <a:buNone/>
            </a:pPr>
            <a:endParaRPr lang="pt-BR" altLang="pt-BR" sz="6000">
              <a:solidFill>
                <a:srgbClr val="FF3300"/>
              </a:solidFill>
              <a:latin typeface="Arial" panose="020B0604020202020204" pitchFamily="34" charset="0"/>
              <a:cs typeface="Arial" panose="020B0604020202020204" pitchFamily="34" charset="0"/>
            </a:endParaRPr>
          </a:p>
        </p:txBody>
      </p:sp>
      <p:sp>
        <p:nvSpPr>
          <p:cNvPr id="58373" name="AutoShape 5"/>
          <p:cNvSpPr>
            <a:spLocks noChangeArrowheads="1"/>
          </p:cNvSpPr>
          <p:nvPr/>
        </p:nvSpPr>
        <p:spPr bwMode="auto">
          <a:xfrm>
            <a:off x="10991850" y="6308725"/>
            <a:ext cx="823913" cy="414338"/>
          </a:xfrm>
          <a:custGeom>
            <a:avLst/>
            <a:gdLst>
              <a:gd name="T0" fmla="*/ 13241394 w 21600"/>
              <a:gd name="T1" fmla="*/ 0 h 21600"/>
              <a:gd name="T2" fmla="*/ 0 w 21600"/>
              <a:gd name="T3" fmla="*/ 3973981 h 21600"/>
              <a:gd name="T4" fmla="*/ 13241394 w 21600"/>
              <a:gd name="T5" fmla="*/ 7947962 h 21600"/>
              <a:gd name="T6" fmla="*/ 17655183 w 21600"/>
              <a:gd name="T7" fmla="*/ 397398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38100">
            <a:solidFill>
              <a:srgbClr val="FF66CC"/>
            </a:solidFill>
            <a:miter lim="800000"/>
            <a:headEnd/>
            <a:tailEnd/>
          </a:ln>
        </p:spPr>
        <p:txBody>
          <a:bodyPr wrap="none" anchor="ctr"/>
          <a:lstStyle/>
          <a:p>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idx="4294967295"/>
          </p:nvPr>
        </p:nvSpPr>
        <p:spPr bwMode="auto">
          <a:xfrm>
            <a:off x="788988" y="574675"/>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cap="none" smtClean="0">
                <a:solidFill>
                  <a:schemeClr val="hlink"/>
                </a:solidFill>
              </a:rPr>
              <a:t>Como fizemos no nosso caso</a:t>
            </a:r>
          </a:p>
        </p:txBody>
      </p:sp>
      <p:sp>
        <p:nvSpPr>
          <p:cNvPr id="59395" name="Rectangle 3"/>
          <p:cNvSpPr>
            <a:spLocks noGrp="1"/>
          </p:cNvSpPr>
          <p:nvPr>
            <p:ph type="body" idx="4294967295"/>
          </p:nvPr>
        </p:nvSpPr>
        <p:spPr>
          <a:xfrm>
            <a:off x="0" y="1600200"/>
            <a:ext cx="12192000" cy="4525963"/>
          </a:xfrm>
        </p:spPr>
        <p:txBody>
          <a:bodyPr lIns="91440" rIns="91440"/>
          <a:lstStyle/>
          <a:p>
            <a:r>
              <a:rPr lang="pt-BR" altLang="pt-BR" sz="2400" smtClean="0"/>
              <a:t>Peso: 725gramas (0,725kg) – Na sérico:165 mmol/L</a:t>
            </a:r>
          </a:p>
          <a:p>
            <a:r>
              <a:rPr lang="pt-BR" altLang="pt-BR" sz="2400" smtClean="0"/>
              <a:t>Aceitando o sódio sérico de 150 mmol/L, deveríamos baixar  15 mmol/L (165 menos 150 mmol/L). No entanto, </a:t>
            </a:r>
            <a:r>
              <a:rPr lang="pt-BR" altLang="pt-BR" sz="2400" b="1" smtClean="0">
                <a:solidFill>
                  <a:schemeClr val="hlink"/>
                </a:solidFill>
              </a:rPr>
              <a:t>os especialistas recomendam uma taxa de correção que não exceda uma queda de sódio superior a 0,5 mEq / L por hora (ou seja, 10 a 12 mEq / L por dia). Assim, vamos baixar 12 mmol/L.</a:t>
            </a:r>
            <a:r>
              <a:rPr lang="pt-BR" altLang="pt-BR" sz="2400" smtClean="0"/>
              <a:t> </a:t>
            </a:r>
          </a:p>
          <a:p>
            <a:r>
              <a:rPr lang="pt-BR" altLang="pt-BR" sz="2400" smtClean="0"/>
              <a:t>Fórmula:4 ml/kg para cada mEq que deseja baixar em 24-48 horas</a:t>
            </a:r>
          </a:p>
          <a:p>
            <a:r>
              <a:rPr lang="pt-BR" altLang="pt-BR" sz="2400" smtClean="0"/>
              <a:t>Cálculos: 12 x 4=48 x 0,725=34,8 mL</a:t>
            </a:r>
            <a:r>
              <a:rPr lang="en-US" altLang="pt-BR" sz="2400" smtClean="0"/>
              <a:t>÷24 h=1,45 mL/h</a:t>
            </a:r>
          </a:p>
          <a:p>
            <a:pPr algn="ctr">
              <a:buFont typeface="Tw Cen MT" panose="020B0602020104020603" pitchFamily="34" charset="0"/>
              <a:buNone/>
            </a:pPr>
            <a:r>
              <a:rPr lang="pt-BR" altLang="pt-BR" sz="2400" smtClean="0"/>
              <a:t>(Usamos soro fisiológico por tratar-se de uma hipernatremia hipovolêmica)</a:t>
            </a:r>
          </a:p>
          <a:p>
            <a:pPr algn="ctr">
              <a:buFont typeface="Tw Cen MT" panose="020B0602020104020603" pitchFamily="34" charset="0"/>
              <a:buNone/>
            </a:pPr>
            <a:r>
              <a:rPr lang="pt-BR" altLang="pt-BR" sz="2400" b="1" smtClean="0">
                <a:solidFill>
                  <a:schemeClr val="hlink"/>
                </a:solidFill>
              </a:rPr>
              <a:t>É IMPORTANE EVITAR A PERDA TRANSEPIDÉRMICA</a:t>
            </a:r>
          </a:p>
          <a:p>
            <a:pPr>
              <a:buFont typeface="Tw Cen MT" panose="020B0602020104020603" pitchFamily="34" charset="0"/>
              <a:buNone/>
            </a:pPr>
            <a:r>
              <a:rPr lang="pt-BR" altLang="pt-BR" sz="2400" smtClean="0"/>
              <a:t>              </a:t>
            </a:r>
          </a:p>
        </p:txBody>
      </p:sp>
      <p:sp>
        <p:nvSpPr>
          <p:cNvPr id="59396" name="Rectangle 4"/>
          <p:cNvSpPr>
            <a:spLocks noChangeArrowheads="1"/>
          </p:cNvSpPr>
          <p:nvPr/>
        </p:nvSpPr>
        <p:spPr bwMode="auto">
          <a:xfrm>
            <a:off x="623888" y="115888"/>
            <a:ext cx="11233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algn="ctr" defTabSz="914400" eaLnBrk="1" hangingPunct="1">
              <a:spcBef>
                <a:spcPct val="0"/>
              </a:spcBef>
              <a:buFontTx/>
              <a:buNone/>
            </a:pPr>
            <a:r>
              <a:rPr lang="pt-BR" altLang="pt-BR" sz="4000">
                <a:solidFill>
                  <a:srgbClr val="FF3300"/>
                </a:solidFill>
                <a:latin typeface="Arial" panose="020B0604020202020204" pitchFamily="34" charset="0"/>
                <a:cs typeface="Arial" panose="020B0604020202020204" pitchFamily="34" charset="0"/>
              </a:rPr>
              <a:t>Hipernatremia neonatal severa</a:t>
            </a:r>
          </a:p>
        </p:txBody>
      </p:sp>
      <p:pic>
        <p:nvPicPr>
          <p:cNvPr id="59397" name="Picture 5" descr="Clique aqui para ver o artig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15588" y="5300663"/>
            <a:ext cx="49530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bwMode="auto">
          <a:xfrm>
            <a:off x="1014413" y="-155575"/>
            <a:ext cx="9720262" cy="1498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z="6000" cap="none" smtClean="0">
                <a:solidFill>
                  <a:srgbClr val="FF0000"/>
                </a:solidFill>
              </a:rPr>
              <a:t>HIPERCALEMIA</a:t>
            </a:r>
          </a:p>
        </p:txBody>
      </p:sp>
      <p:sp>
        <p:nvSpPr>
          <p:cNvPr id="63491" name="Rectangle 3"/>
          <p:cNvSpPr>
            <a:spLocks noGrp="1"/>
          </p:cNvSpPr>
          <p:nvPr>
            <p:ph type="body" idx="1"/>
          </p:nvPr>
        </p:nvSpPr>
        <p:spPr>
          <a:xfrm>
            <a:off x="0" y="1073150"/>
            <a:ext cx="11422063" cy="6065838"/>
          </a:xfrm>
          <a:solidFill>
            <a:schemeClr val="bg1"/>
          </a:solidFill>
        </p:spPr>
        <p:txBody>
          <a:bodyPr/>
          <a:lstStyle/>
          <a:p>
            <a:pPr>
              <a:lnSpc>
                <a:spcPct val="70000"/>
              </a:lnSpc>
            </a:pPr>
            <a:r>
              <a:rPr lang="pt-BR" altLang="pt-BR" sz="2000" smtClean="0"/>
              <a:t>- </a:t>
            </a:r>
            <a:r>
              <a:rPr lang="pt-BR" altLang="pt-BR" sz="2000" smtClean="0">
                <a:latin typeface="Times New Roman" panose="02020603050405020304" pitchFamily="18" charset="0"/>
              </a:rPr>
              <a:t>suspender a administração de K+</a:t>
            </a:r>
          </a:p>
          <a:p>
            <a:pPr>
              <a:lnSpc>
                <a:spcPct val="70000"/>
              </a:lnSpc>
            </a:pPr>
            <a:r>
              <a:rPr lang="pt-BR" altLang="pt-BR" sz="2000" smtClean="0">
                <a:latin typeface="Times New Roman" panose="02020603050405020304" pitchFamily="18" charset="0"/>
              </a:rPr>
              <a:t> - gluc. de Ca 10%:   1-2ml/kg em 10-15 min Observa-se melhora imediata em 5 a 10 minutos, mas esta é transitória com duração da ação entre 30 minutos e 4 horas. Pode-se repetir a infusão em 5 a 10 minutos após. Mecanismo de ação: restaura a excitabilidade da membrana celular. </a:t>
            </a:r>
          </a:p>
          <a:p>
            <a:pPr>
              <a:lnSpc>
                <a:spcPct val="70000"/>
              </a:lnSpc>
            </a:pPr>
            <a:r>
              <a:rPr lang="pt-BR" altLang="pt-BR" sz="2000" smtClean="0">
                <a:latin typeface="Times New Roman" panose="02020603050405020304" pitchFamily="18" charset="0"/>
              </a:rPr>
              <a:t> - glicoinsulinoterapia: 1g glicose/kg + 1 unidade insulina para cada  4g de glicose em 60 min ( reduz o K+ em 1 a 2 mEq/l em 30 a 60 minutos e o efeito persiste por 4 a 6 horas). Mecanismo de ação: aumenta a captação de K+ pela célula*</a:t>
            </a:r>
          </a:p>
          <a:p>
            <a:pPr>
              <a:lnSpc>
                <a:spcPct val="70000"/>
              </a:lnSpc>
            </a:pPr>
            <a:r>
              <a:rPr lang="pt-BR" altLang="pt-BR" sz="2000" smtClean="0">
                <a:latin typeface="Times New Roman" panose="02020603050405020304" pitchFamily="18" charset="0"/>
              </a:rPr>
              <a:t> - NaHCO3 8.4% - 2 mEq/kg (15 min). O efeito é transitório com duração entre 2 e 4 horas. Mecanismo de ação : corrige a acidose e promove a entrada de K+ na célula. </a:t>
            </a:r>
          </a:p>
          <a:p>
            <a:pPr>
              <a:lnSpc>
                <a:spcPct val="70000"/>
              </a:lnSpc>
            </a:pPr>
            <a:r>
              <a:rPr lang="pt-BR" altLang="pt-BR" sz="2000" smtClean="0">
                <a:latin typeface="Times New Roman" panose="02020603050405020304" pitchFamily="18" charset="0"/>
              </a:rPr>
              <a:t>-Salbutamol: </a:t>
            </a:r>
            <a:r>
              <a:rPr lang="pt-BR" altLang="pt-BR" sz="2000" i="1" smtClean="0">
                <a:latin typeface="Times New Roman" panose="02020603050405020304" pitchFamily="18" charset="0"/>
              </a:rPr>
              <a:t>IV</a:t>
            </a:r>
            <a:r>
              <a:rPr lang="pt-BR" altLang="pt-BR" sz="2000" smtClean="0">
                <a:latin typeface="Times New Roman" panose="02020603050405020304" pitchFamily="18" charset="0"/>
              </a:rPr>
              <a:t>, dose de 4 μg/kg , tempo maior do que 20 minutos ou via inalatória. O efeito é transitório com diminuição do K+ plasmático de 0,7 a 1,8, após 1 a 2 horas. Mecanismo de ação: transferência do K+ do extracelular para o intracelular</a:t>
            </a:r>
          </a:p>
          <a:p>
            <a:pPr>
              <a:lnSpc>
                <a:spcPct val="70000"/>
              </a:lnSpc>
            </a:pPr>
            <a:r>
              <a:rPr lang="pt-BR" altLang="pt-BR" sz="2000" smtClean="0">
                <a:latin typeface="Times New Roman" panose="02020603050405020304" pitchFamily="18" charset="0"/>
              </a:rPr>
              <a:t>- uso de diurético de alça (Furosemida ) se a função renal estiver normal, na dose de 2 a 4 mg/Kg/dia, de 6/6 horas ou se necessário sob infusão contínua. O mecanismo de ação é o aumento do fluxo urinário com aumento da secreção de K </a:t>
            </a:r>
          </a:p>
          <a:p>
            <a:pPr>
              <a:lnSpc>
                <a:spcPct val="70000"/>
              </a:lnSpc>
            </a:pPr>
            <a:r>
              <a:rPr lang="pt-BR" altLang="pt-BR" sz="2000" smtClean="0">
                <a:latin typeface="Times New Roman" panose="02020603050405020304" pitchFamily="18" charset="0"/>
              </a:rPr>
              <a:t>-Diálise peritoneal / hemodiálise</a:t>
            </a:r>
            <a:endParaRPr lang="pt-BR" altLang="pt-BR" sz="2000" b="1" smtClean="0">
              <a:latin typeface="Times New Roman" panose="02020603050405020304" pitchFamily="18" charset="0"/>
            </a:endParaRPr>
          </a:p>
          <a:p>
            <a:pPr>
              <a:lnSpc>
                <a:spcPct val="70000"/>
              </a:lnSpc>
            </a:pPr>
            <a:r>
              <a:rPr lang="pt-BR" altLang="pt-BR" sz="2000" b="1" smtClean="0">
                <a:latin typeface="Times New Roman" panose="02020603050405020304" pitchFamily="18" charset="0"/>
              </a:rPr>
              <a:t>Não temos usado </a:t>
            </a:r>
            <a:r>
              <a:rPr lang="pt-BR" altLang="pt-BR" sz="2000" b="1" i="1" smtClean="0">
                <a:latin typeface="Times New Roman" panose="02020603050405020304" pitchFamily="18" charset="0"/>
              </a:rPr>
              <a:t>de resinas permutadoras: </a:t>
            </a:r>
            <a:r>
              <a:rPr lang="pt-BR" altLang="pt-BR" sz="2000" b="1" smtClean="0">
                <a:latin typeface="Times New Roman" panose="02020603050405020304" pitchFamily="18" charset="0"/>
              </a:rPr>
              <a:t>Poliestirenossulfonato de Cálcio ( Sorcal ) ou Poliestirenosssulfonato de Sódio ( Kayexalate). A eficácia é baixa no RN e leva às alterações como hipercalcemia, calcificação do trato digestivo, obstrução intestinal quando do uso do Sorcal e à retenção de sódio, sobrecarga de volume e efeito hiperosmolar no uso do Kayexalate.</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872038" y="641350"/>
            <a:ext cx="9720262" cy="1498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z="6000" cap="none" smtClean="0">
                <a:solidFill>
                  <a:srgbClr val="FF0000"/>
                </a:solidFill>
              </a:rPr>
              <a:t>HIPOCALEMIA</a:t>
            </a:r>
          </a:p>
        </p:txBody>
      </p:sp>
      <p:sp>
        <p:nvSpPr>
          <p:cNvPr id="65539" name="Rectangle 3"/>
          <p:cNvSpPr>
            <a:spLocks noGrp="1"/>
          </p:cNvSpPr>
          <p:nvPr>
            <p:ph type="body" idx="1"/>
          </p:nvPr>
        </p:nvSpPr>
        <p:spPr>
          <a:xfrm>
            <a:off x="1830388" y="2486025"/>
            <a:ext cx="10653712" cy="4022725"/>
          </a:xfrm>
        </p:spPr>
        <p:txBody>
          <a:bodyPr/>
          <a:lstStyle/>
          <a:p>
            <a:pPr>
              <a:lnSpc>
                <a:spcPct val="80000"/>
              </a:lnSpc>
            </a:pPr>
            <a:r>
              <a:rPr lang="pt-BR" altLang="pt-BR" sz="2000" smtClean="0"/>
              <a:t>-aumento da concentração K+ até 8 mEq% da solução  infundida/dia em situações de emergência (potássio inferior a 2,5mEq/l como em uma intoxicação digitálica), fazer uma infusão de potássio de 0,4mEq/Kg/h por um período de 4-6 horas.</a:t>
            </a:r>
          </a:p>
          <a:p>
            <a:pPr>
              <a:lnSpc>
                <a:spcPct val="80000"/>
              </a:lnSpc>
            </a:pPr>
            <a:r>
              <a:rPr lang="pt-BR" altLang="pt-BR" sz="2000" smtClean="0"/>
              <a:t>Exemplo: K+= 2,3mEq%, peso=1,78kg. Correção com KCl a 10% \(1 ml = 1,34 mEq)</a:t>
            </a:r>
            <a:endParaRPr lang="es-ES" altLang="pt-BR" sz="2000" smtClean="0"/>
          </a:p>
          <a:p>
            <a:pPr>
              <a:lnSpc>
                <a:spcPct val="80000"/>
              </a:lnSpc>
            </a:pPr>
            <a:r>
              <a:rPr lang="es-ES" altLang="pt-BR" sz="2000" smtClean="0"/>
              <a:t>0,4 x 1,78 x 6/1,34= 3,1 ml  de KCl a 10% (4,2mEq de K+)</a:t>
            </a:r>
            <a:endParaRPr lang="pt-BR" altLang="pt-BR" sz="2000" smtClean="0"/>
          </a:p>
          <a:p>
            <a:pPr>
              <a:lnSpc>
                <a:spcPct val="80000"/>
              </a:lnSpc>
            </a:pPr>
            <a:r>
              <a:rPr lang="pt-BR" altLang="pt-BR" sz="2000" smtClean="0"/>
              <a:t>Solução a ser usada: 80mEq-------------------------1000 ml</a:t>
            </a:r>
          </a:p>
          <a:p>
            <a:pPr>
              <a:lnSpc>
                <a:spcPct val="80000"/>
              </a:lnSpc>
            </a:pPr>
            <a:r>
              <a:rPr lang="pt-BR" altLang="pt-BR" sz="2000" smtClean="0"/>
              <a:t>                                 4,2mEq--------------------------X</a:t>
            </a:r>
          </a:p>
          <a:p>
            <a:pPr>
              <a:lnSpc>
                <a:spcPct val="80000"/>
              </a:lnSpc>
            </a:pPr>
            <a:r>
              <a:rPr lang="pt-BR" altLang="pt-BR" sz="2000" smtClean="0"/>
              <a:t>                                                        X=53,4 ml. Prescrição:</a:t>
            </a:r>
          </a:p>
          <a:p>
            <a:pPr>
              <a:lnSpc>
                <a:spcPct val="80000"/>
              </a:lnSpc>
            </a:pPr>
            <a:r>
              <a:rPr lang="pt-BR" altLang="pt-BR" sz="2000" smtClean="0"/>
              <a:t>KCL a 10%------------------3,1 ml</a:t>
            </a:r>
          </a:p>
          <a:p>
            <a:pPr>
              <a:lnSpc>
                <a:spcPct val="80000"/>
              </a:lnSpc>
            </a:pPr>
            <a:r>
              <a:rPr lang="pt-BR" altLang="pt-BR" sz="2000" smtClean="0"/>
              <a:t>Água destilada:- --------------53,4 ml. Correr 8,4 ml/hora (em 6 horas)</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idx="4294967295"/>
          </p:nvPr>
        </p:nvSpPr>
        <p:spPr bwMode="auto">
          <a:xfrm>
            <a:off x="492125" y="387350"/>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fontScale="90000"/>
          </a:bodyPr>
          <a:lstStyle/>
          <a:p>
            <a:pPr algn="ctr"/>
            <a:r>
              <a:rPr lang="pt-BR" altLang="pt-BR" sz="4800" cap="none" smtClean="0">
                <a:solidFill>
                  <a:srgbClr val="FF0000"/>
                </a:solidFill>
              </a:rPr>
              <a:t>HIPONATREMIA COM HIPOVOLEMIA</a:t>
            </a:r>
            <a:br>
              <a:rPr lang="pt-BR" altLang="pt-BR" sz="4800" cap="none" smtClean="0">
                <a:solidFill>
                  <a:srgbClr val="FF0000"/>
                </a:solidFill>
              </a:rPr>
            </a:br>
            <a:r>
              <a:rPr lang="pt-BR" altLang="pt-BR" sz="4800" cap="none" smtClean="0">
                <a:solidFill>
                  <a:schemeClr val="hlink"/>
                </a:solidFill>
              </a:rPr>
              <a:t>Como corrigimos</a:t>
            </a:r>
          </a:p>
        </p:txBody>
      </p:sp>
      <p:sp>
        <p:nvSpPr>
          <p:cNvPr id="60419" name="Rectangle 3"/>
          <p:cNvSpPr>
            <a:spLocks noGrp="1"/>
          </p:cNvSpPr>
          <p:nvPr>
            <p:ph type="body" idx="4294967295"/>
          </p:nvPr>
        </p:nvSpPr>
        <p:spPr>
          <a:xfrm>
            <a:off x="666750" y="1776413"/>
            <a:ext cx="10972800" cy="4525962"/>
          </a:xfrm>
        </p:spPr>
        <p:txBody>
          <a:bodyPr lIns="91440" rIns="91440"/>
          <a:lstStyle/>
          <a:p>
            <a:pPr>
              <a:lnSpc>
                <a:spcPct val="80000"/>
              </a:lnSpc>
              <a:buFont typeface="Tw Cen MT" panose="020B0602020104020603" pitchFamily="34" charset="0"/>
              <a:buNone/>
            </a:pPr>
            <a:r>
              <a:rPr lang="pt-BR" altLang="pt-BR" sz="1600" dirty="0" smtClean="0"/>
              <a:t>                    </a:t>
            </a:r>
            <a:r>
              <a:rPr lang="pt-BR" altLang="pt-BR" sz="1600" b="1" dirty="0" smtClean="0">
                <a:solidFill>
                  <a:schemeClr val="hlink"/>
                </a:solidFill>
              </a:rPr>
              <a:t>Peso(kg) X [Na</a:t>
            </a:r>
            <a:r>
              <a:rPr lang="en-US" altLang="pt-BR" sz="1600" b="1" dirty="0" smtClean="0">
                <a:solidFill>
                  <a:schemeClr val="hlink"/>
                </a:solidFill>
                <a:sym typeface="Symbol" panose="05050102010706020507" pitchFamily="18" charset="2"/>
              </a:rPr>
              <a:t></a:t>
            </a:r>
            <a:r>
              <a:rPr lang="pt-BR" altLang="pt-BR" sz="1600" b="1" dirty="0" smtClean="0">
                <a:solidFill>
                  <a:schemeClr val="hlink"/>
                </a:solidFill>
              </a:rPr>
              <a:t> desejado (125) – Na</a:t>
            </a:r>
            <a:r>
              <a:rPr lang="en-US" altLang="pt-BR" sz="1600" b="1" baseline="30000" dirty="0" smtClean="0">
                <a:solidFill>
                  <a:schemeClr val="hlink"/>
                </a:solidFill>
                <a:sym typeface="Symbol" panose="05050102010706020507" pitchFamily="18" charset="2"/>
              </a:rPr>
              <a:t></a:t>
            </a:r>
            <a:r>
              <a:rPr lang="pt-BR" altLang="pt-BR" sz="1600" b="1" dirty="0" smtClean="0">
                <a:solidFill>
                  <a:schemeClr val="hlink"/>
                </a:solidFill>
              </a:rPr>
              <a:t> encontrado] X 0.7</a:t>
            </a:r>
          </a:p>
          <a:p>
            <a:pPr>
              <a:lnSpc>
                <a:spcPct val="80000"/>
              </a:lnSpc>
              <a:buFont typeface="Tw Cen MT" panose="020B0602020104020603" pitchFamily="34" charset="0"/>
              <a:buNone/>
            </a:pPr>
            <a:r>
              <a:rPr lang="pt-BR" altLang="pt-BR" sz="1600" dirty="0" smtClean="0"/>
              <a:t>          (usar esta fórmula para correção de sódio </a:t>
            </a:r>
            <a:r>
              <a:rPr lang="pt-BR" altLang="pt-BR" sz="1600" b="1" dirty="0" smtClean="0">
                <a:solidFill>
                  <a:schemeClr val="hlink"/>
                </a:solidFill>
              </a:rPr>
              <a:t>menor ou igual a 120mEq/l</a:t>
            </a:r>
            <a:r>
              <a:rPr lang="pt-BR" altLang="pt-BR" sz="1600" dirty="0" smtClean="0"/>
              <a:t>)</a:t>
            </a:r>
          </a:p>
          <a:p>
            <a:pPr>
              <a:lnSpc>
                <a:spcPct val="80000"/>
              </a:lnSpc>
            </a:pPr>
            <a:r>
              <a:rPr lang="pt-BR" altLang="pt-BR" sz="1600" dirty="0" smtClean="0"/>
              <a:t>Valor encontrado: infundir em 2h como </a:t>
            </a:r>
            <a:r>
              <a:rPr lang="pt-BR" altLang="pt-BR" sz="1600" dirty="0" err="1" smtClean="0"/>
              <a:t>NaCl</a:t>
            </a:r>
            <a:r>
              <a:rPr lang="pt-BR" altLang="pt-BR" sz="1600" dirty="0" smtClean="0"/>
              <a:t> a 1,8%(transformar </a:t>
            </a:r>
            <a:r>
              <a:rPr lang="pt-BR" altLang="pt-BR" sz="1600" dirty="0" err="1" smtClean="0"/>
              <a:t>NaCl</a:t>
            </a:r>
            <a:r>
              <a:rPr lang="pt-BR" altLang="pt-BR" sz="1600" dirty="0" smtClean="0"/>
              <a:t> a 20% em 1,8% diluindo-o em 11X). Não usamos o  </a:t>
            </a:r>
            <a:r>
              <a:rPr lang="pt-BR" altLang="pt-BR" sz="1600" dirty="0" err="1" smtClean="0"/>
              <a:t>NaCl</a:t>
            </a:r>
            <a:r>
              <a:rPr lang="pt-BR" altLang="pt-BR" sz="1600" dirty="0" smtClean="0"/>
              <a:t> a 3% (este se obtém diluindo o </a:t>
            </a:r>
            <a:r>
              <a:rPr lang="pt-BR" altLang="pt-BR" sz="1600" dirty="0" err="1" smtClean="0"/>
              <a:t>NaCl</a:t>
            </a:r>
            <a:r>
              <a:rPr lang="pt-BR" altLang="pt-BR" sz="1600" dirty="0" smtClean="0"/>
              <a:t> a 20% em 7X), como usado nas crianças maiores, devido à alta </a:t>
            </a:r>
            <a:r>
              <a:rPr lang="pt-BR" altLang="pt-BR" sz="1600" dirty="0" err="1" smtClean="0"/>
              <a:t>osmolaridade</a:t>
            </a:r>
            <a:r>
              <a:rPr lang="pt-BR" altLang="pt-BR" sz="1600" dirty="0" smtClean="0"/>
              <a:t> da solução (veja a seguir).</a:t>
            </a:r>
          </a:p>
          <a:p>
            <a:pPr>
              <a:lnSpc>
                <a:spcPct val="80000"/>
              </a:lnSpc>
            </a:pPr>
            <a:r>
              <a:rPr lang="pt-BR" altLang="pt-BR" sz="1600" dirty="0" err="1" smtClean="0"/>
              <a:t>Ex</a:t>
            </a:r>
            <a:r>
              <a:rPr lang="pt-BR" altLang="pt-BR" sz="1600" dirty="0" smtClean="0"/>
              <a:t>: RN com peso de 1200g</a:t>
            </a:r>
          </a:p>
          <a:p>
            <a:pPr>
              <a:lnSpc>
                <a:spcPct val="80000"/>
              </a:lnSpc>
              <a:buFont typeface="Tw Cen MT" panose="020B0602020104020603" pitchFamily="34" charset="0"/>
              <a:buNone/>
            </a:pPr>
            <a:r>
              <a:rPr lang="pt-BR" altLang="pt-BR" sz="1600" dirty="0" smtClean="0"/>
              <a:t>      9º dia de vida – Na</a:t>
            </a:r>
            <a:r>
              <a:rPr lang="en-US" altLang="pt-BR" sz="1600" dirty="0" smtClean="0">
                <a:sym typeface="Symbol" panose="05050102010706020507" pitchFamily="18" charset="2"/>
              </a:rPr>
              <a:t></a:t>
            </a:r>
            <a:r>
              <a:rPr lang="pt-BR" altLang="pt-BR" sz="1600" dirty="0" smtClean="0"/>
              <a:t>= 120mEq%</a:t>
            </a:r>
          </a:p>
          <a:p>
            <a:pPr>
              <a:lnSpc>
                <a:spcPct val="80000"/>
              </a:lnSpc>
              <a:buFont typeface="Tw Cen MT" panose="020B0602020104020603" pitchFamily="34" charset="0"/>
              <a:buNone/>
            </a:pPr>
            <a:r>
              <a:rPr lang="pt-BR" altLang="pt-BR" sz="1600" dirty="0" smtClean="0"/>
              <a:t>                1.2 X (125-120) X 0.7 = 4,2 </a:t>
            </a:r>
            <a:r>
              <a:rPr lang="pt-BR" altLang="pt-BR" sz="1600" dirty="0" err="1" smtClean="0"/>
              <a:t>mEq</a:t>
            </a:r>
            <a:r>
              <a:rPr lang="pt-BR" altLang="pt-BR" sz="1600" dirty="0" smtClean="0"/>
              <a:t> de Na+ = 1,2 ml </a:t>
            </a:r>
            <a:r>
              <a:rPr lang="pt-BR" altLang="pt-BR" sz="1600" dirty="0" err="1" smtClean="0"/>
              <a:t>NaCl</a:t>
            </a:r>
            <a:r>
              <a:rPr lang="pt-BR" altLang="pt-BR" sz="1600" dirty="0" smtClean="0"/>
              <a:t> 20% </a:t>
            </a:r>
          </a:p>
          <a:p>
            <a:pPr>
              <a:lnSpc>
                <a:spcPct val="80000"/>
              </a:lnSpc>
              <a:buFont typeface="Tw Cen MT" panose="020B0602020104020603" pitchFamily="34" charset="0"/>
              <a:buNone/>
            </a:pPr>
            <a:r>
              <a:rPr lang="pt-BR" altLang="pt-BR" sz="1600" dirty="0" smtClean="0"/>
              <a:t>                (1 ml de </a:t>
            </a:r>
            <a:r>
              <a:rPr lang="pt-BR" altLang="pt-BR" sz="1600" dirty="0" err="1" smtClean="0"/>
              <a:t>NaCl</a:t>
            </a:r>
            <a:r>
              <a:rPr lang="pt-BR" altLang="pt-BR" sz="1600" dirty="0" smtClean="0"/>
              <a:t> 20% = 3.4 </a:t>
            </a:r>
            <a:r>
              <a:rPr lang="pt-BR" altLang="pt-BR" sz="1600" dirty="0" err="1" smtClean="0"/>
              <a:t>mEq</a:t>
            </a:r>
            <a:r>
              <a:rPr lang="pt-BR" altLang="pt-BR" sz="1600" dirty="0" smtClean="0"/>
              <a:t> de Na+)</a:t>
            </a:r>
          </a:p>
          <a:p>
            <a:pPr>
              <a:lnSpc>
                <a:spcPct val="80000"/>
              </a:lnSpc>
              <a:buFont typeface="Tw Cen MT" panose="020B0602020104020603" pitchFamily="34" charset="0"/>
              <a:buNone/>
            </a:pPr>
            <a:r>
              <a:rPr lang="pt-BR" altLang="pt-BR" sz="1600" dirty="0" smtClean="0"/>
              <a:t>                1,2 X 11 = 13,2 ml. A solução fica:</a:t>
            </a:r>
          </a:p>
          <a:p>
            <a:pPr>
              <a:lnSpc>
                <a:spcPct val="80000"/>
              </a:lnSpc>
              <a:buFont typeface="Tw Cen MT" panose="020B0602020104020603" pitchFamily="34" charset="0"/>
              <a:buNone/>
            </a:pPr>
            <a:r>
              <a:rPr lang="pt-BR" altLang="pt-BR" sz="1600" dirty="0" smtClean="0"/>
              <a:t>                                 Água destilada 13,2ml</a:t>
            </a:r>
          </a:p>
          <a:p>
            <a:pPr>
              <a:lnSpc>
                <a:spcPct val="80000"/>
              </a:lnSpc>
              <a:buFont typeface="Tw Cen MT" panose="020B0602020104020603" pitchFamily="34" charset="0"/>
              <a:buNone/>
            </a:pPr>
            <a:r>
              <a:rPr lang="pt-BR" altLang="pt-BR" sz="1600" dirty="0" smtClean="0"/>
              <a:t>                                 </a:t>
            </a:r>
            <a:r>
              <a:rPr lang="pt-BR" altLang="pt-BR" sz="1600" dirty="0" err="1" smtClean="0"/>
              <a:t>NaCl</a:t>
            </a:r>
            <a:r>
              <a:rPr lang="pt-BR" altLang="pt-BR" sz="1600" dirty="0" smtClean="0"/>
              <a:t> 20%         1,2ml</a:t>
            </a:r>
          </a:p>
          <a:p>
            <a:pPr>
              <a:lnSpc>
                <a:spcPct val="80000"/>
              </a:lnSpc>
              <a:buFont typeface="Tw Cen MT" panose="020B0602020104020603" pitchFamily="34" charset="0"/>
              <a:buNone/>
            </a:pPr>
            <a:r>
              <a:rPr lang="pt-BR" altLang="pt-BR" sz="1600" dirty="0" smtClean="0"/>
              <a:t>                              (</a:t>
            </a:r>
            <a:r>
              <a:rPr lang="pt-BR" altLang="pt-BR" sz="1600" dirty="0" err="1" smtClean="0"/>
              <a:t>osmolaridade</a:t>
            </a:r>
            <a:r>
              <a:rPr lang="pt-BR" altLang="pt-BR" sz="1600" dirty="0" smtClean="0"/>
              <a:t> desta solução: 567mOsm/l; com o </a:t>
            </a:r>
            <a:r>
              <a:rPr lang="pt-BR" altLang="pt-BR" sz="1600" dirty="0" err="1" smtClean="0"/>
              <a:t>NaCl</a:t>
            </a:r>
            <a:r>
              <a:rPr lang="pt-BR" altLang="pt-BR" sz="1600" dirty="0" smtClean="0"/>
              <a:t> a 3%:850mOsm/l</a:t>
            </a:r>
          </a:p>
          <a:p>
            <a:pPr>
              <a:lnSpc>
                <a:spcPct val="80000"/>
              </a:lnSpc>
              <a:buFont typeface="Tw Cen MT" panose="020B0602020104020603" pitchFamily="34" charset="0"/>
              <a:buNone/>
            </a:pPr>
            <a:r>
              <a:rPr lang="pt-BR" altLang="pt-BR" sz="1600" dirty="0" smtClean="0"/>
              <a:t>                               Correr 14,4ml em 2h em Y com a hidratação venosa)</a:t>
            </a:r>
          </a:p>
        </p:txBody>
      </p:sp>
      <p:sp>
        <p:nvSpPr>
          <p:cNvPr id="60420" name="AutoShape 4"/>
          <p:cNvSpPr>
            <a:spLocks noChangeArrowheads="1"/>
          </p:cNvSpPr>
          <p:nvPr/>
        </p:nvSpPr>
        <p:spPr bwMode="auto">
          <a:xfrm>
            <a:off x="10991850" y="6308725"/>
            <a:ext cx="823913" cy="414338"/>
          </a:xfrm>
          <a:custGeom>
            <a:avLst/>
            <a:gdLst>
              <a:gd name="T0" fmla="*/ 13241394 w 21600"/>
              <a:gd name="T1" fmla="*/ 0 h 21600"/>
              <a:gd name="T2" fmla="*/ 0 w 21600"/>
              <a:gd name="T3" fmla="*/ 3973981 h 21600"/>
              <a:gd name="T4" fmla="*/ 13241394 w 21600"/>
              <a:gd name="T5" fmla="*/ 7947962 h 21600"/>
              <a:gd name="T6" fmla="*/ 17655183 w 21600"/>
              <a:gd name="T7" fmla="*/ 397398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38100">
            <a:solidFill>
              <a:srgbClr val="FF66CC"/>
            </a:solidFill>
            <a:miter lim="800000"/>
            <a:headEnd/>
            <a:tailEnd/>
          </a:ln>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idx="4294967295"/>
          </p:nvPr>
        </p:nvSpPr>
        <p:spPr bwMode="auto">
          <a:xfrm>
            <a:off x="527050" y="549275"/>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fontScale="90000"/>
          </a:bodyPr>
          <a:lstStyle/>
          <a:p>
            <a:pPr algn="ctr"/>
            <a:r>
              <a:rPr lang="pt-BR" altLang="pt-BR" sz="4600" cap="none" smtClean="0">
                <a:solidFill>
                  <a:srgbClr val="FF0000"/>
                </a:solidFill>
              </a:rPr>
              <a:t>HIPONATREMIA COM HIPOVOLEMIA</a:t>
            </a:r>
            <a:br>
              <a:rPr lang="pt-BR" altLang="pt-BR" sz="4600" cap="none" smtClean="0">
                <a:solidFill>
                  <a:srgbClr val="FF0000"/>
                </a:solidFill>
              </a:rPr>
            </a:br>
            <a:endParaRPr lang="pt-BR" altLang="pt-BR" sz="4600" cap="none" smtClean="0">
              <a:solidFill>
                <a:srgbClr val="FF0000"/>
              </a:solidFill>
            </a:endParaRPr>
          </a:p>
        </p:txBody>
      </p:sp>
      <p:sp>
        <p:nvSpPr>
          <p:cNvPr id="61443" name="Rectangle 3"/>
          <p:cNvSpPr>
            <a:spLocks noGrp="1"/>
          </p:cNvSpPr>
          <p:nvPr>
            <p:ph type="body" idx="4294967295"/>
          </p:nvPr>
        </p:nvSpPr>
        <p:spPr>
          <a:xfrm>
            <a:off x="609600" y="1600200"/>
            <a:ext cx="10972800" cy="4997450"/>
          </a:xfrm>
        </p:spPr>
        <p:txBody>
          <a:bodyPr lIns="91440" rIns="91440"/>
          <a:lstStyle/>
          <a:p>
            <a:pPr>
              <a:lnSpc>
                <a:spcPct val="80000"/>
              </a:lnSpc>
            </a:pPr>
            <a:r>
              <a:rPr lang="pt-BR" altLang="pt-BR" sz="2000" smtClean="0"/>
              <a:t>Devido à alta osmolaridade da solução 3%, na Unidade de Neonatologia do Hospital Materno Infantil de Brasília, diluímos em 11 vezes, com o objetivo de oferecer MENOR osmolaridade da solução. Lógico que se diluirmos mais, a osmolaridade será ainda menor, mas ao se corrigir uma hiponatremia de instalação aguda, é importante que seja feita sem um excesso de líquido, pois o organismo só vai aproveitar deste sódio depois de se livrar da água administrada concomitantemente. E por isto que não se faz uma correção desta hiponatremia aumentando o sódio na solução e também não se usa o soro fisiológico. </a:t>
            </a:r>
          </a:p>
          <a:p>
            <a:pPr>
              <a:lnSpc>
                <a:spcPct val="80000"/>
              </a:lnSpc>
            </a:pPr>
            <a:r>
              <a:rPr lang="pt-BR" altLang="pt-BR" sz="2000" smtClean="0"/>
              <a:t>       Segundo José de Magalhães Carvalho (Distúrbios Hidreletrolíticos extra e intracelulares em Pediatria, Guanabara Koogam, 1974), a natremia só cai a valores tão baixos quando o organismo sofre uma espoliação aguda de sódio maior do que o de água, ou quando se lhe administra muito mais água do que sódio. O único meio de corrigir com presteza é inverter as condições de instalação, dando ao paciente mais sódio que água em relação com a composição do fluido extracelular. Se a proporção normal é de 152mEq/L de H2O de sódio no plasma, a solução a ser dada deverá conter pelo menos o dobro de sódio em relação com o solvente, a fim de se colocar sódio "livre" a disposição do organismo. Se usarmos soro fisiológico, não reverteremos o processo em curso e o organismo só poderá contar com o sódio "livre" quando conseguir eliminar a parte da água com que foi administrado. Enquanto isto estaremos perdendo tempo.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idx="4294967295"/>
          </p:nvPr>
        </p:nvSpPr>
        <p:spPr bwMode="auto">
          <a:xfrm>
            <a:off x="623888" y="0"/>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fontScale="90000"/>
          </a:bodyPr>
          <a:lstStyle/>
          <a:p>
            <a:pPr algn="ctr"/>
            <a:r>
              <a:rPr lang="pt-BR" altLang="pt-BR" sz="4800" cap="none" smtClean="0">
                <a:solidFill>
                  <a:schemeClr val="hlink"/>
                </a:solidFill>
              </a:rPr>
              <a:t>E não deixe de consultar excelente artigo sobre </a:t>
            </a:r>
            <a:r>
              <a:rPr lang="pt-BR" altLang="pt-BR" sz="4800" cap="none" smtClean="0">
                <a:solidFill>
                  <a:srgbClr val="FF3300"/>
                </a:solidFill>
              </a:rPr>
              <a:t>Hiponatremia na infância</a:t>
            </a:r>
          </a:p>
        </p:txBody>
      </p:sp>
      <p:graphicFrame>
        <p:nvGraphicFramePr>
          <p:cNvPr id="85017" name="Group 25"/>
          <p:cNvGraphicFramePr>
            <a:graphicFrameLocks noGrp="1"/>
          </p:cNvGraphicFramePr>
          <p:nvPr/>
        </p:nvGraphicFramePr>
        <p:xfrm>
          <a:off x="814388" y="1052513"/>
          <a:ext cx="11041062" cy="604838"/>
        </p:xfrm>
        <a:graphic>
          <a:graphicData uri="http://schemas.openxmlformats.org/drawingml/2006/table">
            <a:tbl>
              <a:tblPr/>
              <a:tblGrid>
                <a:gridCol w="3681412"/>
                <a:gridCol w="3678238"/>
                <a:gridCol w="3681412"/>
              </a:tblGrid>
              <a:tr h="604838">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l" defTabSz="914400" rtl="0" eaLnBrk="1" fontAlgn="base" latinLnBrk="0" hangingPunct="1">
                        <a:lnSpc>
                          <a:spcPct val="90000"/>
                        </a:lnSpc>
                        <a:spcBef>
                          <a:spcPct val="0"/>
                        </a:spcBef>
                        <a:spcAft>
                          <a:spcPts val="200"/>
                        </a:spcAft>
                        <a:buClr>
                          <a:schemeClr val="accent1"/>
                        </a:buClr>
                        <a:buSzPct val="100000"/>
                        <a:buFontTx/>
                        <a:buNone/>
                        <a:tabLst/>
                      </a:pPr>
                      <a:r>
                        <a:rPr kumimoji="0" lang="pt-BR" altLang="pt-BR" sz="1300" b="0" i="0" u="none" strike="noStrike" cap="none" normalizeH="0" baseline="0" smtClean="0">
                          <a:ln>
                            <a:noFill/>
                          </a:ln>
                          <a:solidFill>
                            <a:srgbClr val="000066"/>
                          </a:solidFill>
                          <a:effectLst/>
                          <a:latin typeface="Geneva"/>
                          <a:cs typeface="Times New Roman" panose="02020603050405020304" pitchFamily="18" charset="0"/>
                          <a:hlinkClick r:id="rId2"/>
                        </a:rPr>
                        <a:t>Avalia</a:t>
                      </a:r>
                      <a:r>
                        <a:rPr kumimoji="0" lang="pt-BR" altLang="pt-BR" sz="1300" b="0" i="0" u="none" strike="noStrike" cap="none" normalizeH="0" baseline="0" smtClean="0">
                          <a:ln>
                            <a:noFill/>
                          </a:ln>
                          <a:solidFill>
                            <a:srgbClr val="000066"/>
                          </a:solidFill>
                          <a:effectLst/>
                          <a:latin typeface="Arial" panose="020B0604020202020204" pitchFamily="34" charset="0"/>
                          <a:cs typeface="Times New Roman" panose="02020603050405020304" pitchFamily="18" charset="0"/>
                          <a:hlinkClick r:id="rId2"/>
                        </a:rPr>
                        <a:t>ç</a:t>
                      </a:r>
                      <a:r>
                        <a:rPr kumimoji="0" lang="pt-BR" altLang="pt-BR" sz="1300" b="0" i="0" u="none" strike="noStrike" cap="none" normalizeH="0" baseline="0" smtClean="0">
                          <a:ln>
                            <a:noFill/>
                          </a:ln>
                          <a:solidFill>
                            <a:srgbClr val="000066"/>
                          </a:solidFill>
                          <a:effectLst/>
                          <a:latin typeface="Geneva"/>
                          <a:cs typeface="Times New Roman" panose="02020603050405020304" pitchFamily="18" charset="0"/>
                          <a:hlinkClick r:id="rId2"/>
                        </a:rPr>
                        <a:t>ão e manejo da hiponatremia nas crian</a:t>
                      </a:r>
                      <a:r>
                        <a:rPr kumimoji="0" lang="pt-BR" altLang="pt-BR" sz="1300" b="0" i="0" u="none" strike="noStrike" cap="none" normalizeH="0" baseline="0" smtClean="0">
                          <a:ln>
                            <a:noFill/>
                          </a:ln>
                          <a:solidFill>
                            <a:srgbClr val="000066"/>
                          </a:solidFill>
                          <a:effectLst/>
                          <a:latin typeface="Arial" panose="020B0604020202020204" pitchFamily="34" charset="0"/>
                          <a:cs typeface="Times New Roman" panose="02020603050405020304" pitchFamily="18" charset="0"/>
                          <a:hlinkClick r:id="rId2"/>
                        </a:rPr>
                        <a:t>ç</a:t>
                      </a:r>
                      <a:r>
                        <a:rPr kumimoji="0" lang="pt-BR" altLang="pt-BR" sz="1300" b="0" i="0" u="none" strike="noStrike" cap="none" normalizeH="0" baseline="0" smtClean="0">
                          <a:ln>
                            <a:noFill/>
                          </a:ln>
                          <a:solidFill>
                            <a:srgbClr val="000066"/>
                          </a:solidFill>
                          <a:effectLst/>
                          <a:latin typeface="Geneva"/>
                          <a:cs typeface="Times New Roman" panose="02020603050405020304" pitchFamily="18" charset="0"/>
                          <a:hlinkClick r:id="rId2"/>
                        </a:rPr>
                        <a:t>as</a:t>
                      </a:r>
                      <a:endParaRPr kumimoji="0" lang="pt-BR" altLang="pt-BR" sz="13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marT="54516" marB="54516"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l" defTabSz="914400" rtl="0" eaLnBrk="1" fontAlgn="base" latinLnBrk="0" hangingPunct="1">
                        <a:lnSpc>
                          <a:spcPct val="90000"/>
                        </a:lnSpc>
                        <a:spcBef>
                          <a:spcPct val="0"/>
                        </a:spcBef>
                        <a:spcAft>
                          <a:spcPts val="200"/>
                        </a:spcAft>
                        <a:buClr>
                          <a:schemeClr val="accent1"/>
                        </a:buClr>
                        <a:buSzPct val="100000"/>
                        <a:buFontTx/>
                        <a:buNone/>
                        <a:tabLst/>
                      </a:pPr>
                      <a:r>
                        <a:rPr kumimoji="0" lang="pt-BR" altLang="pt-BR" sz="1300" b="0" i="0" u="none" strike="noStrike" cap="none" normalizeH="0" baseline="0" smtClean="0">
                          <a:ln>
                            <a:noFill/>
                          </a:ln>
                          <a:solidFill>
                            <a:srgbClr val="000066"/>
                          </a:solidFill>
                          <a:effectLst/>
                          <a:latin typeface="Geneva"/>
                          <a:cs typeface="Times New Roman" panose="02020603050405020304" pitchFamily="18" charset="0"/>
                          <a:hlinkClick r:id="rId2"/>
                        </a:rPr>
                        <a:t>Zieg J. Apresenta</a:t>
                      </a:r>
                      <a:r>
                        <a:rPr kumimoji="0" lang="pt-BR" altLang="pt-BR" sz="1300" b="0" i="0" u="none" strike="noStrike" cap="none" normalizeH="0" baseline="0" smtClean="0">
                          <a:ln>
                            <a:noFill/>
                          </a:ln>
                          <a:solidFill>
                            <a:srgbClr val="000066"/>
                          </a:solidFill>
                          <a:effectLst/>
                          <a:latin typeface="Arial" panose="020B0604020202020204" pitchFamily="34" charset="0"/>
                          <a:cs typeface="Times New Roman" panose="02020603050405020304" pitchFamily="18" charset="0"/>
                          <a:hlinkClick r:id="rId2"/>
                        </a:rPr>
                        <a:t>ç</a:t>
                      </a:r>
                      <a:r>
                        <a:rPr kumimoji="0" lang="pt-BR" altLang="pt-BR" sz="1300" b="0" i="0" u="none" strike="noStrike" cap="none" normalizeH="0" baseline="0" smtClean="0">
                          <a:ln>
                            <a:noFill/>
                          </a:ln>
                          <a:solidFill>
                            <a:srgbClr val="000066"/>
                          </a:solidFill>
                          <a:effectLst/>
                          <a:latin typeface="Geneva"/>
                          <a:cs typeface="Times New Roman" panose="02020603050405020304" pitchFamily="18" charset="0"/>
                          <a:hlinkClick r:id="rId2"/>
                        </a:rPr>
                        <a:t>ão: Thiago Taya Kobayashi ,Vin</a:t>
                      </a:r>
                      <a:r>
                        <a:rPr kumimoji="0" lang="pt-BR" altLang="pt-BR" sz="1300" b="0" i="0" u="none" strike="noStrike" cap="none" normalizeH="0" baseline="0" smtClean="0">
                          <a:ln>
                            <a:noFill/>
                          </a:ln>
                          <a:solidFill>
                            <a:srgbClr val="000066"/>
                          </a:solidFill>
                          <a:effectLst/>
                          <a:latin typeface="Arial" panose="020B0604020202020204" pitchFamily="34" charset="0"/>
                          <a:cs typeface="Times New Roman" panose="02020603050405020304" pitchFamily="18" charset="0"/>
                          <a:hlinkClick r:id="rId2"/>
                        </a:rPr>
                        <a:t>í</a:t>
                      </a:r>
                      <a:r>
                        <a:rPr kumimoji="0" lang="pt-BR" altLang="pt-BR" sz="1300" b="0" i="0" u="none" strike="noStrike" cap="none" normalizeH="0" baseline="0" smtClean="0">
                          <a:ln>
                            <a:noFill/>
                          </a:ln>
                          <a:solidFill>
                            <a:srgbClr val="000066"/>
                          </a:solidFill>
                          <a:effectLst/>
                          <a:latin typeface="Geneva"/>
                          <a:cs typeface="Times New Roman" panose="02020603050405020304" pitchFamily="18" charset="0"/>
                          <a:hlinkClick r:id="rId2"/>
                        </a:rPr>
                        <a:t>cius Lelis Bastos, Paulo R. Margotto</a:t>
                      </a:r>
                      <a:endParaRPr kumimoji="0" lang="pt-BR" altLang="pt-BR" sz="13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marT="54516" marB="54516"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ctr" defTabSz="914400" rtl="0" eaLnBrk="1" fontAlgn="base" latinLnBrk="0" hangingPunct="1">
                        <a:lnSpc>
                          <a:spcPct val="90000"/>
                        </a:lnSpc>
                        <a:spcBef>
                          <a:spcPct val="0"/>
                        </a:spcBef>
                        <a:spcAft>
                          <a:spcPts val="200"/>
                        </a:spcAft>
                        <a:buClr>
                          <a:schemeClr val="accent1"/>
                        </a:buClr>
                        <a:buSzPct val="100000"/>
                        <a:buFontTx/>
                        <a:buNone/>
                        <a:tabLst/>
                      </a:pPr>
                      <a:r>
                        <a:rPr kumimoji="0" lang="pt-BR" altLang="pt-BR" sz="1300" b="0" i="0" u="none" strike="noStrike" cap="none" normalizeH="0" baseline="0" smtClean="0">
                          <a:ln>
                            <a:noFill/>
                          </a:ln>
                          <a:solidFill>
                            <a:srgbClr val="000066"/>
                          </a:solidFill>
                          <a:effectLst/>
                          <a:latin typeface="Times New Roman" panose="02020603050405020304" pitchFamily="18" charset="0"/>
                          <a:cs typeface="Times New Roman" panose="02020603050405020304" pitchFamily="18" charset="0"/>
                          <a:hlinkClick r:id="rId2"/>
                        </a:rPr>
                        <a:t>  </a:t>
                      </a:r>
                      <a:r>
                        <a:rPr kumimoji="0" lang="pt-BR" altLang="pt-BR" sz="1300" b="0" i="0" u="none" strike="noStrike" cap="none" normalizeH="0" baseline="0" smtClean="0">
                          <a:ln>
                            <a:noFill/>
                          </a:ln>
                          <a:solidFill>
                            <a:srgbClr val="000066"/>
                          </a:solidFill>
                          <a:effectLst/>
                          <a:latin typeface="Arial" panose="020B0604020202020204" pitchFamily="34" charset="0"/>
                          <a:cs typeface="Times New Roman" panose="02020603050405020304" pitchFamily="18" charset="0"/>
                        </a:rPr>
                        <a:t>           </a:t>
                      </a:r>
                      <a:endParaRPr kumimoji="0" lang="pt-BR" altLang="pt-BR" sz="1300" b="0" i="0" u="none" strike="noStrike" cap="none" normalizeH="0" baseline="0" smtClean="0">
                        <a:ln>
                          <a:noFill/>
                        </a:ln>
                        <a:solidFill>
                          <a:srgbClr val="000066"/>
                        </a:solidFill>
                        <a:effectLst/>
                        <a:latin typeface="Times New Roman" panose="02020603050405020304" pitchFamily="18" charset="0"/>
                        <a:cs typeface="Times New Roman" panose="02020603050405020304" pitchFamily="18" charset="0"/>
                      </a:endParaRPr>
                    </a:p>
                  </a:txBody>
                  <a:tcPr marT="54516" marB="54516"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2477" name="Picture 7" descr="Clique aqui para ver o artig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24975" y="1084263"/>
            <a:ext cx="76835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78" name="Rectangle 26"/>
          <p:cNvSpPr>
            <a:spLocks noGrp="1"/>
          </p:cNvSpPr>
          <p:nvPr>
            <p:ph type="body" idx="4294967295"/>
          </p:nvPr>
        </p:nvSpPr>
        <p:spPr>
          <a:xfrm>
            <a:off x="641350" y="1814513"/>
            <a:ext cx="10972800" cy="4525962"/>
          </a:xfrm>
        </p:spPr>
        <p:txBody>
          <a:bodyPr lIns="91440" rIns="91440"/>
          <a:lstStyle/>
          <a:p>
            <a:pPr>
              <a:lnSpc>
                <a:spcPct val="80000"/>
              </a:lnSpc>
            </a:pPr>
            <a:r>
              <a:rPr lang="pt-PT" altLang="pt-BR" sz="1800" smtClean="0"/>
              <a:t>A hiponatremia é um assunto comum na prática de um pediatra</a:t>
            </a:r>
            <a:endParaRPr lang="pt-BR" altLang="pt-BR" sz="1800" smtClean="0"/>
          </a:p>
          <a:p>
            <a:pPr>
              <a:lnSpc>
                <a:spcPct val="80000"/>
              </a:lnSpc>
            </a:pPr>
            <a:r>
              <a:rPr lang="pt-PT" altLang="pt-BR" sz="1800" smtClean="0"/>
              <a:t>Compreender a etiologia e como fazer uma história detalhada e exame físico, a escolha de exames laboratoriais adequados e estabelecer um diagnóstico correto são necessários para o tratamento adequado.</a:t>
            </a:r>
            <a:endParaRPr lang="pt-BR" altLang="pt-BR" sz="1800" smtClean="0"/>
          </a:p>
          <a:p>
            <a:pPr>
              <a:lnSpc>
                <a:spcPct val="80000"/>
              </a:lnSpc>
            </a:pPr>
            <a:r>
              <a:rPr lang="pt-PT" altLang="pt-BR" sz="1800" smtClean="0"/>
              <a:t>A restrição hídrica é o tratamento de escolha em pacientes com excesso de água livre, mas isso poderia causar danos às crianças com perda de sal.</a:t>
            </a:r>
            <a:endParaRPr lang="pt-BR" altLang="pt-BR" sz="1800" smtClean="0"/>
          </a:p>
          <a:p>
            <a:pPr>
              <a:lnSpc>
                <a:spcPct val="80000"/>
              </a:lnSpc>
            </a:pPr>
            <a:r>
              <a:rPr lang="pt-PT" altLang="pt-BR" sz="1800" smtClean="0"/>
              <a:t>Manejo agressivo com solução hipertônica de sódio é reservado para crianças com encefalopatia hiponatrêmica sintomática.</a:t>
            </a:r>
            <a:endParaRPr lang="pt-BR" altLang="pt-BR" sz="1800" smtClean="0"/>
          </a:p>
          <a:p>
            <a:pPr>
              <a:lnSpc>
                <a:spcPct val="80000"/>
              </a:lnSpc>
            </a:pPr>
            <a:r>
              <a:rPr lang="pt-PT" altLang="pt-BR" sz="1800" smtClean="0"/>
              <a:t>No entanto, a supercorreção da hiponatremia deve ser evitada para impedir a desmielinização.</a:t>
            </a:r>
            <a:endParaRPr lang="pt-BR" altLang="pt-BR" sz="1800" smtClean="0"/>
          </a:p>
          <a:p>
            <a:pPr>
              <a:lnSpc>
                <a:spcPct val="80000"/>
              </a:lnSpc>
            </a:pPr>
            <a:r>
              <a:rPr lang="pt-PT" altLang="pt-BR" sz="1800" smtClean="0"/>
              <a:t>Progresso na genética molecular tem auxiliado na compreensão dos distúrbios do equilíbrio de água geneticamente determinados.</a:t>
            </a:r>
            <a:endParaRPr lang="pt-BR" altLang="pt-BR" sz="1800" smtClean="0"/>
          </a:p>
          <a:p>
            <a:pPr>
              <a:lnSpc>
                <a:spcPct val="80000"/>
              </a:lnSpc>
            </a:pPr>
            <a:r>
              <a:rPr lang="pt-BR" altLang="pt-BR" sz="1800" smtClean="0"/>
              <a:t>Além disso, novos medicamentos estão disponíveis para hiponatremia pediátrica. Infelizmente, estudos randomizados e controlados são necessários para  confirmar a sua eficácia e segurança.</a:t>
            </a:r>
          </a:p>
        </p:txBody>
      </p:sp>
      <p:sp>
        <p:nvSpPr>
          <p:cNvPr id="62479" name="Rectangle 27"/>
          <p:cNvSpPr>
            <a:spLocks noChangeArrowheads="1"/>
          </p:cNvSpPr>
          <p:nvPr/>
        </p:nvSpPr>
        <p:spPr bwMode="auto">
          <a:xfrm>
            <a:off x="0" y="6269038"/>
            <a:ext cx="12192000" cy="312737"/>
          </a:xfrm>
          <a:prstGeom prst="rect">
            <a:avLst/>
          </a:prstGeom>
          <a:noFill/>
          <a:ln w="28575">
            <a:solidFill>
              <a:schemeClr val="hlink"/>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algn="ctr" defTabSz="914400" eaLnBrk="1" hangingPunct="1">
              <a:spcBef>
                <a:spcPct val="0"/>
              </a:spcBef>
              <a:buFontTx/>
              <a:buNone/>
            </a:pPr>
            <a:r>
              <a:rPr lang="pt-PT" altLang="pt-BR" sz="1400" b="1">
                <a:solidFill>
                  <a:srgbClr val="FF3300"/>
                </a:solidFill>
                <a:latin typeface="Arial" panose="020B0604020202020204" pitchFamily="34" charset="0"/>
                <a:cs typeface="Arial" panose="020B0604020202020204" pitchFamily="34" charset="0"/>
              </a:rPr>
              <a:t>A hipocalemia deve ser corrigida em pacientes hiponatrêmicos para prevenir o  movimento de potássio para dentro da célula</a:t>
            </a:r>
            <a:r>
              <a:rPr lang="pt-BR" altLang="pt-BR" sz="1400" b="1">
                <a:solidFill>
                  <a:srgbClr val="FF3300"/>
                </a:solidFill>
                <a:latin typeface="Arial" panose="020B0604020202020204" pitchFamily="34" charset="0"/>
                <a:cs typeface="Arial" panose="020B0604020202020204" pitchFamily="34" charset="0"/>
              </a:rPr>
              <a:t> </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p:txBody>
          <a:bodyPr/>
          <a:lstStyle/>
          <a:p>
            <a:pPr>
              <a:lnSpc>
                <a:spcPct val="110000"/>
              </a:lnSpc>
              <a:buFont typeface="Tw Cen MT" panose="020B0602020104020603" pitchFamily="34" charset="0"/>
              <a:buNone/>
            </a:pPr>
            <a:r>
              <a:rPr lang="en-US" altLang="pt-BR" smtClean="0">
                <a:solidFill>
                  <a:srgbClr val="0070C0"/>
                </a:solidFill>
              </a:rPr>
              <a:t>Maturação: Pulmonar, Renal e Cutâneo</a:t>
            </a:r>
          </a:p>
          <a:p>
            <a:pPr>
              <a:lnSpc>
                <a:spcPct val="110000"/>
              </a:lnSpc>
              <a:buFont typeface="Tw Cen MT" panose="020B0602020104020603" pitchFamily="34" charset="0"/>
              <a:buNone/>
            </a:pPr>
            <a:r>
              <a:rPr lang="pt-BR" altLang="pt-BR" sz="1800" smtClean="0">
                <a:solidFill>
                  <a:srgbClr val="0070C0"/>
                </a:solidFill>
              </a:rPr>
              <a:t>Os RN pré-termos extremos cuja mãe fez uso do corticosteróide apresentaram menor perda insensível de água (pelo aumento da maturação das células epiteliais da pele), menos hipernatremia, maior diurese precoce e natriurese. Estes RN apresentam também maior reabsorção do líquido pulmonar devido ao aumento da atividade da Na+-K+ ATPase. Com o aumento da expansão do extracelular, ajuda a prevenir a hipernatremia e a hipercalemia não oligúrica pela estabilização da membrana celular que resulta em diminuição da saída de K+ do intracelular para o extracelular.</a:t>
            </a:r>
          </a:p>
          <a:p>
            <a:endParaRPr lang="pt-BR" altLang="pt-BR" smtClean="0"/>
          </a:p>
        </p:txBody>
      </p:sp>
      <p:sp>
        <p:nvSpPr>
          <p:cNvPr id="66564" name="Rectangle 4"/>
          <p:cNvSpPr>
            <a:spLocks noChangeArrowheads="1"/>
          </p:cNvSpPr>
          <p:nvPr/>
        </p:nvSpPr>
        <p:spPr bwMode="auto">
          <a:xfrm>
            <a:off x="2898775" y="522288"/>
            <a:ext cx="5387975" cy="13716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126960" bIns="25392" anchor="ctr">
            <a:spAutoFit/>
          </a:bodyPr>
          <a:lstStyle/>
          <a:p>
            <a:pPr eaLnBrk="1" hangingPunct="1"/>
            <a:r>
              <a:rPr lang="en-US" altLang="pt-BR" sz="4000" b="1" u="sng" dirty="0" err="1">
                <a:solidFill>
                  <a:srgbClr val="072A4D"/>
                </a:solidFill>
                <a:latin typeface="Lato" panose="020F0502020204030203" pitchFamily="34" charset="0"/>
                <a:hlinkClick r:id="rId2"/>
              </a:rPr>
              <a:t>Dist</a:t>
            </a:r>
            <a:r>
              <a:rPr lang="en-US" altLang="pt-BR" sz="4000" b="1" u="sng" dirty="0" err="1">
                <a:solidFill>
                  <a:srgbClr val="072A4D"/>
                </a:solidFill>
                <a:hlinkClick r:id="rId2"/>
              </a:rPr>
              <a:t>ú</a:t>
            </a:r>
            <a:r>
              <a:rPr lang="en-US" altLang="pt-BR" sz="4000" b="1" u="sng" dirty="0" err="1">
                <a:solidFill>
                  <a:srgbClr val="072A4D"/>
                </a:solidFill>
                <a:latin typeface="Lato" panose="020F0502020204030203" pitchFamily="34" charset="0"/>
                <a:hlinkClick r:id="rId2"/>
              </a:rPr>
              <a:t>rbios</a:t>
            </a:r>
            <a:r>
              <a:rPr lang="en-US" altLang="pt-BR" sz="4000" b="1" u="sng" dirty="0">
                <a:solidFill>
                  <a:srgbClr val="072A4D"/>
                </a:solidFill>
                <a:latin typeface="Lato" panose="020F0502020204030203" pitchFamily="34" charset="0"/>
                <a:hlinkClick r:id="rId2"/>
              </a:rPr>
              <a:t> </a:t>
            </a:r>
            <a:r>
              <a:rPr lang="en-US" altLang="pt-BR" sz="4000" b="1" u="sng" dirty="0" err="1">
                <a:solidFill>
                  <a:srgbClr val="072A4D"/>
                </a:solidFill>
                <a:latin typeface="Lato" panose="020F0502020204030203" pitchFamily="34" charset="0"/>
                <a:hlinkClick r:id="rId2"/>
              </a:rPr>
              <a:t>Eletrol</a:t>
            </a:r>
            <a:r>
              <a:rPr lang="en-US" altLang="pt-BR" sz="4000" b="1" u="sng" dirty="0" err="1">
                <a:solidFill>
                  <a:srgbClr val="072A4D"/>
                </a:solidFill>
                <a:hlinkClick r:id="rId2"/>
              </a:rPr>
              <a:t>í</a:t>
            </a:r>
            <a:r>
              <a:rPr lang="en-US" altLang="pt-BR" sz="4000" b="1" u="sng" dirty="0" err="1">
                <a:solidFill>
                  <a:srgbClr val="072A4D"/>
                </a:solidFill>
                <a:latin typeface="Lato" panose="020F0502020204030203" pitchFamily="34" charset="0"/>
                <a:hlinkClick r:id="rId2"/>
              </a:rPr>
              <a:t>ticos</a:t>
            </a:r>
            <a:endParaRPr lang="en-US" altLang="pt-BR" sz="4000" b="1" dirty="0">
              <a:solidFill>
                <a:srgbClr val="072A4D"/>
              </a:solidFill>
              <a:latin typeface="Lato" panose="020F0502020204030203" pitchFamily="34" charset="0"/>
            </a:endParaRPr>
          </a:p>
          <a:p>
            <a:r>
              <a:rPr lang="en-US" altLang="pt-BR" sz="4000" dirty="0">
                <a:solidFill>
                  <a:srgbClr val="2A6490"/>
                </a:solidFill>
                <a:latin typeface="Source Sans Pro"/>
              </a:rPr>
              <a:t>  </a:t>
            </a:r>
            <a:r>
              <a:rPr lang="en-US" altLang="pt-BR" sz="4000" dirty="0">
                <a:solidFill>
                  <a:srgbClr val="2A6490"/>
                </a:solidFill>
              </a:rPr>
              <a:t>     </a:t>
            </a:r>
            <a:endParaRPr lang="en-US" altLang="pt-BR" sz="4000" dirty="0">
              <a:solidFill>
                <a:srgbClr val="2A6490"/>
              </a:solidFill>
              <a:latin typeface="Source Sans Pro"/>
            </a:endParaRPr>
          </a:p>
        </p:txBody>
      </p:sp>
      <p:pic>
        <p:nvPicPr>
          <p:cNvPr id="66565" name="Picture 5" descr="pptx">
            <a:hlinkClick r:id="rId3" tooltip="Distúrbio_Eletrolíticos_2019"/>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77238" y="8159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66566" name="Text Box 6"/>
          <p:cNvSpPr txBox="1">
            <a:spLocks noChangeArrowheads="1"/>
          </p:cNvSpPr>
          <p:nvPr/>
        </p:nvSpPr>
        <p:spPr bwMode="auto">
          <a:xfrm>
            <a:off x="4506913" y="1503363"/>
            <a:ext cx="403341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defRPr>
            </a:lvl1pPr>
            <a:lvl2pPr>
              <a:defRPr>
                <a:solidFill>
                  <a:schemeClr val="tx1"/>
                </a:solidFill>
                <a:latin typeface="Tw Cen MT" panose="020B0602020104020603" pitchFamily="34" charset="0"/>
              </a:defRPr>
            </a:lvl2pPr>
            <a:lvl3pPr>
              <a:defRPr>
                <a:solidFill>
                  <a:schemeClr val="tx1"/>
                </a:solidFill>
                <a:latin typeface="Tw Cen MT" panose="020B0602020104020603" pitchFamily="34" charset="0"/>
              </a:defRPr>
            </a:lvl3pPr>
            <a:lvl4pPr>
              <a:defRPr>
                <a:solidFill>
                  <a:schemeClr val="tx1"/>
                </a:solidFill>
                <a:latin typeface="Tw Cen MT" panose="020B0602020104020603" pitchFamily="34" charset="0"/>
              </a:defRPr>
            </a:lvl4pPr>
            <a:lvl5pPr>
              <a:defRPr>
                <a:solidFill>
                  <a:schemeClr val="tx1"/>
                </a:solidFill>
                <a:latin typeface="Tw Cen MT" panose="020B0602020104020603" pitchFamily="34" charset="0"/>
              </a:defRPr>
            </a:lvl5pPr>
            <a:lvl6pPr fontAlgn="base">
              <a:spcBef>
                <a:spcPct val="0"/>
              </a:spcBef>
              <a:spcAft>
                <a:spcPct val="0"/>
              </a:spcAft>
              <a:defRPr>
                <a:solidFill>
                  <a:schemeClr val="tx1"/>
                </a:solidFill>
                <a:latin typeface="Tw Cen MT" panose="020B0602020104020603" pitchFamily="34" charset="0"/>
              </a:defRPr>
            </a:lvl6pPr>
            <a:lvl7pPr fontAlgn="base">
              <a:spcBef>
                <a:spcPct val="0"/>
              </a:spcBef>
              <a:spcAft>
                <a:spcPct val="0"/>
              </a:spcAft>
              <a:defRPr>
                <a:solidFill>
                  <a:schemeClr val="tx1"/>
                </a:solidFill>
                <a:latin typeface="Tw Cen MT" panose="020B0602020104020603" pitchFamily="34" charset="0"/>
              </a:defRPr>
            </a:lvl7pPr>
            <a:lvl8pPr fontAlgn="base">
              <a:spcBef>
                <a:spcPct val="0"/>
              </a:spcBef>
              <a:spcAft>
                <a:spcPct val="0"/>
              </a:spcAft>
              <a:defRPr>
                <a:solidFill>
                  <a:schemeClr val="tx1"/>
                </a:solidFill>
                <a:latin typeface="Tw Cen MT" panose="020B0602020104020603" pitchFamily="34" charset="0"/>
              </a:defRPr>
            </a:lvl8pPr>
            <a:lvl9pPr fontAlgn="base">
              <a:spcBef>
                <a:spcPct val="0"/>
              </a:spcBef>
              <a:spcAft>
                <a:spcPct val="0"/>
              </a:spcAft>
              <a:defRPr>
                <a:solidFill>
                  <a:schemeClr val="tx1"/>
                </a:solidFill>
                <a:latin typeface="Tw Cen MT" panose="020B0602020104020603" pitchFamily="34" charset="0"/>
              </a:defRPr>
            </a:lvl9pPr>
          </a:lstStyle>
          <a:p>
            <a:pPr defTabSz="914400"/>
            <a:r>
              <a:rPr lang="pt-BR" altLang="pt-BR" dirty="0" smtClean="0"/>
              <a:t>     Adriana Fernandes </a:t>
            </a:r>
            <a:r>
              <a:rPr lang="pt-BR" altLang="pt-BR" dirty="0" err="1" smtClean="0"/>
              <a:t>Kawaguhi</a:t>
            </a:r>
            <a:endParaRPr lang="pt-BR" altLang="pt-BR" dirty="0"/>
          </a:p>
          <a:p>
            <a:pPr defTabSz="914400"/>
            <a:r>
              <a:rPr lang="pt-BR" altLang="pt-BR" dirty="0" smtClean="0">
                <a:solidFill>
                  <a:srgbClr val="FF66FF"/>
                </a:solidFill>
              </a:rPr>
              <a:t>USO </a:t>
            </a:r>
            <a:r>
              <a:rPr lang="pt-BR" altLang="pt-BR" dirty="0">
                <a:solidFill>
                  <a:srgbClr val="FF66FF"/>
                </a:solidFill>
              </a:rPr>
              <a:t>DO CORTICOSTEROIDE ANTENATAL</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525" y="347663"/>
            <a:ext cx="10864850" cy="5281612"/>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87" name="Text Box 3"/>
          <p:cNvSpPr txBox="1">
            <a:spLocks noChangeArrowheads="1"/>
          </p:cNvSpPr>
          <p:nvPr/>
        </p:nvSpPr>
        <p:spPr bwMode="auto">
          <a:xfrm>
            <a:off x="1428750" y="5794375"/>
            <a:ext cx="92487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solidFill>
                  <a:srgbClr val="0000FF"/>
                </a:solidFill>
              </a:rPr>
              <a:t>Dra. Adriana Fernandes Kawagushi, Gustavo Borela, Paulo R. Margotto e Tatiane Martins Barcelos </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00075" y="4210050"/>
            <a:ext cx="4273550" cy="1524000"/>
          </a:xfrm>
        </p:spPr>
        <p:txBody>
          <a:bodyPr anchor="b">
            <a:noAutofit/>
          </a:bodyPr>
          <a:lstStyle/>
          <a:p>
            <a:pPr algn="r" fontAlgn="auto">
              <a:spcAft>
                <a:spcPts val="0"/>
              </a:spcAft>
              <a:defRPr/>
            </a:pPr>
            <a:r>
              <a:rPr lang="en-US" sz="8000" spc="200" dirty="0" err="1">
                <a:solidFill>
                  <a:schemeClr val="tx1">
                    <a:lumMod val="95000"/>
                    <a:lumOff val="5000"/>
                  </a:schemeClr>
                </a:solidFill>
              </a:rPr>
              <a:t>Obrigado</a:t>
            </a:r>
            <a:r>
              <a:rPr lang="en-US" sz="8000" spc="200" dirty="0">
                <a:solidFill>
                  <a:schemeClr val="tx1">
                    <a:lumMod val="95000"/>
                    <a:lumOff val="5000"/>
                  </a:schemeClr>
                </a:solidFill>
              </a:rPr>
              <a:t>!!!</a:t>
            </a:r>
          </a:p>
        </p:txBody>
      </p:sp>
      <p:cxnSp>
        <p:nvCxnSpPr>
          <p:cNvPr id="16" name="Straight Connector 15">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399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00700" y="266700"/>
            <a:ext cx="4273550"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0088" y="276225"/>
            <a:ext cx="4273550"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00700" y="3706813"/>
            <a:ext cx="4152900"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otalTime>711</TotalTime>
  <Words>6161</Words>
  <Application>Microsoft Office PowerPoint</Application>
  <PresentationFormat>Widescreen</PresentationFormat>
  <Paragraphs>274</Paragraphs>
  <Slides>57</Slides>
  <Notes>0</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57</vt:i4>
      </vt:variant>
    </vt:vector>
  </HeadingPairs>
  <TitlesOfParts>
    <vt:vector size="67" baseType="lpstr">
      <vt:lpstr>Arial</vt:lpstr>
      <vt:lpstr>Geneva</vt:lpstr>
      <vt:lpstr>Lato</vt:lpstr>
      <vt:lpstr>Source Sans Pro</vt:lpstr>
      <vt:lpstr>Symbol</vt:lpstr>
      <vt:lpstr>Times New Roman</vt:lpstr>
      <vt:lpstr>Tw Cen MT</vt:lpstr>
      <vt:lpstr>Tw Cen MT Condensed</vt:lpstr>
      <vt:lpstr>Wingdings 3</vt:lpstr>
      <vt:lpstr>Integral</vt:lpstr>
      <vt:lpstr>Apresentação do PowerPoint</vt:lpstr>
      <vt:lpstr>INTRODUÇÃO</vt:lpstr>
      <vt:lpstr>INTRODUÇÃO</vt:lpstr>
      <vt:lpstr>PACIENTES E MÉTODOS</vt:lpstr>
      <vt:lpstr>PACIENTES E MÉTODOS</vt:lpstr>
      <vt:lpstr>PACIENTES E MÉTODOS</vt:lpstr>
      <vt:lpstr>PACIENTES E MÉTODOS</vt:lpstr>
      <vt:lpstr>PACIENTES E MÉTODOS</vt:lpstr>
      <vt:lpstr>PACIENTES E MÉTODOS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 limitações</vt:lpstr>
      <vt:lpstr>DISCUSSÃO</vt:lpstr>
      <vt:lpstr>CONCLUSÃO</vt:lpstr>
      <vt:lpstr>Apresentação do PowerPoint</vt:lpstr>
      <vt:lpstr>REFERÊNCIAS BIBLIOGRÁFICAS</vt:lpstr>
      <vt:lpstr>Nota do Editor do site, Dr. Paulo R. Margotto. Consultem também! Aqui e Agora! Estudando Juntos!</vt:lpstr>
      <vt:lpstr>Apresentação do PowerPoint</vt:lpstr>
      <vt:lpstr>EVITAR A PERDA TRANSEPIDÉRMICA</vt:lpstr>
      <vt:lpstr>Apresentação do PowerPoint</vt:lpstr>
      <vt:lpstr>Apresentação do PowerPoint</vt:lpstr>
      <vt:lpstr>Apresentação do PowerPoint</vt:lpstr>
      <vt:lpstr>Hipernatremia neonatal severa</vt:lpstr>
      <vt:lpstr>Hipernatremia neonatal severa Hypernatremia in children Authors: Michael J Somers, MD, Avram Z Traum, MD Section Editor: Tej K Mattoo, MD, DCH, FRCP Deputy Editor: Melanie S Kim, MD Official reprint from UpToDate www.uptodate.com ©2017 UpToDate Apr 201 7    </vt:lpstr>
      <vt:lpstr>Hipernatremia neonatal severa</vt:lpstr>
      <vt:lpstr>Hipernatremia neonatal severa Como corrigir:    </vt:lpstr>
      <vt:lpstr>Hipernatremia neonatal severa</vt:lpstr>
      <vt:lpstr>Apresentação do PowerPoint</vt:lpstr>
      <vt:lpstr>Hipernatremia neonatal severa</vt:lpstr>
      <vt:lpstr>Hipernatremia neonatal severa Líquido a ser prescrito</vt:lpstr>
      <vt:lpstr>Hipernatremia neonatal severa</vt:lpstr>
      <vt:lpstr>     EM RESUMO...</vt:lpstr>
      <vt:lpstr>Como fizemos no nosso caso</vt:lpstr>
      <vt:lpstr>HIPERCALEMIA</vt:lpstr>
      <vt:lpstr>HIPOCALEMIA</vt:lpstr>
      <vt:lpstr>HIPONATREMIA COM HIPOVOLEMIA Como corrigimos</vt:lpstr>
      <vt:lpstr>HIPONATREMIA COM HIPOVOLEMIA </vt:lpstr>
      <vt:lpstr>E não deixe de consultar excelente artigo sobre Hiponatremia na infância</vt:lpstr>
      <vt:lpstr>Apresentação do PowerPoint</vt:lpstr>
      <vt:lpstr>Apresentação do PowerPoint</vt:lpstr>
      <vt:lpstr>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Gustavo Borela Valente</dc:creator>
  <cp:lastModifiedBy>Paulo Margotto</cp:lastModifiedBy>
  <cp:revision>61</cp:revision>
  <dcterms:created xsi:type="dcterms:W3CDTF">2019-04-16T23:54:24Z</dcterms:created>
  <dcterms:modified xsi:type="dcterms:W3CDTF">2019-05-03T22:06:59Z</dcterms:modified>
</cp:coreProperties>
</file>