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17" r:id="rId1"/>
    <p:sldMasterId id="2147483959" r:id="rId2"/>
    <p:sldMasterId id="2147483989" r:id="rId3"/>
  </p:sldMasterIdLst>
  <p:sldIdLst>
    <p:sldId id="256" r:id="rId4"/>
    <p:sldId id="258" r:id="rId5"/>
    <p:sldId id="259" r:id="rId6"/>
    <p:sldId id="269" r:id="rId7"/>
    <p:sldId id="260" r:id="rId8"/>
    <p:sldId id="261" r:id="rId9"/>
    <p:sldId id="262" r:id="rId10"/>
    <p:sldId id="270" r:id="rId11"/>
    <p:sldId id="272" r:id="rId12"/>
    <p:sldId id="263" r:id="rId13"/>
    <p:sldId id="268" r:id="rId14"/>
    <p:sldId id="265" r:id="rId15"/>
    <p:sldId id="273" r:id="rId16"/>
    <p:sldId id="274" r:id="rId17"/>
    <p:sldId id="266" r:id="rId18"/>
    <p:sldId id="267" r:id="rId19"/>
    <p:sldId id="275" r:id="rId20"/>
    <p:sldId id="276" r:id="rId21"/>
    <p:sldId id="278" r:id="rId22"/>
    <p:sldId id="279" r:id="rId23"/>
    <p:sldId id="280" r:id="rId24"/>
    <p:sldId id="281" r:id="rId25"/>
    <p:sldId id="283" r:id="rId26"/>
    <p:sldId id="308" r:id="rId27"/>
    <p:sldId id="293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2" r:id="rId37"/>
    <p:sldId id="303" r:id="rId38"/>
    <p:sldId id="304" r:id="rId39"/>
    <p:sldId id="305" r:id="rId40"/>
    <p:sldId id="307" r:id="rId41"/>
    <p:sldId id="309" r:id="rId42"/>
    <p:sldId id="310" r:id="rId43"/>
    <p:sldId id="311" r:id="rId44"/>
    <p:sldId id="312" r:id="rId45"/>
    <p:sldId id="313" r:id="rId46"/>
    <p:sldId id="306" r:id="rId47"/>
    <p:sldId id="314" r:id="rId48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00FF"/>
    <a:srgbClr val="FF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 autoAdjust="0"/>
  </p:normalViewPr>
  <p:slideViewPr>
    <p:cSldViewPr snapToGrid="0">
      <p:cViewPr varScale="1">
        <p:scale>
          <a:sx n="73" d="100"/>
          <a:sy n="73" d="100"/>
        </p:scale>
        <p:origin x="40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6CA1E-9542-4E81-A12A-F02BB3708FAD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C1E2D-D9CC-436D-A04F-5E27C4DFC37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574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F5DD0-0CAA-40EF-A623-40A9EC31E589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823DC-B377-4871-87D2-3D934C0E8FF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7655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DB920-517D-4A1D-94C4-6F69F3B555D5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ADA4C-2526-427A-AEC3-9992A45C8E9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5994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DDDF1-636C-4532-8F23-CDF1E559F796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1837E-B3ED-478C-B9AA-066A4E2E0EC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9127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9369E-FFE3-44EA-90C0-41AD8B6A7936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D65A2-FA06-46EC-B4F2-9F40D70AE4C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931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89378-E822-4F0A-BB8F-B234033A761F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11E9A-72EB-40AB-920F-74560010565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3490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F2FD2-6ECF-4B05-99AC-9C591A6B7D48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E370E-3739-4639-B37F-78FAEDC6D7F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078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D12A2-E257-4B04-92EC-8928A759F248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A8BCA-05E3-44F8-9503-79C13671577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361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5E962-6DA0-420A-A748-E8C225DB0F9F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1A425-C273-4E09-911A-28FD029600A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8178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70BDDE-E58B-4E8C-9D76-0467ED25E6DE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2A9BD-6F51-4BB6-9ACB-FF1FD68427E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699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FD414-09A2-4CB4-A8FF-070FB904BA3D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7F8CB-6DC3-4785-8229-7A72687D988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2280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26361-FACD-4958-805B-0AD785F02B05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8863D-A245-4CE0-8597-D744BCC0DF5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487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CFB29-37FE-4B40-94FB-7A6D13A94FD6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EA2A-40E8-4859-8A27-B88D17EF9E2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09201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AA1C0-9851-49A4-B8E5-F1D7ACCB67E8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C1C32-F594-4456-BBF5-125B017CBCF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50911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4918D-E1DF-4172-B89C-1DE85C53D4D4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3E51F-5493-4AEB-A37F-3992B1482C5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89523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B465F-A460-4D28-9AE7-4B7F5699F4E9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14C7D-39EC-48B8-A8FD-B430670B182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2928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B39CD-306B-4C9C-9461-B64A8FFDDAEE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B6EA2-9233-43BB-8890-2AF93BFEFFC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585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EFF41-5BFE-46EB-8B65-0A66B5D63974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E3448-91E3-439F-B3E2-A220333B6AE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99834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C7529-5500-4BE3-8AA1-A28C72CAC776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06661-6803-462F-B42A-1BFA3202706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3292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B7000-AF40-4245-AD88-61DBB97AB838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CC694-12B6-41A2-895A-DDC171AF75A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917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20557-C64D-44DB-8B12-705649E35F9C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A379A-5D7C-48BE-9311-886CEAC698D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33747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BD3A7-FE49-468B-8E15-BB90221A1DBB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F5474-304B-4F05-B527-BCE1227245D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94154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CBCAF-C51A-4533-8400-04142DE5ED20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E7FA59-DA7A-4C77-B220-B07845D6FF5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92692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2060E-B153-4B83-9BAB-5ABF06F8DE8B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11565-0617-4BCF-A0CE-D4979A0875C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2427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77C12-12BF-4130-B7CB-2C6BEFCF3CBD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5788D-A68B-487A-B8F6-D4D495344EC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9041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BE6CF-796F-416C-A903-16F08F699A0C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FE5AA-EC11-4B6D-AAD7-BE3E1605F8F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01691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49C7EB-B0E5-45F5-9F08-5331176A15B4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6089D-5D01-45FE-8E00-E436D41EFB8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29807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4F4A0-B373-4960-85A3-FC8F6E7E6360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C6070-51F4-4C6C-BC9D-0B6C76C2FDB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820044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9BB72-22BB-4DB4-B7E4-102E32593A3C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D04A0-1BA9-4EF1-8BE2-5FA96C50ABB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70486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D351E-C244-44F9-9353-6E53C05DC781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80758-3935-4B54-A68E-D736A030705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9068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94B9E-AB8C-4C2C-912A-64B899E0A8C8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5D2A8-477F-4A3C-84FE-9C0AE9865F5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9612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ECB01-1371-46AB-A18A-B06D73DBDE72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AE8B7-F40C-4C92-B5BC-019ED2F1B4E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0515206"/>
      </p:ext>
    </p:extLst>
  </p:cSld>
  <p:clrMapOvr>
    <a:masterClrMapping/>
  </p:clrMapOvr>
  <p:hf sldNum="0"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23DF8-E3AA-4D9E-A1DB-B3629C1775B9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79EF0-739C-4202-92DD-7F26E919DDC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786138"/>
      </p:ext>
    </p:extLst>
  </p:cSld>
  <p:clrMapOvr>
    <a:masterClrMapping/>
  </p:clrMapOvr>
  <p:hf sldNum="0" hdr="0" ft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pt-BR" sz="8000">
                <a:latin typeface="Garamond" panose="02020404030301010803" pitchFamily="18" charset="0"/>
              </a:rPr>
              <a:t>“</a:t>
            </a:r>
          </a:p>
        </p:txBody>
      </p:sp>
      <p:sp>
        <p:nvSpPr>
          <p:cNvPr id="6" name="TextBox 14"/>
          <p:cNvSpPr txBox="1">
            <a:spLocks noChangeArrowheads="1"/>
          </p:cNvSpPr>
          <p:nvPr/>
        </p:nvSpPr>
        <p:spPr bwMode="auto">
          <a:xfrm>
            <a:off x="10599738" y="28273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/>
            <a:r>
              <a:rPr lang="en-US" altLang="pt-BR" sz="8000">
                <a:latin typeface="Garamond" panose="02020404030301010803" pitchFamily="18" charset="0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79697-789D-499C-B5BE-1E7AB8938FA1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FCE3B-D074-4CAE-B557-2F7B7EACE70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3869302"/>
      </p:ext>
    </p:extLst>
  </p:cSld>
  <p:clrMapOvr>
    <a:masterClrMapping/>
  </p:clrMapOvr>
  <p:hf sldNum="0" hdr="0" ft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0D9DB-3A5E-40BC-986E-B83190D0CBAA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9A893-0846-4A41-8049-FEE5F59D64C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4813241"/>
      </p:ext>
    </p:extLst>
  </p:cSld>
  <p:clrMapOvr>
    <a:masterClrMapping/>
  </p:clrMapOvr>
  <p:hf sldNum="0" hdr="0" ft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pt-BR" sz="8000">
                <a:latin typeface="Garamond" panose="02020404030301010803" pitchFamily="18" charset="0"/>
              </a:rPr>
              <a:t>“</a:t>
            </a: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10599738" y="25987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/>
            <a:r>
              <a:rPr lang="en-US" altLang="pt-BR" sz="8000">
                <a:latin typeface="Garamond" panose="02020404030301010803" pitchFamily="18" charset="0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D6741-A993-4139-9FD6-9A07FA771F37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1CEC7-FB78-49F5-83A0-42C59535587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118070"/>
      </p:ext>
    </p:extLst>
  </p:cSld>
  <p:clrMapOvr>
    <a:masterClrMapping/>
  </p:clrMapOvr>
  <p:hf sldNum="0" hdr="0" ft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86A46-777E-4FA6-ABC3-305E1D6877B4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2A44B-FF80-4AE1-B769-DD9AADC7159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7402842"/>
      </p:ext>
    </p:extLst>
  </p:cSld>
  <p:clrMapOvr>
    <a:masterClrMapping/>
  </p:clrMapOvr>
  <p:hf sldNum="0" hdr="0" ft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A0555-35ED-4264-BAE4-FDE381B6AD3B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08B19-5A7C-4C2A-9601-971F1497451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98701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3D77E-EA53-46DE-9D7E-780718FBEFED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44F7B-225D-404A-8968-E726B120A6D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7090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4455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n-US" altLang="pt-B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44550" y="1828800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E1814A-4A8F-4E86-9B75-96896F556CD5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695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E2026D-B5A5-4E4A-9055-B7953D625C5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0" r:id="rId1"/>
    <p:sldLayoutId id="2147484029" r:id="rId2"/>
    <p:sldLayoutId id="2147484028" r:id="rId3"/>
    <p:sldLayoutId id="2147484027" r:id="rId4"/>
    <p:sldLayoutId id="2147484026" r:id="rId5"/>
    <p:sldLayoutId id="2147484025" r:id="rId6"/>
    <p:sldLayoutId id="2147484024" r:id="rId7"/>
    <p:sldLayoutId id="2147484023" r:id="rId8"/>
    <p:sldLayoutId id="2147484022" r:id="rId9"/>
    <p:sldLayoutId id="2147484021" r:id="rId10"/>
    <p:sldLayoutId id="2147484020" r:id="rId11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Wingdings 2" panose="05020102010507070707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84455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n-US" altLang="pt-BR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44550" y="1828800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419DFD9-ED34-4D60-AC4C-383EFDE2C83E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695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8BD6FBF-C9A0-4984-A2EA-51E14FB6892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1" r:id="rId1"/>
    <p:sldLayoutId id="2147484040" r:id="rId2"/>
    <p:sldLayoutId id="2147484039" r:id="rId3"/>
    <p:sldLayoutId id="2147484038" r:id="rId4"/>
    <p:sldLayoutId id="2147484037" r:id="rId5"/>
    <p:sldLayoutId id="2147484036" r:id="rId6"/>
    <p:sldLayoutId id="2147484035" r:id="rId7"/>
    <p:sldLayoutId id="2147484034" r:id="rId8"/>
    <p:sldLayoutId id="2147484033" r:id="rId9"/>
    <p:sldLayoutId id="2147484032" r:id="rId10"/>
    <p:sldLayoutId id="2147484031" r:id="rId11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Wingdings 2" panose="05020102010507070707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HD-PanelContent-GrommetsCombined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n-US" altLang="pt-BR" smtClean="0"/>
          </a:p>
        </p:txBody>
      </p:sp>
      <p:sp>
        <p:nvSpPr>
          <p:cNvPr id="307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E958C456-E2CF-42F4-94BC-CEED85785C79}" type="datetimeFigureOut">
              <a:rPr lang="en-US"/>
              <a:pPr>
                <a:defRPr/>
              </a:pPr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="0" i="0" dirty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6CB2A3DD-574A-48C0-BBE4-F209AF0B72C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6" r:id="rId1"/>
    <p:sldLayoutId id="2147484047" r:id="rId2"/>
    <p:sldLayoutId id="2147484048" r:id="rId3"/>
    <p:sldLayoutId id="2147484049" r:id="rId4"/>
    <p:sldLayoutId id="2147484050" r:id="rId5"/>
    <p:sldLayoutId id="2147484051" r:id="rId6"/>
    <p:sldLayoutId id="2147484045" r:id="rId7"/>
    <p:sldLayoutId id="2147484052" r:id="rId8"/>
    <p:sldLayoutId id="2147484044" r:id="rId9"/>
    <p:sldLayoutId id="2147484043" r:id="rId10"/>
    <p:sldLayoutId id="2147484053" r:id="rId11"/>
    <p:sldLayoutId id="2147484054" r:id="rId12"/>
    <p:sldLayoutId id="2147484042" r:id="rId13"/>
    <p:sldLayoutId id="2147484055" r:id="rId14"/>
    <p:sldLayoutId id="2147484056" r:id="rId15"/>
    <p:sldLayoutId id="2147484057" r:id="rId16"/>
    <p:sldLayoutId id="2147484058" r:id="rId17"/>
  </p:sldLayoutIdLst>
  <p:hf sldNum="0" hdr="0" ftr="0" dt="0"/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8437301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https://www.ncbi.nlm.nih.gov/pubmed?linkname=pubmed_pubmed&amp;from_uid=28437301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4.xml"/><Relationship Id="rId4" Type="http://schemas.openxmlformats.org/officeDocument/2006/relationships/hyperlink" Target="mailto:pmargotto@gmail.com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8492" TargetMode="External"/><Relationship Id="rId2" Type="http://schemas.openxmlformats.org/officeDocument/2006/relationships/hyperlink" Target="http://paulomargotto.com.br/analgesia-e-sedacao-no-recem-nascido-em-ventilacao-mecanica-sequencia-rapida-de-intubacao-3/" TargetMode="Externa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19755621" TargetMode="External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2791093" TargetMode="External"/><Relationship Id="rId2" Type="http://schemas.openxmlformats.org/officeDocument/2006/relationships/hyperlink" Target="https://www.ncbi.nlm.nih.gov/pubmed/22791093" TargetMode="External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23865328" TargetMode="External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22727734" TargetMode="External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5068249" TargetMode="External"/><Relationship Id="rId2" Type="http://schemas.openxmlformats.org/officeDocument/2006/relationships/hyperlink" Target="https://www.ncbi.nlm.nih.gov/pubmed/25068249" TargetMode="External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paulomargotto.com.br/documentos/15557" TargetMode="Externa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9.png"/><Relationship Id="rId5" Type="http://schemas.openxmlformats.org/officeDocument/2006/relationships/hyperlink" Target="https://www.ncbi.nlm.nih.gov/pubmed?linkname=pubmed_pubmed&amp;from_uid=24238862" TargetMode="External"/><Relationship Id="rId4" Type="http://schemas.openxmlformats.org/officeDocument/2006/relationships/hyperlink" Target="https://www.ncbi.nlm.nih.gov/pubmed/24238862" TargetMode="Externa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26218862" TargetMode="External"/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paulomargotto.com.br/documentos/17734" TargetMode="External"/><Relationship Id="rId1" Type="http://schemas.openxmlformats.org/officeDocument/2006/relationships/slideLayout" Target="../slideLayouts/slideLayout24.xml"/><Relationship Id="rId5" Type="http://schemas.openxmlformats.org/officeDocument/2006/relationships/hyperlink" Target="https://www.ncbi.nlm.nih.gov/pubmed?linkname=pubmed_pubmed&amp;from_uid=29341985" TargetMode="External"/><Relationship Id="rId4" Type="http://schemas.openxmlformats.org/officeDocument/2006/relationships/hyperlink" Target="https://www.ncbi.nlm.nih.gov/pubmed/29341985" TargetMode="Externa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6323200" TargetMode="External"/><Relationship Id="rId2" Type="http://schemas.openxmlformats.org/officeDocument/2006/relationships/hyperlink" Target="https://www.ncbi.nlm.nih.gov/pubmed/26323200" TargetMode="Externa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ubtítulo 2"/>
          <p:cNvSpPr>
            <a:spLocks noGrp="1"/>
          </p:cNvSpPr>
          <p:nvPr>
            <p:ph type="subTitle" idx="1"/>
          </p:nvPr>
        </p:nvSpPr>
        <p:spPr>
          <a:xfrm>
            <a:off x="2052638" y="142875"/>
            <a:ext cx="7493000" cy="1222375"/>
          </a:xfrm>
          <a:solidFill>
            <a:srgbClr val="FFFF00"/>
          </a:solidFill>
        </p:spPr>
        <p:txBody>
          <a:bodyPr/>
          <a:lstStyle/>
          <a:p>
            <a:r>
              <a:rPr lang="pt-BR" altLang="pt-BR" sz="2400" b="1" smtClean="0">
                <a:solidFill>
                  <a:srgbClr val="0000FF"/>
                </a:solidFill>
              </a:rPr>
              <a:t>Dexmedetomidina: uma solução para o dilema da dor e da agitação no recém-nascido pré-termo ventilado mecanicamente?</a:t>
            </a:r>
            <a:endParaRPr lang="pt-BR" altLang="pt-BR" sz="2400" b="1" smtClean="0">
              <a:solidFill>
                <a:srgbClr val="0000FF"/>
              </a:solidFill>
              <a:latin typeface="Agency FB" panose="020B0503020202020204" pitchFamily="34" charset="0"/>
            </a:endParaRPr>
          </a:p>
          <a:p>
            <a:endParaRPr lang="pt-BR" altLang="pt-BR" sz="2400" b="1" smtClean="0">
              <a:solidFill>
                <a:srgbClr val="0000FF"/>
              </a:solidFill>
              <a:latin typeface="Agency FB" panose="020B0503020202020204" pitchFamily="34" charset="0"/>
            </a:endParaRPr>
          </a:p>
        </p:txBody>
      </p:sp>
      <p:sp>
        <p:nvSpPr>
          <p:cNvPr id="17411" name="Subtítulo 2"/>
          <p:cNvSpPr txBox="1">
            <a:spLocks/>
          </p:cNvSpPr>
          <p:nvPr/>
        </p:nvSpPr>
        <p:spPr bwMode="auto">
          <a:xfrm>
            <a:off x="2124075" y="3032125"/>
            <a:ext cx="7823200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pt-BR" sz="2000">
                <a:solidFill>
                  <a:schemeClr val="tx1"/>
                </a:solidFill>
                <a:latin typeface="Agency FB" panose="020B0503020202020204" pitchFamily="34" charset="0"/>
              </a:rPr>
              <a:t>Apresentação:  </a:t>
            </a:r>
            <a:r>
              <a:rPr lang="pt-BR" altLang="pt-BR" sz="2000">
                <a:solidFill>
                  <a:schemeClr val="tx1"/>
                </a:solidFill>
                <a:latin typeface="Agency FB" panose="020B0503020202020204" pitchFamily="34" charset="0"/>
              </a:rPr>
              <a:t>João Paulo S. Cezar (R2 em Peiatria/HMIB/SES/DF)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pt-BR" altLang="pt-BR" sz="2000">
                <a:solidFill>
                  <a:schemeClr val="tx1"/>
                </a:solidFill>
                <a:latin typeface="Agency FB" panose="020B0503020202020204" pitchFamily="34" charset="0"/>
              </a:rPr>
              <a:t>Coordenação: Diogo Pedroso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pt-BR" altLang="pt-BR" sz="2000">
                <a:solidFill>
                  <a:schemeClr val="tx1"/>
                </a:solidFill>
                <a:latin typeface="Agency FB" panose="020B0503020202020204" pitchFamily="34" charset="0"/>
              </a:rPr>
              <a:t>Unidade de Neonatologia do Hospital MaternoInfantil de Brasília (HMIB)/SES/DF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pt-BR" altLang="pt-BR" sz="2000">
                <a:solidFill>
                  <a:schemeClr val="tx1"/>
                </a:solidFill>
                <a:latin typeface="Agency FB" panose="020B0503020202020204" pitchFamily="34" charset="0"/>
                <a:hlinkClick r:id="rId2"/>
              </a:rPr>
              <a:t>www.paulomargotto.com.br</a:t>
            </a:r>
            <a:r>
              <a:rPr lang="pt-BR" altLang="pt-BR" sz="2000">
                <a:solidFill>
                  <a:schemeClr val="tx1"/>
                </a:solidFill>
                <a:latin typeface="Agency FB" panose="020B0503020202020204" pitchFamily="34" charset="0"/>
              </a:rPr>
              <a:t> (Neonatologia em Ação)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pt-BR" altLang="pt-BR" sz="2000">
                <a:solidFill>
                  <a:schemeClr val="tx1"/>
                </a:solidFill>
                <a:latin typeface="Agency FB" panose="020B0503020202020204" pitchFamily="34" charset="0"/>
              </a:rPr>
              <a:t>Brasília, 11 de maio de 2019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2166938" y="1495425"/>
            <a:ext cx="7800975" cy="13382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altLang="pt-BR">
                <a:hlinkClick r:id="rId3"/>
              </a:rPr>
              <a:t/>
            </a:r>
            <a:br>
              <a:rPr lang="en-US" altLang="pt-BR">
                <a:hlinkClick r:id="rId3"/>
              </a:rPr>
            </a:br>
            <a:r>
              <a:rPr lang="en-US" altLang="pt-BR" sz="1400">
                <a:hlinkClick r:id="rId3"/>
              </a:rPr>
              <a:t>Dexmedetomidine: A Solution to the Dilemma of Pain and Agitation in the Mechanically Ventilated Preterm Neonate?</a:t>
            </a:r>
            <a:endParaRPr lang="en-US" altLang="pt-BR" sz="1400"/>
          </a:p>
          <a:p>
            <a:pPr algn="ctr"/>
            <a:r>
              <a:rPr lang="en-US" altLang="pt-BR" sz="1400"/>
              <a:t>Rostas SE*.J Perinat Neonatal Nurs. 2017 Apr/Jun;31(2):104-108. doi: 10.1097/JPN.0000000000000251. No abstract available.</a:t>
            </a:r>
          </a:p>
          <a:p>
            <a:pPr algn="ctr"/>
            <a:r>
              <a:rPr lang="en-US" altLang="pt-BR" sz="1400"/>
              <a:t>PMID: 28437301. </a:t>
            </a:r>
            <a:r>
              <a:rPr lang="en-US" altLang="pt-BR" sz="1400" u="sng">
                <a:hlinkClick r:id="rId4"/>
              </a:rPr>
              <a:t>Similar articles</a:t>
            </a:r>
            <a:endParaRPr lang="en-US" altLang="pt-BR" sz="1400" u="sng"/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4183063" y="5799138"/>
            <a:ext cx="4187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/>
              <a:t>*Clinical Pharmacy Specialist, Neonatal ICU</a:t>
            </a:r>
          </a:p>
          <a:p>
            <a:pPr defTabSz="914400"/>
            <a:r>
              <a:rPr lang="pt-BR" altLang="pt-BR"/>
              <a:t>Brigham and Women’s Hospital, Boston</a:t>
            </a:r>
          </a:p>
        </p:txBody>
      </p:sp>
      <p:pic>
        <p:nvPicPr>
          <p:cNvPr id="17417" name="Picture 9" descr="Imagem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0"/>
            <a:ext cx="3316288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8" name="Picture 10" descr="Imagem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75" y="4903788"/>
            <a:ext cx="3476625" cy="1954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b="1" smtClean="0">
                <a:ln>
                  <a:noFill/>
                </a:ln>
                <a:latin typeface="Agency FB" panose="020B0503020202020204" pitchFamily="34" charset="0"/>
              </a:rPr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altLang="pt-BR" sz="2200" smtClean="0"/>
              <a:t>Sedação e analgesia em recém-nascidos (RN) sob ventilação mecânica (VM) é uma </a:t>
            </a:r>
            <a:r>
              <a:rPr lang="pt-BR" altLang="pt-BR" sz="2200" b="1" smtClean="0"/>
              <a:t>desafio</a:t>
            </a:r>
            <a:r>
              <a:rPr lang="pt-BR" altLang="pt-BR" sz="2200" smtClean="0"/>
              <a:t> diário para toda equipe das UTINs</a:t>
            </a:r>
          </a:p>
          <a:p>
            <a:pPr>
              <a:lnSpc>
                <a:spcPct val="80000"/>
              </a:lnSpc>
            </a:pPr>
            <a:r>
              <a:rPr lang="pt-BR" altLang="pt-BR" sz="2200" smtClean="0"/>
              <a:t>Anteriormente controverso, RN sabidamente experimentam </a:t>
            </a:r>
            <a:r>
              <a:rPr lang="pt-BR" altLang="pt-BR" sz="2200" b="1" smtClean="0"/>
              <a:t>sensações álgicas</a:t>
            </a:r>
            <a:r>
              <a:rPr lang="pt-BR" altLang="pt-BR" sz="2200" smtClean="0"/>
              <a:t> (mesmo intra-útero)</a:t>
            </a:r>
          </a:p>
          <a:p>
            <a:pPr>
              <a:lnSpc>
                <a:spcPct val="80000"/>
              </a:lnSpc>
            </a:pPr>
            <a:r>
              <a:rPr lang="pt-BR" altLang="pt-BR" sz="2200" b="1" smtClean="0"/>
              <a:t>Dor neonatal: tem</a:t>
            </a:r>
            <a:r>
              <a:rPr lang="pt-BR" altLang="pt-BR" sz="2200" smtClean="0"/>
              <a:t> efeitos </a:t>
            </a:r>
            <a:r>
              <a:rPr lang="pt-BR" altLang="pt-BR" sz="2200" b="1" smtClean="0"/>
              <a:t>deletérios</a:t>
            </a:r>
            <a:r>
              <a:rPr lang="pt-BR" altLang="pt-BR" sz="2200" smtClean="0"/>
              <a:t> no </a:t>
            </a:r>
            <a:r>
              <a:rPr lang="pt-BR" altLang="pt-BR" sz="2200" b="1" smtClean="0"/>
              <a:t>neurodesenvolvimento</a:t>
            </a:r>
            <a:r>
              <a:rPr lang="pt-BR" altLang="pt-BR" sz="2200" smtClean="0"/>
              <a:t> da criança (</a:t>
            </a:r>
            <a:r>
              <a:rPr lang="pt-BR" altLang="pt-BR" sz="2200" b="1" smtClean="0"/>
              <a:t>sensilidade</a:t>
            </a:r>
            <a:r>
              <a:rPr lang="pt-BR" altLang="pt-BR" sz="2200" smtClean="0"/>
              <a:t> à dor, </a:t>
            </a:r>
            <a:r>
              <a:rPr lang="pt-BR" altLang="pt-BR" sz="2200" b="1" smtClean="0"/>
              <a:t>comportamento</a:t>
            </a:r>
            <a:r>
              <a:rPr lang="pt-BR" altLang="pt-BR" sz="2200" smtClean="0"/>
              <a:t> e emoções, </a:t>
            </a:r>
            <a:r>
              <a:rPr lang="pt-BR" altLang="pt-BR" sz="2200" b="1" smtClean="0"/>
              <a:t>aprendizagem</a:t>
            </a:r>
            <a:r>
              <a:rPr lang="pt-BR" altLang="pt-BR" sz="2200" smtClean="0"/>
              <a:t>)</a:t>
            </a:r>
            <a:endParaRPr lang="pt-BR" altLang="pt-BR" sz="2200" b="1" smtClean="0"/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pt-BR" altLang="pt-BR" sz="2200" smtClean="0"/>
              <a:t>								</a:t>
            </a:r>
            <a:r>
              <a:rPr lang="pt-BR" altLang="pt-BR" sz="2600" smtClean="0"/>
              <a:t>↓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pt-BR" altLang="pt-BR" sz="2200" smtClean="0"/>
              <a:t>			</a:t>
            </a:r>
            <a:r>
              <a:rPr lang="pt-BR" altLang="pt-BR" sz="2200" b="1" smtClean="0"/>
              <a:t>Manejo de dor e agitação é primordial </a:t>
            </a:r>
          </a:p>
          <a:p>
            <a:pPr>
              <a:lnSpc>
                <a:spcPct val="80000"/>
              </a:lnSpc>
            </a:pPr>
            <a:r>
              <a:rPr lang="pt-BR" altLang="pt-BR" sz="2200" smtClean="0"/>
              <a:t>A literatura, por outro lado, sugere </a:t>
            </a:r>
            <a:r>
              <a:rPr lang="pt-BR" altLang="pt-BR" sz="2200" b="1" smtClean="0"/>
              <a:t>cautela e cuidado </a:t>
            </a:r>
            <a:r>
              <a:rPr lang="pt-BR" altLang="pt-BR" sz="2200" smtClean="0"/>
              <a:t>nessa prescrição</a:t>
            </a:r>
            <a:endParaRPr lang="en-US" altLang="pt-BR" sz="2200" smtClean="0"/>
          </a:p>
        </p:txBody>
      </p:sp>
      <p:sp>
        <p:nvSpPr>
          <p:cNvPr id="19461" name="AutoShape 5"/>
          <p:cNvSpPr>
            <a:spLocks noChangeArrowheads="1"/>
          </p:cNvSpPr>
          <p:nvPr/>
        </p:nvSpPr>
        <p:spPr bwMode="auto">
          <a:xfrm>
            <a:off x="4370388" y="4606925"/>
            <a:ext cx="573087" cy="436563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>
          <a:xfrm>
            <a:off x="1225550" y="147638"/>
            <a:ext cx="9601200" cy="1303337"/>
          </a:xfrm>
        </p:spPr>
        <p:txBody>
          <a:bodyPr/>
          <a:lstStyle/>
          <a:p>
            <a:r>
              <a:rPr lang="pt-BR" altLang="pt-BR" b="1" smtClean="0">
                <a:ln>
                  <a:noFill/>
                </a:ln>
                <a:latin typeface="Agency FB" panose="020B0503020202020204" pitchFamily="34" charset="0"/>
              </a:rPr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63600" y="2476500"/>
            <a:ext cx="9994900" cy="4021138"/>
          </a:xfrm>
        </p:spPr>
        <p:txBody>
          <a:bodyPr>
            <a:noAutofit/>
          </a:bodyPr>
          <a:lstStyle/>
          <a:p>
            <a:r>
              <a:rPr lang="pt-BR" altLang="pt-BR" sz="2000" b="1" smtClean="0"/>
              <a:t>1</a:t>
            </a:r>
            <a:r>
              <a:rPr lang="pt-BR" altLang="pt-BR" sz="2000" smtClean="0"/>
              <a:t>º passo  </a:t>
            </a:r>
            <a:r>
              <a:rPr lang="pt-BR" altLang="pt-BR" sz="2000" smtClean="0">
                <a:sym typeface="Wingdings" panose="05000000000000000000" pitchFamily="2" charset="2"/>
              </a:rPr>
              <a:t> </a:t>
            </a:r>
            <a:r>
              <a:rPr lang="pt-BR" altLang="pt-BR" sz="2000" smtClean="0"/>
              <a:t> </a:t>
            </a:r>
            <a:r>
              <a:rPr lang="pt-BR" altLang="pt-BR" sz="2000" b="1" smtClean="0"/>
              <a:t>Não-farmacológica</a:t>
            </a:r>
          </a:p>
          <a:p>
            <a:pPr>
              <a:buFont typeface="Arial" panose="020B0604020202020204" pitchFamily="34" charset="0"/>
              <a:buNone/>
            </a:pPr>
            <a:r>
              <a:rPr lang="pt-BR" altLang="pt-BR" sz="2000" smtClean="0"/>
              <a:t>	- Posicionamento e contenção (</a:t>
            </a:r>
            <a:r>
              <a:rPr lang="pt-BR" altLang="pt-BR" sz="2000" i="1" smtClean="0"/>
              <a:t>swaddling</a:t>
            </a:r>
            <a:r>
              <a:rPr lang="pt-BR" altLang="pt-BR" sz="2000" smtClean="0"/>
              <a:t>)</a:t>
            </a:r>
          </a:p>
          <a:p>
            <a:pPr>
              <a:buFont typeface="Arial" panose="020B0604020202020204" pitchFamily="34" charset="0"/>
              <a:buNone/>
            </a:pPr>
            <a:r>
              <a:rPr lang="pt-BR" altLang="pt-BR" sz="2000" smtClean="0"/>
              <a:t>	- Pele a pele</a:t>
            </a:r>
          </a:p>
          <a:p>
            <a:pPr>
              <a:buFont typeface="Arial" panose="020B0604020202020204" pitchFamily="34" charset="0"/>
              <a:buNone/>
            </a:pPr>
            <a:r>
              <a:rPr lang="pt-BR" altLang="pt-BR" sz="2000" smtClean="0"/>
              <a:t>	- Aleitamento concomitante</a:t>
            </a:r>
          </a:p>
          <a:p>
            <a:r>
              <a:rPr lang="pt-BR" altLang="pt-BR" sz="2000" b="1" smtClean="0"/>
              <a:t>2º</a:t>
            </a:r>
            <a:r>
              <a:rPr lang="pt-BR" altLang="pt-BR" sz="2000" smtClean="0"/>
              <a:t> passo </a:t>
            </a:r>
            <a:r>
              <a:rPr lang="pt-BR" altLang="pt-BR" sz="2000" smtClean="0">
                <a:sym typeface="Wingdings" panose="05000000000000000000" pitchFamily="2" charset="2"/>
              </a:rPr>
              <a:t> </a:t>
            </a:r>
            <a:r>
              <a:rPr lang="pt-BR" altLang="pt-BR" sz="2000" b="1" smtClean="0">
                <a:sym typeface="Wingdings" panose="05000000000000000000" pitchFamily="2" charset="2"/>
              </a:rPr>
              <a:t>F</a:t>
            </a:r>
            <a:r>
              <a:rPr lang="pt-BR" altLang="pt-BR" sz="2000" b="1" smtClean="0"/>
              <a:t>armacológica</a:t>
            </a:r>
            <a:r>
              <a:rPr lang="pt-BR" altLang="pt-BR" sz="2000" smtClean="0"/>
              <a:t> </a:t>
            </a:r>
          </a:p>
          <a:p>
            <a:pPr>
              <a:buFont typeface="Arial" panose="020B0604020202020204" pitchFamily="34" charset="0"/>
              <a:buNone/>
            </a:pPr>
            <a:r>
              <a:rPr lang="pt-BR" altLang="pt-BR" sz="2000" smtClean="0"/>
              <a:t>	-Opioides ( Fentanil e Morfina, p.ex)</a:t>
            </a:r>
          </a:p>
          <a:p>
            <a:pPr>
              <a:buFont typeface="Arial" panose="020B0604020202020204" pitchFamily="34" charset="0"/>
              <a:buNone/>
            </a:pPr>
            <a:r>
              <a:rPr lang="pt-BR" altLang="pt-BR" sz="2000" smtClean="0"/>
              <a:t>	-Benzodiazepínicos (Midazolam, p.ex) </a:t>
            </a:r>
          </a:p>
          <a:p>
            <a:r>
              <a:rPr lang="pt-BR" altLang="pt-BR" sz="2000" b="1" smtClean="0"/>
              <a:t>Sedoanalgesia prolongada </a:t>
            </a:r>
            <a:r>
              <a:rPr lang="pt-BR" altLang="pt-BR" sz="2000" smtClean="0"/>
              <a:t>em RN pré-termo sob VM </a:t>
            </a:r>
            <a:r>
              <a:rPr lang="pt-BR" altLang="pt-BR" sz="2000" smtClean="0">
                <a:sym typeface="Wingdings" panose="05000000000000000000" pitchFamily="2" charset="2"/>
              </a:rPr>
              <a:t> Sem evidência de segurança</a:t>
            </a:r>
            <a:endParaRPr lang="pt-BR" altLang="pt-BR" sz="2000" smtClean="0"/>
          </a:p>
          <a:p>
            <a:r>
              <a:rPr lang="pt-BR" altLang="pt-BR" sz="2000" smtClean="0"/>
              <a:t>Solução para esse </a:t>
            </a:r>
            <a:r>
              <a:rPr lang="pt-BR" altLang="pt-BR" sz="2000" b="1" smtClean="0"/>
              <a:t>dilema</a:t>
            </a:r>
            <a:r>
              <a:rPr lang="pt-BR" altLang="pt-BR" sz="2000" smtClean="0"/>
              <a:t> ?? </a:t>
            </a:r>
            <a:r>
              <a:rPr lang="pt-BR" altLang="pt-BR" sz="2000" smtClean="0">
                <a:sym typeface="Wingdings" panose="05000000000000000000" pitchFamily="2" charset="2"/>
              </a:rPr>
              <a:t> </a:t>
            </a:r>
            <a:r>
              <a:rPr lang="pt-BR" altLang="pt-BR" sz="2000" smtClean="0"/>
              <a:t>Opção promissora </a:t>
            </a:r>
            <a:r>
              <a:rPr lang="pt-BR" altLang="pt-BR" sz="2000" smtClean="0">
                <a:sym typeface="Wingdings" panose="05000000000000000000" pitchFamily="2" charset="2"/>
              </a:rPr>
              <a:t> </a:t>
            </a:r>
            <a:r>
              <a:rPr lang="pt-BR" altLang="pt-BR" sz="2000" b="1" smtClean="0">
                <a:solidFill>
                  <a:srgbClr val="0000FF"/>
                </a:solidFill>
                <a:sym typeface="Wingdings" panose="05000000000000000000" pitchFamily="2" charset="2"/>
              </a:rPr>
              <a:t>D</a:t>
            </a:r>
            <a:r>
              <a:rPr lang="pt-BR" altLang="pt-BR" sz="2000" b="1" smtClean="0">
                <a:solidFill>
                  <a:srgbClr val="0000FF"/>
                </a:solidFill>
              </a:rPr>
              <a:t>exmedetomidina</a:t>
            </a:r>
            <a:endParaRPr lang="en-US" altLang="pt-BR" sz="2000" b="1" smtClean="0">
              <a:solidFill>
                <a:srgbClr val="0000FF"/>
              </a:solidFill>
            </a:endParaRPr>
          </a:p>
        </p:txBody>
      </p:sp>
      <p:sp>
        <p:nvSpPr>
          <p:cNvPr id="20484" name="CaixaDeTexto 4"/>
          <p:cNvSpPr txBox="1">
            <a:spLocks noChangeArrowheads="1"/>
          </p:cNvSpPr>
          <p:nvPr/>
        </p:nvSpPr>
        <p:spPr bwMode="auto">
          <a:xfrm>
            <a:off x="5575300" y="3035300"/>
            <a:ext cx="46101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>
                <a:latin typeface="Garamond" panose="02020404030301010803" pitchFamily="18" charset="0"/>
              </a:rPr>
              <a:t>-</a:t>
            </a:r>
            <a:r>
              <a:rPr lang="pt-BR" altLang="pt-BR" sz="2000">
                <a:latin typeface="Garamond" panose="02020404030301010803" pitchFamily="18" charset="0"/>
              </a:rPr>
              <a:t>Sucção não-nutritiva</a:t>
            </a:r>
          </a:p>
          <a:p>
            <a:pPr eaLnBrk="1" hangingPunct="1"/>
            <a:endParaRPr lang="pt-BR" altLang="pt-BR" sz="2000">
              <a:latin typeface="Garamond" panose="02020404030301010803" pitchFamily="18" charset="0"/>
            </a:endParaRPr>
          </a:p>
          <a:p>
            <a:pPr eaLnBrk="1" hangingPunct="1"/>
            <a:r>
              <a:rPr lang="pt-BR" altLang="pt-BR" sz="2000">
                <a:latin typeface="Garamond" panose="02020404030301010803" pitchFamily="18" charset="0"/>
              </a:rPr>
              <a:t>-Redução de estímulos</a:t>
            </a:r>
          </a:p>
        </p:txBody>
      </p:sp>
      <p:sp>
        <p:nvSpPr>
          <p:cNvPr id="20485" name="CaixaDeTexto 5"/>
          <p:cNvSpPr txBox="1">
            <a:spLocks noChangeArrowheads="1"/>
          </p:cNvSpPr>
          <p:nvPr/>
        </p:nvSpPr>
        <p:spPr bwMode="auto">
          <a:xfrm>
            <a:off x="5346700" y="4775200"/>
            <a:ext cx="46101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000">
                <a:latin typeface="Garamond" panose="02020404030301010803" pitchFamily="18" charset="0"/>
                <a:sym typeface="Wingdings" panose="05000000000000000000" pitchFamily="2" charset="2"/>
              </a:rPr>
              <a:t> </a:t>
            </a:r>
            <a:r>
              <a:rPr lang="pt-BR" altLang="pt-BR" sz="2000">
                <a:latin typeface="Garamond" panose="02020404030301010803" pitchFamily="18" charset="0"/>
              </a:rPr>
              <a:t> ↑ Benefícios e  ↑ Riscos</a:t>
            </a: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846263" y="1065213"/>
            <a:ext cx="8064500" cy="1228725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/>
            <a:r>
              <a:rPr lang="pt-BR" altLang="pt-BR">
                <a:solidFill>
                  <a:srgbClr val="0000FF"/>
                </a:solidFill>
              </a:rPr>
              <a:t>Os primeiros passos fundamentais para a prevenção</a:t>
            </a:r>
          </a:p>
          <a:p>
            <a:pPr algn="ctr" defTabSz="914400"/>
            <a:r>
              <a:rPr lang="pt-BR" altLang="pt-BR">
                <a:solidFill>
                  <a:srgbClr val="0000FF"/>
                </a:solidFill>
              </a:rPr>
              <a:t>e tratamento da dor e agitação na UTIN</a:t>
            </a:r>
          </a:p>
          <a:p>
            <a:pPr algn="ctr" defTabSz="914400"/>
            <a:r>
              <a:rPr lang="pt-BR" altLang="pt-BR">
                <a:solidFill>
                  <a:srgbClr val="0000FF"/>
                </a:solidFill>
              </a:rPr>
              <a:t>deve ser sempre uma combinação de medidas não-farmacológicas</a:t>
            </a:r>
          </a:p>
          <a:p>
            <a:pPr algn="ctr" defTabSz="914400"/>
            <a:endParaRPr lang="pt-BR" altLang="pt-BR">
              <a:solidFill>
                <a:srgbClr val="0000FF"/>
              </a:solidFill>
            </a:endParaRP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8313738" y="3825875"/>
            <a:ext cx="3390900" cy="1778000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endParaRPr lang="pt-BR" altLang="pt-BR"/>
          </a:p>
          <a:p>
            <a:pPr algn="ctr" defTabSz="914400"/>
            <a:r>
              <a:rPr lang="pt-BR" altLang="pt-BR">
                <a:solidFill>
                  <a:srgbClr val="0000FF"/>
                </a:solidFill>
              </a:rPr>
              <a:t>O uso de sedação e analgesia DE ROTINA </a:t>
            </a:r>
          </a:p>
          <a:p>
            <a:pPr algn="ctr" defTabSz="914400"/>
            <a:r>
              <a:rPr lang="pt-BR" altLang="pt-BR">
                <a:solidFill>
                  <a:srgbClr val="0000FF"/>
                </a:solidFill>
              </a:rPr>
              <a:t>não é recomendado emo recém-nascido prematuro mecanicamente ventilado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altLang="pt-BR" sz="2000" smtClean="0"/>
              <a:t>A comunidade neonatal tem aguardado  uma solução para o problema da dor e agitação sofrida pelos neonatos pré-termo mecanicamente ventilados. </a:t>
            </a:r>
          </a:p>
          <a:p>
            <a:r>
              <a:rPr lang="pt-BR" altLang="pt-BR" sz="2000" smtClean="0"/>
              <a:t>Idealmente, esse agente deve prevenir e tratar a dor e a agitação sem os efeitos adversos que podem contribuir para as morbidades envolvendo outros sistemas de órgãos, incluindo gastrintestinal, respiratório e neurológico. </a:t>
            </a:r>
          </a:p>
          <a:p>
            <a:r>
              <a:rPr lang="pt-BR" altLang="pt-BR" sz="2000" smtClean="0"/>
              <a:t>Este agente deve ser apropriado para uso a longo prazo e ser apoiado por dados de curto e longo prazo. </a:t>
            </a:r>
          </a:p>
          <a:p>
            <a:r>
              <a:rPr lang="pt-BR" altLang="pt-BR" sz="2000" smtClean="0"/>
              <a:t>Enquanto ainda sob investigação para uso em recém-nascidos, dexmedetomidina tem mostrado resultados promissores na literatura disponível para potencialmente ser a solução  paea esses recém-nascidos. 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4718050" y="771525"/>
            <a:ext cx="29781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 sz="4400" b="1">
                <a:solidFill>
                  <a:srgbClr val="262626"/>
                </a:solidFill>
                <a:latin typeface="Agency FB" panose="020B0503020202020204" pitchFamily="34" charset="0"/>
              </a:rPr>
              <a:t>Introdução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>
          <a:xfrm>
            <a:off x="1198563" y="-136525"/>
            <a:ext cx="9601200" cy="1303338"/>
          </a:xfrm>
        </p:spPr>
        <p:txBody>
          <a:bodyPr/>
          <a:lstStyle/>
          <a:p>
            <a:r>
              <a:rPr lang="pt-BR" altLang="pt-BR" sz="4000" b="1" smtClean="0">
                <a:ln>
                  <a:noFill/>
                </a:ln>
                <a:latin typeface="Agency FB" panose="020B0503020202020204" pitchFamily="34" charset="0"/>
              </a:rPr>
              <a:t>Panorama </a:t>
            </a:r>
            <a:br>
              <a:rPr lang="pt-BR" altLang="pt-BR" sz="4000" b="1" smtClean="0">
                <a:ln>
                  <a:noFill/>
                </a:ln>
                <a:latin typeface="Agency FB" panose="020B0503020202020204" pitchFamily="34" charset="0"/>
              </a:rPr>
            </a:br>
            <a:r>
              <a:rPr lang="pt-BR" altLang="pt-BR" sz="4000" b="1" smtClean="0">
                <a:ln>
                  <a:noFill/>
                </a:ln>
                <a:solidFill>
                  <a:srgbClr val="0000FF"/>
                </a:solidFill>
                <a:latin typeface="Agency FB" panose="020B0503020202020204" pitchFamily="34" charset="0"/>
              </a:rPr>
              <a:t>Enquanto não indicados de uso rotineiro...</a:t>
            </a:r>
            <a:r>
              <a:rPr lang="pt-BR" altLang="pt-BR" sz="4000" b="1" smtClean="0">
                <a:ln>
                  <a:noFill/>
                </a:ln>
                <a:latin typeface="Agency FB" panose="020B0503020202020204" pitchFamily="34" charset="0"/>
              </a:rPr>
              <a:t>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82650" y="1320800"/>
            <a:ext cx="9994900" cy="4021138"/>
          </a:xfrm>
        </p:spPr>
        <p:txBody>
          <a:bodyPr>
            <a:noAutofit/>
          </a:bodyPr>
          <a:lstStyle/>
          <a:p>
            <a:r>
              <a:rPr lang="pt-BR" altLang="pt-BR" sz="2000" b="1" smtClean="0"/>
              <a:t>Opioides</a:t>
            </a:r>
            <a:r>
              <a:rPr lang="pt-BR" altLang="pt-BR" sz="2000" smtClean="0"/>
              <a:t> (Morfina e Fentanil) </a:t>
            </a:r>
            <a:r>
              <a:rPr lang="pt-BR" altLang="pt-BR" sz="2000" smtClean="0">
                <a:sym typeface="Wingdings" panose="05000000000000000000" pitchFamily="2" charset="2"/>
              </a:rPr>
              <a:t></a:t>
            </a:r>
            <a:r>
              <a:rPr lang="pt-BR" altLang="pt-BR" sz="2000" smtClean="0"/>
              <a:t> opções para sedação e analgesia em RNPT em VM </a:t>
            </a:r>
          </a:p>
          <a:p>
            <a:pPr>
              <a:buFont typeface="Arial" panose="020B0604020202020204" pitchFamily="34" charset="0"/>
              <a:buNone/>
            </a:pPr>
            <a:r>
              <a:rPr lang="pt-BR" altLang="pt-BR" sz="2000" b="1" smtClean="0"/>
              <a:t>		</a:t>
            </a:r>
            <a:r>
              <a:rPr lang="pt-BR" altLang="pt-BR" sz="2000" b="1" smtClean="0">
                <a:solidFill>
                  <a:srgbClr val="FF0000"/>
                </a:solidFill>
              </a:rPr>
              <a:t>Morfina</a:t>
            </a:r>
            <a:r>
              <a:rPr lang="pt-BR" altLang="pt-BR" sz="2000" smtClean="0"/>
              <a:t> </a:t>
            </a:r>
            <a:r>
              <a:rPr lang="pt-BR" altLang="pt-BR" sz="2000" smtClean="0">
                <a:sym typeface="Wingdings" panose="05000000000000000000" pitchFamily="2" charset="2"/>
              </a:rPr>
              <a:t></a:t>
            </a:r>
            <a:r>
              <a:rPr lang="pt-BR" altLang="pt-BR" sz="2000" smtClean="0"/>
              <a:t> </a:t>
            </a:r>
            <a:r>
              <a:rPr lang="pt-BR" altLang="pt-BR" sz="2000" b="1" smtClean="0"/>
              <a:t>↑</a:t>
            </a:r>
            <a:r>
              <a:rPr lang="pt-BR" altLang="pt-BR" sz="2000" smtClean="0"/>
              <a:t> </a:t>
            </a:r>
            <a:r>
              <a:rPr lang="pt-BR" altLang="pt-BR" sz="2000" b="1" smtClean="0"/>
              <a:t>sincronia</a:t>
            </a:r>
            <a:r>
              <a:rPr lang="pt-BR" altLang="pt-BR" sz="2000" smtClean="0"/>
              <a:t> ventilatória, ↓ sinais de </a:t>
            </a:r>
            <a:r>
              <a:rPr lang="pt-BR" altLang="pt-BR" sz="2000" b="1" smtClean="0"/>
              <a:t>dor</a:t>
            </a:r>
            <a:r>
              <a:rPr lang="pt-BR" altLang="pt-BR" sz="2000" smtClean="0"/>
              <a:t> e </a:t>
            </a:r>
            <a:r>
              <a:rPr lang="pt-BR" altLang="pt-BR" sz="2000" b="1" smtClean="0"/>
              <a:t>agitação</a:t>
            </a:r>
          </a:p>
          <a:p>
            <a:pPr>
              <a:buFont typeface="Arial" panose="020B0604020202020204" pitchFamily="34" charset="0"/>
              <a:buNone/>
            </a:pPr>
            <a:r>
              <a:rPr lang="pt-BR" altLang="pt-BR" sz="2000" smtClean="0"/>
              <a:t>				      ↑ risco de </a:t>
            </a:r>
            <a:r>
              <a:rPr lang="pt-BR" altLang="pt-BR" sz="2000" b="1" smtClean="0"/>
              <a:t>hipotensão</a:t>
            </a:r>
            <a:r>
              <a:rPr lang="pt-BR" altLang="pt-BR" sz="2000" smtClean="0"/>
              <a:t>, </a:t>
            </a:r>
            <a:r>
              <a:rPr lang="pt-BR" altLang="pt-BR" sz="2000" b="1" smtClean="0"/>
              <a:t>depressão respiratória</a:t>
            </a:r>
          </a:p>
          <a:p>
            <a:pPr>
              <a:buFont typeface="Arial" panose="020B0604020202020204" pitchFamily="34" charset="0"/>
              <a:buNone/>
            </a:pPr>
            <a:r>
              <a:rPr lang="pt-BR" altLang="pt-BR" sz="2000" smtClean="0"/>
              <a:t>				      </a:t>
            </a:r>
            <a:r>
              <a:rPr lang="pt-BR" altLang="pt-BR" sz="2000" b="1" smtClean="0"/>
              <a:t>Sem</a:t>
            </a:r>
            <a:r>
              <a:rPr lang="pt-BR" altLang="pt-BR" sz="2000" smtClean="0"/>
              <a:t> evidência em reduzir </a:t>
            </a:r>
            <a:r>
              <a:rPr lang="pt-BR" altLang="pt-BR" sz="2000" b="1" smtClean="0"/>
              <a:t> hemorragia intraventricular (HIV), leucomalácia periventricular(LPV)</a:t>
            </a:r>
            <a:r>
              <a:rPr lang="pt-BR" altLang="pt-BR" sz="2000" smtClean="0"/>
              <a:t> e </a:t>
            </a:r>
            <a:r>
              <a:rPr lang="pt-BR" altLang="pt-BR" sz="2000" b="1" smtClean="0"/>
              <a:t>morte</a:t>
            </a:r>
            <a:r>
              <a:rPr lang="pt-BR" altLang="pt-BR" sz="2000" smtClean="0"/>
              <a:t> (</a:t>
            </a:r>
            <a:r>
              <a:rPr lang="pt-BR" altLang="pt-BR" sz="2000" smtClean="0">
                <a:solidFill>
                  <a:srgbClr val="FF0000"/>
                </a:solidFill>
              </a:rPr>
              <a:t>até  aumentm</a:t>
            </a:r>
            <a:r>
              <a:rPr lang="pt-BR" altLang="pt-BR" sz="2000" smtClean="0"/>
              <a:t>)</a:t>
            </a:r>
          </a:p>
          <a:p>
            <a:pPr>
              <a:buFont typeface="Arial" panose="020B0604020202020204" pitchFamily="34" charset="0"/>
              <a:buNone/>
            </a:pPr>
            <a:r>
              <a:rPr lang="pt-BR" altLang="pt-BR" sz="2000" b="1" smtClean="0"/>
              <a:t>		</a:t>
            </a:r>
            <a:r>
              <a:rPr lang="pt-BR" altLang="pt-BR" sz="2000" b="1" smtClean="0">
                <a:solidFill>
                  <a:srgbClr val="FF0000"/>
                </a:solidFill>
              </a:rPr>
              <a:t>Fentanil</a:t>
            </a:r>
            <a:r>
              <a:rPr lang="pt-BR" altLang="pt-BR" sz="2000" smtClean="0"/>
              <a:t> </a:t>
            </a:r>
            <a:r>
              <a:rPr lang="pt-BR" altLang="pt-BR" sz="2000" smtClean="0">
                <a:sym typeface="Wingdings" panose="05000000000000000000" pitchFamily="2" charset="2"/>
              </a:rPr>
              <a:t></a:t>
            </a:r>
            <a:r>
              <a:rPr lang="pt-BR" altLang="pt-BR" sz="2000" smtClean="0"/>
              <a:t>↓ sinais de </a:t>
            </a:r>
            <a:r>
              <a:rPr lang="pt-BR" altLang="pt-BR" sz="2000" b="1" smtClean="0"/>
              <a:t>dor</a:t>
            </a:r>
            <a:r>
              <a:rPr lang="pt-BR" altLang="pt-BR" sz="2000" smtClean="0"/>
              <a:t> e </a:t>
            </a:r>
            <a:r>
              <a:rPr lang="pt-BR" altLang="pt-BR" sz="2000" b="1" smtClean="0"/>
              <a:t>agitação</a:t>
            </a:r>
            <a:r>
              <a:rPr lang="pt-BR" altLang="pt-BR" sz="2000" smtClean="0"/>
              <a:t>, ↓ </a:t>
            </a:r>
            <a:r>
              <a:rPr lang="pt-BR" altLang="pt-BR" sz="2000" b="1" smtClean="0"/>
              <a:t>escores</a:t>
            </a:r>
            <a:r>
              <a:rPr lang="pt-BR" altLang="pt-BR" sz="2000" smtClean="0"/>
              <a:t> de dor</a:t>
            </a:r>
          </a:p>
          <a:p>
            <a:pPr>
              <a:buFont typeface="Arial" panose="020B0604020202020204" pitchFamily="34" charset="0"/>
              <a:buNone/>
            </a:pPr>
            <a:r>
              <a:rPr lang="pt-BR" altLang="pt-BR" sz="2000" smtClean="0"/>
              <a:t>				     ↑ </a:t>
            </a:r>
            <a:r>
              <a:rPr lang="pt-BR" altLang="pt-BR" sz="2000" b="1" smtClean="0"/>
              <a:t>pressões</a:t>
            </a:r>
            <a:r>
              <a:rPr lang="pt-BR" altLang="pt-BR" sz="2000" smtClean="0"/>
              <a:t> ventilatórias, </a:t>
            </a:r>
            <a:r>
              <a:rPr lang="pt-BR" altLang="pt-BR" sz="2000" b="1" smtClean="0"/>
              <a:t>rigidez torácica</a:t>
            </a:r>
            <a:r>
              <a:rPr lang="pt-BR" altLang="pt-BR" sz="2000" smtClean="0"/>
              <a:t>,  e efeitos colaterais no trato gastrintestinalTGI</a:t>
            </a:r>
          </a:p>
          <a:p>
            <a:pPr>
              <a:buFont typeface="Arial" panose="020B0604020202020204" pitchFamily="34" charset="0"/>
              <a:buNone/>
            </a:pPr>
            <a:r>
              <a:rPr lang="pt-BR" altLang="pt-BR" sz="2000" smtClean="0"/>
              <a:t>				     </a:t>
            </a:r>
            <a:r>
              <a:rPr lang="pt-BR" altLang="pt-BR" sz="2000" b="1" smtClean="0"/>
              <a:t>Sem</a:t>
            </a:r>
            <a:r>
              <a:rPr lang="pt-BR" altLang="pt-BR" sz="2000" smtClean="0"/>
              <a:t> evidência em reduzir </a:t>
            </a:r>
            <a:r>
              <a:rPr lang="pt-BR" altLang="pt-BR" sz="2000" b="1" smtClean="0"/>
              <a:t>HIV</a:t>
            </a:r>
            <a:r>
              <a:rPr lang="pt-BR" altLang="pt-BR" sz="2000" smtClean="0"/>
              <a:t>, </a:t>
            </a:r>
            <a:r>
              <a:rPr lang="pt-BR" altLang="pt-BR" sz="2000" b="1" smtClean="0"/>
              <a:t>LPV</a:t>
            </a:r>
            <a:r>
              <a:rPr lang="pt-BR" altLang="pt-BR" sz="2000" smtClean="0"/>
              <a:t> e </a:t>
            </a:r>
            <a:r>
              <a:rPr lang="pt-BR" altLang="pt-BR" sz="2000" b="1" smtClean="0"/>
              <a:t>morte</a:t>
            </a:r>
          </a:p>
          <a:p>
            <a:r>
              <a:rPr lang="pt-BR" altLang="pt-BR" sz="2000" smtClean="0"/>
              <a:t>Exposição </a:t>
            </a:r>
            <a:r>
              <a:rPr lang="pt-BR" altLang="pt-BR" sz="2000" b="1" smtClean="0"/>
              <a:t>prolongada</a:t>
            </a:r>
            <a:r>
              <a:rPr lang="pt-BR" altLang="pt-BR" sz="2000" smtClean="0"/>
              <a:t> </a:t>
            </a:r>
            <a:r>
              <a:rPr lang="pt-BR" altLang="pt-BR" sz="2000" smtClean="0">
                <a:sym typeface="Wingdings" panose="05000000000000000000" pitchFamily="2" charset="2"/>
              </a:rPr>
              <a:t></a:t>
            </a:r>
            <a:r>
              <a:rPr lang="pt-BR" altLang="pt-BR" sz="2000" smtClean="0"/>
              <a:t> </a:t>
            </a:r>
            <a:r>
              <a:rPr lang="pt-BR" altLang="pt-BR" sz="2000" b="1" smtClean="0"/>
              <a:t>Apoptose neuronal </a:t>
            </a:r>
            <a:r>
              <a:rPr lang="pt-BR" altLang="pt-BR" sz="2000" smtClean="0"/>
              <a:t> </a:t>
            </a:r>
            <a:r>
              <a:rPr lang="pt-BR" altLang="pt-BR" sz="2000" smtClean="0">
                <a:sym typeface="Wingdings" panose="05000000000000000000" pitchFamily="2" charset="2"/>
              </a:rPr>
              <a:t></a:t>
            </a:r>
            <a:r>
              <a:rPr lang="pt-BR" altLang="pt-BR" sz="2000" smtClean="0"/>
              <a:t> </a:t>
            </a:r>
            <a:r>
              <a:rPr lang="pt-BR" altLang="pt-BR" sz="2000" b="1" smtClean="0"/>
              <a:t>↓crescimento cerebral, aprendizagem, memória e motricidade</a:t>
            </a:r>
            <a:r>
              <a:rPr lang="pt-BR" altLang="pt-BR" sz="2000" b="1" smtClean="0">
                <a:solidFill>
                  <a:srgbClr val="0000FF"/>
                </a:solidFill>
              </a:rPr>
              <a:t>                                              </a:t>
            </a:r>
          </a:p>
          <a:p>
            <a:pPr>
              <a:buFont typeface="Arial" panose="020B0604020202020204" pitchFamily="34" charset="0"/>
              <a:buNone/>
            </a:pPr>
            <a:r>
              <a:rPr lang="pt-BR" altLang="pt-BR" sz="2000" b="1" smtClean="0">
                <a:solidFill>
                  <a:srgbClr val="0000FF"/>
                </a:solidFill>
              </a:rPr>
              <a:t>                                                       Uso de rotina : não recomendado</a:t>
            </a:r>
            <a:endParaRPr lang="en-US" altLang="pt-BR" sz="2000" b="1" u="sng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b="1" smtClean="0">
                <a:ln>
                  <a:noFill/>
                </a:ln>
                <a:latin typeface="Agency FB" panose="020B0503020202020204" pitchFamily="34" charset="0"/>
              </a:rPr>
              <a:t>Panorama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89000" y="2514600"/>
            <a:ext cx="9994900" cy="3594100"/>
          </a:xfrm>
        </p:spPr>
        <p:txBody>
          <a:bodyPr>
            <a:noAutofit/>
          </a:bodyPr>
          <a:lstStyle/>
          <a:p>
            <a:r>
              <a:rPr lang="en-US" altLang="pt-BR" sz="2000" b="1" smtClean="0"/>
              <a:t>Benzodiazepínicos </a:t>
            </a:r>
            <a:r>
              <a:rPr lang="en-US" altLang="pt-BR" sz="2000" smtClean="0"/>
              <a:t>(Midazolam, p.ex)</a:t>
            </a:r>
          </a:p>
          <a:p>
            <a:pPr>
              <a:buFont typeface="Arial" panose="020B0604020202020204" pitchFamily="34" charset="0"/>
              <a:buNone/>
            </a:pPr>
            <a:r>
              <a:rPr lang="pt-BR" altLang="pt-BR" sz="2000" b="1" smtClean="0"/>
              <a:t>	</a:t>
            </a:r>
            <a:r>
              <a:rPr lang="pt-BR" altLang="pt-BR" sz="2000" smtClean="0"/>
              <a:t>- ↑ risco de </a:t>
            </a:r>
            <a:r>
              <a:rPr lang="pt-BR" altLang="pt-BR" sz="2000" b="1" smtClean="0"/>
              <a:t>efeitos deletérios neurológicos</a:t>
            </a:r>
          </a:p>
          <a:p>
            <a:pPr>
              <a:buFont typeface="Arial" panose="020B0604020202020204" pitchFamily="34" charset="0"/>
              <a:buNone/>
            </a:pPr>
            <a:r>
              <a:rPr lang="pt-BR" altLang="pt-BR" sz="2000" smtClean="0"/>
              <a:t>	- </a:t>
            </a:r>
            <a:r>
              <a:rPr lang="pt-BR" altLang="pt-BR" sz="2000" b="1" smtClean="0"/>
              <a:t>Apoptose neuronal</a:t>
            </a:r>
            <a:r>
              <a:rPr lang="pt-BR" altLang="pt-BR" sz="2000" smtClean="0"/>
              <a:t>, ↓ </a:t>
            </a:r>
            <a:r>
              <a:rPr lang="pt-BR" altLang="pt-BR" sz="2000" b="1" smtClean="0"/>
              <a:t>neurogênese</a:t>
            </a:r>
            <a:r>
              <a:rPr lang="pt-BR" altLang="pt-BR" sz="2000" smtClean="0"/>
              <a:t>, atraso da </a:t>
            </a:r>
            <a:r>
              <a:rPr lang="pt-BR" altLang="pt-BR" sz="2000" b="1" smtClean="0"/>
              <a:t>motricidade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pt-BR" altLang="pt-BR" sz="2000" b="1" smtClean="0"/>
              <a:t>	</a:t>
            </a:r>
            <a:r>
              <a:rPr lang="pt-BR" altLang="pt-BR" sz="2000" smtClean="0"/>
              <a:t>- </a:t>
            </a:r>
            <a:r>
              <a:rPr lang="pt-BR" altLang="pt-BR" sz="3200" b="1" smtClean="0">
                <a:solidFill>
                  <a:srgbClr val="0000FF"/>
                </a:solidFill>
              </a:rPr>
              <a:t>Uso rotineiro </a:t>
            </a:r>
            <a:r>
              <a:rPr lang="pt-BR" altLang="pt-BR" sz="3200" b="1" smtClean="0">
                <a:solidFill>
                  <a:srgbClr val="0000FF"/>
                </a:solidFill>
                <a:sym typeface="Wingdings" panose="05000000000000000000" pitchFamily="2" charset="2"/>
              </a:rPr>
              <a:t>  deve ser evitado</a:t>
            </a:r>
            <a:endParaRPr lang="en-US" altLang="pt-BR" sz="3200" b="1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>
          <a:xfrm>
            <a:off x="1244600" y="639763"/>
            <a:ext cx="9601200" cy="1303337"/>
          </a:xfrm>
        </p:spPr>
        <p:txBody>
          <a:bodyPr/>
          <a:lstStyle/>
          <a:p>
            <a:r>
              <a:rPr lang="pt-BR" altLang="pt-BR" b="1" smtClean="0">
                <a:ln>
                  <a:noFill/>
                </a:ln>
                <a:latin typeface="Agency FB" panose="020B0503020202020204" pitchFamily="34" charset="0"/>
              </a:rPr>
              <a:t>Dexmedetomidina em RNPT sob VM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790700"/>
            <a:ext cx="10299700" cy="3594100"/>
          </a:xfrm>
        </p:spPr>
        <p:txBody>
          <a:bodyPr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US" altLang="pt-BR" sz="2800" b="1" smtClean="0">
                <a:solidFill>
                  <a:srgbClr val="0000FF"/>
                </a:solidFill>
              </a:rPr>
              <a:t>Farmacocinética e Farmacodinâmica</a:t>
            </a:r>
          </a:p>
          <a:p>
            <a:pPr marL="0" indent="0"/>
            <a:r>
              <a:rPr lang="pt-BR" altLang="pt-BR" sz="2200" b="1" smtClean="0"/>
              <a:t>Complexo</a:t>
            </a:r>
            <a:r>
              <a:rPr lang="pt-BR" altLang="pt-BR" sz="2200" smtClean="0"/>
              <a:t> mecanismo de ação </a:t>
            </a:r>
            <a:r>
              <a:rPr lang="pt-BR" altLang="pt-BR" sz="2200" smtClean="0">
                <a:sym typeface="Wingdings" panose="05000000000000000000" pitchFamily="2" charset="2"/>
              </a:rPr>
              <a:t></a:t>
            </a:r>
            <a:r>
              <a:rPr lang="pt-BR" altLang="pt-BR" sz="2200" smtClean="0"/>
              <a:t> </a:t>
            </a:r>
            <a:r>
              <a:rPr lang="pt-BR" altLang="pt-BR" sz="2200" b="1" u="sng" smtClean="0"/>
              <a:t>sedação</a:t>
            </a:r>
            <a:r>
              <a:rPr lang="pt-BR" altLang="pt-BR" sz="2200" smtClean="0"/>
              <a:t>, </a:t>
            </a:r>
            <a:r>
              <a:rPr lang="pt-BR" altLang="pt-BR" sz="2200" b="1" u="sng" smtClean="0"/>
              <a:t>analgesia</a:t>
            </a:r>
            <a:r>
              <a:rPr lang="pt-BR" altLang="pt-BR" sz="2200" smtClean="0"/>
              <a:t> e efeito </a:t>
            </a:r>
            <a:r>
              <a:rPr lang="pt-BR" altLang="pt-BR" sz="2200" b="1" u="sng" smtClean="0"/>
              <a:t>ansiolítico</a:t>
            </a:r>
          </a:p>
          <a:p>
            <a:pPr marL="0" indent="0"/>
            <a:r>
              <a:rPr lang="pt-BR" altLang="pt-BR" sz="2200" smtClean="0"/>
              <a:t>Composto imidazólico </a:t>
            </a:r>
            <a:r>
              <a:rPr lang="pt-BR" altLang="pt-BR" sz="2200" b="1" smtClean="0"/>
              <a:t>agonista</a:t>
            </a:r>
            <a:r>
              <a:rPr lang="pt-BR" altLang="pt-BR" sz="2200" smtClean="0"/>
              <a:t> dos </a:t>
            </a:r>
            <a:r>
              <a:rPr lang="pt-BR" altLang="pt-BR" sz="2200" b="1" smtClean="0"/>
              <a:t>receptores α2-adrenérgicos </a:t>
            </a:r>
            <a:endParaRPr lang="pt-BR" altLang="pt-BR" sz="2200" smtClean="0">
              <a:sym typeface="Wingdings" panose="05000000000000000000" pitchFamily="2" charset="2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pt-BR" altLang="pt-BR" sz="2200" smtClean="0">
                <a:sym typeface="Wingdings" panose="05000000000000000000" pitchFamily="2" charset="2"/>
              </a:rPr>
              <a:t>	</a:t>
            </a:r>
            <a:r>
              <a:rPr lang="pt-BR" altLang="pt-BR" sz="2200" smtClean="0"/>
              <a:t>↓ adenilil-ciclase </a:t>
            </a:r>
            <a:r>
              <a:rPr lang="pt-BR" altLang="pt-BR" sz="2200" smtClean="0">
                <a:sym typeface="Wingdings" panose="05000000000000000000" pitchFamily="2" charset="2"/>
              </a:rPr>
              <a:t></a:t>
            </a:r>
            <a:r>
              <a:rPr lang="pt-BR" altLang="pt-BR" sz="2200" smtClean="0"/>
              <a:t> desfosforilação de canais iônicos por ↓AMPc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BR" altLang="pt-BR" sz="2200" smtClean="0"/>
              <a:t>	</a:t>
            </a:r>
            <a:r>
              <a:rPr lang="pt-BR" altLang="pt-BR" sz="2000" smtClean="0"/>
              <a:t>↑</a:t>
            </a:r>
            <a:r>
              <a:rPr lang="pt-BR" altLang="pt-BR" sz="2200" smtClean="0"/>
              <a:t> parassimpático e ↓ simpático no Locus coeruleus </a:t>
            </a:r>
            <a:r>
              <a:rPr lang="pt-BR" altLang="pt-BR" sz="2200" smtClean="0">
                <a:sym typeface="Wingdings" panose="05000000000000000000" pitchFamily="2" charset="2"/>
              </a:rPr>
              <a:t> </a:t>
            </a:r>
            <a:r>
              <a:rPr lang="pt-BR" altLang="pt-BR" sz="2200" smtClean="0"/>
              <a:t>ativação de neurônios inibitórios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BR" altLang="pt-BR" sz="2200" smtClean="0"/>
              <a:t>	Ativação de receptores α2-adrenérgicos do corno dorsal medular</a:t>
            </a:r>
          </a:p>
          <a:p>
            <a:pPr marL="0" indent="0"/>
            <a:r>
              <a:rPr lang="pt-BR" altLang="pt-BR" sz="2200" smtClean="0"/>
              <a:t>Efeitos adversos </a:t>
            </a:r>
            <a:r>
              <a:rPr lang="pt-BR" altLang="pt-BR" sz="2200" smtClean="0">
                <a:sym typeface="Wingdings" panose="05000000000000000000" pitchFamily="2" charset="2"/>
              </a:rPr>
              <a:t></a:t>
            </a:r>
            <a:r>
              <a:rPr lang="pt-BR" altLang="pt-BR" sz="2200" smtClean="0"/>
              <a:t> </a:t>
            </a:r>
            <a:r>
              <a:rPr lang="pt-BR" altLang="pt-BR" sz="2200" b="1" smtClean="0"/>
              <a:t>bradicardia</a:t>
            </a:r>
            <a:r>
              <a:rPr lang="pt-BR" altLang="pt-BR" sz="2200" smtClean="0"/>
              <a:t>, </a:t>
            </a:r>
            <a:r>
              <a:rPr lang="pt-BR" altLang="pt-BR" sz="2200" b="1" smtClean="0"/>
              <a:t>hipotensão</a:t>
            </a:r>
            <a:r>
              <a:rPr lang="pt-BR" altLang="pt-BR" sz="2200" smtClean="0"/>
              <a:t> e </a:t>
            </a:r>
            <a:r>
              <a:rPr lang="pt-BR" altLang="pt-BR" sz="2200" b="1" smtClean="0"/>
              <a:t>hipertensão (essa, transitória)(vide a seguir)</a:t>
            </a:r>
          </a:p>
          <a:p>
            <a:pPr marL="0" indent="0"/>
            <a:r>
              <a:rPr lang="pt-BR" altLang="pt-BR" sz="2200" smtClean="0"/>
              <a:t>Metabolização </a:t>
            </a:r>
            <a:r>
              <a:rPr lang="pt-BR" altLang="pt-BR" sz="2200" b="1" smtClean="0"/>
              <a:t>hepática</a:t>
            </a:r>
            <a:r>
              <a:rPr lang="pt-BR" altLang="pt-BR" sz="2200" smtClean="0"/>
              <a:t>(inicial) e </a:t>
            </a:r>
            <a:r>
              <a:rPr lang="pt-BR" altLang="pt-BR" sz="2200" b="1" smtClean="0"/>
              <a:t>renal</a:t>
            </a:r>
            <a:r>
              <a:rPr lang="pt-BR" altLang="pt-BR" sz="2200" smtClean="0"/>
              <a:t> (final)</a:t>
            </a:r>
          </a:p>
          <a:p>
            <a:pPr marL="0" indent="0"/>
            <a:r>
              <a:rPr lang="pt-BR" altLang="pt-BR" sz="2200" smtClean="0"/>
              <a:t>Afinidade pela </a:t>
            </a:r>
            <a:r>
              <a:rPr lang="pt-BR" altLang="pt-BR" sz="2200" b="1" smtClean="0"/>
              <a:t>albumina (94%)</a:t>
            </a:r>
            <a:endParaRPr lang="en-US" altLang="pt-BR" sz="2200" b="1" smtClean="0"/>
          </a:p>
          <a:p>
            <a:pPr marL="0" indent="0"/>
            <a:endParaRPr lang="en-US" altLang="pt-BR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 idx="4294967295"/>
          </p:nvPr>
        </p:nvSpPr>
        <p:spPr>
          <a:xfrm>
            <a:off x="519113" y="604838"/>
            <a:ext cx="11098212" cy="1303337"/>
          </a:xfrm>
        </p:spPr>
        <p:txBody>
          <a:bodyPr/>
          <a:lstStyle/>
          <a:p>
            <a:r>
              <a:rPr lang="pt-BR" altLang="pt-BR" sz="4000" smtClean="0">
                <a:ln>
                  <a:noFill/>
                </a:ln>
              </a:rPr>
              <a:t> </a:t>
            </a:r>
            <a:r>
              <a:rPr lang="pt-BR" altLang="pt-BR" sz="4000" b="1" smtClean="0">
                <a:ln>
                  <a:noFill/>
                </a:ln>
                <a:solidFill>
                  <a:srgbClr val="0000FF"/>
                </a:solidFill>
              </a:rPr>
              <a:t>Explicação sobre os efeitos:</a:t>
            </a:r>
            <a:br>
              <a:rPr lang="pt-BR" altLang="pt-BR" sz="4000" b="1" smtClean="0">
                <a:ln>
                  <a:noFill/>
                </a:ln>
                <a:solidFill>
                  <a:srgbClr val="0000FF"/>
                </a:solidFill>
              </a:rPr>
            </a:br>
            <a:r>
              <a:rPr lang="pt-BR" altLang="pt-BR" sz="4000" b="1" smtClean="0">
                <a:ln>
                  <a:noFill/>
                </a:ln>
                <a:solidFill>
                  <a:srgbClr val="0000FF"/>
                </a:solidFill>
              </a:rPr>
              <a:t> bradicardia, hipotensão e hipertensão transitória</a:t>
            </a:r>
          </a:p>
        </p:txBody>
      </p:sp>
      <p:sp>
        <p:nvSpPr>
          <p:cNvPr id="3072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mtClean="0"/>
              <a:t>Os efeitos adversos da diminuição da freqüência cardíaca e pressão arterial pode ser causados por uma redução na norepinefrina levando a um efeito simpaticolítico da ativação dos receptores pré-sinápticos α2A no centro vasomotor medular centro.</a:t>
            </a:r>
          </a:p>
          <a:p>
            <a:pPr>
              <a:lnSpc>
                <a:spcPct val="80000"/>
              </a:lnSpc>
            </a:pPr>
            <a:r>
              <a:rPr lang="pt-BR" altLang="pt-BR" smtClean="0"/>
              <a:t> Hipertensão transitória pode resultar da ativação dos receptores pós-sináticos  α2B periféricos,  causando vasoconstrição inicial e aumento da pressão arterial, seguido de bradicardia reflexa e diminuição da pressão sanguínea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 idx="4294967295"/>
          </p:nvPr>
        </p:nvSpPr>
        <p:spPr>
          <a:xfrm>
            <a:off x="1295400" y="982663"/>
            <a:ext cx="10229850" cy="1303337"/>
          </a:xfrm>
        </p:spPr>
        <p:txBody>
          <a:bodyPr/>
          <a:lstStyle/>
          <a:p>
            <a:r>
              <a:rPr lang="pt-BR" altLang="pt-BR" sz="4000" b="1" smtClean="0">
                <a:ln>
                  <a:noFill/>
                </a:ln>
                <a:solidFill>
                  <a:srgbClr val="0000FF"/>
                </a:solidFill>
              </a:rPr>
              <a:t>Dexmedetomidina no RN a termo e pré-termo</a:t>
            </a:r>
            <a:br>
              <a:rPr lang="pt-BR" altLang="pt-BR" sz="4000" b="1" smtClean="0">
                <a:ln>
                  <a:noFill/>
                </a:ln>
                <a:solidFill>
                  <a:srgbClr val="0000FF"/>
                </a:solidFill>
              </a:rPr>
            </a:br>
            <a:r>
              <a:rPr lang="pt-BR" altLang="pt-BR" sz="4000" b="1" smtClean="0">
                <a:ln>
                  <a:noFill/>
                </a:ln>
                <a:solidFill>
                  <a:srgbClr val="0000FF"/>
                </a:solidFill>
              </a:rPr>
              <a:t>Farmacocinética</a:t>
            </a:r>
          </a:p>
        </p:txBody>
      </p:sp>
      <p:sp>
        <p:nvSpPr>
          <p:cNvPr id="3277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altLang="pt-BR" smtClean="0"/>
              <a:t>O perfil farmacocinético da dexmedetomidina em prematuros e termo foi descrito no estudo de Chrysostomou C et al, envolvndo  42 pacientes ventilados mecanicamente. </a:t>
            </a:r>
          </a:p>
          <a:p>
            <a:r>
              <a:rPr lang="pt-BR" altLang="pt-BR" smtClean="0">
                <a:solidFill>
                  <a:srgbClr val="FF00FF"/>
                </a:solidFill>
              </a:rPr>
              <a:t>Neonatos prematuros</a:t>
            </a:r>
            <a:r>
              <a:rPr lang="pt-BR" altLang="pt-BR" smtClean="0"/>
              <a:t> em comparação com recém-nascidos a termo têm um volume menor de distribuição (2,7 vs 3,9 L / kg), um menor </a:t>
            </a:r>
            <a:r>
              <a:rPr lang="pt-BR" altLang="pt-BR" i="1" smtClean="0"/>
              <a:t>clearance</a:t>
            </a:r>
          </a:p>
          <a:p>
            <a:r>
              <a:rPr lang="pt-BR" altLang="pt-BR" smtClean="0"/>
              <a:t>(0,3 vs 0,9 L / h / kg), uma meia-vida de eliminação prolongada (7,6 vs 3,2 horas) e uma área maior sob a curva (estudo de  Crysostomou C et al)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>
          <a:xfrm>
            <a:off x="1181100" y="525463"/>
            <a:ext cx="9601200" cy="1303337"/>
          </a:xfrm>
        </p:spPr>
        <p:txBody>
          <a:bodyPr/>
          <a:lstStyle/>
          <a:p>
            <a:r>
              <a:rPr lang="pt-BR" altLang="pt-BR" b="1" smtClean="0">
                <a:ln>
                  <a:noFill/>
                </a:ln>
                <a:latin typeface="Agency FB" panose="020B0503020202020204" pitchFamily="34" charset="0"/>
              </a:rPr>
              <a:t>Dexmedetomidina em RNPT sob VM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1850" y="1498600"/>
            <a:ext cx="10299700" cy="3594100"/>
          </a:xfrm>
        </p:spPr>
        <p:txBody>
          <a:bodyPr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US" altLang="pt-BR" sz="2800" b="1" smtClean="0">
                <a:solidFill>
                  <a:srgbClr val="0000FF"/>
                </a:solidFill>
              </a:rPr>
              <a:t>Eficácia e efeitos adversos</a:t>
            </a:r>
          </a:p>
        </p:txBody>
      </p:sp>
      <p:sp>
        <p:nvSpPr>
          <p:cNvPr id="24580" name="CaixaDeTexto 3"/>
          <p:cNvSpPr txBox="1">
            <a:spLocks noChangeArrowheads="1"/>
          </p:cNvSpPr>
          <p:nvPr/>
        </p:nvSpPr>
        <p:spPr bwMode="auto">
          <a:xfrm>
            <a:off x="976313" y="2336800"/>
            <a:ext cx="10134600" cy="395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300" b="1">
                <a:latin typeface="Garamond" panose="02020404030301010803" pitchFamily="18" charset="0"/>
              </a:rPr>
              <a:t>Dexmedetomidina</a:t>
            </a:r>
            <a:r>
              <a:rPr lang="pt-BR" altLang="pt-BR" sz="2300">
                <a:latin typeface="Garamond" panose="02020404030301010803" pitchFamily="18" charset="0"/>
              </a:rPr>
              <a:t> </a:t>
            </a:r>
            <a:r>
              <a:rPr lang="pt-BR" altLang="pt-BR" sz="2300">
                <a:latin typeface="Garamond" panose="02020404030301010803" pitchFamily="18" charset="0"/>
                <a:sym typeface="Wingdings" panose="05000000000000000000" pitchFamily="2" charset="2"/>
              </a:rPr>
              <a:t> </a:t>
            </a:r>
            <a:r>
              <a:rPr lang="pt-BR" altLang="pt-BR" sz="2300" b="1">
                <a:latin typeface="Garamond" panose="02020404030301010803" pitchFamily="18" charset="0"/>
              </a:rPr>
              <a:t>alternativa</a:t>
            </a:r>
            <a:r>
              <a:rPr lang="pt-BR" altLang="pt-BR" sz="2300">
                <a:latin typeface="Garamond" panose="02020404030301010803" pitchFamily="18" charset="0"/>
              </a:rPr>
              <a:t> ao uso de opioides e BDZ para </a:t>
            </a:r>
            <a:r>
              <a:rPr lang="pt-BR" altLang="pt-BR" sz="2300" b="1">
                <a:latin typeface="Garamond" panose="02020404030301010803" pitchFamily="18" charset="0"/>
              </a:rPr>
              <a:t>sedoanalgesia</a:t>
            </a:r>
            <a:r>
              <a:rPr lang="pt-BR" altLang="pt-BR" sz="2300">
                <a:latin typeface="Garamond" panose="02020404030301010803" pitchFamily="18" charset="0"/>
              </a:rPr>
              <a:t> de </a:t>
            </a:r>
            <a:r>
              <a:rPr lang="pt-BR" altLang="pt-BR" sz="2300" b="1">
                <a:latin typeface="Garamond" panose="02020404030301010803" pitchFamily="18" charset="0"/>
              </a:rPr>
              <a:t>RNPT</a:t>
            </a:r>
            <a:r>
              <a:rPr lang="pt-BR" altLang="pt-BR" sz="2300">
                <a:latin typeface="Garamond" panose="02020404030301010803" pitchFamily="18" charset="0"/>
              </a:rPr>
              <a:t> em </a:t>
            </a:r>
            <a:r>
              <a:rPr lang="pt-BR" altLang="pt-BR" sz="2300" b="1">
                <a:latin typeface="Garamond" panose="02020404030301010803" pitchFamily="18" charset="0"/>
              </a:rPr>
              <a:t>VM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300" b="1">
                <a:latin typeface="Garamond" panose="02020404030301010803" pitchFamily="18" charset="0"/>
              </a:rPr>
              <a:t>Estudos limitadas em prematuros, </a:t>
            </a:r>
            <a:r>
              <a:rPr lang="pt-BR" altLang="pt-BR" sz="2300">
                <a:latin typeface="Garamond" panose="02020404030301010803" pitchFamily="18" charset="0"/>
              </a:rPr>
              <a:t>porém</a:t>
            </a:r>
            <a:r>
              <a:rPr lang="pt-BR" altLang="pt-BR" sz="2300" b="1">
                <a:latin typeface="Garamond" panose="02020404030301010803" pitchFamily="18" charset="0"/>
              </a:rPr>
              <a:t> promissores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300">
                <a:latin typeface="Garamond" panose="02020404030301010803" pitchFamily="18" charset="0"/>
              </a:rPr>
              <a:t>O’Mara K et al</a:t>
            </a:r>
            <a:r>
              <a:rPr lang="pt-BR" altLang="pt-BR" sz="2300">
                <a:latin typeface="Garamond" panose="02020404030301010803" pitchFamily="18" charset="0"/>
                <a:sym typeface="Wingdings" panose="05000000000000000000" pitchFamily="2" charset="2"/>
              </a:rPr>
              <a:t></a:t>
            </a:r>
            <a:r>
              <a:rPr lang="pt-BR" altLang="pt-BR" sz="2300">
                <a:latin typeface="Garamond" panose="02020404030301010803" pitchFamily="18" charset="0"/>
              </a:rPr>
              <a:t> relato de caso do uso em RN prematuro refratário àao fentanil + lorazepam. Sem  efeitos adversos.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300">
                <a:latin typeface="Garamond" panose="02020404030301010803" pitchFamily="18" charset="0"/>
              </a:rPr>
              <a:t>Whalen LD et al e Chrysostomou C et al </a:t>
            </a:r>
            <a:r>
              <a:rPr lang="pt-BR" altLang="pt-BR" sz="2300">
                <a:latin typeface="Garamond" panose="02020404030301010803" pitchFamily="18" charset="0"/>
                <a:sym typeface="Wingdings" panose="05000000000000000000" pitchFamily="2" charset="2"/>
              </a:rPr>
              <a:t></a:t>
            </a:r>
            <a:r>
              <a:rPr lang="pt-BR" altLang="pt-BR" sz="2300">
                <a:latin typeface="Garamond" panose="02020404030301010803" pitchFamily="18" charset="0"/>
              </a:rPr>
              <a:t>  estudo restrospectivo observacional  mostrou  </a:t>
            </a:r>
            <a:r>
              <a:rPr lang="pt-BR" altLang="pt-BR" sz="2300" b="1">
                <a:latin typeface="Garamond" panose="02020404030301010803" pitchFamily="18" charset="0"/>
              </a:rPr>
              <a:t>segurança</a:t>
            </a:r>
            <a:r>
              <a:rPr lang="pt-BR" altLang="pt-BR" sz="2300">
                <a:latin typeface="Garamond" panose="02020404030301010803" pitchFamily="18" charset="0"/>
              </a:rPr>
              <a:t> quanto  à </a:t>
            </a:r>
            <a:r>
              <a:rPr lang="pt-BR" altLang="pt-BR" sz="2300" b="1">
                <a:latin typeface="Garamond" panose="02020404030301010803" pitchFamily="18" charset="0"/>
              </a:rPr>
              <a:t>repercussão hemodinâmica e potencial diminuição dos opióides e benzodiazepínicos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300">
                <a:latin typeface="Garamond" panose="02020404030301010803" pitchFamily="18" charset="0"/>
              </a:rPr>
              <a:t>Chrysostomou C et al:demonstraram eficácia da dexmedetomidina nos pré-termo e a termo, </a:t>
            </a:r>
            <a:r>
              <a:rPr lang="pt-BR" altLang="pt-BR" sz="2300" b="1">
                <a:latin typeface="Garamond" panose="02020404030301010803" pitchFamily="18" charset="0"/>
              </a:rPr>
              <a:t>sem diferenças significativas hemodinâmicas</a:t>
            </a:r>
            <a:r>
              <a:rPr lang="pt-BR" altLang="pt-BR" sz="2300">
                <a:latin typeface="Garamond" panose="02020404030301010803" pitchFamily="18" charset="0"/>
              </a:rPr>
              <a:t> entre regimes de  doses de </a:t>
            </a:r>
            <a:r>
              <a:rPr lang="pt-BR" altLang="pt-BR" sz="2300" b="1">
                <a:solidFill>
                  <a:srgbClr val="0000FF"/>
                </a:solidFill>
                <a:latin typeface="Garamond" panose="02020404030301010803" pitchFamily="18" charset="0"/>
              </a:rPr>
              <a:t>0,05 a 0,2 </a:t>
            </a:r>
            <a:r>
              <a:rPr lang="pt-BR" altLang="pt-BR" sz="2300" b="1" i="1">
                <a:solidFill>
                  <a:srgbClr val="0000FF"/>
                </a:solidFill>
                <a:latin typeface="Garamond" panose="02020404030301010803" pitchFamily="18" charset="0"/>
              </a:rPr>
              <a:t>μ</a:t>
            </a:r>
            <a:r>
              <a:rPr lang="pt-BR" altLang="pt-BR" sz="2300" b="1">
                <a:solidFill>
                  <a:srgbClr val="0000FF"/>
                </a:solidFill>
                <a:latin typeface="Garamond" panose="02020404030301010803" pitchFamily="18" charset="0"/>
              </a:rPr>
              <a:t>g/kg/h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>
          <a:xfrm>
            <a:off x="1181100" y="525463"/>
            <a:ext cx="9601200" cy="1303337"/>
          </a:xfrm>
        </p:spPr>
        <p:txBody>
          <a:bodyPr/>
          <a:lstStyle/>
          <a:p>
            <a:r>
              <a:rPr lang="pt-BR" altLang="pt-BR" b="1" smtClean="0">
                <a:ln>
                  <a:noFill/>
                </a:ln>
                <a:latin typeface="Agency FB" panose="020B0503020202020204" pitchFamily="34" charset="0"/>
              </a:rPr>
              <a:t>Dexmedetomidina em RNPT sob VM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1850" y="1498600"/>
            <a:ext cx="10299700" cy="3594100"/>
          </a:xfrm>
        </p:spPr>
        <p:txBody>
          <a:bodyPr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US" altLang="pt-BR" sz="2800" b="1" smtClean="0">
                <a:solidFill>
                  <a:srgbClr val="0000FF"/>
                </a:solidFill>
              </a:rPr>
              <a:t>Eficácia e efeitos adversos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749300" y="2501900"/>
            <a:ext cx="10795000" cy="3249613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300">
                <a:latin typeface="Garamond" panose="02020404030301010803" pitchFamily="18" charset="0"/>
              </a:rPr>
              <a:t>O’Mara K et al </a:t>
            </a:r>
            <a:r>
              <a:rPr lang="pt-BR" altLang="pt-BR" sz="2300">
                <a:latin typeface="Garamond" panose="02020404030301010803" pitchFamily="18" charset="0"/>
                <a:sym typeface="Wingdings" panose="05000000000000000000" pitchFamily="2" charset="2"/>
              </a:rPr>
              <a:t></a:t>
            </a:r>
            <a:r>
              <a:rPr lang="pt-BR" altLang="pt-BR" sz="2300">
                <a:latin typeface="Garamond" panose="02020404030301010803" pitchFamily="18" charset="0"/>
              </a:rPr>
              <a:t> caso-controle comparativo </a:t>
            </a:r>
            <a:r>
              <a:rPr lang="pt-BR" altLang="pt-BR" sz="2300" b="1">
                <a:solidFill>
                  <a:srgbClr val="FF0000"/>
                </a:solidFill>
                <a:latin typeface="Garamond" panose="02020404030301010803" pitchFamily="18" charset="0"/>
              </a:rPr>
              <a:t>fentanil x </a:t>
            </a:r>
            <a:r>
              <a:rPr lang="pt-BR" altLang="pt-BR" sz="2300" b="1">
                <a:solidFill>
                  <a:srgbClr val="0000FF"/>
                </a:solidFill>
                <a:latin typeface="Garamond" panose="02020404030301010803" pitchFamily="18" charset="0"/>
              </a:rPr>
              <a:t>dexmedetomidina</a:t>
            </a:r>
            <a:endParaRPr lang="pt-BR" altLang="pt-BR" sz="2300">
              <a:solidFill>
                <a:srgbClr val="0000FF"/>
              </a:solidFill>
              <a:latin typeface="Garamond" panose="02020404030301010803" pitchFamily="18" charset="0"/>
            </a:endParaRPr>
          </a:p>
          <a:p>
            <a:pPr eaLnBrk="1" hangingPunct="1"/>
            <a:r>
              <a:rPr lang="pt-BR" altLang="pt-BR" sz="2300">
                <a:latin typeface="Garamond" panose="02020404030301010803" pitchFamily="18" charset="0"/>
              </a:rPr>
              <a:t>	- mais dias de trtamento sem necessidade de sedação adjunta (P &lt;.05);</a:t>
            </a:r>
          </a:p>
          <a:p>
            <a:pPr eaLnBrk="1" hangingPunct="1"/>
            <a:r>
              <a:rPr lang="pt-BR" altLang="pt-BR" sz="2300">
                <a:latin typeface="Garamond" panose="02020404030301010803" pitchFamily="18" charset="0"/>
              </a:rPr>
              <a:t>	-  menos dias em  em VM (P &lt;.0001);</a:t>
            </a:r>
          </a:p>
          <a:p>
            <a:pPr eaLnBrk="1" hangingPunct="1"/>
            <a:r>
              <a:rPr lang="pt-BR" altLang="pt-BR" sz="2300">
                <a:latin typeface="Garamond" panose="02020404030301010803" pitchFamily="18" charset="0"/>
              </a:rPr>
              <a:t>	- menor necessidade de dexametasona no desmame (P &lt; .02);</a:t>
            </a:r>
          </a:p>
          <a:p>
            <a:pPr eaLnBrk="1" hangingPunct="1"/>
            <a:r>
              <a:rPr lang="pt-BR" altLang="pt-BR" sz="2300">
                <a:latin typeface="Garamond" panose="02020404030301010803" pitchFamily="18" charset="0"/>
              </a:rPr>
              <a:t>	- necessidade de radiografias de tórax (P &lt; .001);</a:t>
            </a:r>
          </a:p>
          <a:p>
            <a:pPr eaLnBrk="1" hangingPunct="1"/>
            <a:r>
              <a:rPr lang="pt-BR" altLang="pt-BR" sz="2300">
                <a:latin typeface="Garamond" panose="02020404030301010803" pitchFamily="18" charset="0"/>
              </a:rPr>
              <a:t>	- ↓ incidência de enterocolite necrosante (P &lt; .001);</a:t>
            </a:r>
          </a:p>
          <a:p>
            <a:pPr eaLnBrk="1" hangingPunct="1"/>
            <a:r>
              <a:rPr lang="pt-BR" altLang="pt-BR" sz="2300">
                <a:latin typeface="Garamond" panose="02020404030301010803" pitchFamily="18" charset="0"/>
              </a:rPr>
              <a:t>	- ↓ sepse com cultura positiva (P &lt; .0006);</a:t>
            </a:r>
          </a:p>
          <a:p>
            <a:pPr eaLnBrk="1" hangingPunct="1"/>
            <a:r>
              <a:rPr lang="pt-BR" altLang="pt-BR" sz="2300">
                <a:latin typeface="Garamond" panose="02020404030301010803" pitchFamily="18" charset="0"/>
              </a:rPr>
              <a:t>	- tendência a menor HIV grave (P = .06)</a:t>
            </a:r>
          </a:p>
          <a:p>
            <a:pPr eaLnBrk="1" hangingPunct="1"/>
            <a:r>
              <a:rPr lang="pt-BR" altLang="pt-BR" sz="2300">
                <a:latin typeface="Garamond" panose="02020404030301010803" pitchFamily="18" charset="0"/>
              </a:rPr>
              <a:t>	- tendência a menor LPV (P = .14)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3492500" y="5688013"/>
            <a:ext cx="6092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FF"/>
                </a:solidFill>
              </a:rPr>
              <a:t>Não houve mudanças na frequência cardíaca e pressão arterial)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>
          <a:xfrm>
            <a:off x="1181100" y="525463"/>
            <a:ext cx="9601200" cy="1303337"/>
          </a:xfrm>
        </p:spPr>
        <p:txBody>
          <a:bodyPr/>
          <a:lstStyle/>
          <a:p>
            <a:r>
              <a:rPr lang="pt-BR" altLang="pt-BR" b="1" smtClean="0">
                <a:ln>
                  <a:noFill/>
                </a:ln>
                <a:latin typeface="Agency FB" panose="020B0503020202020204" pitchFamily="34" charset="0"/>
              </a:rPr>
              <a:t>Dexmedetomidina em RNPT sob VM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1850" y="1498600"/>
            <a:ext cx="10299700" cy="3594100"/>
          </a:xfrm>
        </p:spPr>
        <p:txBody>
          <a:bodyPr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US" altLang="pt-BR" sz="2800" b="1" smtClean="0">
                <a:solidFill>
                  <a:srgbClr val="0000FF"/>
                </a:solidFill>
              </a:rPr>
              <a:t>Eficácia e efeitos adversos</a:t>
            </a:r>
          </a:p>
        </p:txBody>
      </p:sp>
      <p:sp>
        <p:nvSpPr>
          <p:cNvPr id="26628" name="CaixaDeTexto 3"/>
          <p:cNvSpPr txBox="1">
            <a:spLocks noChangeArrowheads="1"/>
          </p:cNvSpPr>
          <p:nvPr/>
        </p:nvSpPr>
        <p:spPr bwMode="auto">
          <a:xfrm>
            <a:off x="639763" y="1812925"/>
            <a:ext cx="10795000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endParaRPr lang="pt-BR" altLang="pt-BR" sz="2200">
              <a:latin typeface="Garamond" panose="02020404030301010803" pitchFamily="18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200">
                <a:solidFill>
                  <a:srgbClr val="0000FF"/>
                </a:solidFill>
                <a:latin typeface="Garamond" panose="02020404030301010803" pitchFamily="18" charset="0"/>
              </a:rPr>
              <a:t>Dexmedetomidina  pode atual como um fármaco neuroprotetor</a:t>
            </a:r>
            <a:r>
              <a:rPr lang="pt-BR" altLang="pt-BR" sz="2200">
                <a:latin typeface="Garamond" panose="02020404030301010803" pitchFamily="18" charset="0"/>
              </a:rPr>
              <a:t>, </a:t>
            </a:r>
            <a:r>
              <a:rPr lang="pt-BR" altLang="pt-BR" sz="2200">
                <a:solidFill>
                  <a:srgbClr val="FF0000"/>
                </a:solidFill>
                <a:latin typeface="Garamond" panose="02020404030301010803" pitchFamily="18" charset="0"/>
              </a:rPr>
              <a:t>em contraste com os benzodiazepínicos!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200">
                <a:solidFill>
                  <a:srgbClr val="FF0000"/>
                </a:solidFill>
                <a:latin typeface="Garamond" panose="02020404030301010803" pitchFamily="18" charset="0"/>
              </a:rPr>
              <a:t> </a:t>
            </a:r>
            <a:r>
              <a:rPr lang="pt-BR" altLang="pt-BR"/>
              <a:t>Single-bolus doses of dexmedetomidine decreased the proportion of damaged neurons and reduced lesion size in rodent models of PVL, assim como em modelos de síndrome hipóxico-isquêmica </a:t>
            </a:r>
          </a:p>
          <a:p>
            <a:pPr algn="ctr"/>
            <a:r>
              <a:rPr lang="pt-BR" altLang="pt-BR"/>
              <a:t>Mecanismos: mechanisms, including a reduction in the release of excitatory neurotransmitters, upregulation</a:t>
            </a:r>
          </a:p>
          <a:p>
            <a:pPr algn="ctr"/>
            <a:r>
              <a:rPr lang="pt-BR" altLang="pt-BR"/>
              <a:t>of the bcl-2 protein, downregulation of bax expression, increased phosphorylated Erk, and increased BDNF expression.</a:t>
            </a:r>
          </a:p>
          <a:p>
            <a:pPr algn="ctr"/>
            <a:r>
              <a:rPr lang="pt-BR" altLang="pt-BR"/>
              <a:t>   Preclinical data also suggest na anti-inflammatory role of dexmedetomidine, which has the potential to impact   common morbidities in premature neonates, including infection and ventilator induced lung injury leading to bronchopulmonary dysplasia.</a:t>
            </a:r>
          </a:p>
          <a:p>
            <a:pPr algn="ctr" eaLnBrk="1" hangingPunct="1">
              <a:buFont typeface="Arial" panose="020B0604020202020204" pitchFamily="34" charset="0"/>
              <a:buChar char="•"/>
            </a:pPr>
            <a:r>
              <a:rPr lang="pt-BR" altLang="pt-BR" sz="2200" b="1">
                <a:solidFill>
                  <a:srgbClr val="0000FF"/>
                </a:solidFill>
                <a:latin typeface="Garamond" panose="02020404030301010803" pitchFamily="18" charset="0"/>
              </a:rPr>
              <a:t>Possível substituto aos opióides e benzodiazepínicos em RNPT em VM para controle de dor e agitação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200">
                <a:latin typeface="Garamond" panose="02020404030301010803" pitchFamily="18" charset="0"/>
              </a:rPr>
              <a:t> Estudos são necessários para confirmar essa hipótese </a:t>
            </a:r>
          </a:p>
        </p:txBody>
      </p:sp>
      <p:sp>
        <p:nvSpPr>
          <p:cNvPr id="26630" name="AutoShape 6"/>
          <p:cNvSpPr>
            <a:spLocks noChangeArrowheads="1"/>
          </p:cNvSpPr>
          <p:nvPr/>
        </p:nvSpPr>
        <p:spPr bwMode="auto">
          <a:xfrm>
            <a:off x="488950" y="3611563"/>
            <a:ext cx="271463" cy="544512"/>
          </a:xfrm>
          <a:prstGeom prst="curvedRightArrow">
            <a:avLst>
              <a:gd name="adj1" fmla="val 40117"/>
              <a:gd name="adj2" fmla="val 8023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/>
          </p:cNvSpPr>
          <p:nvPr>
            <p:ph type="body" idx="4294967295"/>
          </p:nvPr>
        </p:nvSpPr>
        <p:spPr>
          <a:xfrm>
            <a:off x="595313" y="2141538"/>
            <a:ext cx="11087100" cy="3317875"/>
          </a:xfrm>
          <a:solidFill>
            <a:schemeClr val="bg1"/>
          </a:solidFill>
        </p:spPr>
        <p:txBody>
          <a:bodyPr/>
          <a:lstStyle/>
          <a:p>
            <a:r>
              <a:rPr lang="pt-BR" altLang="pt-BR" sz="2000" smtClean="0"/>
              <a:t>É bem conhecido que os recém-nascidos experimentam nocicepção, incluindo até mesmo os pacientes mais prematuros de que cuidamos em nossas UTINs. </a:t>
            </a:r>
          </a:p>
          <a:p>
            <a:r>
              <a:rPr lang="pt-BR" altLang="pt-BR" sz="2000" smtClean="0"/>
              <a:t>Essas experiências levam a respostas fisiológicas e potenciais efeitos negativos a curto e longo prazo sobre o crescimento e o desenvolvimento. </a:t>
            </a:r>
          </a:p>
          <a:p>
            <a:r>
              <a:rPr lang="pt-BR" altLang="pt-BR" sz="2000" smtClean="0"/>
              <a:t>A prevenção das consequências negativas da dor e agitação é fundamental para todos os membros da equipe de atendimento neonatal, incluindo as famílias dos pacientes. </a:t>
            </a:r>
          </a:p>
          <a:p>
            <a:r>
              <a:rPr lang="pt-BR" altLang="pt-BR" sz="2000" smtClean="0"/>
              <a:t>A comunidade neonatal, no entanto, atualmente não se beneficia do agente farmacoterapêutico ideal que previne e trata a dor e a agitação, ao mesmo tempo em que não apresenta efeitos adversos em outros sistemas de órgãos e é respaldado por dados robustos de curto e longo prazo. </a:t>
            </a:r>
          </a:p>
          <a:p>
            <a:r>
              <a:rPr lang="pt-BR" altLang="pt-BR" sz="2000" b="1" smtClean="0">
                <a:solidFill>
                  <a:srgbClr val="0000FF"/>
                </a:solidFill>
              </a:rPr>
              <a:t>Devido à falta de benefício neurológico agudo e preocupações de segurança significativas, opioides como morfina e fentanil e benzodiazepínicos, como o midazolam, não são recomendados para uso rotineiro em recém-nascidos prematuros sob ventilação mecânica.</a:t>
            </a:r>
          </a:p>
        </p:txBody>
      </p:sp>
      <p:sp>
        <p:nvSpPr>
          <p:cNvPr id="33796" name="Título 1"/>
          <p:cNvSpPr>
            <a:spLocks/>
          </p:cNvSpPr>
          <p:nvPr/>
        </p:nvSpPr>
        <p:spPr bwMode="auto">
          <a:xfrm>
            <a:off x="1181100" y="525463"/>
            <a:ext cx="9601200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algn="ctr"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algn="ctr"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algn="ctr"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algn="ctr"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457200" algn="ctr" defTabSz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914400" algn="ctr" defTabSz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1371600" algn="ctr" defTabSz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1828800" algn="ctr" defTabSz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eaLnBrk="1" hangingPunct="1"/>
            <a:r>
              <a:rPr lang="pt-BR" altLang="pt-BR" b="1">
                <a:latin typeface="Agency FB" panose="020B0503020202020204" pitchFamily="34" charset="0"/>
              </a:rPr>
              <a:t>Dexmedetomidina em RNPT sob VM </a:t>
            </a: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4378325" y="1631950"/>
            <a:ext cx="40465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None/>
            </a:pPr>
            <a:r>
              <a:rPr lang="en-US" altLang="pt-BR" sz="2800" b="1">
                <a:solidFill>
                  <a:srgbClr val="0000FF"/>
                </a:solidFill>
              </a:rPr>
              <a:t>Eficácia e efeitos adversos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mtClean="0">
                <a:ln>
                  <a:noFill/>
                </a:ln>
              </a:rPr>
              <a:t> </a:t>
            </a:r>
          </a:p>
        </p:txBody>
      </p:sp>
      <p:sp>
        <p:nvSpPr>
          <p:cNvPr id="3481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altLang="pt-BR" sz="2000" b="1" smtClean="0"/>
              <a:t>A dexmedetomidina é promissora com base na literatura atualmente disponível em recém-nascidos, não só para ser eficaz no tratamento da dor e agitação no recém-nascido ventilado mecanicamente, mas também sem efeitos adversos clinicamente significativos. </a:t>
            </a:r>
          </a:p>
          <a:p>
            <a:r>
              <a:rPr lang="pt-BR" altLang="pt-BR" sz="2000" smtClean="0"/>
              <a:t>A dexmedetomidina também possui o potencial de ser neuroprotetora em certos contextos.</a:t>
            </a:r>
          </a:p>
          <a:p>
            <a:pPr>
              <a:buFont typeface="Arial" panose="020B0604020202020204" pitchFamily="34" charset="0"/>
              <a:buNone/>
            </a:pPr>
            <a:r>
              <a:rPr lang="pt-BR" altLang="pt-BR" sz="2000" smtClean="0"/>
              <a:t>                                                       </a:t>
            </a:r>
            <a:r>
              <a:rPr lang="pt-BR" altLang="pt-BR" sz="2000" b="1" smtClean="0">
                <a:solidFill>
                  <a:srgbClr val="0000FF"/>
                </a:solidFill>
              </a:rPr>
              <a:t>No entanto...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pt-BR" altLang="pt-BR" sz="2000" b="1" smtClean="0">
                <a:solidFill>
                  <a:srgbClr val="0000FF"/>
                </a:solidFill>
              </a:rPr>
              <a:t>Dados mais robustos, com seguimento de longo prazo no desenvolvimento neurológico, são necessários para o uso de dexmedetomidina em recém-nascidos mecanicamente ventilados.</a:t>
            </a:r>
          </a:p>
        </p:txBody>
      </p:sp>
      <p:sp>
        <p:nvSpPr>
          <p:cNvPr id="34820" name="Título 1"/>
          <p:cNvSpPr>
            <a:spLocks/>
          </p:cNvSpPr>
          <p:nvPr/>
        </p:nvSpPr>
        <p:spPr bwMode="auto">
          <a:xfrm>
            <a:off x="1181100" y="525463"/>
            <a:ext cx="9601200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algn="ctr"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algn="ctr"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algn="ctr"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algn="ctr"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457200" algn="ctr" defTabSz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914400" algn="ctr" defTabSz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1371600" algn="ctr" defTabSz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1828800" algn="ctr" defTabSz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eaLnBrk="1" hangingPunct="1"/>
            <a:r>
              <a:rPr lang="pt-BR" altLang="pt-BR" b="1">
                <a:latin typeface="Agency FB" panose="020B0503020202020204" pitchFamily="34" charset="0"/>
              </a:rPr>
              <a:t>Dexmedetomidina em RNPT sob VM </a:t>
            </a: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3927475" y="1612900"/>
            <a:ext cx="40465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en-US" altLang="pt-BR" sz="2800" b="1">
                <a:solidFill>
                  <a:srgbClr val="0000FF"/>
                </a:solidFill>
              </a:rPr>
              <a:t>Eficácia e efeitos adversos</a:t>
            </a:r>
            <a:endParaRPr lang="pt-BR" altLang="pt-BR" sz="2800" b="1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>
          <a:xfrm>
            <a:off x="952500" y="1173163"/>
            <a:ext cx="9601200" cy="1303337"/>
          </a:xfrm>
        </p:spPr>
        <p:txBody>
          <a:bodyPr/>
          <a:lstStyle/>
          <a:p>
            <a:r>
              <a:rPr lang="pt-BR" altLang="pt-BR" b="1" smtClean="0">
                <a:ln>
                  <a:noFill/>
                </a:ln>
                <a:solidFill>
                  <a:srgbClr val="0000FF"/>
                </a:solidFill>
                <a:latin typeface="Agency FB" panose="020B0503020202020204" pitchFamily="34" charset="0"/>
              </a:rPr>
              <a:t>Conclusão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73100" y="2235200"/>
            <a:ext cx="10795000" cy="3478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200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200" dirty="0">
                <a:latin typeface="+mn-lt"/>
              </a:rPr>
              <a:t>RNPT </a:t>
            </a:r>
            <a:r>
              <a:rPr lang="pt-BR" sz="2200" dirty="0">
                <a:latin typeface="+mn-lt"/>
                <a:sym typeface="Wingdings" pitchFamily="2" charset="2"/>
              </a:rPr>
              <a:t> </a:t>
            </a:r>
            <a:r>
              <a:rPr lang="pt-BR" sz="2200" dirty="0">
                <a:latin typeface="+mn-lt"/>
              </a:rPr>
              <a:t>indivíduo </a:t>
            </a:r>
            <a:r>
              <a:rPr lang="pt-BR" sz="2200" dirty="0">
                <a:latin typeface="+mn-lt"/>
              </a:rPr>
              <a:t>que vivencia sensação álgica, independente da </a:t>
            </a:r>
            <a:r>
              <a:rPr lang="pt-BR" sz="2200" dirty="0">
                <a:latin typeface="+mn-lt"/>
              </a:rPr>
              <a:t>IG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200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200" dirty="0">
                <a:latin typeface="+mn-lt"/>
              </a:rPr>
              <a:t>Dor neonatal </a:t>
            </a:r>
            <a:r>
              <a:rPr lang="pt-BR" sz="2200" dirty="0">
                <a:latin typeface="+mn-lt"/>
                <a:sym typeface="Wingdings" pitchFamily="2" charset="2"/>
              </a:rPr>
              <a:t> </a:t>
            </a:r>
            <a:r>
              <a:rPr lang="pt-BR" sz="2200" dirty="0">
                <a:latin typeface="+mn-lt"/>
              </a:rPr>
              <a:t>efeitos </a:t>
            </a:r>
            <a:r>
              <a:rPr lang="pt-BR" sz="2200" dirty="0">
                <a:latin typeface="+mn-lt"/>
              </a:rPr>
              <a:t>deletérios à curto e longo </a:t>
            </a:r>
            <a:r>
              <a:rPr lang="pt-BR" sz="2200" dirty="0">
                <a:latin typeface="+mn-lt"/>
              </a:rPr>
              <a:t>prazo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200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200" dirty="0">
                <a:latin typeface="+mn-lt"/>
              </a:rPr>
              <a:t>Evitar uso rotineiro de </a:t>
            </a:r>
            <a:r>
              <a:rPr lang="pt-BR" sz="2200" dirty="0" err="1">
                <a:latin typeface="+mn-lt"/>
              </a:rPr>
              <a:t>opióides</a:t>
            </a:r>
            <a:r>
              <a:rPr lang="pt-BR" sz="2200" dirty="0">
                <a:latin typeface="+mn-lt"/>
              </a:rPr>
              <a:t> </a:t>
            </a:r>
            <a:r>
              <a:rPr lang="pt-BR" sz="2200" dirty="0">
                <a:latin typeface="+mn-lt"/>
              </a:rPr>
              <a:t>e </a:t>
            </a:r>
            <a:r>
              <a:rPr lang="pt-BR" sz="2200" dirty="0">
                <a:latin typeface="+mn-lt"/>
              </a:rPr>
              <a:t>benzodiazepínicos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200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200" dirty="0" err="1">
                <a:latin typeface="+mn-lt"/>
              </a:rPr>
              <a:t>Dexmedetomidina</a:t>
            </a:r>
            <a:r>
              <a:rPr lang="pt-BR" sz="2200" dirty="0">
                <a:latin typeface="+mn-lt"/>
              </a:rPr>
              <a:t> </a:t>
            </a:r>
            <a:r>
              <a:rPr lang="pt-BR" sz="2200" dirty="0">
                <a:latin typeface="+mn-lt"/>
              </a:rPr>
              <a:t>como um substituto </a:t>
            </a:r>
            <a:r>
              <a:rPr lang="pt-BR" sz="2200" dirty="0">
                <a:latin typeface="+mn-lt"/>
              </a:rPr>
              <a:t>promissor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200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200">
                <a:latin typeface="+mn-lt"/>
              </a:rPr>
              <a:t>Necessidade </a:t>
            </a:r>
            <a:r>
              <a:rPr lang="pt-BR" sz="2200" dirty="0">
                <a:latin typeface="+mn-lt"/>
              </a:rPr>
              <a:t>de mais estudos</a:t>
            </a:r>
            <a:endParaRPr lang="pt-BR" sz="2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688" y="682625"/>
            <a:ext cx="5497512" cy="561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14638" y="590550"/>
            <a:ext cx="5173662" cy="5718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0" name="Picture 6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4350" y="458788"/>
            <a:ext cx="5041900" cy="58689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7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075" y="2479675"/>
            <a:ext cx="5694363" cy="117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98800" y="563563"/>
            <a:ext cx="4786313" cy="58578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550863"/>
            <a:ext cx="4806950" cy="580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288" y="2613025"/>
            <a:ext cx="5738812" cy="103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973138"/>
            <a:ext cx="10782300" cy="49196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 idx="4294967295"/>
          </p:nvPr>
        </p:nvSpPr>
        <p:spPr>
          <a:xfrm>
            <a:off x="889000" y="752475"/>
            <a:ext cx="10348913" cy="1303338"/>
          </a:xfrm>
        </p:spPr>
        <p:txBody>
          <a:bodyPr/>
          <a:lstStyle/>
          <a:p>
            <a:r>
              <a:rPr lang="pt-BR" altLang="pt-BR" sz="4000" b="1" smtClean="0">
                <a:ln>
                  <a:noFill/>
                </a:ln>
                <a:solidFill>
                  <a:srgbClr val="0000FF"/>
                </a:solidFill>
              </a:rPr>
              <a:t>Nota do Editor do site, Dr. Paulo R. Margotto</a:t>
            </a:r>
            <a:br>
              <a:rPr lang="pt-BR" altLang="pt-BR" sz="4000" b="1" smtClean="0">
                <a:ln>
                  <a:noFill/>
                </a:ln>
                <a:solidFill>
                  <a:srgbClr val="0000FF"/>
                </a:solidFill>
              </a:rPr>
            </a:br>
            <a:r>
              <a:rPr lang="pt-BR" altLang="pt-BR" sz="4000" b="1" smtClean="0">
                <a:ln>
                  <a:noFill/>
                </a:ln>
                <a:solidFill>
                  <a:srgbClr val="0000FF"/>
                </a:solidFill>
              </a:rPr>
              <a:t>Consultem também! Aqui e Agora! Online Sempre!</a:t>
            </a:r>
          </a:p>
        </p:txBody>
      </p:sp>
      <p:sp>
        <p:nvSpPr>
          <p:cNvPr id="4198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/>
            <a:r>
              <a:rPr lang="pt-BR" altLang="pt-BR" b="1" smtClean="0">
                <a:solidFill>
                  <a:srgbClr val="FF00FF"/>
                </a:solidFill>
              </a:rPr>
              <a:t>Dexmedetomidina na Neonatologia</a:t>
            </a:r>
          </a:p>
          <a:p>
            <a:pPr algn="ctr"/>
            <a:r>
              <a:rPr lang="pt-BR" altLang="pt-BR" b="1" smtClean="0">
                <a:solidFill>
                  <a:srgbClr val="FF00FF"/>
                </a:solidFill>
              </a:rPr>
              <a:t>Sedoanalgesia Neonatal</a:t>
            </a:r>
          </a:p>
        </p:txBody>
      </p:sp>
      <p:pic>
        <p:nvPicPr>
          <p:cNvPr id="41988" name="Espaço Reservado para Conteúdo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690688"/>
            <a:ext cx="1979612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863" y="3503613"/>
            <a:ext cx="2481262" cy="270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7380288" y="5891213"/>
            <a:ext cx="23971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hlinkClick r:id="rId4"/>
              </a:rPr>
              <a:t>pmargotto@gmail.com</a:t>
            </a:r>
            <a:r>
              <a:rPr lang="pt-BR" altLang="pt-BR"/>
              <a:t>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/>
          <p:cNvSpPr>
            <a:spLocks noGrp="1"/>
          </p:cNvSpPr>
          <p:nvPr>
            <p:ph type="body" idx="4294967295"/>
          </p:nvPr>
        </p:nvSpPr>
        <p:spPr>
          <a:xfrm>
            <a:off x="536575" y="1600200"/>
            <a:ext cx="10479088" cy="5257800"/>
          </a:xfrm>
        </p:spPr>
        <p:txBody>
          <a:bodyPr/>
          <a:lstStyle/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pt-BR" altLang="pt-BR" sz="1400" smtClean="0">
                <a:solidFill>
                  <a:srgbClr val="FF3300"/>
                </a:solidFill>
              </a:rPr>
              <a:t>                                    </a:t>
            </a:r>
            <a:r>
              <a:rPr lang="pt-BR" altLang="pt-BR" b="1" smtClean="0">
                <a:solidFill>
                  <a:srgbClr val="FF3300"/>
                </a:solidFill>
              </a:rPr>
              <a:t>ANALGÉSICOS NOS RECÉM-NASCIDO VENTILADOS?</a:t>
            </a:r>
            <a:r>
              <a:rPr lang="pt-BR" altLang="pt-BR" smtClean="0"/>
              <a:t> 	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endParaRPr lang="pt-BR" altLang="pt-BR" smtClean="0"/>
          </a:p>
          <a:p>
            <a:pPr>
              <a:lnSpc>
                <a:spcPct val="80000"/>
              </a:lnSpc>
            </a:pPr>
            <a:r>
              <a:rPr lang="pt-BR" altLang="pt-BR" sz="1800" smtClean="0">
                <a:latin typeface="Times New Roman" panose="02020603050405020304" pitchFamily="18" charset="0"/>
              </a:rPr>
              <a:t>Segundo Hall  e cl  para algumas terapias como drogas anticanceres, o benefício a longo prazo do tratamento é superior aos efeitos adversos. É este o caso para a analgesia em todo recém-nascido ventilado? A análise de importantes resultados de morte e evidências ultrassonográficas de lesão cerebral não mostrou melhora na morbimortalidade ou morbidade com o uso de opióide. Metanálise realizada por Bellú e cl (Cochrane) não demonstrou diferença entre os grupos com uso e não uso de morfina quanto a displasia broncopulmonar, enterocolite necrosante ou duração de internação hospitalar. Os recém-nascidos mais prematuros  que receberam morfina demoraram significativamente mais tempo para atingirem a nutrição enteral plena em relação aos controles. Inclusive dados de longo follow-up (5-6 anos) não mostrou diferença significante no neurodesenvolvimento entre as crianças que receberam e as que não receberam morfina. No entanto, de Graaf e cl mostraram evidência de efeitos negativos da morfina na função cognitiva nas crianças aos 5 anos de idade que receberam morfina na ventilação mecânica no período neonatal. Portanto, os </a:t>
            </a:r>
            <a:r>
              <a:rPr lang="pt-BR" altLang="pt-BR" sz="1800" b="1" smtClean="0">
                <a:solidFill>
                  <a:srgbClr val="0000FF"/>
                </a:solidFill>
                <a:latin typeface="Times New Roman" panose="02020603050405020304" pitchFamily="18" charset="0"/>
              </a:rPr>
              <a:t>opióides nos RN em ventilação mecânica devem ser usados seletivamente, quando indicado pelo julgamento clínico e pelas avaliações dos indicadores de dor</a:t>
            </a:r>
            <a:r>
              <a:rPr lang="pt-BR" altLang="pt-BR" sz="1800" smtClean="0">
                <a:latin typeface="Times New Roman" panose="02020603050405020304" pitchFamily="18" charset="0"/>
              </a:rPr>
              <a:t> e somente após a estabilização do paciente, apesar da ventilação mecânica constituir uma intervenção dolorosa e desconfortante. A terapia com narcóticos para os RN ventilados só pode ser considerada provada e eticamente mandatória somente se o seu valor estiver estabelecido em um ou mais ensaios randomizados e cegos com número suficiente de RN para avaliar todos os benefícios potenciais e efeitos adversos.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endParaRPr lang="pt-BR" altLang="pt-BR" sz="1800" smtClean="0">
              <a:latin typeface="Times New Roman" panose="02020603050405020304" pitchFamily="18" charset="0"/>
            </a:endParaRPr>
          </a:p>
        </p:txBody>
      </p:sp>
      <p:sp>
        <p:nvSpPr>
          <p:cNvPr id="44035" name="Oval 4"/>
          <p:cNvSpPr>
            <a:spLocks noChangeArrowheads="1"/>
          </p:cNvSpPr>
          <p:nvPr/>
        </p:nvSpPr>
        <p:spPr bwMode="auto">
          <a:xfrm>
            <a:off x="239713" y="0"/>
            <a:ext cx="1219200" cy="504825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66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/>
            <a:r>
              <a:rPr lang="pt-BR" altLang="pt-BR" b="1">
                <a:solidFill>
                  <a:srgbClr val="FFFF00"/>
                </a:solidFill>
                <a:latin typeface="Century Schoolbook" panose="02040604050505020304" pitchFamily="18" charset="0"/>
                <a:cs typeface="Arial" panose="020B0604020202020204" pitchFamily="34" charset="0"/>
              </a:rPr>
              <a:t>2019</a:t>
            </a:r>
          </a:p>
        </p:txBody>
      </p:sp>
      <p:sp>
        <p:nvSpPr>
          <p:cNvPr id="44036" name="Rectangle 6"/>
          <p:cNvSpPr>
            <a:spLocks noChangeArrowheads="1"/>
          </p:cNvSpPr>
          <p:nvPr/>
        </p:nvSpPr>
        <p:spPr bwMode="auto">
          <a:xfrm>
            <a:off x="1390650" y="0"/>
            <a:ext cx="9888538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26960" bIns="25392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/>
            <a:r>
              <a:rPr lang="pt-BR" altLang="pt-BR" sz="2200" b="1">
                <a:solidFill>
                  <a:srgbClr val="0033CC"/>
                </a:solidFill>
                <a:latin typeface="Lato" panose="020F0502020204030203" pitchFamily="34" charset="0"/>
                <a:cs typeface="Arial" panose="020B0604020202020204" pitchFamily="34" charset="0"/>
                <a:hlinkClick r:id="rId2"/>
              </a:rPr>
              <a:t>Analgesia e seda</a:t>
            </a:r>
            <a:r>
              <a:rPr lang="pt-BR" altLang="pt-BR" sz="2200" b="1">
                <a:solidFill>
                  <a:srgbClr val="0033CC"/>
                </a:solidFill>
                <a:latin typeface="Century Schoolbook" panose="02040604050505020304" pitchFamily="18" charset="0"/>
                <a:cs typeface="Arial" panose="020B0604020202020204" pitchFamily="34" charset="0"/>
                <a:hlinkClick r:id="rId2"/>
              </a:rPr>
              <a:t>ç</a:t>
            </a:r>
            <a:r>
              <a:rPr lang="pt-BR" altLang="pt-BR" sz="2200" b="1">
                <a:solidFill>
                  <a:srgbClr val="0033CC"/>
                </a:solidFill>
                <a:latin typeface="Lato" panose="020F0502020204030203" pitchFamily="34" charset="0"/>
                <a:cs typeface="Arial" panose="020B0604020202020204" pitchFamily="34" charset="0"/>
                <a:hlinkClick r:id="rId2"/>
              </a:rPr>
              <a:t>ão no rec</a:t>
            </a:r>
            <a:r>
              <a:rPr lang="pt-BR" altLang="pt-BR" sz="2200" b="1">
                <a:solidFill>
                  <a:srgbClr val="0033CC"/>
                </a:solidFill>
                <a:latin typeface="Century Schoolbook" panose="02040604050505020304" pitchFamily="18" charset="0"/>
                <a:cs typeface="Arial" panose="020B0604020202020204" pitchFamily="34" charset="0"/>
                <a:hlinkClick r:id="rId2"/>
              </a:rPr>
              <a:t>é</a:t>
            </a:r>
            <a:r>
              <a:rPr lang="pt-BR" altLang="pt-BR" sz="2200" b="1">
                <a:solidFill>
                  <a:srgbClr val="0033CC"/>
                </a:solidFill>
                <a:latin typeface="Lato" panose="020F0502020204030203" pitchFamily="34" charset="0"/>
                <a:cs typeface="Arial" panose="020B0604020202020204" pitchFamily="34" charset="0"/>
                <a:hlinkClick r:id="rId2"/>
              </a:rPr>
              <a:t>m-nascido em ventila</a:t>
            </a:r>
            <a:r>
              <a:rPr lang="pt-BR" altLang="pt-BR" sz="2200" b="1">
                <a:solidFill>
                  <a:srgbClr val="0033CC"/>
                </a:solidFill>
                <a:latin typeface="Century Schoolbook" panose="02040604050505020304" pitchFamily="18" charset="0"/>
                <a:cs typeface="Arial" panose="020B0604020202020204" pitchFamily="34" charset="0"/>
                <a:hlinkClick r:id="rId2"/>
              </a:rPr>
              <a:t>ç</a:t>
            </a:r>
            <a:r>
              <a:rPr lang="pt-BR" altLang="pt-BR" sz="2200" b="1">
                <a:solidFill>
                  <a:srgbClr val="0033CC"/>
                </a:solidFill>
                <a:latin typeface="Lato" panose="020F0502020204030203" pitchFamily="34" charset="0"/>
                <a:cs typeface="Arial" panose="020B0604020202020204" pitchFamily="34" charset="0"/>
                <a:hlinkClick r:id="rId2"/>
              </a:rPr>
              <a:t>ão mecânica/sequência r</a:t>
            </a:r>
            <a:r>
              <a:rPr lang="pt-BR" altLang="pt-BR" sz="2200" b="1">
                <a:solidFill>
                  <a:srgbClr val="0033CC"/>
                </a:solidFill>
                <a:latin typeface="Century Schoolbook" panose="02040604050505020304" pitchFamily="18" charset="0"/>
                <a:cs typeface="Arial" panose="020B0604020202020204" pitchFamily="34" charset="0"/>
                <a:hlinkClick r:id="rId2"/>
              </a:rPr>
              <a:t>á</a:t>
            </a:r>
            <a:r>
              <a:rPr lang="pt-BR" altLang="pt-BR" sz="2200" b="1">
                <a:solidFill>
                  <a:srgbClr val="0033CC"/>
                </a:solidFill>
                <a:latin typeface="Lato" panose="020F0502020204030203" pitchFamily="34" charset="0"/>
                <a:cs typeface="Arial" panose="020B0604020202020204" pitchFamily="34" charset="0"/>
                <a:hlinkClick r:id="rId2"/>
              </a:rPr>
              <a:t>pida de intuba</a:t>
            </a:r>
            <a:r>
              <a:rPr lang="pt-BR" altLang="pt-BR" sz="2200" b="1">
                <a:solidFill>
                  <a:srgbClr val="0033CC"/>
                </a:solidFill>
                <a:latin typeface="Century Schoolbook" panose="02040604050505020304" pitchFamily="18" charset="0"/>
                <a:cs typeface="Arial" panose="020B0604020202020204" pitchFamily="34" charset="0"/>
                <a:hlinkClick r:id="rId2"/>
              </a:rPr>
              <a:t>ç</a:t>
            </a:r>
            <a:r>
              <a:rPr lang="pt-BR" altLang="pt-BR" sz="2200" b="1">
                <a:solidFill>
                  <a:srgbClr val="0033CC"/>
                </a:solidFill>
                <a:latin typeface="Lato" panose="020F0502020204030203" pitchFamily="34" charset="0"/>
                <a:cs typeface="Arial" panose="020B0604020202020204" pitchFamily="34" charset="0"/>
                <a:hlinkClick r:id="rId2"/>
              </a:rPr>
              <a:t>ão</a:t>
            </a:r>
            <a:endParaRPr lang="pt-BR" altLang="pt-BR" sz="2200" b="1">
              <a:solidFill>
                <a:srgbClr val="0033CC"/>
              </a:solidFill>
              <a:latin typeface="Lato" panose="020F0502020204030203" pitchFamily="34" charset="0"/>
              <a:cs typeface="Arial" panose="020B0604020202020204" pitchFamily="34" charset="0"/>
            </a:endParaRPr>
          </a:p>
          <a:p>
            <a:pPr algn="ctr" defTabSz="914400"/>
            <a:r>
              <a:rPr lang="pt-BR" altLang="pt-BR" sz="1300">
                <a:solidFill>
                  <a:srgbClr val="424242"/>
                </a:solidFill>
                <a:latin typeface="Source Sans Pro" charset="0"/>
                <a:cs typeface="Arial" panose="020B0604020202020204" pitchFamily="34" charset="0"/>
              </a:rPr>
              <a:t>Paulo R. Margotto, Martha David Rocha Moura Cap</a:t>
            </a:r>
            <a:r>
              <a:rPr lang="pt-BR" altLang="pt-BR" sz="1300">
                <a:solidFill>
                  <a:srgbClr val="424242"/>
                </a:solidFill>
                <a:latin typeface="Century Schoolbook" panose="02040604050505020304" pitchFamily="18" charset="0"/>
                <a:cs typeface="Arial" panose="020B0604020202020204" pitchFamily="34" charset="0"/>
              </a:rPr>
              <a:t>í</a:t>
            </a:r>
            <a:r>
              <a:rPr lang="pt-BR" altLang="pt-BR" sz="1300">
                <a:solidFill>
                  <a:srgbClr val="424242"/>
                </a:solidFill>
                <a:latin typeface="Source Sans Pro" charset="0"/>
                <a:cs typeface="Arial" panose="020B0604020202020204" pitchFamily="34" charset="0"/>
              </a:rPr>
              <a:t>tulo do Livro Assistência ao Rec</a:t>
            </a:r>
            <a:r>
              <a:rPr lang="pt-BR" altLang="pt-BR" sz="1300">
                <a:solidFill>
                  <a:srgbClr val="424242"/>
                </a:solidFill>
                <a:latin typeface="Century Schoolbook" panose="02040604050505020304" pitchFamily="18" charset="0"/>
                <a:cs typeface="Arial" panose="020B0604020202020204" pitchFamily="34" charset="0"/>
              </a:rPr>
              <a:t>é</a:t>
            </a:r>
            <a:r>
              <a:rPr lang="pt-BR" altLang="pt-BR" sz="1300">
                <a:solidFill>
                  <a:srgbClr val="424242"/>
                </a:solidFill>
                <a:latin typeface="Source Sans Pro" charset="0"/>
                <a:cs typeface="Arial" panose="020B0604020202020204" pitchFamily="34" charset="0"/>
              </a:rPr>
              <a:t>m-Nascido de Risco, 4a Edi</a:t>
            </a:r>
            <a:r>
              <a:rPr lang="pt-BR" altLang="pt-BR" sz="1300">
                <a:solidFill>
                  <a:srgbClr val="424242"/>
                </a:solidFill>
                <a:latin typeface="Century Schoolbook" panose="02040604050505020304" pitchFamily="18" charset="0"/>
                <a:cs typeface="Arial" panose="020B0604020202020204" pitchFamily="34" charset="0"/>
              </a:rPr>
              <a:t>ç</a:t>
            </a:r>
            <a:r>
              <a:rPr lang="pt-BR" altLang="pt-BR" sz="1300">
                <a:solidFill>
                  <a:srgbClr val="424242"/>
                </a:solidFill>
                <a:latin typeface="Source Sans Pro" charset="0"/>
                <a:cs typeface="Arial" panose="020B0604020202020204" pitchFamily="34" charset="0"/>
              </a:rPr>
              <a:t>ão, 2019, em prepara</a:t>
            </a:r>
            <a:r>
              <a:rPr lang="pt-BR" altLang="pt-BR" sz="1300">
                <a:solidFill>
                  <a:srgbClr val="424242"/>
                </a:solidFill>
                <a:latin typeface="Century Schoolbook" panose="02040604050505020304" pitchFamily="18" charset="0"/>
                <a:cs typeface="Arial" panose="020B0604020202020204" pitchFamily="34" charset="0"/>
              </a:rPr>
              <a:t>ç</a:t>
            </a:r>
            <a:r>
              <a:rPr lang="pt-BR" altLang="pt-BR" sz="1300">
                <a:solidFill>
                  <a:srgbClr val="424242"/>
                </a:solidFill>
                <a:latin typeface="Source Sans Pro" charset="0"/>
                <a:cs typeface="Arial" panose="020B0604020202020204" pitchFamily="34" charset="0"/>
              </a:rPr>
              <a:t>ão</a:t>
            </a:r>
            <a:endParaRPr lang="pt-BR" altLang="pt-BR">
              <a:solidFill>
                <a:srgbClr val="78909C"/>
              </a:solidFill>
              <a:latin typeface="Century Schoolbook" panose="02040604050505020304" pitchFamily="18" charset="0"/>
              <a:cs typeface="Arial" panose="020B0604020202020204" pitchFamily="34" charset="0"/>
            </a:endParaRPr>
          </a:p>
        </p:txBody>
      </p:sp>
      <p:pic>
        <p:nvPicPr>
          <p:cNvPr id="44037" name="Picture 7" descr="doc">
            <a:hlinkClick r:id="rId3" tooltip="NOVO -ANALGESIA-SEDAÇÃO-RN-VENT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6600" y="333375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9" name="AutoShape 2"/>
          <p:cNvSpPr>
            <a:spLocks noChangeArrowheads="1"/>
          </p:cNvSpPr>
          <p:nvPr/>
        </p:nvSpPr>
        <p:spPr bwMode="auto">
          <a:xfrm>
            <a:off x="11279188" y="6421438"/>
            <a:ext cx="336550" cy="436562"/>
          </a:xfrm>
          <a:prstGeom prst="curvedRightArrow">
            <a:avLst>
              <a:gd name="adj1" fmla="val 23541"/>
              <a:gd name="adj2" fmla="val 47094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/>
            <a:endParaRPr lang="pt-BR" altLang="pt-BR">
              <a:latin typeface="Century Schoolbook" panose="020406040505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mtClean="0">
                <a:ln>
                  <a:noFill/>
                </a:ln>
                <a:solidFill>
                  <a:srgbClr val="0000FF"/>
                </a:solidFill>
              </a:rPr>
              <a:t>DEXMEDETOMIDINA</a:t>
            </a:r>
            <a:r>
              <a:rPr lang="pt-BR" altLang="pt-BR" smtClean="0">
                <a:ln>
                  <a:noFill/>
                </a:ln>
              </a:rPr>
              <a:t> </a:t>
            </a:r>
          </a:p>
        </p:txBody>
      </p:sp>
      <p:sp>
        <p:nvSpPr>
          <p:cNvPr id="82947" name="Rectangle 3"/>
          <p:cNvSpPr>
            <a:spLocks noGrp="1"/>
          </p:cNvSpPr>
          <p:nvPr>
            <p:ph type="body" idx="4294967295"/>
          </p:nvPr>
        </p:nvSpPr>
        <p:spPr>
          <a:xfrm>
            <a:off x="1257300" y="2039938"/>
            <a:ext cx="10045700" cy="3852862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2000" smtClean="0"/>
              <a:t>A dexmedetomidina é um potente fármaco agonista alfa2-adrenérgico, que pode ser empregado como coadjuvante em Anestesiologia. Possui importante ação sedativa e ansiolítica devido a afinidade por alfa-2 centrais no </a:t>
            </a:r>
            <a:r>
              <a:rPr lang="pt-BR" altLang="pt-BR" sz="2000" i="1" smtClean="0"/>
              <a:t>locus ceruleos</a:t>
            </a:r>
            <a:r>
              <a:rPr lang="pt-BR" altLang="pt-BR" sz="2000" smtClean="0"/>
              <a:t>  e seus efeitos analgésicos são decorrentes da sua atividade  no corno dorsal da medula espinhal. O seu uso como medicação pré-anestésica, durante a anestesia, ou no período pós-operatório, promove boa estabilidade hemodinâmica.</a:t>
            </a:r>
          </a:p>
          <a:p>
            <a:pPr>
              <a:lnSpc>
                <a:spcPct val="80000"/>
              </a:lnSpc>
            </a:pPr>
            <a:r>
              <a:rPr lang="pt-BR" altLang="pt-BR" sz="2000" smtClean="0"/>
              <a:t>	Providenciar a adequada sedação e analgesia para pacientes neonatais, com a menor quantidade de drogas e menos  efeitos colaterais é um importante componente nas Unidades de Terapia Intensiva. Os atuais regimes de drogas utilizadas para atingir esses objetivos geralmente consistem em </a:t>
            </a:r>
            <a:r>
              <a:rPr lang="pt-BR" altLang="pt-BR" sz="2000" smtClean="0">
                <a:solidFill>
                  <a:srgbClr val="FF0000"/>
                </a:solidFill>
              </a:rPr>
              <a:t>combinações de benzodiazepínicos e opióides</a:t>
            </a:r>
            <a:r>
              <a:rPr lang="pt-BR" altLang="pt-BR" sz="2000" smtClean="0"/>
              <a:t>. Entretanto, essas drogas tem sido significativamente associadas com efeitos colaterais, incluindo tolerância, dependência física, agitação paradoxal, crises de abstinência, sedação inconsistente  e depressão respiratória. Além disso, estudos recentes demonstraram que </a:t>
            </a:r>
            <a:r>
              <a:rPr lang="pt-BR" altLang="pt-BR" sz="2000" smtClean="0">
                <a:solidFill>
                  <a:srgbClr val="FF0000"/>
                </a:solidFill>
              </a:rPr>
              <a:t>benzodiazepínicos e opióides podem causar apoptose neuronal e anormalidade no desenvolvimento dos neurônios em animais recém-nascidos</a:t>
            </a:r>
            <a:r>
              <a:rPr lang="pt-BR" altLang="pt-BR" sz="2000" smtClean="0"/>
              <a:t>. </a:t>
            </a:r>
          </a:p>
          <a:p>
            <a:pPr algn="ctr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pt-BR" altLang="pt-BR" sz="2000" b="1" smtClean="0">
                <a:solidFill>
                  <a:srgbClr val="0000FF"/>
                </a:solidFill>
              </a:rPr>
              <a:t>Em alguns estudos não clínicos preliminares (em animais), a dexmedetomidina demonstrou  propriedades potencialmente neuroprotetoras, incluindo a prevenção de apoptose neuronal  induzida por outros agentes.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>
            <a:spLocks noGrp="1"/>
          </p:cNvSpPr>
          <p:nvPr>
            <p:ph type="body" idx="4294967295"/>
          </p:nvPr>
        </p:nvSpPr>
        <p:spPr>
          <a:xfrm>
            <a:off x="719138" y="2133600"/>
            <a:ext cx="11041062" cy="4724400"/>
          </a:xfrm>
          <a:solidFill>
            <a:schemeClr val="bg1"/>
          </a:solidFill>
        </p:spPr>
        <p:txBody>
          <a:bodyPr/>
          <a:lstStyle/>
          <a:p>
            <a:pPr marL="273050" indent="-228600" defTabSz="914400">
              <a:lnSpc>
                <a:spcPct val="70000"/>
              </a:lnSpc>
            </a:pPr>
            <a:r>
              <a:rPr lang="pt-BR" altLang="pt-BR" sz="2000" smtClean="0"/>
              <a:t>Aos 9 dias de idade, RN de  24 semanas de idade gestacional do sexo masculino em ventilação mecânica oscilatório de alta frequência apresentava intensa e refratária agitação a altas doses de narcóticos intravenosos e benzodiazepínicos. Desde que a estabilidade respiratória da criança era dependente de sedação adequada, ele recebeu dexmedetomidina após vários dias de resposta sub-ótima aos  agentes padrão.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2000" smtClean="0"/>
              <a:t>O tratamento prévio de dexmedetomidina incluíu:infusão contínua de fentanil de 10 mcg /kg/h, lorazepam intravenosa de 0,6 mg/kg a cada 4 horas, em doses intermitentes, tanto o lorazepam e midazolam, conforme necessário, e uma dose em </a:t>
            </a:r>
            <a:r>
              <a:rPr lang="pt-BR" altLang="pt-BR" sz="2000" i="1" smtClean="0"/>
              <a:t>bolus</a:t>
            </a:r>
            <a:r>
              <a:rPr lang="pt-BR" altLang="pt-BR" sz="2000" smtClean="0"/>
              <a:t> único de fenobarbital.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2000" smtClean="0"/>
              <a:t>O paciente acalmou  acentuadamente durante ao uso da dose de ataque de  dexmedetomidina e permaneceu adequadamente sedado enquanto a droga foi continuada. A infusão de dexmedetomidina permitiu o desmame da ventilação mecânica, bem como uma rápida redução gradual de outros medicamentos sedativos.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2000" smtClean="0"/>
              <a:t> A taxa máxima de infusão de dexmedetomidina foi de 0,7 mcg/kg  h, e duração total do tratamento foi de 19 dias. Não ocorreram efeitos adversos significativos diretamente atribuídos ao uso de dexmedetomidina durante este tempo.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2000" smtClean="0"/>
              <a:t> A dexmedetomidina foi um sedativo eficaz e analgésico neste bebê de  24 semanas com agitação refratária  quando em ventilação mecânica. Com base na sua eficácia documentado para a dor e a sedação e o seu perfil de efeitos adversos favoráveis, garante estudos adicionais sobre a  dexmedetomidina como primeira linha de terapia adjuvante ou com narcóticos para sedação em recém-nascidos ventilados.</a:t>
            </a:r>
          </a:p>
        </p:txBody>
      </p:sp>
      <p:sp>
        <p:nvSpPr>
          <p:cNvPr id="54275" name="Rectangle 4"/>
          <p:cNvSpPr>
            <a:spLocks noChangeArrowheads="1"/>
          </p:cNvSpPr>
          <p:nvPr/>
        </p:nvSpPr>
        <p:spPr bwMode="auto">
          <a:xfrm>
            <a:off x="342900" y="1004888"/>
            <a:ext cx="11849100" cy="9429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/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Successful use of dexmedetomidine for sedation in a 24-week gestational age neonate.</a:t>
            </a:r>
            <a:endParaRPr lang="en-US" altLang="pt-BR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914400" eaLnBrk="1" hangingPunct="1"/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</a:rPr>
              <a:t>O'Mara K, Gal P, Ransommd JL, Wimmermd JE Jr, Carlosmd RQ, Dimaguilamd MA, Davonzomd C, Smithmd M.</a:t>
            </a:r>
          </a:p>
          <a:p>
            <a:pPr algn="ctr" defTabSz="914400" eaLnBrk="1" hangingPunct="1"/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</a:rPr>
              <a:t>Ann Pharmacother. 2009 Oct;43(10):1707-13.</a:t>
            </a:r>
          </a:p>
        </p:txBody>
      </p:sp>
      <p:sp>
        <p:nvSpPr>
          <p:cNvPr id="54276" name="Oval 4"/>
          <p:cNvSpPr>
            <a:spLocks noChangeArrowheads="1"/>
          </p:cNvSpPr>
          <p:nvPr/>
        </p:nvSpPr>
        <p:spPr bwMode="auto">
          <a:xfrm>
            <a:off x="144463" y="1484313"/>
            <a:ext cx="914400" cy="592137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2009</a:t>
            </a:r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0" y="333375"/>
            <a:ext cx="12192000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/>
            <a:r>
              <a:rPr lang="pt-BR" altLang="pt-BR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Uso com sucesso da dexmedetomidina para sedação em um neonato de 24 semanas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/>
          </p:cNvSpPr>
          <p:nvPr>
            <p:ph type="body" idx="4294967295"/>
          </p:nvPr>
        </p:nvSpPr>
        <p:spPr>
          <a:xfrm>
            <a:off x="1155700" y="2486025"/>
            <a:ext cx="10895013" cy="4219575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</a:pPr>
            <a:endParaRPr lang="pt-BR" altLang="pt-BR" smtClean="0"/>
          </a:p>
          <a:p>
            <a:pPr>
              <a:lnSpc>
                <a:spcPct val="90000"/>
              </a:lnSpc>
            </a:pPr>
            <a:endParaRPr lang="pt-BR" altLang="pt-BR" smtClean="0"/>
          </a:p>
          <a:p>
            <a:pPr>
              <a:lnSpc>
                <a:spcPct val="90000"/>
              </a:lnSpc>
            </a:pPr>
            <a:endParaRPr lang="pt-BR" altLang="pt-BR" smtClean="0"/>
          </a:p>
          <a:p>
            <a:pPr>
              <a:lnSpc>
                <a:spcPct val="90000"/>
              </a:lnSpc>
            </a:pPr>
            <a:endParaRPr lang="pt-BR" altLang="pt-BR" smtClean="0"/>
          </a:p>
          <a:p>
            <a:pPr>
              <a:lnSpc>
                <a:spcPct val="90000"/>
              </a:lnSpc>
            </a:pPr>
            <a:r>
              <a:rPr lang="pt-BR" altLang="pt-BR" sz="1600" smtClean="0"/>
              <a:t>Foi realizada uma revisão retrospectiva dos prontuários de todos os bebês e crianças críticos (até 18 anos) com doença cardíaca congênita ou adquirida que receberam dexmedetomidina por ≥ 96 horas na  Unidade de Terapia Intensiva cardiovascular pediátrica entre janeiro de 2009 e março de 2010.</a:t>
            </a:r>
          </a:p>
          <a:p>
            <a:pPr>
              <a:lnSpc>
                <a:spcPct val="90000"/>
              </a:lnSpc>
            </a:pPr>
            <a:r>
              <a:rPr lang="pt-BR" altLang="pt-BR" sz="1600" smtClean="0"/>
              <a:t>Os pacientes foram divididos </a:t>
            </a:r>
            <a:r>
              <a:rPr lang="pt-BR" altLang="pt-BR" sz="1600" b="1" smtClean="0">
                <a:solidFill>
                  <a:srgbClr val="FF0066"/>
                </a:solidFill>
              </a:rPr>
              <a:t>em dois grupos para fins de estudo</a:t>
            </a:r>
            <a:r>
              <a:rPr lang="pt-BR" altLang="pt-BR" sz="1600" smtClean="0">
                <a:solidFill>
                  <a:srgbClr val="FF0066"/>
                </a:solidFill>
              </a:rPr>
              <a:t>: 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pt-BR" altLang="pt-BR" sz="1600" smtClean="0"/>
              <a:t>         -o grupo dexmedetomidina (n = 52) incluiu pacientes que receberam infusão de dexmedetomidina juntamente com outros agentes de sedação convencionais, 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pt-BR" altLang="pt-BR" sz="1600" smtClean="0"/>
              <a:t>         -e o grupo controle (n = 42) incluiu pacientes que receberam sedação convencional sem o uso de dexmedetomidina.</a:t>
            </a:r>
          </a:p>
          <a:p>
            <a:pPr>
              <a:lnSpc>
                <a:spcPct val="90000"/>
              </a:lnSpc>
            </a:pPr>
            <a:endParaRPr lang="pt-BR" altLang="pt-BR" sz="1600" smtClean="0"/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527050" y="836613"/>
            <a:ext cx="11169650" cy="6381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9522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Safety and efficacy of prolonged dexmedetomidine use in critically ill children with heart disease*.</a:t>
            </a:r>
            <a:endParaRPr lang="en-US" altLang="pt-BR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/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</a:rPr>
              <a:t>Gupta P, Whiteside W, Sabati A, Tesoro TM, Gossett JM, Tobias JD, Roth SJ.Pediatr Crit Care Med. 2012 Nov;13(6):660-6. doi: 10.1097/PCC.0b013e318253c7f1.PMID: 22791093.</a:t>
            </a:r>
            <a:r>
              <a:rPr lang="en-US" altLang="pt-BR" sz="1400" u="sng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Similar articles</a:t>
            </a:r>
            <a:endParaRPr lang="en-US" altLang="pt-BR" sz="1400" u="sng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300" name="Oval 4"/>
          <p:cNvSpPr>
            <a:spLocks noChangeArrowheads="1"/>
          </p:cNvSpPr>
          <p:nvPr/>
        </p:nvSpPr>
        <p:spPr bwMode="auto">
          <a:xfrm>
            <a:off x="1968500" y="1628775"/>
            <a:ext cx="958850" cy="627063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2012</a:t>
            </a: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334963" y="115888"/>
            <a:ext cx="11188700" cy="6096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/>
            <a:r>
              <a:rPr lang="pt-BR" altLang="pt-BR" sz="1700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Segurança e eficácia do uso prolongado de dexmedetomidina criança criticamente grave com doença cardíaca</a:t>
            </a:r>
          </a:p>
        </p:txBody>
      </p:sp>
      <p:sp>
        <p:nvSpPr>
          <p:cNvPr id="55302" name="Text Box 7"/>
          <p:cNvSpPr txBox="1">
            <a:spLocks noChangeArrowheads="1"/>
          </p:cNvSpPr>
          <p:nvPr/>
        </p:nvSpPr>
        <p:spPr bwMode="auto">
          <a:xfrm>
            <a:off x="3273425" y="2109788"/>
            <a:ext cx="6562725" cy="98107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 sz="140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Fornecer sedação adequada para crianças gravemente doentes com doença cardíaca é um problema clínico desafiador. Esses pacientes geralmente têm função cardiovascular lábil e podem requerer vários dias a semanas de sedação como um componente de sua Unidade de Tratamento Intensivo.</a:t>
            </a:r>
          </a:p>
        </p:txBody>
      </p:sp>
      <p:sp>
        <p:nvSpPr>
          <p:cNvPr id="55303" name="Text Box 8"/>
          <p:cNvSpPr txBox="1">
            <a:spLocks noChangeArrowheads="1"/>
          </p:cNvSpPr>
          <p:nvPr/>
        </p:nvSpPr>
        <p:spPr bwMode="auto">
          <a:xfrm>
            <a:off x="2109788" y="3141663"/>
            <a:ext cx="9842500" cy="971550"/>
          </a:xfrm>
          <a:prstGeom prst="rect">
            <a:avLst/>
          </a:prstGeom>
          <a:noFill/>
          <a:ln w="28575">
            <a:solidFill>
              <a:srgbClr val="FF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/>
            <a:r>
              <a:rPr lang="pt-BR" altLang="pt-BR" sz="140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Dexmedetomidina (DEX)  tem efeitos limitados sobre a função respiratória; assim, a interferência no desmame da </a:t>
            </a:r>
          </a:p>
          <a:p>
            <a:pPr algn="ctr" defTabSz="914400" eaLnBrk="1" hangingPunct="1"/>
            <a:r>
              <a:rPr lang="pt-BR" altLang="pt-BR" sz="140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ventilação mecânica é menos provável. De fato, tem sido usado tanto como ponte para </a:t>
            </a:r>
          </a:p>
          <a:p>
            <a:pPr algn="ctr" defTabSz="914400" eaLnBrk="1" hangingPunct="1"/>
            <a:r>
              <a:rPr lang="pt-BR" altLang="pt-BR" sz="140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extubação traqueal, bem como para sedação em pacientes não intubados</a:t>
            </a:r>
          </a:p>
        </p:txBody>
      </p:sp>
      <p:sp>
        <p:nvSpPr>
          <p:cNvPr id="55304" name="Rectangle 9"/>
          <p:cNvSpPr>
            <a:spLocks noChangeArrowheads="1"/>
          </p:cNvSpPr>
          <p:nvPr/>
        </p:nvSpPr>
        <p:spPr bwMode="auto">
          <a:xfrm>
            <a:off x="600075" y="1503363"/>
            <a:ext cx="1370013" cy="1822450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/>
            <a:r>
              <a:rPr lang="pt-BR" altLang="pt-BR" sz="140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DEX foi</a:t>
            </a:r>
          </a:p>
          <a:p>
            <a:pPr algn="ctr" defTabSz="914400" eaLnBrk="1" hangingPunct="1"/>
            <a:r>
              <a:rPr lang="pt-BR" altLang="pt-BR" sz="140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iniciada como uma infusão contínua a uma dose de</a:t>
            </a:r>
          </a:p>
          <a:p>
            <a:pPr algn="ctr" defTabSz="914400" eaLnBrk="1" hangingPunct="1"/>
            <a:r>
              <a:rPr lang="pt-BR" altLang="pt-BR" sz="140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0,3-1,0 μg / kg / h sem dose </a:t>
            </a:r>
            <a:r>
              <a:rPr lang="pt-BR" altLang="pt-BR" sz="1400" i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bolus</a:t>
            </a:r>
          </a:p>
        </p:txBody>
      </p:sp>
      <p:sp>
        <p:nvSpPr>
          <p:cNvPr id="55305" name="AutoShape 2"/>
          <p:cNvSpPr>
            <a:spLocks noChangeArrowheads="1"/>
          </p:cNvSpPr>
          <p:nvPr/>
        </p:nvSpPr>
        <p:spPr bwMode="auto">
          <a:xfrm>
            <a:off x="11649075" y="6208713"/>
            <a:ext cx="336550" cy="436562"/>
          </a:xfrm>
          <a:prstGeom prst="curvedRightArrow">
            <a:avLst>
              <a:gd name="adj1" fmla="val 23541"/>
              <a:gd name="adj2" fmla="val 47094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/>
            <a:endParaRPr lang="pt-BR" altLang="pt-BR">
              <a:latin typeface="Century Schoolbook" panose="020406040505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/>
          </p:cNvSpPr>
          <p:nvPr>
            <p:ph type="body" idx="4294967295"/>
          </p:nvPr>
        </p:nvSpPr>
        <p:spPr>
          <a:xfrm>
            <a:off x="774700" y="1193800"/>
            <a:ext cx="10848975" cy="5113338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altLang="pt-BR" sz="1800" smtClean="0"/>
              <a:t>A duração e a quantidade de infusões contínuas de midazolam e morfina foram significativamente menores no grupo dexmedetomidina quando comparado ao grupo controle. </a:t>
            </a:r>
          </a:p>
          <a:p>
            <a:pPr>
              <a:lnSpc>
                <a:spcPct val="90000"/>
              </a:lnSpc>
            </a:pPr>
            <a:r>
              <a:rPr lang="pt-BR" altLang="pt-BR" sz="1800" smtClean="0"/>
              <a:t>Durante a infusão de dexmedetomidina, não houve diferença estatística na freqüência cardíaca e pressão arterial entre os dois grupos. </a:t>
            </a:r>
          </a:p>
          <a:p>
            <a:pPr>
              <a:lnSpc>
                <a:spcPct val="90000"/>
              </a:lnSpc>
            </a:pPr>
            <a:r>
              <a:rPr lang="pt-BR" altLang="pt-BR" sz="1800" smtClean="0"/>
              <a:t>O escore Inotrópico foi significativamente menor no grupo dexmedetomidina em comparação com o grupo de controle nas últimas 6 horas antes do término da infusão de dexmedetomidina (p &lt;0,001), e em 1 hora (p &lt;0,001) e 6h (p &lt;. 001) após o término da infusão de dexmedetomidina.</a:t>
            </a:r>
          </a:p>
          <a:p>
            <a:pPr>
              <a:lnSpc>
                <a:spcPct val="90000"/>
              </a:lnSpc>
            </a:pPr>
            <a:r>
              <a:rPr lang="pt-BR" altLang="pt-BR" sz="1800" smtClean="0"/>
              <a:t>No entanto: sem diferença no tempo de ventilação, no tempo de internação na UTI cardiológico e no Hospital.</a:t>
            </a:r>
          </a:p>
          <a:p>
            <a:pPr algn="ctr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pt-BR" altLang="pt-BR" sz="1800" b="1" smtClean="0"/>
              <a:t>Uma maior proporção de pacientes no grupo dexmedetomidina foi administrada clonidina quando comparado ao grupo controle após o término da dexmedetomidina (31% vs. 7%, p = 0,005)</a:t>
            </a:r>
          </a:p>
          <a:p>
            <a:pPr algn="ctr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pt-BR" altLang="pt-BR" sz="2000" b="1" smtClean="0">
                <a:solidFill>
                  <a:srgbClr val="0000FF"/>
                </a:solidFill>
              </a:rPr>
              <a:t>Os autores concluem: A administração prolongada de dexmedetomidina em crianças com doença cardíaca parece ser segura e está associada à diminuição da necessidade de opióides e benzodiazepínicos e à diminuição do suporte inotrópico</a:t>
            </a:r>
          </a:p>
          <a:p>
            <a:pPr>
              <a:lnSpc>
                <a:spcPct val="90000"/>
              </a:lnSpc>
            </a:pPr>
            <a:endParaRPr lang="pt-BR" altLang="pt-BR" sz="2000" b="1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>
            <a:spLocks noGrp="1"/>
          </p:cNvSpPr>
          <p:nvPr>
            <p:ph type="body" idx="4294967295"/>
          </p:nvPr>
        </p:nvSpPr>
        <p:spPr>
          <a:xfrm>
            <a:off x="968375" y="2300288"/>
            <a:ext cx="9956800" cy="3444875"/>
          </a:xfrm>
          <a:solidFill>
            <a:schemeClr val="bg1"/>
          </a:solidFill>
        </p:spPr>
        <p:txBody>
          <a:bodyPr/>
          <a:lstStyle/>
          <a:p>
            <a:pPr marL="273050" indent="-228600" defTabSz="914400">
              <a:lnSpc>
                <a:spcPct val="70000"/>
              </a:lnSpc>
            </a:pPr>
            <a:r>
              <a:rPr lang="pt-BR" altLang="pt-BR" sz="1800" smtClean="0"/>
              <a:t>Dexmedetomidina e midazolam têm sido amplamente utilizados em anestesia clínica e sedação em Unidade de Terapia Intensiva.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1800" smtClean="0"/>
              <a:t>.Estas duas drogas diferem  quanto ao  mecanismo sedativo.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1800" smtClean="0"/>
              <a:t>A hipótese destes autores chineses é que a neurotoxicidade da exposição repetida à dexmedetomidina ou midazolam para ratos neonatais pode ser diferente.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1800" smtClean="0"/>
              <a:t>Vinte e quatro ratos com idade pós-natal de  8 dias l foram divididos aleatoriamente em um grupo controle (n = 8), grupo da dexmedetomidina (n = 8) e grupo do midazolam (n = 8).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1800" smtClean="0"/>
              <a:t>Nos três grupos, solução salina (10 mL / kg), a dexmedetomidina (10 mcg / kg) ou midazolam (40 mg / kg) foi injetado por via intraperitoneal uma vez por dia, durante os próximos cinco dias, respectivamente.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1800" smtClean="0"/>
              <a:t>Em seguida, os cérebros dos ratinhos nos três qrupos foram removidos e criosseccionados.</a:t>
            </a:r>
          </a:p>
          <a:p>
            <a:pPr marL="273050" indent="-228600" algn="ctr" defTabSz="914400">
              <a:lnSpc>
                <a:spcPct val="70000"/>
              </a:lnSpc>
            </a:pPr>
            <a:r>
              <a:rPr lang="pt-BR" altLang="pt-BR" sz="1800" b="1" smtClean="0">
                <a:solidFill>
                  <a:srgbClr val="0066FF"/>
                </a:solidFill>
              </a:rPr>
              <a:t>Os resultados sugerem que a dexmedetomidina tem neurotoxicidade inferior ao midazolam para ratos neonatais.</a:t>
            </a:r>
          </a:p>
        </p:txBody>
      </p:sp>
      <p:sp>
        <p:nvSpPr>
          <p:cNvPr id="57347" name="Rectangle 4"/>
          <p:cNvSpPr>
            <a:spLocks noChangeArrowheads="1"/>
          </p:cNvSpPr>
          <p:nvPr/>
        </p:nvSpPr>
        <p:spPr bwMode="auto">
          <a:xfrm>
            <a:off x="2446338" y="1446213"/>
            <a:ext cx="6921500" cy="7921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/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[Comparison of </a:t>
            </a:r>
            <a:r>
              <a:rPr lang="en-US" altLang="pt-BR" sz="1400" b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dexmedetomidine</a:t>
            </a:r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 and midazolam on neurotoxicity in neonatal mice].</a:t>
            </a:r>
            <a:endParaRPr lang="en-US" altLang="pt-BR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914400" eaLnBrk="1" hangingPunct="1"/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</a:rPr>
              <a:t>Luo J, Guo J, Han D, Li H.</a:t>
            </a:r>
          </a:p>
          <a:p>
            <a:pPr algn="ctr" defTabSz="914400" eaLnBrk="1" hangingPunct="1"/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</a:rPr>
              <a:t>Sheng Wu Yi Xue Gong Cheng Xue Za Zhi. 2013 Jun;30(3</a:t>
            </a:r>
            <a:r>
              <a:rPr lang="en-US" altLang="pt-BR">
                <a:latin typeface="Arial" panose="020B0604020202020204" pitchFamily="34" charset="0"/>
                <a:cs typeface="Arial" panose="020B0604020202020204" pitchFamily="34" charset="0"/>
              </a:rPr>
              <a:t>):607-10</a:t>
            </a:r>
          </a:p>
        </p:txBody>
      </p:sp>
      <p:sp>
        <p:nvSpPr>
          <p:cNvPr id="57348" name="Oval 4"/>
          <p:cNvSpPr>
            <a:spLocks noChangeArrowheads="1"/>
          </p:cNvSpPr>
          <p:nvPr/>
        </p:nvSpPr>
        <p:spPr bwMode="auto">
          <a:xfrm>
            <a:off x="847725" y="604838"/>
            <a:ext cx="1246188" cy="503237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2013</a:t>
            </a: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2159000" y="623888"/>
            <a:ext cx="7392988" cy="36671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/>
            <a:r>
              <a:rPr lang="pt-BR" altLang="pt-BR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Comparação de dexmedetomidina e midazolam no rato neonatal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/>
          <p:cNvSpPr>
            <a:spLocks noGrp="1"/>
          </p:cNvSpPr>
          <p:nvPr>
            <p:ph type="body" idx="4294967295"/>
          </p:nvPr>
        </p:nvSpPr>
        <p:spPr>
          <a:xfrm>
            <a:off x="608013" y="2632075"/>
            <a:ext cx="11083925" cy="3176588"/>
          </a:xfrm>
          <a:solidFill>
            <a:schemeClr val="bg1"/>
          </a:solidFill>
        </p:spPr>
        <p:txBody>
          <a:bodyPr/>
          <a:lstStyle/>
          <a:p>
            <a:pPr marL="273050" indent="-228600" defTabSz="914400">
              <a:lnSpc>
                <a:spcPct val="70000"/>
              </a:lnSpc>
            </a:pPr>
            <a:r>
              <a:rPr lang="pt-BR" altLang="pt-BR" sz="1800" smtClean="0"/>
              <a:t>A dexmedetomidina, um agonista de 2-adrenoceptores altamente seletivo, é usado em combinação com anestésicos locais para sedação e analgesia. Esta droga  é conhecida por ser eficaz em doentes adultos e é esperado entusiasticamente para ser bem sucedido para sedação em recém-nascidos.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1800" smtClean="0"/>
              <a:t>Os presentes autores japoneses relataram  um caso de um RN brasileiro, a termo que foi sedado pela dexmedetomidina durante a ventilação artificial. Ele foi submetido a eletroencefalogramas que confirmaram crises epilépticas e movimentos anormais não-epilépticos.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1800" smtClean="0"/>
              <a:t>Doze horas após a descontinuação da dexmedetomidina, ambos os sintomas desapareceram gradualmente sem o uso de qualquer medicação antiepiléptica. Depois disso, ele tinha alcançado um desenvolvimento normal, sem alterações neurológicas evidentes.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1800" smtClean="0"/>
              <a:t>Assim, a dexmedetomidina atua em todo o sistema nervoso central e leva a uma redução da atividade anticonvulsiva do locus coeruleus. Este caso sugere potenciais efeitos adversos da dexmedetomidina em termos de indução de ambas as crises epilépticas e movimentos não-epilépticos em recém-nascidos.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altLang="pt-BR" sz="1800" smtClean="0"/>
              <a:t>No entanto, </a:t>
            </a:r>
            <a:r>
              <a:rPr lang="pt-BR" altLang="pt-BR" sz="1800" b="1" smtClean="0">
                <a:solidFill>
                  <a:srgbClr val="FF3300"/>
                </a:solidFill>
              </a:rPr>
              <a:t>estes autores usaram doses elevadas(0.625ug/kg/h</a:t>
            </a:r>
            <a:r>
              <a:rPr lang="pt-BR" altLang="pt-BR" sz="1800" smtClean="0"/>
              <a:t>) </a:t>
            </a:r>
            <a:r>
              <a:rPr lang="pt-BR" altLang="pt-BR" sz="1800" b="1" smtClean="0">
                <a:solidFill>
                  <a:srgbClr val="FF3300"/>
                </a:solidFill>
              </a:rPr>
              <a:t>por 84 horas</a:t>
            </a:r>
            <a:r>
              <a:rPr lang="pt-BR" altLang="pt-BR" sz="1800" smtClean="0"/>
              <a:t> sem efeitos colaterais como hipotermia ou hipotensão. Com 80 horas o RN apresentou movimentos anormais com elevação da FC e pressão arterial</a:t>
            </a:r>
            <a:br>
              <a:rPr lang="pt-BR" altLang="pt-BR" sz="1800" smtClean="0"/>
            </a:br>
            <a:endParaRPr lang="pt-BR" altLang="pt-BR" sz="1800" smtClean="0"/>
          </a:p>
        </p:txBody>
      </p:sp>
      <p:sp>
        <p:nvSpPr>
          <p:cNvPr id="58371" name="Rectangle 4"/>
          <p:cNvSpPr>
            <a:spLocks noChangeArrowheads="1"/>
          </p:cNvSpPr>
          <p:nvPr/>
        </p:nvSpPr>
        <p:spPr bwMode="auto">
          <a:xfrm>
            <a:off x="2609850" y="1508125"/>
            <a:ext cx="6451600" cy="7302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/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Epileptic seizures induced by dexmedetomidine in a neonate.</a:t>
            </a:r>
            <a:endParaRPr lang="en-US" altLang="pt-BR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914400" eaLnBrk="1" hangingPunct="1"/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</a:rPr>
              <a:t>Kubota T, Fukasawa T, Kitamura E, Magota M, Kato Y, Natsume J, Okumura A.</a:t>
            </a:r>
          </a:p>
          <a:p>
            <a:pPr algn="ctr" defTabSz="914400" eaLnBrk="1" hangingPunct="1"/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</a:rPr>
              <a:t>Brain Dev. 2013 Apr;35(4):360-2</a:t>
            </a:r>
          </a:p>
        </p:txBody>
      </p:sp>
      <p:sp>
        <p:nvSpPr>
          <p:cNvPr id="58372" name="Oval 4"/>
          <p:cNvSpPr>
            <a:spLocks noChangeArrowheads="1"/>
          </p:cNvSpPr>
          <p:nvPr/>
        </p:nvSpPr>
        <p:spPr bwMode="auto">
          <a:xfrm>
            <a:off x="736600" y="600075"/>
            <a:ext cx="1295400" cy="481013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2013</a:t>
            </a:r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2462213" y="762000"/>
            <a:ext cx="6597650" cy="36671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/>
            <a:r>
              <a:rPr lang="pt-BR" altLang="pt-BR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Convulsões epiléticas induzidas pela dexmedetomidina</a:t>
            </a: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3"/>
          <p:cNvSpPr>
            <a:spLocks noGrp="1"/>
          </p:cNvSpPr>
          <p:nvPr>
            <p:ph type="body" idx="4294967295"/>
          </p:nvPr>
        </p:nvSpPr>
        <p:spPr>
          <a:xfrm>
            <a:off x="989013" y="1847850"/>
            <a:ext cx="10668000" cy="4900613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1400" smtClean="0">
                <a:solidFill>
                  <a:srgbClr val="0000FF"/>
                </a:solidFill>
              </a:rPr>
              <a:t>Objetivo:</a:t>
            </a:r>
            <a:r>
              <a:rPr lang="pt-BR" altLang="pt-BR" sz="1400" smtClean="0"/>
              <a:t> Determinar se a dosagem da dexmedetomidina a longo prazo está associada ao menor uso de  opióide e benzodiazepínicos sem risco de </a:t>
            </a:r>
            <a:r>
              <a:rPr lang="pt-BR" altLang="pt-BR" sz="1600" smtClean="0"/>
              <a:t>alterações hemodinâmicas significativas e / ou retirada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pt-BR" altLang="pt-BR" sz="1600" smtClean="0"/>
              <a:t>                                         </a:t>
            </a:r>
            <a:r>
              <a:rPr lang="pt-BR" altLang="pt-BR" sz="1600" b="1" smtClean="0"/>
              <a:t>Dose usada:0.2–0.7 </a:t>
            </a:r>
            <a:r>
              <a:rPr lang="en-US" altLang="ko-KR" sz="1600" b="1" smtClean="0">
                <a:solidFill>
                  <a:schemeClr val="bg2"/>
                </a:solidFill>
                <a:ea typeface="Gulim"/>
                <a:cs typeface="Gulim"/>
              </a:rPr>
              <a:t>µ</a:t>
            </a:r>
            <a:r>
              <a:rPr lang="pt-BR" altLang="pt-BR" sz="1600" b="1" smtClean="0"/>
              <a:t>g/kg/hr com duração média de 141 horas</a:t>
            </a:r>
            <a:r>
              <a:rPr lang="pt-BR" altLang="pt-BR" sz="1600" smtClean="0"/>
              <a:t/>
            </a:r>
            <a:br>
              <a:rPr lang="pt-BR" altLang="pt-BR" sz="1600" smtClean="0"/>
            </a:br>
            <a:endParaRPr lang="pt-BR" altLang="pt-BR" sz="1600" smtClean="0"/>
          </a:p>
          <a:p>
            <a:pPr>
              <a:lnSpc>
                <a:spcPct val="80000"/>
              </a:lnSpc>
            </a:pPr>
            <a:r>
              <a:rPr lang="pt-BR" altLang="pt-BR" sz="1600" smtClean="0"/>
              <a:t>Estudo retrospectivo com 98 pacientes, sendo eu 11 morreram ( não contribuíram para a analise da retirada). A idade média foi de 3,8 anos (13 recém-nascidos)</a:t>
            </a:r>
          </a:p>
          <a:p>
            <a:pPr>
              <a:lnSpc>
                <a:spcPct val="80000"/>
              </a:lnSpc>
            </a:pPr>
            <a:r>
              <a:rPr lang="pt-BR" altLang="pt-BR" sz="1600" smtClean="0"/>
              <a:t>Uma diminuição na pressão arterial sistólica e frequência cardíaca foi observada após o início da dexmedetomidina. Após descontinuação da dexmedetomidina, a pressão arterial sistólica foi estatisticamente significativamente superior ao valor basal. </a:t>
            </a:r>
          </a:p>
          <a:p>
            <a:pPr>
              <a:lnSpc>
                <a:spcPct val="80000"/>
              </a:lnSpc>
            </a:pPr>
            <a:r>
              <a:rPr lang="pt-BR" altLang="pt-BR" sz="1600" smtClean="0"/>
              <a:t>Da mesma forma, a frequência cardíaca mostrou um aumento significativo em relação à linha de base após a descontinuação da dexmedetomidina. </a:t>
            </a:r>
          </a:p>
          <a:p>
            <a:pPr>
              <a:lnSpc>
                <a:spcPct val="80000"/>
              </a:lnSpc>
            </a:pPr>
            <a:r>
              <a:rPr lang="pt-BR" altLang="pt-BR" sz="1600" smtClean="0"/>
              <a:t>O início da dexmedetomidina não foi associado a uma diferença significativa na dosagem de opiáceos ou benzodiazepinicos, no entanto as doses destes não aumentaram  e os pacientes estavam mais confortáveis como evidenciado por escores de conforto decrescentes</a:t>
            </a:r>
          </a:p>
          <a:p>
            <a:pPr>
              <a:lnSpc>
                <a:spcPct val="80000"/>
              </a:lnSpc>
            </a:pPr>
            <a:r>
              <a:rPr lang="pt-BR" altLang="pt-BR" sz="1600" smtClean="0"/>
              <a:t>Os escores de conforto foram significativamente menores em 2 e 72 horas de infusão de dexmedetomidina.</a:t>
            </a:r>
          </a:p>
          <a:p>
            <a:pPr>
              <a:lnSpc>
                <a:spcPct val="80000"/>
              </a:lnSpc>
            </a:pPr>
            <a:r>
              <a:rPr lang="pt-BR" altLang="pt-BR" sz="1600" smtClean="0"/>
              <a:t> Após parar a dexmedetomidina, a pontuação de conforto para os pacientes em 1 hora foi estatisticamente maior do que para pacientes em cessação da infusão. </a:t>
            </a:r>
          </a:p>
          <a:p>
            <a:pPr>
              <a:lnSpc>
                <a:spcPct val="80000"/>
              </a:lnSpc>
            </a:pPr>
            <a:r>
              <a:rPr lang="pt-BR" altLang="pt-BR" sz="1600" b="1" smtClean="0"/>
              <a:t>Trinta por cento dos  pacientes</a:t>
            </a:r>
            <a:r>
              <a:rPr lang="pt-BR" altLang="pt-BR" sz="1600" smtClean="0"/>
              <a:t> que foram retirados de dexmedetomidina, se desmamados ou parou abruptamente, tiveram sintomas de abstinência e pontuações registradas com agitação, tremor e diminuição do sono sendo mais proeminente</a:t>
            </a:r>
          </a:p>
        </p:txBody>
      </p:sp>
      <p:sp>
        <p:nvSpPr>
          <p:cNvPr id="59395" name="Rectangle 4"/>
          <p:cNvSpPr>
            <a:spLocks noChangeArrowheads="1"/>
          </p:cNvSpPr>
          <p:nvPr/>
        </p:nvSpPr>
        <p:spPr bwMode="auto">
          <a:xfrm>
            <a:off x="1200150" y="442913"/>
            <a:ext cx="9093200" cy="11255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9522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pt-BR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/>
            </a:r>
            <a:br>
              <a:rPr lang="en-US" altLang="pt-BR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</a:br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Long-term dexmedetomidine use and safety profile among critically ill children and neonates.</a:t>
            </a:r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</a:rPr>
              <a:t>Whalen LD, Di Gennaro JL, Irby GA, Yanay O, Zimmerman JJ.Pediatr Crit Care Med. 2014 Oct;15(8):706-14. doi: 10.1097/PCC.0000000000000200.PMID: 25068249.</a:t>
            </a:r>
            <a:r>
              <a:rPr lang="en-US" altLang="pt-BR" sz="1400" u="sng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Similar articles</a:t>
            </a:r>
            <a:endParaRPr lang="en-US" altLang="pt-BR" sz="1400" u="sng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396" name="Oval 5"/>
          <p:cNvSpPr>
            <a:spLocks noChangeArrowheads="1"/>
          </p:cNvSpPr>
          <p:nvPr/>
        </p:nvSpPr>
        <p:spPr bwMode="auto">
          <a:xfrm>
            <a:off x="334963" y="1196975"/>
            <a:ext cx="1295400" cy="576263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2014</a:t>
            </a:r>
          </a:p>
        </p:txBody>
      </p:sp>
      <p:sp>
        <p:nvSpPr>
          <p:cNvPr id="59397" name="Text Box 7"/>
          <p:cNvSpPr txBox="1">
            <a:spLocks noChangeArrowheads="1"/>
          </p:cNvSpPr>
          <p:nvPr/>
        </p:nvSpPr>
        <p:spPr bwMode="auto">
          <a:xfrm>
            <a:off x="488950" y="0"/>
            <a:ext cx="11237913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/>
            <a:r>
              <a:rPr lang="pt-BR" altLang="pt-BR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Uso de longo prazo da dexmedetomidina e perfil de segurança entre crianças e</a:t>
            </a:r>
          </a:p>
          <a:p>
            <a:pPr algn="ctr" defTabSz="914400" eaLnBrk="1" hangingPunct="1"/>
            <a:r>
              <a:rPr lang="pt-BR" altLang="pt-BR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neonatos gravemente doentes</a:t>
            </a:r>
            <a:r>
              <a:rPr lang="pt-BR" altLang="pt-BR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59398" name="AutoShape 2"/>
          <p:cNvSpPr>
            <a:spLocks noChangeArrowheads="1"/>
          </p:cNvSpPr>
          <p:nvPr/>
        </p:nvSpPr>
        <p:spPr bwMode="auto">
          <a:xfrm>
            <a:off x="11242675" y="6273800"/>
            <a:ext cx="336550" cy="436563"/>
          </a:xfrm>
          <a:prstGeom prst="curvedRightArrow">
            <a:avLst>
              <a:gd name="adj1" fmla="val 23541"/>
              <a:gd name="adj2" fmla="val 47095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/>
            <a:endParaRPr lang="pt-BR" altLang="pt-BR">
              <a:latin typeface="Century Schoolbook" panose="020406040505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3"/>
          <p:cNvSpPr>
            <a:spLocks noGrp="1"/>
          </p:cNvSpPr>
          <p:nvPr>
            <p:ph type="body" idx="4294967295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pt-BR" altLang="pt-BR" smtClean="0"/>
              <a:t>Os efeitos terapêuticos da dexmedetomidina são mediadas por todo o SNC: com os </a:t>
            </a:r>
            <a:r>
              <a:rPr lang="pt-BR" altLang="pt-BR" smtClean="0">
                <a:solidFill>
                  <a:srgbClr val="0000FF"/>
                </a:solidFill>
              </a:rPr>
              <a:t>efeitos sedativos e ansiolíticos</a:t>
            </a:r>
            <a:r>
              <a:rPr lang="pt-BR" altLang="pt-BR" smtClean="0"/>
              <a:t> decorrentes de sua atividade no </a:t>
            </a:r>
            <a:r>
              <a:rPr lang="pt-BR" altLang="pt-BR" i="1" smtClean="0"/>
              <a:t>locus ceruleus</a:t>
            </a:r>
            <a:r>
              <a:rPr lang="pt-BR" altLang="pt-BR" smtClean="0"/>
              <a:t> e os </a:t>
            </a:r>
            <a:r>
              <a:rPr lang="pt-BR" altLang="pt-BR" smtClean="0">
                <a:solidFill>
                  <a:srgbClr val="0000FF"/>
                </a:solidFill>
              </a:rPr>
              <a:t>efeitos analgésicos</a:t>
            </a:r>
            <a:r>
              <a:rPr lang="pt-BR" altLang="pt-BR" smtClean="0"/>
              <a:t> no corno dorsal da medula espinhal</a:t>
            </a:r>
          </a:p>
          <a:p>
            <a:r>
              <a:rPr lang="pt-BR" altLang="pt-BR" smtClean="0"/>
              <a:t>Essas ações resultam em sedação, ansiólise e analgesia, associadas à mínima preocupação com depressão respiratória. </a:t>
            </a:r>
          </a:p>
          <a:p>
            <a:r>
              <a:rPr lang="pt-BR" altLang="pt-BR" smtClean="0"/>
              <a:t>Em virtude de sua atividade simpatolítica, as reações adversas mais significativas associadas ao uso de dexmedetomidina são </a:t>
            </a:r>
            <a:r>
              <a:rPr lang="pt-BR" altLang="pt-BR" smtClean="0">
                <a:solidFill>
                  <a:srgbClr val="FF3300"/>
                </a:solidFill>
              </a:rPr>
              <a:t>hipotensão e bradicardia</a:t>
            </a:r>
          </a:p>
        </p:txBody>
      </p:sp>
      <p:sp>
        <p:nvSpPr>
          <p:cNvPr id="60419" name="AutoShape 2"/>
          <p:cNvSpPr>
            <a:spLocks noChangeArrowheads="1"/>
          </p:cNvSpPr>
          <p:nvPr/>
        </p:nvSpPr>
        <p:spPr bwMode="auto">
          <a:xfrm>
            <a:off x="10836275" y="5848350"/>
            <a:ext cx="336550" cy="436563"/>
          </a:xfrm>
          <a:prstGeom prst="curvedRightArrow">
            <a:avLst>
              <a:gd name="adj1" fmla="val 23541"/>
              <a:gd name="adj2" fmla="val 47095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/>
            <a:endParaRPr lang="pt-BR" altLang="pt-BR">
              <a:latin typeface="Century Schoolbook" panose="020406040505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b="1" smtClean="0">
                <a:ln>
                  <a:noFill/>
                </a:ln>
                <a:solidFill>
                  <a:srgbClr val="FF66FF"/>
                </a:solidFill>
              </a:rPr>
              <a:t>Conclusão dos autores</a:t>
            </a:r>
          </a:p>
        </p:txBody>
      </p:sp>
      <p:sp>
        <p:nvSpPr>
          <p:cNvPr id="61443" name="Rectangle 3"/>
          <p:cNvSpPr>
            <a:spLocks noGrp="1"/>
          </p:cNvSpPr>
          <p:nvPr>
            <p:ph type="body" idx="4294967295"/>
          </p:nvPr>
        </p:nvSpPr>
        <p:spPr>
          <a:xfrm>
            <a:off x="509588" y="885825"/>
            <a:ext cx="10812462" cy="4840288"/>
          </a:xfrm>
          <a:solidFill>
            <a:schemeClr val="bg1"/>
          </a:solidFill>
        </p:spPr>
        <p:txBody>
          <a:bodyPr/>
          <a:lstStyle/>
          <a:p>
            <a:r>
              <a:rPr lang="pt-BR" altLang="pt-BR" smtClean="0"/>
              <a:t>Com base nesses achados os autores concluem que </a:t>
            </a:r>
            <a:r>
              <a:rPr lang="pt-BR" altLang="pt-BR" b="1" smtClean="0">
                <a:solidFill>
                  <a:srgbClr val="0033CC"/>
                </a:solidFill>
              </a:rPr>
              <a:t>a dexmedetomidina é eficaz e segura para uso a longo prazo na UTI Pediátrica</a:t>
            </a:r>
            <a:r>
              <a:rPr lang="pt-BR" altLang="pt-BR" smtClean="0">
                <a:solidFill>
                  <a:srgbClr val="0033CC"/>
                </a:solidFill>
              </a:rPr>
              <a:t>. </a:t>
            </a:r>
          </a:p>
          <a:p>
            <a:r>
              <a:rPr lang="pt-BR" altLang="pt-BR" smtClean="0"/>
              <a:t>Há necessidade de atenção aos efeitos hemodinâmicos adversos conhecidos, enquanto uso da  dexmedetomidina, mas a necessidade de tratamento é rara. </a:t>
            </a:r>
          </a:p>
          <a:p>
            <a:r>
              <a:rPr lang="pt-BR" altLang="pt-BR" smtClean="0"/>
              <a:t>Conforto e sedação são melhorados com dexmedetomidina e uma diminuição no consumo global de opióides ou carga de benzodiazepínicos é demonstra  que não houve  houve um aumento significativo da dosagem de benzodiazepínicos ou opiáceos após o início da dexmedetomidina. </a:t>
            </a:r>
          </a:p>
          <a:p>
            <a:r>
              <a:rPr lang="pt-BR" altLang="pt-BR" smtClean="0"/>
              <a:t>A vigilância da taquicardia e da hipertensão na interrupção da dexmedetomidina é apropriada; no entanto, raramente requerem tratamento. </a:t>
            </a:r>
          </a:p>
          <a:p>
            <a:r>
              <a:rPr lang="pt-BR" altLang="pt-BR" smtClean="0"/>
              <a:t>A maioria dos sintomas sintomas de abstinência proeminentes incluem agitação, tremores e diminuição do sono e podem ser amenizados pelo desmame da dexmedetomidina.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334963" y="115888"/>
            <a:ext cx="11404600" cy="1068387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pt-BR" b="1">
                <a:solidFill>
                  <a:srgbClr val="0000FF"/>
                </a:solidFill>
                <a:latin typeface="Lato" panose="020F0502020204030203" pitchFamily="34" charset="0"/>
                <a:cs typeface="Arial" panose="020B0604020202020204" pitchFamily="34" charset="0"/>
              </a:rPr>
              <a:t>Estudo multicêntrico, fase II/III, farmacocin</a:t>
            </a:r>
            <a:r>
              <a:rPr lang="en-US" altLang="pt-BR" b="1">
                <a:solidFill>
                  <a:srgbClr val="0000FF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é</a:t>
            </a:r>
            <a:r>
              <a:rPr lang="en-US" altLang="pt-BR" b="1">
                <a:solidFill>
                  <a:srgbClr val="0000FF"/>
                </a:solidFill>
                <a:latin typeface="Lato" panose="020F0502020204030203" pitchFamily="34" charset="0"/>
                <a:cs typeface="Arial" panose="020B0604020202020204" pitchFamily="34" charset="0"/>
              </a:rPr>
              <a:t>tico, de Seguran</a:t>
            </a:r>
            <a:r>
              <a:rPr lang="en-US" altLang="pt-BR" b="1">
                <a:solidFill>
                  <a:srgbClr val="0000FF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ç</a:t>
            </a:r>
            <a:r>
              <a:rPr lang="en-US" altLang="pt-BR" b="1">
                <a:solidFill>
                  <a:srgbClr val="0000FF"/>
                </a:solidFill>
                <a:latin typeface="Lato" panose="020F0502020204030203" pitchFamily="34" charset="0"/>
                <a:cs typeface="Arial" panose="020B0604020202020204" pitchFamily="34" charset="0"/>
              </a:rPr>
              <a:t>a e Efic</a:t>
            </a:r>
            <a:r>
              <a:rPr lang="en-US" altLang="pt-BR" b="1">
                <a:solidFill>
                  <a:srgbClr val="0000FF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á</a:t>
            </a:r>
            <a:r>
              <a:rPr lang="en-US" altLang="pt-BR" b="1">
                <a:solidFill>
                  <a:srgbClr val="0000FF"/>
                </a:solidFill>
                <a:latin typeface="Lato" panose="020F0502020204030203" pitchFamily="34" charset="0"/>
                <a:cs typeface="Arial" panose="020B0604020202020204" pitchFamily="34" charset="0"/>
              </a:rPr>
              <a:t>cia da Dexmedetomidina em neonatos pr</a:t>
            </a:r>
            <a:r>
              <a:rPr lang="en-US" altLang="pt-BR" b="1">
                <a:solidFill>
                  <a:srgbClr val="0000FF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é</a:t>
            </a:r>
            <a:r>
              <a:rPr lang="en-US" altLang="pt-BR" b="1">
                <a:solidFill>
                  <a:srgbClr val="0000FF"/>
                </a:solidFill>
                <a:latin typeface="Lato" panose="020F0502020204030203" pitchFamily="34" charset="0"/>
                <a:cs typeface="Arial" panose="020B0604020202020204" pitchFamily="34" charset="0"/>
              </a:rPr>
              <a:t>-termo e a termo</a:t>
            </a:r>
          </a:p>
          <a:p>
            <a:pPr algn="ctr"/>
            <a:r>
              <a:rPr lang="en-US" altLang="pt-BR" sz="800" b="1" u="sng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 tooltip="Dexmedetomidina-RN"/>
              </a:rPr>
              <a:t>  </a:t>
            </a:r>
            <a:endParaRPr lang="en-US" altLang="pt-BR" b="1" u="sng">
              <a:solidFill>
                <a:srgbClr val="FFFF0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altLang="pt-BR" sz="1300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Apresenta</a:t>
            </a:r>
            <a:r>
              <a:rPr lang="en-US" altLang="pt-BR" sz="1300" b="1">
                <a:solidFill>
                  <a:srgbClr val="0000FF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ç</a:t>
            </a:r>
            <a:r>
              <a:rPr lang="en-US" altLang="pt-BR" sz="1300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ão: Bruna Miclos, Camila Martins e Leandro Cassimiro.</a:t>
            </a:r>
            <a:br>
              <a:rPr lang="en-US" altLang="pt-BR" sz="1300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pt-BR" sz="1300" b="1">
                <a:solidFill>
                  <a:srgbClr val="0000FF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Coordenação: Paulo R. Margotto.</a:t>
            </a:r>
            <a:endParaRPr lang="en-US" altLang="pt-BR" b="1">
              <a:solidFill>
                <a:srgbClr val="0000FF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2467" name="Picture 3" descr="ppt">
            <a:hlinkClick r:id="rId2" tooltip="Dexmedetomidina-RN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01963" y="3222625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2351088" y="1303338"/>
            <a:ext cx="9490075" cy="1063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9522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A phase II/III, multicenter, safety, efficacy, and pharmacokinetic study of </a:t>
            </a:r>
            <a:r>
              <a:rPr lang="en-US" altLang="pt-BR" sz="1400" b="1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dexmedetomidine</a:t>
            </a:r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 in preterm and term neonates.</a:t>
            </a:r>
            <a:r>
              <a:rPr lang="en-US" altLang="pt-BR" sz="1400" b="1">
                <a:latin typeface="Arial" panose="020B0604020202020204" pitchFamily="34" charset="0"/>
                <a:cs typeface="Arial" panose="020B0604020202020204" pitchFamily="34" charset="0"/>
              </a:rPr>
              <a:t>Chrysostomou</a:t>
            </a:r>
            <a:r>
              <a:rPr lang="en-US" altLang="pt-BR" sz="1400">
                <a:latin typeface="Arial" panose="020B0604020202020204" pitchFamily="34" charset="0"/>
                <a:cs typeface="Arial" panose="020B0604020202020204" pitchFamily="34" charset="0"/>
              </a:rPr>
              <a:t> C, Schulman SR, Herrera Castellanos M, Cofer BE, Mitra S, da Rocha MG, Wisemandle WA, Gramlich L.J Pediatr. 2014 Feb;164(2):276-82.e1-3. doi: 10.1016/j.jpeds.2013.10.002. Epub 2013 Nov 14.PMID: 24238862.</a:t>
            </a:r>
            <a:r>
              <a:rPr lang="en-US" altLang="pt-BR" sz="1400" b="1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Free Article</a:t>
            </a:r>
            <a:r>
              <a:rPr lang="en-US" altLang="pt-BR" sz="1400" b="1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altLang="pt-BR" sz="1400" u="sng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Similar articles</a:t>
            </a:r>
            <a:r>
              <a:rPr lang="en-US" altLang="pt-BR" sz="1400" u="sng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pt-BR" sz="140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Artigo Livre</a:t>
            </a:r>
          </a:p>
        </p:txBody>
      </p:sp>
      <p:pic>
        <p:nvPicPr>
          <p:cNvPr id="62469" name="Picture 5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92150"/>
            <a:ext cx="2351088" cy="1447800"/>
          </a:xfrm>
        </p:spPr>
      </p:pic>
      <p:sp>
        <p:nvSpPr>
          <p:cNvPr id="62470" name="Oval 6"/>
          <p:cNvSpPr>
            <a:spLocks noChangeArrowheads="1"/>
          </p:cNvSpPr>
          <p:nvPr/>
        </p:nvSpPr>
        <p:spPr bwMode="auto">
          <a:xfrm>
            <a:off x="9745663" y="549275"/>
            <a:ext cx="1727200" cy="504825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2014</a:t>
            </a:r>
          </a:p>
        </p:txBody>
      </p:sp>
      <p:sp>
        <p:nvSpPr>
          <p:cNvPr id="62471" name="Rectangle 7"/>
          <p:cNvSpPr>
            <a:spLocks/>
          </p:cNvSpPr>
          <p:nvPr/>
        </p:nvSpPr>
        <p:spPr bwMode="auto">
          <a:xfrm>
            <a:off x="719138" y="2420938"/>
            <a:ext cx="10888662" cy="36179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</a:pPr>
            <a:r>
              <a:rPr lang="pt-BR" altLang="ko-KR" sz="1600">
                <a:solidFill>
                  <a:srgbClr val="404040"/>
                </a:solidFill>
                <a:latin typeface="Century Gothic" panose="020B0502020202020204" pitchFamily="34" charset="0"/>
                <a:ea typeface="Gulim"/>
                <a:cs typeface="Gulim"/>
              </a:rPr>
              <a:t>Por causas dos mínimos efeitos sobre a função respiratória em doses sedativas, facilitando a extubação precoce e melhores cuidados no pós-operatório em crianças, a dexmedetomidina (DEXME), conhecida comercialmente como Precedex</a:t>
            </a:r>
            <a:r>
              <a:rPr lang="pt-BR" altLang="ko-KR" sz="1600" baseline="30000">
                <a:solidFill>
                  <a:srgbClr val="404040"/>
                </a:solidFill>
                <a:latin typeface="Century Gothic" panose="020B0502020202020204" pitchFamily="34" charset="0"/>
                <a:ea typeface="Gulim"/>
                <a:cs typeface="Gulim"/>
              </a:rPr>
              <a:t>R</a:t>
            </a:r>
            <a:r>
              <a:rPr lang="pt-BR" altLang="ko-KR" sz="1600">
                <a:solidFill>
                  <a:srgbClr val="404040"/>
                </a:solidFill>
                <a:latin typeface="Century Gothic" panose="020B0502020202020204" pitchFamily="34" charset="0"/>
                <a:ea typeface="Gulim"/>
                <a:cs typeface="Gulim"/>
              </a:rPr>
              <a:t>, tem tornado-se atrativa para o seu uso neonatal. </a:t>
            </a:r>
          </a:p>
          <a:p>
            <a:pPr eaLnBrk="1" hangingPunct="1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</a:pPr>
            <a:r>
              <a:rPr lang="pt-BR" altLang="ko-KR" sz="1600">
                <a:solidFill>
                  <a:srgbClr val="404040"/>
                </a:solidFill>
                <a:latin typeface="Century Gothic" panose="020B0502020202020204" pitchFamily="34" charset="0"/>
                <a:ea typeface="Gulim"/>
                <a:cs typeface="Gulim"/>
              </a:rPr>
              <a:t>Atua como  agonista α2-agonista altamente seletiva, com propriedades hipnóticas, analgésicas e ansiolíticas.</a:t>
            </a:r>
          </a:p>
          <a:p>
            <a:pPr eaLnBrk="1" hangingPunct="1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</a:pPr>
            <a:r>
              <a:rPr lang="pt-BR" altLang="ko-KR" sz="1600">
                <a:solidFill>
                  <a:srgbClr val="404040"/>
                </a:solidFill>
                <a:latin typeface="Century Gothic" panose="020B0502020202020204" pitchFamily="34" charset="0"/>
                <a:ea typeface="Gulim"/>
                <a:cs typeface="Gulim"/>
              </a:rPr>
              <a:t> Existem poucos dados farmacocíneticos da DEXME no recém-nascido (RN) pela sua imatura capacidade de metabolização, além do menor </a:t>
            </a:r>
            <a:r>
              <a:rPr lang="pt-BR" altLang="ko-KR" sz="1600" i="1">
                <a:solidFill>
                  <a:srgbClr val="404040"/>
                </a:solidFill>
                <a:latin typeface="Century Gothic" panose="020B0502020202020204" pitchFamily="34" charset="0"/>
                <a:ea typeface="Gulim"/>
                <a:cs typeface="Gulim"/>
              </a:rPr>
              <a:t>clearance</a:t>
            </a:r>
            <a:r>
              <a:rPr lang="pt-BR" altLang="ko-KR" sz="1600">
                <a:solidFill>
                  <a:srgbClr val="404040"/>
                </a:solidFill>
                <a:latin typeface="Century Gothic" panose="020B0502020202020204" pitchFamily="34" charset="0"/>
                <a:ea typeface="Gulim"/>
                <a:cs typeface="Gulim"/>
              </a:rPr>
              <a:t> da droga, colocando-os em risco de toxicidade. </a:t>
            </a:r>
          </a:p>
          <a:p>
            <a:pPr eaLnBrk="1" hangingPunct="1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</a:pPr>
            <a:r>
              <a:rPr lang="pt-BR" altLang="ko-KR" sz="1600">
                <a:solidFill>
                  <a:srgbClr val="404040"/>
                </a:solidFill>
                <a:latin typeface="Century Gothic" panose="020B0502020202020204" pitchFamily="34" charset="0"/>
                <a:ea typeface="Gulim"/>
                <a:cs typeface="Gulim"/>
              </a:rPr>
              <a:t>Providenciar a adequada sedação e analgesia para pacientes neonatais, com a menor quantidade de drogas e menos  efeitos colaterais é um importante componente nas Unidades de Terapia Intensiva. </a:t>
            </a:r>
          </a:p>
          <a:p>
            <a:pPr eaLnBrk="1" hangingPunct="1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</a:pPr>
            <a:r>
              <a:rPr lang="pt-BR" altLang="ko-KR" sz="1600">
                <a:solidFill>
                  <a:srgbClr val="404040"/>
                </a:solidFill>
                <a:latin typeface="Century Gothic" panose="020B0502020202020204" pitchFamily="34" charset="0"/>
                <a:ea typeface="Gulim"/>
                <a:cs typeface="Gulim"/>
              </a:rPr>
              <a:t>Os atuais regimes de drogas utilizadas para atingir esses objetivos geralmente consistem em combinações de benzodiazepínicos e opióides. Entretanto, essas drogas tem sido significativamente associadas com efeitos colaterais, incluindo tolerância, dependência física, agitação paradoxal, crises de abstinência, sedação inconsistente  e depressão respiratória. </a:t>
            </a:r>
          </a:p>
        </p:txBody>
      </p:sp>
      <p:sp>
        <p:nvSpPr>
          <p:cNvPr id="62472" name="AutoShape 2"/>
          <p:cNvSpPr>
            <a:spLocks noChangeArrowheads="1"/>
          </p:cNvSpPr>
          <p:nvPr/>
        </p:nvSpPr>
        <p:spPr bwMode="auto">
          <a:xfrm>
            <a:off x="11279188" y="5508625"/>
            <a:ext cx="336550" cy="436563"/>
          </a:xfrm>
          <a:prstGeom prst="curvedRightArrow">
            <a:avLst>
              <a:gd name="adj1" fmla="val 23541"/>
              <a:gd name="adj2" fmla="val 47095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/>
            <a:endParaRPr lang="pt-BR" altLang="pt-BR">
              <a:latin typeface="Century Schoolbook" panose="020406040505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>
            <a:spLocks noGrp="1"/>
          </p:cNvSpPr>
          <p:nvPr>
            <p:ph type="body" idx="4294967295"/>
          </p:nvPr>
        </p:nvSpPr>
        <p:spPr>
          <a:xfrm>
            <a:off x="473075" y="1455738"/>
            <a:ext cx="11107738" cy="4375150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ko-KR" sz="2000" smtClean="0">
                <a:ea typeface="Gulim"/>
                <a:cs typeface="Gulim"/>
              </a:rPr>
              <a:t>Além disso, estudos recentes demonstraram que benzodiazepínicos e opióides podem causar apoptose neuronal e anormalidade no desenvolvimento dos neurônios em animais recém-nascidos. </a:t>
            </a:r>
          </a:p>
          <a:p>
            <a:pPr>
              <a:lnSpc>
                <a:spcPct val="80000"/>
              </a:lnSpc>
            </a:pPr>
            <a:r>
              <a:rPr lang="pt-BR" altLang="ko-KR" sz="2000" smtClean="0">
                <a:ea typeface="Gulim"/>
                <a:cs typeface="Gulim"/>
              </a:rPr>
              <a:t>O presente estudo caracterizou a segurança, eficácia e farmacocinética da DEXME em prematuros e recém-nascidos a termo (≥28 semanas a ≤44 semanas de gestação)</a:t>
            </a:r>
            <a:r>
              <a:rPr lang="pt-BR" altLang="ko-KR" sz="2000" b="1" smtClean="0">
                <a:ea typeface="Gulim"/>
                <a:cs typeface="Gulim"/>
              </a:rPr>
              <a:t>.RN &lt;1000G FORAM EXCLUÍDOS. </a:t>
            </a:r>
          </a:p>
          <a:p>
            <a:pPr>
              <a:lnSpc>
                <a:spcPct val="80000"/>
              </a:lnSpc>
            </a:pPr>
            <a:r>
              <a:rPr lang="pt-BR" altLang="ko-KR" sz="2000" smtClean="0">
                <a:ea typeface="Gulim"/>
                <a:cs typeface="Gulim"/>
              </a:rPr>
              <a:t>Primeira dose ao longo de 10-20 minutos, seguido de infusão contínua de manutenção durante 6-24 horas. </a:t>
            </a:r>
          </a:p>
          <a:p>
            <a:pPr>
              <a:lnSpc>
                <a:spcPct val="80000"/>
              </a:lnSpc>
            </a:pPr>
            <a:r>
              <a:rPr lang="pt-BR" altLang="ko-KR" sz="2000" smtClean="0">
                <a:ea typeface="Gulim"/>
                <a:cs typeface="Gulim"/>
              </a:rPr>
              <a:t>O estudo mostrou que a DEXME foi efetiva para a sedação nos recém-nascidos a termo e pré-termos, sendo bem tolerada e sem efeitos adversos, com ressalva que estes necessitam de menores doses em relação às crianças maiores, principalmente os pré-termos (menor </a:t>
            </a:r>
            <a:r>
              <a:rPr lang="pt-BR" altLang="ko-KR" sz="2000" i="1" smtClean="0">
                <a:ea typeface="Gulim"/>
                <a:cs typeface="Gulim"/>
              </a:rPr>
              <a:t>clearance</a:t>
            </a:r>
            <a:r>
              <a:rPr lang="pt-BR" altLang="ko-KR" sz="2000" smtClean="0">
                <a:ea typeface="Gulim"/>
                <a:cs typeface="Gulim"/>
              </a:rPr>
              <a:t> da droga, além de maior vida-média). </a:t>
            </a:r>
          </a:p>
          <a:p>
            <a:pPr>
              <a:lnSpc>
                <a:spcPct val="80000"/>
              </a:lnSpc>
            </a:pPr>
            <a:r>
              <a:rPr lang="pt-BR" altLang="ko-KR" sz="2000" b="1" smtClean="0">
                <a:solidFill>
                  <a:srgbClr val="0000FF"/>
                </a:solidFill>
                <a:ea typeface="Gulim"/>
                <a:cs typeface="Gulim"/>
              </a:rPr>
              <a:t>Com base neste estudo e em outros, a dose inicial para RN poderia estar entre 0,1-0,2ug/kg com manutenção de 0,2-0,3</a:t>
            </a:r>
            <a:r>
              <a:rPr lang="en-US" altLang="ko-KR" sz="2000" b="1" smtClean="0">
                <a:solidFill>
                  <a:srgbClr val="0000FF"/>
                </a:solidFill>
                <a:ea typeface="Gulim"/>
                <a:cs typeface="Gulim"/>
              </a:rPr>
              <a:t>µ</a:t>
            </a:r>
            <a:r>
              <a:rPr lang="pt-BR" altLang="ko-KR" sz="2000" b="1" smtClean="0">
                <a:solidFill>
                  <a:srgbClr val="0000FF"/>
                </a:solidFill>
                <a:ea typeface="Gulim"/>
                <a:cs typeface="Gulim"/>
              </a:rPr>
              <a:t>g/kg/h (sempre menores doses para os pré-termos</a:t>
            </a:r>
            <a:r>
              <a:rPr lang="pt-BR" altLang="ko-KR" sz="2000" smtClean="0">
                <a:ea typeface="Gulim"/>
                <a:cs typeface="Gulim"/>
              </a:rPr>
              <a:t>). </a:t>
            </a:r>
          </a:p>
          <a:p>
            <a:pPr>
              <a:lnSpc>
                <a:spcPct val="80000"/>
              </a:lnSpc>
            </a:pPr>
            <a:r>
              <a:rPr lang="pt-BR" altLang="ko-KR" sz="2000" smtClean="0">
                <a:ea typeface="Gulim"/>
                <a:cs typeface="Gulim"/>
              </a:rPr>
              <a:t>No entanto, são necessários mais estudos, antes de fazer parte do tratamento rotineiro,  incluindo os RN&lt;1000G, principalmente os de seguimentos para que se evitem conhecidos erros do passado.</a:t>
            </a:r>
          </a:p>
          <a:p>
            <a:pPr algn="ctr">
              <a:lnSpc>
                <a:spcPct val="80000"/>
              </a:lnSpc>
            </a:pPr>
            <a:r>
              <a:rPr lang="pt-BR" altLang="ko-KR" sz="2000" smtClean="0">
                <a:solidFill>
                  <a:srgbClr val="0000FF"/>
                </a:solidFill>
                <a:ea typeface="Gulim"/>
                <a:cs typeface="Gulim"/>
              </a:rPr>
              <a:t>Usamos na nossa Unidade na dose de </a:t>
            </a:r>
            <a:r>
              <a:rPr lang="pt-BR" altLang="pt-BR" sz="2000" b="1" smtClean="0">
                <a:solidFill>
                  <a:srgbClr val="0000FF"/>
                </a:solidFill>
              </a:rPr>
              <a:t>0,3 </a:t>
            </a:r>
            <a:r>
              <a:rPr lang="en-US" altLang="ko-KR" sz="2000" b="1" smtClean="0">
                <a:solidFill>
                  <a:srgbClr val="0000FF"/>
                </a:solidFill>
                <a:ea typeface="Gulim"/>
                <a:cs typeface="Gulim"/>
              </a:rPr>
              <a:t>µ</a:t>
            </a:r>
            <a:r>
              <a:rPr lang="pt-BR" altLang="pt-BR" sz="2000" b="1" smtClean="0">
                <a:solidFill>
                  <a:srgbClr val="0000FF"/>
                </a:solidFill>
              </a:rPr>
              <a:t> /kg/hora (1 ampola-2 ml-200 ug: diluir 2 ml em 48 ml de soro fisiológico e fazer 0,3ml/hora) em situações específica, como a necessidade de altas doses de midazolam na sedação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/>
          <p:cNvSpPr>
            <a:spLocks noGrp="1"/>
          </p:cNvSpPr>
          <p:nvPr>
            <p:ph type="body" idx="4294967295"/>
          </p:nvPr>
        </p:nvSpPr>
        <p:spPr>
          <a:xfrm>
            <a:off x="633413" y="2205038"/>
            <a:ext cx="11558587" cy="4106862"/>
          </a:xfrm>
          <a:solidFill>
            <a:schemeClr val="bg1"/>
          </a:solidFill>
        </p:spPr>
        <p:txBody>
          <a:bodyPr/>
          <a:lstStyle/>
          <a:p>
            <a:pPr marL="273050" indent="-228600" defTabSz="914400">
              <a:lnSpc>
                <a:spcPct val="90000"/>
              </a:lnSpc>
            </a:pPr>
            <a:r>
              <a:rPr lang="pt-BR" altLang="pt-BR" sz="2000" smtClean="0"/>
              <a:t>A </a:t>
            </a:r>
            <a:r>
              <a:rPr lang="pt-BR" altLang="pt-BR" smtClean="0"/>
              <a:t>dexmedetomidina é uma α2-agonista altamente seletiva com propriedades hipnótica, analgésicas e ansiolíticas. Apesar administração </a:t>
            </a:r>
            <a:r>
              <a:rPr lang="pt-BR" altLang="pt-BR" i="1" smtClean="0"/>
              <a:t>off-label</a:t>
            </a:r>
            <a:r>
              <a:rPr lang="pt-BR" altLang="pt-BR" smtClean="0"/>
              <a:t>, a dexmedetomidina encontrou um nicho em recém-nascidos criticamente doentes e crianças com doença cardíaca congênita por causa de seus efeitos mínimos sobre a função respiratória em doses sedativas, facilitando a extubação precoce e cuidados pós-operatórios. Existem poucos dados farmacocinéticos sobre os recém-nascidos que têm imatura  capacidade de metabolização das drogas , além do menor </a:t>
            </a:r>
            <a:r>
              <a:rPr lang="pt-BR" altLang="pt-BR" i="1" smtClean="0"/>
              <a:t>clearance</a:t>
            </a:r>
            <a:r>
              <a:rPr lang="pt-BR" altLang="pt-BR" smtClean="0"/>
              <a:t>. </a:t>
            </a:r>
          </a:p>
          <a:p>
            <a:pPr marL="273050" indent="-228600" defTabSz="914400">
              <a:lnSpc>
                <a:spcPct val="90000"/>
              </a:lnSpc>
            </a:pPr>
            <a:r>
              <a:rPr lang="pt-BR" altLang="pt-BR" smtClean="0"/>
              <a:t> O objetivo deste estudo foi determinar a farmacocinética da dexmedetomidina em neonatos e lactentes após a cirurgia aberta de coração aberto. Este estudo incluiu </a:t>
            </a:r>
            <a:r>
              <a:rPr lang="pt-BR" altLang="pt-BR" smtClean="0">
                <a:solidFill>
                  <a:srgbClr val="0000FF"/>
                </a:solidFill>
              </a:rPr>
              <a:t>23 neonatos avaliáveis</a:t>
            </a:r>
            <a:r>
              <a:rPr lang="pt-BR" altLang="pt-BR" smtClean="0"/>
              <a:t> (idade, 1 dia-1 mês) e 36 crianças avaliáveis (idade, 1 mês 24 meses) após a cirurgia aberta  de coração.  </a:t>
            </a:r>
          </a:p>
        </p:txBody>
      </p:sp>
      <p:sp>
        <p:nvSpPr>
          <p:cNvPr id="64515" name="Rectangle 5"/>
          <p:cNvSpPr>
            <a:spLocks noChangeArrowheads="1"/>
          </p:cNvSpPr>
          <p:nvPr/>
        </p:nvSpPr>
        <p:spPr bwMode="auto">
          <a:xfrm>
            <a:off x="414338" y="981075"/>
            <a:ext cx="11658600" cy="1190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/>
            <a:r>
              <a:rPr lang="en-US" altLang="pt-BR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Dexmedetomidine Pharmacology in Neonates and Infants After Open Heart Surgery.</a:t>
            </a:r>
            <a:endParaRPr lang="en-US" altLang="pt-BR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914400" eaLnBrk="1" hangingPunct="1"/>
            <a:r>
              <a:rPr lang="en-US" altLang="pt-BR">
                <a:latin typeface="Arial" panose="020B0604020202020204" pitchFamily="34" charset="0"/>
                <a:cs typeface="Arial" panose="020B0604020202020204" pitchFamily="34" charset="0"/>
              </a:rPr>
              <a:t>Su F, Gastonguay MR, Nicolson SC, DiLiberto M, Ocampo-Pelland A, Zuppa AF.</a:t>
            </a:r>
          </a:p>
          <a:p>
            <a:pPr algn="ctr" defTabSz="914400" eaLnBrk="1" hangingPunct="1"/>
            <a:r>
              <a:rPr lang="en-US" altLang="pt-BR">
                <a:latin typeface="Arial" panose="020B0604020202020204" pitchFamily="34" charset="0"/>
                <a:cs typeface="Arial" panose="020B0604020202020204" pitchFamily="34" charset="0"/>
              </a:rPr>
              <a:t>Anesth Analg. 2015 Jul 27. [Epub ahead of print]</a:t>
            </a:r>
          </a:p>
          <a:p>
            <a:pPr algn="ctr" defTabSz="914400" eaLnBrk="1" hangingPunct="1"/>
            <a:endParaRPr lang="en-US" altLang="pt-B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516" name="Oval 4"/>
          <p:cNvSpPr>
            <a:spLocks noChangeArrowheads="1"/>
          </p:cNvSpPr>
          <p:nvPr/>
        </p:nvSpPr>
        <p:spPr bwMode="auto">
          <a:xfrm>
            <a:off x="239713" y="1628775"/>
            <a:ext cx="1390650" cy="592138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334963" y="260350"/>
            <a:ext cx="11369675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/>
            <a:r>
              <a:rPr lang="pt-BR" altLang="pt-BR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Farmacologia da dexmedetomidina nos  neonatos e crianças após cirurgia cardíaca aberta</a:t>
            </a:r>
          </a:p>
        </p:txBody>
      </p:sp>
      <p:sp>
        <p:nvSpPr>
          <p:cNvPr id="64518" name="AutoShape 2"/>
          <p:cNvSpPr>
            <a:spLocks noChangeArrowheads="1"/>
          </p:cNvSpPr>
          <p:nvPr/>
        </p:nvSpPr>
        <p:spPr bwMode="auto">
          <a:xfrm>
            <a:off x="11677650" y="5840413"/>
            <a:ext cx="336550" cy="436562"/>
          </a:xfrm>
          <a:prstGeom prst="curvedRightArrow">
            <a:avLst>
              <a:gd name="adj1" fmla="val 23541"/>
              <a:gd name="adj2" fmla="val 47094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/>
            <a:endParaRPr lang="pt-BR" altLang="pt-BR">
              <a:latin typeface="Century Schoolbook" panose="020406040505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3"/>
          <p:cNvSpPr>
            <a:spLocks noGrp="1"/>
          </p:cNvSpPr>
          <p:nvPr>
            <p:ph type="body" idx="4294967295"/>
          </p:nvPr>
        </p:nvSpPr>
        <p:spPr>
          <a:xfrm>
            <a:off x="452438" y="0"/>
            <a:ext cx="11331575" cy="4114800"/>
          </a:xfrm>
          <a:solidFill>
            <a:schemeClr val="bg1"/>
          </a:solidFill>
        </p:spPr>
        <p:txBody>
          <a:bodyPr/>
          <a:lstStyle/>
          <a:p>
            <a:pPr marL="273050" indent="-228600" defTabSz="914400"/>
            <a:r>
              <a:rPr lang="pt-BR" altLang="pt-BR" sz="2000" smtClean="0"/>
              <a:t>Recém-nascidos a termo e lactentes que necessitaram de ventilação mecânica após cirurgia aberta de coração receberam dexmedetomidina em um estudo de escalonamento de dose. </a:t>
            </a:r>
            <a:r>
              <a:rPr lang="pt-BR" altLang="pt-BR" sz="2000" b="1" smtClean="0"/>
              <a:t>A dexmedetomidina foi administrada numa dose de ataque ao longo de 10 minutos seguido por uma perfusão intravenosa contínua de até 24 horas.</a:t>
            </a:r>
            <a:r>
              <a:rPr lang="pt-BR" altLang="pt-BR" sz="2000" smtClean="0"/>
              <a:t> </a:t>
            </a:r>
          </a:p>
          <a:p>
            <a:pPr marL="273050" indent="-228600" defTabSz="914400"/>
            <a:r>
              <a:rPr lang="pt-BR" altLang="pt-BR" sz="2000" smtClean="0"/>
              <a:t>Coortes de 12 bebês foram recrutados sequencialmente para receber 0,35, 0,7, ou 1 ug / kg de dexmedetomidina seguido de 0,25, 0,5 ou 0,75 ug / kg / h de dexmedetomidina, respectivamente. </a:t>
            </a:r>
          </a:p>
          <a:p>
            <a:pPr marL="273050" indent="-228600" defTabSz="914400"/>
            <a:r>
              <a:rPr lang="pt-BR" altLang="pt-BR" sz="2000" smtClean="0"/>
              <a:t>Coortes de 9 pacientes que receberam 0,25, 0,35, ou 0,5 ug / kg de dexmedetomidina seguido de 0,2, 0,3, ou 0,4 ug / kg / h de dexmedetomidina, respectivamente. As concentrações de dexmedetomidina no plasma foram determinadas utilizando um ensaio de espectrometria de massa. (</a:t>
            </a:r>
            <a:r>
              <a:rPr lang="pt-BR" altLang="pt-BR" sz="2000" b="1" smtClean="0"/>
              <a:t>Tabela1</a:t>
            </a:r>
            <a:r>
              <a:rPr lang="pt-BR" altLang="pt-BR" sz="2000" smtClean="0"/>
              <a:t>)</a:t>
            </a:r>
          </a:p>
        </p:txBody>
      </p:sp>
      <p:pic>
        <p:nvPicPr>
          <p:cNvPr id="65539" name="Picture 5" descr="d-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4037013"/>
            <a:ext cx="10623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0" name="AutoShape 2"/>
          <p:cNvSpPr>
            <a:spLocks noChangeArrowheads="1"/>
          </p:cNvSpPr>
          <p:nvPr/>
        </p:nvSpPr>
        <p:spPr bwMode="auto">
          <a:xfrm>
            <a:off x="11252200" y="5572125"/>
            <a:ext cx="336550" cy="436563"/>
          </a:xfrm>
          <a:prstGeom prst="curvedRightArrow">
            <a:avLst>
              <a:gd name="adj1" fmla="val 23541"/>
              <a:gd name="adj2" fmla="val 47095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/>
            <a:endParaRPr lang="pt-BR" altLang="pt-BR">
              <a:latin typeface="Century Schoolbook" panose="020406040505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/>
          <p:cNvSpPr>
            <a:spLocks noGrp="1"/>
          </p:cNvSpPr>
          <p:nvPr>
            <p:ph type="body" idx="4294967295"/>
          </p:nvPr>
        </p:nvSpPr>
        <p:spPr>
          <a:xfrm>
            <a:off x="522288" y="925513"/>
            <a:ext cx="11193462" cy="5480050"/>
          </a:xfrm>
          <a:solidFill>
            <a:schemeClr val="bg1"/>
          </a:solidFill>
        </p:spPr>
        <p:txBody>
          <a:bodyPr/>
          <a:lstStyle/>
          <a:p>
            <a:pPr marL="273050" indent="-228600" defTabSz="914400"/>
            <a:r>
              <a:rPr lang="pt-BR" altLang="pt-BR" smtClean="0"/>
              <a:t>Os recém-nascidos exigem uma redução de aproximadamente 30% a 40% da dose baseada no peso (microgramas por quilograma) para atingir concentrações de plasma similares no estado de equilíbrio quando comparado com crianças, com a maior redução necessária nas 2 primeiras semanas de vidas</a:t>
            </a:r>
          </a:p>
          <a:p>
            <a:pPr marL="273050" indent="-228600" defTabSz="914400"/>
            <a:r>
              <a:rPr lang="pt-BR" altLang="pt-BR" smtClean="0"/>
              <a:t> Como descrito aqui sugere uma redução na dose de dexmedetomidina no período neonatal devido a redução do </a:t>
            </a:r>
            <a:r>
              <a:rPr lang="pt-BR" altLang="pt-BR" i="1" smtClean="0"/>
              <a:t>clearance</a:t>
            </a:r>
            <a:r>
              <a:rPr lang="pt-BR" altLang="pt-BR" smtClean="0"/>
              <a:t> da droga. Dose contínua com base no peso  de peso continua a ser adequado com a consideração adicional de ajuste da dose com base na idade no período neonatal imediato, bem como o tempo total do </a:t>
            </a:r>
            <a:r>
              <a:rPr lang="pt-BR" altLang="pt-BR" i="1" smtClean="0"/>
              <a:t>bypass </a:t>
            </a:r>
            <a:r>
              <a:rPr lang="pt-BR" altLang="pt-BR" smtClean="0"/>
              <a:t>e a presença de um shunt intracardíaco da direita para a esquerda. </a:t>
            </a:r>
          </a:p>
          <a:p>
            <a:pPr marL="273050" indent="-228600" defTabSz="914400"/>
            <a:r>
              <a:rPr lang="pt-BR" altLang="pt-BR" smtClean="0">
                <a:solidFill>
                  <a:srgbClr val="0000FF"/>
                </a:solidFill>
              </a:rPr>
              <a:t>A dose máxima tolerada neste estudo  foi 0,4 ug/kg/h em recém-nascidos</a:t>
            </a:r>
            <a:r>
              <a:rPr lang="pt-BR" altLang="pt-BR" smtClean="0"/>
              <a:t>.</a:t>
            </a:r>
          </a:p>
          <a:p>
            <a:pPr marL="273050" indent="-228600" defTabSz="914400"/>
            <a:r>
              <a:rPr lang="pt-BR" altLang="pt-BR" smtClean="0"/>
              <a:t> A dose máxima tolerada neste estudo  em lactentes não foi determinada. </a:t>
            </a:r>
          </a:p>
          <a:p>
            <a:pPr marL="273050" indent="-228600" algn="ctr" defTabSz="914400"/>
            <a:r>
              <a:rPr lang="pt-BR" altLang="pt-BR" b="1" smtClean="0">
                <a:solidFill>
                  <a:srgbClr val="0000FF"/>
                </a:solidFill>
              </a:rPr>
              <a:t>Em geral, as infusões contínuas de até 0,3 ug/kg/h em recém-nascidos e 0,75 ug/kg/ h em lactentes foram bem toleradas após cirurgia aberta de coração</a:t>
            </a:r>
            <a:r>
              <a:rPr lang="pt-BR" altLang="pt-BR" smtClean="0"/>
              <a:t>.  </a:t>
            </a: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/>
          </p:cNvSpPr>
          <p:nvPr>
            <p:ph type="body" idx="4294967295"/>
          </p:nvPr>
        </p:nvSpPr>
        <p:spPr>
          <a:xfrm>
            <a:off x="1230313" y="2982913"/>
            <a:ext cx="9601200" cy="3317875"/>
          </a:xfrm>
        </p:spPr>
        <p:txBody>
          <a:bodyPr/>
          <a:lstStyle/>
          <a:p>
            <a:pPr algn="ctr"/>
            <a:r>
              <a:rPr lang="pt-BR" altLang="pt-BR" sz="2000" smtClean="0"/>
              <a:t>A dexmedetomidina (Precedex</a:t>
            </a:r>
            <a:r>
              <a:rPr lang="pt-BR" altLang="pt-BR" sz="2000" baseline="30000" smtClean="0"/>
              <a:t>R</a:t>
            </a:r>
            <a:r>
              <a:rPr lang="pt-BR" altLang="pt-BR" sz="2000" smtClean="0"/>
              <a:t>) tem efeito sedativo e ansiolítico e preserva o </a:t>
            </a:r>
            <a:r>
              <a:rPr lang="pt-BR" altLang="pt-BR" sz="2000" i="1" smtClean="0"/>
              <a:t>drive</a:t>
            </a:r>
            <a:r>
              <a:rPr lang="pt-BR" altLang="pt-BR" sz="2000" smtClean="0"/>
              <a:t> e mecânica respiratória, sendo ideal para sedação em crianças colocadas em ventilação por pressão positiva  não invasiva (NIPPV).A interrupção abrupta foi associada a efeitos simpáticos rebote, como taquicardia, hipertensão, tremor e agitação e para minimizar os efeitos da síndrome de abstinência, duas s estratégias vêm sido descritas: desmame lento e transição para clonidina via enteral ou transdérmica.A duração do uso e a dose acumulada foram os fatores de risco mais importantes para a ocorrência de abstinência.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pt-BR" altLang="pt-BR" sz="2000" b="1" smtClean="0">
                <a:solidFill>
                  <a:srgbClr val="0000FF"/>
                </a:solidFill>
              </a:rPr>
              <a:t>É proposto que para pacientes receberam entre 72 a 96h do Precedex</a:t>
            </a:r>
            <a:r>
              <a:rPr lang="pt-BR" altLang="pt-BR" sz="2000" b="1" baseline="30000" smtClean="0">
                <a:solidFill>
                  <a:srgbClr val="0000FF"/>
                </a:solidFill>
              </a:rPr>
              <a:t>R</a:t>
            </a:r>
            <a:r>
              <a:rPr lang="pt-BR" altLang="pt-BR" sz="2000" b="1" smtClean="0">
                <a:solidFill>
                  <a:srgbClr val="0000FF"/>
                </a:solidFill>
              </a:rPr>
              <a:t>, a suspensão abrupta seguida de observação por 12h é uma estratégia razoável. Para pacientes que receberam por mais de 96h, a transição para clonidina deveria ser considerada</a:t>
            </a:r>
          </a:p>
        </p:txBody>
      </p:sp>
      <p:sp>
        <p:nvSpPr>
          <p:cNvPr id="80902" name="Rectangle 6"/>
          <p:cNvSpPr>
            <a:spLocks noChangeArrowheads="1"/>
          </p:cNvSpPr>
          <p:nvPr/>
        </p:nvSpPr>
        <p:spPr bwMode="auto">
          <a:xfrm>
            <a:off x="1020763" y="549275"/>
            <a:ext cx="9550400" cy="18129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pPr algn="ctr" eaLnBrk="1" hangingPunct="1"/>
            <a:r>
              <a:rPr lang="en-US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UTI Pedi</a:t>
            </a:r>
            <a:r>
              <a:rPr lang="en-US" altLang="pt-BR" sz="2700" b="1">
                <a:solidFill>
                  <a:srgbClr val="0000FF"/>
                </a:solidFill>
              </a:rPr>
              <a:t>á</a:t>
            </a:r>
            <a:r>
              <a:rPr lang="en-US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trica: Dexmedetomidina como sedativo cont</a:t>
            </a:r>
            <a:r>
              <a:rPr lang="en-US" altLang="pt-BR" sz="2700" b="1">
                <a:solidFill>
                  <a:srgbClr val="0000FF"/>
                </a:solidFill>
              </a:rPr>
              <a:t>í</a:t>
            </a:r>
            <a:r>
              <a:rPr lang="en-US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nuo </a:t>
            </a:r>
            <a:r>
              <a:rPr lang="en-US" altLang="pt-BR" sz="2700" b="1">
                <a:solidFill>
                  <a:srgbClr val="0000FF"/>
                </a:solidFill>
              </a:rPr>
              <a:t>ú</a:t>
            </a:r>
            <a:r>
              <a:rPr lang="en-US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nico durante a ventila</a:t>
            </a:r>
            <a:r>
              <a:rPr lang="en-US" altLang="pt-BR" sz="2700" b="1">
                <a:solidFill>
                  <a:srgbClr val="0000FF"/>
                </a:solidFill>
              </a:rPr>
              <a:t>ç</a:t>
            </a:r>
            <a:r>
              <a:rPr lang="en-US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ão não-invasiva: uso T</a:t>
            </a:r>
            <a:r>
              <a:rPr lang="en-US" altLang="pt-BR" sz="2700" b="1">
                <a:solidFill>
                  <a:srgbClr val="0000FF"/>
                </a:solidFill>
              </a:rPr>
              <a:t>í</a:t>
            </a:r>
            <a:r>
              <a:rPr lang="en-US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pico, efeitos hemodinâmicos e retirada</a:t>
            </a:r>
          </a:p>
          <a:p>
            <a:r>
              <a:rPr lang="en-US" altLang="pt-BR" sz="1300" u="sng">
                <a:solidFill>
                  <a:srgbClr val="78909C"/>
                </a:solidFill>
                <a:latin typeface="Source Sans Pro" charset="0"/>
                <a:hlinkClick r:id="rId2" tooltip="Precedex_UTI_Pediatr_Neonatologia"/>
              </a:rPr>
              <a:t>  </a:t>
            </a:r>
            <a:r>
              <a:rPr lang="en-US" altLang="pt-BR" sz="2800" u="sng">
                <a:solidFill>
                  <a:srgbClr val="78909C"/>
                </a:solidFill>
              </a:rPr>
              <a:t> </a:t>
            </a:r>
            <a:r>
              <a:rPr lang="en-US" altLang="pt-BR" sz="1300" u="sng">
                <a:solidFill>
                  <a:srgbClr val="78909C"/>
                </a:solidFill>
              </a:rPr>
              <a:t>        </a:t>
            </a:r>
            <a:endParaRPr lang="en-US" altLang="pt-BR" sz="1300" u="sng">
              <a:solidFill>
                <a:srgbClr val="78909C"/>
              </a:solidFill>
              <a:latin typeface="Source Sans Pro" charset="0"/>
            </a:endParaRPr>
          </a:p>
        </p:txBody>
      </p:sp>
      <p:pic>
        <p:nvPicPr>
          <p:cNvPr id="80903" name="Picture 7" descr="pptx">
            <a:hlinkClick r:id="rId2" tooltip="Precedex_UTI_Pediatr_Neonatologia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3550" y="146685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904" name="Rectangle 8"/>
          <p:cNvSpPr>
            <a:spLocks/>
          </p:cNvSpPr>
          <p:nvPr/>
        </p:nvSpPr>
        <p:spPr bwMode="auto">
          <a:xfrm>
            <a:off x="1203325" y="1947863"/>
            <a:ext cx="9601200" cy="777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400">
                <a:solidFill>
                  <a:srgbClr val="262626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2000">
                <a:solidFill>
                  <a:srgbClr val="262626"/>
                </a:solidFill>
                <a:latin typeface="Garamond" panose="02020404030301010803" pitchFamily="18" charset="0"/>
              </a:defRPr>
            </a:lvl2pPr>
            <a:lvl3pPr marL="1200150" indent="-2857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aramond" panose="02020404030301010803" pitchFamily="18" charset="0"/>
              </a:defRPr>
            </a:lvl3pPr>
            <a:lvl4pPr marL="1543050" indent="-1714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aramond" panose="02020404030301010803" pitchFamily="18" charset="0"/>
              </a:defRPr>
            </a:lvl4pPr>
            <a:lvl5pPr marL="2000250" indent="-1714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5pPr>
            <a:lvl6pPr marL="2457450" indent="-171450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6pPr>
            <a:lvl7pPr marL="2914650" indent="-171450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7pPr>
            <a:lvl8pPr marL="3371850" indent="-171450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8pPr>
            <a:lvl9pPr marL="3829050" indent="-171450" defTabSz="457200" fontAlgn="base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 pitchFamily="34" charset="0"/>
              <a:buChar char="•"/>
              <a:defRPr sz="1400">
                <a:solidFill>
                  <a:srgbClr val="262626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pt-BR" altLang="pt-BR" sz="1600" b="1" u="sng">
                <a:hlinkClick r:id="rId4"/>
              </a:rPr>
              <a:t>Dexmedetomidine</a:t>
            </a:r>
            <a:r>
              <a:rPr lang="pt-BR" altLang="pt-BR" sz="1600" u="sng">
                <a:hlinkClick r:id="rId4"/>
              </a:rPr>
              <a:t> as </a:t>
            </a:r>
            <a:r>
              <a:rPr lang="pt-BR" altLang="pt-BR" sz="1600" b="1" u="sng">
                <a:hlinkClick r:id="rId4"/>
              </a:rPr>
              <a:t>Single</a:t>
            </a:r>
            <a:r>
              <a:rPr lang="pt-BR" altLang="pt-BR" sz="1600" u="sng">
                <a:hlinkClick r:id="rId4"/>
              </a:rPr>
              <a:t> </a:t>
            </a:r>
            <a:r>
              <a:rPr lang="pt-BR" altLang="pt-BR" sz="1600" b="1" u="sng">
                <a:hlinkClick r:id="rId4"/>
              </a:rPr>
              <a:t>Continuous</a:t>
            </a:r>
            <a:r>
              <a:rPr lang="pt-BR" altLang="pt-BR" sz="1600" u="sng">
                <a:hlinkClick r:id="rId4"/>
              </a:rPr>
              <a:t> </a:t>
            </a:r>
            <a:r>
              <a:rPr lang="pt-BR" altLang="pt-BR" sz="1600" b="1" u="sng">
                <a:hlinkClick r:id="rId4"/>
              </a:rPr>
              <a:t>Sedative</a:t>
            </a:r>
            <a:r>
              <a:rPr lang="pt-BR" altLang="pt-BR" sz="1600" u="sng">
                <a:hlinkClick r:id="rId4"/>
              </a:rPr>
              <a:t> During </a:t>
            </a:r>
            <a:r>
              <a:rPr lang="pt-BR" altLang="pt-BR" sz="1600" b="1" u="sng">
                <a:hlinkClick r:id="rId4"/>
              </a:rPr>
              <a:t>Noninvasive Ventilation</a:t>
            </a:r>
            <a:r>
              <a:rPr lang="pt-BR" altLang="pt-BR" sz="1600" u="sng">
                <a:hlinkClick r:id="rId4"/>
              </a:rPr>
              <a:t>: Typical Usage, Hemodynamic Effects, and Withdrawal. </a:t>
            </a:r>
            <a:r>
              <a:rPr lang="pt-BR" altLang="pt-BR" sz="1600"/>
              <a:t>Shutes BL, Gee SW, Sargel CL, Fink KA, Tobias JD.Pediatr Crit Care Med. 2018 Apr;19(4):287-297. doi: </a:t>
            </a:r>
            <a:r>
              <a:rPr lang="pt-BR" altLang="pt-BR" sz="1600">
                <a:solidFill>
                  <a:srgbClr val="0000FF"/>
                </a:solidFill>
              </a:rPr>
              <a:t>10.1097/PCC.0000000000001451</a:t>
            </a:r>
            <a:r>
              <a:rPr lang="pt-BR" altLang="pt-BR" sz="1600"/>
              <a:t>.PMID: 29341985.</a:t>
            </a:r>
            <a:r>
              <a:rPr lang="pt-BR" altLang="pt-BR" sz="1600" u="sng">
                <a:hlinkClick r:id="rId5"/>
              </a:rPr>
              <a:t>Similar articles.</a:t>
            </a:r>
            <a:r>
              <a:rPr lang="pt-BR" altLang="pt-BR" sz="1600"/>
              <a:t> </a:t>
            </a:r>
          </a:p>
        </p:txBody>
      </p:sp>
      <p:sp>
        <p:nvSpPr>
          <p:cNvPr id="80905" name="Oval 4"/>
          <p:cNvSpPr>
            <a:spLocks noChangeArrowheads="1"/>
          </p:cNvSpPr>
          <p:nvPr/>
        </p:nvSpPr>
        <p:spPr bwMode="auto">
          <a:xfrm>
            <a:off x="442913" y="1508125"/>
            <a:ext cx="1390650" cy="592138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"/>
          <p:cNvSpPr>
            <a:spLocks noGrp="1"/>
          </p:cNvSpPr>
          <p:nvPr>
            <p:ph type="body" idx="4294967295"/>
          </p:nvPr>
        </p:nvSpPr>
        <p:spPr>
          <a:xfrm>
            <a:off x="2590800" y="2789238"/>
            <a:ext cx="9601200" cy="3317875"/>
          </a:xfrm>
        </p:spPr>
        <p:txBody>
          <a:bodyPr/>
          <a:lstStyle/>
          <a:p>
            <a:r>
              <a:rPr lang="pt-BR" altLang="pt-BR" b="1" smtClean="0">
                <a:solidFill>
                  <a:srgbClr val="0000FF"/>
                </a:solidFill>
              </a:rPr>
              <a:t>OUTRA OPÇÃO AOS OPIÓIDES...</a:t>
            </a:r>
          </a:p>
        </p:txBody>
      </p:sp>
      <p:pic>
        <p:nvPicPr>
          <p:cNvPr id="83973" name="Picture 5" descr="Imagem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600" y="3452813"/>
            <a:ext cx="5211763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2840038" y="531813"/>
            <a:ext cx="64373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 altLang="pt-BR" b="1">
                <a:solidFill>
                  <a:srgbClr val="0000FF"/>
                </a:solidFill>
              </a:rPr>
              <a:t>Paracetamol endovenoso diminui o requerimento de morfina nos </a:t>
            </a:r>
            <a:endParaRPr lang="en-US" altLang="pt-BR">
              <a:solidFill>
                <a:srgbClr val="0000FF"/>
              </a:solidFill>
            </a:endParaRPr>
          </a:p>
          <a:p>
            <a:pPr algn="ctr"/>
            <a:r>
              <a:rPr lang="pt-BR" altLang="pt-BR" b="1">
                <a:solidFill>
                  <a:srgbClr val="0000FF"/>
                </a:solidFill>
              </a:rPr>
              <a:t>Recém-nascidos muito prematuros</a:t>
            </a:r>
          </a:p>
        </p:txBody>
      </p:sp>
      <p:sp>
        <p:nvSpPr>
          <p:cNvPr id="84997" name="Rectangle 5"/>
          <p:cNvSpPr>
            <a:spLocks noChangeArrowheads="1"/>
          </p:cNvSpPr>
          <p:nvPr/>
        </p:nvSpPr>
        <p:spPr bwMode="auto">
          <a:xfrm>
            <a:off x="879475" y="1050925"/>
            <a:ext cx="10145713" cy="850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altLang="pt-BR" sz="1400">
                <a:hlinkClick r:id="rId2"/>
              </a:rPr>
              <a:t>Intravenous Paracetamol Decreases Requirements of Morphine in Very Preterm Infants.</a:t>
            </a:r>
            <a:endParaRPr lang="en-US" altLang="pt-BR" sz="1400"/>
          </a:p>
          <a:p>
            <a:pPr algn="ctr"/>
            <a:r>
              <a:rPr lang="en-US" altLang="pt-BR" sz="1400"/>
              <a:t>Härmä A, Aikio O, Hallman M, Saarela T.J Pediatr. 2016 Jan;168:36-40. doi: 10.1016/j.jpeds.2015.08.003. Epub 2015 Aug 29.PMID: 26323200.</a:t>
            </a:r>
            <a:r>
              <a:rPr lang="en-US" altLang="pt-BR" sz="1400" u="sng">
                <a:hlinkClick r:id="rId3"/>
              </a:rPr>
              <a:t>Similar articles</a:t>
            </a:r>
            <a:endParaRPr lang="en-US" altLang="pt-BR" sz="1400" u="sng"/>
          </a:p>
          <a:p>
            <a:pPr algn="ctr"/>
            <a:endParaRPr lang="en-US" altLang="pt-BR" sz="1400" u="sng"/>
          </a:p>
        </p:txBody>
      </p:sp>
      <p:pic>
        <p:nvPicPr>
          <p:cNvPr id="849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675" y="2419350"/>
            <a:ext cx="6632575" cy="388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4999" name="Oval 7"/>
          <p:cNvSpPr>
            <a:spLocks noChangeArrowheads="1"/>
          </p:cNvSpPr>
          <p:nvPr/>
        </p:nvSpPr>
        <p:spPr bwMode="auto">
          <a:xfrm>
            <a:off x="500063" y="1636713"/>
            <a:ext cx="2189162" cy="9144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/>
            <a:r>
              <a:rPr lang="pt-BR" altLang="pt-BR" b="1">
                <a:solidFill>
                  <a:srgbClr val="FF00FF"/>
                </a:solidFill>
              </a:rPr>
              <a:t>OBJETIVO</a:t>
            </a:r>
          </a:p>
        </p:txBody>
      </p:sp>
      <p:sp>
        <p:nvSpPr>
          <p:cNvPr id="85000" name="AutoShape 2"/>
          <p:cNvSpPr>
            <a:spLocks noChangeArrowheads="1"/>
          </p:cNvSpPr>
          <p:nvPr/>
        </p:nvSpPr>
        <p:spPr bwMode="auto">
          <a:xfrm>
            <a:off x="11252200" y="5572125"/>
            <a:ext cx="336550" cy="436563"/>
          </a:xfrm>
          <a:prstGeom prst="curvedRightArrow">
            <a:avLst>
              <a:gd name="adj1" fmla="val 23541"/>
              <a:gd name="adj2" fmla="val 47095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/>
            <a:endParaRPr lang="pt-BR" altLang="pt-BR">
              <a:latin typeface="Century Schoolbook" panose="02040604050505020304" pitchFamily="18" charset="0"/>
              <a:cs typeface="Arial" panose="020B0604020202020204" pitchFamily="34" charset="0"/>
            </a:endParaRPr>
          </a:p>
        </p:txBody>
      </p:sp>
      <p:pic>
        <p:nvPicPr>
          <p:cNvPr id="85001" name="Picture 9"/>
          <p:cNvPicPr>
            <a:picLocks noChangeAspect="1" noChangeArrowheads="1"/>
          </p:cNvPicPr>
          <p:nvPr/>
        </p:nvPicPr>
        <p:blipFill>
          <a:blip r:embed="rId5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9213" y="3332163"/>
            <a:ext cx="2598737" cy="1947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5003" name="Rectangle 11"/>
          <p:cNvSpPr>
            <a:spLocks noChangeArrowheads="1"/>
          </p:cNvSpPr>
          <p:nvPr/>
        </p:nvSpPr>
        <p:spPr bwMode="auto">
          <a:xfrm>
            <a:off x="2651125" y="1920875"/>
            <a:ext cx="83931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pt-BR" altLang="pt-BR" sz="1600"/>
              <a:t>Apresentação:Ane J. R. Wachholz, Marcella S. Barra, Paula A. C. Nascimento, Paulo R. Margotto</a:t>
            </a:r>
            <a:r>
              <a:rPr lang="en-US" altLang="pt-BR" sz="1600"/>
              <a:t> </a:t>
            </a:r>
          </a:p>
        </p:txBody>
      </p:sp>
      <p:sp>
        <p:nvSpPr>
          <p:cNvPr id="85004" name="Oval 4"/>
          <p:cNvSpPr>
            <a:spLocks noChangeArrowheads="1"/>
          </p:cNvSpPr>
          <p:nvPr/>
        </p:nvSpPr>
        <p:spPr bwMode="auto">
          <a:xfrm>
            <a:off x="912813" y="585788"/>
            <a:ext cx="1390650" cy="592137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4000" smtClean="0">
                <a:ln>
                  <a:noFill/>
                </a:ln>
                <a:solidFill>
                  <a:srgbClr val="0000FF"/>
                </a:solidFill>
              </a:rPr>
              <a:t>Mecanismo de ação do paracetamol como analgésico</a:t>
            </a:r>
          </a:p>
        </p:txBody>
      </p:sp>
      <p:sp>
        <p:nvSpPr>
          <p:cNvPr id="8601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lvl="1"/>
            <a:r>
              <a:rPr lang="pt-BR" altLang="pt-BR" smtClean="0"/>
              <a:t>O mecanismo de ação do paracetamol como analgésico permanece controverso. </a:t>
            </a:r>
          </a:p>
          <a:p>
            <a:pPr lvl="1" algn="ctr"/>
            <a:r>
              <a:rPr lang="pt-BR" altLang="pt-BR" b="1" smtClean="0">
                <a:solidFill>
                  <a:srgbClr val="FF00FF"/>
                </a:solidFill>
              </a:rPr>
              <a:t>O paracetamol pode ter efeitos centrais, mediados através de vias serotoninérgicas e tem um influência metabólica ativa nos receptores canabinóides. Pode também inibir a síntese de prostaglandina no SNC. </a:t>
            </a:r>
            <a:endParaRPr lang="pt-BR" altLang="pt-BR" smtClean="0">
              <a:solidFill>
                <a:srgbClr val="FF00FF"/>
              </a:solidFill>
            </a:endParaRPr>
          </a:p>
          <a:p>
            <a:pPr lvl="1"/>
            <a:r>
              <a:rPr lang="pt-BR" altLang="pt-BR" smtClean="0"/>
              <a:t>O </a:t>
            </a:r>
            <a:r>
              <a:rPr lang="pt-BR" altLang="pt-BR" smtClean="0">
                <a:solidFill>
                  <a:srgbClr val="0000FF"/>
                </a:solidFill>
              </a:rPr>
              <a:t>Paracetamol tem um efeito sobre o óxido nítrico</a:t>
            </a:r>
            <a:r>
              <a:rPr lang="pt-BR" altLang="pt-BR" smtClean="0"/>
              <a:t>, um neurotransmissor espinhal potencialmente envolvido na nocicepção.</a:t>
            </a:r>
          </a:p>
        </p:txBody>
      </p:sp>
      <p:sp>
        <p:nvSpPr>
          <p:cNvPr id="86020" name="AutoShape 2"/>
          <p:cNvSpPr>
            <a:spLocks noChangeArrowheads="1"/>
          </p:cNvSpPr>
          <p:nvPr/>
        </p:nvSpPr>
        <p:spPr bwMode="auto">
          <a:xfrm>
            <a:off x="11252200" y="5572125"/>
            <a:ext cx="336550" cy="436563"/>
          </a:xfrm>
          <a:prstGeom prst="curvedRightArrow">
            <a:avLst>
              <a:gd name="adj1" fmla="val 23541"/>
              <a:gd name="adj2" fmla="val 47095"/>
              <a:gd name="adj3" fmla="val 33333"/>
            </a:avLst>
          </a:prstGeom>
          <a:solidFill>
            <a:schemeClr val="folHlink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/>
            <a:endParaRPr lang="pt-BR" altLang="pt-BR">
              <a:latin typeface="Century Schoolbook" panose="020406040505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Rectangle 3"/>
          <p:cNvSpPr>
            <a:spLocks noGrp="1"/>
          </p:cNvSpPr>
          <p:nvPr>
            <p:ph type="body" idx="4294967295"/>
          </p:nvPr>
        </p:nvSpPr>
        <p:spPr>
          <a:xfrm>
            <a:off x="1295400" y="2547938"/>
            <a:ext cx="9601200" cy="3317875"/>
          </a:xfrm>
        </p:spPr>
        <p:txBody>
          <a:bodyPr/>
          <a:lstStyle/>
          <a:p>
            <a:r>
              <a:rPr lang="pt-BR" altLang="pt-BR" b="1" smtClean="0">
                <a:solidFill>
                  <a:srgbClr val="0000FF"/>
                </a:solidFill>
              </a:rPr>
              <a:t>Os autores concluem que houve uma diminuição  significativa  no uso de morfina  após a introdução de paracetamol endovenoso precoce de prematuros extremos.</a:t>
            </a:r>
          </a:p>
          <a:p>
            <a:r>
              <a:rPr lang="pt-BR" altLang="pt-BR" b="1" smtClean="0">
                <a:solidFill>
                  <a:srgbClr val="0000FF"/>
                </a:solidFill>
              </a:rPr>
              <a:t>Paracetamol pode ser analgésico eficiente, com muito baixa toxicidade e poucos efeitos secundários. </a:t>
            </a:r>
          </a:p>
          <a:p>
            <a:r>
              <a:rPr lang="pt-BR" altLang="pt-BR" b="1" smtClean="0">
                <a:solidFill>
                  <a:srgbClr val="0000FF"/>
                </a:solidFill>
              </a:rPr>
              <a:t>Ensaios clínicos randomizados são necessários para estabelecer a eficácia e segurança</a:t>
            </a:r>
            <a:r>
              <a:rPr lang="pt-BR" altLang="pt-BR" smtClean="0">
                <a:solidFill>
                  <a:srgbClr val="0000FF"/>
                </a:solidFill>
              </a:rPr>
              <a:t> </a:t>
            </a:r>
          </a:p>
          <a:p>
            <a:endParaRPr lang="pt-BR" altLang="pt-BR" smtClean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/>
            <a:r>
              <a:rPr lang="pt-BR" altLang="pt-BR" b="1" smtClean="0">
                <a:solidFill>
                  <a:srgbClr val="0000FF"/>
                </a:solidFill>
              </a:rPr>
              <a:t>COMO FAZEMOS NA UTI NEONATAL DO HMIB QUANTO AO USO DA DEXMEDTOMIDINA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Grp="1"/>
          </p:cNvSpPr>
          <p:nvPr>
            <p:ph type="body" idx="4294967295"/>
          </p:nvPr>
        </p:nvSpPr>
        <p:spPr>
          <a:xfrm>
            <a:off x="1114425" y="2051050"/>
            <a:ext cx="10277475" cy="4171950"/>
          </a:xfrm>
          <a:solidFill>
            <a:schemeClr val="bg1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r>
              <a:rPr lang="pt-BR" altLang="ja-JP" sz="2000" smtClean="0">
                <a:ea typeface="MS PGothic" panose="020B0600070205080204" pitchFamily="34" charset="-128"/>
              </a:rPr>
              <a:t>A dexmedetomidina (Precedex</a:t>
            </a:r>
            <a:r>
              <a:rPr lang="pt-BR" altLang="ja-JP" sz="2000" baseline="30000" smtClean="0">
                <a:ea typeface="MS PGothic" panose="020B0600070205080204" pitchFamily="34" charset="-128"/>
              </a:rPr>
              <a:t>R</a:t>
            </a:r>
            <a:r>
              <a:rPr lang="pt-BR" altLang="ja-JP" sz="2000" smtClean="0">
                <a:ea typeface="MS PGothic" panose="020B0600070205080204" pitchFamily="34" charset="-128"/>
              </a:rPr>
              <a:t>) tem efeito sedativo e ansiolítico e preserva o </a:t>
            </a:r>
            <a:r>
              <a:rPr lang="pt-BR" altLang="ja-JP" sz="2000" i="1" smtClean="0">
                <a:ea typeface="MS PGothic" panose="020B0600070205080204" pitchFamily="34" charset="-128"/>
              </a:rPr>
              <a:t>drive</a:t>
            </a:r>
            <a:r>
              <a:rPr lang="pt-BR" altLang="ja-JP" sz="2000" smtClean="0">
                <a:ea typeface="MS PGothic" panose="020B0600070205080204" pitchFamily="34" charset="-128"/>
              </a:rPr>
              <a:t> e mecânica respiratória. O seus efeitos analgésico são decorrentes da sua atividade  no corno dorsal da medula espinhal. Estudo multicêntrico em fase II/III em neonatos≥28 semanas mostrou que a dose inicial para RN poderia estar entre 0,1-0,2µg/kg com manutenção de 0,2-0,3µg/kg/h (sempre menores doses para os pré-termos). </a:t>
            </a:r>
          </a:p>
          <a:p>
            <a:r>
              <a:rPr lang="pt-BR" altLang="ja-JP" sz="2000" smtClean="0">
                <a:ea typeface="MS PGothic" panose="020B0600070205080204" pitchFamily="34" charset="-128"/>
              </a:rPr>
              <a:t>Na nossa Unidade Neonatal </a:t>
            </a:r>
            <a:r>
              <a:rPr lang="pt-BR" altLang="ja-JP" sz="2000" b="1" smtClean="0">
                <a:solidFill>
                  <a:srgbClr val="0000FF"/>
                </a:solidFill>
                <a:ea typeface="MS PGothic" panose="020B0600070205080204" pitchFamily="34" charset="-128"/>
              </a:rPr>
              <a:t>temos usado o Precedex</a:t>
            </a:r>
            <a:r>
              <a:rPr lang="pt-BR" altLang="ja-JP" sz="2000" b="1" baseline="30000" smtClean="0">
                <a:solidFill>
                  <a:srgbClr val="0000FF"/>
                </a:solidFill>
                <a:ea typeface="MS PGothic" panose="020B0600070205080204" pitchFamily="34" charset="-128"/>
              </a:rPr>
              <a:t>R</a:t>
            </a:r>
            <a:r>
              <a:rPr lang="pt-BR" altLang="ja-JP" sz="2000" b="1" smtClean="0">
                <a:solidFill>
                  <a:srgbClr val="0000FF"/>
                </a:solidFill>
                <a:ea typeface="MS PGothic" panose="020B0600070205080204" pitchFamily="34" charset="-128"/>
              </a:rPr>
              <a:t> em situações que necessitam de altas doses de midazolam</a:t>
            </a:r>
            <a:r>
              <a:rPr lang="pt-BR" altLang="ja-JP" sz="2000" smtClean="0">
                <a:ea typeface="MS PGothic" panose="020B0600070205080204" pitchFamily="34" charset="-128"/>
              </a:rPr>
              <a:t> (já é do nosso conhecimento dos graves problemas neurotóxicos do midazolam nos prematuros!!!) na dose de </a:t>
            </a:r>
            <a:r>
              <a:rPr lang="pt-BR" altLang="ja-JP" sz="2000" b="1" smtClean="0">
                <a:solidFill>
                  <a:srgbClr val="0000FF"/>
                </a:solidFill>
                <a:ea typeface="MS PGothic" panose="020B0600070205080204" pitchFamily="34" charset="-128"/>
              </a:rPr>
              <a:t>0,3 µ /kg/hora (1 ampola-2 ml-200 µg: diluir 2 ml em 48 ml de soro fisiológico e fazer 0,3ml/hora) em situações específica, como a necessidade de altas doses de midazolam na sedação</a:t>
            </a:r>
            <a:r>
              <a:rPr lang="pt-BR" altLang="ja-JP" sz="2000" smtClean="0">
                <a:ea typeface="MS PGothic" panose="020B0600070205080204" pitchFamily="34" charset="-128"/>
              </a:rPr>
              <a:t>. </a:t>
            </a:r>
          </a:p>
          <a:p>
            <a:r>
              <a:rPr lang="pt-BR" altLang="ja-JP" sz="2000" smtClean="0">
                <a:ea typeface="MS PGothic" panose="020B0600070205080204" pitchFamily="34" charset="-128"/>
              </a:rPr>
              <a:t>N entanto, sabemos que ainda são necessários mais estudos, principalmente nos bebês abaixo de 1000g</a:t>
            </a:r>
            <a:endParaRPr lang="pt-BR" altLang="pt-BR" sz="2000" smtClean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/>
          </p:cNvSpPr>
          <p:nvPr>
            <p:ph type="title" idx="4294967295"/>
          </p:nvPr>
        </p:nvSpPr>
        <p:spPr>
          <a:xfrm>
            <a:off x="976313" y="330200"/>
            <a:ext cx="9601200" cy="1303338"/>
          </a:xfrm>
        </p:spPr>
        <p:txBody>
          <a:bodyPr/>
          <a:lstStyle/>
          <a:p>
            <a:r>
              <a:rPr lang="pt-BR" altLang="pt-BR" smtClean="0">
                <a:ln>
                  <a:noFill/>
                </a:ln>
                <a:solidFill>
                  <a:srgbClr val="0000FF"/>
                </a:solidFill>
              </a:rPr>
              <a:t>Obrigado!</a:t>
            </a:r>
          </a:p>
        </p:txBody>
      </p:sp>
      <p:pic>
        <p:nvPicPr>
          <p:cNvPr id="89093" name="Picture 5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288" y="1384300"/>
            <a:ext cx="8164512" cy="4538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9094" name="Text Box 6"/>
          <p:cNvSpPr txBox="1">
            <a:spLocks noChangeArrowheads="1"/>
          </p:cNvSpPr>
          <p:nvPr/>
        </p:nvSpPr>
        <p:spPr bwMode="auto">
          <a:xfrm>
            <a:off x="2605088" y="5964238"/>
            <a:ext cx="81502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/>
            <a:r>
              <a:rPr lang="pt-BR" altLang="pt-BR" i="1">
                <a:solidFill>
                  <a:srgbClr val="0000FF"/>
                </a:solidFill>
              </a:rPr>
              <a:t>Staffs</a:t>
            </a:r>
            <a:r>
              <a:rPr lang="pt-BR" altLang="pt-BR">
                <a:solidFill>
                  <a:srgbClr val="0000FF"/>
                </a:solidFill>
              </a:rPr>
              <a:t> (Dr. Paulo R. Margotto e Joseleide de Castro)  e Residentes da Neonatologia do </a:t>
            </a:r>
          </a:p>
          <a:p>
            <a:pPr algn="ctr" defTabSz="914400"/>
            <a:r>
              <a:rPr lang="pt-BR" altLang="pt-BR">
                <a:solidFill>
                  <a:srgbClr val="0000FF"/>
                </a:solidFill>
              </a:rPr>
              <a:t>Hospital Materno Infantil de Brasília</a:t>
            </a:r>
          </a:p>
        </p:txBody>
      </p:sp>
      <p:sp>
        <p:nvSpPr>
          <p:cNvPr id="89095" name="Line 7"/>
          <p:cNvSpPr>
            <a:spLocks noChangeShapeType="1"/>
          </p:cNvSpPr>
          <p:nvPr/>
        </p:nvSpPr>
        <p:spPr bwMode="auto">
          <a:xfrm flipH="1">
            <a:off x="5734050" y="1400175"/>
            <a:ext cx="1219200" cy="314325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7002463" y="1057275"/>
            <a:ext cx="22367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FF"/>
                </a:solidFill>
              </a:rPr>
              <a:t>Dr. João Paulo S Cezar</a:t>
            </a:r>
          </a:p>
        </p:txBody>
      </p:sp>
    </p:spTree>
  </p:cSld>
  <p:clrMapOvr>
    <a:masterClrMapping/>
  </p:clrMapOvr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rgânico">
  <a:themeElements>
    <a:clrScheme name="Orgâ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ânico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TM02900688[[fn=Faceta]]</Template>
  <TotalTime>8082</TotalTime>
  <Words>4198</Words>
  <Application>Microsoft Office PowerPoint</Application>
  <PresentationFormat>Widescreen</PresentationFormat>
  <Paragraphs>283</Paragraphs>
  <Slides>45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45</vt:i4>
      </vt:variant>
    </vt:vector>
  </HeadingPairs>
  <TitlesOfParts>
    <vt:vector size="63" baseType="lpstr">
      <vt:lpstr>Calibri</vt:lpstr>
      <vt:lpstr>Arial</vt:lpstr>
      <vt:lpstr>Calibri Light</vt:lpstr>
      <vt:lpstr>Wingdings 2</vt:lpstr>
      <vt:lpstr>Garamond</vt:lpstr>
      <vt:lpstr>Agency FB</vt:lpstr>
      <vt:lpstr>Wingdings</vt:lpstr>
      <vt:lpstr>Times New Roman</vt:lpstr>
      <vt:lpstr>Century Schoolbook</vt:lpstr>
      <vt:lpstr>Lato</vt:lpstr>
      <vt:lpstr>Source Sans Pro</vt:lpstr>
      <vt:lpstr>Gulim</vt:lpstr>
      <vt:lpstr>Century Gothic</vt:lpstr>
      <vt:lpstr>Wingdings 3</vt:lpstr>
      <vt:lpstr>MS PGothic</vt:lpstr>
      <vt:lpstr>HDOfficeLightV0</vt:lpstr>
      <vt:lpstr>1_HDOfficeLightV0</vt:lpstr>
      <vt:lpstr>Orgânico</vt:lpstr>
      <vt:lpstr>Apresentação do PowerPoint</vt:lpstr>
      <vt:lpstr>Introdução</vt:lpstr>
      <vt:lpstr>Introdução</vt:lpstr>
      <vt:lpstr>Apresentação do PowerPoint</vt:lpstr>
      <vt:lpstr>Panorama  Enquanto não indicados de uso rotineiro... </vt:lpstr>
      <vt:lpstr>Panorama </vt:lpstr>
      <vt:lpstr>Dexmedetomidina em RNPT sob VM </vt:lpstr>
      <vt:lpstr> Explicação sobre os efeitos:  bradicardia, hipotensão e hipertensão transitória</vt:lpstr>
      <vt:lpstr>Dexmedetomidina no RN a termo e pré-termo Farmacocinética</vt:lpstr>
      <vt:lpstr>Dexmedetomidina em RNPT sob VM </vt:lpstr>
      <vt:lpstr>Dexmedetomidina em RNPT sob VM </vt:lpstr>
      <vt:lpstr>Dexmedetomidina em RNPT sob VM </vt:lpstr>
      <vt:lpstr>Apresentação do PowerPoint</vt:lpstr>
      <vt:lpstr> </vt:lpstr>
      <vt:lpstr>Conclusão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Nota do Editor do site, Dr. Paulo R. Margotto Consultem também! Aqui e Agora! Online Sempre!</vt:lpstr>
      <vt:lpstr>Apresentação do PowerPoint</vt:lpstr>
      <vt:lpstr>DEXMEDETOMIDINA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Conclusão dos autores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Mecanismo de ação do paracetamol como analgésico</vt:lpstr>
      <vt:lpstr>Apresentação do PowerPoint</vt:lpstr>
      <vt:lpstr>Apresentação do PowerPoint</vt:lpstr>
      <vt:lpstr>Apresentação do PowerPoint</vt:lpstr>
      <vt:lpstr>Obrigado!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Luana Letiza Discacciati</dc:creator>
  <cp:lastModifiedBy>Paulo Margotto</cp:lastModifiedBy>
  <cp:revision>132</cp:revision>
  <dcterms:created xsi:type="dcterms:W3CDTF">2017-05-22T19:25:51Z</dcterms:created>
  <dcterms:modified xsi:type="dcterms:W3CDTF">2019-05-07T23:39:51Z</dcterms:modified>
</cp:coreProperties>
</file>