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0" r:id="rId22"/>
    <p:sldId id="276" r:id="rId23"/>
    <p:sldId id="277" r:id="rId24"/>
    <p:sldId id="281" r:id="rId25"/>
    <p:sldId id="282" r:id="rId26"/>
    <p:sldId id="283" r:id="rId27"/>
    <p:sldId id="284" r:id="rId28"/>
    <p:sldId id="289" r:id="rId29"/>
    <p:sldId id="291" r:id="rId30"/>
    <p:sldId id="292" r:id="rId31"/>
    <p:sldId id="293" r:id="rId32"/>
    <p:sldId id="285" r:id="rId33"/>
    <p:sldId id="286" r:id="rId34"/>
    <p:sldId id="287" r:id="rId35"/>
    <p:sldId id="279" r:id="rId36"/>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FF66CC"/>
    <a:srgbClr val="0000FF"/>
    <a:srgbClr val="0033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815" autoAdjust="0"/>
    <p:restoredTop sz="94660"/>
  </p:normalViewPr>
  <p:slideViewPr>
    <p:cSldViewPr snapToGrid="0">
      <p:cViewPr varScale="1">
        <p:scale>
          <a:sx n="77" d="100"/>
          <a:sy n="77" d="100"/>
        </p:scale>
        <p:origin x="428" y="3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6"/>
          <p:cNvSpPr>
            <a:spLocks/>
          </p:cNvSpPr>
          <p:nvPr/>
        </p:nvSpPr>
        <p:spPr bwMode="auto">
          <a:xfrm>
            <a:off x="0" y="4324350"/>
            <a:ext cx="1744663" cy="777875"/>
          </a:xfrm>
          <a:custGeom>
            <a:avLst/>
            <a:gdLst>
              <a:gd name="T0" fmla="*/ 287 w 372"/>
              <a:gd name="T1" fmla="*/ 166 h 166"/>
              <a:gd name="T2" fmla="*/ 293 w 372"/>
              <a:gd name="T3" fmla="*/ 164 h 166"/>
              <a:gd name="T4" fmla="*/ 294 w 372"/>
              <a:gd name="T5" fmla="*/ 163 h 166"/>
              <a:gd name="T6" fmla="*/ 370 w 372"/>
              <a:gd name="T7" fmla="*/ 87 h 166"/>
              <a:gd name="T8" fmla="*/ 370 w 372"/>
              <a:gd name="T9" fmla="*/ 78 h 166"/>
              <a:gd name="T10" fmla="*/ 294 w 372"/>
              <a:gd name="T11" fmla="*/ 3 h 166"/>
              <a:gd name="T12" fmla="*/ 293 w 372"/>
              <a:gd name="T13" fmla="*/ 2 h 166"/>
              <a:gd name="T14" fmla="*/ 287 w 372"/>
              <a:gd name="T15" fmla="*/ 0 h 166"/>
              <a:gd name="T16" fmla="*/ 0 w 372"/>
              <a:gd name="T17" fmla="*/ 0 h 166"/>
              <a:gd name="T18" fmla="*/ 0 w 372"/>
              <a:gd name="T19" fmla="*/ 166 h 166"/>
              <a:gd name="T20" fmla="*/ 287 w 372"/>
              <a:gd name="T21" fmla="*/ 166 h 16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72"/>
              <a:gd name="T34" fmla="*/ 0 h 166"/>
              <a:gd name="T35" fmla="*/ 372 w 372"/>
              <a:gd name="T36" fmla="*/ 166 h 16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E43D2A3F-F1B5-485B-82DD-B39E5CB84237}" type="datetimeFigureOut">
              <a:rPr lang="en-US"/>
              <a:pPr>
                <a:defRPr/>
              </a:pPr>
              <a:t>5/22/2019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531813" y="4529138"/>
            <a:ext cx="779462" cy="365125"/>
          </a:xfrm>
        </p:spPr>
        <p:txBody>
          <a:bodyPr/>
          <a:lstStyle>
            <a:lvl1pPr>
              <a:defRPr smtClean="0"/>
            </a:lvl1pPr>
          </a:lstStyle>
          <a:p>
            <a:pPr>
              <a:defRPr/>
            </a:pPr>
            <a:fld id="{A977BD61-BB47-4310-A99D-D164ADBC7A80}" type="slidenum">
              <a:rPr lang="en-US" altLang="pt-BR"/>
              <a:pPr>
                <a:defRPr/>
              </a:pPr>
              <a:t>‹nº›</a:t>
            </a:fld>
            <a:endParaRPr lang="en-US" altLang="pt-BR"/>
          </a:p>
        </p:txBody>
      </p:sp>
    </p:spTree>
    <p:extLst>
      <p:ext uri="{BB962C8B-B14F-4D97-AF65-F5344CB8AC3E}">
        <p14:creationId xmlns:p14="http://schemas.microsoft.com/office/powerpoint/2010/main" val="3890861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FA51EECA-AA27-4A8E-B8D5-D2255261109B}" type="datetimeFigureOut">
              <a:rPr lang="en-US"/>
              <a:pPr>
                <a:defRPr/>
              </a:pPr>
              <a:t>5/22/2019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smtClean="0"/>
            </a:lvl1pPr>
          </a:lstStyle>
          <a:p>
            <a:pPr>
              <a:defRPr/>
            </a:pPr>
            <a:fld id="{24EA7256-5E7E-4D56-969E-24162A49842A}" type="slidenum">
              <a:rPr lang="en-US" altLang="pt-BR"/>
              <a:pPr>
                <a:defRPr/>
              </a:pPr>
              <a:t>‹nº›</a:t>
            </a:fld>
            <a:endParaRPr lang="en-US" altLang="pt-BR"/>
          </a:p>
        </p:txBody>
      </p:sp>
    </p:spTree>
    <p:extLst>
      <p:ext uri="{BB962C8B-B14F-4D97-AF65-F5344CB8AC3E}">
        <p14:creationId xmlns:p14="http://schemas.microsoft.com/office/powerpoint/2010/main" val="3404181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2DA4C724-759B-414C-952A-ACFC64559282}" type="datetimeFigureOut">
              <a:rPr lang="en-US"/>
              <a:pPr>
                <a:defRPr/>
              </a:pPr>
              <a:t>5/22/2019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531813" y="3244850"/>
            <a:ext cx="779462" cy="365125"/>
          </a:xfrm>
        </p:spPr>
        <p:txBody>
          <a:bodyPr/>
          <a:lstStyle>
            <a:lvl1pPr>
              <a:defRPr smtClean="0"/>
            </a:lvl1pPr>
          </a:lstStyle>
          <a:p>
            <a:pPr>
              <a:defRPr/>
            </a:pPr>
            <a:fld id="{2165B2A9-5F15-4839-A13F-33050D498492}" type="slidenum">
              <a:rPr lang="en-US" altLang="pt-BR"/>
              <a:pPr>
                <a:defRPr/>
              </a:pPr>
              <a:t>‹nº›</a:t>
            </a:fld>
            <a:endParaRPr lang="en-US" altLang="pt-BR"/>
          </a:p>
        </p:txBody>
      </p:sp>
    </p:spTree>
    <p:extLst>
      <p:ext uri="{BB962C8B-B14F-4D97-AF65-F5344CB8AC3E}">
        <p14:creationId xmlns:p14="http://schemas.microsoft.com/office/powerpoint/2010/main" val="5586301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4"/>
          <p:cNvSpPr>
            <a:spLocks noGrp="1"/>
          </p:cNvSpPr>
          <p:nvPr>
            <p:ph type="dt" sz="half" idx="10"/>
          </p:nvPr>
        </p:nvSpPr>
        <p:spPr/>
        <p:txBody>
          <a:bodyPr/>
          <a:lstStyle>
            <a:lvl1pPr>
              <a:defRPr/>
            </a:lvl1pPr>
          </a:lstStyle>
          <a:p>
            <a:pPr>
              <a:defRPr/>
            </a:pPr>
            <a:fld id="{A79F8BDB-292C-4871-A0CC-31A476F39AFF}" type="datetimeFigureOut">
              <a:rPr lang="en-US"/>
              <a:pPr>
                <a:defRPr/>
              </a:pPr>
              <a:t>5/22/2019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smtClean="0"/>
            </a:lvl1pPr>
          </a:lstStyle>
          <a:p>
            <a:pPr>
              <a:defRPr/>
            </a:pPr>
            <a:fld id="{D0A80E11-B3D3-4338-8D0E-42AEED0CC200}" type="slidenum">
              <a:rPr lang="en-US" altLang="pt-BR"/>
              <a:pPr>
                <a:defRPr/>
              </a:pPr>
              <a:t>‹nº›</a:t>
            </a:fld>
            <a:endParaRPr lang="en-US" altLang="pt-BR"/>
          </a:p>
        </p:txBody>
      </p:sp>
    </p:spTree>
    <p:extLst>
      <p:ext uri="{BB962C8B-B14F-4D97-AF65-F5344CB8AC3E}">
        <p14:creationId xmlns:p14="http://schemas.microsoft.com/office/powerpoint/2010/main" val="19194394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6"/>
          <p:cNvSpPr>
            <a:spLocks noGrp="1"/>
          </p:cNvSpPr>
          <p:nvPr>
            <p:ph type="dt" sz="half" idx="10"/>
          </p:nvPr>
        </p:nvSpPr>
        <p:spPr/>
        <p:txBody>
          <a:bodyPr/>
          <a:lstStyle>
            <a:lvl1pPr>
              <a:defRPr/>
            </a:lvl1pPr>
          </a:lstStyle>
          <a:p>
            <a:pPr>
              <a:defRPr/>
            </a:pPr>
            <a:fld id="{6B7D04CC-9B49-4754-B069-CA2467F5BAEB}" type="datetimeFigureOut">
              <a:rPr lang="en-US"/>
              <a:pPr>
                <a:defRPr/>
              </a:pPr>
              <a:t>5/22/2019</a:t>
            </a:fld>
            <a:endParaRPr lang="en-US"/>
          </a:p>
        </p:txBody>
      </p:sp>
      <p:sp>
        <p:nvSpPr>
          <p:cNvPr id="9" name="Footer Placeholder 7"/>
          <p:cNvSpPr>
            <a:spLocks noGrp="1"/>
          </p:cNvSpPr>
          <p:nvPr>
            <p:ph type="ftr" sz="quarter" idx="11"/>
          </p:nvPr>
        </p:nvSpPr>
        <p:spPr/>
        <p:txBody>
          <a:bodyPr/>
          <a:lstStyle>
            <a:lvl1pPr>
              <a:defRPr/>
            </a:lvl1pPr>
          </a:lstStyle>
          <a:p>
            <a:pPr>
              <a:defRPr/>
            </a:pPr>
            <a:endParaRPr lang="en-US"/>
          </a:p>
        </p:txBody>
      </p:sp>
      <p:sp>
        <p:nvSpPr>
          <p:cNvPr id="11" name="Slide Number Placeholder 5"/>
          <p:cNvSpPr>
            <a:spLocks noGrp="1"/>
          </p:cNvSpPr>
          <p:nvPr>
            <p:ph type="sldNum" sz="quarter" idx="12"/>
          </p:nvPr>
        </p:nvSpPr>
        <p:spPr/>
        <p:txBody>
          <a:bodyPr/>
          <a:lstStyle>
            <a:lvl1pPr>
              <a:defRPr smtClean="0"/>
            </a:lvl1pPr>
          </a:lstStyle>
          <a:p>
            <a:pPr>
              <a:defRPr/>
            </a:pPr>
            <a:fld id="{169E7C90-2740-4855-9945-FD3E4106DA3B}" type="slidenum">
              <a:rPr lang="en-US" altLang="pt-BR"/>
              <a:pPr>
                <a:defRPr/>
              </a:pPr>
              <a:t>‹nº›</a:t>
            </a:fld>
            <a:endParaRPr lang="en-US" altLang="pt-BR"/>
          </a:p>
        </p:txBody>
      </p:sp>
    </p:spTree>
    <p:extLst>
      <p:ext uri="{BB962C8B-B14F-4D97-AF65-F5344CB8AC3E}">
        <p14:creationId xmlns:p14="http://schemas.microsoft.com/office/powerpoint/2010/main" val="26726673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4" name="Date Placeholder 2"/>
          <p:cNvSpPr>
            <a:spLocks noGrp="1"/>
          </p:cNvSpPr>
          <p:nvPr>
            <p:ph type="dt" sz="half" idx="10"/>
          </p:nvPr>
        </p:nvSpPr>
        <p:spPr/>
        <p:txBody>
          <a:bodyPr/>
          <a:lstStyle>
            <a:lvl1pPr>
              <a:defRPr/>
            </a:lvl1pPr>
          </a:lstStyle>
          <a:p>
            <a:pPr>
              <a:defRPr/>
            </a:pPr>
            <a:fld id="{7743751B-7E32-44BA-AA58-173171787FBD}" type="datetimeFigureOut">
              <a:rPr lang="en-US"/>
              <a:pPr>
                <a:defRPr/>
              </a:pPr>
              <a:t>5/22/2019</a:t>
            </a:fld>
            <a:endParaRPr lang="en-US"/>
          </a:p>
        </p:txBody>
      </p:sp>
      <p:sp>
        <p:nvSpPr>
          <p:cNvPr id="5" name="Footer Placeholder 3"/>
          <p:cNvSpPr>
            <a:spLocks noGrp="1"/>
          </p:cNvSpPr>
          <p:nvPr>
            <p:ph type="ftr" sz="quarter" idx="11"/>
          </p:nvPr>
        </p:nvSpPr>
        <p:spPr/>
        <p:txBody>
          <a:bodyPr/>
          <a:lstStyle>
            <a:lvl1pPr>
              <a:defRPr/>
            </a:lvl1pPr>
          </a:lstStyle>
          <a:p>
            <a:pPr>
              <a:defRPr/>
            </a:pPr>
            <a:endParaRPr lang="en-US"/>
          </a:p>
        </p:txBody>
      </p:sp>
      <p:sp>
        <p:nvSpPr>
          <p:cNvPr id="6" name="Slide Number Placeholder 4"/>
          <p:cNvSpPr>
            <a:spLocks noGrp="1"/>
          </p:cNvSpPr>
          <p:nvPr>
            <p:ph type="sldNum" sz="quarter" idx="12"/>
          </p:nvPr>
        </p:nvSpPr>
        <p:spPr/>
        <p:txBody>
          <a:bodyPr/>
          <a:lstStyle>
            <a:lvl1pPr>
              <a:defRPr smtClean="0"/>
            </a:lvl1pPr>
          </a:lstStyle>
          <a:p>
            <a:pPr>
              <a:defRPr/>
            </a:pPr>
            <a:fld id="{BEDE3466-F747-4583-971F-642651D28029}" type="slidenum">
              <a:rPr lang="en-US" altLang="pt-BR"/>
              <a:pPr>
                <a:defRPr/>
              </a:pPr>
              <a:t>‹nº›</a:t>
            </a:fld>
            <a:endParaRPr lang="en-US" altLang="pt-BR"/>
          </a:p>
        </p:txBody>
      </p:sp>
    </p:spTree>
    <p:extLst>
      <p:ext uri="{BB962C8B-B14F-4D97-AF65-F5344CB8AC3E}">
        <p14:creationId xmlns:p14="http://schemas.microsoft.com/office/powerpoint/2010/main" val="292516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3" name="Date Placeholder 1"/>
          <p:cNvSpPr>
            <a:spLocks noGrp="1"/>
          </p:cNvSpPr>
          <p:nvPr>
            <p:ph type="dt" sz="half" idx="10"/>
          </p:nvPr>
        </p:nvSpPr>
        <p:spPr/>
        <p:txBody>
          <a:bodyPr/>
          <a:lstStyle>
            <a:lvl1pPr>
              <a:defRPr/>
            </a:lvl1pPr>
          </a:lstStyle>
          <a:p>
            <a:pPr>
              <a:defRPr/>
            </a:pPr>
            <a:fld id="{9CF482CC-984B-4FE1-8A7D-EB1D7A9D6B9B}" type="datetimeFigureOut">
              <a:rPr lang="en-US"/>
              <a:pPr>
                <a:defRPr/>
              </a:pPr>
              <a:t>5/22/2019</a:t>
            </a:fld>
            <a:endParaRPr lang="en-US"/>
          </a:p>
        </p:txBody>
      </p:sp>
      <p:sp>
        <p:nvSpPr>
          <p:cNvPr id="4" name="Footer Placeholder 2"/>
          <p:cNvSpPr>
            <a:spLocks noGrp="1"/>
          </p:cNvSpPr>
          <p:nvPr>
            <p:ph type="ftr" sz="quarter" idx="11"/>
          </p:nvPr>
        </p:nvSpPr>
        <p:spPr/>
        <p:txBody>
          <a:bodyPr/>
          <a:lstStyle>
            <a:lvl1pPr>
              <a:defRPr/>
            </a:lvl1pPr>
          </a:lstStyle>
          <a:p>
            <a:pPr>
              <a:defRPr/>
            </a:pPr>
            <a:endParaRPr lang="en-US"/>
          </a:p>
        </p:txBody>
      </p:sp>
      <p:sp>
        <p:nvSpPr>
          <p:cNvPr id="5" name="Slide Number Placeholder 3"/>
          <p:cNvSpPr>
            <a:spLocks noGrp="1"/>
          </p:cNvSpPr>
          <p:nvPr>
            <p:ph type="sldNum" sz="quarter" idx="12"/>
          </p:nvPr>
        </p:nvSpPr>
        <p:spPr/>
        <p:txBody>
          <a:bodyPr/>
          <a:lstStyle>
            <a:lvl1pPr>
              <a:defRPr smtClean="0"/>
            </a:lvl1pPr>
          </a:lstStyle>
          <a:p>
            <a:pPr>
              <a:defRPr/>
            </a:pPr>
            <a:fld id="{B54EB9FC-5701-452D-AFA8-95AF4CF299A8}" type="slidenum">
              <a:rPr lang="en-US" altLang="pt-BR"/>
              <a:pPr>
                <a:defRPr/>
              </a:pPr>
              <a:t>‹nº›</a:t>
            </a:fld>
            <a:endParaRPr lang="en-US" altLang="pt-BR"/>
          </a:p>
        </p:txBody>
      </p:sp>
    </p:spTree>
    <p:extLst>
      <p:ext uri="{BB962C8B-B14F-4D97-AF65-F5344CB8AC3E}">
        <p14:creationId xmlns:p14="http://schemas.microsoft.com/office/powerpoint/2010/main" val="10832315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33816345-6E02-4136-A625-88A68E5E270C}" type="datetimeFigureOut">
              <a:rPr lang="en-US"/>
              <a:pPr>
                <a:defRPr/>
              </a:pPr>
              <a:t>5/22/2019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p:txBody>
          <a:bodyPr/>
          <a:lstStyle>
            <a:lvl1pPr>
              <a:defRPr smtClean="0"/>
            </a:lvl1pPr>
          </a:lstStyle>
          <a:p>
            <a:pPr>
              <a:defRPr/>
            </a:pPr>
            <a:fld id="{3B531912-087B-42DD-8CCA-D880F230B4D5}" type="slidenum">
              <a:rPr lang="en-US" altLang="pt-BR"/>
              <a:pPr>
                <a:defRPr/>
              </a:pPr>
              <a:t>‹nº›</a:t>
            </a:fld>
            <a:endParaRPr lang="en-US" altLang="pt-BR"/>
          </a:p>
        </p:txBody>
      </p:sp>
    </p:spTree>
    <p:extLst>
      <p:ext uri="{BB962C8B-B14F-4D97-AF65-F5344CB8AC3E}">
        <p14:creationId xmlns:p14="http://schemas.microsoft.com/office/powerpoint/2010/main" val="489052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E6819DF2-434E-45D4-988C-1CB65C7E3394}" type="datetimeFigureOut">
              <a:rPr lang="en-US"/>
              <a:pPr>
                <a:defRPr/>
              </a:pPr>
              <a:t>5/22/2019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531813" y="4983163"/>
            <a:ext cx="779462" cy="365125"/>
          </a:xfrm>
        </p:spPr>
        <p:txBody>
          <a:bodyPr/>
          <a:lstStyle>
            <a:lvl1pPr>
              <a:defRPr smtClean="0"/>
            </a:lvl1pPr>
          </a:lstStyle>
          <a:p>
            <a:pPr>
              <a:defRPr/>
            </a:pPr>
            <a:fld id="{CE350DB5-BE8A-4083-9832-3969F105DE6D}" type="slidenum">
              <a:rPr lang="en-US" altLang="pt-BR"/>
              <a:pPr>
                <a:defRPr/>
              </a:pPr>
              <a:t>‹nº›</a:t>
            </a:fld>
            <a:endParaRPr lang="en-US" altLang="pt-BR"/>
          </a:p>
        </p:txBody>
      </p:sp>
    </p:spTree>
    <p:extLst>
      <p:ext uri="{BB962C8B-B14F-4D97-AF65-F5344CB8AC3E}">
        <p14:creationId xmlns:p14="http://schemas.microsoft.com/office/powerpoint/2010/main" val="2903717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9730FE5-6BDF-42DA-AD19-61FAE36123FC}" type="datetimeFigureOut">
              <a:rPr lang="en-US"/>
              <a:pPr>
                <a:defRPr/>
              </a:pPr>
              <a:t>5/22/2019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a:xfrm>
            <a:off x="531813" y="3244850"/>
            <a:ext cx="779462" cy="365125"/>
          </a:xfrm>
        </p:spPr>
        <p:txBody>
          <a:bodyPr/>
          <a:lstStyle>
            <a:lvl1pPr>
              <a:defRPr smtClean="0"/>
            </a:lvl1pPr>
          </a:lstStyle>
          <a:p>
            <a:pPr>
              <a:defRPr/>
            </a:pPr>
            <a:fld id="{2D3B5835-6336-4032-9E75-C2E218533ECE}" type="slidenum">
              <a:rPr lang="en-US" altLang="pt-BR"/>
              <a:pPr>
                <a:defRPr/>
              </a:pPr>
              <a:t>‹nº›</a:t>
            </a:fld>
            <a:endParaRPr lang="en-US" altLang="pt-BR"/>
          </a:p>
        </p:txBody>
      </p:sp>
    </p:spTree>
    <p:extLst>
      <p:ext uri="{BB962C8B-B14F-4D97-AF65-F5344CB8AC3E}">
        <p14:creationId xmlns:p14="http://schemas.microsoft.com/office/powerpoint/2010/main" val="3868684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6" name="TextBox 13"/>
          <p:cNvSpPr txBox="1">
            <a:spLocks noChangeArrowheads="1"/>
          </p:cNvSpPr>
          <p:nvPr/>
        </p:nvSpPr>
        <p:spPr bwMode="auto">
          <a:xfrm>
            <a:off x="2466975" y="647700"/>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pt-BR" sz="8000">
                <a:solidFill>
                  <a:schemeClr val="accent1"/>
                </a:solidFill>
              </a:rPr>
              <a:t>“</a:t>
            </a:r>
          </a:p>
        </p:txBody>
      </p:sp>
      <p:sp>
        <p:nvSpPr>
          <p:cNvPr id="7" name="TextBox 14"/>
          <p:cNvSpPr txBox="1">
            <a:spLocks noChangeArrowheads="1"/>
          </p:cNvSpPr>
          <p:nvPr/>
        </p:nvSpPr>
        <p:spPr bwMode="auto">
          <a:xfrm>
            <a:off x="11114088" y="290512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pt-BR" sz="8000">
                <a:solidFill>
                  <a:schemeClr val="accent1"/>
                </a:solidFill>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Date Placeholder 3"/>
          <p:cNvSpPr>
            <a:spLocks noGrp="1"/>
          </p:cNvSpPr>
          <p:nvPr>
            <p:ph type="dt" sz="half" idx="14"/>
          </p:nvPr>
        </p:nvSpPr>
        <p:spPr/>
        <p:txBody>
          <a:bodyPr/>
          <a:lstStyle>
            <a:lvl1pPr>
              <a:defRPr/>
            </a:lvl1pPr>
          </a:lstStyle>
          <a:p>
            <a:pPr>
              <a:defRPr/>
            </a:pPr>
            <a:fld id="{51824A20-F452-47AC-A6F7-DB802ED4A8C2}" type="datetimeFigureOut">
              <a:rPr lang="en-US"/>
              <a:pPr>
                <a:defRPr/>
              </a:pPr>
              <a:t>5/22/2019</a:t>
            </a:fld>
            <a:endParaRPr lang="en-US"/>
          </a:p>
        </p:txBody>
      </p:sp>
      <p:sp>
        <p:nvSpPr>
          <p:cNvPr id="9" name="Footer Placeholder 4"/>
          <p:cNvSpPr>
            <a:spLocks noGrp="1"/>
          </p:cNvSpPr>
          <p:nvPr>
            <p:ph type="ftr" sz="quarter" idx="15"/>
          </p:nvPr>
        </p:nvSpPr>
        <p:spPr/>
        <p:txBody>
          <a:bodyPr/>
          <a:lstStyle>
            <a:lvl1pPr>
              <a:defRPr/>
            </a:lvl1pPr>
          </a:lstStyle>
          <a:p>
            <a:pPr>
              <a:defRPr/>
            </a:pPr>
            <a:endParaRPr lang="en-US"/>
          </a:p>
        </p:txBody>
      </p:sp>
      <p:sp>
        <p:nvSpPr>
          <p:cNvPr id="10" name="Slide Number Placeholder 5"/>
          <p:cNvSpPr>
            <a:spLocks noGrp="1"/>
          </p:cNvSpPr>
          <p:nvPr>
            <p:ph type="sldNum" sz="quarter" idx="16"/>
          </p:nvPr>
        </p:nvSpPr>
        <p:spPr>
          <a:xfrm>
            <a:off x="531813" y="3244850"/>
            <a:ext cx="779462" cy="365125"/>
          </a:xfrm>
        </p:spPr>
        <p:txBody>
          <a:bodyPr/>
          <a:lstStyle>
            <a:lvl1pPr>
              <a:defRPr smtClean="0"/>
            </a:lvl1pPr>
          </a:lstStyle>
          <a:p>
            <a:pPr>
              <a:defRPr/>
            </a:pPr>
            <a:fld id="{4FF6965A-469F-42C1-A136-51AE077F6715}" type="slidenum">
              <a:rPr lang="en-US" altLang="pt-BR"/>
              <a:pPr>
                <a:defRPr/>
              </a:pPr>
              <a:t>‹nº›</a:t>
            </a:fld>
            <a:endParaRPr lang="en-US" altLang="pt-BR"/>
          </a:p>
        </p:txBody>
      </p:sp>
    </p:spTree>
    <p:extLst>
      <p:ext uri="{BB962C8B-B14F-4D97-AF65-F5344CB8AC3E}">
        <p14:creationId xmlns:p14="http://schemas.microsoft.com/office/powerpoint/2010/main" val="486994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6" name="Date Placeholder 4"/>
          <p:cNvSpPr>
            <a:spLocks noGrp="1"/>
          </p:cNvSpPr>
          <p:nvPr>
            <p:ph type="dt" sz="half" idx="10"/>
          </p:nvPr>
        </p:nvSpPr>
        <p:spPr/>
        <p:txBody>
          <a:bodyPr/>
          <a:lstStyle>
            <a:lvl1pPr>
              <a:defRPr/>
            </a:lvl1pPr>
          </a:lstStyle>
          <a:p>
            <a:pPr>
              <a:defRPr/>
            </a:pPr>
            <a:fld id="{ADD385DD-34D0-420A-822D-5847FBB0D96A}" type="datetimeFigureOut">
              <a:rPr lang="en-US"/>
              <a:pPr>
                <a:defRPr/>
              </a:pPr>
              <a:t>5/22/2019</a:t>
            </a:fld>
            <a:endParaRPr lang="en-US"/>
          </a:p>
        </p:txBody>
      </p:sp>
      <p:sp>
        <p:nvSpPr>
          <p:cNvPr id="7" name="Footer Placeholder 5"/>
          <p:cNvSpPr>
            <a:spLocks noGrp="1"/>
          </p:cNvSpPr>
          <p:nvPr>
            <p:ph type="ftr" sz="quarter" idx="11"/>
          </p:nvPr>
        </p:nvSpPr>
        <p:spPr/>
        <p:txBody>
          <a:bodyPr/>
          <a:lstStyle>
            <a:lvl1pPr>
              <a:defRPr/>
            </a:lvl1pPr>
          </a:lstStyle>
          <a:p>
            <a:pPr>
              <a:defRPr/>
            </a:pPr>
            <a:endParaRPr lang="en-US"/>
          </a:p>
        </p:txBody>
      </p:sp>
      <p:sp>
        <p:nvSpPr>
          <p:cNvPr id="8" name="Slide Number Placeholder 6"/>
          <p:cNvSpPr>
            <a:spLocks noGrp="1"/>
          </p:cNvSpPr>
          <p:nvPr>
            <p:ph type="sldNum" sz="quarter" idx="12"/>
          </p:nvPr>
        </p:nvSpPr>
        <p:spPr>
          <a:xfrm>
            <a:off x="531813" y="4983163"/>
            <a:ext cx="779462" cy="365125"/>
          </a:xfrm>
        </p:spPr>
        <p:txBody>
          <a:bodyPr/>
          <a:lstStyle>
            <a:lvl1pPr>
              <a:defRPr smtClean="0"/>
            </a:lvl1pPr>
          </a:lstStyle>
          <a:p>
            <a:pPr>
              <a:defRPr/>
            </a:pPr>
            <a:fld id="{93771B4E-F327-4A6E-A9E0-05BB1A801BC8}" type="slidenum">
              <a:rPr lang="en-US" altLang="pt-BR"/>
              <a:pPr>
                <a:defRPr/>
              </a:pPr>
              <a:t>‹nº›</a:t>
            </a:fld>
            <a:endParaRPr lang="en-US" altLang="pt-BR"/>
          </a:p>
        </p:txBody>
      </p:sp>
    </p:spTree>
    <p:extLst>
      <p:ext uri="{BB962C8B-B14F-4D97-AF65-F5344CB8AC3E}">
        <p14:creationId xmlns:p14="http://schemas.microsoft.com/office/powerpoint/2010/main" val="38901111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6" name="TextBox 16"/>
          <p:cNvSpPr txBox="1">
            <a:spLocks noChangeArrowheads="1"/>
          </p:cNvSpPr>
          <p:nvPr/>
        </p:nvSpPr>
        <p:spPr bwMode="auto">
          <a:xfrm>
            <a:off x="2466975" y="647700"/>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pt-BR" sz="8000">
                <a:solidFill>
                  <a:schemeClr val="accent1"/>
                </a:solidFill>
              </a:rPr>
              <a:t>“</a:t>
            </a:r>
          </a:p>
        </p:txBody>
      </p:sp>
      <p:sp>
        <p:nvSpPr>
          <p:cNvPr id="7" name="TextBox 17"/>
          <p:cNvSpPr txBox="1">
            <a:spLocks noChangeArrowheads="1"/>
          </p:cNvSpPr>
          <p:nvPr/>
        </p:nvSpPr>
        <p:spPr bwMode="auto">
          <a:xfrm>
            <a:off x="11114088" y="290512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pt-BR" sz="8000">
                <a:solidFill>
                  <a:schemeClr val="accent1"/>
                </a:solidFill>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8" name="Date Placeholder 4"/>
          <p:cNvSpPr>
            <a:spLocks noGrp="1"/>
          </p:cNvSpPr>
          <p:nvPr>
            <p:ph type="dt" sz="half" idx="14"/>
          </p:nvPr>
        </p:nvSpPr>
        <p:spPr/>
        <p:txBody>
          <a:bodyPr/>
          <a:lstStyle>
            <a:lvl1pPr>
              <a:defRPr/>
            </a:lvl1pPr>
          </a:lstStyle>
          <a:p>
            <a:pPr>
              <a:defRPr/>
            </a:pPr>
            <a:fld id="{B0221C45-5BC1-4CED-AB90-B78A90F2E0E8}" type="datetimeFigureOut">
              <a:rPr lang="en-US"/>
              <a:pPr>
                <a:defRPr/>
              </a:pPr>
              <a:t>5/22/2019</a:t>
            </a:fld>
            <a:endParaRPr lang="en-US"/>
          </a:p>
        </p:txBody>
      </p:sp>
      <p:sp>
        <p:nvSpPr>
          <p:cNvPr id="9" name="Footer Placeholder 5"/>
          <p:cNvSpPr>
            <a:spLocks noGrp="1"/>
          </p:cNvSpPr>
          <p:nvPr>
            <p:ph type="ftr" sz="quarter" idx="15"/>
          </p:nvPr>
        </p:nvSpPr>
        <p:spPr/>
        <p:txBody>
          <a:bodyPr/>
          <a:lstStyle>
            <a:lvl1pPr>
              <a:defRPr/>
            </a:lvl1pPr>
          </a:lstStyle>
          <a:p>
            <a:pPr>
              <a:defRPr/>
            </a:pPr>
            <a:endParaRPr lang="en-US"/>
          </a:p>
        </p:txBody>
      </p:sp>
      <p:sp>
        <p:nvSpPr>
          <p:cNvPr id="10" name="Slide Number Placeholder 6"/>
          <p:cNvSpPr>
            <a:spLocks noGrp="1"/>
          </p:cNvSpPr>
          <p:nvPr>
            <p:ph type="sldNum" sz="quarter" idx="16"/>
          </p:nvPr>
        </p:nvSpPr>
        <p:spPr>
          <a:xfrm>
            <a:off x="531813" y="4983163"/>
            <a:ext cx="779462" cy="365125"/>
          </a:xfrm>
        </p:spPr>
        <p:txBody>
          <a:bodyPr/>
          <a:lstStyle>
            <a:lvl1pPr>
              <a:defRPr smtClean="0"/>
            </a:lvl1pPr>
          </a:lstStyle>
          <a:p>
            <a:pPr>
              <a:defRPr/>
            </a:pPr>
            <a:fld id="{4CDBF0B5-E3AD-4E0D-84EC-5A1A193E3235}" type="slidenum">
              <a:rPr lang="en-US" altLang="pt-BR"/>
              <a:pPr>
                <a:defRPr/>
              </a:pPr>
              <a:t>‹nº›</a:t>
            </a:fld>
            <a:endParaRPr lang="en-US" altLang="pt-BR"/>
          </a:p>
        </p:txBody>
      </p:sp>
    </p:spTree>
    <p:extLst>
      <p:ext uri="{BB962C8B-B14F-4D97-AF65-F5344CB8AC3E}">
        <p14:creationId xmlns:p14="http://schemas.microsoft.com/office/powerpoint/2010/main" val="33506712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en-US" smtClean="0"/>
              <a:t>Click to edit Master text styles</a:t>
            </a:r>
          </a:p>
        </p:txBody>
      </p:sp>
      <p:sp>
        <p:nvSpPr>
          <p:cNvPr id="6" name="Date Placeholder 4"/>
          <p:cNvSpPr>
            <a:spLocks noGrp="1"/>
          </p:cNvSpPr>
          <p:nvPr>
            <p:ph type="dt" sz="half" idx="14"/>
          </p:nvPr>
        </p:nvSpPr>
        <p:spPr/>
        <p:txBody>
          <a:bodyPr/>
          <a:lstStyle>
            <a:lvl1pPr>
              <a:defRPr/>
            </a:lvl1pPr>
          </a:lstStyle>
          <a:p>
            <a:pPr>
              <a:defRPr/>
            </a:pPr>
            <a:fld id="{1831468A-5E1E-4734-9F23-88D4F56363F3}" type="datetimeFigureOut">
              <a:rPr lang="en-US"/>
              <a:pPr>
                <a:defRPr/>
              </a:pPr>
              <a:t>5/22/2019</a:t>
            </a:fld>
            <a:endParaRPr lang="en-US"/>
          </a:p>
        </p:txBody>
      </p:sp>
      <p:sp>
        <p:nvSpPr>
          <p:cNvPr id="7" name="Footer Placeholder 5"/>
          <p:cNvSpPr>
            <a:spLocks noGrp="1"/>
          </p:cNvSpPr>
          <p:nvPr>
            <p:ph type="ftr" sz="quarter" idx="15"/>
          </p:nvPr>
        </p:nvSpPr>
        <p:spPr/>
        <p:txBody>
          <a:bodyPr/>
          <a:lstStyle>
            <a:lvl1pPr>
              <a:defRPr/>
            </a:lvl1pPr>
          </a:lstStyle>
          <a:p>
            <a:pPr>
              <a:defRPr/>
            </a:pPr>
            <a:endParaRPr lang="en-US"/>
          </a:p>
        </p:txBody>
      </p:sp>
      <p:sp>
        <p:nvSpPr>
          <p:cNvPr id="8" name="Slide Number Placeholder 6"/>
          <p:cNvSpPr>
            <a:spLocks noGrp="1"/>
          </p:cNvSpPr>
          <p:nvPr>
            <p:ph type="sldNum" sz="quarter" idx="16"/>
          </p:nvPr>
        </p:nvSpPr>
        <p:spPr>
          <a:xfrm>
            <a:off x="531813" y="4983163"/>
            <a:ext cx="779462" cy="365125"/>
          </a:xfrm>
        </p:spPr>
        <p:txBody>
          <a:bodyPr/>
          <a:lstStyle>
            <a:lvl1pPr>
              <a:defRPr smtClean="0"/>
            </a:lvl1pPr>
          </a:lstStyle>
          <a:p>
            <a:pPr>
              <a:defRPr/>
            </a:pPr>
            <a:fld id="{BDC55747-99F8-4CD7-A6ED-5052507EE1E7}" type="slidenum">
              <a:rPr lang="en-US" altLang="pt-BR"/>
              <a:pPr>
                <a:defRPr/>
              </a:pPr>
              <a:t>‹nº›</a:t>
            </a:fld>
            <a:endParaRPr lang="en-US" altLang="pt-BR"/>
          </a:p>
        </p:txBody>
      </p:sp>
    </p:spTree>
    <p:extLst>
      <p:ext uri="{BB962C8B-B14F-4D97-AF65-F5344CB8AC3E}">
        <p14:creationId xmlns:p14="http://schemas.microsoft.com/office/powerpoint/2010/main" val="552598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C5B7179E-5DDF-4A82-B832-43EF6DF92F74}" type="datetimeFigureOut">
              <a:rPr lang="en-US"/>
              <a:pPr>
                <a:defRPr/>
              </a:pPr>
              <a:t>5/22/2019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smtClean="0"/>
            </a:lvl1pPr>
          </a:lstStyle>
          <a:p>
            <a:pPr>
              <a:defRPr/>
            </a:pPr>
            <a:fld id="{8E0B48F8-C524-447C-8129-F03FA9969A28}" type="slidenum">
              <a:rPr lang="en-US" altLang="pt-BR"/>
              <a:pPr>
                <a:defRPr/>
              </a:pPr>
              <a:t>‹nº›</a:t>
            </a:fld>
            <a:endParaRPr lang="en-US" altLang="pt-BR"/>
          </a:p>
        </p:txBody>
      </p:sp>
    </p:spTree>
    <p:extLst>
      <p:ext uri="{BB962C8B-B14F-4D97-AF65-F5344CB8AC3E}">
        <p14:creationId xmlns:p14="http://schemas.microsoft.com/office/powerpoint/2010/main" val="4406965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6996CFA1-6164-416D-BA23-AAF998648442}" type="datetimeFigureOut">
              <a:rPr lang="en-US"/>
              <a:pPr>
                <a:defRPr/>
              </a:pPr>
              <a:t>5/22/2019</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smtClean="0"/>
            </a:lvl1pPr>
          </a:lstStyle>
          <a:p>
            <a:pPr>
              <a:defRPr/>
            </a:pPr>
            <a:fld id="{92B43417-F772-4BF7-9B4A-D9AD5E012E49}" type="slidenum">
              <a:rPr lang="en-US" altLang="pt-BR"/>
              <a:pPr>
                <a:defRPr/>
              </a:pPr>
              <a:t>‹nº›</a:t>
            </a:fld>
            <a:endParaRPr lang="en-US" altLang="pt-BR"/>
          </a:p>
        </p:txBody>
      </p:sp>
    </p:spTree>
    <p:extLst>
      <p:ext uri="{BB962C8B-B14F-4D97-AF65-F5344CB8AC3E}">
        <p14:creationId xmlns:p14="http://schemas.microsoft.com/office/powerpoint/2010/main" val="3667017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8"/>
          <a:srcRect/>
          <a:stretch>
            <a:fillRect/>
          </a:stretch>
        </a:blipFill>
        <a:effectLst/>
      </p:bgPr>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p:cNvSpPr>
            <p:nvPr/>
          </p:nvSpPr>
          <p:spPr bwMode="auto">
            <a:xfrm>
              <a:off x="2487613" y="2284222"/>
              <a:ext cx="85200" cy="534098"/>
            </a:xfrm>
            <a:custGeom>
              <a:avLst/>
              <a:gdLst>
                <a:gd name="T0" fmla="*/ 22 w 22"/>
                <a:gd name="T1" fmla="*/ 136 h 136"/>
                <a:gd name="T2" fmla="*/ 17 w 22"/>
                <a:gd name="T3" fmla="*/ 80 h 136"/>
                <a:gd name="T4" fmla="*/ 0 w 22"/>
                <a:gd name="T5" fmla="*/ 0 h 136"/>
                <a:gd name="T6" fmla="*/ 0 w 22"/>
                <a:gd name="T7" fmla="*/ 35 h 136"/>
                <a:gd name="T8" fmla="*/ 20 w 22"/>
                <a:gd name="T9" fmla="*/ 124 h 136"/>
                <a:gd name="T10" fmla="*/ 22 w 22"/>
                <a:gd name="T11" fmla="*/ 136 h 136"/>
                <a:gd name="T12" fmla="*/ 0 60000 65536"/>
                <a:gd name="T13" fmla="*/ 0 60000 65536"/>
                <a:gd name="T14" fmla="*/ 0 60000 65536"/>
                <a:gd name="T15" fmla="*/ 0 60000 65536"/>
                <a:gd name="T16" fmla="*/ 0 60000 65536"/>
                <a:gd name="T17" fmla="*/ 0 60000 65536"/>
                <a:gd name="T18" fmla="*/ 0 w 22"/>
                <a:gd name="T19" fmla="*/ 0 h 136"/>
                <a:gd name="T20" fmla="*/ 22 w 22"/>
                <a:gd name="T21" fmla="*/ 136 h 136"/>
              </a:gdLst>
              <a:ahLst/>
              <a:cxnLst>
                <a:cxn ang="T12">
                  <a:pos x="T0" y="T1"/>
                </a:cxn>
                <a:cxn ang="T13">
                  <a:pos x="T2" y="T3"/>
                </a:cxn>
                <a:cxn ang="T14">
                  <a:pos x="T4" y="T5"/>
                </a:cxn>
                <a:cxn ang="T15">
                  <a:pos x="T6" y="T7"/>
                </a:cxn>
                <a:cxn ang="T16">
                  <a:pos x="T8" y="T9"/>
                </a:cxn>
                <a:cxn ang="T17">
                  <a:pos x="T10" y="T11"/>
                </a:cxn>
              </a:cxnLst>
              <a:rect l="T18" t="T19" r="T20" b="T21"/>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7" name="Freeform 12"/>
            <p:cNvSpPr>
              <a:spLocks/>
            </p:cNvSpPr>
            <p:nvPr/>
          </p:nvSpPr>
          <p:spPr bwMode="auto">
            <a:xfrm>
              <a:off x="2597156" y="2779108"/>
              <a:ext cx="550418" cy="1978191"/>
            </a:xfrm>
            <a:custGeom>
              <a:avLst/>
              <a:gdLst>
                <a:gd name="T0" fmla="*/ 86 w 140"/>
                <a:gd name="T1" fmla="*/ 350 h 504"/>
                <a:gd name="T2" fmla="*/ 139 w 140"/>
                <a:gd name="T3" fmla="*/ 504 h 504"/>
                <a:gd name="T4" fmla="*/ 140 w 140"/>
                <a:gd name="T5" fmla="*/ 478 h 504"/>
                <a:gd name="T6" fmla="*/ 95 w 140"/>
                <a:gd name="T7" fmla="*/ 347 h 504"/>
                <a:gd name="T8" fmla="*/ 0 w 140"/>
                <a:gd name="T9" fmla="*/ 0 h 504"/>
                <a:gd name="T10" fmla="*/ 6 w 140"/>
                <a:gd name="T11" fmla="*/ 61 h 504"/>
                <a:gd name="T12" fmla="*/ 86 w 140"/>
                <a:gd name="T13" fmla="*/ 350 h 504"/>
                <a:gd name="T14" fmla="*/ 0 60000 65536"/>
                <a:gd name="T15" fmla="*/ 0 60000 65536"/>
                <a:gd name="T16" fmla="*/ 0 60000 65536"/>
                <a:gd name="T17" fmla="*/ 0 60000 65536"/>
                <a:gd name="T18" fmla="*/ 0 60000 65536"/>
                <a:gd name="T19" fmla="*/ 0 60000 65536"/>
                <a:gd name="T20" fmla="*/ 0 60000 65536"/>
                <a:gd name="T21" fmla="*/ 0 w 140"/>
                <a:gd name="T22" fmla="*/ 0 h 504"/>
                <a:gd name="T23" fmla="*/ 140 w 140"/>
                <a:gd name="T24" fmla="*/ 504 h 5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8" name="Freeform 13"/>
            <p:cNvSpPr>
              <a:spLocks/>
            </p:cNvSpPr>
            <p:nvPr/>
          </p:nvSpPr>
          <p:spPr bwMode="auto">
            <a:xfrm>
              <a:off x="3174622" y="4730255"/>
              <a:ext cx="519314" cy="1210171"/>
            </a:xfrm>
            <a:custGeom>
              <a:avLst/>
              <a:gdLst>
                <a:gd name="T0" fmla="*/ 8 w 132"/>
                <a:gd name="T1" fmla="*/ 22 h 308"/>
                <a:gd name="T2" fmla="*/ 0 w 132"/>
                <a:gd name="T3" fmla="*/ 0 h 308"/>
                <a:gd name="T4" fmla="*/ 0 w 132"/>
                <a:gd name="T5" fmla="*/ 29 h 308"/>
                <a:gd name="T6" fmla="*/ 68 w 132"/>
                <a:gd name="T7" fmla="*/ 194 h 308"/>
                <a:gd name="T8" fmla="*/ 123 w 132"/>
                <a:gd name="T9" fmla="*/ 308 h 308"/>
                <a:gd name="T10" fmla="*/ 132 w 132"/>
                <a:gd name="T11" fmla="*/ 308 h 308"/>
                <a:gd name="T12" fmla="*/ 77 w 132"/>
                <a:gd name="T13" fmla="*/ 190 h 308"/>
                <a:gd name="T14" fmla="*/ 8 w 132"/>
                <a:gd name="T15" fmla="*/ 22 h 308"/>
                <a:gd name="T16" fmla="*/ 0 60000 65536"/>
                <a:gd name="T17" fmla="*/ 0 60000 65536"/>
                <a:gd name="T18" fmla="*/ 0 60000 65536"/>
                <a:gd name="T19" fmla="*/ 0 60000 65536"/>
                <a:gd name="T20" fmla="*/ 0 60000 65536"/>
                <a:gd name="T21" fmla="*/ 0 60000 65536"/>
                <a:gd name="T22" fmla="*/ 0 60000 65536"/>
                <a:gd name="T23" fmla="*/ 0 60000 65536"/>
                <a:gd name="T24" fmla="*/ 0 w 132"/>
                <a:gd name="T25" fmla="*/ 0 h 308"/>
                <a:gd name="T26" fmla="*/ 132 w 132"/>
                <a:gd name="T27" fmla="*/ 308 h 30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9" name="Freeform 14"/>
            <p:cNvSpPr>
              <a:spLocks/>
            </p:cNvSpPr>
            <p:nvPr/>
          </p:nvSpPr>
          <p:spPr bwMode="auto">
            <a:xfrm>
              <a:off x="3305804" y="5630785"/>
              <a:ext cx="146057" cy="309641"/>
            </a:xfrm>
            <a:custGeom>
              <a:avLst/>
              <a:gdLst>
                <a:gd name="T0" fmla="*/ 28 w 37"/>
                <a:gd name="T1" fmla="*/ 79 h 79"/>
                <a:gd name="T2" fmla="*/ 37 w 37"/>
                <a:gd name="T3" fmla="*/ 79 h 79"/>
                <a:gd name="T4" fmla="*/ 0 w 37"/>
                <a:gd name="T5" fmla="*/ 0 h 79"/>
                <a:gd name="T6" fmla="*/ 28 w 37"/>
                <a:gd name="T7" fmla="*/ 79 h 79"/>
                <a:gd name="T8" fmla="*/ 0 60000 65536"/>
                <a:gd name="T9" fmla="*/ 0 60000 65536"/>
                <a:gd name="T10" fmla="*/ 0 60000 65536"/>
                <a:gd name="T11" fmla="*/ 0 60000 65536"/>
                <a:gd name="T12" fmla="*/ 0 w 37"/>
                <a:gd name="T13" fmla="*/ 0 h 79"/>
                <a:gd name="T14" fmla="*/ 37 w 37"/>
                <a:gd name="T15" fmla="*/ 79 h 79"/>
              </a:gdLst>
              <a:ahLst/>
              <a:cxnLst>
                <a:cxn ang="T8">
                  <a:pos x="T0" y="T1"/>
                </a:cxn>
                <a:cxn ang="T9">
                  <a:pos x="T2" y="T3"/>
                </a:cxn>
                <a:cxn ang="T10">
                  <a:pos x="T4" y="T5"/>
                </a:cxn>
                <a:cxn ang="T11">
                  <a:pos x="T6" y="T7"/>
                </a:cxn>
              </a:cxnLst>
              <a:rect l="T12" t="T13" r="T14" b="T15"/>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0" name="Freeform 15"/>
            <p:cNvSpPr>
              <a:spLocks/>
            </p:cNvSpPr>
            <p:nvPr/>
          </p:nvSpPr>
          <p:spPr bwMode="auto">
            <a:xfrm>
              <a:off x="2572813" y="2818321"/>
              <a:ext cx="700533" cy="2834099"/>
            </a:xfrm>
            <a:custGeom>
              <a:avLst/>
              <a:gdLst>
                <a:gd name="T0" fmla="*/ 162 w 178"/>
                <a:gd name="T1" fmla="*/ 660 h 722"/>
                <a:gd name="T2" fmla="*/ 116 w 178"/>
                <a:gd name="T3" fmla="*/ 534 h 722"/>
                <a:gd name="T4" fmla="*/ 40 w 178"/>
                <a:gd name="T5" fmla="*/ 236 h 722"/>
                <a:gd name="T6" fmla="*/ 12 w 178"/>
                <a:gd name="T7" fmla="*/ 51 h 722"/>
                <a:gd name="T8" fmla="*/ 0 w 178"/>
                <a:gd name="T9" fmla="*/ 0 h 722"/>
                <a:gd name="T10" fmla="*/ 33 w 178"/>
                <a:gd name="T11" fmla="*/ 237 h 722"/>
                <a:gd name="T12" fmla="*/ 107 w 178"/>
                <a:gd name="T13" fmla="*/ 537 h 722"/>
                <a:gd name="T14" fmla="*/ 160 w 178"/>
                <a:gd name="T15" fmla="*/ 681 h 722"/>
                <a:gd name="T16" fmla="*/ 178 w 178"/>
                <a:gd name="T17" fmla="*/ 722 h 722"/>
                <a:gd name="T18" fmla="*/ 174 w 178"/>
                <a:gd name="T19" fmla="*/ 708 h 722"/>
                <a:gd name="T20" fmla="*/ 162 w 178"/>
                <a:gd name="T21" fmla="*/ 660 h 72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8"/>
                <a:gd name="T34" fmla="*/ 0 h 722"/>
                <a:gd name="T35" fmla="*/ 178 w 178"/>
                <a:gd name="T36" fmla="*/ 722 h 72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1" name="Freeform 16"/>
            <p:cNvSpPr>
              <a:spLocks/>
            </p:cNvSpPr>
            <p:nvPr/>
          </p:nvSpPr>
          <p:spPr bwMode="auto">
            <a:xfrm>
              <a:off x="2506546" y="285750"/>
              <a:ext cx="90610" cy="2493358"/>
            </a:xfrm>
            <a:custGeom>
              <a:avLst/>
              <a:gdLst>
                <a:gd name="T0" fmla="*/ 11 w 23"/>
                <a:gd name="T1" fmla="*/ 577 h 635"/>
                <a:gd name="T2" fmla="*/ 12 w 23"/>
                <a:gd name="T3" fmla="*/ 589 h 635"/>
                <a:gd name="T4" fmla="*/ 22 w 23"/>
                <a:gd name="T5" fmla="*/ 632 h 635"/>
                <a:gd name="T6" fmla="*/ 23 w 23"/>
                <a:gd name="T7" fmla="*/ 635 h 635"/>
                <a:gd name="T8" fmla="*/ 17 w 23"/>
                <a:gd name="T9" fmla="*/ 576 h 635"/>
                <a:gd name="T10" fmla="*/ 5 w 23"/>
                <a:gd name="T11" fmla="*/ 269 h 635"/>
                <a:gd name="T12" fmla="*/ 15 w 23"/>
                <a:gd name="T13" fmla="*/ 0 h 635"/>
                <a:gd name="T14" fmla="*/ 12 w 23"/>
                <a:gd name="T15" fmla="*/ 0 h 635"/>
                <a:gd name="T16" fmla="*/ 1 w 23"/>
                <a:gd name="T17" fmla="*/ 269 h 635"/>
                <a:gd name="T18" fmla="*/ 11 w 23"/>
                <a:gd name="T19" fmla="*/ 577 h 63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3"/>
                <a:gd name="T31" fmla="*/ 0 h 635"/>
                <a:gd name="T32" fmla="*/ 23 w 23"/>
                <a:gd name="T33" fmla="*/ 635 h 63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2" name="Freeform 17"/>
            <p:cNvSpPr>
              <a:spLocks/>
            </p:cNvSpPr>
            <p:nvPr/>
          </p:nvSpPr>
          <p:spPr bwMode="auto">
            <a:xfrm>
              <a:off x="2553880" y="2599273"/>
              <a:ext cx="67619" cy="420517"/>
            </a:xfrm>
            <a:custGeom>
              <a:avLst/>
              <a:gdLst>
                <a:gd name="T0" fmla="*/ 0 w 17"/>
                <a:gd name="T1" fmla="*/ 0 h 107"/>
                <a:gd name="T2" fmla="*/ 5 w 17"/>
                <a:gd name="T3" fmla="*/ 56 h 107"/>
                <a:gd name="T4" fmla="*/ 17 w 17"/>
                <a:gd name="T5" fmla="*/ 107 h 107"/>
                <a:gd name="T6" fmla="*/ 11 w 17"/>
                <a:gd name="T7" fmla="*/ 46 h 107"/>
                <a:gd name="T8" fmla="*/ 10 w 17"/>
                <a:gd name="T9" fmla="*/ 43 h 107"/>
                <a:gd name="T10" fmla="*/ 0 w 17"/>
                <a:gd name="T11" fmla="*/ 0 h 107"/>
                <a:gd name="T12" fmla="*/ 0 60000 65536"/>
                <a:gd name="T13" fmla="*/ 0 60000 65536"/>
                <a:gd name="T14" fmla="*/ 0 60000 65536"/>
                <a:gd name="T15" fmla="*/ 0 60000 65536"/>
                <a:gd name="T16" fmla="*/ 0 60000 65536"/>
                <a:gd name="T17" fmla="*/ 0 60000 65536"/>
                <a:gd name="T18" fmla="*/ 0 w 17"/>
                <a:gd name="T19" fmla="*/ 0 h 107"/>
                <a:gd name="T20" fmla="*/ 17 w 17"/>
                <a:gd name="T21" fmla="*/ 107 h 107"/>
              </a:gdLst>
              <a:ahLst/>
              <a:cxnLst>
                <a:cxn ang="T12">
                  <a:pos x="T0" y="T1"/>
                </a:cxn>
                <a:cxn ang="T13">
                  <a:pos x="T2" y="T3"/>
                </a:cxn>
                <a:cxn ang="T14">
                  <a:pos x="T4" y="T5"/>
                </a:cxn>
                <a:cxn ang="T15">
                  <a:pos x="T6" y="T7"/>
                </a:cxn>
                <a:cxn ang="T16">
                  <a:pos x="T8" y="T9"/>
                </a:cxn>
                <a:cxn ang="T17">
                  <a:pos x="T10" y="T11"/>
                </a:cxn>
              </a:cxnLst>
              <a:rect l="T18" t="T19" r="T20" b="T21"/>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3" name="Freeform 18"/>
            <p:cNvSpPr>
              <a:spLocks/>
            </p:cNvSpPr>
            <p:nvPr/>
          </p:nvSpPr>
          <p:spPr bwMode="auto">
            <a:xfrm>
              <a:off x="3143518" y="4757298"/>
              <a:ext cx="162286" cy="873487"/>
            </a:xfrm>
            <a:custGeom>
              <a:avLst/>
              <a:gdLst>
                <a:gd name="T0" fmla="*/ 0 w 41"/>
                <a:gd name="T1" fmla="*/ 0 h 222"/>
                <a:gd name="T2" fmla="*/ 5 w 41"/>
                <a:gd name="T3" fmla="*/ 93 h 222"/>
                <a:gd name="T4" fmla="*/ 17 w 41"/>
                <a:gd name="T5" fmla="*/ 166 h 222"/>
                <a:gd name="T6" fmla="*/ 24 w 41"/>
                <a:gd name="T7" fmla="*/ 184 h 222"/>
                <a:gd name="T8" fmla="*/ 41 w 41"/>
                <a:gd name="T9" fmla="*/ 222 h 222"/>
                <a:gd name="T10" fmla="*/ 38 w 41"/>
                <a:gd name="T11" fmla="*/ 212 h 222"/>
                <a:gd name="T12" fmla="*/ 13 w 41"/>
                <a:gd name="T13" fmla="*/ 92 h 222"/>
                <a:gd name="T14" fmla="*/ 8 w 41"/>
                <a:gd name="T15" fmla="*/ 22 h 222"/>
                <a:gd name="T16" fmla="*/ 7 w 41"/>
                <a:gd name="T17" fmla="*/ 18 h 222"/>
                <a:gd name="T18" fmla="*/ 0 w 41"/>
                <a:gd name="T19" fmla="*/ 0 h 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1"/>
                <a:gd name="T31" fmla="*/ 0 h 222"/>
                <a:gd name="T32" fmla="*/ 41 w 41"/>
                <a:gd name="T33" fmla="*/ 222 h 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4" name="Freeform 19"/>
            <p:cNvSpPr>
              <a:spLocks/>
            </p:cNvSpPr>
            <p:nvPr/>
          </p:nvSpPr>
          <p:spPr bwMode="auto">
            <a:xfrm>
              <a:off x="3147575" y="1282282"/>
              <a:ext cx="1768913" cy="3447973"/>
            </a:xfrm>
            <a:custGeom>
              <a:avLst/>
              <a:gdLst>
                <a:gd name="T0" fmla="*/ 7 w 450"/>
                <a:gd name="T1" fmla="*/ 854 h 878"/>
                <a:gd name="T2" fmla="*/ 50 w 450"/>
                <a:gd name="T3" fmla="*/ 613 h 878"/>
                <a:gd name="T4" fmla="*/ 149 w 450"/>
                <a:gd name="T5" fmla="*/ 388 h 878"/>
                <a:gd name="T6" fmla="*/ 285 w 450"/>
                <a:gd name="T7" fmla="*/ 183 h 878"/>
                <a:gd name="T8" fmla="*/ 364 w 450"/>
                <a:gd name="T9" fmla="*/ 89 h 878"/>
                <a:gd name="T10" fmla="*/ 406 w 450"/>
                <a:gd name="T11" fmla="*/ 44 h 878"/>
                <a:gd name="T12" fmla="*/ 450 w 450"/>
                <a:gd name="T13" fmla="*/ 1 h 878"/>
                <a:gd name="T14" fmla="*/ 450 w 450"/>
                <a:gd name="T15" fmla="*/ 0 h 878"/>
                <a:gd name="T16" fmla="*/ 405 w 450"/>
                <a:gd name="T17" fmla="*/ 43 h 878"/>
                <a:gd name="T18" fmla="*/ 363 w 450"/>
                <a:gd name="T19" fmla="*/ 88 h 878"/>
                <a:gd name="T20" fmla="*/ 283 w 450"/>
                <a:gd name="T21" fmla="*/ 181 h 878"/>
                <a:gd name="T22" fmla="*/ 145 w 450"/>
                <a:gd name="T23" fmla="*/ 386 h 878"/>
                <a:gd name="T24" fmla="*/ 45 w 450"/>
                <a:gd name="T25" fmla="*/ 611 h 878"/>
                <a:gd name="T26" fmla="*/ 0 w 450"/>
                <a:gd name="T27" fmla="*/ 854 h 878"/>
                <a:gd name="T28" fmla="*/ 0 w 450"/>
                <a:gd name="T29" fmla="*/ 859 h 878"/>
                <a:gd name="T30" fmla="*/ 7 w 450"/>
                <a:gd name="T31" fmla="*/ 878 h 878"/>
                <a:gd name="T32" fmla="*/ 7 w 450"/>
                <a:gd name="T33" fmla="*/ 854 h 87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50"/>
                <a:gd name="T52" fmla="*/ 0 h 878"/>
                <a:gd name="T53" fmla="*/ 450 w 450"/>
                <a:gd name="T54" fmla="*/ 878 h 87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5" name="Freeform 20"/>
            <p:cNvSpPr>
              <a:spLocks/>
            </p:cNvSpPr>
            <p:nvPr/>
          </p:nvSpPr>
          <p:spPr bwMode="auto">
            <a:xfrm>
              <a:off x="3273346" y="5652419"/>
              <a:ext cx="137943" cy="288007"/>
            </a:xfrm>
            <a:custGeom>
              <a:avLst/>
              <a:gdLst>
                <a:gd name="T0" fmla="*/ 0 w 35"/>
                <a:gd name="T1" fmla="*/ 0 h 73"/>
                <a:gd name="T2" fmla="*/ 26 w 35"/>
                <a:gd name="T3" fmla="*/ 73 h 73"/>
                <a:gd name="T4" fmla="*/ 35 w 35"/>
                <a:gd name="T5" fmla="*/ 73 h 73"/>
                <a:gd name="T6" fmla="*/ 0 w 35"/>
                <a:gd name="T7" fmla="*/ 0 h 73"/>
                <a:gd name="T8" fmla="*/ 0 60000 65536"/>
                <a:gd name="T9" fmla="*/ 0 60000 65536"/>
                <a:gd name="T10" fmla="*/ 0 60000 65536"/>
                <a:gd name="T11" fmla="*/ 0 60000 65536"/>
                <a:gd name="T12" fmla="*/ 0 w 35"/>
                <a:gd name="T13" fmla="*/ 0 h 73"/>
                <a:gd name="T14" fmla="*/ 35 w 35"/>
                <a:gd name="T15" fmla="*/ 73 h 73"/>
              </a:gdLst>
              <a:ahLst/>
              <a:cxnLst>
                <a:cxn ang="T8">
                  <a:pos x="T0" y="T1"/>
                </a:cxn>
                <a:cxn ang="T9">
                  <a:pos x="T2" y="T3"/>
                </a:cxn>
                <a:cxn ang="T10">
                  <a:pos x="T4" y="T5"/>
                </a:cxn>
                <a:cxn ang="T11">
                  <a:pos x="T6" y="T7"/>
                </a:cxn>
              </a:cxnLst>
              <a:rect l="T12" t="T13" r="T14" b="T15"/>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6" name="Freeform 21"/>
            <p:cNvSpPr>
              <a:spLocks/>
            </p:cNvSpPr>
            <p:nvPr/>
          </p:nvSpPr>
          <p:spPr bwMode="auto">
            <a:xfrm>
              <a:off x="3143518" y="4655887"/>
              <a:ext cx="31104" cy="189300"/>
            </a:xfrm>
            <a:custGeom>
              <a:avLst/>
              <a:gdLst>
                <a:gd name="T0" fmla="*/ 7 w 8"/>
                <a:gd name="T1" fmla="*/ 44 h 48"/>
                <a:gd name="T2" fmla="*/ 8 w 8"/>
                <a:gd name="T3" fmla="*/ 48 h 48"/>
                <a:gd name="T4" fmla="*/ 8 w 8"/>
                <a:gd name="T5" fmla="*/ 19 h 48"/>
                <a:gd name="T6" fmla="*/ 1 w 8"/>
                <a:gd name="T7" fmla="*/ 0 h 48"/>
                <a:gd name="T8" fmla="*/ 0 w 8"/>
                <a:gd name="T9" fmla="*/ 26 h 48"/>
                <a:gd name="T10" fmla="*/ 7 w 8"/>
                <a:gd name="T11" fmla="*/ 44 h 48"/>
                <a:gd name="T12" fmla="*/ 0 60000 65536"/>
                <a:gd name="T13" fmla="*/ 0 60000 65536"/>
                <a:gd name="T14" fmla="*/ 0 60000 65536"/>
                <a:gd name="T15" fmla="*/ 0 60000 65536"/>
                <a:gd name="T16" fmla="*/ 0 60000 65536"/>
                <a:gd name="T17" fmla="*/ 0 60000 65536"/>
                <a:gd name="T18" fmla="*/ 0 w 8"/>
                <a:gd name="T19" fmla="*/ 0 h 48"/>
                <a:gd name="T20" fmla="*/ 8 w 8"/>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7" name="Freeform 22"/>
            <p:cNvSpPr>
              <a:spLocks/>
            </p:cNvSpPr>
            <p:nvPr/>
          </p:nvSpPr>
          <p:spPr bwMode="auto">
            <a:xfrm>
              <a:off x="3211137" y="5410385"/>
              <a:ext cx="204209" cy="530041"/>
            </a:xfrm>
            <a:custGeom>
              <a:avLst/>
              <a:gdLst>
                <a:gd name="T0" fmla="*/ 7 w 52"/>
                <a:gd name="T1" fmla="*/ 18 h 135"/>
                <a:gd name="T2" fmla="*/ 0 w 52"/>
                <a:gd name="T3" fmla="*/ 0 h 135"/>
                <a:gd name="T4" fmla="*/ 12 w 52"/>
                <a:gd name="T5" fmla="*/ 48 h 135"/>
                <a:gd name="T6" fmla="*/ 16 w 52"/>
                <a:gd name="T7" fmla="*/ 62 h 135"/>
                <a:gd name="T8" fmla="*/ 51 w 52"/>
                <a:gd name="T9" fmla="*/ 135 h 135"/>
                <a:gd name="T10" fmla="*/ 52 w 52"/>
                <a:gd name="T11" fmla="*/ 135 h 135"/>
                <a:gd name="T12" fmla="*/ 24 w 52"/>
                <a:gd name="T13" fmla="*/ 56 h 135"/>
                <a:gd name="T14" fmla="*/ 7 w 52"/>
                <a:gd name="T15" fmla="*/ 18 h 135"/>
                <a:gd name="T16" fmla="*/ 0 60000 65536"/>
                <a:gd name="T17" fmla="*/ 0 60000 65536"/>
                <a:gd name="T18" fmla="*/ 0 60000 65536"/>
                <a:gd name="T19" fmla="*/ 0 60000 65536"/>
                <a:gd name="T20" fmla="*/ 0 60000 65536"/>
                <a:gd name="T21" fmla="*/ 0 60000 65536"/>
                <a:gd name="T22" fmla="*/ 0 60000 65536"/>
                <a:gd name="T23" fmla="*/ 0 60000 65536"/>
                <a:gd name="T24" fmla="*/ 0 w 52"/>
                <a:gd name="T25" fmla="*/ 0 h 135"/>
                <a:gd name="T26" fmla="*/ 52 w 52"/>
                <a:gd name="T27" fmla="*/ 135 h 1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grpSp>
        <p:nvGrpSpPr>
          <p:cNvPr id="1027" name="Group 9"/>
          <p:cNvGrpSpPr>
            <a:grpSpLocks/>
          </p:cNvGrpSpPr>
          <p:nvPr/>
        </p:nvGrpSpPr>
        <p:grpSpPr bwMode="auto">
          <a:xfrm>
            <a:off x="26988" y="0"/>
            <a:ext cx="2357437" cy="6853238"/>
            <a:chOff x="6627813" y="194833"/>
            <a:chExt cx="1952625" cy="5678918"/>
          </a:xfrm>
        </p:grpSpPr>
        <p:sp>
          <p:nvSpPr>
            <p:cNvPr id="1034" name="Freeform 27"/>
            <p:cNvSpPr>
              <a:spLocks/>
            </p:cNvSpPr>
            <p:nvPr/>
          </p:nvSpPr>
          <p:spPr bwMode="auto">
            <a:xfrm>
              <a:off x="6627813" y="194833"/>
              <a:ext cx="408933" cy="3646504"/>
            </a:xfrm>
            <a:custGeom>
              <a:avLst/>
              <a:gdLst>
                <a:gd name="T0" fmla="*/ 7 w 103"/>
                <a:gd name="T1" fmla="*/ 210 h 920"/>
                <a:gd name="T2" fmla="*/ 26 w 103"/>
                <a:gd name="T3" fmla="*/ 445 h 920"/>
                <a:gd name="T4" fmla="*/ 57 w 103"/>
                <a:gd name="T5" fmla="*/ 679 h 920"/>
                <a:gd name="T6" fmla="*/ 101 w 103"/>
                <a:gd name="T7" fmla="*/ 911 h 920"/>
                <a:gd name="T8" fmla="*/ 103 w 103"/>
                <a:gd name="T9" fmla="*/ 920 h 920"/>
                <a:gd name="T10" fmla="*/ 99 w 103"/>
                <a:gd name="T11" fmla="*/ 874 h 920"/>
                <a:gd name="T12" fmla="*/ 99 w 103"/>
                <a:gd name="T13" fmla="*/ 866 h 920"/>
                <a:gd name="T14" fmla="*/ 63 w 103"/>
                <a:gd name="T15" fmla="*/ 678 h 920"/>
                <a:gd name="T16" fmla="*/ 30 w 103"/>
                <a:gd name="T17" fmla="*/ 444 h 920"/>
                <a:gd name="T18" fmla="*/ 9 w 103"/>
                <a:gd name="T19" fmla="*/ 209 h 920"/>
                <a:gd name="T20" fmla="*/ 3 w 103"/>
                <a:gd name="T21" fmla="*/ 92 h 920"/>
                <a:gd name="T22" fmla="*/ 1 w 103"/>
                <a:gd name="T23" fmla="*/ 0 h 920"/>
                <a:gd name="T24" fmla="*/ 0 w 103"/>
                <a:gd name="T25" fmla="*/ 0 h 920"/>
                <a:gd name="T26" fmla="*/ 1 w 103"/>
                <a:gd name="T27" fmla="*/ 92 h 920"/>
                <a:gd name="T28" fmla="*/ 7 w 103"/>
                <a:gd name="T29" fmla="*/ 210 h 9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03"/>
                <a:gd name="T46" fmla="*/ 0 h 920"/>
                <a:gd name="T47" fmla="*/ 103 w 103"/>
                <a:gd name="T48" fmla="*/ 920 h 92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5" name="Freeform 28"/>
            <p:cNvSpPr>
              <a:spLocks/>
            </p:cNvSpPr>
            <p:nvPr/>
          </p:nvSpPr>
          <p:spPr bwMode="auto">
            <a:xfrm>
              <a:off x="7061730" y="3771618"/>
              <a:ext cx="349763" cy="1310216"/>
            </a:xfrm>
            <a:custGeom>
              <a:avLst/>
              <a:gdLst>
                <a:gd name="T0" fmla="*/ 53 w 88"/>
                <a:gd name="T1" fmla="*/ 229 h 330"/>
                <a:gd name="T2" fmla="*/ 88 w 88"/>
                <a:gd name="T3" fmla="*/ 330 h 330"/>
                <a:gd name="T4" fmla="*/ 88 w 88"/>
                <a:gd name="T5" fmla="*/ 308 h 330"/>
                <a:gd name="T6" fmla="*/ 88 w 88"/>
                <a:gd name="T7" fmla="*/ 304 h 330"/>
                <a:gd name="T8" fmla="*/ 62 w 88"/>
                <a:gd name="T9" fmla="*/ 226 h 330"/>
                <a:gd name="T10" fmla="*/ 0 w 88"/>
                <a:gd name="T11" fmla="*/ 0 h 330"/>
                <a:gd name="T12" fmla="*/ 7 w 88"/>
                <a:gd name="T13" fmla="*/ 63 h 330"/>
                <a:gd name="T14" fmla="*/ 53 w 88"/>
                <a:gd name="T15" fmla="*/ 229 h 330"/>
                <a:gd name="T16" fmla="*/ 0 60000 65536"/>
                <a:gd name="T17" fmla="*/ 0 60000 65536"/>
                <a:gd name="T18" fmla="*/ 0 60000 65536"/>
                <a:gd name="T19" fmla="*/ 0 60000 65536"/>
                <a:gd name="T20" fmla="*/ 0 60000 65536"/>
                <a:gd name="T21" fmla="*/ 0 60000 65536"/>
                <a:gd name="T22" fmla="*/ 0 60000 65536"/>
                <a:gd name="T23" fmla="*/ 0 60000 65536"/>
                <a:gd name="T24" fmla="*/ 0 w 88"/>
                <a:gd name="T25" fmla="*/ 0 h 330"/>
                <a:gd name="T26" fmla="*/ 88 w 88"/>
                <a:gd name="T27" fmla="*/ 330 h 3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6" name="Freeform 29"/>
            <p:cNvSpPr>
              <a:spLocks/>
            </p:cNvSpPr>
            <p:nvPr/>
          </p:nvSpPr>
          <p:spPr bwMode="auto">
            <a:xfrm>
              <a:off x="7439105" y="5052893"/>
              <a:ext cx="357653" cy="820858"/>
            </a:xfrm>
            <a:custGeom>
              <a:avLst/>
              <a:gdLst>
                <a:gd name="T0" fmla="*/ 6 w 90"/>
                <a:gd name="T1" fmla="*/ 15 h 207"/>
                <a:gd name="T2" fmla="*/ 0 w 90"/>
                <a:gd name="T3" fmla="*/ 0 h 207"/>
                <a:gd name="T4" fmla="*/ 1 w 90"/>
                <a:gd name="T5" fmla="*/ 29 h 207"/>
                <a:gd name="T6" fmla="*/ 42 w 90"/>
                <a:gd name="T7" fmla="*/ 127 h 207"/>
                <a:gd name="T8" fmla="*/ 80 w 90"/>
                <a:gd name="T9" fmla="*/ 207 h 207"/>
                <a:gd name="T10" fmla="*/ 90 w 90"/>
                <a:gd name="T11" fmla="*/ 207 h 207"/>
                <a:gd name="T12" fmla="*/ 50 w 90"/>
                <a:gd name="T13" fmla="*/ 123 h 207"/>
                <a:gd name="T14" fmla="*/ 6 w 90"/>
                <a:gd name="T15" fmla="*/ 15 h 207"/>
                <a:gd name="T16" fmla="*/ 0 60000 65536"/>
                <a:gd name="T17" fmla="*/ 0 60000 65536"/>
                <a:gd name="T18" fmla="*/ 0 60000 65536"/>
                <a:gd name="T19" fmla="*/ 0 60000 65536"/>
                <a:gd name="T20" fmla="*/ 0 60000 65536"/>
                <a:gd name="T21" fmla="*/ 0 60000 65536"/>
                <a:gd name="T22" fmla="*/ 0 60000 65536"/>
                <a:gd name="T23" fmla="*/ 0 60000 65536"/>
                <a:gd name="T24" fmla="*/ 0 w 90"/>
                <a:gd name="T25" fmla="*/ 0 h 207"/>
                <a:gd name="T26" fmla="*/ 90 w 90"/>
                <a:gd name="T27" fmla="*/ 207 h 207"/>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7" name="Freeform 30"/>
            <p:cNvSpPr>
              <a:spLocks/>
            </p:cNvSpPr>
            <p:nvPr/>
          </p:nvSpPr>
          <p:spPr bwMode="auto">
            <a:xfrm>
              <a:off x="7036746" y="3811082"/>
              <a:ext cx="457585" cy="1853508"/>
            </a:xfrm>
            <a:custGeom>
              <a:avLst/>
              <a:gdLst>
                <a:gd name="T0" fmla="*/ 101 w 115"/>
                <a:gd name="T1" fmla="*/ 409 h 467"/>
                <a:gd name="T2" fmla="*/ 78 w 115"/>
                <a:gd name="T3" fmla="*/ 344 h 467"/>
                <a:gd name="T4" fmla="*/ 29 w 115"/>
                <a:gd name="T5" fmla="*/ 151 h 467"/>
                <a:gd name="T6" fmla="*/ 13 w 115"/>
                <a:gd name="T7" fmla="*/ 53 h 467"/>
                <a:gd name="T8" fmla="*/ 0 w 115"/>
                <a:gd name="T9" fmla="*/ 0 h 467"/>
                <a:gd name="T10" fmla="*/ 21 w 115"/>
                <a:gd name="T11" fmla="*/ 152 h 467"/>
                <a:gd name="T12" fmla="*/ 69 w 115"/>
                <a:gd name="T13" fmla="*/ 347 h 467"/>
                <a:gd name="T14" fmla="*/ 103 w 115"/>
                <a:gd name="T15" fmla="*/ 441 h 467"/>
                <a:gd name="T16" fmla="*/ 115 w 115"/>
                <a:gd name="T17" fmla="*/ 467 h 467"/>
                <a:gd name="T18" fmla="*/ 112 w 115"/>
                <a:gd name="T19" fmla="*/ 458 h 467"/>
                <a:gd name="T20" fmla="*/ 101 w 115"/>
                <a:gd name="T21" fmla="*/ 409 h 46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15"/>
                <a:gd name="T34" fmla="*/ 0 h 467"/>
                <a:gd name="T35" fmla="*/ 115 w 115"/>
                <a:gd name="T36" fmla="*/ 467 h 46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8" name="Freeform 31"/>
            <p:cNvSpPr>
              <a:spLocks/>
            </p:cNvSpPr>
            <p:nvPr/>
          </p:nvSpPr>
          <p:spPr bwMode="auto">
            <a:xfrm>
              <a:off x="6993355" y="1263001"/>
              <a:ext cx="144639" cy="2508617"/>
            </a:xfrm>
            <a:custGeom>
              <a:avLst/>
              <a:gdLst>
                <a:gd name="T0" fmla="*/ 17 w 36"/>
                <a:gd name="T1" fmla="*/ 633 h 633"/>
                <a:gd name="T2" fmla="*/ 13 w 36"/>
                <a:gd name="T3" fmla="*/ 597 h 633"/>
                <a:gd name="T4" fmla="*/ 5 w 36"/>
                <a:gd name="T5" fmla="*/ 398 h 633"/>
                <a:gd name="T6" fmla="*/ 13 w 36"/>
                <a:gd name="T7" fmla="*/ 198 h 633"/>
                <a:gd name="T8" fmla="*/ 22 w 36"/>
                <a:gd name="T9" fmla="*/ 99 h 633"/>
                <a:gd name="T10" fmla="*/ 36 w 36"/>
                <a:gd name="T11" fmla="*/ 0 h 633"/>
                <a:gd name="T12" fmla="*/ 35 w 36"/>
                <a:gd name="T13" fmla="*/ 0 h 633"/>
                <a:gd name="T14" fmla="*/ 20 w 36"/>
                <a:gd name="T15" fmla="*/ 99 h 633"/>
                <a:gd name="T16" fmla="*/ 10 w 36"/>
                <a:gd name="T17" fmla="*/ 198 h 633"/>
                <a:gd name="T18" fmla="*/ 1 w 36"/>
                <a:gd name="T19" fmla="*/ 398 h 633"/>
                <a:gd name="T20" fmla="*/ 7 w 36"/>
                <a:gd name="T21" fmla="*/ 589 h 633"/>
                <a:gd name="T22" fmla="*/ 16 w 36"/>
                <a:gd name="T23" fmla="*/ 632 h 633"/>
                <a:gd name="T24" fmla="*/ 17 w 36"/>
                <a:gd name="T25" fmla="*/ 633 h 63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6"/>
                <a:gd name="T40" fmla="*/ 0 h 633"/>
                <a:gd name="T41" fmla="*/ 36 w 36"/>
                <a:gd name="T42" fmla="*/ 633 h 633"/>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9" name="Freeform 32"/>
            <p:cNvSpPr>
              <a:spLocks/>
            </p:cNvSpPr>
            <p:nvPr/>
          </p:nvSpPr>
          <p:spPr bwMode="auto">
            <a:xfrm>
              <a:off x="7525889" y="5640911"/>
              <a:ext cx="111767" cy="232840"/>
            </a:xfrm>
            <a:custGeom>
              <a:avLst/>
              <a:gdLst>
                <a:gd name="T0" fmla="*/ 22 w 28"/>
                <a:gd name="T1" fmla="*/ 59 h 59"/>
                <a:gd name="T2" fmla="*/ 28 w 28"/>
                <a:gd name="T3" fmla="*/ 59 h 59"/>
                <a:gd name="T4" fmla="*/ 0 w 28"/>
                <a:gd name="T5" fmla="*/ 0 h 59"/>
                <a:gd name="T6" fmla="*/ 22 w 28"/>
                <a:gd name="T7" fmla="*/ 59 h 59"/>
                <a:gd name="T8" fmla="*/ 0 60000 65536"/>
                <a:gd name="T9" fmla="*/ 0 60000 65536"/>
                <a:gd name="T10" fmla="*/ 0 60000 65536"/>
                <a:gd name="T11" fmla="*/ 0 60000 65536"/>
                <a:gd name="T12" fmla="*/ 0 w 28"/>
                <a:gd name="T13" fmla="*/ 0 h 59"/>
                <a:gd name="T14" fmla="*/ 28 w 28"/>
                <a:gd name="T15" fmla="*/ 59 h 59"/>
              </a:gdLst>
              <a:ahLst/>
              <a:cxnLst>
                <a:cxn ang="T8">
                  <a:pos x="T0" y="T1"/>
                </a:cxn>
                <a:cxn ang="T9">
                  <a:pos x="T2" y="T3"/>
                </a:cxn>
                <a:cxn ang="T10">
                  <a:pos x="T4" y="T5"/>
                </a:cxn>
                <a:cxn ang="T11">
                  <a:pos x="T6" y="T7"/>
                </a:cxn>
              </a:cxnLst>
              <a:rect l="T12" t="T13" r="T14" b="T15"/>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0" name="Freeform 33"/>
            <p:cNvSpPr>
              <a:spLocks/>
            </p:cNvSpPr>
            <p:nvPr/>
          </p:nvSpPr>
          <p:spPr bwMode="auto">
            <a:xfrm>
              <a:off x="7020967" y="3599290"/>
              <a:ext cx="68375" cy="423584"/>
            </a:xfrm>
            <a:custGeom>
              <a:avLst/>
              <a:gdLst>
                <a:gd name="T0" fmla="*/ 4 w 17"/>
                <a:gd name="T1" fmla="*/ 54 h 107"/>
                <a:gd name="T2" fmla="*/ 17 w 17"/>
                <a:gd name="T3" fmla="*/ 107 h 107"/>
                <a:gd name="T4" fmla="*/ 10 w 17"/>
                <a:gd name="T5" fmla="*/ 44 h 107"/>
                <a:gd name="T6" fmla="*/ 9 w 17"/>
                <a:gd name="T7" fmla="*/ 43 h 107"/>
                <a:gd name="T8" fmla="*/ 0 w 17"/>
                <a:gd name="T9" fmla="*/ 0 h 107"/>
                <a:gd name="T10" fmla="*/ 0 w 17"/>
                <a:gd name="T11" fmla="*/ 8 h 107"/>
                <a:gd name="T12" fmla="*/ 4 w 17"/>
                <a:gd name="T13" fmla="*/ 54 h 107"/>
                <a:gd name="T14" fmla="*/ 0 60000 65536"/>
                <a:gd name="T15" fmla="*/ 0 60000 65536"/>
                <a:gd name="T16" fmla="*/ 0 60000 65536"/>
                <a:gd name="T17" fmla="*/ 0 60000 65536"/>
                <a:gd name="T18" fmla="*/ 0 60000 65536"/>
                <a:gd name="T19" fmla="*/ 0 60000 65536"/>
                <a:gd name="T20" fmla="*/ 0 60000 65536"/>
                <a:gd name="T21" fmla="*/ 0 w 17"/>
                <a:gd name="T22" fmla="*/ 0 h 107"/>
                <a:gd name="T23" fmla="*/ 17 w 17"/>
                <a:gd name="T24" fmla="*/ 107 h 10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1" name="Freeform 34"/>
            <p:cNvSpPr>
              <a:spLocks/>
            </p:cNvSpPr>
            <p:nvPr/>
          </p:nvSpPr>
          <p:spPr bwMode="auto">
            <a:xfrm>
              <a:off x="7411493" y="2802110"/>
              <a:ext cx="1168945" cy="2250783"/>
            </a:xfrm>
            <a:custGeom>
              <a:avLst/>
              <a:gdLst>
                <a:gd name="T0" fmla="*/ 8 w 294"/>
                <a:gd name="T1" fmla="*/ 553 h 568"/>
                <a:gd name="T2" fmla="*/ 35 w 294"/>
                <a:gd name="T3" fmla="*/ 397 h 568"/>
                <a:gd name="T4" fmla="*/ 99 w 294"/>
                <a:gd name="T5" fmla="*/ 252 h 568"/>
                <a:gd name="T6" fmla="*/ 187 w 294"/>
                <a:gd name="T7" fmla="*/ 119 h 568"/>
                <a:gd name="T8" fmla="*/ 238 w 294"/>
                <a:gd name="T9" fmla="*/ 58 h 568"/>
                <a:gd name="T10" fmla="*/ 265 w 294"/>
                <a:gd name="T11" fmla="*/ 28 h 568"/>
                <a:gd name="T12" fmla="*/ 294 w 294"/>
                <a:gd name="T13" fmla="*/ 0 h 568"/>
                <a:gd name="T14" fmla="*/ 293 w 294"/>
                <a:gd name="T15" fmla="*/ 0 h 568"/>
                <a:gd name="T16" fmla="*/ 264 w 294"/>
                <a:gd name="T17" fmla="*/ 27 h 568"/>
                <a:gd name="T18" fmla="*/ 237 w 294"/>
                <a:gd name="T19" fmla="*/ 56 h 568"/>
                <a:gd name="T20" fmla="*/ 185 w 294"/>
                <a:gd name="T21" fmla="*/ 117 h 568"/>
                <a:gd name="T22" fmla="*/ 95 w 294"/>
                <a:gd name="T23" fmla="*/ 249 h 568"/>
                <a:gd name="T24" fmla="*/ 30 w 294"/>
                <a:gd name="T25" fmla="*/ 396 h 568"/>
                <a:gd name="T26" fmla="*/ 0 w 294"/>
                <a:gd name="T27" fmla="*/ 549 h 568"/>
                <a:gd name="T28" fmla="*/ 7 w 294"/>
                <a:gd name="T29" fmla="*/ 568 h 568"/>
                <a:gd name="T30" fmla="*/ 8 w 294"/>
                <a:gd name="T31" fmla="*/ 553 h 56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94"/>
                <a:gd name="T49" fmla="*/ 0 h 568"/>
                <a:gd name="T50" fmla="*/ 294 w 294"/>
                <a:gd name="T51" fmla="*/ 568 h 56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2" name="Freeform 35"/>
            <p:cNvSpPr>
              <a:spLocks/>
            </p:cNvSpPr>
            <p:nvPr/>
          </p:nvSpPr>
          <p:spPr bwMode="auto">
            <a:xfrm>
              <a:off x="7494331" y="5664590"/>
              <a:ext cx="99932" cy="209161"/>
            </a:xfrm>
            <a:custGeom>
              <a:avLst/>
              <a:gdLst>
                <a:gd name="T0" fmla="*/ 0 w 25"/>
                <a:gd name="T1" fmla="*/ 0 h 53"/>
                <a:gd name="T2" fmla="*/ 19 w 25"/>
                <a:gd name="T3" fmla="*/ 53 h 53"/>
                <a:gd name="T4" fmla="*/ 25 w 25"/>
                <a:gd name="T5" fmla="*/ 53 h 53"/>
                <a:gd name="T6" fmla="*/ 0 w 25"/>
                <a:gd name="T7" fmla="*/ 0 h 53"/>
                <a:gd name="T8" fmla="*/ 0 60000 65536"/>
                <a:gd name="T9" fmla="*/ 0 60000 65536"/>
                <a:gd name="T10" fmla="*/ 0 60000 65536"/>
                <a:gd name="T11" fmla="*/ 0 60000 65536"/>
                <a:gd name="T12" fmla="*/ 0 w 25"/>
                <a:gd name="T13" fmla="*/ 0 h 53"/>
                <a:gd name="T14" fmla="*/ 25 w 25"/>
                <a:gd name="T15" fmla="*/ 53 h 53"/>
              </a:gdLst>
              <a:ahLst/>
              <a:cxnLst>
                <a:cxn ang="T8">
                  <a:pos x="T0" y="T1"/>
                </a:cxn>
                <a:cxn ang="T9">
                  <a:pos x="T2" y="T3"/>
                </a:cxn>
                <a:cxn ang="T10">
                  <a:pos x="T4" y="T5"/>
                </a:cxn>
                <a:cxn ang="T11">
                  <a:pos x="T6" y="T7"/>
                </a:cxn>
              </a:cxnLst>
              <a:rect l="T12" t="T13" r="T14" b="T15"/>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3" name="Freeform 36"/>
            <p:cNvSpPr>
              <a:spLocks/>
            </p:cNvSpPr>
            <p:nvPr/>
          </p:nvSpPr>
          <p:spPr bwMode="auto">
            <a:xfrm>
              <a:off x="7411493" y="5081833"/>
              <a:ext cx="114396" cy="559078"/>
            </a:xfrm>
            <a:custGeom>
              <a:avLst/>
              <a:gdLst>
                <a:gd name="T0" fmla="*/ 0 w 29"/>
                <a:gd name="T1" fmla="*/ 0 h 141"/>
                <a:gd name="T2" fmla="*/ 7 w 29"/>
                <a:gd name="T3" fmla="*/ 89 h 141"/>
                <a:gd name="T4" fmla="*/ 18 w 29"/>
                <a:gd name="T5" fmla="*/ 117 h 141"/>
                <a:gd name="T6" fmla="*/ 29 w 29"/>
                <a:gd name="T7" fmla="*/ 141 h 141"/>
                <a:gd name="T8" fmla="*/ 27 w 29"/>
                <a:gd name="T9" fmla="*/ 135 h 141"/>
                <a:gd name="T10" fmla="*/ 8 w 29"/>
                <a:gd name="T11" fmla="*/ 22 h 141"/>
                <a:gd name="T12" fmla="*/ 4 w 29"/>
                <a:gd name="T13" fmla="*/ 11 h 141"/>
                <a:gd name="T14" fmla="*/ 0 w 29"/>
                <a:gd name="T15" fmla="*/ 0 h 141"/>
                <a:gd name="T16" fmla="*/ 0 60000 65536"/>
                <a:gd name="T17" fmla="*/ 0 60000 65536"/>
                <a:gd name="T18" fmla="*/ 0 60000 65536"/>
                <a:gd name="T19" fmla="*/ 0 60000 65536"/>
                <a:gd name="T20" fmla="*/ 0 60000 65536"/>
                <a:gd name="T21" fmla="*/ 0 60000 65536"/>
                <a:gd name="T22" fmla="*/ 0 60000 65536"/>
                <a:gd name="T23" fmla="*/ 0 60000 65536"/>
                <a:gd name="T24" fmla="*/ 0 w 29"/>
                <a:gd name="T25" fmla="*/ 0 h 141"/>
                <a:gd name="T26" fmla="*/ 29 w 29"/>
                <a:gd name="T27" fmla="*/ 141 h 14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4" name="Freeform 37"/>
            <p:cNvSpPr>
              <a:spLocks/>
            </p:cNvSpPr>
            <p:nvPr/>
          </p:nvSpPr>
          <p:spPr bwMode="auto">
            <a:xfrm>
              <a:off x="7411493" y="4977910"/>
              <a:ext cx="32872" cy="189429"/>
            </a:xfrm>
            <a:custGeom>
              <a:avLst/>
              <a:gdLst>
                <a:gd name="T0" fmla="*/ 0 w 8"/>
                <a:gd name="T1" fmla="*/ 26 h 48"/>
                <a:gd name="T2" fmla="*/ 4 w 8"/>
                <a:gd name="T3" fmla="*/ 37 h 48"/>
                <a:gd name="T4" fmla="*/ 8 w 8"/>
                <a:gd name="T5" fmla="*/ 48 h 48"/>
                <a:gd name="T6" fmla="*/ 7 w 8"/>
                <a:gd name="T7" fmla="*/ 19 h 48"/>
                <a:gd name="T8" fmla="*/ 0 w 8"/>
                <a:gd name="T9" fmla="*/ 0 h 48"/>
                <a:gd name="T10" fmla="*/ 0 w 8"/>
                <a:gd name="T11" fmla="*/ 4 h 48"/>
                <a:gd name="T12" fmla="*/ 0 w 8"/>
                <a:gd name="T13" fmla="*/ 26 h 48"/>
                <a:gd name="T14" fmla="*/ 0 60000 65536"/>
                <a:gd name="T15" fmla="*/ 0 60000 65536"/>
                <a:gd name="T16" fmla="*/ 0 60000 65536"/>
                <a:gd name="T17" fmla="*/ 0 60000 65536"/>
                <a:gd name="T18" fmla="*/ 0 60000 65536"/>
                <a:gd name="T19" fmla="*/ 0 60000 65536"/>
                <a:gd name="T20" fmla="*/ 0 60000 65536"/>
                <a:gd name="T21" fmla="*/ 0 w 8"/>
                <a:gd name="T22" fmla="*/ 0 h 48"/>
                <a:gd name="T23" fmla="*/ 8 w 8"/>
                <a:gd name="T24" fmla="*/ 48 h 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5" name="Freeform 38"/>
            <p:cNvSpPr>
              <a:spLocks/>
            </p:cNvSpPr>
            <p:nvPr/>
          </p:nvSpPr>
          <p:spPr bwMode="auto">
            <a:xfrm>
              <a:off x="7439105" y="5434381"/>
              <a:ext cx="174882" cy="439370"/>
            </a:xfrm>
            <a:custGeom>
              <a:avLst/>
              <a:gdLst>
                <a:gd name="T0" fmla="*/ 11 w 44"/>
                <a:gd name="T1" fmla="*/ 28 h 111"/>
                <a:gd name="T2" fmla="*/ 0 w 44"/>
                <a:gd name="T3" fmla="*/ 0 h 111"/>
                <a:gd name="T4" fmla="*/ 11 w 44"/>
                <a:gd name="T5" fmla="*/ 49 h 111"/>
                <a:gd name="T6" fmla="*/ 14 w 44"/>
                <a:gd name="T7" fmla="*/ 58 h 111"/>
                <a:gd name="T8" fmla="*/ 39 w 44"/>
                <a:gd name="T9" fmla="*/ 111 h 111"/>
                <a:gd name="T10" fmla="*/ 44 w 44"/>
                <a:gd name="T11" fmla="*/ 111 h 111"/>
                <a:gd name="T12" fmla="*/ 22 w 44"/>
                <a:gd name="T13" fmla="*/ 52 h 111"/>
                <a:gd name="T14" fmla="*/ 11 w 44"/>
                <a:gd name="T15" fmla="*/ 28 h 111"/>
                <a:gd name="T16" fmla="*/ 0 60000 65536"/>
                <a:gd name="T17" fmla="*/ 0 60000 65536"/>
                <a:gd name="T18" fmla="*/ 0 60000 65536"/>
                <a:gd name="T19" fmla="*/ 0 60000 65536"/>
                <a:gd name="T20" fmla="*/ 0 60000 65536"/>
                <a:gd name="T21" fmla="*/ 0 60000 65536"/>
                <a:gd name="T22" fmla="*/ 0 60000 65536"/>
                <a:gd name="T23" fmla="*/ 0 60000 65536"/>
                <a:gd name="T24" fmla="*/ 0 w 44"/>
                <a:gd name="T25" fmla="*/ 0 h 111"/>
                <a:gd name="T26" fmla="*/ 44 w 44"/>
                <a:gd name="T27" fmla="*/ 111 h 11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pt-BR" smtClean="0"/>
              <a:t>Click to edit Master title style</a:t>
            </a:r>
          </a:p>
        </p:txBody>
      </p:sp>
      <p:sp>
        <p:nvSpPr>
          <p:cNvPr id="1030" name="Text Placeholder 2"/>
          <p:cNvSpPr>
            <a:spLocks noGrp="1"/>
          </p:cNvSpPr>
          <p:nvPr>
            <p:ph type="body" idx="1"/>
          </p:nvPr>
        </p:nvSpPr>
        <p:spPr bwMode="auto">
          <a:xfrm>
            <a:off x="2589213" y="2133600"/>
            <a:ext cx="89154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pt-BR" smtClean="0"/>
              <a:t>Click to edit Master text styles</a:t>
            </a:r>
          </a:p>
          <a:p>
            <a:pPr lvl="1"/>
            <a:r>
              <a:rPr lang="en-US" altLang="pt-BR" smtClean="0"/>
              <a:t>Second level</a:t>
            </a:r>
          </a:p>
          <a:p>
            <a:pPr lvl="2"/>
            <a:r>
              <a:rPr lang="en-US" altLang="pt-BR" smtClean="0"/>
              <a:t>Third level</a:t>
            </a:r>
          </a:p>
          <a:p>
            <a:pPr lvl="3"/>
            <a:r>
              <a:rPr lang="en-US" altLang="pt-BR" smtClean="0"/>
              <a:t>Fourth level</a:t>
            </a:r>
          </a:p>
          <a:p>
            <a:pPr lvl="4"/>
            <a:r>
              <a:rPr lang="en-US" altLang="pt-BR" smtClean="0"/>
              <a:t>Fifth level</a:t>
            </a:r>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eaLnBrk="1" fontAlgn="auto" hangingPunct="1">
              <a:spcBef>
                <a:spcPts val="0"/>
              </a:spcBef>
              <a:spcAft>
                <a:spcPts val="0"/>
              </a:spcAft>
              <a:defRPr sz="900">
                <a:solidFill>
                  <a:schemeClr val="tx1">
                    <a:tint val="75000"/>
                  </a:schemeClr>
                </a:solidFill>
                <a:latin typeface="+mn-lt"/>
                <a:cs typeface="+mn-cs"/>
              </a:defRPr>
            </a:lvl1pPr>
          </a:lstStyle>
          <a:p>
            <a:pPr>
              <a:defRPr/>
            </a:pPr>
            <a:fld id="{7F7776FF-5F64-4DDC-9A40-684CE26C0C75}" type="datetimeFigureOut">
              <a:rPr lang="en-US"/>
              <a:pPr>
                <a:defRPr/>
              </a:pPr>
              <a:t>5/22/2019</a:t>
            </a:fld>
            <a:endParaRPr lang="en-US"/>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eaLnBrk="1" fontAlgn="auto" hangingPunct="1">
              <a:spcBef>
                <a:spcPts val="0"/>
              </a:spcBef>
              <a:spcAft>
                <a:spcPts val="0"/>
              </a:spcAft>
              <a:defRPr sz="9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2000" smtClean="0">
                <a:solidFill>
                  <a:srgbClr val="FEFFFF"/>
                </a:solidFill>
                <a:latin typeface="Century Gothic" panose="020B0502020202020204" pitchFamily="34" charset="0"/>
              </a:defRPr>
            </a:lvl1pPr>
          </a:lstStyle>
          <a:p>
            <a:pPr>
              <a:defRPr/>
            </a:pPr>
            <a:fld id="{EDC58345-BBAF-4F98-BB42-B83C830F4121}" type="slidenum">
              <a:rPr lang="en-US" altLang="pt-BR"/>
              <a:pPr>
                <a:defRPr/>
              </a:pPr>
              <a:t>‹nº›</a:t>
            </a:fld>
            <a:endParaRPr lang="en-US" altLang="pt-BR"/>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59" r:id="rId15"/>
    <p:sldLayoutId id="2147483760" r:id="rId16"/>
  </p:sldLayoutIdLst>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Century Gothic" pitchFamily="34" charset="0"/>
        </a:defRPr>
      </a:lvl2pPr>
      <a:lvl3pPr algn="l" defTabSz="457200" rtl="0" eaLnBrk="0" fontAlgn="base" hangingPunct="0">
        <a:spcBef>
          <a:spcPct val="0"/>
        </a:spcBef>
        <a:spcAft>
          <a:spcPct val="0"/>
        </a:spcAft>
        <a:defRPr sz="3600">
          <a:solidFill>
            <a:srgbClr val="262626"/>
          </a:solidFill>
          <a:latin typeface="Century Gothic" pitchFamily="34" charset="0"/>
        </a:defRPr>
      </a:lvl3pPr>
      <a:lvl4pPr algn="l" defTabSz="457200" rtl="0" eaLnBrk="0" fontAlgn="base" hangingPunct="0">
        <a:spcBef>
          <a:spcPct val="0"/>
        </a:spcBef>
        <a:spcAft>
          <a:spcPct val="0"/>
        </a:spcAft>
        <a:defRPr sz="3600">
          <a:solidFill>
            <a:srgbClr val="262626"/>
          </a:solidFill>
          <a:latin typeface="Century Gothic" pitchFamily="34" charset="0"/>
        </a:defRPr>
      </a:lvl4pPr>
      <a:lvl5pPr algn="l" defTabSz="457200" rtl="0" eaLnBrk="0" fontAlgn="base" hangingPunct="0">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jcnonweb.com/text.asp?2019/8/2/79/257144" TargetMode="External"/><Relationship Id="rId7" Type="http://schemas.openxmlformats.org/officeDocument/2006/relationships/image" Target="../media/image4.pn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www.jcnonweb.com/article.asp?issn=2249-4847;year=2019;volume=8;issue=2;spage=79;epage=84;aulast=Chacham;type=2"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nepjol/"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mailto:pmargotto@gmail.com"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paulomargotto.com.br/documentos/19343" TargetMode="External"/><Relationship Id="rId2" Type="http://schemas.openxmlformats.org/officeDocument/2006/relationships/hyperlink" Target="http://paulomargotto.com.br/hiperbilirrubinemia-neonatal-2019/"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149475" y="4986338"/>
            <a:ext cx="8915400" cy="2081212"/>
          </a:xfrm>
        </p:spPr>
        <p:txBody>
          <a:bodyPr>
            <a:normAutofit/>
          </a:bodyPr>
          <a:lstStyle/>
          <a:p>
            <a:pPr algn="ctr" eaLnBrk="1" hangingPunct="1"/>
            <a:r>
              <a:rPr lang="en-US" altLang="pt-BR" sz="2000" smtClean="0">
                <a:solidFill>
                  <a:srgbClr val="262626"/>
                </a:solidFill>
              </a:rPr>
              <a:t>Apresentação: </a:t>
            </a:r>
            <a:r>
              <a:rPr lang="en-US" altLang="pt-BR" sz="2000" b="1" smtClean="0">
                <a:solidFill>
                  <a:srgbClr val="262626"/>
                </a:solidFill>
              </a:rPr>
              <a:t>R3 Neonatologia Tatiane Martins Barcelos</a:t>
            </a:r>
          </a:p>
          <a:p>
            <a:pPr algn="ctr" eaLnBrk="1" hangingPunct="1"/>
            <a:r>
              <a:rPr lang="en-US" altLang="pt-BR" sz="2000" smtClean="0">
                <a:solidFill>
                  <a:srgbClr val="262626"/>
                </a:solidFill>
              </a:rPr>
              <a:t>Coordenação: </a:t>
            </a:r>
            <a:r>
              <a:rPr lang="en-US" altLang="pt-BR" sz="2000" b="1" smtClean="0">
                <a:solidFill>
                  <a:srgbClr val="262626"/>
                </a:solidFill>
              </a:rPr>
              <a:t>Dra Miza Vidigal</a:t>
            </a:r>
          </a:p>
          <a:p>
            <a:pPr algn="ctr" eaLnBrk="1" hangingPunct="1"/>
            <a:r>
              <a:rPr lang="en-US" altLang="pt-BR" b="1" smtClean="0">
                <a:solidFill>
                  <a:srgbClr val="262626"/>
                </a:solidFill>
                <a:effectLst>
                  <a:outerShdw blurRad="38100" dist="38100" dir="2700000" algn="tl">
                    <a:srgbClr val="C0C0C0"/>
                  </a:outerShdw>
                </a:effectLst>
                <a:hlinkClick r:id="rId2"/>
              </a:rPr>
              <a:t>www.paulomargotto.com.br</a:t>
            </a:r>
            <a:r>
              <a:rPr lang="en-US" altLang="pt-BR" b="1" smtClean="0">
                <a:solidFill>
                  <a:srgbClr val="262626"/>
                </a:solidFill>
                <a:effectLst>
                  <a:outerShdw blurRad="38100" dist="38100" dir="2700000" algn="tl">
                    <a:srgbClr val="C0C0C0"/>
                  </a:outerShdw>
                </a:effectLst>
              </a:rPr>
              <a:t> </a:t>
            </a:r>
          </a:p>
          <a:p>
            <a:pPr algn="ctr" eaLnBrk="1" hangingPunct="1"/>
            <a:r>
              <a:rPr lang="en-US" altLang="pt-BR" smtClean="0">
                <a:solidFill>
                  <a:srgbClr val="262626"/>
                </a:solidFill>
              </a:rPr>
              <a:t>Brasília, 25 de Maio de 2019.</a:t>
            </a:r>
          </a:p>
        </p:txBody>
      </p:sp>
      <p:graphicFrame>
        <p:nvGraphicFramePr>
          <p:cNvPr id="18460" name="Group 28"/>
          <p:cNvGraphicFramePr>
            <a:graphicFrameLocks noGrp="1"/>
          </p:cNvGraphicFramePr>
          <p:nvPr/>
        </p:nvGraphicFramePr>
        <p:xfrm>
          <a:off x="915988" y="3703638"/>
          <a:ext cx="10810875" cy="822960"/>
        </p:xfrm>
        <a:graphic>
          <a:graphicData uri="http://schemas.openxmlformats.org/drawingml/2006/table">
            <a:tbl>
              <a:tblPr/>
              <a:tblGrid>
                <a:gridCol w="10810875"/>
              </a:tblGrid>
              <a:tr h="668338">
                <a:tc>
                  <a:txBody>
                    <a:bodyPr/>
                    <a:lstStyle>
                      <a:lvl1pPr>
                        <a:spcBef>
                          <a:spcPts val="1000"/>
                        </a:spcBef>
                        <a:buClr>
                          <a:schemeClr val="accent1"/>
                        </a:buClr>
                        <a:buFont typeface="Wingdings 3" panose="05040102010807070707" pitchFamily="18" charset="2"/>
                        <a:defRPr sz="1600">
                          <a:solidFill>
                            <a:srgbClr val="404040"/>
                          </a:solidFill>
                          <a:latin typeface="Century Gothic" panose="020B0502020202020204" pitchFamily="34" charset="0"/>
                        </a:defRPr>
                      </a:lvl1pPr>
                      <a:lvl2pPr>
                        <a:spcBef>
                          <a:spcPts val="1000"/>
                        </a:spcBef>
                        <a:buClr>
                          <a:schemeClr val="accent1"/>
                        </a:buClr>
                        <a:buFont typeface="Wingdings 3" panose="05040102010807070707" pitchFamily="18" charset="2"/>
                        <a:defRPr sz="1400">
                          <a:solidFill>
                            <a:srgbClr val="404040"/>
                          </a:solidFill>
                          <a:latin typeface="Century Gothic" panose="020B0502020202020204" pitchFamily="34" charset="0"/>
                        </a:defRPr>
                      </a:lvl2pPr>
                      <a:lvl3pPr>
                        <a:spcBef>
                          <a:spcPts val="1000"/>
                        </a:spcBef>
                        <a:buClr>
                          <a:schemeClr val="accent1"/>
                        </a:buClr>
                        <a:buFont typeface="Wingdings 3" panose="05040102010807070707" pitchFamily="18" charset="2"/>
                        <a:defRPr sz="1200">
                          <a:solidFill>
                            <a:srgbClr val="404040"/>
                          </a:solidFill>
                          <a:latin typeface="Century Gothic" panose="020B0502020202020204" pitchFamily="34" charset="0"/>
                        </a:defRPr>
                      </a:lvl3pPr>
                      <a:lvl4pPr>
                        <a:spcBef>
                          <a:spcPts val="1000"/>
                        </a:spcBef>
                        <a:buClr>
                          <a:schemeClr val="accent1"/>
                        </a:buClr>
                        <a:buFont typeface="Wingdings 3" panose="05040102010807070707" pitchFamily="18" charset="2"/>
                        <a:defRPr sz="1000">
                          <a:solidFill>
                            <a:srgbClr val="404040"/>
                          </a:solidFill>
                          <a:latin typeface="Century Gothic" panose="020B0502020202020204" pitchFamily="34" charset="0"/>
                        </a:defRPr>
                      </a:lvl4pPr>
                      <a:lvl5pPr>
                        <a:spcBef>
                          <a:spcPts val="1000"/>
                        </a:spcBef>
                        <a:buClr>
                          <a:schemeClr val="accent1"/>
                        </a:buClr>
                        <a:buFont typeface="Wingdings 3" panose="05040102010807070707" pitchFamily="18" charset="2"/>
                        <a:defRPr sz="1000">
                          <a:solidFill>
                            <a:srgbClr val="404040"/>
                          </a:solidFill>
                          <a:latin typeface="Century Gothic" panose="020B0502020202020204" pitchFamily="34" charset="0"/>
                        </a:defRPr>
                      </a:lvl5pPr>
                      <a:lvl6pPr defTabSz="457200" eaLnBrk="0" fontAlgn="base" hangingPunct="0">
                        <a:spcBef>
                          <a:spcPts val="1000"/>
                        </a:spcBef>
                        <a:spcAft>
                          <a:spcPct val="0"/>
                        </a:spcAft>
                        <a:buClr>
                          <a:schemeClr val="accent1"/>
                        </a:buClr>
                        <a:buFont typeface="Wingdings 3" panose="05040102010807070707" pitchFamily="18" charset="2"/>
                        <a:defRPr sz="1000">
                          <a:solidFill>
                            <a:srgbClr val="404040"/>
                          </a:solidFill>
                          <a:latin typeface="Century Gothic" panose="020B0502020202020204" pitchFamily="34" charset="0"/>
                        </a:defRPr>
                      </a:lvl6pPr>
                      <a:lvl7pPr defTabSz="457200" eaLnBrk="0" fontAlgn="base" hangingPunct="0">
                        <a:spcBef>
                          <a:spcPts val="1000"/>
                        </a:spcBef>
                        <a:spcAft>
                          <a:spcPct val="0"/>
                        </a:spcAft>
                        <a:buClr>
                          <a:schemeClr val="accent1"/>
                        </a:buClr>
                        <a:buFont typeface="Wingdings 3" panose="05040102010807070707" pitchFamily="18" charset="2"/>
                        <a:defRPr sz="1000">
                          <a:solidFill>
                            <a:srgbClr val="404040"/>
                          </a:solidFill>
                          <a:latin typeface="Century Gothic" panose="020B0502020202020204" pitchFamily="34" charset="0"/>
                        </a:defRPr>
                      </a:lvl7pPr>
                      <a:lvl8pPr defTabSz="457200" eaLnBrk="0" fontAlgn="base" hangingPunct="0">
                        <a:spcBef>
                          <a:spcPts val="1000"/>
                        </a:spcBef>
                        <a:spcAft>
                          <a:spcPct val="0"/>
                        </a:spcAft>
                        <a:buClr>
                          <a:schemeClr val="accent1"/>
                        </a:buClr>
                        <a:buFont typeface="Wingdings 3" panose="05040102010807070707" pitchFamily="18" charset="2"/>
                        <a:defRPr sz="1000">
                          <a:solidFill>
                            <a:srgbClr val="404040"/>
                          </a:solidFill>
                          <a:latin typeface="Century Gothic" panose="020B0502020202020204" pitchFamily="34" charset="0"/>
                        </a:defRPr>
                      </a:lvl8pPr>
                      <a:lvl9pPr defTabSz="457200" eaLnBrk="0" fontAlgn="base" hangingPunct="0">
                        <a:spcBef>
                          <a:spcPts val="1000"/>
                        </a:spcBef>
                        <a:spcAft>
                          <a:spcPct val="0"/>
                        </a:spcAft>
                        <a:buClr>
                          <a:schemeClr val="accent1"/>
                        </a:buClr>
                        <a:buFont typeface="Wingdings 3" panose="05040102010807070707" pitchFamily="18" charset="2"/>
                        <a:defRPr sz="1000">
                          <a:solidFill>
                            <a:srgbClr val="404040"/>
                          </a:solidFill>
                          <a:latin typeface="Century Gothic" panose="020B0502020202020204" pitchFamily="34" charset="0"/>
                        </a:defRPr>
                      </a:lvl9pPr>
                    </a:lstStyle>
                    <a:p>
                      <a:pPr marL="0" marR="0" lvl="0" indent="0" algn="l" defTabSz="457200" rtl="0" eaLnBrk="0" fontAlgn="base" latinLnBrk="0" hangingPunct="0">
                        <a:lnSpc>
                          <a:spcPct val="100000"/>
                        </a:lnSpc>
                        <a:spcBef>
                          <a:spcPct val="0"/>
                        </a:spcBef>
                        <a:spcAft>
                          <a:spcPct val="0"/>
                        </a:spcAft>
                        <a:buClrTx/>
                        <a:buSzTx/>
                        <a:buFontTx/>
                        <a:buNone/>
                        <a:tabLst/>
                      </a:pPr>
                      <a:r>
                        <a:rPr kumimoji="0" lang="en-US" altLang="pt-BR" sz="1600" b="0" i="0" u="none" strike="noStrike" cap="none" normalizeH="0" baseline="0" smtClean="0">
                          <a:ln>
                            <a:noFill/>
                          </a:ln>
                          <a:solidFill>
                            <a:srgbClr val="1F1F3F"/>
                          </a:solidFill>
                          <a:effectLst/>
                          <a:latin typeface="Arial" panose="020B0604020202020204" pitchFamily="34" charset="0"/>
                          <a:cs typeface="Arial" panose="020B0604020202020204" pitchFamily="34" charset="0"/>
                        </a:rPr>
                        <a:t>Chacham S, Kumar J, Dutta S, Kumar P. Adverse events following blood exchange transfusion for neonatal hyperbilirubinemia: A prospective study. J Clin Neonatol [serial online] 2019 [cited 2019 May 20];8:79-84. Available from: </a:t>
                      </a:r>
                      <a:r>
                        <a:rPr kumimoji="0" lang="en-US" altLang="pt-BR" sz="1600" b="0" i="0" u="none" strike="noStrike" cap="none" normalizeH="0" baseline="0" smtClean="0">
                          <a:ln>
                            <a:noFill/>
                          </a:ln>
                          <a:solidFill>
                            <a:srgbClr val="0000FF"/>
                          </a:solidFill>
                          <a:effectLst/>
                          <a:latin typeface="Arial" panose="020B0604020202020204" pitchFamily="34" charset="0"/>
                          <a:cs typeface="Arial" panose="020B0604020202020204" pitchFamily="34" charset="0"/>
                          <a:hlinkClick r:id="rId3"/>
                        </a:rPr>
                        <a:t>http://www.jcnonweb.com/text.asp?2019/8/2/79/257144</a:t>
                      </a:r>
                      <a:endParaRPr kumimoji="0" lang="en-US" altLang="pt-BR" sz="1600"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a:txBody>
                  <a:tcPr anchor="ctr" horzOverflow="overflow">
                    <a:lnL cap="flat">
                      <a:noFill/>
                    </a:lnL>
                    <a:lnR cap="flat">
                      <a:noFill/>
                    </a:lnR>
                    <a:lnT cap="flat">
                      <a:noFill/>
                    </a:lnT>
                    <a:lnB cap="flat">
                      <a:noFill/>
                    </a:lnB>
                    <a:lnTlToBr>
                      <a:noFill/>
                    </a:lnTlToBr>
                    <a:lnBlToTr>
                      <a:noFill/>
                    </a:lnBlToTr>
                    <a:solidFill>
                      <a:srgbClr val="F5DABF"/>
                    </a:solidFill>
                  </a:tcPr>
                </a:tc>
              </a:tr>
            </a:tbl>
          </a:graphicData>
        </a:graphic>
      </p:graphicFrame>
      <p:sp>
        <p:nvSpPr>
          <p:cNvPr id="18447" name="Rectangle 15"/>
          <p:cNvSpPr>
            <a:spLocks noChangeArrowheads="1"/>
          </p:cNvSpPr>
          <p:nvPr/>
        </p:nvSpPr>
        <p:spPr bwMode="auto">
          <a:xfrm>
            <a:off x="0" y="3367088"/>
            <a:ext cx="18415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US" altLang="pt-BR" sz="800"/>
              <a:t/>
            </a:r>
            <a:br>
              <a:rPr lang="en-US" altLang="pt-BR" sz="800"/>
            </a:br>
            <a:endParaRPr lang="en-US" altLang="pt-BR"/>
          </a:p>
        </p:txBody>
      </p:sp>
      <p:pic>
        <p:nvPicPr>
          <p:cNvPr id="18453" name="Picture 21" descr="dpdf_b">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27575" y="4746625"/>
            <a:ext cx="990600" cy="390525"/>
          </a:xfrm>
          <a:prstGeom prst="rect">
            <a:avLst/>
          </a:prstGeom>
          <a:noFill/>
          <a:extLst>
            <a:ext uri="{909E8E84-426E-40DD-AFC4-6F175D3DCCD1}">
              <a14:hiddenFill xmlns:a14="http://schemas.microsoft.com/office/drawing/2010/main">
                <a:solidFill>
                  <a:srgbClr val="FFFFFF"/>
                </a:solidFill>
              </a14:hiddenFill>
            </a:ext>
          </a:extLst>
        </p:spPr>
      </p:pic>
      <p:sp>
        <p:nvSpPr>
          <p:cNvPr id="18458" name="Rectangle 26"/>
          <p:cNvSpPr>
            <a:spLocks noChangeArrowheads="1"/>
          </p:cNvSpPr>
          <p:nvPr/>
        </p:nvSpPr>
        <p:spPr bwMode="auto">
          <a:xfrm>
            <a:off x="0" y="2987675"/>
            <a:ext cx="120665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a:r>
              <a:rPr lang="en-US" altLang="pt-BR" sz="2000" i="1">
                <a:solidFill>
                  <a:srgbClr val="0000FF"/>
                </a:solidFill>
              </a:rPr>
              <a:t>Adverse events following blood exchange transfusion for neonatal hyperbilirubinemia: A prospective study</a:t>
            </a:r>
            <a:endParaRPr lang="pt-BR" altLang="pt-BR" sz="2000" i="1">
              <a:solidFill>
                <a:srgbClr val="0000FF"/>
              </a:solidFill>
            </a:endParaRPr>
          </a:p>
        </p:txBody>
      </p:sp>
      <p:sp>
        <p:nvSpPr>
          <p:cNvPr id="18459" name="Text Box 27"/>
          <p:cNvSpPr txBox="1">
            <a:spLocks noChangeArrowheads="1"/>
          </p:cNvSpPr>
          <p:nvPr/>
        </p:nvSpPr>
        <p:spPr bwMode="auto">
          <a:xfrm>
            <a:off x="88900" y="2139950"/>
            <a:ext cx="121031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914400"/>
            <a:r>
              <a:rPr lang="pt-BR" altLang="pt-BR" sz="2400" b="1">
                <a:solidFill>
                  <a:srgbClr val="FF0000"/>
                </a:solidFill>
              </a:rPr>
              <a:t>Eventos adversos após exsanguineotransfusão para hiperbilirrubinemia neonatal:</a:t>
            </a:r>
          </a:p>
          <a:p>
            <a:pPr algn="ctr" defTabSz="914400"/>
            <a:r>
              <a:rPr lang="pt-BR" altLang="pt-BR" sz="2400" b="1">
                <a:solidFill>
                  <a:srgbClr val="FF0000"/>
                </a:solidFill>
              </a:rPr>
              <a:t>Um estudo prospectivo</a:t>
            </a:r>
          </a:p>
        </p:txBody>
      </p:sp>
      <p:sp>
        <p:nvSpPr>
          <p:cNvPr id="18461" name="Line 29"/>
          <p:cNvSpPr>
            <a:spLocks noChangeShapeType="1"/>
          </p:cNvSpPr>
          <p:nvPr/>
        </p:nvSpPr>
        <p:spPr bwMode="auto">
          <a:xfrm flipH="1">
            <a:off x="5702300" y="4624388"/>
            <a:ext cx="528638" cy="125412"/>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a:p>
        </p:txBody>
      </p:sp>
      <p:sp>
        <p:nvSpPr>
          <p:cNvPr id="18462" name="Text Box 30"/>
          <p:cNvSpPr txBox="1">
            <a:spLocks noChangeArrowheads="1"/>
          </p:cNvSpPr>
          <p:nvPr/>
        </p:nvSpPr>
        <p:spPr bwMode="auto">
          <a:xfrm>
            <a:off x="6308725" y="4554538"/>
            <a:ext cx="47180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914400"/>
            <a:r>
              <a:rPr lang="pt-BR" altLang="pt-BR"/>
              <a:t>Clique aqui com o eslide aberto e obtenha o </a:t>
            </a:r>
          </a:p>
          <a:p>
            <a:pPr algn="ctr" defTabSz="914400"/>
            <a:r>
              <a:rPr lang="pt-BR" altLang="pt-BR" b="1">
                <a:solidFill>
                  <a:srgbClr val="0000FF"/>
                </a:solidFill>
              </a:rPr>
              <a:t>Artigo Integral!</a:t>
            </a:r>
          </a:p>
        </p:txBody>
      </p:sp>
      <p:pic>
        <p:nvPicPr>
          <p:cNvPr id="18466" name="Picture 3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48463" y="555625"/>
            <a:ext cx="169545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8467" name="Picture 3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60713" y="220663"/>
            <a:ext cx="3459162" cy="1793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Introdução</a:t>
            </a:r>
            <a:endParaRPr lang="pt-BR" dirty="0">
              <a:solidFill>
                <a:schemeClr val="tx1"/>
              </a:solidFill>
              <a:effectLst>
                <a:outerShdw blurRad="38100" dist="38100" dir="2700000" algn="tl">
                  <a:srgbClr val="000000">
                    <a:alpha val="43137"/>
                  </a:srgbClr>
                </a:outerShdw>
              </a:effectLst>
            </a:endParaRPr>
          </a:p>
        </p:txBody>
      </p:sp>
      <p:sp>
        <p:nvSpPr>
          <p:cNvPr id="19459"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A prática da ExsanguineoTransfusão (ET) foi adotada no final dos anos 1940 para redução da morbimortalidade da Doença Hemolítica do Recém-Nascido, e posteriormente para tratamento da Hiperbilirrubinemia severa de qualquer causa[1]. Mais tarde foi estendida para tratamento de sepse grave, intoxicação por drogas, hidropsia fetal, hiperamonemia e hipercalemia refrataria .</a:t>
            </a:r>
          </a:p>
          <a:p>
            <a:pPr algn="just" eaLnBrk="1" hangingPunct="1"/>
            <a:endParaRPr lang="pt-BR" altLang="pt-BR" smtClean="0">
              <a:solidFill>
                <a:schemeClr val="tx1"/>
              </a:solidFill>
            </a:endParaRPr>
          </a:p>
          <a:p>
            <a:pPr algn="just" eaLnBrk="1" hangingPunct="1"/>
            <a:r>
              <a:rPr lang="pt-BR" altLang="pt-BR" smtClean="0">
                <a:solidFill>
                  <a:schemeClr val="tx1"/>
                </a:solidFill>
              </a:rPr>
              <a:t>Com o progresso  do cuidado pré e pós-natal de fetos isoimunizados (advento da transfusão intrauterina e IG Anti-D), e a fototerapia eficiente, reduziu-se a necessidade de ET ao longo dos anos[2]. </a:t>
            </a:r>
          </a:p>
          <a:p>
            <a:pPr algn="just" eaLnBrk="1" hangingPunct="1"/>
            <a:endParaRPr lang="pt-BR" altLang="pt-BR" smtClean="0">
              <a:solidFill>
                <a:schemeClr val="tx1"/>
              </a:solidFill>
            </a:endParaRPr>
          </a:p>
          <a:p>
            <a:pPr algn="just" eaLnBrk="1" hangingPunct="1"/>
            <a:r>
              <a:rPr lang="pt-BR" altLang="pt-BR" smtClean="0">
                <a:solidFill>
                  <a:schemeClr val="tx1"/>
                </a:solidFill>
              </a:rPr>
              <a:t>Em países desenvolvidos, a frequência de ET tem reduzido de tal forma devido ao aumento do numero de complicações [3].</a:t>
            </a:r>
          </a:p>
          <a:p>
            <a:pPr algn="just" eaLnBrk="1" hangingPunct="1"/>
            <a:endParaRPr lang="pt-BR" altLang="pt-BR" smtClean="0">
              <a:solidFill>
                <a:schemeClr val="tx1"/>
              </a:solidFill>
            </a:endParaRPr>
          </a:p>
          <a:p>
            <a:pPr algn="just" eaLnBrk="1" hangingPunct="1"/>
            <a:r>
              <a:rPr lang="pt-BR" altLang="pt-BR" smtClean="0">
                <a:solidFill>
                  <a:schemeClr val="tx1"/>
                </a:solidFill>
              </a:rPr>
              <a:t>Em países em desenvolvimento da Ásia e África, apesar dos avanços na fototerapia, as taxas de ET ainda são muito altas, devido a admissão tardia de RNs já com severa hiperbilirrubinemia ou até já com sinais de encefalopatia hiperbilirrubinêmica.</a:t>
            </a:r>
          </a:p>
          <a:p>
            <a:pPr algn="just" eaLnBrk="1" hangingPunct="1"/>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11138"/>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Introdução</a:t>
            </a:r>
            <a:endParaRPr lang="pt-BR" dirty="0">
              <a:solidFill>
                <a:schemeClr val="tx1"/>
              </a:solidFill>
              <a:effectLst>
                <a:outerShdw blurRad="38100" dist="38100" dir="2700000" algn="tl">
                  <a:srgbClr val="000000">
                    <a:alpha val="43137"/>
                  </a:srgbClr>
                </a:outerShdw>
              </a:effectLst>
            </a:endParaRPr>
          </a:p>
        </p:txBody>
      </p:sp>
      <p:sp>
        <p:nvSpPr>
          <p:cNvPr id="20483"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Complicações da ET: sangramentos , sepse , arritmias cardíacas , morte , e hipocalcemia / hipercalemia / bradicardia / trombocitopenia transitórias[4,5].</a:t>
            </a:r>
          </a:p>
          <a:p>
            <a:pPr algn="just" eaLnBrk="1" hangingPunct="1"/>
            <a:endParaRPr lang="pt-BR" altLang="pt-BR" smtClean="0">
              <a:solidFill>
                <a:schemeClr val="tx1"/>
              </a:solidFill>
            </a:endParaRPr>
          </a:p>
          <a:p>
            <a:pPr algn="just" eaLnBrk="1" hangingPunct="1"/>
            <a:r>
              <a:rPr lang="pt-BR" altLang="pt-BR" b="1" smtClean="0">
                <a:solidFill>
                  <a:srgbClr val="FF0000"/>
                </a:solidFill>
              </a:rPr>
              <a:t>As causas das complicações devem-se a flutuações no volume e pressão sanguíneos, alterações no equilíbrio ácido-básico e eletrolítico, alterações na contagem de plaquetas (como o uso de hemácias na falta de plaquetas e de fatores de coagulação), e contato com agentes infecciosos.</a:t>
            </a:r>
          </a:p>
          <a:p>
            <a:pPr algn="just" eaLnBrk="1" hangingPunct="1"/>
            <a:endParaRPr lang="pt-BR" altLang="pt-BR" b="1" smtClean="0">
              <a:solidFill>
                <a:srgbClr val="FF0000"/>
              </a:solidFill>
            </a:endParaRPr>
          </a:p>
          <a:p>
            <a:pPr algn="just" eaLnBrk="1" hangingPunct="1"/>
            <a:r>
              <a:rPr lang="pt-BR" altLang="pt-BR" smtClean="0">
                <a:solidFill>
                  <a:schemeClr val="tx1"/>
                </a:solidFill>
              </a:rPr>
              <a:t>Estudos que retratam as complicações da ET são escassos, a maioria das publicações são retrospectivas, usam definições variadas de complicações/eventos adversos de ET e tem períodos de follow-up inconsistentes[1,6,7]. </a:t>
            </a:r>
          </a:p>
          <a:p>
            <a:pPr algn="just" eaLnBrk="1" hangingPunct="1"/>
            <a:endParaRPr lang="pt-BR" altLang="pt-BR" smtClean="0">
              <a:solidFill>
                <a:schemeClr val="tx1"/>
              </a:solidFill>
            </a:endParaRPr>
          </a:p>
          <a:p>
            <a:pPr algn="ctr" eaLnBrk="1" hangingPunct="1"/>
            <a:r>
              <a:rPr lang="pt-BR" altLang="pt-BR" b="1" smtClean="0">
                <a:solidFill>
                  <a:srgbClr val="0033CC"/>
                </a:solidFill>
              </a:rPr>
              <a:t>Dessa forma, o presente estudo, avalia prospectivamente a incidência de eventos adversos clínicos, bioquímicos, hematológicos e radiológicos , incluindo os graves, que ocorreram dentro de 14 dias da realização de ET para recém-nascidos (RNs) com hiperbilirrubinemia, usando definições padrão.</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192088"/>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Metodologia</a:t>
            </a:r>
            <a:endParaRPr lang="pt-BR" dirty="0">
              <a:solidFill>
                <a:schemeClr val="tx1"/>
              </a:solidFill>
              <a:effectLst>
                <a:outerShdw blurRad="38100" dist="38100" dir="2700000" algn="tl">
                  <a:srgbClr val="000000">
                    <a:alpha val="43137"/>
                  </a:srgbClr>
                </a:outerShdw>
              </a:effectLst>
            </a:endParaRPr>
          </a:p>
        </p:txBody>
      </p:sp>
      <p:sp>
        <p:nvSpPr>
          <p:cNvPr id="21507" name="Espaço Reservado para Conteúdo 2"/>
          <p:cNvSpPr>
            <a:spLocks noGrp="1"/>
          </p:cNvSpPr>
          <p:nvPr>
            <p:ph idx="1"/>
          </p:nvPr>
        </p:nvSpPr>
        <p:spPr>
          <a:xfrm>
            <a:off x="1676400" y="1289050"/>
            <a:ext cx="10225088" cy="5537200"/>
          </a:xfrm>
        </p:spPr>
        <p:txBody>
          <a:bodyPr/>
          <a:lstStyle/>
          <a:p>
            <a:pPr algn="just" eaLnBrk="1" hangingPunct="1"/>
            <a:r>
              <a:rPr lang="pt-BR" altLang="pt-BR" smtClean="0">
                <a:solidFill>
                  <a:schemeClr val="tx1"/>
                </a:solidFill>
              </a:rPr>
              <a:t>Estudo prospectivo observacional, realizado após aprovação ética, em Unidade neonatal terciária do </a:t>
            </a:r>
            <a:r>
              <a:rPr lang="pt-BR" altLang="pt-BR" b="1" smtClean="0">
                <a:solidFill>
                  <a:schemeClr val="tx1"/>
                </a:solidFill>
              </a:rPr>
              <a:t>Norte da Índia</a:t>
            </a:r>
            <a:r>
              <a:rPr lang="pt-BR" altLang="pt-BR" smtClean="0">
                <a:solidFill>
                  <a:schemeClr val="tx1"/>
                </a:solidFill>
              </a:rPr>
              <a:t> no período de Fev 2008 a Fev 2009.</a:t>
            </a:r>
          </a:p>
          <a:p>
            <a:pPr algn="just" eaLnBrk="1" hangingPunct="1"/>
            <a:r>
              <a:rPr lang="pt-BR" altLang="pt-BR" smtClean="0">
                <a:solidFill>
                  <a:schemeClr val="tx1"/>
                </a:solidFill>
              </a:rPr>
              <a:t>Foram selecionados todos os RNs admitidos na Unidade (nascidos nela ou fora dela) que precisaram de uma  ou duas volemias para ET. </a:t>
            </a:r>
          </a:p>
          <a:p>
            <a:pPr algn="just" eaLnBrk="1" hangingPunct="1"/>
            <a:r>
              <a:rPr lang="pt-BR" altLang="pt-BR" smtClean="0">
                <a:solidFill>
                  <a:schemeClr val="tx1"/>
                </a:solidFill>
              </a:rPr>
              <a:t>Foram incluídos aqueles cuja causa da ET foi a hiperbilirrubinemia, após consentimento dos pais.</a:t>
            </a:r>
          </a:p>
          <a:p>
            <a:pPr algn="just" eaLnBrk="1" hangingPunct="1"/>
            <a:r>
              <a:rPr lang="pt-BR" altLang="pt-BR" smtClean="0">
                <a:solidFill>
                  <a:schemeClr val="tx1"/>
                </a:solidFill>
              </a:rPr>
              <a:t>Para definições de fototerapia e ET foram usadas as recomendações da Academia Americana de Pediatria 2004[8] para neonatos &gt;= 35sem de idade gestacional (IG), e os gráficos de Maisel’s[9] para os prematuros &lt; 35 semanas de IG.</a:t>
            </a:r>
          </a:p>
          <a:p>
            <a:pPr algn="just" eaLnBrk="1" hangingPunct="1"/>
            <a:r>
              <a:rPr lang="pt-BR" altLang="pt-BR" smtClean="0">
                <a:solidFill>
                  <a:schemeClr val="tx1"/>
                </a:solidFill>
              </a:rPr>
              <a:t>ExcluÍram-se os bebês que sofreram ET parcial por anemia, policitemia ou outra indicação que não hiperbilirrubinemia. </a:t>
            </a:r>
          </a:p>
          <a:p>
            <a:pPr algn="just" eaLnBrk="1" hangingPunct="1"/>
            <a:r>
              <a:rPr lang="pt-BR" altLang="pt-BR" smtClean="0">
                <a:solidFill>
                  <a:schemeClr val="tx1"/>
                </a:solidFill>
              </a:rPr>
              <a:t>A amostra final foi monitorada para eventos adversos clínicos, bioquímicos, hematológicos e radiológicos dentro dos 14 dias seguintes a ET.</a:t>
            </a:r>
          </a:p>
          <a:p>
            <a:pPr algn="just" eaLnBrk="1" hangingPunct="1"/>
            <a:r>
              <a:rPr lang="pt-BR" altLang="pt-BR" smtClean="0">
                <a:solidFill>
                  <a:schemeClr val="tx1"/>
                </a:solidFill>
              </a:rPr>
              <a:t>Foi obtida amostra de sangue fresco (&lt; 5 dias) para o procedimento, após prova cruzado de mãe-bebê.</a:t>
            </a:r>
          </a:p>
          <a:p>
            <a:pPr algn="just" eaLnBrk="1" hangingPunct="1"/>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ço Reservado para Conteúdo 2"/>
          <p:cNvSpPr>
            <a:spLocks noGrp="1"/>
          </p:cNvSpPr>
          <p:nvPr>
            <p:ph idx="1"/>
          </p:nvPr>
        </p:nvSpPr>
        <p:spPr>
          <a:xfrm>
            <a:off x="1550988" y="1068388"/>
            <a:ext cx="10225087" cy="5789612"/>
          </a:xfrm>
        </p:spPr>
        <p:txBody>
          <a:bodyPr/>
          <a:lstStyle/>
          <a:p>
            <a:pPr algn="just" eaLnBrk="1" hangingPunct="1"/>
            <a:r>
              <a:rPr lang="pt-BR" altLang="pt-BR" smtClean="0">
                <a:solidFill>
                  <a:schemeClr val="tx1"/>
                </a:solidFill>
              </a:rPr>
              <a:t>Todas as ET foram de </a:t>
            </a:r>
            <a:r>
              <a:rPr lang="pt-BR" altLang="pt-BR" b="1" smtClean="0">
                <a:solidFill>
                  <a:schemeClr val="tx1"/>
                </a:solidFill>
              </a:rPr>
              <a:t>volemia dupla</a:t>
            </a:r>
            <a:r>
              <a:rPr lang="pt-BR" altLang="pt-BR" smtClean="0">
                <a:solidFill>
                  <a:schemeClr val="tx1"/>
                </a:solidFill>
              </a:rPr>
              <a:t>.</a:t>
            </a:r>
          </a:p>
          <a:p>
            <a:pPr algn="just" eaLnBrk="1" hangingPunct="1"/>
            <a:r>
              <a:rPr lang="pt-BR" altLang="pt-BR" smtClean="0">
                <a:solidFill>
                  <a:schemeClr val="tx1"/>
                </a:solidFill>
              </a:rPr>
              <a:t>O dados coletados foram gravados em programa pré-determinado: epidemiologia do paciente, causa de hiperbilirrubinemia, indicação para ET, comorbidades que poderiam influenciar os eventos adversos, detalhes do doador de sangue (grupo sanguíneo, idade e parâmetros bioquímicos), detalhes do procedimento (pessoal, rota e duração), monitorização clínica, hematológica e bioquímica (antes, durante e após o procedimento), estado neurológico e complicações relacionadas à ET</a:t>
            </a:r>
          </a:p>
          <a:p>
            <a:pPr algn="just" eaLnBrk="1" hangingPunct="1"/>
            <a:r>
              <a:rPr lang="pt-BR" altLang="pt-BR" smtClean="0">
                <a:solidFill>
                  <a:schemeClr val="tx1"/>
                </a:solidFill>
              </a:rPr>
              <a:t>Parâmetros bioquímicos (Ca, Na, K, pH e Bic) foram checados antes e 1, 2, 6, 12, e, 24h após ET</a:t>
            </a:r>
          </a:p>
          <a:p>
            <a:pPr algn="just" eaLnBrk="1" hangingPunct="1"/>
            <a:r>
              <a:rPr lang="pt-BR" altLang="pt-BR" smtClean="0">
                <a:solidFill>
                  <a:schemeClr val="tx1"/>
                </a:solidFill>
              </a:rPr>
              <a:t>Contagem de plaquetas foi realizada antes, 24 e 72h após. Naqueles que repetiram a ET 24h após a 1ª, as plaquetas contadas 24 e 72h após a última ET.</a:t>
            </a:r>
          </a:p>
          <a:p>
            <a:pPr algn="just" eaLnBrk="1" hangingPunct="1"/>
            <a:r>
              <a:rPr lang="pt-BR" altLang="pt-BR" smtClean="0">
                <a:solidFill>
                  <a:schemeClr val="tx1"/>
                </a:solidFill>
              </a:rPr>
              <a:t>Ecografia cerebral foi realizada em prematuros antes, 6 e 24h após procedimento para avaliar HIV.</a:t>
            </a:r>
          </a:p>
          <a:p>
            <a:pPr algn="just" eaLnBrk="1" hangingPunct="1"/>
            <a:r>
              <a:rPr lang="pt-BR" altLang="pt-BR" smtClean="0">
                <a:solidFill>
                  <a:schemeClr val="tx1"/>
                </a:solidFill>
              </a:rPr>
              <a:t>Glicemia foi checada após 2h procedimento.</a:t>
            </a:r>
          </a:p>
          <a:p>
            <a:pPr algn="just" eaLnBrk="1" hangingPunct="1"/>
            <a:r>
              <a:rPr lang="pt-BR" altLang="pt-BR" smtClean="0">
                <a:solidFill>
                  <a:schemeClr val="tx1"/>
                </a:solidFill>
              </a:rPr>
              <a:t>Eventos adversos clínicos foram avaliados ativamente:  sepse, apneia, sangramento, bloqueio cardíaco e convulsões manifestados imediatamente após até 14 dias do procedimento.</a:t>
            </a:r>
          </a:p>
          <a:p>
            <a:pPr algn="just" eaLnBrk="1" hangingPunct="1"/>
            <a:endParaRPr lang="pt-BR" altLang="pt-BR" smtClean="0">
              <a:solidFill>
                <a:schemeClr val="tx1"/>
              </a:solidFill>
            </a:endParaRPr>
          </a:p>
        </p:txBody>
      </p:sp>
      <p:sp>
        <p:nvSpPr>
          <p:cNvPr id="5" name="Título 1"/>
          <p:cNvSpPr txBox="1">
            <a:spLocks/>
          </p:cNvSpPr>
          <p:nvPr/>
        </p:nvSpPr>
        <p:spPr>
          <a:xfrm>
            <a:off x="2592388" y="201613"/>
            <a:ext cx="8912225" cy="630237"/>
          </a:xfrm>
          <a:prstGeom prst="rect">
            <a:avLst/>
          </a:prstGeom>
        </p:spPr>
        <p:txBody>
          <a:bodyPr>
            <a:normAutofit fontScale="97500"/>
          </a:bodyPr>
          <a:lstStyle/>
          <a:p>
            <a:pPr eaLnBrk="1" fontAlgn="auto" hangingPunct="1">
              <a:spcAft>
                <a:spcPts val="0"/>
              </a:spcAft>
              <a:defRPr/>
            </a:pPr>
            <a:r>
              <a:rPr lang="pt-BR" sz="3600" dirty="0">
                <a:effectLst>
                  <a:outerShdw blurRad="38100" dist="38100" dir="2700000" algn="tl">
                    <a:srgbClr val="000000">
                      <a:alpha val="43137"/>
                    </a:srgbClr>
                  </a:outerShdw>
                </a:effectLst>
                <a:latin typeface="+mj-lt"/>
                <a:ea typeface="+mj-ea"/>
                <a:cs typeface="+mj-cs"/>
              </a:rPr>
              <a:t>Metodologia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rgbClr val="0033CC"/>
                </a:solidFill>
              </a:rPr>
              <a:t>Definições:</a:t>
            </a:r>
          </a:p>
          <a:p>
            <a:pPr algn="just" eaLnBrk="1" hangingPunct="1"/>
            <a:r>
              <a:rPr lang="pt-BR" altLang="pt-BR" smtClean="0">
                <a:solidFill>
                  <a:schemeClr val="tx1"/>
                </a:solidFill>
              </a:rPr>
              <a:t>RNs  saudáveis = sem comorbidades ou necessidade de uso de O2, com </a:t>
            </a:r>
            <a:r>
              <a:rPr lang="pt-BR" altLang="pt-BR" i="1" smtClean="0">
                <a:solidFill>
                  <a:schemeClr val="tx1"/>
                </a:solidFill>
              </a:rPr>
              <a:t>status</a:t>
            </a:r>
            <a:r>
              <a:rPr lang="pt-BR" altLang="pt-BR" smtClean="0">
                <a:solidFill>
                  <a:schemeClr val="tx1"/>
                </a:solidFill>
              </a:rPr>
              <a:t> hemodinâmico e neurológico normais à admissão</a:t>
            </a:r>
          </a:p>
          <a:p>
            <a:pPr algn="just" eaLnBrk="1" hangingPunct="1"/>
            <a:r>
              <a:rPr lang="pt-BR" altLang="pt-BR" smtClean="0">
                <a:solidFill>
                  <a:schemeClr val="tx1"/>
                </a:solidFill>
              </a:rPr>
              <a:t>RNs doentes = com comorbidade ou uso de O2/suporte ventilatório, com status hemodinâmico crítico ou alteração neurológica à admissão</a:t>
            </a:r>
          </a:p>
          <a:p>
            <a:pPr algn="just" eaLnBrk="1" hangingPunct="1"/>
            <a:r>
              <a:rPr lang="pt-BR" altLang="pt-BR" smtClean="0">
                <a:solidFill>
                  <a:schemeClr val="tx1"/>
                </a:solidFill>
              </a:rPr>
              <a:t>Evento Adverso (EA) = qualquer alteração no status fisiológico e/ou laboratorial durante ou até 14 dias após ET, que não ocorreria na ausência do procedimento.</a:t>
            </a:r>
          </a:p>
          <a:p>
            <a:pPr lvl="1" algn="just" eaLnBrk="1" hangingPunct="1"/>
            <a:r>
              <a:rPr lang="pt-BR" altLang="pt-BR" b="1" smtClean="0">
                <a:solidFill>
                  <a:schemeClr val="tx1"/>
                </a:solidFill>
              </a:rPr>
              <a:t>Clínico</a:t>
            </a:r>
            <a:r>
              <a:rPr lang="pt-BR" altLang="pt-BR" smtClean="0">
                <a:solidFill>
                  <a:schemeClr val="tx1"/>
                </a:solidFill>
              </a:rPr>
              <a:t> = apneia, bradicardia, convulsões, hipotermia, necessidade de suporte respiratório, hipotensão, sangramento significativo de qualquer sítio, sepse, arritmia e morte</a:t>
            </a:r>
          </a:p>
          <a:p>
            <a:pPr lvl="1" algn="just" eaLnBrk="1" hangingPunct="1"/>
            <a:r>
              <a:rPr lang="pt-BR" altLang="pt-BR" b="1" smtClean="0">
                <a:solidFill>
                  <a:schemeClr val="tx1"/>
                </a:solidFill>
              </a:rPr>
              <a:t>Bioquímico</a:t>
            </a:r>
            <a:r>
              <a:rPr lang="pt-BR" altLang="pt-BR" smtClean="0">
                <a:solidFill>
                  <a:schemeClr val="tx1"/>
                </a:solidFill>
              </a:rPr>
              <a:t> = hipocalcemia (Ca &lt; 1mmol/L ), hiponatremia (Na &lt; 135meq/L), hipercalemia (K &gt; 6,5meq//L com alterações ECG), acidose (pH &lt; 7,2 ou BE &gt; -10)</a:t>
            </a:r>
          </a:p>
          <a:p>
            <a:pPr lvl="1" algn="just" eaLnBrk="1" hangingPunct="1"/>
            <a:r>
              <a:rPr lang="pt-BR" altLang="pt-BR" b="1" smtClean="0">
                <a:solidFill>
                  <a:schemeClr val="tx1"/>
                </a:solidFill>
              </a:rPr>
              <a:t>Hematológico</a:t>
            </a:r>
            <a:r>
              <a:rPr lang="pt-BR" altLang="pt-BR" smtClean="0">
                <a:solidFill>
                  <a:schemeClr val="tx1"/>
                </a:solidFill>
              </a:rPr>
              <a:t> = trombocitopenia (plaq &lt; 100.000/mm³), trombocitipenia grave (plaq &lt; 50.000/mm³), queda de 2% naqueles com plaq &lt; 100.000/mm³ antes da ET</a:t>
            </a:r>
          </a:p>
          <a:p>
            <a:pPr algn="just" eaLnBrk="1" hangingPunct="1"/>
            <a:r>
              <a:rPr lang="pt-BR" altLang="pt-BR" smtClean="0">
                <a:solidFill>
                  <a:schemeClr val="tx1"/>
                </a:solidFill>
              </a:rPr>
              <a:t>Evento Adverso Grave = qualquer evento resultando em morte, readmissão, hospitalização prolongada, incapacidade ou sequela dentro dos 14 dias da ET</a:t>
            </a:r>
          </a:p>
          <a:p>
            <a:pPr lvl="1" algn="just" eaLnBrk="1" hangingPunct="1"/>
            <a:r>
              <a:rPr lang="pt-BR" altLang="pt-BR" smtClean="0">
                <a:solidFill>
                  <a:schemeClr val="tx1"/>
                </a:solidFill>
              </a:rPr>
              <a:t>Morte  / Encefalopatia Bilirrubinêmica Aguda[10].</a:t>
            </a:r>
          </a:p>
          <a:p>
            <a:pPr algn="just" eaLnBrk="1" hangingPunct="1"/>
            <a:endParaRPr lang="pt-BR" altLang="pt-BR" smtClean="0">
              <a:solidFill>
                <a:schemeClr val="tx1"/>
              </a:solidFill>
            </a:endParaRPr>
          </a:p>
        </p:txBody>
      </p:sp>
      <p:sp>
        <p:nvSpPr>
          <p:cNvPr id="6" name="Título 1"/>
          <p:cNvSpPr txBox="1">
            <a:spLocks/>
          </p:cNvSpPr>
          <p:nvPr/>
        </p:nvSpPr>
        <p:spPr>
          <a:xfrm>
            <a:off x="2592388" y="201613"/>
            <a:ext cx="8912225" cy="630237"/>
          </a:xfrm>
          <a:prstGeom prst="rect">
            <a:avLst/>
          </a:prstGeom>
        </p:spPr>
        <p:txBody>
          <a:bodyPr>
            <a:normAutofit fontScale="97500"/>
          </a:bodyPr>
          <a:lstStyle/>
          <a:p>
            <a:pPr eaLnBrk="1" fontAlgn="auto" hangingPunct="1">
              <a:spcAft>
                <a:spcPts val="0"/>
              </a:spcAft>
              <a:defRPr/>
            </a:pPr>
            <a:r>
              <a:rPr lang="pt-BR" sz="3600" dirty="0">
                <a:effectLst>
                  <a:outerShdw blurRad="38100" dist="38100" dir="2700000" algn="tl">
                    <a:srgbClr val="000000">
                      <a:alpha val="43137"/>
                    </a:srgbClr>
                  </a:outerShdw>
                </a:effectLst>
                <a:latin typeface="+mj-lt"/>
                <a:ea typeface="+mj-ea"/>
                <a:cs typeface="+mj-cs"/>
              </a:rPr>
              <a:t>Metodologia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1676400" y="1068388"/>
            <a:ext cx="10225088" cy="5537200"/>
          </a:xfrm>
        </p:spPr>
        <p:txBody>
          <a:bodyPr/>
          <a:lstStyle/>
          <a:p>
            <a:pPr algn="just" eaLnBrk="1" hangingPunct="1"/>
            <a:endParaRPr lang="pt-BR" altLang="pt-BR" smtClean="0">
              <a:solidFill>
                <a:schemeClr val="tx1"/>
              </a:solidFill>
            </a:endParaRPr>
          </a:p>
          <a:p>
            <a:pPr algn="just" eaLnBrk="1" hangingPunct="1"/>
            <a:r>
              <a:rPr lang="pt-BR" altLang="pt-BR" b="1" smtClean="0">
                <a:solidFill>
                  <a:schemeClr val="tx1"/>
                </a:solidFill>
              </a:rPr>
              <a:t>Cálculo da Amostra</a:t>
            </a:r>
            <a:r>
              <a:rPr lang="pt-BR" altLang="pt-BR" smtClean="0">
                <a:solidFill>
                  <a:schemeClr val="tx1"/>
                </a:solidFill>
              </a:rPr>
              <a:t>: </a:t>
            </a:r>
            <a:r>
              <a:rPr lang="pt-BR" altLang="pt-BR" smtClean="0">
                <a:solidFill>
                  <a:srgbClr val="FF0000"/>
                </a:solidFill>
              </a:rPr>
              <a:t>a incidência de eventos adversos da ET descritos na literatura varia de 12 a 44%.</a:t>
            </a:r>
            <a:r>
              <a:rPr lang="pt-BR" altLang="pt-BR" smtClean="0">
                <a:solidFill>
                  <a:schemeClr val="tx1"/>
                </a:solidFill>
              </a:rPr>
              <a:t> Para detectar 12% de EA, com margem de erro de 5%, </a:t>
            </a:r>
            <a:r>
              <a:rPr lang="pt-BR" altLang="pt-BR" b="1" smtClean="0">
                <a:solidFill>
                  <a:schemeClr val="tx1"/>
                </a:solidFill>
              </a:rPr>
              <a:t>168 procedimentos de ET</a:t>
            </a:r>
            <a:r>
              <a:rPr lang="pt-BR" altLang="pt-BR" smtClean="0">
                <a:solidFill>
                  <a:schemeClr val="tx1"/>
                </a:solidFill>
              </a:rPr>
              <a:t> deveriam ser estudadas.</a:t>
            </a:r>
          </a:p>
          <a:p>
            <a:pPr algn="just" eaLnBrk="1" hangingPunct="1"/>
            <a:endParaRPr lang="pt-BR" altLang="pt-BR" smtClean="0">
              <a:solidFill>
                <a:schemeClr val="tx1"/>
              </a:solidFill>
            </a:endParaRPr>
          </a:p>
          <a:p>
            <a:pPr algn="just" eaLnBrk="1" hangingPunct="1"/>
            <a:r>
              <a:rPr lang="pt-BR" altLang="pt-BR" b="1" i="1" smtClean="0">
                <a:solidFill>
                  <a:schemeClr val="tx1"/>
                </a:solidFill>
              </a:rPr>
              <a:t>Análise Estatística</a:t>
            </a:r>
            <a:r>
              <a:rPr lang="pt-BR" altLang="pt-BR" i="1" smtClean="0">
                <a:solidFill>
                  <a:schemeClr val="tx1"/>
                </a:solidFill>
              </a:rPr>
              <a:t> </a:t>
            </a:r>
            <a:r>
              <a:rPr lang="pt-BR" altLang="pt-BR" u="sng" smtClean="0">
                <a:solidFill>
                  <a:schemeClr val="tx1"/>
                </a:solidFill>
              </a:rPr>
              <a:t> </a:t>
            </a:r>
          </a:p>
          <a:p>
            <a:pPr lvl="1" algn="just" eaLnBrk="1" hangingPunct="1"/>
            <a:r>
              <a:rPr lang="pt-BR" altLang="pt-BR" smtClean="0">
                <a:solidFill>
                  <a:schemeClr val="tx1"/>
                </a:solidFill>
              </a:rPr>
              <a:t> As variáveis categóricas foram descritas como porcentagens, as variáveis numéricas normalmente distribuídas como média (desvio padrão) e variáveis numéricas com distribuições assimétricas como mediana (1º e 3º quartil). </a:t>
            </a:r>
          </a:p>
          <a:p>
            <a:pPr lvl="1" algn="just" eaLnBrk="1" hangingPunct="1"/>
            <a:r>
              <a:rPr lang="pt-BR" altLang="pt-BR" smtClean="0">
                <a:solidFill>
                  <a:schemeClr val="tx1"/>
                </a:solidFill>
              </a:rPr>
              <a:t>A assimetria das distribuições foi determinada pelo Teste de Shapiro-Wilk e gráfico Q-Q. </a:t>
            </a:r>
          </a:p>
          <a:p>
            <a:pPr lvl="1" algn="just" eaLnBrk="1" hangingPunct="1"/>
            <a:r>
              <a:rPr lang="pt-BR" altLang="pt-BR" smtClean="0">
                <a:solidFill>
                  <a:schemeClr val="tx1"/>
                </a:solidFill>
              </a:rPr>
              <a:t>A incidência da taxa de EA foi calculada como o número de eventos por 100 ET e os comparou em vários grupos usando o Teste de Qui-Quadrado. </a:t>
            </a:r>
          </a:p>
          <a:p>
            <a:pPr lvl="1" algn="just" eaLnBrk="1" hangingPunct="1"/>
            <a:r>
              <a:rPr lang="pt-BR" altLang="pt-BR" smtClean="0">
                <a:solidFill>
                  <a:schemeClr val="tx1"/>
                </a:solidFill>
              </a:rPr>
              <a:t>Utilizado </a:t>
            </a:r>
            <a:r>
              <a:rPr lang="en-US" altLang="pt-BR" smtClean="0">
                <a:solidFill>
                  <a:schemeClr val="tx1"/>
                </a:solidFill>
              </a:rPr>
              <a:t>Statistical Package for the Social Sciences version 20 (IBM Inc., Armonk, NY, USA) </a:t>
            </a:r>
            <a:r>
              <a:rPr lang="pt-BR" altLang="pt-BR" smtClean="0">
                <a:solidFill>
                  <a:schemeClr val="tx1"/>
                </a:solidFill>
              </a:rPr>
              <a:t>para a análise, e P &lt;0,05 foi tomado como estatisticamente significante.</a:t>
            </a:r>
          </a:p>
        </p:txBody>
      </p:sp>
      <p:sp>
        <p:nvSpPr>
          <p:cNvPr id="5" name="Título 1"/>
          <p:cNvSpPr txBox="1">
            <a:spLocks/>
          </p:cNvSpPr>
          <p:nvPr/>
        </p:nvSpPr>
        <p:spPr>
          <a:xfrm>
            <a:off x="2592388" y="201613"/>
            <a:ext cx="8912225" cy="630237"/>
          </a:xfrm>
          <a:prstGeom prst="rect">
            <a:avLst/>
          </a:prstGeom>
        </p:spPr>
        <p:txBody>
          <a:bodyPr>
            <a:normAutofit fontScale="97500"/>
          </a:bodyPr>
          <a:lstStyle/>
          <a:p>
            <a:pPr eaLnBrk="1" fontAlgn="auto" hangingPunct="1">
              <a:spcAft>
                <a:spcPts val="0"/>
              </a:spcAft>
              <a:defRPr/>
            </a:pPr>
            <a:r>
              <a:rPr lang="pt-BR" sz="3600" dirty="0">
                <a:effectLst>
                  <a:outerShdw blurRad="38100" dist="38100" dir="2700000" algn="tl">
                    <a:srgbClr val="000000">
                      <a:alpha val="43137"/>
                    </a:srgbClr>
                  </a:outerShdw>
                </a:effectLst>
                <a:latin typeface="+mj-lt"/>
                <a:ea typeface="+mj-ea"/>
                <a:cs typeface="+mj-cs"/>
              </a:rPr>
              <a:t>Metodologia</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11138"/>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sp>
        <p:nvSpPr>
          <p:cNvPr id="25603"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Total de </a:t>
            </a:r>
            <a:r>
              <a:rPr lang="pt-BR" altLang="pt-BR" smtClean="0">
                <a:solidFill>
                  <a:srgbClr val="0033CC"/>
                </a:solidFill>
              </a:rPr>
              <a:t>202 RNs foram submetidos a 257 exsanguineostransfusões no período estudados e elegíveis ao estudo. </a:t>
            </a:r>
          </a:p>
          <a:p>
            <a:pPr algn="just" eaLnBrk="1" hangingPunct="1"/>
            <a:r>
              <a:rPr lang="pt-BR" altLang="pt-BR" smtClean="0">
                <a:solidFill>
                  <a:schemeClr val="tx1"/>
                </a:solidFill>
              </a:rPr>
              <a:t>61 paciente foram excluídos, sendo selecionados </a:t>
            </a:r>
            <a:r>
              <a:rPr lang="pt-BR" altLang="pt-BR" smtClean="0">
                <a:solidFill>
                  <a:srgbClr val="0033CC"/>
                </a:solidFill>
              </a:rPr>
              <a:t>141 para a amostra</a:t>
            </a:r>
            <a:r>
              <a:rPr lang="pt-BR" altLang="pt-BR" smtClean="0">
                <a:solidFill>
                  <a:schemeClr val="tx1"/>
                </a:solidFill>
              </a:rPr>
              <a:t>.</a:t>
            </a:r>
          </a:p>
          <a:p>
            <a:pPr algn="just" eaLnBrk="1" hangingPunct="1"/>
            <a:r>
              <a:rPr lang="pt-BR" altLang="pt-BR" smtClean="0">
                <a:solidFill>
                  <a:schemeClr val="tx1"/>
                </a:solidFill>
              </a:rPr>
              <a:t> A maioria nasceu nos Centros de referência fora Hospital </a:t>
            </a:r>
          </a:p>
          <a:p>
            <a:pPr algn="just" eaLnBrk="1" hangingPunct="1"/>
            <a:r>
              <a:rPr lang="pt-BR" altLang="pt-BR" smtClean="0">
                <a:solidFill>
                  <a:srgbClr val="0033CC"/>
                </a:solidFill>
              </a:rPr>
              <a:t>Os 141 RNs da amostra foram submetidos a 182 ET</a:t>
            </a:r>
            <a:r>
              <a:rPr lang="pt-BR" altLang="pt-BR" smtClean="0">
                <a:solidFill>
                  <a:schemeClr val="tx1"/>
                </a:solidFill>
              </a:rPr>
              <a:t> = </a:t>
            </a:r>
          </a:p>
          <a:p>
            <a:pPr lvl="1" algn="just" eaLnBrk="1" hangingPunct="1"/>
            <a:r>
              <a:rPr lang="pt-BR" altLang="pt-BR" b="1" smtClean="0">
                <a:solidFill>
                  <a:schemeClr val="tx1"/>
                </a:solidFill>
              </a:rPr>
              <a:t>74% (105)1x</a:t>
            </a:r>
          </a:p>
          <a:p>
            <a:pPr lvl="1" algn="just" eaLnBrk="1" hangingPunct="1"/>
            <a:r>
              <a:rPr lang="pt-BR" altLang="pt-BR" b="1" smtClean="0">
                <a:solidFill>
                  <a:schemeClr val="tx1"/>
                </a:solidFill>
              </a:rPr>
              <a:t>22% (31)2x</a:t>
            </a:r>
          </a:p>
          <a:p>
            <a:pPr lvl="1" algn="just" eaLnBrk="1" hangingPunct="1"/>
            <a:r>
              <a:rPr lang="pt-BR" altLang="pt-BR" b="1" smtClean="0">
                <a:solidFill>
                  <a:schemeClr val="tx1"/>
                </a:solidFill>
              </a:rPr>
              <a:t>4% (5) 3x</a:t>
            </a:r>
          </a:p>
          <a:p>
            <a:pPr algn="just" eaLnBrk="1" hangingPunct="1"/>
            <a:r>
              <a:rPr lang="pt-BR" altLang="pt-BR" b="1" smtClean="0">
                <a:solidFill>
                  <a:schemeClr val="tx1"/>
                </a:solidFill>
              </a:rPr>
              <a:t>Causas da Hiperbilirrubinemia</a:t>
            </a:r>
            <a:r>
              <a:rPr lang="pt-BR" altLang="pt-BR" smtClean="0">
                <a:solidFill>
                  <a:schemeClr val="tx1"/>
                </a:solidFill>
              </a:rPr>
              <a:t> </a:t>
            </a:r>
          </a:p>
          <a:p>
            <a:pPr lvl="1" algn="just" eaLnBrk="1" hangingPunct="1"/>
            <a:r>
              <a:rPr lang="pt-BR" altLang="pt-BR" smtClean="0">
                <a:solidFill>
                  <a:srgbClr val="FF0000"/>
                </a:solidFill>
              </a:rPr>
              <a:t>27% (38) Deficiência de G6PD</a:t>
            </a:r>
          </a:p>
          <a:p>
            <a:pPr lvl="1" algn="just" eaLnBrk="1" hangingPunct="1"/>
            <a:r>
              <a:rPr lang="pt-BR" altLang="pt-BR" smtClean="0">
                <a:solidFill>
                  <a:srgbClr val="FF0000"/>
                </a:solidFill>
              </a:rPr>
              <a:t>23,4% ( 33) Isoimunização RH</a:t>
            </a:r>
          </a:p>
          <a:p>
            <a:pPr lvl="1" algn="just" eaLnBrk="1" hangingPunct="1"/>
            <a:r>
              <a:rPr lang="pt-BR" altLang="pt-BR" smtClean="0">
                <a:solidFill>
                  <a:srgbClr val="FF0000"/>
                </a:solidFill>
              </a:rPr>
              <a:t>12,1% (17) Incompatibilidade ABO</a:t>
            </a:r>
          </a:p>
          <a:p>
            <a:pPr lvl="1" algn="just" eaLnBrk="1" hangingPunct="1"/>
            <a:r>
              <a:rPr lang="pt-BR" altLang="pt-BR" smtClean="0">
                <a:solidFill>
                  <a:srgbClr val="FF0000"/>
                </a:solidFill>
              </a:rPr>
              <a:t>37,6% (53) Idiopática</a:t>
            </a:r>
          </a:p>
          <a:p>
            <a:pPr algn="ctr" eaLnBrk="1" hangingPunct="1"/>
            <a:r>
              <a:rPr lang="pt-BR" altLang="pt-BR" b="1" smtClean="0">
                <a:solidFill>
                  <a:srgbClr val="FF0000"/>
                </a:solidFill>
              </a:rPr>
              <a:t>28,4% (40) neonatos tiveram Encefalopatia Bilirrubinêmica, sendo a maioria (80%) de grau moderado</a:t>
            </a:r>
            <a:r>
              <a:rPr lang="pt-BR" altLang="pt-BR" smtClean="0">
                <a:solidFill>
                  <a:schemeClr val="tx1"/>
                </a:solidFill>
              </a:rPr>
              <a:t>.</a:t>
            </a:r>
          </a:p>
          <a:p>
            <a:pPr algn="just" eaLnBrk="1" hangingPunct="1"/>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pic>
        <p:nvPicPr>
          <p:cNvPr id="2662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0850" y="908050"/>
            <a:ext cx="6515100" cy="561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9900" y="1058863"/>
            <a:ext cx="6972300" cy="553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cxnSp>
        <p:nvCxnSpPr>
          <p:cNvPr id="9" name="Conector reto 8"/>
          <p:cNvCxnSpPr/>
          <p:nvPr/>
        </p:nvCxnSpPr>
        <p:spPr>
          <a:xfrm flipV="1">
            <a:off x="3124200" y="5772150"/>
            <a:ext cx="6553200" cy="381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ector reto 14"/>
          <p:cNvCxnSpPr/>
          <p:nvPr/>
        </p:nvCxnSpPr>
        <p:spPr>
          <a:xfrm flipV="1">
            <a:off x="3124200" y="5448300"/>
            <a:ext cx="6553200" cy="381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Conector reto 15"/>
          <p:cNvCxnSpPr/>
          <p:nvPr/>
        </p:nvCxnSpPr>
        <p:spPr>
          <a:xfrm flipV="1">
            <a:off x="3162300" y="4457700"/>
            <a:ext cx="6553200" cy="381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Conector reto 17"/>
          <p:cNvCxnSpPr/>
          <p:nvPr/>
        </p:nvCxnSpPr>
        <p:spPr>
          <a:xfrm flipV="1">
            <a:off x="3181350" y="3829050"/>
            <a:ext cx="6553200" cy="3810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11138"/>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a:t>
            </a:r>
            <a:endParaRPr lang="pt-BR" dirty="0">
              <a:solidFill>
                <a:schemeClr val="tx1"/>
              </a:solidFill>
              <a:effectLst>
                <a:outerShdw blurRad="38100" dist="38100" dir="2700000" algn="tl">
                  <a:srgbClr val="000000">
                    <a:alpha val="43137"/>
                  </a:srgbClr>
                </a:outerShdw>
              </a:effectLst>
            </a:endParaRPr>
          </a:p>
        </p:txBody>
      </p:sp>
      <p:sp>
        <p:nvSpPr>
          <p:cNvPr id="28675" name="Espaço Reservado para Conteúdo 2"/>
          <p:cNvSpPr>
            <a:spLocks noGrp="1"/>
          </p:cNvSpPr>
          <p:nvPr>
            <p:ph idx="1"/>
          </p:nvPr>
        </p:nvSpPr>
        <p:spPr>
          <a:xfrm>
            <a:off x="1676400" y="1068388"/>
            <a:ext cx="10225088" cy="5537200"/>
          </a:xfrm>
        </p:spPr>
        <p:txBody>
          <a:bodyPr/>
          <a:lstStyle/>
          <a:p>
            <a:pPr algn="just" eaLnBrk="1" hangingPunct="1"/>
            <a:r>
              <a:rPr lang="pt-BR" altLang="pt-BR" b="1" smtClean="0">
                <a:solidFill>
                  <a:srgbClr val="FF0000"/>
                </a:solidFill>
              </a:rPr>
              <a:t>Eventos adversos (EA) foram detectados em 68,1% (96) neonatos.</a:t>
            </a:r>
          </a:p>
          <a:p>
            <a:pPr algn="just" eaLnBrk="1" hangingPunct="1"/>
            <a:r>
              <a:rPr lang="pt-BR" altLang="pt-BR" smtClean="0">
                <a:solidFill>
                  <a:schemeClr val="tx1"/>
                </a:solidFill>
              </a:rPr>
              <a:t>Total de 204 EA após 182 exsanguineotransfusões  =&gt; Taxa de EA foi 112 / 100 ET</a:t>
            </a:r>
          </a:p>
          <a:p>
            <a:pPr lvl="1" algn="just" eaLnBrk="1" hangingPunct="1"/>
            <a:r>
              <a:rPr lang="pt-BR" altLang="pt-BR" b="1" smtClean="0">
                <a:solidFill>
                  <a:srgbClr val="FF0000"/>
                </a:solidFill>
              </a:rPr>
              <a:t>40,6% (83) bioquímicas</a:t>
            </a:r>
            <a:r>
              <a:rPr lang="pt-BR" altLang="pt-BR" smtClean="0">
                <a:solidFill>
                  <a:schemeClr val="tx1"/>
                </a:solidFill>
              </a:rPr>
              <a:t> em 60 RNs (45,5 / 100 ET)</a:t>
            </a:r>
          </a:p>
          <a:p>
            <a:pPr lvl="2" algn="just" eaLnBrk="1" hangingPunct="1"/>
            <a:r>
              <a:rPr lang="pt-BR" altLang="pt-BR" smtClean="0">
                <a:solidFill>
                  <a:schemeClr val="tx1"/>
                </a:solidFill>
              </a:rPr>
              <a:t>Hipocalcemia (41)</a:t>
            </a:r>
          </a:p>
          <a:p>
            <a:pPr lvl="2" algn="just" eaLnBrk="1" hangingPunct="1"/>
            <a:r>
              <a:rPr lang="pt-BR" altLang="pt-BR" smtClean="0">
                <a:solidFill>
                  <a:schemeClr val="tx1"/>
                </a:solidFill>
              </a:rPr>
              <a:t>Hipernatremia (26)</a:t>
            </a:r>
          </a:p>
          <a:p>
            <a:pPr lvl="2" algn="just" eaLnBrk="1" hangingPunct="1"/>
            <a:r>
              <a:rPr lang="pt-BR" altLang="pt-BR" smtClean="0">
                <a:solidFill>
                  <a:schemeClr val="tx1"/>
                </a:solidFill>
              </a:rPr>
              <a:t>Hiponatremia (8) </a:t>
            </a:r>
          </a:p>
          <a:p>
            <a:pPr lvl="2" algn="just" eaLnBrk="1" hangingPunct="1"/>
            <a:r>
              <a:rPr lang="pt-BR" altLang="pt-BR" smtClean="0">
                <a:solidFill>
                  <a:schemeClr val="tx1"/>
                </a:solidFill>
              </a:rPr>
              <a:t>Hipercalemia (7) </a:t>
            </a:r>
          </a:p>
          <a:p>
            <a:pPr lvl="2" algn="just" eaLnBrk="1" hangingPunct="1"/>
            <a:r>
              <a:rPr lang="pt-BR" altLang="pt-BR" smtClean="0">
                <a:solidFill>
                  <a:schemeClr val="tx1"/>
                </a:solidFill>
              </a:rPr>
              <a:t>Acidose (1)</a:t>
            </a:r>
          </a:p>
          <a:p>
            <a:pPr lvl="2" algn="just" eaLnBrk="1" hangingPunct="1"/>
            <a:endParaRPr lang="pt-BR" altLang="pt-BR" smtClean="0">
              <a:solidFill>
                <a:schemeClr val="tx1"/>
              </a:solidFill>
            </a:endParaRPr>
          </a:p>
          <a:p>
            <a:pPr lvl="2" algn="just" eaLnBrk="1" hangingPunct="1"/>
            <a:endParaRPr lang="pt-BR" altLang="pt-BR" smtClean="0">
              <a:solidFill>
                <a:schemeClr val="tx1"/>
              </a:solidFill>
            </a:endParaRPr>
          </a:p>
          <a:p>
            <a:pPr lvl="2" algn="just" eaLnBrk="1" hangingPunct="1"/>
            <a:endParaRPr lang="pt-BR" altLang="pt-BR" smtClean="0">
              <a:solidFill>
                <a:schemeClr val="tx1"/>
              </a:solidFill>
            </a:endParaRPr>
          </a:p>
          <a:p>
            <a:pPr lvl="2" algn="just" eaLnBrk="1" hangingPunct="1"/>
            <a:endParaRPr lang="pt-BR" altLang="pt-BR" smtClean="0">
              <a:solidFill>
                <a:schemeClr val="tx1"/>
              </a:solidFill>
            </a:endParaRPr>
          </a:p>
          <a:p>
            <a:pPr lvl="2" algn="just" eaLnBrk="1" hangingPunct="1"/>
            <a:endParaRPr lang="pt-BR" altLang="pt-BR" smtClean="0">
              <a:solidFill>
                <a:schemeClr val="tx1"/>
              </a:solidFill>
            </a:endParaRPr>
          </a:p>
          <a:p>
            <a:pPr lvl="2" algn="just" eaLnBrk="1" hangingPunct="1"/>
            <a:r>
              <a:rPr lang="pt-BR" altLang="pt-BR" b="1" smtClean="0">
                <a:solidFill>
                  <a:schemeClr val="tx1"/>
                </a:solidFill>
              </a:rPr>
              <a:t>Dos AE bioquímicos as alterações ocorreram, em sua maioria, dentro da 1ª hora pós procedimento, com exceção da  hipercalemia que ocorreu com 2h de procedimento. Todas tiveram recuperação em até 24h pós-ET.</a:t>
            </a:r>
          </a:p>
          <a:p>
            <a:pPr lvl="1" algn="just" eaLnBrk="1" hangingPunct="1">
              <a:buFont typeface="Wingdings 3" panose="05040102010807070707" pitchFamily="18" charset="2"/>
              <a:buNone/>
            </a:pPr>
            <a:endParaRPr lang="pt-BR" altLang="pt-BR" b="1" smtClean="0">
              <a:solidFill>
                <a:schemeClr val="tx1"/>
              </a:solidFill>
            </a:endParaRPr>
          </a:p>
          <a:p>
            <a:pPr algn="just" eaLnBrk="1" hangingPunct="1"/>
            <a:endParaRPr lang="pt-BR" altLang="pt-BR" smtClean="0">
              <a:solidFill>
                <a:schemeClr val="tx1"/>
              </a:solidFill>
            </a:endParaRPr>
          </a:p>
        </p:txBody>
      </p:sp>
      <p:pic>
        <p:nvPicPr>
          <p:cNvPr id="2867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7563" y="3911600"/>
            <a:ext cx="7958137" cy="176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3" name="Conector reto 12"/>
          <p:cNvCxnSpPr/>
          <p:nvPr/>
        </p:nvCxnSpPr>
        <p:spPr>
          <a:xfrm flipV="1">
            <a:off x="3421063" y="5265738"/>
            <a:ext cx="804862" cy="15875"/>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Conector reto 16"/>
          <p:cNvCxnSpPr/>
          <p:nvPr/>
        </p:nvCxnSpPr>
        <p:spPr>
          <a:xfrm>
            <a:off x="7265988" y="4540250"/>
            <a:ext cx="70485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Conector reto 13"/>
          <p:cNvCxnSpPr/>
          <p:nvPr/>
        </p:nvCxnSpPr>
        <p:spPr>
          <a:xfrm>
            <a:off x="6237288" y="4535488"/>
            <a:ext cx="70485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65400" y="238125"/>
            <a:ext cx="8912225" cy="630238"/>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sp>
        <p:nvSpPr>
          <p:cNvPr id="29699"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Total de 204 EA após 182 exsanguineo transfusões =&gt; Taxa de EA foi 112 / 100 ET</a:t>
            </a:r>
          </a:p>
          <a:p>
            <a:pPr lvl="1" algn="just" eaLnBrk="1" hangingPunct="1"/>
            <a:r>
              <a:rPr lang="pt-BR" altLang="pt-BR" b="1" smtClean="0">
                <a:solidFill>
                  <a:srgbClr val="FF0000"/>
                </a:solidFill>
              </a:rPr>
              <a:t>39,7% (81) hematológicas</a:t>
            </a:r>
            <a:r>
              <a:rPr lang="pt-BR" altLang="pt-BR" smtClean="0">
                <a:solidFill>
                  <a:schemeClr val="tx1"/>
                </a:solidFill>
              </a:rPr>
              <a:t> em 81 RNs (44,5 / 100 ET)</a:t>
            </a:r>
          </a:p>
          <a:p>
            <a:pPr lvl="2" algn="just" eaLnBrk="1" hangingPunct="1"/>
            <a:r>
              <a:rPr lang="pt-BR" altLang="pt-BR" smtClean="0">
                <a:solidFill>
                  <a:schemeClr val="tx1"/>
                </a:solidFill>
              </a:rPr>
              <a:t>57,4% Trombocitopenia em 81 neonatos (44,5 / 100 ET), destes 17,7% (25) foi severa</a:t>
            </a:r>
          </a:p>
          <a:p>
            <a:pPr lvl="2" algn="just" eaLnBrk="1" hangingPunct="1"/>
            <a:r>
              <a:rPr lang="pt-BR" altLang="pt-BR" smtClean="0">
                <a:solidFill>
                  <a:schemeClr val="tx1"/>
                </a:solidFill>
              </a:rPr>
              <a:t>A incidência foi maior nas 24h seguintes à ET com queda até 72h</a:t>
            </a:r>
          </a:p>
          <a:p>
            <a:pPr lvl="2" algn="just" eaLnBrk="1" hangingPunct="1"/>
            <a:r>
              <a:rPr lang="pt-BR" altLang="pt-BR" smtClean="0">
                <a:solidFill>
                  <a:schemeClr val="tx1"/>
                </a:solidFill>
              </a:rPr>
              <a:t>Não houve sangramento</a:t>
            </a:r>
          </a:p>
          <a:p>
            <a:pPr lvl="2" algn="just" eaLnBrk="1" hangingPunct="1"/>
            <a:endParaRPr lang="pt-BR" altLang="pt-BR" smtClean="0">
              <a:solidFill>
                <a:schemeClr val="tx1"/>
              </a:solidFill>
            </a:endParaRPr>
          </a:p>
          <a:p>
            <a:pPr lvl="1" algn="just" eaLnBrk="1" hangingPunct="1"/>
            <a:r>
              <a:rPr lang="pt-BR" altLang="pt-BR" b="1" smtClean="0">
                <a:solidFill>
                  <a:schemeClr val="tx1"/>
                </a:solidFill>
              </a:rPr>
              <a:t>14,2% (29) clínicas</a:t>
            </a:r>
            <a:r>
              <a:rPr lang="pt-BR" altLang="pt-BR" smtClean="0">
                <a:solidFill>
                  <a:schemeClr val="tx1"/>
                </a:solidFill>
              </a:rPr>
              <a:t> em 27 RNs (15,9 / 100 ET)</a:t>
            </a:r>
          </a:p>
          <a:p>
            <a:pPr lvl="2" algn="just" eaLnBrk="1" hangingPunct="1"/>
            <a:r>
              <a:rPr lang="pt-BR" altLang="pt-BR" smtClean="0">
                <a:solidFill>
                  <a:schemeClr val="tx1"/>
                </a:solidFill>
              </a:rPr>
              <a:t>Irritabilidade devido hipocalcemia / hipercalemia sintomática / hipotermia / múltiplos abscessos</a:t>
            </a:r>
          </a:p>
          <a:p>
            <a:pPr lvl="2" algn="just" eaLnBrk="1" hangingPunct="1"/>
            <a:r>
              <a:rPr lang="pt-BR" altLang="pt-BR" smtClean="0">
                <a:solidFill>
                  <a:schemeClr val="tx1"/>
                </a:solidFill>
              </a:rPr>
              <a:t>23 foram eventos severos (12,6 / 100 ET) = morte (9), sepse (7), convulsões (5), bloqueio cardíaco (1) e CIVD (1)</a:t>
            </a:r>
          </a:p>
          <a:p>
            <a:pPr lvl="2" algn="just" eaLnBrk="1" hangingPunct="1">
              <a:buFont typeface="Wingdings 3" panose="05040102010807070707" pitchFamily="18" charset="2"/>
              <a:buNone/>
            </a:pPr>
            <a:r>
              <a:rPr lang="pt-BR" altLang="pt-BR" smtClean="0">
                <a:solidFill>
                  <a:schemeClr val="tx1"/>
                </a:solidFill>
              </a:rPr>
              <a:t>OBS:  taxa morte 7,5 / 100 ET. A maioria estava doentes antes, teve relação provável à AET, ocorreu dentro das 24-48h após.</a:t>
            </a:r>
          </a:p>
          <a:p>
            <a:pPr lvl="2" algn="just" eaLnBrk="1" hangingPunct="1">
              <a:buFont typeface="Wingdings 3" panose="05040102010807070707" pitchFamily="18" charset="2"/>
              <a:buNone/>
            </a:pPr>
            <a:endParaRPr lang="pt-BR" altLang="pt-BR" smtClean="0">
              <a:solidFill>
                <a:schemeClr val="tx1"/>
              </a:solidFill>
            </a:endParaRPr>
          </a:p>
          <a:p>
            <a:pPr lvl="1" algn="just" eaLnBrk="1" hangingPunct="1"/>
            <a:r>
              <a:rPr lang="pt-BR" altLang="pt-BR" b="1" smtClean="0">
                <a:solidFill>
                  <a:srgbClr val="FF0000"/>
                </a:solidFill>
              </a:rPr>
              <a:t>5,4% (11) radiológicas</a:t>
            </a:r>
            <a:r>
              <a:rPr lang="pt-BR" altLang="pt-BR" b="1" smtClean="0">
                <a:solidFill>
                  <a:schemeClr val="tx1"/>
                </a:solidFill>
              </a:rPr>
              <a:t> em 11 RNs prematuros (8,9 / 100 ET)</a:t>
            </a:r>
          </a:p>
          <a:p>
            <a:pPr lvl="2" algn="just" eaLnBrk="1" hangingPunct="1"/>
            <a:r>
              <a:rPr lang="pt-BR" altLang="pt-BR" b="1" smtClean="0">
                <a:solidFill>
                  <a:schemeClr val="tx1"/>
                </a:solidFill>
              </a:rPr>
              <a:t>9,1% (8) RNPT</a:t>
            </a:r>
            <a:r>
              <a:rPr lang="pt-BR" altLang="pt-BR" smtClean="0">
                <a:solidFill>
                  <a:schemeClr val="tx1"/>
                </a:solidFill>
              </a:rPr>
              <a:t> HIV I ou II</a:t>
            </a:r>
          </a:p>
          <a:p>
            <a:pPr lvl="2" algn="just" eaLnBrk="1" hangingPunct="1"/>
            <a:r>
              <a:rPr lang="pt-BR" altLang="pt-BR" smtClean="0">
                <a:solidFill>
                  <a:schemeClr val="tx1"/>
                </a:solidFill>
              </a:rPr>
              <a:t>2/3 nas primeiras 6h.</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pic>
        <p:nvPicPr>
          <p:cNvPr id="3072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5650" y="773113"/>
            <a:ext cx="6362700" cy="486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6" name="Conector reto 5"/>
          <p:cNvCxnSpPr/>
          <p:nvPr/>
        </p:nvCxnSpPr>
        <p:spPr>
          <a:xfrm>
            <a:off x="8107363" y="2397125"/>
            <a:ext cx="647700" cy="0"/>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CaixaDeTexto 8"/>
          <p:cNvSpPr txBox="1"/>
          <p:nvPr/>
        </p:nvSpPr>
        <p:spPr>
          <a:xfrm>
            <a:off x="2065338" y="5786438"/>
            <a:ext cx="9159875" cy="641350"/>
          </a:xfrm>
          <a:prstGeom prst="rect">
            <a:avLst/>
          </a:prstGeom>
          <a:noFill/>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b="1">
                <a:solidFill>
                  <a:srgbClr val="FF0000"/>
                </a:solidFill>
                <a:latin typeface="Century Gothic" panose="020B0502020202020204" pitchFamily="34" charset="0"/>
              </a:rPr>
              <a:t>Ocorreram mais eventos adversos, em pacientes previamente doentes com cínica de Encefalopatia Hiperrubilinêmica, com significância estatística.</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pic>
        <p:nvPicPr>
          <p:cNvPr id="31747"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0275" y="1428750"/>
            <a:ext cx="10444163" cy="441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CaixaDeTexto 3"/>
          <p:cNvSpPr txBox="1"/>
          <p:nvPr/>
        </p:nvSpPr>
        <p:spPr>
          <a:xfrm>
            <a:off x="1844675" y="5895975"/>
            <a:ext cx="9159875" cy="641350"/>
          </a:xfrm>
          <a:prstGeom prst="rect">
            <a:avLst/>
          </a:prstGeom>
          <a:noFill/>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pt-BR" altLang="pt-BR" b="1">
                <a:solidFill>
                  <a:srgbClr val="FF0000"/>
                </a:solidFill>
                <a:latin typeface="Century Gothic" panose="020B0502020202020204" pitchFamily="34" charset="0"/>
              </a:rPr>
              <a:t>A taxa de EA foi maior quanto menor o peso e maior a prematuridade, com significância estatística.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Resultados </a:t>
            </a:r>
            <a:endParaRPr lang="pt-BR" dirty="0">
              <a:solidFill>
                <a:schemeClr val="tx1"/>
              </a:solidFill>
              <a:effectLst>
                <a:outerShdw blurRad="38100" dist="38100" dir="2700000" algn="tl">
                  <a:srgbClr val="000000">
                    <a:alpha val="43137"/>
                  </a:srgbClr>
                </a:outerShdw>
              </a:effectLst>
            </a:endParaRPr>
          </a:p>
        </p:txBody>
      </p:sp>
      <p:sp>
        <p:nvSpPr>
          <p:cNvPr id="32771" name="Espaço Reservado para Conteúdo 2"/>
          <p:cNvSpPr>
            <a:spLocks noGrp="1"/>
          </p:cNvSpPr>
          <p:nvPr>
            <p:ph idx="1"/>
          </p:nvPr>
        </p:nvSpPr>
        <p:spPr>
          <a:xfrm>
            <a:off x="1676400" y="1068388"/>
            <a:ext cx="10225088" cy="5537200"/>
          </a:xfrm>
        </p:spPr>
        <p:txBody>
          <a:bodyPr/>
          <a:lstStyle/>
          <a:p>
            <a:pPr algn="just" eaLnBrk="1" hangingPunct="1"/>
            <a:endParaRPr lang="pt-BR" altLang="pt-BR" smtClean="0">
              <a:solidFill>
                <a:schemeClr val="tx1"/>
              </a:solidFill>
            </a:endParaRPr>
          </a:p>
          <a:p>
            <a:pPr algn="just" eaLnBrk="1" hangingPunct="1"/>
            <a:endParaRPr lang="pt-BR" altLang="pt-BR" smtClean="0">
              <a:solidFill>
                <a:schemeClr val="tx1"/>
              </a:solidFill>
            </a:endParaRPr>
          </a:p>
          <a:p>
            <a:pPr algn="just" eaLnBrk="1" hangingPunct="1"/>
            <a:r>
              <a:rPr lang="pt-BR" altLang="pt-BR" smtClean="0">
                <a:solidFill>
                  <a:schemeClr val="tx1"/>
                </a:solidFill>
              </a:rPr>
              <a:t>Maioria (</a:t>
            </a:r>
            <a:r>
              <a:rPr lang="pt-BR" altLang="pt-BR" smtClean="0">
                <a:solidFill>
                  <a:srgbClr val="0033CC"/>
                </a:solidFill>
              </a:rPr>
              <a:t>53,5%) dos procedimentos</a:t>
            </a:r>
            <a:r>
              <a:rPr lang="pt-BR" altLang="pt-BR" smtClean="0">
                <a:solidFill>
                  <a:schemeClr val="tx1"/>
                </a:solidFill>
              </a:rPr>
              <a:t> foram realizados por </a:t>
            </a:r>
            <a:r>
              <a:rPr lang="pt-BR" altLang="pt-BR" smtClean="0">
                <a:solidFill>
                  <a:srgbClr val="0033CC"/>
                </a:solidFill>
              </a:rPr>
              <a:t>R3 e R2</a:t>
            </a:r>
            <a:r>
              <a:rPr lang="pt-BR" altLang="pt-BR" smtClean="0">
                <a:solidFill>
                  <a:schemeClr val="tx1"/>
                </a:solidFill>
              </a:rPr>
              <a:t> (36,5%)</a:t>
            </a:r>
          </a:p>
          <a:p>
            <a:pPr algn="just" eaLnBrk="1" hangingPunct="1"/>
            <a:endParaRPr lang="pt-BR" altLang="pt-BR" smtClean="0">
              <a:solidFill>
                <a:schemeClr val="tx1"/>
              </a:solidFill>
            </a:endParaRPr>
          </a:p>
          <a:p>
            <a:pPr algn="just" eaLnBrk="1" hangingPunct="1"/>
            <a:r>
              <a:rPr lang="pt-BR" altLang="pt-BR" smtClean="0">
                <a:solidFill>
                  <a:schemeClr val="tx1"/>
                </a:solidFill>
              </a:rPr>
              <a:t>Via venosa umbilical (CVU) foi usada157 RNs (86,3%) e arterial (CAU) em 24 (13,1%)</a:t>
            </a:r>
          </a:p>
          <a:p>
            <a:pPr algn="just" eaLnBrk="1" hangingPunct="1"/>
            <a:endParaRPr lang="pt-BR" altLang="pt-BR" smtClean="0">
              <a:solidFill>
                <a:schemeClr val="tx1"/>
              </a:solidFill>
            </a:endParaRPr>
          </a:p>
          <a:p>
            <a:pPr algn="just" eaLnBrk="1" hangingPunct="1"/>
            <a:r>
              <a:rPr lang="pt-BR" altLang="pt-BR" smtClean="0">
                <a:solidFill>
                  <a:schemeClr val="tx1"/>
                </a:solidFill>
              </a:rPr>
              <a:t>1 neonato foi submetido à ET por CAU e veia periférica venosa </a:t>
            </a:r>
          </a:p>
          <a:p>
            <a:pPr algn="just" eaLnBrk="1" hangingPunct="1"/>
            <a:endParaRPr lang="pt-BR" altLang="pt-BR" smtClean="0">
              <a:solidFill>
                <a:schemeClr val="tx1"/>
              </a:solidFill>
            </a:endParaRPr>
          </a:p>
          <a:p>
            <a:pPr algn="just" eaLnBrk="1" hangingPunct="1"/>
            <a:r>
              <a:rPr lang="pt-BR" altLang="pt-BR" smtClean="0">
                <a:solidFill>
                  <a:schemeClr val="tx1"/>
                </a:solidFill>
              </a:rPr>
              <a:t>22 RNs (</a:t>
            </a:r>
            <a:r>
              <a:rPr lang="pt-BR" altLang="pt-BR" smtClean="0">
                <a:solidFill>
                  <a:srgbClr val="FF0000"/>
                </a:solidFill>
              </a:rPr>
              <a:t>15,8%)</a:t>
            </a:r>
            <a:r>
              <a:rPr lang="pt-BR" altLang="pt-BR" smtClean="0">
                <a:solidFill>
                  <a:schemeClr val="tx1"/>
                </a:solidFill>
              </a:rPr>
              <a:t> tiveram </a:t>
            </a:r>
            <a:r>
              <a:rPr lang="pt-BR" altLang="pt-BR" smtClean="0">
                <a:solidFill>
                  <a:srgbClr val="FF0000"/>
                </a:solidFill>
              </a:rPr>
              <a:t>obstrução do cateter</a:t>
            </a:r>
            <a:r>
              <a:rPr lang="pt-BR" altLang="pt-BR" smtClean="0">
                <a:solidFill>
                  <a:schemeClr val="tx1"/>
                </a:solidFill>
              </a:rPr>
              <a:t> durante o procedimento exigindo reinserção.</a:t>
            </a:r>
          </a:p>
          <a:p>
            <a:pPr algn="just" eaLnBrk="1" hangingPunct="1"/>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Discussão</a:t>
            </a:r>
            <a:br>
              <a:rPr lang="pt-BR" dirty="0" smtClean="0">
                <a:solidFill>
                  <a:schemeClr val="tx1"/>
                </a:solidFill>
                <a:effectLst>
                  <a:outerShdw blurRad="38100" dist="38100" dir="2700000" algn="tl">
                    <a:srgbClr val="000000">
                      <a:alpha val="43137"/>
                    </a:srgbClr>
                  </a:outerShdw>
                </a:effectLst>
              </a:rPr>
            </a:br>
            <a:endParaRPr lang="pt-BR" dirty="0">
              <a:solidFill>
                <a:schemeClr val="tx1"/>
              </a:solidFill>
              <a:effectLst>
                <a:outerShdw blurRad="38100" dist="38100" dir="2700000" algn="tl">
                  <a:srgbClr val="000000">
                    <a:alpha val="43137"/>
                  </a:srgbClr>
                </a:outerShdw>
              </a:effectLst>
            </a:endParaRPr>
          </a:p>
        </p:txBody>
      </p:sp>
      <p:sp>
        <p:nvSpPr>
          <p:cNvPr id="33795"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Foram incluídos no estudo apenas aqueles neonatos que foram submetidos à exsanguineo transfusão (ET) devido hiperbilirrubinemia neonatal  pois na ocorrência de eventos adversos (EA) pós ET por outra indicação pode haver fatores de confusão.</a:t>
            </a:r>
          </a:p>
          <a:p>
            <a:pPr algn="just" eaLnBrk="1" hangingPunct="1"/>
            <a:r>
              <a:rPr lang="pt-BR" altLang="pt-BR" smtClean="0">
                <a:solidFill>
                  <a:schemeClr val="tx1"/>
                </a:solidFill>
              </a:rPr>
              <a:t>Apesar de incluir todas as idades gestacionais e também aqueles bebês previamente doentes, a causa da ET utilizada para uniformização da amostra foi a hiperbilirrubinemia. Da mesma forma que os resultados, foram estratificados por idade gestacional, peso e doença na admissão para melhor comparação com outros estudos[11, 12].</a:t>
            </a:r>
          </a:p>
          <a:p>
            <a:pPr algn="just" eaLnBrk="1" hangingPunct="1"/>
            <a:r>
              <a:rPr lang="pt-BR" altLang="pt-BR" smtClean="0">
                <a:solidFill>
                  <a:schemeClr val="tx1"/>
                </a:solidFill>
              </a:rPr>
              <a:t>Estudos prévios não delimitam tempo ou utilizam a média de 3 a 7 dias para reportar eventos adversos relacionados à ET.</a:t>
            </a:r>
          </a:p>
          <a:p>
            <a:pPr algn="just" eaLnBrk="1" hangingPunct="1"/>
            <a:r>
              <a:rPr lang="pt-BR" altLang="pt-BR" smtClean="0">
                <a:solidFill>
                  <a:schemeClr val="tx1"/>
                </a:solidFill>
              </a:rPr>
              <a:t>No presente trabalho, o tempo de </a:t>
            </a:r>
            <a:r>
              <a:rPr lang="pt-BR" altLang="pt-BR" b="1" smtClean="0">
                <a:solidFill>
                  <a:schemeClr val="tx1"/>
                </a:solidFill>
              </a:rPr>
              <a:t>14 dias</a:t>
            </a:r>
            <a:r>
              <a:rPr lang="pt-BR" altLang="pt-BR" smtClean="0">
                <a:solidFill>
                  <a:schemeClr val="tx1"/>
                </a:solidFill>
              </a:rPr>
              <a:t> foi estabelecido para uniformização da amostra de acordo com as diretrizes padrão de cuidados cirúrgicos.</a:t>
            </a:r>
          </a:p>
          <a:p>
            <a:pPr algn="just" eaLnBrk="1" hangingPunct="1"/>
            <a:r>
              <a:rPr lang="pt-BR" altLang="pt-BR" smtClean="0">
                <a:solidFill>
                  <a:schemeClr val="tx1"/>
                </a:solidFill>
              </a:rPr>
              <a:t>A </a:t>
            </a:r>
            <a:r>
              <a:rPr lang="pt-BR" altLang="pt-BR" b="1" smtClean="0">
                <a:solidFill>
                  <a:schemeClr val="tx1"/>
                </a:solidFill>
              </a:rPr>
              <a:t>alta incidência de efeitos adversos ao procedimento encontrada pode ser explicada pela análise multimodal, onde houve mais de um EA na maioria dos pacientes.</a:t>
            </a:r>
            <a:r>
              <a:rPr lang="pt-BR" altLang="pt-BR" smtClean="0">
                <a:solidFill>
                  <a:schemeClr val="tx1"/>
                </a:solidFill>
              </a:rPr>
              <a:t> Outro motivo é a natureza prospectiva do estudo possibilitar mais identificação de EA, antes não obtidos com dados retrospectivos. </a:t>
            </a:r>
          </a:p>
          <a:p>
            <a:pPr algn="just" eaLnBrk="1" hangingPunct="1"/>
            <a:endParaRPr lang="pt-BR" altLang="pt-BR" smtClean="0">
              <a:solidFill>
                <a:schemeClr val="tx1"/>
              </a:solidFill>
            </a:endParaRPr>
          </a:p>
          <a:p>
            <a:pPr algn="just" eaLnBrk="1" hangingPunct="1">
              <a:buFont typeface="Wingdings 3" panose="05040102010807070707" pitchFamily="18" charset="2"/>
              <a:buNone/>
            </a:pPr>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Discussão </a:t>
            </a:r>
            <a:endParaRPr lang="pt-BR" dirty="0">
              <a:solidFill>
                <a:schemeClr val="tx1"/>
              </a:solidFill>
              <a:effectLst>
                <a:outerShdw blurRad="38100" dist="38100" dir="2700000" algn="tl">
                  <a:srgbClr val="000000">
                    <a:alpha val="43137"/>
                  </a:srgbClr>
                </a:outerShdw>
              </a:effectLst>
            </a:endParaRPr>
          </a:p>
        </p:txBody>
      </p:sp>
      <p:sp>
        <p:nvSpPr>
          <p:cNvPr id="34819"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Taxas similares de EA foram descritas em recentes estudos prospectivos do Sudeste Asiático e em outros mais antigos nos países ocidentais [7,11,14].</a:t>
            </a:r>
          </a:p>
          <a:p>
            <a:pPr lvl="1" algn="just" eaLnBrk="1" hangingPunct="1"/>
            <a:r>
              <a:rPr lang="pt-BR" altLang="pt-BR" smtClean="0">
                <a:solidFill>
                  <a:schemeClr val="tx1"/>
                </a:solidFill>
              </a:rPr>
              <a:t>2 estudos no Nepal = 146 / 100 ET  e 210 / 100 ET [7,14]</a:t>
            </a:r>
          </a:p>
          <a:p>
            <a:pPr lvl="1" algn="just" eaLnBrk="1" hangingPunct="1"/>
            <a:r>
              <a:rPr lang="pt-BR" altLang="pt-BR" smtClean="0">
                <a:solidFill>
                  <a:schemeClr val="tx1"/>
                </a:solidFill>
              </a:rPr>
              <a:t>Patra et al, 74% das ET foram associadas a EA na taxa de 136 / 100 ET</a:t>
            </a:r>
          </a:p>
          <a:p>
            <a:pPr lvl="1" algn="just" eaLnBrk="1" hangingPunct="1"/>
            <a:r>
              <a:rPr lang="pt-BR" altLang="pt-BR" smtClean="0">
                <a:solidFill>
                  <a:schemeClr val="tx1"/>
                </a:solidFill>
              </a:rPr>
              <a:t>Hakan et al, maior estudo turco com 306 pacientes [6], houve 337 complicações relacionadas ao ET, com uma taxa de 100/100 ET. </a:t>
            </a:r>
          </a:p>
          <a:p>
            <a:pPr lvl="2" algn="just" eaLnBrk="1" hangingPunct="1"/>
            <a:r>
              <a:rPr lang="pt-BR" altLang="pt-BR" smtClean="0">
                <a:solidFill>
                  <a:schemeClr val="tx1"/>
                </a:solidFill>
              </a:rPr>
              <a:t>Indivíduos saudáveis e a termo, com  evidência de EA até 7 dias pós procedimento.</a:t>
            </a:r>
          </a:p>
          <a:p>
            <a:pPr lvl="2" algn="just" eaLnBrk="1" hangingPunct="1"/>
            <a:endParaRPr lang="pt-BR" altLang="pt-BR" smtClean="0">
              <a:solidFill>
                <a:schemeClr val="tx1"/>
              </a:solidFill>
            </a:endParaRPr>
          </a:p>
          <a:p>
            <a:pPr algn="just" eaLnBrk="1" hangingPunct="1"/>
            <a:r>
              <a:rPr lang="pt-BR" altLang="pt-BR" smtClean="0">
                <a:solidFill>
                  <a:schemeClr val="tx1"/>
                </a:solidFill>
              </a:rPr>
              <a:t>Steiner et al [1], registrou taxa de EA baixas (22 / 100 ET)</a:t>
            </a:r>
          </a:p>
          <a:p>
            <a:pPr lvl="1" algn="just" eaLnBrk="1" hangingPunct="1"/>
            <a:r>
              <a:rPr lang="pt-BR" altLang="pt-BR" smtClean="0">
                <a:solidFill>
                  <a:schemeClr val="tx1"/>
                </a:solidFill>
              </a:rPr>
              <a:t>Variação da definições</a:t>
            </a:r>
          </a:p>
          <a:p>
            <a:pPr lvl="1" algn="just" eaLnBrk="1" hangingPunct="1"/>
            <a:r>
              <a:rPr lang="pt-BR" altLang="pt-BR" smtClean="0">
                <a:solidFill>
                  <a:schemeClr val="tx1"/>
                </a:solidFill>
              </a:rPr>
              <a:t>Nível de doenças pré-existentes da amostra</a:t>
            </a:r>
          </a:p>
          <a:p>
            <a:pPr lvl="1" algn="just" eaLnBrk="1" hangingPunct="1"/>
            <a:r>
              <a:rPr lang="pt-BR" altLang="pt-BR" smtClean="0">
                <a:solidFill>
                  <a:schemeClr val="tx1"/>
                </a:solidFill>
              </a:rPr>
              <a:t>Variedade dos sistemas de saúde nos vários países</a:t>
            </a:r>
          </a:p>
          <a:p>
            <a:pPr lvl="1" algn="just" eaLnBrk="1" hangingPunct="1"/>
            <a:r>
              <a:rPr lang="pt-BR" altLang="pt-BR" smtClean="0">
                <a:solidFill>
                  <a:schemeClr val="tx1"/>
                </a:solidFill>
              </a:rPr>
              <a:t>Atraso no encaminhamento dos pacientes para serviços de referência</a:t>
            </a:r>
          </a:p>
          <a:p>
            <a:pPr algn="just" eaLnBrk="1" hangingPunct="1">
              <a:buFont typeface="Wingdings 3" panose="05040102010807070707" pitchFamily="18" charset="2"/>
              <a:buNone/>
            </a:pPr>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Discussão </a:t>
            </a:r>
            <a:endParaRPr lang="pt-BR" dirty="0">
              <a:solidFill>
                <a:schemeClr val="tx1"/>
              </a:solidFill>
              <a:effectLst>
                <a:outerShdw blurRad="38100" dist="38100" dir="2700000" algn="tl">
                  <a:srgbClr val="000000">
                    <a:alpha val="43137"/>
                  </a:srgbClr>
                </a:outerShdw>
              </a:effectLst>
            </a:endParaRPr>
          </a:p>
        </p:txBody>
      </p:sp>
      <p:sp>
        <p:nvSpPr>
          <p:cNvPr id="35843"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Todos estudos concordam que a exsanguineotranfusão é um procedimento comum em Neonatologia, mas não é livre de  riscos e é associado à complicações importantes.</a:t>
            </a:r>
          </a:p>
          <a:p>
            <a:pPr algn="just" eaLnBrk="1" hangingPunct="1"/>
            <a:endParaRPr lang="pt-BR" altLang="pt-BR" smtClean="0">
              <a:solidFill>
                <a:schemeClr val="tx1"/>
              </a:solidFill>
            </a:endParaRPr>
          </a:p>
          <a:p>
            <a:pPr algn="just" eaLnBrk="1" hangingPunct="1"/>
            <a:r>
              <a:rPr lang="pt-BR" altLang="pt-BR" smtClean="0">
                <a:solidFill>
                  <a:srgbClr val="FF0000"/>
                </a:solidFill>
              </a:rPr>
              <a:t>Complicações bioquímicas e hematológicas</a:t>
            </a:r>
            <a:r>
              <a:rPr lang="pt-BR" altLang="pt-BR" smtClean="0">
                <a:solidFill>
                  <a:schemeClr val="tx1"/>
                </a:solidFill>
              </a:rPr>
              <a:t> foram as mais comuns, coerentemente com achados prévios [1,6,11,14,15], sendo a </a:t>
            </a:r>
            <a:r>
              <a:rPr lang="pt-BR" altLang="pt-BR" smtClean="0">
                <a:solidFill>
                  <a:srgbClr val="FF0000"/>
                </a:solidFill>
              </a:rPr>
              <a:t>hipocalcemia a mais frequente</a:t>
            </a:r>
            <a:r>
              <a:rPr lang="pt-BR" altLang="pt-BR" smtClean="0">
                <a:solidFill>
                  <a:schemeClr val="tx1"/>
                </a:solidFill>
              </a:rPr>
              <a:t>, variando de 22,5 % a 98%. </a:t>
            </a:r>
          </a:p>
          <a:p>
            <a:pPr algn="just" eaLnBrk="1" hangingPunct="1"/>
            <a:r>
              <a:rPr lang="pt-BR" altLang="pt-BR" smtClean="0">
                <a:solidFill>
                  <a:schemeClr val="tx1"/>
                </a:solidFill>
              </a:rPr>
              <a:t>A hipocalcemia se deve ao citrato quelar o cálcio, se ligando ao cálcio e magnésio. O citrato está presente em altas concentrações no sangue doador como fator anticoagulante. </a:t>
            </a:r>
          </a:p>
          <a:p>
            <a:pPr algn="just" eaLnBrk="1" hangingPunct="1"/>
            <a:r>
              <a:rPr lang="pt-BR" altLang="pt-BR" smtClean="0">
                <a:solidFill>
                  <a:schemeClr val="tx1"/>
                </a:solidFill>
              </a:rPr>
              <a:t>Taxa similar de trombocitopenia em outros estudos[1,6,7,11,14]</a:t>
            </a:r>
          </a:p>
          <a:p>
            <a:pPr lvl="1" algn="just" eaLnBrk="1" hangingPunct="1"/>
            <a:r>
              <a:rPr lang="pt-BR" altLang="pt-BR" smtClean="0">
                <a:solidFill>
                  <a:schemeClr val="tx1"/>
                </a:solidFill>
              </a:rPr>
              <a:t>Jasso-Gutiérrez et al  também evidenciaram queda nas primeiras 24h e recuperação até 72h.</a:t>
            </a:r>
          </a:p>
          <a:p>
            <a:pPr lvl="1" algn="just" eaLnBrk="1" hangingPunct="1"/>
            <a:r>
              <a:rPr lang="pt-BR" altLang="pt-BR" smtClean="0">
                <a:solidFill>
                  <a:schemeClr val="tx1"/>
                </a:solidFill>
              </a:rPr>
              <a:t>Importância no manejo e rastreio nos prematuros</a:t>
            </a:r>
          </a:p>
          <a:p>
            <a:pPr lvl="1" algn="just" eaLnBrk="1" hangingPunct="1"/>
            <a:r>
              <a:rPr lang="pt-BR" altLang="pt-BR" smtClean="0">
                <a:solidFill>
                  <a:schemeClr val="tx1"/>
                </a:solidFill>
              </a:rPr>
              <a:t>Mecanismo: procedimento ser realizado com concentrado de hemácias pobre em plaquetas e ativação do sistema de coagulação com trombose vascular e trombocitopenia por consumo.</a:t>
            </a:r>
          </a:p>
          <a:p>
            <a:pPr algn="just" eaLnBrk="1" hangingPunct="1"/>
            <a:endParaRPr lang="pt-BR" altLang="pt-BR" smtClean="0">
              <a:solidFill>
                <a:schemeClr val="tx1"/>
              </a:solidFill>
            </a:endParaRPr>
          </a:p>
          <a:p>
            <a:pPr lvl="1" algn="just" eaLnBrk="1" hangingPunct="1"/>
            <a:endParaRPr lang="pt-BR" altLang="pt-BR" smtClean="0">
              <a:solidFill>
                <a:schemeClr val="tx1"/>
              </a:solidFill>
            </a:endParaRPr>
          </a:p>
          <a:p>
            <a:pPr algn="just" eaLnBrk="1" hangingPunct="1"/>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Discussão </a:t>
            </a:r>
            <a:endParaRPr lang="pt-BR" dirty="0">
              <a:solidFill>
                <a:schemeClr val="tx1"/>
              </a:solidFill>
              <a:effectLst>
                <a:outerShdw blurRad="38100" dist="38100" dir="2700000" algn="tl">
                  <a:srgbClr val="000000">
                    <a:alpha val="43137"/>
                  </a:srgbClr>
                </a:outerShdw>
              </a:effectLst>
            </a:endParaRPr>
          </a:p>
        </p:txBody>
      </p:sp>
      <p:sp>
        <p:nvSpPr>
          <p:cNvPr id="36867" name="Espaço Reservado para Conteúdo 2"/>
          <p:cNvSpPr>
            <a:spLocks noGrp="1"/>
          </p:cNvSpPr>
          <p:nvPr>
            <p:ph idx="1"/>
          </p:nvPr>
        </p:nvSpPr>
        <p:spPr>
          <a:xfrm>
            <a:off x="1676400" y="1068388"/>
            <a:ext cx="10225088" cy="5537200"/>
          </a:xfrm>
        </p:spPr>
        <p:txBody>
          <a:bodyPr/>
          <a:lstStyle/>
          <a:p>
            <a:pPr algn="just" eaLnBrk="1" hangingPunct="1"/>
            <a:r>
              <a:rPr lang="pt-BR" altLang="pt-BR" smtClean="0">
                <a:solidFill>
                  <a:schemeClr val="tx1"/>
                </a:solidFill>
              </a:rPr>
              <a:t>Taxa de mortalidade comparada a outros estudos na Índia [1,6,13,14,18] foi menor</a:t>
            </a:r>
          </a:p>
          <a:p>
            <a:pPr lvl="1" algn="just" eaLnBrk="1" hangingPunct="1"/>
            <a:r>
              <a:rPr lang="pt-BR" altLang="pt-BR" smtClean="0">
                <a:solidFill>
                  <a:schemeClr val="tx1"/>
                </a:solidFill>
              </a:rPr>
              <a:t>Óbito neonatal de pacientes previamente  doente  à ET</a:t>
            </a:r>
          </a:p>
          <a:p>
            <a:pPr lvl="1" algn="just" eaLnBrk="1" hangingPunct="1"/>
            <a:endParaRPr lang="pt-BR" altLang="pt-BR" smtClean="0">
              <a:solidFill>
                <a:schemeClr val="tx1"/>
              </a:solidFill>
            </a:endParaRPr>
          </a:p>
          <a:p>
            <a:pPr algn="just" eaLnBrk="1" hangingPunct="1"/>
            <a:r>
              <a:rPr lang="pt-BR" altLang="pt-BR" smtClean="0">
                <a:solidFill>
                  <a:schemeClr val="tx1"/>
                </a:solidFill>
              </a:rPr>
              <a:t>Mais eventos adversos em prematuros extremos, de maior baixo peso e mais doentes são coerentes com a literatura [11,19], pela presença de múltiplas comorbidades e consequentemente, maior risco de complicações nessa população.</a:t>
            </a:r>
          </a:p>
          <a:p>
            <a:pPr algn="just" eaLnBrk="1" hangingPunct="1"/>
            <a:endParaRPr lang="pt-BR" altLang="pt-BR" smtClean="0">
              <a:solidFill>
                <a:schemeClr val="tx1"/>
              </a:solidFill>
            </a:endParaRPr>
          </a:p>
          <a:p>
            <a:pPr algn="just" eaLnBrk="1" hangingPunct="1"/>
            <a:r>
              <a:rPr lang="pt-BR" altLang="pt-BR" smtClean="0">
                <a:solidFill>
                  <a:srgbClr val="0033CC"/>
                </a:solidFill>
              </a:rPr>
              <a:t>Tal estudo é relevante por ser prospectivo e ter considerável número de amostra de ET com protocolo de monitorização pré-estabelecido</a:t>
            </a:r>
            <a:r>
              <a:rPr lang="pt-BR" altLang="pt-BR" smtClean="0">
                <a:solidFill>
                  <a:schemeClr val="tx1"/>
                </a:solidFill>
              </a:rPr>
              <a:t>, além de padrões de eventos adversos definidos claramente e ter seguimento por 14 dias.</a:t>
            </a:r>
          </a:p>
          <a:p>
            <a:pPr algn="just" eaLnBrk="1" hangingPunct="1"/>
            <a:endParaRPr lang="pt-BR" altLang="pt-BR" smtClean="0">
              <a:solidFill>
                <a:schemeClr val="tx1"/>
              </a:solidFill>
            </a:endParaRPr>
          </a:p>
          <a:p>
            <a:pPr algn="just" eaLnBrk="1" hangingPunct="1"/>
            <a:r>
              <a:rPr lang="pt-BR" altLang="pt-BR" smtClean="0">
                <a:solidFill>
                  <a:schemeClr val="tx1"/>
                </a:solidFill>
              </a:rPr>
              <a:t>Limitação =  testes de laboratórios com intervalos não tão frequentes que minimizem erros de amostragem de sangue.</a:t>
            </a:r>
          </a:p>
          <a:p>
            <a:pPr algn="just" eaLnBrk="1" hangingPunct="1"/>
            <a:endParaRPr lang="pt-BR" altLang="pt-BR" smtClean="0">
              <a:solidFill>
                <a:schemeClr val="tx1"/>
              </a:solidFill>
            </a:endParaRPr>
          </a:p>
          <a:p>
            <a:pPr algn="just" eaLnBrk="1" hangingPunct="1">
              <a:buFont typeface="Wingdings 3" panose="05040102010807070707" pitchFamily="18" charset="2"/>
              <a:buNone/>
            </a:pPr>
            <a:endParaRPr lang="pt-BR" altLang="pt-BR" smtClean="0">
              <a:solidFill>
                <a:schemeClr val="tx1"/>
              </a:solidFill>
            </a:endParaRPr>
          </a:p>
          <a:p>
            <a:pPr algn="just" eaLnBrk="1" hangingPunct="1"/>
            <a:endParaRPr lang="pt-BR" altLang="pt-BR" smtClean="0">
              <a:solidFill>
                <a:schemeClr val="tx1"/>
              </a:solidFill>
            </a:endParaRPr>
          </a:p>
          <a:p>
            <a:pPr algn="just" eaLnBrk="1" hangingPunct="1"/>
            <a:endParaRPr lang="pt-BR" altLang="pt-BR" smtClean="0">
              <a:solidFill>
                <a:schemeClr val="tx1"/>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Discussão</a:t>
            </a:r>
            <a:br>
              <a:rPr lang="pt-BR" dirty="0" smtClean="0">
                <a:solidFill>
                  <a:schemeClr val="tx1"/>
                </a:solidFill>
                <a:effectLst>
                  <a:outerShdw blurRad="38100" dist="38100" dir="2700000" algn="tl">
                    <a:srgbClr val="000000">
                      <a:alpha val="43137"/>
                    </a:srgbClr>
                  </a:outerShdw>
                </a:effectLst>
              </a:rPr>
            </a:br>
            <a:endParaRPr lang="pt-BR" dirty="0">
              <a:solidFill>
                <a:schemeClr val="tx1"/>
              </a:solidFill>
              <a:effectLst>
                <a:outerShdw blurRad="38100" dist="38100" dir="2700000" algn="tl">
                  <a:srgbClr val="000000">
                    <a:alpha val="43137"/>
                  </a:srgbClr>
                </a:outerShdw>
              </a:effectLst>
            </a:endParaRPr>
          </a:p>
        </p:txBody>
      </p:sp>
      <p:sp>
        <p:nvSpPr>
          <p:cNvPr id="37891" name="Espaço Reservado para Conteúdo 2"/>
          <p:cNvSpPr>
            <a:spLocks noGrp="1"/>
          </p:cNvSpPr>
          <p:nvPr>
            <p:ph idx="1"/>
          </p:nvPr>
        </p:nvSpPr>
        <p:spPr>
          <a:xfrm>
            <a:off x="1703388" y="1301750"/>
            <a:ext cx="10225087" cy="5537200"/>
          </a:xfrm>
        </p:spPr>
        <p:txBody>
          <a:bodyPr/>
          <a:lstStyle/>
          <a:p>
            <a:pPr algn="just" eaLnBrk="1" hangingPunct="1"/>
            <a:r>
              <a:rPr lang="pt-BR" altLang="pt-BR" smtClean="0">
                <a:solidFill>
                  <a:schemeClr val="tx1"/>
                </a:solidFill>
              </a:rPr>
              <a:t>O estudo é capaz de fornecer taxas de eventos adversos para vários grupos de neonatos submetidos à ET sob a a indicação primária de hiperbilirrubinemia. Tais índices podem ser usados para melhoria da qualidade, bem como comparação com qualquer outra opção de tratamento para hiperbilirrubinemia crítica.</a:t>
            </a:r>
          </a:p>
          <a:p>
            <a:pPr algn="just" eaLnBrk="1" hangingPunct="1"/>
            <a:endParaRPr lang="pt-BR" altLang="pt-BR" smtClean="0">
              <a:solidFill>
                <a:schemeClr val="tx1"/>
              </a:solidFill>
            </a:endParaRPr>
          </a:p>
          <a:p>
            <a:pPr algn="just" eaLnBrk="1" hangingPunct="1"/>
            <a:r>
              <a:rPr lang="pt-BR" altLang="pt-BR" smtClean="0">
                <a:solidFill>
                  <a:schemeClr val="tx1"/>
                </a:solidFill>
              </a:rPr>
              <a:t>Concluindo,  embora a exsanguineotransfusão seja um procedimento comum no manejo da hiperbilirrubinemia, é alta a frequência de eventos adversos associados a ela. Tais ocorrem mais em prematuros de baixo peso e previamente doentes.</a:t>
            </a:r>
          </a:p>
          <a:p>
            <a:pPr algn="just" eaLnBrk="1" hangingPunct="1"/>
            <a:endParaRPr lang="pt-BR" altLang="pt-BR" smtClean="0">
              <a:solidFill>
                <a:schemeClr val="tx1"/>
              </a:solidFill>
            </a:endParaRPr>
          </a:p>
          <a:p>
            <a:pPr algn="just" eaLnBrk="1" hangingPunct="1"/>
            <a:r>
              <a:rPr lang="pt-BR" altLang="pt-BR" smtClean="0">
                <a:solidFill>
                  <a:schemeClr val="tx1"/>
                </a:solidFill>
              </a:rPr>
              <a:t>Um protocolo claro de monitorização desses eventos permitiria detecção e tratamento mais  precoce dessas complicações.</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p:cNvSpPr>
          <p:nvPr>
            <p:ph type="body" idx="4294967295"/>
          </p:nvPr>
        </p:nvSpPr>
        <p:spPr>
          <a:xfrm>
            <a:off x="1046163" y="609600"/>
            <a:ext cx="10825162" cy="5419725"/>
          </a:xfrm>
          <a:ln w="57150">
            <a:solidFill>
              <a:srgbClr val="0000FF"/>
            </a:solidFill>
            <a:miter lim="800000"/>
            <a:headEnd/>
            <a:tailEnd/>
          </a:ln>
        </p:spPr>
        <p:txBody>
          <a:bodyPr/>
          <a:lstStyle/>
          <a:p>
            <a:pPr>
              <a:lnSpc>
                <a:spcPct val="80000"/>
              </a:lnSpc>
            </a:pPr>
            <a:r>
              <a:rPr lang="pt-BR" altLang="pt-BR" sz="1600" b="1" smtClean="0"/>
              <a:t>Abstract</a:t>
            </a:r>
            <a:r>
              <a:rPr lang="pt-BR" altLang="pt-BR" sz="1600" smtClean="0"/>
              <a:t> </a:t>
            </a:r>
            <a:br>
              <a:rPr lang="pt-BR" altLang="pt-BR" sz="1600" smtClean="0"/>
            </a:br>
            <a:r>
              <a:rPr lang="pt-BR" altLang="pt-BR" sz="1600" b="1" smtClean="0"/>
              <a:t>Background</a:t>
            </a:r>
            <a:r>
              <a:rPr lang="pt-BR" altLang="pt-BR" sz="1600" smtClean="0"/>
              <a:t>: Exchange transfusion (ET) for hyperbilirubinemia is associated with many complications. The complications are underreported as most of the published studies are retrospective, used varying definitions of adverse events (AEs) and variable follow-up periods. </a:t>
            </a:r>
          </a:p>
          <a:p>
            <a:pPr>
              <a:lnSpc>
                <a:spcPct val="80000"/>
              </a:lnSpc>
            </a:pPr>
            <a:r>
              <a:rPr lang="pt-BR" altLang="pt-BR" sz="1600" b="1" smtClean="0"/>
              <a:t>Aim:</a:t>
            </a:r>
            <a:r>
              <a:rPr lang="pt-BR" altLang="pt-BR" sz="1600" smtClean="0"/>
              <a:t> We evaluated the incidence of clinical, biochemical, hematological, and radiological AEs, including serious AEs, within 2 weeks of ET for hyperbilirubinemia in neonates, using standard definitions. </a:t>
            </a:r>
          </a:p>
          <a:p>
            <a:pPr>
              <a:lnSpc>
                <a:spcPct val="80000"/>
              </a:lnSpc>
            </a:pPr>
            <a:r>
              <a:rPr lang="pt-BR" altLang="pt-BR" sz="1600" b="1" smtClean="0"/>
              <a:t>Materials and Methods:</a:t>
            </a:r>
            <a:r>
              <a:rPr lang="pt-BR" altLang="pt-BR" sz="1600" smtClean="0"/>
              <a:t> This prospective observational study was conducted in level III newborn unit of north India from February 2008 to February 2009. We enrolled consecutive inborn and outborn neonates admitted with hyperbilirubinemia and required ET. Babies requiring partial exchange for anemia/polycythemia or ET for indications other than hyperbilirubinemia were excluded. They were prospectively monitored for clinical, biochemical, hematological, and radiological AEs up to 2 weeks following the procedure. We calculated the incidence/AE rate (AER) as the rate of events per 100 ET and compared them among various groups using the Chi-square test. The SPSS v20 was used for the analysis, and value of </a:t>
            </a:r>
            <a:r>
              <a:rPr lang="pt-BR" altLang="pt-BR" sz="1600" i="1" smtClean="0"/>
              <a:t>P</a:t>
            </a:r>
            <a:r>
              <a:rPr lang="pt-BR" altLang="pt-BR" sz="1600" smtClean="0"/>
              <a:t> &lt; 0.05 was considered as statistically significant. </a:t>
            </a:r>
          </a:p>
          <a:p>
            <a:pPr>
              <a:lnSpc>
                <a:spcPct val="80000"/>
              </a:lnSpc>
            </a:pPr>
            <a:r>
              <a:rPr lang="pt-BR" altLang="pt-BR" sz="1600" b="1" smtClean="0"/>
              <a:t>Results:</a:t>
            </a:r>
            <a:r>
              <a:rPr lang="pt-BR" altLang="pt-BR" sz="1600" smtClean="0"/>
              <a:t> A total of 202 neonates were screened and 141 neonates (182 ET) were enrolled. The overall AER was 112/100 ETs. The most common AE was biochemical (45.6/100 ET), followed by hematological (44.5/100 ETs), clinical (15.9/100 ETs), and radiological (8.9/100 ETs). Severe AER was 12.6/100 ETs. The AER was significantly more in lower gestation and birth weight groups. </a:t>
            </a:r>
          </a:p>
          <a:p>
            <a:pPr>
              <a:lnSpc>
                <a:spcPct val="80000"/>
              </a:lnSpc>
            </a:pPr>
            <a:r>
              <a:rPr lang="pt-BR" altLang="pt-BR" sz="1600" b="1" smtClean="0"/>
              <a:t>Conclusion:</a:t>
            </a:r>
            <a:r>
              <a:rPr lang="pt-BR" altLang="pt-BR" sz="1600" smtClean="0"/>
              <a:t> ET is a high-risk procedure and should be performed only when the benefit of the procedure offsets the risks.</a:t>
            </a:r>
            <a:br>
              <a:rPr lang="pt-BR" altLang="pt-BR" sz="1600" smtClean="0"/>
            </a:br>
            <a:endParaRPr lang="pt-BR" altLang="pt-BR" sz="1600" b="1" smtClean="0"/>
          </a:p>
          <a:p>
            <a:pPr algn="ctr">
              <a:lnSpc>
                <a:spcPct val="80000"/>
              </a:lnSpc>
            </a:pPr>
            <a:r>
              <a:rPr lang="pt-BR" altLang="pt-BR" b="1" i="1" smtClean="0">
                <a:solidFill>
                  <a:srgbClr val="FF0000"/>
                </a:solidFill>
              </a:rPr>
              <a:t>ET é um procedimento de alto risco e deve ser realizado somente quando o benefício do procedimento compensa os riscos.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Bibliografia </a:t>
            </a:r>
            <a:br>
              <a:rPr lang="pt-BR" dirty="0" smtClean="0">
                <a:solidFill>
                  <a:schemeClr val="tx1"/>
                </a:solidFill>
                <a:effectLst>
                  <a:outerShdw blurRad="38100" dist="38100" dir="2700000" algn="tl">
                    <a:srgbClr val="000000">
                      <a:alpha val="43137"/>
                    </a:srgbClr>
                  </a:outerShdw>
                </a:effectLst>
              </a:rPr>
            </a:br>
            <a:endParaRPr lang="pt-BR" dirty="0">
              <a:solidFill>
                <a:schemeClr val="tx1"/>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1676400" y="819150"/>
            <a:ext cx="10210800" cy="6038850"/>
          </a:xfrm>
        </p:spPr>
        <p:txBody>
          <a:bodyPr rtlCol="0">
            <a:normAutofit fontScale="85000" lnSpcReduction="10000"/>
          </a:bodyPr>
          <a:lstStyle/>
          <a:p>
            <a:pPr algn="just" eaLnBrk="1" fontAlgn="auto" hangingPunct="1">
              <a:spcAft>
                <a:spcPts val="0"/>
              </a:spcAft>
              <a:buFont typeface="Wingdings 3" charset="2"/>
              <a:buChar char=""/>
              <a:defRPr/>
            </a:pPr>
            <a:r>
              <a:rPr lang="pt-BR" dirty="0" smtClean="0">
                <a:solidFill>
                  <a:schemeClr val="tx1">
                    <a:lumMod val="75000"/>
                    <a:lumOff val="25000"/>
                  </a:schemeClr>
                </a:solidFill>
              </a:rPr>
              <a:t>1. </a:t>
            </a:r>
            <a:r>
              <a:rPr lang="pt-BR" dirty="0" err="1" smtClean="0">
                <a:solidFill>
                  <a:schemeClr val="tx1">
                    <a:lumMod val="75000"/>
                    <a:lumOff val="25000"/>
                  </a:schemeClr>
                </a:solidFill>
              </a:rPr>
              <a:t>Steiner</a:t>
            </a:r>
            <a:r>
              <a:rPr lang="pt-BR" dirty="0" smtClean="0">
                <a:solidFill>
                  <a:schemeClr val="tx1">
                    <a:lumMod val="75000"/>
                    <a:lumOff val="25000"/>
                  </a:schemeClr>
                </a:solidFill>
              </a:rPr>
              <a:t> LA, </a:t>
            </a:r>
            <a:r>
              <a:rPr lang="pt-BR" dirty="0" err="1" smtClean="0">
                <a:solidFill>
                  <a:schemeClr val="tx1">
                    <a:lumMod val="75000"/>
                    <a:lumOff val="25000"/>
                  </a:schemeClr>
                </a:solidFill>
              </a:rPr>
              <a:t>Bizzarro</a:t>
            </a:r>
            <a:r>
              <a:rPr lang="pt-BR" dirty="0" smtClean="0">
                <a:solidFill>
                  <a:schemeClr val="tx1">
                    <a:lumMod val="75000"/>
                    <a:lumOff val="25000"/>
                  </a:schemeClr>
                </a:solidFill>
              </a:rPr>
              <a:t> MJ, </a:t>
            </a:r>
            <a:r>
              <a:rPr lang="pt-BR" dirty="0" err="1" smtClean="0">
                <a:solidFill>
                  <a:schemeClr val="tx1">
                    <a:lumMod val="75000"/>
                    <a:lumOff val="25000"/>
                  </a:schemeClr>
                </a:solidFill>
              </a:rPr>
              <a:t>Ehrenkranz</a:t>
            </a:r>
            <a:r>
              <a:rPr lang="pt-BR" dirty="0" smtClean="0">
                <a:solidFill>
                  <a:schemeClr val="tx1">
                    <a:lumMod val="75000"/>
                    <a:lumOff val="25000"/>
                  </a:schemeClr>
                </a:solidFill>
              </a:rPr>
              <a:t> RA, </a:t>
            </a:r>
            <a:r>
              <a:rPr lang="pt-BR" dirty="0" err="1" smtClean="0">
                <a:solidFill>
                  <a:schemeClr val="tx1">
                    <a:lumMod val="75000"/>
                    <a:lumOff val="25000"/>
                  </a:schemeClr>
                </a:solidFill>
              </a:rPr>
              <a:t>Gallagher</a:t>
            </a:r>
            <a:r>
              <a:rPr lang="pt-BR" dirty="0" smtClean="0">
                <a:solidFill>
                  <a:schemeClr val="tx1">
                    <a:lumMod val="75000"/>
                    <a:lumOff val="25000"/>
                  </a:schemeClr>
                </a:solidFill>
              </a:rPr>
              <a:t> PG. </a:t>
            </a:r>
            <a:r>
              <a:rPr lang="en-US" dirty="0" smtClean="0">
                <a:solidFill>
                  <a:schemeClr val="tx1">
                    <a:lumMod val="75000"/>
                    <a:lumOff val="25000"/>
                  </a:schemeClr>
                </a:solidFill>
              </a:rPr>
              <a:t>A decline in the frequency of neonatal exchange transfusions and its effect on exchange‑</a:t>
            </a:r>
            <a:r>
              <a:rPr lang="en-US" dirty="0" err="1" smtClean="0">
                <a:solidFill>
                  <a:schemeClr val="tx1">
                    <a:lumMod val="75000"/>
                    <a:lumOff val="25000"/>
                  </a:schemeClr>
                </a:solidFill>
              </a:rPr>
              <a:t>related</a:t>
            </a:r>
            <a:r>
              <a:rPr lang="en-US" dirty="0" smtClean="0">
                <a:solidFill>
                  <a:schemeClr val="tx1">
                    <a:lumMod val="75000"/>
                    <a:lumOff val="25000"/>
                  </a:schemeClr>
                </a:solidFill>
              </a:rPr>
              <a:t> morbidity and mortality. Pediatrics </a:t>
            </a:r>
            <a:r>
              <a:rPr lang="pt-BR" dirty="0" smtClean="0">
                <a:solidFill>
                  <a:schemeClr val="tx1">
                    <a:lumMod val="75000"/>
                    <a:lumOff val="25000"/>
                  </a:schemeClr>
                </a:solidFill>
              </a:rPr>
              <a:t>2007;120:27‑32.</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2. Stockman JA 3rd. Overview of the state of the art of </a:t>
            </a:r>
            <a:r>
              <a:rPr lang="en-US" dirty="0" err="1" smtClean="0">
                <a:solidFill>
                  <a:schemeClr val="tx1">
                    <a:lumMod val="75000"/>
                    <a:lumOff val="25000"/>
                  </a:schemeClr>
                </a:solidFill>
              </a:rPr>
              <a:t>rh</a:t>
            </a:r>
            <a:r>
              <a:rPr lang="en-US" dirty="0" smtClean="0">
                <a:solidFill>
                  <a:schemeClr val="tx1">
                    <a:lumMod val="75000"/>
                    <a:lumOff val="25000"/>
                  </a:schemeClr>
                </a:solidFill>
              </a:rPr>
              <a:t> disease: History, current clinical management, and recent progress. </a:t>
            </a:r>
            <a:r>
              <a:rPr lang="pt-BR" dirty="0" smtClean="0">
                <a:solidFill>
                  <a:schemeClr val="tx1">
                    <a:lumMod val="75000"/>
                    <a:lumOff val="25000"/>
                  </a:schemeClr>
                </a:solidFill>
              </a:rPr>
              <a:t>J </a:t>
            </a:r>
            <a:r>
              <a:rPr lang="pt-BR" dirty="0" err="1" smtClean="0">
                <a:solidFill>
                  <a:schemeClr val="tx1">
                    <a:lumMod val="75000"/>
                    <a:lumOff val="25000"/>
                  </a:schemeClr>
                </a:solidFill>
              </a:rPr>
              <a:t>Pediatr</a:t>
            </a:r>
            <a:r>
              <a:rPr lang="pt-BR" dirty="0" smtClean="0">
                <a:solidFill>
                  <a:schemeClr val="tx1">
                    <a:lumMod val="75000"/>
                    <a:lumOff val="25000"/>
                  </a:schemeClr>
                </a:solidFill>
              </a:rPr>
              <a:t> </a:t>
            </a:r>
            <a:r>
              <a:rPr lang="pt-BR" dirty="0" err="1" smtClean="0">
                <a:solidFill>
                  <a:schemeClr val="tx1">
                    <a:lumMod val="75000"/>
                    <a:lumOff val="25000"/>
                  </a:schemeClr>
                </a:solidFill>
              </a:rPr>
              <a:t>Hematol</a:t>
            </a:r>
            <a:r>
              <a:rPr lang="pt-BR" dirty="0" smtClean="0">
                <a:solidFill>
                  <a:schemeClr val="tx1">
                    <a:lumMod val="75000"/>
                    <a:lumOff val="25000"/>
                  </a:schemeClr>
                </a:solidFill>
              </a:rPr>
              <a:t> </a:t>
            </a:r>
            <a:r>
              <a:rPr lang="pt-BR" dirty="0" err="1" smtClean="0">
                <a:solidFill>
                  <a:schemeClr val="tx1">
                    <a:lumMod val="75000"/>
                    <a:lumOff val="25000"/>
                  </a:schemeClr>
                </a:solidFill>
              </a:rPr>
              <a:t>Oncol</a:t>
            </a:r>
            <a:r>
              <a:rPr lang="pt-BR" dirty="0" smtClean="0">
                <a:solidFill>
                  <a:schemeClr val="tx1">
                    <a:lumMod val="75000"/>
                    <a:lumOff val="25000"/>
                  </a:schemeClr>
                </a:solidFill>
              </a:rPr>
              <a:t> 2001;23:385‑93.</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3. </a:t>
            </a:r>
            <a:r>
              <a:rPr lang="pt-BR" dirty="0" err="1" smtClean="0">
                <a:solidFill>
                  <a:schemeClr val="tx1">
                    <a:lumMod val="75000"/>
                    <a:lumOff val="25000"/>
                  </a:schemeClr>
                </a:solidFill>
              </a:rPr>
              <a:t>Maisels</a:t>
            </a:r>
            <a:r>
              <a:rPr lang="pt-BR" dirty="0" smtClean="0">
                <a:solidFill>
                  <a:schemeClr val="tx1">
                    <a:lumMod val="75000"/>
                    <a:lumOff val="25000"/>
                  </a:schemeClr>
                </a:solidFill>
              </a:rPr>
              <a:t> MJ. </a:t>
            </a:r>
            <a:r>
              <a:rPr lang="pt-BR" dirty="0" err="1" smtClean="0">
                <a:solidFill>
                  <a:schemeClr val="tx1">
                    <a:lumMod val="75000"/>
                    <a:lumOff val="25000"/>
                  </a:schemeClr>
                </a:solidFill>
              </a:rPr>
              <a:t>Phototherapy</a:t>
            </a:r>
            <a:r>
              <a:rPr lang="pt-BR" dirty="0" smtClean="0">
                <a:solidFill>
                  <a:schemeClr val="tx1">
                    <a:lumMod val="75000"/>
                    <a:lumOff val="25000"/>
                  </a:schemeClr>
                </a:solidFill>
              </a:rPr>
              <a:t> – </a:t>
            </a:r>
            <a:r>
              <a:rPr lang="pt-BR" dirty="0" err="1" smtClean="0">
                <a:solidFill>
                  <a:schemeClr val="tx1">
                    <a:lumMod val="75000"/>
                    <a:lumOff val="25000"/>
                  </a:schemeClr>
                </a:solidFill>
              </a:rPr>
              <a:t>Traditional</a:t>
            </a:r>
            <a:r>
              <a:rPr lang="pt-BR" dirty="0" smtClean="0">
                <a:solidFill>
                  <a:schemeClr val="tx1">
                    <a:lumMod val="75000"/>
                    <a:lumOff val="25000"/>
                  </a:schemeClr>
                </a:solidFill>
              </a:rPr>
              <a:t> </a:t>
            </a:r>
            <a:r>
              <a:rPr lang="pt-BR" dirty="0" err="1" smtClean="0">
                <a:solidFill>
                  <a:schemeClr val="tx1">
                    <a:lumMod val="75000"/>
                    <a:lumOff val="25000"/>
                  </a:schemeClr>
                </a:solidFill>
              </a:rPr>
              <a:t>and</a:t>
            </a:r>
            <a:r>
              <a:rPr lang="pt-BR" dirty="0" smtClean="0">
                <a:solidFill>
                  <a:schemeClr val="tx1">
                    <a:lumMod val="75000"/>
                    <a:lumOff val="25000"/>
                  </a:schemeClr>
                </a:solidFill>
              </a:rPr>
              <a:t> </a:t>
            </a:r>
            <a:r>
              <a:rPr lang="pt-BR" dirty="0" err="1" smtClean="0">
                <a:solidFill>
                  <a:schemeClr val="tx1">
                    <a:lumMod val="75000"/>
                    <a:lumOff val="25000"/>
                  </a:schemeClr>
                </a:solidFill>
              </a:rPr>
              <a:t>nontraditional</a:t>
            </a:r>
            <a:r>
              <a:rPr lang="pt-BR" dirty="0" smtClean="0">
                <a:solidFill>
                  <a:schemeClr val="tx1">
                    <a:lumMod val="75000"/>
                    <a:lumOff val="25000"/>
                  </a:schemeClr>
                </a:solidFill>
              </a:rPr>
              <a:t>. </a:t>
            </a:r>
            <a:r>
              <a:rPr lang="en-US" dirty="0" smtClean="0">
                <a:solidFill>
                  <a:schemeClr val="tx1">
                    <a:lumMod val="75000"/>
                    <a:lumOff val="25000"/>
                  </a:schemeClr>
                </a:solidFill>
              </a:rPr>
              <a:t>J </a:t>
            </a:r>
            <a:r>
              <a:rPr lang="en-US" dirty="0" err="1" smtClean="0">
                <a:solidFill>
                  <a:schemeClr val="tx1">
                    <a:lumMod val="75000"/>
                    <a:lumOff val="25000"/>
                  </a:schemeClr>
                </a:solidFill>
              </a:rPr>
              <a:t>Perinatol</a:t>
            </a:r>
            <a:r>
              <a:rPr lang="en-US" dirty="0" smtClean="0">
                <a:solidFill>
                  <a:schemeClr val="tx1">
                    <a:lumMod val="75000"/>
                    <a:lumOff val="25000"/>
                  </a:schemeClr>
                </a:solidFill>
              </a:rPr>
              <a:t> 2001;21 </a:t>
            </a:r>
            <a:r>
              <a:rPr lang="en-US" dirty="0" err="1" smtClean="0">
                <a:solidFill>
                  <a:schemeClr val="tx1">
                    <a:lumMod val="75000"/>
                    <a:lumOff val="25000"/>
                  </a:schemeClr>
                </a:solidFill>
              </a:rPr>
              <a:t>Suppl</a:t>
            </a:r>
            <a:r>
              <a:rPr lang="en-US" dirty="0" smtClean="0">
                <a:solidFill>
                  <a:schemeClr val="tx1">
                    <a:lumMod val="75000"/>
                    <a:lumOff val="25000"/>
                  </a:schemeClr>
                </a:solidFill>
              </a:rPr>
              <a:t> 1:S93‑7.</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4. </a:t>
            </a:r>
            <a:r>
              <a:rPr lang="pt-BR" dirty="0" err="1" smtClean="0">
                <a:solidFill>
                  <a:schemeClr val="tx1">
                    <a:lumMod val="75000"/>
                    <a:lumOff val="25000"/>
                  </a:schemeClr>
                </a:solidFill>
              </a:rPr>
              <a:t>Thayyil</a:t>
            </a:r>
            <a:r>
              <a:rPr lang="pt-BR" dirty="0" smtClean="0">
                <a:solidFill>
                  <a:schemeClr val="tx1">
                    <a:lumMod val="75000"/>
                    <a:lumOff val="25000"/>
                  </a:schemeClr>
                </a:solidFill>
              </a:rPr>
              <a:t> S, </a:t>
            </a:r>
            <a:r>
              <a:rPr lang="pt-BR" dirty="0" err="1" smtClean="0">
                <a:solidFill>
                  <a:schemeClr val="tx1">
                    <a:lumMod val="75000"/>
                    <a:lumOff val="25000"/>
                  </a:schemeClr>
                </a:solidFill>
              </a:rPr>
              <a:t>Milligan</a:t>
            </a:r>
            <a:r>
              <a:rPr lang="pt-BR" dirty="0" smtClean="0">
                <a:solidFill>
                  <a:schemeClr val="tx1">
                    <a:lumMod val="75000"/>
                    <a:lumOff val="25000"/>
                  </a:schemeClr>
                </a:solidFill>
              </a:rPr>
              <a:t> DW. </a:t>
            </a:r>
            <a:r>
              <a:rPr lang="pt-BR" dirty="0" err="1" smtClean="0">
                <a:solidFill>
                  <a:schemeClr val="tx1">
                    <a:lumMod val="75000"/>
                    <a:lumOff val="25000"/>
                  </a:schemeClr>
                </a:solidFill>
              </a:rPr>
              <a:t>Single</a:t>
            </a:r>
            <a:r>
              <a:rPr lang="pt-BR" dirty="0" smtClean="0">
                <a:solidFill>
                  <a:schemeClr val="tx1">
                    <a:lumMod val="75000"/>
                    <a:lumOff val="25000"/>
                  </a:schemeClr>
                </a:solidFill>
              </a:rPr>
              <a:t> versus </a:t>
            </a:r>
            <a:r>
              <a:rPr lang="pt-BR" dirty="0" err="1" smtClean="0">
                <a:solidFill>
                  <a:schemeClr val="tx1">
                    <a:lumMod val="75000"/>
                    <a:lumOff val="25000"/>
                  </a:schemeClr>
                </a:solidFill>
              </a:rPr>
              <a:t>double</a:t>
            </a:r>
            <a:r>
              <a:rPr lang="pt-BR" dirty="0" smtClean="0">
                <a:solidFill>
                  <a:schemeClr val="tx1">
                    <a:lumMod val="75000"/>
                    <a:lumOff val="25000"/>
                  </a:schemeClr>
                </a:solidFill>
              </a:rPr>
              <a:t> volume </a:t>
            </a:r>
            <a:r>
              <a:rPr lang="pt-BR" dirty="0" err="1" smtClean="0">
                <a:solidFill>
                  <a:schemeClr val="tx1">
                    <a:lumMod val="75000"/>
                    <a:lumOff val="25000"/>
                  </a:schemeClr>
                </a:solidFill>
              </a:rPr>
              <a:t>exchange</a:t>
            </a:r>
            <a:r>
              <a:rPr lang="pt-BR" dirty="0" smtClean="0">
                <a:solidFill>
                  <a:schemeClr val="tx1">
                    <a:lumMod val="75000"/>
                    <a:lumOff val="25000"/>
                  </a:schemeClr>
                </a:solidFill>
              </a:rPr>
              <a:t> </a:t>
            </a:r>
            <a:r>
              <a:rPr lang="en-US" dirty="0" smtClean="0">
                <a:solidFill>
                  <a:schemeClr val="tx1">
                    <a:lumMod val="75000"/>
                    <a:lumOff val="25000"/>
                  </a:schemeClr>
                </a:solidFill>
              </a:rPr>
              <a:t>transfusion in jaundiced newborn infants. Cochrane Database </a:t>
            </a:r>
            <a:r>
              <a:rPr lang="pt-BR" dirty="0" err="1" smtClean="0">
                <a:solidFill>
                  <a:schemeClr val="tx1">
                    <a:lumMod val="75000"/>
                    <a:lumOff val="25000"/>
                  </a:schemeClr>
                </a:solidFill>
              </a:rPr>
              <a:t>Syst</a:t>
            </a:r>
            <a:r>
              <a:rPr lang="pt-BR" dirty="0" smtClean="0">
                <a:solidFill>
                  <a:schemeClr val="tx1">
                    <a:lumMod val="75000"/>
                    <a:lumOff val="25000"/>
                  </a:schemeClr>
                </a:solidFill>
              </a:rPr>
              <a:t> </a:t>
            </a:r>
            <a:r>
              <a:rPr lang="pt-BR" dirty="0" err="1" smtClean="0">
                <a:solidFill>
                  <a:schemeClr val="tx1">
                    <a:lumMod val="75000"/>
                    <a:lumOff val="25000"/>
                  </a:schemeClr>
                </a:solidFill>
              </a:rPr>
              <a:t>Rev</a:t>
            </a:r>
            <a:r>
              <a:rPr lang="pt-BR" dirty="0" smtClean="0">
                <a:solidFill>
                  <a:schemeClr val="tx1">
                    <a:lumMod val="75000"/>
                    <a:lumOff val="25000"/>
                  </a:schemeClr>
                </a:solidFill>
              </a:rPr>
              <a:t> 2006;(4):CD004592  </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5. </a:t>
            </a:r>
            <a:r>
              <a:rPr lang="en-US" dirty="0" err="1" smtClean="0">
                <a:solidFill>
                  <a:schemeClr val="tx1">
                    <a:lumMod val="75000"/>
                    <a:lumOff val="25000"/>
                  </a:schemeClr>
                </a:solidFill>
              </a:rPr>
              <a:t>Murki</a:t>
            </a:r>
            <a:r>
              <a:rPr lang="en-US" dirty="0" smtClean="0">
                <a:solidFill>
                  <a:schemeClr val="tx1">
                    <a:lumMod val="75000"/>
                    <a:lumOff val="25000"/>
                  </a:schemeClr>
                </a:solidFill>
              </a:rPr>
              <a:t> S, Kumar P. Blood exchange transfusion for infants </a:t>
            </a:r>
            <a:r>
              <a:rPr lang="pt-BR" dirty="0" err="1" smtClean="0">
                <a:solidFill>
                  <a:schemeClr val="tx1">
                    <a:lumMod val="75000"/>
                    <a:lumOff val="25000"/>
                  </a:schemeClr>
                </a:solidFill>
              </a:rPr>
              <a:t>with</a:t>
            </a:r>
            <a:r>
              <a:rPr lang="pt-BR" dirty="0" smtClean="0">
                <a:solidFill>
                  <a:schemeClr val="tx1">
                    <a:lumMod val="75000"/>
                    <a:lumOff val="25000"/>
                  </a:schemeClr>
                </a:solidFill>
              </a:rPr>
              <a:t> </a:t>
            </a:r>
            <a:r>
              <a:rPr lang="pt-BR" dirty="0" err="1" smtClean="0">
                <a:solidFill>
                  <a:schemeClr val="tx1">
                    <a:lumMod val="75000"/>
                    <a:lumOff val="25000"/>
                  </a:schemeClr>
                </a:solidFill>
              </a:rPr>
              <a:t>severe</a:t>
            </a:r>
            <a:r>
              <a:rPr lang="pt-BR" dirty="0" smtClean="0">
                <a:solidFill>
                  <a:schemeClr val="tx1">
                    <a:lumMod val="75000"/>
                    <a:lumOff val="25000"/>
                  </a:schemeClr>
                </a:solidFill>
              </a:rPr>
              <a:t> neonatal </a:t>
            </a:r>
            <a:r>
              <a:rPr lang="pt-BR" dirty="0" err="1" smtClean="0">
                <a:solidFill>
                  <a:schemeClr val="tx1">
                    <a:lumMod val="75000"/>
                    <a:lumOff val="25000"/>
                  </a:schemeClr>
                </a:solidFill>
              </a:rPr>
              <a:t>hyperbilirubinemia</a:t>
            </a:r>
            <a:r>
              <a:rPr lang="pt-BR" dirty="0" smtClean="0">
                <a:solidFill>
                  <a:schemeClr val="tx1">
                    <a:lumMod val="75000"/>
                    <a:lumOff val="25000"/>
                  </a:schemeClr>
                </a:solidFill>
              </a:rPr>
              <a:t>. </a:t>
            </a:r>
            <a:r>
              <a:rPr lang="pt-BR" dirty="0" err="1" smtClean="0">
                <a:solidFill>
                  <a:schemeClr val="tx1">
                    <a:lumMod val="75000"/>
                    <a:lumOff val="25000"/>
                  </a:schemeClr>
                </a:solidFill>
              </a:rPr>
              <a:t>Semin</a:t>
            </a:r>
            <a:r>
              <a:rPr lang="pt-BR" dirty="0" smtClean="0">
                <a:solidFill>
                  <a:schemeClr val="tx1">
                    <a:lumMod val="75000"/>
                    <a:lumOff val="25000"/>
                  </a:schemeClr>
                </a:solidFill>
              </a:rPr>
              <a:t> </a:t>
            </a:r>
            <a:r>
              <a:rPr lang="pt-BR" dirty="0" err="1" smtClean="0">
                <a:solidFill>
                  <a:schemeClr val="tx1">
                    <a:lumMod val="75000"/>
                    <a:lumOff val="25000"/>
                  </a:schemeClr>
                </a:solidFill>
              </a:rPr>
              <a:t>Perinatol</a:t>
            </a:r>
            <a:r>
              <a:rPr lang="pt-BR" dirty="0" smtClean="0">
                <a:solidFill>
                  <a:schemeClr val="tx1">
                    <a:lumMod val="75000"/>
                    <a:lumOff val="25000"/>
                  </a:schemeClr>
                </a:solidFill>
              </a:rPr>
              <a:t> 2011;35:175‑84.</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6. </a:t>
            </a:r>
            <a:r>
              <a:rPr lang="pt-BR" dirty="0" err="1" smtClean="0">
                <a:solidFill>
                  <a:schemeClr val="tx1">
                    <a:lumMod val="75000"/>
                    <a:lumOff val="25000"/>
                  </a:schemeClr>
                </a:solidFill>
              </a:rPr>
              <a:t>Hakan</a:t>
            </a:r>
            <a:r>
              <a:rPr lang="pt-BR" dirty="0" smtClean="0">
                <a:solidFill>
                  <a:schemeClr val="tx1">
                    <a:lumMod val="75000"/>
                    <a:lumOff val="25000"/>
                  </a:schemeClr>
                </a:solidFill>
              </a:rPr>
              <a:t> N, </a:t>
            </a:r>
            <a:r>
              <a:rPr lang="pt-BR" dirty="0" err="1" smtClean="0">
                <a:solidFill>
                  <a:schemeClr val="tx1">
                    <a:lumMod val="75000"/>
                    <a:lumOff val="25000"/>
                  </a:schemeClr>
                </a:solidFill>
              </a:rPr>
              <a:t>Zenciroglu</a:t>
            </a:r>
            <a:r>
              <a:rPr lang="pt-BR" dirty="0" smtClean="0">
                <a:solidFill>
                  <a:schemeClr val="tx1">
                    <a:lumMod val="75000"/>
                    <a:lumOff val="25000"/>
                  </a:schemeClr>
                </a:solidFill>
              </a:rPr>
              <a:t> A, </a:t>
            </a:r>
            <a:r>
              <a:rPr lang="pt-BR" dirty="0" err="1" smtClean="0">
                <a:solidFill>
                  <a:schemeClr val="tx1">
                    <a:lumMod val="75000"/>
                    <a:lumOff val="25000"/>
                  </a:schemeClr>
                </a:solidFill>
              </a:rPr>
              <a:t>Aydin</a:t>
            </a:r>
            <a:r>
              <a:rPr lang="pt-BR" dirty="0" smtClean="0">
                <a:solidFill>
                  <a:schemeClr val="tx1">
                    <a:lumMod val="75000"/>
                    <a:lumOff val="25000"/>
                  </a:schemeClr>
                </a:solidFill>
              </a:rPr>
              <a:t> M, </a:t>
            </a:r>
            <a:r>
              <a:rPr lang="pt-BR" dirty="0" err="1" smtClean="0">
                <a:solidFill>
                  <a:schemeClr val="tx1">
                    <a:lumMod val="75000"/>
                    <a:lumOff val="25000"/>
                  </a:schemeClr>
                </a:solidFill>
              </a:rPr>
              <a:t>Okumus</a:t>
            </a:r>
            <a:r>
              <a:rPr lang="pt-BR" dirty="0" smtClean="0">
                <a:solidFill>
                  <a:schemeClr val="tx1">
                    <a:lumMod val="75000"/>
                    <a:lumOff val="25000"/>
                  </a:schemeClr>
                </a:solidFill>
              </a:rPr>
              <a:t> N, </a:t>
            </a:r>
            <a:r>
              <a:rPr lang="pt-BR" dirty="0" err="1" smtClean="0">
                <a:solidFill>
                  <a:schemeClr val="tx1">
                    <a:lumMod val="75000"/>
                    <a:lumOff val="25000"/>
                  </a:schemeClr>
                </a:solidFill>
              </a:rPr>
              <a:t>Dursun</a:t>
            </a:r>
            <a:r>
              <a:rPr lang="pt-BR" dirty="0" smtClean="0">
                <a:solidFill>
                  <a:schemeClr val="tx1">
                    <a:lumMod val="75000"/>
                    <a:lumOff val="25000"/>
                  </a:schemeClr>
                </a:solidFill>
              </a:rPr>
              <a:t> A, </a:t>
            </a:r>
            <a:r>
              <a:rPr lang="pt-BR" dirty="0" err="1" smtClean="0">
                <a:solidFill>
                  <a:schemeClr val="tx1">
                    <a:lumMod val="75000"/>
                    <a:lumOff val="25000"/>
                  </a:schemeClr>
                </a:solidFill>
              </a:rPr>
              <a:t>Dilli</a:t>
            </a:r>
            <a:r>
              <a:rPr lang="pt-BR" dirty="0" smtClean="0">
                <a:solidFill>
                  <a:schemeClr val="tx1">
                    <a:lumMod val="75000"/>
                    <a:lumOff val="25000"/>
                  </a:schemeClr>
                </a:solidFill>
              </a:rPr>
              <a:t> D, </a:t>
            </a:r>
            <a:r>
              <a:rPr lang="pt-BR" i="1" dirty="0" err="1" smtClean="0">
                <a:solidFill>
                  <a:schemeClr val="tx1">
                    <a:lumMod val="75000"/>
                    <a:lumOff val="25000"/>
                  </a:schemeClr>
                </a:solidFill>
              </a:rPr>
              <a:t>et</a:t>
            </a:r>
            <a:r>
              <a:rPr lang="pt-BR" i="1" dirty="0" smtClean="0">
                <a:solidFill>
                  <a:schemeClr val="tx1">
                    <a:lumMod val="75000"/>
                    <a:lumOff val="25000"/>
                  </a:schemeClr>
                </a:solidFill>
              </a:rPr>
              <a:t> al. Exchange </a:t>
            </a:r>
            <a:r>
              <a:rPr lang="pt-BR" i="1" dirty="0" err="1" smtClean="0">
                <a:solidFill>
                  <a:schemeClr val="tx1">
                    <a:lumMod val="75000"/>
                    <a:lumOff val="25000"/>
                  </a:schemeClr>
                </a:solidFill>
              </a:rPr>
              <a:t>transfusion</a:t>
            </a:r>
            <a:r>
              <a:rPr lang="pt-BR" i="1" dirty="0" smtClean="0">
                <a:solidFill>
                  <a:schemeClr val="tx1">
                    <a:lumMod val="75000"/>
                    <a:lumOff val="25000"/>
                  </a:schemeClr>
                </a:solidFill>
              </a:rPr>
              <a:t> for neonatal </a:t>
            </a:r>
            <a:r>
              <a:rPr lang="pt-BR" i="1" dirty="0" err="1" smtClean="0">
                <a:solidFill>
                  <a:schemeClr val="tx1">
                    <a:lumMod val="75000"/>
                    <a:lumOff val="25000"/>
                  </a:schemeClr>
                </a:solidFill>
              </a:rPr>
              <a:t>hyperbilirubinemia</a:t>
            </a:r>
            <a:r>
              <a:rPr lang="pt-BR" i="1" dirty="0" smtClean="0">
                <a:solidFill>
                  <a:schemeClr val="tx1">
                    <a:lumMod val="75000"/>
                    <a:lumOff val="25000"/>
                  </a:schemeClr>
                </a:solidFill>
              </a:rPr>
              <a:t>: Na </a:t>
            </a:r>
            <a:r>
              <a:rPr lang="en-US" dirty="0" smtClean="0">
                <a:solidFill>
                  <a:schemeClr val="tx1">
                    <a:lumMod val="75000"/>
                    <a:lumOff val="25000"/>
                  </a:schemeClr>
                </a:solidFill>
              </a:rPr>
              <a:t>8‑year single center experience at a tertiary neonatal intensive care </a:t>
            </a:r>
            <a:r>
              <a:rPr lang="pt-BR" dirty="0" err="1" smtClean="0">
                <a:solidFill>
                  <a:schemeClr val="tx1">
                    <a:lumMod val="75000"/>
                    <a:lumOff val="25000"/>
                  </a:schemeClr>
                </a:solidFill>
              </a:rPr>
              <a:t>unit</a:t>
            </a:r>
            <a:r>
              <a:rPr lang="pt-BR" dirty="0" smtClean="0">
                <a:solidFill>
                  <a:schemeClr val="tx1">
                    <a:lumMod val="75000"/>
                    <a:lumOff val="25000"/>
                  </a:schemeClr>
                </a:solidFill>
              </a:rPr>
              <a:t> in </a:t>
            </a:r>
            <a:r>
              <a:rPr lang="pt-BR" dirty="0" err="1" smtClean="0">
                <a:solidFill>
                  <a:schemeClr val="tx1">
                    <a:lumMod val="75000"/>
                    <a:lumOff val="25000"/>
                  </a:schemeClr>
                </a:solidFill>
              </a:rPr>
              <a:t>turkey</a:t>
            </a:r>
            <a:r>
              <a:rPr lang="pt-BR" dirty="0" smtClean="0">
                <a:solidFill>
                  <a:schemeClr val="tx1">
                    <a:lumMod val="75000"/>
                    <a:lumOff val="25000"/>
                  </a:schemeClr>
                </a:solidFill>
              </a:rPr>
              <a:t>. J </a:t>
            </a:r>
            <a:r>
              <a:rPr lang="pt-BR" dirty="0" err="1" smtClean="0">
                <a:solidFill>
                  <a:schemeClr val="tx1">
                    <a:lumMod val="75000"/>
                    <a:lumOff val="25000"/>
                  </a:schemeClr>
                </a:solidFill>
              </a:rPr>
              <a:t>Matern</a:t>
            </a:r>
            <a:r>
              <a:rPr lang="pt-BR" dirty="0" smtClean="0">
                <a:solidFill>
                  <a:schemeClr val="tx1">
                    <a:lumMod val="75000"/>
                    <a:lumOff val="25000"/>
                  </a:schemeClr>
                </a:solidFill>
              </a:rPr>
              <a:t> Fetal Neonatal </a:t>
            </a:r>
            <a:r>
              <a:rPr lang="pt-BR" dirty="0" err="1" smtClean="0">
                <a:solidFill>
                  <a:schemeClr val="tx1">
                    <a:lumMod val="75000"/>
                    <a:lumOff val="25000"/>
                  </a:schemeClr>
                </a:solidFill>
              </a:rPr>
              <a:t>Med</a:t>
            </a:r>
            <a:r>
              <a:rPr lang="pt-BR" dirty="0" smtClean="0">
                <a:solidFill>
                  <a:schemeClr val="tx1">
                    <a:lumMod val="75000"/>
                    <a:lumOff val="25000"/>
                  </a:schemeClr>
                </a:solidFill>
              </a:rPr>
              <a:t> 2015;28:1537‑41.</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7. </a:t>
            </a:r>
            <a:r>
              <a:rPr lang="pt-BR" dirty="0" err="1" smtClean="0">
                <a:solidFill>
                  <a:schemeClr val="tx1">
                    <a:lumMod val="75000"/>
                    <a:lumOff val="25000"/>
                  </a:schemeClr>
                </a:solidFill>
              </a:rPr>
              <a:t>Chitlangia</a:t>
            </a:r>
            <a:r>
              <a:rPr lang="pt-BR" dirty="0" smtClean="0">
                <a:solidFill>
                  <a:schemeClr val="tx1">
                    <a:lumMod val="75000"/>
                    <a:lumOff val="25000"/>
                  </a:schemeClr>
                </a:solidFill>
              </a:rPr>
              <a:t> M, </a:t>
            </a:r>
            <a:r>
              <a:rPr lang="pt-BR" dirty="0" err="1" smtClean="0">
                <a:solidFill>
                  <a:schemeClr val="tx1">
                    <a:lumMod val="75000"/>
                    <a:lumOff val="25000"/>
                  </a:schemeClr>
                </a:solidFill>
              </a:rPr>
              <a:t>Shah</a:t>
            </a:r>
            <a:r>
              <a:rPr lang="pt-BR" dirty="0" smtClean="0">
                <a:solidFill>
                  <a:schemeClr val="tx1">
                    <a:lumMod val="75000"/>
                    <a:lumOff val="25000"/>
                  </a:schemeClr>
                </a:solidFill>
              </a:rPr>
              <a:t> G, </a:t>
            </a:r>
            <a:r>
              <a:rPr lang="pt-BR" dirty="0" err="1" smtClean="0">
                <a:solidFill>
                  <a:schemeClr val="tx1">
                    <a:lumMod val="75000"/>
                    <a:lumOff val="25000"/>
                  </a:schemeClr>
                </a:solidFill>
              </a:rPr>
              <a:t>Poudel</a:t>
            </a:r>
            <a:r>
              <a:rPr lang="pt-BR" dirty="0" smtClean="0">
                <a:solidFill>
                  <a:schemeClr val="tx1">
                    <a:lumMod val="75000"/>
                    <a:lumOff val="25000"/>
                  </a:schemeClr>
                </a:solidFill>
              </a:rPr>
              <a:t> P, </a:t>
            </a:r>
            <a:r>
              <a:rPr lang="pt-BR" dirty="0" err="1" smtClean="0">
                <a:solidFill>
                  <a:schemeClr val="tx1">
                    <a:lumMod val="75000"/>
                    <a:lumOff val="25000"/>
                  </a:schemeClr>
                </a:solidFill>
              </a:rPr>
              <a:t>Mishra</a:t>
            </a:r>
            <a:r>
              <a:rPr lang="pt-BR" dirty="0" smtClean="0">
                <a:solidFill>
                  <a:schemeClr val="tx1">
                    <a:lumMod val="75000"/>
                    <a:lumOff val="25000"/>
                  </a:schemeClr>
                </a:solidFill>
              </a:rPr>
              <a:t> OP. </a:t>
            </a:r>
            <a:r>
              <a:rPr lang="pt-BR" dirty="0" err="1" smtClean="0">
                <a:solidFill>
                  <a:schemeClr val="tx1">
                    <a:lumMod val="75000"/>
                    <a:lumOff val="25000"/>
                  </a:schemeClr>
                </a:solidFill>
              </a:rPr>
              <a:t>Adverse</a:t>
            </a:r>
            <a:r>
              <a:rPr lang="pt-BR" dirty="0" smtClean="0">
                <a:solidFill>
                  <a:schemeClr val="tx1">
                    <a:lumMod val="75000"/>
                    <a:lumOff val="25000"/>
                  </a:schemeClr>
                </a:solidFill>
              </a:rPr>
              <a:t> </a:t>
            </a:r>
            <a:r>
              <a:rPr lang="pt-BR" dirty="0" err="1" smtClean="0">
                <a:solidFill>
                  <a:schemeClr val="tx1">
                    <a:lumMod val="75000"/>
                    <a:lumOff val="25000"/>
                  </a:schemeClr>
                </a:solidFill>
              </a:rPr>
              <a:t>Events</a:t>
            </a:r>
            <a:r>
              <a:rPr lang="pt-BR" dirty="0" smtClean="0">
                <a:solidFill>
                  <a:schemeClr val="tx1">
                    <a:lumMod val="75000"/>
                    <a:lumOff val="25000"/>
                  </a:schemeClr>
                </a:solidFill>
              </a:rPr>
              <a:t> </a:t>
            </a:r>
            <a:r>
              <a:rPr lang="pt-BR" dirty="0" err="1" smtClean="0">
                <a:solidFill>
                  <a:schemeClr val="tx1">
                    <a:lumMod val="75000"/>
                    <a:lumOff val="25000"/>
                  </a:schemeClr>
                </a:solidFill>
              </a:rPr>
              <a:t>of</a:t>
            </a:r>
            <a:r>
              <a:rPr lang="pt-BR" dirty="0" smtClean="0">
                <a:solidFill>
                  <a:schemeClr val="tx1">
                    <a:lumMod val="75000"/>
                    <a:lumOff val="25000"/>
                  </a:schemeClr>
                </a:solidFill>
              </a:rPr>
              <a:t> Exchange </a:t>
            </a:r>
            <a:r>
              <a:rPr lang="pt-BR" dirty="0" err="1" smtClean="0">
                <a:solidFill>
                  <a:schemeClr val="tx1">
                    <a:lumMod val="75000"/>
                    <a:lumOff val="25000"/>
                  </a:schemeClr>
                </a:solidFill>
              </a:rPr>
              <a:t>Transfusion</a:t>
            </a:r>
            <a:r>
              <a:rPr lang="pt-BR" dirty="0" smtClean="0">
                <a:solidFill>
                  <a:schemeClr val="tx1">
                    <a:lumMod val="75000"/>
                    <a:lumOff val="25000"/>
                  </a:schemeClr>
                </a:solidFill>
              </a:rPr>
              <a:t> in Neonatal </a:t>
            </a:r>
            <a:r>
              <a:rPr lang="pt-BR" dirty="0" err="1" smtClean="0">
                <a:solidFill>
                  <a:schemeClr val="tx1">
                    <a:lumMod val="75000"/>
                    <a:lumOff val="25000"/>
                  </a:schemeClr>
                </a:solidFill>
              </a:rPr>
              <a:t>Hyperbilirubinemia</a:t>
            </a:r>
            <a:r>
              <a:rPr lang="pt-BR" dirty="0" smtClean="0">
                <a:solidFill>
                  <a:schemeClr val="tx1">
                    <a:lumMod val="75000"/>
                    <a:lumOff val="25000"/>
                  </a:schemeClr>
                </a:solidFill>
              </a:rPr>
              <a:t>. J Nepal </a:t>
            </a:r>
            <a:r>
              <a:rPr lang="en-US" dirty="0" err="1" smtClean="0">
                <a:solidFill>
                  <a:schemeClr val="tx1">
                    <a:lumMod val="75000"/>
                    <a:lumOff val="25000"/>
                  </a:schemeClr>
                </a:solidFill>
              </a:rPr>
              <a:t>Paediatr</a:t>
            </a:r>
            <a:r>
              <a:rPr lang="en-US" dirty="0" smtClean="0">
                <a:solidFill>
                  <a:schemeClr val="tx1">
                    <a:lumMod val="75000"/>
                    <a:lumOff val="25000"/>
                  </a:schemeClr>
                </a:solidFill>
              </a:rPr>
              <a:t> Soc 2014;34:7-13. Available from: </a:t>
            </a:r>
            <a:r>
              <a:rPr lang="en-US" dirty="0" smtClean="0">
                <a:solidFill>
                  <a:schemeClr val="tx1">
                    <a:lumMod val="75000"/>
                    <a:lumOff val="25000"/>
                  </a:schemeClr>
                </a:solidFill>
                <a:hlinkClick r:id="rId2"/>
              </a:rPr>
              <a:t>http://www.nepjol</a:t>
            </a:r>
            <a:r>
              <a:rPr lang="en-US" dirty="0" smtClean="0">
                <a:solidFill>
                  <a:schemeClr val="tx1">
                    <a:lumMod val="75000"/>
                    <a:lumOff val="25000"/>
                  </a:schemeClr>
                </a:solidFill>
              </a:rPr>
              <a:t>. info/index.php/JNPS/article/view/9030. [Last accessed on 2018 </a:t>
            </a:r>
            <a:r>
              <a:rPr lang="pt-BR" dirty="0" smtClean="0">
                <a:solidFill>
                  <a:schemeClr val="tx1">
                    <a:lumMod val="75000"/>
                    <a:lumOff val="25000"/>
                  </a:schemeClr>
                </a:solidFill>
              </a:rPr>
              <a:t>Jul 07].</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8. American Academy of Pediatrics Subcommittee on </a:t>
            </a:r>
            <a:r>
              <a:rPr lang="pt-BR" dirty="0" err="1" smtClean="0">
                <a:solidFill>
                  <a:schemeClr val="tx1">
                    <a:lumMod val="75000"/>
                    <a:lumOff val="25000"/>
                  </a:schemeClr>
                </a:solidFill>
              </a:rPr>
              <a:t>Hyperbilirubinemia</a:t>
            </a:r>
            <a:r>
              <a:rPr lang="pt-BR" dirty="0" smtClean="0">
                <a:solidFill>
                  <a:schemeClr val="tx1">
                    <a:lumMod val="75000"/>
                    <a:lumOff val="25000"/>
                  </a:schemeClr>
                </a:solidFill>
              </a:rPr>
              <a:t>. Management </a:t>
            </a:r>
            <a:r>
              <a:rPr lang="pt-BR" dirty="0" err="1" smtClean="0">
                <a:solidFill>
                  <a:schemeClr val="tx1">
                    <a:lumMod val="75000"/>
                    <a:lumOff val="25000"/>
                  </a:schemeClr>
                </a:solidFill>
              </a:rPr>
              <a:t>of</a:t>
            </a:r>
            <a:r>
              <a:rPr lang="pt-BR" dirty="0" smtClean="0">
                <a:solidFill>
                  <a:schemeClr val="tx1">
                    <a:lumMod val="75000"/>
                    <a:lumOff val="25000"/>
                  </a:schemeClr>
                </a:solidFill>
              </a:rPr>
              <a:t> </a:t>
            </a:r>
            <a:r>
              <a:rPr lang="pt-BR" dirty="0" err="1" smtClean="0">
                <a:solidFill>
                  <a:schemeClr val="tx1">
                    <a:lumMod val="75000"/>
                    <a:lumOff val="25000"/>
                  </a:schemeClr>
                </a:solidFill>
              </a:rPr>
              <a:t>hyperbilirubinemia</a:t>
            </a:r>
            <a:r>
              <a:rPr lang="pt-BR" dirty="0" smtClean="0">
                <a:solidFill>
                  <a:schemeClr val="tx1">
                    <a:lumMod val="75000"/>
                    <a:lumOff val="25000"/>
                  </a:schemeClr>
                </a:solidFill>
              </a:rPr>
              <a:t> in </a:t>
            </a:r>
            <a:r>
              <a:rPr lang="en-US" dirty="0" smtClean="0">
                <a:solidFill>
                  <a:schemeClr val="tx1">
                    <a:lumMod val="75000"/>
                    <a:lumOff val="25000"/>
                  </a:schemeClr>
                </a:solidFill>
              </a:rPr>
              <a:t>the newborn infant 35 or more weeks of gestation. Pediatrics </a:t>
            </a:r>
            <a:r>
              <a:rPr lang="pt-BR" dirty="0" smtClean="0">
                <a:solidFill>
                  <a:schemeClr val="tx1">
                    <a:lumMod val="75000"/>
                    <a:lumOff val="25000"/>
                  </a:schemeClr>
                </a:solidFill>
              </a:rPr>
              <a:t>2004;114:297‑316.</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9. </a:t>
            </a:r>
            <a:r>
              <a:rPr lang="pt-BR" dirty="0" err="1" smtClean="0">
                <a:solidFill>
                  <a:schemeClr val="tx1">
                    <a:lumMod val="75000"/>
                    <a:lumOff val="25000"/>
                  </a:schemeClr>
                </a:solidFill>
              </a:rPr>
              <a:t>Maisels</a:t>
            </a:r>
            <a:r>
              <a:rPr lang="pt-BR" dirty="0" smtClean="0">
                <a:solidFill>
                  <a:schemeClr val="tx1">
                    <a:lumMod val="75000"/>
                    <a:lumOff val="25000"/>
                  </a:schemeClr>
                </a:solidFill>
              </a:rPr>
              <a:t> MJ, </a:t>
            </a:r>
            <a:r>
              <a:rPr lang="pt-BR" dirty="0" err="1" smtClean="0">
                <a:solidFill>
                  <a:schemeClr val="tx1">
                    <a:lumMod val="75000"/>
                    <a:lumOff val="25000"/>
                  </a:schemeClr>
                </a:solidFill>
              </a:rPr>
              <a:t>Watchko</a:t>
            </a:r>
            <a:r>
              <a:rPr lang="pt-BR" dirty="0" smtClean="0">
                <a:solidFill>
                  <a:schemeClr val="tx1">
                    <a:lumMod val="75000"/>
                    <a:lumOff val="25000"/>
                  </a:schemeClr>
                </a:solidFill>
              </a:rPr>
              <a:t> JF, </a:t>
            </a:r>
            <a:r>
              <a:rPr lang="pt-BR" dirty="0" err="1" smtClean="0">
                <a:solidFill>
                  <a:schemeClr val="tx1">
                    <a:lumMod val="75000"/>
                    <a:lumOff val="25000"/>
                  </a:schemeClr>
                </a:solidFill>
              </a:rPr>
              <a:t>Bhutani</a:t>
            </a:r>
            <a:r>
              <a:rPr lang="pt-BR" dirty="0" smtClean="0">
                <a:solidFill>
                  <a:schemeClr val="tx1">
                    <a:lumMod val="75000"/>
                    <a:lumOff val="25000"/>
                  </a:schemeClr>
                </a:solidFill>
              </a:rPr>
              <a:t> VK, Stevenson DK. Na </a:t>
            </a:r>
            <a:r>
              <a:rPr lang="en-US" dirty="0" smtClean="0">
                <a:solidFill>
                  <a:schemeClr val="tx1">
                    <a:lumMod val="75000"/>
                    <a:lumOff val="25000"/>
                  </a:schemeClr>
                </a:solidFill>
              </a:rPr>
              <a:t>approach to the management of </a:t>
            </a:r>
            <a:r>
              <a:rPr lang="en-US" dirty="0" err="1" smtClean="0">
                <a:solidFill>
                  <a:schemeClr val="tx1">
                    <a:lumMod val="75000"/>
                    <a:lumOff val="25000"/>
                  </a:schemeClr>
                </a:solidFill>
              </a:rPr>
              <a:t>hyperbilirubinemia</a:t>
            </a:r>
            <a:r>
              <a:rPr lang="en-US" dirty="0" smtClean="0">
                <a:solidFill>
                  <a:schemeClr val="tx1">
                    <a:lumMod val="75000"/>
                    <a:lumOff val="25000"/>
                  </a:schemeClr>
                </a:solidFill>
              </a:rPr>
              <a:t> in the preterm infant less than 35 weeks of gestation. J </a:t>
            </a:r>
            <a:r>
              <a:rPr lang="en-US" dirty="0" err="1" smtClean="0">
                <a:solidFill>
                  <a:schemeClr val="tx1">
                    <a:lumMod val="75000"/>
                    <a:lumOff val="25000"/>
                  </a:schemeClr>
                </a:solidFill>
              </a:rPr>
              <a:t>Perinatol</a:t>
            </a:r>
            <a:r>
              <a:rPr lang="en-US" dirty="0" smtClean="0">
                <a:solidFill>
                  <a:schemeClr val="tx1">
                    <a:lumMod val="75000"/>
                    <a:lumOff val="25000"/>
                  </a:schemeClr>
                </a:solidFill>
              </a:rPr>
              <a:t> 2012;32:660‑4. </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10. </a:t>
            </a:r>
            <a:r>
              <a:rPr lang="pt-BR" dirty="0" err="1" smtClean="0">
                <a:solidFill>
                  <a:schemeClr val="tx1">
                    <a:lumMod val="75000"/>
                    <a:lumOff val="25000"/>
                  </a:schemeClr>
                </a:solidFill>
              </a:rPr>
              <a:t>Iskander</a:t>
            </a:r>
            <a:r>
              <a:rPr lang="pt-BR" dirty="0" smtClean="0">
                <a:solidFill>
                  <a:schemeClr val="tx1">
                    <a:lumMod val="75000"/>
                    <a:lumOff val="25000"/>
                  </a:schemeClr>
                </a:solidFill>
              </a:rPr>
              <a:t> I, </a:t>
            </a:r>
            <a:r>
              <a:rPr lang="pt-BR" dirty="0" err="1" smtClean="0">
                <a:solidFill>
                  <a:schemeClr val="tx1">
                    <a:lumMod val="75000"/>
                    <a:lumOff val="25000"/>
                  </a:schemeClr>
                </a:solidFill>
              </a:rPr>
              <a:t>Gamaleldin</a:t>
            </a:r>
            <a:r>
              <a:rPr lang="pt-BR" dirty="0" smtClean="0">
                <a:solidFill>
                  <a:schemeClr val="tx1">
                    <a:lumMod val="75000"/>
                    <a:lumOff val="25000"/>
                  </a:schemeClr>
                </a:solidFill>
              </a:rPr>
              <a:t> R, El </a:t>
            </a:r>
            <a:r>
              <a:rPr lang="pt-BR" dirty="0" err="1" smtClean="0">
                <a:solidFill>
                  <a:schemeClr val="tx1">
                    <a:lumMod val="75000"/>
                    <a:lumOff val="25000"/>
                  </a:schemeClr>
                </a:solidFill>
              </a:rPr>
              <a:t>Houchi</a:t>
            </a:r>
            <a:r>
              <a:rPr lang="pt-BR" dirty="0" smtClean="0">
                <a:solidFill>
                  <a:schemeClr val="tx1">
                    <a:lumMod val="75000"/>
                    <a:lumOff val="25000"/>
                  </a:schemeClr>
                </a:solidFill>
              </a:rPr>
              <a:t> S, El </a:t>
            </a:r>
            <a:r>
              <a:rPr lang="pt-BR" dirty="0" err="1" smtClean="0">
                <a:solidFill>
                  <a:schemeClr val="tx1">
                    <a:lumMod val="75000"/>
                    <a:lumOff val="25000"/>
                  </a:schemeClr>
                </a:solidFill>
              </a:rPr>
              <a:t>Shenawy</a:t>
            </a:r>
            <a:r>
              <a:rPr lang="pt-BR" dirty="0" smtClean="0">
                <a:solidFill>
                  <a:schemeClr val="tx1">
                    <a:lumMod val="75000"/>
                    <a:lumOff val="25000"/>
                  </a:schemeClr>
                </a:solidFill>
              </a:rPr>
              <a:t> A, </a:t>
            </a:r>
            <a:r>
              <a:rPr lang="pt-BR" dirty="0" err="1" smtClean="0">
                <a:solidFill>
                  <a:schemeClr val="tx1">
                    <a:lumMod val="75000"/>
                    <a:lumOff val="25000"/>
                  </a:schemeClr>
                </a:solidFill>
              </a:rPr>
              <a:t>Seoud</a:t>
            </a:r>
            <a:r>
              <a:rPr lang="pt-BR" dirty="0" smtClean="0">
                <a:solidFill>
                  <a:schemeClr val="tx1">
                    <a:lumMod val="75000"/>
                    <a:lumOff val="25000"/>
                  </a:schemeClr>
                </a:solidFill>
              </a:rPr>
              <a:t> I, El </a:t>
            </a:r>
            <a:r>
              <a:rPr lang="pt-BR" dirty="0" err="1" smtClean="0">
                <a:solidFill>
                  <a:schemeClr val="tx1">
                    <a:lumMod val="75000"/>
                    <a:lumOff val="25000"/>
                  </a:schemeClr>
                </a:solidFill>
              </a:rPr>
              <a:t>Gharbawi</a:t>
            </a:r>
            <a:r>
              <a:rPr lang="pt-BR" dirty="0" smtClean="0">
                <a:solidFill>
                  <a:schemeClr val="tx1">
                    <a:lumMod val="75000"/>
                    <a:lumOff val="25000"/>
                  </a:schemeClr>
                </a:solidFill>
              </a:rPr>
              <a:t> N, </a:t>
            </a:r>
            <a:r>
              <a:rPr lang="pt-BR" i="1" dirty="0" err="1" smtClean="0">
                <a:solidFill>
                  <a:schemeClr val="tx1">
                    <a:lumMod val="75000"/>
                    <a:lumOff val="25000"/>
                  </a:schemeClr>
                </a:solidFill>
              </a:rPr>
              <a:t>et</a:t>
            </a:r>
            <a:r>
              <a:rPr lang="pt-BR" i="1" dirty="0" smtClean="0">
                <a:solidFill>
                  <a:schemeClr val="tx1">
                    <a:lumMod val="75000"/>
                    <a:lumOff val="25000"/>
                  </a:schemeClr>
                </a:solidFill>
              </a:rPr>
              <a:t> al. </a:t>
            </a:r>
            <a:r>
              <a:rPr lang="pt-BR" i="1" dirty="0" err="1" smtClean="0">
                <a:solidFill>
                  <a:schemeClr val="tx1">
                    <a:lumMod val="75000"/>
                    <a:lumOff val="25000"/>
                  </a:schemeClr>
                </a:solidFill>
              </a:rPr>
              <a:t>Serum</a:t>
            </a:r>
            <a:r>
              <a:rPr lang="pt-BR" i="1" dirty="0" smtClean="0">
                <a:solidFill>
                  <a:schemeClr val="tx1">
                    <a:lumMod val="75000"/>
                    <a:lumOff val="25000"/>
                  </a:schemeClr>
                </a:solidFill>
              </a:rPr>
              <a:t> </a:t>
            </a:r>
            <a:r>
              <a:rPr lang="pt-BR" i="1" dirty="0" err="1" smtClean="0">
                <a:solidFill>
                  <a:schemeClr val="tx1">
                    <a:lumMod val="75000"/>
                    <a:lumOff val="25000"/>
                  </a:schemeClr>
                </a:solidFill>
              </a:rPr>
              <a:t>bilirubin</a:t>
            </a:r>
            <a:r>
              <a:rPr lang="pt-BR" i="1" dirty="0" smtClean="0">
                <a:solidFill>
                  <a:schemeClr val="tx1">
                    <a:lumMod val="75000"/>
                    <a:lumOff val="25000"/>
                  </a:schemeClr>
                </a:solidFill>
              </a:rPr>
              <a:t> </a:t>
            </a:r>
            <a:r>
              <a:rPr lang="pt-BR" i="1" dirty="0" err="1" smtClean="0">
                <a:solidFill>
                  <a:schemeClr val="tx1">
                    <a:lumMod val="75000"/>
                    <a:lumOff val="25000"/>
                  </a:schemeClr>
                </a:solidFill>
              </a:rPr>
              <a:t>and</a:t>
            </a:r>
            <a:r>
              <a:rPr lang="pt-BR" i="1" dirty="0" smtClean="0">
                <a:solidFill>
                  <a:schemeClr val="tx1">
                    <a:lumMod val="75000"/>
                    <a:lumOff val="25000"/>
                  </a:schemeClr>
                </a:solidFill>
              </a:rPr>
              <a:t> </a:t>
            </a:r>
            <a:r>
              <a:rPr lang="pt-BR" i="1" dirty="0" err="1" smtClean="0">
                <a:solidFill>
                  <a:schemeClr val="tx1">
                    <a:lumMod val="75000"/>
                    <a:lumOff val="25000"/>
                  </a:schemeClr>
                </a:solidFill>
              </a:rPr>
              <a:t>bilirubin</a:t>
            </a:r>
            <a:r>
              <a:rPr lang="pt-BR" i="1" dirty="0" smtClean="0">
                <a:solidFill>
                  <a:schemeClr val="tx1">
                    <a:lumMod val="75000"/>
                    <a:lumOff val="25000"/>
                  </a:schemeClr>
                </a:solidFill>
              </a:rPr>
              <a:t>/</a:t>
            </a:r>
            <a:r>
              <a:rPr lang="pt-BR" i="1" dirty="0" err="1" smtClean="0">
                <a:solidFill>
                  <a:schemeClr val="tx1">
                    <a:lumMod val="75000"/>
                    <a:lumOff val="25000"/>
                  </a:schemeClr>
                </a:solidFill>
              </a:rPr>
              <a:t>albumin</a:t>
            </a:r>
            <a:r>
              <a:rPr lang="pt-BR" i="1" dirty="0" smtClean="0">
                <a:solidFill>
                  <a:schemeClr val="tx1">
                    <a:lumMod val="75000"/>
                    <a:lumOff val="25000"/>
                  </a:schemeClr>
                </a:solidFill>
              </a:rPr>
              <a:t> </a:t>
            </a:r>
            <a:r>
              <a:rPr lang="en-US" dirty="0" smtClean="0">
                <a:solidFill>
                  <a:schemeClr val="tx1">
                    <a:lumMod val="75000"/>
                    <a:lumOff val="25000"/>
                  </a:schemeClr>
                </a:solidFill>
              </a:rPr>
              <a:t>ratio as predictors of </a:t>
            </a:r>
            <a:r>
              <a:rPr lang="en-US" dirty="0" err="1" smtClean="0">
                <a:solidFill>
                  <a:schemeClr val="tx1">
                    <a:lumMod val="75000"/>
                    <a:lumOff val="25000"/>
                  </a:schemeClr>
                </a:solidFill>
              </a:rPr>
              <a:t>bilirubin</a:t>
            </a:r>
            <a:r>
              <a:rPr lang="en-US" dirty="0" smtClean="0">
                <a:solidFill>
                  <a:schemeClr val="tx1">
                    <a:lumMod val="75000"/>
                    <a:lumOff val="25000"/>
                  </a:schemeClr>
                </a:solidFill>
              </a:rPr>
              <a:t> encephalopathy. Pediatrics </a:t>
            </a:r>
            <a:r>
              <a:rPr lang="pt-BR" dirty="0" smtClean="0">
                <a:solidFill>
                  <a:schemeClr val="tx1">
                    <a:lumMod val="75000"/>
                    <a:lumOff val="25000"/>
                  </a:schemeClr>
                </a:solidFill>
              </a:rPr>
              <a:t>2014;134:e1330‑9.</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592388" y="201613"/>
            <a:ext cx="8912225" cy="630237"/>
          </a:xfrm>
        </p:spPr>
        <p:txBody>
          <a:bodyPr rtlCol="0">
            <a:normAutofit fontScale="90000"/>
          </a:bodyPr>
          <a:lstStyle/>
          <a:p>
            <a:pPr eaLnBrk="1" fontAlgn="auto" hangingPunct="1">
              <a:spcAft>
                <a:spcPts val="0"/>
              </a:spcAft>
              <a:defRPr/>
            </a:pPr>
            <a:r>
              <a:rPr lang="pt-BR" dirty="0" smtClean="0">
                <a:solidFill>
                  <a:schemeClr val="tx1"/>
                </a:solidFill>
                <a:effectLst>
                  <a:outerShdw blurRad="38100" dist="38100" dir="2700000" algn="tl">
                    <a:srgbClr val="000000">
                      <a:alpha val="43137"/>
                    </a:srgbClr>
                  </a:outerShdw>
                </a:effectLst>
              </a:rPr>
              <a:t>Bibliografia </a:t>
            </a:r>
            <a:br>
              <a:rPr lang="pt-BR" dirty="0" smtClean="0">
                <a:solidFill>
                  <a:schemeClr val="tx1"/>
                </a:solidFill>
                <a:effectLst>
                  <a:outerShdw blurRad="38100" dist="38100" dir="2700000" algn="tl">
                    <a:srgbClr val="000000">
                      <a:alpha val="43137"/>
                    </a:srgbClr>
                  </a:outerShdw>
                </a:effectLst>
              </a:rPr>
            </a:br>
            <a:endParaRPr lang="pt-BR" dirty="0">
              <a:solidFill>
                <a:schemeClr val="tx1"/>
              </a:solidFill>
              <a:effectLst>
                <a:outerShdw blurRad="38100" dist="38100" dir="2700000" algn="tl">
                  <a:srgbClr val="000000">
                    <a:alpha val="43137"/>
                  </a:srgbClr>
                </a:outerShdw>
              </a:effectLst>
            </a:endParaRPr>
          </a:p>
        </p:txBody>
      </p:sp>
      <p:sp>
        <p:nvSpPr>
          <p:cNvPr id="3" name="Espaço Reservado para Conteúdo 2"/>
          <p:cNvSpPr>
            <a:spLocks noGrp="1"/>
          </p:cNvSpPr>
          <p:nvPr>
            <p:ph idx="1"/>
          </p:nvPr>
        </p:nvSpPr>
        <p:spPr>
          <a:xfrm>
            <a:off x="1676400" y="1068388"/>
            <a:ext cx="10225088" cy="5537200"/>
          </a:xfrm>
        </p:spPr>
        <p:txBody>
          <a:bodyPr rtlCol="0">
            <a:normAutofit fontScale="92500" lnSpcReduction="20000"/>
          </a:bodyPr>
          <a:lstStyle/>
          <a:p>
            <a:pPr algn="just" eaLnBrk="1" fontAlgn="auto" hangingPunct="1">
              <a:spcAft>
                <a:spcPts val="0"/>
              </a:spcAft>
              <a:buFont typeface="Wingdings 3" charset="2"/>
              <a:buChar char=""/>
              <a:defRPr/>
            </a:pPr>
            <a:r>
              <a:rPr lang="pt-BR" dirty="0" smtClean="0">
                <a:solidFill>
                  <a:schemeClr val="tx1">
                    <a:lumMod val="75000"/>
                    <a:lumOff val="25000"/>
                  </a:schemeClr>
                </a:solidFill>
              </a:rPr>
              <a:t>11. </a:t>
            </a:r>
            <a:r>
              <a:rPr lang="pt-BR" dirty="0" err="1" smtClean="0">
                <a:solidFill>
                  <a:schemeClr val="tx1">
                    <a:lumMod val="75000"/>
                    <a:lumOff val="25000"/>
                  </a:schemeClr>
                </a:solidFill>
              </a:rPr>
              <a:t>Patra</a:t>
            </a:r>
            <a:r>
              <a:rPr lang="pt-BR" dirty="0" smtClean="0">
                <a:solidFill>
                  <a:schemeClr val="tx1">
                    <a:lumMod val="75000"/>
                    <a:lumOff val="25000"/>
                  </a:schemeClr>
                </a:solidFill>
              </a:rPr>
              <a:t> K, </a:t>
            </a:r>
            <a:r>
              <a:rPr lang="pt-BR" dirty="0" err="1" smtClean="0">
                <a:solidFill>
                  <a:schemeClr val="tx1">
                    <a:lumMod val="75000"/>
                    <a:lumOff val="25000"/>
                  </a:schemeClr>
                </a:solidFill>
              </a:rPr>
              <a:t>Storfer‑Isser</a:t>
            </a:r>
            <a:r>
              <a:rPr lang="pt-BR" dirty="0" smtClean="0">
                <a:solidFill>
                  <a:schemeClr val="tx1">
                    <a:lumMod val="75000"/>
                    <a:lumOff val="25000"/>
                  </a:schemeClr>
                </a:solidFill>
              </a:rPr>
              <a:t> A, </a:t>
            </a:r>
            <a:r>
              <a:rPr lang="pt-BR" dirty="0" err="1" smtClean="0">
                <a:solidFill>
                  <a:schemeClr val="tx1">
                    <a:lumMod val="75000"/>
                    <a:lumOff val="25000"/>
                  </a:schemeClr>
                </a:solidFill>
              </a:rPr>
              <a:t>Siner</a:t>
            </a:r>
            <a:r>
              <a:rPr lang="pt-BR" dirty="0" smtClean="0">
                <a:solidFill>
                  <a:schemeClr val="tx1">
                    <a:lumMod val="75000"/>
                    <a:lumOff val="25000"/>
                  </a:schemeClr>
                </a:solidFill>
              </a:rPr>
              <a:t> B, Moore J, </a:t>
            </a:r>
            <a:r>
              <a:rPr lang="pt-BR" dirty="0" err="1" smtClean="0">
                <a:solidFill>
                  <a:schemeClr val="tx1">
                    <a:lumMod val="75000"/>
                    <a:lumOff val="25000"/>
                  </a:schemeClr>
                </a:solidFill>
              </a:rPr>
              <a:t>Hack</a:t>
            </a:r>
            <a:r>
              <a:rPr lang="pt-BR" dirty="0" smtClean="0">
                <a:solidFill>
                  <a:schemeClr val="tx1">
                    <a:lumMod val="75000"/>
                    <a:lumOff val="25000"/>
                  </a:schemeClr>
                </a:solidFill>
              </a:rPr>
              <a:t> M. </a:t>
            </a:r>
            <a:r>
              <a:rPr lang="pt-BR" dirty="0" err="1" smtClean="0">
                <a:solidFill>
                  <a:schemeClr val="tx1">
                    <a:lumMod val="75000"/>
                    <a:lumOff val="25000"/>
                  </a:schemeClr>
                </a:solidFill>
              </a:rPr>
              <a:t>Adverse</a:t>
            </a:r>
            <a:r>
              <a:rPr lang="pt-BR" dirty="0" smtClean="0">
                <a:solidFill>
                  <a:schemeClr val="tx1">
                    <a:lumMod val="75000"/>
                    <a:lumOff val="25000"/>
                  </a:schemeClr>
                </a:solidFill>
              </a:rPr>
              <a:t> </a:t>
            </a:r>
            <a:r>
              <a:rPr lang="en-US" dirty="0" smtClean="0">
                <a:solidFill>
                  <a:schemeClr val="tx1">
                    <a:lumMod val="75000"/>
                    <a:lumOff val="25000"/>
                  </a:schemeClr>
                </a:solidFill>
              </a:rPr>
              <a:t>events associated with neonatal exchange transfusion in the </a:t>
            </a:r>
            <a:r>
              <a:rPr lang="pt-BR" dirty="0" smtClean="0">
                <a:solidFill>
                  <a:schemeClr val="tx1">
                    <a:lumMod val="75000"/>
                    <a:lumOff val="25000"/>
                  </a:schemeClr>
                </a:solidFill>
              </a:rPr>
              <a:t>1990s. J </a:t>
            </a:r>
            <a:r>
              <a:rPr lang="pt-BR" dirty="0" err="1" smtClean="0">
                <a:solidFill>
                  <a:schemeClr val="tx1">
                    <a:lumMod val="75000"/>
                    <a:lumOff val="25000"/>
                  </a:schemeClr>
                </a:solidFill>
              </a:rPr>
              <a:t>Pediatr</a:t>
            </a:r>
            <a:r>
              <a:rPr lang="pt-BR" dirty="0" smtClean="0">
                <a:solidFill>
                  <a:schemeClr val="tx1">
                    <a:lumMod val="75000"/>
                    <a:lumOff val="25000"/>
                  </a:schemeClr>
                </a:solidFill>
              </a:rPr>
              <a:t> 2004;144:626‑31.</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12. Jackson JC. Adverse events associated with exchange transfusion in healthy and ill newborns. Pediatrics 1997;99:E7. </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13. </a:t>
            </a:r>
            <a:r>
              <a:rPr lang="pt-BR" dirty="0" err="1" smtClean="0">
                <a:solidFill>
                  <a:schemeClr val="tx1">
                    <a:lumMod val="75000"/>
                    <a:lumOff val="25000"/>
                  </a:schemeClr>
                </a:solidFill>
              </a:rPr>
              <a:t>Badiee</a:t>
            </a:r>
            <a:r>
              <a:rPr lang="pt-BR" dirty="0" smtClean="0">
                <a:solidFill>
                  <a:schemeClr val="tx1">
                    <a:lumMod val="75000"/>
                    <a:lumOff val="25000"/>
                  </a:schemeClr>
                </a:solidFill>
              </a:rPr>
              <a:t> Z. Exchange </a:t>
            </a:r>
            <a:r>
              <a:rPr lang="pt-BR" dirty="0" err="1" smtClean="0">
                <a:solidFill>
                  <a:schemeClr val="tx1">
                    <a:lumMod val="75000"/>
                    <a:lumOff val="25000"/>
                  </a:schemeClr>
                </a:solidFill>
              </a:rPr>
              <a:t>transfusion</a:t>
            </a:r>
            <a:r>
              <a:rPr lang="pt-BR" dirty="0" smtClean="0">
                <a:solidFill>
                  <a:schemeClr val="tx1">
                    <a:lumMod val="75000"/>
                    <a:lumOff val="25000"/>
                  </a:schemeClr>
                </a:solidFill>
              </a:rPr>
              <a:t> in neonatal </a:t>
            </a:r>
            <a:r>
              <a:rPr lang="pt-BR" dirty="0" err="1" smtClean="0">
                <a:solidFill>
                  <a:schemeClr val="tx1">
                    <a:lumMod val="75000"/>
                    <a:lumOff val="25000"/>
                  </a:schemeClr>
                </a:solidFill>
              </a:rPr>
              <a:t>hyperbilirubinaemia</a:t>
            </a:r>
            <a:r>
              <a:rPr lang="pt-BR" dirty="0" smtClean="0">
                <a:solidFill>
                  <a:schemeClr val="tx1">
                    <a:lumMod val="75000"/>
                    <a:lumOff val="25000"/>
                  </a:schemeClr>
                </a:solidFill>
              </a:rPr>
              <a:t>: </a:t>
            </a:r>
            <a:r>
              <a:rPr lang="sv-SE" dirty="0" smtClean="0">
                <a:solidFill>
                  <a:schemeClr val="tx1">
                    <a:lumMod val="75000"/>
                    <a:lumOff val="25000"/>
                  </a:schemeClr>
                </a:solidFill>
              </a:rPr>
              <a:t>Experience in Isfahan, Iran. Singapore Med J 2007;48:421‑3.</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14. </a:t>
            </a:r>
            <a:r>
              <a:rPr lang="en-US" dirty="0" err="1" smtClean="0">
                <a:solidFill>
                  <a:schemeClr val="tx1">
                    <a:lumMod val="75000"/>
                    <a:lumOff val="25000"/>
                  </a:schemeClr>
                </a:solidFill>
              </a:rPr>
              <a:t>Malla</a:t>
            </a:r>
            <a:r>
              <a:rPr lang="en-US" dirty="0" smtClean="0">
                <a:solidFill>
                  <a:schemeClr val="tx1">
                    <a:lumMod val="75000"/>
                    <a:lumOff val="25000"/>
                  </a:schemeClr>
                </a:solidFill>
              </a:rPr>
              <a:t> T, Singh S, </a:t>
            </a:r>
            <a:r>
              <a:rPr lang="en-US" dirty="0" err="1" smtClean="0">
                <a:solidFill>
                  <a:schemeClr val="tx1">
                    <a:lumMod val="75000"/>
                    <a:lumOff val="25000"/>
                  </a:schemeClr>
                </a:solidFill>
              </a:rPr>
              <a:t>Poudyal</a:t>
            </a:r>
            <a:r>
              <a:rPr lang="en-US" dirty="0" smtClean="0">
                <a:solidFill>
                  <a:schemeClr val="tx1">
                    <a:lumMod val="75000"/>
                    <a:lumOff val="25000"/>
                  </a:schemeClr>
                </a:solidFill>
              </a:rPr>
              <a:t> P, </a:t>
            </a:r>
            <a:r>
              <a:rPr lang="en-US" dirty="0" err="1" smtClean="0">
                <a:solidFill>
                  <a:schemeClr val="tx1">
                    <a:lumMod val="75000"/>
                    <a:lumOff val="25000"/>
                  </a:schemeClr>
                </a:solidFill>
              </a:rPr>
              <a:t>Sathian</a:t>
            </a:r>
            <a:r>
              <a:rPr lang="en-US" dirty="0" smtClean="0">
                <a:solidFill>
                  <a:schemeClr val="tx1">
                    <a:lumMod val="75000"/>
                    <a:lumOff val="25000"/>
                  </a:schemeClr>
                </a:solidFill>
              </a:rPr>
              <a:t> B, </a:t>
            </a:r>
            <a:r>
              <a:rPr lang="en-US" dirty="0" err="1" smtClean="0">
                <a:solidFill>
                  <a:schemeClr val="tx1">
                    <a:lumMod val="75000"/>
                    <a:lumOff val="25000"/>
                  </a:schemeClr>
                </a:solidFill>
              </a:rPr>
              <a:t>Bk</a:t>
            </a:r>
            <a:r>
              <a:rPr lang="en-US" dirty="0" smtClean="0">
                <a:solidFill>
                  <a:schemeClr val="tx1">
                    <a:lumMod val="75000"/>
                    <a:lumOff val="25000"/>
                  </a:schemeClr>
                </a:solidFill>
              </a:rPr>
              <a:t> G, </a:t>
            </a:r>
            <a:r>
              <a:rPr lang="en-US" dirty="0" err="1" smtClean="0">
                <a:solidFill>
                  <a:schemeClr val="tx1">
                    <a:lumMod val="75000"/>
                    <a:lumOff val="25000"/>
                  </a:schemeClr>
                </a:solidFill>
              </a:rPr>
              <a:t>Malla</a:t>
            </a:r>
            <a:r>
              <a:rPr lang="en-US" dirty="0" smtClean="0">
                <a:solidFill>
                  <a:schemeClr val="tx1">
                    <a:lumMod val="75000"/>
                    <a:lumOff val="25000"/>
                  </a:schemeClr>
                </a:solidFill>
              </a:rPr>
              <a:t> KK, </a:t>
            </a:r>
            <a:r>
              <a:rPr lang="en-US" i="1" dirty="0" smtClean="0">
                <a:solidFill>
                  <a:schemeClr val="tx1">
                    <a:lumMod val="75000"/>
                    <a:lumOff val="25000"/>
                  </a:schemeClr>
                </a:solidFill>
              </a:rPr>
              <a:t>et al. A prospective study on exchange transfusion in neonatal </a:t>
            </a:r>
            <a:r>
              <a:rPr lang="en-US" dirty="0" err="1" smtClean="0">
                <a:solidFill>
                  <a:schemeClr val="tx1">
                    <a:lumMod val="75000"/>
                    <a:lumOff val="25000"/>
                  </a:schemeClr>
                </a:solidFill>
              </a:rPr>
              <a:t>unconjugated</a:t>
            </a:r>
            <a:r>
              <a:rPr lang="en-US" dirty="0" smtClean="0">
                <a:solidFill>
                  <a:schemeClr val="tx1">
                    <a:lumMod val="75000"/>
                    <a:lumOff val="25000"/>
                  </a:schemeClr>
                </a:solidFill>
              </a:rPr>
              <a:t> </a:t>
            </a:r>
            <a:r>
              <a:rPr lang="en-US" dirty="0" err="1" smtClean="0">
                <a:solidFill>
                  <a:schemeClr val="tx1">
                    <a:lumMod val="75000"/>
                    <a:lumOff val="25000"/>
                  </a:schemeClr>
                </a:solidFill>
              </a:rPr>
              <a:t>hyperbilirubinemia</a:t>
            </a:r>
            <a:r>
              <a:rPr lang="en-US" dirty="0" smtClean="0">
                <a:solidFill>
                  <a:schemeClr val="tx1">
                    <a:lumMod val="75000"/>
                    <a:lumOff val="25000"/>
                  </a:schemeClr>
                </a:solidFill>
              </a:rPr>
              <a:t> – in a tertiary care hospital, </a:t>
            </a:r>
            <a:r>
              <a:rPr lang="pt-BR" dirty="0" smtClean="0">
                <a:solidFill>
                  <a:schemeClr val="tx1">
                    <a:lumMod val="75000"/>
                    <a:lumOff val="25000"/>
                  </a:schemeClr>
                </a:solidFill>
              </a:rPr>
              <a:t>Nepal. </a:t>
            </a:r>
            <a:r>
              <a:rPr lang="pt-BR" dirty="0" err="1" smtClean="0">
                <a:solidFill>
                  <a:schemeClr val="tx1">
                    <a:lumMod val="75000"/>
                    <a:lumOff val="25000"/>
                  </a:schemeClr>
                </a:solidFill>
              </a:rPr>
              <a:t>Kathmandu</a:t>
            </a:r>
            <a:r>
              <a:rPr lang="pt-BR" dirty="0" smtClean="0">
                <a:solidFill>
                  <a:schemeClr val="tx1">
                    <a:lumMod val="75000"/>
                    <a:lumOff val="25000"/>
                  </a:schemeClr>
                </a:solidFill>
              </a:rPr>
              <a:t> </a:t>
            </a:r>
            <a:r>
              <a:rPr lang="pt-BR" dirty="0" err="1" smtClean="0">
                <a:solidFill>
                  <a:schemeClr val="tx1">
                    <a:lumMod val="75000"/>
                    <a:lumOff val="25000"/>
                  </a:schemeClr>
                </a:solidFill>
              </a:rPr>
              <a:t>Univ</a:t>
            </a:r>
            <a:r>
              <a:rPr lang="pt-BR" dirty="0" smtClean="0">
                <a:solidFill>
                  <a:schemeClr val="tx1">
                    <a:lumMod val="75000"/>
                    <a:lumOff val="25000"/>
                  </a:schemeClr>
                </a:solidFill>
              </a:rPr>
              <a:t> </a:t>
            </a:r>
            <a:r>
              <a:rPr lang="pt-BR" dirty="0" err="1" smtClean="0">
                <a:solidFill>
                  <a:schemeClr val="tx1">
                    <a:lumMod val="75000"/>
                    <a:lumOff val="25000"/>
                  </a:schemeClr>
                </a:solidFill>
              </a:rPr>
              <a:t>Med</a:t>
            </a:r>
            <a:r>
              <a:rPr lang="pt-BR" dirty="0" smtClean="0">
                <a:solidFill>
                  <a:schemeClr val="tx1">
                    <a:lumMod val="75000"/>
                    <a:lumOff val="25000"/>
                  </a:schemeClr>
                </a:solidFill>
              </a:rPr>
              <a:t> J (KUMJ) 2015;13:102‑8.</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15. Jain A, </a:t>
            </a:r>
            <a:r>
              <a:rPr lang="en-US" dirty="0" err="1" smtClean="0">
                <a:solidFill>
                  <a:schemeClr val="tx1">
                    <a:lumMod val="75000"/>
                    <a:lumOff val="25000"/>
                  </a:schemeClr>
                </a:solidFill>
              </a:rPr>
              <a:t>Puri</a:t>
            </a:r>
            <a:r>
              <a:rPr lang="en-US" dirty="0" smtClean="0">
                <a:solidFill>
                  <a:schemeClr val="tx1">
                    <a:lumMod val="75000"/>
                    <a:lumOff val="25000"/>
                  </a:schemeClr>
                </a:solidFill>
              </a:rPr>
              <a:t> D, </a:t>
            </a:r>
            <a:r>
              <a:rPr lang="en-US" dirty="0" err="1" smtClean="0">
                <a:solidFill>
                  <a:schemeClr val="tx1">
                    <a:lumMod val="75000"/>
                    <a:lumOff val="25000"/>
                  </a:schemeClr>
                </a:solidFill>
              </a:rPr>
              <a:t>Faridi</a:t>
            </a:r>
            <a:r>
              <a:rPr lang="en-US" dirty="0" smtClean="0">
                <a:solidFill>
                  <a:schemeClr val="tx1">
                    <a:lumMod val="75000"/>
                    <a:lumOff val="25000"/>
                  </a:schemeClr>
                </a:solidFill>
              </a:rPr>
              <a:t> MM. Biochemical changes during </a:t>
            </a:r>
            <a:r>
              <a:rPr lang="pt-BR" dirty="0" err="1" smtClean="0">
                <a:solidFill>
                  <a:schemeClr val="tx1">
                    <a:lumMod val="75000"/>
                    <a:lumOff val="25000"/>
                  </a:schemeClr>
                </a:solidFill>
              </a:rPr>
              <a:t>exchange</a:t>
            </a:r>
            <a:r>
              <a:rPr lang="pt-BR" dirty="0" smtClean="0">
                <a:solidFill>
                  <a:schemeClr val="tx1">
                    <a:lumMod val="75000"/>
                    <a:lumOff val="25000"/>
                  </a:schemeClr>
                </a:solidFill>
              </a:rPr>
              <a:t> </a:t>
            </a:r>
            <a:r>
              <a:rPr lang="pt-BR" dirty="0" err="1" smtClean="0">
                <a:solidFill>
                  <a:schemeClr val="tx1">
                    <a:lumMod val="75000"/>
                    <a:lumOff val="25000"/>
                  </a:schemeClr>
                </a:solidFill>
              </a:rPr>
              <a:t>transfusion</a:t>
            </a:r>
            <a:r>
              <a:rPr lang="pt-BR" dirty="0" smtClean="0">
                <a:solidFill>
                  <a:schemeClr val="tx1">
                    <a:lumMod val="75000"/>
                    <a:lumOff val="25000"/>
                  </a:schemeClr>
                </a:solidFill>
              </a:rPr>
              <a:t> in </a:t>
            </a:r>
            <a:r>
              <a:rPr lang="pt-BR" dirty="0" err="1" smtClean="0">
                <a:solidFill>
                  <a:schemeClr val="tx1">
                    <a:lumMod val="75000"/>
                    <a:lumOff val="25000"/>
                  </a:schemeClr>
                </a:solidFill>
              </a:rPr>
              <a:t>hyperbilirubinemia</a:t>
            </a:r>
            <a:r>
              <a:rPr lang="pt-BR" dirty="0" smtClean="0">
                <a:solidFill>
                  <a:schemeClr val="tx1">
                    <a:lumMod val="75000"/>
                    <a:lumOff val="25000"/>
                  </a:schemeClr>
                </a:solidFill>
              </a:rPr>
              <a:t> in </a:t>
            </a:r>
            <a:r>
              <a:rPr lang="pt-BR" dirty="0" err="1" smtClean="0">
                <a:solidFill>
                  <a:schemeClr val="tx1">
                    <a:lumMod val="75000"/>
                    <a:lumOff val="25000"/>
                  </a:schemeClr>
                </a:solidFill>
              </a:rPr>
              <a:t>term</a:t>
            </a:r>
            <a:r>
              <a:rPr lang="pt-BR" dirty="0" smtClean="0">
                <a:solidFill>
                  <a:schemeClr val="tx1">
                    <a:lumMod val="75000"/>
                    <a:lumOff val="25000"/>
                  </a:schemeClr>
                </a:solidFill>
              </a:rPr>
              <a:t> </a:t>
            </a:r>
            <a:r>
              <a:rPr lang="pt-BR" dirty="0" err="1" smtClean="0">
                <a:solidFill>
                  <a:schemeClr val="tx1">
                    <a:lumMod val="75000"/>
                    <a:lumOff val="25000"/>
                  </a:schemeClr>
                </a:solidFill>
              </a:rPr>
              <a:t>newborn</a:t>
            </a:r>
            <a:r>
              <a:rPr lang="pt-BR" dirty="0" smtClean="0">
                <a:solidFill>
                  <a:schemeClr val="tx1">
                    <a:lumMod val="75000"/>
                    <a:lumOff val="25000"/>
                  </a:schemeClr>
                </a:solidFill>
              </a:rPr>
              <a:t> babies. </a:t>
            </a:r>
            <a:r>
              <a:rPr lang="pt-BR" dirty="0" err="1" smtClean="0">
                <a:solidFill>
                  <a:schemeClr val="tx1">
                    <a:lumMod val="75000"/>
                    <a:lumOff val="25000"/>
                  </a:schemeClr>
                </a:solidFill>
              </a:rPr>
              <a:t>Indian</a:t>
            </a:r>
            <a:r>
              <a:rPr lang="pt-BR" dirty="0" smtClean="0">
                <a:solidFill>
                  <a:schemeClr val="tx1">
                    <a:lumMod val="75000"/>
                    <a:lumOff val="25000"/>
                  </a:schemeClr>
                </a:solidFill>
              </a:rPr>
              <a:t> J </a:t>
            </a:r>
            <a:r>
              <a:rPr lang="pt-BR" dirty="0" err="1" smtClean="0">
                <a:solidFill>
                  <a:schemeClr val="tx1">
                    <a:lumMod val="75000"/>
                    <a:lumOff val="25000"/>
                  </a:schemeClr>
                </a:solidFill>
              </a:rPr>
              <a:t>Clin</a:t>
            </a:r>
            <a:r>
              <a:rPr lang="pt-BR" dirty="0" smtClean="0">
                <a:solidFill>
                  <a:schemeClr val="tx1">
                    <a:lumMod val="75000"/>
                    <a:lumOff val="25000"/>
                  </a:schemeClr>
                </a:solidFill>
              </a:rPr>
              <a:t> </a:t>
            </a:r>
            <a:r>
              <a:rPr lang="pt-BR" dirty="0" err="1" smtClean="0">
                <a:solidFill>
                  <a:schemeClr val="tx1">
                    <a:lumMod val="75000"/>
                    <a:lumOff val="25000"/>
                  </a:schemeClr>
                </a:solidFill>
              </a:rPr>
              <a:t>Biochem</a:t>
            </a:r>
            <a:r>
              <a:rPr lang="pt-BR" dirty="0" smtClean="0">
                <a:solidFill>
                  <a:schemeClr val="tx1">
                    <a:lumMod val="75000"/>
                    <a:lumOff val="25000"/>
                  </a:schemeClr>
                </a:solidFill>
              </a:rPr>
              <a:t> 1997;12:119‑24.</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16. </a:t>
            </a:r>
            <a:r>
              <a:rPr lang="en-US" dirty="0" err="1" smtClean="0">
                <a:solidFill>
                  <a:schemeClr val="tx1">
                    <a:lumMod val="75000"/>
                    <a:lumOff val="25000"/>
                  </a:schemeClr>
                </a:solidFill>
              </a:rPr>
              <a:t>Falciglia</a:t>
            </a:r>
            <a:r>
              <a:rPr lang="en-US" dirty="0" smtClean="0">
                <a:solidFill>
                  <a:schemeClr val="tx1">
                    <a:lumMod val="75000"/>
                    <a:lumOff val="25000"/>
                  </a:schemeClr>
                </a:solidFill>
              </a:rPr>
              <a:t> HS, Greenwood CS. Double volume exchange  transfusion: A review of the “ins and outs.”. </a:t>
            </a:r>
            <a:r>
              <a:rPr lang="en-US" dirty="0" err="1" smtClean="0">
                <a:solidFill>
                  <a:schemeClr val="tx1">
                    <a:lumMod val="75000"/>
                    <a:lumOff val="25000"/>
                  </a:schemeClr>
                </a:solidFill>
              </a:rPr>
              <a:t>NeoReviews</a:t>
            </a:r>
            <a:r>
              <a:rPr lang="en-US" dirty="0" smtClean="0">
                <a:solidFill>
                  <a:schemeClr val="tx1">
                    <a:lumMod val="75000"/>
                    <a:lumOff val="25000"/>
                  </a:schemeClr>
                </a:solidFill>
              </a:rPr>
              <a:t> </a:t>
            </a:r>
            <a:r>
              <a:rPr lang="pt-BR" dirty="0" smtClean="0">
                <a:solidFill>
                  <a:schemeClr val="tx1">
                    <a:lumMod val="75000"/>
                    <a:lumOff val="25000"/>
                  </a:schemeClr>
                </a:solidFill>
              </a:rPr>
              <a:t>2013;14:e513‑20.</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17. </a:t>
            </a:r>
            <a:r>
              <a:rPr lang="pt-BR" dirty="0" err="1" smtClean="0">
                <a:solidFill>
                  <a:schemeClr val="tx1">
                    <a:lumMod val="75000"/>
                    <a:lumOff val="25000"/>
                  </a:schemeClr>
                </a:solidFill>
              </a:rPr>
              <a:t>Jasso‑Gutierrez</a:t>
            </a:r>
            <a:r>
              <a:rPr lang="pt-BR" dirty="0" smtClean="0">
                <a:solidFill>
                  <a:schemeClr val="tx1">
                    <a:lumMod val="75000"/>
                    <a:lumOff val="25000"/>
                  </a:schemeClr>
                </a:solidFill>
              </a:rPr>
              <a:t> L, </a:t>
            </a:r>
            <a:r>
              <a:rPr lang="pt-BR" dirty="0" err="1" smtClean="0">
                <a:solidFill>
                  <a:schemeClr val="tx1">
                    <a:lumMod val="75000"/>
                    <a:lumOff val="25000"/>
                  </a:schemeClr>
                </a:solidFill>
              </a:rPr>
              <a:t>Rizo‑Hernandez</a:t>
            </a:r>
            <a:r>
              <a:rPr lang="pt-BR" dirty="0" smtClean="0">
                <a:solidFill>
                  <a:schemeClr val="tx1">
                    <a:lumMod val="75000"/>
                    <a:lumOff val="25000"/>
                  </a:schemeClr>
                </a:solidFill>
              </a:rPr>
              <a:t> A, de </a:t>
            </a:r>
            <a:r>
              <a:rPr lang="pt-BR" dirty="0" err="1" smtClean="0">
                <a:solidFill>
                  <a:schemeClr val="tx1">
                    <a:lumMod val="75000"/>
                    <a:lumOff val="25000"/>
                  </a:schemeClr>
                </a:solidFill>
              </a:rPr>
              <a:t>la</a:t>
            </a:r>
            <a:r>
              <a:rPr lang="pt-BR" dirty="0" smtClean="0">
                <a:solidFill>
                  <a:schemeClr val="tx1">
                    <a:lumMod val="75000"/>
                    <a:lumOff val="25000"/>
                  </a:schemeClr>
                </a:solidFill>
              </a:rPr>
              <a:t> Rosa L. </a:t>
            </a:r>
            <a:r>
              <a:rPr lang="pt-BR" dirty="0" err="1" smtClean="0">
                <a:solidFill>
                  <a:schemeClr val="tx1">
                    <a:lumMod val="75000"/>
                    <a:lumOff val="25000"/>
                  </a:schemeClr>
                </a:solidFill>
              </a:rPr>
              <a:t>Effects</a:t>
            </a:r>
            <a:r>
              <a:rPr lang="pt-BR" dirty="0" smtClean="0">
                <a:solidFill>
                  <a:schemeClr val="tx1">
                    <a:lumMod val="75000"/>
                    <a:lumOff val="25000"/>
                  </a:schemeClr>
                </a:solidFill>
              </a:rPr>
              <a:t> </a:t>
            </a:r>
            <a:r>
              <a:rPr lang="pt-BR" dirty="0" err="1" smtClean="0">
                <a:solidFill>
                  <a:schemeClr val="tx1">
                    <a:lumMod val="75000"/>
                    <a:lumOff val="25000"/>
                  </a:schemeClr>
                </a:solidFill>
              </a:rPr>
              <a:t>of</a:t>
            </a:r>
            <a:r>
              <a:rPr lang="pt-BR" dirty="0" smtClean="0">
                <a:solidFill>
                  <a:schemeClr val="tx1">
                    <a:lumMod val="75000"/>
                    <a:lumOff val="25000"/>
                  </a:schemeClr>
                </a:solidFill>
              </a:rPr>
              <a:t> </a:t>
            </a:r>
            <a:r>
              <a:rPr lang="en-US" dirty="0" smtClean="0">
                <a:solidFill>
                  <a:schemeClr val="tx1">
                    <a:lumMod val="75000"/>
                    <a:lumOff val="25000"/>
                  </a:schemeClr>
                </a:solidFill>
              </a:rPr>
              <a:t>exchange transfusion on platelet counts. Arch Invest Med (</a:t>
            </a:r>
            <a:r>
              <a:rPr lang="en-US" dirty="0" err="1" smtClean="0">
                <a:solidFill>
                  <a:schemeClr val="tx1">
                    <a:lumMod val="75000"/>
                    <a:lumOff val="25000"/>
                  </a:schemeClr>
                </a:solidFill>
              </a:rPr>
              <a:t>Mex</a:t>
            </a:r>
            <a:r>
              <a:rPr lang="en-US" dirty="0" smtClean="0">
                <a:solidFill>
                  <a:schemeClr val="tx1">
                    <a:lumMod val="75000"/>
                    <a:lumOff val="25000"/>
                  </a:schemeClr>
                </a:solidFill>
              </a:rPr>
              <a:t>) </a:t>
            </a:r>
            <a:r>
              <a:rPr lang="pt-BR" dirty="0" smtClean="0">
                <a:solidFill>
                  <a:schemeClr val="tx1">
                    <a:lumMod val="75000"/>
                    <a:lumOff val="25000"/>
                  </a:schemeClr>
                </a:solidFill>
              </a:rPr>
              <a:t>1981;12:297‑306.</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18. </a:t>
            </a:r>
            <a:r>
              <a:rPr lang="pt-BR" dirty="0" err="1" smtClean="0">
                <a:solidFill>
                  <a:schemeClr val="tx1">
                    <a:lumMod val="75000"/>
                    <a:lumOff val="25000"/>
                  </a:schemeClr>
                </a:solidFill>
              </a:rPr>
              <a:t>Narang</a:t>
            </a:r>
            <a:r>
              <a:rPr lang="pt-BR" dirty="0" smtClean="0">
                <a:solidFill>
                  <a:schemeClr val="tx1">
                    <a:lumMod val="75000"/>
                    <a:lumOff val="25000"/>
                  </a:schemeClr>
                </a:solidFill>
              </a:rPr>
              <a:t> A, </a:t>
            </a:r>
            <a:r>
              <a:rPr lang="pt-BR" dirty="0" err="1" smtClean="0">
                <a:solidFill>
                  <a:schemeClr val="tx1">
                    <a:lumMod val="75000"/>
                    <a:lumOff val="25000"/>
                  </a:schemeClr>
                </a:solidFill>
              </a:rPr>
              <a:t>Gathwala</a:t>
            </a:r>
            <a:r>
              <a:rPr lang="pt-BR" dirty="0" smtClean="0">
                <a:solidFill>
                  <a:schemeClr val="tx1">
                    <a:lumMod val="75000"/>
                    <a:lumOff val="25000"/>
                  </a:schemeClr>
                </a:solidFill>
              </a:rPr>
              <a:t> G, </a:t>
            </a:r>
            <a:r>
              <a:rPr lang="pt-BR" dirty="0" err="1" smtClean="0">
                <a:solidFill>
                  <a:schemeClr val="tx1">
                    <a:lumMod val="75000"/>
                    <a:lumOff val="25000"/>
                  </a:schemeClr>
                </a:solidFill>
              </a:rPr>
              <a:t>Kumar</a:t>
            </a:r>
            <a:r>
              <a:rPr lang="pt-BR" dirty="0" smtClean="0">
                <a:solidFill>
                  <a:schemeClr val="tx1">
                    <a:lumMod val="75000"/>
                    <a:lumOff val="25000"/>
                  </a:schemeClr>
                </a:solidFill>
              </a:rPr>
              <a:t> P. Neonatal </a:t>
            </a:r>
            <a:r>
              <a:rPr lang="pt-BR" dirty="0" err="1" smtClean="0">
                <a:solidFill>
                  <a:schemeClr val="tx1">
                    <a:lumMod val="75000"/>
                    <a:lumOff val="25000"/>
                  </a:schemeClr>
                </a:solidFill>
              </a:rPr>
              <a:t>jaundice</a:t>
            </a:r>
            <a:r>
              <a:rPr lang="pt-BR" dirty="0" smtClean="0">
                <a:solidFill>
                  <a:schemeClr val="tx1">
                    <a:lumMod val="75000"/>
                    <a:lumOff val="25000"/>
                  </a:schemeClr>
                </a:solidFill>
              </a:rPr>
              <a:t>: </a:t>
            </a:r>
            <a:r>
              <a:rPr lang="pt-BR" dirty="0" err="1" smtClean="0">
                <a:solidFill>
                  <a:schemeClr val="tx1">
                    <a:lumMod val="75000"/>
                    <a:lumOff val="25000"/>
                  </a:schemeClr>
                </a:solidFill>
              </a:rPr>
              <a:t>An</a:t>
            </a:r>
            <a:r>
              <a:rPr lang="pt-BR" dirty="0" smtClean="0">
                <a:solidFill>
                  <a:schemeClr val="tx1">
                    <a:lumMod val="75000"/>
                    <a:lumOff val="25000"/>
                  </a:schemeClr>
                </a:solidFill>
              </a:rPr>
              <a:t> </a:t>
            </a:r>
            <a:r>
              <a:rPr lang="pt-BR" dirty="0" err="1" smtClean="0">
                <a:solidFill>
                  <a:schemeClr val="tx1">
                    <a:lumMod val="75000"/>
                    <a:lumOff val="25000"/>
                  </a:schemeClr>
                </a:solidFill>
              </a:rPr>
              <a:t>analysis</a:t>
            </a:r>
            <a:r>
              <a:rPr lang="pt-BR" dirty="0" smtClean="0">
                <a:solidFill>
                  <a:schemeClr val="tx1">
                    <a:lumMod val="75000"/>
                    <a:lumOff val="25000"/>
                  </a:schemeClr>
                </a:solidFill>
              </a:rPr>
              <a:t> </a:t>
            </a:r>
            <a:r>
              <a:rPr lang="en-US" dirty="0" smtClean="0">
                <a:solidFill>
                  <a:schemeClr val="tx1">
                    <a:lumMod val="75000"/>
                    <a:lumOff val="25000"/>
                  </a:schemeClr>
                </a:solidFill>
              </a:rPr>
              <a:t>of 551 cases. Indian </a:t>
            </a:r>
            <a:r>
              <a:rPr lang="en-US" dirty="0" err="1" smtClean="0">
                <a:solidFill>
                  <a:schemeClr val="tx1">
                    <a:lumMod val="75000"/>
                    <a:lumOff val="25000"/>
                  </a:schemeClr>
                </a:solidFill>
              </a:rPr>
              <a:t>Pediatr</a:t>
            </a:r>
            <a:r>
              <a:rPr lang="en-US" dirty="0" smtClean="0">
                <a:solidFill>
                  <a:schemeClr val="tx1">
                    <a:lumMod val="75000"/>
                    <a:lumOff val="25000"/>
                  </a:schemeClr>
                </a:solidFill>
              </a:rPr>
              <a:t> 1997;34:429‑32.</a:t>
            </a:r>
          </a:p>
          <a:p>
            <a:pPr algn="just" eaLnBrk="1" fontAlgn="auto" hangingPunct="1">
              <a:spcAft>
                <a:spcPts val="0"/>
              </a:spcAft>
              <a:buFont typeface="Wingdings 3" charset="2"/>
              <a:buChar char=""/>
              <a:defRPr/>
            </a:pPr>
            <a:r>
              <a:rPr lang="pt-BR" dirty="0" smtClean="0">
                <a:solidFill>
                  <a:schemeClr val="tx1">
                    <a:lumMod val="75000"/>
                    <a:lumOff val="25000"/>
                  </a:schemeClr>
                </a:solidFill>
              </a:rPr>
              <a:t>19. </a:t>
            </a:r>
            <a:r>
              <a:rPr lang="pt-BR" dirty="0" err="1" smtClean="0">
                <a:solidFill>
                  <a:schemeClr val="tx1">
                    <a:lumMod val="75000"/>
                    <a:lumOff val="25000"/>
                  </a:schemeClr>
                </a:solidFill>
              </a:rPr>
              <a:t>Dikshit</a:t>
            </a:r>
            <a:r>
              <a:rPr lang="pt-BR" dirty="0" smtClean="0">
                <a:solidFill>
                  <a:schemeClr val="tx1">
                    <a:lumMod val="75000"/>
                    <a:lumOff val="25000"/>
                  </a:schemeClr>
                </a:solidFill>
              </a:rPr>
              <a:t> SK, Gupta PK. Exchange </a:t>
            </a:r>
            <a:r>
              <a:rPr lang="pt-BR" dirty="0" err="1" smtClean="0">
                <a:solidFill>
                  <a:schemeClr val="tx1">
                    <a:lumMod val="75000"/>
                    <a:lumOff val="25000"/>
                  </a:schemeClr>
                </a:solidFill>
              </a:rPr>
              <a:t>transfusion</a:t>
            </a:r>
            <a:r>
              <a:rPr lang="pt-BR" dirty="0" smtClean="0">
                <a:solidFill>
                  <a:schemeClr val="tx1">
                    <a:lumMod val="75000"/>
                    <a:lumOff val="25000"/>
                  </a:schemeClr>
                </a:solidFill>
              </a:rPr>
              <a:t> in neonatal </a:t>
            </a:r>
            <a:r>
              <a:rPr lang="pt-BR" dirty="0" err="1" smtClean="0">
                <a:solidFill>
                  <a:schemeClr val="tx1">
                    <a:lumMod val="75000"/>
                    <a:lumOff val="25000"/>
                  </a:schemeClr>
                </a:solidFill>
              </a:rPr>
              <a:t>hyperbilirubinemia</a:t>
            </a:r>
            <a:r>
              <a:rPr lang="pt-BR" dirty="0" smtClean="0">
                <a:solidFill>
                  <a:schemeClr val="tx1">
                    <a:lumMod val="75000"/>
                    <a:lumOff val="25000"/>
                  </a:schemeClr>
                </a:solidFill>
              </a:rPr>
              <a:t>. </a:t>
            </a:r>
            <a:r>
              <a:rPr lang="pt-BR" dirty="0" err="1" smtClean="0">
                <a:solidFill>
                  <a:schemeClr val="tx1">
                    <a:lumMod val="75000"/>
                    <a:lumOff val="25000"/>
                  </a:schemeClr>
                </a:solidFill>
              </a:rPr>
              <a:t>Indian</a:t>
            </a:r>
            <a:r>
              <a:rPr lang="pt-BR" dirty="0" smtClean="0">
                <a:solidFill>
                  <a:schemeClr val="tx1">
                    <a:lumMod val="75000"/>
                    <a:lumOff val="25000"/>
                  </a:schemeClr>
                </a:solidFill>
              </a:rPr>
              <a:t> </a:t>
            </a:r>
            <a:r>
              <a:rPr lang="pt-BR" dirty="0" err="1" smtClean="0">
                <a:solidFill>
                  <a:schemeClr val="tx1">
                    <a:lumMod val="75000"/>
                    <a:lumOff val="25000"/>
                  </a:schemeClr>
                </a:solidFill>
              </a:rPr>
              <a:t>Pediatr</a:t>
            </a:r>
            <a:r>
              <a:rPr lang="pt-BR" dirty="0" smtClean="0">
                <a:solidFill>
                  <a:schemeClr val="tx1">
                    <a:lumMod val="75000"/>
                    <a:lumOff val="25000"/>
                  </a:schemeClr>
                </a:solidFill>
              </a:rPr>
              <a:t> 1989;26:1139‑45.</a:t>
            </a:r>
          </a:p>
          <a:p>
            <a:pPr algn="just" eaLnBrk="1" fontAlgn="auto" hangingPunct="1">
              <a:spcAft>
                <a:spcPts val="0"/>
              </a:spcAft>
              <a:buFont typeface="Wingdings 3" charset="2"/>
              <a:buChar char=""/>
              <a:defRPr/>
            </a:pPr>
            <a:r>
              <a:rPr lang="en-US" dirty="0" smtClean="0">
                <a:solidFill>
                  <a:schemeClr val="tx1">
                    <a:lumMod val="75000"/>
                    <a:lumOff val="25000"/>
                  </a:schemeClr>
                </a:solidFill>
              </a:rPr>
              <a:t>20. Mohan VM, </a:t>
            </a:r>
            <a:r>
              <a:rPr lang="en-US" dirty="0" err="1" smtClean="0">
                <a:solidFill>
                  <a:schemeClr val="tx1">
                    <a:lumMod val="75000"/>
                    <a:lumOff val="25000"/>
                  </a:schemeClr>
                </a:solidFill>
              </a:rPr>
              <a:t>Bhakoo</a:t>
            </a:r>
            <a:r>
              <a:rPr lang="en-US" dirty="0" smtClean="0">
                <a:solidFill>
                  <a:schemeClr val="tx1">
                    <a:lumMod val="75000"/>
                    <a:lumOff val="25000"/>
                  </a:schemeClr>
                </a:solidFill>
              </a:rPr>
              <a:t> ON. </a:t>
            </a:r>
            <a:r>
              <a:rPr lang="en-US" dirty="0" err="1" smtClean="0">
                <a:solidFill>
                  <a:schemeClr val="tx1">
                    <a:lumMod val="75000"/>
                    <a:lumOff val="25000"/>
                  </a:schemeClr>
                </a:solidFill>
              </a:rPr>
              <a:t>Bacteremia</a:t>
            </a:r>
            <a:r>
              <a:rPr lang="en-US" dirty="0" smtClean="0">
                <a:solidFill>
                  <a:schemeClr val="tx1">
                    <a:lumMod val="75000"/>
                    <a:lumOff val="25000"/>
                  </a:schemeClr>
                </a:solidFill>
              </a:rPr>
              <a:t> following exchange</a:t>
            </a:r>
            <a:endParaRPr lang="pt-BR" dirty="0">
              <a:solidFill>
                <a:schemeClr val="tx1"/>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p:cNvSpPr>
          <p:nvPr>
            <p:ph type="title" idx="4294967295"/>
          </p:nvPr>
        </p:nvSpPr>
        <p:spPr>
          <a:xfrm>
            <a:off x="2176463" y="233363"/>
            <a:ext cx="8912225" cy="1281112"/>
          </a:xfrm>
        </p:spPr>
        <p:txBody>
          <a:bodyPr/>
          <a:lstStyle/>
          <a:p>
            <a:pPr algn="ctr"/>
            <a:r>
              <a:rPr lang="pt-BR" altLang="pt-BR" sz="3200" b="1" smtClean="0">
                <a:solidFill>
                  <a:srgbClr val="0000FF"/>
                </a:solidFill>
              </a:rPr>
              <a:t>Nota do Editor do site, Dr. Paulo R. Margotto. Consultem também!Aqui e Agora!</a:t>
            </a:r>
          </a:p>
        </p:txBody>
      </p:sp>
      <p:sp>
        <p:nvSpPr>
          <p:cNvPr id="61443" name="Rectangle 3"/>
          <p:cNvSpPr>
            <a:spLocks noGrp="1"/>
          </p:cNvSpPr>
          <p:nvPr>
            <p:ph type="body" idx="4294967295"/>
          </p:nvPr>
        </p:nvSpPr>
        <p:spPr>
          <a:xfrm>
            <a:off x="1711325" y="1689100"/>
            <a:ext cx="8915400" cy="3886200"/>
          </a:xfrm>
        </p:spPr>
        <p:txBody>
          <a:bodyPr/>
          <a:lstStyle/>
          <a:p>
            <a:pPr algn="ctr"/>
            <a:r>
              <a:rPr lang="pt-BR" altLang="pt-BR" smtClean="0"/>
              <a:t>Indicações, Mecanismos da Eficácia, Realização do Procedimento Complicações, Monitorização, </a:t>
            </a:r>
          </a:p>
        </p:txBody>
      </p:sp>
      <p:sp>
        <p:nvSpPr>
          <p:cNvPr id="61444" name="Text Box 4"/>
          <p:cNvSpPr txBox="1">
            <a:spLocks noChangeArrowheads="1"/>
          </p:cNvSpPr>
          <p:nvPr/>
        </p:nvSpPr>
        <p:spPr bwMode="auto">
          <a:xfrm>
            <a:off x="2462213" y="1316038"/>
            <a:ext cx="7372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a:r>
              <a:rPr lang="pt-BR" altLang="pt-BR">
                <a:solidFill>
                  <a:srgbClr val="FF0000"/>
                </a:solidFill>
              </a:rPr>
              <a:t>Exsanguineotransfusão na Unidade de Neonatologia do HMIB/SES/DF</a:t>
            </a:r>
          </a:p>
        </p:txBody>
      </p:sp>
      <p:pic>
        <p:nvPicPr>
          <p:cNvPr id="61445" name="Picture 5"/>
          <p:cNvPicPr>
            <a:picLocks noChangeAspect="1" noChangeArrowheads="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8934450" y="2451100"/>
            <a:ext cx="2778125" cy="4070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46" name="Picture 6"/>
          <p:cNvPicPr>
            <a:picLocks noChangeAspect="1" noChangeArrowheads="1"/>
          </p:cNvPicPr>
          <p:nvPr/>
        </p:nvPicPr>
        <p:blipFill>
          <a:blip r:embed="rId3">
            <a:lum contrast="18000"/>
            <a:extLst>
              <a:ext uri="{28A0092B-C50C-407E-A947-70E740481C1C}">
                <a14:useLocalDpi xmlns:a14="http://schemas.microsoft.com/office/drawing/2010/main" val="0"/>
              </a:ext>
            </a:extLst>
          </a:blip>
          <a:srcRect/>
          <a:stretch>
            <a:fillRect/>
          </a:stretch>
        </p:blipFill>
        <p:spPr bwMode="auto">
          <a:xfrm>
            <a:off x="1171575" y="2468563"/>
            <a:ext cx="5227638" cy="3532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47" name="Text Box 7"/>
          <p:cNvSpPr txBox="1">
            <a:spLocks noChangeArrowheads="1"/>
          </p:cNvSpPr>
          <p:nvPr/>
        </p:nvSpPr>
        <p:spPr bwMode="auto">
          <a:xfrm>
            <a:off x="6426200" y="3195638"/>
            <a:ext cx="2484438"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defTabSz="914400"/>
            <a:r>
              <a:rPr lang="pt-BR" altLang="pt-BR" sz="1600" b="1">
                <a:solidFill>
                  <a:srgbClr val="009900"/>
                </a:solidFill>
              </a:rPr>
              <a:t>Realizando </a:t>
            </a:r>
          </a:p>
          <a:p>
            <a:pPr algn="ctr" defTabSz="914400"/>
            <a:r>
              <a:rPr lang="pt-BR" altLang="pt-BR" sz="1600" b="1">
                <a:solidFill>
                  <a:srgbClr val="009900"/>
                </a:solidFill>
              </a:rPr>
              <a:t>Exsanguineotransfusão</a:t>
            </a:r>
          </a:p>
          <a:p>
            <a:pPr algn="ctr" defTabSz="914400"/>
            <a:r>
              <a:rPr lang="pt-BR" altLang="pt-BR" sz="1600" b="1">
                <a:solidFill>
                  <a:srgbClr val="009900"/>
                </a:solidFill>
              </a:rPr>
              <a:t>Abril/1980</a:t>
            </a:r>
          </a:p>
        </p:txBody>
      </p:sp>
      <p:sp>
        <p:nvSpPr>
          <p:cNvPr id="61448" name="Text Box 8"/>
          <p:cNvSpPr txBox="1">
            <a:spLocks noChangeArrowheads="1"/>
          </p:cNvSpPr>
          <p:nvPr/>
        </p:nvSpPr>
        <p:spPr bwMode="auto">
          <a:xfrm>
            <a:off x="4516438" y="6232525"/>
            <a:ext cx="25495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a:r>
              <a:rPr lang="pt-BR" altLang="pt-BR">
                <a:hlinkClick r:id="rId4"/>
              </a:rPr>
              <a:t>pmargotto@gmail.com</a:t>
            </a:r>
            <a:r>
              <a:rPr lang="pt-BR" altLang="pt-B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p:cNvSpPr>
          <p:nvPr>
            <p:ph type="body" idx="4294967295"/>
          </p:nvPr>
        </p:nvSpPr>
        <p:spPr>
          <a:xfrm>
            <a:off x="1790700" y="1462088"/>
            <a:ext cx="9893300" cy="4845050"/>
          </a:xfrm>
        </p:spPr>
        <p:txBody>
          <a:bodyPr/>
          <a:lstStyle/>
          <a:p>
            <a:pPr algn="ctr">
              <a:buFont typeface="Wingdings 3" panose="05040102010807070707" pitchFamily="18" charset="2"/>
              <a:buNone/>
            </a:pPr>
            <a:r>
              <a:rPr lang="pt-BR" altLang="pt-BR" b="1" smtClean="0"/>
              <a:t>Exsanguineotransfusão (ET) é recomendada imediatamente se o recém-nascido mostra sinais de encefalopatia bilirrubínica (hipertonia, opistótono, febre e choro agudo).</a:t>
            </a:r>
          </a:p>
          <a:p>
            <a:pPr algn="ctr">
              <a:buFont typeface="Wingdings 3" panose="05040102010807070707" pitchFamily="18" charset="2"/>
              <a:buNone/>
            </a:pPr>
            <a:r>
              <a:rPr lang="pt-BR" altLang="pt-BR" b="1" smtClean="0"/>
              <a:t>Nesse caso, considerar o uso de albumina 1g/kg (tratamento de choque na fase aguda). Há  diminuição significativa  dos níveis de bilirrubina livre com 6 e 24 horas  após o uso da albumina.</a:t>
            </a:r>
          </a:p>
          <a:p>
            <a:pPr>
              <a:buFont typeface="Wingdings 3" panose="05040102010807070707" pitchFamily="18" charset="2"/>
              <a:buNone/>
            </a:pPr>
            <a:r>
              <a:rPr lang="pt-BR" altLang="pt-BR" smtClean="0"/>
              <a:t>   -</a:t>
            </a:r>
            <a:r>
              <a:rPr lang="pt-BR" altLang="pt-BR" b="1" smtClean="0">
                <a:solidFill>
                  <a:srgbClr val="FF0000"/>
                </a:solidFill>
              </a:rPr>
              <a:t>Fatores de risco</a:t>
            </a:r>
            <a:r>
              <a:rPr lang="pt-BR" altLang="pt-BR" smtClean="0"/>
              <a:t>: doença hemolítica isoimune, deficiência de glicose 6-fosfato desidrogenase (G6PD), letargia significante, sepse, acidose, asfixia, instabilidade da temperatura, albumina menor que 3g%</a:t>
            </a:r>
          </a:p>
          <a:p>
            <a:pPr>
              <a:buFont typeface="Wingdings 3" panose="05040102010807070707" pitchFamily="18" charset="2"/>
              <a:buNone/>
            </a:pPr>
            <a:r>
              <a:rPr lang="pt-BR" altLang="pt-BR" smtClean="0"/>
              <a:t>   -</a:t>
            </a:r>
            <a:r>
              <a:rPr lang="pt-BR" altLang="pt-BR" b="1" smtClean="0">
                <a:solidFill>
                  <a:srgbClr val="0000FF"/>
                </a:solidFill>
              </a:rPr>
              <a:t>Na Indicação: considerar a relação Bilirrubina total/Albumina (relação B/A):</a:t>
            </a:r>
            <a:r>
              <a:rPr lang="pt-BR" altLang="pt-BR" smtClean="0"/>
              <a:t> </a:t>
            </a:r>
            <a:r>
              <a:rPr lang="pt-BR" altLang="pt-BR" b="1" smtClean="0"/>
              <a:t>o uso da relação B/A é uma opção clínica, não em substituição ao nível de BT, mas como um fator adicional na determinação da necessidade de exsanguineotransfusão. </a:t>
            </a:r>
            <a:r>
              <a:rPr lang="pt-BR" altLang="pt-BR" smtClean="0"/>
              <a:t>Segundo Ahlfors (2003), </a:t>
            </a:r>
            <a:r>
              <a:rPr lang="pt-BR" altLang="pt-BR" b="1" smtClean="0"/>
              <a:t>há uma necessidade de interpretar a bilirrubina total no contexto da concentração de albumina sérica</a:t>
            </a:r>
            <a:r>
              <a:rPr lang="pt-BR" altLang="pt-BR" smtClean="0"/>
              <a:t> </a:t>
            </a:r>
          </a:p>
        </p:txBody>
      </p:sp>
      <p:sp>
        <p:nvSpPr>
          <p:cNvPr id="62468" name="Rectangle 4"/>
          <p:cNvSpPr>
            <a:spLocks noChangeArrowheads="1"/>
          </p:cNvSpPr>
          <p:nvPr/>
        </p:nvSpPr>
        <p:spPr bwMode="auto">
          <a:xfrm>
            <a:off x="1641475" y="427038"/>
            <a:ext cx="912495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126960" bIns="25392" anchor="ctr">
            <a:spAutoFit/>
          </a:bodyPr>
          <a:lstStyle/>
          <a:p>
            <a:pPr algn="ctr"/>
            <a:r>
              <a:rPr lang="en-US" altLang="pt-BR" sz="2200" b="1">
                <a:solidFill>
                  <a:srgbClr val="072A4D"/>
                </a:solidFill>
                <a:latin typeface="Lato" panose="020F0502020204030203" pitchFamily="34" charset="0"/>
                <a:hlinkClick r:id="rId2"/>
              </a:rPr>
              <a:t>Hiperbilirrubinemia Neonatal-2019</a:t>
            </a:r>
            <a:endParaRPr lang="en-US" altLang="pt-BR" sz="2200" b="1">
              <a:solidFill>
                <a:srgbClr val="072A4D"/>
              </a:solidFill>
              <a:latin typeface="Lato" panose="020F0502020204030203" pitchFamily="34" charset="0"/>
            </a:endParaRPr>
          </a:p>
          <a:p>
            <a:pPr algn="ctr"/>
            <a:r>
              <a:rPr lang="en-US" altLang="pt-BR" sz="800" u="sng">
                <a:solidFill>
                  <a:srgbClr val="78909C"/>
                </a:solidFill>
              </a:rPr>
              <a:t> </a:t>
            </a:r>
            <a:endParaRPr lang="en-US" altLang="pt-BR" u="sng">
              <a:solidFill>
                <a:srgbClr val="78909C"/>
              </a:solidFill>
            </a:endParaRPr>
          </a:p>
          <a:p>
            <a:pPr algn="ctr"/>
            <a:r>
              <a:rPr lang="en-US" altLang="pt-BR" sz="1400">
                <a:solidFill>
                  <a:srgbClr val="424242"/>
                </a:solidFill>
                <a:ea typeface="Source Sans Pro"/>
                <a:cs typeface="Source Sans Pro"/>
              </a:rPr>
              <a:t>Paulo R. Margotto. Capítulo do Livro Assistência ao Recém-Nascido de Risco, 4a Edição, Brasília, 2019, no Prelo</a:t>
            </a:r>
            <a:endParaRPr lang="en-US" altLang="pt-BR" sz="1400">
              <a:solidFill>
                <a:srgbClr val="78909C"/>
              </a:solidFill>
            </a:endParaRPr>
          </a:p>
        </p:txBody>
      </p:sp>
      <p:pic>
        <p:nvPicPr>
          <p:cNvPr id="62469" name="Picture 5" descr="doc">
            <a:hlinkClick r:id="rId3" tooltip="NOVO-Hiperbilirrub_neonatal"/>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12438" y="606425"/>
            <a:ext cx="4572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p:cNvSpPr>
          <p:nvPr>
            <p:ph type="body" idx="4294967295"/>
          </p:nvPr>
        </p:nvSpPr>
        <p:spPr>
          <a:xfrm>
            <a:off x="1611313" y="833438"/>
            <a:ext cx="9893300" cy="5186362"/>
          </a:xfrm>
        </p:spPr>
        <p:txBody>
          <a:bodyPr/>
          <a:lstStyle/>
          <a:p>
            <a:pPr>
              <a:buFont typeface="Wingdings 3" panose="05040102010807070707" pitchFamily="18" charset="2"/>
              <a:buNone/>
            </a:pPr>
            <a:r>
              <a:rPr lang="pt-BR" altLang="pt-BR" smtClean="0"/>
              <a:t>                                           </a:t>
            </a:r>
            <a:r>
              <a:rPr lang="pt-BR" altLang="pt-BR" sz="2800" b="1" smtClean="0">
                <a:solidFill>
                  <a:srgbClr val="FF0000"/>
                </a:solidFill>
              </a:rPr>
              <a:t> INDICAÇÕES</a:t>
            </a:r>
          </a:p>
          <a:p>
            <a:r>
              <a:rPr lang="pt-BR" altLang="pt-BR" smtClean="0"/>
              <a:t>A indicação de exsanguineotransfusão (ET) está sendo mundialmente reconsiderada para aqueles </a:t>
            </a:r>
            <a:r>
              <a:rPr lang="pt-BR" altLang="pt-BR" b="1" smtClean="0"/>
              <a:t>RN saudáveis (a termo, peso de nascimento &gt; 2500 g, sem doença hemolítica):</a:t>
            </a:r>
            <a:r>
              <a:rPr lang="pt-BR" altLang="pt-BR" smtClean="0"/>
              <a:t> </a:t>
            </a:r>
            <a:r>
              <a:rPr lang="pt-BR" altLang="pt-BR" b="1" smtClean="0"/>
              <a:t>bilirrubina total ≥ 22 mg%. </a:t>
            </a:r>
            <a:endParaRPr lang="pt-BR" altLang="pt-BR" smtClean="0"/>
          </a:p>
          <a:p>
            <a:pPr>
              <a:buFont typeface="Wingdings 3" panose="05040102010807070707" pitchFamily="18" charset="2"/>
              <a:buNone/>
            </a:pPr>
            <a:r>
              <a:rPr lang="pt-BR" altLang="pt-BR" smtClean="0"/>
              <a:t>                                                  </a:t>
            </a:r>
            <a:r>
              <a:rPr lang="pt-BR" altLang="pt-BR" b="1" smtClean="0"/>
              <a:t>Com hemólise ou doente: 20 mg%</a:t>
            </a:r>
            <a:endParaRPr lang="pt-BR" altLang="pt-BR" smtClean="0"/>
          </a:p>
          <a:p>
            <a:r>
              <a:rPr lang="pt-BR" altLang="pt-BR" smtClean="0"/>
              <a:t>Esses RN têm chance muito pequena de desenvolver kernicterus, pois a sua instalação dependerá do aumento da permeabilidade da barreira hematoencefálica, o que geralmente não ocorre nesse grupo. </a:t>
            </a:r>
          </a:p>
          <a:p>
            <a:pPr>
              <a:buFont typeface="Wingdings 3" panose="05040102010807070707" pitchFamily="18" charset="2"/>
              <a:buNone/>
            </a:pPr>
            <a:r>
              <a:rPr lang="pt-BR" altLang="pt-BR" smtClean="0"/>
              <a:t>    </a:t>
            </a:r>
            <a:r>
              <a:rPr lang="pt-BR" altLang="pt-BR" b="1" smtClean="0"/>
              <a:t>Antes da indicação de exsanguineotransfusão devemos levar em consideração</a:t>
            </a:r>
            <a:r>
              <a:rPr lang="pt-BR" altLang="pt-BR" smtClean="0"/>
              <a:t>:</a:t>
            </a:r>
          </a:p>
          <a:p>
            <a:r>
              <a:rPr lang="pt-BR" altLang="pt-BR" smtClean="0"/>
              <a:t>idade gestacional do RN </a:t>
            </a:r>
          </a:p>
          <a:p>
            <a:r>
              <a:rPr lang="pt-BR" altLang="pt-BR" smtClean="0"/>
              <a:t>peso de nascimento </a:t>
            </a:r>
          </a:p>
          <a:p>
            <a:r>
              <a:rPr lang="pt-BR" altLang="pt-BR" smtClean="0"/>
              <a:t>Fatores de risco para aumento de permeabilidade da barreira hematoencefálica</a:t>
            </a:r>
            <a:r>
              <a:rPr lang="pt-BR" altLang="pt-BR" b="1" smtClean="0"/>
              <a:t> </a:t>
            </a:r>
            <a:r>
              <a:rPr lang="pt-BR" altLang="pt-BR" smtClean="0"/>
              <a:t>(hemorragia intracraniana, anoxia, hipoalbuminemia, infecção, hipercapnia) </a:t>
            </a:r>
          </a:p>
          <a:p>
            <a:r>
              <a:rPr lang="pt-BR" altLang="pt-BR" smtClean="0"/>
              <a:t>tempo de fototerapia </a:t>
            </a:r>
          </a:p>
          <a:p>
            <a:endParaRPr lang="pt-BR" alt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p:cNvSpPr>
          <p:nvPr>
            <p:ph type="title" idx="4294967295"/>
          </p:nvPr>
        </p:nvSpPr>
        <p:spPr>
          <a:xfrm>
            <a:off x="3148013" y="749300"/>
            <a:ext cx="8912225" cy="1281113"/>
          </a:xfrm>
        </p:spPr>
        <p:txBody>
          <a:bodyPr/>
          <a:lstStyle/>
          <a:p>
            <a:r>
              <a:rPr lang="pt-BR" altLang="pt-BR" sz="4400" b="1" smtClean="0">
                <a:solidFill>
                  <a:srgbClr val="FF0000"/>
                </a:solidFill>
              </a:rPr>
              <a:t>INDICAÇÕES </a:t>
            </a:r>
            <a:r>
              <a:rPr lang="pt-BR" altLang="pt-BR" sz="2000" smtClean="0">
                <a:solidFill>
                  <a:srgbClr val="FF0000"/>
                </a:solidFill>
              </a:rPr>
              <a:t>(CONTINUAÇÃO</a:t>
            </a:r>
            <a:r>
              <a:rPr lang="pt-BR" altLang="pt-BR" sz="4400" b="1" smtClean="0">
                <a:solidFill>
                  <a:srgbClr val="FF0000"/>
                </a:solidFill>
              </a:rPr>
              <a:t/>
            </a:r>
            <a:br>
              <a:rPr lang="pt-BR" altLang="pt-BR" sz="4400" b="1" smtClean="0">
                <a:solidFill>
                  <a:srgbClr val="FF0000"/>
                </a:solidFill>
              </a:rPr>
            </a:br>
            <a:endParaRPr lang="pt-BR" altLang="pt-BR" sz="4400" b="1" smtClean="0">
              <a:solidFill>
                <a:srgbClr val="FF0000"/>
              </a:solidFill>
            </a:endParaRPr>
          </a:p>
        </p:txBody>
      </p:sp>
      <p:sp>
        <p:nvSpPr>
          <p:cNvPr id="64515" name="Rectangle 3"/>
          <p:cNvSpPr>
            <a:spLocks noGrp="1"/>
          </p:cNvSpPr>
          <p:nvPr>
            <p:ph type="body" idx="4294967295"/>
          </p:nvPr>
        </p:nvSpPr>
        <p:spPr>
          <a:xfrm>
            <a:off x="1597025" y="1890713"/>
            <a:ext cx="9577388" cy="4075112"/>
          </a:xfrm>
        </p:spPr>
        <p:txBody>
          <a:bodyPr/>
          <a:lstStyle/>
          <a:p>
            <a:r>
              <a:rPr lang="pt-BR" altLang="pt-BR" smtClean="0"/>
              <a:t>     -Se o RN estiver bem e apresentar entre 35-37 semanas (médio risco), pode-se individualizar os níveis de exsanguineotransfusão baseando-se na idade gestacional atual</a:t>
            </a:r>
          </a:p>
          <a:p>
            <a:r>
              <a:rPr lang="pt-BR" altLang="pt-BR" smtClean="0"/>
              <a:t>     -Para os RN internados, a ET é recomendada se os níveis de bilirrubina total aumentam a despeito da fototerapia intensiva</a:t>
            </a:r>
          </a:p>
          <a:p>
            <a:r>
              <a:rPr lang="pt-BR" altLang="pt-BR" smtClean="0"/>
              <a:t>     </a:t>
            </a:r>
            <a:r>
              <a:rPr lang="pt-BR" altLang="pt-BR" b="1" i="1" smtClean="0"/>
              <a:t>-</a:t>
            </a:r>
            <a:r>
              <a:rPr lang="pt-BR" altLang="pt-BR" smtClean="0"/>
              <a:t>Para os RN readmitidos, se o nível de bilirrubina total está acima do nível para ET,   repetir a bilirrubina total cada 2 a 3 horas e considerar  ET se  a bilirrubina total  permanecer acima dos níveis indicados para ET  após fototerapia intensiva por 6 horas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p:cNvSpPr>
          <p:nvPr>
            <p:ph type="title" idx="4294967295"/>
          </p:nvPr>
        </p:nvSpPr>
        <p:spPr>
          <a:xfrm>
            <a:off x="2727325" y="238125"/>
            <a:ext cx="8912225" cy="1281113"/>
          </a:xfrm>
        </p:spPr>
        <p:txBody>
          <a:bodyPr/>
          <a:lstStyle/>
          <a:p>
            <a:r>
              <a:rPr lang="pt-BR" altLang="pt-BR" b="1" smtClean="0"/>
              <a:t>         </a:t>
            </a:r>
            <a:r>
              <a:rPr lang="pt-BR" altLang="pt-BR" b="1" smtClean="0">
                <a:solidFill>
                  <a:srgbClr val="0000FF"/>
                </a:solidFill>
              </a:rPr>
              <a:t>INDICAÇÃO MUITO PRECOCE</a:t>
            </a:r>
          </a:p>
        </p:txBody>
      </p:sp>
      <p:sp>
        <p:nvSpPr>
          <p:cNvPr id="69635" name="Rectangle 3"/>
          <p:cNvSpPr>
            <a:spLocks noGrp="1"/>
          </p:cNvSpPr>
          <p:nvPr>
            <p:ph type="body" idx="4294967295"/>
          </p:nvPr>
        </p:nvSpPr>
        <p:spPr>
          <a:xfrm>
            <a:off x="2097088" y="931863"/>
            <a:ext cx="9461500" cy="4738687"/>
          </a:xfrm>
        </p:spPr>
        <p:txBody>
          <a:bodyPr/>
          <a:lstStyle/>
          <a:p>
            <a:pPr>
              <a:buFont typeface="Wingdings 3" panose="05040102010807070707" pitchFamily="18" charset="2"/>
              <a:buNone/>
            </a:pPr>
            <a:r>
              <a:rPr lang="pt-BR" altLang="pt-BR" smtClean="0"/>
              <a:t>                              </a:t>
            </a:r>
            <a:r>
              <a:rPr lang="pt-BR" altLang="pt-BR" smtClean="0">
                <a:solidFill>
                  <a:srgbClr val="FF0000"/>
                </a:solidFill>
              </a:rPr>
              <a:t>Realizada até 12 h de vida nas seguintes condições</a:t>
            </a:r>
            <a:r>
              <a:rPr lang="pt-BR" altLang="pt-BR" smtClean="0"/>
              <a:t>:</a:t>
            </a:r>
          </a:p>
          <a:p>
            <a:r>
              <a:rPr lang="pt-BR" altLang="pt-BR" smtClean="0"/>
              <a:t>a) Hemoglobina &lt; 12,5%</a:t>
            </a:r>
          </a:p>
          <a:p>
            <a:r>
              <a:rPr lang="pt-BR" altLang="pt-BR" smtClean="0"/>
              <a:t>b) Htc &lt; 40%</a:t>
            </a:r>
          </a:p>
          <a:p>
            <a:r>
              <a:rPr lang="pt-BR" altLang="pt-BR" smtClean="0"/>
              <a:t>c) Coombs direto +</a:t>
            </a:r>
          </a:p>
          <a:p>
            <a:r>
              <a:rPr lang="pt-BR" altLang="pt-BR" smtClean="0"/>
              <a:t>d) Bilirubina total &gt; 5 mg% no sangue de cordão</a:t>
            </a:r>
          </a:p>
          <a:p>
            <a:r>
              <a:rPr lang="pt-BR" altLang="pt-BR" smtClean="0"/>
              <a:t>e) Elevação dos níveis de bilirrubina total de 0,5 mg%/h, na doença hemolítica pelo fator Rh </a:t>
            </a:r>
          </a:p>
          <a:p>
            <a:r>
              <a:rPr lang="pt-BR" altLang="pt-BR" smtClean="0"/>
              <a:t>Realizada desde o nascimento até 24 horas de vida de acordo com os níveis de bilirrubina </a:t>
            </a:r>
          </a:p>
        </p:txBody>
      </p:sp>
      <p:pic>
        <p:nvPicPr>
          <p:cNvPr id="696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0075" y="4352925"/>
            <a:ext cx="6756400" cy="2290763"/>
          </a:xfrm>
          <a:prstGeom prst="rect">
            <a:avLst/>
          </a:prstGeom>
          <a:noFill/>
          <a:ln w="38100">
            <a:solidFill>
              <a:srgbClr val="FF66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idx="4294967295"/>
          </p:nvPr>
        </p:nvSpPr>
        <p:spPr>
          <a:xfrm>
            <a:off x="2135188" y="517525"/>
            <a:ext cx="8912225" cy="1281113"/>
          </a:xfrm>
        </p:spPr>
        <p:txBody>
          <a:bodyPr/>
          <a:lstStyle/>
          <a:p>
            <a:pPr algn="ctr"/>
            <a:r>
              <a:rPr lang="pt-BR" altLang="pt-BR" b="1" smtClean="0">
                <a:solidFill>
                  <a:srgbClr val="0000FF"/>
                </a:solidFill>
              </a:rPr>
              <a:t>INDICAÇÃO TARDIA</a:t>
            </a:r>
          </a:p>
        </p:txBody>
      </p:sp>
      <p:pic>
        <p:nvPicPr>
          <p:cNvPr id="7168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2575" y="1360488"/>
            <a:ext cx="7031038" cy="5326062"/>
          </a:xfrm>
          <a:prstGeom prst="rect">
            <a:avLst/>
          </a:prstGeom>
          <a:noFill/>
          <a:ln w="57150">
            <a:solidFill>
              <a:srgbClr val="FF66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p:cNvSpPr>
          <p:nvPr>
            <p:ph type="title" idx="4294967295"/>
          </p:nvPr>
        </p:nvSpPr>
        <p:spPr/>
        <p:txBody>
          <a:bodyPr/>
          <a:lstStyle/>
          <a:p>
            <a:pPr algn="ctr"/>
            <a:r>
              <a:rPr lang="pt-BR" altLang="pt-BR" b="1" smtClean="0">
                <a:solidFill>
                  <a:srgbClr val="FF0000"/>
                </a:solidFill>
              </a:rPr>
              <a:t>COMPLICAÇÕES</a:t>
            </a:r>
          </a:p>
        </p:txBody>
      </p:sp>
      <p:sp>
        <p:nvSpPr>
          <p:cNvPr id="72707" name="Rectangle 3"/>
          <p:cNvSpPr>
            <a:spLocks noGrp="1"/>
          </p:cNvSpPr>
          <p:nvPr>
            <p:ph type="body" idx="4294967295"/>
          </p:nvPr>
        </p:nvSpPr>
        <p:spPr>
          <a:xfrm>
            <a:off x="1630363" y="1354138"/>
            <a:ext cx="9874250" cy="4665662"/>
          </a:xfrm>
        </p:spPr>
        <p:txBody>
          <a:bodyPr/>
          <a:lstStyle/>
          <a:p>
            <a:pPr lvl="1">
              <a:lnSpc>
                <a:spcPct val="90000"/>
              </a:lnSpc>
            </a:pPr>
            <a:r>
              <a:rPr lang="pt-BR" altLang="pt-BR" smtClean="0"/>
              <a:t>Sangramentos, sepse, arritmias cardíacas, morte,</a:t>
            </a:r>
          </a:p>
          <a:p>
            <a:pPr lvl="1">
              <a:lnSpc>
                <a:spcPct val="90000"/>
              </a:lnSpc>
            </a:pPr>
            <a:r>
              <a:rPr lang="pt-BR" altLang="pt-BR" smtClean="0"/>
              <a:t>Hipocalcemia /  hipomagnesemia (se deve ao citrato quelar o cálcio, se ligando ao cálcio e magnésio; citrato está presente em altas concentrações no sangue doador como fator anticoagulante),</a:t>
            </a:r>
          </a:p>
          <a:p>
            <a:pPr lvl="1">
              <a:lnSpc>
                <a:spcPct val="90000"/>
              </a:lnSpc>
            </a:pPr>
            <a:r>
              <a:rPr lang="pt-BR" altLang="pt-BR" smtClean="0"/>
              <a:t> hipercalemia (sangue estocado) </a:t>
            </a:r>
          </a:p>
          <a:p>
            <a:pPr lvl="1">
              <a:lnSpc>
                <a:spcPct val="90000"/>
              </a:lnSpc>
            </a:pPr>
            <a:r>
              <a:rPr lang="pt-BR" altLang="pt-BR" smtClean="0"/>
              <a:t>Acidose metabólica; </a:t>
            </a:r>
          </a:p>
          <a:p>
            <a:pPr lvl="1">
              <a:lnSpc>
                <a:spcPct val="90000"/>
              </a:lnSpc>
            </a:pPr>
            <a:r>
              <a:rPr lang="pt-BR" altLang="pt-BR" smtClean="0"/>
              <a:t>Alcalose metabólica pós-transfusional</a:t>
            </a:r>
          </a:p>
          <a:p>
            <a:pPr lvl="1">
              <a:lnSpc>
                <a:spcPct val="90000"/>
              </a:lnSpc>
            </a:pPr>
            <a:r>
              <a:rPr lang="pt-BR" altLang="pt-BR" smtClean="0"/>
              <a:t>Hipoxemia tecidual</a:t>
            </a:r>
          </a:p>
          <a:p>
            <a:pPr lvl="1">
              <a:lnSpc>
                <a:spcPct val="90000"/>
              </a:lnSpc>
            </a:pPr>
            <a:r>
              <a:rPr lang="pt-BR" altLang="pt-BR" smtClean="0"/>
              <a:t>Hipotermia</a:t>
            </a:r>
          </a:p>
          <a:p>
            <a:pPr lvl="1">
              <a:lnSpc>
                <a:spcPct val="90000"/>
              </a:lnSpc>
            </a:pPr>
            <a:r>
              <a:rPr lang="pt-BR" altLang="pt-BR" smtClean="0"/>
              <a:t>Bradicardia, </a:t>
            </a:r>
          </a:p>
          <a:p>
            <a:pPr lvl="1">
              <a:lnSpc>
                <a:spcPct val="90000"/>
              </a:lnSpc>
            </a:pPr>
            <a:r>
              <a:rPr lang="pt-BR" altLang="pt-BR" smtClean="0"/>
              <a:t>Trombocitopenia (devido o procedimento ser realizado com concentrado de hemácias pobre em plaquetas e ativação do sistema de coagulação com trombose vascular e trombocitopenia por consumo).</a:t>
            </a:r>
          </a:p>
          <a:p>
            <a:pPr lvl="1">
              <a:lnSpc>
                <a:spcPct val="90000"/>
              </a:lnSpc>
            </a:pPr>
            <a:r>
              <a:rPr lang="pt-BR" altLang="pt-BR" smtClean="0"/>
              <a:t>Alteração do volume sanguíneo cerebral com risco de hemorragia intraventricular (principalmente nos prematuros extremos, devendo ser realiza com alíquotas menores-5-10 ml)</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p:cNvSpPr>
          <p:nvPr>
            <p:ph type="title" idx="4294967295"/>
          </p:nvPr>
        </p:nvSpPr>
        <p:spPr>
          <a:xfrm>
            <a:off x="2592388" y="614363"/>
            <a:ext cx="8912225" cy="1281112"/>
          </a:xfrm>
        </p:spPr>
        <p:txBody>
          <a:bodyPr/>
          <a:lstStyle/>
          <a:p>
            <a:pPr algn="ctr"/>
            <a:r>
              <a:rPr lang="pt-BR" altLang="pt-BR" b="1" smtClean="0">
                <a:solidFill>
                  <a:srgbClr val="0000FF"/>
                </a:solidFill>
              </a:rPr>
              <a:t>MONITORIZAÇÃO PÓS-EXSANGUÍNEOTRANSFUSÃO</a:t>
            </a:r>
          </a:p>
        </p:txBody>
      </p:sp>
      <p:sp>
        <p:nvSpPr>
          <p:cNvPr id="73731" name="Rectangle 3"/>
          <p:cNvSpPr>
            <a:spLocks noGrp="1"/>
          </p:cNvSpPr>
          <p:nvPr>
            <p:ph type="body" idx="4294967295"/>
          </p:nvPr>
        </p:nvSpPr>
        <p:spPr>
          <a:xfrm>
            <a:off x="2419350" y="2403475"/>
            <a:ext cx="8915400" cy="1941513"/>
          </a:xfrm>
          <a:ln w="57150">
            <a:solidFill>
              <a:srgbClr val="FF66CC"/>
            </a:solidFill>
            <a:miter lim="800000"/>
            <a:headEnd/>
            <a:tailEnd/>
          </a:ln>
        </p:spPr>
        <p:txBody>
          <a:bodyPr/>
          <a:lstStyle/>
          <a:p>
            <a:r>
              <a:rPr lang="pt-BR" altLang="pt-BR" smtClean="0">
                <a:solidFill>
                  <a:schemeClr val="tx1"/>
                </a:solidFill>
              </a:rPr>
              <a:t> novo controle de bilirrubinas, Ca, K, Mg  e gasometria arterial após 6 horas</a:t>
            </a:r>
          </a:p>
          <a:p>
            <a:r>
              <a:rPr lang="pt-BR" altLang="pt-BR" smtClean="0">
                <a:solidFill>
                  <a:schemeClr val="tx1"/>
                </a:solidFill>
              </a:rPr>
              <a:t> glicemia capilar com 6-12-24 horas</a:t>
            </a:r>
          </a:p>
          <a:p>
            <a:r>
              <a:rPr lang="pt-BR" altLang="pt-BR" smtClean="0">
                <a:solidFill>
                  <a:schemeClr val="tx1"/>
                </a:solidFill>
              </a:rPr>
              <a:t> plaquetas: 24 horas</a:t>
            </a:r>
          </a:p>
          <a:p>
            <a:r>
              <a:rPr lang="pt-BR" altLang="pt-BR" smtClean="0">
                <a:solidFill>
                  <a:schemeClr val="tx1"/>
                </a:solidFill>
              </a:rPr>
              <a:t> nos RN prematuros&lt;32 semanas, realiza ultrassonografia cerebral entre 6-24 após</a:t>
            </a:r>
          </a:p>
          <a:p>
            <a:pPr>
              <a:buFont typeface="Wingdings 3" panose="05040102010807070707" pitchFamily="18" charset="2"/>
              <a:buNone/>
            </a:pPr>
            <a:endParaRPr lang="pt-BR" altLang="pt-BR" smtClean="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46450" y="744538"/>
            <a:ext cx="5876925" cy="5916612"/>
          </a:xfrm>
          <a:prstGeom prst="rect">
            <a:avLst/>
          </a:prstGeom>
          <a:noFill/>
          <a:ln w="57150">
            <a:solidFill>
              <a:srgbClr val="FF66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1" name="Rectangle 5"/>
          <p:cNvSpPr>
            <a:spLocks noChangeArrowheads="1"/>
          </p:cNvSpPr>
          <p:nvPr/>
        </p:nvSpPr>
        <p:spPr bwMode="auto">
          <a:xfrm>
            <a:off x="1287463" y="0"/>
            <a:ext cx="107632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altLang="pt-BR">
                <a:solidFill>
                  <a:srgbClr val="0000FF"/>
                </a:solidFill>
              </a:rPr>
              <a:t>De acordo com a Academia Americana de Pediatria (2004), estas são as diretrizes para a realização da </a:t>
            </a:r>
          </a:p>
          <a:p>
            <a:pPr algn="ctr"/>
            <a:r>
              <a:rPr lang="pt-BR" altLang="pt-BR">
                <a:solidFill>
                  <a:srgbClr val="0000FF"/>
                </a:solidFill>
              </a:rPr>
              <a:t>Exsanguineotransfusão</a:t>
            </a:r>
          </a:p>
          <a:p>
            <a:pPr algn="ctr"/>
            <a:endParaRPr lang="pt-BR" altLang="pt-BR">
              <a:solidFill>
                <a:srgbClr val="0000FF"/>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p:cNvSpPr>
          <p:nvPr>
            <p:ph type="title" idx="4294967295"/>
          </p:nvPr>
        </p:nvSpPr>
        <p:spPr/>
        <p:txBody>
          <a:bodyPr/>
          <a:lstStyle/>
          <a:p>
            <a:r>
              <a:rPr lang="pt-BR" altLang="pt-BR" smtClean="0">
                <a:solidFill>
                  <a:srgbClr val="0000FF"/>
                </a:solidFill>
              </a:rPr>
              <a:t>MECANISMOS DA SUA EFICÁCIA</a:t>
            </a:r>
          </a:p>
        </p:txBody>
      </p:sp>
      <p:sp>
        <p:nvSpPr>
          <p:cNvPr id="66563" name="Rectangle 3"/>
          <p:cNvSpPr>
            <a:spLocks noGrp="1"/>
          </p:cNvSpPr>
          <p:nvPr>
            <p:ph type="body" idx="4294967295"/>
          </p:nvPr>
        </p:nvSpPr>
        <p:spPr>
          <a:xfrm>
            <a:off x="2382838" y="1381125"/>
            <a:ext cx="9121775" cy="4638675"/>
          </a:xfrm>
        </p:spPr>
        <p:txBody>
          <a:bodyPr/>
          <a:lstStyle/>
          <a:p>
            <a:pPr>
              <a:lnSpc>
                <a:spcPct val="90000"/>
              </a:lnSpc>
            </a:pPr>
            <a:r>
              <a:rPr lang="pt-BR" altLang="pt-BR" smtClean="0"/>
              <a:t>MECANISMOS DA SUA EFICÁCIA</a:t>
            </a:r>
          </a:p>
          <a:p>
            <a:pPr>
              <a:lnSpc>
                <a:spcPct val="90000"/>
              </a:lnSpc>
            </a:pPr>
            <a:r>
              <a:rPr lang="pt-BR" altLang="pt-BR" smtClean="0"/>
              <a:t>bilirrubina é removida da circulação e dos tecidos; </a:t>
            </a:r>
          </a:p>
          <a:p>
            <a:pPr>
              <a:lnSpc>
                <a:spcPct val="90000"/>
              </a:lnSpc>
            </a:pPr>
            <a:r>
              <a:rPr lang="pt-BR" altLang="pt-BR" smtClean="0"/>
              <a:t>o sangue removido do paciente está revestido de anticorpos maternos que tem possibilidade de ser hemolisado. A remoção dessas células remove a “bilirrubina potencial”;</a:t>
            </a:r>
          </a:p>
          <a:p>
            <a:pPr>
              <a:lnSpc>
                <a:spcPct val="90000"/>
              </a:lnSpc>
            </a:pPr>
            <a:r>
              <a:rPr lang="pt-BR" altLang="pt-BR" smtClean="0"/>
              <a:t>o sangue que retorna ao paciente é Rh negativo  não será hemolisado e terá tempo de vida mais prolongado; </a:t>
            </a:r>
          </a:p>
          <a:p>
            <a:pPr>
              <a:lnSpc>
                <a:spcPct val="90000"/>
              </a:lnSpc>
            </a:pPr>
            <a:r>
              <a:rPr lang="pt-BR" altLang="pt-BR" smtClean="0"/>
              <a:t>durante o procedimento algum anticorpo materno é removido; </a:t>
            </a:r>
          </a:p>
          <a:p>
            <a:pPr>
              <a:lnSpc>
                <a:spcPct val="90000"/>
              </a:lnSpc>
            </a:pPr>
            <a:r>
              <a:rPr lang="pt-BR" altLang="pt-BR" smtClean="0"/>
              <a:t>outros subprodutos da hemólise, desconhecidos, podem também ser removidos; </a:t>
            </a:r>
          </a:p>
          <a:p>
            <a:pPr>
              <a:lnSpc>
                <a:spcPct val="90000"/>
              </a:lnSpc>
            </a:pPr>
            <a:r>
              <a:rPr lang="pt-BR" altLang="pt-BR" smtClean="0"/>
              <a:t>melhora do hematócrito em pacientes anêmicos; </a:t>
            </a:r>
          </a:p>
          <a:p>
            <a:pPr>
              <a:lnSpc>
                <a:spcPct val="90000"/>
              </a:lnSpc>
            </a:pPr>
            <a:r>
              <a:rPr lang="pt-BR" altLang="pt-BR" smtClean="0"/>
              <a:t>hemoglobina fetal substituída pela do adulto tem a vantagem de ter menor afinidade pelo oxigênio, aumentando a liberação da molécula ao nível dos tecidos </a:t>
            </a:r>
          </a:p>
          <a:p>
            <a:pPr>
              <a:lnSpc>
                <a:spcPct val="90000"/>
              </a:lnSpc>
            </a:pPr>
            <a:endParaRPr lang="pt-BR" altLang="pt-BR"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idx="4294967295"/>
          </p:nvPr>
        </p:nvSpPr>
        <p:spPr>
          <a:xfrm>
            <a:off x="3990975" y="722313"/>
            <a:ext cx="8912225" cy="1281112"/>
          </a:xfrm>
        </p:spPr>
        <p:txBody>
          <a:bodyPr/>
          <a:lstStyle/>
          <a:p>
            <a:r>
              <a:rPr lang="pt-BR" altLang="pt-BR" smtClean="0">
                <a:solidFill>
                  <a:srgbClr val="0000FF"/>
                </a:solidFill>
              </a:rPr>
              <a:t>PROCEDIMENTO</a:t>
            </a:r>
          </a:p>
        </p:txBody>
      </p:sp>
      <p:sp>
        <p:nvSpPr>
          <p:cNvPr id="67587" name="Rectangle 3"/>
          <p:cNvSpPr>
            <a:spLocks noGrp="1"/>
          </p:cNvSpPr>
          <p:nvPr>
            <p:ph type="body" idx="4294967295"/>
          </p:nvPr>
        </p:nvSpPr>
        <p:spPr>
          <a:xfrm>
            <a:off x="869950" y="1489075"/>
            <a:ext cx="10634663" cy="5221288"/>
          </a:xfrm>
        </p:spPr>
        <p:txBody>
          <a:bodyPr/>
          <a:lstStyle/>
          <a:p>
            <a:pPr>
              <a:lnSpc>
                <a:spcPct val="90000"/>
              </a:lnSpc>
            </a:pPr>
            <a:r>
              <a:rPr lang="pt-BR" altLang="pt-BR" sz="1600" smtClean="0"/>
              <a:t>	A criança deve estar em dois acessos venosos, sendo  um pelo cateter umbilical venoso, usando dois volume s de sangue (80ml x peso x 2) sendo suficiente para a troca de 85% das células do receptor pelas células do doador. Iniciam-se as trocas de 10/10 ml ou 20/20 ml, a depender do peso das crianças (nos prematuros extremos, 5/5 ml) deixando sempre  um déficit inicial de 10 a 20 ml. Principalmente nos recém-nascidos pré-termos&lt;32 semanas doentes, as trocas devem ser realizadas mais lentamente devido aos riscos de alterações bruscas no fluxo sanguíneo cerebral.  O sangue a ser usado dever ser  ABO específico e  Rh negativo na incompatibilidade Rh (ou sangue O Rh negativo). O sangue deve ser fresco, aquecido a temperatura ambiente por 30 minutos (sangue frio pode produzir arritmias ou parada cardíaca),  conservado com  ACD ou CPD. Na  eritroblastose, devido ao hiperinsulinismo por hiperplasia das ilhotas de Langerhans, pode ocorrer hipoglicemia de rebote, torrando-se necessário  a monitorização da glicemia nas primeiras 24 horas após o procedimento.</a:t>
            </a:r>
          </a:p>
          <a:p>
            <a:pPr>
              <a:lnSpc>
                <a:spcPct val="90000"/>
              </a:lnSpc>
            </a:pPr>
            <a:r>
              <a:rPr lang="pt-BR" altLang="pt-BR" sz="1600" smtClean="0"/>
              <a:t>	Não é necessário o uso de gluconato de cálcio a 10%  a cada troca de 100 ml de sangue de forma rotineira, no entanto, monitorar continuamente a criança durante o procedimento e se necessário, administrar gluconato de cálcio lentamente a qualquer  sinal clínico de hipocalcemia, como taquicardia ou bradicardia, irritabilidade, prolongamento do  intervalo S-T na monitorização cardíaca), lavando  o acesso venoso  com soro fisiológico antes e após o uso  do gluconato e cálcio, caso realizado pelo cateter venoso umbilical.</a:t>
            </a:r>
            <a:endParaRPr lang="pt-BR" altLang="pt-BR" sz="1600" b="1" smtClean="0"/>
          </a:p>
          <a:p>
            <a:pPr>
              <a:lnSpc>
                <a:spcPct val="90000"/>
              </a:lnSpc>
            </a:pPr>
            <a:r>
              <a:rPr lang="pt-BR" altLang="pt-BR" sz="1600" b="1" smtClean="0"/>
              <a:t>Não usamos fazer albumina</a:t>
            </a:r>
            <a:r>
              <a:rPr lang="pt-BR" altLang="pt-BR" sz="1600" smtClean="0"/>
              <a:t> </a:t>
            </a:r>
            <a:r>
              <a:rPr lang="pt-BR" altLang="pt-BR" sz="1600" b="1" smtClean="0"/>
              <a:t>(1-2g/kg) 1 ou 2 horas antes do procedimento</a:t>
            </a:r>
            <a:r>
              <a:rPr lang="pt-BR" altLang="pt-BR" sz="1600" smtClean="0"/>
              <a:t> com o objetivo  de aumentar a eficiência da exsanguíneo em até 41%. </a:t>
            </a:r>
            <a:r>
              <a:rPr lang="pt-BR" altLang="pt-BR" sz="1600" b="1" smtClean="0"/>
              <a:t>No entanto, o fazemos nos casos em que a criança se apresenta com quadro de encefalopatia bilirrubínica.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Espaço Reservado para Conteúdo 2"/>
          <p:cNvSpPr>
            <a:spLocks noGrp="1"/>
          </p:cNvSpPr>
          <p:nvPr>
            <p:ph idx="4294967295"/>
          </p:nvPr>
        </p:nvSpPr>
        <p:spPr>
          <a:xfrm>
            <a:off x="1528763" y="139700"/>
            <a:ext cx="5659437" cy="1466850"/>
          </a:xfrm>
        </p:spPr>
        <p:txBody>
          <a:bodyPr/>
          <a:lstStyle/>
          <a:p>
            <a:pPr eaLnBrk="1" hangingPunct="1"/>
            <a:r>
              <a:rPr lang="pt-BR" altLang="pt-BR" sz="5400" smtClean="0">
                <a:solidFill>
                  <a:srgbClr val="FF33CC"/>
                </a:solidFill>
              </a:rPr>
              <a:t>Obrigada !!!</a:t>
            </a:r>
            <a:r>
              <a:rPr lang="pt-BR" altLang="pt-BR" sz="5400" smtClean="0"/>
              <a:t> </a:t>
            </a:r>
          </a:p>
        </p:txBody>
      </p:sp>
      <p:pic>
        <p:nvPicPr>
          <p:cNvPr id="58371" name="Picture 3" descr="20190520_0855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0225" y="1395413"/>
            <a:ext cx="8740775" cy="4249737"/>
          </a:xfrm>
          <a:prstGeom prst="rect">
            <a:avLst/>
          </a:prstGeom>
          <a:noFill/>
          <a:ln w="38100">
            <a:solidFill>
              <a:srgbClr val="009900"/>
            </a:solidFill>
            <a:miter lim="800000"/>
            <a:headEnd/>
            <a:tailEnd/>
          </a:ln>
          <a:extLst>
            <a:ext uri="{909E8E84-426E-40DD-AFC4-6F175D3DCCD1}">
              <a14:hiddenFill xmlns:a14="http://schemas.microsoft.com/office/drawing/2010/main">
                <a:solidFill>
                  <a:srgbClr val="FFFFFF"/>
                </a:solidFill>
              </a14:hiddenFill>
            </a:ext>
          </a:extLst>
        </p:spPr>
      </p:pic>
      <p:sp>
        <p:nvSpPr>
          <p:cNvPr id="58372" name="Text Box 4"/>
          <p:cNvSpPr txBox="1">
            <a:spLocks noChangeArrowheads="1"/>
          </p:cNvSpPr>
          <p:nvPr/>
        </p:nvSpPr>
        <p:spPr bwMode="auto">
          <a:xfrm>
            <a:off x="2025650" y="5699125"/>
            <a:ext cx="8235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a:defRPr>
                <a:solidFill>
                  <a:schemeClr val="tx1"/>
                </a:solidFill>
                <a:latin typeface="Arial" panose="020B0604020202020204" pitchFamily="34" charset="0"/>
                <a:cs typeface="Arial" panose="020B0604020202020204" pitchFamily="34" charset="0"/>
              </a:defRPr>
            </a:lvl2pPr>
            <a:lvl3pPr>
              <a:defRPr>
                <a:solidFill>
                  <a:schemeClr val="tx1"/>
                </a:solidFill>
                <a:latin typeface="Arial" panose="020B0604020202020204" pitchFamily="34" charset="0"/>
                <a:cs typeface="Arial" panose="020B0604020202020204" pitchFamily="34" charset="0"/>
              </a:defRPr>
            </a:lvl3pPr>
            <a:lvl4pPr>
              <a:defRPr>
                <a:solidFill>
                  <a:schemeClr val="tx1"/>
                </a:solidFill>
                <a:latin typeface="Arial" panose="020B0604020202020204" pitchFamily="34" charset="0"/>
                <a:cs typeface="Arial" panose="020B0604020202020204" pitchFamily="34" charset="0"/>
              </a:defRPr>
            </a:lvl4pPr>
            <a:lvl5pPr>
              <a:defRPr>
                <a:solidFill>
                  <a:schemeClr val="tx1"/>
                </a:solidFill>
                <a:latin typeface="Arial" panose="020B0604020202020204" pitchFamily="34" charset="0"/>
                <a:cs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a:r>
              <a:rPr lang="pt-BR" altLang="pt-BR">
                <a:solidFill>
                  <a:srgbClr val="0033CC"/>
                </a:solidFill>
              </a:rPr>
              <a:t>Drs. Tatiane M Barcelos, Joseleide de Castro, Paulo R. Margotto e Miza Vidigal</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621</TotalTime>
  <Words>3491</Words>
  <Application>Microsoft Office PowerPoint</Application>
  <PresentationFormat>Widescreen</PresentationFormat>
  <Paragraphs>264</Paragraphs>
  <Slides>35</Slides>
  <Notes>0</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35</vt:i4>
      </vt:variant>
    </vt:vector>
  </HeadingPairs>
  <TitlesOfParts>
    <vt:vector size="42" baseType="lpstr">
      <vt:lpstr>Arial</vt:lpstr>
      <vt:lpstr>Century Gothic</vt:lpstr>
      <vt:lpstr>Wingdings 3</vt:lpstr>
      <vt:lpstr>Calibri</vt:lpstr>
      <vt:lpstr>Lato</vt:lpstr>
      <vt:lpstr>Source Sans Pro</vt:lpstr>
      <vt:lpstr>Wisp</vt:lpstr>
      <vt:lpstr>Apresentação do PowerPoint</vt:lpstr>
      <vt:lpstr>Introdução</vt:lpstr>
      <vt:lpstr>Introdução</vt:lpstr>
      <vt:lpstr>Metodologia</vt:lpstr>
      <vt:lpstr>Apresentação do PowerPoint</vt:lpstr>
      <vt:lpstr>Apresentação do PowerPoint</vt:lpstr>
      <vt:lpstr>Apresentação do PowerPoint</vt:lpstr>
      <vt:lpstr>Resultados </vt:lpstr>
      <vt:lpstr>Resultados </vt:lpstr>
      <vt:lpstr>Resultados </vt:lpstr>
      <vt:lpstr>Resultados</vt:lpstr>
      <vt:lpstr>Resultados </vt:lpstr>
      <vt:lpstr>Resultados </vt:lpstr>
      <vt:lpstr>Resultados </vt:lpstr>
      <vt:lpstr>Resultados </vt:lpstr>
      <vt:lpstr>Discussão </vt:lpstr>
      <vt:lpstr>Discussão </vt:lpstr>
      <vt:lpstr>Discussão </vt:lpstr>
      <vt:lpstr>Discussão </vt:lpstr>
      <vt:lpstr>Discussão </vt:lpstr>
      <vt:lpstr>Apresentação do PowerPoint</vt:lpstr>
      <vt:lpstr>Bibliografia  </vt:lpstr>
      <vt:lpstr>Bibliografia  </vt:lpstr>
      <vt:lpstr>Nota do Editor do site, Dr. Paulo R. Margotto. Consultem também!Aqui e Agora!</vt:lpstr>
      <vt:lpstr>Apresentação do PowerPoint</vt:lpstr>
      <vt:lpstr>Apresentação do PowerPoint</vt:lpstr>
      <vt:lpstr>INDICAÇÕES (CONTINUAÇÃO </vt:lpstr>
      <vt:lpstr>         INDICAÇÃO MUITO PRECOCE</vt:lpstr>
      <vt:lpstr>INDICAÇÃO TARDIA</vt:lpstr>
      <vt:lpstr>COMPLICAÇÕES</vt:lpstr>
      <vt:lpstr>MONITORIZAÇÃO PÓS-EXSANGUÍNEOTRANSFUSÃO</vt:lpstr>
      <vt:lpstr>Apresentação do PowerPoint</vt:lpstr>
      <vt:lpstr>MECANISMOS DA SUA EFICÁCIA</vt:lpstr>
      <vt:lpstr>PROCEDIMENTO</vt:lpstr>
      <vt:lpstr>Apresentação do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Paulo Margotto</cp:lastModifiedBy>
  <cp:revision>59</cp:revision>
  <dcterms:created xsi:type="dcterms:W3CDTF">2014-09-12T02:13:59Z</dcterms:created>
  <dcterms:modified xsi:type="dcterms:W3CDTF">2019-05-23T01:34:20Z</dcterms:modified>
</cp:coreProperties>
</file>