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2" r:id="rId11"/>
    <p:sldId id="265" r:id="rId12"/>
    <p:sldId id="266" r:id="rId13"/>
    <p:sldId id="267" r:id="rId14"/>
    <p:sldId id="277" r:id="rId15"/>
    <p:sldId id="283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85" r:id="rId24"/>
    <p:sldId id="278" r:id="rId25"/>
    <p:sldId id="284" r:id="rId26"/>
    <p:sldId id="275" r:id="rId27"/>
    <p:sldId id="280" r:id="rId28"/>
    <p:sldId id="281" r:id="rId29"/>
    <p:sldId id="286" r:id="rId30"/>
    <p:sldId id="287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7" r:id="rId66"/>
    <p:sldId id="328" r:id="rId67"/>
    <p:sldId id="329" r:id="rId68"/>
    <p:sldId id="330" r:id="rId69"/>
    <p:sldId id="331" r:id="rId70"/>
    <p:sldId id="332" r:id="rId71"/>
    <p:sldId id="337" r:id="rId72"/>
    <p:sldId id="333" r:id="rId73"/>
    <p:sldId id="334" r:id="rId74"/>
    <p:sldId id="335" r:id="rId75"/>
    <p:sldId id="336" r:id="rId76"/>
    <p:sldId id="290" r:id="rId77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00"/>
    <a:srgbClr val="00CC99"/>
    <a:srgbClr val="FF3300"/>
    <a:srgbClr val="FFFF00"/>
    <a:srgbClr val="CC9900"/>
    <a:srgbClr val="FF33CC"/>
    <a:srgbClr val="0033CC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47" autoAdjust="0"/>
    <p:restoredTop sz="94660" autoAdjust="0"/>
  </p:normalViewPr>
  <p:slideViewPr>
    <p:cSldViewPr snapToGrid="0">
      <p:cViewPr varScale="1">
        <p:scale>
          <a:sx n="73" d="100"/>
          <a:sy n="73" d="100"/>
        </p:scale>
        <p:origin x="660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5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7FE0CAD-51FC-4AEF-ACA5-38A38FC35B7E}" type="datetimeFigureOut">
              <a:rPr lang="pt-BR" altLang="pt-BR"/>
              <a:pPr/>
              <a:t>23/05/2019</a:t>
            </a:fld>
            <a:endParaRPr lang="pt-BR" altLang="pt-BR"/>
          </a:p>
        </p:txBody>
      </p:sp>
      <p:sp>
        <p:nvSpPr>
          <p:cNvPr id="430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66CE0B4-96B7-4E6C-BABC-EB3EEDD26E4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070788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0" tIns="46575" rIns="93150" bIns="46575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F0706A5-5EBC-4884-9389-648BEB1D2651}" type="slidenum">
              <a:rPr lang="pt-BR" altLang="pt-BR"/>
              <a:pPr algn="r" eaLnBrk="1" hangingPunct="1">
                <a:spcBef>
                  <a:spcPct val="0"/>
                </a:spcBef>
              </a:pPr>
              <a:t>31</a:t>
            </a:fld>
            <a:endParaRPr lang="pt-BR" altLang="pt-BR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0" tIns="46575" rIns="93150" bIns="46575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592980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0" tIns="46575" rIns="93150" bIns="46575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36EB3F3-B4E9-4DD1-91E7-4951A9ADA914}" type="slidenum">
              <a:rPr lang="pt-BR" altLang="pt-BR"/>
              <a:pPr algn="r" eaLnBrk="1" hangingPunct="1">
                <a:spcBef>
                  <a:spcPct val="0"/>
                </a:spcBef>
              </a:pPr>
              <a:t>32</a:t>
            </a:fld>
            <a:endParaRPr lang="pt-BR" altLang="pt-BR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0" tIns="46575" rIns="93150" bIns="46575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21003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0" tIns="46575" rIns="93150" bIns="46575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EEAAAF4-0D17-4040-B7BC-34BA34DB693C}" type="slidenum">
              <a:rPr lang="pt-BR" altLang="pt-BR"/>
              <a:pPr algn="r" eaLnBrk="1" hangingPunct="1">
                <a:spcBef>
                  <a:spcPct val="0"/>
                </a:spcBef>
              </a:pPr>
              <a:t>33</a:t>
            </a:fld>
            <a:endParaRPr lang="pt-BR" altLang="pt-BR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0" tIns="46575" rIns="93150" bIns="46575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79263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0" tIns="46575" rIns="93150" bIns="46575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79B445E-9C00-414E-B666-D814771028E6}" type="slidenum">
              <a:rPr lang="pt-BR" altLang="pt-BR"/>
              <a:pPr algn="r" eaLnBrk="1" hangingPunct="1">
                <a:spcBef>
                  <a:spcPct val="0"/>
                </a:spcBef>
              </a:pPr>
              <a:t>34</a:t>
            </a:fld>
            <a:endParaRPr lang="pt-BR" altLang="pt-BR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0" tIns="46575" rIns="93150" bIns="46575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74699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0" tIns="46575" rIns="93150" bIns="46575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1863" fontAlgn="base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59A2B6C-C41A-4DE4-94BA-6B5852176DDD}" type="slidenum">
              <a:rPr lang="pt-BR" altLang="pt-BR"/>
              <a:pPr algn="r" eaLnBrk="1" hangingPunct="1">
                <a:spcBef>
                  <a:spcPct val="0"/>
                </a:spcBef>
              </a:pPr>
              <a:t>35</a:t>
            </a:fld>
            <a:endParaRPr lang="pt-BR" altLang="pt-BR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0" tIns="46575" rIns="93150" bIns="46575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3543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ED050347-8569-4864-AECE-047EDF739528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5CF21-C7B9-4B8E-B9EE-AE53C129024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450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A75A8-4A7F-4B23-B662-622F17F86C28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18CEE-68B4-4D82-B00E-CE1DA97A27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385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8E2D1-DF15-4DB0-BD13-DFA136F205E1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5E348-B6DF-4931-A5EF-9464A7CABF6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210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8740D-A6E7-4E97-A04A-9040D041F94E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7D0D9-EF60-46FF-B042-53AA23D83B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58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D98EA-ABA1-4415-87BD-8AA07D69AEA2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CBF0D-47A6-4A1F-B962-5D92BA190E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022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1B483-90B4-4529-A77C-803186C291FB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58E63-CC42-4AC0-967E-7E288A0AFCA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86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909D1-2BEE-4674-A3C6-3DDADD09EFB8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9D75-1CCD-4F2E-AA46-8FA66BF584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3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DD050-64EE-4638-A8D2-1940AA2A728B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66263-0C1C-4B48-920B-6F4BC6BDE7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85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5B30C-93E1-4A0D-8B04-E003C2EFBECD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C75D0-205F-490D-A499-36CCE335D64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123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85D52-24CB-4D34-A91A-556D60FB77CD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DF42B-1C08-44B7-8D88-D42DC9B701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61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 rot="5400000" flipV="1">
            <a:off x="10058400" y="5873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57DA2-436A-4456-87C5-8CBBDC0F5047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DBD16-3692-417C-8EBB-BF33A47A9F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7933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1023938" y="6470650"/>
            <a:ext cx="2154237" cy="27463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E68D803-F2D5-48C9-869D-618CF7F4EAD2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4843463" y="6470650"/>
            <a:ext cx="5900737" cy="274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10837863" y="6470650"/>
            <a:ext cx="973137" cy="27463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BB86E84-2857-4446-8D30-4EECDF4139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297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3938" y="585788"/>
            <a:ext cx="9720262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23938" y="2286000"/>
            <a:ext cx="9720262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Click to edit Master text styles</a:t>
            </a:r>
          </a:p>
          <a:p>
            <a:pPr lvl="1"/>
            <a:r>
              <a:rPr lang="en-US" altLang="pt-BR" smtClean="0"/>
              <a:t>Second level</a:t>
            </a:r>
          </a:p>
          <a:p>
            <a:pPr lvl="2"/>
            <a:r>
              <a:rPr lang="en-US" altLang="pt-BR" smtClean="0"/>
              <a:t>Third level</a:t>
            </a:r>
          </a:p>
          <a:p>
            <a:pPr lvl="3"/>
            <a:r>
              <a:rPr lang="en-US" altLang="pt-BR" smtClean="0"/>
              <a:t>Fourth level</a:t>
            </a:r>
          </a:p>
          <a:p>
            <a:pPr lvl="4"/>
            <a:r>
              <a:rPr lang="en-US" altLang="pt-B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3938" y="6470650"/>
            <a:ext cx="21542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5438C65E-E9C6-4917-BE84-3D7C81C94A5E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3463" y="6470650"/>
            <a:ext cx="59007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863" y="6470650"/>
            <a:ext cx="9731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549AFB9F-536D-48A8-A364-70CBAE87EE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87" r:id="rId2"/>
    <p:sldLayoutId id="2147483690" r:id="rId3"/>
    <p:sldLayoutId id="2147483686" r:id="rId4"/>
    <p:sldLayoutId id="2147483685" r:id="rId5"/>
    <p:sldLayoutId id="2147483684" r:id="rId6"/>
    <p:sldLayoutId id="2147483691" r:id="rId7"/>
    <p:sldLayoutId id="2147483683" r:id="rId8"/>
    <p:sldLayoutId id="2147483692" r:id="rId9"/>
    <p:sldLayoutId id="2147483682" r:id="rId10"/>
    <p:sldLayoutId id="2147483693" r:id="rId11"/>
    <p:sldLayoutId id="2147483688" r:id="rId12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30901042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neo.barnlakarforeningen.se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www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pmargotto@gmail.com" TargetMode="External"/><Relationship Id="rId4" Type="http://schemas.openxmlformats.org/officeDocument/2006/relationships/image" Target="../media/image1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file:///C:\Meus%20documentos\kernicterus-1-Dr.Paulo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hyperlink" Target="http://paulomargotto.com.br/documentos/16463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e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file:///C:\Meus%20documentos\kernicterus-1-Dr.Paulo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6345" TargetMode="External"/><Relationship Id="rId2" Type="http://schemas.openxmlformats.org/officeDocument/2006/relationships/hyperlink" Target="http://www.paulomargotto.com.br/documentos/encefalopatiabilirrubinicaeapneia.doc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6451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paulomargotto.com.br/documentos/16451" TargetMode="External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paulomargotto.com.br/documentos/neuroimagemkernicterus.doc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5" Type="http://schemas.openxmlformats.org/officeDocument/2006/relationships/hyperlink" Target="http://paulomargotto.com.br/documentos/16475" TargetMode="External"/><Relationship Id="rId4" Type="http://schemas.openxmlformats.org/officeDocument/2006/relationships/image" Target="../media/image33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paulomargotto.com.br/documentos/16448" TargetMode="Externa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paulomargotto.com.br/documentos/16448" TargetMode="Externa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www.paulomargotto.com.br/documentos/Hiperbilirrubinemia_pre-termo.doc" TargetMode="Externa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www.paulomargotto.com.br/documentos/Relacao_B-A%20e%20Bilir-Livre.ppt" TargetMode="Externa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19423734" TargetMode="External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6448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paulomargotto.com.br/documentos/19343" TargetMode="External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paulomargotto.com.br/documentos/19343" TargetMode="External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paulomargotto.com.br/documentos/16448" TargetMode="External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9343" TargetMode="External"/><Relationship Id="rId2" Type="http://schemas.openxmlformats.org/officeDocument/2006/relationships/hyperlink" Target="http://paulomargotto.com.br/hiperbilirrubinemia-neonatal-2019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aulomargotto.com.br/documentos/16448" TargetMode="External"/><Relationship Id="rId4" Type="http://schemas.openxmlformats.org/officeDocument/2006/relationships/image" Target="../media/image28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://paulomargotto.com.br/documentos/19347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jcnonweb.com/text.asp?2019/8/2/79/257144" TargetMode="Externa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31064023" TargetMode="External"/><Relationship Id="rId2" Type="http://schemas.openxmlformats.org/officeDocument/2006/relationships/hyperlink" Target="https://www.ncbi.nlm.nih.gov/pubmed/31064023" TargetMode="Externa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ieme-connect.com/products/ejournals/linkout/10.1055/s-0039-1685527/id/JR192129vin-2" TargetMode="External"/><Relationship Id="rId2" Type="http://schemas.openxmlformats.org/officeDocument/2006/relationships/hyperlink" Target="https://www.thieme-connect.com/products/ejournals/linkout/10.1055/s-0039-1685527/id/JR192129vin-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hieme-connect.com/products/ejournals/linkout/10.1055/s-0039-1685527/id/JR192129vin-5" TargetMode="External"/><Relationship Id="rId5" Type="http://schemas.openxmlformats.org/officeDocument/2006/relationships/hyperlink" Target="https://www.thieme-connect.com/products/ejournals/linkout/10.1055/s-0039-1685527/id/JR192129vin-4" TargetMode="External"/><Relationship Id="rId4" Type="http://schemas.openxmlformats.org/officeDocument/2006/relationships/hyperlink" Target="https://www.thieme-connect.com/products/ejournals/linkout/10.1055/s-0039-1685527/id/JR192129vin-3" TargetMode="Externa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79925" y="5786438"/>
            <a:ext cx="3957638" cy="952500"/>
          </a:xfrm>
          <a:solidFill>
            <a:schemeClr val="bg1"/>
          </a:solidFill>
        </p:spPr>
        <p:txBody>
          <a:bodyPr/>
          <a:lstStyle/>
          <a:p>
            <a:pPr algn="ctr" eaLnBrk="1" hangingPunct="1">
              <a:spcBef>
                <a:spcPct val="0"/>
              </a:spcBef>
            </a:pPr>
            <a:r>
              <a:rPr lang="en-US" altLang="pt-BR" sz="2000" smtClean="0">
                <a:solidFill>
                  <a:srgbClr val="262626"/>
                </a:solidFill>
              </a:rPr>
              <a:t>Brasília, 25 de maio de 2019</a:t>
            </a:r>
          </a:p>
          <a:p>
            <a:pPr algn="ctr" eaLnBrk="1" hangingPunct="1">
              <a:spcBef>
                <a:spcPct val="0"/>
              </a:spcBef>
            </a:pPr>
            <a:r>
              <a:rPr lang="en-US" altLang="pt-BR" sz="2400" smtClean="0">
                <a:solidFill>
                  <a:srgbClr val="262626"/>
                </a:solidFill>
                <a:hlinkClick r:id="rId2"/>
              </a:rPr>
              <a:t>www.paulomargotto.com.br</a:t>
            </a:r>
            <a:r>
              <a:rPr lang="en-US" altLang="pt-BR" sz="2400" smtClean="0">
                <a:solidFill>
                  <a:srgbClr val="262626"/>
                </a:solidFill>
              </a:rPr>
              <a:t> </a:t>
            </a:r>
          </a:p>
          <a:p>
            <a:pPr eaLnBrk="1" hangingPunct="1">
              <a:spcBef>
                <a:spcPct val="0"/>
              </a:spcBef>
            </a:pPr>
            <a:endParaRPr lang="en-US" altLang="pt-BR" sz="2400" smtClean="0">
              <a:solidFill>
                <a:srgbClr val="0D0D0D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2600325" y="4645025"/>
            <a:ext cx="6762750" cy="176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>
              <a:buClr>
                <a:schemeClr val="accent1"/>
              </a:buClr>
              <a:buSzPct val="100000"/>
              <a:buFont typeface="Wingdings 3" panose="05040102010807070707" pitchFamily="18" charset="2"/>
              <a:buNone/>
            </a:pPr>
            <a:r>
              <a:rPr lang="en-US" altLang="pt-BR" sz="2000">
                <a:solidFill>
                  <a:srgbClr val="262626"/>
                </a:solidFill>
                <a:latin typeface="Times New Roman" panose="02020603050405020304" pitchFamily="18" charset="0"/>
              </a:rPr>
              <a:t>                        Apresentação: R3 Neonatologia Tatiane Martins Barcelos</a:t>
            </a:r>
          </a:p>
          <a:p>
            <a:pPr algn="ctr" defTabSz="914400" eaLnBrk="1" hangingPunct="1">
              <a:buClr>
                <a:schemeClr val="accent1"/>
              </a:buClr>
              <a:buSzPct val="100000"/>
              <a:buFont typeface="Wingdings 3" panose="05040102010807070707" pitchFamily="18" charset="2"/>
              <a:buNone/>
            </a:pPr>
            <a:r>
              <a:rPr lang="en-US" altLang="pt-BR" sz="2000">
                <a:solidFill>
                  <a:srgbClr val="262626"/>
                </a:solidFill>
                <a:latin typeface="Times New Roman" panose="02020603050405020304" pitchFamily="18" charset="0"/>
              </a:rPr>
              <a:t>Coordenação: Dra Miza Vidigal</a:t>
            </a:r>
          </a:p>
          <a:p>
            <a:pPr algn="ctr" defTabSz="914400" eaLnBrk="1" hangingPunct="1">
              <a:buClr>
                <a:schemeClr val="accent1"/>
              </a:buClr>
              <a:buSzPct val="100000"/>
              <a:buFont typeface="Wingdings 3" panose="05040102010807070707" pitchFamily="18" charset="2"/>
              <a:buNone/>
            </a:pPr>
            <a:endParaRPr lang="en-US" altLang="pt-BR" sz="240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 algn="ctr" defTabSz="914400" eaLnBrk="1" hangingPunct="1">
              <a:buClr>
                <a:schemeClr val="accent1"/>
              </a:buClr>
              <a:buSzPct val="100000"/>
              <a:buFont typeface="Wingdings 3" panose="05040102010807070707" pitchFamily="18" charset="2"/>
              <a:buNone/>
            </a:pPr>
            <a:endParaRPr lang="en-US" altLang="pt-BR" sz="2000" b="1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900113" y="3324225"/>
            <a:ext cx="9861550" cy="914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 sz="2000"/>
              <a:t>J, Håkansson S, Ekéus C, Gustafson P, Norman M.JAMA Netw Open. 2019 Mar 1;2(3):e190858. doi: 10.1001/jamanetworkopen.2019.0858.PMID: 30901042.</a:t>
            </a:r>
            <a:r>
              <a:rPr lang="en-US" altLang="pt-BR" sz="2000" u="sng">
                <a:hlinkClick r:id="rId3"/>
              </a:rPr>
              <a:t>Similar </a:t>
            </a:r>
            <a:r>
              <a:rPr lang="en-US" altLang="pt-BR" sz="2000" b="1" u="sng">
                <a:solidFill>
                  <a:srgbClr val="FF33CC"/>
                </a:solidFill>
                <a:hlinkClick r:id="rId3"/>
              </a:rPr>
              <a:t>articles</a:t>
            </a:r>
            <a:r>
              <a:rPr lang="en-US" altLang="pt-BR" sz="2000" b="1" u="sng">
                <a:solidFill>
                  <a:srgbClr val="FF33CC"/>
                </a:solidFill>
              </a:rPr>
              <a:t>. </a:t>
            </a:r>
            <a:r>
              <a:rPr lang="en-US" altLang="pt-BR" sz="2000" b="1">
                <a:solidFill>
                  <a:srgbClr val="FF33CC"/>
                </a:solidFill>
              </a:rPr>
              <a:t>ARTIGO LIVRE!!!</a:t>
            </a: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750888" y="2205038"/>
            <a:ext cx="10356850" cy="11874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/>
            <a:r>
              <a:rPr lang="pt-BR" altLang="pt-BR" sz="2400">
                <a:solidFill>
                  <a:srgbClr val="0000FF"/>
                </a:solidFill>
              </a:rPr>
              <a:t>Taxas de Hiperbilirrubinemia Neonatal Extrema e Kernicterus em Crianças e Aderência às Diretrizes Nacionais para Triagem, Diagnóstico e Tratamento na Suécia.</a:t>
            </a:r>
          </a:p>
        </p:txBody>
      </p:sp>
      <p:pic>
        <p:nvPicPr>
          <p:cNvPr id="7185" name="Picture 17" descr="Imagem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113"/>
            <a:ext cx="2103438" cy="160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Imagem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6325" y="541338"/>
            <a:ext cx="2225675" cy="157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Imagem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3" y="4832350"/>
            <a:ext cx="2133600" cy="173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8" name="Picture 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813" y="577850"/>
            <a:ext cx="7905750" cy="150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introdução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>
          <a:xfrm>
            <a:off x="909638" y="1404938"/>
            <a:ext cx="10642600" cy="4779962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A </a:t>
            </a:r>
            <a:r>
              <a:rPr lang="pt-BR" altLang="pt-BR" smtClean="0"/>
              <a:t>Hiperbilirrubinemia Neonatal é uma das principais causas de comprometimento do neurodesenvolvimento a longo prazo[1].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 Hiperbilirrubinemia Neonatal Grave é uma condição evitável dadas as devidas ferramentas eficazes para avaliação e prevenção de risco [2-4], bem como para diagnóstico e tratamento [5-8]. 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No entanto, o Kernicterus, mesmo existindo Diretrizes baseadas em evidências, ainda ocorre em ambientes com altos recursos e sob condições ideais [5,9-12].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Portanto, é necessário um melhor entendimento dos processos que levam ao Kernicterus.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Existem poucos estudos populacionais (Dinamarca, Reino Unido, Estados Unidos e Canadá) sobre a incidência de hiperbilirrubinemia grave e Kernicterus.12-17 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Estudos anteriores associam Kernicterus a doenças hemolíticas ou não hemolíticas [11,15], níveis de bilirrubina [14,18] e fatores de risco [19], mas não há estudo prévio sobre hiperbilirrubinemia como causa de Kernicterus que estabeleça as taxas de incidência com análise da adesão às diretrizes práticas já estabelecidas.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  <a:p>
            <a:pPr algn="just" eaLnBrk="1" hangingPunct="1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9800" y="-349250"/>
            <a:ext cx="9720263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introdução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>
          <a:xfrm>
            <a:off x="1012825" y="804863"/>
            <a:ext cx="10642600" cy="4779962"/>
          </a:xfrm>
        </p:spPr>
        <p:txBody>
          <a:bodyPr/>
          <a:lstStyle/>
          <a:p>
            <a:pPr marL="0" indent="0"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</a:t>
            </a:r>
            <a:r>
              <a:rPr lang="pt-BR" altLang="pt-BR" sz="2400" smtClean="0"/>
              <a:t>Em 2008, foi instituída a Diretriz Nacional de Hiperbilirrubinemia Neonatal na Suécia, da mesma forma, o registro da </a:t>
            </a:r>
            <a:r>
              <a:rPr lang="pt-BR" altLang="pt-BR" sz="2400" i="1" smtClean="0"/>
              <a:t>Swedish Neonatal Quality</a:t>
            </a:r>
            <a:r>
              <a:rPr lang="pt-BR" altLang="pt-BR" sz="2400" smtClean="0"/>
              <a:t> iniciou a coleta de  dados de níveis séricos máximos de bilirrubina total de todos os neonatos admitidos nas Unidades.</a:t>
            </a:r>
          </a:p>
          <a:p>
            <a:pPr marL="0" indent="0" algn="ctr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</a:t>
            </a:r>
            <a:r>
              <a:rPr lang="pt-BR" altLang="pt-BR" sz="2400" b="1" smtClean="0">
                <a:solidFill>
                  <a:srgbClr val="0000FF"/>
                </a:solidFill>
              </a:rPr>
              <a:t>O presente estudo teve como objetivo determinar as taxas de incidência de hiperbilirrubinemia neonatal extrema e perigosa numa população de quase 1 000 000 de recém-nascidos a termo e de prematuros tardios, os fatores de risco e as causas de hiperbilirrubinemia neonatal perigosa, e como o desenvolvimento do Kernicterus</a:t>
            </a:r>
            <a:r>
              <a:rPr lang="pt-BR" altLang="pt-BR" sz="2400" smtClean="0"/>
              <a:t>.</a:t>
            </a:r>
          </a:p>
          <a:p>
            <a:pPr marL="0" indent="0" algn="just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Além disso, o presente estudo também teve como objetivo </a:t>
            </a:r>
            <a:r>
              <a:rPr lang="pt-BR" altLang="pt-BR" sz="2400" smtClean="0">
                <a:solidFill>
                  <a:srgbClr val="0000FF"/>
                </a:solidFill>
              </a:rPr>
              <a:t>auditar se os registros médicos de todos os recém-nascidos com hiperbilirrubinemia cumpriram as diretrizes nacionais e determinar em que momento  o Kernicterus poderia ter sido evitável. </a:t>
            </a:r>
          </a:p>
          <a:p>
            <a:pPr marL="0" indent="0" algn="just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Finalmente, foi </a:t>
            </a:r>
            <a:r>
              <a:rPr lang="pt-BR" altLang="pt-BR" sz="2400" smtClean="0">
                <a:solidFill>
                  <a:srgbClr val="0000FF"/>
                </a:solidFill>
              </a:rPr>
              <a:t>captadas informações sobre as proporções de famílias afetadas por Kernicterus que solicitaram e receberam uma auxílio financeiro do </a:t>
            </a:r>
            <a:r>
              <a:rPr lang="pt-BR" altLang="pt-BR" sz="2400" i="1" smtClean="0">
                <a:solidFill>
                  <a:srgbClr val="0000FF"/>
                </a:solidFill>
              </a:rPr>
              <a:t>Swedish Patient Insurance</a:t>
            </a:r>
            <a:r>
              <a:rPr lang="pt-BR" altLang="pt-BR" sz="2400" smtClean="0"/>
              <a:t>.</a:t>
            </a:r>
            <a:br>
              <a:rPr lang="pt-BR" altLang="pt-BR" sz="2400" smtClean="0"/>
            </a:br>
            <a:endParaRPr lang="pt-BR" altLang="pt-BR" sz="2400" smtClean="0"/>
          </a:p>
          <a:p>
            <a:pPr marL="0" indent="0" algn="just" eaLnBrk="1" hangingPunct="1"/>
            <a:endParaRPr lang="pt-BR" alt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metodologia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1033463" y="1292225"/>
            <a:ext cx="10642600" cy="4779963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</a:t>
            </a:r>
            <a:r>
              <a:rPr lang="pt-BR" altLang="pt-BR" smtClean="0"/>
              <a:t>Estudo de Coorte Populacional nacional, retrospectiva, entre o período de </a:t>
            </a:r>
            <a:r>
              <a:rPr lang="pt-BR" altLang="pt-BR" b="1" smtClean="0">
                <a:solidFill>
                  <a:srgbClr val="0000FF"/>
                </a:solidFill>
              </a:rPr>
              <a:t>2008 a 2016</a:t>
            </a:r>
            <a:r>
              <a:rPr lang="pt-BR" altLang="pt-BR" smtClean="0"/>
              <a:t>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Houve aprovação do Conselho de Revisão Ética da Suécia, assim como houve a dispensa de termo de consentimento livre e esclarecido dos participantes. O estudo seguiu o protocolo de STROBE, diretriz para estudos de coorte, caso-controle e estudos transversais, versão 4, outubro / novembro de 2007.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  <a:r>
              <a:rPr lang="pt-BR" altLang="pt-BR" u="sng" smtClean="0"/>
              <a:t>Amostra</a:t>
            </a:r>
            <a:r>
              <a:rPr lang="pt-BR" altLang="pt-BR" smtClean="0"/>
              <a:t>:</a:t>
            </a:r>
          </a:p>
          <a:p>
            <a:pPr lvl="1" algn="just" eaLnBrk="1" hangingPunct="1">
              <a:buFont typeface="Arial" panose="020B0604020202020204" pitchFamily="34" charset="0"/>
              <a:buChar char="•"/>
            </a:pPr>
            <a:r>
              <a:rPr lang="pt-BR" altLang="pt-BR" sz="2200" smtClean="0"/>
              <a:t> Todos as </a:t>
            </a:r>
            <a:r>
              <a:rPr lang="pt-BR" altLang="pt-BR" sz="2200" smtClean="0">
                <a:solidFill>
                  <a:srgbClr val="0000FF"/>
                </a:solidFill>
              </a:rPr>
              <a:t>crianças nascidas vivas prematuras tardias ou a termo (&gt;= 35 semanas de gestação) na Suécia</a:t>
            </a:r>
            <a:r>
              <a:rPr lang="pt-BR" altLang="pt-BR" sz="2200" smtClean="0"/>
              <a:t>.</a:t>
            </a:r>
          </a:p>
          <a:p>
            <a:pPr lvl="1" algn="just" eaLnBrk="1" hangingPunct="1">
              <a:buFont typeface="Arial" panose="020B0604020202020204" pitchFamily="34" charset="0"/>
              <a:buChar char="•"/>
            </a:pPr>
            <a:r>
              <a:rPr lang="pt-BR" altLang="pt-BR" sz="2200" smtClean="0"/>
              <a:t> Foram selecionados todos os </a:t>
            </a:r>
            <a:r>
              <a:rPr lang="pt-BR" altLang="pt-BR" sz="2200" smtClean="0">
                <a:solidFill>
                  <a:srgbClr val="0000FF"/>
                </a:solidFill>
              </a:rPr>
              <a:t>recém-nascidos com hiperbilirrubinemia extrema (BT 25 a 29,9 mg/dL). </a:t>
            </a:r>
          </a:p>
          <a:p>
            <a:pPr lvl="1" algn="just" eaLnBrk="1" hangingPunct="1">
              <a:buFont typeface="Arial" panose="020B0604020202020204" pitchFamily="34" charset="0"/>
              <a:buChar char="•"/>
            </a:pPr>
            <a:r>
              <a:rPr lang="pt-BR" altLang="pt-BR" sz="2200" smtClean="0">
                <a:solidFill>
                  <a:srgbClr val="0000FF"/>
                </a:solidFill>
              </a:rPr>
              <a:t> </a:t>
            </a:r>
            <a:r>
              <a:rPr lang="pt-BR" altLang="pt-BR" sz="2200" smtClean="0"/>
              <a:t>Subgrupo com hiperbilirrubinemia grave (BT =&gt; 30 mg/dL) foi submetido à revisão de prontuário de acordo com protocolo pré-definido para análise de causa e avaliação da qualidade do atendimento.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metodologia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874713" y="1303338"/>
            <a:ext cx="10642600" cy="4779962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</a:t>
            </a:r>
            <a:r>
              <a:rPr lang="pt-BR" altLang="pt-BR" smtClean="0"/>
              <a:t>Utilizou-se como referência os níveis de bilirrubina para avaliação dos riscos e tratamento usados na Suécia desde 2008.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  <a:p>
            <a:pPr algn="just" eaLnBrk="1" hangingPunct="1"/>
            <a:endParaRPr lang="pt-BR" altLang="pt-BR" sz="2000" smtClean="0"/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663" y="2085975"/>
            <a:ext cx="7264400" cy="4567238"/>
          </a:xfrm>
          <a:prstGeom prst="rect">
            <a:avLst/>
          </a:prstGeom>
          <a:noFill/>
          <a:ln w="38100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metodologia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>
          <a:xfrm>
            <a:off x="901700" y="1274763"/>
            <a:ext cx="10642600" cy="4779962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</a:t>
            </a:r>
            <a:r>
              <a:rPr lang="pt-BR" altLang="pt-BR" smtClean="0"/>
              <a:t>Os registros médicos das crianças expostas a níveis de bilirrubina =&gt; 30mg/dL durante o período neonatal foram revisados até o máximo de 2 anos de idade das mesmas.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  <a:r>
              <a:rPr lang="pt-BR" altLang="pt-BR" b="1" smtClean="0">
                <a:solidFill>
                  <a:schemeClr val="hlink"/>
                </a:solidFill>
              </a:rPr>
              <a:t>Encefalopatia aguda por bilirrubina</a:t>
            </a:r>
            <a:r>
              <a:rPr lang="pt-BR" altLang="pt-BR" u="sng" smtClean="0"/>
              <a:t>:</a:t>
            </a:r>
            <a:r>
              <a:rPr lang="pt-BR" altLang="pt-BR" smtClean="0"/>
              <a:t> hiperbilirrubinemia neonatal grave combinada com sintomas como apneia, convulsão, letargia, irritabilidade, hipotonia, hipertonia, má digestibilidade da dieta ou hipertermia.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  <a:r>
              <a:rPr lang="pt-BR" altLang="pt-BR" b="1" smtClean="0">
                <a:solidFill>
                  <a:schemeClr val="hlink"/>
                </a:solidFill>
              </a:rPr>
              <a:t>Kernicterus</a:t>
            </a:r>
            <a:r>
              <a:rPr lang="pt-BR" altLang="pt-BR" smtClean="0"/>
              <a:t>: hiperbilirrubinemia neonatal grave associada à paralisia cerebral documentada mais tardiamente, surdez, paralisia do olhar ou retardo do neurodesenvolvimento.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Utilizou-se como fonte de dados o registro médico de nascimentos sueco que engloba os diagnósticos neonatais de acordo com CID-10 para Kernicterus (P57) já antes usados em estudo entre 1999 – 2012.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Através do </a:t>
            </a:r>
            <a:r>
              <a:rPr lang="pt-BR" altLang="pt-BR" i="1" smtClean="0"/>
              <a:t>Swedish Neonatal Quality</a:t>
            </a:r>
            <a:r>
              <a:rPr lang="pt-BR" altLang="pt-BR" smtClean="0"/>
              <a:t> foram identificados todos os neonatos com hiperbilirrubinemia grave e extrema. Da mesma forma, através do CID-10, foram extraídos todos os dados daqueles registrados no “Swedish Patient Insurance”.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metodologia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>
          <a:xfrm>
            <a:off x="1050925" y="1787525"/>
            <a:ext cx="10642600" cy="4779963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1ª ETAPA = Na seleção da amostra, excluídos aqueles com identificação errônea de níveis máximos de bilirrubinas e de idade gestacional, da mesma maneira excluídos a maioria dos neonatos classificados como portadores de Kernicterus erroneamente.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2ª ETAPA = listados as características perinatais e os fatores de risco. Os RNs com hiperbilirrubinemia grave foram classificados como causa hemolítica ou não-hemolítica. Todos formam avaliados para isoimunização. Na ausência dela, avaliadas outras causas hemolíticas, metabólicas, hepáticas ou infecciosas.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3ª ETAPA = identificados 10 indicadores de desempenho nacional [20] e internacional [5], 7 relacionadas ao rastreamento e diagnóstico de hiperbilirrubinemia neonatal e 3 relacionados ao tratamento. Após, estabelecidos critérios de melhores práticas no manejo da hiperbilirrubinemia neonatal e aplicado à revisão de prontuário. </a:t>
            </a:r>
            <a:r>
              <a:rPr lang="pt-BR" altLang="pt-BR" sz="2000" b="1" smtClean="0">
                <a:solidFill>
                  <a:schemeClr val="hlink"/>
                </a:solidFill>
              </a:rPr>
              <a:t>Classificou-se, então Kernicterus como inevitável, potencialmente inevitável, potencialmente evitável (probabilidade de 51% para dano evitável) e evitável (probabilidade de 75% para dano evitável).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4ª ETAPA = identificados os casos de Kernicterus cujas famílias solicitaram e receberam o auxílio financeiro pelo </a:t>
            </a:r>
            <a:r>
              <a:rPr lang="pt-BR" altLang="pt-BR" sz="2000" i="1" smtClean="0"/>
              <a:t>Swedish Patience Insurance.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metodologia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>
          <a:xfrm>
            <a:off x="1050925" y="1787525"/>
            <a:ext cx="10642600" cy="4779963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</a:t>
            </a:r>
            <a:r>
              <a:rPr lang="pt-BR" altLang="pt-BR" sz="2400" b="1" smtClean="0"/>
              <a:t>Análise Estatística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A análise dos dados foi realizada entre setembro de 2017 e fevereiro de 2018.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Os dados são apresentados em número e proporções (percentagens ou taxas por 100 000 nascidos vivos), média (DP ou IC95%) ou mediana (escala).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Utilizados testes T para comparar os níveis máximos de bilirrubina entre lactentes com hiperbilirrubinemia grave que desenvolveu Kernicterus e aqueles que não o fizeram.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P &lt;0,05 foi considerado estatisticamente significativo.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As análises foram conduzidas usando o IBM SPSS, versão 23 (SPSS</a:t>
            </a:r>
            <a:r>
              <a:rPr lang="pt-BR" altLang="pt-BR" sz="2000" smtClean="0"/>
              <a:t> Inc). </a:t>
            </a:r>
          </a:p>
          <a:p>
            <a:pPr lvl="1" algn="just" eaLnBrk="1" hangingPunct="1">
              <a:buFont typeface="Arial" panose="020B0604020202020204" pitchFamily="34" charset="0"/>
              <a:buChar char="•"/>
            </a:pPr>
            <a:endParaRPr lang="pt-BR" altLang="pt-BR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2988" y="322263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>
          <a:xfrm>
            <a:off x="1050925" y="1787525"/>
            <a:ext cx="10760075" cy="4779963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</a:t>
            </a:r>
            <a:r>
              <a:rPr lang="pt-BR" altLang="pt-BR" smtClean="0"/>
              <a:t>No período estudado, nasceram 992 378 neonatos, dos quais 958 051 termos e 34 327 com idade gestacional (IG) entre 35 e 36 semanas.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Entre os prematuros tardios, 494 (320 meninos, peso de nascimento[PN] 3505g), foram registrados com hiperbilirrubinemia extrema (25 – 29,9 mg/dL), taxa de incidência de 50 / 100 000 RNs.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  <a:r>
              <a:rPr lang="pt-BR" altLang="pt-BR" smtClean="0">
                <a:solidFill>
                  <a:srgbClr val="FF0000"/>
                </a:solidFill>
              </a:rPr>
              <a:t>Taxa de incidência de hiperbilirrubinemia grave (=&gt; 30mg/dL)  foi de 6,8 / 100 000 RNs.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 Dentre esses últimos, a média do número de fatores de risco encontrados para hiperbilirrubinemia para cada RN foi de 4.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Na Suécia, 1,9% de todos os RN foram tratados para hiperbilirrubinemia não-hemolítica, e 0,6% para hemolítica. </a:t>
            </a:r>
          </a:p>
          <a:p>
            <a:pPr algn="just" eaLnBrk="1" hangingPunct="1"/>
            <a:endParaRPr lang="pt-BR" alt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Tw Cen MT" pitchFamily="34" charset="0"/>
              <a:buNone/>
            </a:pPr>
            <a:r>
              <a:rPr lang="pt-BR" altLang="pt-BR" smtClean="0"/>
              <a:t> </a:t>
            </a:r>
            <a:r>
              <a:rPr lang="pt-BR" altLang="pt-BR" sz="2500" smtClean="0"/>
              <a:t>Características maternas e infantis selecionadas de pacientes com bilirrubina sérica neonatal com níveis de 30 mg / dL (510 μmol / L) ou superiores são apresentados na </a:t>
            </a:r>
            <a:r>
              <a:rPr lang="pt-BR" altLang="pt-BR" sz="2500" smtClean="0">
                <a:solidFill>
                  <a:srgbClr val="0000FF"/>
                </a:solidFill>
              </a:rPr>
              <a:t>Tabela 1.</a:t>
            </a:r>
            <a:r>
              <a:rPr lang="pt-BR" altLang="pt-BR" sz="2500" smtClean="0"/>
              <a:t> </a:t>
            </a:r>
          </a:p>
          <a:p>
            <a:pPr algn="ctr"/>
            <a:r>
              <a:rPr lang="pt-BR" altLang="pt-BR" sz="2500" smtClean="0"/>
              <a:t>Apesar das Diretrizes no início do período do estudo, a taxa anual de bebês com risco de hiperbilirrubinemia pareceu aumentar durante o período do estudo (</a:t>
            </a:r>
            <a:r>
              <a:rPr lang="pt-BR" altLang="pt-BR" sz="2500" smtClean="0">
                <a:solidFill>
                  <a:srgbClr val="0000FF"/>
                </a:solidFill>
              </a:rPr>
              <a:t>Figura</a:t>
            </a:r>
            <a:r>
              <a:rPr lang="pt-BR" altLang="pt-BR" sz="2500" smtClean="0"/>
              <a:t>). O nível mais alto de bilirrubina sérica registrada foi de </a:t>
            </a:r>
            <a:r>
              <a:rPr lang="pt-BR" altLang="pt-BR" sz="2500" smtClean="0">
                <a:solidFill>
                  <a:srgbClr val="FF0000"/>
                </a:solidFill>
              </a:rPr>
              <a:t>50mg </a:t>
            </a:r>
            <a:r>
              <a:rPr lang="pt-BR" altLang="pt-BR" sz="2500" smtClean="0"/>
              <a:t>/ dL (847 μmol / L).</a:t>
            </a:r>
          </a:p>
          <a:p>
            <a:pPr algn="ctr"/>
            <a:r>
              <a:rPr lang="pt-BR" altLang="pt-BR" sz="2500" smtClean="0"/>
              <a:t>Na </a:t>
            </a:r>
            <a:r>
              <a:rPr lang="pt-BR" altLang="pt-BR" sz="2500" smtClean="0">
                <a:solidFill>
                  <a:srgbClr val="0000FF"/>
                </a:solidFill>
              </a:rPr>
              <a:t>Tabela 2</a:t>
            </a:r>
            <a:r>
              <a:rPr lang="pt-BR" altLang="pt-BR" sz="2500" smtClean="0"/>
              <a:t>  diagnósticos e condições associadas aos níveis ≥30mg/dL nos RN ≥ 35semanas de idade gestacional</a:t>
            </a: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1042988" y="322263"/>
            <a:ext cx="9720262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defTabSz="914400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cap="all" spc="1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resultados</a:t>
            </a:r>
            <a:endParaRPr lang="pt-BR" sz="4000" cap="all" spc="1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7" r="1237" b="2449"/>
          <a:stretch>
            <a:fillRect/>
          </a:stretch>
        </p:blipFill>
        <p:spPr bwMode="auto">
          <a:xfrm>
            <a:off x="3179763" y="566738"/>
            <a:ext cx="8845550" cy="6291262"/>
          </a:xfrm>
          <a:prstGeom prst="rect">
            <a:avLst/>
          </a:prstGeom>
          <a:noFill/>
          <a:ln w="2857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ector reto 6"/>
          <p:cNvCxnSpPr/>
          <p:nvPr/>
        </p:nvCxnSpPr>
        <p:spPr>
          <a:xfrm>
            <a:off x="7588250" y="1404938"/>
            <a:ext cx="409575" cy="14287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>
            <a:off x="7699375" y="5516563"/>
            <a:ext cx="420688" cy="1111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>
            <a:off x="7686675" y="5748338"/>
            <a:ext cx="407988" cy="127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>
            <a:off x="7686675" y="6129338"/>
            <a:ext cx="407988" cy="14287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to 13"/>
          <p:cNvCxnSpPr/>
          <p:nvPr/>
        </p:nvCxnSpPr>
        <p:spPr>
          <a:xfrm flipV="1">
            <a:off x="7713663" y="6537325"/>
            <a:ext cx="638175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7726363" y="3687763"/>
            <a:ext cx="409575" cy="127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/>
          <p:cNvCxnSpPr/>
          <p:nvPr/>
        </p:nvCxnSpPr>
        <p:spPr>
          <a:xfrm>
            <a:off x="7699375" y="4710113"/>
            <a:ext cx="409575" cy="14287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>
            <a:off x="7699375" y="3278188"/>
            <a:ext cx="409575" cy="127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8" y="1552575"/>
            <a:ext cx="9537700" cy="4260850"/>
          </a:xfrm>
          <a:prstGeom prst="rect">
            <a:avLst/>
          </a:prstGeom>
          <a:noFill/>
          <a:ln w="38100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3" y="1562100"/>
            <a:ext cx="8662987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Conector reto 5"/>
          <p:cNvCxnSpPr/>
          <p:nvPr/>
        </p:nvCxnSpPr>
        <p:spPr>
          <a:xfrm>
            <a:off x="8362950" y="3295650"/>
            <a:ext cx="438150" cy="190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8362950" y="3581400"/>
            <a:ext cx="438150" cy="190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>
            <a:off x="8382000" y="4171950"/>
            <a:ext cx="438150" cy="190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/>
          <p:cNvCxnSpPr/>
          <p:nvPr/>
        </p:nvCxnSpPr>
        <p:spPr>
          <a:xfrm>
            <a:off x="8382000" y="5029200"/>
            <a:ext cx="514350" cy="190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/>
          <p:cNvCxnSpPr/>
          <p:nvPr/>
        </p:nvCxnSpPr>
        <p:spPr>
          <a:xfrm>
            <a:off x="8382000" y="5886450"/>
            <a:ext cx="438150" cy="190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1050925" y="1787525"/>
            <a:ext cx="10760075" cy="4779963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Segundo escore de risco baseados em alguns fatores de risco maternos e obstétricos para hiperbilirrubilinemia não-hemolítica, 43% dos neonatos tinham sido classificados como risco muito alto (&gt;10%) a alto (5-10%)  de desenvolver hiperbilirrubinemia com necessidade de tratamento ao nascimento, além de 42% classificados como moderado e 10% como baixo risco.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Dentre os RNs com níveis séricos de BT =&gt; 30mg/dL, 42% (28) tinha 1 ou mais sintomas de encefalopatia aguda por bilirrubina documentada nos registros médicos.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13 RNs desenvolveram Kernicterus, incidência de 1,3 / 100 000 (0,6 – 2,0, com  IC 95%). Todos tinham sinais de encefalopatia aguda e BT sérica entre 30 – 45mg/dL.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O nível máximo de bilirrubina naqueles com Kernicterus foi maior comparados aos demais que não desenvolveram a doença, 36 (4,6) mg/dL x 32 (3,2) mg/dL. 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pt-BR" altLang="pt-BR" sz="2000" smtClean="0"/>
          </a:p>
          <a:p>
            <a:pPr algn="just" eaLnBrk="1" hangingPunct="1"/>
            <a:endParaRPr lang="pt-BR" alt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/>
          </p:cNvSpPr>
          <p:nvPr>
            <p:ph type="body" idx="1"/>
          </p:nvPr>
        </p:nvSpPr>
        <p:spPr>
          <a:xfrm>
            <a:off x="1023938" y="2286000"/>
            <a:ext cx="9720262" cy="44418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600" smtClean="0"/>
              <a:t>Ao auditar os registros médicos de 67 bebês com níveis perigosos de bilirrubina, usando método pré-definido de indicadores de desempenho dos autores, descobriram </a:t>
            </a:r>
          </a:p>
          <a:p>
            <a:pPr>
              <a:lnSpc>
                <a:spcPct val="80000"/>
              </a:lnSpc>
            </a:pPr>
            <a:r>
              <a:rPr lang="pt-BR" altLang="pt-BR" sz="2600" b="1" smtClean="0">
                <a:solidFill>
                  <a:srgbClr val="FF3300"/>
                </a:solidFill>
              </a:rPr>
              <a:t>         -que grandes proporções de bebês tiveram alta precoce do hospital sem uma determinação do nível de bilirrubina pré-alta (por exemplo, para 15 de 19</a:t>
            </a:r>
            <a:r>
              <a:rPr lang="pt-BR" altLang="pt-BR" sz="2600" smtClean="0">
                <a:solidFill>
                  <a:srgbClr val="FF3300"/>
                </a:solidFill>
              </a:rPr>
              <a:t> crianças [79%] deixaram o hospital &lt;24 horas após o nascimento) </a:t>
            </a:r>
          </a:p>
          <a:p>
            <a:pPr>
              <a:lnSpc>
                <a:spcPct val="80000"/>
              </a:lnSpc>
            </a:pPr>
            <a:r>
              <a:rPr lang="pt-BR" altLang="pt-BR" sz="2600" b="1" smtClean="0">
                <a:solidFill>
                  <a:srgbClr val="FF3300"/>
                </a:solidFill>
              </a:rPr>
              <a:t>                                                         E</a:t>
            </a:r>
          </a:p>
          <a:p>
            <a:pPr>
              <a:lnSpc>
                <a:spcPct val="80000"/>
              </a:lnSpc>
            </a:pPr>
            <a:r>
              <a:rPr lang="pt-BR" altLang="pt-BR" sz="2600" b="1" smtClean="0">
                <a:solidFill>
                  <a:srgbClr val="FF3300"/>
                </a:solidFill>
              </a:rPr>
              <a:t>- que a exsanguineotransfusão  prematura ou não exsanguíneotransfusão era comum (por exemplo,&gt; 12 horas de atraso ou não exsanguineotransfusão  para19 de 28 crianças [68%])</a:t>
            </a: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1023938" y="295275"/>
            <a:ext cx="9720262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defTabSz="914400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cap="all" spc="1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resultados</a:t>
            </a:r>
            <a:endParaRPr lang="pt-BR" sz="4000" cap="all" spc="1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2773" name="Oval 5"/>
          <p:cNvSpPr>
            <a:spLocks noChangeArrowheads="1"/>
          </p:cNvSpPr>
          <p:nvPr/>
        </p:nvSpPr>
        <p:spPr bwMode="auto">
          <a:xfrm>
            <a:off x="2921000" y="1203325"/>
            <a:ext cx="6865938" cy="8683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/>
            <a:r>
              <a:rPr lang="pt-BR" altLang="pt-BR" b="1">
                <a:solidFill>
                  <a:srgbClr val="FFFF00"/>
                </a:solidFill>
              </a:rPr>
              <a:t>ADERÊNCIAS AS MELHORES PRÁTICAS</a:t>
            </a: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5337175" y="6418263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 sz="2400" b="1">
                <a:solidFill>
                  <a:srgbClr val="0000FF"/>
                </a:solidFill>
              </a:rPr>
              <a:t>Tabela 3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50" y="1228725"/>
            <a:ext cx="8382000" cy="546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Conector reto 6"/>
          <p:cNvCxnSpPr/>
          <p:nvPr/>
        </p:nvCxnSpPr>
        <p:spPr>
          <a:xfrm>
            <a:off x="8286750" y="2552700"/>
            <a:ext cx="800100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>
            <a:off x="8286750" y="6134100"/>
            <a:ext cx="800100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 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1050925" y="1787525"/>
            <a:ext cx="10642600" cy="4779963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pt-BR" altLang="pt-BR" sz="2000" b="1" smtClean="0">
                <a:solidFill>
                  <a:srgbClr val="0000FF"/>
                </a:solidFill>
              </a:rPr>
              <a:t>Entre 13 crianças com diagnóstico de Kernicterus, a lesão cerebral foi considerada potencialmente evitável em 6 RNs e evitável em 5, com base em 1 ou vários dos seguintes critérios</a:t>
            </a:r>
            <a:r>
              <a:rPr lang="pt-BR" altLang="pt-BR" sz="2000" b="1" smtClean="0"/>
              <a:t>: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ausência de triagem do nível de bilirrubina ou o rastreio mal indicado (n = 6), má interpretação dos valores de bilirrubina (n = 2), início mal indicado ou tardio da fototerapia intensiva (n = 1), mal indicado ou tardio ou nenhum tratamento com exsanguineotransfusão (n = 6), ou ausência de exsanguineotransfusões repetidas apesar da indicação (n = 1).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</a:t>
            </a:r>
            <a:r>
              <a:rPr lang="pt-BR" altLang="pt-BR" sz="2000" smtClean="0">
                <a:solidFill>
                  <a:srgbClr val="FF0000"/>
                </a:solidFill>
              </a:rPr>
              <a:t>O Kernicterus foi avaliado como potencialmente inevitável em apenas 1 lactente (prematuro tardio com trissomia 21) e como inevitável em apenas 1 (RN a termo sem fatores de risco, rastreado segundo a diretriz e readmitido com hiperbilirrubinemia extrema, diagnosticada como deficiência de G6PD</a:t>
            </a:r>
            <a:r>
              <a:rPr lang="pt-BR" altLang="pt-BR" sz="2000" smtClean="0"/>
              <a:t>).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 </a:t>
            </a:r>
            <a:r>
              <a:rPr lang="pt-BR" altLang="pt-BR" sz="2000" smtClean="0">
                <a:solidFill>
                  <a:srgbClr val="FF0000"/>
                </a:solidFill>
              </a:rPr>
              <a:t>6 das 13 famílias com filhos com Kernicterus</a:t>
            </a:r>
            <a:r>
              <a:rPr lang="pt-BR" altLang="pt-BR" sz="2000" smtClean="0"/>
              <a:t> solicitaram e receberam </a:t>
            </a:r>
            <a:r>
              <a:rPr lang="pt-BR" altLang="pt-BR" sz="2000" smtClean="0">
                <a:solidFill>
                  <a:srgbClr val="FF0000"/>
                </a:solidFill>
              </a:rPr>
              <a:t>auxílio financeiro</a:t>
            </a:r>
            <a:r>
              <a:rPr lang="pt-BR" altLang="pt-BR" sz="2000" smtClean="0"/>
              <a:t>, assim como 1 único paciente diagnosticado com hiperbilirrubinemia neonatal.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2038" y="304800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1050925" y="1787525"/>
            <a:ext cx="10642600" cy="4779963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 </a:t>
            </a:r>
            <a:r>
              <a:rPr lang="pt-BR" altLang="pt-BR" sz="2400" b="1" smtClean="0">
                <a:solidFill>
                  <a:srgbClr val="FF0000"/>
                </a:solidFill>
              </a:rPr>
              <a:t>A hiperbilirrubinemia grave e Kernicterus entre prematuros tardios ainda ocorre e aumenta na Suécia.</a:t>
            </a:r>
          </a:p>
          <a:p>
            <a:pPr algn="ctr" eaLnBrk="1" hangingPunct="1">
              <a:buFont typeface="Arial" panose="020B0604020202020204" pitchFamily="34" charset="0"/>
              <a:buChar char="•"/>
            </a:pPr>
            <a:r>
              <a:rPr lang="pt-BR" altLang="pt-BR" sz="2400" b="1" smtClean="0">
                <a:solidFill>
                  <a:srgbClr val="FF0000"/>
                </a:solidFill>
              </a:rPr>
              <a:t>  Quase metade dos RNs com níveis graves de bilirrubina poderiam ter sido identificados, sem o teste sanguíneo, apenas como estratificado o risco como alto ou muito alto ao nascimento.</a:t>
            </a:r>
          </a:p>
          <a:p>
            <a:pPr algn="ctr" eaLnBrk="1" hangingPunct="1">
              <a:buFont typeface="Arial" panose="020B0604020202020204" pitchFamily="34" charset="0"/>
              <a:buChar char="•"/>
            </a:pPr>
            <a:r>
              <a:rPr lang="pt-BR" altLang="pt-BR" sz="2400" b="1" smtClean="0">
                <a:solidFill>
                  <a:srgbClr val="FF0000"/>
                </a:solidFill>
              </a:rPr>
              <a:t>  85% daqueles com Kernicterus seriam potencialmente evitáveis, devido a não aderência às Diretrizes de cuidados pré-estabelecidas.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 A incidência de Kernicterus encontrada foi pouco mais elevada comparada a outros estudos (Canadá, California e Dinamarca 0,5 a 1 / 100 000 RN [13,15,17,22-24], e Noruega &lt; 0,5 / 100 000 RN [25]).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 A incidência de hiperbilirrubinemia grave (BT =&gt; 30mg/dL) foi de 6,8 / 100 000 RN, compatível com outros estudos europeus e dos EUA [16, 26-28], porém taxas muito elevadas ainda são observadas em países de média a baixa renda da Ásia (1500-3000 / 100 000 RN) [12,29,30].</a:t>
            </a:r>
          </a:p>
          <a:p>
            <a:pPr algn="just" eaLnBrk="1" hangingPunct="1"/>
            <a:endParaRPr lang="pt-BR" alt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995363" y="1228725"/>
            <a:ext cx="10642600" cy="4779963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 </a:t>
            </a:r>
            <a:r>
              <a:rPr lang="pt-BR" altLang="pt-BR" sz="2400" smtClean="0"/>
              <a:t>Baseados nos fatores de risco maternos e obstétricos, </a:t>
            </a:r>
            <a:r>
              <a:rPr lang="pt-BR" altLang="pt-BR" sz="2400" b="1" smtClean="0">
                <a:solidFill>
                  <a:srgbClr val="0000FF"/>
                </a:solidFill>
              </a:rPr>
              <a:t>os riscos alto e muito alto de hiperbilirrubinemia com necessidade de tratamento poderiam ter sido identificados ao nascimento em quase metade daqueles com níveis graves</a:t>
            </a:r>
            <a:r>
              <a:rPr lang="pt-BR" altLang="pt-BR" sz="2400" b="1" smtClean="0"/>
              <a:t>.</a:t>
            </a:r>
            <a:r>
              <a:rPr lang="pt-BR" altLang="pt-BR" sz="2400" smtClean="0"/>
              <a:t> No entanto, a estratificação de risco serve apenas de alerta para rastreio dos bebês, e não se aplica para determinar a severidade da doença.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 A doença hemolítica (isoimunização ABO e deficiência de G6PD) contribuiu mais para hiperbilirrubinemia grave. Porém, serve de alerta o fato de 1 em cada 4 RNs não tiveram doença ou outro fator de risco.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 </a:t>
            </a:r>
            <a:r>
              <a:rPr lang="pt-BR" altLang="pt-BR" sz="2400" b="1" smtClean="0">
                <a:solidFill>
                  <a:srgbClr val="FF0000"/>
                </a:solidFill>
              </a:rPr>
              <a:t>1 e cada 5 RNs com hiperbilirrubinemia grave que desenvolveu Kernicterus e mais da metade dos casos associou-se a falta de rastreio e diagnóstico</a:t>
            </a:r>
            <a:r>
              <a:rPr lang="pt-BR" altLang="pt-BR" sz="2400" smtClean="0"/>
              <a:t>. </a:t>
            </a:r>
            <a:r>
              <a:rPr lang="pt-BR" altLang="pt-BR" sz="2400" b="1" smtClean="0">
                <a:solidFill>
                  <a:srgbClr val="FF0000"/>
                </a:solidFill>
              </a:rPr>
              <a:t>Atribuiu-se a isso o desconhecimento das Diretrizes, não aceitação das recomendações ou limitação da equipe.</a:t>
            </a:r>
            <a:r>
              <a:rPr lang="pt-BR" altLang="pt-BR" sz="2400" smtClean="0"/>
              <a:t> Além disso, há apenas os registros de níveis de indicação de fototerapia e exsanguineotransfusão no momento do registro médico podendo ter lapso de tempo entre a estratificação da zona de risco nos diferentes níveis de bilirrubinas.</a:t>
            </a:r>
          </a:p>
          <a:p>
            <a:pPr algn="just" eaLnBrk="1" hangingPunct="1"/>
            <a:endParaRPr lang="pt-BR" alt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68288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>
          <a:xfrm>
            <a:off x="1050925" y="1787525"/>
            <a:ext cx="10642600" cy="4779963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 </a:t>
            </a:r>
            <a:r>
              <a:rPr lang="pt-BR" altLang="pt-BR" sz="2400" b="1" smtClean="0">
                <a:solidFill>
                  <a:srgbClr val="FF3300"/>
                </a:solidFill>
              </a:rPr>
              <a:t>A indicação equivocada ou a não-realização de exsanguineotransfusão em RNs  com níveis de bilirrubinas =&gt; 30mg/dL ou com sintomas de encefalopatia aguda por bilirrubina, pode ser explicada pela resistência a realização do procedimento devido aos avanços da prevenção e tratamento da Doença Hemolítica RH reduzindo o número de exsanguineotransfusões, além de muitos bebês responderem à fototerapia intensiva [33].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pt-BR" altLang="pt-BR" sz="2400" smtClean="0"/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400" smtClean="0"/>
              <a:t>  À não solicitação do auxílio financeiro se deve à desinformação dos pacientes, embora seja obrigatória a instrução por parte dos profissionais médicos no caso de acometimento de alguma injúria ao paciente.</a:t>
            </a:r>
          </a:p>
          <a:p>
            <a:pPr algn="just" eaLnBrk="1" hangingPunct="1">
              <a:buFont typeface="Tw Cen MT" pitchFamily="34" charset="0"/>
              <a:buNone/>
            </a:pPr>
            <a:endParaRPr lang="pt-BR" alt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1227138" y="1284288"/>
            <a:ext cx="10642600" cy="4779962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 </a:t>
            </a:r>
            <a:r>
              <a:rPr lang="pt-BR" altLang="pt-BR" b="1" smtClean="0">
                <a:solidFill>
                  <a:srgbClr val="FF3300"/>
                </a:solidFill>
              </a:rPr>
              <a:t>Limitações:</a:t>
            </a:r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t-BR" altLang="pt-BR" smtClean="0"/>
              <a:t>  </a:t>
            </a:r>
            <a:r>
              <a:rPr lang="pt-BR" altLang="pt-BR" sz="2000" smtClean="0"/>
              <a:t>Estudo retrospectivo com provável perda de dados.</a:t>
            </a:r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pt-BR" altLang="pt-BR" sz="2000" smtClean="0"/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t-BR" altLang="pt-BR" sz="2000" smtClean="0"/>
              <a:t>  Foi coletado apenas os valores máximos de bilirrubinas séricas encontrados devido a falta de uniformização dos registros</a:t>
            </a:r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pt-BR" altLang="pt-BR" sz="2000" smtClean="0"/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t-BR" altLang="pt-BR" sz="2000" smtClean="0"/>
              <a:t>  Ausência de grupo controle </a:t>
            </a:r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pt-BR" altLang="pt-BR" sz="2000" smtClean="0"/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t-BR" altLang="pt-BR" sz="2000" smtClean="0"/>
              <a:t>  Pobreza e escassez de informações clínicas de registros médicos </a:t>
            </a:r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pt-BR" altLang="pt-BR" sz="2000" smtClean="0"/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t-BR" altLang="pt-BR" sz="2000" smtClean="0"/>
              <a:t>  O aumento da taxa de incidência anual de hiperblirrubinemia pode ser devido os dados no inicio do estudo terem sido subestimados, aumentando o número de diagnósticos ao longo do tempo acompanhando os avanços no rastreio dessa condição, com a dosagem mais frequente de bilirrubinas conforme fatores de risco.</a:t>
            </a:r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pt-BR" altLang="pt-BR" sz="2000" smtClean="0"/>
          </a:p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t-BR" altLang="pt-BR" sz="2000" smtClean="0"/>
              <a:t>  A classificação de Kernicterus na secção de afecções perinatais pelo CID-10 pode ter subestimado a identificação dos acometidos já que ele é seguido pelo sistema de registro de nascimentos sueco. </a:t>
            </a:r>
          </a:p>
          <a:p>
            <a:pPr algn="just" eaLnBrk="1" hangingPunct="1"/>
            <a:endParaRPr lang="pt-BR" alt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conclusão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>
          <a:xfrm>
            <a:off x="752475" y="1330325"/>
            <a:ext cx="10642600" cy="4779963"/>
          </a:xfrm>
          <a:ln w="76200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 </a:t>
            </a:r>
            <a:r>
              <a:rPr lang="pt-BR" altLang="pt-BR" sz="2000" b="1" smtClean="0"/>
              <a:t>A cada 100 000 nascidos a termo ou próximo do termo, 6,8 desenvolvem hiperbilirrubinemia grave e 1,3 apresentam Kernicterus.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pt-BR" altLang="pt-BR" sz="2000" b="1" smtClean="0"/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b="1" smtClean="0"/>
              <a:t>  Os que desenvolvem injuria cerebral devido hiperbilirrubinemia grave, 85% são potencialmente evitáveis.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pt-BR" altLang="pt-BR" sz="2000" b="1" smtClean="0"/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b="1" smtClean="0"/>
              <a:t>  Consiste em um desafio prevenir Kernicterus, não apenas pela determinações dos níveis de bilirrubinas antes da alta hospitalar, mas também em melhorar o registro das informações e o processo de trabalho de rastreio, diagnóstico e tratamento dessa condição.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pt-BR" altLang="pt-BR" sz="2000" b="1" smtClean="0"/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t-BR" altLang="pt-BR" sz="2000" b="1" smtClean="0"/>
              <a:t>  Deve ser prioridade continuar a investigação de hiperbilirrubinemia grave e Kernicterus se causa não  aparente.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65475" cy="6858000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8513763" y="3089275"/>
            <a:ext cx="458787" cy="2947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endParaRPr lang="pt-BR" altLang="pt-BR"/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4941888" y="990600"/>
            <a:ext cx="6367462" cy="4543425"/>
          </a:xfrm>
          <a:prstGeom prst="rect">
            <a:avLst/>
          </a:prstGeom>
          <a:solidFill>
            <a:srgbClr val="CCFFCC"/>
          </a:solidFill>
          <a:ln w="5715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/>
              <a:t>                   </a:t>
            </a:r>
            <a:r>
              <a:rPr lang="pt-BR" altLang="pt-BR" b="1">
                <a:solidFill>
                  <a:srgbClr val="FF3300"/>
                </a:solidFill>
              </a:rPr>
              <a:t>Pontos chave</a:t>
            </a:r>
          </a:p>
          <a:p>
            <a:pPr defTabSz="914400"/>
            <a:r>
              <a:rPr lang="pt-BR" altLang="pt-BR" b="1">
                <a:solidFill>
                  <a:srgbClr val="0000FF"/>
                </a:solidFill>
              </a:rPr>
              <a:t>Pergunta:</a:t>
            </a:r>
            <a:r>
              <a:rPr lang="pt-BR" altLang="pt-BR"/>
              <a:t> Qual é a incidência de hiperbilirrubinemia neonatal perigosa, e existe uma associação entre</a:t>
            </a:r>
          </a:p>
          <a:p>
            <a:pPr defTabSz="914400"/>
            <a:r>
              <a:rPr lang="pt-BR" altLang="pt-BR"/>
              <a:t>a qualidade dos cuidados neonatais e Kernicterus?</a:t>
            </a:r>
          </a:p>
          <a:p>
            <a:pPr defTabSz="914400"/>
            <a:r>
              <a:rPr lang="pt-BR" altLang="pt-BR" b="1">
                <a:solidFill>
                  <a:srgbClr val="0000FF"/>
                </a:solidFill>
              </a:rPr>
              <a:t>Achados:</a:t>
            </a:r>
            <a:r>
              <a:rPr lang="pt-BR" altLang="pt-BR"/>
              <a:t> Nesta coorte de 992 378 nascidos vivos</a:t>
            </a:r>
          </a:p>
          <a:p>
            <a:pPr defTabSz="914400"/>
            <a:r>
              <a:rPr lang="pt-BR" altLang="pt-BR"/>
              <a:t>na Suécia de 2008 a 2016,67 recém-nascidos foram expostos a níveis  séricos de bilirrubina de 30 mg / dL (510 μmol / L) ou superior, dos quais 13 desenvolveram </a:t>
            </a:r>
          </a:p>
          <a:p>
            <a:pPr defTabSz="914400"/>
            <a:r>
              <a:rPr lang="pt-BR" altLang="pt-BR"/>
              <a:t>kernicterus. A análise da causa raiz indicou que 11 destes 13 casos de kernicterus (85%) foram potencialmente evitáveis porque eram associados a  sub-ótima triagem, , diagnóstico ou tratamento.</a:t>
            </a:r>
          </a:p>
          <a:p>
            <a:pPr defTabSz="914400"/>
            <a:r>
              <a:rPr lang="pt-BR" altLang="pt-BR" b="1">
                <a:solidFill>
                  <a:srgbClr val="0000FF"/>
                </a:solidFill>
              </a:rPr>
              <a:t>Significado</a:t>
            </a:r>
            <a:r>
              <a:rPr lang="pt-BR" altLang="pt-BR" b="1"/>
              <a:t>:</a:t>
            </a:r>
            <a:r>
              <a:rPr lang="pt-BR" altLang="pt-BR"/>
              <a:t>Kernicterus observado em uma alta definição de recursos foi associada com a não-adesão às melhores práticas (</a:t>
            </a:r>
            <a:r>
              <a:rPr lang="pt-BR" altLang="pt-BR" i="1"/>
              <a:t>guidelines</a:t>
            </a:r>
            <a:r>
              <a:rPr lang="pt-BR" altLang="pt-BR"/>
              <a:t>) e, portanto, pode ter sido prevenido na maioria das crianças.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088" y="493713"/>
            <a:ext cx="9004300" cy="609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138" y="0"/>
            <a:ext cx="7859712" cy="554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527675"/>
            <a:ext cx="7956550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bibliografia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>
          <a:xfrm>
            <a:off x="781050" y="1371600"/>
            <a:ext cx="11182350" cy="5195888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1. Mwaniki MK, Atieno M, Lawn JE, Newton CR. Long-term neurodevelopmental outcomes after intrauterine and </a:t>
            </a:r>
            <a:r>
              <a:rPr lang="en-US" altLang="pt-BR" sz="1400" smtClean="0"/>
              <a:t>neonatal insults: a systematic review. </a:t>
            </a:r>
            <a:r>
              <a:rPr lang="en-US" altLang="pt-BR" sz="1400" i="1" smtClean="0"/>
              <a:t>Lancet. 2012;379(9814):445-452. doi:10.1016/S0140-6736(11)61577-8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2. Eggert LD, Wiedmeier SE, Wilson J, Christensen RD. The effect of instituting a prehospital-discharge newborn bilirubin screening program in an 18-hospital health system. </a:t>
            </a:r>
            <a:r>
              <a:rPr lang="en-US" altLang="pt-BR" sz="1400" i="1" smtClean="0"/>
              <a:t>Pediatrics. 2006;117(5):e855-e862. doi:10.1542/peds. </a:t>
            </a:r>
            <a:r>
              <a:rPr lang="pt-BR" altLang="pt-BR" sz="1400" smtClean="0"/>
              <a:t>2005-1338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3. Lee BK, Le Ray I, Sun JY, Wikman A, Reilly M, Johansson S. Haemolytic and nonhaemolytic neonatal jaundice have different risk factor profiles. </a:t>
            </a:r>
            <a:r>
              <a:rPr lang="pt-BR" altLang="pt-BR" sz="1400" i="1" smtClean="0"/>
              <a:t>Acta Paediatr. 2016;105(12):1444-1450. doi:10.1111/apa.13470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4. Norman M, Aberg K, Holmsten K,Weibel V, Ekeus C. Predicting nonhemolytic neonatal hyperbilirubinemia. </a:t>
            </a:r>
            <a:r>
              <a:rPr lang="pt-BR" altLang="pt-BR" sz="1400" i="1" smtClean="0"/>
              <a:t>Pediatrics. 2015;136(6):1087-1094. doi:10.1542/peds.2015-2001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5. American Academy of Pediatrics Subcommittee on Hyperbilirubinemia. Management of hyperbilirubinemia in </a:t>
            </a:r>
            <a:r>
              <a:rPr lang="en-US" altLang="pt-BR" sz="1400" smtClean="0"/>
              <a:t>the newborn infant 35 or more weeks of gestation. </a:t>
            </a:r>
            <a:r>
              <a:rPr lang="en-US" altLang="pt-BR" sz="1400" i="1" smtClean="0"/>
              <a:t>Pediatrics. 2004;114(1):297-316. doi:10.1542/peds.114.1.297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6. Maisels MJ, McDonagh AF. Phototherapy for neonatal jaundice. </a:t>
            </a:r>
            <a:r>
              <a:rPr lang="pt-BR" altLang="pt-BR" sz="1400" i="1" smtClean="0"/>
              <a:t>N Engl J Med. 2008;358(9):920-928. doi:10. </a:t>
            </a:r>
            <a:r>
              <a:rPr lang="pt-BR" altLang="pt-BR" sz="1400" smtClean="0"/>
              <a:t>1056/NEJMct0708376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7. Bhutani VK, Maisels MJ, Stark AR, Buonocore G; Expert Committee for Severe Neonatal Hyperbilirubinemia; </a:t>
            </a:r>
            <a:r>
              <a:rPr lang="en-US" altLang="pt-BR" sz="1400" smtClean="0"/>
              <a:t>European Society for Pediatric Research; American Academy of Pediatrics. Management of jaundice and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prevention of severe neonatal hiperbilirrubinemia in infants35 weeks gestation. </a:t>
            </a:r>
            <a:r>
              <a:rPr lang="en-US" altLang="pt-BR" sz="1400" i="1" smtClean="0"/>
              <a:t>Neonatology. 2008;94 </a:t>
            </a:r>
            <a:r>
              <a:rPr lang="pt-BR" altLang="pt-BR" sz="1400" smtClean="0"/>
              <a:t>(1):63-67. doi:10.1159/000113463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8. Schwartz HP, Haberman BE, Ruddy RM. Hyperbilirubinemia: current guidelines and emerging therapies. </a:t>
            </a:r>
            <a:r>
              <a:rPr lang="pt-BR" altLang="pt-BR" sz="1400" i="1" smtClean="0"/>
              <a:t>Pediatr </a:t>
            </a:r>
            <a:r>
              <a:rPr lang="it-IT" altLang="pt-BR" sz="1400" i="1" smtClean="0"/>
              <a:t>Emerg Care. 2011;27(9):884-889. doi:10.1097/PEC.0b013e31822c9b4c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9. Bhutani VK, Johnson L. A proposal to prevent severe neonatal hyperbilirubinemia and kernicterus. </a:t>
            </a:r>
            <a:r>
              <a:rPr lang="pt-BR" altLang="pt-BR" sz="1400" i="1" smtClean="0"/>
              <a:t>J Perinatol. </a:t>
            </a:r>
            <a:r>
              <a:rPr lang="pt-BR" altLang="pt-BR" sz="1400" smtClean="0"/>
              <a:t>2009;29(suppl 1):S61-S67. doi:10.1038/jp.2008.213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10. Bhutani VK, Johnson L. Kernicterus in the 21st century: frequently asked questions. </a:t>
            </a:r>
            <a:r>
              <a:rPr lang="en-US" altLang="pt-BR" sz="1400" i="1" smtClean="0"/>
              <a:t>J Perinatol. 2009; </a:t>
            </a:r>
            <a:r>
              <a:rPr lang="pt-BR" altLang="pt-BR" sz="1400" smtClean="0"/>
              <a:t>29(suppl 1):S20-S24. doi:10.1038/jp.2008.212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11. Bhutani VK, Zipursky A, Blencowe H, et al. Neonatal hyperbilirubinemia and Rhesus disease of the newborn: </a:t>
            </a:r>
            <a:r>
              <a:rPr lang="en-US" altLang="pt-BR" sz="1400" smtClean="0"/>
              <a:t>incidence and impairment estimates for 2010 at regional and global levels. </a:t>
            </a:r>
            <a:r>
              <a:rPr lang="en-US" altLang="pt-BR" sz="1400" i="1" smtClean="0"/>
              <a:t>Pediatr Res. 2013;74(suppl 1):86-100. </a:t>
            </a:r>
            <a:r>
              <a:rPr lang="pt-BR" altLang="pt-BR" sz="1400" smtClean="0"/>
              <a:t>doi:10.1038/pr.2013.208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bibliografia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781050" y="1371600"/>
            <a:ext cx="11182350" cy="5195888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12. Slusher TM, Zamora TG, Appiah D, et al. Burden of severe neonatal jaundice: a systematic review and metaanalysis. </a:t>
            </a:r>
            <a:r>
              <a:rPr lang="pt-BR" altLang="pt-BR" sz="1400" i="1" smtClean="0"/>
              <a:t>BMJ Paediatr Open. 2017;1(1):e000105. doi:10.1136/bmjpo-2017-000105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13. Ebbesen F, Andersson C, Verder H, et al. Extreme hyperbilirubinaemia in term and near-term infants in Denmark. </a:t>
            </a:r>
            <a:r>
              <a:rPr lang="pt-BR" altLang="pt-BR" sz="1400" i="1" smtClean="0"/>
              <a:t>Acta Paediatr. 2005;94(1):59-64. doi:10.1080/08035250410022170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14. Ebbesen F, Bjerre JV, Vandborg PK. Relation between serum bilirubin levels450 </a:t>
            </a:r>
            <a:r>
              <a:rPr lang="el-GR" altLang="pt-BR" sz="1400" smtClean="0"/>
              <a:t>μ</a:t>
            </a:r>
            <a:r>
              <a:rPr lang="pt-BR" altLang="pt-BR" sz="1400" smtClean="0"/>
              <a:t>mol/L and bilirubin </a:t>
            </a:r>
            <a:r>
              <a:rPr lang="en-US" altLang="pt-BR" sz="1400" smtClean="0"/>
              <a:t>encephalopathy: a Danish population-based study. </a:t>
            </a:r>
            <a:r>
              <a:rPr lang="en-US" altLang="pt-BR" sz="1400" i="1" smtClean="0"/>
              <a:t>Acta Paediatr. 2012;101(4):384-389. doi:10.1111/j.1651-2227. </a:t>
            </a:r>
            <a:r>
              <a:rPr lang="pt-BR" altLang="pt-BR" sz="1400" smtClean="0"/>
              <a:t>2011.02565.x</a:t>
            </a:r>
            <a:endParaRPr lang="en-US" altLang="pt-BR" sz="1400" smtClean="0"/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15. Sgro M, Campbell DM, Kandasamy S, Shah V. Incidence of chronic bilirubin encephalopathy in Canada, 2007- </a:t>
            </a:r>
            <a:r>
              <a:rPr lang="pt-BR" altLang="pt-BR" sz="1400" smtClean="0"/>
              <a:t>2008. </a:t>
            </a:r>
            <a:r>
              <a:rPr lang="pt-BR" altLang="pt-BR" sz="1400" i="1" smtClean="0"/>
              <a:t>Pediatrics. 2012;130(4):e886-e890. doi:10.1542/peds.2012-0253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16. Manning D, Todd P, Maxwell M, Jane PlattM. Prospective surveillance study of severe hyperbilirubinaemia in the newborn in the UK and Ireland. </a:t>
            </a:r>
            <a:r>
              <a:rPr lang="en-US" altLang="pt-BR" sz="1400" i="1" smtClean="0"/>
              <a:t>Arch Dis Child Fetal Neonatal Ed. 2007;92(5):F342-F346. doi:10.1136/adc. </a:t>
            </a:r>
            <a:r>
              <a:rPr lang="pt-BR" altLang="pt-BR" sz="1400" smtClean="0"/>
              <a:t>2006.105361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17. KuzniewiczMW, Wickremasinghe AC,Wu YW, et al. Incidence, etiology, and outcomes of hazardous hyperbilirubinemia in newborns. </a:t>
            </a:r>
            <a:r>
              <a:rPr lang="pt-BR" altLang="pt-BR" sz="1400" i="1" smtClean="0"/>
              <a:t>Pediatrics. 2014;134(3):504-509. doi:10.1542/peds.2014-0987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18. Newman TB, Liljestrand P, Jeremy RJ, et al; Jaundice and Infant Feeding Study Team. Outcomes among </a:t>
            </a:r>
            <a:r>
              <a:rPr lang="en-US" altLang="pt-BR" sz="1400" smtClean="0"/>
              <a:t>newborns with total serum bilirubin levels of 25mg per deciliter or more. </a:t>
            </a:r>
            <a:r>
              <a:rPr lang="en-US" altLang="pt-BR" sz="1400" i="1" smtClean="0"/>
              <a:t>N Engl J Med. 2006;354(18):1889-1900. </a:t>
            </a:r>
            <a:r>
              <a:rPr lang="pt-BR" altLang="pt-BR" sz="1400" smtClean="0"/>
              <a:t>doi:10.1056/NEJMoa054244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19. Johnson L, Bhutani VK, Karp K, Sivieri EM, Shapiro SM. Clinical report from the pilot USA Kernicterus Registry </a:t>
            </a:r>
            <a:r>
              <a:rPr lang="en-US" altLang="pt-BR" sz="1400" smtClean="0"/>
              <a:t>(1992 to 2004). </a:t>
            </a:r>
            <a:r>
              <a:rPr lang="en-US" altLang="pt-BR" sz="1400" i="1" smtClean="0"/>
              <a:t>J Perinatol. 2009;29(suppl 1):S25-S45. doi:10.1038/jp.2008.211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20. The Swedish Neonatal Society. Vardprogram: neonatal hyperbilirubinemi. </a:t>
            </a:r>
            <a:r>
              <a:rPr lang="pt-BR" altLang="pt-BR" sz="1400" smtClean="0">
                <a:hlinkClick r:id="rId2"/>
              </a:rPr>
              <a:t>http://neo.barnlakarforeningen.se/</a:t>
            </a:r>
            <a:r>
              <a:rPr lang="pt-BR" altLang="pt-BR" sz="1400" smtClean="0"/>
              <a:t> </a:t>
            </a:r>
            <a:r>
              <a:rPr lang="en-US" altLang="pt-BR" sz="1400" smtClean="0"/>
              <a:t>Wp content/uploads/sites/14/2014/03/hyperbili_2008.pdf. Published 2008. Accessed February 14, 2019.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21. Soop M, Fryksmark U, Koster M, Haglund B. Adverse events in hospitals are common: the majority can be avoided according to a study of medical records [in Swedish]. </a:t>
            </a:r>
            <a:r>
              <a:rPr lang="en-US" altLang="pt-BR" sz="1400" i="1" smtClean="0"/>
              <a:t>Lakartidningen. 2008;105(23):1748-1752.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22. Ebbesen F. Recurrence of kernicterus in term and near-term infants in Denmark. </a:t>
            </a:r>
            <a:r>
              <a:rPr lang="en-US" altLang="pt-BR" sz="1400" i="1" smtClean="0"/>
              <a:t>Acta Paediatr. 2000;89(10): </a:t>
            </a:r>
            <a:r>
              <a:rPr lang="pt-BR" altLang="pt-BR" sz="1400" smtClean="0"/>
              <a:t>1213-1217. doi:10.1111/j.1651-2227.2001.tb01368.x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295275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bibliografia</a:t>
            </a:r>
            <a:endParaRPr lang="pt-B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>
          <a:xfrm>
            <a:off x="781050" y="1371600"/>
            <a:ext cx="11182350" cy="5195888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23. Sgro M, Campbell D, Shah V. Incidence and causes of severe neonatal hiperbilirrubinemia in Canada. </a:t>
            </a:r>
            <a:r>
              <a:rPr lang="en-US" altLang="pt-BR" sz="1400" i="1" smtClean="0"/>
              <a:t>CMAJ. </a:t>
            </a:r>
            <a:r>
              <a:rPr lang="pt-BR" altLang="pt-BR" sz="1400" smtClean="0"/>
              <a:t>2006;175(6):587-590. doi:10.1503/cmaj.060328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24. Brooks JC, Fisher-Owens SA,Wu YW, Strauss DJ, Newman TB. Evidence suggests therewas not a “resurgence” of kernicterus in the 1990s. </a:t>
            </a:r>
            <a:r>
              <a:rPr lang="en-US" altLang="pt-BR" sz="1400" i="1" smtClean="0"/>
              <a:t>Pediatrics. 2011;127(4):672-679. doi:10.1542/peds.2010-2476</a:t>
            </a:r>
            <a:endParaRPr lang="en-US" altLang="pt-BR" sz="1400" smtClean="0"/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25. Bratlid D, Nakstad B, Hansen TW. National guidelines for treatment of jaundice in the newborn. </a:t>
            </a:r>
            <a:r>
              <a:rPr lang="en-US" altLang="pt-BR" sz="1400" i="1" smtClean="0"/>
              <a:t>Acta Paediatr. </a:t>
            </a:r>
            <a:r>
              <a:rPr lang="pt-BR" altLang="pt-BR" sz="1400" smtClean="0"/>
              <a:t>2011;100(4):499-505. doi:10.1111/j.1651-2227.2010.02104.x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26. Bhutani VK, Meng NF, Knauer Y, et al. Extreme hyperbilirubinemia and rescue exchange transfusion in </a:t>
            </a:r>
            <a:r>
              <a:rPr lang="en-US" altLang="pt-BR" sz="1400" smtClean="0"/>
              <a:t>California from 2007 to 2012. </a:t>
            </a:r>
            <a:r>
              <a:rPr lang="en-US" altLang="pt-BR" sz="1400" i="1" smtClean="0"/>
              <a:t>J Perinatol. 2016;36(10):853-857. doi:10.1038/jp.2016.106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27. Bjerre JV, Petersen JR, Ebbesen F. Surveillance of extreme hyperbilirubinaemia in Denmark: amethod to </a:t>
            </a:r>
            <a:r>
              <a:rPr lang="en-US" altLang="pt-BR" sz="1400" smtClean="0"/>
              <a:t>identify the newborn infants. </a:t>
            </a:r>
            <a:r>
              <a:rPr lang="en-US" altLang="pt-BR" sz="1400" i="1" smtClean="0"/>
              <a:t>Acta Paediatr. 2008;97(8):1030-1034. doi:10.1111/j.1651-2227.2008.00879.x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28. Gotink MJ, Benders MJ, Lavrijsen SW, Rodrigues Pereira R, Hulzebos CV, Dijk PH. Severe neonatal hyperbilirubinemia in the Netherlands. </a:t>
            </a:r>
            <a:r>
              <a:rPr lang="pt-BR" altLang="pt-BR" sz="1400" i="1" smtClean="0"/>
              <a:t>Neonatology. 2013;104(2):137-142. doi:10.1159/000351274</a:t>
            </a:r>
            <a:endParaRPr lang="en-US" altLang="pt-BR" sz="1400" smtClean="0"/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29. TheWorld Health Organization. National neonatal-perinatal database: report 2002-2003. </a:t>
            </a:r>
            <a:r>
              <a:rPr lang="en-US" altLang="pt-BR" sz="1400" smtClean="0">
                <a:hlinkClick r:id="rId2"/>
              </a:rPr>
              <a:t>http://www</a:t>
            </a:r>
            <a:r>
              <a:rPr lang="en-US" altLang="pt-BR" sz="1400" smtClean="0"/>
              <a:t>. newbornwhocc.org/pdf/nnpd_report_2002-03.PDF. Published 2005. Accessed February 8, 2018.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30. Tikmani SS,Warraich HJ, Abbasi F, Rizvi A, Darmstadt GL, Zaidi AK. Incidence of neonatal hyperbilirubinemia: </a:t>
            </a:r>
            <a:r>
              <a:rPr lang="en-US" altLang="pt-BR" sz="1400" smtClean="0"/>
              <a:t>a population-based prospective study in Pakistan. </a:t>
            </a:r>
            <a:r>
              <a:rPr lang="en-US" altLang="pt-BR" sz="1400" i="1" smtClean="0"/>
              <a:t>Trop Med Int Health. 2010;15(5):502-507. doi:10.1111/j.1365- </a:t>
            </a:r>
            <a:r>
              <a:rPr lang="pt-BR" altLang="pt-BR" sz="1400" smtClean="0"/>
              <a:t>3156.2010.02496.x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31. Johnson LH, Bhutani VK, Brown AK. System-based approach to management of neonatal jaundice and prevention of kernicterus. </a:t>
            </a:r>
            <a:r>
              <a:rPr lang="en-US" altLang="pt-BR" sz="1400" i="1" smtClean="0"/>
              <a:t>J Pediatr. 2002;140(4):396-403. doi:10.1067/mpd.2002.123098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32. Penn AA, Enzmann DR, Hahn JS, Stevenson DK. Kernicterus in a full term infant. </a:t>
            </a:r>
            <a:r>
              <a:rPr lang="pt-BR" altLang="pt-BR" sz="1400" i="1" smtClean="0"/>
              <a:t>Pediatrics. 1994;93(6, pt 1): </a:t>
            </a:r>
            <a:r>
              <a:rPr lang="pt-BR" altLang="pt-BR" sz="1400" smtClean="0"/>
              <a:t>1003-1006.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pt-BR" sz="1400" smtClean="0"/>
              <a:t>33. Hansen TW. Acute management of extreme neonatal jaundice—the potential benefits of intensified phototherapy and interruption of enterohepatic bilirubin circulation. </a:t>
            </a:r>
            <a:r>
              <a:rPr lang="en-US" altLang="pt-BR" sz="1400" i="1" smtClean="0"/>
              <a:t>Acta Paediatr. 1997;86(8):843-846. doi:10. </a:t>
            </a:r>
            <a:r>
              <a:rPr lang="pt-BR" altLang="pt-BR" sz="1400" smtClean="0"/>
              <a:t>1111/j.1651-2227.1997.tb08608.x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smtClean="0"/>
              <a:t>34. Christensen RD, Agarwal AM, George TI, Bhutani VK, Yaish HM. Acute neonatal bilirubin encephalopathy in the </a:t>
            </a:r>
            <a:r>
              <a:rPr lang="en-US" altLang="pt-BR" sz="1400" smtClean="0"/>
              <a:t>State of Utah 2009-2018. </a:t>
            </a:r>
            <a:r>
              <a:rPr lang="en-US" altLang="pt-BR" sz="1400" i="1" smtClean="0"/>
              <a:t>Blood Cells Mol Dis. 2018;72:10-13. doi:10.1016/j.bcmd.2018.05.002</a:t>
            </a:r>
            <a:endParaRPr lang="pt-BR" altLang="pt-BR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1225550" y="142875"/>
            <a:ext cx="9150350" cy="149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4600" cap="none" smtClean="0">
                <a:solidFill>
                  <a:srgbClr val="FF33CC"/>
                </a:solidFill>
              </a:rPr>
              <a:t>NOTA DO EDITOR DO DITE, DR. PAULO R. MARGOTTO. Consultem também! Aqui e Agora! </a:t>
            </a:r>
            <a:r>
              <a:rPr lang="pt-BR" altLang="pt-BR" sz="4600" i="1" cap="none" smtClean="0">
                <a:solidFill>
                  <a:srgbClr val="FF33CC"/>
                </a:solidFill>
              </a:rPr>
              <a:t>ONLINE SEMPRE!</a:t>
            </a: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8088" y="523875"/>
            <a:ext cx="1944687" cy="145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538"/>
            <a:ext cx="1606550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4" name="AutoShape 8"/>
          <p:cNvSpPr>
            <a:spLocks noChangeArrowheads="1"/>
          </p:cNvSpPr>
          <p:nvPr/>
        </p:nvSpPr>
        <p:spPr bwMode="auto">
          <a:xfrm>
            <a:off x="1706563" y="1741488"/>
            <a:ext cx="8229600" cy="1143000"/>
          </a:xfrm>
          <a:prstGeom prst="cube">
            <a:avLst>
              <a:gd name="adj" fmla="val 12519"/>
            </a:avLst>
          </a:prstGeom>
          <a:solidFill>
            <a:schemeClr val="accent1"/>
          </a:solidFill>
          <a:ln w="9525">
            <a:solidFill>
              <a:srgbClr val="FFCC66"/>
            </a:solidFill>
            <a:miter lim="800000"/>
            <a:headEnd/>
            <a:tailEnd/>
          </a:ln>
          <a:effectLst>
            <a:outerShdw dist="81320" dir="19280412" algn="ctr" rotWithShape="0">
              <a:schemeClr val="bg2"/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/>
            <a:r>
              <a:rPr lang="pt-BR" altLang="pt-BR" sz="3900">
                <a:solidFill>
                  <a:schemeClr val="tx2"/>
                </a:solidFill>
              </a:rPr>
              <a:t>KERNICTERUS, AINDA UM DESAFIO!</a:t>
            </a:r>
          </a:p>
        </p:txBody>
      </p:sp>
      <p:pic>
        <p:nvPicPr>
          <p:cNvPr id="36875" name="Picture 11" descr="Kernicterus-aula"/>
          <p:cNvPicPr>
            <a:picLocks noChangeAspect="1" noChangeArrowheads="1"/>
          </p:cNvPicPr>
          <p:nvPr/>
        </p:nvPicPr>
        <p:blipFill>
          <a:blip r:embed="rId4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300" y="2946400"/>
            <a:ext cx="4264025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6" name="Rectangle 12"/>
          <p:cNvSpPr>
            <a:spLocks noChangeArrowheads="1"/>
          </p:cNvSpPr>
          <p:nvPr/>
        </p:nvSpPr>
        <p:spPr bwMode="auto">
          <a:xfrm>
            <a:off x="247650" y="6015038"/>
            <a:ext cx="1123473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BR" sz="1600">
                <a:solidFill>
                  <a:srgbClr val="0033CC"/>
                </a:solidFill>
              </a:rPr>
              <a:t>Aula-Kernicterus ainda um Desafio:Drs. Mônica Lemos (Terapia Ocupacional), Carlos Zaconeta (Neonatologia), Sérgio Veiga (Neurologia) e Paulo R. Margotto (Neonatologia), Novembro de 2006</a:t>
            </a:r>
          </a:p>
          <a:p>
            <a:pPr algn="ctr"/>
            <a:endParaRPr lang="pt-BR" altLang="pt-BR" sz="1600">
              <a:solidFill>
                <a:srgbClr val="0033CC"/>
              </a:solidFill>
            </a:endParaRPr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auto">
          <a:xfrm>
            <a:off x="7974013" y="4400550"/>
            <a:ext cx="2549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>
                <a:hlinkClick r:id="rId5"/>
              </a:rPr>
              <a:t>pmargotto@gmail.com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6" descr="C:\Meus documentos\kernicterus-1-Dr.Paulo.jpg"/>
          <p:cNvPicPr>
            <a:picLocks noChangeAspect="1" noChangeArrowheads="1"/>
          </p:cNvPicPr>
          <p:nvPr/>
        </p:nvPicPr>
        <p:blipFill>
          <a:blip r:embed="rId2" r:link="rId3">
            <a:lum bright="-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3705225"/>
            <a:ext cx="3717925" cy="19685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4" name="Picture 6" descr="ppt">
            <a:hlinkClick r:id="rId4" tooltip="Kernicterus_HRAS_2017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28194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549275" y="868363"/>
            <a:ext cx="11369675" cy="191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altLang="pt-BR" sz="2700" b="1">
                <a:solidFill>
                  <a:srgbClr val="FF3300"/>
                </a:solidFill>
                <a:latin typeface="Lato" panose="020F0502020204030203" pitchFamily="34" charset="0"/>
              </a:rPr>
              <a:t>KERNICTERUS, AINDA UM DESAFIO, 2017 </a:t>
            </a:r>
            <a:r>
              <a:rPr lang="en-US" altLang="pt-BR" sz="2700" b="1">
                <a:solidFill>
                  <a:srgbClr val="FF3300"/>
                </a:solidFill>
              </a:rPr>
              <a:t>–</a:t>
            </a:r>
            <a:r>
              <a:rPr lang="en-US" altLang="pt-BR" sz="2700" b="1">
                <a:solidFill>
                  <a:srgbClr val="FF3300"/>
                </a:solidFill>
                <a:latin typeface="Lato" panose="020F0502020204030203" pitchFamily="34" charset="0"/>
              </a:rPr>
              <a:t> O Kernicterus </a:t>
            </a:r>
            <a:r>
              <a:rPr lang="en-US" altLang="pt-BR" sz="2700" b="1">
                <a:solidFill>
                  <a:srgbClr val="FF3300"/>
                </a:solidFill>
              </a:rPr>
              <a:t>é</a:t>
            </a:r>
            <a:r>
              <a:rPr lang="en-US" altLang="pt-BR" sz="2700" b="1">
                <a:solidFill>
                  <a:srgbClr val="FF3300"/>
                </a:solidFill>
                <a:latin typeface="Lato" panose="020F0502020204030203" pitchFamily="34" charset="0"/>
              </a:rPr>
              <a:t> devastador, por</a:t>
            </a:r>
            <a:r>
              <a:rPr lang="en-US" altLang="pt-BR" sz="2700" b="1">
                <a:solidFill>
                  <a:srgbClr val="FF3300"/>
                </a:solidFill>
              </a:rPr>
              <a:t>é</a:t>
            </a:r>
            <a:r>
              <a:rPr lang="en-US" altLang="pt-BR" sz="2700" b="1">
                <a:solidFill>
                  <a:srgbClr val="FF3300"/>
                </a:solidFill>
                <a:latin typeface="Lato" panose="020F0502020204030203" pitchFamily="34" charset="0"/>
              </a:rPr>
              <a:t>m, evit</a:t>
            </a:r>
            <a:r>
              <a:rPr lang="en-US" altLang="pt-BR" sz="2700" b="1">
                <a:solidFill>
                  <a:srgbClr val="FF3300"/>
                </a:solidFill>
              </a:rPr>
              <a:t>á</a:t>
            </a:r>
            <a:r>
              <a:rPr lang="en-US" altLang="pt-BR" sz="2700" b="1">
                <a:solidFill>
                  <a:srgbClr val="FF3300"/>
                </a:solidFill>
                <a:latin typeface="Lato" panose="020F0502020204030203" pitchFamily="34" charset="0"/>
              </a:rPr>
              <a:t>vel</a:t>
            </a:r>
          </a:p>
          <a:p>
            <a:pPr algn="ctr"/>
            <a:r>
              <a:rPr lang="en-US" altLang="pt-BR" sz="2400">
                <a:solidFill>
                  <a:srgbClr val="424242"/>
                </a:solidFill>
                <a:latin typeface="Source Sans Pro"/>
              </a:rPr>
              <a:t>Apresenta</a:t>
            </a:r>
            <a:r>
              <a:rPr lang="en-US" altLang="pt-BR" sz="2400">
                <a:solidFill>
                  <a:srgbClr val="424242"/>
                </a:solidFill>
              </a:rPr>
              <a:t>ç</a:t>
            </a:r>
            <a:r>
              <a:rPr lang="en-US" altLang="pt-BR" sz="2400">
                <a:solidFill>
                  <a:srgbClr val="424242"/>
                </a:solidFill>
                <a:latin typeface="Source Sans Pro"/>
              </a:rPr>
              <a:t>ão na Residência M</a:t>
            </a:r>
            <a:r>
              <a:rPr lang="en-US" altLang="pt-BR" sz="2400">
                <a:solidFill>
                  <a:srgbClr val="424242"/>
                </a:solidFill>
              </a:rPr>
              <a:t>é</a:t>
            </a:r>
            <a:r>
              <a:rPr lang="en-US" altLang="pt-BR" sz="2400">
                <a:solidFill>
                  <a:srgbClr val="424242"/>
                </a:solidFill>
                <a:latin typeface="Source Sans Pro"/>
              </a:rPr>
              <a:t>dica em Pediatria.</a:t>
            </a:r>
            <a:br>
              <a:rPr lang="en-US" altLang="pt-BR" sz="2400">
                <a:solidFill>
                  <a:srgbClr val="424242"/>
                </a:solidFill>
                <a:latin typeface="Source Sans Pro"/>
              </a:rPr>
            </a:br>
            <a:r>
              <a:rPr lang="en-US" altLang="pt-BR" sz="2400">
                <a:solidFill>
                  <a:srgbClr val="424242"/>
                </a:solidFill>
                <a:latin typeface="Source Sans Pro"/>
              </a:rPr>
              <a:t>Do HRAS/HMIB, SES,DF por Paulo R. Margotto</a:t>
            </a:r>
            <a:br>
              <a:rPr lang="en-US" altLang="pt-BR" sz="2400">
                <a:solidFill>
                  <a:srgbClr val="424242"/>
                </a:solidFill>
                <a:latin typeface="Source Sans Pro"/>
              </a:rPr>
            </a:br>
            <a:r>
              <a:rPr lang="en-US" altLang="pt-BR" sz="2400">
                <a:solidFill>
                  <a:srgbClr val="424242"/>
                </a:solidFill>
                <a:latin typeface="Source Sans Pro"/>
              </a:rPr>
              <a:t>Bras</a:t>
            </a:r>
            <a:r>
              <a:rPr lang="en-US" altLang="pt-BR" sz="2400">
                <a:solidFill>
                  <a:srgbClr val="424242"/>
                </a:solidFill>
              </a:rPr>
              <a:t>í</a:t>
            </a:r>
            <a:r>
              <a:rPr lang="en-US" altLang="pt-BR" sz="2400">
                <a:solidFill>
                  <a:srgbClr val="424242"/>
                </a:solidFill>
                <a:latin typeface="Source Sans Pro"/>
              </a:rPr>
              <a:t>lia, 24 de abril de 2017</a:t>
            </a:r>
            <a:endParaRPr lang="en-US" altLang="pt-BR" sz="2400">
              <a:solidFill>
                <a:srgbClr val="78909C"/>
              </a:solidFill>
            </a:endParaRPr>
          </a:p>
        </p:txBody>
      </p:sp>
      <p:pic>
        <p:nvPicPr>
          <p:cNvPr id="37896" name="Picture 8" descr="ppt">
            <a:hlinkClick r:id="rId4" tooltip="Kernicterus_HRAS_2017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475" y="12906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12813" y="1052513"/>
            <a:ext cx="100584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4600" b="1" cap="none" smtClean="0">
                <a:solidFill>
                  <a:srgbClr val="FF3300"/>
                </a:solidFill>
              </a:rPr>
              <a:t>Caso Clínico- Kernicterus</a:t>
            </a:r>
            <a:br>
              <a:rPr lang="pt-BR" altLang="pt-BR" sz="4600" b="1" cap="none" smtClean="0">
                <a:solidFill>
                  <a:srgbClr val="FF3300"/>
                </a:solidFill>
              </a:rPr>
            </a:br>
            <a:r>
              <a:rPr lang="pt-BR" altLang="pt-BR" sz="4600" b="1" cap="none" smtClean="0">
                <a:solidFill>
                  <a:srgbClr val="FF3300"/>
                </a:solidFill>
              </a:rPr>
              <a:t>Apresentado por Fernanda M. Oliveira-R3-Neonatologia (HRAS/SES/DF)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23888" y="2446338"/>
            <a:ext cx="10477500" cy="3348037"/>
          </a:xfrm>
          <a:solidFill>
            <a:schemeClr val="tx1"/>
          </a:solidFill>
        </p:spPr>
        <p:txBody>
          <a:bodyPr lIns="91440" rIns="91440"/>
          <a:lstStyle/>
          <a:p>
            <a:pPr eaLnBrk="1" hangingPunct="1">
              <a:buFont typeface="Tw Cen MT" pitchFamily="34" charset="0"/>
              <a:buNone/>
            </a:pPr>
            <a:r>
              <a:rPr lang="pt-BR" altLang="pt-BR" sz="1800" smtClean="0">
                <a:solidFill>
                  <a:schemeClr val="bg1"/>
                </a:solidFill>
              </a:rPr>
              <a:t>História Clínica:</a:t>
            </a:r>
          </a:p>
          <a:p>
            <a:pPr eaLnBrk="1" hangingPunct="1"/>
            <a:r>
              <a:rPr lang="pt-BR" altLang="pt-BR" sz="2400" smtClean="0">
                <a:solidFill>
                  <a:schemeClr val="bg1"/>
                </a:solidFill>
              </a:rPr>
              <a:t>RN MSNS, </a:t>
            </a:r>
            <a:r>
              <a:rPr lang="pt-BR" altLang="pt-BR" sz="2400" smtClean="0">
                <a:solidFill>
                  <a:srgbClr val="FF3300"/>
                </a:solidFill>
              </a:rPr>
              <a:t>6 dias de vida</a:t>
            </a:r>
            <a:r>
              <a:rPr lang="pt-BR" altLang="pt-BR" sz="2400" smtClean="0">
                <a:solidFill>
                  <a:schemeClr val="bg1"/>
                </a:solidFill>
              </a:rPr>
              <a:t>, proveniente de Paracatu-MG, deu entrada via emergência HRAS dia 04/03/08, apresentando icterícia tardia até zona V, iniciada com 60 horas de vida.</a:t>
            </a:r>
          </a:p>
          <a:p>
            <a:pPr eaLnBrk="1" hangingPunct="1"/>
            <a:r>
              <a:rPr lang="pt-BR" altLang="pt-BR" sz="2400" smtClean="0">
                <a:solidFill>
                  <a:schemeClr val="bg1"/>
                </a:solidFill>
              </a:rPr>
              <a:t>Ficou 2 dias internado no Hospital de origem até ser encaminhado ao HRAS.</a:t>
            </a:r>
          </a:p>
          <a:p>
            <a:pPr eaLnBrk="1" hangingPunct="1"/>
            <a:r>
              <a:rPr lang="pt-BR" altLang="pt-BR" sz="2400" smtClean="0">
                <a:solidFill>
                  <a:schemeClr val="bg1"/>
                </a:solidFill>
              </a:rPr>
              <a:t>Ao exame encontrava-se irritado com </a:t>
            </a:r>
            <a:r>
              <a:rPr lang="pt-BR" altLang="pt-BR" sz="2400" smtClean="0">
                <a:solidFill>
                  <a:srgbClr val="FF3300"/>
                </a:solidFill>
              </a:rPr>
              <a:t>sucção e reflexos diminuídos, hipertonia de MMSS ,  cervical e postura quase epistótomo.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cap="none" smtClean="0">
                <a:solidFill>
                  <a:srgbClr val="AE6012"/>
                </a:solidFill>
              </a:rPr>
              <a:t>Caso Clínico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4294967295"/>
          </p:nvPr>
        </p:nvSpPr>
        <p:spPr>
          <a:solidFill>
            <a:schemeClr val="tx1"/>
          </a:solidFill>
        </p:spPr>
        <p:txBody>
          <a:bodyPr lIns="91440" rIns="91440"/>
          <a:lstStyle/>
          <a:p>
            <a:pPr eaLnBrk="1" hangingPunct="1">
              <a:buFont typeface="Tw Cen MT" pitchFamily="34" charset="0"/>
              <a:buNone/>
            </a:pPr>
            <a:r>
              <a:rPr lang="pt-BR" altLang="pt-BR" sz="2100" b="1" smtClean="0">
                <a:solidFill>
                  <a:schemeClr val="bg1"/>
                </a:solidFill>
              </a:rPr>
              <a:t>História Obstétrica</a:t>
            </a:r>
            <a:r>
              <a:rPr lang="pt-BR" altLang="pt-BR" sz="2100" smtClean="0">
                <a:solidFill>
                  <a:schemeClr val="bg1"/>
                </a:solidFill>
              </a:rPr>
              <a:t> – G1P1AO (Restante sem relato)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100" b="1" smtClean="0">
                <a:solidFill>
                  <a:schemeClr val="bg1"/>
                </a:solidFill>
              </a:rPr>
              <a:t>História do RN </a:t>
            </a:r>
          </a:p>
          <a:p>
            <a:pPr eaLnBrk="1" hangingPunct="1"/>
            <a:r>
              <a:rPr lang="pt-BR" altLang="pt-BR" sz="2100" smtClean="0">
                <a:solidFill>
                  <a:schemeClr val="bg1"/>
                </a:solidFill>
              </a:rPr>
              <a:t>Nascido de parto normal, sem intercorrências. </a:t>
            </a:r>
          </a:p>
          <a:p>
            <a:pPr eaLnBrk="1" hangingPunct="1"/>
            <a:r>
              <a:rPr lang="pt-BR" altLang="pt-BR" sz="2100" smtClean="0">
                <a:solidFill>
                  <a:srgbClr val="FF3300"/>
                </a:solidFill>
              </a:rPr>
              <a:t>IG= 39 sem</a:t>
            </a:r>
            <a:r>
              <a:rPr lang="pt-BR" altLang="pt-BR" sz="2100" smtClean="0">
                <a:solidFill>
                  <a:schemeClr val="bg1"/>
                </a:solidFill>
              </a:rPr>
              <a:t>. </a:t>
            </a:r>
            <a:r>
              <a:rPr lang="pt-BR" altLang="pt-BR" sz="2100" smtClean="0">
                <a:solidFill>
                  <a:srgbClr val="FF3300"/>
                </a:solidFill>
              </a:rPr>
              <a:t>PN= 3195g</a:t>
            </a:r>
            <a:r>
              <a:rPr lang="pt-BR" altLang="pt-BR" sz="2100" smtClean="0">
                <a:solidFill>
                  <a:schemeClr val="bg1"/>
                </a:solidFill>
              </a:rPr>
              <a:t> Sexo: M</a:t>
            </a:r>
          </a:p>
          <a:p>
            <a:pPr eaLnBrk="1" hangingPunct="1"/>
            <a:r>
              <a:rPr lang="pt-BR" altLang="pt-BR" sz="2100" smtClean="0">
                <a:solidFill>
                  <a:schemeClr val="bg1"/>
                </a:solidFill>
              </a:rPr>
              <a:t>Não há relatos sobre as condições do RN ao deixar a Maternidade ou dificuldades de amamentação.</a:t>
            </a:r>
          </a:p>
          <a:p>
            <a:pPr eaLnBrk="1" hangingPunct="1"/>
            <a:r>
              <a:rPr lang="pt-BR" altLang="pt-BR" sz="2100" smtClean="0">
                <a:solidFill>
                  <a:schemeClr val="bg1"/>
                </a:solidFill>
              </a:rPr>
              <a:t>Tipagem Mãe = A negativo  CI negativo</a:t>
            </a:r>
          </a:p>
          <a:p>
            <a:pPr eaLnBrk="1" hangingPunct="1"/>
            <a:r>
              <a:rPr lang="pt-BR" altLang="pt-BR" sz="2100" smtClean="0">
                <a:solidFill>
                  <a:schemeClr val="bg1"/>
                </a:solidFill>
              </a:rPr>
              <a:t>Tipagem RN = O negativo CD negativo</a:t>
            </a:r>
          </a:p>
          <a:p>
            <a:pPr eaLnBrk="1" hangingPunct="1">
              <a:buFont typeface="Tw Cen MT" pitchFamily="34" charset="0"/>
              <a:buNone/>
            </a:pPr>
            <a:endParaRPr lang="pt-BR" altLang="pt-BR" sz="2100" smtClean="0">
              <a:solidFill>
                <a:schemeClr val="bg1"/>
              </a:solidFill>
            </a:endParaRPr>
          </a:p>
          <a:p>
            <a:pPr eaLnBrk="1" hangingPunct="1"/>
            <a:endParaRPr lang="pt-BR" altLang="pt-BR" sz="2100" smtClean="0">
              <a:solidFill>
                <a:schemeClr val="bg1"/>
              </a:solidFill>
            </a:endParaRP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cap="none" smtClean="0">
                <a:solidFill>
                  <a:srgbClr val="AE6012"/>
                </a:solidFill>
              </a:rPr>
              <a:t>Caso Clínico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15938" y="2108200"/>
            <a:ext cx="10972800" cy="4568825"/>
          </a:xfrm>
          <a:solidFill>
            <a:schemeClr val="tx1"/>
          </a:solidFill>
        </p:spPr>
        <p:txBody>
          <a:bodyPr lIns="91440" rIns="91440"/>
          <a:lstStyle/>
          <a:p>
            <a:pPr eaLnBrk="1" hangingPunct="1">
              <a:buFont typeface="Tw Cen MT" pitchFamily="34" charset="0"/>
              <a:buNone/>
            </a:pPr>
            <a:r>
              <a:rPr lang="pt-BR" altLang="pt-BR" sz="2400" b="1" smtClean="0">
                <a:solidFill>
                  <a:schemeClr val="bg1"/>
                </a:solidFill>
              </a:rPr>
              <a:t>04/03/08  00:45h</a:t>
            </a:r>
            <a:r>
              <a:rPr lang="pt-BR" altLang="pt-BR" sz="2400" smtClean="0">
                <a:solidFill>
                  <a:schemeClr val="bg1"/>
                </a:solidFill>
              </a:rPr>
              <a:t> - Exames Laboratoriais: 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BT</a:t>
            </a:r>
            <a:r>
              <a:rPr lang="pt-BR" altLang="pt-BR" sz="2400" smtClean="0">
                <a:solidFill>
                  <a:srgbClr val="FF3300"/>
                </a:solidFill>
              </a:rPr>
              <a:t>= 43,3mg%</a:t>
            </a:r>
            <a:r>
              <a:rPr lang="pt-BR" altLang="pt-BR" sz="2400" smtClean="0">
                <a:solidFill>
                  <a:schemeClr val="bg1"/>
                </a:solidFill>
              </a:rPr>
              <a:t> BD= 7,3 mg% BI= 36 mg%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Conduta inicial: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1) Dieta zero + HV com TIG de 4,5 +  Fenobarbital + Fototerapia tripla.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2)  Exsanguineotransfusão 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3) Coleta de exames pós-exsanguineo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cap="none" smtClean="0">
                <a:solidFill>
                  <a:srgbClr val="AE6012"/>
                </a:solidFill>
              </a:rPr>
              <a:t>Caso Clínico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74663" y="2084388"/>
            <a:ext cx="10972800" cy="4411662"/>
          </a:xfrm>
          <a:solidFill>
            <a:schemeClr val="tx1"/>
          </a:solidFill>
        </p:spPr>
        <p:txBody>
          <a:bodyPr lIns="91440" rIns="91440"/>
          <a:lstStyle/>
          <a:p>
            <a:pPr eaLnBrk="1" hangingPunct="1"/>
            <a:endParaRPr lang="pt-BR" altLang="pt-BR" sz="1800" smtClean="0"/>
          </a:p>
          <a:p>
            <a:pPr eaLnBrk="1" hangingPunct="1"/>
            <a:r>
              <a:rPr lang="pt-BR" altLang="pt-BR" sz="2100" smtClean="0">
                <a:solidFill>
                  <a:schemeClr val="bg1"/>
                </a:solidFill>
              </a:rPr>
              <a:t>Ecotransfontanela = Pequenos cistos em plexo coróide</a:t>
            </a:r>
          </a:p>
          <a:p>
            <a:pPr eaLnBrk="1" hangingPunct="1">
              <a:buFont typeface="Tw Cen MT" pitchFamily="34" charset="0"/>
              <a:buNone/>
            </a:pPr>
            <a:endParaRPr lang="pt-BR" altLang="pt-BR" sz="2100" smtClean="0">
              <a:solidFill>
                <a:schemeClr val="bg1"/>
              </a:solidFill>
            </a:endParaRPr>
          </a:p>
          <a:p>
            <a:pPr eaLnBrk="1" hangingPunct="1"/>
            <a:r>
              <a:rPr lang="pt-BR" altLang="pt-BR" sz="2100" smtClean="0">
                <a:solidFill>
                  <a:schemeClr val="bg1"/>
                </a:solidFill>
              </a:rPr>
              <a:t>RESSONÂNCIA MAGNÉTICA = Dilatação de sulcos, cisternas, fissuras, aumento espaço subaracnóide. </a:t>
            </a:r>
            <a:r>
              <a:rPr lang="pt-BR" altLang="pt-BR" sz="2100" smtClean="0">
                <a:solidFill>
                  <a:srgbClr val="FF3300"/>
                </a:solidFill>
              </a:rPr>
              <a:t>Hiperintensidade em globo pálido</a:t>
            </a:r>
            <a:r>
              <a:rPr lang="pt-BR" altLang="pt-BR" sz="2100" smtClean="0">
                <a:solidFill>
                  <a:schemeClr val="bg1"/>
                </a:solidFill>
              </a:rPr>
              <a:t> (compatível com Encefalopatia Bilirrubínica)</a:t>
            </a:r>
          </a:p>
          <a:p>
            <a:pPr eaLnBrk="1" hangingPunct="1">
              <a:buFont typeface="Tw Cen MT" pitchFamily="34" charset="0"/>
              <a:buNone/>
            </a:pPr>
            <a:endParaRPr lang="pt-BR" altLang="pt-BR" sz="2100" smtClean="0">
              <a:solidFill>
                <a:schemeClr val="bg1"/>
              </a:solidFill>
            </a:endParaRPr>
          </a:p>
          <a:p>
            <a:pPr eaLnBrk="1" hangingPunct="1"/>
            <a:r>
              <a:rPr lang="pt-BR" altLang="pt-BR" sz="2100" smtClean="0">
                <a:solidFill>
                  <a:schemeClr val="bg1"/>
                </a:solidFill>
              </a:rPr>
              <a:t>Parecer da Neuro = Paralisia Cerebral Coreoatetóide + Crises convulsivas+ discinético</a:t>
            </a:r>
          </a:p>
          <a:p>
            <a:pPr eaLnBrk="1" hangingPunct="1"/>
            <a:endParaRPr lang="pt-BR" altLang="pt-BR" sz="2100" smtClean="0">
              <a:solidFill>
                <a:schemeClr val="bg1"/>
              </a:solidFill>
            </a:endParaRP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cap="none" smtClean="0">
                <a:solidFill>
                  <a:srgbClr val="AE6012"/>
                </a:solidFill>
              </a:rPr>
              <a:t>Caso Clínico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4294967295"/>
          </p:nvPr>
        </p:nvSpPr>
        <p:spPr>
          <a:solidFill>
            <a:schemeClr val="tx1"/>
          </a:solidFill>
        </p:spPr>
        <p:txBody>
          <a:bodyPr lIns="91440" rIns="91440"/>
          <a:lstStyle/>
          <a:p>
            <a:pPr eaLnBrk="1" hangingPunct="1"/>
            <a:r>
              <a:rPr lang="pt-BR" altLang="pt-BR" sz="2100" smtClean="0">
                <a:solidFill>
                  <a:schemeClr val="bg1"/>
                </a:solidFill>
              </a:rPr>
              <a:t>Teste da Orelhinha(Triagem auditiva)= normal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100" smtClean="0">
                <a:solidFill>
                  <a:schemeClr val="bg1"/>
                </a:solidFill>
              </a:rPr>
              <a:t>Estuda a capacidade da cóclea em transmitir sons para o conduto auditivo externo. </a:t>
            </a:r>
          </a:p>
          <a:p>
            <a:pPr eaLnBrk="1" hangingPunct="1"/>
            <a:r>
              <a:rPr lang="pt-BR" altLang="pt-BR" sz="2100" smtClean="0">
                <a:solidFill>
                  <a:srgbClr val="FF3300"/>
                </a:solidFill>
              </a:rPr>
              <a:t>BERA </a:t>
            </a:r>
            <a:r>
              <a:rPr lang="pt-BR" altLang="pt-BR" sz="2100" smtClean="0">
                <a:solidFill>
                  <a:schemeClr val="bg1"/>
                </a:solidFill>
              </a:rPr>
              <a:t>(Audiometria de respostas elétricas do tronco cerebral):Analisa a ativação do VIII PAR e as estruturas auditivas do tronco cerebral.</a:t>
            </a:r>
          </a:p>
          <a:p>
            <a:pPr eaLnBrk="1" hangingPunct="1"/>
            <a:r>
              <a:rPr lang="pt-BR" altLang="pt-BR" sz="2100" smtClean="0">
                <a:solidFill>
                  <a:schemeClr val="bg1"/>
                </a:solidFill>
              </a:rPr>
              <a:t>Resultado:  Provável </a:t>
            </a:r>
            <a:r>
              <a:rPr lang="pt-BR" altLang="pt-BR" sz="2100" smtClean="0">
                <a:solidFill>
                  <a:srgbClr val="FF3300"/>
                </a:solidFill>
              </a:rPr>
              <a:t>Acusia severa</a:t>
            </a:r>
            <a:r>
              <a:rPr lang="pt-BR" altLang="pt-BR" sz="2100" smtClean="0">
                <a:solidFill>
                  <a:schemeClr val="bg1"/>
                </a:solidFill>
              </a:rPr>
              <a:t>; repetir em 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100" smtClean="0">
                <a:solidFill>
                  <a:schemeClr val="bg1"/>
                </a:solidFill>
              </a:rPr>
              <a:t> semanas</a:t>
            </a:r>
          </a:p>
        </p:txBody>
      </p:sp>
      <p:sp>
        <p:nvSpPr>
          <p:cNvPr id="51204" name="Rectangle 6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3888" y="269875"/>
            <a:ext cx="10972800" cy="1143000"/>
          </a:xfrm>
          <a:solidFill>
            <a:schemeClr val="tx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3500" b="1" cap="none" smtClean="0">
                <a:solidFill>
                  <a:srgbClr val="FF3300"/>
                </a:solidFill>
              </a:rPr>
              <a:t>Características dos  5 casos de Kernicterus no período de Janeiro/2003 a Dezembro/2004.</a:t>
            </a:r>
          </a:p>
        </p:txBody>
      </p:sp>
      <p:graphicFrame>
        <p:nvGraphicFramePr>
          <p:cNvPr id="130090" name="Group 42"/>
          <p:cNvGraphicFramePr>
            <a:graphicFrameLocks noGrp="1"/>
          </p:cNvGraphicFramePr>
          <p:nvPr>
            <p:ph idx="4294967295"/>
          </p:nvPr>
        </p:nvGraphicFramePr>
        <p:xfrm>
          <a:off x="0" y="1628775"/>
          <a:ext cx="12145963" cy="4965700"/>
        </p:xfrm>
        <a:graphic>
          <a:graphicData uri="http://schemas.openxmlformats.org/drawingml/2006/table">
            <a:tbl>
              <a:tblPr/>
              <a:tblGrid>
                <a:gridCol w="3975100"/>
                <a:gridCol w="8170863"/>
              </a:tblGrid>
              <a:tr h="412750">
                <a:tc rowSpan="2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endParaRPr kumimoji="0" lang="pt-BR" altLang="pt-BR" sz="1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ALTA HOSPITALAR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endParaRPr kumimoji="0" lang="pt-BR" altLang="pt-BR" sz="1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66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24 horas de vida – 2 casos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E6012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  <a:tr h="76358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48 horas de vida – 3 casos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E6012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  <a:tr h="506413">
                <a:tc rowSpan="4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INÍCIO DOS SINTOMAS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66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2 dias de vida – 1 caso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E6012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  <a:tr h="50641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3 dias de vida – 1 caso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E6012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  <a:tr h="50482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4 dias de vida – 2casos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E6012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  <a:tr h="50641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6 dias de vida – 1 caso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E6012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  <a:tr h="587375">
                <a:tc rowSpan="3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SINTOMAS MAIS FREQUÊNTES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CC66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Hipertonia Generalizada – 5 casos (100%)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E6012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  <a:tr h="59055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Opistótono  –  3 casos (60%)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E6012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  <a:tr h="58737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buNone/>
                        <a:tabLst/>
                      </a:pPr>
                      <a:r>
                        <a:rPr kumimoji="0" lang="pt-BR" alt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Choro Neurológico  –  2 casos (40%)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E6012"/>
                        </a:gs>
                        <a:gs pos="100000">
                          <a:srgbClr val="000000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</a:tbl>
          </a:graphicData>
        </a:graphic>
      </p:graphicFrame>
      <p:sp>
        <p:nvSpPr>
          <p:cNvPr id="53277" name="Rectangle 31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500">
              <a:solidFill>
                <a:srgbClr val="FF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274" name="Object 4"/>
          <p:cNvGraphicFramePr>
            <a:graphicFrameLocks noChangeAspect="1"/>
          </p:cNvGraphicFramePr>
          <p:nvPr>
            <p:ph type="body" idx="4294967295"/>
          </p:nvPr>
        </p:nvGraphicFramePr>
        <p:xfrm>
          <a:off x="1665288" y="1993900"/>
          <a:ext cx="8623300" cy="430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6" name="Gráfico" r:id="rId3" imgW="13173208" imgH="8772584" progId="MSGraph.Chart.8">
                  <p:embed followColorScheme="full"/>
                </p:oleObj>
              </mc:Choice>
              <mc:Fallback>
                <p:oleObj name="Gráfico" r:id="rId3" imgW="13173208" imgH="8772584" progId="MSGraph.Chart.8">
                  <p:embed followColorScheme="full"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5288" y="1993900"/>
                        <a:ext cx="8623300" cy="4306888"/>
                      </a:xfrm>
                      <a:prstGeom prst="rect">
                        <a:avLst/>
                      </a:prstGeom>
                      <a:solidFill>
                        <a:schemeClr val="folHlink">
                          <a:alpha val="39999"/>
                        </a:schemeClr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5" name="Text Box 5"/>
          <p:cNvSpPr>
            <a:spLocks noChangeArrowheads="1"/>
          </p:cNvSpPr>
          <p:nvPr>
            <p:ph type="title" idx="4294967295"/>
          </p:nvPr>
        </p:nvSpPr>
        <p:spPr bwMode="auto">
          <a:xfrm>
            <a:off x="334963" y="333375"/>
            <a:ext cx="11261725" cy="1209675"/>
          </a:xfrm>
          <a:solidFill>
            <a:schemeClr val="bg1"/>
          </a:solidFill>
          <a:ln w="76200">
            <a:solidFill>
              <a:schemeClr val="bg2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pt-BR" altLang="pt-BR" b="1" cap="none" smtClean="0">
                <a:solidFill>
                  <a:srgbClr val="FF3300"/>
                </a:solidFill>
              </a:rPr>
              <a:t>Nível máximo de Bilirrubina em cada caso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908050"/>
            <a:ext cx="12007850" cy="5727700"/>
          </a:xfrm>
          <a:solidFill>
            <a:schemeClr val="tx1"/>
          </a:solidFill>
        </p:spPr>
        <p:txBody>
          <a:bodyPr lIns="91440" rIns="91440"/>
          <a:lstStyle/>
          <a:p>
            <a:pPr marL="0" indent="0" algn="ctr" eaLnBrk="1" hangingPunct="1">
              <a:lnSpc>
                <a:spcPct val="120000"/>
              </a:lnSpc>
              <a:buFont typeface="Tw Cen MT" pitchFamily="34" charset="0"/>
              <a:buNone/>
            </a:pPr>
            <a:r>
              <a:rPr lang="pt-BR" altLang="pt-BR" sz="2500" smtClean="0">
                <a:solidFill>
                  <a:srgbClr val="FFFF00"/>
                </a:solidFill>
              </a:rPr>
              <a:t> Definição da  Academia Americana de Pediatria (AAP) </a:t>
            </a:r>
          </a:p>
          <a:p>
            <a:pPr marL="0" indent="0" algn="ctr" eaLnBrk="1" hangingPunct="1">
              <a:lnSpc>
                <a:spcPct val="120000"/>
              </a:lnSpc>
              <a:buFont typeface="Tw Cen MT" pitchFamily="34" charset="0"/>
              <a:buNone/>
            </a:pPr>
            <a:r>
              <a:rPr lang="pt-BR" altLang="pt-BR" sz="3200" smtClean="0">
                <a:solidFill>
                  <a:srgbClr val="FFCC00"/>
                </a:solidFill>
              </a:rPr>
              <a:t>Encefalopatia Bilirrubínica aguda</a:t>
            </a:r>
          </a:p>
          <a:p>
            <a:pPr marL="344488" lvl="1" indent="0" eaLnBrk="1" hangingPunct="1">
              <a:lnSpc>
                <a:spcPct val="120000"/>
              </a:lnSpc>
              <a:buFont typeface="Wingdings 3" panose="05040102010807070707" pitchFamily="18" charset="2"/>
              <a:buNone/>
            </a:pPr>
            <a:r>
              <a:rPr lang="pt-BR" altLang="pt-BR" sz="3200" smtClean="0">
                <a:solidFill>
                  <a:schemeClr val="bg1"/>
                </a:solidFill>
              </a:rPr>
              <a:t>Manifestações agudas da toxicidade da bilirrubina nas 1</a:t>
            </a:r>
            <a:r>
              <a:rPr lang="pt-BR" altLang="pt-BR" sz="3200" baseline="30000" smtClean="0">
                <a:solidFill>
                  <a:schemeClr val="bg1"/>
                </a:solidFill>
              </a:rPr>
              <a:t>as</a:t>
            </a:r>
            <a:r>
              <a:rPr lang="pt-BR" altLang="pt-BR" sz="3200" smtClean="0">
                <a:solidFill>
                  <a:schemeClr val="bg1"/>
                </a:solidFill>
              </a:rPr>
              <a:t> semanas</a:t>
            </a:r>
          </a:p>
          <a:p>
            <a:pPr marL="344488" lvl="1" indent="0" eaLnBrk="1" hangingPunct="1">
              <a:lnSpc>
                <a:spcPct val="120000"/>
              </a:lnSpc>
              <a:buFont typeface="Wingdings 3" panose="05040102010807070707" pitchFamily="18" charset="2"/>
              <a:buNone/>
            </a:pPr>
            <a:r>
              <a:rPr lang="pt-BR" altLang="pt-BR" sz="3200" smtClean="0">
                <a:solidFill>
                  <a:srgbClr val="FFCC00"/>
                </a:solidFill>
              </a:rPr>
              <a:t>                         </a:t>
            </a:r>
            <a:r>
              <a:rPr lang="pt-BR" altLang="pt-BR" sz="3200" b="1" smtClean="0">
                <a:solidFill>
                  <a:srgbClr val="FFCC00"/>
                </a:solidFill>
              </a:rPr>
              <a:t>Kernicterus</a:t>
            </a:r>
          </a:p>
          <a:p>
            <a:pPr marL="344488" lvl="1" indent="0" eaLnBrk="1" hangingPunct="1">
              <a:lnSpc>
                <a:spcPct val="120000"/>
              </a:lnSpc>
              <a:buFont typeface="Wingdings 3" panose="05040102010807070707" pitchFamily="18" charset="2"/>
              <a:buNone/>
            </a:pPr>
            <a:r>
              <a:rPr lang="pt-BR" altLang="pt-BR" sz="3200" smtClean="0">
                <a:solidFill>
                  <a:schemeClr val="bg1"/>
                </a:solidFill>
              </a:rPr>
              <a:t>Sequelas clínicas permanentes da toxicidade bilirrubínica</a:t>
            </a: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9456738" y="6165850"/>
            <a:ext cx="21891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i="1">
                <a:solidFill>
                  <a:srgbClr val="FFCC00"/>
                </a:solidFill>
              </a:rPr>
              <a:t>AAP, 2004</a:t>
            </a:r>
          </a:p>
        </p:txBody>
      </p:sp>
      <p:sp>
        <p:nvSpPr>
          <p:cNvPr id="55301" name="Rectangle 8"/>
          <p:cNvSpPr>
            <a:spLocks noChangeArrowheads="1"/>
          </p:cNvSpPr>
          <p:nvPr/>
        </p:nvSpPr>
        <p:spPr bwMode="auto">
          <a:xfrm>
            <a:off x="0" y="-2698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900" b="1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898525"/>
            <a:ext cx="12192000" cy="1752600"/>
          </a:xfrm>
          <a:solidFill>
            <a:schemeClr val="tx1"/>
          </a:solidFill>
        </p:spPr>
        <p:txBody>
          <a:bodyPr lIns="91440" rIns="91440"/>
          <a:lstStyle/>
          <a:p>
            <a:pPr marL="0" indent="0" eaLnBrk="1" hangingPunct="1">
              <a:lnSpc>
                <a:spcPct val="110000"/>
              </a:lnSpc>
            </a:pPr>
            <a:r>
              <a:rPr lang="pt-BR" altLang="pt-BR" sz="1800" smtClean="0">
                <a:solidFill>
                  <a:schemeClr val="bg1"/>
                </a:solidFill>
              </a:rPr>
              <a:t> </a:t>
            </a:r>
            <a:r>
              <a:rPr lang="pt-BR" altLang="pt-BR" sz="2000" smtClean="0">
                <a:solidFill>
                  <a:srgbClr val="FFFF00"/>
                </a:solidFill>
              </a:rPr>
              <a:t>Toxicidade da bilirrubina a gânglia basal e diversos núcleos do tronco cerebral </a:t>
            </a:r>
          </a:p>
          <a:p>
            <a:pPr marL="344488" lvl="1" indent="0" eaLnBrk="1" hangingPunct="1">
              <a:lnSpc>
                <a:spcPct val="110000"/>
              </a:lnSpc>
            </a:pPr>
            <a:r>
              <a:rPr lang="pt-BR" altLang="pt-BR" sz="2000" smtClean="0">
                <a:solidFill>
                  <a:schemeClr val="bg1"/>
                </a:solidFill>
              </a:rPr>
              <a:t> Gânglia Basal (</a:t>
            </a:r>
            <a:r>
              <a:rPr lang="pt-BR" altLang="pt-BR" sz="2000" i="1" smtClean="0">
                <a:solidFill>
                  <a:schemeClr val="bg1"/>
                </a:solidFill>
              </a:rPr>
              <a:t>globus pallidus</a:t>
            </a:r>
            <a:r>
              <a:rPr lang="pt-BR" altLang="pt-BR" sz="2000" smtClean="0">
                <a:solidFill>
                  <a:schemeClr val="bg1"/>
                </a:solidFill>
              </a:rPr>
              <a:t>)</a:t>
            </a:r>
          </a:p>
          <a:p>
            <a:pPr marL="344488" lvl="1" indent="0" eaLnBrk="1" hangingPunct="1">
              <a:lnSpc>
                <a:spcPct val="110000"/>
              </a:lnSpc>
            </a:pPr>
            <a:r>
              <a:rPr lang="pt-BR" altLang="pt-BR" sz="2000" smtClean="0">
                <a:solidFill>
                  <a:schemeClr val="bg1"/>
                </a:solidFill>
              </a:rPr>
              <a:t> Núcleos Subtalâmicos</a:t>
            </a:r>
          </a:p>
          <a:p>
            <a:pPr marL="344488" lvl="1" indent="0" eaLnBrk="1" hangingPunct="1">
              <a:lnSpc>
                <a:spcPct val="110000"/>
              </a:lnSpc>
            </a:pPr>
            <a:r>
              <a:rPr lang="pt-BR" altLang="pt-BR" sz="2000" smtClean="0">
                <a:solidFill>
                  <a:schemeClr val="bg1"/>
                </a:solidFill>
              </a:rPr>
              <a:t> Córtex Hipocampal</a:t>
            </a:r>
          </a:p>
          <a:p>
            <a:pPr marL="344488" lvl="1" indent="0" eaLnBrk="1" hangingPunct="1">
              <a:lnSpc>
                <a:spcPct val="110000"/>
              </a:lnSpc>
            </a:pPr>
            <a:r>
              <a:rPr lang="pt-BR" altLang="pt-BR" sz="2000" smtClean="0">
                <a:solidFill>
                  <a:schemeClr val="bg1"/>
                </a:solidFill>
              </a:rPr>
              <a:t>Cerebelo </a:t>
            </a:r>
          </a:p>
          <a:p>
            <a:pPr marL="344488" lvl="1" indent="0" eaLnBrk="1" hangingPunct="1">
              <a:lnSpc>
                <a:spcPct val="110000"/>
              </a:lnSpc>
            </a:pPr>
            <a:r>
              <a:rPr lang="pt-BR" altLang="pt-BR" sz="2000" smtClean="0">
                <a:solidFill>
                  <a:schemeClr val="bg1"/>
                </a:solidFill>
              </a:rPr>
              <a:t> Córtex </a:t>
            </a:r>
          </a:p>
        </p:txBody>
      </p:sp>
      <p:sp>
        <p:nvSpPr>
          <p:cNvPr id="56323" name="Text Box 5"/>
          <p:cNvSpPr txBox="1">
            <a:spLocks noChangeArrowheads="1"/>
          </p:cNvSpPr>
          <p:nvPr/>
        </p:nvSpPr>
        <p:spPr bwMode="auto">
          <a:xfrm>
            <a:off x="2927350" y="6553200"/>
            <a:ext cx="4484688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i="1">
                <a:solidFill>
                  <a:srgbClr val="0033CC"/>
                </a:solidFill>
              </a:rPr>
              <a:t>Maisels (2002), Hallamek (1997), Volpe (1995);Vaz (2010)</a:t>
            </a:r>
          </a:p>
        </p:txBody>
      </p:sp>
      <p:sp>
        <p:nvSpPr>
          <p:cNvPr id="56324" name="Text Box 7"/>
          <p:cNvSpPr txBox="1">
            <a:spLocks noChangeArrowheads="1"/>
          </p:cNvSpPr>
          <p:nvPr/>
        </p:nvSpPr>
        <p:spPr bwMode="auto">
          <a:xfrm>
            <a:off x="5519738" y="1989138"/>
            <a:ext cx="5759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chemeClr val="bg1"/>
                </a:solidFill>
              </a:rPr>
              <a:t>Áreas de maior uso de O</a:t>
            </a:r>
            <a:r>
              <a:rPr lang="pt-BR" altLang="pt-BR" sz="1400" baseline="-250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56325" name="AutoShape 8"/>
          <p:cNvSpPr>
            <a:spLocks/>
          </p:cNvSpPr>
          <p:nvPr/>
        </p:nvSpPr>
        <p:spPr bwMode="auto">
          <a:xfrm>
            <a:off x="5040313" y="1700213"/>
            <a:ext cx="615950" cy="1003300"/>
          </a:xfrm>
          <a:prstGeom prst="rightBrace">
            <a:avLst>
              <a:gd name="adj1" fmla="val 13574"/>
              <a:gd name="adj2" fmla="val 48829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400"/>
          </a:p>
        </p:txBody>
      </p:sp>
      <p:sp>
        <p:nvSpPr>
          <p:cNvPr id="56327" name="Rectangle 10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900" b="1">
                <a:solidFill>
                  <a:srgbClr val="FF3300"/>
                </a:solidFill>
              </a:rPr>
              <a:t>Kernicterus, ainda um desafio</a:t>
            </a:r>
          </a:p>
        </p:txBody>
      </p:sp>
      <p:pic>
        <p:nvPicPr>
          <p:cNvPr id="5632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92600"/>
            <a:ext cx="9194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9400" y="2803525"/>
            <a:ext cx="3022600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0" name="Line 12"/>
          <p:cNvSpPr>
            <a:spLocks noChangeShapeType="1"/>
          </p:cNvSpPr>
          <p:nvPr/>
        </p:nvSpPr>
        <p:spPr bwMode="auto">
          <a:xfrm>
            <a:off x="3119438" y="2924175"/>
            <a:ext cx="958850" cy="2889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6331" name="Text Box 13"/>
          <p:cNvSpPr txBox="1">
            <a:spLocks noChangeArrowheads="1"/>
          </p:cNvSpPr>
          <p:nvPr/>
        </p:nvSpPr>
        <p:spPr bwMode="auto">
          <a:xfrm>
            <a:off x="4206875" y="3213100"/>
            <a:ext cx="2909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FF3300"/>
                </a:solidFill>
              </a:rPr>
              <a:t>Déficit aprendizado/memória</a:t>
            </a:r>
          </a:p>
        </p:txBody>
      </p:sp>
      <p:sp>
        <p:nvSpPr>
          <p:cNvPr id="56332" name="Text Box 14"/>
          <p:cNvSpPr txBox="1">
            <a:spLocks noChangeArrowheads="1"/>
          </p:cNvSpPr>
          <p:nvPr/>
        </p:nvSpPr>
        <p:spPr bwMode="auto">
          <a:xfrm>
            <a:off x="2252663" y="3794125"/>
            <a:ext cx="56642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FF9933"/>
                </a:solidFill>
              </a:rPr>
              <a:t>Redução do crescimento dos neuritos</a:t>
            </a:r>
          </a:p>
        </p:txBody>
      </p:sp>
      <p:pic>
        <p:nvPicPr>
          <p:cNvPr id="56333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2950" y="4903788"/>
            <a:ext cx="2559050" cy="170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 noChangeArrowheads="1"/>
          </p:cNvSpPr>
          <p:nvPr>
            <p:ph type="body" idx="4294967295"/>
          </p:nvPr>
        </p:nvSpPr>
        <p:spPr>
          <a:solidFill>
            <a:schemeClr val="tx1"/>
          </a:solidFill>
        </p:spPr>
        <p:txBody>
          <a:bodyPr lIns="91440" rIns="91440"/>
          <a:lstStyle/>
          <a:p>
            <a:pPr eaLnBrk="1" hangingPunct="1">
              <a:lnSpc>
                <a:spcPct val="110000"/>
              </a:lnSpc>
            </a:pPr>
            <a:r>
              <a:rPr lang="pt-BR" altLang="pt-BR" sz="2800" smtClean="0">
                <a:solidFill>
                  <a:srgbClr val="FF9933"/>
                </a:solidFill>
              </a:rPr>
              <a:t>Fatores que predispõem</a:t>
            </a:r>
            <a:r>
              <a:rPr lang="pt-BR" altLang="pt-BR" sz="2800" smtClean="0">
                <a:solidFill>
                  <a:schemeClr val="bg1"/>
                </a:solidFill>
              </a:rPr>
              <a:t>:</a:t>
            </a:r>
          </a:p>
          <a:p>
            <a:pPr lvl="1" eaLnBrk="1" hangingPunct="1">
              <a:lnSpc>
                <a:spcPct val="110000"/>
              </a:lnSpc>
            </a:pPr>
            <a:r>
              <a:rPr lang="pt-BR" altLang="pt-BR" sz="2800" smtClean="0">
                <a:solidFill>
                  <a:schemeClr val="bg1"/>
                </a:solidFill>
              </a:rPr>
              <a:t> Hipoglicemia		-  Acidose </a:t>
            </a:r>
          </a:p>
          <a:p>
            <a:pPr lvl="1" eaLnBrk="1" hangingPunct="1">
              <a:lnSpc>
                <a:spcPct val="110000"/>
              </a:lnSpc>
            </a:pPr>
            <a:r>
              <a:rPr lang="pt-BR" altLang="pt-BR" sz="2800" smtClean="0">
                <a:solidFill>
                  <a:schemeClr val="bg1"/>
                </a:solidFill>
              </a:rPr>
              <a:t> Hipotermia		-  Hipoxia</a:t>
            </a:r>
          </a:p>
          <a:p>
            <a:pPr lvl="1" eaLnBrk="1" hangingPunct="1">
              <a:lnSpc>
                <a:spcPct val="110000"/>
              </a:lnSpc>
            </a:pPr>
            <a:r>
              <a:rPr lang="pt-BR" altLang="pt-BR" sz="2800" smtClean="0">
                <a:solidFill>
                  <a:schemeClr val="bg1"/>
                </a:solidFill>
              </a:rPr>
              <a:t> Infecção Bacteriana	-  Hipoalbuminemia</a:t>
            </a:r>
          </a:p>
          <a:p>
            <a:pPr lvl="1" eaLnBrk="1" hangingPunct="1">
              <a:lnSpc>
                <a:spcPct val="110000"/>
              </a:lnSpc>
            </a:pPr>
            <a:r>
              <a:rPr lang="pt-BR" altLang="pt-BR" sz="2800" smtClean="0">
                <a:solidFill>
                  <a:schemeClr val="bg1"/>
                </a:solidFill>
              </a:rPr>
              <a:t> Drogas: Benzoatos, ceftriaxona, sulfixazol, ibuprofeno </a:t>
            </a:r>
          </a:p>
          <a:p>
            <a:pPr lvl="1" eaLnBrk="1" hangingPunct="1">
              <a:lnSpc>
                <a:spcPct val="110000"/>
              </a:lnSpc>
            </a:pPr>
            <a:r>
              <a:rPr lang="pt-BR" altLang="pt-BR" sz="2800" smtClean="0">
                <a:solidFill>
                  <a:schemeClr val="bg1"/>
                </a:solidFill>
              </a:rPr>
              <a:t>	(competição da albumina/bilirrubina)</a:t>
            </a:r>
          </a:p>
          <a:p>
            <a:endParaRPr lang="pt-BR" altLang="pt-BR" sz="2800" smtClean="0">
              <a:solidFill>
                <a:schemeClr val="bg1"/>
              </a:solidFill>
            </a:endParaRPr>
          </a:p>
        </p:txBody>
      </p:sp>
      <p:sp>
        <p:nvSpPr>
          <p:cNvPr id="57347" name="Rectangle 10"/>
          <p:cNvSpPr>
            <a:spLocks noChangeArrowheads="1"/>
          </p:cNvSpPr>
          <p:nvPr/>
        </p:nvSpPr>
        <p:spPr bwMode="auto">
          <a:xfrm>
            <a:off x="0" y="333375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900" b="1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5"/>
          <p:cNvSpPr>
            <a:spLocks noChangeArrowheads="1"/>
          </p:cNvSpPr>
          <p:nvPr/>
        </p:nvSpPr>
        <p:spPr bwMode="auto">
          <a:xfrm>
            <a:off x="2794000" y="1804988"/>
            <a:ext cx="12192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400"/>
          </a:p>
        </p:txBody>
      </p:sp>
      <p:pic>
        <p:nvPicPr>
          <p:cNvPr id="58371" name="Picture 6" descr="C:\Meus documentos\kernicterus-1-Dr.Paulo.jpg"/>
          <p:cNvPicPr>
            <a:picLocks noChangeAspect="1" noChangeArrowheads="1"/>
          </p:cNvPicPr>
          <p:nvPr/>
        </p:nvPicPr>
        <p:blipFill>
          <a:blip r:embed="rId2" r:link="rId3">
            <a:lum bright="-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1844675"/>
            <a:ext cx="11425238" cy="4537075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2" name="Rectangle 8"/>
          <p:cNvSpPr>
            <a:spLocks noChangeArrowheads="1"/>
          </p:cNvSpPr>
          <p:nvPr/>
        </p:nvSpPr>
        <p:spPr bwMode="auto">
          <a:xfrm>
            <a:off x="0" y="-7143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900" b="1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990600"/>
            <a:ext cx="12192000" cy="5876925"/>
          </a:xfrm>
          <a:solidFill>
            <a:schemeClr val="tx1"/>
          </a:solidFill>
        </p:spPr>
        <p:txBody>
          <a:bodyPr lIns="91440" rIns="91440"/>
          <a:lstStyle/>
          <a:p>
            <a:pPr eaLnBrk="1" hangingPunct="1">
              <a:buClr>
                <a:schemeClr val="accent2"/>
              </a:buClr>
            </a:pPr>
            <a:r>
              <a:rPr lang="pt-BR" altLang="pt-BR" sz="1800" smtClean="0">
                <a:solidFill>
                  <a:schemeClr val="bg1"/>
                </a:solidFill>
              </a:rPr>
              <a:t> </a:t>
            </a:r>
            <a:r>
              <a:rPr lang="pt-BR" altLang="pt-BR" sz="2400" smtClean="0">
                <a:solidFill>
                  <a:schemeClr val="bg1"/>
                </a:solidFill>
              </a:rPr>
              <a:t>Anos 40 e 50:</a:t>
            </a:r>
          </a:p>
          <a:p>
            <a:pPr eaLnBrk="1" hangingPunct="1">
              <a:buClr>
                <a:schemeClr val="accent2"/>
              </a:buClr>
            </a:pPr>
            <a:r>
              <a:rPr lang="pt-BR" altLang="pt-BR" sz="2400" smtClean="0">
                <a:solidFill>
                  <a:schemeClr val="bg1"/>
                </a:solidFill>
              </a:rPr>
              <a:t> Alta freqüência/associada a eritroblastose e ocasionalmente a Doença Hemolítica ABO</a:t>
            </a:r>
          </a:p>
          <a:p>
            <a:pPr eaLnBrk="1" hangingPunct="1">
              <a:buClr>
                <a:schemeClr val="accent2"/>
              </a:buClr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        - Uso de Exsanguineotransfusão (ET)     significativa do Kernicterus</a:t>
            </a:r>
          </a:p>
          <a:p>
            <a:pPr eaLnBrk="1" hangingPunct="1">
              <a:buClr>
                <a:schemeClr val="accent2"/>
              </a:buClr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AGORA:</a:t>
            </a:r>
          </a:p>
          <a:p>
            <a:pPr eaLnBrk="1" hangingPunct="1">
              <a:buClr>
                <a:schemeClr val="accent2"/>
              </a:buClr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        -Uso de Imunoglobulinas Rh: prevenção da sensibilização </a:t>
            </a:r>
          </a:p>
          <a:p>
            <a:pPr eaLnBrk="1" hangingPunct="1">
              <a:buClr>
                <a:schemeClr val="accent2"/>
              </a:buClr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        -Uso de fototerapias mais potentes</a:t>
            </a:r>
          </a:p>
          <a:p>
            <a:pPr eaLnBrk="1" hangingPunct="1">
              <a:buClr>
                <a:schemeClr val="accent2"/>
              </a:buClr>
              <a:buFont typeface="Tw Cen MT" pitchFamily="34" charset="0"/>
              <a:buNone/>
            </a:pPr>
            <a:endParaRPr lang="pt-BR" altLang="pt-BR" sz="240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accent2"/>
              </a:buClr>
            </a:pPr>
            <a:r>
              <a:rPr lang="pt-BR" altLang="pt-BR" sz="2400" smtClean="0">
                <a:solidFill>
                  <a:schemeClr val="bg1"/>
                </a:solidFill>
              </a:rPr>
              <a:t>    Significativa da realização da Exsanguineotranfusão (T): RNT e RNPT</a:t>
            </a:r>
          </a:p>
          <a:p>
            <a:pPr lvl="1" eaLnBrk="1" hangingPunct="1"/>
            <a:r>
              <a:rPr lang="pt-BR" altLang="pt-BR" sz="2400" smtClean="0">
                <a:solidFill>
                  <a:srgbClr val="FFFF99"/>
                </a:solidFill>
              </a:rPr>
              <a:t> </a:t>
            </a:r>
            <a:r>
              <a:rPr lang="pt-BR" altLang="pt-BR" sz="2400" smtClean="0">
                <a:solidFill>
                  <a:schemeClr val="bg1"/>
                </a:solidFill>
              </a:rPr>
              <a:t>1957 – 1961/1980 – 92: 43/10000 – 5/10000</a:t>
            </a:r>
          </a:p>
          <a:p>
            <a:pPr lvl="1" eaLnBrk="1" hangingPunct="1"/>
            <a:r>
              <a:rPr lang="pt-BR" altLang="pt-BR" sz="2400" smtClean="0">
                <a:solidFill>
                  <a:schemeClr val="bg1"/>
                </a:solidFill>
              </a:rPr>
              <a:t> &lt; 1500g: 1983 (Holanda): ET -  2,8%</a:t>
            </a:r>
          </a:p>
          <a:p>
            <a:pPr lvl="1" eaLnBrk="1" hangingPunct="1"/>
            <a:r>
              <a:rPr lang="pt-BR" altLang="pt-BR" sz="2400" smtClean="0">
                <a:solidFill>
                  <a:schemeClr val="bg1"/>
                </a:solidFill>
              </a:rPr>
              <a:t> 1985 – 1989 (Carolina): ET – 0,24%</a:t>
            </a:r>
          </a:p>
          <a:p>
            <a:pPr lvl="1" eaLnBrk="1" hangingPunct="1"/>
            <a:r>
              <a:rPr lang="pt-BR" altLang="pt-BR" sz="2400" smtClean="0">
                <a:solidFill>
                  <a:schemeClr val="bg1"/>
                </a:solidFill>
              </a:rPr>
              <a:t>  1988 – 1997 (Michigan): ET – 0% 			 </a:t>
            </a:r>
          </a:p>
          <a:p>
            <a:pPr eaLnBrk="1" hangingPunct="1">
              <a:buClr>
                <a:schemeClr val="accent2"/>
              </a:buClr>
            </a:pPr>
            <a:endParaRPr lang="pt-BR" altLang="pt-BR" sz="2400" smtClean="0">
              <a:solidFill>
                <a:schemeClr val="bg1"/>
              </a:solidFill>
            </a:endParaRPr>
          </a:p>
        </p:txBody>
      </p:sp>
      <p:sp>
        <p:nvSpPr>
          <p:cNvPr id="59395" name="Text Box 6"/>
          <p:cNvSpPr txBox="1">
            <a:spLocks noChangeArrowheads="1"/>
          </p:cNvSpPr>
          <p:nvPr/>
        </p:nvSpPr>
        <p:spPr bwMode="auto">
          <a:xfrm>
            <a:off x="7561263" y="6159500"/>
            <a:ext cx="2611437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500" i="1">
                <a:solidFill>
                  <a:srgbClr val="FFCC00"/>
                </a:solidFill>
              </a:rPr>
              <a:t>Maisels (2002), Maisels (2001),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500" i="1">
                <a:solidFill>
                  <a:srgbClr val="FFCC00"/>
                </a:solidFill>
              </a:rPr>
              <a:t> Valaes (1996), Keenan (1983)</a:t>
            </a:r>
          </a:p>
        </p:txBody>
      </p:sp>
      <p:sp>
        <p:nvSpPr>
          <p:cNvPr id="59396" name="AutoShape 7"/>
          <p:cNvSpPr>
            <a:spLocks noChangeArrowheads="1"/>
          </p:cNvSpPr>
          <p:nvPr/>
        </p:nvSpPr>
        <p:spPr bwMode="auto">
          <a:xfrm>
            <a:off x="2803525" y="3976688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400"/>
          </a:p>
        </p:txBody>
      </p:sp>
      <p:sp>
        <p:nvSpPr>
          <p:cNvPr id="59397" name="Rectangle 9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500" b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59398" name="AutoShape 10"/>
          <p:cNvSpPr>
            <a:spLocks noChangeArrowheads="1"/>
          </p:cNvSpPr>
          <p:nvPr/>
        </p:nvSpPr>
        <p:spPr bwMode="auto">
          <a:xfrm>
            <a:off x="5283200" y="1847850"/>
            <a:ext cx="287338" cy="379413"/>
          </a:xfrm>
          <a:prstGeom prst="downArrow">
            <a:avLst>
              <a:gd name="adj1" fmla="val 50000"/>
              <a:gd name="adj2" fmla="val 33011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>
            <a:spLocks noChangeArrowheads="1"/>
          </p:cNvSpPr>
          <p:nvPr/>
        </p:nvSpPr>
        <p:spPr bwMode="auto">
          <a:xfrm>
            <a:off x="0" y="30480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500" b="1">
                <a:solidFill>
                  <a:srgbClr val="FF3300"/>
                </a:solidFill>
              </a:rPr>
              <a:t>Kernicterus, ainda um desafio</a:t>
            </a:r>
            <a:br>
              <a:rPr lang="pt-BR" altLang="pt-BR" sz="2500" b="1">
                <a:solidFill>
                  <a:srgbClr val="FF3300"/>
                </a:solidFill>
              </a:rPr>
            </a:br>
            <a:r>
              <a:rPr lang="pt-BR" altLang="pt-BR" sz="2500" b="1">
                <a:solidFill>
                  <a:srgbClr val="FF3300"/>
                </a:solidFill>
              </a:rPr>
              <a:t>O kernicterus reaparece!</a:t>
            </a:r>
          </a:p>
        </p:txBody>
      </p:sp>
      <p:pic>
        <p:nvPicPr>
          <p:cNvPr id="60419" name="Picture 7" descr="Unfortunately we are unable to provide accessible alternative text for this. If you require assistance to access this image, please contact help@nature.com or the auth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1412875"/>
            <a:ext cx="9121775" cy="458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0" name="Text Box 8"/>
          <p:cNvSpPr txBox="1">
            <a:spLocks noChangeArrowheads="1"/>
          </p:cNvSpPr>
          <p:nvPr/>
        </p:nvSpPr>
        <p:spPr bwMode="auto">
          <a:xfrm>
            <a:off x="4927600" y="5969000"/>
            <a:ext cx="3105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9933"/>
                </a:solidFill>
              </a:rPr>
              <a:t>125 RN ≥35semanas</a:t>
            </a:r>
          </a:p>
        </p:txBody>
      </p:sp>
      <p:sp>
        <p:nvSpPr>
          <p:cNvPr id="60421" name="Text Box 9"/>
          <p:cNvSpPr txBox="1">
            <a:spLocks noChangeArrowheads="1"/>
          </p:cNvSpPr>
          <p:nvPr/>
        </p:nvSpPr>
        <p:spPr bwMode="auto">
          <a:xfrm>
            <a:off x="6769100" y="6537325"/>
            <a:ext cx="5759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i-FI" altLang="pt-BR" sz="1400">
                <a:solidFill>
                  <a:srgbClr val="00CC00"/>
                </a:solidFill>
              </a:rPr>
              <a:t>L Johnson, , VK Bhutani (2009)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i-FI" altLang="pt-BR" sz="1400"/>
              <a:t>2</a:t>
            </a:r>
            <a:endParaRPr lang="pt-BR" altLang="pt-BR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884238"/>
            <a:ext cx="12192000" cy="4411662"/>
          </a:xfrm>
          <a:solidFill>
            <a:schemeClr val="tx1"/>
          </a:solidFill>
        </p:spPr>
        <p:txBody>
          <a:bodyPr lIns="91440" rIns="91440"/>
          <a:lstStyle/>
          <a:p>
            <a:pPr marL="190500" indent="-19050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Amamentação ao Seio: Alterou a História Natural da Icterícia</a:t>
            </a:r>
          </a:p>
          <a:p>
            <a:pPr marL="666750" lvl="1" indent="-2857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O pico da bilirrubina é atingido com 96 h (não mais com 72h)</a:t>
            </a:r>
          </a:p>
          <a:p>
            <a:pPr marL="666750" lvl="1" indent="-2857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Os níveis de risco: não     antes de 7 dias</a:t>
            </a:r>
          </a:p>
          <a:p>
            <a:pPr marL="666750" lvl="1" indent="-2857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59 de 61 RN c/ Kernicterus (Johson e Bhutani):amamentavam</a:t>
            </a:r>
          </a:p>
          <a:p>
            <a:pPr marL="666750" lvl="1" indent="-2857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Inadequada ingesta –      Circulação enterohepática da bilirrubina</a:t>
            </a:r>
          </a:p>
          <a:p>
            <a:pPr marL="666750" lvl="1" indent="-285750" eaLnBrk="1" hangingPunct="1">
              <a:lnSpc>
                <a:spcPct val="120000"/>
              </a:lnSpc>
              <a:tabLst>
                <a:tab pos="1333500" algn="l"/>
              </a:tabLst>
            </a:pPr>
            <a:endParaRPr lang="pt-BR" altLang="pt-BR" sz="2400" smtClean="0">
              <a:solidFill>
                <a:schemeClr val="bg1"/>
              </a:solidFill>
            </a:endParaRPr>
          </a:p>
          <a:p>
            <a:pPr marL="666750" lvl="1" indent="-285750" algn="r" eaLnBrk="1" hangingPunct="1">
              <a:lnSpc>
                <a:spcPct val="120000"/>
              </a:lnSpc>
              <a:buFont typeface="Wingdings 3" panose="05040102010807070707" pitchFamily="18" charset="2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			RN próximo ao termo: - Alta nas 1ª 48 h de vida</a:t>
            </a:r>
            <a:r>
              <a:rPr lang="pt-BR" altLang="pt-BR" sz="1700" smtClean="0">
                <a:solidFill>
                  <a:schemeClr val="bg1"/>
                </a:solidFill>
              </a:rPr>
              <a:t> (nos anos 60- 70: 3 a 4 dias)</a:t>
            </a:r>
          </a:p>
        </p:txBody>
      </p:sp>
      <p:sp>
        <p:nvSpPr>
          <p:cNvPr id="61443" name="AutoShape 6"/>
          <p:cNvSpPr>
            <a:spLocks noChangeArrowheads="1"/>
          </p:cNvSpPr>
          <p:nvPr/>
        </p:nvSpPr>
        <p:spPr bwMode="auto">
          <a:xfrm>
            <a:off x="5165725" y="3422650"/>
            <a:ext cx="406400" cy="533400"/>
          </a:xfrm>
          <a:prstGeom prst="downArrow">
            <a:avLst>
              <a:gd name="adj1" fmla="val 50000"/>
              <a:gd name="adj2" fmla="val 32813"/>
            </a:avLst>
          </a:prstGeom>
          <a:solidFill>
            <a:srgbClr val="FF9900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400"/>
          </a:p>
        </p:txBody>
      </p:sp>
      <p:sp>
        <p:nvSpPr>
          <p:cNvPr id="61444" name="AutoShape 8"/>
          <p:cNvSpPr>
            <a:spLocks noChangeArrowheads="1"/>
          </p:cNvSpPr>
          <p:nvPr/>
        </p:nvSpPr>
        <p:spPr bwMode="auto">
          <a:xfrm>
            <a:off x="3594100" y="1903413"/>
            <a:ext cx="290513" cy="390525"/>
          </a:xfrm>
          <a:prstGeom prst="downArrow">
            <a:avLst>
              <a:gd name="adj1" fmla="val 50000"/>
              <a:gd name="adj2" fmla="val 33606"/>
            </a:avLst>
          </a:prstGeom>
          <a:solidFill>
            <a:srgbClr val="FF9900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400"/>
          </a:p>
        </p:txBody>
      </p:sp>
      <p:sp>
        <p:nvSpPr>
          <p:cNvPr id="61445" name="AutoShape 9"/>
          <p:cNvSpPr>
            <a:spLocks noChangeArrowheads="1"/>
          </p:cNvSpPr>
          <p:nvPr/>
        </p:nvSpPr>
        <p:spPr bwMode="auto">
          <a:xfrm>
            <a:off x="3619500" y="2925763"/>
            <a:ext cx="287338" cy="376237"/>
          </a:xfrm>
          <a:prstGeom prst="upArrow">
            <a:avLst>
              <a:gd name="adj1" fmla="val 50000"/>
              <a:gd name="adj2" fmla="val 32735"/>
            </a:avLst>
          </a:prstGeom>
          <a:solidFill>
            <a:srgbClr val="FF99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400"/>
          </a:p>
        </p:txBody>
      </p:sp>
      <p:sp>
        <p:nvSpPr>
          <p:cNvPr id="61446" name="Rectangle 11"/>
          <p:cNvSpPr>
            <a:spLocks noChangeArrowheads="1"/>
          </p:cNvSpPr>
          <p:nvPr/>
        </p:nvSpPr>
        <p:spPr bwMode="auto">
          <a:xfrm>
            <a:off x="0" y="-2698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pic>
        <p:nvPicPr>
          <p:cNvPr id="61448" name="Picture 16" descr="amamentaca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63" y="4584700"/>
            <a:ext cx="2895600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720725"/>
            <a:ext cx="11877675" cy="5222875"/>
          </a:xfrm>
          <a:solidFill>
            <a:schemeClr val="tx1"/>
          </a:solidFill>
        </p:spPr>
        <p:txBody>
          <a:bodyPr lIns="91440" rIns="91440"/>
          <a:lstStyle/>
          <a:p>
            <a:pPr marL="190500" indent="-19050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RN próximo do termo: “</a:t>
            </a:r>
            <a:r>
              <a:rPr lang="pt-BR" altLang="pt-BR" sz="2400" b="1" smtClean="0">
                <a:solidFill>
                  <a:srgbClr val="FF9933"/>
                </a:solidFill>
              </a:rPr>
              <a:t>prematuros bilirrubínicos</a:t>
            </a:r>
            <a:r>
              <a:rPr lang="pt-BR" altLang="pt-BR" sz="2400" smtClean="0">
                <a:solidFill>
                  <a:schemeClr val="bg1"/>
                </a:solidFill>
              </a:rPr>
              <a:t>”</a:t>
            </a:r>
          </a:p>
          <a:p>
            <a:pPr marL="476250" lvl="1" indent="-952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35, 36, 37 semanas</a:t>
            </a:r>
          </a:p>
          <a:p>
            <a:pPr marL="857250" lvl="2" indent="-19050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Sistema de Conjugação de bilirrubina imatura</a:t>
            </a:r>
          </a:p>
          <a:p>
            <a:pPr marL="857250" lvl="2" indent="-19050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Não se alimentam/vigorosamente</a:t>
            </a:r>
          </a:p>
          <a:p>
            <a:pPr marL="857250" lvl="2" indent="-190500" eaLnBrk="1" hangingPunct="1">
              <a:lnSpc>
                <a:spcPct val="120000"/>
              </a:lnSpc>
              <a:buFont typeface="Wingdings 3" panose="05040102010807070707" pitchFamily="18" charset="2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(ingerem menos calorias)</a:t>
            </a:r>
          </a:p>
          <a:p>
            <a:pPr marL="857250" lvl="2" indent="-19050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Risco de 5% para bilirrubinas &gt; 20mg% x 1%</a:t>
            </a:r>
          </a:p>
          <a:p>
            <a:pPr marL="857250" lvl="2" indent="-190500" eaLnBrk="1" hangingPunct="1">
              <a:lnSpc>
                <a:spcPct val="120000"/>
              </a:lnSpc>
              <a:buFont typeface="Wingdings 3" panose="05040102010807070707" pitchFamily="18" charset="2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(RN 40 sem)</a:t>
            </a:r>
          </a:p>
          <a:p>
            <a:pPr marL="857250" lvl="2" indent="-19050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Se receberam alta com 48h: </a:t>
            </a:r>
          </a:p>
          <a:p>
            <a:pPr marL="857250" lvl="2" indent="-190500" eaLnBrk="1" hangingPunct="1">
              <a:lnSpc>
                <a:spcPct val="120000"/>
              </a:lnSpc>
              <a:buClr>
                <a:srgbClr val="FFFF99"/>
              </a:buClr>
              <a:buFontTx/>
              <a:buChar char="•"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Revisão com 2 – 3 dias e não com 1 – 2 sem</a:t>
            </a:r>
          </a:p>
        </p:txBody>
      </p:sp>
      <p:sp>
        <p:nvSpPr>
          <p:cNvPr id="62467" name="Text Box 6"/>
          <p:cNvSpPr txBox="1">
            <a:spLocks noChangeArrowheads="1"/>
          </p:cNvSpPr>
          <p:nvPr/>
        </p:nvSpPr>
        <p:spPr bwMode="auto">
          <a:xfrm>
            <a:off x="7116763" y="5381625"/>
            <a:ext cx="2435225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b="1" i="1">
                <a:solidFill>
                  <a:srgbClr val="99FF33"/>
                </a:solidFill>
              </a:rPr>
              <a:t>Newman (1999), Maisels (2002)</a:t>
            </a:r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-2698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39713" y="1125538"/>
            <a:ext cx="11952287" cy="5732462"/>
          </a:xfrm>
          <a:solidFill>
            <a:schemeClr val="tx1"/>
          </a:solidFill>
        </p:spPr>
        <p:txBody>
          <a:bodyPr lIns="91440" rIns="91440"/>
          <a:lstStyle/>
          <a:p>
            <a:pPr marL="190500" indent="-190500" eaLnBrk="1" hangingPunct="1">
              <a:buClr>
                <a:schemeClr val="hlink"/>
              </a:buClr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Poland (2002): 2 publicações influenciaram o modo de pensar dos Pediatras sobre icterícia</a:t>
            </a:r>
          </a:p>
          <a:p>
            <a:pPr marL="190500" indent="-190500" eaLnBrk="1" hangingPunct="1">
              <a:buClr>
                <a:schemeClr val="hlink"/>
              </a:buClr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1983 (Watchko e Oski): Bil &gt; 20mg% - vigintifobia</a:t>
            </a:r>
          </a:p>
          <a:p>
            <a:pPr marL="190500" indent="-190500" eaLnBrk="1" hangingPunct="1">
              <a:buClr>
                <a:schemeClr val="hlink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    (Bilirrubina &gt; 20 mg% - em RNT saudável – sem fundamento)</a:t>
            </a:r>
          </a:p>
          <a:p>
            <a:pPr marL="190500" indent="-190500" eaLnBrk="1" hangingPunct="1">
              <a:buClr>
                <a:schemeClr val="hlink"/>
              </a:buClr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1992 (Newman e Maisels): Bilirrubina entre 0 – 29,2mg% sem</a:t>
            </a:r>
          </a:p>
          <a:p>
            <a:pPr marL="190500" indent="-190500" eaLnBrk="1" hangingPunct="1">
              <a:buClr>
                <a:schemeClr val="hlink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correlação com o desenvolvimento neurocomportamental</a:t>
            </a:r>
          </a:p>
          <a:p>
            <a:pPr marL="190500" indent="-190500" eaLnBrk="1" hangingPunct="1">
              <a:buClr>
                <a:schemeClr val="hlink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    (no RN a termo- ET &gt; 25 mg%)</a:t>
            </a:r>
          </a:p>
          <a:p>
            <a:pPr marL="190500" indent="-190500" eaLnBrk="1" hangingPunct="1">
              <a:buClr>
                <a:schemeClr val="hlink"/>
              </a:buClr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1994 – AAP – ET &gt; 25 mg%  a 30 mg% para RNT saudáveis s/ hemólise	</a:t>
            </a:r>
          </a:p>
          <a:p>
            <a:pPr marL="190500" indent="-190500" eaLnBrk="1" hangingPunct="1">
              <a:lnSpc>
                <a:spcPct val="70000"/>
              </a:lnSpc>
              <a:buClr>
                <a:schemeClr val="hlink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				     </a:t>
            </a:r>
            <a:r>
              <a:rPr lang="pt-BR" altLang="pt-BR" sz="2400" smtClean="0">
                <a:solidFill>
                  <a:srgbClr val="99FF33"/>
                </a:solidFill>
              </a:rPr>
              <a:t>Aparente desvio do Pediatra</a:t>
            </a:r>
          </a:p>
          <a:p>
            <a:pPr marL="190500" indent="-190500" eaLnBrk="1" hangingPunct="1">
              <a:buClr>
                <a:schemeClr val="hlink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				    - RN com hemólise oculta</a:t>
            </a:r>
          </a:p>
          <a:p>
            <a:pPr marL="190500" indent="-190500" eaLnBrk="1" hangingPunct="1">
              <a:lnSpc>
                <a:spcPct val="70000"/>
              </a:lnSpc>
              <a:buClr>
                <a:schemeClr val="hlink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				    - RN prematuro</a:t>
            </a:r>
          </a:p>
          <a:p>
            <a:pPr marL="190500" indent="-190500" eaLnBrk="1" hangingPunct="1">
              <a:lnSpc>
                <a:spcPct val="70000"/>
              </a:lnSpc>
              <a:buClr>
                <a:schemeClr val="hlink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				    - RN não se alimentando adequadamente</a:t>
            </a:r>
          </a:p>
          <a:p>
            <a:pPr marL="476250" lvl="1" indent="-95250" eaLnBrk="1" hangingPunct="1">
              <a:buClr>
                <a:schemeClr val="hlink"/>
              </a:buClr>
              <a:tabLst>
                <a:tab pos="1333500" algn="l"/>
              </a:tabLst>
            </a:pPr>
            <a:endParaRPr lang="pt-BR" altLang="pt-BR" sz="2400" smtClean="0">
              <a:solidFill>
                <a:schemeClr val="bg1"/>
              </a:solidFill>
            </a:endParaRPr>
          </a:p>
        </p:txBody>
      </p:sp>
      <p:sp>
        <p:nvSpPr>
          <p:cNvPr id="63491" name="Text Box 6"/>
          <p:cNvSpPr txBox="1">
            <a:spLocks noChangeArrowheads="1"/>
          </p:cNvSpPr>
          <p:nvPr/>
        </p:nvSpPr>
        <p:spPr bwMode="auto">
          <a:xfrm>
            <a:off x="923925" y="5106988"/>
            <a:ext cx="39624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</a:rPr>
              <a:t>Tratados como iguais</a:t>
            </a:r>
          </a:p>
        </p:txBody>
      </p:sp>
      <p:sp>
        <p:nvSpPr>
          <p:cNvPr id="63492" name="AutoShape 7"/>
          <p:cNvSpPr>
            <a:spLocks/>
          </p:cNvSpPr>
          <p:nvPr/>
        </p:nvSpPr>
        <p:spPr bwMode="auto">
          <a:xfrm>
            <a:off x="3208338" y="4768850"/>
            <a:ext cx="95250" cy="1358900"/>
          </a:xfrm>
          <a:prstGeom prst="leftBrace">
            <a:avLst>
              <a:gd name="adj1" fmla="val 118889"/>
              <a:gd name="adj2" fmla="val 50000"/>
            </a:avLst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400"/>
          </a:p>
        </p:txBody>
      </p:sp>
      <p:sp>
        <p:nvSpPr>
          <p:cNvPr id="63494" name="Rectangle 11"/>
          <p:cNvSpPr>
            <a:spLocks noChangeArrowheads="1"/>
          </p:cNvSpPr>
          <p:nvPr/>
        </p:nvSpPr>
        <p:spPr bwMode="auto">
          <a:xfrm>
            <a:off x="0" y="-2698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454025"/>
            <a:ext cx="12192000" cy="6137275"/>
          </a:xfrm>
          <a:solidFill>
            <a:schemeClr val="tx1"/>
          </a:solidFill>
        </p:spPr>
        <p:txBody>
          <a:bodyPr lIns="91440" rIns="91440"/>
          <a:lstStyle/>
          <a:p>
            <a:pPr marL="666750" lvl="1" indent="-285750" eaLnBrk="1" hangingPunct="1">
              <a:lnSpc>
                <a:spcPct val="110000"/>
              </a:lnSpc>
              <a:tabLst>
                <a:tab pos="1333500" algn="l"/>
              </a:tabLst>
            </a:pPr>
            <a:r>
              <a:rPr lang="pt-BR" altLang="pt-BR" sz="1500" smtClean="0">
                <a:solidFill>
                  <a:schemeClr val="bg1"/>
                </a:solidFill>
              </a:rPr>
              <a:t> </a:t>
            </a:r>
            <a:r>
              <a:rPr lang="pt-BR" altLang="pt-BR" sz="2400" smtClean="0">
                <a:solidFill>
                  <a:schemeClr val="bg1"/>
                </a:solidFill>
              </a:rPr>
              <a:t>Maior atenção:</a:t>
            </a:r>
          </a:p>
          <a:p>
            <a:pPr marL="666750" lvl="1" indent="-285750" eaLnBrk="1" hangingPunct="1">
              <a:lnSpc>
                <a:spcPct val="11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Bilirrubina entre 6-8 mg%: 20 – 40% não vêem icterícia</a:t>
            </a:r>
          </a:p>
          <a:p>
            <a:pPr marL="666750" lvl="1" indent="-285750" eaLnBrk="1" hangingPunct="1">
              <a:lnSpc>
                <a:spcPct val="11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(o olho é relativamente insensível ao amarelo)</a:t>
            </a:r>
          </a:p>
          <a:p>
            <a:pPr marL="666750" lvl="1" indent="-285750" eaLnBrk="1" hangingPunct="1">
              <a:lnSpc>
                <a:spcPct val="11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TcB (Bil transcutânea):</a:t>
            </a:r>
          </a:p>
          <a:p>
            <a:pPr marL="666750" lvl="1" indent="-285750" eaLnBrk="1" hangingPunct="1">
              <a:lnSpc>
                <a:spcPct val="110000"/>
              </a:lnSpc>
              <a:buFont typeface="Wingdings 3" panose="05040102010807070707" pitchFamily="18" charset="2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-BiliChek</a:t>
            </a:r>
            <a:r>
              <a:rPr lang="pt-BR" altLang="pt-BR" sz="2400" baseline="30000" smtClean="0">
                <a:solidFill>
                  <a:schemeClr val="bg1"/>
                </a:solidFill>
              </a:rPr>
              <a:t>R </a:t>
            </a:r>
          </a:p>
          <a:p>
            <a:pPr marL="666750" lvl="1" indent="-285750" eaLnBrk="1" hangingPunct="1">
              <a:lnSpc>
                <a:spcPct val="110000"/>
              </a:lnSpc>
              <a:buFont typeface="Wingdings 3" panose="05040102010807070707" pitchFamily="18" charset="2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-JM -105:</a:t>
            </a:r>
            <a:r>
              <a:rPr lang="pt-BR" altLang="pt-BR" sz="2400" baseline="30000" smtClean="0">
                <a:solidFill>
                  <a:schemeClr val="bg1"/>
                </a:solidFill>
              </a:rPr>
              <a:t>R </a:t>
            </a:r>
            <a:endParaRPr lang="pt-BR" altLang="pt-BR" sz="2400" smtClean="0">
              <a:solidFill>
                <a:schemeClr val="bg1"/>
              </a:solidFill>
            </a:endParaRPr>
          </a:p>
          <a:p>
            <a:pPr marL="666750" lvl="1" indent="-285750" eaLnBrk="1" hangingPunct="1">
              <a:lnSpc>
                <a:spcPct val="11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Estimativa Bilirrubina: Extensão Caudal</a:t>
            </a:r>
          </a:p>
          <a:p>
            <a:pPr marL="1238250" lvl="2" indent="-133350" eaLnBrk="1" hangingPunct="1">
              <a:lnSpc>
                <a:spcPct val="11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Face: 5mg%</a:t>
            </a:r>
          </a:p>
          <a:p>
            <a:pPr marL="1238250" lvl="2" indent="-133350" eaLnBrk="1" hangingPunct="1">
              <a:lnSpc>
                <a:spcPct val="11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Tórax: 10 mg%</a:t>
            </a:r>
          </a:p>
          <a:p>
            <a:pPr marL="1238250" lvl="2" indent="-133350" eaLnBrk="1" hangingPunct="1">
              <a:lnSpc>
                <a:spcPct val="11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Abdômen: 12mg%  </a:t>
            </a:r>
          </a:p>
          <a:p>
            <a:pPr marL="1238250" lvl="2" indent="-133350" eaLnBrk="1" hangingPunct="1">
              <a:lnSpc>
                <a:spcPct val="11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Região Palmar e Solar: &gt; 15 mg%</a:t>
            </a:r>
          </a:p>
        </p:txBody>
      </p:sp>
      <p:sp>
        <p:nvSpPr>
          <p:cNvPr id="64515" name="Text Box 6"/>
          <p:cNvSpPr txBox="1">
            <a:spLocks noChangeArrowheads="1"/>
          </p:cNvSpPr>
          <p:nvPr/>
        </p:nvSpPr>
        <p:spPr bwMode="auto">
          <a:xfrm>
            <a:off x="4883150" y="5995988"/>
            <a:ext cx="621665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i="1">
                <a:solidFill>
                  <a:srgbClr val="99FF33"/>
                </a:solidFill>
              </a:rPr>
              <a:t>Maisels (2002),  Gartner (2001),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i="1">
                <a:solidFill>
                  <a:srgbClr val="99FF33"/>
                </a:solidFill>
              </a:rPr>
              <a:t> Poland (2002), Porter (2002),Stevenson,2004</a:t>
            </a:r>
          </a:p>
        </p:txBody>
      </p:sp>
      <p:pic>
        <p:nvPicPr>
          <p:cNvPr id="64516" name="Picture 7" descr="P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563" y="3725863"/>
            <a:ext cx="3119437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7" name="Rectangle 10"/>
          <p:cNvSpPr>
            <a:spLocks noChangeArrowheads="1"/>
          </p:cNvSpPr>
          <p:nvPr/>
        </p:nvSpPr>
        <p:spPr bwMode="auto">
          <a:xfrm>
            <a:off x="-139700" y="-346075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500" b="1">
                <a:solidFill>
                  <a:srgbClr val="FF3300"/>
                </a:solidFill>
              </a:rPr>
              <a:t>Kernicterus, ainda um desafio</a:t>
            </a:r>
          </a:p>
        </p:txBody>
      </p:sp>
      <p:pic>
        <p:nvPicPr>
          <p:cNvPr id="6451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2193925"/>
            <a:ext cx="21939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20" name="Text Box 9"/>
          <p:cNvSpPr txBox="1">
            <a:spLocks noChangeArrowheads="1"/>
          </p:cNvSpPr>
          <p:nvPr/>
        </p:nvSpPr>
        <p:spPr bwMode="auto">
          <a:xfrm>
            <a:off x="9991725" y="3336925"/>
            <a:ext cx="10493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solidFill>
                  <a:schemeClr val="bg1"/>
                </a:solidFill>
              </a:rPr>
              <a:t>BiliChek)</a:t>
            </a:r>
          </a:p>
        </p:txBody>
      </p:sp>
      <p:sp>
        <p:nvSpPr>
          <p:cNvPr id="64521" name="Text Box 10"/>
          <p:cNvSpPr txBox="1">
            <a:spLocks noChangeArrowheads="1"/>
          </p:cNvSpPr>
          <p:nvPr/>
        </p:nvSpPr>
        <p:spPr bwMode="auto">
          <a:xfrm>
            <a:off x="8421688" y="2597150"/>
            <a:ext cx="380523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b="1">
                <a:solidFill>
                  <a:srgbClr val="FFFF00"/>
                </a:solidFill>
              </a:rPr>
              <a:t>JM-105 ( O QUE USAMOS NA NOSSA UNIDADE!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92150"/>
            <a:ext cx="12192000" cy="4525963"/>
          </a:xfrm>
          <a:solidFill>
            <a:schemeClr val="tx1"/>
          </a:solidFill>
        </p:spPr>
        <p:txBody>
          <a:bodyPr lIns="91440" rIns="91440"/>
          <a:lstStyle/>
          <a:p>
            <a:pPr marL="342900" indent="-342900" algn="ctr" eaLnBrk="1" hangingPunct="1">
              <a:buFont typeface="Tw Cen MT" pitchFamily="34" charset="0"/>
              <a:buNone/>
            </a:pPr>
            <a:r>
              <a:rPr lang="pt-BR" altLang="pt-BR" sz="1800" smtClean="0">
                <a:solidFill>
                  <a:schemeClr val="accent1"/>
                </a:solidFill>
              </a:rPr>
              <a:t>MANIFESTAÇÕES CLÍNICAS</a:t>
            </a:r>
          </a:p>
          <a:p>
            <a:pPr marL="342900" indent="-342900" eaLnBrk="1" hangingPunct="1">
              <a:buClr>
                <a:schemeClr val="accent2"/>
              </a:buClr>
              <a:buFont typeface="Tw Cen MT" pitchFamily="34" charset="0"/>
              <a:buNone/>
            </a:pPr>
            <a:r>
              <a:rPr lang="pt-BR" altLang="pt-BR" sz="1800" b="1" smtClean="0">
                <a:solidFill>
                  <a:schemeClr val="bg1"/>
                </a:solidFill>
              </a:rPr>
              <a:t>         </a:t>
            </a:r>
            <a:r>
              <a:rPr lang="pt-BR" altLang="pt-BR" sz="2400" b="1" smtClean="0">
                <a:solidFill>
                  <a:srgbClr val="CC9900"/>
                </a:solidFill>
              </a:rPr>
              <a:t>Fase 1</a:t>
            </a:r>
            <a:r>
              <a:rPr lang="pt-BR" altLang="pt-BR" sz="2400" smtClean="0">
                <a:solidFill>
                  <a:srgbClr val="CC9900"/>
                </a:solidFill>
              </a:rPr>
              <a:t> (fase inicial)</a:t>
            </a:r>
          </a:p>
          <a:p>
            <a:pPr marL="742950" lvl="1" indent="-285750" eaLnBrk="1" hangingPunct="1"/>
            <a:r>
              <a:rPr lang="pt-BR" altLang="pt-BR" sz="2400" smtClean="0">
                <a:solidFill>
                  <a:schemeClr val="bg1"/>
                </a:solidFill>
              </a:rPr>
              <a:t> Leve estupor ( letargia, sonolência).</a:t>
            </a:r>
          </a:p>
          <a:p>
            <a:pPr marL="742950" lvl="1" indent="-285750" eaLnBrk="1" hangingPunct="1"/>
            <a:r>
              <a:rPr lang="pt-BR" altLang="pt-BR" sz="2400" smtClean="0">
                <a:solidFill>
                  <a:schemeClr val="bg1"/>
                </a:solidFill>
              </a:rPr>
              <a:t> Leve hipotonia, pobreza de movimentos.</a:t>
            </a:r>
          </a:p>
          <a:p>
            <a:pPr marL="742950" lvl="1" indent="-285750" eaLnBrk="1" hangingPunct="1"/>
            <a:r>
              <a:rPr lang="pt-BR" altLang="pt-BR" sz="2400" smtClean="0">
                <a:solidFill>
                  <a:schemeClr val="bg1"/>
                </a:solidFill>
              </a:rPr>
              <a:t> Sucção pobre, leve choro estridente.</a:t>
            </a:r>
          </a:p>
          <a:p>
            <a:pPr marL="742950" lvl="1" indent="-285750" algn="just" eaLnBrk="1" hangingPunct="1"/>
            <a:r>
              <a:rPr lang="pt-BR" altLang="pt-BR" sz="2400" smtClean="0">
                <a:solidFill>
                  <a:schemeClr val="bg1"/>
                </a:solidFill>
              </a:rPr>
              <a:t>Apneia com bradicardia (1ª  semana de vida)</a:t>
            </a:r>
          </a:p>
          <a:p>
            <a:pPr marL="742950" lvl="1" indent="-285750" algn="just" eaLnBrk="1" hangingPunct="1">
              <a:buFont typeface="Wingdings 3" panose="05040102010807070707" pitchFamily="18" charset="2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(resposta auditiva evocada: medida neurofisiológica não</a:t>
            </a:r>
          </a:p>
          <a:p>
            <a:pPr marL="742950" lvl="1" indent="-285750" algn="just" eaLnBrk="1" hangingPunct="1">
              <a:buFont typeface="Wingdings 3" panose="05040102010807070707" pitchFamily="18" charset="2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invasiva da neurotoxicidade da bilirrubina; proximidade do</a:t>
            </a:r>
          </a:p>
          <a:p>
            <a:pPr marL="742950" lvl="1" indent="-285750" algn="just" eaLnBrk="1" hangingPunct="1">
              <a:buFont typeface="Wingdings 3" panose="05040102010807070707" pitchFamily="18" charset="2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sistema neural auditivo com o centro respiratório): a disfunção do tronco cerebral explicando a apneia</a:t>
            </a:r>
          </a:p>
        </p:txBody>
      </p:sp>
      <p:graphicFrame>
        <p:nvGraphicFramePr>
          <p:cNvPr id="65547" name="Group 11"/>
          <p:cNvGraphicFramePr>
            <a:graphicFrameLocks noGrp="1"/>
          </p:cNvGraphicFramePr>
          <p:nvPr/>
        </p:nvGraphicFramePr>
        <p:xfrm>
          <a:off x="719138" y="5157788"/>
          <a:ext cx="10255250" cy="962025"/>
        </p:xfrm>
        <a:graphic>
          <a:graphicData uri="http://schemas.openxmlformats.org/drawingml/2006/table">
            <a:tbl>
              <a:tblPr/>
              <a:tblGrid>
                <a:gridCol w="10255250"/>
              </a:tblGrid>
              <a:tr h="3206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Verdana" panose="020B0604030504040204" pitchFamily="34" charset="0"/>
                        </a:rPr>
                        <a:t>Encefalopatia bilirrubínica e apneia no recém-nascido prematuro </a:t>
                      </a:r>
                      <a:endParaRPr kumimoji="0" lang="pt-BR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735" marB="4573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pt-B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Verdana" panose="020B0604030504040204" pitchFamily="34" charset="0"/>
                        </a:rPr>
                        <a:t>  </a:t>
                      </a:r>
                      <a:r>
                        <a:rPr kumimoji="0" lang="pt-BR" alt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Verdana" panose="020B0604030504040204" pitchFamily="34" charset="0"/>
                        </a:rPr>
                        <a:t>Autor (s):</a:t>
                      </a:r>
                      <a:r>
                        <a:rPr kumimoji="0" lang="pt-BR" altLang="pt-B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Verdana" panose="020B0604030504040204" pitchFamily="34" charset="0"/>
                        </a:rPr>
                        <a:t> Amin SF, et al. Resumido:Dr. Paulo R. Margotto</a:t>
                      </a:r>
                      <a:endParaRPr kumimoji="0" lang="pt-BR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735" marB="4573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Verdana" panose="020B0604030504040204" pitchFamily="34" charset="0"/>
                          <a:hlinkClick r:id="rId2"/>
                        </a:rPr>
                        <a:t>  </a:t>
                      </a:r>
                      <a:r>
                        <a:rPr kumimoji="0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Verdana" panose="020B0604030504040204" pitchFamily="34" charset="0"/>
                        </a:rPr>
                        <a:t>                           </a:t>
                      </a:r>
                    </a:p>
                  </a:txBody>
                  <a:tcPr marT="45735" marB="4573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  <p:sp>
        <p:nvSpPr>
          <p:cNvPr id="65544" name="Rectangle 14"/>
          <p:cNvSpPr>
            <a:spLocks noChangeArrowheads="1"/>
          </p:cNvSpPr>
          <p:nvPr/>
        </p:nvSpPr>
        <p:spPr bwMode="auto">
          <a:xfrm>
            <a:off x="0" y="-2698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65546" name="Text Box 11"/>
          <p:cNvSpPr txBox="1">
            <a:spLocks noChangeArrowheads="1"/>
          </p:cNvSpPr>
          <p:nvPr/>
        </p:nvSpPr>
        <p:spPr bwMode="auto">
          <a:xfrm>
            <a:off x="9805988" y="4605338"/>
            <a:ext cx="2386012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rgbClr val="99CC00"/>
                </a:solidFill>
              </a:rPr>
              <a:t>Van Praagh,1961</a:t>
            </a:r>
          </a:p>
        </p:txBody>
      </p:sp>
      <p:pic>
        <p:nvPicPr>
          <p:cNvPr id="65549" name="Picture 13" descr="doc">
            <a:hlinkClick r:id="rId3" tooltip="encefalopatiabilirrubinicaeapneia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313" y="54149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642938"/>
            <a:ext cx="12192000" cy="5797550"/>
          </a:xfrm>
          <a:solidFill>
            <a:schemeClr val="tx1"/>
          </a:solidFill>
        </p:spPr>
        <p:txBody>
          <a:bodyPr lIns="91440" rIns="91440"/>
          <a:lstStyle/>
          <a:p>
            <a:pPr marL="342900" indent="-342900" algn="ctr" eaLnBrk="1" hangingPunct="1">
              <a:buClr>
                <a:schemeClr val="accent2"/>
              </a:buClr>
              <a:buFont typeface="Tw Cen MT" pitchFamily="34" charset="0"/>
              <a:buNone/>
            </a:pPr>
            <a:r>
              <a:rPr lang="pt-BR" altLang="pt-BR" sz="3200" smtClean="0">
                <a:solidFill>
                  <a:schemeClr val="accent1"/>
                </a:solidFill>
              </a:rPr>
              <a:t>MANIFESTAÇÕES CLÍNICAS</a:t>
            </a:r>
          </a:p>
          <a:p>
            <a:pPr marL="342900" indent="-342900" eaLnBrk="1" hangingPunct="1">
              <a:buClr>
                <a:schemeClr val="accent2"/>
              </a:buClr>
              <a:buFont typeface="Tw Cen MT" pitchFamily="34" charset="0"/>
              <a:buNone/>
            </a:pPr>
            <a:r>
              <a:rPr lang="pt-BR" altLang="pt-BR" sz="2000" smtClean="0">
                <a:solidFill>
                  <a:schemeClr val="bg1"/>
                </a:solidFill>
              </a:rPr>
              <a:t>      </a:t>
            </a:r>
            <a:r>
              <a:rPr lang="pt-BR" altLang="pt-BR" sz="2800" b="1" smtClean="0">
                <a:solidFill>
                  <a:srgbClr val="CC9900"/>
                </a:solidFill>
              </a:rPr>
              <a:t>Fase 2</a:t>
            </a:r>
          </a:p>
          <a:p>
            <a:pPr marL="742950" lvl="1" indent="-285750" eaLnBrk="1" hangingPunct="1"/>
            <a:r>
              <a:rPr lang="pt-BR" altLang="pt-BR" sz="2800" smtClean="0">
                <a:solidFill>
                  <a:schemeClr val="bg1"/>
                </a:solidFill>
              </a:rPr>
              <a:t> Estupor moderado: irritável.</a:t>
            </a:r>
          </a:p>
          <a:p>
            <a:pPr marL="742950" lvl="1" indent="-285750" eaLnBrk="1" hangingPunct="1"/>
            <a:r>
              <a:rPr lang="pt-BR" altLang="pt-BR" sz="2800" smtClean="0">
                <a:solidFill>
                  <a:schemeClr val="bg1"/>
                </a:solidFill>
              </a:rPr>
              <a:t> Tônus variável, geralmente aumentado, alguns com opistótono e febre</a:t>
            </a:r>
          </a:p>
          <a:p>
            <a:pPr marL="742950" lvl="1" indent="-285750" eaLnBrk="1" hangingPunct="1"/>
            <a:r>
              <a:rPr lang="pt-BR" altLang="pt-BR" sz="2800" smtClean="0">
                <a:solidFill>
                  <a:schemeClr val="bg1"/>
                </a:solidFill>
              </a:rPr>
              <a:t> Alimentação mínima e choro estridente.</a:t>
            </a:r>
          </a:p>
          <a:p>
            <a:pPr marL="742950" lvl="1" indent="-285750" eaLnBrk="1" hangingPunct="1">
              <a:buFont typeface="Wingdings 3" panose="05040102010807070707" pitchFamily="18" charset="2"/>
              <a:buNone/>
            </a:pPr>
            <a:r>
              <a:rPr lang="pt-BR" altLang="pt-BR" sz="2800" smtClean="0">
                <a:solidFill>
                  <a:schemeClr val="bg1"/>
                </a:solidFill>
              </a:rPr>
              <a:t>  </a:t>
            </a:r>
            <a:r>
              <a:rPr lang="pt-BR" altLang="pt-BR" sz="2800" b="1" smtClean="0">
                <a:solidFill>
                  <a:srgbClr val="CC9900"/>
                </a:solidFill>
              </a:rPr>
              <a:t>Fase 3</a:t>
            </a:r>
            <a:r>
              <a:rPr lang="pt-BR" altLang="pt-BR" sz="2800" smtClean="0">
                <a:solidFill>
                  <a:schemeClr val="bg1"/>
                </a:solidFill>
              </a:rPr>
              <a:t> (2ª a 3ª semana de vida)</a:t>
            </a:r>
          </a:p>
          <a:p>
            <a:pPr marL="742950" lvl="1" indent="-285750" eaLnBrk="1" hangingPunct="1"/>
            <a:r>
              <a:rPr lang="pt-BR" altLang="pt-BR" sz="2800" smtClean="0">
                <a:solidFill>
                  <a:schemeClr val="bg1"/>
                </a:solidFill>
              </a:rPr>
              <a:t>Diminuição o desaparecimento da espasticidade</a:t>
            </a:r>
          </a:p>
          <a:p>
            <a:pPr marL="742950" lvl="1" indent="-285750" eaLnBrk="1" hangingPunct="1">
              <a:buFont typeface="Wingdings 3" panose="05040102010807070707" pitchFamily="18" charset="2"/>
              <a:buNone/>
            </a:pPr>
            <a:r>
              <a:rPr lang="pt-BR" altLang="pt-BR" sz="2800" smtClean="0">
                <a:solidFill>
                  <a:schemeClr val="bg1"/>
                </a:solidFill>
              </a:rPr>
              <a:t>  </a:t>
            </a:r>
            <a:r>
              <a:rPr lang="pt-BR" altLang="pt-BR" sz="2800" b="1" smtClean="0">
                <a:solidFill>
                  <a:srgbClr val="CC9900"/>
                </a:solidFill>
              </a:rPr>
              <a:t>Fase 4</a:t>
            </a:r>
            <a:r>
              <a:rPr lang="pt-BR" altLang="pt-BR" sz="2800" smtClean="0">
                <a:solidFill>
                  <a:schemeClr val="bg1"/>
                </a:solidFill>
              </a:rPr>
              <a:t> (2º mês de vida ou mais tarde)</a:t>
            </a:r>
          </a:p>
          <a:p>
            <a:pPr marL="742950" lvl="1" indent="-285750" eaLnBrk="1" hangingPunct="1"/>
            <a:r>
              <a:rPr lang="pt-BR" altLang="pt-BR" sz="2800" smtClean="0">
                <a:solidFill>
                  <a:schemeClr val="bg1"/>
                </a:solidFill>
              </a:rPr>
              <a:t>Anormalidades extrapiramidais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7643813" y="4513263"/>
            <a:ext cx="2643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2400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Van Praagh, 1961</a:t>
            </a:r>
          </a:p>
        </p:txBody>
      </p:sp>
      <p:sp>
        <p:nvSpPr>
          <p:cNvPr id="66564" name="Rectangle 6"/>
          <p:cNvSpPr>
            <a:spLocks noChangeArrowheads="1"/>
          </p:cNvSpPr>
          <p:nvPr/>
        </p:nvSpPr>
        <p:spPr bwMode="auto">
          <a:xfrm>
            <a:off x="211138" y="327025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500">
              <a:solidFill>
                <a:srgbClr val="FFCC00"/>
              </a:solidFill>
            </a:endParaRPr>
          </a:p>
        </p:txBody>
      </p:sp>
      <p:pic>
        <p:nvPicPr>
          <p:cNvPr id="66566" name="Picture 14" descr="ictericia-1"/>
          <p:cNvPicPr>
            <a:picLocks noChangeAspect="1" noChangeArrowheads="1"/>
          </p:cNvPicPr>
          <p:nvPr>
            <p:ph sz="half" idx="4294967295"/>
          </p:nvPr>
        </p:nvPicPr>
        <p:blipFill>
          <a:blip r:embed="rId2">
            <a:lum bright="-4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85200" y="2254250"/>
            <a:ext cx="2551113" cy="14874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23888" y="1641475"/>
            <a:ext cx="10972800" cy="4411663"/>
          </a:xfrm>
          <a:solidFill>
            <a:schemeClr val="tx1"/>
          </a:solidFill>
        </p:spPr>
        <p:txBody>
          <a:bodyPr lIns="91440" rIns="91440"/>
          <a:lstStyle/>
          <a:p>
            <a:pPr>
              <a:buFont typeface="Tw Cen MT" pitchFamily="34" charset="0"/>
              <a:buNone/>
            </a:pPr>
            <a:r>
              <a:rPr lang="pt-BR" altLang="pt-BR" b="1" smtClean="0">
                <a:solidFill>
                  <a:srgbClr val="FF9933"/>
                </a:solidFill>
              </a:rPr>
              <a:t>Em 2004: Academia Americana de Pediatria</a:t>
            </a:r>
          </a:p>
          <a:p>
            <a:r>
              <a:rPr lang="pt-BR" altLang="pt-BR" b="1" smtClean="0">
                <a:solidFill>
                  <a:srgbClr val="AE6012"/>
                </a:solidFill>
              </a:rPr>
              <a:t>Fase inicial</a:t>
            </a:r>
            <a:r>
              <a:rPr lang="pt-BR" altLang="pt-BR" smtClean="0">
                <a:solidFill>
                  <a:schemeClr val="bg1"/>
                </a:solidFill>
              </a:rPr>
              <a:t>: letargia, hipotonia. Sucção débil</a:t>
            </a:r>
          </a:p>
          <a:p>
            <a:r>
              <a:rPr lang="pt-BR" altLang="pt-BR" b="1" smtClean="0">
                <a:solidFill>
                  <a:srgbClr val="AE6012"/>
                </a:solidFill>
              </a:rPr>
              <a:t>Fase intermediária</a:t>
            </a:r>
            <a:r>
              <a:rPr lang="pt-BR" altLang="pt-BR" b="1" smtClean="0">
                <a:solidFill>
                  <a:schemeClr val="bg1"/>
                </a:solidFill>
              </a:rPr>
              <a:t>:</a:t>
            </a:r>
            <a:r>
              <a:rPr lang="pt-BR" altLang="pt-BR" smtClean="0">
                <a:solidFill>
                  <a:schemeClr val="bg1"/>
                </a:solidFill>
              </a:rPr>
              <a:t> moderado estupor, irritabilidade e hipertonia. Pode apresentar febre e choro estridente que pode se alternar com sonolência e hipotonia</a:t>
            </a:r>
          </a:p>
        </p:txBody>
      </p:sp>
      <p:sp>
        <p:nvSpPr>
          <p:cNvPr id="67587" name="Rectangle 6"/>
          <p:cNvSpPr>
            <a:spLocks noChangeArrowheads="1"/>
          </p:cNvSpPr>
          <p:nvPr/>
        </p:nvSpPr>
        <p:spPr bwMode="auto">
          <a:xfrm>
            <a:off x="0" y="-2698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67588" name="Rectangle 5"/>
          <p:cNvSpPr>
            <a:spLocks noChangeArrowheads="1"/>
          </p:cNvSpPr>
          <p:nvPr/>
        </p:nvSpPr>
        <p:spPr bwMode="auto">
          <a:xfrm>
            <a:off x="3429000" y="765175"/>
            <a:ext cx="46863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>
                <a:solidFill>
                  <a:schemeClr val="accent1"/>
                </a:solidFill>
              </a:rPr>
              <a:t>MANIFESTAÇÕES CLÍNICAS</a:t>
            </a:r>
          </a:p>
        </p:txBody>
      </p:sp>
      <p:sp>
        <p:nvSpPr>
          <p:cNvPr id="67589" name="Text Box 6"/>
          <p:cNvSpPr txBox="1">
            <a:spLocks noChangeArrowheads="1"/>
          </p:cNvSpPr>
          <p:nvPr/>
        </p:nvSpPr>
        <p:spPr bwMode="auto">
          <a:xfrm>
            <a:off x="3019425" y="3978275"/>
            <a:ext cx="535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</a:rPr>
              <a:t>Com tratamento agressivo esta fase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</a:rPr>
              <a:t> pode ser reversível!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</a:rPr>
              <a:t>        -6 RN (2 com hipersinal no globus pallidus)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</a:rPr>
              <a:t> foram neurologicamente normais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</a:rPr>
              <a:t>(Hansen TW, 2009)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5438" y="765175"/>
            <a:ext cx="10761662" cy="6092825"/>
          </a:xfrm>
          <a:solidFill>
            <a:schemeClr val="tx1"/>
          </a:solidFill>
        </p:spPr>
        <p:txBody>
          <a:bodyPr lIns="91440" rIns="91440"/>
          <a:lstStyle/>
          <a:p>
            <a:pPr marL="342900" indent="-342900" algn="ctr" eaLnBrk="1" hangingPunct="1">
              <a:lnSpc>
                <a:spcPct val="110000"/>
              </a:lnSpc>
              <a:buClr>
                <a:schemeClr val="hlink"/>
              </a:buClr>
              <a:buFont typeface="Tw Cen MT" pitchFamily="34" charset="0"/>
              <a:buNone/>
            </a:pPr>
            <a:r>
              <a:rPr lang="pt-BR" altLang="pt-BR" sz="2800" smtClean="0">
                <a:solidFill>
                  <a:schemeClr val="accent1"/>
                </a:solidFill>
              </a:rPr>
              <a:t>MANIFESTAÇÕES CLÍNICAS</a:t>
            </a:r>
          </a:p>
          <a:p>
            <a:pPr marL="342900" indent="-342900" eaLnBrk="1" hangingPunct="1">
              <a:lnSpc>
                <a:spcPct val="110000"/>
              </a:lnSpc>
              <a:buClr>
                <a:schemeClr val="hlink"/>
              </a:buClr>
              <a:buFont typeface="Tw Cen MT" pitchFamily="34" charset="0"/>
              <a:buNone/>
            </a:pPr>
            <a:r>
              <a:rPr lang="pt-BR" altLang="pt-BR" sz="1700" smtClean="0">
                <a:solidFill>
                  <a:srgbClr val="AE6012"/>
                </a:solidFill>
              </a:rPr>
              <a:t>         </a:t>
            </a:r>
            <a:r>
              <a:rPr lang="pt-BR" altLang="pt-BR" sz="2800" b="1" smtClean="0">
                <a:solidFill>
                  <a:srgbClr val="AE6012"/>
                </a:solidFill>
              </a:rPr>
              <a:t>Fase avançada: </a:t>
            </a:r>
            <a:r>
              <a:rPr lang="pt-BR" altLang="pt-BR" sz="2800" b="1" smtClean="0">
                <a:solidFill>
                  <a:srgbClr val="FF3300"/>
                </a:solidFill>
              </a:rPr>
              <a:t>irreversível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</a:pPr>
            <a:r>
              <a:rPr lang="pt-BR" altLang="pt-BR" sz="2400" smtClean="0">
                <a:solidFill>
                  <a:schemeClr val="bg1"/>
                </a:solidFill>
              </a:rPr>
              <a:t>Estupor profundo a coma.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</a:pPr>
            <a:r>
              <a:rPr lang="pt-BR" altLang="pt-BR" sz="2400" smtClean="0">
                <a:solidFill>
                  <a:schemeClr val="bg1"/>
                </a:solidFill>
              </a:rPr>
              <a:t>Tônus geralmente aumentado; retrocolo-opistótono pronunciado.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</a:pPr>
            <a:r>
              <a:rPr lang="pt-BR" altLang="pt-BR" sz="2400" smtClean="0">
                <a:solidFill>
                  <a:schemeClr val="bg1"/>
                </a:solidFill>
              </a:rPr>
              <a:t>Sem alimentação,  choro histérico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</a:pPr>
            <a:r>
              <a:rPr lang="pt-BR" altLang="pt-BR" sz="2400" b="1" smtClean="0">
                <a:solidFill>
                  <a:schemeClr val="bg1"/>
                </a:solidFill>
              </a:rPr>
              <a:t>Outras sequelas</a:t>
            </a:r>
            <a:r>
              <a:rPr lang="pt-BR" altLang="pt-BR" sz="2400" smtClean="0">
                <a:solidFill>
                  <a:schemeClr val="bg1"/>
                </a:solidFill>
              </a:rPr>
              <a:t>: </a:t>
            </a:r>
            <a:r>
              <a:rPr lang="pt-BR" altLang="pt-BR" sz="2400" smtClean="0">
                <a:solidFill>
                  <a:srgbClr val="FFCC00"/>
                </a:solidFill>
              </a:rPr>
              <a:t>primeiros 3 meses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  <a:buFont typeface="Wingdings 3" panose="05040102010807070707" pitchFamily="18" charset="2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-refluxo gastroesofágico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  <a:buFont typeface="Wingdings 3" panose="05040102010807070707" pitchFamily="18" charset="2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-incapacidade de dormir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  <a:buFont typeface="Wingdings 3" panose="05040102010807070707" pitchFamily="18" charset="2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      </a:t>
            </a:r>
            <a:r>
              <a:rPr lang="pt-BR" altLang="pt-BR" sz="2400" smtClean="0">
                <a:solidFill>
                  <a:srgbClr val="FFCC00"/>
                </a:solidFill>
              </a:rPr>
              <a:t>com 1 ano de idade</a:t>
            </a:r>
            <a:r>
              <a:rPr lang="pt-BR" altLang="pt-BR" sz="2400" smtClean="0">
                <a:solidFill>
                  <a:schemeClr val="bg1"/>
                </a:solidFill>
              </a:rPr>
              <a:t>: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  <a:buFont typeface="Wingdings 3" panose="05040102010807070707" pitchFamily="18" charset="2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-hipertonicidade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  <a:buFont typeface="Wingdings 3" panose="05040102010807070707" pitchFamily="18" charset="2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-falta de coordenação motora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  <a:buFont typeface="Wingdings 3" panose="05040102010807070707" pitchFamily="18" charset="2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-atetose</a:t>
            </a:r>
          </a:p>
          <a:p>
            <a:pPr marL="742950" lvl="1" indent="-285750" eaLnBrk="1" hangingPunct="1">
              <a:lnSpc>
                <a:spcPct val="110000"/>
              </a:lnSpc>
              <a:buClr>
                <a:schemeClr val="hlink"/>
              </a:buClr>
              <a:buFont typeface="Wingdings 3" panose="05040102010807070707" pitchFamily="18" charset="2"/>
              <a:buNone/>
            </a:pPr>
            <a:endParaRPr lang="pt-BR" altLang="pt-BR" sz="2400" smtClean="0">
              <a:solidFill>
                <a:schemeClr val="bg1"/>
              </a:solidFill>
            </a:endParaRPr>
          </a:p>
        </p:txBody>
      </p:sp>
      <p:sp>
        <p:nvSpPr>
          <p:cNvPr id="68611" name="Rectangle 6"/>
          <p:cNvSpPr>
            <a:spLocks noChangeArrowheads="1"/>
          </p:cNvSpPr>
          <p:nvPr/>
        </p:nvSpPr>
        <p:spPr bwMode="auto">
          <a:xfrm>
            <a:off x="0" y="-2698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pic>
        <p:nvPicPr>
          <p:cNvPr id="68613" name="Picture 10" descr="slide0009_image006"/>
          <p:cNvPicPr>
            <a:picLocks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83350" y="2960688"/>
            <a:ext cx="4583113" cy="2857500"/>
          </a:xfrm>
          <a:noFill/>
        </p:spPr>
      </p:pic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6859588" y="6165850"/>
            <a:ext cx="4222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 eaLnBrk="1" hangingPunct="1">
              <a:defRPr/>
            </a:pPr>
            <a:r>
              <a:rPr lang="pt-BR" sz="1600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GMA Felix e VGB. Amorim, 2006</a:t>
            </a:r>
          </a:p>
        </p:txBody>
      </p:sp>
      <p:sp>
        <p:nvSpPr>
          <p:cNvPr id="68616" name="Text Box 29"/>
          <p:cNvSpPr txBox="1">
            <a:spLocks noChangeArrowheads="1"/>
          </p:cNvSpPr>
          <p:nvPr/>
        </p:nvSpPr>
        <p:spPr bwMode="auto">
          <a:xfrm>
            <a:off x="7056438" y="6491288"/>
            <a:ext cx="3743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chemeClr val="bg1"/>
                </a:solidFill>
              </a:rPr>
              <a:t>(caso clínico-BT=57mg%)</a:t>
            </a:r>
          </a:p>
        </p:txBody>
      </p:sp>
      <p:sp>
        <p:nvSpPr>
          <p:cNvPr id="68617" name="AutoShape 9"/>
          <p:cNvSpPr>
            <a:spLocks noChangeArrowheads="1"/>
          </p:cNvSpPr>
          <p:nvPr/>
        </p:nvSpPr>
        <p:spPr bwMode="auto">
          <a:xfrm>
            <a:off x="4100513" y="4976813"/>
            <a:ext cx="444500" cy="674687"/>
          </a:xfrm>
          <a:prstGeom prst="curvedLeftArrow">
            <a:avLst>
              <a:gd name="adj1" fmla="val 30357"/>
              <a:gd name="adj2" fmla="val 6071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68619" name="Picture 11" descr="ppt">
            <a:hlinkClick r:id="rId3" tooltip="kernicterus_caso clinico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0" y="61452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30238"/>
            <a:ext cx="12060238" cy="6237287"/>
          </a:xfrm>
          <a:solidFill>
            <a:schemeClr val="tx1"/>
          </a:solidFill>
        </p:spPr>
        <p:txBody>
          <a:bodyPr lIns="91440" rIns="91440"/>
          <a:lstStyle/>
          <a:p>
            <a:pPr marL="342900" indent="-342900" algn="ctr" eaLnBrk="1" hangingPunct="1">
              <a:buClr>
                <a:schemeClr val="accent2"/>
              </a:buClr>
              <a:buFont typeface="Tw Cen MT" pitchFamily="34" charset="0"/>
              <a:buNone/>
            </a:pPr>
            <a:r>
              <a:rPr lang="pt-BR" altLang="pt-BR" sz="3200" smtClean="0">
                <a:solidFill>
                  <a:schemeClr val="accent1"/>
                </a:solidFill>
              </a:rPr>
              <a:t>MANIFESTAÇÕES CLÍNICAS</a:t>
            </a:r>
          </a:p>
          <a:p>
            <a:pPr marL="342900" indent="-342900" algn="just" eaLnBrk="1" hangingPunct="1">
              <a:buClr>
                <a:schemeClr val="accent2"/>
              </a:buClr>
            </a:pPr>
            <a:endParaRPr lang="pt-BR" altLang="pt-BR" sz="1000" smtClean="0">
              <a:solidFill>
                <a:schemeClr val="accent1"/>
              </a:solidFill>
            </a:endParaRPr>
          </a:p>
          <a:p>
            <a:pPr marL="342900" indent="-342900" algn="just" eaLnBrk="1" hangingPunct="1">
              <a:buClr>
                <a:schemeClr val="accent2"/>
              </a:buClr>
            </a:pPr>
            <a:r>
              <a:rPr lang="pt-BR" altLang="pt-BR" sz="2800" smtClean="0">
                <a:solidFill>
                  <a:srgbClr val="FFFF99"/>
                </a:solidFill>
              </a:rPr>
              <a:t>Fase crônica: Paralisia cerebral atetóide</a:t>
            </a:r>
          </a:p>
          <a:p>
            <a:pPr marL="742950" lvl="1" indent="-285750" algn="just" eaLnBrk="1" hangingPunct="1"/>
            <a:r>
              <a:rPr lang="pt-BR" altLang="pt-BR" sz="2800" smtClean="0">
                <a:solidFill>
                  <a:schemeClr val="bg1"/>
                </a:solidFill>
              </a:rPr>
              <a:t> Anormalidades extrapiramidais: atetose (acometimento do globo pálido)</a:t>
            </a:r>
          </a:p>
          <a:p>
            <a:pPr marL="742950" lvl="1" indent="-285750" algn="just" eaLnBrk="1" hangingPunct="1"/>
            <a:r>
              <a:rPr lang="pt-BR" altLang="pt-BR" sz="2800" smtClean="0">
                <a:solidFill>
                  <a:schemeClr val="bg1"/>
                </a:solidFill>
              </a:rPr>
              <a:t> Anormalidades no olhar: olhar fixo para cima.</a:t>
            </a:r>
          </a:p>
          <a:p>
            <a:pPr marL="342900" indent="-342900" algn="just" eaLnBrk="1" hangingPunct="1">
              <a:buClr>
                <a:schemeClr val="accent2"/>
              </a:buClr>
            </a:pPr>
            <a:r>
              <a:rPr lang="pt-BR" altLang="pt-BR" sz="2800" smtClean="0">
                <a:solidFill>
                  <a:schemeClr val="bg1"/>
                </a:solidFill>
              </a:rPr>
              <a:t> </a:t>
            </a:r>
            <a:r>
              <a:rPr lang="pt-BR" altLang="pt-BR" sz="2800" smtClean="0">
                <a:solidFill>
                  <a:srgbClr val="FFFF99"/>
                </a:solidFill>
              </a:rPr>
              <a:t>Após período de aparente melhora: Paralisia cerebral</a:t>
            </a:r>
          </a:p>
          <a:p>
            <a:pPr marL="742950" lvl="1" indent="-285750" algn="just" eaLnBrk="1" hangingPunct="1"/>
            <a:r>
              <a:rPr lang="pt-BR" altLang="pt-BR" sz="2800" smtClean="0">
                <a:solidFill>
                  <a:schemeClr val="bg1"/>
                </a:solidFill>
              </a:rPr>
              <a:t>grupo globo pálido e núcleos subtalâmicos (severa hiperbilirrubinemia):espasticidade,movimentos atetóticos</a:t>
            </a:r>
          </a:p>
          <a:p>
            <a:pPr marL="742950" lvl="1" indent="-285750" algn="just" eaLnBrk="1" hangingPunct="1"/>
            <a:r>
              <a:rPr lang="pt-BR" altLang="pt-BR" sz="2800" smtClean="0">
                <a:solidFill>
                  <a:schemeClr val="bg1"/>
                </a:solidFill>
              </a:rPr>
              <a:t>grupo tálamo-putamen (asfixia): menor habilidade mental, convulsões intratáveis</a:t>
            </a:r>
          </a:p>
          <a:p>
            <a:pPr marL="742950" lvl="1" indent="-285750" algn="just" eaLnBrk="1" hangingPunct="1"/>
            <a:r>
              <a:rPr lang="pt-BR" altLang="pt-BR" sz="2800" smtClean="0">
                <a:solidFill>
                  <a:srgbClr val="FFFF99"/>
                </a:solidFill>
              </a:rPr>
              <a:t>Inteligência:</a:t>
            </a:r>
            <a:r>
              <a:rPr lang="pt-BR" altLang="pt-BR" sz="2800" smtClean="0">
                <a:solidFill>
                  <a:schemeClr val="bg1"/>
                </a:solidFill>
              </a:rPr>
              <a:t> usualmente, é normal</a:t>
            </a:r>
          </a:p>
          <a:p>
            <a:pPr marL="742950" lvl="1" indent="-285750" algn="just" eaLnBrk="1" hangingPunct="1">
              <a:buFont typeface="Wingdings 3" panose="05040102010807070707" pitchFamily="18" charset="2"/>
              <a:buNone/>
            </a:pPr>
            <a:r>
              <a:rPr lang="pt-BR" altLang="pt-BR" sz="2800" smtClean="0">
                <a:solidFill>
                  <a:schemeClr val="bg1"/>
                </a:solidFill>
              </a:rPr>
              <a:t>(são bons em matemática)</a:t>
            </a:r>
          </a:p>
        </p:txBody>
      </p:sp>
      <p:sp>
        <p:nvSpPr>
          <p:cNvPr id="69635" name="Rectangle 6"/>
          <p:cNvSpPr>
            <a:spLocks noChangeArrowheads="1"/>
          </p:cNvSpPr>
          <p:nvPr/>
        </p:nvSpPr>
        <p:spPr bwMode="auto">
          <a:xfrm>
            <a:off x="0" y="233363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600">
              <a:solidFill>
                <a:srgbClr val="FFCC00"/>
              </a:solidFill>
            </a:endParaRP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6859588" y="640556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 eaLnBrk="1" hangingPunct="1">
              <a:defRPr/>
            </a:pPr>
            <a:r>
              <a:rPr lang="pt-BR" sz="1600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GMA Felix e VGB. Amorim/ESCS/SES/DF</a:t>
            </a:r>
          </a:p>
        </p:txBody>
      </p:sp>
      <p:sp>
        <p:nvSpPr>
          <p:cNvPr id="69637" name="Text Box 8"/>
          <p:cNvSpPr txBox="1">
            <a:spLocks noChangeArrowheads="1"/>
          </p:cNvSpPr>
          <p:nvPr/>
        </p:nvSpPr>
        <p:spPr bwMode="auto">
          <a:xfrm>
            <a:off x="195263" y="6416675"/>
            <a:ext cx="43640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99FF33"/>
                </a:solidFill>
              </a:rPr>
              <a:t>www.paulomargotto.com.br</a:t>
            </a:r>
          </a:p>
        </p:txBody>
      </p:sp>
      <p:pic>
        <p:nvPicPr>
          <p:cNvPr id="69639" name="Picture 7" descr="ppt">
            <a:hlinkClick r:id="rId2" tooltip="kernicterus_caso clinico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13" y="58864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0" y="5716588"/>
            <a:ext cx="11857038" cy="94138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solidFill>
                  <a:srgbClr val="FF9900"/>
                </a:solidFill>
              </a:rPr>
              <a:t>Em  (A), hemorragia subependimal. Em (B), com 50 dias de vida, hiperecogenicidade bilateral e simétrica em ambos globos pálidos (setas) </a:t>
            </a:r>
            <a:r>
              <a:rPr lang="pt-BR" altLang="pt-BR" sz="2000">
                <a:solidFill>
                  <a:schemeClr val="bg1"/>
                </a:solidFill>
              </a:rPr>
              <a:t>(Govaert e cl. Pediatrics. 2003 Dec;112(6 Pt 1):1256-63)                                                  </a:t>
            </a:r>
          </a:p>
          <a:p>
            <a:pPr algn="just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>
              <a:solidFill>
                <a:srgbClr val="FF9900"/>
              </a:solidFill>
            </a:endParaRPr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527050" y="1196975"/>
            <a:ext cx="5159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FF9900"/>
                </a:solidFill>
              </a:rPr>
              <a:t>A</a:t>
            </a: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623888" y="3789363"/>
            <a:ext cx="517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FF9900"/>
                </a:solidFill>
              </a:rPr>
              <a:t>B</a:t>
            </a:r>
          </a:p>
        </p:txBody>
      </p:sp>
      <p:pic>
        <p:nvPicPr>
          <p:cNvPr id="71685" name="Picture 6" descr="Ç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925" y="796925"/>
            <a:ext cx="7850188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6" name="Rectangle 7"/>
          <p:cNvSpPr>
            <a:spLocks noChangeArrowheads="1"/>
          </p:cNvSpPr>
          <p:nvPr/>
        </p:nvSpPr>
        <p:spPr bwMode="auto">
          <a:xfrm>
            <a:off x="0" y="-2698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71688" name="Line 8"/>
          <p:cNvSpPr>
            <a:spLocks noChangeShapeType="1"/>
          </p:cNvSpPr>
          <p:nvPr/>
        </p:nvSpPr>
        <p:spPr bwMode="auto">
          <a:xfrm flipV="1">
            <a:off x="2551113" y="4292600"/>
            <a:ext cx="490537" cy="1905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ChangeArrowheads="1"/>
          </p:cNvSpPr>
          <p:nvPr/>
        </p:nvSpPr>
        <p:spPr bwMode="auto">
          <a:xfrm>
            <a:off x="-5948363" y="2063750"/>
            <a:ext cx="12192001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>
              <a:latin typeface="Times New Roman" panose="02020603050405020304" pitchFamily="18" charset="0"/>
            </a:endParaRPr>
          </a:p>
        </p:txBody>
      </p:sp>
      <p:sp>
        <p:nvSpPr>
          <p:cNvPr id="72707" name="Rectangle 4"/>
          <p:cNvSpPr>
            <a:spLocks noChangeArrowheads="1"/>
          </p:cNvSpPr>
          <p:nvPr/>
        </p:nvSpPr>
        <p:spPr bwMode="auto">
          <a:xfrm>
            <a:off x="355600" y="4598988"/>
            <a:ext cx="10480675" cy="146526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just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solidFill>
                  <a:schemeClr val="bg1"/>
                </a:solidFill>
              </a:rPr>
              <a:t>Lesão nos núcleos subtalâmicos. (A) Paciente 8 aos 12 dias evidenciando sinal de alta intensidade anormal no globo pálido (seta horizontal) e subtálamo (seta vertical). (B): RM (</a:t>
            </a:r>
            <a:r>
              <a:rPr lang="pt-BR" altLang="pt-BR" sz="2000" i="1">
                <a:solidFill>
                  <a:schemeClr val="bg1"/>
                </a:solidFill>
              </a:rPr>
              <a:t>fluid attenuated inversion recovery-FLAIR</a:t>
            </a:r>
            <a:r>
              <a:rPr lang="pt-BR" altLang="pt-BR" sz="2000">
                <a:solidFill>
                  <a:schemeClr val="bg1"/>
                </a:solidFill>
              </a:rPr>
              <a:t>-) no paciente 3, aos 22 meses, evidenciando sinal de alta intensidade anormal subtalâmico (seta vertical) e globo pálido (seta horizontal)   </a:t>
            </a:r>
            <a:r>
              <a:rPr lang="pt-BR" altLang="pt-BR" sz="2000">
                <a:solidFill>
                  <a:srgbClr val="FFFF99"/>
                </a:solidFill>
              </a:rPr>
              <a:t>(Govaert e cl. Pediatrics. 2003 Dec;112(6 Pt 1):1256-63)                                                  </a:t>
            </a:r>
          </a:p>
        </p:txBody>
      </p:sp>
      <p:graphicFrame>
        <p:nvGraphicFramePr>
          <p:cNvPr id="72715" name="Group 11"/>
          <p:cNvGraphicFramePr>
            <a:graphicFrameLocks noGrp="1"/>
          </p:cNvGraphicFramePr>
          <p:nvPr/>
        </p:nvGraphicFramePr>
        <p:xfrm>
          <a:off x="687388" y="6319838"/>
          <a:ext cx="9075737" cy="538162"/>
        </p:xfrm>
        <a:graphic>
          <a:graphicData uri="http://schemas.openxmlformats.org/drawingml/2006/table">
            <a:tbl>
              <a:tblPr/>
              <a:tblGrid>
                <a:gridCol w="9075737"/>
              </a:tblGrid>
              <a:tr h="26352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Neuroimagem no Ke</a:t>
                      </a:r>
                      <a:r>
                        <a:rPr kumimoji="0" lang="pt-BR" alt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rni</a:t>
                      </a:r>
                      <a:r>
                        <a:rPr kumimoji="0" lang="pt-BR" alt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cterus  </a:t>
                      </a:r>
                      <a:r>
                        <a:rPr kumimoji="0" lang="pt-BR" alt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</a:rPr>
                        <a:t>Autor (s):</a:t>
                      </a:r>
                      <a:r>
                        <a:rPr kumimoji="0" lang="pt-BR" altLang="pt-BR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</a:rPr>
                        <a:t> Paulo R. Margotto</a:t>
                      </a:r>
                      <a:endParaRPr kumimoji="0" lang="pt-BR" alt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677" marB="4567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99"/>
                    </a:solidFill>
                  </a:tcPr>
                </a:tc>
              </a:tr>
              <a:tr h="2190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pt-BR" sz="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hlinkClick r:id="rId2"/>
                        </a:rPr>
                        <a:t>  </a:t>
                      </a:r>
                      <a:r>
                        <a:rPr kumimoji="0" lang="pt-BR" alt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  <a:r>
                        <a:rPr kumimoji="0" lang="pt-BR" altLang="pt-BR" sz="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</a:rPr>
                        <a:t>                          </a:t>
                      </a:r>
                    </a:p>
                  </a:txBody>
                  <a:tcPr marT="45677" marB="45677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2712" name="Picture 14" descr="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733425"/>
            <a:ext cx="4405313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13" name="Picture 15" descr="D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488" y="677863"/>
            <a:ext cx="5472112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4" name="Rectangle 16"/>
          <p:cNvSpPr>
            <a:spLocks noChangeArrowheads="1"/>
          </p:cNvSpPr>
          <p:nvPr/>
        </p:nvSpPr>
        <p:spPr bwMode="auto">
          <a:xfrm>
            <a:off x="0" y="-2698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72716" name="Line 12"/>
          <p:cNvSpPr>
            <a:spLocks noChangeShapeType="1"/>
          </p:cNvSpPr>
          <p:nvPr/>
        </p:nvSpPr>
        <p:spPr bwMode="auto">
          <a:xfrm>
            <a:off x="1935163" y="2678113"/>
            <a:ext cx="692150" cy="190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2717" name="Line 13"/>
          <p:cNvSpPr>
            <a:spLocks noChangeShapeType="1"/>
          </p:cNvSpPr>
          <p:nvPr/>
        </p:nvSpPr>
        <p:spPr bwMode="auto">
          <a:xfrm flipV="1">
            <a:off x="5640388" y="1741488"/>
            <a:ext cx="355600" cy="30162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2718" name="Line 14"/>
          <p:cNvSpPr>
            <a:spLocks noChangeShapeType="1"/>
          </p:cNvSpPr>
          <p:nvPr/>
        </p:nvSpPr>
        <p:spPr bwMode="auto">
          <a:xfrm flipV="1">
            <a:off x="6246813" y="3733800"/>
            <a:ext cx="9525" cy="288925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2719" name="Line 15"/>
          <p:cNvSpPr>
            <a:spLocks noChangeShapeType="1"/>
          </p:cNvSpPr>
          <p:nvPr/>
        </p:nvSpPr>
        <p:spPr bwMode="auto">
          <a:xfrm flipV="1">
            <a:off x="2973388" y="2868613"/>
            <a:ext cx="0" cy="471487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72721" name="Picture 17" descr="doc">
            <a:hlinkClick r:id="rId5" tooltip="neuroimagemkernicterus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0" y="62230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Line 3"/>
          <p:cNvSpPr>
            <a:spLocks noChangeShapeType="1"/>
          </p:cNvSpPr>
          <p:nvPr/>
        </p:nvSpPr>
        <p:spPr bwMode="auto">
          <a:xfrm>
            <a:off x="7151688" y="3068638"/>
            <a:ext cx="86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3731" name="Text Box 4"/>
          <p:cNvSpPr txBox="1">
            <a:spLocks noChangeArrowheads="1"/>
          </p:cNvSpPr>
          <p:nvPr/>
        </p:nvSpPr>
        <p:spPr bwMode="auto">
          <a:xfrm>
            <a:off x="239713" y="4756150"/>
            <a:ext cx="12192000" cy="5873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</a:rPr>
              <a:t>RNT (39sem e 5dias);84 hs de vida. Deu entrada na EM de Pediatria do HMIB com 84 hs-Bilirrubina de 57mg%, Opístótono, Hipertonia. Exsanguineo (duas).Causa: Deficiência de glicose 6 fosfato? </a:t>
            </a:r>
          </a:p>
        </p:txBody>
      </p:sp>
      <p:pic>
        <p:nvPicPr>
          <p:cNvPr id="73732" name="Picture 5" descr="U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908050"/>
            <a:ext cx="4229100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3" name="Picture 6" descr="Y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0" y="981075"/>
            <a:ext cx="5713413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4" name="Line 7"/>
          <p:cNvSpPr>
            <a:spLocks noChangeShapeType="1"/>
          </p:cNvSpPr>
          <p:nvPr/>
        </p:nvSpPr>
        <p:spPr bwMode="auto">
          <a:xfrm>
            <a:off x="2852738" y="2420938"/>
            <a:ext cx="960437" cy="576262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3735" name="Line 8"/>
          <p:cNvSpPr>
            <a:spLocks noChangeShapeType="1"/>
          </p:cNvSpPr>
          <p:nvPr/>
        </p:nvSpPr>
        <p:spPr bwMode="auto">
          <a:xfrm>
            <a:off x="8304213" y="1916113"/>
            <a:ext cx="192087" cy="647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3736" name="Rectangle 11"/>
          <p:cNvSpPr>
            <a:spLocks noChangeArrowheads="1"/>
          </p:cNvSpPr>
          <p:nvPr/>
        </p:nvSpPr>
        <p:spPr bwMode="auto">
          <a:xfrm>
            <a:off x="0" y="-26988"/>
            <a:ext cx="12192000" cy="69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73737" name="Rectangle 12"/>
          <p:cNvSpPr>
            <a:spLocks noChangeArrowheads="1"/>
          </p:cNvSpPr>
          <p:nvPr/>
        </p:nvSpPr>
        <p:spPr bwMode="auto">
          <a:xfrm>
            <a:off x="4740275" y="5688013"/>
            <a:ext cx="3081338" cy="47625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chemeClr val="bg1"/>
                </a:solidFill>
              </a:rPr>
              <a:t>(Paulo R. Margotto/HRAS-junho de 2006)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1"/>
          <p:cNvSpPr>
            <a:spLocks noChangeArrowheads="1"/>
          </p:cNvSpPr>
          <p:nvPr/>
        </p:nvSpPr>
        <p:spPr bwMode="auto">
          <a:xfrm>
            <a:off x="0" y="47625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600">
                <a:solidFill>
                  <a:srgbClr val="0033CC"/>
                </a:solidFill>
              </a:rPr>
              <a:t>A REVERSIBILIDADE É POSSÍVEL?</a:t>
            </a:r>
          </a:p>
        </p:txBody>
      </p:sp>
      <p:sp>
        <p:nvSpPr>
          <p:cNvPr id="74755" name="Text Box 6"/>
          <p:cNvSpPr txBox="1">
            <a:spLocks noChangeArrowheads="1"/>
          </p:cNvSpPr>
          <p:nvPr/>
        </p:nvSpPr>
        <p:spPr bwMode="auto">
          <a:xfrm>
            <a:off x="461963" y="1412875"/>
            <a:ext cx="11490325" cy="36671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00CC00"/>
                </a:solidFill>
              </a:rPr>
              <a:t>Com tratamento agressivo  a FASE INTERMEDIÁRIA  pode ser reversível!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CC00"/>
                </a:solidFill>
              </a:rPr>
              <a:t>Harris MC, 2001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chemeClr val="bg1"/>
                </a:solidFill>
              </a:rPr>
              <a:t>3 de 5 RN  com extrema hiperbilirrubinemia e sintomas neurológicos foram normais neurologicamente no seguimento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rgbClr val="FF3300"/>
                </a:solidFill>
              </a:rPr>
              <a:t>                                                 </a:t>
            </a:r>
            <a:r>
              <a:rPr lang="pt-BR" altLang="pt-BR" sz="2400">
                <a:solidFill>
                  <a:srgbClr val="FFCC00"/>
                </a:solidFill>
              </a:rPr>
              <a:t>Hansen TW, 2009</a:t>
            </a:r>
            <a:r>
              <a:rPr lang="pt-BR" altLang="pt-BR" sz="2400">
                <a:solidFill>
                  <a:srgbClr val="FF3300"/>
                </a:solidFill>
              </a:rPr>
              <a:t>: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rgbClr val="FF3300"/>
                </a:solidFill>
              </a:rPr>
              <a:t>        -</a:t>
            </a:r>
            <a:r>
              <a:rPr lang="pt-BR" altLang="pt-BR" sz="2400">
                <a:solidFill>
                  <a:schemeClr val="bg1"/>
                </a:solidFill>
              </a:rPr>
              <a:t>6 RN entre 4-8 dias de vida (2 com hipersinal no globus pallidus) foram   neurologicamente normais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chemeClr val="bg1"/>
                </a:solidFill>
              </a:rPr>
              <a:t>        -todos foram agressivamente tratados </a:t>
            </a:r>
            <a:r>
              <a:rPr lang="pt-BR" altLang="pt-BR" sz="2400">
                <a:solidFill>
                  <a:srgbClr val="FF3300"/>
                </a:solidFill>
              </a:rPr>
              <a:t>(“crash-cart”</a:t>
            </a:r>
            <a:r>
              <a:rPr lang="pt-BR" altLang="pt-BR" sz="2400">
                <a:solidFill>
                  <a:schemeClr val="bg1"/>
                </a:solidFill>
              </a:rPr>
              <a:t>  approach-abordagem acidente de carro), com queda de bilirrubina de 1,5-3,4mg% / hora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>
              <a:solidFill>
                <a:schemeClr val="bg1"/>
              </a:solidFill>
            </a:endParaRP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>
              <a:solidFill>
                <a:srgbClr val="FF3300"/>
              </a:solidFill>
            </a:endParaRPr>
          </a:p>
        </p:txBody>
      </p:sp>
      <p:pic>
        <p:nvPicPr>
          <p:cNvPr id="7475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88" y="4365625"/>
            <a:ext cx="247650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7" name="Text Box 9"/>
          <p:cNvSpPr txBox="1">
            <a:spLocks noChangeArrowheads="1"/>
          </p:cNvSpPr>
          <p:nvPr/>
        </p:nvSpPr>
        <p:spPr bwMode="auto">
          <a:xfrm>
            <a:off x="7129463" y="5661025"/>
            <a:ext cx="3803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solidFill>
                  <a:srgbClr val="0033CC"/>
                </a:solidFill>
              </a:rPr>
              <a:t>RM aos 6 dias (Haansen,TW, 2009)</a:t>
            </a:r>
          </a:p>
        </p:txBody>
      </p:sp>
      <p:sp>
        <p:nvSpPr>
          <p:cNvPr id="74758" name="Line 10"/>
          <p:cNvSpPr>
            <a:spLocks noChangeShapeType="1"/>
          </p:cNvSpPr>
          <p:nvPr/>
        </p:nvSpPr>
        <p:spPr bwMode="auto">
          <a:xfrm>
            <a:off x="4559300" y="5229225"/>
            <a:ext cx="477838" cy="28733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4759" name="Line 11"/>
          <p:cNvSpPr>
            <a:spLocks noChangeShapeType="1"/>
          </p:cNvSpPr>
          <p:nvPr/>
        </p:nvSpPr>
        <p:spPr bwMode="auto">
          <a:xfrm flipH="1">
            <a:off x="5519738" y="5157788"/>
            <a:ext cx="385762" cy="35877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765175"/>
            <a:ext cx="12060238" cy="6092825"/>
          </a:xfrm>
          <a:solidFill>
            <a:schemeClr val="tx1"/>
          </a:solidFill>
        </p:spPr>
        <p:txBody>
          <a:bodyPr lIns="91440" rIns="91440"/>
          <a:lstStyle/>
          <a:p>
            <a:pPr marL="190500" indent="-190500" algn="ctr" eaLnBrk="1" hangingPunct="1">
              <a:lnSpc>
                <a:spcPct val="120000"/>
              </a:lnSpc>
              <a:buClr>
                <a:schemeClr val="accent2"/>
              </a:buClr>
              <a:tabLst>
                <a:tab pos="1333500" algn="l"/>
              </a:tabLst>
            </a:pPr>
            <a:r>
              <a:rPr lang="pt-BR" altLang="pt-BR" sz="1800" smtClean="0">
                <a:solidFill>
                  <a:schemeClr val="bg1"/>
                </a:solidFill>
              </a:rPr>
              <a:t> </a:t>
            </a:r>
            <a:r>
              <a:rPr lang="pt-BR" altLang="pt-BR" sz="2400" b="1" smtClean="0">
                <a:solidFill>
                  <a:srgbClr val="FFFF00"/>
                </a:solidFill>
              </a:rPr>
              <a:t>A entrada da bilirrubina ao cérebro aumenta nas </a:t>
            </a:r>
          </a:p>
          <a:p>
            <a:pPr marL="190500" indent="-190500" eaLnBrk="1" hangingPunct="1">
              <a:lnSpc>
                <a:spcPct val="120000"/>
              </a:lnSpc>
              <a:buClr>
                <a:schemeClr val="accent2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rgbClr val="FF3300"/>
                </a:solidFill>
              </a:rPr>
              <a:t>seguintes condições:</a:t>
            </a:r>
          </a:p>
          <a:p>
            <a:pPr marL="476250" lvl="1" indent="-952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rgbClr val="FF3300"/>
                </a:solidFill>
              </a:rPr>
              <a:t> Alterações na permeabilidade da BHE </a:t>
            </a:r>
          </a:p>
          <a:p>
            <a:pPr marL="476250" lvl="1" indent="-952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rgbClr val="FF3300"/>
                </a:solidFill>
              </a:rPr>
              <a:t> Hiperosmolaridade</a:t>
            </a:r>
          </a:p>
          <a:p>
            <a:pPr marL="476250" lvl="1" indent="-952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rgbClr val="FF3300"/>
                </a:solidFill>
              </a:rPr>
              <a:t> Asfixia</a:t>
            </a:r>
          </a:p>
          <a:p>
            <a:pPr marL="476250" lvl="1" indent="-952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rgbClr val="FF3300"/>
                </a:solidFill>
              </a:rPr>
              <a:t> Rompimento da BHE (asfixia severa) bilirrubina – albumina para o espaço extracelular cerebral</a:t>
            </a:r>
          </a:p>
          <a:p>
            <a:pPr marL="476250" lvl="1" indent="-952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rgbClr val="FF3300"/>
                </a:solidFill>
              </a:rPr>
              <a:t> Prolongado trânsito: aumento da pressão venosa</a:t>
            </a:r>
          </a:p>
          <a:p>
            <a:pPr marL="476250" lvl="1" indent="-952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rgbClr val="FF3300"/>
                </a:solidFill>
              </a:rPr>
              <a:t> Aumento do fluxo sanguíneo: hipercapnia</a:t>
            </a:r>
          </a:p>
          <a:p>
            <a:pPr marL="476250" lvl="1" indent="-95250" eaLnBrk="1" hangingPunct="1">
              <a:lnSpc>
                <a:spcPct val="120000"/>
              </a:lnSpc>
              <a:tabLst>
                <a:tab pos="1333500" algn="l"/>
              </a:tabLst>
            </a:pPr>
            <a:r>
              <a:rPr lang="pt-BR" altLang="pt-BR" sz="2400" smtClean="0">
                <a:solidFill>
                  <a:srgbClr val="FF3300"/>
                </a:solidFill>
              </a:rPr>
              <a:t> Dissociação da bil/alb (RN doentes)</a:t>
            </a: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7870825" y="6308725"/>
            <a:ext cx="3051175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 i="1">
                <a:solidFill>
                  <a:schemeClr val="bg1"/>
                </a:solidFill>
              </a:rPr>
              <a:t>Buthani V, 2006</a:t>
            </a: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pic>
        <p:nvPicPr>
          <p:cNvPr id="75783" name="Picture 7" descr="doc">
            <a:hlinkClick r:id="rId2" tooltip="Kernicterus_Buthani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1888" y="626268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765175"/>
            <a:ext cx="12192000" cy="6092825"/>
          </a:xfrm>
          <a:solidFill>
            <a:schemeClr val="tx1"/>
          </a:solidFill>
        </p:spPr>
        <p:txBody>
          <a:bodyPr lIns="91440" rIns="91440"/>
          <a:lstStyle/>
          <a:p>
            <a:pPr marL="190500" indent="-190500" algn="ctr" eaLnBrk="1" hangingPunct="1">
              <a:lnSpc>
                <a:spcPct val="120000"/>
              </a:lnSpc>
              <a:buClr>
                <a:schemeClr val="hlink"/>
              </a:buClr>
              <a:tabLst>
                <a:tab pos="1333500" algn="l"/>
              </a:tabLst>
            </a:pPr>
            <a:r>
              <a:rPr lang="pt-BR" altLang="pt-BR" sz="1600" smtClean="0">
                <a:solidFill>
                  <a:schemeClr val="bg1"/>
                </a:solidFill>
              </a:rPr>
              <a:t> </a:t>
            </a:r>
            <a:r>
              <a:rPr lang="pt-BR" altLang="pt-BR" sz="1800" smtClean="0">
                <a:solidFill>
                  <a:srgbClr val="FFFF99"/>
                </a:solidFill>
              </a:rPr>
              <a:t>Bilirrubina Total(BT),Bilirrubina Direta (BD)?</a:t>
            </a:r>
          </a:p>
          <a:p>
            <a:pPr marL="190500" indent="-190500" eaLnBrk="1" hangingPunct="1">
              <a:lnSpc>
                <a:spcPct val="120000"/>
              </a:lnSpc>
              <a:buClr>
                <a:schemeClr val="hlink"/>
              </a:buClr>
              <a:tabLst>
                <a:tab pos="1333500" algn="l"/>
              </a:tabLst>
            </a:pPr>
            <a:r>
              <a:rPr lang="pt-BR" altLang="pt-BR" sz="1800" smtClean="0">
                <a:solidFill>
                  <a:srgbClr val="FFFF99"/>
                </a:solidFill>
              </a:rPr>
              <a:t> </a:t>
            </a:r>
            <a:r>
              <a:rPr lang="pt-BR" altLang="pt-BR" sz="2400" smtClean="0">
                <a:solidFill>
                  <a:schemeClr val="bg1"/>
                </a:solidFill>
              </a:rPr>
              <a:t>Há evidência que é a BI livre que é neurotóxica</a:t>
            </a:r>
          </a:p>
          <a:p>
            <a:pPr marL="190500" indent="-190500" algn="ctr" eaLnBrk="1" hangingPunct="1">
              <a:lnSpc>
                <a:spcPct val="120000"/>
              </a:lnSpc>
              <a:buClr>
                <a:schemeClr val="hlink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(altos níveis podem produzir kernicterus)</a:t>
            </a:r>
          </a:p>
          <a:p>
            <a:pPr marL="190500" indent="-190500" eaLnBrk="1" hangingPunct="1">
              <a:lnSpc>
                <a:spcPct val="120000"/>
              </a:lnSpc>
              <a:buClr>
                <a:schemeClr val="hlink"/>
              </a:buClr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Na ausência de icterícia obstrutiva, a BI é melhor estimada pela medida da BT</a:t>
            </a:r>
          </a:p>
          <a:p>
            <a:pPr marL="190500" indent="-190500" eaLnBrk="1" hangingPunct="1">
              <a:lnSpc>
                <a:spcPct val="120000"/>
              </a:lnSpc>
              <a:buClr>
                <a:schemeClr val="hlink"/>
              </a:buClr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Calcular a BI descontando da BT a BD, pode ser enganoso   </a:t>
            </a:r>
          </a:p>
          <a:p>
            <a:pPr marL="190500" indent="-190500" eaLnBrk="1" hangingPunct="1">
              <a:lnSpc>
                <a:spcPct val="120000"/>
              </a:lnSpc>
              <a:buClr>
                <a:schemeClr val="hlink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(altos níveis de BI pode aumentar em 10% a BD)</a:t>
            </a:r>
          </a:p>
          <a:p>
            <a:pPr marL="190500" indent="-190500" eaLnBrk="1" hangingPunct="1">
              <a:lnSpc>
                <a:spcPct val="120000"/>
              </a:lnSpc>
              <a:buClr>
                <a:schemeClr val="hlink"/>
              </a:buClr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Diretrizes da AAP: BT tem sido relatado kernicterus em RN com:</a:t>
            </a:r>
          </a:p>
          <a:p>
            <a:pPr marL="476250" lvl="1" indent="-95250" eaLnBrk="1" hangingPunct="1">
              <a:lnSpc>
                <a:spcPct val="120000"/>
              </a:lnSpc>
              <a:buClr>
                <a:schemeClr val="hlink"/>
              </a:buClr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BT de 18mg% e BD de 4,1mg%;</a:t>
            </a:r>
          </a:p>
          <a:p>
            <a:pPr marL="476250" lvl="1" indent="-95250" eaLnBrk="1" hangingPunct="1">
              <a:lnSpc>
                <a:spcPct val="120000"/>
              </a:lnSpc>
              <a:buClr>
                <a:schemeClr val="hlink"/>
              </a:buClr>
              <a:tabLst>
                <a:tab pos="1333500" algn="l"/>
              </a:tabLst>
            </a:pPr>
            <a:r>
              <a:rPr lang="pt-BR" altLang="pt-BR" sz="2400" smtClean="0">
                <a:solidFill>
                  <a:schemeClr val="bg1"/>
                </a:solidFill>
              </a:rPr>
              <a:t> BT de 27mg% e BD de 8,7mg%</a:t>
            </a:r>
            <a:endParaRPr lang="pt-BR" altLang="pt-BR" sz="2400" smtClean="0">
              <a:solidFill>
                <a:srgbClr val="FFFF99"/>
              </a:solidFill>
            </a:endParaRP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9072563" y="6308725"/>
            <a:ext cx="2111375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 i="1">
                <a:solidFill>
                  <a:srgbClr val="99FF33"/>
                </a:solidFill>
              </a:rPr>
              <a:t>Buthani V, 2006</a:t>
            </a:r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pic>
        <p:nvPicPr>
          <p:cNvPr id="76808" name="Picture 8" descr="doc">
            <a:hlinkClick r:id="rId2" tooltip="Kernicterus_Buthani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7900" y="62230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11150" y="687388"/>
            <a:ext cx="12160250" cy="6170612"/>
          </a:xfrm>
          <a:solidFill>
            <a:schemeClr val="tx1"/>
          </a:solidFill>
        </p:spPr>
        <p:txBody>
          <a:bodyPr lIns="91440" rIns="91440"/>
          <a:lstStyle/>
          <a:p>
            <a:pPr eaLnBrk="1" hangingPunct="1"/>
            <a:r>
              <a:rPr lang="pt-BR" altLang="pt-BR" sz="2400" smtClean="0">
                <a:solidFill>
                  <a:schemeClr val="bg1"/>
                </a:solidFill>
              </a:rPr>
              <a:t>RN com BD &gt; de 3-4mg% - competição com BI na albumina com aumento de BL (bilirrubina livre)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       Assim, não descontar da BT a BD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  (exceção: BD maior que 50% da total) </a:t>
            </a:r>
          </a:p>
          <a:p>
            <a:pPr algn="ctr" eaLnBrk="1" hangingPunct="1">
              <a:buFont typeface="Tw Cen MT" pitchFamily="34" charset="0"/>
              <a:buNone/>
            </a:pPr>
            <a:r>
              <a:rPr lang="pt-BR" altLang="pt-BR" sz="2400" smtClean="0"/>
              <a:t>-</a:t>
            </a:r>
            <a:r>
              <a:rPr lang="pt-BR" altLang="pt-BR" sz="2400" b="1" smtClean="0">
                <a:solidFill>
                  <a:srgbClr val="FFFF00"/>
                </a:solidFill>
              </a:rPr>
              <a:t>RN com Síndrome do Bebê Bronzeado cuja bilirrubina total está no nível de fototerapia intensiva e a fototerapia não está diminuindo o nível rapidamente, considerar exsanguineotransfusão (Buthani V, 2006        )</a:t>
            </a:r>
          </a:p>
          <a:p>
            <a:pPr eaLnBrk="1" hangingPunct="1">
              <a:buFont typeface="Tw Cen MT" pitchFamily="34" charset="0"/>
              <a:buNone/>
            </a:pPr>
            <a:endParaRPr lang="pt-BR" altLang="pt-BR" sz="2400" b="1" smtClean="0">
              <a:solidFill>
                <a:srgbClr val="FFFF00"/>
              </a:solidFill>
            </a:endParaRP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Relação BT/Albumina: correlação com a medida da BL principalmente em RN </a:t>
            </a:r>
            <a:r>
              <a:rPr lang="pt-BR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≥35 semanas (Sato et al, 2012)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A BL está em função da BT e Albumina e aumenta assim que a relação BT/A aumenta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altLang="pt-BR" sz="2400" smtClean="0">
                <a:solidFill>
                  <a:schemeClr val="bg1"/>
                </a:solidFill>
              </a:rPr>
              <a:t>                             (Filho Alves, Jr. Reis,2006; Ahlfors, 1994)</a:t>
            </a:r>
          </a:p>
          <a:p>
            <a:pPr eaLnBrk="1" hangingPunct="1">
              <a:buFont typeface="Tw Cen MT" pitchFamily="34" charset="0"/>
              <a:buNone/>
            </a:pPr>
            <a:endParaRPr lang="pt-BR" altLang="pt-BR" sz="2400" smtClean="0">
              <a:solidFill>
                <a:schemeClr val="bg1"/>
              </a:solidFill>
            </a:endParaRPr>
          </a:p>
        </p:txBody>
      </p:sp>
      <p:sp>
        <p:nvSpPr>
          <p:cNvPr id="77827" name="Rectangle 4"/>
          <p:cNvSpPr>
            <a:spLocks noChangeArrowheads="1"/>
          </p:cNvSpPr>
          <p:nvPr>
            <p:ph type="title" idx="4294967295"/>
          </p:nvPr>
        </p:nvSpPr>
        <p:spPr bwMode="auto">
          <a:xfrm>
            <a:off x="1101725" y="-749300"/>
            <a:ext cx="9720263" cy="149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b="1" cap="none" smtClean="0">
                <a:solidFill>
                  <a:srgbClr val="FF3300"/>
                </a:solidFill>
              </a:rPr>
              <a:t>Kernicterus, ainda um desafio</a:t>
            </a:r>
          </a:p>
        </p:txBody>
      </p:sp>
      <p:pic>
        <p:nvPicPr>
          <p:cNvPr id="77828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75" y="3336925"/>
            <a:ext cx="4699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Picture 20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525" y="4270375"/>
            <a:ext cx="4699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14500" y="1162050"/>
            <a:ext cx="879539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>
              <a:defRPr/>
            </a:pPr>
            <a:r>
              <a:rPr lang="pt-BR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+mn-cs"/>
              </a:rPr>
              <a:t>Avaliação de risco na </a:t>
            </a:r>
          </a:p>
          <a:p>
            <a:pPr algn="ctr" defTabSz="914400">
              <a:defRPr/>
            </a:pPr>
            <a:r>
              <a:rPr lang="pt-BR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+mn-cs"/>
              </a:rPr>
              <a:t>alta hospitalar</a:t>
            </a:r>
            <a:endParaRPr lang="pt-BR" sz="5400" dirty="0">
              <a:latin typeface="Times New Roman" pitchFamily="18" charset="0"/>
              <a:cs typeface="+mn-cs"/>
            </a:endParaRPr>
          </a:p>
        </p:txBody>
      </p:sp>
      <p:pic>
        <p:nvPicPr>
          <p:cNvPr id="839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5" y="2974975"/>
            <a:ext cx="2976563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2" name="AutoShape 5"/>
          <p:cNvSpPr>
            <a:spLocks noChangeArrowheads="1"/>
          </p:cNvSpPr>
          <p:nvPr/>
        </p:nvSpPr>
        <p:spPr bwMode="auto">
          <a:xfrm>
            <a:off x="4978400" y="3573463"/>
            <a:ext cx="7645400" cy="2428875"/>
          </a:xfrm>
          <a:prstGeom prst="irregularSeal1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FFFF00"/>
                </a:solidFill>
              </a:rPr>
              <a:t>....avaliem o risco na alta</a:t>
            </a:r>
            <a:r>
              <a:rPr lang="pt-BR" altLang="pt-BR" sz="1800" b="1">
                <a:solidFill>
                  <a:srgbClr val="0000FF"/>
                </a:solidFill>
              </a:rPr>
              <a:t>!</a:t>
            </a:r>
          </a:p>
        </p:txBody>
      </p:sp>
      <p:sp>
        <p:nvSpPr>
          <p:cNvPr id="83973" name="Rectangle 7"/>
          <p:cNvSpPr>
            <a:spLocks noChangeArrowheads="1"/>
          </p:cNvSpPr>
          <p:nvPr/>
        </p:nvSpPr>
        <p:spPr bwMode="auto">
          <a:xfrm>
            <a:off x="609600" y="0"/>
            <a:ext cx="112776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500">
              <a:solidFill>
                <a:srgbClr val="FFCC00"/>
              </a:solidFill>
            </a:endParaRPr>
          </a:p>
        </p:txBody>
      </p:sp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600" b="1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1027" descr="YU"/>
          <p:cNvPicPr>
            <a:picLocks noChangeAspect="1" noChangeArrowheads="1"/>
          </p:cNvPicPr>
          <p:nvPr/>
        </p:nvPicPr>
        <p:blipFill>
          <a:blip r:embed="rId2">
            <a:lum bright="-12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942975"/>
            <a:ext cx="11279187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5" name="Rectangle 1028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84996" name="Text Box 5"/>
          <p:cNvSpPr txBox="1">
            <a:spLocks noChangeArrowheads="1"/>
          </p:cNvSpPr>
          <p:nvPr/>
        </p:nvSpPr>
        <p:spPr bwMode="auto">
          <a:xfrm>
            <a:off x="530225" y="6213475"/>
            <a:ext cx="15224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solidFill>
                  <a:srgbClr val="0033CC"/>
                </a:solidFill>
              </a:rPr>
              <a:t>Bhutani,1999</a:t>
            </a:r>
          </a:p>
        </p:txBody>
      </p:sp>
      <p:pic>
        <p:nvPicPr>
          <p:cNvPr id="8499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570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8" name="Rectangle 7"/>
          <p:cNvSpPr>
            <a:spLocks noChangeArrowheads="1"/>
          </p:cNvSpPr>
          <p:nvPr/>
        </p:nvSpPr>
        <p:spPr bwMode="auto">
          <a:xfrm>
            <a:off x="9647238" y="2205038"/>
            <a:ext cx="1600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3300"/>
                </a:solidFill>
              </a:rPr>
              <a:t>Risco: 3,2</a:t>
            </a:r>
          </a:p>
        </p:txBody>
      </p:sp>
      <p:sp>
        <p:nvSpPr>
          <p:cNvPr id="84999" name="Rectangle 8"/>
          <p:cNvSpPr>
            <a:spLocks noChangeArrowheads="1"/>
          </p:cNvSpPr>
          <p:nvPr/>
        </p:nvSpPr>
        <p:spPr bwMode="auto">
          <a:xfrm>
            <a:off x="9456738" y="2636838"/>
            <a:ext cx="17700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0000FF"/>
                </a:solidFill>
              </a:rPr>
              <a:t>Risco: 0,48</a:t>
            </a:r>
          </a:p>
        </p:txBody>
      </p:sp>
      <p:sp>
        <p:nvSpPr>
          <p:cNvPr id="85000" name="Rectangle 9"/>
          <p:cNvSpPr>
            <a:spLocks noChangeArrowheads="1"/>
          </p:cNvSpPr>
          <p:nvPr/>
        </p:nvSpPr>
        <p:spPr bwMode="auto">
          <a:xfrm>
            <a:off x="9551988" y="3141663"/>
            <a:ext cx="14224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lnSpc>
                <a:spcPct val="110000"/>
              </a:lnSpc>
              <a:buClr>
                <a:schemeClr val="accent2"/>
              </a:buClr>
              <a:buFontTx/>
              <a:buChar char="•"/>
            </a:pPr>
            <a:r>
              <a:rPr lang="pt-BR" altLang="pt-BR" sz="1400">
                <a:solidFill>
                  <a:srgbClr val="0000FF"/>
                </a:solidFill>
              </a:rPr>
              <a:t>Risco: 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4" descr="bebes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25700" y="823913"/>
            <a:ext cx="7386638" cy="5522912"/>
          </a:xfr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6019" name="Rectangle 5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FF3300"/>
                </a:solidFill>
              </a:rPr>
              <a:t>Kernicterus, ainda um desafio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908050"/>
            <a:ext cx="12192000" cy="5949950"/>
          </a:xfrm>
          <a:solidFill>
            <a:schemeClr val="tx1"/>
          </a:solidFill>
        </p:spPr>
        <p:txBody>
          <a:bodyPr lIns="91440" rIns="91440"/>
          <a:lstStyle/>
          <a:p>
            <a:pPr marL="190500" indent="-190500" algn="ctr" eaLnBrk="1" hangingPunct="1">
              <a:lnSpc>
                <a:spcPct val="11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1800" smtClean="0">
                <a:solidFill>
                  <a:schemeClr val="bg1"/>
                </a:solidFill>
              </a:rPr>
              <a:t> </a:t>
            </a:r>
            <a:r>
              <a:rPr lang="pt-BR" altLang="pt-BR" sz="3200" smtClean="0">
                <a:solidFill>
                  <a:srgbClr val="FFFF00"/>
                </a:solidFill>
              </a:rPr>
              <a:t>Uso de Albumina: Tratamento de Choque</a:t>
            </a:r>
          </a:p>
          <a:p>
            <a:pPr marL="190500" indent="-190500" eaLnBrk="1" hangingPunct="1">
              <a:lnSpc>
                <a:spcPct val="11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3200" smtClean="0">
                <a:solidFill>
                  <a:schemeClr val="bg1"/>
                </a:solidFill>
              </a:rPr>
              <a:t>Hosono S et al (Japão): 2001</a:t>
            </a:r>
          </a:p>
          <a:p>
            <a:pPr marL="476250" lvl="1" indent="-95250" eaLnBrk="1" hangingPunct="1">
              <a:lnSpc>
                <a:spcPct val="110000"/>
              </a:lnSpc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3200" smtClean="0">
                <a:solidFill>
                  <a:schemeClr val="bg1"/>
                </a:solidFill>
              </a:rPr>
              <a:t> 58 RN (39,4 sem; peso: 3245 g):</a:t>
            </a:r>
          </a:p>
          <a:p>
            <a:pPr marL="857250" lvl="2" indent="-190500" eaLnBrk="1" hangingPunct="1">
              <a:lnSpc>
                <a:spcPct val="11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3200" smtClean="0">
                <a:solidFill>
                  <a:schemeClr val="bg1"/>
                </a:solidFill>
              </a:rPr>
              <a:t>20 – fototerapia apenas</a:t>
            </a:r>
          </a:p>
          <a:p>
            <a:pPr marL="857250" lvl="2" indent="-190500" eaLnBrk="1" hangingPunct="1">
              <a:lnSpc>
                <a:spcPct val="11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3200" smtClean="0">
                <a:solidFill>
                  <a:schemeClr val="bg1"/>
                </a:solidFill>
              </a:rPr>
              <a:t>38 – fototerapia + albumina (1g/Kg) – 2h</a:t>
            </a:r>
          </a:p>
          <a:p>
            <a:pPr marL="476250" lvl="1" indent="-95250" eaLnBrk="1" hangingPunct="1">
              <a:lnSpc>
                <a:spcPct val="110000"/>
              </a:lnSpc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3200" smtClean="0">
                <a:solidFill>
                  <a:schemeClr val="bg1"/>
                </a:solidFill>
              </a:rPr>
              <a:t> Resultado: </a:t>
            </a:r>
          </a:p>
          <a:p>
            <a:pPr marL="857250" lvl="2" indent="-190500" eaLnBrk="1" hangingPunct="1">
              <a:lnSpc>
                <a:spcPct val="11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3200" smtClean="0">
                <a:solidFill>
                  <a:schemeClr val="bg1"/>
                </a:solidFill>
              </a:rPr>
              <a:t>Sem diferença na Bilirrubina Total</a:t>
            </a:r>
          </a:p>
          <a:p>
            <a:pPr marL="857250" lvl="2" indent="-190500" eaLnBrk="1" hangingPunct="1">
              <a:lnSpc>
                <a:spcPct val="11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3200" smtClean="0">
                <a:solidFill>
                  <a:schemeClr val="bg1"/>
                </a:solidFill>
              </a:rPr>
              <a:t>Menor nível de bilirrubina livre no grupo com albumina  (de 0,4 </a:t>
            </a:r>
            <a:r>
              <a:rPr lang="en-US" altLang="pt-BR" sz="3200" smtClean="0">
                <a:solidFill>
                  <a:schemeClr val="bg1"/>
                </a:solidFill>
                <a:cs typeface="Arial" panose="020B0604020202020204" pitchFamily="34" charset="0"/>
              </a:rPr>
              <a:t>µg% → 0,2 µg%)</a:t>
            </a:r>
          </a:p>
        </p:txBody>
      </p:sp>
      <p:sp>
        <p:nvSpPr>
          <p:cNvPr id="87043" name="Rectangle 3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8878888" y="6237288"/>
            <a:ext cx="167957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99FF33"/>
                </a:solidFill>
              </a:rPr>
              <a:t>Shapiro SM, 2006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846138"/>
            <a:ext cx="12192000" cy="5892800"/>
          </a:xfrm>
          <a:solidFill>
            <a:schemeClr val="tx1"/>
          </a:solidFill>
        </p:spPr>
        <p:txBody>
          <a:bodyPr lIns="91440" rIns="91440"/>
          <a:lstStyle/>
          <a:p>
            <a:pPr marL="190500" indent="-190500" algn="ctr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None/>
              <a:tabLst>
                <a:tab pos="1333500" algn="l"/>
              </a:tabLst>
            </a:pPr>
            <a:r>
              <a:rPr lang="pt-BR" altLang="pt-BR" sz="1800" smtClean="0">
                <a:solidFill>
                  <a:schemeClr val="bg1"/>
                </a:solidFill>
              </a:rPr>
              <a:t> </a:t>
            </a:r>
            <a:r>
              <a:rPr lang="pt-BR" altLang="pt-BR" sz="2400" smtClean="0">
                <a:solidFill>
                  <a:srgbClr val="FFFF00"/>
                </a:solidFill>
              </a:rPr>
              <a:t>Uso de Albumina: Tratamento de Choque</a:t>
            </a:r>
          </a:p>
          <a:p>
            <a:pPr marL="190500" indent="-190500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Hosono S, et al (Japão): 2002</a:t>
            </a:r>
          </a:p>
          <a:p>
            <a:pPr marL="476250" lvl="1" indent="-95250" eaLnBrk="1" hangingPunct="1">
              <a:lnSpc>
                <a:spcPct val="130000"/>
              </a:lnSpc>
              <a:buSzPct val="85000"/>
              <a:buFontTx/>
              <a:buNone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 58 RN ( 39,4 sem; peso 3245g):</a:t>
            </a:r>
          </a:p>
          <a:p>
            <a:pPr marL="476250" lvl="1" indent="-95250" eaLnBrk="1" hangingPunct="1">
              <a:lnSpc>
                <a:spcPct val="130000"/>
              </a:lnSpc>
              <a:buSzPct val="85000"/>
              <a:buFontTx/>
              <a:buNone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Bilirrubina Livre ≥ 0,9 µg% </a:t>
            </a:r>
          </a:p>
          <a:p>
            <a:pPr marL="857250" lvl="2" indent="-190500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None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20 – fototerapia apenas</a:t>
            </a:r>
          </a:p>
          <a:p>
            <a:pPr marL="857250" lvl="2" indent="-190500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None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38 – fototerapia + albumina</a:t>
            </a:r>
          </a:p>
          <a:p>
            <a:pPr marL="476250" lvl="1" indent="-95250" eaLnBrk="1" hangingPunct="1">
              <a:lnSpc>
                <a:spcPct val="130000"/>
              </a:lnSpc>
              <a:buSzPct val="85000"/>
              <a:buFontTx/>
              <a:buNone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Potencial evocado (6 meses): </a:t>
            </a:r>
          </a:p>
          <a:p>
            <a:pPr marL="476250" lvl="1" indent="-95250" eaLnBrk="1" hangingPunct="1">
              <a:lnSpc>
                <a:spcPct val="130000"/>
              </a:lnSpc>
              <a:buSzPct val="85000"/>
              <a:buFontTx/>
              <a:buNone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Anormal: 3 (albumina) x 6 (fototerapia)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 i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8878888" y="6237288"/>
            <a:ext cx="167957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99FF33"/>
                </a:solidFill>
              </a:rPr>
              <a:t>Shapiro SM, 2006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6763" y="1830388"/>
            <a:ext cx="10896600" cy="5027612"/>
          </a:xfrm>
          <a:solidFill>
            <a:schemeClr val="tx1"/>
          </a:solidFill>
        </p:spPr>
        <p:txBody>
          <a:bodyPr lIns="91440" rIns="91440"/>
          <a:lstStyle/>
          <a:p>
            <a:pPr algn="ctr">
              <a:buFont typeface="Tw Cen MT" pitchFamily="34" charset="0"/>
              <a:buNone/>
            </a:pPr>
            <a:r>
              <a:rPr lang="pt-BR" altLang="pt-BR" smtClean="0">
                <a:solidFill>
                  <a:srgbClr val="FFFF00"/>
                </a:solidFill>
              </a:rPr>
              <a:t>De posse do resultado,considerar:</a:t>
            </a:r>
          </a:p>
          <a:p>
            <a:pPr algn="ctr"/>
            <a:r>
              <a:rPr lang="pt-BR" altLang="pt-BR" sz="2400" b="1" smtClean="0">
                <a:solidFill>
                  <a:srgbClr val="FF3300"/>
                </a:solidFill>
              </a:rPr>
              <a:t>Tipagem sanguínea</a:t>
            </a:r>
          </a:p>
          <a:p>
            <a:pPr algn="ctr"/>
            <a:r>
              <a:rPr lang="pt-BR" altLang="pt-BR" sz="2400" b="1" smtClean="0">
                <a:solidFill>
                  <a:srgbClr val="FF3300"/>
                </a:solidFill>
              </a:rPr>
              <a:t>Idade gestacional</a:t>
            </a:r>
          </a:p>
          <a:p>
            <a:pPr algn="ctr"/>
            <a:r>
              <a:rPr lang="pt-BR" altLang="pt-BR" sz="2400" b="1" smtClean="0">
                <a:solidFill>
                  <a:srgbClr val="FF3300"/>
                </a:solidFill>
              </a:rPr>
              <a:t>Idade pós-natal</a:t>
            </a:r>
          </a:p>
          <a:p>
            <a:pPr algn="ctr"/>
            <a:r>
              <a:rPr lang="pt-BR" altLang="pt-BR" sz="2400" b="1" smtClean="0">
                <a:solidFill>
                  <a:srgbClr val="FF3300"/>
                </a:solidFill>
              </a:rPr>
              <a:t>Peso ao nascer</a:t>
            </a:r>
          </a:p>
          <a:p>
            <a:pPr algn="ctr"/>
            <a:r>
              <a:rPr lang="pt-BR" altLang="pt-BR" sz="2400" b="1" smtClean="0">
                <a:solidFill>
                  <a:srgbClr val="FFFF00"/>
                </a:solidFill>
              </a:rPr>
              <a:t>O nosso objetivo de medir a bilirrubina sérica não é somente para prevenir a hiperbilirrubinemia, MAS PARA PREVENIR A LESÃO CEREBRAL INDUZIDA PELA BILIRRUBINA</a:t>
            </a:r>
            <a:endParaRPr lang="pt-BR" altLang="pt-BR" sz="2400" smtClean="0"/>
          </a:p>
          <a:p>
            <a:pPr algn="ctr"/>
            <a:endParaRPr lang="pt-BR" altLang="pt-BR" sz="2400" b="1" smtClean="0">
              <a:solidFill>
                <a:srgbClr val="FF3300"/>
              </a:solidFill>
            </a:endParaRPr>
          </a:p>
        </p:txBody>
      </p:sp>
      <p:sp>
        <p:nvSpPr>
          <p:cNvPr id="90115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846138" y="1035050"/>
            <a:ext cx="100584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4600" b="1" cap="none" smtClean="0">
                <a:solidFill>
                  <a:srgbClr val="FF3300"/>
                </a:solidFill>
              </a:rPr>
              <a:t>Kernicterus, ainda um desafio</a:t>
            </a:r>
            <a:br>
              <a:rPr lang="pt-BR" altLang="pt-BR" sz="4600" b="1" cap="none" smtClean="0">
                <a:solidFill>
                  <a:srgbClr val="FF3300"/>
                </a:solidFill>
              </a:rPr>
            </a:br>
            <a:r>
              <a:rPr lang="pt-BR" altLang="pt-BR" sz="4600" b="1" cap="none" smtClean="0">
                <a:solidFill>
                  <a:srgbClr val="FF3300"/>
                </a:solidFill>
              </a:rPr>
              <a:t>Tratamento</a:t>
            </a:r>
            <a:br>
              <a:rPr lang="pt-BR" altLang="pt-BR" sz="4600" b="1" cap="none" smtClean="0">
                <a:solidFill>
                  <a:srgbClr val="FF3300"/>
                </a:solidFill>
              </a:rPr>
            </a:br>
            <a:r>
              <a:rPr lang="pt-BR" altLang="pt-BR" sz="4600" cap="none" smtClean="0">
                <a:solidFill>
                  <a:srgbClr val="0033CC"/>
                </a:solidFill>
              </a:rPr>
              <a:t>USAR SEMPRE A BILIRRUBINA TOTAL</a:t>
            </a:r>
            <a:r>
              <a:rPr lang="pt-BR" altLang="pt-BR" sz="4600" cap="none" smtClean="0">
                <a:solidFill>
                  <a:srgbClr val="FF0066"/>
                </a:solidFill>
              </a:rPr>
              <a:t/>
            </a:r>
            <a:br>
              <a:rPr lang="pt-BR" altLang="pt-BR" sz="4600" cap="none" smtClean="0">
                <a:solidFill>
                  <a:srgbClr val="FF0066"/>
                </a:solidFill>
              </a:rPr>
            </a:br>
            <a:endParaRPr lang="pt-BR" altLang="pt-BR" sz="4600" cap="none" smtClean="0">
              <a:solidFill>
                <a:srgbClr val="FF0066"/>
              </a:solidFill>
            </a:endParaRPr>
          </a:p>
        </p:txBody>
      </p:sp>
      <p:sp>
        <p:nvSpPr>
          <p:cNvPr id="90116" name="Rectangle 5"/>
          <p:cNvSpPr>
            <a:spLocks noChangeArrowheads="1"/>
          </p:cNvSpPr>
          <p:nvPr/>
        </p:nvSpPr>
        <p:spPr bwMode="auto">
          <a:xfrm>
            <a:off x="1246188" y="5548313"/>
            <a:ext cx="98821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hlinkClick r:id="rId2"/>
              </a:rPr>
              <a:t>Unbound</a:t>
            </a:r>
            <a:r>
              <a:rPr lang="pt-BR" altLang="pt-BR" sz="1800">
                <a:hlinkClick r:id="rId2"/>
              </a:rPr>
              <a:t> (free) </a:t>
            </a:r>
            <a:r>
              <a:rPr lang="pt-BR" altLang="pt-BR" sz="1800" b="1">
                <a:hlinkClick r:id="rId2"/>
              </a:rPr>
              <a:t>bilirubin</a:t>
            </a:r>
            <a:r>
              <a:rPr lang="pt-BR" altLang="pt-BR" sz="1800">
                <a:hlinkClick r:id="rId2"/>
              </a:rPr>
              <a:t>: improving the paradigm for evaluating neonatal jaundice.</a:t>
            </a:r>
            <a:r>
              <a:rPr lang="pt-BR" altLang="pt-BR" sz="1800" b="1">
                <a:solidFill>
                  <a:schemeClr val="bg1"/>
                </a:solidFill>
              </a:rPr>
              <a:t>Ahlfors CE</a:t>
            </a:r>
            <a:r>
              <a:rPr lang="pt-BR" altLang="pt-BR" sz="1800">
                <a:solidFill>
                  <a:schemeClr val="bg1"/>
                </a:solidFill>
              </a:rPr>
              <a:t>, Wennberg RP, Ostrow JD, Tiribelli C.Clin Chem. 2009 Jul;55(7):1288-99. doi: 10.1373/clinchem.2008.121269. Epub 2009 May 7. 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chemeClr val="hlink"/>
                </a:solidFill>
              </a:rPr>
              <a:t>ARTIGO INTEGRAL</a:t>
            </a:r>
            <a:r>
              <a:rPr lang="pt-BR" altLang="pt-BR" sz="1800" b="1"/>
              <a:t>!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7" descr="Avia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613" y="3536950"/>
            <a:ext cx="4751387" cy="243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3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817563"/>
            <a:ext cx="12192000" cy="6040437"/>
          </a:xfrm>
          <a:solidFill>
            <a:schemeClr val="tx1"/>
          </a:solidFill>
        </p:spPr>
        <p:txBody>
          <a:bodyPr lIns="91440" rIns="91440"/>
          <a:lstStyle/>
          <a:p>
            <a:pPr marL="190500" indent="-190500" algn="ctr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1800" smtClean="0">
                <a:solidFill>
                  <a:schemeClr val="bg1"/>
                </a:solidFill>
              </a:rPr>
              <a:t> </a:t>
            </a:r>
            <a:r>
              <a:rPr lang="pt-BR" altLang="pt-BR" sz="3200" smtClean="0">
                <a:solidFill>
                  <a:srgbClr val="FF3300"/>
                </a:solidFill>
              </a:rPr>
              <a:t>Modelo de Segurança de aviação</a:t>
            </a:r>
          </a:p>
          <a:p>
            <a:pPr marL="190500" indent="-190500" algn="ctr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None/>
              <a:tabLst>
                <a:tab pos="1333500" algn="l"/>
              </a:tabLst>
            </a:pPr>
            <a:r>
              <a:rPr lang="pt-BR" altLang="pt-BR" sz="3200" smtClean="0">
                <a:solidFill>
                  <a:schemeClr val="accent1"/>
                </a:solidFill>
              </a:rPr>
              <a:t>Estamos 20 anos atrasados</a:t>
            </a:r>
            <a:r>
              <a:rPr lang="pt-BR" altLang="pt-BR" sz="1800" smtClean="0">
                <a:solidFill>
                  <a:schemeClr val="accent1"/>
                </a:solidFill>
              </a:rPr>
              <a:t>!</a:t>
            </a:r>
          </a:p>
          <a:p>
            <a:pPr marL="190500" indent="-190500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en-US" altLang="pt-BR" sz="2800" smtClean="0">
                <a:solidFill>
                  <a:schemeClr val="bg1"/>
                </a:solidFill>
                <a:cs typeface="Arial" panose="020B0604020202020204" pitchFamily="34" charset="0"/>
              </a:rPr>
              <a:t>Avaliação da bilirrubina e suporte para a lactação: para todos </a:t>
            </a:r>
            <a:r>
              <a:rPr lang="en-US" altLang="pt-BR" sz="2800" smtClean="0">
                <a:solidFill>
                  <a:srgbClr val="FF3300"/>
                </a:solidFill>
                <a:cs typeface="Arial" panose="020B0604020202020204" pitchFamily="34" charset="0"/>
              </a:rPr>
              <a:t>(cinto de segurança)</a:t>
            </a:r>
          </a:p>
          <a:p>
            <a:pPr marL="190500" indent="-190500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en-US" altLang="pt-BR" sz="2800" smtClean="0">
                <a:solidFill>
                  <a:schemeClr val="bg1"/>
                </a:solidFill>
                <a:cs typeface="Arial" panose="020B0604020202020204" pitchFamily="34" charset="0"/>
              </a:rPr>
              <a:t> Fototerapia :procedimento de emergência </a:t>
            </a:r>
          </a:p>
          <a:p>
            <a:pPr marL="190500" indent="-190500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None/>
              <a:tabLst>
                <a:tab pos="1333500" algn="l"/>
              </a:tabLst>
            </a:pPr>
            <a:r>
              <a:rPr lang="en-US" altLang="pt-BR" sz="2800" smtClean="0">
                <a:solidFill>
                  <a:srgbClr val="FF3300"/>
                </a:solidFill>
                <a:cs typeface="Arial" panose="020B0604020202020204" pitchFamily="34" charset="0"/>
              </a:rPr>
              <a:t>(O</a:t>
            </a:r>
            <a:r>
              <a:rPr lang="en-US" altLang="pt-BR" sz="2800" baseline="-25000" smtClean="0">
                <a:solidFill>
                  <a:srgbClr val="FF3300"/>
                </a:solidFill>
                <a:cs typeface="Arial" panose="020B0604020202020204" pitchFamily="34" charset="0"/>
              </a:rPr>
              <a:t>2</a:t>
            </a:r>
            <a:r>
              <a:rPr lang="en-US" altLang="pt-BR" sz="2800" smtClean="0">
                <a:solidFill>
                  <a:srgbClr val="FF3300"/>
                </a:solidFill>
                <a:cs typeface="Arial" panose="020B0604020202020204" pitchFamily="34" charset="0"/>
              </a:rPr>
              <a:t> que cai no avião)</a:t>
            </a:r>
          </a:p>
          <a:p>
            <a:pPr marL="190500" indent="-190500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en-US" altLang="pt-BR" sz="2800" smtClean="0">
                <a:solidFill>
                  <a:srgbClr val="FF3300"/>
                </a:solidFill>
                <a:cs typeface="Arial" panose="020B0604020202020204" pitchFamily="34" charset="0"/>
              </a:rPr>
              <a:t> </a:t>
            </a:r>
            <a:r>
              <a:rPr lang="en-US" altLang="pt-BR" sz="2800" smtClean="0">
                <a:solidFill>
                  <a:schemeClr val="bg1"/>
                </a:solidFill>
                <a:cs typeface="Arial" panose="020B0604020202020204" pitchFamily="34" charset="0"/>
              </a:rPr>
              <a:t>Exsanguineotransfusão: casos extremos</a:t>
            </a:r>
          </a:p>
          <a:p>
            <a:pPr marL="190500" indent="-190500" eaLnBrk="1" hangingPunct="1">
              <a:lnSpc>
                <a:spcPct val="130000"/>
              </a:lnSpc>
              <a:buClr>
                <a:schemeClr val="accent2"/>
              </a:buClr>
              <a:buSzPct val="85000"/>
              <a:buFontTx/>
              <a:buNone/>
              <a:tabLst>
                <a:tab pos="1333500" algn="l"/>
              </a:tabLst>
            </a:pPr>
            <a:r>
              <a:rPr lang="en-US" altLang="pt-BR" sz="2800" smtClean="0">
                <a:solidFill>
                  <a:srgbClr val="FF3300"/>
                </a:solidFill>
                <a:cs typeface="Arial" panose="020B0604020202020204" pitchFamily="34" charset="0"/>
              </a:rPr>
              <a:t>(pouso de emergência)</a:t>
            </a:r>
          </a:p>
        </p:txBody>
      </p:sp>
      <p:sp>
        <p:nvSpPr>
          <p:cNvPr id="91140" name="Rectangle 3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9555163" y="6237288"/>
            <a:ext cx="2636837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i="1">
                <a:solidFill>
                  <a:srgbClr val="99FF33"/>
                </a:solidFill>
              </a:rPr>
              <a:t>Bulhani V, 2006</a:t>
            </a:r>
          </a:p>
        </p:txBody>
      </p:sp>
      <p:pic>
        <p:nvPicPr>
          <p:cNvPr id="91143" name="Picture 7" descr="Avia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650" y="3236913"/>
            <a:ext cx="3563938" cy="243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8" name="Picture 12" descr="doc">
            <a:hlinkClick r:id="rId3" tooltip="Kernicterus_Buthani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800" y="61753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82625"/>
            <a:ext cx="12192000" cy="6165850"/>
          </a:xfrm>
          <a:solidFill>
            <a:schemeClr val="tx1"/>
          </a:solidFill>
        </p:spPr>
        <p:txBody>
          <a:bodyPr lIns="91440" rIns="91440"/>
          <a:lstStyle/>
          <a:p>
            <a:pPr marL="190500" indent="-190500" algn="ctr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2800" smtClean="0">
                <a:solidFill>
                  <a:srgbClr val="FF3300"/>
                </a:solidFill>
              </a:rPr>
              <a:t>Causa da volta do Kernicterus</a:t>
            </a:r>
          </a:p>
          <a:p>
            <a:pPr marL="190500" indent="-190500" algn="ctr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None/>
              <a:tabLst>
                <a:tab pos="1333500" algn="l"/>
              </a:tabLst>
            </a:pPr>
            <a:r>
              <a:rPr lang="pt-BR" altLang="pt-BR" sz="2800" smtClean="0">
                <a:solidFill>
                  <a:srgbClr val="FFFF99"/>
                </a:solidFill>
              </a:rPr>
              <a:t>(AAP, 2004) </a:t>
            </a:r>
          </a:p>
          <a:p>
            <a:pPr marL="190500" indent="-190500" algn="just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2800" smtClean="0">
                <a:solidFill>
                  <a:srgbClr val="FF3300"/>
                </a:solidFill>
              </a:rPr>
              <a:t> </a:t>
            </a:r>
            <a:r>
              <a:rPr lang="pt-BR" altLang="pt-BR" sz="2800" smtClean="0">
                <a:solidFill>
                  <a:schemeClr val="bg1"/>
                </a:solidFill>
              </a:rPr>
              <a:t>Alta precoce (menos de 48h) sem seguimento ambulatorial dentro das 48 h seguintes, especialmente em RN perto do termo (35 – 37 sem de gestação)</a:t>
            </a:r>
          </a:p>
          <a:p>
            <a:pPr marL="190500" indent="-190500" algn="just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2800" smtClean="0">
                <a:solidFill>
                  <a:schemeClr val="bg1"/>
                </a:solidFill>
              </a:rPr>
              <a:t> Falha em conhecer aos níveis de BT em RN ictérico nas 1</a:t>
            </a:r>
            <a:r>
              <a:rPr lang="pt-BR" altLang="pt-BR" sz="2800" baseline="30000" smtClean="0">
                <a:solidFill>
                  <a:schemeClr val="bg1"/>
                </a:solidFill>
              </a:rPr>
              <a:t>as</a:t>
            </a:r>
            <a:r>
              <a:rPr lang="pt-BR" altLang="pt-BR" sz="2800" smtClean="0">
                <a:solidFill>
                  <a:schemeClr val="bg1"/>
                </a:solidFill>
              </a:rPr>
              <a:t> 24 h de vida.</a:t>
            </a:r>
          </a:p>
          <a:p>
            <a:pPr marL="190500" indent="-190500" algn="just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2800" smtClean="0">
                <a:solidFill>
                  <a:schemeClr val="bg1"/>
                </a:solidFill>
              </a:rPr>
              <a:t>Falha em reconhecer a presença de fatores de risco para hiperbilirrubinemia</a:t>
            </a:r>
          </a:p>
          <a:p>
            <a:pPr marL="190500" indent="-190500" algn="just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2800" smtClean="0">
                <a:solidFill>
                  <a:schemeClr val="bg1"/>
                </a:solidFill>
              </a:rPr>
              <a:t> Subestimar a gravidade da icterícia, utilizando apenas a avaliação clínica (visual)</a:t>
            </a:r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 b="1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92164" name="Text Box 6"/>
          <p:cNvSpPr txBox="1">
            <a:spLocks noChangeArrowheads="1"/>
          </p:cNvSpPr>
          <p:nvPr/>
        </p:nvSpPr>
        <p:spPr bwMode="auto">
          <a:xfrm>
            <a:off x="10421938" y="6461125"/>
            <a:ext cx="1443037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i="1">
                <a:solidFill>
                  <a:srgbClr val="99FF33"/>
                </a:solidFill>
              </a:rPr>
              <a:t>Tan, 1996</a:t>
            </a:r>
          </a:p>
        </p:txBody>
      </p:sp>
      <p:sp>
        <p:nvSpPr>
          <p:cNvPr id="92165" name="Text Box 7"/>
          <p:cNvSpPr txBox="1">
            <a:spLocks noChangeArrowheads="1"/>
          </p:cNvSpPr>
          <p:nvPr/>
        </p:nvSpPr>
        <p:spPr bwMode="auto">
          <a:xfrm>
            <a:off x="400050" y="6553200"/>
            <a:ext cx="1782763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chemeClr val="bg1"/>
                </a:solidFill>
              </a:rPr>
              <a:t>Margotto, PR</a:t>
            </a:r>
          </a:p>
        </p:txBody>
      </p:sp>
      <p:pic>
        <p:nvPicPr>
          <p:cNvPr id="92167" name="Picture 7" descr="doc">
            <a:hlinkClick r:id="rId2" tooltip="NOVO-Hiperbilirrub_neonatal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6262688"/>
            <a:ext cx="595312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50838" y="692150"/>
            <a:ext cx="12192000" cy="6165850"/>
          </a:xfrm>
          <a:solidFill>
            <a:schemeClr val="tx1"/>
          </a:solidFill>
        </p:spPr>
        <p:txBody>
          <a:bodyPr lIns="91440" rIns="91440"/>
          <a:lstStyle/>
          <a:p>
            <a:pPr marL="190500" indent="-190500" algn="ctr" eaLnBrk="1" hangingPunct="1">
              <a:lnSpc>
                <a:spcPct val="11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pt-BR" altLang="pt-BR" sz="2400" smtClean="0">
                <a:solidFill>
                  <a:srgbClr val="FF3300"/>
                </a:solidFill>
              </a:rPr>
              <a:t>Causa da volta do Kernicterus</a:t>
            </a:r>
          </a:p>
          <a:p>
            <a:pPr marL="190500" indent="-190500" algn="ctr" eaLnBrk="1" hangingPunct="1">
              <a:lnSpc>
                <a:spcPct val="110000"/>
              </a:lnSpc>
              <a:buClr>
                <a:schemeClr val="accent2"/>
              </a:buClr>
              <a:buSzPct val="85000"/>
              <a:buFontTx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rgbClr val="FFFF99"/>
                </a:solidFill>
              </a:rPr>
              <a:t>(AAP, 2004) </a:t>
            </a:r>
          </a:p>
          <a:p>
            <a:pPr marL="190500" indent="-190500" algn="just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Deixar de diagnosticar a presença de icterícia clínica</a:t>
            </a:r>
          </a:p>
          <a:p>
            <a:pPr marL="190500" indent="-190500" algn="just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Deixar de medir a BT em RN ictéricos francos ou de instalar fototerapia na presença de niveis elevados</a:t>
            </a:r>
          </a:p>
          <a:p>
            <a:pPr marL="190500" indent="-190500" algn="just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Utilizar aparelhos de inadequados para fototerapia</a:t>
            </a:r>
          </a:p>
          <a:p>
            <a:pPr marL="190500" indent="-190500" algn="just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Deixar de utilizar bilirrubinômetros transcutâneos, de fácil manipulação por todos os profissionais de saúde  envolvidos. Eles apresentam uma correlação linear com as dosagens invasivas.</a:t>
            </a:r>
          </a:p>
          <a:p>
            <a:pPr marL="190500" indent="-190500" algn="just" eaLnBrk="1" hangingPunct="1">
              <a:lnSpc>
                <a:spcPct val="120000"/>
              </a:lnSpc>
              <a:buClr>
                <a:schemeClr val="accent2"/>
              </a:buClr>
              <a:buSzPct val="85000"/>
              <a:buFontTx/>
              <a:buChar char="•"/>
              <a:tabLst>
                <a:tab pos="1333500" algn="l"/>
              </a:tabLst>
            </a:pPr>
            <a:r>
              <a:rPr lang="en-US" altLang="pt-BR" sz="2400" smtClean="0">
                <a:solidFill>
                  <a:schemeClr val="bg1"/>
                </a:solidFill>
                <a:cs typeface="Arial" panose="020B0604020202020204" pitchFamily="34" charset="0"/>
              </a:rPr>
              <a:t>Falha em valorizar queixas familiares de icterícia, pobre sucção ou letargia.</a:t>
            </a:r>
          </a:p>
        </p:txBody>
      </p:sp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0" y="0"/>
            <a:ext cx="12192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200">
                <a:solidFill>
                  <a:srgbClr val="FF3300"/>
                </a:solidFill>
              </a:rPr>
              <a:t>Kernicterus, ainda um desafio</a:t>
            </a:r>
          </a:p>
        </p:txBody>
      </p:sp>
      <p:sp>
        <p:nvSpPr>
          <p:cNvPr id="93188" name="Text Box 5"/>
          <p:cNvSpPr txBox="1">
            <a:spLocks noChangeArrowheads="1"/>
          </p:cNvSpPr>
          <p:nvPr/>
        </p:nvSpPr>
        <p:spPr bwMode="auto">
          <a:xfrm>
            <a:off x="10223500" y="6461125"/>
            <a:ext cx="1443038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i="1">
                <a:solidFill>
                  <a:srgbClr val="99FF33"/>
                </a:solidFill>
              </a:rPr>
              <a:t>Tan, 1996</a:t>
            </a:r>
          </a:p>
        </p:txBody>
      </p:sp>
      <p:sp>
        <p:nvSpPr>
          <p:cNvPr id="93190" name="Text Box 8"/>
          <p:cNvSpPr txBox="1">
            <a:spLocks noChangeArrowheads="1"/>
          </p:cNvSpPr>
          <p:nvPr/>
        </p:nvSpPr>
        <p:spPr bwMode="auto">
          <a:xfrm>
            <a:off x="506413" y="6437313"/>
            <a:ext cx="2606675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chemeClr val="bg1"/>
                </a:solidFill>
              </a:rPr>
              <a:t>Margotto, PR, 2019</a:t>
            </a:r>
          </a:p>
        </p:txBody>
      </p:sp>
      <p:pic>
        <p:nvPicPr>
          <p:cNvPr id="93191" name="Picture 7" descr="doc">
            <a:hlinkClick r:id="rId2" tooltip="NOVO-Hiperbilirrub_neonatal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6262688"/>
            <a:ext cx="595312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304800"/>
            <a:ext cx="12192000" cy="6553200"/>
          </a:xfrm>
          <a:solidFill>
            <a:schemeClr val="accent1"/>
          </a:solidFill>
        </p:spPr>
        <p:txBody>
          <a:bodyPr lIns="91440" rIns="91440"/>
          <a:lstStyle/>
          <a:p>
            <a:pPr marL="190500" indent="-190500" algn="ctr" eaLnBrk="1" hangingPunct="1">
              <a:tabLst>
                <a:tab pos="1333500" algn="l"/>
              </a:tabLst>
            </a:pPr>
            <a:r>
              <a:rPr lang="pt-BR" altLang="pt-BR" sz="3600" smtClean="0">
                <a:solidFill>
                  <a:srgbClr val="FFFF00"/>
                </a:solidFill>
              </a:rPr>
              <a:t>Conclusões</a:t>
            </a:r>
          </a:p>
          <a:p>
            <a:pPr marL="190500" indent="-190500" eaLnBrk="1" hangingPunct="1">
              <a:tabLst>
                <a:tab pos="1333500" algn="l"/>
              </a:tabLst>
            </a:pPr>
            <a:r>
              <a:rPr lang="pt-BR" altLang="pt-BR" sz="2400" smtClean="0">
                <a:solidFill>
                  <a:srgbClr val="0033CC"/>
                </a:solidFill>
              </a:rPr>
              <a:t>-</a:t>
            </a:r>
            <a:r>
              <a:rPr lang="pt-BR" altLang="pt-BR" sz="2400" b="1" smtClean="0">
                <a:solidFill>
                  <a:srgbClr val="FF3300"/>
                </a:solidFill>
              </a:rPr>
              <a:t>A volta do Kernicterus : alta precoce do RN próximo ao termo (35, 36 semanas) e RN de 37 sem</a:t>
            </a:r>
          </a:p>
          <a:p>
            <a:pPr marL="190500" indent="-190500" eaLnBrk="1" hangingPunct="1">
              <a:tabLst>
                <a:tab pos="1333500" algn="l"/>
              </a:tabLst>
            </a:pPr>
            <a:r>
              <a:rPr lang="pt-BR" altLang="pt-BR" sz="2400" smtClean="0">
                <a:solidFill>
                  <a:srgbClr val="0033CC"/>
                </a:solidFill>
              </a:rPr>
              <a:t> -Icterícia pelo leite Materno X Icterícia pela amamentação</a:t>
            </a:r>
          </a:p>
          <a:p>
            <a:pPr marL="190500" indent="-190500" eaLnBrk="1" hangingPunct="1">
              <a:tabLst>
                <a:tab pos="1333500" algn="l"/>
              </a:tabLst>
            </a:pPr>
            <a:r>
              <a:rPr lang="pt-BR" altLang="pt-BR" sz="2400" smtClean="0">
                <a:solidFill>
                  <a:srgbClr val="0033CC"/>
                </a:solidFill>
              </a:rPr>
              <a:t> -ET – para RN c/ hiperbilirrubinemia extrema que não respondem a fototerapia intensiva</a:t>
            </a:r>
          </a:p>
          <a:p>
            <a:pPr marL="190500" indent="-190500" algn="ctr" eaLnBrk="1" hangingPunct="1">
              <a:tabLst>
                <a:tab pos="1333500" algn="l"/>
              </a:tabLst>
            </a:pPr>
            <a:r>
              <a:rPr lang="pt-BR" altLang="pt-BR" sz="2400" smtClean="0">
                <a:solidFill>
                  <a:srgbClr val="0033CC"/>
                </a:solidFill>
              </a:rPr>
              <a:t>-</a:t>
            </a:r>
            <a:r>
              <a:rPr lang="pt-BR" altLang="pt-BR" sz="2400" b="1" smtClean="0">
                <a:solidFill>
                  <a:srgbClr val="0033CC"/>
                </a:solidFill>
              </a:rPr>
              <a:t>Vigintofobia:deve ser mantida para os seguintes grupos</a:t>
            </a:r>
          </a:p>
          <a:p>
            <a:pPr marL="476250" lvl="1" indent="-95250" algn="ctr" eaLnBrk="1" hangingPunct="1">
              <a:tabLst>
                <a:tab pos="1333500" algn="l"/>
              </a:tabLst>
            </a:pPr>
            <a:r>
              <a:rPr lang="pt-BR" altLang="pt-BR" sz="2400" b="1" smtClean="0">
                <a:solidFill>
                  <a:srgbClr val="0033CC"/>
                </a:solidFill>
              </a:rPr>
              <a:t> Doença hemolítica</a:t>
            </a:r>
          </a:p>
          <a:p>
            <a:pPr marL="476250" lvl="1" indent="-95250" algn="ctr" eaLnBrk="1" hangingPunct="1">
              <a:tabLst>
                <a:tab pos="1333500" algn="l"/>
              </a:tabLst>
            </a:pPr>
            <a:r>
              <a:rPr lang="pt-BR" altLang="pt-BR" sz="2400" b="1" smtClean="0">
                <a:solidFill>
                  <a:srgbClr val="0033CC"/>
                </a:solidFill>
              </a:rPr>
              <a:t> RN de baixo Peso</a:t>
            </a:r>
          </a:p>
          <a:p>
            <a:pPr marL="476250" lvl="1" indent="-95250" algn="ctr" eaLnBrk="1" hangingPunct="1">
              <a:tabLst>
                <a:tab pos="1333500" algn="l"/>
              </a:tabLst>
            </a:pPr>
            <a:r>
              <a:rPr lang="pt-BR" altLang="pt-BR" sz="2400" b="1" smtClean="0">
                <a:solidFill>
                  <a:srgbClr val="0033CC"/>
                </a:solidFill>
              </a:rPr>
              <a:t> RN doentes</a:t>
            </a:r>
          </a:p>
          <a:p>
            <a:pPr marL="476250" lvl="1" indent="-95250" algn="ctr" eaLnBrk="1" hangingPunct="1">
              <a:tabLst>
                <a:tab pos="1333500" algn="l"/>
              </a:tabLst>
            </a:pPr>
            <a:r>
              <a:rPr lang="pt-BR" altLang="pt-BR" sz="2400" b="1" smtClean="0">
                <a:solidFill>
                  <a:srgbClr val="0033CC"/>
                </a:solidFill>
              </a:rPr>
              <a:t> RN com fatores de risco: Bil – neurotoxina</a:t>
            </a:r>
          </a:p>
          <a:p>
            <a:pPr marL="190500" indent="-190500" eaLnBrk="1" hangingPunct="1">
              <a:tabLst>
                <a:tab pos="1333500" algn="l"/>
              </a:tabLst>
            </a:pPr>
            <a:r>
              <a:rPr lang="pt-BR" altLang="pt-BR" sz="2400" smtClean="0">
                <a:solidFill>
                  <a:srgbClr val="0033CC"/>
                </a:solidFill>
              </a:rPr>
              <a:t>-Avaliar 1 – 2 dias após a alta precoce de RN próximo ao termo</a:t>
            </a:r>
          </a:p>
          <a:p>
            <a:pPr marL="190500" indent="-190500" eaLnBrk="1" hangingPunct="1">
              <a:tabLst>
                <a:tab pos="1333500" algn="l"/>
              </a:tabLst>
            </a:pPr>
            <a:r>
              <a:rPr lang="pt-BR" altLang="pt-BR" sz="2400" smtClean="0">
                <a:solidFill>
                  <a:srgbClr val="0033CC"/>
                </a:solidFill>
              </a:rPr>
              <a:t>-Avaliar a Bilirrubina Total no contexto da concentração de albumina sérica</a:t>
            </a:r>
          </a:p>
          <a:p>
            <a:pPr marL="190500" indent="-190500" algn="ctr" eaLnBrk="1" hangingPunct="1">
              <a:buFont typeface="Tw Cen MT" pitchFamily="34" charset="0"/>
              <a:buNone/>
              <a:tabLst>
                <a:tab pos="1333500" algn="l"/>
              </a:tabLst>
            </a:pPr>
            <a:r>
              <a:rPr lang="pt-BR" altLang="pt-BR" sz="2400" smtClean="0">
                <a:solidFill>
                  <a:srgbClr val="0033CC"/>
                </a:solidFill>
              </a:rPr>
              <a:t>   </a:t>
            </a:r>
            <a:r>
              <a:rPr lang="pt-BR" altLang="pt-BR" sz="2800" b="1" smtClean="0">
                <a:solidFill>
                  <a:srgbClr val="FFFF00"/>
                </a:solidFill>
              </a:rPr>
              <a:t>Mudança de atitude: temos que nos preocupar com a icterícia</a:t>
            </a:r>
          </a:p>
        </p:txBody>
      </p:sp>
      <p:sp>
        <p:nvSpPr>
          <p:cNvPr id="94212" name="Text Box 5"/>
          <p:cNvSpPr txBox="1">
            <a:spLocks noChangeArrowheads="1"/>
          </p:cNvSpPr>
          <p:nvPr/>
        </p:nvSpPr>
        <p:spPr bwMode="auto">
          <a:xfrm>
            <a:off x="8893175" y="6437313"/>
            <a:ext cx="2636838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i="1">
                <a:solidFill>
                  <a:schemeClr val="bg1"/>
                </a:solidFill>
              </a:rPr>
              <a:t>Bulhani V, 2006</a:t>
            </a:r>
          </a:p>
        </p:txBody>
      </p:sp>
      <p:pic>
        <p:nvPicPr>
          <p:cNvPr id="94213" name="Picture 5" descr="doc">
            <a:hlinkClick r:id="rId2" tooltip="Kernicterus_Buthani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3438" y="64008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body" idx="1"/>
          </p:nvPr>
        </p:nvSpPr>
        <p:spPr>
          <a:xfrm>
            <a:off x="552450" y="1693863"/>
            <a:ext cx="9893300" cy="4845050"/>
          </a:xfrm>
        </p:spPr>
        <p:txBody>
          <a:bodyPr/>
          <a:lstStyle/>
          <a:p>
            <a:pPr algn="ctr"/>
            <a:r>
              <a:rPr lang="pt-BR" altLang="pt-BR" sz="1800" smtClean="0">
                <a:solidFill>
                  <a:srgbClr val="0033CC"/>
                </a:solidFill>
              </a:rPr>
              <a:t>Atenção deve ser dada à amamentação inadequada e a alta precoce das nossas Unidades de RN com 35, 36 e 37 semanas (o risco destes RN apresentarem hiperbilirrubinemia acima de 20mg% e 5 vezes maior em relação ao RN a um RN de 40 semanas</a:t>
            </a:r>
          </a:p>
          <a:p>
            <a:r>
              <a:rPr lang="pt-BR" altLang="pt-BR" sz="1400" smtClean="0"/>
              <a:t>	</a:t>
            </a:r>
            <a:r>
              <a:rPr lang="pt-BR" altLang="pt-BR" sz="1600" smtClean="0"/>
              <a:t>Em linhas gerais, os tópicos importantes responsáveis pelo reaparecimento do kernicterus são:</a:t>
            </a:r>
          </a:p>
          <a:p>
            <a:r>
              <a:rPr lang="pt-BR" altLang="pt-BR" sz="1600" smtClean="0"/>
              <a:t>	- nível de preocupação com o quadro de icterícia</a:t>
            </a:r>
          </a:p>
          <a:p>
            <a:r>
              <a:rPr lang="pt-BR" altLang="pt-BR" sz="1600" smtClean="0"/>
              <a:t>	- limitação do reconhecimento visual da icterícia.</a:t>
            </a:r>
          </a:p>
          <a:p>
            <a:r>
              <a:rPr lang="pt-BR" altLang="pt-BR" sz="1600" smtClean="0"/>
              <a:t>	- não reconhecimento da gravidade da hiperbilirrubinemia</a:t>
            </a:r>
          </a:p>
          <a:p>
            <a:r>
              <a:rPr lang="pt-BR" altLang="pt-BR" sz="1600" smtClean="0"/>
              <a:t>	- avaliação do risco com auxílio do Bilimapa.</a:t>
            </a:r>
          </a:p>
          <a:p>
            <a:r>
              <a:rPr lang="pt-BR" altLang="pt-BR" sz="1600" smtClean="0"/>
              <a:t>	- atenção aos níveis de bilirrubina acima de 25%</a:t>
            </a:r>
          </a:p>
          <a:p>
            <a:r>
              <a:rPr lang="pt-BR" altLang="pt-BR" sz="1600" smtClean="0"/>
              <a:t>	- não garantia do seguimento 24-48 h após a alta, </a:t>
            </a:r>
          </a:p>
          <a:p>
            <a:r>
              <a:rPr lang="pt-BR" altLang="pt-BR" sz="1600" smtClean="0"/>
              <a:t>                 - atraso na intervenção intensiva</a:t>
            </a:r>
          </a:p>
          <a:p>
            <a:r>
              <a:rPr lang="pt-BR" altLang="pt-BR" sz="1600" smtClean="0"/>
              <a:t>                 - não há razão para preocupação quando o valor de bilirrubina estiver abaixo do percentil 40 (Buthani)</a:t>
            </a:r>
            <a:endParaRPr lang="pt-BR" altLang="pt-BR" sz="1600" b="1" smtClean="0"/>
          </a:p>
          <a:p>
            <a:pPr algn="ctr"/>
            <a:r>
              <a:rPr lang="pt-BR" altLang="pt-BR" sz="1400" b="1" smtClean="0"/>
              <a:t>          </a:t>
            </a:r>
            <a:r>
              <a:rPr lang="pt-BR" altLang="pt-BR" sz="1800" b="1" smtClean="0">
                <a:solidFill>
                  <a:srgbClr val="FF33CC"/>
                </a:solidFill>
              </a:rPr>
              <a:t>Segundo Buthani VK, o kernicterus é somente prevenível, mas severa hiperbilirrubinemia é prevenível e tratável</a:t>
            </a:r>
          </a:p>
        </p:txBody>
      </p:sp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693738" y="0"/>
            <a:ext cx="10783887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126960" bIns="25392" anchor="ctr">
            <a:spAutoFit/>
          </a:bodyPr>
          <a:lstStyle/>
          <a:p>
            <a:pPr algn="ctr"/>
            <a:r>
              <a:rPr lang="en-US" altLang="pt-BR" sz="3200" b="1">
                <a:solidFill>
                  <a:srgbClr val="072A4D"/>
                </a:solidFill>
                <a:latin typeface="Lato" panose="020F0502020204030203" pitchFamily="34" charset="0"/>
                <a:hlinkClick r:id="rId2"/>
              </a:rPr>
              <a:t>Hiperbilirrubinemia Neonatal-2019</a:t>
            </a:r>
            <a:endParaRPr lang="en-US" altLang="pt-BR" sz="3200" b="1">
              <a:solidFill>
                <a:srgbClr val="072A4D"/>
              </a:solidFill>
              <a:latin typeface="Lato" panose="020F0502020204030203" pitchFamily="34" charset="0"/>
            </a:endParaRPr>
          </a:p>
          <a:p>
            <a:pPr algn="ctr"/>
            <a:r>
              <a:rPr lang="en-US" altLang="pt-BR" sz="2000" u="sng">
                <a:solidFill>
                  <a:srgbClr val="78909C"/>
                </a:solidFill>
              </a:rPr>
              <a:t> </a:t>
            </a:r>
          </a:p>
          <a:p>
            <a:pPr algn="ctr"/>
            <a:r>
              <a:rPr lang="en-US" altLang="pt-BR" sz="2000">
                <a:solidFill>
                  <a:srgbClr val="424242"/>
                </a:solidFill>
                <a:ea typeface="Source Sans Pro"/>
                <a:cs typeface="Source Sans Pro"/>
              </a:rPr>
              <a:t>Paulo R. Margotto. </a:t>
            </a:r>
          </a:p>
          <a:p>
            <a:pPr algn="ctr"/>
            <a:r>
              <a:rPr lang="en-US" altLang="pt-BR" sz="2000">
                <a:solidFill>
                  <a:srgbClr val="424242"/>
                </a:solidFill>
                <a:ea typeface="Source Sans Pro"/>
                <a:cs typeface="Source Sans Pro"/>
              </a:rPr>
              <a:t>Capitulo do Livro Assistência ao Recém-Nascido de Risco, 4a Edição, Brasília, 2019, no Prelo</a:t>
            </a:r>
            <a:endParaRPr lang="en-US" altLang="pt-BR" sz="2000">
              <a:solidFill>
                <a:srgbClr val="78909C"/>
              </a:solidFill>
            </a:endParaRPr>
          </a:p>
        </p:txBody>
      </p:sp>
      <p:pic>
        <p:nvPicPr>
          <p:cNvPr id="95236" name="Picture 4" descr="doc">
            <a:hlinkClick r:id="rId3" tooltip="NOVO-Hiperbilirrub_neonatal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0725" y="242888"/>
            <a:ext cx="595313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237" name="Picture 5" descr="doc">
            <a:hlinkClick r:id="rId5" tooltip="Kernicterus_Buthani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350" y="62039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>
          <a:xfrm>
            <a:off x="1063625" y="2835275"/>
            <a:ext cx="9720263" cy="40227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altLang="pt-BR" smtClean="0"/>
              <a:t>O estudo é capaz de fornecer taxas de eventos adversos para vários grupos de neonatos submetidos à ET sob a a indicação primária de hiperbilirrubinemia. Tais índices podem ser usados para melhoria da qualidade, bem como comparação com qualquer outra opção de tratamento para hiperbilirrubinemia crítica.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mtClean="0"/>
              <a:t>Concluindo,  embora a exsanguineotransfusão seja um procedimento comum no manejo da hiperbilirrubinemia, é alta a frequência de eventos adversos associados a ela. Tais ocorrem mais em prematuros de baixo peso e previamente doentes.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mtClean="0"/>
              <a:t>Um protocolo claro de monitorização desses eventos permitiria detecção e tratamento mais  precoce dessas complicações.</a:t>
            </a:r>
          </a:p>
          <a:p>
            <a:pPr>
              <a:lnSpc>
                <a:spcPct val="80000"/>
              </a:lnSpc>
            </a:pPr>
            <a:endParaRPr lang="pt-BR" altLang="pt-BR" smtClean="0"/>
          </a:p>
        </p:txBody>
      </p:sp>
      <p:pic>
        <p:nvPicPr>
          <p:cNvPr id="100357" name="Picture 5" descr="pptx">
            <a:hlinkClick r:id="rId2" tooltip="Exsanguin_Efeit_Adversos_2019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0" y="536575"/>
            <a:ext cx="592138" cy="59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358" name="Rectangle 6"/>
          <p:cNvSpPr>
            <a:spLocks noChangeArrowheads="1"/>
          </p:cNvSpPr>
          <p:nvPr/>
        </p:nvSpPr>
        <p:spPr bwMode="auto">
          <a:xfrm>
            <a:off x="1905000" y="193675"/>
            <a:ext cx="8880475" cy="11731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en-US" altLang="pt-BR" sz="2700" b="1">
                <a:solidFill>
                  <a:srgbClr val="0033CC"/>
                </a:solidFill>
                <a:latin typeface="Lato" panose="020F0502020204030203" pitchFamily="34" charset="0"/>
              </a:rPr>
              <a:t>Eventos adversos ap</a:t>
            </a:r>
            <a:r>
              <a:rPr lang="en-US" altLang="pt-BR" sz="2700" b="1">
                <a:solidFill>
                  <a:srgbClr val="0033CC"/>
                </a:solidFill>
              </a:rPr>
              <a:t>ó</a:t>
            </a:r>
            <a:r>
              <a:rPr lang="en-US" altLang="pt-BR" sz="2700" b="1">
                <a:solidFill>
                  <a:srgbClr val="0033CC"/>
                </a:solidFill>
                <a:latin typeface="Lato" panose="020F0502020204030203" pitchFamily="34" charset="0"/>
              </a:rPr>
              <a:t>s exsanguineotransfusão para hiperbilirrubinemia neonatal: Um estudo prospectivo</a:t>
            </a:r>
          </a:p>
          <a:p>
            <a:pPr algn="ctr"/>
            <a:r>
              <a:rPr lang="en-US" altLang="pt-BR" sz="1300" u="sng">
                <a:solidFill>
                  <a:srgbClr val="78909C"/>
                </a:solidFill>
                <a:latin typeface="Source Sans Pro"/>
                <a:hlinkClick r:id="rId2" tooltip="Exsanguin_Efeit_Adversos_2019"/>
              </a:rPr>
              <a:t>  </a:t>
            </a:r>
            <a:endParaRPr lang="en-US" altLang="pt-BR" sz="1300" u="sng">
              <a:solidFill>
                <a:srgbClr val="78909C"/>
              </a:solidFill>
              <a:latin typeface="Source Sans Pro"/>
            </a:endParaRPr>
          </a:p>
        </p:txBody>
      </p:sp>
      <p:pic>
        <p:nvPicPr>
          <p:cNvPr id="100359" name="Picture 7" descr="pptx">
            <a:hlinkClick r:id="rId2" tooltip="Exsanguin_Efeit_Adversos_2019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8013" y="34702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370" name="Rectangle 18"/>
          <p:cNvSpPr>
            <a:spLocks noChangeArrowheads="1"/>
          </p:cNvSpPr>
          <p:nvPr/>
        </p:nvSpPr>
        <p:spPr bwMode="auto">
          <a:xfrm>
            <a:off x="885825" y="1247775"/>
            <a:ext cx="10447338" cy="66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>
              <a:lnSpc>
                <a:spcPct val="90000"/>
              </a:lnSpc>
              <a:spcAft>
                <a:spcPts val="200"/>
              </a:spcAft>
              <a:buSzPct val="100000"/>
            </a:pPr>
            <a:r>
              <a:rPr lang="en-US" altLang="pt-BR" sz="1400">
                <a:solidFill>
                  <a:srgbClr val="1F1F3F"/>
                </a:solidFill>
              </a:rPr>
              <a:t>Chacham S, Kumar J, Dutta S, Kumar P. Adverse events following blood exchange transfusion for neonatal hiperbilirrubinemia: A prospective study. J Clin Neonatol [serial online] 2019 [cited 2019 May 20];8:79-84. Available from: </a:t>
            </a:r>
            <a:r>
              <a:rPr lang="en-US" altLang="pt-BR" sz="1400">
                <a:solidFill>
                  <a:srgbClr val="0000FF"/>
                </a:solidFill>
                <a:hlinkClick r:id="rId4"/>
              </a:rPr>
              <a:t>http://www.jcnonweb.com/text.asp?2019/8/2/79/257144</a:t>
            </a:r>
            <a:r>
              <a:rPr lang="en-US" altLang="pt-BR" sz="1400">
                <a:solidFill>
                  <a:srgbClr val="0000FF"/>
                </a:solidFill>
              </a:rPr>
              <a:t>. </a:t>
            </a:r>
            <a:r>
              <a:rPr lang="en-US" altLang="pt-BR" sz="1400" b="1">
                <a:solidFill>
                  <a:srgbClr val="0033CC"/>
                </a:solidFill>
              </a:rPr>
              <a:t>Artigo Integral!</a:t>
            </a:r>
          </a:p>
        </p:txBody>
      </p:sp>
      <p:sp>
        <p:nvSpPr>
          <p:cNvPr id="100371" name="Rectangle 19"/>
          <p:cNvSpPr>
            <a:spLocks noChangeArrowheads="1"/>
          </p:cNvSpPr>
          <p:nvPr/>
        </p:nvSpPr>
        <p:spPr bwMode="auto">
          <a:xfrm>
            <a:off x="2625725" y="2135188"/>
            <a:ext cx="7442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en-US" altLang="pt-BR" sz="1600">
                <a:solidFill>
                  <a:srgbClr val="262626"/>
                </a:solidFill>
              </a:rPr>
              <a:t>Apresentação: </a:t>
            </a:r>
            <a:r>
              <a:rPr lang="en-US" altLang="pt-BR" sz="1600" b="1">
                <a:solidFill>
                  <a:srgbClr val="262626"/>
                </a:solidFill>
              </a:rPr>
              <a:t>R3 Neonatologia Tatiane MartinsBarcelos</a:t>
            </a:r>
          </a:p>
          <a:p>
            <a:pPr defTabSz="914400"/>
            <a:r>
              <a:rPr lang="en-US" altLang="pt-BR" sz="1600">
                <a:solidFill>
                  <a:srgbClr val="262626"/>
                </a:solidFill>
              </a:rPr>
              <a:t>Coordenação: </a:t>
            </a:r>
            <a:r>
              <a:rPr lang="en-US" altLang="pt-BR" sz="1600" b="1">
                <a:solidFill>
                  <a:srgbClr val="262626"/>
                </a:solidFill>
              </a:rPr>
              <a:t>Dra Miza Vidigal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/>
          </p:cNvSpPr>
          <p:nvPr>
            <p:ph type="body" idx="1"/>
          </p:nvPr>
        </p:nvSpPr>
        <p:spPr>
          <a:xfrm>
            <a:off x="1360488" y="2595563"/>
            <a:ext cx="9720262" cy="4022725"/>
          </a:xfrm>
        </p:spPr>
        <p:txBody>
          <a:bodyPr/>
          <a:lstStyle/>
          <a:p>
            <a:r>
              <a:rPr lang="pt-BR" altLang="pt-BR" smtClean="0">
                <a:latin typeface="Times New Roman" panose="02020603050405020304" pitchFamily="18" charset="0"/>
              </a:rPr>
              <a:t>A paralisia do olhar, juntamente com anormalidades extrapiramidais, perda auditiva neurossensorial e displasia do esmalte dentário, é uma característica central dos transtornos do espectro do kernicterus (KSD). [1] No entanto, os distúrbios do olhar em crianças com SDK têm sido raramente documentados na literatura. [2] Nós relatamos um menino de 12 anos de idade com hiperbilirrubinemia neonatal (idade gestacional de 37 semanas, nível máximo de bilirrubina 410,4 µmol / L aos 5 dias de vida), que desenvolveu uma paralisia cerebral discinética com deficiência mental leve. O menino apresenta uma paralisia sacádica vertical afetando principalmente o olhar para cima, com menor envolvimento de movimentos verticais suaves de busca([</a:t>
            </a:r>
            <a:r>
              <a:rPr lang="pt-BR" altLang="pt-BR" smtClean="0">
                <a:solidFill>
                  <a:srgbClr val="0033CC"/>
                </a:solidFill>
                <a:latin typeface="Times New Roman" panose="02020603050405020304" pitchFamily="18" charset="0"/>
              </a:rPr>
              <a:t>Video 1</a:t>
            </a:r>
            <a:r>
              <a:rPr lang="pt-BR" altLang="pt-BR" smtClean="0">
                <a:latin typeface="Times New Roman" panose="02020603050405020304" pitchFamily="18" charset="0"/>
              </a:rPr>
              <a:t>]: </a:t>
            </a:r>
            <a:r>
              <a:rPr lang="pt-BR" altLang="pt-BR" smtClean="0">
                <a:solidFill>
                  <a:srgbClr val="FF33CC"/>
                </a:solidFill>
                <a:latin typeface="Times New Roman" panose="02020603050405020304" pitchFamily="18" charset="0"/>
              </a:rPr>
              <a:t>abram o artigo que está disponível e consultem o vídeo!).</a:t>
            </a:r>
            <a:r>
              <a:rPr lang="pt-BR" altLang="pt-BR" smtClean="0">
                <a:latin typeface="Times New Roman" panose="02020603050405020304" pitchFamily="18" charset="0"/>
              </a:rPr>
              <a:t> A ressonância magnética do cérebro (MRI; realizada aos 3 anos) revelou alterações leves de sinal no </a:t>
            </a:r>
            <a:r>
              <a:rPr lang="pt-BR" altLang="pt-BR" i="1" smtClean="0">
                <a:latin typeface="Times New Roman" panose="02020603050405020304" pitchFamily="18" charset="0"/>
              </a:rPr>
              <a:t>globus pallidus</a:t>
            </a:r>
            <a:r>
              <a:rPr lang="pt-BR" altLang="pt-BR" smtClean="0">
                <a:latin typeface="Times New Roman" panose="02020603050405020304" pitchFamily="18" charset="0"/>
              </a:rPr>
              <a:t> ([Fig. 1]). A alteração do potencial evocado auditivo de tronco encefálico (BAEPs) sugeriu neuropatia auditiva.</a:t>
            </a:r>
          </a:p>
        </p:txBody>
      </p:sp>
      <p:sp>
        <p:nvSpPr>
          <p:cNvPr id="96260" name="Rectangle 4"/>
          <p:cNvSpPr>
            <a:spLocks noChangeArrowheads="1"/>
          </p:cNvSpPr>
          <p:nvPr>
            <p:ph type="title"/>
          </p:nvPr>
        </p:nvSpPr>
        <p:spPr bwMode="auto">
          <a:xfrm>
            <a:off x="928688" y="0"/>
            <a:ext cx="9720262" cy="149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cap="none" smtClean="0">
                <a:solidFill>
                  <a:srgbClr val="FF3300"/>
                </a:solidFill>
              </a:rPr>
              <a:t>Paralisia do olhar vertical na criança com Kernicterus</a:t>
            </a:r>
          </a:p>
        </p:txBody>
      </p:sp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835025" y="1531938"/>
            <a:ext cx="10636250" cy="8239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en-US" altLang="pt-BR">
                <a:hlinkClick r:id="rId2"/>
              </a:rPr>
              <a:t>Vertical Gaze Palsy in Kernicterus.</a:t>
            </a:r>
            <a:r>
              <a:rPr lang="en-US" altLang="pt-BR"/>
              <a:t>Garone G, Graziola F, Vigevano F, Capuano A.</a:t>
            </a:r>
          </a:p>
          <a:p>
            <a:pPr algn="ctr"/>
            <a:r>
              <a:rPr lang="en-US" altLang="pt-BR"/>
              <a:t>Neuropediatrics. 2019 May 7. doi: 10.1055/s-0039-1685527. [Epub ahead of print] No abstract available.</a:t>
            </a:r>
          </a:p>
          <a:p>
            <a:pPr algn="ctr"/>
            <a:r>
              <a:rPr lang="en-US" altLang="pt-BR"/>
              <a:t>PMID: 31064023.</a:t>
            </a:r>
            <a:r>
              <a:rPr lang="en-US" altLang="pt-BR" u="sng">
                <a:hlinkClick r:id="rId3"/>
              </a:rPr>
              <a:t>Similar articles</a:t>
            </a:r>
            <a:r>
              <a:rPr lang="en-US" altLang="pt-BR" u="sng"/>
              <a:t>. </a:t>
            </a:r>
            <a:r>
              <a:rPr lang="en-US" altLang="pt-BR" b="1">
                <a:solidFill>
                  <a:srgbClr val="FF33CC"/>
                </a:solidFill>
              </a:rPr>
              <a:t>Artigo Livre! Consultem o vídeo! </a:t>
            </a:r>
            <a:r>
              <a:rPr lang="en-US" altLang="pt-BR" b="1"/>
              <a:t>Itália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Rectangle 3"/>
          <p:cNvSpPr>
            <a:spLocks noGrp="1"/>
          </p:cNvSpPr>
          <p:nvPr>
            <p:ph type="body" idx="1"/>
          </p:nvPr>
        </p:nvSpPr>
        <p:spPr>
          <a:xfrm>
            <a:off x="1409700" y="3729038"/>
            <a:ext cx="9720263" cy="4022725"/>
          </a:xfrm>
        </p:spPr>
        <p:txBody>
          <a:bodyPr/>
          <a:lstStyle/>
          <a:p>
            <a:r>
              <a:rPr lang="pt-BR" altLang="pt-BR" smtClean="0"/>
              <a:t>Fig. 1 </a:t>
            </a:r>
            <a:r>
              <a:rPr lang="pt-BR" altLang="pt-BR" smtClean="0">
                <a:latin typeface="Times New Roman" panose="02020603050405020304" pitchFamily="18" charset="0"/>
              </a:rPr>
              <a:t>Hiperintensidade do sinal leve na ressonância magnética do cérebro: axial (A) e coronal (B) ponderada em T2. Setas brancas indicam globo pálido. </a:t>
            </a:r>
            <a:r>
              <a:rPr lang="pt-BR" altLang="pt-BR" b="1" smtClean="0">
                <a:solidFill>
                  <a:srgbClr val="FF3300"/>
                </a:solidFill>
                <a:latin typeface="Times New Roman" panose="02020603050405020304" pitchFamily="18" charset="0"/>
              </a:rPr>
              <a:t>Anormalidades do sinal hiperintenso simétrico dos núcleos do </a:t>
            </a:r>
            <a:r>
              <a:rPr lang="pt-BR" altLang="pt-BR" b="1" i="1" smtClean="0">
                <a:solidFill>
                  <a:srgbClr val="FF3300"/>
                </a:solidFill>
                <a:latin typeface="Times New Roman" panose="02020603050405020304" pitchFamily="18" charset="0"/>
              </a:rPr>
              <a:t>globus pallidus</a:t>
            </a:r>
            <a:r>
              <a:rPr lang="pt-BR" altLang="pt-BR" b="1" smtClean="0">
                <a:solidFill>
                  <a:srgbClr val="FF3300"/>
                </a:solidFill>
                <a:latin typeface="Times New Roman" panose="02020603050405020304" pitchFamily="18" charset="0"/>
              </a:rPr>
              <a:t> e subtalâmico nas imagens ponderadas em T1 são os achados típicos de neuroimagem da encefalopatia aguda por bilirrubina neonatal</a:t>
            </a:r>
            <a:r>
              <a:rPr lang="pt-BR" altLang="pt-BR" smtClean="0">
                <a:latin typeface="Times New Roman" panose="02020603050405020304" pitchFamily="18" charset="0"/>
              </a:rPr>
              <a:t>. Essas anormalidades geralmente desaparecem de 1 a 3 semanas após o evento agudo. Na fase crônica, as hiperintensidades T2 e FLAIR do </a:t>
            </a:r>
            <a:r>
              <a:rPr lang="pt-BR" altLang="pt-BR" i="1" smtClean="0">
                <a:latin typeface="Times New Roman" panose="02020603050405020304" pitchFamily="18" charset="0"/>
              </a:rPr>
              <a:t>globus pallidus</a:t>
            </a:r>
            <a:r>
              <a:rPr lang="pt-BR" altLang="pt-BR" smtClean="0">
                <a:latin typeface="Times New Roman" panose="02020603050405020304" pitchFamily="18" charset="0"/>
              </a:rPr>
              <a:t> são os achados mais freqüentes. [5] FLAIR: recuperação de inversão atenuada por fluido; RM: ressonância magnética.</a:t>
            </a:r>
          </a:p>
        </p:txBody>
      </p:sp>
      <p:pic>
        <p:nvPicPr>
          <p:cNvPr id="97285" name="Picture 5" descr="10-1055-s-0039-1685527-i192129vin-1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13" y="195263"/>
            <a:ext cx="5389562" cy="3468687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/>
          </p:cNvSpPr>
          <p:nvPr>
            <p:ph type="body" idx="1"/>
          </p:nvPr>
        </p:nvSpPr>
        <p:spPr>
          <a:xfrm>
            <a:off x="638175" y="776288"/>
            <a:ext cx="10788650" cy="4849812"/>
          </a:xfrm>
        </p:spPr>
        <p:txBody>
          <a:bodyPr/>
          <a:lstStyle/>
          <a:p>
            <a:r>
              <a:rPr lang="pt-BR" altLang="pt-BR" sz="2800" smtClean="0">
                <a:latin typeface="Times New Roman" panose="02020603050405020304" pitchFamily="18" charset="0"/>
              </a:rPr>
              <a:t>Os núcleos do tronco encefálico são especialmente vulneráveis à neurotoxicidade da bilirrubina, [3] enquanto a paralisia do olhar vertical é esperada como consequência de uma </a:t>
            </a:r>
            <a:r>
              <a:rPr lang="pt-BR" altLang="pt-BR" sz="2800" b="1" smtClean="0">
                <a:solidFill>
                  <a:srgbClr val="FF3300"/>
                </a:solidFill>
                <a:latin typeface="Times New Roman" panose="02020603050405020304" pitchFamily="18" charset="0"/>
              </a:rPr>
              <a:t>lesão do núcleo intersticial rostral do fascículo longitudinal mediano, no polo superior do núcleo vermelho, localizado no mesencéfalo rostral</a:t>
            </a:r>
            <a:r>
              <a:rPr lang="pt-BR" altLang="pt-BR" sz="2800" smtClean="0">
                <a:latin typeface="Times New Roman" panose="02020603050405020304" pitchFamily="18" charset="0"/>
              </a:rPr>
              <a:t>. [4]</a:t>
            </a:r>
          </a:p>
          <a:p>
            <a:r>
              <a:rPr lang="pt-BR" altLang="pt-BR" sz="2800" smtClean="0">
                <a:latin typeface="Times New Roman" panose="02020603050405020304" pitchFamily="18" charset="0"/>
              </a:rPr>
              <a:t>O curso não progressivo e a normalidade do estudo metabólico (oxisteróis plasmáticos, lisossulfingolipídios, aminoácidos, acilcarnitina, creatina e acetato de guanidina e ácidos orgânicos urinários) argumentam contra diferentes etiologias.</a:t>
            </a:r>
          </a:p>
          <a:p>
            <a:pPr algn="ctr"/>
            <a:r>
              <a:rPr lang="pt-BR" altLang="pt-BR" sz="2800" b="1" smtClean="0">
                <a:solidFill>
                  <a:srgbClr val="0033CC"/>
                </a:solidFill>
                <a:latin typeface="Times New Roman" panose="02020603050405020304" pitchFamily="18" charset="0"/>
              </a:rPr>
              <a:t>Os distúrbios do olhar vertical são uma pista diagnóstica em pacientes com paralisia cerebral discinética, sugerindo fortemente transtornos do espectro do kernicterus</a:t>
            </a:r>
            <a:r>
              <a:rPr lang="pt-BR" altLang="pt-BR" sz="2800" smtClean="0">
                <a:latin typeface="Times New Roman" panose="02020603050405020304" pitchFamily="18" charset="0"/>
              </a:rPr>
              <a:t> .</a:t>
            </a:r>
          </a:p>
          <a:p>
            <a:endParaRPr lang="pt-BR" altLang="pt-BR" sz="2800" smtClean="0">
              <a:latin typeface="Times New Roman" panose="02020603050405020304" pitchFamily="18" charset="0"/>
            </a:endParaRPr>
          </a:p>
          <a:p>
            <a:endParaRPr lang="pt-BR" altLang="pt-BR" sz="2800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/>
          </p:cNvSpPr>
          <p:nvPr>
            <p:ph type="body" idx="1"/>
          </p:nvPr>
        </p:nvSpPr>
        <p:spPr>
          <a:xfrm>
            <a:off x="763588" y="630238"/>
            <a:ext cx="9720262" cy="4022725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altLang="pt-BR" sz="2800" smtClean="0"/>
              <a:t>References</a:t>
            </a:r>
          </a:p>
          <a:p>
            <a:pPr>
              <a:lnSpc>
                <a:spcPct val="70000"/>
              </a:lnSpc>
            </a:pPr>
            <a:r>
              <a:rPr lang="pt-BR" altLang="pt-BR" sz="2800" b="1" smtClean="0"/>
              <a:t>1</a:t>
            </a:r>
            <a:r>
              <a:rPr lang="pt-BR" altLang="pt-BR" sz="2800" smtClean="0"/>
              <a:t> Przekop A, Sanger TD. </a:t>
            </a:r>
            <a:r>
              <a:rPr lang="pt-BR" altLang="pt-BR" sz="2800" u="sng" smtClean="0">
                <a:hlinkClick r:id="rId2"/>
              </a:rPr>
              <a:t>Birth-related syndromes of athetosis and kernicterus</a:t>
            </a:r>
            <a:r>
              <a:rPr lang="pt-BR" altLang="pt-BR" sz="2800" smtClean="0"/>
              <a:t>. Handb Clin Neurol 2011; 100: 387-395</a:t>
            </a:r>
          </a:p>
          <a:p>
            <a:pPr>
              <a:lnSpc>
                <a:spcPct val="70000"/>
              </a:lnSpc>
            </a:pPr>
            <a:r>
              <a:rPr lang="pt-BR" altLang="pt-BR" sz="2800" b="1" smtClean="0"/>
              <a:t>2</a:t>
            </a:r>
            <a:r>
              <a:rPr lang="pt-BR" altLang="pt-BR" sz="2800" smtClean="0"/>
              <a:t> Hoyt CS, Billson FA, Alpins N. </a:t>
            </a:r>
            <a:r>
              <a:rPr lang="pt-BR" altLang="pt-BR" sz="2800" smtClean="0">
                <a:hlinkClick r:id="rId3"/>
              </a:rPr>
              <a:t>The supranuclear disturbances of gaze in kernicterus</a:t>
            </a:r>
            <a:r>
              <a:rPr lang="pt-BR" altLang="pt-BR" sz="2800" smtClean="0"/>
              <a:t>. Ann Ophthalmol 1978; 10 (11) 1487-1492</a:t>
            </a:r>
          </a:p>
          <a:p>
            <a:pPr>
              <a:lnSpc>
                <a:spcPct val="70000"/>
              </a:lnSpc>
            </a:pPr>
            <a:r>
              <a:rPr lang="pt-BR" altLang="pt-BR" sz="2800" b="1" smtClean="0"/>
              <a:t>3</a:t>
            </a:r>
            <a:r>
              <a:rPr lang="pt-BR" altLang="pt-BR" sz="2800" smtClean="0"/>
              <a:t> Le Pichon J-B, Riordan SM, Watchko J, Shapiro SM. </a:t>
            </a:r>
            <a:r>
              <a:rPr lang="pt-BR" altLang="pt-BR" sz="2800" smtClean="0">
                <a:hlinkClick r:id="rId4"/>
              </a:rPr>
              <a:t>The Neurological Sequelae of Neonatal Hyperbilirubinemia: Definitions, Diagnosis and Treatment of the Kernicterus Spectrum Disorders (KSDs)</a:t>
            </a:r>
            <a:r>
              <a:rPr lang="pt-BR" altLang="pt-BR" sz="2800" smtClean="0"/>
              <a:t>. Curr Pediatr Rev 2017; 13 (03) 199-209</a:t>
            </a:r>
          </a:p>
          <a:p>
            <a:pPr>
              <a:lnSpc>
                <a:spcPct val="70000"/>
              </a:lnSpc>
            </a:pPr>
            <a:r>
              <a:rPr lang="pt-BR" altLang="pt-BR" sz="2800" b="1" smtClean="0"/>
              <a:t>4</a:t>
            </a:r>
            <a:r>
              <a:rPr lang="pt-BR" altLang="pt-BR" sz="2800" smtClean="0"/>
              <a:t> Yilmaz Y, Alper G, Kiliçoglu G, Celik L, Karadeniz L, Yilmaz-Değirmenci S. </a:t>
            </a:r>
            <a:r>
              <a:rPr lang="pt-BR" altLang="pt-BR" sz="2800" smtClean="0">
                <a:hlinkClick r:id="rId5"/>
              </a:rPr>
              <a:t>Magnetic resonance imaging findings in patients with severe neonatal indirect hyperbilirubinemia</a:t>
            </a:r>
            <a:r>
              <a:rPr lang="pt-BR" altLang="pt-BR" sz="2800" smtClean="0"/>
              <a:t>. J Child Neurol 2001; 16 (06) 452-455</a:t>
            </a:r>
          </a:p>
          <a:p>
            <a:pPr>
              <a:lnSpc>
                <a:spcPct val="70000"/>
              </a:lnSpc>
            </a:pPr>
            <a:r>
              <a:rPr lang="pt-BR" altLang="pt-BR" sz="2800" b="1" smtClean="0"/>
              <a:t>5</a:t>
            </a:r>
            <a:r>
              <a:rPr lang="pt-BR" altLang="pt-BR" sz="2800" smtClean="0"/>
              <a:t> Bosemani T, Anghelescu C, Boltshauser E. , et al. </a:t>
            </a:r>
            <a:r>
              <a:rPr lang="pt-BR" altLang="pt-BR" sz="2800" smtClean="0">
                <a:hlinkClick r:id="rId6"/>
              </a:rPr>
              <a:t>Subthalamic nucleus involvement in children: a neuroimaging pattern-recognition approach</a:t>
            </a:r>
            <a:r>
              <a:rPr lang="pt-BR" altLang="pt-BR" sz="2800" smtClean="0"/>
              <a:t>. Eur J Paediatr Neurol 2014; 18 (03) 249-256</a:t>
            </a:r>
          </a:p>
          <a:p>
            <a:pPr>
              <a:lnSpc>
                <a:spcPct val="70000"/>
              </a:lnSpc>
            </a:pPr>
            <a:r>
              <a:rPr lang="pt-BR" altLang="pt-BR" sz="2800" smtClean="0"/>
              <a:t/>
            </a:r>
            <a:br>
              <a:rPr lang="pt-BR" altLang="pt-BR" sz="2800" smtClean="0"/>
            </a:br>
            <a:endParaRPr lang="pt-BR" altLang="pt-BR" sz="2800" smtClean="0"/>
          </a:p>
          <a:p>
            <a:pPr>
              <a:lnSpc>
                <a:spcPct val="70000"/>
              </a:lnSpc>
            </a:pPr>
            <a:r>
              <a:rPr lang="pt-BR" altLang="pt-BR" sz="900" smtClean="0"/>
              <a:t/>
            </a:r>
            <a:br>
              <a:rPr lang="pt-BR" altLang="pt-BR" sz="900" smtClean="0"/>
            </a:br>
            <a:endParaRPr lang="pt-BR" altLang="pt-BR" sz="900" smtClean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20190520_0855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1216025"/>
            <a:ext cx="8740775" cy="4249738"/>
          </a:xfrm>
          <a:prstGeom prst="rect">
            <a:avLst/>
          </a:prstGeom>
          <a:noFill/>
          <a:ln w="38100">
            <a:solidFill>
              <a:srgbClr val="FF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1609725" y="5624513"/>
            <a:ext cx="8235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33CC"/>
                </a:solidFill>
              </a:rPr>
              <a:t>Drs. Tatiane M Barcelos, Joseleide de Castro, Paulo R. Margotto e Miza Vidigal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850900" y="473075"/>
            <a:ext cx="24876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 sz="3200">
                <a:solidFill>
                  <a:srgbClr val="FF33CC"/>
                </a:solidFill>
              </a:rPr>
              <a:t>OBRIGADO!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2669</TotalTime>
  <Words>6974</Words>
  <Application>Microsoft Office PowerPoint</Application>
  <PresentationFormat>Widescreen</PresentationFormat>
  <Paragraphs>552</Paragraphs>
  <Slides>76</Slides>
  <Notes>5</Notes>
  <HiddenSlides>0</HiddenSlides>
  <MMClips>0</MMClips>
  <ScaleCrop>false</ScaleCrop>
  <HeadingPairs>
    <vt:vector size="8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76</vt:i4>
      </vt:variant>
    </vt:vector>
  </HeadingPairs>
  <TitlesOfParts>
    <vt:vector size="88" baseType="lpstr">
      <vt:lpstr>Arial</vt:lpstr>
      <vt:lpstr>Tw Cen MT Condensed</vt:lpstr>
      <vt:lpstr>Tw Cen MT</vt:lpstr>
      <vt:lpstr>Wingdings 3</vt:lpstr>
      <vt:lpstr>Calibri</vt:lpstr>
      <vt:lpstr>Lato</vt:lpstr>
      <vt:lpstr>Source Sans Pro</vt:lpstr>
      <vt:lpstr>Wingdings</vt:lpstr>
      <vt:lpstr>Verdana</vt:lpstr>
      <vt:lpstr>Times New Roman</vt:lpstr>
      <vt:lpstr>Integral</vt:lpstr>
      <vt:lpstr>Gráfico do Microsoft Graph</vt:lpstr>
      <vt:lpstr>Apresentação do PowerPoint</vt:lpstr>
      <vt:lpstr>introdução</vt:lpstr>
      <vt:lpstr>introdução</vt:lpstr>
      <vt:lpstr>metodologia</vt:lpstr>
      <vt:lpstr>metodologia</vt:lpstr>
      <vt:lpstr>metodologia</vt:lpstr>
      <vt:lpstr>metodologia</vt:lpstr>
      <vt:lpstr>metodologia</vt:lpstr>
      <vt:lpstr>resultados</vt:lpstr>
      <vt:lpstr>Apresentação do PowerPoint</vt:lpstr>
      <vt:lpstr>resultados</vt:lpstr>
      <vt:lpstr>resultados</vt:lpstr>
      <vt:lpstr>resultados</vt:lpstr>
      <vt:lpstr>resultados</vt:lpstr>
      <vt:lpstr>Apresentação do PowerPoint</vt:lpstr>
      <vt:lpstr>resultados</vt:lpstr>
      <vt:lpstr>Resultados </vt:lpstr>
      <vt:lpstr>discussão</vt:lpstr>
      <vt:lpstr>discussão</vt:lpstr>
      <vt:lpstr>discussão</vt:lpstr>
      <vt:lpstr>discussão</vt:lpstr>
      <vt:lpstr>conclusão</vt:lpstr>
      <vt:lpstr>Apresentação do PowerPoint</vt:lpstr>
      <vt:lpstr>Apresentação do PowerPoint</vt:lpstr>
      <vt:lpstr>Apresentação do PowerPoint</vt:lpstr>
      <vt:lpstr>bibliografia</vt:lpstr>
      <vt:lpstr>bibliografia</vt:lpstr>
      <vt:lpstr>bibliografia</vt:lpstr>
      <vt:lpstr>NOTA DO EDITOR DO DITE, DR. PAULO R. MARGOTTO. Consultem também! Aqui e Agora! ONLINE SEMPRE!</vt:lpstr>
      <vt:lpstr>Apresentação do PowerPoint</vt:lpstr>
      <vt:lpstr>Caso Clínico- Kernicterus Apresentado por Fernanda M. Oliveira-R3-Neonatologia (HRAS/SES/DF)</vt:lpstr>
      <vt:lpstr>Caso Clínico</vt:lpstr>
      <vt:lpstr>Caso Clínico</vt:lpstr>
      <vt:lpstr>Caso Clínico</vt:lpstr>
      <vt:lpstr>Caso Clínico</vt:lpstr>
      <vt:lpstr>Características dos  5 casos de Kernicterus no período de Janeiro/2003 a Dezembro/2004.</vt:lpstr>
      <vt:lpstr>Nível máximo de Bilirrubina em cada caso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Kernicterus, ainda um desafio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Kernicterus, ainda um desafio Tratamento USAR SEMPRE A BILIRRUBINA TOTAL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Paralisia do olhar vertical na criança com Kernicterus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Paulo Margotto</cp:lastModifiedBy>
  <cp:revision>55</cp:revision>
  <dcterms:created xsi:type="dcterms:W3CDTF">2014-09-12T02:18:28Z</dcterms:created>
  <dcterms:modified xsi:type="dcterms:W3CDTF">2019-05-23T16:08:57Z</dcterms:modified>
</cp:coreProperties>
</file>