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58" r:id="rId4"/>
    <p:sldId id="259" r:id="rId5"/>
    <p:sldId id="260" r:id="rId6"/>
    <p:sldId id="282" r:id="rId7"/>
    <p:sldId id="283" r:id="rId8"/>
    <p:sldId id="284" r:id="rId9"/>
    <p:sldId id="285" r:id="rId10"/>
    <p:sldId id="287" r:id="rId11"/>
    <p:sldId id="264" r:id="rId12"/>
    <p:sldId id="265" r:id="rId13"/>
    <p:sldId id="266" r:id="rId14"/>
    <p:sldId id="267" r:id="rId15"/>
    <p:sldId id="288" r:id="rId16"/>
    <p:sldId id="289" r:id="rId17"/>
    <p:sldId id="268" r:id="rId18"/>
    <p:sldId id="269" r:id="rId19"/>
    <p:sldId id="270" r:id="rId20"/>
    <p:sldId id="290" r:id="rId21"/>
    <p:sldId id="291" r:id="rId22"/>
    <p:sldId id="292" r:id="rId23"/>
    <p:sldId id="293" r:id="rId24"/>
    <p:sldId id="275" r:id="rId25"/>
    <p:sldId id="276" r:id="rId26"/>
    <p:sldId id="277" r:id="rId27"/>
    <p:sldId id="278" r:id="rId28"/>
    <p:sldId id="279" r:id="rId29"/>
    <p:sldId id="280" r:id="rId30"/>
    <p:sldId id="294" r:id="rId31"/>
    <p:sldId id="281" r:id="rId32"/>
    <p:sldId id="295" r:id="rId33"/>
    <p:sldId id="296" r:id="rId34"/>
    <p:sldId id="298" r:id="rId35"/>
    <p:sldId id="299" r:id="rId36"/>
    <p:sldId id="303" r:id="rId37"/>
    <p:sldId id="304" r:id="rId38"/>
    <p:sldId id="300" r:id="rId39"/>
  </p:sldIdLst>
  <p:sldSz cx="13004800" cy="9753600"/>
  <p:notesSz cx="6858000" cy="9144000"/>
  <p:defaultTextStyle>
    <a:defPPr>
      <a:defRPr lang="pt-BR"/>
    </a:defPPr>
    <a:lvl1pPr algn="l" defTabSz="584200" rtl="0" eaLnBrk="0" fontAlgn="base" hangingPunct="0">
      <a:spcBef>
        <a:spcPct val="0"/>
      </a:spcBef>
      <a:spcAft>
        <a:spcPct val="0"/>
      </a:spcAft>
      <a:defRPr sz="2400" b="1" kern="1200">
        <a:solidFill>
          <a:srgbClr val="000000"/>
        </a:solidFill>
        <a:latin typeface="Helvetica Neue"/>
        <a:ea typeface="Helvetica Neue"/>
        <a:cs typeface="Helvetica Neue"/>
        <a:sym typeface="Helvetica Neue"/>
      </a:defRPr>
    </a:lvl1pPr>
    <a:lvl2pPr marL="457200" indent="-228600" algn="l" defTabSz="584200" rtl="0" eaLnBrk="0" fontAlgn="base" hangingPunct="0">
      <a:spcBef>
        <a:spcPct val="0"/>
      </a:spcBef>
      <a:spcAft>
        <a:spcPct val="0"/>
      </a:spcAft>
      <a:defRPr sz="2400" b="1" kern="1200">
        <a:solidFill>
          <a:srgbClr val="000000"/>
        </a:solidFill>
        <a:latin typeface="Helvetica Neue"/>
        <a:ea typeface="Helvetica Neue"/>
        <a:cs typeface="Helvetica Neue"/>
        <a:sym typeface="Helvetica Neue"/>
      </a:defRPr>
    </a:lvl2pPr>
    <a:lvl3pPr marL="914400" indent="-457200" algn="l" defTabSz="584200" rtl="0" eaLnBrk="0" fontAlgn="base" hangingPunct="0">
      <a:spcBef>
        <a:spcPct val="0"/>
      </a:spcBef>
      <a:spcAft>
        <a:spcPct val="0"/>
      </a:spcAft>
      <a:defRPr sz="2400" b="1" kern="1200">
        <a:solidFill>
          <a:srgbClr val="000000"/>
        </a:solidFill>
        <a:latin typeface="Helvetica Neue"/>
        <a:ea typeface="Helvetica Neue"/>
        <a:cs typeface="Helvetica Neue"/>
        <a:sym typeface="Helvetica Neue"/>
      </a:defRPr>
    </a:lvl3pPr>
    <a:lvl4pPr marL="1371600" indent="-685800" algn="l" defTabSz="584200" rtl="0" eaLnBrk="0" fontAlgn="base" hangingPunct="0">
      <a:spcBef>
        <a:spcPct val="0"/>
      </a:spcBef>
      <a:spcAft>
        <a:spcPct val="0"/>
      </a:spcAft>
      <a:defRPr sz="2400" b="1" kern="1200">
        <a:solidFill>
          <a:srgbClr val="000000"/>
        </a:solidFill>
        <a:latin typeface="Helvetica Neue"/>
        <a:ea typeface="Helvetica Neue"/>
        <a:cs typeface="Helvetica Neue"/>
        <a:sym typeface="Helvetica Neue"/>
      </a:defRPr>
    </a:lvl4pPr>
    <a:lvl5pPr marL="1828800" indent="-914400" algn="l" defTabSz="584200" rtl="0" eaLnBrk="0" fontAlgn="base" hangingPunct="0">
      <a:spcBef>
        <a:spcPct val="0"/>
      </a:spcBef>
      <a:spcAft>
        <a:spcPct val="0"/>
      </a:spcAft>
      <a:defRPr sz="2400" b="1" kern="1200">
        <a:solidFill>
          <a:srgbClr val="000000"/>
        </a:solidFill>
        <a:latin typeface="Helvetica Neue"/>
        <a:ea typeface="Helvetica Neue"/>
        <a:cs typeface="Helvetica Neue"/>
        <a:sym typeface="Helvetica Neue"/>
      </a:defRPr>
    </a:lvl5pPr>
    <a:lvl6pPr marL="2286000" algn="l" defTabSz="914400" rtl="0" eaLnBrk="1" latinLnBrk="0" hangingPunct="1">
      <a:defRPr sz="2400" b="1" kern="1200">
        <a:solidFill>
          <a:srgbClr val="000000"/>
        </a:solidFill>
        <a:latin typeface="Helvetica Neue"/>
        <a:ea typeface="Helvetica Neue"/>
        <a:cs typeface="Helvetica Neue"/>
        <a:sym typeface="Helvetica Neue"/>
      </a:defRPr>
    </a:lvl6pPr>
    <a:lvl7pPr marL="2743200" algn="l" defTabSz="914400" rtl="0" eaLnBrk="1" latinLnBrk="0" hangingPunct="1">
      <a:defRPr sz="2400" b="1" kern="1200">
        <a:solidFill>
          <a:srgbClr val="000000"/>
        </a:solidFill>
        <a:latin typeface="Helvetica Neue"/>
        <a:ea typeface="Helvetica Neue"/>
        <a:cs typeface="Helvetica Neue"/>
        <a:sym typeface="Helvetica Neue"/>
      </a:defRPr>
    </a:lvl7pPr>
    <a:lvl8pPr marL="3200400" algn="l" defTabSz="914400" rtl="0" eaLnBrk="1" latinLnBrk="0" hangingPunct="1">
      <a:defRPr sz="2400" b="1" kern="1200">
        <a:solidFill>
          <a:srgbClr val="000000"/>
        </a:solidFill>
        <a:latin typeface="Helvetica Neue"/>
        <a:ea typeface="Helvetica Neue"/>
        <a:cs typeface="Helvetica Neue"/>
        <a:sym typeface="Helvetica Neue"/>
      </a:defRPr>
    </a:lvl8pPr>
    <a:lvl9pPr marL="3657600" algn="l" defTabSz="914400" rtl="0" eaLnBrk="1" latinLnBrk="0" hangingPunct="1">
      <a:defRPr sz="2400" b="1" kern="1200">
        <a:solidFill>
          <a:srgbClr val="000000"/>
        </a:solidFill>
        <a:latin typeface="Helvetica Neue"/>
        <a:ea typeface="Helvetica Neue"/>
        <a:cs typeface="Helvetica Neue"/>
        <a:sym typeface="Helvetica Neue"/>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4" d="100"/>
          <a:sy n="54" d="100"/>
        </p:scale>
        <p:origin x="988" y="72"/>
      </p:cViewPr>
      <p:guideLst>
        <p:guide orient="horz" pos="3072"/>
        <p:guide pos="409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Shape 116"/>
          <p:cNvSpPr>
            <a:spLocks noGrp="1" noRot="1" noChangeAspect="1"/>
          </p:cNvSpPr>
          <p:nvPr>
            <p:ph type="sldImg"/>
          </p:nvPr>
        </p:nvSpPr>
        <p:spPr bwMode="auto">
          <a:xfrm>
            <a:off x="1143000" y="68580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4099" name="Shape 117"/>
          <p:cNvSpPr>
            <a:spLocks noGrp="1"/>
          </p:cNvSpPr>
          <p:nvPr>
            <p:ph type="body" sz="quarter" idx="1"/>
          </p:nvPr>
        </p:nvSpPr>
        <p:spPr bwMode="auto">
          <a:xfrm>
            <a:off x="914400" y="4343400"/>
            <a:ext cx="5029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pt-BR" altLang="pt-BR" smtClean="0">
              <a:sym typeface="Helvetica Neue"/>
            </a:endParaRPr>
          </a:p>
        </p:txBody>
      </p:sp>
    </p:spTree>
    <p:extLst>
      <p:ext uri="{BB962C8B-B14F-4D97-AF65-F5344CB8AC3E}">
        <p14:creationId xmlns:p14="http://schemas.microsoft.com/office/powerpoint/2010/main" val="2938244801"/>
      </p:ext>
    </p:extLst>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ítulo e Subtítulo">
    <p:spTree>
      <p:nvGrpSpPr>
        <p:cNvPr id="1" name=""/>
        <p:cNvGrpSpPr/>
        <p:nvPr/>
      </p:nvGrpSpPr>
      <p:grpSpPr>
        <a:xfrm>
          <a:off x="0" y="0"/>
          <a:ext cx="0" cy="0"/>
          <a:chOff x="0" y="0"/>
          <a:chExt cx="0" cy="0"/>
        </a:xfrm>
      </p:grpSpPr>
      <p:sp>
        <p:nvSpPr>
          <p:cNvPr id="11" name="Texto do Título"/>
          <p:cNvSpPr txBox="1">
            <a:spLocks noGrp="1"/>
          </p:cNvSpPr>
          <p:nvPr>
            <p:ph type="title"/>
          </p:nvPr>
        </p:nvSpPr>
        <p:spPr>
          <a:xfrm>
            <a:off x="1270000" y="1638300"/>
            <a:ext cx="10464800" cy="3302000"/>
          </a:xfrm>
          <a:prstGeom prst="rect">
            <a:avLst/>
          </a:prstGeom>
        </p:spPr>
        <p:txBody>
          <a:bodyPr anchor="b"/>
          <a:lstStyle/>
          <a:p>
            <a:r>
              <a:t>Texto do Título</a:t>
            </a:r>
          </a:p>
        </p:txBody>
      </p:sp>
      <p:sp>
        <p:nvSpPr>
          <p:cNvPr id="12" name="Nível de Corpo Um…"/>
          <p:cNvSpPr txBox="1">
            <a:spLocks noGrp="1"/>
          </p:cNvSpPr>
          <p:nvPr>
            <p:ph type="body" sz="quarter" idx="1"/>
          </p:nvPr>
        </p:nvSpPr>
        <p:spPr>
          <a:xfrm>
            <a:off x="1270000" y="5041900"/>
            <a:ext cx="10464800" cy="11303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4" name="Número do Slide"/>
          <p:cNvSpPr txBox="1">
            <a:spLocks noGrp="1"/>
          </p:cNvSpPr>
          <p:nvPr>
            <p:ph type="sldNum" sz="quarter" idx="10"/>
          </p:nvPr>
        </p:nvSpPr>
        <p:spPr/>
        <p:txBody>
          <a:bodyPr/>
          <a:lstStyle>
            <a:lvl1pPr>
              <a:defRPr>
                <a:latin typeface="Helvetica Neue Thin"/>
                <a:ea typeface="Helvetica Neue Thin"/>
                <a:cs typeface="Helvetica Neue Thin"/>
                <a:sym typeface="Helvetica Neue Thin"/>
              </a:defRPr>
            </a:lvl1pPr>
          </a:lstStyle>
          <a:p>
            <a:pPr>
              <a:defRPr/>
            </a:pPr>
            <a:fld id="{64012777-CB90-4F2D-AE41-8C4C00DF0B6F}" type="slidenum">
              <a:rPr lang="pt-BR" altLang="pt-BR"/>
              <a:pPr>
                <a:defRPr/>
              </a:pPr>
              <a:t>‹nº›</a:t>
            </a:fld>
            <a:endParaRPr lang="pt-BR" altLang="pt-BR"/>
          </a:p>
        </p:txBody>
      </p:sp>
    </p:spTree>
    <p:extLst>
      <p:ext uri="{BB962C8B-B14F-4D97-AF65-F5344CB8AC3E}">
        <p14:creationId xmlns:p14="http://schemas.microsoft.com/office/powerpoint/2010/main" val="2437768971"/>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Foto - Horizontal">
    <p:spTree>
      <p:nvGrpSpPr>
        <p:cNvPr id="1" name=""/>
        <p:cNvGrpSpPr/>
        <p:nvPr/>
      </p:nvGrpSpPr>
      <p:grpSpPr>
        <a:xfrm>
          <a:off x="0" y="0"/>
          <a:ext cx="0" cy="0"/>
          <a:chOff x="0" y="0"/>
          <a:chExt cx="0" cy="0"/>
        </a:xfrm>
      </p:grpSpPr>
      <p:sp>
        <p:nvSpPr>
          <p:cNvPr id="20" name="Imagem"/>
          <p:cNvSpPr>
            <a:spLocks noGrp="1"/>
          </p:cNvSpPr>
          <p:nvPr>
            <p:ph type="pic" idx="13"/>
          </p:nvPr>
        </p:nvSpPr>
        <p:spPr>
          <a:xfrm>
            <a:off x="1625600" y="673100"/>
            <a:ext cx="9753600" cy="5905500"/>
          </a:xfrm>
          <a:prstGeom prst="rect">
            <a:avLst/>
          </a:prstGeom>
        </p:spPr>
        <p:txBody>
          <a:bodyPr lIns="91439" tIns="45719" rIns="91439" bIns="45719" anchor="t">
            <a:noAutofit/>
          </a:bodyPr>
          <a:lstStyle/>
          <a:p>
            <a:pPr lvl="0"/>
            <a:endParaRPr noProof="0">
              <a:sym typeface="Helvetica Neue"/>
            </a:endParaRPr>
          </a:p>
        </p:txBody>
      </p:sp>
      <p:sp>
        <p:nvSpPr>
          <p:cNvPr id="21" name="Texto do Título"/>
          <p:cNvSpPr txBox="1">
            <a:spLocks noGrp="1"/>
          </p:cNvSpPr>
          <p:nvPr>
            <p:ph type="title"/>
          </p:nvPr>
        </p:nvSpPr>
        <p:spPr>
          <a:xfrm>
            <a:off x="1270000" y="6718300"/>
            <a:ext cx="10464800" cy="1422400"/>
          </a:xfrm>
          <a:prstGeom prst="rect">
            <a:avLst/>
          </a:prstGeom>
        </p:spPr>
        <p:txBody>
          <a:bodyPr anchor="b"/>
          <a:lstStyle/>
          <a:p>
            <a:r>
              <a:t>Texto do Título</a:t>
            </a:r>
          </a:p>
        </p:txBody>
      </p:sp>
      <p:sp>
        <p:nvSpPr>
          <p:cNvPr id="22" name="Nível de Corpo Um…"/>
          <p:cNvSpPr txBox="1">
            <a:spLocks noGrp="1"/>
          </p:cNvSpPr>
          <p:nvPr>
            <p:ph type="body" sz="quarter" idx="1"/>
          </p:nvPr>
        </p:nvSpPr>
        <p:spPr>
          <a:xfrm>
            <a:off x="1270000" y="8153400"/>
            <a:ext cx="10464800" cy="11303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4"/>
          </p:nvPr>
        </p:nvSpPr>
        <p:spPr>
          <a:ln/>
        </p:spPr>
        <p:txBody>
          <a:bodyPr/>
          <a:lstStyle>
            <a:lvl1pPr>
              <a:defRPr/>
            </a:lvl1pPr>
          </a:lstStyle>
          <a:p>
            <a:pPr>
              <a:defRPr/>
            </a:pPr>
            <a:fld id="{1FB1802E-48AA-4012-896E-2AF72BD7D570}" type="slidenum">
              <a:rPr lang="pt-BR" altLang="pt-BR"/>
              <a:pPr>
                <a:defRPr/>
              </a:pPr>
              <a:t>‹nº›</a:t>
            </a:fld>
            <a:endParaRPr lang="pt-BR" altLang="pt-BR"/>
          </a:p>
        </p:txBody>
      </p:sp>
    </p:spTree>
    <p:extLst>
      <p:ext uri="{BB962C8B-B14F-4D97-AF65-F5344CB8AC3E}">
        <p14:creationId xmlns:p14="http://schemas.microsoft.com/office/powerpoint/2010/main" val="1171675945"/>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30" name="Texto do Título"/>
          <p:cNvSpPr txBox="1">
            <a:spLocks noGrp="1"/>
          </p:cNvSpPr>
          <p:nvPr>
            <p:ph type="title"/>
          </p:nvPr>
        </p:nvSpPr>
        <p:spPr>
          <a:xfrm>
            <a:off x="1270000" y="3225800"/>
            <a:ext cx="10464800" cy="3302000"/>
          </a:xfrm>
          <a:prstGeom prst="rect">
            <a:avLst/>
          </a:prstGeom>
        </p:spPr>
        <p:txBody>
          <a:bodyPr/>
          <a:lstStyle/>
          <a:p>
            <a:r>
              <a:t>Texto do Título</a:t>
            </a:r>
          </a:p>
        </p:txBody>
      </p:sp>
      <p:sp>
        <p:nvSpPr>
          <p:cNvPr id="3" name="Número do Slide"/>
          <p:cNvSpPr txBox="1">
            <a:spLocks noGrp="1"/>
          </p:cNvSpPr>
          <p:nvPr>
            <p:ph type="sldNum" sz="quarter" idx="10"/>
          </p:nvPr>
        </p:nvSpPr>
        <p:spPr>
          <a:ln/>
        </p:spPr>
        <p:txBody>
          <a:bodyPr/>
          <a:lstStyle>
            <a:lvl1pPr>
              <a:defRPr/>
            </a:lvl1pPr>
          </a:lstStyle>
          <a:p>
            <a:pPr>
              <a:defRPr/>
            </a:pPr>
            <a:fld id="{5C1A6102-8A76-49DC-BEE2-0D307841451E}" type="slidenum">
              <a:rPr lang="pt-BR" altLang="pt-BR"/>
              <a:pPr>
                <a:defRPr/>
              </a:pPr>
              <a:t>‹nº›</a:t>
            </a:fld>
            <a:endParaRPr lang="pt-BR" altLang="pt-BR"/>
          </a:p>
        </p:txBody>
      </p:sp>
    </p:spTree>
    <p:extLst>
      <p:ext uri="{BB962C8B-B14F-4D97-AF65-F5344CB8AC3E}">
        <p14:creationId xmlns:p14="http://schemas.microsoft.com/office/powerpoint/2010/main" val="453768038"/>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38" name="Imagem"/>
          <p:cNvSpPr>
            <a:spLocks noGrp="1"/>
          </p:cNvSpPr>
          <p:nvPr>
            <p:ph type="pic" sz="half" idx="13"/>
          </p:nvPr>
        </p:nvSpPr>
        <p:spPr>
          <a:xfrm>
            <a:off x="6718300" y="635000"/>
            <a:ext cx="5334000" cy="8216900"/>
          </a:xfrm>
          <a:prstGeom prst="rect">
            <a:avLst/>
          </a:prstGeom>
        </p:spPr>
        <p:txBody>
          <a:bodyPr lIns="91439" tIns="45719" rIns="91439" bIns="45719" anchor="t">
            <a:noAutofit/>
          </a:bodyPr>
          <a:lstStyle/>
          <a:p>
            <a:pPr lvl="0"/>
            <a:endParaRPr noProof="0">
              <a:sym typeface="Helvetica Neue"/>
            </a:endParaRPr>
          </a:p>
        </p:txBody>
      </p:sp>
      <p:sp>
        <p:nvSpPr>
          <p:cNvPr id="39" name="Texto do Título"/>
          <p:cNvSpPr txBox="1">
            <a:spLocks noGrp="1"/>
          </p:cNvSpPr>
          <p:nvPr>
            <p:ph type="title"/>
          </p:nvPr>
        </p:nvSpPr>
        <p:spPr>
          <a:xfrm>
            <a:off x="952500" y="635000"/>
            <a:ext cx="5334000" cy="3987800"/>
          </a:xfrm>
          <a:prstGeom prst="rect">
            <a:avLst/>
          </a:prstGeom>
        </p:spPr>
        <p:txBody>
          <a:bodyPr anchor="b"/>
          <a:lstStyle>
            <a:lvl1pPr>
              <a:defRPr sz="6000"/>
            </a:lvl1pPr>
          </a:lstStyle>
          <a:p>
            <a:r>
              <a:t>Texto do Título</a:t>
            </a:r>
          </a:p>
        </p:txBody>
      </p:sp>
      <p:sp>
        <p:nvSpPr>
          <p:cNvPr id="40" name="Nível de Corpo Um…"/>
          <p:cNvSpPr txBox="1">
            <a:spLocks noGrp="1"/>
          </p:cNvSpPr>
          <p:nvPr>
            <p:ph type="body" sz="quarter" idx="1"/>
          </p:nvPr>
        </p:nvSpPr>
        <p:spPr>
          <a:xfrm>
            <a:off x="952500" y="4724400"/>
            <a:ext cx="5334000" cy="41148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4"/>
          </p:nvPr>
        </p:nvSpPr>
        <p:spPr>
          <a:ln/>
        </p:spPr>
        <p:txBody>
          <a:bodyPr/>
          <a:lstStyle>
            <a:lvl1pPr>
              <a:defRPr/>
            </a:lvl1pPr>
          </a:lstStyle>
          <a:p>
            <a:pPr>
              <a:defRPr/>
            </a:pPr>
            <a:fld id="{CEB4D834-E196-4B7F-9343-65EA4B7A848B}" type="slidenum">
              <a:rPr lang="pt-BR" altLang="pt-BR"/>
              <a:pPr>
                <a:defRPr/>
              </a:pPr>
              <a:t>‹nº›</a:t>
            </a:fld>
            <a:endParaRPr lang="pt-BR" altLang="pt-BR"/>
          </a:p>
        </p:txBody>
      </p:sp>
    </p:spTree>
    <p:extLst>
      <p:ext uri="{BB962C8B-B14F-4D97-AF65-F5344CB8AC3E}">
        <p14:creationId xmlns:p14="http://schemas.microsoft.com/office/powerpoint/2010/main" val="1385270073"/>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48" name="Texto do Título"/>
          <p:cNvSpPr txBox="1">
            <a:spLocks noGrp="1"/>
          </p:cNvSpPr>
          <p:nvPr>
            <p:ph type="title"/>
          </p:nvPr>
        </p:nvSpPr>
        <p:spPr>
          <a:prstGeom prst="rect">
            <a:avLst/>
          </a:prstGeom>
        </p:spPr>
        <p:txBody>
          <a:bodyPr/>
          <a:lstStyle/>
          <a:p>
            <a:r>
              <a:t>Texto do Título</a:t>
            </a:r>
          </a:p>
        </p:txBody>
      </p:sp>
      <p:sp>
        <p:nvSpPr>
          <p:cNvPr id="3" name="Número do Slide"/>
          <p:cNvSpPr txBox="1">
            <a:spLocks noGrp="1"/>
          </p:cNvSpPr>
          <p:nvPr>
            <p:ph type="sldNum" sz="quarter" idx="10"/>
          </p:nvPr>
        </p:nvSpPr>
        <p:spPr>
          <a:ln/>
        </p:spPr>
        <p:txBody>
          <a:bodyPr/>
          <a:lstStyle>
            <a:lvl1pPr>
              <a:defRPr/>
            </a:lvl1pPr>
          </a:lstStyle>
          <a:p>
            <a:pPr>
              <a:defRPr/>
            </a:pPr>
            <a:fld id="{A88F270B-145E-4DB9-BF21-41B53873212F}" type="slidenum">
              <a:rPr lang="pt-BR" altLang="pt-BR"/>
              <a:pPr>
                <a:defRPr/>
              </a:pPr>
              <a:t>‹nº›</a:t>
            </a:fld>
            <a:endParaRPr lang="pt-BR" altLang="pt-BR"/>
          </a:p>
        </p:txBody>
      </p:sp>
    </p:spTree>
    <p:extLst>
      <p:ext uri="{BB962C8B-B14F-4D97-AF65-F5344CB8AC3E}">
        <p14:creationId xmlns:p14="http://schemas.microsoft.com/office/powerpoint/2010/main" val="1201002205"/>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56" name="Texto do Título"/>
          <p:cNvSpPr txBox="1">
            <a:spLocks noGrp="1"/>
          </p:cNvSpPr>
          <p:nvPr>
            <p:ph type="title"/>
          </p:nvPr>
        </p:nvSpPr>
        <p:spPr>
          <a:prstGeom prst="rect">
            <a:avLst/>
          </a:prstGeom>
        </p:spPr>
        <p:txBody>
          <a:bodyPr/>
          <a:lstStyle/>
          <a:p>
            <a:r>
              <a:t>Texto do Título</a:t>
            </a:r>
          </a:p>
        </p:txBody>
      </p:sp>
      <p:sp>
        <p:nvSpPr>
          <p:cNvPr id="57" name="Nível de Corpo Um…"/>
          <p:cNvSpPr txBox="1">
            <a:spLocks noGrp="1"/>
          </p:cNvSpPr>
          <p:nvPr>
            <p:ph type="body" idx="1"/>
          </p:nvPr>
        </p:nvSpPr>
        <p:spPr>
          <a:prstGeom prst="rect">
            <a:avLst/>
          </a:prstGeom>
        </p:spPr>
        <p:txBody>
          <a:bodyPr/>
          <a:lstStyle/>
          <a:p>
            <a:r>
              <a:t>Nível de Corpo Um</a:t>
            </a:r>
          </a:p>
          <a:p>
            <a:pPr lvl="1"/>
            <a:r>
              <a:t>Nível de Corpo Dois</a:t>
            </a:r>
          </a:p>
          <a:p>
            <a:pPr lvl="2"/>
            <a:r>
              <a:t>Nível de Corpo Três</a:t>
            </a:r>
          </a:p>
          <a:p>
            <a:pPr lvl="3"/>
            <a:r>
              <a:t>Nível de Corpo Quatro</a:t>
            </a:r>
          </a:p>
          <a:p>
            <a:pPr lvl="4"/>
            <a:r>
              <a:t>Nível de Corpo Cinco</a:t>
            </a:r>
          </a:p>
        </p:txBody>
      </p:sp>
      <p:sp>
        <p:nvSpPr>
          <p:cNvPr id="4" name="Número do Slide"/>
          <p:cNvSpPr txBox="1">
            <a:spLocks noGrp="1"/>
          </p:cNvSpPr>
          <p:nvPr>
            <p:ph type="sldNum" sz="quarter" idx="10"/>
          </p:nvPr>
        </p:nvSpPr>
        <p:spPr>
          <a:ln/>
        </p:spPr>
        <p:txBody>
          <a:bodyPr/>
          <a:lstStyle>
            <a:lvl1pPr>
              <a:defRPr/>
            </a:lvl1pPr>
          </a:lstStyle>
          <a:p>
            <a:pPr>
              <a:defRPr/>
            </a:pPr>
            <a:fld id="{0F6EE2D8-E019-4058-AFF9-30CAF74AFB43}" type="slidenum">
              <a:rPr lang="pt-BR" altLang="pt-BR"/>
              <a:pPr>
                <a:defRPr/>
              </a:pPr>
              <a:t>‹nº›</a:t>
            </a:fld>
            <a:endParaRPr lang="pt-BR" altLang="pt-BR"/>
          </a:p>
        </p:txBody>
      </p:sp>
    </p:spTree>
    <p:extLst>
      <p:ext uri="{BB962C8B-B14F-4D97-AF65-F5344CB8AC3E}">
        <p14:creationId xmlns:p14="http://schemas.microsoft.com/office/powerpoint/2010/main" val="1395495102"/>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65" name="Imagem"/>
          <p:cNvSpPr>
            <a:spLocks noGrp="1"/>
          </p:cNvSpPr>
          <p:nvPr>
            <p:ph type="pic" sz="half" idx="13"/>
          </p:nvPr>
        </p:nvSpPr>
        <p:spPr>
          <a:xfrm>
            <a:off x="6718300" y="2590800"/>
            <a:ext cx="5334000" cy="6286500"/>
          </a:xfrm>
          <a:prstGeom prst="rect">
            <a:avLst/>
          </a:prstGeom>
        </p:spPr>
        <p:txBody>
          <a:bodyPr lIns="91439" tIns="45719" rIns="91439" bIns="45719" anchor="t">
            <a:noAutofit/>
          </a:bodyPr>
          <a:lstStyle/>
          <a:p>
            <a:pPr lvl="0"/>
            <a:endParaRPr noProof="0">
              <a:sym typeface="Helvetica Neue"/>
            </a:endParaRPr>
          </a:p>
        </p:txBody>
      </p:sp>
      <p:sp>
        <p:nvSpPr>
          <p:cNvPr id="66" name="Texto do Título"/>
          <p:cNvSpPr txBox="1">
            <a:spLocks noGrp="1"/>
          </p:cNvSpPr>
          <p:nvPr>
            <p:ph type="title"/>
          </p:nvPr>
        </p:nvSpPr>
        <p:spPr>
          <a:prstGeom prst="rect">
            <a:avLst/>
          </a:prstGeom>
        </p:spPr>
        <p:txBody>
          <a:bodyPr/>
          <a:lstStyle/>
          <a:p>
            <a:r>
              <a:t>Texto do Título</a:t>
            </a:r>
          </a:p>
        </p:txBody>
      </p:sp>
      <p:sp>
        <p:nvSpPr>
          <p:cNvPr id="67" name="Nível de Corpo Um…"/>
          <p:cNvSpPr txBox="1">
            <a:spLocks noGrp="1"/>
          </p:cNvSpPr>
          <p:nvPr>
            <p:ph type="body" sz="half" idx="1"/>
          </p:nvPr>
        </p:nvSpPr>
        <p:spPr>
          <a:xfrm>
            <a:off x="952500" y="2590800"/>
            <a:ext cx="5334000" cy="6286500"/>
          </a:xfrm>
          <a:prstGeom prst="rect">
            <a:avLst/>
          </a:prstGeom>
        </p:spPr>
        <p:txBody>
          <a:bodyPr/>
          <a:lstStyle>
            <a:lvl1pPr marL="342900" indent="-342900">
              <a:spcBef>
                <a:spcPts val="3200"/>
              </a:spcBef>
              <a:defRPr sz="2800"/>
            </a:lvl1pPr>
            <a:lvl2pPr marL="685800" indent="-342900">
              <a:spcBef>
                <a:spcPts val="3200"/>
              </a:spcBef>
              <a:defRPr sz="2800"/>
            </a:lvl2pPr>
            <a:lvl3pPr marL="1028700" indent="-342900">
              <a:spcBef>
                <a:spcPts val="3200"/>
              </a:spcBef>
              <a:defRPr sz="2800"/>
            </a:lvl3pPr>
            <a:lvl4pPr marL="1371600" indent="-342900">
              <a:spcBef>
                <a:spcPts val="3200"/>
              </a:spcBef>
              <a:defRPr sz="2800"/>
            </a:lvl4pPr>
            <a:lvl5pPr marL="1714500" indent="-342900">
              <a:spcBef>
                <a:spcPts val="3200"/>
              </a:spcBef>
              <a:defRPr sz="28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4"/>
          </p:nvPr>
        </p:nvSpPr>
        <p:spPr/>
        <p:txBody>
          <a:bodyPr/>
          <a:lstStyle>
            <a:lvl1pPr>
              <a:defRPr>
                <a:latin typeface="Helvetica Light"/>
                <a:ea typeface="Helvetica Light"/>
                <a:cs typeface="Helvetica Light"/>
                <a:sym typeface="Helvetica Light"/>
              </a:defRPr>
            </a:lvl1pPr>
          </a:lstStyle>
          <a:p>
            <a:pPr>
              <a:defRPr/>
            </a:pPr>
            <a:fld id="{12B0655E-6384-4DFD-8786-8D16EB1BBA1A}" type="slidenum">
              <a:rPr lang="pt-BR" altLang="pt-BR"/>
              <a:pPr>
                <a:defRPr/>
              </a:pPr>
              <a:t>‹nº›</a:t>
            </a:fld>
            <a:endParaRPr lang="pt-BR" altLang="pt-BR"/>
          </a:p>
        </p:txBody>
      </p:sp>
    </p:spTree>
    <p:extLst>
      <p:ext uri="{BB962C8B-B14F-4D97-AF65-F5344CB8AC3E}">
        <p14:creationId xmlns:p14="http://schemas.microsoft.com/office/powerpoint/2010/main" val="2838079504"/>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75" name="Nível de Corpo Um…"/>
          <p:cNvSpPr txBox="1">
            <a:spLocks noGrp="1"/>
          </p:cNvSpPr>
          <p:nvPr>
            <p:ph type="body" idx="1"/>
          </p:nvPr>
        </p:nvSpPr>
        <p:spPr>
          <a:xfrm>
            <a:off x="952500" y="1270000"/>
            <a:ext cx="11099800" cy="7213600"/>
          </a:xfrm>
          <a:prstGeom prst="rect">
            <a:avLst/>
          </a:prstGeom>
        </p:spPr>
        <p:txBody>
          <a:bodyPr/>
          <a:lstStyle/>
          <a:p>
            <a:r>
              <a:t>Nível de Corpo Um</a:t>
            </a:r>
          </a:p>
          <a:p>
            <a:pPr lvl="1"/>
            <a:r>
              <a:t>Nível de Corpo Dois</a:t>
            </a:r>
          </a:p>
          <a:p>
            <a:pPr lvl="2"/>
            <a:r>
              <a:t>Nível de Corpo Três</a:t>
            </a:r>
          </a:p>
          <a:p>
            <a:pPr lvl="3"/>
            <a:r>
              <a:t>Nível de Corpo Quatro</a:t>
            </a:r>
          </a:p>
          <a:p>
            <a:pPr lvl="4"/>
            <a:r>
              <a:t>Nível de Corpo Cinco</a:t>
            </a:r>
          </a:p>
        </p:txBody>
      </p:sp>
      <p:sp>
        <p:nvSpPr>
          <p:cNvPr id="3" name="Número do Slide"/>
          <p:cNvSpPr txBox="1">
            <a:spLocks noGrp="1"/>
          </p:cNvSpPr>
          <p:nvPr>
            <p:ph type="sldNum" sz="quarter" idx="10"/>
          </p:nvPr>
        </p:nvSpPr>
        <p:spPr>
          <a:ln/>
        </p:spPr>
        <p:txBody>
          <a:bodyPr/>
          <a:lstStyle>
            <a:lvl1pPr>
              <a:defRPr/>
            </a:lvl1pPr>
          </a:lstStyle>
          <a:p>
            <a:pPr>
              <a:defRPr/>
            </a:pPr>
            <a:fld id="{B5C9C80E-231A-4064-86ED-C1C377D77573}" type="slidenum">
              <a:rPr lang="pt-BR" altLang="pt-BR"/>
              <a:pPr>
                <a:defRPr/>
              </a:pPr>
              <a:t>‹nº›</a:t>
            </a:fld>
            <a:endParaRPr lang="pt-BR" altLang="pt-BR"/>
          </a:p>
        </p:txBody>
      </p:sp>
    </p:spTree>
    <p:extLst>
      <p:ext uri="{BB962C8B-B14F-4D97-AF65-F5344CB8AC3E}">
        <p14:creationId xmlns:p14="http://schemas.microsoft.com/office/powerpoint/2010/main" val="270525433"/>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Três Fotos">
    <p:spTree>
      <p:nvGrpSpPr>
        <p:cNvPr id="1" name=""/>
        <p:cNvGrpSpPr/>
        <p:nvPr/>
      </p:nvGrpSpPr>
      <p:grpSpPr>
        <a:xfrm>
          <a:off x="0" y="0"/>
          <a:ext cx="0" cy="0"/>
          <a:chOff x="0" y="0"/>
          <a:chExt cx="0" cy="0"/>
        </a:xfrm>
      </p:grpSpPr>
      <p:sp>
        <p:nvSpPr>
          <p:cNvPr id="83" name="Imagem"/>
          <p:cNvSpPr>
            <a:spLocks noGrp="1"/>
          </p:cNvSpPr>
          <p:nvPr>
            <p:ph type="pic" sz="quarter" idx="13"/>
          </p:nvPr>
        </p:nvSpPr>
        <p:spPr>
          <a:xfrm>
            <a:off x="6718300" y="5092700"/>
            <a:ext cx="5334000" cy="3771900"/>
          </a:xfrm>
          <a:prstGeom prst="rect">
            <a:avLst/>
          </a:prstGeom>
        </p:spPr>
        <p:txBody>
          <a:bodyPr lIns="91439" tIns="45719" rIns="91439" bIns="45719" anchor="t">
            <a:noAutofit/>
          </a:bodyPr>
          <a:lstStyle/>
          <a:p>
            <a:pPr lvl="0"/>
            <a:endParaRPr noProof="0">
              <a:sym typeface="Helvetica Neue"/>
            </a:endParaRPr>
          </a:p>
        </p:txBody>
      </p:sp>
      <p:sp>
        <p:nvSpPr>
          <p:cNvPr id="84" name="Imagem"/>
          <p:cNvSpPr>
            <a:spLocks noGrp="1"/>
          </p:cNvSpPr>
          <p:nvPr>
            <p:ph type="pic" sz="quarter" idx="14"/>
          </p:nvPr>
        </p:nvSpPr>
        <p:spPr>
          <a:xfrm>
            <a:off x="6718300" y="889000"/>
            <a:ext cx="5334000" cy="3771900"/>
          </a:xfrm>
          <a:prstGeom prst="rect">
            <a:avLst/>
          </a:prstGeom>
        </p:spPr>
        <p:txBody>
          <a:bodyPr lIns="91439" tIns="45719" rIns="91439" bIns="45719" anchor="t">
            <a:noAutofit/>
          </a:bodyPr>
          <a:lstStyle/>
          <a:p>
            <a:pPr lvl="0"/>
            <a:endParaRPr noProof="0">
              <a:sym typeface="Helvetica Neue"/>
            </a:endParaRPr>
          </a:p>
        </p:txBody>
      </p:sp>
      <p:sp>
        <p:nvSpPr>
          <p:cNvPr id="85" name="Imagem"/>
          <p:cNvSpPr>
            <a:spLocks noGrp="1"/>
          </p:cNvSpPr>
          <p:nvPr>
            <p:ph type="pic" sz="half" idx="15"/>
          </p:nvPr>
        </p:nvSpPr>
        <p:spPr>
          <a:xfrm>
            <a:off x="952500" y="889000"/>
            <a:ext cx="5334000" cy="7975600"/>
          </a:xfrm>
          <a:prstGeom prst="rect">
            <a:avLst/>
          </a:prstGeom>
        </p:spPr>
        <p:txBody>
          <a:bodyPr lIns="91439" tIns="45719" rIns="91439" bIns="45719" anchor="t">
            <a:noAutofit/>
          </a:bodyPr>
          <a:lstStyle/>
          <a:p>
            <a:pPr lvl="0"/>
            <a:endParaRPr noProof="0">
              <a:sym typeface="Helvetica Neue"/>
            </a:endParaRPr>
          </a:p>
        </p:txBody>
      </p:sp>
      <p:sp>
        <p:nvSpPr>
          <p:cNvPr id="5" name="Número do Slide"/>
          <p:cNvSpPr txBox="1">
            <a:spLocks noGrp="1"/>
          </p:cNvSpPr>
          <p:nvPr>
            <p:ph type="sldNum" sz="quarter" idx="16"/>
          </p:nvPr>
        </p:nvSpPr>
        <p:spPr>
          <a:ln/>
        </p:spPr>
        <p:txBody>
          <a:bodyPr/>
          <a:lstStyle>
            <a:lvl1pPr>
              <a:defRPr/>
            </a:lvl1pPr>
          </a:lstStyle>
          <a:p>
            <a:pPr>
              <a:defRPr/>
            </a:pPr>
            <a:fld id="{D9C9F958-E8F9-4608-8662-30E4E2A89EA9}" type="slidenum">
              <a:rPr lang="pt-BR" altLang="pt-BR"/>
              <a:pPr>
                <a:defRPr/>
              </a:pPr>
              <a:t>‹nº›</a:t>
            </a:fld>
            <a:endParaRPr lang="pt-BR" altLang="pt-BR"/>
          </a:p>
        </p:txBody>
      </p:sp>
    </p:spTree>
    <p:extLst>
      <p:ext uri="{BB962C8B-B14F-4D97-AF65-F5344CB8AC3E}">
        <p14:creationId xmlns:p14="http://schemas.microsoft.com/office/powerpoint/2010/main" val="836116271"/>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
        <p:nvSpPr>
          <p:cNvPr id="93" name="–Jaime Silveira"/>
          <p:cNvSpPr txBox="1">
            <a:spLocks noGrp="1"/>
          </p:cNvSpPr>
          <p:nvPr>
            <p:ph type="body" sz="quarter" idx="13"/>
          </p:nvPr>
        </p:nvSpPr>
        <p:spPr>
          <a:xfrm>
            <a:off x="1270000" y="6362700"/>
            <a:ext cx="10464800" cy="461366"/>
          </a:xfrm>
          <a:prstGeom prst="rect">
            <a:avLst/>
          </a:prstGeom>
        </p:spPr>
        <p:txBody>
          <a:bodyPr anchor="t">
            <a:spAutoFit/>
          </a:bodyPr>
          <a:lstStyle>
            <a:lvl1pPr marL="0" indent="0" algn="ctr">
              <a:spcBef>
                <a:spcPts val="0"/>
              </a:spcBef>
              <a:buSzTx/>
              <a:buNone/>
              <a:defRPr sz="2400" i="1"/>
            </a:lvl1pPr>
          </a:lstStyle>
          <a:p>
            <a:r>
              <a:t>–Jaime Silveira</a:t>
            </a:r>
          </a:p>
        </p:txBody>
      </p:sp>
      <p:sp>
        <p:nvSpPr>
          <p:cNvPr id="94" name="“Digite uma citação aqui.”"/>
          <p:cNvSpPr txBox="1">
            <a:spLocks noGrp="1"/>
          </p:cNvSpPr>
          <p:nvPr>
            <p:ph type="body" sz="quarter" idx="14"/>
          </p:nvPr>
        </p:nvSpPr>
        <p:spPr>
          <a:xfrm>
            <a:off x="1270000" y="4267112"/>
            <a:ext cx="10464800" cy="609776"/>
          </a:xfrm>
          <a:prstGeom prst="rect">
            <a:avLst/>
          </a:prstGeom>
        </p:spPr>
        <p:txBody>
          <a:bodyPr>
            <a:spAutoFit/>
          </a:bodyPr>
          <a:lstStyle>
            <a:lvl1pPr marL="0" indent="0" algn="ctr">
              <a:spcBef>
                <a:spcPts val="0"/>
              </a:spcBef>
              <a:buSzTx/>
              <a:buNone/>
              <a:defRPr sz="3400">
                <a:latin typeface="+mn-lt"/>
                <a:ea typeface="+mn-ea"/>
                <a:cs typeface="+mn-cs"/>
                <a:sym typeface="Helvetica Neue Medium"/>
              </a:defRPr>
            </a:lvl1pPr>
          </a:lstStyle>
          <a:p>
            <a:r>
              <a:t>“Digite uma citação aqui.” </a:t>
            </a:r>
          </a:p>
        </p:txBody>
      </p:sp>
      <p:sp>
        <p:nvSpPr>
          <p:cNvPr id="4" name="Número do Slide"/>
          <p:cNvSpPr txBox="1">
            <a:spLocks noGrp="1"/>
          </p:cNvSpPr>
          <p:nvPr>
            <p:ph type="sldNum" sz="quarter" idx="15"/>
          </p:nvPr>
        </p:nvSpPr>
        <p:spPr>
          <a:ln/>
        </p:spPr>
        <p:txBody>
          <a:bodyPr/>
          <a:lstStyle>
            <a:lvl1pPr>
              <a:defRPr/>
            </a:lvl1pPr>
          </a:lstStyle>
          <a:p>
            <a:pPr>
              <a:defRPr/>
            </a:pPr>
            <a:fld id="{0B337CBA-0DD9-4488-8D72-AB3594748C8E}" type="slidenum">
              <a:rPr lang="pt-BR" altLang="pt-BR"/>
              <a:pPr>
                <a:defRPr/>
              </a:pPr>
              <a:t>‹nº›</a:t>
            </a:fld>
            <a:endParaRPr lang="pt-BR" altLang="pt-BR"/>
          </a:p>
        </p:txBody>
      </p:sp>
    </p:spTree>
    <p:extLst>
      <p:ext uri="{BB962C8B-B14F-4D97-AF65-F5344CB8AC3E}">
        <p14:creationId xmlns:p14="http://schemas.microsoft.com/office/powerpoint/2010/main" val="3984152674"/>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
        <p:nvSpPr>
          <p:cNvPr id="102" name="Imagem"/>
          <p:cNvSpPr>
            <a:spLocks noGrp="1"/>
          </p:cNvSpPr>
          <p:nvPr>
            <p:ph type="pic" idx="13"/>
          </p:nvPr>
        </p:nvSpPr>
        <p:spPr>
          <a:xfrm>
            <a:off x="0" y="0"/>
            <a:ext cx="13004800" cy="9753600"/>
          </a:xfrm>
          <a:prstGeom prst="rect">
            <a:avLst/>
          </a:prstGeom>
        </p:spPr>
        <p:txBody>
          <a:bodyPr lIns="91439" tIns="45719" rIns="91439" bIns="45719" anchor="t">
            <a:noAutofit/>
          </a:bodyPr>
          <a:lstStyle/>
          <a:p>
            <a:pPr lvl="0"/>
            <a:endParaRPr noProof="0">
              <a:sym typeface="Helvetica Neue"/>
            </a:endParaRPr>
          </a:p>
        </p:txBody>
      </p:sp>
      <p:sp>
        <p:nvSpPr>
          <p:cNvPr id="3" name="Número do Slide"/>
          <p:cNvSpPr txBox="1">
            <a:spLocks noGrp="1"/>
          </p:cNvSpPr>
          <p:nvPr>
            <p:ph type="sldNum" sz="quarter" idx="14"/>
          </p:nvPr>
        </p:nvSpPr>
        <p:spPr>
          <a:ln/>
        </p:spPr>
        <p:txBody>
          <a:bodyPr/>
          <a:lstStyle>
            <a:lvl1pPr>
              <a:defRPr/>
            </a:lvl1pPr>
          </a:lstStyle>
          <a:p>
            <a:pPr>
              <a:defRPr/>
            </a:pPr>
            <a:fld id="{848E2E71-17DF-4B5B-875C-AC7B70C6F2D5}" type="slidenum">
              <a:rPr lang="pt-BR" altLang="pt-BR"/>
              <a:pPr>
                <a:defRPr/>
              </a:pPr>
              <a:t>‹nº›</a:t>
            </a:fld>
            <a:endParaRPr lang="pt-BR" altLang="pt-BR"/>
          </a:p>
        </p:txBody>
      </p:sp>
    </p:spTree>
    <p:extLst>
      <p:ext uri="{BB962C8B-B14F-4D97-AF65-F5344CB8AC3E}">
        <p14:creationId xmlns:p14="http://schemas.microsoft.com/office/powerpoint/2010/main" val="1862894258"/>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
        <p:nvSpPr>
          <p:cNvPr id="2" name="Número do Slide"/>
          <p:cNvSpPr txBox="1">
            <a:spLocks noGrp="1"/>
          </p:cNvSpPr>
          <p:nvPr>
            <p:ph type="sldNum" sz="quarter" idx="10"/>
          </p:nvPr>
        </p:nvSpPr>
        <p:spPr>
          <a:ln/>
        </p:spPr>
        <p:txBody>
          <a:bodyPr/>
          <a:lstStyle>
            <a:lvl1pPr>
              <a:defRPr/>
            </a:lvl1pPr>
          </a:lstStyle>
          <a:p>
            <a:pPr>
              <a:defRPr/>
            </a:pPr>
            <a:fld id="{BBBCE196-1B38-45C1-8A65-BC33E6D92761}" type="slidenum">
              <a:rPr lang="pt-BR" altLang="pt-BR"/>
              <a:pPr>
                <a:defRPr/>
              </a:pPr>
              <a:t>‹nº›</a:t>
            </a:fld>
            <a:endParaRPr lang="pt-BR" altLang="pt-BR"/>
          </a:p>
        </p:txBody>
      </p:sp>
    </p:spTree>
    <p:extLst>
      <p:ext uri="{BB962C8B-B14F-4D97-AF65-F5344CB8AC3E}">
        <p14:creationId xmlns:p14="http://schemas.microsoft.com/office/powerpoint/2010/main" val="2958179725"/>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952500" y="254000"/>
            <a:ext cx="11099800" cy="2159000"/>
          </a:xfrm>
        </p:spPr>
        <p:txBody>
          <a:bodyPr/>
          <a:lstStyle/>
          <a:p>
            <a:r>
              <a:rPr lang="pt-BR" smtClean="0"/>
              <a:t>Clique para editar o título mestre</a:t>
            </a:r>
            <a:endParaRPr lang="pt-BR"/>
          </a:p>
        </p:txBody>
      </p:sp>
      <p:sp>
        <p:nvSpPr>
          <p:cNvPr id="3" name="Espaço Reservado para Conteúdo 2"/>
          <p:cNvSpPr>
            <a:spLocks noGrp="1"/>
          </p:cNvSpPr>
          <p:nvPr>
            <p:ph idx="1"/>
          </p:nvPr>
        </p:nvSpPr>
        <p:spPr>
          <a:xfrm>
            <a:off x="952500" y="2590800"/>
            <a:ext cx="11099800" cy="62865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Número do Slide"/>
          <p:cNvSpPr txBox="1">
            <a:spLocks noGrp="1"/>
          </p:cNvSpPr>
          <p:nvPr>
            <p:ph type="sldNum" sz="quarter" idx="10"/>
          </p:nvPr>
        </p:nvSpPr>
        <p:spPr>
          <a:ln/>
        </p:spPr>
        <p:txBody>
          <a:bodyPr/>
          <a:lstStyle>
            <a:lvl1pPr>
              <a:defRPr/>
            </a:lvl1pPr>
          </a:lstStyle>
          <a:p>
            <a:pPr>
              <a:defRPr/>
            </a:pPr>
            <a:fld id="{E69884E6-110C-4617-ACEB-84ECEC96B23D}" type="slidenum">
              <a:rPr lang="pt-BR" altLang="pt-BR"/>
              <a:pPr>
                <a:defRPr/>
              </a:pPr>
              <a:t>‹nº›</a:t>
            </a:fld>
            <a:endParaRPr lang="pt-BR" altLang="pt-BR"/>
          </a:p>
        </p:txBody>
      </p:sp>
    </p:spTree>
    <p:extLst>
      <p:ext uri="{BB962C8B-B14F-4D97-AF65-F5344CB8AC3E}">
        <p14:creationId xmlns:p14="http://schemas.microsoft.com/office/powerpoint/2010/main" val="1685209587"/>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Número do Slide"/>
          <p:cNvSpPr txBox="1">
            <a:spLocks noGrp="1"/>
          </p:cNvSpPr>
          <p:nvPr>
            <p:ph type="sldNum" sz="quarter" idx="10"/>
          </p:nvPr>
        </p:nvSpPr>
        <p:spPr>
          <a:ln/>
        </p:spPr>
        <p:txBody>
          <a:bodyPr/>
          <a:lstStyle>
            <a:lvl1pPr>
              <a:defRPr/>
            </a:lvl1pPr>
          </a:lstStyle>
          <a:p>
            <a:pPr>
              <a:defRPr/>
            </a:pPr>
            <a:fld id="{ABAC1AC9-38FE-490B-8C8D-46D4FBB7167E}" type="slidenum">
              <a:rPr lang="pt-BR" altLang="pt-BR"/>
              <a:pPr>
                <a:defRPr/>
              </a:pPr>
              <a:t>‹nº›</a:t>
            </a:fld>
            <a:endParaRPr lang="pt-BR" altLang="pt-BR"/>
          </a:p>
        </p:txBody>
      </p:sp>
    </p:spTree>
    <p:extLst>
      <p:ext uri="{BB962C8B-B14F-4D97-AF65-F5344CB8AC3E}">
        <p14:creationId xmlns:p14="http://schemas.microsoft.com/office/powerpoint/2010/main" val="398981081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exto do Título"/>
          <p:cNvSpPr txBox="1">
            <a:spLocks noGrp="1"/>
          </p:cNvSpPr>
          <p:nvPr>
            <p:ph type="title"/>
          </p:nvPr>
        </p:nvSpPr>
        <p:spPr bwMode="auto">
          <a:xfrm>
            <a:off x="952500" y="254000"/>
            <a:ext cx="11099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pt-BR" altLang="pt-BR" smtClean="0">
                <a:sym typeface="Helvetica Neue Medium"/>
              </a:rPr>
              <a:t>Texto do Título</a:t>
            </a:r>
          </a:p>
        </p:txBody>
      </p:sp>
      <p:sp>
        <p:nvSpPr>
          <p:cNvPr id="1027" name="Nível de Corpo Um…"/>
          <p:cNvSpPr txBox="1">
            <a:spLocks noGrp="1"/>
          </p:cNvSpPr>
          <p:nvPr>
            <p:ph type="body" idx="1"/>
          </p:nvPr>
        </p:nvSpPr>
        <p:spPr bwMode="auto">
          <a:xfrm>
            <a:off x="952500" y="2590800"/>
            <a:ext cx="11099800" cy="628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pt-BR" altLang="pt-BR" smtClean="0">
                <a:sym typeface="Helvetica Neue"/>
              </a:rPr>
              <a:t>Nível de Corpo Um</a:t>
            </a:r>
          </a:p>
          <a:p>
            <a:pPr lvl="1"/>
            <a:r>
              <a:rPr lang="pt-BR" altLang="pt-BR" smtClean="0">
                <a:sym typeface="Helvetica Neue"/>
              </a:rPr>
              <a:t>Nível de Corpo Dois</a:t>
            </a:r>
          </a:p>
          <a:p>
            <a:pPr lvl="2"/>
            <a:r>
              <a:rPr lang="pt-BR" altLang="pt-BR" smtClean="0">
                <a:sym typeface="Helvetica Neue"/>
              </a:rPr>
              <a:t>Nível de Corpo Três</a:t>
            </a:r>
          </a:p>
          <a:p>
            <a:pPr lvl="3"/>
            <a:r>
              <a:rPr lang="pt-BR" altLang="pt-BR" smtClean="0">
                <a:sym typeface="Helvetica Neue"/>
              </a:rPr>
              <a:t>Nível de Corpo Quatro</a:t>
            </a:r>
          </a:p>
          <a:p>
            <a:pPr lvl="4"/>
            <a:r>
              <a:rPr lang="pt-BR" altLang="pt-BR" smtClean="0">
                <a:sym typeface="Helvetica Neue"/>
              </a:rPr>
              <a:t>Nível de Corpo Cinco</a:t>
            </a:r>
          </a:p>
        </p:txBody>
      </p:sp>
      <p:sp>
        <p:nvSpPr>
          <p:cNvPr id="1028" name="Número do Slide"/>
          <p:cNvSpPr txBox="1">
            <a:spLocks noGrp="1"/>
          </p:cNvSpPr>
          <p:nvPr>
            <p:ph type="sldNum" sz="quarter" idx="2"/>
          </p:nvPr>
        </p:nvSpPr>
        <p:spPr bwMode="auto">
          <a:xfrm>
            <a:off x="6286500" y="9296400"/>
            <a:ext cx="4254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none" lIns="50800" tIns="50800" rIns="50800" bIns="50800" numCol="1" anchor="t" anchorCtr="0" compatLnSpc="1">
            <a:prstTxWarp prst="textNoShape">
              <a:avLst/>
            </a:prstTxWarp>
            <a:spAutoFit/>
          </a:bodyPr>
          <a:lstStyle>
            <a:lvl1pPr algn="ctr" eaLnBrk="1">
              <a:defRPr sz="1600" b="0">
                <a:latin typeface="Helvetica Neue Light"/>
                <a:ea typeface="Helvetica Neue Light"/>
                <a:cs typeface="Helvetica Neue Light"/>
                <a:sym typeface="Helvetica Neue Light"/>
              </a:defRPr>
            </a:lvl1pPr>
          </a:lstStyle>
          <a:p>
            <a:pPr>
              <a:defRPr/>
            </a:pPr>
            <a:fld id="{BAE52A7C-DCAA-4AA6-B025-3E0D14BFAA00}"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sldLayoutIdLst>
    <p:sldLayoutId id="2147483723" r:id="rId1"/>
    <p:sldLayoutId id="2147483722" r:id="rId2"/>
    <p:sldLayoutId id="2147483721" r:id="rId3"/>
    <p:sldLayoutId id="2147483720" r:id="rId4"/>
    <p:sldLayoutId id="2147483719" r:id="rId5"/>
    <p:sldLayoutId id="2147483718" r:id="rId6"/>
    <p:sldLayoutId id="2147483724" r:id="rId7"/>
    <p:sldLayoutId id="2147483717" r:id="rId8"/>
    <p:sldLayoutId id="2147483716" r:id="rId9"/>
    <p:sldLayoutId id="2147483715" r:id="rId10"/>
    <p:sldLayoutId id="2147483714" r:id="rId11"/>
    <p:sldLayoutId id="2147483713" r:id="rId12"/>
    <p:sldLayoutId id="2147483712" r:id="rId13"/>
    <p:sldLayoutId id="2147483711" r:id="rId14"/>
  </p:sldLayoutIdLst>
  <p:transition spd="med"/>
  <p:txStyles>
    <p:titleStyle>
      <a:lvl1pPr algn="ctr" defTabSz="584200" rtl="0" eaLnBrk="0" fontAlgn="base" hangingPunct="0">
        <a:spcBef>
          <a:spcPct val="0"/>
        </a:spcBef>
        <a:spcAft>
          <a:spcPct val="0"/>
        </a:spcAft>
        <a:defRPr sz="8000">
          <a:solidFill>
            <a:srgbClr val="000000"/>
          </a:solidFill>
          <a:latin typeface="+mn-lt"/>
          <a:ea typeface="+mn-ea"/>
          <a:cs typeface="+mn-cs"/>
          <a:sym typeface="Helvetica Neue Medium"/>
        </a:defRPr>
      </a:lvl1pPr>
      <a:lvl2pPr algn="ctr" defTabSz="584200" rtl="0" eaLnBrk="0" fontAlgn="base" hangingPunct="0">
        <a:spcBef>
          <a:spcPct val="0"/>
        </a:spcBef>
        <a:spcAft>
          <a:spcPct val="0"/>
        </a:spcAft>
        <a:defRPr sz="8000">
          <a:solidFill>
            <a:srgbClr val="000000"/>
          </a:solidFill>
          <a:latin typeface="+mn-lt"/>
          <a:ea typeface="+mn-ea"/>
          <a:cs typeface="+mn-cs"/>
          <a:sym typeface="Helvetica Neue Medium"/>
        </a:defRPr>
      </a:lvl2pPr>
      <a:lvl3pPr algn="ctr" defTabSz="584200" rtl="0" eaLnBrk="0" fontAlgn="base" hangingPunct="0">
        <a:spcBef>
          <a:spcPct val="0"/>
        </a:spcBef>
        <a:spcAft>
          <a:spcPct val="0"/>
        </a:spcAft>
        <a:defRPr sz="8000">
          <a:solidFill>
            <a:srgbClr val="000000"/>
          </a:solidFill>
          <a:latin typeface="+mn-lt"/>
          <a:ea typeface="+mn-ea"/>
          <a:cs typeface="+mn-cs"/>
          <a:sym typeface="Helvetica Neue Medium"/>
        </a:defRPr>
      </a:lvl3pPr>
      <a:lvl4pPr algn="ctr" defTabSz="584200" rtl="0" eaLnBrk="0" fontAlgn="base" hangingPunct="0">
        <a:spcBef>
          <a:spcPct val="0"/>
        </a:spcBef>
        <a:spcAft>
          <a:spcPct val="0"/>
        </a:spcAft>
        <a:defRPr sz="8000">
          <a:solidFill>
            <a:srgbClr val="000000"/>
          </a:solidFill>
          <a:latin typeface="+mn-lt"/>
          <a:ea typeface="+mn-ea"/>
          <a:cs typeface="+mn-cs"/>
          <a:sym typeface="Helvetica Neue Medium"/>
        </a:defRPr>
      </a:lvl4pPr>
      <a:lvl5pPr algn="ctr" defTabSz="584200" rtl="0" eaLnBrk="0" fontAlgn="base" hangingPunct="0">
        <a:spcBef>
          <a:spcPct val="0"/>
        </a:spcBef>
        <a:spcAft>
          <a:spcPct val="0"/>
        </a:spcAft>
        <a:defRPr sz="8000">
          <a:solidFill>
            <a:srgbClr val="000000"/>
          </a:solidFill>
          <a:latin typeface="+mn-lt"/>
          <a:ea typeface="+mn-ea"/>
          <a:cs typeface="+mn-cs"/>
          <a:sym typeface="Helvetica Neue Medium"/>
        </a:defRPr>
      </a:lvl5pPr>
      <a:lvl6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6pPr>
      <a:lvl7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7pPr>
      <a:lvl8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8pPr>
      <a:lvl9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9pPr>
    </p:titleStyle>
    <p:bodyStyle>
      <a:lvl1pPr marL="444500" indent="-444500" algn="l" defTabSz="584200" rtl="0" eaLnBrk="0" fontAlgn="base" hangingPunct="0">
        <a:spcBef>
          <a:spcPts val="4200"/>
        </a:spcBef>
        <a:spcAft>
          <a:spcPct val="0"/>
        </a:spcAft>
        <a:buSzPct val="145000"/>
        <a:buChar char="•"/>
        <a:defRPr sz="3200">
          <a:solidFill>
            <a:srgbClr val="000000"/>
          </a:solidFill>
          <a:latin typeface="Helvetica Neue"/>
          <a:ea typeface="Helvetica Neue"/>
          <a:cs typeface="Helvetica Neue"/>
          <a:sym typeface="Helvetica Neue"/>
        </a:defRPr>
      </a:lvl1pPr>
      <a:lvl2pPr marL="889000" indent="-444500" algn="l" defTabSz="584200" rtl="0" eaLnBrk="0" fontAlgn="base" hangingPunct="0">
        <a:spcBef>
          <a:spcPts val="4200"/>
        </a:spcBef>
        <a:spcAft>
          <a:spcPct val="0"/>
        </a:spcAft>
        <a:buSzPct val="145000"/>
        <a:buChar char="•"/>
        <a:defRPr sz="3200">
          <a:solidFill>
            <a:srgbClr val="000000"/>
          </a:solidFill>
          <a:latin typeface="Helvetica Neue"/>
          <a:ea typeface="Helvetica Neue"/>
          <a:cs typeface="Helvetica Neue"/>
          <a:sym typeface="Helvetica Neue"/>
        </a:defRPr>
      </a:lvl2pPr>
      <a:lvl3pPr marL="1333500" indent="-444500" algn="l" defTabSz="584200" rtl="0" eaLnBrk="0" fontAlgn="base" hangingPunct="0">
        <a:spcBef>
          <a:spcPts val="4200"/>
        </a:spcBef>
        <a:spcAft>
          <a:spcPct val="0"/>
        </a:spcAft>
        <a:buSzPct val="145000"/>
        <a:buChar char="•"/>
        <a:defRPr sz="3200">
          <a:solidFill>
            <a:srgbClr val="000000"/>
          </a:solidFill>
          <a:latin typeface="Helvetica Neue"/>
          <a:ea typeface="Helvetica Neue"/>
          <a:cs typeface="Helvetica Neue"/>
          <a:sym typeface="Helvetica Neue"/>
        </a:defRPr>
      </a:lvl3pPr>
      <a:lvl4pPr marL="1778000" indent="-444500" algn="l" defTabSz="584200" rtl="0" eaLnBrk="0" fontAlgn="base" hangingPunct="0">
        <a:spcBef>
          <a:spcPts val="4200"/>
        </a:spcBef>
        <a:spcAft>
          <a:spcPct val="0"/>
        </a:spcAft>
        <a:buSzPct val="145000"/>
        <a:buChar char="•"/>
        <a:defRPr sz="3200">
          <a:solidFill>
            <a:srgbClr val="000000"/>
          </a:solidFill>
          <a:latin typeface="Helvetica Neue"/>
          <a:ea typeface="Helvetica Neue"/>
          <a:cs typeface="Helvetica Neue"/>
          <a:sym typeface="Helvetica Neue"/>
        </a:defRPr>
      </a:lvl4pPr>
      <a:lvl5pPr marL="2222500" indent="-444500" algn="l" defTabSz="584200" rtl="0" eaLnBrk="0" fontAlgn="base" hangingPunct="0">
        <a:spcBef>
          <a:spcPts val="4200"/>
        </a:spcBef>
        <a:spcAft>
          <a:spcPct val="0"/>
        </a:spcAft>
        <a:buSzPct val="145000"/>
        <a:buChar char="•"/>
        <a:defRPr sz="3200">
          <a:solidFill>
            <a:srgbClr val="000000"/>
          </a:solidFill>
          <a:latin typeface="Helvetica Neue"/>
          <a:ea typeface="Helvetica Neue"/>
          <a:cs typeface="Helvetica Neue"/>
          <a:sym typeface="Helvetica Neue"/>
        </a:defRPr>
      </a:lvl5pPr>
      <a:lvl6pPr marL="2667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6pPr>
      <a:lvl7pPr marL="3111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7pPr>
      <a:lvl8pPr marL="3556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8pPr>
      <a:lvl9pPr marL="4000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9pPr>
    </p:bodyStyle>
    <p:otherStyle>
      <a:lvl1pPr marL="0" marR="0" indent="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1pPr>
      <a:lvl2pPr marL="0" marR="0" indent="2286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2pPr>
      <a:lvl3pPr marL="0" marR="0" indent="4572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3pPr>
      <a:lvl4pPr marL="0" marR="0" indent="6858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4pPr>
      <a:lvl5pPr marL="0" marR="0" indent="9144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5pPr>
      <a:lvl6pPr marL="0" marR="0" indent="11430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6pPr>
      <a:lvl7pPr marL="0" marR="0" indent="13716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7pPr>
      <a:lvl8pPr marL="0" marR="0" indent="16002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8pPr>
      <a:lvl9pPr marL="0" marR="0" indent="18288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30489485" TargetMode="External"/><Relationship Id="rId2" Type="http://schemas.openxmlformats.org/officeDocument/2006/relationships/hyperlink" Target="https://www.ncbi.nlm.nih.gov/pubmed/30489485"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paulomargotto.com.br/documentos/18968" TargetMode="Externa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5123" name="Rectangle 5"/>
          <p:cNvSpPr>
            <a:spLocks noChangeArrowheads="1"/>
          </p:cNvSpPr>
          <p:nvPr/>
        </p:nvSpPr>
        <p:spPr bwMode="auto">
          <a:xfrm>
            <a:off x="193675" y="2697163"/>
            <a:ext cx="12811125" cy="25558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101568" bIns="0" anchor="ct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a:r>
              <a:rPr lang="pt-BR" altLang="pt-BR">
                <a:hlinkClick r:id="rId2"/>
              </a:rPr>
              <a:t>Avoiding</a:t>
            </a:r>
            <a:r>
              <a:rPr lang="pt-BR" altLang="pt-BR" b="0">
                <a:hlinkClick r:id="rId2"/>
              </a:rPr>
              <a:t> </a:t>
            </a:r>
            <a:r>
              <a:rPr lang="pt-BR" altLang="pt-BR">
                <a:hlinkClick r:id="rId2"/>
              </a:rPr>
              <a:t>Furosemide</a:t>
            </a:r>
            <a:r>
              <a:rPr lang="pt-BR" altLang="pt-BR" b="0">
                <a:hlinkClick r:id="rId2"/>
              </a:rPr>
              <a:t> </a:t>
            </a:r>
            <a:r>
              <a:rPr lang="pt-BR" altLang="pt-BR">
                <a:hlinkClick r:id="rId2"/>
              </a:rPr>
              <a:t>Ototoxicity</a:t>
            </a:r>
            <a:r>
              <a:rPr lang="pt-BR" altLang="pt-BR" b="0">
                <a:hlinkClick r:id="rId2"/>
              </a:rPr>
              <a:t> Associated With Single-Ventricle Repair in Young Infants.</a:t>
            </a:r>
            <a:endParaRPr lang="pt-BR" altLang="pt-BR"/>
          </a:p>
          <a:p>
            <a:pPr algn="ctr"/>
            <a:r>
              <a:rPr lang="pt-BR" altLang="pt-BR" b="0"/>
              <a:t>Robertson CMT, Bork KT, Tawfik G, Bond GY, Hendson L, Dinu IA, Khodayari Moez E, Rebeyka IM, Garcia Guerra G, Joffe AR.Pediatr Crit Care Med. 2019 Apr;20(4):350-356. doi: </a:t>
            </a:r>
            <a:r>
              <a:rPr lang="pt-BR" altLang="pt-BR" b="0">
                <a:solidFill>
                  <a:schemeClr val="hlink"/>
                </a:solidFill>
              </a:rPr>
              <a:t>10.1097/PCC.0000000000001807</a:t>
            </a:r>
            <a:r>
              <a:rPr lang="pt-BR" altLang="pt-BR" b="0"/>
              <a:t>.</a:t>
            </a:r>
            <a:r>
              <a:rPr lang="pt-BR" altLang="pt-BR"/>
              <a:t> </a:t>
            </a:r>
            <a:r>
              <a:rPr lang="pt-BR" altLang="pt-BR" b="0"/>
              <a:t>PMID: 30489485</a:t>
            </a:r>
            <a:r>
              <a:rPr lang="pt-BR" altLang="pt-BR" b="0" u="sng">
                <a:hlinkClick r:id="rId3"/>
              </a:rPr>
              <a:t>Similar articles</a:t>
            </a:r>
            <a:r>
              <a:rPr lang="pt-BR" altLang="pt-BR" b="0" u="sng"/>
              <a:t>.</a:t>
            </a:r>
          </a:p>
          <a:p>
            <a:pPr algn="ctr"/>
            <a:r>
              <a:rPr lang="pt-BR" altLang="pt-BR" b="0">
                <a:solidFill>
                  <a:srgbClr val="009900"/>
                </a:solidFill>
              </a:rPr>
              <a:t>Universidade  de Alberta, Canadá</a:t>
            </a:r>
          </a:p>
          <a:p>
            <a:pPr algn="ctr" eaLnBrk="1" hangingPunct="1"/>
            <a:r>
              <a:rPr lang="pt-BR" altLang="pt-BR">
                <a:solidFill>
                  <a:srgbClr val="FFFFFF"/>
                </a:solidFill>
              </a:rPr>
              <a:t>Estudo realizado na Universidade de Alberta - Canadá</a:t>
            </a:r>
          </a:p>
          <a:p>
            <a:pPr algn="ctr"/>
            <a:endParaRPr lang="pt-BR" altLang="pt-BR" b="0" u="sng"/>
          </a:p>
        </p:txBody>
      </p:sp>
      <p:sp>
        <p:nvSpPr>
          <p:cNvPr id="5124" name="Text Box 7"/>
          <p:cNvSpPr txBox="1">
            <a:spLocks noChangeArrowheads="1"/>
          </p:cNvSpPr>
          <p:nvPr/>
        </p:nvSpPr>
        <p:spPr bwMode="auto">
          <a:xfrm>
            <a:off x="13181013" y="2900363"/>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endParaRPr lang="pt-BR" altLang="pt-BR"/>
          </a:p>
        </p:txBody>
      </p:sp>
      <p:sp>
        <p:nvSpPr>
          <p:cNvPr id="5125" name="Text Box 8"/>
          <p:cNvSpPr txBox="1">
            <a:spLocks/>
          </p:cNvSpPr>
          <p:nvPr/>
        </p:nvSpPr>
        <p:spPr bwMode="auto">
          <a:xfrm>
            <a:off x="868363" y="919163"/>
            <a:ext cx="11099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a:r>
              <a:rPr lang="pt-BR" altLang="pt-BR" sz="3600" smtClean="0">
                <a:solidFill>
                  <a:schemeClr val="hlink"/>
                </a:solidFill>
                <a:latin typeface="Helvetica Neue Medium"/>
                <a:ea typeface="Helvetica Neue Medium"/>
                <a:cs typeface="Helvetica Neue Medium"/>
                <a:sym typeface="Helvetica Neue Medium"/>
              </a:rPr>
              <a:t>Evitando </a:t>
            </a:r>
            <a:r>
              <a:rPr lang="pt-BR" altLang="pt-BR" sz="3600" dirty="0">
                <a:solidFill>
                  <a:schemeClr val="hlink"/>
                </a:solidFill>
                <a:latin typeface="Helvetica Neue Medium"/>
                <a:ea typeface="Helvetica Neue Medium"/>
                <a:cs typeface="Helvetica Neue Medium"/>
                <a:sym typeface="Helvetica Neue Medium"/>
              </a:rPr>
              <a:t>a </a:t>
            </a:r>
            <a:r>
              <a:rPr lang="pt-BR" altLang="pt-BR" sz="3600" dirty="0" err="1">
                <a:solidFill>
                  <a:schemeClr val="hlink"/>
                </a:solidFill>
                <a:latin typeface="Helvetica Neue Medium"/>
                <a:ea typeface="Helvetica Neue Medium"/>
                <a:cs typeface="Helvetica Neue Medium"/>
                <a:sym typeface="Helvetica Neue Medium"/>
              </a:rPr>
              <a:t>ototoxicidade</a:t>
            </a:r>
            <a:r>
              <a:rPr lang="pt-BR" altLang="pt-BR" sz="3600" dirty="0">
                <a:solidFill>
                  <a:schemeClr val="hlink"/>
                </a:solidFill>
                <a:latin typeface="Helvetica Neue Medium"/>
                <a:ea typeface="Helvetica Neue Medium"/>
                <a:cs typeface="Helvetica Neue Medium"/>
                <a:sym typeface="Helvetica Neue Medium"/>
              </a:rPr>
              <a:t> da furosemida associada ao reparo do ventrículo único em lactentes jovens</a:t>
            </a:r>
          </a:p>
        </p:txBody>
      </p:sp>
      <p:sp>
        <p:nvSpPr>
          <p:cNvPr id="5126" name="Text Box 9"/>
          <p:cNvSpPr txBox="1">
            <a:spLocks noChangeArrowheads="1"/>
          </p:cNvSpPr>
          <p:nvPr/>
        </p:nvSpPr>
        <p:spPr bwMode="auto">
          <a:xfrm>
            <a:off x="947738" y="4579938"/>
            <a:ext cx="9764712"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a:t>Artigo Apresentado na Unidade de Terapia Intensiva Pediátrica do</a:t>
            </a:r>
          </a:p>
          <a:p>
            <a:pPr algn="ctr" defTabSz="914400"/>
            <a:r>
              <a:rPr lang="pt-BR" altLang="pt-BR"/>
              <a:t>Hospital Materno Infantil de Brasília/SES/DF</a:t>
            </a:r>
          </a:p>
          <a:p>
            <a:pPr algn="ctr" defTabSz="914400"/>
            <a:r>
              <a:rPr lang="pt-BR" altLang="pt-BR">
                <a:solidFill>
                  <a:srgbClr val="009900"/>
                </a:solidFill>
              </a:rPr>
              <a:t>Apresentação: Fernanda Rocha</a:t>
            </a:r>
          </a:p>
          <a:p>
            <a:pPr algn="ctr" defTabSz="914400"/>
            <a:r>
              <a:rPr lang="pt-BR" altLang="pt-BR">
                <a:solidFill>
                  <a:srgbClr val="009900"/>
                </a:solidFill>
              </a:rPr>
              <a:t>Coordenação: Alexandre Peixoto Serafim</a:t>
            </a:r>
          </a:p>
          <a:p>
            <a:pPr algn="ctr" defTabSz="914400"/>
            <a:endParaRPr lang="pt-BR" altLang="pt-BR">
              <a:solidFill>
                <a:srgbClr val="009900"/>
              </a:solidFill>
            </a:endParaRPr>
          </a:p>
        </p:txBody>
      </p:sp>
      <p:sp>
        <p:nvSpPr>
          <p:cNvPr id="5127" name="Text Box 10"/>
          <p:cNvSpPr txBox="1">
            <a:spLocks noChangeArrowheads="1"/>
          </p:cNvSpPr>
          <p:nvPr/>
        </p:nvSpPr>
        <p:spPr bwMode="auto">
          <a:xfrm>
            <a:off x="2790825" y="6224588"/>
            <a:ext cx="70929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a:t>Brasília, 1 de junho de 2019</a:t>
            </a:r>
          </a:p>
          <a:p>
            <a:pPr algn="ctr" defTabSz="914400"/>
            <a:r>
              <a:rPr lang="pt-BR" altLang="pt-BR">
                <a:hlinkClick r:id="rId4"/>
              </a:rPr>
              <a:t>www.paulomargotto.com.br</a:t>
            </a:r>
            <a:r>
              <a:rPr lang="pt-BR" altLang="pt-BR"/>
              <a:t> </a:t>
            </a:r>
          </a:p>
        </p:txBody>
      </p:sp>
      <p:sp>
        <p:nvSpPr>
          <p:cNvPr id="5128" name="AutoShape 13"/>
          <p:cNvSpPr>
            <a:spLocks noChangeArrowheads="1"/>
          </p:cNvSpPr>
          <p:nvPr/>
        </p:nvSpPr>
        <p:spPr bwMode="auto">
          <a:xfrm>
            <a:off x="3241675" y="6981825"/>
            <a:ext cx="6677025" cy="2536825"/>
          </a:xfrm>
          <a:prstGeom prst="irregularSeal2">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a:solidFill>
                  <a:srgbClr val="FFFF00"/>
                </a:solidFill>
              </a:rPr>
              <a:t>Veja também</a:t>
            </a:r>
          </a:p>
          <a:p>
            <a:pPr algn="ctr" defTabSz="914400"/>
            <a:r>
              <a:rPr lang="pt-BR" altLang="pt-BR">
                <a:solidFill>
                  <a:srgbClr val="FFFF00"/>
                </a:solidFill>
              </a:rPr>
              <a:t>Diuréticos em Neonatologia</a:t>
            </a:r>
          </a:p>
        </p:txBody>
      </p:sp>
      <p:pic>
        <p:nvPicPr>
          <p:cNvPr id="5129"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308850"/>
            <a:ext cx="3170238" cy="2444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0"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61600" y="6877050"/>
            <a:ext cx="2743200" cy="287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parelho Auditivo"/>
          <p:cNvSpPr txBox="1">
            <a:spLocks noGrp="1"/>
          </p:cNvSpPr>
          <p:nvPr>
            <p:ph type="title"/>
          </p:nvPr>
        </p:nvSpPr>
        <p:spPr/>
        <p:txBody>
          <a:bodyPr/>
          <a:lstStyle/>
          <a:p>
            <a:pPr eaLnBrk="1" hangingPunct="1"/>
            <a:r>
              <a:rPr lang="pt-BR" altLang="pt-BR" sz="6500" smtClean="0">
                <a:solidFill>
                  <a:srgbClr val="009900"/>
                </a:solidFill>
              </a:rPr>
              <a:t>Aparelho Auditivo</a:t>
            </a:r>
          </a:p>
        </p:txBody>
      </p:sp>
      <p:sp>
        <p:nvSpPr>
          <p:cNvPr id="124"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pic>
        <p:nvPicPr>
          <p:cNvPr id="6148" name="Imagem" descr="Image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2227263"/>
            <a:ext cx="9183688" cy="702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149" name="Text Box 6"/>
          <p:cNvSpPr txBox="1">
            <a:spLocks noChangeArrowheads="1"/>
          </p:cNvSpPr>
          <p:nvPr/>
        </p:nvSpPr>
        <p:spPr bwMode="auto">
          <a:xfrm>
            <a:off x="420688" y="71438"/>
            <a:ext cx="13350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r>
              <a:rPr lang="pt-BR" altLang="pt-BR" sz="3200">
                <a:solidFill>
                  <a:schemeClr val="hlink"/>
                </a:solidFill>
              </a:rPr>
              <a:t>NOTA</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m" descr="Image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14888" y="3276600"/>
            <a:ext cx="5627687" cy="432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7171" name="Imagem" descr="Imagem"/>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0075" y="1579563"/>
            <a:ext cx="4799013" cy="309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7172" name="Aparelho Auditivo"/>
          <p:cNvSpPr txBox="1">
            <a:spLocks noGrp="1"/>
          </p:cNvSpPr>
          <p:nvPr>
            <p:ph type="title"/>
          </p:nvPr>
        </p:nvSpPr>
        <p:spPr/>
        <p:txBody>
          <a:bodyPr/>
          <a:lstStyle/>
          <a:p>
            <a:pPr eaLnBrk="1" hangingPunct="1"/>
            <a:r>
              <a:rPr lang="pt-BR" altLang="pt-BR" sz="6500" smtClean="0">
                <a:solidFill>
                  <a:srgbClr val="009900"/>
                </a:solidFill>
              </a:rPr>
              <a:t>Aparelho Auditivo</a:t>
            </a:r>
          </a:p>
        </p:txBody>
      </p:sp>
      <p:sp>
        <p:nvSpPr>
          <p:cNvPr id="130"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pic>
        <p:nvPicPr>
          <p:cNvPr id="7174" name="Imagem" descr="Imagem"/>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06400" y="4624388"/>
            <a:ext cx="4338638"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7175" name="ESTRIA VASCULAR"/>
          <p:cNvSpPr>
            <a:spLocks noChangeArrowheads="1"/>
          </p:cNvSpPr>
          <p:nvPr/>
        </p:nvSpPr>
        <p:spPr bwMode="auto">
          <a:xfrm>
            <a:off x="10007600" y="2886075"/>
            <a:ext cx="2384425" cy="1270000"/>
          </a:xfrm>
          <a:prstGeom prst="roundRect">
            <a:avLst>
              <a:gd name="adj" fmla="val 15000"/>
            </a:avLst>
          </a:prstGeom>
          <a:solidFill>
            <a:srgbClr val="5E5E5E"/>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2200" b="0">
                <a:solidFill>
                  <a:srgbClr val="FFFFFF"/>
                </a:solidFill>
                <a:latin typeface="Helvetica Neue Medium"/>
                <a:ea typeface="Helvetica Neue Medium"/>
                <a:cs typeface="Helvetica Neue Medium"/>
                <a:sym typeface="Helvetica Neue Medium"/>
              </a:rPr>
              <a:t>ESTRIA VASCULAR</a:t>
            </a:r>
          </a:p>
        </p:txBody>
      </p:sp>
      <p:pic>
        <p:nvPicPr>
          <p:cNvPr id="7176" name="Imagem" descr="Imagem"/>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255250" y="5791200"/>
            <a:ext cx="2882900" cy="368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7177" name="Text Box 10"/>
          <p:cNvSpPr txBox="1">
            <a:spLocks noChangeArrowheads="1"/>
          </p:cNvSpPr>
          <p:nvPr/>
        </p:nvSpPr>
        <p:spPr bwMode="auto">
          <a:xfrm>
            <a:off x="420688" y="71438"/>
            <a:ext cx="13350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r>
              <a:rPr lang="pt-BR" altLang="pt-BR" sz="3200">
                <a:solidFill>
                  <a:schemeClr val="hlink"/>
                </a:solidFill>
              </a:rPr>
              <a:t>NOTA</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m" descr="Imagem"/>
          <p:cNvPicPr>
            <a:picLocks noChangeAspect="1"/>
          </p:cNvPicPr>
          <p:nvPr/>
        </p:nvPicPr>
        <p:blipFill>
          <a:blip r:embed="rId2">
            <a:extLst>
              <a:ext uri="{28A0092B-C50C-407E-A947-70E740481C1C}">
                <a14:useLocalDpi xmlns:a14="http://schemas.microsoft.com/office/drawing/2010/main" val="0"/>
              </a:ext>
            </a:extLst>
          </a:blip>
          <a:srcRect r="27448"/>
          <a:stretch>
            <a:fillRect/>
          </a:stretch>
        </p:blipFill>
        <p:spPr bwMode="auto">
          <a:xfrm>
            <a:off x="279400" y="455613"/>
            <a:ext cx="11834813" cy="884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8195" name="Text Box 4"/>
          <p:cNvSpPr txBox="1">
            <a:spLocks noChangeArrowheads="1"/>
          </p:cNvSpPr>
          <p:nvPr/>
        </p:nvSpPr>
        <p:spPr bwMode="auto">
          <a:xfrm>
            <a:off x="420688" y="71438"/>
            <a:ext cx="13350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r>
              <a:rPr lang="pt-BR" altLang="pt-BR" sz="3200">
                <a:solidFill>
                  <a:schemeClr val="hlink"/>
                </a:solidFill>
              </a:rPr>
              <a:t>NOTA</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urosemida"/>
          <p:cNvSpPr txBox="1">
            <a:spLocks noGrp="1"/>
          </p:cNvSpPr>
          <p:nvPr>
            <p:ph type="title"/>
          </p:nvPr>
        </p:nvSpPr>
        <p:spPr/>
        <p:txBody>
          <a:bodyPr/>
          <a:lstStyle/>
          <a:p>
            <a:pPr eaLnBrk="1" hangingPunct="1"/>
            <a:r>
              <a:rPr lang="pt-BR" altLang="pt-BR" sz="6400" smtClean="0"/>
              <a:t>Furosemida</a:t>
            </a:r>
          </a:p>
        </p:txBody>
      </p:sp>
      <p:sp>
        <p:nvSpPr>
          <p:cNvPr id="9219" name="Diurético de alça.…"/>
          <p:cNvSpPr txBox="1">
            <a:spLocks noGrp="1"/>
          </p:cNvSpPr>
          <p:nvPr>
            <p:ph type="body" idx="1"/>
          </p:nvPr>
        </p:nvSpPr>
        <p:spPr>
          <a:xfrm>
            <a:off x="952500" y="2767013"/>
            <a:ext cx="11099800" cy="6286500"/>
          </a:xfrm>
        </p:spPr>
        <p:txBody>
          <a:bodyPr anchor="t"/>
          <a:lstStyle/>
          <a:p>
            <a:pPr algn="just" eaLnBrk="1" hangingPunct="1"/>
            <a:r>
              <a:rPr lang="pt-BR" altLang="pt-BR" smtClean="0"/>
              <a:t>Diurético de alça.</a:t>
            </a:r>
          </a:p>
          <a:p>
            <a:pPr algn="just" eaLnBrk="1" hangingPunct="1"/>
            <a:r>
              <a:rPr lang="pt-BR" altLang="pt-BR" smtClean="0"/>
              <a:t>Ototoxicidade por ação sobre a estria vascular, diminuindo seu potencial endococlear.</a:t>
            </a:r>
          </a:p>
          <a:p>
            <a:pPr algn="just" eaLnBrk="1" hangingPunct="1"/>
            <a:r>
              <a:rPr lang="pt-BR" altLang="pt-BR" smtClean="0"/>
              <a:t>Droga de excreção renal.</a:t>
            </a:r>
          </a:p>
        </p:txBody>
      </p:sp>
      <p:sp>
        <p:nvSpPr>
          <p:cNvPr id="139"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pic>
        <p:nvPicPr>
          <p:cNvPr id="9221" name="Imagem" descr="Image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23288" y="5146675"/>
            <a:ext cx="3429000" cy="424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9222" name="Text Box 7"/>
          <p:cNvSpPr txBox="1">
            <a:spLocks noChangeArrowheads="1"/>
          </p:cNvSpPr>
          <p:nvPr/>
        </p:nvSpPr>
        <p:spPr bwMode="auto">
          <a:xfrm>
            <a:off x="420688" y="71438"/>
            <a:ext cx="13350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r>
              <a:rPr lang="pt-BR" altLang="pt-BR" sz="3200">
                <a:solidFill>
                  <a:schemeClr val="hlink"/>
                </a:solidFill>
              </a:rPr>
              <a:t>NOTA</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Introdução"/>
          <p:cNvSpPr txBox="1">
            <a:spLocks/>
          </p:cNvSpPr>
          <p:nvPr/>
        </p:nvSpPr>
        <p:spPr bwMode="auto">
          <a:xfrm>
            <a:off x="966788" y="-701675"/>
            <a:ext cx="11099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hangingPunct="1"/>
            <a:r>
              <a:rPr lang="pt-BR" altLang="pt-BR" sz="6400" b="0">
                <a:solidFill>
                  <a:schemeClr val="hlink"/>
                </a:solidFill>
                <a:latin typeface="Helvetica Neue Medium"/>
                <a:ea typeface="Helvetica Neue Medium"/>
                <a:cs typeface="Helvetica Neue Medium"/>
                <a:sym typeface="Helvetica Neue Medium"/>
              </a:rPr>
              <a:t>Introdução</a:t>
            </a:r>
          </a:p>
        </p:txBody>
      </p:sp>
      <p:sp>
        <p:nvSpPr>
          <p:cNvPr id="10243" name="Introdução"/>
          <p:cNvSpPr txBox="1">
            <a:spLocks noGrp="1"/>
          </p:cNvSpPr>
          <p:nvPr>
            <p:ph type="body" idx="1"/>
          </p:nvPr>
        </p:nvSpPr>
        <p:spPr>
          <a:xfrm>
            <a:off x="177800" y="1608138"/>
            <a:ext cx="12827000" cy="8145462"/>
          </a:xfrm>
          <a:noFill/>
        </p:spPr>
        <p:txBody>
          <a:bodyPr/>
          <a:lstStyle/>
          <a:p>
            <a:pPr eaLnBrk="1" hangingPunct="1"/>
            <a:r>
              <a:rPr lang="pt-BR" altLang="pt-BR" smtClean="0"/>
              <a:t>Os autores relataram  que o diurético de alça,</a:t>
            </a:r>
            <a:r>
              <a:rPr lang="pt-BR" altLang="pt-BR" smtClean="0">
                <a:solidFill>
                  <a:srgbClr val="FF0000"/>
                </a:solidFill>
              </a:rPr>
              <a:t> </a:t>
            </a:r>
            <a:r>
              <a:rPr lang="pt-BR" altLang="pt-BR" b="1" smtClean="0">
                <a:solidFill>
                  <a:srgbClr val="FF0000"/>
                </a:solidFill>
              </a:rPr>
              <a:t>furosemida</a:t>
            </a:r>
            <a:r>
              <a:rPr lang="pt-BR" altLang="pt-BR" smtClean="0"/>
              <a:t>, administrado diretamente por </a:t>
            </a:r>
            <a:r>
              <a:rPr lang="pt-BR" altLang="pt-BR" i="1" smtClean="0"/>
              <a:t>bolus</a:t>
            </a:r>
            <a:r>
              <a:rPr lang="pt-BR" altLang="pt-BR" smtClean="0"/>
              <a:t>  endovenosso (EV) a bebês com hipoxemia grave com menos de 6 semanas de idade e cirurgia paliativa para síndrome do coração esquerdo hipoplásico (</a:t>
            </a:r>
            <a:r>
              <a:rPr lang="pt-BR" altLang="pt-BR" i="1" smtClean="0"/>
              <a:t>HLHS:hypoplastic left heart syndrome</a:t>
            </a:r>
            <a:r>
              <a:rPr lang="pt-BR" altLang="pt-BR" smtClean="0"/>
              <a:t>), está </a:t>
            </a:r>
            <a:r>
              <a:rPr lang="pt-BR" altLang="pt-BR" b="1" smtClean="0">
                <a:solidFill>
                  <a:srgbClr val="FF0000"/>
                </a:solidFill>
              </a:rPr>
              <a:t>independentemente associado estatisticamente à perda auditiva sensorial  permanente </a:t>
            </a:r>
            <a:r>
              <a:rPr lang="pt-BR" altLang="pt-BR" i="1" smtClean="0">
                <a:solidFill>
                  <a:srgbClr val="FF0000"/>
                </a:solidFill>
              </a:rPr>
              <a:t>(</a:t>
            </a:r>
            <a:r>
              <a:rPr lang="pt-BR" altLang="pt-BR" b="1" i="1" smtClean="0">
                <a:solidFill>
                  <a:srgbClr val="FF0000"/>
                </a:solidFill>
              </a:rPr>
              <a:t>PHL:permanent hearing loss</a:t>
            </a:r>
            <a:r>
              <a:rPr lang="pt-BR" altLang="pt-BR" b="1" smtClean="0">
                <a:solidFill>
                  <a:srgbClr val="FF0000"/>
                </a:solidFill>
              </a:rPr>
              <a:t>)</a:t>
            </a:r>
            <a:r>
              <a:rPr lang="pt-BR" altLang="pt-BR" smtClean="0"/>
              <a:t> (1).</a:t>
            </a:r>
          </a:p>
          <a:p>
            <a:pPr eaLnBrk="1" hangingPunct="1"/>
            <a:r>
              <a:rPr lang="pt-BR" altLang="pt-BR" smtClean="0"/>
              <a:t> O Centro onde esse estudo foi realizado documentou previamente uma alta prevalência desse mesmo tipo de PHL entre os sobreviventes após insuficiência respiratória grave neonatal (2–6). Achados semelhantes de PHL foram relatados por outros após cuidados intensivos neonatais, pediátricos (7–13) e adultos (14).</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3"/>
          <p:cNvSpPr txBox="1">
            <a:spLocks noGrp="1"/>
          </p:cNvSpPr>
          <p:nvPr>
            <p:ph type="body" idx="1"/>
          </p:nvPr>
        </p:nvSpPr>
        <p:spPr/>
        <p:txBody>
          <a:bodyPr/>
          <a:lstStyle/>
          <a:p>
            <a:pPr>
              <a:lnSpc>
                <a:spcPct val="90000"/>
              </a:lnSpc>
            </a:pPr>
            <a:r>
              <a:rPr lang="pt-BR" altLang="pt-BR" sz="2800" smtClean="0"/>
              <a:t>As causas implícitas de PHLsensorial após ventilação mecânica incluem ventilação prolongada, hipoxia, alcalose, hiperventilação, oxigenação por membrana extracorpórea (ECMO) e medicamentos ototóxicos (5–13, 15, 16).</a:t>
            </a:r>
          </a:p>
          <a:p>
            <a:pPr>
              <a:lnSpc>
                <a:spcPct val="90000"/>
              </a:lnSpc>
            </a:pPr>
            <a:r>
              <a:rPr lang="pt-BR" altLang="pt-BR" sz="2800" smtClean="0"/>
              <a:t> Além de medicamentos ototóxicos, essas causas foram estatisticamente descartadas para alta prevalência dos autores(1, 6).</a:t>
            </a:r>
          </a:p>
          <a:p>
            <a:pPr>
              <a:lnSpc>
                <a:spcPct val="90000"/>
              </a:lnSpc>
            </a:pPr>
            <a:r>
              <a:rPr lang="pt-BR" altLang="pt-BR" sz="2800" smtClean="0"/>
              <a:t> Em relatos feitos por esses autores  (3–6) e outros (9–11, 16), o uso, a dosagem e a duração do uso de furosemida EV estão ligados ao PHL após tratamento intensivo.</a:t>
            </a:r>
          </a:p>
          <a:p>
            <a:pPr>
              <a:lnSpc>
                <a:spcPct val="90000"/>
              </a:lnSpc>
            </a:pPr>
            <a:r>
              <a:rPr lang="pt-BR" altLang="pt-BR" sz="2800" smtClean="0"/>
              <a:t> Embora doses cumulativas e duração de uso e sobreposição de medicamentos ototóxicos tenham sido investigados nesses estudos, </a:t>
            </a:r>
            <a:r>
              <a:rPr lang="pt-BR" altLang="pt-BR" sz="2800" smtClean="0">
                <a:solidFill>
                  <a:srgbClr val="FF0000"/>
                </a:solidFill>
              </a:rPr>
              <a:t>o modo de administração dessas doses cumulativas não havia sido, exceto em nosso estudo anterior (1).</a:t>
            </a:r>
          </a:p>
          <a:p>
            <a:pPr>
              <a:lnSpc>
                <a:spcPct val="90000"/>
              </a:lnSpc>
            </a:pPr>
            <a:endParaRPr lang="pt-BR" altLang="pt-BR" sz="2800" smtClean="0">
              <a:solidFill>
                <a:srgbClr val="FF0000"/>
              </a:solidFill>
            </a:endParaRPr>
          </a:p>
        </p:txBody>
      </p:sp>
      <p:sp>
        <p:nvSpPr>
          <p:cNvPr id="11267" name="Introdução"/>
          <p:cNvSpPr txBox="1">
            <a:spLocks/>
          </p:cNvSpPr>
          <p:nvPr/>
        </p:nvSpPr>
        <p:spPr bwMode="auto">
          <a:xfrm>
            <a:off x="966788" y="-701675"/>
            <a:ext cx="11099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hangingPunct="1"/>
            <a:r>
              <a:rPr lang="pt-BR" altLang="pt-BR" sz="6400" b="0">
                <a:solidFill>
                  <a:schemeClr val="hlink"/>
                </a:solidFill>
                <a:latin typeface="Helvetica Neue Medium"/>
                <a:ea typeface="Helvetica Neue Medium"/>
                <a:cs typeface="Helvetica Neue Medium"/>
                <a:sym typeface="Helvetica Neue Medium"/>
              </a:rPr>
              <a:t>Introdução</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3"/>
          <p:cNvSpPr txBox="1">
            <a:spLocks noGrp="1"/>
          </p:cNvSpPr>
          <p:nvPr>
            <p:ph type="body" idx="1"/>
          </p:nvPr>
        </p:nvSpPr>
        <p:spPr>
          <a:xfrm>
            <a:off x="938213" y="2217738"/>
            <a:ext cx="11876087" cy="7256462"/>
          </a:xfrm>
        </p:spPr>
        <p:txBody>
          <a:bodyPr/>
          <a:lstStyle/>
          <a:p>
            <a:r>
              <a:rPr lang="pt-BR" altLang="pt-BR" smtClean="0"/>
              <a:t>Enquanto os dados observacionais não podem provar a causa, os autores mostraram  com análise multivariada que este tipo de PHL encontrado entre os </a:t>
            </a:r>
            <a:r>
              <a:rPr lang="pt-BR" altLang="pt-BR" b="1" smtClean="0">
                <a:solidFill>
                  <a:srgbClr val="FF0000"/>
                </a:solidFill>
              </a:rPr>
              <a:t>sobreviventes de HLHS está associado ao uso direto de furosemida em bolus</a:t>
            </a:r>
            <a:r>
              <a:rPr lang="pt-BR" altLang="pt-BR" smtClean="0"/>
              <a:t> EV (1). </a:t>
            </a:r>
          </a:p>
          <a:p>
            <a:r>
              <a:rPr lang="pt-BR" altLang="pt-BR" smtClean="0"/>
              <a:t>Também mostraram  que a </a:t>
            </a:r>
            <a:r>
              <a:rPr lang="pt-BR" altLang="pt-BR" b="1" smtClean="0"/>
              <a:t>dosagem total de furosemida, a dosagem de furosemida por infusão intravenosa total, a dosagem total de outras ototoxinas potenciais (ácido etacrínico, gentamicina, tobramicina, vancomicina, rocurônio ou pancurônio) e a sobreposição dessas outras ototoxinas com o uso de furosemida</a:t>
            </a:r>
            <a:r>
              <a:rPr lang="pt-BR" altLang="pt-BR" smtClean="0"/>
              <a:t> </a:t>
            </a:r>
            <a:r>
              <a:rPr lang="pt-BR" altLang="pt-BR" smtClean="0">
                <a:solidFill>
                  <a:schemeClr val="hlink"/>
                </a:solidFill>
              </a:rPr>
              <a:t>não foram estatisticamente associadas a este tipo de PHL nesta população (1).</a:t>
            </a:r>
          </a:p>
        </p:txBody>
      </p:sp>
      <p:sp>
        <p:nvSpPr>
          <p:cNvPr id="12291" name="Introdução"/>
          <p:cNvSpPr txBox="1">
            <a:spLocks/>
          </p:cNvSpPr>
          <p:nvPr/>
        </p:nvSpPr>
        <p:spPr bwMode="auto">
          <a:xfrm>
            <a:off x="966788" y="-701675"/>
            <a:ext cx="11099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hangingPunct="1"/>
            <a:r>
              <a:rPr lang="pt-BR" altLang="pt-BR" sz="6400" b="0">
                <a:solidFill>
                  <a:schemeClr val="hlink"/>
                </a:solidFill>
                <a:latin typeface="Helvetica Neue Medium"/>
                <a:ea typeface="Helvetica Neue Medium"/>
                <a:cs typeface="Helvetica Neue Medium"/>
                <a:sym typeface="Helvetica Neue Medium"/>
              </a:rPr>
              <a:t>Introdução</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3"/>
          <p:cNvSpPr txBox="1">
            <a:spLocks noGrp="1"/>
          </p:cNvSpPr>
          <p:nvPr>
            <p:ph type="body" idx="1"/>
          </p:nvPr>
        </p:nvSpPr>
        <p:spPr>
          <a:xfrm>
            <a:off x="536575" y="1470025"/>
            <a:ext cx="12052300" cy="6286500"/>
          </a:xfrm>
        </p:spPr>
        <p:txBody>
          <a:bodyPr/>
          <a:lstStyle/>
          <a:p>
            <a:r>
              <a:rPr lang="pt-BR" altLang="pt-BR" smtClean="0"/>
              <a:t>Investigações sugerem que </a:t>
            </a:r>
            <a:r>
              <a:rPr lang="pt-BR" altLang="pt-BR" b="1" smtClean="0">
                <a:solidFill>
                  <a:srgbClr val="FF0000"/>
                </a:solidFill>
              </a:rPr>
              <a:t>a furosemida pode produzir perda auditiva pela inibição do sistema de co-transportador de cloreto de sódio-potássio dentro da estria vascular, resultando em edema e reduzindo o potencial endococlear, principalmente em frequências mais altas</a:t>
            </a:r>
            <a:r>
              <a:rPr lang="pt-BR" altLang="pt-BR" smtClean="0"/>
              <a:t> </a:t>
            </a:r>
            <a:r>
              <a:rPr lang="pt-BR" altLang="pt-BR" b="1" smtClean="0">
                <a:solidFill>
                  <a:srgbClr val="FF0000"/>
                </a:solidFill>
              </a:rPr>
              <a:t>(17-19).</a:t>
            </a:r>
          </a:p>
          <a:p>
            <a:r>
              <a:rPr lang="pt-BR" altLang="pt-BR" smtClean="0"/>
              <a:t> Embora a ação da furosemida seja geralmente considerada transitória, </a:t>
            </a:r>
            <a:r>
              <a:rPr lang="pt-BR" altLang="pt-BR" smtClean="0">
                <a:solidFill>
                  <a:srgbClr val="FF0000"/>
                </a:solidFill>
              </a:rPr>
              <a:t>o PHL tem sido relatada com administração rápida, bem como na insuficiência renal</a:t>
            </a:r>
            <a:r>
              <a:rPr lang="pt-BR" altLang="pt-BR" smtClean="0"/>
              <a:t> (17). </a:t>
            </a:r>
          </a:p>
        </p:txBody>
      </p:sp>
      <p:sp>
        <p:nvSpPr>
          <p:cNvPr id="13315" name="Introdução"/>
          <p:cNvSpPr txBox="1">
            <a:spLocks/>
          </p:cNvSpPr>
          <p:nvPr/>
        </p:nvSpPr>
        <p:spPr bwMode="auto">
          <a:xfrm>
            <a:off x="966788" y="-701675"/>
            <a:ext cx="11099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hangingPunct="1"/>
            <a:r>
              <a:rPr lang="pt-BR" altLang="pt-BR" sz="6400" b="0">
                <a:solidFill>
                  <a:schemeClr val="hlink"/>
                </a:solidFill>
                <a:latin typeface="Helvetica Neue Medium"/>
                <a:ea typeface="Helvetica Neue Medium"/>
                <a:cs typeface="Helvetica Neue Medium"/>
                <a:sym typeface="Helvetica Neue Medium"/>
              </a:rPr>
              <a:t>Introdução</a:t>
            </a:r>
          </a:p>
        </p:txBody>
      </p:sp>
      <p:sp>
        <p:nvSpPr>
          <p:cNvPr id="13316" name="Oval 6"/>
          <p:cNvSpPr>
            <a:spLocks noChangeArrowheads="1"/>
          </p:cNvSpPr>
          <p:nvPr/>
        </p:nvSpPr>
        <p:spPr bwMode="auto">
          <a:xfrm>
            <a:off x="0" y="7359650"/>
            <a:ext cx="13188950" cy="2393950"/>
          </a:xfrm>
          <a:prstGeom prst="ellipse">
            <a:avLst/>
          </a:prstGeom>
          <a:solidFill>
            <a:schemeClr val="accent1"/>
          </a:solidFill>
          <a:ln w="57150">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endParaRPr lang="pt-BR" altLang="pt-BR">
              <a:solidFill>
                <a:schemeClr val="hlink"/>
              </a:solidFill>
            </a:endParaRPr>
          </a:p>
          <a:p>
            <a:pPr algn="ctr" defTabSz="914400"/>
            <a:endParaRPr lang="pt-BR" altLang="pt-BR">
              <a:solidFill>
                <a:srgbClr val="FFFF00"/>
              </a:solidFill>
            </a:endParaRPr>
          </a:p>
          <a:p>
            <a:pPr algn="ctr" defTabSz="914400"/>
            <a:r>
              <a:rPr lang="pt-BR" altLang="pt-BR">
                <a:solidFill>
                  <a:srgbClr val="FFFF00"/>
                </a:solidFill>
              </a:rPr>
              <a:t>Com base em dados clínicos limitados, os autores recomendam que a taxa</a:t>
            </a:r>
          </a:p>
          <a:p>
            <a:pPr algn="ctr" defTabSz="914400"/>
            <a:r>
              <a:rPr lang="pt-BR" altLang="pt-BR">
                <a:solidFill>
                  <a:srgbClr val="FFFF00"/>
                </a:solidFill>
              </a:rPr>
              <a:t>                                            de administração de furosemida IV não exceda 4 mg / min ou</a:t>
            </a:r>
          </a:p>
          <a:p>
            <a:pPr algn="ctr" defTabSz="914400"/>
            <a:r>
              <a:rPr lang="pt-BR" altLang="pt-BR">
                <a:solidFill>
                  <a:srgbClr val="FFFF00"/>
                </a:solidFill>
              </a:rPr>
              <a:t> 0,5 mg / kg / min, o que for mais lento (17–19).</a:t>
            </a:r>
          </a:p>
          <a:p>
            <a:pPr algn="ctr" defTabSz="914400"/>
            <a:endParaRPr lang="pt-BR" altLang="pt-BR">
              <a:solidFill>
                <a:srgbClr val="FFFF00"/>
              </a:solidFill>
            </a:endParaRPr>
          </a:p>
          <a:p>
            <a:pPr algn="ctr" defTabSz="914400"/>
            <a:endParaRPr lang="pt-BR" altLang="pt-BR">
              <a:solidFill>
                <a:srgbClr val="FFFF00"/>
              </a:solidFill>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Grp="1"/>
          </p:cNvSpPr>
          <p:nvPr>
            <p:ph type="title"/>
          </p:nvPr>
        </p:nvSpPr>
        <p:spPr>
          <a:xfrm>
            <a:off x="1146175" y="-466725"/>
            <a:ext cx="11099800" cy="2159000"/>
          </a:xfrm>
        </p:spPr>
        <p:txBody>
          <a:bodyPr/>
          <a:lstStyle/>
          <a:p>
            <a:r>
              <a:rPr lang="pt-BR" altLang="pt-BR" smtClean="0">
                <a:solidFill>
                  <a:schemeClr val="folHlink"/>
                </a:solidFill>
              </a:rPr>
              <a:t>OBJETIVO</a:t>
            </a:r>
          </a:p>
        </p:txBody>
      </p:sp>
      <p:sp>
        <p:nvSpPr>
          <p:cNvPr id="14339" name="Text Box 3"/>
          <p:cNvSpPr txBox="1">
            <a:spLocks noGrp="1"/>
          </p:cNvSpPr>
          <p:nvPr>
            <p:ph type="body" idx="1"/>
          </p:nvPr>
        </p:nvSpPr>
        <p:spPr>
          <a:xfrm>
            <a:off x="220663" y="1928813"/>
            <a:ext cx="12593637" cy="8477250"/>
          </a:xfrm>
        </p:spPr>
        <p:txBody>
          <a:bodyPr/>
          <a:lstStyle/>
          <a:p>
            <a:r>
              <a:rPr lang="pt-BR" altLang="pt-BR" sz="2800" b="1" smtClean="0">
                <a:solidFill>
                  <a:schemeClr val="hlink"/>
                </a:solidFill>
              </a:rPr>
              <a:t>O objetivo deste projeto</a:t>
            </a:r>
            <a:r>
              <a:rPr lang="pt-BR" altLang="pt-BR" sz="2800" smtClean="0">
                <a:solidFill>
                  <a:schemeClr val="hlink"/>
                </a:solidFill>
              </a:rPr>
              <a:t>: </a:t>
            </a:r>
            <a:r>
              <a:rPr lang="pt-BR" altLang="pt-BR" sz="2800" smtClean="0"/>
              <a:t> foi </a:t>
            </a:r>
            <a:r>
              <a:rPr lang="pt-BR" altLang="pt-BR" sz="2800" b="1" smtClean="0">
                <a:solidFill>
                  <a:srgbClr val="009900"/>
                </a:solidFill>
              </a:rPr>
              <a:t>reduzir o início tardio bilateral da PHL sensorial progressiva pela adesão às melhores práticas para a administração de furosemida, um conhecido diurético ototóxico.</a:t>
            </a:r>
          </a:p>
          <a:p>
            <a:r>
              <a:rPr lang="pt-BR" altLang="pt-BR" sz="2800" b="1" smtClean="0">
                <a:solidFill>
                  <a:schemeClr val="hlink"/>
                </a:solidFill>
              </a:rPr>
              <a:t>A hipótese dos autores</a:t>
            </a:r>
            <a:r>
              <a:rPr lang="pt-BR" altLang="pt-BR" sz="2800" smtClean="0"/>
              <a:t>: uma </a:t>
            </a:r>
            <a:r>
              <a:rPr lang="pt-BR" altLang="pt-BR" sz="2800" b="1" smtClean="0">
                <a:solidFill>
                  <a:srgbClr val="009900"/>
                </a:solidFill>
              </a:rPr>
              <a:t>mudança de prática</a:t>
            </a:r>
            <a:r>
              <a:rPr lang="pt-BR" altLang="pt-BR" sz="2800" smtClean="0"/>
              <a:t> para garantir a </a:t>
            </a:r>
            <a:r>
              <a:rPr lang="pt-BR" altLang="pt-BR" sz="2800" b="1" smtClean="0">
                <a:solidFill>
                  <a:srgbClr val="009900"/>
                </a:solidFill>
              </a:rPr>
              <a:t>administração endovenosa lenta de furosemida em </a:t>
            </a:r>
            <a:r>
              <a:rPr lang="pt-BR" altLang="pt-BR" sz="2800" b="1" i="1" smtClean="0">
                <a:solidFill>
                  <a:srgbClr val="009900"/>
                </a:solidFill>
              </a:rPr>
              <a:t>bolus</a:t>
            </a:r>
            <a:r>
              <a:rPr lang="pt-BR" altLang="pt-BR" sz="2800" smtClean="0"/>
              <a:t> estaria associada uma redução na PHL sensorial progressiva bilateral de início tardio em sobreviventes de 4 anos após cirurgia cardíaca de cavidade ventricular única na primeira infância.</a:t>
            </a:r>
          </a:p>
          <a:p>
            <a:r>
              <a:rPr lang="pt-BR" altLang="pt-BR" sz="2800" smtClean="0"/>
              <a:t> Este relato descreve a mudança de prática e resultados.</a:t>
            </a:r>
          </a:p>
          <a:p>
            <a:endParaRPr lang="pt-BR" altLang="pt-BR" sz="2800" smtClean="0"/>
          </a:p>
          <a:p>
            <a:pPr algn="ctr" eaLnBrk="1" hangingPunct="1">
              <a:spcBef>
                <a:spcPct val="0"/>
              </a:spcBef>
              <a:buSzTx/>
              <a:buFontTx/>
              <a:buNone/>
            </a:pPr>
            <a:r>
              <a:rPr lang="pt-BR" altLang="pt-BR" sz="3600" b="1" smtClean="0">
                <a:solidFill>
                  <a:schemeClr val="folHlink"/>
                </a:solidFill>
              </a:rPr>
              <a:t>Ou seja:  comprovar a associação entre a velocidade de infusão da furosemida com a perda auditiva sensorial bilateral de início tardio e desenvolver as melhores práticas no serviço para evitar esse desfecho.</a:t>
            </a:r>
          </a:p>
          <a:p>
            <a:endParaRPr lang="pt-BR" altLang="pt-BR" sz="3600" b="1" smtClean="0">
              <a:solidFill>
                <a:schemeClr val="folHlink"/>
              </a:solidFill>
            </a:endParaRPr>
          </a:p>
        </p:txBody>
      </p:sp>
      <p:pic>
        <p:nvPicPr>
          <p:cNvPr id="14340" name="Imagem" descr="Image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734550" y="5302250"/>
            <a:ext cx="881063"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4341" name="Imagem" descr="Imagem"/>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850563" y="5549900"/>
            <a:ext cx="1955800"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Materiais e Métodos"/>
          <p:cNvSpPr txBox="1">
            <a:spLocks noGrp="1"/>
          </p:cNvSpPr>
          <p:nvPr>
            <p:ph type="title"/>
          </p:nvPr>
        </p:nvSpPr>
        <p:spPr/>
        <p:txBody>
          <a:bodyPr/>
          <a:lstStyle/>
          <a:p>
            <a:pPr eaLnBrk="1" hangingPunct="1"/>
            <a:r>
              <a:rPr lang="pt-BR" altLang="pt-BR" sz="6400" smtClean="0">
                <a:solidFill>
                  <a:schemeClr val="hlink"/>
                </a:solidFill>
              </a:rPr>
              <a:t>Materiais e Métodos</a:t>
            </a:r>
          </a:p>
        </p:txBody>
      </p:sp>
      <p:sp>
        <p:nvSpPr>
          <p:cNvPr id="15363" name="Estudo prospectivo de acompanhamento de uma coorte. Comparação entre a pré-prática e mudanças pós-práticas.…"/>
          <p:cNvSpPr txBox="1">
            <a:spLocks noGrp="1"/>
          </p:cNvSpPr>
          <p:nvPr>
            <p:ph type="body" idx="1"/>
          </p:nvPr>
        </p:nvSpPr>
        <p:spPr>
          <a:xfrm>
            <a:off x="779463" y="2846388"/>
            <a:ext cx="11774487" cy="6286500"/>
          </a:xfrm>
        </p:spPr>
        <p:txBody>
          <a:bodyPr anchor="t"/>
          <a:lstStyle/>
          <a:p>
            <a:pPr marL="0" indent="0" algn="ctr" eaLnBrk="1" hangingPunct="1">
              <a:buSzTx/>
              <a:buFontTx/>
              <a:buNone/>
            </a:pPr>
            <a:r>
              <a:rPr lang="pt-BR" altLang="pt-BR" sz="2900" b="1" smtClean="0"/>
              <a:t>Estudo prospectivo de acompanhamento de uma coorte. </a:t>
            </a:r>
            <a:r>
              <a:rPr lang="pt-BR" altLang="pt-BR" sz="2900" b="1" smtClean="0">
                <a:solidFill>
                  <a:schemeClr val="hlink"/>
                </a:solidFill>
              </a:rPr>
              <a:t>Comparação entre a pré-prática e mudanças pós-práticas.</a:t>
            </a:r>
          </a:p>
          <a:p>
            <a:pPr marL="0" indent="0" algn="just" eaLnBrk="1" hangingPunct="1"/>
            <a:r>
              <a:rPr lang="pt-BR" altLang="pt-BR" sz="2900" smtClean="0"/>
              <a:t>Local: Stollery Children's Hospital - Edmonton, Alberta - Canadá.</a:t>
            </a:r>
          </a:p>
          <a:p>
            <a:pPr marL="0" indent="0" algn="ctr" eaLnBrk="1" hangingPunct="1">
              <a:buFontTx/>
              <a:buNone/>
            </a:pPr>
            <a:r>
              <a:rPr lang="pt-BR" altLang="pt-BR" sz="2900" smtClean="0"/>
              <a:t>(Hospital de referência no oeste do Canadá para Cirurgia Cardíaca Neonatal e Pediátrica desde 1966)</a:t>
            </a:r>
          </a:p>
          <a:p>
            <a:pPr marL="0" indent="0" algn="just" eaLnBrk="1" hangingPunct="1">
              <a:buFontTx/>
              <a:buNone/>
            </a:pPr>
            <a:r>
              <a:rPr lang="pt-BR" altLang="pt-BR" sz="2900" smtClean="0"/>
              <a:t>Período: setembro de 1996 a dezembro de 2012.</a:t>
            </a:r>
          </a:p>
          <a:p>
            <a:pPr marL="0" indent="0" algn="just" eaLnBrk="1" hangingPunct="1"/>
            <a:r>
              <a:rPr lang="pt-BR" altLang="pt-BR" sz="2900" smtClean="0"/>
              <a:t>Crianças com diagnóstico de Hipoplasia do Coração Esquerdo submetidas a primeira cirurgia paliativa com menos de 6 semanas de vida.</a:t>
            </a:r>
          </a:p>
        </p:txBody>
      </p:sp>
      <p:sp>
        <p:nvSpPr>
          <p:cNvPr id="159"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pic>
        <p:nvPicPr>
          <p:cNvPr id="16387" name="Imagem" descr="Imagem"/>
          <p:cNvPicPr>
            <a:picLocks noChangeAspect="1"/>
          </p:cNvPicPr>
          <p:nvPr/>
        </p:nvPicPr>
        <p:blipFill>
          <a:blip r:embed="rId2">
            <a:extLst>
              <a:ext uri="{28A0092B-C50C-407E-A947-70E740481C1C}">
                <a14:useLocalDpi xmlns:a14="http://schemas.microsoft.com/office/drawing/2010/main" val="0"/>
              </a:ext>
            </a:extLst>
          </a:blip>
          <a:srcRect r="72629" b="9055"/>
          <a:stretch>
            <a:fillRect/>
          </a:stretch>
        </p:blipFill>
        <p:spPr bwMode="auto">
          <a:xfrm>
            <a:off x="5753100" y="3919538"/>
            <a:ext cx="660400"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163" name="Pré-prática…"/>
          <p:cNvSpPr/>
          <p:nvPr/>
        </p:nvSpPr>
        <p:spPr>
          <a:xfrm>
            <a:off x="790575" y="2730500"/>
            <a:ext cx="4991100" cy="1582738"/>
          </a:xfrm>
          <a:prstGeom prst="roundRect">
            <a:avLst>
              <a:gd name="adj" fmla="val 28417"/>
            </a:avLst>
          </a:prstGeom>
          <a:gradFill>
            <a:gsLst>
              <a:gs pos="0">
                <a:schemeClr val="accent1">
                  <a:lumOff val="16847"/>
                </a:schemeClr>
              </a:gs>
              <a:gs pos="41354">
                <a:schemeClr val="accent1">
                  <a:lumOff val="-13575"/>
                </a:schemeClr>
              </a:gs>
            </a:gsLst>
            <a:lin ang="5400000"/>
          </a:gradFill>
          <a:ln w="12700">
            <a:miter lim="400000"/>
          </a:ln>
          <a:extLst>
            <a:ext uri="{C572A759-6A51-4108-AA02-DFA0A04FC94B}"/>
          </a:extLst>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r>
              <a:rPr sz="2200" b="0" kern="0">
                <a:solidFill>
                  <a:srgbClr val="FFFFFF"/>
                </a:solidFill>
                <a:latin typeface="+mn-lt"/>
                <a:ea typeface="+mn-ea"/>
                <a:cs typeface="+mn-cs"/>
                <a:sym typeface="Helvetica Neue Medium"/>
              </a:rPr>
              <a:t>Pré-prática</a:t>
            </a:r>
          </a:p>
          <a:p>
            <a:pPr algn="ctr" eaLnBrk="1" fontAlgn="auto">
              <a:spcBef>
                <a:spcPts val="0"/>
              </a:spcBef>
              <a:spcAft>
                <a:spcPts val="0"/>
              </a:spcAft>
              <a:defRPr sz="2200" b="0">
                <a:solidFill>
                  <a:srgbClr val="FFFFFF"/>
                </a:solidFill>
                <a:latin typeface="+mn-lt"/>
                <a:ea typeface="+mn-ea"/>
                <a:cs typeface="+mn-cs"/>
                <a:sym typeface="Helvetica Neue Medium"/>
              </a:defRPr>
            </a:pPr>
            <a:r>
              <a:rPr sz="2200" b="0" kern="0">
                <a:solidFill>
                  <a:srgbClr val="FFFFFF"/>
                </a:solidFill>
                <a:latin typeface="+mn-lt"/>
                <a:ea typeface="+mn-ea"/>
                <a:cs typeface="+mn-cs"/>
                <a:sym typeface="Helvetica Neue Medium"/>
              </a:rPr>
              <a:t>Submetido a cirurgia entre setembro de 1996 a junho de 2008</a:t>
            </a:r>
          </a:p>
        </p:txBody>
      </p:sp>
      <p:sp>
        <p:nvSpPr>
          <p:cNvPr id="164" name="Pós-prática…"/>
          <p:cNvSpPr/>
          <p:nvPr/>
        </p:nvSpPr>
        <p:spPr>
          <a:xfrm>
            <a:off x="7223125" y="7478713"/>
            <a:ext cx="4991100" cy="1582737"/>
          </a:xfrm>
          <a:prstGeom prst="roundRect">
            <a:avLst>
              <a:gd name="adj" fmla="val 28417"/>
            </a:avLst>
          </a:prstGeom>
          <a:gradFill>
            <a:gsLst>
              <a:gs pos="0">
                <a:schemeClr val="accent1">
                  <a:lumOff val="16847"/>
                </a:schemeClr>
              </a:gs>
              <a:gs pos="41354">
                <a:schemeClr val="accent1">
                  <a:lumOff val="-13575"/>
                </a:schemeClr>
              </a:gs>
            </a:gsLst>
            <a:lin ang="5400000"/>
          </a:gradFill>
          <a:ln w="12700">
            <a:miter lim="400000"/>
          </a:ln>
          <a:extLst>
            <a:ext uri="{C572A759-6A51-4108-AA02-DFA0A04FC94B}"/>
          </a:extLst>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r>
              <a:rPr sz="2200" b="0" kern="0">
                <a:solidFill>
                  <a:srgbClr val="FFFFFF"/>
                </a:solidFill>
                <a:latin typeface="+mn-lt"/>
                <a:ea typeface="+mn-ea"/>
                <a:cs typeface="+mn-cs"/>
                <a:sym typeface="Helvetica Neue Medium"/>
              </a:rPr>
              <a:t>Pós-prática</a:t>
            </a:r>
          </a:p>
          <a:p>
            <a:pPr algn="ctr" eaLnBrk="1" fontAlgn="auto">
              <a:spcBef>
                <a:spcPts val="0"/>
              </a:spcBef>
              <a:spcAft>
                <a:spcPts val="0"/>
              </a:spcAft>
              <a:defRPr sz="2200" b="0">
                <a:solidFill>
                  <a:srgbClr val="FFFFFF"/>
                </a:solidFill>
                <a:latin typeface="+mn-lt"/>
                <a:ea typeface="+mn-ea"/>
                <a:cs typeface="+mn-cs"/>
                <a:sym typeface="Helvetica Neue Medium"/>
              </a:defRPr>
            </a:pPr>
            <a:r>
              <a:rPr sz="2200" b="0" kern="0">
                <a:solidFill>
                  <a:srgbClr val="FFFFFF"/>
                </a:solidFill>
                <a:latin typeface="+mn-lt"/>
                <a:ea typeface="+mn-ea"/>
                <a:cs typeface="+mn-cs"/>
                <a:sym typeface="Helvetica Neue Medium"/>
              </a:rPr>
              <a:t>Submetido a cirurgia entre julho de 2008 a dezembro de 2012</a:t>
            </a:r>
          </a:p>
        </p:txBody>
      </p:sp>
      <p:sp>
        <p:nvSpPr>
          <p:cNvPr id="16390" name="Materiais e Métodos"/>
          <p:cNvSpPr txBox="1">
            <a:spLocks noGrp="1"/>
          </p:cNvSpPr>
          <p:nvPr>
            <p:ph type="title"/>
          </p:nvPr>
        </p:nvSpPr>
        <p:spPr/>
        <p:txBody>
          <a:bodyPr/>
          <a:lstStyle/>
          <a:p>
            <a:pPr eaLnBrk="1" hangingPunct="1"/>
            <a:r>
              <a:rPr lang="pt-BR" altLang="pt-BR" sz="6400" smtClean="0">
                <a:solidFill>
                  <a:schemeClr val="hlink"/>
                </a:solidFill>
              </a:rPr>
              <a:t>Materiais e Métodos</a:t>
            </a:r>
          </a:p>
        </p:txBody>
      </p:sp>
      <p:sp>
        <p:nvSpPr>
          <p:cNvPr id="16391" name="Intervalo de mudança da prática: julho de 2007 a julho de 2008"/>
          <p:cNvSpPr>
            <a:spLocks noChangeArrowheads="1"/>
          </p:cNvSpPr>
          <p:nvPr/>
        </p:nvSpPr>
        <p:spPr bwMode="auto">
          <a:xfrm>
            <a:off x="4038600" y="5105400"/>
            <a:ext cx="4575175" cy="1581150"/>
          </a:xfrm>
          <a:prstGeom prst="roundRect">
            <a:avLst>
              <a:gd name="adj" fmla="val 15000"/>
            </a:avLst>
          </a:prstGeom>
          <a:gradFill rotWithShape="0">
            <a:gsLst>
              <a:gs pos="0">
                <a:srgbClr val="D95543"/>
              </a:gs>
              <a:gs pos="100000">
                <a:srgbClr val="941100"/>
              </a:gs>
            </a:gsLst>
            <a:lin ang="5400000"/>
          </a:gra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2200" b="0">
                <a:solidFill>
                  <a:srgbClr val="FFFFFF"/>
                </a:solidFill>
                <a:latin typeface="Helvetica Neue Medium"/>
                <a:ea typeface="Helvetica Neue Medium"/>
                <a:cs typeface="Helvetica Neue Medium"/>
                <a:sym typeface="Helvetica Neue Medium"/>
              </a:rPr>
              <a:t>Intervalo de mudança da prática: julho de 2007 a julho de 2008</a:t>
            </a:r>
          </a:p>
        </p:txBody>
      </p:sp>
      <p:pic>
        <p:nvPicPr>
          <p:cNvPr id="16392" name="Imagem" descr="Imagem"/>
          <p:cNvPicPr>
            <a:picLocks noChangeAspect="1"/>
          </p:cNvPicPr>
          <p:nvPr/>
        </p:nvPicPr>
        <p:blipFill>
          <a:blip r:embed="rId3">
            <a:extLst>
              <a:ext uri="{28A0092B-C50C-407E-A947-70E740481C1C}">
                <a14:useLocalDpi xmlns:a14="http://schemas.microsoft.com/office/drawing/2010/main" val="0"/>
              </a:ext>
            </a:extLst>
          </a:blip>
          <a:srcRect r="72629" b="9055"/>
          <a:stretch>
            <a:fillRect/>
          </a:stretch>
        </p:blipFill>
        <p:spPr bwMode="auto">
          <a:xfrm>
            <a:off x="8601075" y="6211888"/>
            <a:ext cx="661988"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68" name="Imagem" descr="Imagem"/>
          <p:cNvPicPr>
            <a:picLocks noChangeAspect="1"/>
          </p:cNvPicPr>
          <p:nvPr/>
        </p:nvPicPr>
        <p:blipFill>
          <a:blip r:embed="rId4"/>
          <a:srcRect l="35009" t="12311" r="23790" b="12311"/>
          <a:stretch>
            <a:fillRect/>
          </a:stretch>
        </p:blipFill>
        <p:spPr>
          <a:xfrm>
            <a:off x="447675" y="6675438"/>
            <a:ext cx="2566988" cy="2643187"/>
          </a:xfrm>
          <a:prstGeom prst="rect">
            <a:avLst/>
          </a:prstGeom>
          <a:ln w="25400">
            <a:miter lim="400000"/>
          </a:ln>
          <a:effectLst>
            <a:outerShdw blurRad="254000" dist="127000" dir="5400000" rotWithShape="0">
              <a:srgbClr val="000000">
                <a:alpha val="70000"/>
              </a:srgbClr>
            </a:outerShdw>
          </a:effectLst>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udanças de prática…"/>
          <p:cNvSpPr txBox="1">
            <a:spLocks noGrp="1"/>
          </p:cNvSpPr>
          <p:nvPr>
            <p:ph type="body" idx="1"/>
          </p:nvPr>
        </p:nvSpPr>
        <p:spPr>
          <a:xfrm>
            <a:off x="419100" y="2597150"/>
            <a:ext cx="12166600" cy="6286500"/>
          </a:xfrm>
        </p:spPr>
        <p:txBody>
          <a:bodyPr anchor="t"/>
          <a:lstStyle/>
          <a:p>
            <a:pPr eaLnBrk="1" hangingPunct="1"/>
            <a:r>
              <a:rPr lang="pt-BR" altLang="pt-BR" b="1" smtClean="0">
                <a:solidFill>
                  <a:srgbClr val="FF2600"/>
                </a:solidFill>
              </a:rPr>
              <a:t>Mudanças de prática</a:t>
            </a:r>
          </a:p>
          <a:p>
            <a:pPr eaLnBrk="1" hangingPunct="1">
              <a:spcBef>
                <a:spcPct val="0"/>
              </a:spcBef>
              <a:buSzTx/>
              <a:buFontTx/>
              <a:buNone/>
            </a:pPr>
            <a:endParaRPr lang="pt-BR" altLang="pt-BR" sz="1600" smtClean="0">
              <a:solidFill>
                <a:srgbClr val="212121"/>
              </a:solidFill>
              <a:latin typeface="Arial" panose="020B0604020202020204" pitchFamily="34" charset="0"/>
              <a:cs typeface="Arial" panose="020B0604020202020204" pitchFamily="34" charset="0"/>
              <a:sym typeface="Arial" panose="020B0604020202020204" pitchFamily="34" charset="0"/>
            </a:endParaRPr>
          </a:p>
          <a:p>
            <a:pPr eaLnBrk="1" hangingPunct="1">
              <a:spcBef>
                <a:spcPct val="0"/>
              </a:spcBef>
              <a:buSzTx/>
              <a:buFontTx/>
              <a:buNone/>
            </a:pPr>
            <a:endParaRPr lang="pt-BR" altLang="pt-BR" sz="1600" smtClean="0">
              <a:solidFill>
                <a:srgbClr val="212121"/>
              </a:solidFill>
              <a:latin typeface="Arial" panose="020B0604020202020204" pitchFamily="34" charset="0"/>
              <a:cs typeface="Arial" panose="020B0604020202020204" pitchFamily="34" charset="0"/>
              <a:sym typeface="Arial" panose="020B0604020202020204" pitchFamily="34" charset="0"/>
            </a:endParaRPr>
          </a:p>
          <a:p>
            <a:pPr algn="ctr" eaLnBrk="1" hangingPunct="1">
              <a:spcBef>
                <a:spcPct val="0"/>
              </a:spcBef>
              <a:buSzTx/>
              <a:buFontTx/>
              <a:buNone/>
            </a:pPr>
            <a:r>
              <a:rPr lang="pt-BR" altLang="pt-BR" sz="2400" b="1" smtClean="0">
                <a:solidFill>
                  <a:srgbClr val="212121"/>
                </a:solidFill>
                <a:latin typeface="Arial" panose="020B0604020202020204" pitchFamily="34" charset="0"/>
                <a:cs typeface="Arial" panose="020B0604020202020204" pitchFamily="34" charset="0"/>
                <a:sym typeface="Arial" panose="020B0604020202020204" pitchFamily="34" charset="0"/>
              </a:rPr>
              <a:t>Manual Regional de Drogas Parenterais</a:t>
            </a:r>
          </a:p>
          <a:p>
            <a:pPr algn="ctr" eaLnBrk="1" hangingPunct="1">
              <a:spcBef>
                <a:spcPct val="0"/>
              </a:spcBef>
              <a:buSzTx/>
              <a:buFontTx/>
              <a:buNone/>
            </a:pPr>
            <a:endParaRPr lang="pt-BR" altLang="pt-BR" sz="2400" b="1" smtClean="0">
              <a:solidFill>
                <a:srgbClr val="212121"/>
              </a:solidFill>
              <a:latin typeface="Arial" panose="020B0604020202020204" pitchFamily="34" charset="0"/>
              <a:cs typeface="Arial" panose="020B0604020202020204" pitchFamily="34" charset="0"/>
              <a:sym typeface="Arial" panose="020B0604020202020204" pitchFamily="34" charset="0"/>
            </a:endParaRPr>
          </a:p>
          <a:p>
            <a:pPr algn="ctr" eaLnBrk="1" hangingPunct="1">
              <a:spcBef>
                <a:spcPct val="0"/>
              </a:spcBef>
              <a:buSzTx/>
              <a:buFontTx/>
              <a:buNone/>
            </a:pPr>
            <a:endParaRPr lang="pt-BR" altLang="pt-BR" sz="2400" b="1" smtClean="0">
              <a:solidFill>
                <a:srgbClr val="212121"/>
              </a:solidFill>
              <a:latin typeface="Arial" panose="020B0604020202020204" pitchFamily="34" charset="0"/>
              <a:cs typeface="Arial" panose="020B0604020202020204" pitchFamily="34" charset="0"/>
              <a:sym typeface="Arial" panose="020B0604020202020204" pitchFamily="34" charset="0"/>
            </a:endParaRPr>
          </a:p>
          <a:p>
            <a:pPr algn="ctr" eaLnBrk="1" hangingPunct="1">
              <a:spcBef>
                <a:spcPct val="0"/>
              </a:spcBef>
              <a:buSzTx/>
              <a:buFontTx/>
              <a:buNone/>
            </a:pPr>
            <a:r>
              <a:rPr lang="pt-BR" altLang="pt-BR" sz="2400" smtClean="0">
                <a:solidFill>
                  <a:srgbClr val="212121"/>
                </a:solidFill>
                <a:latin typeface="Arial" panose="020B0604020202020204" pitchFamily="34" charset="0"/>
                <a:cs typeface="Arial" panose="020B0604020202020204" pitchFamily="34" charset="0"/>
                <a:sym typeface="Arial" panose="020B0604020202020204" pitchFamily="34" charset="0"/>
              </a:rPr>
              <a:t>No público pediátrico, administrar </a:t>
            </a:r>
            <a:r>
              <a:rPr lang="pt-BR" altLang="pt-BR" sz="2400" smtClean="0">
                <a:solidFill>
                  <a:srgbClr val="FF2600"/>
                </a:solidFill>
                <a:latin typeface="Arial" panose="020B0604020202020204" pitchFamily="34" charset="0"/>
                <a:cs typeface="Arial" panose="020B0604020202020204" pitchFamily="34" charset="0"/>
                <a:sym typeface="Arial" panose="020B0604020202020204" pitchFamily="34" charset="0"/>
              </a:rPr>
              <a:t>dose não diluída </a:t>
            </a:r>
            <a:r>
              <a:rPr lang="pt-BR" altLang="pt-BR" sz="2400" smtClean="0">
                <a:solidFill>
                  <a:srgbClr val="212121"/>
                </a:solidFill>
                <a:latin typeface="Arial" panose="020B0604020202020204" pitchFamily="34" charset="0"/>
                <a:cs typeface="Arial" panose="020B0604020202020204" pitchFamily="34" charset="0"/>
                <a:sym typeface="Arial" panose="020B0604020202020204" pitchFamily="34" charset="0"/>
              </a:rPr>
              <a:t>(10 mg/mL concentração) por </a:t>
            </a:r>
            <a:r>
              <a:rPr lang="pt-BR" altLang="pt-BR" sz="2400" smtClean="0">
                <a:solidFill>
                  <a:srgbClr val="FF2600"/>
                </a:solidFill>
                <a:latin typeface="Arial" panose="020B0604020202020204" pitchFamily="34" charset="0"/>
                <a:cs typeface="Arial" panose="020B0604020202020204" pitchFamily="34" charset="0"/>
                <a:sym typeface="Arial" panose="020B0604020202020204" pitchFamily="34" charset="0"/>
              </a:rPr>
              <a:t>1-2 min</a:t>
            </a:r>
          </a:p>
          <a:p>
            <a:pPr algn="ctr" eaLnBrk="1" hangingPunct="1">
              <a:spcBef>
                <a:spcPct val="0"/>
              </a:spcBef>
              <a:buSzTx/>
              <a:buFontTx/>
              <a:buNone/>
            </a:pPr>
            <a:endParaRPr lang="pt-BR" altLang="pt-BR" sz="2400" smtClean="0">
              <a:solidFill>
                <a:srgbClr val="FF2600"/>
              </a:solidFill>
              <a:latin typeface="Arial" panose="020B0604020202020204" pitchFamily="34" charset="0"/>
              <a:cs typeface="Arial" panose="020B0604020202020204" pitchFamily="34" charset="0"/>
              <a:sym typeface="Arial" panose="020B0604020202020204" pitchFamily="34" charset="0"/>
            </a:endParaRPr>
          </a:p>
          <a:p>
            <a:pPr algn="ctr" eaLnBrk="1" hangingPunct="1">
              <a:spcBef>
                <a:spcPct val="0"/>
              </a:spcBef>
              <a:buSzTx/>
              <a:buFontTx/>
              <a:buNone/>
            </a:pPr>
            <a:r>
              <a:rPr lang="pt-BR" altLang="pt-BR" sz="2400" i="1" smtClean="0">
                <a:solidFill>
                  <a:srgbClr val="212121"/>
                </a:solidFill>
                <a:latin typeface="Arial" panose="020B0604020202020204" pitchFamily="34" charset="0"/>
                <a:cs typeface="Arial" panose="020B0604020202020204" pitchFamily="34" charset="0"/>
                <a:sym typeface="Arial" panose="020B0604020202020204" pitchFamily="34" charset="0"/>
              </a:rPr>
              <a:t>"Ototoxicidade é mais provável de ocorrer em pacientes com insuficiência renal que recebem furosemida em taxas superiores a 0,5 mg/kg/min ou que recebem outros medicamentos ototóxicos."</a:t>
            </a:r>
          </a:p>
        </p:txBody>
      </p:sp>
      <p:sp>
        <p:nvSpPr>
          <p:cNvPr id="171"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pic>
        <p:nvPicPr>
          <p:cNvPr id="17412" name="Imagem" descr="Image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700" y="6938963"/>
            <a:ext cx="2157413" cy="253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nvGrpSpPr>
          <p:cNvPr id="176" name="Grupo"/>
          <p:cNvGrpSpPr>
            <a:grpSpLocks/>
          </p:cNvGrpSpPr>
          <p:nvPr/>
        </p:nvGrpSpPr>
        <p:grpSpPr bwMode="auto">
          <a:xfrm>
            <a:off x="7826375" y="6492875"/>
            <a:ext cx="4421188" cy="3074988"/>
            <a:chOff x="0" y="0"/>
            <a:chExt cx="4421435" cy="3075184"/>
          </a:xfrm>
        </p:grpSpPr>
        <p:sp>
          <p:nvSpPr>
            <p:cNvPr id="17416" name="O tempo médio era menor que 1 minuto e, freqüentemente, apenas alguns segundos."/>
            <p:cNvSpPr txBox="1">
              <a:spLocks noChangeArrowheads="1"/>
            </p:cNvSpPr>
            <p:nvPr/>
          </p:nvSpPr>
          <p:spPr bwMode="auto">
            <a:xfrm>
              <a:off x="540831" y="723041"/>
              <a:ext cx="3655629" cy="1312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lvl1pPr defTabSz="457200">
                <a:defRPr sz="2400" b="1">
                  <a:solidFill>
                    <a:srgbClr val="000000"/>
                  </a:solidFill>
                  <a:latin typeface="Helvetica Neue"/>
                  <a:ea typeface="Helvetica Neue"/>
                  <a:cs typeface="Helvetica Neue"/>
                  <a:sym typeface="Helvetica Neue"/>
                </a:defRPr>
              </a:lvl1pPr>
              <a:lvl2pPr marL="742950" indent="-285750" defTabSz="457200">
                <a:defRPr sz="2400" b="1">
                  <a:solidFill>
                    <a:srgbClr val="000000"/>
                  </a:solidFill>
                  <a:latin typeface="Helvetica Neue"/>
                  <a:ea typeface="Helvetica Neue"/>
                  <a:cs typeface="Helvetica Neue"/>
                  <a:sym typeface="Helvetica Neue"/>
                </a:defRPr>
              </a:lvl2pPr>
              <a:lvl3pPr marL="1143000" indent="-228600" defTabSz="457200">
                <a:defRPr sz="2400" b="1">
                  <a:solidFill>
                    <a:srgbClr val="000000"/>
                  </a:solidFill>
                  <a:latin typeface="Helvetica Neue"/>
                  <a:ea typeface="Helvetica Neue"/>
                  <a:cs typeface="Helvetica Neue"/>
                  <a:sym typeface="Helvetica Neue"/>
                </a:defRPr>
              </a:lvl3pPr>
              <a:lvl4pPr marL="1600200" indent="-228600" defTabSz="457200">
                <a:defRPr sz="2400" b="1">
                  <a:solidFill>
                    <a:srgbClr val="000000"/>
                  </a:solidFill>
                  <a:latin typeface="Helvetica Neue"/>
                  <a:ea typeface="Helvetica Neue"/>
                  <a:cs typeface="Helvetica Neue"/>
                  <a:sym typeface="Helvetica Neue"/>
                </a:defRPr>
              </a:lvl4pPr>
              <a:lvl5pPr marL="2057400" indent="-228600" defTabSz="457200">
                <a:defRPr sz="2400" b="1">
                  <a:solidFill>
                    <a:srgbClr val="000000"/>
                  </a:solidFill>
                  <a:latin typeface="Helvetica Neue"/>
                  <a:ea typeface="Helvetica Neue"/>
                  <a:cs typeface="Helvetica Neue"/>
                  <a:sym typeface="Helvetica Neue"/>
                </a:defRPr>
              </a:lvl5pPr>
              <a:lvl6pPr marL="2514600" indent="-228600" defTabSz="457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457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457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457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2100" b="0">
                  <a:solidFill>
                    <a:srgbClr val="212121"/>
                  </a:solidFill>
                  <a:latin typeface="Arial" panose="020B0604020202020204" pitchFamily="34" charset="0"/>
                  <a:cs typeface="Arial" panose="020B0604020202020204" pitchFamily="34" charset="0"/>
                  <a:sym typeface="Arial" panose="020B0604020202020204" pitchFamily="34" charset="0"/>
                </a:rPr>
                <a:t>O tempo médio era menor que 1 minuto e, freqüentemente, apenas alguns segundos.</a:t>
              </a:r>
            </a:p>
          </p:txBody>
        </p:sp>
        <p:sp>
          <p:nvSpPr>
            <p:cNvPr id="174" name="Seringa"/>
            <p:cNvSpPr/>
            <p:nvPr/>
          </p:nvSpPr>
          <p:spPr>
            <a:xfrm>
              <a:off x="0" y="535022"/>
              <a:ext cx="338157" cy="1482820"/>
            </a:xfrm>
            <a:custGeom>
              <a:avLst/>
              <a:gdLst/>
              <a:ahLst/>
              <a:cxnLst>
                <a:cxn ang="0">
                  <a:pos x="wd2" y="hd2"/>
                </a:cxn>
                <a:cxn ang="5400000">
                  <a:pos x="wd2" y="hd2"/>
                </a:cxn>
                <a:cxn ang="10800000">
                  <a:pos x="wd2" y="hd2"/>
                </a:cxn>
                <a:cxn ang="16200000">
                  <a:pos x="wd2" y="hd2"/>
                </a:cxn>
              </a:cxnLst>
              <a:rect l="0" t="0" r="r" b="b"/>
              <a:pathLst>
                <a:path w="21600" h="21600" extrusionOk="0">
                  <a:moveTo>
                    <a:pt x="4670" y="0"/>
                  </a:moveTo>
                  <a:lnTo>
                    <a:pt x="4670" y="610"/>
                  </a:lnTo>
                  <a:lnTo>
                    <a:pt x="7842" y="610"/>
                  </a:lnTo>
                  <a:lnTo>
                    <a:pt x="7842" y="2725"/>
                  </a:lnTo>
                  <a:lnTo>
                    <a:pt x="0" y="2725"/>
                  </a:lnTo>
                  <a:lnTo>
                    <a:pt x="0" y="3337"/>
                  </a:lnTo>
                  <a:lnTo>
                    <a:pt x="4700" y="3337"/>
                  </a:lnTo>
                  <a:lnTo>
                    <a:pt x="4700" y="14730"/>
                  </a:lnTo>
                  <a:lnTo>
                    <a:pt x="7072" y="14997"/>
                  </a:lnTo>
                  <a:lnTo>
                    <a:pt x="8643" y="17550"/>
                  </a:lnTo>
                  <a:lnTo>
                    <a:pt x="9985" y="17934"/>
                  </a:lnTo>
                  <a:lnTo>
                    <a:pt x="9985" y="21600"/>
                  </a:lnTo>
                  <a:lnTo>
                    <a:pt x="11586" y="21248"/>
                  </a:lnTo>
                  <a:lnTo>
                    <a:pt x="11586" y="17942"/>
                  </a:lnTo>
                  <a:lnTo>
                    <a:pt x="12957" y="17550"/>
                  </a:lnTo>
                  <a:lnTo>
                    <a:pt x="14521" y="14997"/>
                  </a:lnTo>
                  <a:lnTo>
                    <a:pt x="16900" y="14730"/>
                  </a:lnTo>
                  <a:lnTo>
                    <a:pt x="16900" y="14005"/>
                  </a:lnTo>
                  <a:lnTo>
                    <a:pt x="10800" y="14005"/>
                  </a:lnTo>
                  <a:lnTo>
                    <a:pt x="10800" y="13660"/>
                  </a:lnTo>
                  <a:lnTo>
                    <a:pt x="16900" y="13660"/>
                  </a:lnTo>
                  <a:lnTo>
                    <a:pt x="16900" y="13121"/>
                  </a:lnTo>
                  <a:lnTo>
                    <a:pt x="13795" y="13121"/>
                  </a:lnTo>
                  <a:lnTo>
                    <a:pt x="13795" y="12776"/>
                  </a:lnTo>
                  <a:lnTo>
                    <a:pt x="16900" y="12776"/>
                  </a:lnTo>
                  <a:lnTo>
                    <a:pt x="16900" y="12237"/>
                  </a:lnTo>
                  <a:lnTo>
                    <a:pt x="13795" y="12237"/>
                  </a:lnTo>
                  <a:lnTo>
                    <a:pt x="13795" y="11892"/>
                  </a:lnTo>
                  <a:lnTo>
                    <a:pt x="16900" y="11892"/>
                  </a:lnTo>
                  <a:lnTo>
                    <a:pt x="16900" y="11351"/>
                  </a:lnTo>
                  <a:lnTo>
                    <a:pt x="13795" y="11351"/>
                  </a:lnTo>
                  <a:lnTo>
                    <a:pt x="13795" y="11008"/>
                  </a:lnTo>
                  <a:lnTo>
                    <a:pt x="16900" y="11008"/>
                  </a:lnTo>
                  <a:lnTo>
                    <a:pt x="16900" y="10467"/>
                  </a:lnTo>
                  <a:lnTo>
                    <a:pt x="10800" y="10467"/>
                  </a:lnTo>
                  <a:lnTo>
                    <a:pt x="10800" y="10124"/>
                  </a:lnTo>
                  <a:lnTo>
                    <a:pt x="16900" y="10124"/>
                  </a:lnTo>
                  <a:lnTo>
                    <a:pt x="16900" y="9583"/>
                  </a:lnTo>
                  <a:lnTo>
                    <a:pt x="13795" y="9583"/>
                  </a:lnTo>
                  <a:lnTo>
                    <a:pt x="13795" y="9240"/>
                  </a:lnTo>
                  <a:lnTo>
                    <a:pt x="16900" y="9240"/>
                  </a:lnTo>
                  <a:lnTo>
                    <a:pt x="16900" y="8699"/>
                  </a:lnTo>
                  <a:lnTo>
                    <a:pt x="13795" y="8699"/>
                  </a:lnTo>
                  <a:lnTo>
                    <a:pt x="13795" y="8356"/>
                  </a:lnTo>
                  <a:lnTo>
                    <a:pt x="16900" y="8356"/>
                  </a:lnTo>
                  <a:lnTo>
                    <a:pt x="16900" y="7815"/>
                  </a:lnTo>
                  <a:lnTo>
                    <a:pt x="13795" y="7815"/>
                  </a:lnTo>
                  <a:lnTo>
                    <a:pt x="13795" y="7470"/>
                  </a:lnTo>
                  <a:lnTo>
                    <a:pt x="16900" y="7470"/>
                  </a:lnTo>
                  <a:lnTo>
                    <a:pt x="16900" y="6931"/>
                  </a:lnTo>
                  <a:lnTo>
                    <a:pt x="10800" y="6931"/>
                  </a:lnTo>
                  <a:lnTo>
                    <a:pt x="10800" y="6586"/>
                  </a:lnTo>
                  <a:lnTo>
                    <a:pt x="16900" y="6586"/>
                  </a:lnTo>
                  <a:lnTo>
                    <a:pt x="16900" y="6045"/>
                  </a:lnTo>
                  <a:lnTo>
                    <a:pt x="13795" y="6045"/>
                  </a:lnTo>
                  <a:lnTo>
                    <a:pt x="13795" y="5702"/>
                  </a:lnTo>
                  <a:lnTo>
                    <a:pt x="16900" y="5702"/>
                  </a:lnTo>
                  <a:lnTo>
                    <a:pt x="16900" y="5161"/>
                  </a:lnTo>
                  <a:lnTo>
                    <a:pt x="13795" y="5161"/>
                  </a:lnTo>
                  <a:lnTo>
                    <a:pt x="13795" y="4818"/>
                  </a:lnTo>
                  <a:lnTo>
                    <a:pt x="16900" y="4818"/>
                  </a:lnTo>
                  <a:lnTo>
                    <a:pt x="16900" y="4277"/>
                  </a:lnTo>
                  <a:lnTo>
                    <a:pt x="13795" y="4277"/>
                  </a:lnTo>
                  <a:lnTo>
                    <a:pt x="13795" y="3934"/>
                  </a:lnTo>
                  <a:lnTo>
                    <a:pt x="16900" y="3934"/>
                  </a:lnTo>
                  <a:lnTo>
                    <a:pt x="16900" y="3337"/>
                  </a:lnTo>
                  <a:lnTo>
                    <a:pt x="21600" y="3337"/>
                  </a:lnTo>
                  <a:lnTo>
                    <a:pt x="21600" y="2725"/>
                  </a:lnTo>
                  <a:lnTo>
                    <a:pt x="13758" y="2725"/>
                  </a:lnTo>
                  <a:lnTo>
                    <a:pt x="13758" y="610"/>
                  </a:lnTo>
                  <a:lnTo>
                    <a:pt x="16930" y="610"/>
                  </a:lnTo>
                  <a:lnTo>
                    <a:pt x="16930" y="0"/>
                  </a:lnTo>
                  <a:lnTo>
                    <a:pt x="4670" y="0"/>
                  </a:lnTo>
                  <a:close/>
                </a:path>
              </a:pathLst>
            </a:custGeom>
            <a:solidFill>
              <a:srgbClr val="000000"/>
            </a:solidFill>
            <a:ln w="12700" cap="flat">
              <a:noFill/>
              <a:miter lim="400000"/>
            </a:ln>
            <a:effectLst/>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pic>
          <p:nvPicPr>
            <p:cNvPr id="17418" name="Imagem" descr="Imagem"/>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8512" y="0"/>
              <a:ext cx="3882924" cy="3075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sp>
        <p:nvSpPr>
          <p:cNvPr id="17414" name="Materiais e Métodos"/>
          <p:cNvSpPr txBox="1">
            <a:spLocks noGrp="1"/>
          </p:cNvSpPr>
          <p:nvPr>
            <p:ph type="title"/>
          </p:nvPr>
        </p:nvSpPr>
        <p:spPr/>
        <p:txBody>
          <a:bodyPr/>
          <a:lstStyle/>
          <a:p>
            <a:pPr eaLnBrk="1" hangingPunct="1"/>
            <a:r>
              <a:rPr lang="pt-BR" altLang="pt-BR" sz="6400" smtClean="0"/>
              <a:t>Materiais e Métodos</a:t>
            </a:r>
          </a:p>
        </p:txBody>
      </p:sp>
      <p:sp>
        <p:nvSpPr>
          <p:cNvPr id="17415" name="Text Box 12"/>
          <p:cNvSpPr txBox="1">
            <a:spLocks noChangeArrowheads="1"/>
          </p:cNvSpPr>
          <p:nvPr/>
        </p:nvSpPr>
        <p:spPr bwMode="auto">
          <a:xfrm>
            <a:off x="2928938" y="7829550"/>
            <a:ext cx="455612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sz="1800">
                <a:solidFill>
                  <a:srgbClr val="FF0000"/>
                </a:solidFill>
              </a:rPr>
              <a:t>NÃO ESTAVAM CIENTES DE QUE </a:t>
            </a:r>
          </a:p>
          <a:p>
            <a:pPr algn="ctr" defTabSz="914400"/>
            <a:r>
              <a:rPr lang="pt-BR" altLang="pt-BR" sz="1800">
                <a:solidFill>
                  <a:srgbClr val="FF0000"/>
                </a:solidFill>
              </a:rPr>
              <a:t>HAVIA UMA TAXA MÁXIMA OU DA INFORMAÇÃO</a:t>
            </a:r>
          </a:p>
          <a:p>
            <a:pPr algn="ctr" defTabSz="914400"/>
            <a:r>
              <a:rPr lang="pt-BR" altLang="pt-BR" sz="1800">
                <a:solidFill>
                  <a:srgbClr val="FF0000"/>
                </a:solidFill>
              </a:rPr>
              <a:t>PREVENTIVA DE OTOTOXICIDADE</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p:tmAbs val="0"/>
                                  </p:iterate>
                                  <p:childTnLst>
                                    <p:set>
                                      <p:cBhvr>
                                        <p:cTn id="6" fill="hold"/>
                                        <p:tgtEl>
                                          <p:spTgt spid="1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animBg="1"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m" descr="Image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78725" y="6611938"/>
            <a:ext cx="5353050"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18435" name="Minimizar as doses de furosemida em bolus IV…"/>
          <p:cNvSpPr txBox="1">
            <a:spLocks noGrp="1"/>
          </p:cNvSpPr>
          <p:nvPr>
            <p:ph type="body" sz="quarter" idx="1"/>
          </p:nvPr>
        </p:nvSpPr>
        <p:spPr>
          <a:xfrm>
            <a:off x="331788" y="3790950"/>
            <a:ext cx="4940300" cy="1443038"/>
          </a:xfrm>
          <a:solidFill>
            <a:srgbClr val="000000"/>
          </a:solidFill>
        </p:spPr>
        <p:txBody>
          <a:bodyPr anchor="t"/>
          <a:lstStyle/>
          <a:p>
            <a:pPr marL="0" indent="0" algn="ctr" defTabSz="525463" eaLnBrk="1" hangingPunct="1">
              <a:spcBef>
                <a:spcPct val="0"/>
              </a:spcBef>
              <a:buSzTx/>
              <a:buFontTx/>
              <a:buNone/>
            </a:pPr>
            <a:r>
              <a:rPr lang="pt-BR" altLang="pt-BR" sz="1700" smtClean="0">
                <a:solidFill>
                  <a:srgbClr val="FFFFFF"/>
                </a:solidFill>
                <a:latin typeface="Helvetica Neue Medium"/>
                <a:ea typeface="Helvetica Neue Medium"/>
                <a:cs typeface="Helvetica Neue Medium"/>
                <a:sym typeface="Helvetica Neue Medium"/>
              </a:rPr>
              <a:t>Minimizar as doses de furosemida em bolus  EV</a:t>
            </a:r>
          </a:p>
          <a:p>
            <a:pPr marL="0" indent="0" algn="ctr" defTabSz="525463" eaLnBrk="1" hangingPunct="1">
              <a:spcBef>
                <a:spcPct val="0"/>
              </a:spcBef>
              <a:buSzTx/>
              <a:buFontTx/>
              <a:buNone/>
            </a:pPr>
            <a:r>
              <a:rPr lang="pt-BR" altLang="pt-BR" sz="1700" smtClean="0">
                <a:solidFill>
                  <a:srgbClr val="FFFFFF"/>
                </a:solidFill>
                <a:latin typeface="Helvetica Neue Medium"/>
                <a:ea typeface="Helvetica Neue Medium"/>
                <a:cs typeface="Helvetica Neue Medium"/>
                <a:sym typeface="Helvetica Neue Medium"/>
              </a:rPr>
              <a:t>Considerar o uso anterior de terapia de substituição renal </a:t>
            </a:r>
          </a:p>
          <a:p>
            <a:pPr marL="0" indent="0" algn="ctr" defTabSz="525463" eaLnBrk="1" hangingPunct="1">
              <a:spcBef>
                <a:spcPct val="0"/>
              </a:spcBef>
              <a:buSzTx/>
              <a:buFontTx/>
              <a:buNone/>
            </a:pPr>
            <a:r>
              <a:rPr lang="pt-BR" altLang="pt-BR" sz="1700" smtClean="0">
                <a:solidFill>
                  <a:srgbClr val="FFFFFF"/>
                </a:solidFill>
                <a:latin typeface="Helvetica Neue Medium"/>
                <a:ea typeface="Helvetica Neue Medium"/>
                <a:cs typeface="Helvetica Neue Medium"/>
                <a:sym typeface="Helvetica Neue Medium"/>
              </a:rPr>
              <a:t>Instruções para uma taxa máxima de infusão de furosemida de 0,5 mg/kg/min ou 4mg/mL</a:t>
            </a:r>
          </a:p>
        </p:txBody>
      </p:sp>
      <p:sp>
        <p:nvSpPr>
          <p:cNvPr id="181"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18437" name="Materiais e Métodos"/>
          <p:cNvSpPr txBox="1">
            <a:spLocks noGrp="1"/>
          </p:cNvSpPr>
          <p:nvPr>
            <p:ph type="title"/>
          </p:nvPr>
        </p:nvSpPr>
        <p:spPr/>
        <p:txBody>
          <a:bodyPr/>
          <a:lstStyle/>
          <a:p>
            <a:pPr eaLnBrk="1" hangingPunct="1"/>
            <a:r>
              <a:rPr lang="pt-BR" altLang="pt-BR" sz="6400" smtClean="0">
                <a:solidFill>
                  <a:schemeClr val="hlink"/>
                </a:solidFill>
              </a:rPr>
              <a:t>Materiais e Métodos</a:t>
            </a:r>
          </a:p>
        </p:txBody>
      </p:sp>
      <p:sp>
        <p:nvSpPr>
          <p:cNvPr id="18438" name="Médicos"/>
          <p:cNvSpPr>
            <a:spLocks noChangeArrowheads="1"/>
          </p:cNvSpPr>
          <p:nvPr/>
        </p:nvSpPr>
        <p:spPr bwMode="auto">
          <a:xfrm>
            <a:off x="2005013" y="2968625"/>
            <a:ext cx="1595437" cy="688975"/>
          </a:xfrm>
          <a:prstGeom prst="roundRect">
            <a:avLst>
              <a:gd name="adj" fmla="val 27662"/>
            </a:avLst>
          </a:prstGeom>
          <a:solidFill>
            <a:schemeClr val="accent1"/>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2200" b="0">
                <a:solidFill>
                  <a:srgbClr val="FFFFFF"/>
                </a:solidFill>
                <a:latin typeface="Helvetica Neue Medium"/>
                <a:ea typeface="Helvetica Neue Medium"/>
                <a:cs typeface="Helvetica Neue Medium"/>
                <a:sym typeface="Helvetica Neue Medium"/>
              </a:rPr>
              <a:t>Médicos</a:t>
            </a:r>
          </a:p>
        </p:txBody>
      </p:sp>
      <p:sp>
        <p:nvSpPr>
          <p:cNvPr id="18439" name="Fonoaudiólogos"/>
          <p:cNvSpPr>
            <a:spLocks noChangeArrowheads="1"/>
          </p:cNvSpPr>
          <p:nvPr/>
        </p:nvSpPr>
        <p:spPr bwMode="auto">
          <a:xfrm>
            <a:off x="9232900" y="5373688"/>
            <a:ext cx="2955925" cy="688975"/>
          </a:xfrm>
          <a:prstGeom prst="roundRect">
            <a:avLst>
              <a:gd name="adj" fmla="val 27662"/>
            </a:avLst>
          </a:prstGeom>
          <a:solidFill>
            <a:schemeClr val="accent1"/>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2200" b="0">
                <a:solidFill>
                  <a:srgbClr val="FFFFFF"/>
                </a:solidFill>
                <a:latin typeface="Helvetica Neue Medium"/>
                <a:ea typeface="Helvetica Neue Medium"/>
                <a:cs typeface="Helvetica Neue Medium"/>
                <a:sym typeface="Helvetica Neue Medium"/>
              </a:rPr>
              <a:t>Fonoaudiólogos</a:t>
            </a:r>
          </a:p>
        </p:txBody>
      </p:sp>
      <p:sp>
        <p:nvSpPr>
          <p:cNvPr id="18440" name="Farmacêuticos"/>
          <p:cNvSpPr>
            <a:spLocks noChangeArrowheads="1"/>
          </p:cNvSpPr>
          <p:nvPr/>
        </p:nvSpPr>
        <p:spPr bwMode="auto">
          <a:xfrm>
            <a:off x="1987550" y="6611938"/>
            <a:ext cx="2436813" cy="687387"/>
          </a:xfrm>
          <a:prstGeom prst="roundRect">
            <a:avLst>
              <a:gd name="adj" fmla="val 22792"/>
            </a:avLst>
          </a:prstGeom>
          <a:solidFill>
            <a:schemeClr val="accent1"/>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2200" b="0">
                <a:solidFill>
                  <a:srgbClr val="FFFFFF"/>
                </a:solidFill>
                <a:latin typeface="Helvetica Neue Medium"/>
                <a:ea typeface="Helvetica Neue Medium"/>
                <a:cs typeface="Helvetica Neue Medium"/>
                <a:sym typeface="Helvetica Neue Medium"/>
              </a:rPr>
              <a:t>Farmacêuticos</a:t>
            </a:r>
          </a:p>
        </p:txBody>
      </p:sp>
      <p:sp>
        <p:nvSpPr>
          <p:cNvPr id="18441" name="Enfermeiros"/>
          <p:cNvSpPr>
            <a:spLocks noChangeArrowheads="1"/>
          </p:cNvSpPr>
          <p:nvPr/>
        </p:nvSpPr>
        <p:spPr bwMode="auto">
          <a:xfrm>
            <a:off x="8142288" y="2087563"/>
            <a:ext cx="2435225" cy="688975"/>
          </a:xfrm>
          <a:prstGeom prst="roundRect">
            <a:avLst>
              <a:gd name="adj" fmla="val 22792"/>
            </a:avLst>
          </a:prstGeom>
          <a:solidFill>
            <a:schemeClr val="accent1"/>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2200" b="0">
                <a:solidFill>
                  <a:srgbClr val="FFFFFF"/>
                </a:solidFill>
                <a:latin typeface="Helvetica Neue Medium"/>
                <a:ea typeface="Helvetica Neue Medium"/>
                <a:cs typeface="Helvetica Neue Medium"/>
                <a:sym typeface="Helvetica Neue Medium"/>
              </a:rPr>
              <a:t>Enfermeiros</a:t>
            </a:r>
          </a:p>
        </p:txBody>
      </p:sp>
      <p:sp>
        <p:nvSpPr>
          <p:cNvPr id="187" name="Revisar o Manual Regional de Drogas Parenterais para atender às diretrizes"/>
          <p:cNvSpPr/>
          <p:nvPr/>
        </p:nvSpPr>
        <p:spPr>
          <a:xfrm>
            <a:off x="1447800" y="7456488"/>
            <a:ext cx="3516313" cy="935037"/>
          </a:xfrm>
          <a:prstGeom prst="rect">
            <a:avLst/>
          </a:prstGeom>
          <a:solidFill>
            <a:srgbClr val="000000"/>
          </a:solidFill>
          <a:ln w="12700">
            <a:miter lim="400000"/>
          </a:ln>
          <a:extLst>
            <a:ext uri="{C572A759-6A51-4108-AA02-DFA0A04FC94B}"/>
          </a:extLst>
        </p:spPr>
        <p:txBody>
          <a:bodyPr lIns="50800" tIns="50800" rIns="50800" bIns="50800">
            <a:normAutofit/>
          </a:bodyPr>
          <a:lstStyle>
            <a:lvl1pPr defTabSz="549148">
              <a:defRPr sz="1786" b="0">
                <a:solidFill>
                  <a:srgbClr val="FFFFFF"/>
                </a:solidFill>
                <a:latin typeface="+mn-lt"/>
                <a:ea typeface="+mn-ea"/>
                <a:cs typeface="+mn-cs"/>
                <a:sym typeface="Helvetica Neue Medium"/>
              </a:defRPr>
            </a:lvl1pPr>
          </a:lstStyle>
          <a:p>
            <a:pPr algn="ctr" eaLnBrk="1" fontAlgn="auto">
              <a:spcBef>
                <a:spcPts val="0"/>
              </a:spcBef>
              <a:spcAft>
                <a:spcPts val="0"/>
              </a:spcAft>
              <a:defRPr/>
            </a:pPr>
            <a:r>
              <a:rPr kern="0"/>
              <a:t>Revisar o Manual Regional de Drogas Parenterais para atender às diretrizes</a:t>
            </a:r>
          </a:p>
        </p:txBody>
      </p:sp>
      <p:sp>
        <p:nvSpPr>
          <p:cNvPr id="18443" name="Pediatras do Desenvolvimento"/>
          <p:cNvSpPr>
            <a:spLocks noChangeArrowheads="1"/>
          </p:cNvSpPr>
          <p:nvPr/>
        </p:nvSpPr>
        <p:spPr bwMode="auto">
          <a:xfrm>
            <a:off x="5067300" y="5891213"/>
            <a:ext cx="3522663" cy="935037"/>
          </a:xfrm>
          <a:prstGeom prst="roundRect">
            <a:avLst>
              <a:gd name="adj" fmla="val 24259"/>
            </a:avLst>
          </a:prstGeom>
          <a:solidFill>
            <a:schemeClr val="accent1"/>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2200" b="0">
                <a:solidFill>
                  <a:srgbClr val="FFFFFF"/>
                </a:solidFill>
                <a:latin typeface="Helvetica Neue Medium"/>
                <a:ea typeface="Helvetica Neue Medium"/>
                <a:cs typeface="Helvetica Neue Medium"/>
                <a:sym typeface="Helvetica Neue Medium"/>
              </a:rPr>
              <a:t>Pediatras do Desenvolvimento</a:t>
            </a:r>
          </a:p>
        </p:txBody>
      </p:sp>
      <p:sp>
        <p:nvSpPr>
          <p:cNvPr id="189" name="Programa Educacional…"/>
          <p:cNvSpPr/>
          <p:nvPr/>
        </p:nvSpPr>
        <p:spPr>
          <a:xfrm>
            <a:off x="7392988" y="2727325"/>
            <a:ext cx="3516312" cy="935038"/>
          </a:xfrm>
          <a:prstGeom prst="rect">
            <a:avLst/>
          </a:prstGeom>
          <a:solidFill>
            <a:srgbClr val="000000"/>
          </a:solidFill>
          <a:ln w="12700">
            <a:miter lim="400000"/>
          </a:ln>
          <a:extLst>
            <a:ext uri="{C572A759-6A51-4108-AA02-DFA0A04FC94B}"/>
          </a:extLst>
        </p:spPr>
        <p:txBody>
          <a:bodyPr lIns="50800" tIns="50800" rIns="50800" bIns="50800">
            <a:normAutofit/>
          </a:bodyPr>
          <a:lstStyle/>
          <a:p>
            <a:pPr algn="ctr" defTabSz="549148" eaLnBrk="1" fontAlgn="auto">
              <a:spcBef>
                <a:spcPts val="0"/>
              </a:spcBef>
              <a:spcAft>
                <a:spcPts val="0"/>
              </a:spcAft>
              <a:defRPr sz="1786" b="0">
                <a:solidFill>
                  <a:srgbClr val="FFFFFF"/>
                </a:solidFill>
                <a:latin typeface="+mn-lt"/>
                <a:ea typeface="+mn-ea"/>
                <a:cs typeface="+mn-cs"/>
                <a:sym typeface="Helvetica Neue Medium"/>
              </a:defRPr>
            </a:pPr>
            <a:r>
              <a:rPr sz="1786" b="0" kern="0">
                <a:solidFill>
                  <a:srgbClr val="FFFFFF"/>
                </a:solidFill>
                <a:latin typeface="+mn-lt"/>
                <a:ea typeface="+mn-ea"/>
                <a:cs typeface="+mn-cs"/>
                <a:sym typeface="Helvetica Neue Medium"/>
              </a:rPr>
              <a:t>Programa Educacional</a:t>
            </a:r>
          </a:p>
          <a:p>
            <a:pPr algn="ctr" defTabSz="549148" eaLnBrk="1" fontAlgn="auto">
              <a:spcBef>
                <a:spcPts val="0"/>
              </a:spcBef>
              <a:spcAft>
                <a:spcPts val="0"/>
              </a:spcAft>
              <a:defRPr sz="1786" b="0">
                <a:solidFill>
                  <a:srgbClr val="FFFFFF"/>
                </a:solidFill>
                <a:latin typeface="+mn-lt"/>
                <a:ea typeface="+mn-ea"/>
                <a:cs typeface="+mn-cs"/>
                <a:sym typeface="Helvetica Neue Medium"/>
              </a:defRPr>
            </a:pPr>
            <a:r>
              <a:rPr sz="1786" b="0" kern="0">
                <a:solidFill>
                  <a:srgbClr val="FFFFFF"/>
                </a:solidFill>
                <a:latin typeface="+mn-lt"/>
                <a:ea typeface="+mn-ea"/>
                <a:cs typeface="+mn-cs"/>
                <a:sym typeface="Helvetica Neue Medium"/>
              </a:rPr>
              <a:t>Novos métodos de administração</a:t>
            </a:r>
          </a:p>
        </p:txBody>
      </p:sp>
      <p:sp>
        <p:nvSpPr>
          <p:cNvPr id="18445" name="Rectangle 15"/>
          <p:cNvSpPr>
            <a:spLocks noChangeArrowheads="1"/>
          </p:cNvSpPr>
          <p:nvPr/>
        </p:nvSpPr>
        <p:spPr bwMode="auto">
          <a:xfrm>
            <a:off x="5815013" y="3633788"/>
            <a:ext cx="6502400" cy="1089025"/>
          </a:xfrm>
          <a:prstGeom prst="rect">
            <a:avLst/>
          </a:prstGeom>
          <a:noFill/>
          <a:ln w="19050">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sz="1600">
                <a:solidFill>
                  <a:schemeClr val="hlink"/>
                </a:solidFill>
              </a:rPr>
              <a:t>A furosemida foi administrada por bomba de seringa, com instruções para infusão durante 5 a 15 minutos. As bombas de seringa foram atualizadas em 2015, programadas para infundir doses de furosemida em bolus durante 5 a 30 minutos.</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Grp="1"/>
          </p:cNvSpPr>
          <p:nvPr>
            <p:ph type="body" idx="1"/>
          </p:nvPr>
        </p:nvSpPr>
        <p:spPr>
          <a:xfrm>
            <a:off x="955675" y="969963"/>
            <a:ext cx="11764963" cy="8326437"/>
          </a:xfrm>
        </p:spPr>
        <p:txBody>
          <a:bodyPr/>
          <a:lstStyle/>
          <a:p>
            <a:pPr>
              <a:buFontTx/>
              <a:buNone/>
            </a:pPr>
            <a:r>
              <a:rPr lang="pt-BR" altLang="pt-BR" smtClean="0"/>
              <a:t>                   </a:t>
            </a:r>
            <a:r>
              <a:rPr lang="pt-BR" altLang="pt-BR" b="1" smtClean="0">
                <a:solidFill>
                  <a:srgbClr val="009900"/>
                </a:solidFill>
              </a:rPr>
              <a:t>Descrição de Acompanhamento</a:t>
            </a:r>
          </a:p>
          <a:p>
            <a:r>
              <a:rPr lang="pt-BR" altLang="pt-BR" sz="2200" smtClean="0"/>
              <a:t>Exames audiológicos em cabines de som foram administrados por audiologistas pediátricos experientes cadastrados com um mínimo de 6 a 8 meses de pós-cirurgia, idade de 2 a 4 anos e, mais frequentemente, clinicamente necessários (1, 6). </a:t>
            </a:r>
          </a:p>
          <a:p>
            <a:r>
              <a:rPr lang="pt-BR" altLang="pt-BR" sz="2200" smtClean="0"/>
              <a:t>A perda auditiva em qualquer uma das frequências de 500 a 4000 Hz foi definida como respostas de mais de 25 níveis de audição (dB </a:t>
            </a:r>
            <a:r>
              <a:rPr lang="pt-BR" altLang="pt-BR" sz="2200" i="1" smtClean="0"/>
              <a:t>HL:decibel hearing level</a:t>
            </a:r>
            <a:r>
              <a:rPr lang="pt-BR" altLang="pt-BR" sz="2200" smtClean="0"/>
              <a:t> ) em cada orelha. </a:t>
            </a:r>
          </a:p>
          <a:p>
            <a:r>
              <a:rPr lang="pt-BR" altLang="pt-BR" sz="2200" smtClean="0"/>
              <a:t>Para uma dada criança com perda bilateral, os autores relataram as respostas para a melhor orelha auditiva. </a:t>
            </a:r>
          </a:p>
          <a:p>
            <a:r>
              <a:rPr lang="pt-BR" altLang="pt-BR" sz="2200" smtClean="0"/>
              <a:t>A perda auditiva de início tardio foi diagnosticada quando o teste auditivo prévio estava dentro dos limites normais. </a:t>
            </a:r>
          </a:p>
          <a:p>
            <a:r>
              <a:rPr lang="pt-BR" altLang="pt-BR" sz="2200" smtClean="0"/>
              <a:t>A perda auditiva progressiva foi definida como um aumento na gravidade de 15 dB NA ou mais em pelo menos uma orelha em pelo menos uma frequência (5). </a:t>
            </a:r>
          </a:p>
          <a:p>
            <a:r>
              <a:rPr lang="pt-BR" altLang="pt-BR" sz="2200" smtClean="0"/>
              <a:t>A gravidade é registrada em dB HL como leve, 26-40; moderado, 41-55; moderadamente grave, 56-70; grave, 71-90; e profundo, mais de 90 (25, 26).</a:t>
            </a:r>
          </a:p>
        </p:txBody>
      </p:sp>
      <p:sp>
        <p:nvSpPr>
          <p:cNvPr id="19459" name="Materiais e Métodos"/>
          <p:cNvSpPr txBox="1">
            <a:spLocks/>
          </p:cNvSpPr>
          <p:nvPr/>
        </p:nvSpPr>
        <p:spPr bwMode="auto">
          <a:xfrm>
            <a:off x="1230313" y="-368300"/>
            <a:ext cx="11099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hangingPunct="1"/>
            <a:r>
              <a:rPr lang="pt-BR" altLang="pt-BR" sz="6400" b="0">
                <a:solidFill>
                  <a:schemeClr val="hlink"/>
                </a:solidFill>
                <a:latin typeface="Helvetica Neue Medium"/>
                <a:ea typeface="Helvetica Neue Medium"/>
                <a:cs typeface="Helvetica Neue Medium"/>
                <a:sym typeface="Helvetica Neue Medium"/>
              </a:rPr>
              <a:t>Materiais e Métodos</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Grp="1"/>
          </p:cNvSpPr>
          <p:nvPr>
            <p:ph type="title"/>
          </p:nvPr>
        </p:nvSpPr>
        <p:spPr>
          <a:xfrm>
            <a:off x="981075" y="0"/>
            <a:ext cx="11099800" cy="2159000"/>
          </a:xfrm>
        </p:spPr>
        <p:txBody>
          <a:bodyPr/>
          <a:lstStyle/>
          <a:p>
            <a:r>
              <a:rPr lang="pt-BR" altLang="pt-BR" sz="3200" b="1" smtClean="0">
                <a:solidFill>
                  <a:schemeClr val="folHlink"/>
                </a:solidFill>
              </a:rPr>
              <a:t>Análise Estatística</a:t>
            </a:r>
          </a:p>
        </p:txBody>
      </p:sp>
      <p:sp>
        <p:nvSpPr>
          <p:cNvPr id="20483" name="Text Box 3"/>
          <p:cNvSpPr txBox="1">
            <a:spLocks noGrp="1"/>
          </p:cNvSpPr>
          <p:nvPr>
            <p:ph type="body" idx="1"/>
          </p:nvPr>
        </p:nvSpPr>
        <p:spPr>
          <a:xfrm>
            <a:off x="301625" y="1344613"/>
            <a:ext cx="12703175" cy="7924800"/>
          </a:xfrm>
        </p:spPr>
        <p:txBody>
          <a:bodyPr/>
          <a:lstStyle/>
          <a:p>
            <a:pPr>
              <a:lnSpc>
                <a:spcPct val="80000"/>
              </a:lnSpc>
            </a:pPr>
            <a:r>
              <a:rPr lang="pt-BR" altLang="pt-BR" sz="2000" smtClean="0"/>
              <a:t>Variáveis ​​contínuas são apresentadas como médias (dp) e variáveis ​​categóricas como contagens e porcentagens. </a:t>
            </a:r>
          </a:p>
          <a:p>
            <a:pPr>
              <a:lnSpc>
                <a:spcPct val="80000"/>
              </a:lnSpc>
            </a:pPr>
            <a:r>
              <a:rPr lang="pt-BR" altLang="pt-BR" sz="2000" smtClean="0"/>
              <a:t>As comparações entre a mudança pré e pós-prática foram feitas usando o teste t de Student para variáveis ​​contínuas e o exato de Fisher (two-sided) para variáveis ​​categóricas. </a:t>
            </a:r>
          </a:p>
          <a:p>
            <a:pPr>
              <a:lnSpc>
                <a:spcPct val="80000"/>
              </a:lnSpc>
            </a:pPr>
            <a:r>
              <a:rPr lang="pt-BR" altLang="pt-BR" sz="2000" smtClean="0"/>
              <a:t>Correção para comparações múltiplas foi feita usando o procedimento de Bonferroni. Freqüências e ICs de 95% são dados para o PHL. </a:t>
            </a:r>
          </a:p>
          <a:p>
            <a:pPr>
              <a:lnSpc>
                <a:spcPct val="80000"/>
              </a:lnSpc>
            </a:pPr>
            <a:r>
              <a:rPr lang="pt-BR" altLang="pt-BR" sz="2000" smtClean="0"/>
              <a:t>Para a análise dos dados para o desfecho primário, foram usadas  pela primeira vez a regressão logística univariada, incluindo variáveis ​​com valor de p menor ou igual a 0,20 na comparação entre a mudança pré e pós-prática para determinar as variáveis ​​associadas a PHL progressiva bilateral de início tardio (ajustado por um período de tempo).</a:t>
            </a:r>
          </a:p>
          <a:p>
            <a:pPr>
              <a:lnSpc>
                <a:spcPct val="80000"/>
              </a:lnSpc>
            </a:pPr>
            <a:r>
              <a:rPr lang="pt-BR" altLang="pt-BR" sz="2000" smtClean="0"/>
              <a:t> Aquelas variáveis ​​que se aproximam da significância com um valor de p menor ou igual a 0,10 foram inseridas em uma regressão logística múltipla com uma abordagem Bayesiana (27) para a estimação de parâmetros para reduzir o viés causado pela separação (28). </a:t>
            </a:r>
          </a:p>
          <a:p>
            <a:pPr>
              <a:lnSpc>
                <a:spcPct val="80000"/>
              </a:lnSpc>
            </a:pPr>
            <a:r>
              <a:rPr lang="pt-BR" altLang="pt-BR" sz="2000" smtClean="0"/>
              <a:t>Separação ocorrida como não perda sem perda auditiva foi observada no período de mudança pós-prática. </a:t>
            </a:r>
          </a:p>
          <a:p>
            <a:pPr>
              <a:lnSpc>
                <a:spcPct val="80000"/>
              </a:lnSpc>
            </a:pPr>
            <a:r>
              <a:rPr lang="pt-BR" altLang="pt-BR" sz="2000" smtClean="0">
                <a:solidFill>
                  <a:schemeClr val="hlink"/>
                </a:solidFill>
              </a:rPr>
              <a:t>Regressão logística múltipla de Firth com odds ratio (OR) e IC 95%</a:t>
            </a:r>
            <a:r>
              <a:rPr lang="pt-BR" altLang="pt-BR" sz="2000" smtClean="0"/>
              <a:t> foi utilizada para determinar a combinação de variáveis ​​preditoras de LSP (27).</a:t>
            </a:r>
          </a:p>
          <a:p>
            <a:pPr>
              <a:lnSpc>
                <a:spcPct val="80000"/>
              </a:lnSpc>
            </a:pPr>
            <a:endParaRPr lang="pt-BR" altLang="pt-BR" sz="2000" smtClean="0"/>
          </a:p>
        </p:txBody>
      </p:sp>
      <p:sp>
        <p:nvSpPr>
          <p:cNvPr id="20484" name="Materiais e Métodos"/>
          <p:cNvSpPr txBox="1">
            <a:spLocks/>
          </p:cNvSpPr>
          <p:nvPr/>
        </p:nvSpPr>
        <p:spPr bwMode="auto">
          <a:xfrm>
            <a:off x="925513" y="-788988"/>
            <a:ext cx="11099800" cy="215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hangingPunct="1"/>
            <a:r>
              <a:rPr lang="pt-BR" altLang="pt-BR" sz="3200" b="0">
                <a:solidFill>
                  <a:schemeClr val="hlink"/>
                </a:solidFill>
                <a:latin typeface="Helvetica Neue Medium"/>
                <a:ea typeface="Helvetica Neue Medium"/>
                <a:cs typeface="Helvetica Neue Medium"/>
                <a:sym typeface="Helvetica Neue Medium"/>
              </a:rPr>
              <a:t>Materiais e Métodos</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21507" name="Resultados"/>
          <p:cNvSpPr txBox="1">
            <a:spLocks noGrp="1"/>
          </p:cNvSpPr>
          <p:nvPr>
            <p:ph type="title"/>
          </p:nvPr>
        </p:nvSpPr>
        <p:spPr>
          <a:xfrm>
            <a:off x="1436688" y="352425"/>
            <a:ext cx="11099800" cy="2159000"/>
          </a:xfrm>
        </p:spPr>
        <p:txBody>
          <a:bodyPr/>
          <a:lstStyle/>
          <a:p>
            <a:pPr eaLnBrk="1" hangingPunct="1"/>
            <a:r>
              <a:rPr lang="pt-BR" altLang="pt-BR" sz="6400" smtClean="0">
                <a:solidFill>
                  <a:schemeClr val="hlink"/>
                </a:solidFill>
              </a:rPr>
              <a:t>Resultados</a:t>
            </a:r>
          </a:p>
        </p:txBody>
      </p:sp>
      <p:sp>
        <p:nvSpPr>
          <p:cNvPr id="193" name="Set/1996 a Dez/2012…"/>
          <p:cNvSpPr/>
          <p:nvPr/>
        </p:nvSpPr>
        <p:spPr>
          <a:xfrm>
            <a:off x="4354513" y="1958975"/>
            <a:ext cx="5070475" cy="1658938"/>
          </a:xfrm>
          <a:prstGeom prst="rect">
            <a:avLst/>
          </a:prstGeom>
          <a:solidFill>
            <a:srgbClr val="5E5E5E"/>
          </a:solidFill>
          <a:ln w="12700">
            <a:miter lim="400000"/>
          </a:ln>
          <a:extLst>
            <a:ext uri="{C572A759-6A51-4108-AA02-DFA0A04FC94B}"/>
          </a:extLst>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r>
              <a:rPr sz="2200" b="0" kern="0">
                <a:solidFill>
                  <a:srgbClr val="FFFFFF"/>
                </a:solidFill>
                <a:latin typeface="+mn-lt"/>
                <a:ea typeface="+mn-ea"/>
                <a:cs typeface="+mn-cs"/>
                <a:sym typeface="Helvetica Neue Medium"/>
              </a:rPr>
              <a:t>Set/1996 a Dez/2012</a:t>
            </a:r>
          </a:p>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a:p>
            <a:pPr algn="ctr" eaLnBrk="1" fontAlgn="auto">
              <a:spcBef>
                <a:spcPts val="0"/>
              </a:spcBef>
              <a:spcAft>
                <a:spcPts val="0"/>
              </a:spcAft>
              <a:defRPr sz="2200" b="0">
                <a:solidFill>
                  <a:srgbClr val="FFFFFF"/>
                </a:solidFill>
                <a:latin typeface="+mn-lt"/>
                <a:ea typeface="+mn-ea"/>
                <a:cs typeface="+mn-cs"/>
                <a:sym typeface="Helvetica Neue Medium"/>
              </a:defRPr>
            </a:pPr>
            <a:r>
              <a:rPr sz="2200" b="0" kern="0">
                <a:solidFill>
                  <a:srgbClr val="FFFFFF"/>
                </a:solidFill>
                <a:latin typeface="+mn-lt"/>
                <a:ea typeface="+mn-ea"/>
                <a:cs typeface="+mn-cs"/>
                <a:sym typeface="Helvetica Neue Medium"/>
              </a:rPr>
              <a:t>259 crianças foram operadas</a:t>
            </a:r>
          </a:p>
        </p:txBody>
      </p:sp>
      <p:sp>
        <p:nvSpPr>
          <p:cNvPr id="194" name="PRÉ-PRATICA: 156"/>
          <p:cNvSpPr/>
          <p:nvPr/>
        </p:nvSpPr>
        <p:spPr>
          <a:xfrm>
            <a:off x="771525" y="4340225"/>
            <a:ext cx="3519488" cy="1117600"/>
          </a:xfrm>
          <a:prstGeom prst="rect">
            <a:avLst/>
          </a:prstGeom>
          <a:solidFill>
            <a:schemeClr val="accent5">
              <a:lumOff val="-29866"/>
            </a:schemeClr>
          </a:solidFill>
          <a:ln w="12700">
            <a:miter lim="400000"/>
          </a:ln>
          <a:extLst>
            <a:ext uri="{C572A759-6A51-4108-AA02-DFA0A04FC94B}"/>
          </a:extLst>
        </p:spPr>
        <p:txBody>
          <a:bodyPr lIns="50800" tIns="50800" rIns="50800" bIns="50800" anchor="ctr"/>
          <a:lstStyle>
            <a:lvl1pPr>
              <a:defRPr sz="2200" b="0">
                <a:solidFill>
                  <a:srgbClr val="FFFFFF"/>
                </a:solidFill>
                <a:latin typeface="+mn-lt"/>
                <a:ea typeface="+mn-ea"/>
                <a:cs typeface="+mn-cs"/>
                <a:sym typeface="Helvetica Neue Medium"/>
              </a:defRPr>
            </a:lvl1pPr>
          </a:lstStyle>
          <a:p>
            <a:pPr algn="ctr" eaLnBrk="1" fontAlgn="auto">
              <a:spcBef>
                <a:spcPts val="0"/>
              </a:spcBef>
              <a:spcAft>
                <a:spcPts val="0"/>
              </a:spcAft>
              <a:defRPr/>
            </a:pPr>
            <a:r>
              <a:rPr kern="0"/>
              <a:t>PRÉ-PRATICA: 156</a:t>
            </a:r>
          </a:p>
        </p:txBody>
      </p:sp>
      <p:sp>
        <p:nvSpPr>
          <p:cNvPr id="195" name="100 (64,1%) sobreviveram até 4 anos de idade"/>
          <p:cNvSpPr/>
          <p:nvPr/>
        </p:nvSpPr>
        <p:spPr>
          <a:xfrm>
            <a:off x="619125" y="6759575"/>
            <a:ext cx="3519488" cy="1116013"/>
          </a:xfrm>
          <a:prstGeom prst="rect">
            <a:avLst/>
          </a:prstGeom>
          <a:solidFill>
            <a:schemeClr val="accent5">
              <a:lumOff val="-29866"/>
            </a:schemeClr>
          </a:solidFill>
          <a:ln w="12700">
            <a:miter lim="400000"/>
          </a:ln>
          <a:extLst>
            <a:ext uri="{C572A759-6A51-4108-AA02-DFA0A04FC94B}"/>
          </a:extLst>
        </p:spPr>
        <p:txBody>
          <a:bodyPr lIns="50800" tIns="50800" rIns="50800" bIns="50800" anchor="ctr"/>
          <a:lstStyle>
            <a:lvl1pPr>
              <a:defRPr sz="2200" b="0">
                <a:solidFill>
                  <a:srgbClr val="FFFFFF"/>
                </a:solidFill>
                <a:latin typeface="+mn-lt"/>
                <a:ea typeface="+mn-ea"/>
                <a:cs typeface="+mn-cs"/>
                <a:sym typeface="Helvetica Neue Medium"/>
              </a:defRPr>
            </a:lvl1pPr>
          </a:lstStyle>
          <a:p>
            <a:pPr algn="ctr" eaLnBrk="1" fontAlgn="auto">
              <a:spcBef>
                <a:spcPts val="0"/>
              </a:spcBef>
              <a:spcAft>
                <a:spcPts val="0"/>
              </a:spcAft>
              <a:defRPr/>
            </a:pPr>
            <a:r>
              <a:rPr kern="0"/>
              <a:t>100 (64,1%) sobreviveram até 4 anos de idade</a:t>
            </a:r>
          </a:p>
        </p:txBody>
      </p:sp>
      <p:sp>
        <p:nvSpPr>
          <p:cNvPr id="21511" name="PÓS-PRATICA: 103"/>
          <p:cNvSpPr>
            <a:spLocks noChangeArrowheads="1"/>
          </p:cNvSpPr>
          <p:nvPr/>
        </p:nvSpPr>
        <p:spPr bwMode="auto">
          <a:xfrm>
            <a:off x="8223250" y="4478338"/>
            <a:ext cx="3519488" cy="1117600"/>
          </a:xfrm>
          <a:prstGeom prst="rect">
            <a:avLst/>
          </a:prstGeom>
          <a:solidFill>
            <a:schemeClr val="accent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2200" b="0">
                <a:solidFill>
                  <a:srgbClr val="FFFF00"/>
                </a:solidFill>
                <a:latin typeface="Helvetica Neue Medium"/>
                <a:ea typeface="Helvetica Neue Medium"/>
                <a:cs typeface="Helvetica Neue Medium"/>
                <a:sym typeface="Helvetica Neue Medium"/>
              </a:rPr>
              <a:t>PÓS-PRATICA: 103</a:t>
            </a:r>
          </a:p>
        </p:txBody>
      </p:sp>
      <p:sp>
        <p:nvSpPr>
          <p:cNvPr id="21512" name="73 (70,9%) sobreviveram até 4 anos de idade"/>
          <p:cNvSpPr>
            <a:spLocks noChangeArrowheads="1"/>
          </p:cNvSpPr>
          <p:nvPr/>
        </p:nvSpPr>
        <p:spPr bwMode="auto">
          <a:xfrm>
            <a:off x="8362950" y="6883400"/>
            <a:ext cx="3519488" cy="1116013"/>
          </a:xfrm>
          <a:prstGeom prst="rect">
            <a:avLst/>
          </a:prstGeom>
          <a:solidFill>
            <a:schemeClr val="accent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2200">
                <a:solidFill>
                  <a:srgbClr val="FFFF00"/>
                </a:solidFill>
                <a:latin typeface="Helvetica Neue Medium"/>
                <a:ea typeface="Helvetica Neue Medium"/>
                <a:cs typeface="Helvetica Neue Medium"/>
                <a:sym typeface="Helvetica Neue Medium"/>
              </a:rPr>
              <a:t>73 (70,9%) sobreviveram até 4 anos de idade</a:t>
            </a:r>
          </a:p>
        </p:txBody>
      </p:sp>
      <p:sp>
        <p:nvSpPr>
          <p:cNvPr id="198" name="Seta"/>
          <p:cNvSpPr>
            <a:spLocks noChangeArrowheads="1"/>
          </p:cNvSpPr>
          <p:nvPr/>
        </p:nvSpPr>
        <p:spPr bwMode="auto">
          <a:xfrm rot="16200000" flipH="1">
            <a:off x="2000251" y="5634037"/>
            <a:ext cx="1116012" cy="919163"/>
          </a:xfrm>
          <a:prstGeom prst="rightArrow">
            <a:avLst>
              <a:gd name="adj1" fmla="val 28380"/>
              <a:gd name="adj2" fmla="val 69910"/>
            </a:avLst>
          </a:prstGeom>
          <a:solidFill>
            <a:srgbClr val="000000"/>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eaVert"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199" name="Seta"/>
          <p:cNvSpPr>
            <a:spLocks noChangeArrowheads="1"/>
          </p:cNvSpPr>
          <p:nvPr/>
        </p:nvSpPr>
        <p:spPr bwMode="auto">
          <a:xfrm rot="16200000" flipH="1">
            <a:off x="9593262" y="5759451"/>
            <a:ext cx="1116013" cy="919162"/>
          </a:xfrm>
          <a:prstGeom prst="rightArrow">
            <a:avLst>
              <a:gd name="adj1" fmla="val 28380"/>
              <a:gd name="adj2" fmla="val 69910"/>
            </a:avLst>
          </a:prstGeom>
          <a:solidFill>
            <a:srgbClr val="000000"/>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eaVert"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21515" name="Rectangle 13"/>
          <p:cNvSpPr>
            <a:spLocks noChangeArrowheads="1"/>
          </p:cNvSpPr>
          <p:nvPr/>
        </p:nvSpPr>
        <p:spPr bwMode="auto">
          <a:xfrm>
            <a:off x="1576388" y="3665538"/>
            <a:ext cx="98536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r>
              <a:rPr lang="pt-BR" altLang="pt-BR">
                <a:solidFill>
                  <a:schemeClr val="hlink"/>
                </a:solidFill>
              </a:rPr>
              <a:t>Houve 100% de acompanhamento destas crianças no ambulatório.</a:t>
            </a:r>
          </a:p>
        </p:txBody>
      </p:sp>
      <p:sp>
        <p:nvSpPr>
          <p:cNvPr id="21516" name="Rectangle 14"/>
          <p:cNvSpPr>
            <a:spLocks noChangeArrowheads="1"/>
          </p:cNvSpPr>
          <p:nvPr/>
        </p:nvSpPr>
        <p:spPr bwMode="auto">
          <a:xfrm>
            <a:off x="3328988" y="7966075"/>
            <a:ext cx="6502400" cy="1552575"/>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a:solidFill>
                  <a:schemeClr val="hlink"/>
                </a:solidFill>
              </a:rPr>
              <a:t>A sobrevida melhorou quando o shunt de Norwood-Sano substituiu o shunt de Blalock-Taussig para o primeiro estágio da cirurgia paliativa em agosto de 2002</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A avaliação final da audição da criança após a mudança de prática foi concluída depois que todas as crianças nascidas de julho de 2008 a 2012 atingiram 4 anos de idade."/>
          <p:cNvSpPr txBox="1">
            <a:spLocks noGrp="1"/>
          </p:cNvSpPr>
          <p:nvPr>
            <p:ph type="body" sz="quarter" idx="1"/>
          </p:nvPr>
        </p:nvSpPr>
        <p:spPr>
          <a:xfrm>
            <a:off x="681038" y="2568575"/>
            <a:ext cx="11642725" cy="1725613"/>
          </a:xfrm>
        </p:spPr>
        <p:txBody>
          <a:bodyPr anchor="t">
            <a:normAutofit/>
          </a:bodyPr>
          <a:lstStyle/>
          <a:p>
            <a:pPr marL="258643" indent="-258643" algn="just" defTabSz="448055" eaLnBrk="1" fontAlgn="auto" hangingPunct="1">
              <a:spcBef>
                <a:spcPts val="0"/>
              </a:spcBef>
              <a:spcAft>
                <a:spcPts val="0"/>
              </a:spcAft>
              <a:defRPr sz="2254">
                <a:solidFill>
                  <a:srgbClr val="212121"/>
                </a:solidFill>
              </a:defRPr>
            </a:pPr>
            <a:r>
              <a:rPr sz="2254">
                <a:solidFill>
                  <a:srgbClr val="212121"/>
                </a:solidFill>
              </a:rPr>
              <a:t>A avaliação final da audição da criança após a mudança de prática foi concluída depois que todas as crianças nascidas de julho de 2008 a 2012 atingiram 4 anos de idade.</a:t>
            </a:r>
          </a:p>
          <a:p>
            <a:pPr marL="258643" indent="-258643" algn="just" defTabSz="448055" eaLnBrk="1" fontAlgn="auto" hangingPunct="1">
              <a:spcBef>
                <a:spcPts val="0"/>
              </a:spcBef>
              <a:spcAft>
                <a:spcPts val="0"/>
              </a:spcAft>
              <a:defRPr sz="2254">
                <a:solidFill>
                  <a:srgbClr val="212121"/>
                </a:solidFill>
              </a:defRPr>
            </a:pPr>
            <a:endParaRPr sz="2254">
              <a:solidFill>
                <a:srgbClr val="212121"/>
              </a:solidFill>
            </a:endParaRPr>
          </a:p>
        </p:txBody>
      </p:sp>
      <p:sp>
        <p:nvSpPr>
          <p:cNvPr id="202"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22532" name="Materiais e Métodos"/>
          <p:cNvSpPr txBox="1">
            <a:spLocks noGrp="1"/>
          </p:cNvSpPr>
          <p:nvPr>
            <p:ph type="title"/>
          </p:nvPr>
        </p:nvSpPr>
        <p:spPr/>
        <p:txBody>
          <a:bodyPr/>
          <a:lstStyle/>
          <a:p>
            <a:pPr eaLnBrk="1" hangingPunct="1"/>
            <a:r>
              <a:rPr lang="pt-BR" altLang="pt-BR" sz="6400" smtClean="0">
                <a:solidFill>
                  <a:schemeClr val="hlink"/>
                </a:solidFill>
              </a:rPr>
              <a:t>Resultados</a:t>
            </a:r>
          </a:p>
        </p:txBody>
      </p:sp>
      <p:pic>
        <p:nvPicPr>
          <p:cNvPr id="22533" name="Imagem" descr="Imagem"/>
          <p:cNvPicPr>
            <a:picLocks noChangeAspect="1"/>
          </p:cNvPicPr>
          <p:nvPr/>
        </p:nvPicPr>
        <p:blipFill>
          <a:blip r:embed="rId2">
            <a:extLst>
              <a:ext uri="{28A0092B-C50C-407E-A947-70E740481C1C}">
                <a14:useLocalDpi xmlns:a14="http://schemas.microsoft.com/office/drawing/2010/main" val="0"/>
              </a:ext>
            </a:extLst>
          </a:blip>
          <a:srcRect r="27448"/>
          <a:stretch>
            <a:fillRect/>
          </a:stretch>
        </p:blipFill>
        <p:spPr bwMode="auto">
          <a:xfrm>
            <a:off x="4210050" y="3629025"/>
            <a:ext cx="8061325" cy="602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2534" name="Oval" descr="Oval"/>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6583363" y="3795713"/>
            <a:ext cx="919162"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Oval" descr="Oval"/>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9636125" y="3795713"/>
            <a:ext cx="919163"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Linha" descr="Linha"/>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7281863" y="4176713"/>
            <a:ext cx="2579687" cy="33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4" name="Seta"/>
          <p:cNvSpPr/>
          <p:nvPr/>
        </p:nvSpPr>
        <p:spPr>
          <a:xfrm rot="16200000" flipH="1">
            <a:off x="3680619" y="7328694"/>
            <a:ext cx="3535363" cy="536575"/>
          </a:xfrm>
          <a:prstGeom prst="rightArrow">
            <a:avLst>
              <a:gd name="adj1" fmla="val 32000"/>
              <a:gd name="adj2" fmla="val 151427"/>
            </a:avLst>
          </a:prstGeom>
          <a:solidFill>
            <a:schemeClr val="accent5">
              <a:hueOff val="-82419"/>
              <a:satOff val="-9513"/>
              <a:lumOff val="-16343"/>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pic>
        <p:nvPicPr>
          <p:cNvPr id="22538" name="Linha" descr="Linha"/>
          <p:cNvPicPr>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7048500" y="4564063"/>
            <a:ext cx="762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Linha" descr="Linha"/>
          <p:cNvPicPr>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10096500" y="4551363"/>
            <a:ext cx="762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0" name="Leve: 26-40 dB…"/>
          <p:cNvSpPr txBox="1">
            <a:spLocks noChangeArrowheads="1"/>
          </p:cNvSpPr>
          <p:nvPr/>
        </p:nvSpPr>
        <p:spPr bwMode="auto">
          <a:xfrm>
            <a:off x="184150" y="6629400"/>
            <a:ext cx="4033838"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a:t>Leve: 26-40 dB</a:t>
            </a:r>
          </a:p>
          <a:p>
            <a:pPr algn="ctr" eaLnBrk="1"/>
            <a:r>
              <a:rPr lang="pt-BR" altLang="pt-BR"/>
              <a:t>Moderada: 41-55 dB</a:t>
            </a:r>
          </a:p>
          <a:p>
            <a:pPr algn="ctr" eaLnBrk="1"/>
            <a:r>
              <a:rPr lang="pt-BR" altLang="pt-BR"/>
              <a:t>Moderada grave: 56-70 dB</a:t>
            </a:r>
          </a:p>
          <a:p>
            <a:pPr algn="ctr" eaLnBrk="1"/>
            <a:r>
              <a:rPr lang="pt-BR" altLang="pt-BR"/>
              <a:t>Grave: 71-90 dB</a:t>
            </a:r>
          </a:p>
          <a:p>
            <a:pPr algn="ctr" eaLnBrk="1"/>
            <a:r>
              <a:rPr lang="pt-BR" altLang="pt-BR"/>
              <a:t>Profunda: &gt;90 dB</a:t>
            </a:r>
          </a:p>
        </p:txBody>
      </p:sp>
      <p:sp>
        <p:nvSpPr>
          <p:cNvPr id="22541" name="Rectangle 18"/>
          <p:cNvSpPr>
            <a:spLocks noChangeArrowheads="1"/>
          </p:cNvSpPr>
          <p:nvPr/>
        </p:nvSpPr>
        <p:spPr bwMode="auto">
          <a:xfrm>
            <a:off x="207963" y="3452813"/>
            <a:ext cx="4452937" cy="2346325"/>
          </a:xfrm>
          <a:prstGeom prst="rect">
            <a:avLst/>
          </a:prstGeom>
          <a:solidFill>
            <a:schemeClr val="accent2"/>
          </a:solidFill>
          <a:ln w="57150">
            <a:solidFill>
              <a:schemeClr val="fo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r>
              <a:rPr lang="pt-BR" altLang="pt-BR" sz="1800"/>
              <a:t>A perda auditiva de início tardio foi diagnosticada quando o teste auditivo prévio estava dentro dos limites normais. A perda auditiva progressiva foi definida como um aumento na gravidade de 15 dB HL ou mais em pelo menos uma orelha em pelo menos uma frequência</a:t>
            </a:r>
          </a:p>
        </p:txBody>
      </p:sp>
    </p:spTree>
  </p:cSld>
  <p:clrMapOvr>
    <a:masterClrMapping/>
  </p:clrMapOvr>
  <p:transition spd="med"/>
  <p:timing>
    <p:tnLst>
      <p:par>
        <p:cTn id="1" dur="indefinite" restart="never" fill="hold"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pic>
        <p:nvPicPr>
          <p:cNvPr id="23555" name="Imagem" descr="Image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6050" y="3157538"/>
            <a:ext cx="12844463" cy="132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3556" name="Imagem" descr="Imagem"/>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8750" y="4554538"/>
            <a:ext cx="12593638"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3557" name="Nenhuma dessas crianças tinha uma causa conhecida para a perda auditiva"/>
          <p:cNvSpPr txBox="1">
            <a:spLocks noChangeArrowheads="1"/>
          </p:cNvSpPr>
          <p:nvPr/>
        </p:nvSpPr>
        <p:spPr bwMode="auto">
          <a:xfrm>
            <a:off x="2344738" y="8070850"/>
            <a:ext cx="6697662" cy="147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lvl1pPr defTabSz="457200">
              <a:defRPr sz="2400" b="1">
                <a:solidFill>
                  <a:srgbClr val="000000"/>
                </a:solidFill>
                <a:latin typeface="Helvetica Neue"/>
                <a:ea typeface="Helvetica Neue"/>
                <a:cs typeface="Helvetica Neue"/>
                <a:sym typeface="Helvetica Neue"/>
              </a:defRPr>
            </a:lvl1pPr>
            <a:lvl2pPr marL="742950" indent="-285750" defTabSz="457200">
              <a:defRPr sz="2400" b="1">
                <a:solidFill>
                  <a:srgbClr val="000000"/>
                </a:solidFill>
                <a:latin typeface="Helvetica Neue"/>
                <a:ea typeface="Helvetica Neue"/>
                <a:cs typeface="Helvetica Neue"/>
                <a:sym typeface="Helvetica Neue"/>
              </a:defRPr>
            </a:lvl2pPr>
            <a:lvl3pPr marL="1143000" indent="-228600" defTabSz="457200">
              <a:defRPr sz="2400" b="1">
                <a:solidFill>
                  <a:srgbClr val="000000"/>
                </a:solidFill>
                <a:latin typeface="Helvetica Neue"/>
                <a:ea typeface="Helvetica Neue"/>
                <a:cs typeface="Helvetica Neue"/>
                <a:sym typeface="Helvetica Neue"/>
              </a:defRPr>
            </a:lvl3pPr>
            <a:lvl4pPr marL="1600200" indent="-228600" defTabSz="457200">
              <a:defRPr sz="2400" b="1">
                <a:solidFill>
                  <a:srgbClr val="000000"/>
                </a:solidFill>
                <a:latin typeface="Helvetica Neue"/>
                <a:ea typeface="Helvetica Neue"/>
                <a:cs typeface="Helvetica Neue"/>
                <a:sym typeface="Helvetica Neue"/>
              </a:defRPr>
            </a:lvl4pPr>
            <a:lvl5pPr marL="2057400" indent="-228600" defTabSz="457200">
              <a:defRPr sz="2400" b="1">
                <a:solidFill>
                  <a:srgbClr val="000000"/>
                </a:solidFill>
                <a:latin typeface="Helvetica Neue"/>
                <a:ea typeface="Helvetica Neue"/>
                <a:cs typeface="Helvetica Neue"/>
                <a:sym typeface="Helvetica Neue"/>
              </a:defRPr>
            </a:lvl5pPr>
            <a:lvl6pPr marL="2514600" indent="-228600" defTabSz="457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457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457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457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a:r>
              <a:rPr lang="pt-BR" altLang="pt-BR" sz="1800">
                <a:solidFill>
                  <a:schemeClr val="folHlink"/>
                </a:solidFill>
              </a:rPr>
              <a:t>Nenhuma dessas crianças tinha uma causa conhecida para a perda auditiva</a:t>
            </a:r>
          </a:p>
          <a:p>
            <a:pPr algn="ctr" eaLnBrk="1"/>
            <a:r>
              <a:rPr lang="pt-BR" altLang="pt-BR" sz="1800" b="0">
                <a:sym typeface="Helvetica Neue Medium"/>
              </a:rPr>
              <a:t>Enquanto três crianças no período de mudança de pré-prática tinham anormalidades cromossômicas, nenhuma delas havia documentado o início tardio da PHL progressiva.</a:t>
            </a:r>
          </a:p>
        </p:txBody>
      </p:sp>
      <p:sp>
        <p:nvSpPr>
          <p:cNvPr id="227" name="Pós prática"/>
          <p:cNvSpPr/>
          <p:nvPr/>
        </p:nvSpPr>
        <p:spPr>
          <a:xfrm>
            <a:off x="8383588" y="5635625"/>
            <a:ext cx="1498600" cy="773113"/>
          </a:xfrm>
          <a:prstGeom prst="rect">
            <a:avLst/>
          </a:prstGeom>
          <a:solidFill>
            <a:schemeClr val="accent5">
              <a:lumOff val="-29866"/>
            </a:schemeClr>
          </a:solidFill>
          <a:ln w="12700">
            <a:miter lim="400000"/>
          </a:ln>
          <a:extLst>
            <a:ext uri="{C572A759-6A51-4108-AA02-DFA0A04FC94B}"/>
          </a:extLst>
        </p:spPr>
        <p:txBody>
          <a:bodyPr lIns="50800" tIns="50800" rIns="50800" bIns="50800" anchor="ctr"/>
          <a:lstStyle>
            <a:lvl1pPr>
              <a:defRPr sz="2200" b="0">
                <a:solidFill>
                  <a:srgbClr val="FFFFFF"/>
                </a:solidFill>
                <a:latin typeface="+mn-lt"/>
                <a:ea typeface="+mn-ea"/>
                <a:cs typeface="+mn-cs"/>
                <a:sym typeface="Helvetica Neue Medium"/>
              </a:defRPr>
            </a:lvl1pPr>
          </a:lstStyle>
          <a:p>
            <a:pPr algn="ctr" eaLnBrk="1" fontAlgn="auto">
              <a:spcBef>
                <a:spcPts val="0"/>
              </a:spcBef>
              <a:spcAft>
                <a:spcPts val="0"/>
              </a:spcAft>
              <a:defRPr/>
            </a:pPr>
            <a:r>
              <a:rPr kern="0"/>
              <a:t>Pós prática</a:t>
            </a:r>
          </a:p>
        </p:txBody>
      </p:sp>
      <p:sp>
        <p:nvSpPr>
          <p:cNvPr id="228" name="Pré prática"/>
          <p:cNvSpPr/>
          <p:nvPr/>
        </p:nvSpPr>
        <p:spPr>
          <a:xfrm>
            <a:off x="6681788" y="5635625"/>
            <a:ext cx="1498600" cy="773113"/>
          </a:xfrm>
          <a:prstGeom prst="rect">
            <a:avLst/>
          </a:prstGeom>
          <a:solidFill>
            <a:schemeClr val="accent5">
              <a:lumOff val="-29866"/>
            </a:schemeClr>
          </a:solidFill>
          <a:ln w="12700">
            <a:miter lim="400000"/>
          </a:ln>
          <a:extLst>
            <a:ext uri="{C572A759-6A51-4108-AA02-DFA0A04FC94B}"/>
          </a:extLst>
        </p:spPr>
        <p:txBody>
          <a:bodyPr lIns="50800" tIns="50800" rIns="50800" bIns="50800" anchor="ctr"/>
          <a:lstStyle>
            <a:lvl1pPr>
              <a:defRPr sz="2200" b="0">
                <a:solidFill>
                  <a:srgbClr val="FFFFFF"/>
                </a:solidFill>
                <a:latin typeface="+mn-lt"/>
                <a:ea typeface="+mn-ea"/>
                <a:cs typeface="+mn-cs"/>
                <a:sym typeface="Helvetica Neue Medium"/>
              </a:defRPr>
            </a:lvl1pPr>
          </a:lstStyle>
          <a:p>
            <a:pPr algn="ctr" eaLnBrk="1" fontAlgn="auto">
              <a:spcBef>
                <a:spcPts val="0"/>
              </a:spcBef>
              <a:spcAft>
                <a:spcPts val="0"/>
              </a:spcAft>
              <a:defRPr/>
            </a:pPr>
            <a:r>
              <a:rPr kern="0"/>
              <a:t>Pré prática</a:t>
            </a:r>
          </a:p>
        </p:txBody>
      </p:sp>
      <p:pic>
        <p:nvPicPr>
          <p:cNvPr id="23560" name="Imagem" descr="Imagem"/>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101263" y="200025"/>
            <a:ext cx="2705100" cy="284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3561" name="Oval" descr="Oval"/>
          <p:cNvPicPr>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11071225" y="4730750"/>
            <a:ext cx="1397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Rectangle 12"/>
          <p:cNvSpPr>
            <a:spLocks noChangeArrowheads="1"/>
          </p:cNvSpPr>
          <p:nvPr/>
        </p:nvSpPr>
        <p:spPr bwMode="auto">
          <a:xfrm>
            <a:off x="0" y="4959350"/>
            <a:ext cx="5403850" cy="6238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sz="1600"/>
              <a:t>Atraso do início da perda auditiva bilateral progressiva </a:t>
            </a:r>
          </a:p>
          <a:p>
            <a:pPr algn="ctr" defTabSz="914400"/>
            <a:r>
              <a:rPr lang="pt-BR" altLang="pt-BR" sz="1600"/>
              <a:t>permanente por 4,5 anos n(%)</a:t>
            </a:r>
          </a:p>
        </p:txBody>
      </p:sp>
      <p:sp>
        <p:nvSpPr>
          <p:cNvPr id="23563" name="Text Box 13"/>
          <p:cNvSpPr txBox="1">
            <a:spLocks/>
          </p:cNvSpPr>
          <p:nvPr/>
        </p:nvSpPr>
        <p:spPr bwMode="auto">
          <a:xfrm>
            <a:off x="0" y="5929313"/>
            <a:ext cx="9812338" cy="267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marL="444500" indent="-444500">
              <a:spcBef>
                <a:spcPts val="4200"/>
              </a:spcBef>
              <a:buSzPct val="145000"/>
              <a:buChar char="•"/>
              <a:defRPr sz="3200">
                <a:solidFill>
                  <a:srgbClr val="000000"/>
                </a:solidFill>
                <a:latin typeface="Helvetica Neue"/>
                <a:ea typeface="Helvetica Neue"/>
                <a:cs typeface="Helvetica Neue"/>
                <a:sym typeface="Helvetica Neue"/>
              </a:defRPr>
            </a:lvl1pPr>
            <a:lvl2pPr marL="889000" indent="-444500">
              <a:spcBef>
                <a:spcPts val="4200"/>
              </a:spcBef>
              <a:buSzPct val="145000"/>
              <a:buChar char="•"/>
              <a:defRPr sz="3200">
                <a:solidFill>
                  <a:srgbClr val="000000"/>
                </a:solidFill>
                <a:latin typeface="Helvetica Neue"/>
                <a:ea typeface="Helvetica Neue"/>
                <a:cs typeface="Helvetica Neue"/>
                <a:sym typeface="Helvetica Neue"/>
              </a:defRPr>
            </a:lvl2pPr>
            <a:lvl3pPr marL="1333500" indent="-444500">
              <a:spcBef>
                <a:spcPts val="4200"/>
              </a:spcBef>
              <a:buSzPct val="145000"/>
              <a:buChar char="•"/>
              <a:defRPr sz="3200">
                <a:solidFill>
                  <a:srgbClr val="000000"/>
                </a:solidFill>
                <a:latin typeface="Helvetica Neue"/>
                <a:ea typeface="Helvetica Neue"/>
                <a:cs typeface="Helvetica Neue"/>
                <a:sym typeface="Helvetica Neue"/>
              </a:defRPr>
            </a:lvl3pPr>
            <a:lvl4pPr marL="1778000" indent="-444500">
              <a:spcBef>
                <a:spcPts val="4200"/>
              </a:spcBef>
              <a:buSzPct val="145000"/>
              <a:buChar char="•"/>
              <a:defRPr sz="3200">
                <a:solidFill>
                  <a:srgbClr val="000000"/>
                </a:solidFill>
                <a:latin typeface="Helvetica Neue"/>
                <a:ea typeface="Helvetica Neue"/>
                <a:cs typeface="Helvetica Neue"/>
                <a:sym typeface="Helvetica Neue"/>
              </a:defRPr>
            </a:lvl4pPr>
            <a:lvl5pPr marL="2222500" indent="-444500">
              <a:spcBef>
                <a:spcPts val="4200"/>
              </a:spcBef>
              <a:buSzPct val="145000"/>
              <a:buChar char="•"/>
              <a:defRPr sz="3200">
                <a:solidFill>
                  <a:srgbClr val="000000"/>
                </a:solidFill>
                <a:latin typeface="Helvetica Neue"/>
                <a:ea typeface="Helvetica Neue"/>
                <a:cs typeface="Helvetica Neue"/>
                <a:sym typeface="Helvetica Neue"/>
              </a:defRPr>
            </a:lvl5pPr>
            <a:lvl6pPr marL="2679700" indent="-444500" defTabSz="584200" eaLnBrk="0" fontAlgn="base" hangingPunct="0">
              <a:spcBef>
                <a:spcPts val="4200"/>
              </a:spcBef>
              <a:spcAft>
                <a:spcPct val="0"/>
              </a:spcAft>
              <a:buSzPct val="145000"/>
              <a:buChar char="•"/>
              <a:defRPr sz="3200">
                <a:solidFill>
                  <a:srgbClr val="000000"/>
                </a:solidFill>
                <a:latin typeface="Helvetica Neue"/>
                <a:ea typeface="Helvetica Neue"/>
                <a:cs typeface="Helvetica Neue"/>
                <a:sym typeface="Helvetica Neue"/>
              </a:defRPr>
            </a:lvl6pPr>
            <a:lvl7pPr marL="3136900" indent="-444500" defTabSz="584200" eaLnBrk="0" fontAlgn="base" hangingPunct="0">
              <a:spcBef>
                <a:spcPts val="4200"/>
              </a:spcBef>
              <a:spcAft>
                <a:spcPct val="0"/>
              </a:spcAft>
              <a:buSzPct val="145000"/>
              <a:buChar char="•"/>
              <a:defRPr sz="3200">
                <a:solidFill>
                  <a:srgbClr val="000000"/>
                </a:solidFill>
                <a:latin typeface="Helvetica Neue"/>
                <a:ea typeface="Helvetica Neue"/>
                <a:cs typeface="Helvetica Neue"/>
                <a:sym typeface="Helvetica Neue"/>
              </a:defRPr>
            </a:lvl7pPr>
            <a:lvl8pPr marL="3594100" indent="-444500" defTabSz="584200" eaLnBrk="0" fontAlgn="base" hangingPunct="0">
              <a:spcBef>
                <a:spcPts val="4200"/>
              </a:spcBef>
              <a:spcAft>
                <a:spcPct val="0"/>
              </a:spcAft>
              <a:buSzPct val="145000"/>
              <a:buChar char="•"/>
              <a:defRPr sz="3200">
                <a:solidFill>
                  <a:srgbClr val="000000"/>
                </a:solidFill>
                <a:latin typeface="Helvetica Neue"/>
                <a:ea typeface="Helvetica Neue"/>
                <a:cs typeface="Helvetica Neue"/>
                <a:sym typeface="Helvetica Neue"/>
              </a:defRPr>
            </a:lvl8pPr>
            <a:lvl9pPr marL="4051300" indent="-444500" defTabSz="584200" eaLnBrk="0" fontAlgn="base" hangingPunct="0">
              <a:spcBef>
                <a:spcPts val="4200"/>
              </a:spcBef>
              <a:spcAft>
                <a:spcPct val="0"/>
              </a:spcAft>
              <a:buSzPct val="145000"/>
              <a:buChar char="•"/>
              <a:defRPr sz="3200">
                <a:solidFill>
                  <a:srgbClr val="000000"/>
                </a:solidFill>
                <a:latin typeface="Helvetica Neue"/>
                <a:ea typeface="Helvetica Neue"/>
                <a:cs typeface="Helvetica Neue"/>
                <a:sym typeface="Helvetica Neue"/>
              </a:defRPr>
            </a:lvl9pPr>
          </a:lstStyle>
          <a:p>
            <a:pPr algn="ctr"/>
            <a:r>
              <a:rPr lang="pt-BR" altLang="pt-BR" sz="2000">
                <a:solidFill>
                  <a:schemeClr val="hlink"/>
                </a:solidFill>
              </a:rPr>
              <a:t>Regressão logística múltipla Firth usada para determinar a combinação de variáveis que predizem PHL, e ajustando essas seis variáveis de confusão, mostrou o único preditor estatisticamente significativo para cirurgia que ocorreu no período de tempo foi  a mudança de prática (OR de  0,03 (IC 95%, 0-0,35; p = 0,001).</a:t>
            </a:r>
          </a:p>
        </p:txBody>
      </p:sp>
      <p:sp>
        <p:nvSpPr>
          <p:cNvPr id="23564" name="Line 14"/>
          <p:cNvSpPr>
            <a:spLocks noChangeShapeType="1"/>
          </p:cNvSpPr>
          <p:nvPr/>
        </p:nvSpPr>
        <p:spPr bwMode="auto">
          <a:xfrm flipV="1">
            <a:off x="2881313" y="5929313"/>
            <a:ext cx="831850" cy="388937"/>
          </a:xfrm>
          <a:prstGeom prst="line">
            <a:avLst/>
          </a:prstGeom>
          <a:noFill/>
          <a:ln w="762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3565" name="Materiais e Métodos"/>
          <p:cNvSpPr txBox="1">
            <a:spLocks/>
          </p:cNvSpPr>
          <p:nvPr/>
        </p:nvSpPr>
        <p:spPr bwMode="auto">
          <a:xfrm>
            <a:off x="1230313" y="-604838"/>
            <a:ext cx="11099800" cy="215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defTabSz="5842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eaLnBrk="1" hangingPunct="1"/>
            <a:r>
              <a:rPr lang="pt-BR" altLang="pt-BR" sz="6400" b="0">
                <a:solidFill>
                  <a:schemeClr val="hlink"/>
                </a:solidFill>
                <a:latin typeface="Helvetica Neue Medium"/>
                <a:ea typeface="Helvetica Neue Medium"/>
                <a:cs typeface="Helvetica Neue Medium"/>
                <a:sym typeface="Helvetica Neue Medium"/>
              </a:rPr>
              <a:t>Resultados</a:t>
            </a:r>
          </a:p>
        </p:txBody>
      </p:sp>
      <p:sp>
        <p:nvSpPr>
          <p:cNvPr id="23566" name="Rectangle 16"/>
          <p:cNvSpPr>
            <a:spLocks noChangeArrowheads="1"/>
          </p:cNvSpPr>
          <p:nvPr/>
        </p:nvSpPr>
        <p:spPr bwMode="auto">
          <a:xfrm>
            <a:off x="0" y="1076325"/>
            <a:ext cx="95631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a:solidFill>
                  <a:schemeClr val="folHlink"/>
                </a:solidFill>
              </a:rPr>
              <a:t>A PHL sensorial progressiva de início tardio bilateral ocorreu</a:t>
            </a:r>
          </a:p>
          <a:p>
            <a:pPr algn="ctr" defTabSz="914400"/>
            <a:r>
              <a:rPr lang="pt-BR" altLang="pt-BR">
                <a:solidFill>
                  <a:schemeClr val="folHlink"/>
                </a:solidFill>
              </a:rPr>
              <a:t>em 17 de 100 sobreviventes (17%) (IC 95%, 10,2–25,8%) pré-prática </a:t>
            </a:r>
            <a:r>
              <a:rPr lang="pt-BR" altLang="pt-BR">
                <a:solidFill>
                  <a:schemeClr val="hlink"/>
                </a:solidFill>
              </a:rPr>
              <a:t>e com a mudança da prática, 0 de 73 (IC 95% unilateral, 0-4,9% mudança pós-prática)</a:t>
            </a:r>
          </a:p>
        </p:txBody>
      </p:sp>
      <p:pic>
        <p:nvPicPr>
          <p:cNvPr id="23567" name="Imagem" descr="Imagem"/>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01638" y="7943850"/>
            <a:ext cx="1811337"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Grp="1"/>
          </p:cNvSpPr>
          <p:nvPr>
            <p:ph type="title"/>
          </p:nvPr>
        </p:nvSpPr>
        <p:spPr>
          <a:xfrm>
            <a:off x="812800" y="-592138"/>
            <a:ext cx="11099800" cy="2159001"/>
          </a:xfrm>
        </p:spPr>
        <p:txBody>
          <a:bodyPr/>
          <a:lstStyle/>
          <a:p>
            <a:r>
              <a:rPr lang="pt-BR" altLang="pt-BR" sz="6000" smtClean="0">
                <a:solidFill>
                  <a:schemeClr val="hlink"/>
                </a:solidFill>
              </a:rPr>
              <a:t>Discussão</a:t>
            </a:r>
          </a:p>
        </p:txBody>
      </p:sp>
      <p:sp>
        <p:nvSpPr>
          <p:cNvPr id="24579" name="Text Box 3"/>
          <p:cNvSpPr txBox="1">
            <a:spLocks noGrp="1"/>
          </p:cNvSpPr>
          <p:nvPr>
            <p:ph type="body" idx="1"/>
          </p:nvPr>
        </p:nvSpPr>
        <p:spPr>
          <a:xfrm>
            <a:off x="882650" y="1398588"/>
            <a:ext cx="11099800" cy="6286500"/>
          </a:xfrm>
        </p:spPr>
        <p:txBody>
          <a:bodyPr/>
          <a:lstStyle/>
          <a:p>
            <a:pPr>
              <a:lnSpc>
                <a:spcPct val="90000"/>
              </a:lnSpc>
            </a:pPr>
            <a:r>
              <a:rPr lang="pt-BR" altLang="pt-BR" smtClean="0"/>
              <a:t>Este centro documentou previamente uma alta prevalência de </a:t>
            </a:r>
            <a:r>
              <a:rPr lang="pt-BR" altLang="pt-BR" i="1" smtClean="0">
                <a:solidFill>
                  <a:schemeClr val="tx1"/>
                </a:solidFill>
              </a:rPr>
              <a:t>PHL</a:t>
            </a:r>
            <a:r>
              <a:rPr lang="pt-BR" altLang="pt-BR" b="1" i="1" smtClean="0">
                <a:solidFill>
                  <a:srgbClr val="FF0000"/>
                </a:solidFill>
              </a:rPr>
              <a:t> </a:t>
            </a:r>
            <a:r>
              <a:rPr lang="pt-BR" altLang="pt-BR" smtClean="0"/>
              <a:t>progressiva bilateral de início tardio entre sobreviventes a termo e próximo ao termo após insuficiência respiratória grave neonatal (2–6). </a:t>
            </a:r>
          </a:p>
          <a:p>
            <a:pPr>
              <a:lnSpc>
                <a:spcPct val="90000"/>
              </a:lnSpc>
            </a:pPr>
            <a:r>
              <a:rPr lang="pt-BR" altLang="pt-BR" smtClean="0">
                <a:solidFill>
                  <a:schemeClr val="hlink"/>
                </a:solidFill>
              </a:rPr>
              <a:t>Crítico para o pano de fundo para este presente estudo foi o achado inesperado do mesmo tipo de PHL entre crianças operadas por  HLHS onde foram usados numerosos medicamentos ototóxicos e concluiu que </a:t>
            </a:r>
            <a:r>
              <a:rPr lang="pt-BR" altLang="pt-BR" b="1" smtClean="0">
                <a:solidFill>
                  <a:schemeClr val="hlink"/>
                </a:solidFill>
              </a:rPr>
              <a:t>este tipo de PHL foi associado com furosemida dado por </a:t>
            </a:r>
            <a:r>
              <a:rPr lang="pt-BR" altLang="pt-BR" b="1" i="1" smtClean="0">
                <a:solidFill>
                  <a:schemeClr val="hlink"/>
                </a:solidFill>
              </a:rPr>
              <a:t>bolus</a:t>
            </a:r>
            <a:r>
              <a:rPr lang="pt-BR" altLang="pt-BR" b="1" smtClean="0">
                <a:solidFill>
                  <a:schemeClr val="hlink"/>
                </a:solidFill>
              </a:rPr>
              <a:t> EV, e não com furosemida não administrado  em </a:t>
            </a:r>
            <a:r>
              <a:rPr lang="pt-BR" altLang="pt-BR" b="1" i="1" smtClean="0">
                <a:solidFill>
                  <a:schemeClr val="hlink"/>
                </a:solidFill>
              </a:rPr>
              <a:t>bolus</a:t>
            </a:r>
            <a:r>
              <a:rPr lang="pt-BR" altLang="pt-BR" b="1" smtClean="0">
                <a:solidFill>
                  <a:schemeClr val="hlink"/>
                </a:solidFill>
              </a:rPr>
              <a:t> ou outros medicamentos ototóxicos (1). </a:t>
            </a:r>
          </a:p>
          <a:p>
            <a:pPr>
              <a:lnSpc>
                <a:spcPct val="90000"/>
              </a:lnSpc>
            </a:pPr>
            <a:r>
              <a:rPr lang="pt-BR" altLang="pt-BR" smtClean="0"/>
              <a:t>Como outros métodos de investigação adicional como um ensaio clínico, não seriam eticamente aceitável, os autores lançaram mão da avaliação da melhoria. </a:t>
            </a:r>
          </a:p>
        </p:txBody>
      </p:sp>
      <p:pic>
        <p:nvPicPr>
          <p:cNvPr id="24580" name="Imagem" descr="Image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814050" y="7562850"/>
            <a:ext cx="2190750"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4581" name="Rectangle 5"/>
          <p:cNvSpPr>
            <a:spLocks noChangeArrowheads="1"/>
          </p:cNvSpPr>
          <p:nvPr/>
        </p:nvSpPr>
        <p:spPr bwMode="auto">
          <a:xfrm>
            <a:off x="2906713" y="8348663"/>
            <a:ext cx="6502400" cy="1044575"/>
          </a:xfrm>
          <a:prstGeom prst="rect">
            <a:avLst/>
          </a:prstGeom>
          <a:noFill/>
          <a:ln w="38100">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r>
              <a:rPr lang="pt-BR" altLang="pt-BR" sz="2000" b="0">
                <a:solidFill>
                  <a:srgbClr val="009900"/>
                </a:solidFill>
              </a:rPr>
              <a:t>Este estudo descreve uma prática simples de mudança consistindo em retardar a taxa de administração de</a:t>
            </a:r>
          </a:p>
          <a:p>
            <a:pPr defTabSz="914400"/>
            <a:r>
              <a:rPr lang="pt-BR" altLang="pt-BR" sz="2000" b="0">
                <a:solidFill>
                  <a:srgbClr val="009900"/>
                </a:solidFill>
              </a:rPr>
              <a:t>furosemida EV para aderir às melhores práticas</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3"/>
          <p:cNvSpPr txBox="1">
            <a:spLocks noGrp="1"/>
          </p:cNvSpPr>
          <p:nvPr>
            <p:ph type="body" idx="1"/>
          </p:nvPr>
        </p:nvSpPr>
        <p:spPr>
          <a:xfrm>
            <a:off x="714375" y="1203325"/>
            <a:ext cx="12290425" cy="7062788"/>
          </a:xfrm>
        </p:spPr>
        <p:txBody>
          <a:bodyPr/>
          <a:lstStyle/>
          <a:p>
            <a:pPr>
              <a:lnSpc>
                <a:spcPct val="80000"/>
              </a:lnSpc>
            </a:pPr>
            <a:r>
              <a:rPr lang="pt-BR" altLang="pt-BR" sz="2800" smtClean="0"/>
              <a:t>A perda auditiva é uma deficiência significativa que potencialmente interfere na comunicação e na alfabetização. Para crianças que estiveram gravemente doentes, a PHL é um fardo adicional para outras preocupações de saúde e desenvolvimento.</a:t>
            </a:r>
          </a:p>
          <a:p>
            <a:pPr>
              <a:lnSpc>
                <a:spcPct val="80000"/>
              </a:lnSpc>
            </a:pPr>
            <a:r>
              <a:rPr lang="pt-BR" altLang="pt-BR" sz="2800" smtClean="0"/>
              <a:t> </a:t>
            </a:r>
            <a:r>
              <a:rPr lang="pt-BR" altLang="pt-BR" sz="2800" b="1" smtClean="0">
                <a:solidFill>
                  <a:schemeClr val="hlink"/>
                </a:solidFill>
              </a:rPr>
              <a:t>Evitar a perda auditiva pode significar diferença para o nível de emprego educacional e futuro de uma criança</a:t>
            </a:r>
            <a:r>
              <a:rPr lang="pt-BR" altLang="pt-BR" sz="2800" smtClean="0"/>
              <a:t> (15, 29). Para cada criança que não necessita de avaliações repetidas de audição e linguagem e terapia, amplificação, comunicação especializada e instrução de alfabetização, e possível necessidade de implante coclear, haverá economia de custos na sociedade (30). </a:t>
            </a:r>
          </a:p>
          <a:p>
            <a:pPr>
              <a:lnSpc>
                <a:spcPct val="80000"/>
              </a:lnSpc>
            </a:pPr>
            <a:r>
              <a:rPr lang="pt-BR" altLang="pt-BR" sz="2800" smtClean="0"/>
              <a:t>O tipo paliação de ventrículo único, mas foi relatado com hipertensão pulmonar persistente, após correção de hérnia diafragmática congênita e ECMO (2–12).</a:t>
            </a:r>
          </a:p>
          <a:p>
            <a:pPr algn="ctr">
              <a:lnSpc>
                <a:spcPct val="80000"/>
              </a:lnSpc>
            </a:pPr>
            <a:r>
              <a:rPr lang="pt-BR" altLang="pt-BR" b="1" smtClean="0">
                <a:solidFill>
                  <a:schemeClr val="hlink"/>
                </a:solidFill>
              </a:rPr>
              <a:t>Com esta mudança de prática, este tipo de PHL foi eliminada da nossa região (31).</a:t>
            </a:r>
          </a:p>
        </p:txBody>
      </p:sp>
      <p:sp>
        <p:nvSpPr>
          <p:cNvPr id="25603" name="Text Box 4"/>
          <p:cNvSpPr txBox="1">
            <a:spLocks noGrp="1"/>
          </p:cNvSpPr>
          <p:nvPr>
            <p:ph type="title"/>
          </p:nvPr>
        </p:nvSpPr>
        <p:spPr>
          <a:xfrm>
            <a:off x="1284288" y="-566738"/>
            <a:ext cx="11099800" cy="2159001"/>
          </a:xfrm>
          <a:noFill/>
        </p:spPr>
        <p:txBody>
          <a:bodyPr/>
          <a:lstStyle/>
          <a:p>
            <a:r>
              <a:rPr lang="pt-BR" altLang="pt-BR" smtClean="0">
                <a:solidFill>
                  <a:schemeClr val="hlink"/>
                </a:solidFill>
              </a:rPr>
              <a:t>Discussão</a:t>
            </a:r>
          </a:p>
        </p:txBody>
      </p:sp>
      <p:pic>
        <p:nvPicPr>
          <p:cNvPr id="25604" name="Imagem" descr="Image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953375"/>
            <a:ext cx="2798763"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
          <p:cNvSpPr txBox="1">
            <a:spLocks noGrp="1"/>
          </p:cNvSpPr>
          <p:nvPr>
            <p:ph type="body" idx="1"/>
          </p:nvPr>
        </p:nvSpPr>
        <p:spPr>
          <a:xfrm>
            <a:off x="0" y="0"/>
            <a:ext cx="12800013" cy="8285163"/>
          </a:xfrm>
        </p:spPr>
        <p:txBody>
          <a:bodyPr/>
          <a:lstStyle/>
          <a:p>
            <a:pPr>
              <a:lnSpc>
                <a:spcPct val="90000"/>
              </a:lnSpc>
            </a:pPr>
            <a:r>
              <a:rPr lang="pt-BR" altLang="pt-BR" sz="2800" smtClean="0"/>
              <a:t>A experiência clínica de longo prazo com o acompanhamento de recém-nascidos doentes sugere um padrão reconhecível para o desenvolvimento de PHL após o uso rápido de furosemida IV (2–6). </a:t>
            </a:r>
          </a:p>
          <a:p>
            <a:pPr>
              <a:lnSpc>
                <a:spcPct val="90000"/>
              </a:lnSpc>
            </a:pPr>
            <a:r>
              <a:rPr lang="pt-BR" altLang="pt-BR" sz="2800" smtClean="0"/>
              <a:t>As avaliações auditivas neonatais estão dentro dos limites normais. </a:t>
            </a:r>
            <a:r>
              <a:rPr lang="pt-BR" altLang="pt-BR" sz="2800" b="1" smtClean="0">
                <a:solidFill>
                  <a:srgbClr val="FF0000"/>
                </a:solidFill>
              </a:rPr>
              <a:t>Uma perda em altas frequências (4.000 a 8.000 Hz) e / ou ausência de emissões otoacústicas pode ser a primeira indicação. </a:t>
            </a:r>
          </a:p>
          <a:p>
            <a:pPr algn="ctr">
              <a:lnSpc>
                <a:spcPct val="90000"/>
              </a:lnSpc>
            </a:pPr>
            <a:r>
              <a:rPr lang="pt-BR" altLang="pt-BR" sz="2800" b="1" smtClean="0">
                <a:solidFill>
                  <a:srgbClr val="FF0000"/>
                </a:solidFill>
              </a:rPr>
              <a:t>Freqüentemente, uma perda de alta freqüência é encontrada na primeira consulta de acompanhamento com audição normal em freqüências mais baixas, até 1.000 ou 2.000 Hz, e uma perda moderada em freqüências mais altas. </a:t>
            </a:r>
          </a:p>
        </p:txBody>
      </p:sp>
      <p:sp>
        <p:nvSpPr>
          <p:cNvPr id="26627" name="Text Box 4"/>
          <p:cNvSpPr txBox="1">
            <a:spLocks noGrp="1"/>
          </p:cNvSpPr>
          <p:nvPr>
            <p:ph type="title"/>
          </p:nvPr>
        </p:nvSpPr>
        <p:spPr>
          <a:xfrm>
            <a:off x="965200" y="-287338"/>
            <a:ext cx="11099800" cy="2159001"/>
          </a:xfrm>
          <a:noFill/>
        </p:spPr>
        <p:txBody>
          <a:bodyPr/>
          <a:lstStyle/>
          <a:p>
            <a:r>
              <a:rPr lang="pt-BR" altLang="pt-BR" smtClean="0">
                <a:solidFill>
                  <a:schemeClr val="hlink"/>
                </a:solidFill>
              </a:rPr>
              <a:t>Discussão</a:t>
            </a: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3"/>
          <p:cNvSpPr txBox="1">
            <a:spLocks noGrp="1"/>
          </p:cNvSpPr>
          <p:nvPr>
            <p:ph type="body" idx="1"/>
          </p:nvPr>
        </p:nvSpPr>
        <p:spPr>
          <a:xfrm>
            <a:off x="993775" y="1509713"/>
            <a:ext cx="11099800" cy="6286500"/>
          </a:xfrm>
        </p:spPr>
        <p:txBody>
          <a:bodyPr/>
          <a:lstStyle/>
          <a:p>
            <a:pPr>
              <a:lnSpc>
                <a:spcPct val="80000"/>
              </a:lnSpc>
            </a:pPr>
            <a:r>
              <a:rPr lang="pt-BR" altLang="pt-BR" sz="2000" smtClean="0"/>
              <a:t>A progressão pode ocorrer dentro de vários meses, mostrando tanto uma perda maior nas freqüências mais altas quanto uma perda que se estende em freqüências mais baixas. </a:t>
            </a:r>
          </a:p>
          <a:p>
            <a:pPr>
              <a:lnSpc>
                <a:spcPct val="80000"/>
              </a:lnSpc>
            </a:pPr>
            <a:r>
              <a:rPr lang="pt-BR" altLang="pt-BR" sz="2000" smtClean="0">
                <a:solidFill>
                  <a:srgbClr val="FF0000"/>
                </a:solidFill>
              </a:rPr>
              <a:t>Os autores descobriram  que quanto mais rápida a progressão, mais grave é a perda final</a:t>
            </a:r>
            <a:r>
              <a:rPr lang="pt-BR" altLang="pt-BR" sz="2000" smtClean="0"/>
              <a:t>, podendo resultar em perda grave a profunda em todas as freqüências. </a:t>
            </a:r>
          </a:p>
          <a:p>
            <a:pPr>
              <a:lnSpc>
                <a:spcPct val="80000"/>
              </a:lnSpc>
            </a:pPr>
            <a:endParaRPr lang="pt-BR" altLang="pt-BR" sz="2000" smtClean="0"/>
          </a:p>
          <a:p>
            <a:pPr>
              <a:lnSpc>
                <a:spcPct val="80000"/>
              </a:lnSpc>
            </a:pPr>
            <a:r>
              <a:rPr lang="pt-BR" altLang="pt-BR" sz="2000" smtClean="0"/>
              <a:t> As crianças podem exigir implante coclear. </a:t>
            </a:r>
          </a:p>
          <a:p>
            <a:pPr>
              <a:lnSpc>
                <a:spcPct val="80000"/>
              </a:lnSpc>
            </a:pPr>
            <a:r>
              <a:rPr lang="pt-BR" altLang="pt-BR" sz="2000" smtClean="0"/>
              <a:t>Com a triagem universal do recém-nascido, esse padrão de perda provavelmente resultaria em um “passe”; assim em curso são necessárias avaliações para descartar a progressão tardia da PHL. </a:t>
            </a:r>
          </a:p>
          <a:p>
            <a:pPr>
              <a:lnSpc>
                <a:spcPct val="80000"/>
              </a:lnSpc>
            </a:pPr>
            <a:r>
              <a:rPr lang="pt-BR" altLang="pt-BR" sz="2000" smtClean="0"/>
              <a:t>Calendário e métodos de vigilância para início tardio da  PHL foram recomendados (15, 32).</a:t>
            </a:r>
          </a:p>
          <a:p>
            <a:pPr>
              <a:lnSpc>
                <a:spcPct val="80000"/>
              </a:lnSpc>
            </a:pPr>
            <a:endParaRPr lang="pt-BR" altLang="pt-BR" sz="1800" smtClean="0"/>
          </a:p>
        </p:txBody>
      </p:sp>
      <p:sp>
        <p:nvSpPr>
          <p:cNvPr id="27651" name="Text Box 4"/>
          <p:cNvSpPr txBox="1">
            <a:spLocks noGrp="1"/>
          </p:cNvSpPr>
          <p:nvPr>
            <p:ph type="title"/>
          </p:nvPr>
        </p:nvSpPr>
        <p:spPr>
          <a:xfrm>
            <a:off x="965200" y="-287338"/>
            <a:ext cx="11099800" cy="2159001"/>
          </a:xfrm>
          <a:noFill/>
        </p:spPr>
        <p:txBody>
          <a:bodyPr/>
          <a:lstStyle/>
          <a:p>
            <a:r>
              <a:rPr lang="pt-BR" altLang="pt-BR" smtClean="0">
                <a:solidFill>
                  <a:schemeClr val="hlink"/>
                </a:solidFill>
              </a:rPr>
              <a:t>Discussão</a:t>
            </a:r>
          </a:p>
        </p:txBody>
      </p:sp>
      <p:pic>
        <p:nvPicPr>
          <p:cNvPr id="263" name="Imagem" descr="Imagem"/>
          <p:cNvPicPr>
            <a:picLocks noChangeAspect="1"/>
          </p:cNvPicPr>
          <p:nvPr/>
        </p:nvPicPr>
        <p:blipFill>
          <a:blip r:embed="rId2"/>
          <a:srcRect/>
          <a:stretch>
            <a:fillRect/>
          </a:stretch>
        </p:blipFill>
        <p:spPr bwMode="auto">
          <a:xfrm>
            <a:off x="4203700" y="6924675"/>
            <a:ext cx="4306888" cy="2386013"/>
          </a:xfrm>
          <a:prstGeom prst="rect">
            <a:avLst/>
          </a:prstGeom>
          <a:noFill/>
          <a:ln>
            <a:noFill/>
          </a:ln>
          <a:effectLst>
            <a:outerShdw blurRad="254000" dist="127000" dir="5400000"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400000"/>
                <a:headEnd/>
                <a:tailEnd/>
              </a14:hiddenLine>
            </a:ext>
          </a:extLst>
        </p:spPr>
      </p:pic>
      <p:sp>
        <p:nvSpPr>
          <p:cNvPr id="262" name="Todas as crianças do estudo necessitaram de amplificação"/>
          <p:cNvSpPr/>
          <p:nvPr/>
        </p:nvSpPr>
        <p:spPr>
          <a:xfrm>
            <a:off x="2232025" y="3332163"/>
            <a:ext cx="7031038" cy="1173162"/>
          </a:xfrm>
          <a:prstGeom prst="rect">
            <a:avLst/>
          </a:prstGeom>
          <a:solidFill>
            <a:srgbClr val="5E5E5E"/>
          </a:solidFill>
          <a:ln w="12700">
            <a:miter lim="400000"/>
          </a:ln>
          <a:effectLst>
            <a:outerShdw blurRad="190500" dist="8455" dir="5400000" rotWithShape="0">
              <a:srgbClr val="000000"/>
            </a:outerShdw>
          </a:effectLst>
          <a:extLst>
            <a:ext uri="{C572A759-6A51-4108-AA02-DFA0A04FC94B}"/>
          </a:extLst>
        </p:spPr>
        <p:txBody>
          <a:bodyPr lIns="50800" tIns="50800" rIns="50800" bIns="50800" anchor="ctr"/>
          <a:lstStyle>
            <a:lvl1pPr>
              <a:defRPr sz="2200" b="0">
                <a:solidFill>
                  <a:srgbClr val="FFFFFF"/>
                </a:solidFill>
                <a:latin typeface="+mn-lt"/>
                <a:ea typeface="+mn-ea"/>
                <a:cs typeface="+mn-cs"/>
                <a:sym typeface="Helvetica Neue Medium"/>
              </a:defRPr>
            </a:lvl1pPr>
          </a:lstStyle>
          <a:p>
            <a:pPr algn="ctr" eaLnBrk="1" fontAlgn="auto">
              <a:spcBef>
                <a:spcPts val="0"/>
              </a:spcBef>
              <a:spcAft>
                <a:spcPts val="0"/>
              </a:spcAft>
              <a:defRPr/>
            </a:pPr>
            <a:r>
              <a:rPr kern="0"/>
              <a:t>Todas as crianças do estudo necessitaram de amplificação</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 name="As causas comuns de perda auditiva sensorial incluem:…"/>
          <p:cNvSpPr txBox="1">
            <a:spLocks noGrp="1"/>
          </p:cNvSpPr>
          <p:nvPr>
            <p:ph type="body" idx="1"/>
          </p:nvPr>
        </p:nvSpPr>
        <p:spPr>
          <a:xfrm>
            <a:off x="952500" y="2722563"/>
            <a:ext cx="11099800" cy="6286500"/>
          </a:xfrm>
        </p:spPr>
        <p:txBody>
          <a:bodyPr anchor="t">
            <a:normAutofit/>
          </a:bodyPr>
          <a:lstStyle/>
          <a:p>
            <a:pPr marL="305593" indent="-305593" defTabSz="457200" eaLnBrk="1" fontAlgn="auto" hangingPunct="1">
              <a:spcBef>
                <a:spcPts val="0"/>
              </a:spcBef>
              <a:spcAft>
                <a:spcPts val="0"/>
              </a:spcAft>
              <a:defRPr sz="2400">
                <a:solidFill>
                  <a:srgbClr val="212121"/>
                </a:solidFill>
              </a:defRPr>
            </a:pPr>
            <a:r>
              <a:rPr sz="2400">
                <a:solidFill>
                  <a:srgbClr val="212121"/>
                </a:solidFill>
              </a:rPr>
              <a:t>As causas comuns de perda auditiva sensorial incluem:</a:t>
            </a:r>
          </a:p>
          <a:p>
            <a:pPr marL="0" indent="0" defTabSz="457200" eaLnBrk="1" fontAlgn="auto" hangingPunct="1">
              <a:spcBef>
                <a:spcPts val="0"/>
              </a:spcBef>
              <a:spcAft>
                <a:spcPts val="0"/>
              </a:spcAft>
              <a:buSzTx/>
              <a:buFontTx/>
              <a:buNone/>
              <a:defRPr sz="2200">
                <a:solidFill>
                  <a:srgbClr val="212121"/>
                </a:solidFill>
              </a:defRPr>
            </a:pPr>
            <a:endParaRPr sz="2200">
              <a:solidFill>
                <a:srgbClr val="212121"/>
              </a:solidFill>
            </a:endParaRPr>
          </a:p>
          <a:p>
            <a:pPr marL="0" indent="0" defTabSz="457200" eaLnBrk="1" fontAlgn="auto" hangingPunct="1">
              <a:spcBef>
                <a:spcPts val="0"/>
              </a:spcBef>
              <a:spcAft>
                <a:spcPts val="0"/>
              </a:spcAft>
              <a:buSzTx/>
              <a:buFontTx/>
              <a:buNone/>
              <a:defRPr sz="2200">
                <a:solidFill>
                  <a:srgbClr val="212121"/>
                </a:solidFill>
              </a:defRPr>
            </a:pPr>
            <a:endParaRPr sz="2200">
              <a:solidFill>
                <a:srgbClr val="212121"/>
              </a:solidFill>
            </a:endParaRPr>
          </a:p>
          <a:p>
            <a:pPr marL="0" indent="0" defTabSz="457200" eaLnBrk="1" fontAlgn="auto" hangingPunct="1">
              <a:spcBef>
                <a:spcPts val="0"/>
              </a:spcBef>
              <a:spcAft>
                <a:spcPts val="0"/>
              </a:spcAft>
              <a:buSzTx/>
              <a:buFontTx/>
              <a:buNone/>
              <a:defRPr sz="2200">
                <a:solidFill>
                  <a:srgbClr val="212121"/>
                </a:solidFill>
              </a:defRPr>
            </a:pPr>
            <a:r>
              <a:rPr sz="2200">
                <a:solidFill>
                  <a:srgbClr val="212121"/>
                </a:solidFill>
              </a:rPr>
              <a:t>Infecções por citomegalovírus</a:t>
            </a:r>
          </a:p>
          <a:p>
            <a:pPr marL="0" indent="0" defTabSz="457200" eaLnBrk="1" fontAlgn="auto" hangingPunct="1">
              <a:spcBef>
                <a:spcPts val="0"/>
              </a:spcBef>
              <a:spcAft>
                <a:spcPts val="0"/>
              </a:spcAft>
              <a:buSzTx/>
              <a:buFontTx/>
              <a:buNone/>
              <a:defRPr sz="2200">
                <a:solidFill>
                  <a:srgbClr val="212121"/>
                </a:solidFill>
              </a:defRPr>
            </a:pPr>
            <a:r>
              <a:rPr sz="2200">
                <a:solidFill>
                  <a:srgbClr val="212121"/>
                </a:solidFill>
              </a:rPr>
              <a:t/>
            </a:r>
            <a:br>
              <a:rPr sz="2200">
                <a:solidFill>
                  <a:srgbClr val="212121"/>
                </a:solidFill>
              </a:rPr>
            </a:br>
            <a:r>
              <a:rPr sz="2200">
                <a:solidFill>
                  <a:srgbClr val="212121"/>
                </a:solidFill>
              </a:rPr>
              <a:t>Causas genéticas</a:t>
            </a:r>
          </a:p>
          <a:p>
            <a:pPr marL="0" indent="0" defTabSz="457200" eaLnBrk="1" fontAlgn="auto" hangingPunct="1">
              <a:spcBef>
                <a:spcPts val="0"/>
              </a:spcBef>
              <a:spcAft>
                <a:spcPts val="0"/>
              </a:spcAft>
              <a:buSzTx/>
              <a:buFontTx/>
              <a:buNone/>
              <a:defRPr sz="2200">
                <a:solidFill>
                  <a:srgbClr val="212121"/>
                </a:solidFill>
              </a:defRPr>
            </a:pPr>
            <a:r>
              <a:rPr sz="2200">
                <a:solidFill>
                  <a:srgbClr val="212121"/>
                </a:solidFill>
              </a:rPr>
              <a:t/>
            </a:r>
            <a:br>
              <a:rPr sz="2200">
                <a:solidFill>
                  <a:srgbClr val="212121"/>
                </a:solidFill>
              </a:rPr>
            </a:br>
            <a:r>
              <a:rPr sz="2200">
                <a:solidFill>
                  <a:srgbClr val="212121"/>
                </a:solidFill>
              </a:rPr>
              <a:t>Distúrbios neurodegenerativos</a:t>
            </a:r>
          </a:p>
          <a:p>
            <a:pPr marL="0" indent="0" defTabSz="457200" eaLnBrk="1" fontAlgn="auto" hangingPunct="1">
              <a:spcBef>
                <a:spcPts val="0"/>
              </a:spcBef>
              <a:spcAft>
                <a:spcPts val="0"/>
              </a:spcAft>
              <a:buSzTx/>
              <a:buFontTx/>
              <a:buNone/>
              <a:defRPr sz="2200">
                <a:solidFill>
                  <a:srgbClr val="212121"/>
                </a:solidFill>
              </a:defRPr>
            </a:pPr>
            <a:r>
              <a:rPr sz="2200">
                <a:solidFill>
                  <a:srgbClr val="212121"/>
                </a:solidFill>
              </a:rPr>
              <a:t/>
            </a:r>
            <a:br>
              <a:rPr sz="2200">
                <a:solidFill>
                  <a:srgbClr val="212121"/>
                </a:solidFill>
              </a:rPr>
            </a:br>
            <a:r>
              <a:rPr sz="2200">
                <a:solidFill>
                  <a:srgbClr val="212121"/>
                </a:solidFill>
              </a:rPr>
              <a:t>Hiperbilirrubinemia</a:t>
            </a:r>
          </a:p>
          <a:p>
            <a:pPr marL="0" indent="0" defTabSz="457200" eaLnBrk="1" fontAlgn="auto" hangingPunct="1">
              <a:spcBef>
                <a:spcPts val="0"/>
              </a:spcBef>
              <a:spcAft>
                <a:spcPts val="0"/>
              </a:spcAft>
              <a:buSzTx/>
              <a:buFontTx/>
              <a:buNone/>
              <a:defRPr sz="2200">
                <a:solidFill>
                  <a:srgbClr val="212121"/>
                </a:solidFill>
              </a:defRPr>
            </a:pPr>
            <a:r>
              <a:rPr sz="2200">
                <a:solidFill>
                  <a:srgbClr val="212121"/>
                </a:solidFill>
              </a:rPr>
              <a:t/>
            </a:r>
            <a:br>
              <a:rPr sz="2200">
                <a:solidFill>
                  <a:srgbClr val="212121"/>
                </a:solidFill>
              </a:rPr>
            </a:br>
            <a:r>
              <a:rPr sz="2200">
                <a:solidFill>
                  <a:srgbClr val="212121"/>
                </a:solidFill>
              </a:rPr>
              <a:t>Quimioterapia</a:t>
            </a:r>
          </a:p>
          <a:p>
            <a:pPr marL="0" indent="0" defTabSz="457200" eaLnBrk="1" fontAlgn="auto" hangingPunct="1">
              <a:spcBef>
                <a:spcPts val="0"/>
              </a:spcBef>
              <a:spcAft>
                <a:spcPts val="0"/>
              </a:spcAft>
              <a:buSzTx/>
              <a:buFontTx/>
              <a:buNone/>
              <a:defRPr sz="2200">
                <a:solidFill>
                  <a:srgbClr val="212121"/>
                </a:solidFill>
              </a:defRPr>
            </a:pPr>
            <a:r>
              <a:rPr sz="2200">
                <a:solidFill>
                  <a:srgbClr val="212121"/>
                </a:solidFill>
              </a:rPr>
              <a:t/>
            </a:r>
            <a:br>
              <a:rPr sz="2200">
                <a:solidFill>
                  <a:srgbClr val="212121"/>
                </a:solidFill>
              </a:rPr>
            </a:br>
            <a:r>
              <a:rPr sz="2200">
                <a:solidFill>
                  <a:srgbClr val="212121"/>
                </a:solidFill>
              </a:rPr>
              <a:t>Infecções graves pós-neonatais </a:t>
            </a:r>
          </a:p>
        </p:txBody>
      </p:sp>
      <p:sp>
        <p:nvSpPr>
          <p:cNvPr id="266"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28676" name="Discussão"/>
          <p:cNvSpPr txBox="1">
            <a:spLocks noGrp="1"/>
          </p:cNvSpPr>
          <p:nvPr>
            <p:ph type="title"/>
          </p:nvPr>
        </p:nvSpPr>
        <p:spPr/>
        <p:txBody>
          <a:bodyPr/>
          <a:lstStyle/>
          <a:p>
            <a:pPr eaLnBrk="1" hangingPunct="1"/>
            <a:r>
              <a:rPr lang="pt-BR" altLang="pt-BR" sz="6400" smtClean="0">
                <a:solidFill>
                  <a:schemeClr val="hlink"/>
                </a:solidFill>
              </a:rPr>
              <a:t>Discussão</a:t>
            </a:r>
          </a:p>
        </p:txBody>
      </p:sp>
      <p:pic>
        <p:nvPicPr>
          <p:cNvPr id="28677" name="Imagem" descr="Image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43700" y="3711575"/>
            <a:ext cx="46609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8678" name="Rectangle 7"/>
          <p:cNvSpPr>
            <a:spLocks noChangeArrowheads="1"/>
          </p:cNvSpPr>
          <p:nvPr/>
        </p:nvSpPr>
        <p:spPr bwMode="auto">
          <a:xfrm>
            <a:off x="2738438" y="8148638"/>
            <a:ext cx="8039100" cy="1225550"/>
          </a:xfrm>
          <a:prstGeom prst="rect">
            <a:avLst/>
          </a:prstGeom>
          <a:noFill/>
          <a:ln w="38100" cmpd="dbl">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b="0"/>
              <a:t>Nenhuma das crianças desta coorte tiveram </a:t>
            </a:r>
          </a:p>
          <a:p>
            <a:pPr algn="ctr" defTabSz="914400"/>
            <a:r>
              <a:rPr lang="pt-BR" altLang="pt-BR" b="0"/>
              <a:t>qualquer uma dessas causas identificadas para a PHL progressivo</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Limitações do estudo…"/>
          <p:cNvSpPr txBox="1">
            <a:spLocks noGrp="1"/>
          </p:cNvSpPr>
          <p:nvPr>
            <p:ph type="body" idx="1"/>
          </p:nvPr>
        </p:nvSpPr>
        <p:spPr/>
        <p:txBody>
          <a:bodyPr anchor="t"/>
          <a:lstStyle/>
          <a:p>
            <a:pPr eaLnBrk="1" hangingPunct="1">
              <a:lnSpc>
                <a:spcPct val="80000"/>
              </a:lnSpc>
            </a:pPr>
            <a:r>
              <a:rPr lang="pt-BR" altLang="pt-BR" smtClean="0">
                <a:solidFill>
                  <a:srgbClr val="FF0000"/>
                </a:solidFill>
              </a:rPr>
              <a:t>Limitações do estudo</a:t>
            </a:r>
          </a:p>
          <a:p>
            <a:pPr algn="just" eaLnBrk="1" hangingPunct="1">
              <a:lnSpc>
                <a:spcPct val="80000"/>
              </a:lnSpc>
              <a:buSzTx/>
              <a:buFontTx/>
              <a:buNone/>
            </a:pPr>
            <a:r>
              <a:rPr lang="pt-BR" altLang="pt-BR" sz="2400" smtClean="0"/>
              <a:t/>
            </a:r>
            <a:br>
              <a:rPr lang="pt-BR" altLang="pt-BR" sz="2400" smtClean="0"/>
            </a:br>
            <a:r>
              <a:rPr lang="pt-BR" altLang="pt-BR" sz="2400" smtClean="0"/>
              <a:t>- </a:t>
            </a:r>
            <a:r>
              <a:rPr lang="pt-BR" altLang="pt-BR" sz="2800" smtClean="0"/>
              <a:t>O desenho do estudo de mudança pré- a pós-prática não é ideal, pois outras mudanças simultâneas no cuidado ocorrem ao longo do tempo.</a:t>
            </a:r>
          </a:p>
          <a:p>
            <a:pPr algn="just" eaLnBrk="1" hangingPunct="1">
              <a:lnSpc>
                <a:spcPct val="80000"/>
              </a:lnSpc>
              <a:buSzTx/>
              <a:buFontTx/>
              <a:buNone/>
            </a:pPr>
            <a:r>
              <a:rPr lang="pt-BR" altLang="pt-BR" sz="2800" smtClean="0"/>
              <a:t>    - Sendo um estudo observacional, não é possível provar uma relação de causa e efeito entre a administração de furosemida e a perda auditiva, e fatores confundidores não medidos poderiam ser responsáveis ​​pela redução da acuidade auditiva ao longo do tempo.</a:t>
            </a:r>
          </a:p>
          <a:p>
            <a:pPr algn="just" eaLnBrk="1" hangingPunct="1">
              <a:lnSpc>
                <a:spcPct val="80000"/>
              </a:lnSpc>
              <a:buSzTx/>
              <a:buFontTx/>
              <a:buNone/>
            </a:pPr>
            <a:r>
              <a:rPr lang="pt-BR" altLang="pt-BR" sz="2800" smtClean="0"/>
              <a:t>    - Não foi medido o uso de furosemida no período de mudança pós-prática. </a:t>
            </a:r>
          </a:p>
        </p:txBody>
      </p:sp>
      <p:sp>
        <p:nvSpPr>
          <p:cNvPr id="271"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29700" name="Discussão"/>
          <p:cNvSpPr txBox="1">
            <a:spLocks noGrp="1"/>
          </p:cNvSpPr>
          <p:nvPr>
            <p:ph type="title"/>
          </p:nvPr>
        </p:nvSpPr>
        <p:spPr/>
        <p:txBody>
          <a:bodyPr/>
          <a:lstStyle/>
          <a:p>
            <a:pPr eaLnBrk="1" hangingPunct="1"/>
            <a:r>
              <a:rPr lang="pt-BR" altLang="pt-BR" sz="6400" smtClean="0">
                <a:solidFill>
                  <a:schemeClr val="hlink"/>
                </a:solidFill>
              </a:rPr>
              <a:t>Discussão</a:t>
            </a: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 Não foram coletadas informações detalhadas sobre o uso de drogas ototóxicas que podem ser um fator de confusão e contribuíram para o declínio da perda auditiva.…"/>
          <p:cNvSpPr txBox="1">
            <a:spLocks noGrp="1"/>
          </p:cNvSpPr>
          <p:nvPr>
            <p:ph type="body" idx="1"/>
          </p:nvPr>
        </p:nvSpPr>
        <p:spPr>
          <a:xfrm>
            <a:off x="952500" y="3044825"/>
            <a:ext cx="11504613" cy="6286500"/>
          </a:xfrm>
        </p:spPr>
        <p:txBody>
          <a:bodyPr anchor="t"/>
          <a:lstStyle/>
          <a:p>
            <a:pPr marL="0" indent="0" algn="just" defTabSz="457200" eaLnBrk="1" hangingPunct="1">
              <a:spcBef>
                <a:spcPct val="0"/>
              </a:spcBef>
              <a:buSzTx/>
              <a:buFontTx/>
              <a:buNone/>
            </a:pPr>
            <a:r>
              <a:rPr lang="pt-BR" altLang="pt-BR" sz="2400" smtClean="0">
                <a:solidFill>
                  <a:srgbClr val="212121"/>
                </a:solidFill>
              </a:rPr>
              <a:t>- </a:t>
            </a:r>
            <a:r>
              <a:rPr lang="pt-BR" altLang="pt-BR" sz="2800" smtClean="0">
                <a:solidFill>
                  <a:srgbClr val="212121"/>
                </a:solidFill>
              </a:rPr>
              <a:t>Não foram coletadas informações detalhadas sobre o uso de drogas ototóxicas que podem ser um fator de confusão e contribuíram para o declínio da perda auditiva.</a:t>
            </a:r>
          </a:p>
          <a:p>
            <a:pPr marL="0" indent="0" algn="just" defTabSz="457200" eaLnBrk="1" hangingPunct="1">
              <a:spcBef>
                <a:spcPct val="0"/>
              </a:spcBef>
              <a:buSzTx/>
              <a:buFontTx/>
              <a:buNone/>
            </a:pPr>
            <a:endParaRPr lang="pt-BR" altLang="pt-BR" sz="2800" smtClean="0">
              <a:solidFill>
                <a:srgbClr val="212121"/>
              </a:solidFill>
            </a:endParaRPr>
          </a:p>
          <a:p>
            <a:pPr marL="0" indent="0" algn="just" defTabSz="457200" eaLnBrk="1" hangingPunct="1">
              <a:spcBef>
                <a:spcPct val="0"/>
              </a:spcBef>
              <a:buSzTx/>
              <a:buFontTx/>
              <a:buNone/>
            </a:pPr>
            <a:r>
              <a:rPr lang="pt-BR" altLang="pt-BR" sz="2800" smtClean="0">
                <a:solidFill>
                  <a:srgbClr val="212121"/>
                </a:solidFill>
              </a:rPr>
              <a:t>- O pequeno número de crianças com ventrículo único é de um único programa, limitando a generalização do estudo.</a:t>
            </a:r>
          </a:p>
          <a:p>
            <a:pPr marL="0" indent="0" algn="just" defTabSz="457200" eaLnBrk="1" hangingPunct="1">
              <a:spcBef>
                <a:spcPct val="0"/>
              </a:spcBef>
              <a:buSzTx/>
              <a:buFontTx/>
              <a:buNone/>
            </a:pPr>
            <a:endParaRPr lang="pt-BR" altLang="pt-BR" sz="2800" smtClean="0">
              <a:solidFill>
                <a:srgbClr val="212121"/>
              </a:solidFill>
            </a:endParaRPr>
          </a:p>
          <a:p>
            <a:pPr marL="0" indent="0" algn="just" defTabSz="457200" eaLnBrk="1" hangingPunct="1">
              <a:spcBef>
                <a:spcPct val="0"/>
              </a:spcBef>
              <a:buSzTx/>
              <a:buFontTx/>
              <a:buNone/>
            </a:pPr>
            <a:r>
              <a:rPr lang="pt-BR" altLang="pt-BR" sz="2800" smtClean="0">
                <a:solidFill>
                  <a:srgbClr val="212121"/>
                </a:solidFill>
              </a:rPr>
              <a:t>- Esta pesquisa não aborda todos os possíveis tipos de perda auditiva, incluindo perda condutiva unilateral ou temporária.</a:t>
            </a:r>
          </a:p>
        </p:txBody>
      </p:sp>
      <p:sp>
        <p:nvSpPr>
          <p:cNvPr id="275"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30724" name="Discussão"/>
          <p:cNvSpPr txBox="1">
            <a:spLocks noGrp="1"/>
          </p:cNvSpPr>
          <p:nvPr>
            <p:ph type="title"/>
          </p:nvPr>
        </p:nvSpPr>
        <p:spPr/>
        <p:txBody>
          <a:bodyPr/>
          <a:lstStyle/>
          <a:p>
            <a:pPr eaLnBrk="1" hangingPunct="1"/>
            <a:r>
              <a:rPr lang="pt-BR" altLang="pt-BR" sz="6400" smtClean="0">
                <a:solidFill>
                  <a:schemeClr val="hlink"/>
                </a:solidFill>
              </a:rPr>
              <a:t>Discussão</a:t>
            </a:r>
          </a:p>
        </p:txBody>
      </p:sp>
      <p:sp>
        <p:nvSpPr>
          <p:cNvPr id="30725" name="Rectangle 6"/>
          <p:cNvSpPr>
            <a:spLocks noChangeArrowheads="1"/>
          </p:cNvSpPr>
          <p:nvPr/>
        </p:nvSpPr>
        <p:spPr bwMode="auto">
          <a:xfrm>
            <a:off x="728663" y="2206625"/>
            <a:ext cx="3733800"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eaLnBrk="1" hangingPunct="1">
              <a:lnSpc>
                <a:spcPct val="80000"/>
              </a:lnSpc>
              <a:spcBef>
                <a:spcPts val="4200"/>
              </a:spcBef>
              <a:buSzPct val="145000"/>
              <a:buFontTx/>
              <a:buChar char="•"/>
            </a:pPr>
            <a:r>
              <a:rPr lang="pt-BR" altLang="pt-BR" sz="2800" b="0">
                <a:solidFill>
                  <a:srgbClr val="FF0000"/>
                </a:solidFill>
              </a:rPr>
              <a:t>Limitações do estudo</a:t>
            </a: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A força deste projeto foi a capacidade dos membros de um sistema de atendimento para efetuar mudanças, uma vez que uma questão de segurança foi demonstrada.…"/>
          <p:cNvSpPr txBox="1">
            <a:spLocks noGrp="1"/>
          </p:cNvSpPr>
          <p:nvPr>
            <p:ph type="body" idx="1"/>
          </p:nvPr>
        </p:nvSpPr>
        <p:spPr>
          <a:xfrm>
            <a:off x="966788" y="2146300"/>
            <a:ext cx="11099800" cy="6286500"/>
          </a:xfrm>
        </p:spPr>
        <p:txBody>
          <a:bodyPr anchor="t"/>
          <a:lstStyle/>
          <a:p>
            <a:pPr marL="319088" indent="-319088" algn="just" defTabSz="457200" eaLnBrk="1" hangingPunct="1">
              <a:spcBef>
                <a:spcPct val="0"/>
              </a:spcBef>
            </a:pPr>
            <a:r>
              <a:rPr lang="pt-BR" altLang="pt-BR" sz="2800" b="1" smtClean="0">
                <a:solidFill>
                  <a:schemeClr val="hlink"/>
                </a:solidFill>
              </a:rPr>
              <a:t>A força deste projeto</a:t>
            </a:r>
            <a:r>
              <a:rPr lang="pt-BR" altLang="pt-BR" sz="2800" smtClean="0">
                <a:solidFill>
                  <a:srgbClr val="212121"/>
                </a:solidFill>
              </a:rPr>
              <a:t> foi a capacidade dos membros de um sistema de atendimento para efetuar mudanças, uma vez que uma questão de segurança foi demonstrada. </a:t>
            </a:r>
          </a:p>
          <a:p>
            <a:pPr marL="319088" indent="-319088" algn="just" defTabSz="457200" eaLnBrk="1" hangingPunct="1">
              <a:spcBef>
                <a:spcPct val="0"/>
              </a:spcBef>
            </a:pPr>
            <a:endParaRPr lang="pt-BR" altLang="pt-BR" sz="2800" smtClean="0">
              <a:solidFill>
                <a:srgbClr val="212121"/>
              </a:solidFill>
            </a:endParaRPr>
          </a:p>
          <a:p>
            <a:pPr marL="319088" indent="-319088" algn="just" defTabSz="457200" eaLnBrk="1" hangingPunct="1">
              <a:spcBef>
                <a:spcPct val="0"/>
              </a:spcBef>
            </a:pPr>
            <a:r>
              <a:rPr lang="pt-BR" altLang="pt-BR" sz="2800" smtClean="0">
                <a:solidFill>
                  <a:srgbClr val="212121"/>
                </a:solidFill>
              </a:rPr>
              <a:t>O sucesso da implementação das mudanças também deveu-se ao empenho de toda a equipe multiprofissional.</a:t>
            </a:r>
          </a:p>
        </p:txBody>
      </p:sp>
      <p:sp>
        <p:nvSpPr>
          <p:cNvPr id="279"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31748" name="Discussão"/>
          <p:cNvSpPr txBox="1">
            <a:spLocks noGrp="1"/>
          </p:cNvSpPr>
          <p:nvPr>
            <p:ph type="title"/>
          </p:nvPr>
        </p:nvSpPr>
        <p:spPr>
          <a:xfrm>
            <a:off x="952500" y="239713"/>
            <a:ext cx="11099800" cy="2159000"/>
          </a:xfrm>
        </p:spPr>
        <p:txBody>
          <a:bodyPr/>
          <a:lstStyle/>
          <a:p>
            <a:pPr eaLnBrk="1" hangingPunct="1"/>
            <a:r>
              <a:rPr lang="pt-BR" altLang="pt-BR" sz="6400" smtClean="0">
                <a:solidFill>
                  <a:schemeClr val="hlink"/>
                </a:solidFill>
              </a:rPr>
              <a:t>Discussão</a:t>
            </a:r>
          </a:p>
        </p:txBody>
      </p:sp>
      <p:pic>
        <p:nvPicPr>
          <p:cNvPr id="281" name="Imagem" descr="Imagem"/>
          <p:cNvPicPr>
            <a:picLocks noChangeAspect="1"/>
          </p:cNvPicPr>
          <p:nvPr/>
        </p:nvPicPr>
        <p:blipFill>
          <a:blip r:embed="rId2"/>
          <a:srcRect/>
          <a:stretch>
            <a:fillRect/>
          </a:stretch>
        </p:blipFill>
        <p:spPr bwMode="auto">
          <a:xfrm>
            <a:off x="3751263" y="5418138"/>
            <a:ext cx="6643687" cy="3878262"/>
          </a:xfrm>
          <a:prstGeom prst="rect">
            <a:avLst/>
          </a:prstGeom>
          <a:noFill/>
          <a:ln>
            <a:noFill/>
          </a:ln>
          <a:effectLst>
            <a:outerShdw blurRad="254000" dist="127000" dir="5400000"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400000"/>
                <a:headEnd/>
                <a:tailEnd/>
              </a14:hiddenLine>
            </a:ext>
          </a:extLst>
        </p:spPr>
      </p:pic>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Pontos fortes:…"/>
          <p:cNvSpPr txBox="1">
            <a:spLocks noGrp="1"/>
          </p:cNvSpPr>
          <p:nvPr>
            <p:ph type="body" idx="1"/>
          </p:nvPr>
        </p:nvSpPr>
        <p:spPr>
          <a:xfrm>
            <a:off x="615950" y="2597150"/>
            <a:ext cx="11868150" cy="6286500"/>
          </a:xfrm>
        </p:spPr>
        <p:txBody>
          <a:bodyPr anchor="t"/>
          <a:lstStyle/>
          <a:p>
            <a:pPr algn="just" eaLnBrk="1" hangingPunct="1"/>
            <a:r>
              <a:rPr lang="pt-BR" altLang="pt-BR" sz="3000" b="1" smtClean="0">
                <a:solidFill>
                  <a:schemeClr val="hlink"/>
                </a:solidFill>
              </a:rPr>
              <a:t>Pontos fortes</a:t>
            </a:r>
            <a:r>
              <a:rPr lang="pt-BR" altLang="pt-BR" sz="3000" smtClean="0">
                <a:solidFill>
                  <a:schemeClr val="hlink"/>
                </a:solidFill>
              </a:rPr>
              <a:t>:</a:t>
            </a:r>
          </a:p>
          <a:p>
            <a:pPr algn="just" eaLnBrk="1" hangingPunct="1">
              <a:buSzTx/>
              <a:buFontTx/>
              <a:buNone/>
            </a:pPr>
            <a:r>
              <a:rPr lang="pt-BR" altLang="pt-BR" sz="2400" smtClean="0"/>
              <a:t>- </a:t>
            </a:r>
            <a:r>
              <a:rPr lang="pt-BR" altLang="pt-BR" sz="2800" smtClean="0"/>
              <a:t>Desenho prospectivo;</a:t>
            </a:r>
          </a:p>
          <a:p>
            <a:pPr algn="just" eaLnBrk="1" hangingPunct="1">
              <a:buSzTx/>
              <a:buFontTx/>
              <a:buNone/>
            </a:pPr>
            <a:r>
              <a:rPr lang="pt-BR" altLang="pt-BR" sz="2800" smtClean="0"/>
              <a:t>- Acompanhamento de 100% dos sobreviventes até 4 anos de vida;</a:t>
            </a:r>
          </a:p>
          <a:p>
            <a:pPr algn="just" eaLnBrk="1" hangingPunct="1">
              <a:buSzTx/>
              <a:buFontTx/>
              <a:buNone/>
            </a:pPr>
            <a:r>
              <a:rPr lang="pt-BR" altLang="pt-BR" sz="2800" smtClean="0"/>
              <a:t>- Ajuste estatística para eliminar fatores confundidores;</a:t>
            </a:r>
          </a:p>
          <a:p>
            <a:pPr algn="just" eaLnBrk="1" hangingPunct="1">
              <a:buSzTx/>
              <a:buFontTx/>
              <a:buNone/>
            </a:pPr>
            <a:r>
              <a:rPr lang="pt-BR" altLang="pt-BR" sz="2800" smtClean="0"/>
              <a:t>- Os resultados são compatíveis com considerações fisiopatológicas da furosemida.</a:t>
            </a:r>
          </a:p>
        </p:txBody>
      </p:sp>
      <p:sp>
        <p:nvSpPr>
          <p:cNvPr id="284"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32772" name="Discussão"/>
          <p:cNvSpPr txBox="1">
            <a:spLocks noGrp="1"/>
          </p:cNvSpPr>
          <p:nvPr>
            <p:ph type="title"/>
          </p:nvPr>
        </p:nvSpPr>
        <p:spPr/>
        <p:txBody>
          <a:bodyPr/>
          <a:lstStyle/>
          <a:p>
            <a:pPr eaLnBrk="1" hangingPunct="1"/>
            <a:r>
              <a:rPr lang="pt-BR" altLang="pt-BR" sz="6400" smtClean="0"/>
              <a:t>Discussão</a:t>
            </a: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No geral, este estudo sugere a eficácia na eliminação da perda auditiva sensitiva progressiva pela mudança pós-prática da administração de furosemida em recém-nascidos por bomba de seringa durante pelo menos 5 minutos."/>
          <p:cNvSpPr txBox="1">
            <a:spLocks noGrp="1"/>
          </p:cNvSpPr>
          <p:nvPr>
            <p:ph type="body" idx="1"/>
          </p:nvPr>
        </p:nvSpPr>
        <p:spPr>
          <a:xfrm>
            <a:off x="952500" y="2289175"/>
            <a:ext cx="11099800" cy="6286500"/>
          </a:xfrm>
        </p:spPr>
        <p:txBody>
          <a:bodyPr/>
          <a:lstStyle/>
          <a:p>
            <a:pPr marL="0" indent="0" algn="ctr" defTabSz="457200" eaLnBrk="1" hangingPunct="1">
              <a:spcBef>
                <a:spcPct val="0"/>
              </a:spcBef>
              <a:buSzTx/>
              <a:buFontTx/>
              <a:buNone/>
            </a:pPr>
            <a:r>
              <a:rPr lang="pt-BR" altLang="pt-BR" smtClean="0">
                <a:solidFill>
                  <a:srgbClr val="212121"/>
                </a:solidFill>
                <a:latin typeface="Arial" panose="020B0604020202020204" pitchFamily="34" charset="0"/>
                <a:cs typeface="Arial" panose="020B0604020202020204" pitchFamily="34" charset="0"/>
                <a:sym typeface="Arial" panose="020B0604020202020204" pitchFamily="34" charset="0"/>
              </a:rPr>
              <a:t>No geral, este estudo sugere a eficácia na eliminação da perda auditiva sensitiva progressiva pela mudança pós-prática da administração de furosemida em recém-nascidos por bomba de seringa durante pelo menos 5 minutos.</a:t>
            </a:r>
          </a:p>
        </p:txBody>
      </p:sp>
      <p:sp>
        <p:nvSpPr>
          <p:cNvPr id="288"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33796" name="Discussão"/>
          <p:cNvSpPr txBox="1">
            <a:spLocks noGrp="1"/>
          </p:cNvSpPr>
          <p:nvPr>
            <p:ph type="title"/>
          </p:nvPr>
        </p:nvSpPr>
        <p:spPr/>
        <p:txBody>
          <a:bodyPr/>
          <a:lstStyle/>
          <a:p>
            <a:pPr eaLnBrk="1" hangingPunct="1"/>
            <a:r>
              <a:rPr lang="pt-BR" altLang="pt-BR" sz="6400" smtClean="0">
                <a:solidFill>
                  <a:schemeClr val="hlink"/>
                </a:solidFill>
              </a:rPr>
              <a:t>Discussão</a:t>
            </a: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Grp="1"/>
          </p:cNvSpPr>
          <p:nvPr>
            <p:ph type="title"/>
          </p:nvPr>
        </p:nvSpPr>
        <p:spPr>
          <a:xfrm>
            <a:off x="1201738" y="-314325"/>
            <a:ext cx="11099800" cy="2159000"/>
          </a:xfrm>
        </p:spPr>
        <p:txBody>
          <a:bodyPr/>
          <a:lstStyle/>
          <a:p>
            <a:r>
              <a:rPr lang="pt-BR" altLang="pt-BR" sz="6000" smtClean="0">
                <a:solidFill>
                  <a:schemeClr val="folHlink"/>
                </a:solidFill>
              </a:rPr>
              <a:t>CONCLUSÕES</a:t>
            </a:r>
          </a:p>
        </p:txBody>
      </p:sp>
      <p:sp>
        <p:nvSpPr>
          <p:cNvPr id="34819" name="Text Box 3"/>
          <p:cNvSpPr txBox="1">
            <a:spLocks noGrp="1"/>
          </p:cNvSpPr>
          <p:nvPr>
            <p:ph type="body" idx="1"/>
          </p:nvPr>
        </p:nvSpPr>
        <p:spPr>
          <a:xfrm>
            <a:off x="563563" y="1204913"/>
            <a:ext cx="12084050" cy="8369300"/>
          </a:xfrm>
          <a:ln w="76200" cmpd="tri">
            <a:solidFill>
              <a:schemeClr val="folHlink"/>
            </a:solidFill>
            <a:miter lim="400000"/>
            <a:headEnd/>
            <a:tailEnd/>
          </a:ln>
        </p:spPr>
        <p:txBody>
          <a:bodyPr/>
          <a:lstStyle/>
          <a:p>
            <a:pPr>
              <a:lnSpc>
                <a:spcPct val="80000"/>
              </a:lnSpc>
            </a:pPr>
            <a:r>
              <a:rPr lang="pt-BR" altLang="pt-BR" sz="2400" smtClean="0">
                <a:solidFill>
                  <a:srgbClr val="009900"/>
                </a:solidFill>
              </a:rPr>
              <a:t>Através deste estudo de mudança pré-pós-prática baseado no sistema, dos autores demonstraram  que um tipo de PHL está associada à rápida administração intravenosa de furosemida em </a:t>
            </a:r>
            <a:r>
              <a:rPr lang="pt-BR" altLang="pt-BR" sz="2400" i="1" smtClean="0">
                <a:solidFill>
                  <a:srgbClr val="009900"/>
                </a:solidFill>
              </a:rPr>
              <a:t>bolus</a:t>
            </a:r>
            <a:r>
              <a:rPr lang="pt-BR" altLang="pt-BR" sz="2400" smtClean="0">
                <a:solidFill>
                  <a:srgbClr val="009900"/>
                </a:solidFill>
              </a:rPr>
              <a:t>. </a:t>
            </a:r>
          </a:p>
          <a:p>
            <a:pPr>
              <a:lnSpc>
                <a:spcPct val="80000"/>
              </a:lnSpc>
            </a:pPr>
            <a:r>
              <a:rPr lang="pt-BR" altLang="pt-BR" sz="2400" smtClean="0">
                <a:solidFill>
                  <a:srgbClr val="009900"/>
                </a:solidFill>
              </a:rPr>
              <a:t>Esse achado tem o potencial de prevenir essa deficiência para muitas crianças. </a:t>
            </a:r>
          </a:p>
          <a:p>
            <a:pPr>
              <a:lnSpc>
                <a:spcPct val="80000"/>
              </a:lnSpc>
            </a:pPr>
            <a:r>
              <a:rPr lang="pt-BR" altLang="pt-BR" sz="2400" smtClean="0">
                <a:solidFill>
                  <a:srgbClr val="009900"/>
                </a:solidFill>
              </a:rPr>
              <a:t>Os autores sugerem  que todos os Centros que cuidam de crianças gravemente doentes </a:t>
            </a:r>
            <a:r>
              <a:rPr lang="pt-BR" altLang="pt-BR" sz="2400" b="1" smtClean="0">
                <a:solidFill>
                  <a:srgbClr val="009900"/>
                </a:solidFill>
              </a:rPr>
              <a:t>revisem suas diretrizes de administração de medicamentos e sigam as melhores práticas para administração de furosemida EV</a:t>
            </a:r>
            <a:r>
              <a:rPr lang="pt-BR" altLang="pt-BR" sz="2400" smtClean="0">
                <a:solidFill>
                  <a:srgbClr val="009900"/>
                </a:solidFill>
              </a:rPr>
              <a:t>. </a:t>
            </a:r>
          </a:p>
          <a:p>
            <a:pPr>
              <a:lnSpc>
                <a:spcPct val="80000"/>
              </a:lnSpc>
            </a:pPr>
            <a:r>
              <a:rPr lang="pt-BR" altLang="pt-BR" sz="2400" smtClean="0">
                <a:solidFill>
                  <a:srgbClr val="009900"/>
                </a:solidFill>
              </a:rPr>
              <a:t>Desenvolver e manter um ambiente seguro durante o atendimento de pacientes doentes requer uma revisão regular de todos os aspectos de um sistema de atendimento. </a:t>
            </a:r>
          </a:p>
          <a:p>
            <a:pPr>
              <a:lnSpc>
                <a:spcPct val="80000"/>
              </a:lnSpc>
            </a:pPr>
            <a:r>
              <a:rPr lang="pt-BR" altLang="pt-BR" sz="2400" smtClean="0">
                <a:solidFill>
                  <a:srgbClr val="009900"/>
                </a:solidFill>
              </a:rPr>
              <a:t>A falha em ter instruções claras e específicas que incluíam limitações na taxa de administração de furosemida EV e uma dependência de rotinas sem revisão ou questionamento resultou em dificuldades para as crianças e famílias. Para melhorar a segurança do paciente e reduzir os erros de medicação, agora tem um Projeto de Administração de Medicamentos para alinhar o cuidado com melhores práticas e Padrões de Acreditação do Canadá</a:t>
            </a: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35843" name="Discussão"/>
          <p:cNvSpPr txBox="1">
            <a:spLocks noGrp="1"/>
          </p:cNvSpPr>
          <p:nvPr>
            <p:ph type="title"/>
          </p:nvPr>
        </p:nvSpPr>
        <p:spPr/>
        <p:txBody>
          <a:bodyPr/>
          <a:lstStyle/>
          <a:p>
            <a:pPr eaLnBrk="1" hangingPunct="1"/>
            <a:r>
              <a:rPr lang="pt-BR" altLang="pt-BR" sz="6400" smtClean="0"/>
              <a:t>Abstract</a:t>
            </a:r>
          </a:p>
        </p:txBody>
      </p:sp>
      <p:pic>
        <p:nvPicPr>
          <p:cNvPr id="3584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9113"/>
            <a:ext cx="5191125" cy="7964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84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875" y="2147888"/>
            <a:ext cx="6689725" cy="307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6" name="Rectangle 10"/>
          <p:cNvSpPr>
            <a:spLocks noChangeArrowheads="1"/>
          </p:cNvSpPr>
          <p:nvPr/>
        </p:nvSpPr>
        <p:spPr bwMode="auto">
          <a:xfrm>
            <a:off x="5842000" y="5399088"/>
            <a:ext cx="6502400" cy="4165600"/>
          </a:xfrm>
          <a:prstGeom prst="rect">
            <a:avLst/>
          </a:prstGeom>
          <a:solidFill>
            <a:schemeClr val="bg2"/>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rgbClr val="000000"/>
                </a:solidFill>
                <a:latin typeface="Helvetica Neue"/>
                <a:ea typeface="Helvetica Neue"/>
                <a:cs typeface="Helvetica Neue"/>
                <a:sym typeface="Helvetica Neue"/>
              </a:defRPr>
            </a:lvl1pPr>
            <a:lvl2pPr marL="742950" indent="-285750">
              <a:defRPr sz="2400" b="1">
                <a:solidFill>
                  <a:srgbClr val="000000"/>
                </a:solidFill>
                <a:latin typeface="Helvetica Neue"/>
                <a:ea typeface="Helvetica Neue"/>
                <a:cs typeface="Helvetica Neue"/>
                <a:sym typeface="Helvetica Neue"/>
              </a:defRPr>
            </a:lvl2pPr>
            <a:lvl3pPr marL="1143000" indent="-228600">
              <a:defRPr sz="2400" b="1">
                <a:solidFill>
                  <a:srgbClr val="000000"/>
                </a:solidFill>
                <a:latin typeface="Helvetica Neue"/>
                <a:ea typeface="Helvetica Neue"/>
                <a:cs typeface="Helvetica Neue"/>
                <a:sym typeface="Helvetica Neue"/>
              </a:defRPr>
            </a:lvl3pPr>
            <a:lvl4pPr marL="1600200" indent="-228600">
              <a:defRPr sz="2400" b="1">
                <a:solidFill>
                  <a:srgbClr val="000000"/>
                </a:solidFill>
                <a:latin typeface="Helvetica Neue"/>
                <a:ea typeface="Helvetica Neue"/>
                <a:cs typeface="Helvetica Neue"/>
                <a:sym typeface="Helvetica Neue"/>
              </a:defRPr>
            </a:lvl4pPr>
            <a:lvl5pPr marL="2057400" indent="-228600">
              <a:defRPr sz="2400" b="1">
                <a:solidFill>
                  <a:srgbClr val="000000"/>
                </a:solidFill>
                <a:latin typeface="Helvetica Neue"/>
                <a:ea typeface="Helvetica Neue"/>
                <a:cs typeface="Helvetica Neue"/>
                <a:sym typeface="Helvetica Neue"/>
              </a:defRPr>
            </a:lvl5pPr>
            <a:lvl6pPr marL="25146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marL="29718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marL="34290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marL="3886200" indent="-2286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a:solidFill>
                  <a:schemeClr val="folHlink"/>
                </a:solidFill>
              </a:rPr>
              <a:t>Conclusões</a:t>
            </a:r>
            <a:r>
              <a:rPr lang="pt-BR" altLang="pt-BR"/>
              <a:t>: </a:t>
            </a:r>
            <a:r>
              <a:rPr lang="pt-BR" altLang="pt-BR" i="1">
                <a:solidFill>
                  <a:srgbClr val="FFFF00"/>
                </a:solidFill>
              </a:rPr>
              <a:t>Uma mudança de prática para garantir administração EV lenta</a:t>
            </a:r>
          </a:p>
          <a:p>
            <a:pPr algn="ctr" defTabSz="914400"/>
            <a:r>
              <a:rPr lang="pt-BR" altLang="pt-BR" i="1">
                <a:solidFill>
                  <a:srgbClr val="FFFF00"/>
                </a:solidFill>
              </a:rPr>
              <a:t>de furosemida eliminou a perda auditiva permanente. Centros que cuidam</a:t>
            </a:r>
          </a:p>
          <a:p>
            <a:pPr algn="ctr" defTabSz="914400"/>
            <a:r>
              <a:rPr lang="pt-BR" altLang="pt-BR" i="1">
                <a:solidFill>
                  <a:srgbClr val="FFFF00"/>
                </a:solidFill>
              </a:rPr>
              <a:t>de bebês gravemente doentes, particularmente aqueles com anatomia de ventrículo único ou hipoxia, devem revisar suas diretrizes de administração de medicamentos e aderir às melhores práticas para administração de furosemida EV</a:t>
            </a: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57900" cy="9485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6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1863" y="3051175"/>
            <a:ext cx="6602412" cy="331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6526213" cy="9586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89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0138" y="2017713"/>
            <a:ext cx="6249987" cy="541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 name="Estetoscópio"/>
          <p:cNvSpPr/>
          <p:nvPr/>
        </p:nvSpPr>
        <p:spPr>
          <a:xfrm>
            <a:off x="11655425" y="315913"/>
            <a:ext cx="919163" cy="935037"/>
          </a:xfrm>
          <a:custGeom>
            <a:avLst/>
            <a:gdLst/>
            <a:ahLst/>
            <a:cxnLst>
              <a:cxn ang="0">
                <a:pos x="wd2" y="hd2"/>
              </a:cxn>
              <a:cxn ang="5400000">
                <a:pos x="wd2" y="hd2"/>
              </a:cxn>
              <a:cxn ang="10800000">
                <a:pos x="wd2" y="hd2"/>
              </a:cxn>
              <a:cxn ang="16200000">
                <a:pos x="wd2" y="hd2"/>
              </a:cxn>
            </a:cxnLst>
            <a:rect l="0" t="0" r="r" b="b"/>
            <a:pathLst>
              <a:path w="21468" h="21600" extrusionOk="0">
                <a:moveTo>
                  <a:pt x="4660" y="0"/>
                </a:moveTo>
                <a:cubicBezTo>
                  <a:pt x="4486" y="0"/>
                  <a:pt x="4333" y="77"/>
                  <a:pt x="4229" y="199"/>
                </a:cubicBezTo>
                <a:lnTo>
                  <a:pt x="3737" y="123"/>
                </a:lnTo>
                <a:cubicBezTo>
                  <a:pt x="3611" y="103"/>
                  <a:pt x="3497" y="199"/>
                  <a:pt x="3497" y="325"/>
                </a:cubicBezTo>
                <a:lnTo>
                  <a:pt x="3497" y="356"/>
                </a:lnTo>
                <a:lnTo>
                  <a:pt x="3192" y="356"/>
                </a:lnTo>
                <a:cubicBezTo>
                  <a:pt x="2222" y="356"/>
                  <a:pt x="1316" y="783"/>
                  <a:pt x="707" y="1529"/>
                </a:cubicBezTo>
                <a:cubicBezTo>
                  <a:pt x="99" y="2274"/>
                  <a:pt x="-132" y="3240"/>
                  <a:pt x="73" y="4176"/>
                </a:cubicBezTo>
                <a:lnTo>
                  <a:pt x="1323" y="9889"/>
                </a:lnTo>
                <a:cubicBezTo>
                  <a:pt x="1244" y="9911"/>
                  <a:pt x="1177" y="9959"/>
                  <a:pt x="1132" y="10027"/>
                </a:cubicBezTo>
                <a:cubicBezTo>
                  <a:pt x="1084" y="10102"/>
                  <a:pt x="1067" y="10189"/>
                  <a:pt x="1086" y="10275"/>
                </a:cubicBezTo>
                <a:lnTo>
                  <a:pt x="1696" y="13068"/>
                </a:lnTo>
                <a:cubicBezTo>
                  <a:pt x="2020" y="14547"/>
                  <a:pt x="3366" y="15619"/>
                  <a:pt x="4897" y="15619"/>
                </a:cubicBezTo>
                <a:lnTo>
                  <a:pt x="5236" y="15619"/>
                </a:lnTo>
                <a:lnTo>
                  <a:pt x="5236" y="18509"/>
                </a:lnTo>
                <a:cubicBezTo>
                  <a:pt x="5236" y="20214"/>
                  <a:pt x="6701" y="21600"/>
                  <a:pt x="8502" y="21600"/>
                </a:cubicBezTo>
                <a:cubicBezTo>
                  <a:pt x="9813" y="21600"/>
                  <a:pt x="10992" y="20863"/>
                  <a:pt x="11506" y="19721"/>
                </a:cubicBezTo>
                <a:lnTo>
                  <a:pt x="11522" y="19689"/>
                </a:lnTo>
                <a:lnTo>
                  <a:pt x="14654" y="8875"/>
                </a:lnTo>
                <a:cubicBezTo>
                  <a:pt x="14936" y="8011"/>
                  <a:pt x="15813" y="7407"/>
                  <a:pt x="16787" y="7407"/>
                </a:cubicBezTo>
                <a:cubicBezTo>
                  <a:pt x="18016" y="7407"/>
                  <a:pt x="19016" y="8335"/>
                  <a:pt x="19016" y="9475"/>
                </a:cubicBezTo>
                <a:lnTo>
                  <a:pt x="19016" y="12151"/>
                </a:lnTo>
                <a:cubicBezTo>
                  <a:pt x="18200" y="12375"/>
                  <a:pt x="17601" y="13113"/>
                  <a:pt x="17601" y="13991"/>
                </a:cubicBezTo>
                <a:cubicBezTo>
                  <a:pt x="17601" y="15047"/>
                  <a:pt x="18466" y="15902"/>
                  <a:pt x="19534" y="15902"/>
                </a:cubicBezTo>
                <a:cubicBezTo>
                  <a:pt x="20602" y="15902"/>
                  <a:pt x="21468" y="15047"/>
                  <a:pt x="21468" y="13991"/>
                </a:cubicBezTo>
                <a:cubicBezTo>
                  <a:pt x="21468" y="13113"/>
                  <a:pt x="20869" y="12375"/>
                  <a:pt x="20053" y="12151"/>
                </a:cubicBezTo>
                <a:lnTo>
                  <a:pt x="20053" y="9475"/>
                </a:lnTo>
                <a:cubicBezTo>
                  <a:pt x="20053" y="7770"/>
                  <a:pt x="18588" y="6382"/>
                  <a:pt x="16787" y="6382"/>
                </a:cubicBezTo>
                <a:cubicBezTo>
                  <a:pt x="15341" y="6382"/>
                  <a:pt x="14085" y="7261"/>
                  <a:pt x="13663" y="8570"/>
                </a:cubicBezTo>
                <a:lnTo>
                  <a:pt x="10545" y="19335"/>
                </a:lnTo>
                <a:cubicBezTo>
                  <a:pt x="10189" y="20090"/>
                  <a:pt x="9392" y="20575"/>
                  <a:pt x="8502" y="20575"/>
                </a:cubicBezTo>
                <a:cubicBezTo>
                  <a:pt x="7273" y="20575"/>
                  <a:pt x="6273" y="19649"/>
                  <a:pt x="6273" y="18509"/>
                </a:cubicBezTo>
                <a:lnTo>
                  <a:pt x="6273" y="15619"/>
                </a:lnTo>
                <a:lnTo>
                  <a:pt x="6612" y="15619"/>
                </a:lnTo>
                <a:cubicBezTo>
                  <a:pt x="8143" y="15619"/>
                  <a:pt x="9489" y="14547"/>
                  <a:pt x="9813" y="13068"/>
                </a:cubicBezTo>
                <a:lnTo>
                  <a:pt x="10423" y="10275"/>
                </a:lnTo>
                <a:cubicBezTo>
                  <a:pt x="10442" y="10189"/>
                  <a:pt x="10426" y="10102"/>
                  <a:pt x="10377" y="10027"/>
                </a:cubicBezTo>
                <a:cubicBezTo>
                  <a:pt x="10333" y="9959"/>
                  <a:pt x="10265" y="9911"/>
                  <a:pt x="10186" y="9889"/>
                </a:cubicBezTo>
                <a:lnTo>
                  <a:pt x="11438" y="4176"/>
                </a:lnTo>
                <a:cubicBezTo>
                  <a:pt x="11643" y="3240"/>
                  <a:pt x="11411" y="2274"/>
                  <a:pt x="10802" y="1529"/>
                </a:cubicBezTo>
                <a:cubicBezTo>
                  <a:pt x="10193" y="783"/>
                  <a:pt x="9287" y="356"/>
                  <a:pt x="8318" y="356"/>
                </a:cubicBezTo>
                <a:lnTo>
                  <a:pt x="8014" y="356"/>
                </a:lnTo>
                <a:lnTo>
                  <a:pt x="8014" y="325"/>
                </a:lnTo>
                <a:cubicBezTo>
                  <a:pt x="8014" y="199"/>
                  <a:pt x="7898" y="103"/>
                  <a:pt x="7772" y="123"/>
                </a:cubicBezTo>
                <a:lnTo>
                  <a:pt x="7281" y="199"/>
                </a:lnTo>
                <a:cubicBezTo>
                  <a:pt x="7177" y="77"/>
                  <a:pt x="7025" y="0"/>
                  <a:pt x="6851" y="0"/>
                </a:cubicBezTo>
                <a:cubicBezTo>
                  <a:pt x="6382" y="0"/>
                  <a:pt x="6382" y="1121"/>
                  <a:pt x="6851" y="1121"/>
                </a:cubicBezTo>
                <a:cubicBezTo>
                  <a:pt x="7025" y="1121"/>
                  <a:pt x="7177" y="1042"/>
                  <a:pt x="7281" y="920"/>
                </a:cubicBezTo>
                <a:lnTo>
                  <a:pt x="7772" y="998"/>
                </a:lnTo>
                <a:cubicBezTo>
                  <a:pt x="7898" y="1018"/>
                  <a:pt x="8014" y="920"/>
                  <a:pt x="8014" y="794"/>
                </a:cubicBezTo>
                <a:lnTo>
                  <a:pt x="8014" y="765"/>
                </a:lnTo>
                <a:lnTo>
                  <a:pt x="8318" y="765"/>
                </a:lnTo>
                <a:cubicBezTo>
                  <a:pt x="9161" y="765"/>
                  <a:pt x="9950" y="1137"/>
                  <a:pt x="10480" y="1786"/>
                </a:cubicBezTo>
                <a:cubicBezTo>
                  <a:pt x="11009" y="2435"/>
                  <a:pt x="11211" y="3274"/>
                  <a:pt x="11032" y="4088"/>
                </a:cubicBezTo>
                <a:lnTo>
                  <a:pt x="9782" y="9801"/>
                </a:lnTo>
                <a:cubicBezTo>
                  <a:pt x="9609" y="9775"/>
                  <a:pt x="9441" y="9886"/>
                  <a:pt x="9404" y="10058"/>
                </a:cubicBezTo>
                <a:lnTo>
                  <a:pt x="8793" y="12848"/>
                </a:lnTo>
                <a:cubicBezTo>
                  <a:pt x="8573" y="13856"/>
                  <a:pt x="7656" y="14588"/>
                  <a:pt x="6612" y="14588"/>
                </a:cubicBezTo>
                <a:lnTo>
                  <a:pt x="4899" y="14588"/>
                </a:lnTo>
                <a:cubicBezTo>
                  <a:pt x="3855" y="14588"/>
                  <a:pt x="2937" y="13856"/>
                  <a:pt x="2716" y="12848"/>
                </a:cubicBezTo>
                <a:lnTo>
                  <a:pt x="2106" y="10058"/>
                </a:lnTo>
                <a:cubicBezTo>
                  <a:pt x="2087" y="9971"/>
                  <a:pt x="2036" y="9897"/>
                  <a:pt x="1961" y="9849"/>
                </a:cubicBezTo>
                <a:cubicBezTo>
                  <a:pt x="1891" y="9805"/>
                  <a:pt x="1808" y="9789"/>
                  <a:pt x="1727" y="9801"/>
                </a:cubicBezTo>
                <a:lnTo>
                  <a:pt x="477" y="4088"/>
                </a:lnTo>
                <a:cubicBezTo>
                  <a:pt x="299" y="3274"/>
                  <a:pt x="502" y="2435"/>
                  <a:pt x="1031" y="1786"/>
                </a:cubicBezTo>
                <a:cubicBezTo>
                  <a:pt x="1561" y="1137"/>
                  <a:pt x="2348" y="765"/>
                  <a:pt x="3192" y="765"/>
                </a:cubicBezTo>
                <a:lnTo>
                  <a:pt x="3497" y="765"/>
                </a:lnTo>
                <a:lnTo>
                  <a:pt x="3497" y="794"/>
                </a:lnTo>
                <a:cubicBezTo>
                  <a:pt x="3497" y="920"/>
                  <a:pt x="3611" y="1018"/>
                  <a:pt x="3737" y="998"/>
                </a:cubicBezTo>
                <a:lnTo>
                  <a:pt x="4229" y="920"/>
                </a:lnTo>
                <a:cubicBezTo>
                  <a:pt x="4333" y="1042"/>
                  <a:pt x="4486" y="1121"/>
                  <a:pt x="4660" y="1121"/>
                </a:cubicBezTo>
                <a:cubicBezTo>
                  <a:pt x="5129" y="1121"/>
                  <a:pt x="5129" y="0"/>
                  <a:pt x="4660" y="0"/>
                </a:cubicBezTo>
                <a:close/>
                <a:moveTo>
                  <a:pt x="19016" y="12768"/>
                </a:moveTo>
                <a:lnTo>
                  <a:pt x="19016" y="13314"/>
                </a:lnTo>
                <a:cubicBezTo>
                  <a:pt x="18817" y="13467"/>
                  <a:pt x="18688" y="13705"/>
                  <a:pt x="18688" y="13973"/>
                </a:cubicBezTo>
                <a:cubicBezTo>
                  <a:pt x="18688" y="14433"/>
                  <a:pt x="19068" y="14808"/>
                  <a:pt x="19534" y="14808"/>
                </a:cubicBezTo>
                <a:cubicBezTo>
                  <a:pt x="20001" y="14808"/>
                  <a:pt x="20380" y="14433"/>
                  <a:pt x="20380" y="13973"/>
                </a:cubicBezTo>
                <a:cubicBezTo>
                  <a:pt x="20380" y="13705"/>
                  <a:pt x="20251" y="13467"/>
                  <a:pt x="20053" y="13314"/>
                </a:cubicBezTo>
                <a:lnTo>
                  <a:pt x="20053" y="12768"/>
                </a:lnTo>
                <a:cubicBezTo>
                  <a:pt x="20526" y="12967"/>
                  <a:pt x="20857" y="13432"/>
                  <a:pt x="20857" y="13973"/>
                </a:cubicBezTo>
                <a:cubicBezTo>
                  <a:pt x="20857" y="14694"/>
                  <a:pt x="20265" y="15282"/>
                  <a:pt x="19534" y="15282"/>
                </a:cubicBezTo>
                <a:cubicBezTo>
                  <a:pt x="18804" y="15282"/>
                  <a:pt x="18209" y="14694"/>
                  <a:pt x="18209" y="13973"/>
                </a:cubicBezTo>
                <a:cubicBezTo>
                  <a:pt x="18209" y="13432"/>
                  <a:pt x="18542" y="12967"/>
                  <a:pt x="19016" y="12768"/>
                </a:cubicBezTo>
                <a:close/>
              </a:path>
            </a:pathLst>
          </a:custGeom>
          <a:solidFill>
            <a:schemeClr val="accent1">
              <a:hueOff val="114395"/>
              <a:lumOff val="-24975"/>
            </a:schemeClr>
          </a:solidFill>
          <a:ln w="12700">
            <a:miter lim="400000"/>
          </a:ln>
        </p:spPr>
        <p:txBody>
          <a:bodyPr lIns="50800" tIns="50800" rIns="50800" bIns="50800" anchor="ctr"/>
          <a:lstStyle/>
          <a:p>
            <a:pPr algn="ctr" eaLnBrk="1" fontAlgn="auto">
              <a:spcBef>
                <a:spcPts val="0"/>
              </a:spcBef>
              <a:spcAft>
                <a:spcPts val="0"/>
              </a:spcAft>
              <a:defRPr sz="2200" b="0">
                <a:solidFill>
                  <a:srgbClr val="FFFFFF"/>
                </a:solidFill>
                <a:latin typeface="+mn-lt"/>
                <a:ea typeface="+mn-ea"/>
                <a:cs typeface="+mn-cs"/>
                <a:sym typeface="Helvetica Neue Medium"/>
              </a:defRPr>
            </a:pPr>
            <a:endParaRPr sz="2200" b="0" kern="0">
              <a:solidFill>
                <a:srgbClr val="FFFFFF"/>
              </a:solidFill>
              <a:latin typeface="+mn-lt"/>
              <a:ea typeface="+mn-ea"/>
              <a:cs typeface="+mn-cs"/>
              <a:sym typeface="Helvetica Neue Medium"/>
            </a:endParaRPr>
          </a:p>
        </p:txBody>
      </p:sp>
      <p:sp>
        <p:nvSpPr>
          <p:cNvPr id="38915" name="Discussão"/>
          <p:cNvSpPr txBox="1">
            <a:spLocks noGrp="1"/>
          </p:cNvSpPr>
          <p:nvPr>
            <p:ph type="title" idx="4294967295"/>
          </p:nvPr>
        </p:nvSpPr>
        <p:spPr>
          <a:xfrm>
            <a:off x="952500" y="0"/>
            <a:ext cx="11099800" cy="2159000"/>
          </a:xfrm>
        </p:spPr>
        <p:txBody>
          <a:bodyPr/>
          <a:lstStyle/>
          <a:p>
            <a:pPr eaLnBrk="1" hangingPunct="1"/>
            <a:r>
              <a:rPr lang="pt-BR" altLang="pt-BR" sz="4400" b="1" smtClean="0">
                <a:solidFill>
                  <a:schemeClr val="folHlink"/>
                </a:solidFill>
              </a:rPr>
              <a:t>Nota do Editor do site, Dr. Paulo R. Margotto. Consultem também! Aqui e Agora! Estudando Juntos!</a:t>
            </a:r>
          </a:p>
        </p:txBody>
      </p:sp>
      <p:sp>
        <p:nvSpPr>
          <p:cNvPr id="38916" name="Rectangle 6"/>
          <p:cNvSpPr>
            <a:spLocks noChangeArrowheads="1"/>
          </p:cNvSpPr>
          <p:nvPr/>
        </p:nvSpPr>
        <p:spPr bwMode="auto">
          <a:xfrm>
            <a:off x="0" y="1971675"/>
            <a:ext cx="13004800" cy="252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rgbClr val="000000"/>
                </a:solidFill>
                <a:latin typeface="Helvetica Neue"/>
                <a:ea typeface="Helvetica Neue"/>
                <a:cs typeface="Helvetica Neue"/>
                <a:sym typeface="Helvetica Neue"/>
              </a:defRPr>
            </a:lvl1pPr>
            <a:lvl2pPr>
              <a:defRPr sz="2400" b="1">
                <a:solidFill>
                  <a:srgbClr val="000000"/>
                </a:solidFill>
                <a:latin typeface="Helvetica Neue"/>
                <a:ea typeface="Helvetica Neue"/>
                <a:cs typeface="Helvetica Neue"/>
                <a:sym typeface="Helvetica Neue"/>
              </a:defRPr>
            </a:lvl2pPr>
            <a:lvl3pPr>
              <a:defRPr sz="2400" b="1">
                <a:solidFill>
                  <a:srgbClr val="000000"/>
                </a:solidFill>
                <a:latin typeface="Helvetica Neue"/>
                <a:ea typeface="Helvetica Neue"/>
                <a:cs typeface="Helvetica Neue"/>
                <a:sym typeface="Helvetica Neue"/>
              </a:defRPr>
            </a:lvl3pPr>
            <a:lvl4pPr>
              <a:defRPr sz="2400" b="1">
                <a:solidFill>
                  <a:srgbClr val="000000"/>
                </a:solidFill>
                <a:latin typeface="Helvetica Neue"/>
                <a:ea typeface="Helvetica Neue"/>
                <a:cs typeface="Helvetica Neue"/>
                <a:sym typeface="Helvetica Neue"/>
              </a:defRPr>
            </a:lvl4pPr>
            <a:lvl5pPr>
              <a:defRPr sz="2400" b="1">
                <a:solidFill>
                  <a:srgbClr val="000000"/>
                </a:solidFill>
                <a:latin typeface="Helvetica Neue"/>
                <a:ea typeface="Helvetica Neue"/>
                <a:cs typeface="Helvetica Neue"/>
                <a:sym typeface="Helvetica Neue"/>
              </a:defRPr>
            </a:lvl5pPr>
            <a:lvl6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eaLnBrk="1" hangingPunct="1"/>
            <a:r>
              <a:rPr lang="pt-BR" altLang="pt-BR" sz="3200">
                <a:solidFill>
                  <a:srgbClr val="FF0000"/>
                </a:solidFill>
                <a:sym typeface="Arial" panose="020B0604020202020204" pitchFamily="34" charset="0"/>
              </a:rPr>
              <a:t>Uso de diuréticos em Neonatologia: mais controvérsias do que indicações</a:t>
            </a:r>
          </a:p>
          <a:p>
            <a:pPr algn="ctr" defTabSz="914400" eaLnBrk="1" hangingPunct="1"/>
            <a:r>
              <a:rPr lang="pt-BR" altLang="pt-BR" sz="3200" b="0">
                <a:solidFill>
                  <a:schemeClr val="hlink"/>
                </a:solidFill>
                <a:sym typeface="Arial" panose="020B0604020202020204" pitchFamily="34" charset="0"/>
              </a:rPr>
              <a:t>Embora existam muitos desafios,  devem ser realizados estudos adicionais para garantir que os diuréticos sejam seguros e eficazes em bebês prematuros</a:t>
            </a:r>
            <a:r>
              <a:rPr lang="pt-BR" altLang="pt-BR" sz="3200" b="0">
                <a:sym typeface="Arial" panose="020B0604020202020204" pitchFamily="34" charset="0"/>
              </a:rPr>
              <a:t>.</a:t>
            </a:r>
            <a:r>
              <a:rPr lang="pt-BR" altLang="pt-BR" sz="3200">
                <a:sym typeface="Arial" panose="020B0604020202020204" pitchFamily="34" charset="0"/>
              </a:rPr>
              <a:t> </a:t>
            </a:r>
          </a:p>
        </p:txBody>
      </p:sp>
      <p:pic>
        <p:nvPicPr>
          <p:cNvPr id="38917"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8900" y="4518025"/>
            <a:ext cx="7164388" cy="439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18" name="Text Box 10"/>
          <p:cNvSpPr txBox="1">
            <a:spLocks noChangeArrowheads="1"/>
          </p:cNvSpPr>
          <p:nvPr/>
        </p:nvSpPr>
        <p:spPr bwMode="auto">
          <a:xfrm>
            <a:off x="692959" y="8996363"/>
            <a:ext cx="1163158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a:defRPr sz="2400" b="1">
                <a:solidFill>
                  <a:srgbClr val="000000"/>
                </a:solidFill>
                <a:latin typeface="Helvetica Neue"/>
                <a:ea typeface="Helvetica Neue"/>
                <a:cs typeface="Helvetica Neue"/>
                <a:sym typeface="Helvetica Neue"/>
              </a:defRPr>
            </a:lvl2pPr>
            <a:lvl3pPr>
              <a:defRPr sz="2400" b="1">
                <a:solidFill>
                  <a:srgbClr val="000000"/>
                </a:solidFill>
                <a:latin typeface="Helvetica Neue"/>
                <a:ea typeface="Helvetica Neue"/>
                <a:cs typeface="Helvetica Neue"/>
                <a:sym typeface="Helvetica Neue"/>
              </a:defRPr>
            </a:lvl3pPr>
            <a:lvl4pPr>
              <a:defRPr sz="2400" b="1">
                <a:solidFill>
                  <a:srgbClr val="000000"/>
                </a:solidFill>
                <a:latin typeface="Helvetica Neue"/>
                <a:ea typeface="Helvetica Neue"/>
                <a:cs typeface="Helvetica Neue"/>
                <a:sym typeface="Helvetica Neue"/>
              </a:defRPr>
            </a:lvl4pPr>
            <a:lvl5pPr>
              <a:defRPr sz="2400" b="1">
                <a:solidFill>
                  <a:srgbClr val="000000"/>
                </a:solidFill>
                <a:latin typeface="Helvetica Neue"/>
                <a:ea typeface="Helvetica Neue"/>
                <a:cs typeface="Helvetica Neue"/>
                <a:sym typeface="Helvetica Neue"/>
              </a:defRPr>
            </a:lvl5pPr>
            <a:lvl6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algn="ctr" defTabSz="914400"/>
            <a:r>
              <a:rPr lang="pt-BR" altLang="pt-BR" dirty="0" smtClean="0">
                <a:solidFill>
                  <a:schemeClr val="hlink"/>
                </a:solidFill>
              </a:rPr>
              <a:t>Dra. </a:t>
            </a:r>
            <a:r>
              <a:rPr lang="pt-BR" altLang="pt-BR" dirty="0">
                <a:solidFill>
                  <a:schemeClr val="hlink"/>
                </a:solidFill>
              </a:rPr>
              <a:t>Márcia Pimentel, Dr. Paulo R. Margotto , Dra. Vitória e Enfermagem </a:t>
            </a:r>
            <a:r>
              <a:rPr lang="pt-BR" altLang="pt-BR" dirty="0" smtClean="0">
                <a:solidFill>
                  <a:schemeClr val="hlink"/>
                </a:solidFill>
              </a:rPr>
              <a:t>da </a:t>
            </a:r>
            <a:r>
              <a:rPr lang="pt-BR" altLang="pt-BR" dirty="0">
                <a:solidFill>
                  <a:schemeClr val="hlink"/>
                </a:solidFill>
              </a:rPr>
              <a:t>UTI</a:t>
            </a:r>
          </a:p>
          <a:p>
            <a:pPr algn="ctr" defTabSz="914400"/>
            <a:r>
              <a:rPr lang="pt-BR" altLang="pt-BR" dirty="0">
                <a:solidFill>
                  <a:schemeClr val="hlink"/>
                </a:solidFill>
              </a:rPr>
              <a:t>Neonatal do Hospital Santa Lúcia (28/5/2019) </a:t>
            </a:r>
          </a:p>
        </p:txBody>
      </p:sp>
      <p:sp>
        <p:nvSpPr>
          <p:cNvPr id="38919" name="Text Box 11"/>
          <p:cNvSpPr txBox="1">
            <a:spLocks noChangeArrowheads="1"/>
          </p:cNvSpPr>
          <p:nvPr/>
        </p:nvSpPr>
        <p:spPr bwMode="auto">
          <a:xfrm>
            <a:off x="9786938" y="8489950"/>
            <a:ext cx="30114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a:defRPr sz="2400" b="1">
                <a:solidFill>
                  <a:srgbClr val="000000"/>
                </a:solidFill>
                <a:latin typeface="Helvetica Neue"/>
                <a:ea typeface="Helvetica Neue"/>
                <a:cs typeface="Helvetica Neue"/>
                <a:sym typeface="Helvetica Neue"/>
              </a:defRPr>
            </a:lvl2pPr>
            <a:lvl3pPr>
              <a:defRPr sz="2400" b="1">
                <a:solidFill>
                  <a:srgbClr val="000000"/>
                </a:solidFill>
                <a:latin typeface="Helvetica Neue"/>
                <a:ea typeface="Helvetica Neue"/>
                <a:cs typeface="Helvetica Neue"/>
                <a:sym typeface="Helvetica Neue"/>
              </a:defRPr>
            </a:lvl3pPr>
            <a:lvl4pPr>
              <a:defRPr sz="2400" b="1">
                <a:solidFill>
                  <a:srgbClr val="000000"/>
                </a:solidFill>
                <a:latin typeface="Helvetica Neue"/>
                <a:ea typeface="Helvetica Neue"/>
                <a:cs typeface="Helvetica Neue"/>
                <a:sym typeface="Helvetica Neue"/>
              </a:defRPr>
            </a:lvl4pPr>
            <a:lvl5pPr>
              <a:defRPr sz="2400" b="1">
                <a:solidFill>
                  <a:srgbClr val="000000"/>
                </a:solidFill>
                <a:latin typeface="Helvetica Neue"/>
                <a:ea typeface="Helvetica Neue"/>
                <a:cs typeface="Helvetica Neue"/>
                <a:sym typeface="Helvetica Neue"/>
              </a:defRPr>
            </a:lvl5pPr>
            <a:lvl6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r>
              <a:rPr lang="pt-BR" altLang="pt-BR" sz="2000">
                <a:hlinkClick r:id="rId3"/>
              </a:rPr>
              <a:t>pmargotto@gmail.com</a:t>
            </a:r>
            <a:r>
              <a:rPr lang="pt-BR" altLang="pt-BR" sz="2000"/>
              <a:t> </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txBox="1">
            <a:spLocks noGrp="1"/>
          </p:cNvSpPr>
          <p:nvPr>
            <p:ph type="body" idx="1"/>
          </p:nvPr>
        </p:nvSpPr>
        <p:spPr>
          <a:xfrm>
            <a:off x="896938" y="2244725"/>
            <a:ext cx="11723687" cy="6881813"/>
          </a:xfrm>
        </p:spPr>
        <p:txBody>
          <a:bodyPr/>
          <a:lstStyle/>
          <a:p>
            <a:pPr>
              <a:buFontTx/>
              <a:buNone/>
            </a:pPr>
            <a:r>
              <a:rPr lang="pt-BR" altLang="pt-BR" sz="5400" b="1" smtClean="0">
                <a:solidFill>
                  <a:srgbClr val="FF0000"/>
                </a:solidFill>
              </a:rPr>
              <a:t>Ototoxicidade</a:t>
            </a:r>
            <a:endParaRPr lang="pt-BR" altLang="pt-BR" sz="5400" smtClean="0">
              <a:solidFill>
                <a:srgbClr val="FF0000"/>
              </a:solidFill>
            </a:endParaRPr>
          </a:p>
          <a:p>
            <a:r>
              <a:rPr lang="pt-BR" altLang="pt-BR" sz="2800" smtClean="0"/>
              <a:t> </a:t>
            </a:r>
            <a:r>
              <a:rPr lang="pt-BR" altLang="pt-BR" sz="2800" smtClean="0">
                <a:latin typeface="Times New Roman" panose="02020603050405020304" pitchFamily="18" charset="0"/>
              </a:rPr>
              <a:t>	Esta complicação pode ser transitória ou permanente com o uso da furosemida, estando associada a fatores perinatais adverso, assim como  com a administração prolongada da droga e a associação com os aminoglicosídeos. A furosemida ocasiona diminuição do potencial endococlear e diminuição do potencial do 8o para craniano, com diminuição dos níveis de potássio na endolinfa.  Torna-se importante a avaliação auditiva destes recém-nascido, pois a perda auditiva pode atrasar em ocorrer, sendo na maioria dos casos, bilateral e grave. </a:t>
            </a:r>
          </a:p>
          <a:p>
            <a:r>
              <a:rPr lang="pt-BR" altLang="pt-BR" sz="2800" smtClean="0">
                <a:latin typeface="Times New Roman" panose="02020603050405020304" pitchFamily="18" charset="0"/>
              </a:rPr>
              <a:t>	Robertson CMT et al (2006)  relataram risco de deficiência auditiva   neurossensorial de 6,8 vezes mais nos recém-nascidos que receberam terapia diurética acima de 14 dias.</a:t>
            </a:r>
          </a:p>
        </p:txBody>
      </p:sp>
      <p:sp>
        <p:nvSpPr>
          <p:cNvPr id="39939" name="Rectangle 5"/>
          <p:cNvSpPr>
            <a:spLocks noChangeArrowheads="1"/>
          </p:cNvSpPr>
          <p:nvPr/>
        </p:nvSpPr>
        <p:spPr bwMode="auto">
          <a:xfrm>
            <a:off x="771525" y="112713"/>
            <a:ext cx="11595100" cy="152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altLang="pt-BR" sz="2800">
                <a:solidFill>
                  <a:schemeClr val="hlink"/>
                </a:solidFill>
                <a:latin typeface="Lato" panose="020F0502020204030203" pitchFamily="34" charset="0"/>
              </a:rPr>
              <a:t>Uso de diur</a:t>
            </a:r>
            <a:r>
              <a:rPr lang="pt-BR" altLang="pt-BR" sz="2800">
                <a:solidFill>
                  <a:schemeClr val="hlink"/>
                </a:solidFill>
              </a:rPr>
              <a:t>é</a:t>
            </a:r>
            <a:r>
              <a:rPr lang="pt-BR" altLang="pt-BR" sz="2800">
                <a:solidFill>
                  <a:schemeClr val="hlink"/>
                </a:solidFill>
                <a:latin typeface="Lato" panose="020F0502020204030203" pitchFamily="34" charset="0"/>
              </a:rPr>
              <a:t>ticos em Neonatologia: mais controv</a:t>
            </a:r>
            <a:r>
              <a:rPr lang="pt-BR" altLang="pt-BR" sz="2800">
                <a:solidFill>
                  <a:schemeClr val="hlink"/>
                </a:solidFill>
              </a:rPr>
              <a:t>é</a:t>
            </a:r>
            <a:r>
              <a:rPr lang="pt-BR" altLang="pt-BR" sz="2800">
                <a:solidFill>
                  <a:schemeClr val="hlink"/>
                </a:solidFill>
                <a:latin typeface="Lato" panose="020F0502020204030203" pitchFamily="34" charset="0"/>
              </a:rPr>
              <a:t>rsias do que indica</a:t>
            </a:r>
            <a:r>
              <a:rPr lang="pt-BR" altLang="pt-BR" sz="2800">
                <a:solidFill>
                  <a:schemeClr val="hlink"/>
                </a:solidFill>
              </a:rPr>
              <a:t>ç</a:t>
            </a:r>
            <a:r>
              <a:rPr lang="pt-BR" altLang="pt-BR" sz="2800">
                <a:solidFill>
                  <a:schemeClr val="hlink"/>
                </a:solidFill>
                <a:latin typeface="Lato" panose="020F0502020204030203" pitchFamily="34" charset="0"/>
              </a:rPr>
              <a:t>ões</a:t>
            </a:r>
          </a:p>
          <a:p>
            <a:pPr algn="ctr"/>
            <a:r>
              <a:rPr lang="pt-BR" altLang="pt-BR">
                <a:solidFill>
                  <a:srgbClr val="424242"/>
                </a:solidFill>
                <a:latin typeface="Source Sans Pro"/>
              </a:rPr>
              <a:t>Paulo R. Margotto. </a:t>
            </a:r>
          </a:p>
          <a:p>
            <a:pPr algn="ctr"/>
            <a:r>
              <a:rPr lang="pt-BR" altLang="pt-BR">
                <a:solidFill>
                  <a:srgbClr val="424242"/>
                </a:solidFill>
                <a:latin typeface="Source Sans Pro"/>
              </a:rPr>
              <a:t>Cap</a:t>
            </a:r>
            <a:r>
              <a:rPr lang="pt-BR" altLang="pt-BR">
                <a:solidFill>
                  <a:srgbClr val="424242"/>
                </a:solidFill>
              </a:rPr>
              <a:t>í</a:t>
            </a:r>
            <a:r>
              <a:rPr lang="pt-BR" altLang="pt-BR">
                <a:solidFill>
                  <a:srgbClr val="424242"/>
                </a:solidFill>
                <a:latin typeface="Source Sans Pro"/>
              </a:rPr>
              <a:t>tulo do livro Assistência ao Rec</a:t>
            </a:r>
            <a:r>
              <a:rPr lang="pt-BR" altLang="pt-BR">
                <a:solidFill>
                  <a:srgbClr val="424242"/>
                </a:solidFill>
              </a:rPr>
              <a:t>é</a:t>
            </a:r>
            <a:r>
              <a:rPr lang="pt-BR" altLang="pt-BR">
                <a:solidFill>
                  <a:srgbClr val="424242"/>
                </a:solidFill>
                <a:latin typeface="Source Sans Pro"/>
              </a:rPr>
              <a:t>m-Nascido de Risco, 4a Edi</a:t>
            </a:r>
            <a:r>
              <a:rPr lang="pt-BR" altLang="pt-BR">
                <a:solidFill>
                  <a:srgbClr val="424242"/>
                </a:solidFill>
              </a:rPr>
              <a:t>ç</a:t>
            </a:r>
            <a:r>
              <a:rPr lang="pt-BR" altLang="pt-BR">
                <a:solidFill>
                  <a:srgbClr val="424242"/>
                </a:solidFill>
                <a:latin typeface="Source Sans Pro"/>
              </a:rPr>
              <a:t>ão,</a:t>
            </a:r>
            <a:r>
              <a:rPr lang="pt-BR" altLang="pt-BR">
                <a:solidFill>
                  <a:srgbClr val="424242"/>
                </a:solidFill>
              </a:rPr>
              <a:t> </a:t>
            </a:r>
            <a:r>
              <a:rPr lang="pt-BR" altLang="pt-BR">
                <a:solidFill>
                  <a:srgbClr val="424242"/>
                </a:solidFill>
                <a:latin typeface="Source Sans Pro"/>
              </a:rPr>
              <a:t> </a:t>
            </a:r>
          </a:p>
          <a:p>
            <a:pPr algn="ctr"/>
            <a:r>
              <a:rPr lang="pt-BR" altLang="pt-BR" b="0">
                <a:solidFill>
                  <a:srgbClr val="424242"/>
                </a:solidFill>
                <a:latin typeface="Source Sans Pro"/>
              </a:rPr>
              <a:t>4a Edi</a:t>
            </a:r>
            <a:r>
              <a:rPr lang="pt-BR" altLang="pt-BR" b="0">
                <a:solidFill>
                  <a:srgbClr val="424242"/>
                </a:solidFill>
              </a:rPr>
              <a:t>ç</a:t>
            </a:r>
            <a:r>
              <a:rPr lang="pt-BR" altLang="pt-BR" b="0">
                <a:solidFill>
                  <a:srgbClr val="424242"/>
                </a:solidFill>
                <a:latin typeface="Source Sans Pro"/>
              </a:rPr>
              <a:t>ão, 2019 (no prelo)</a:t>
            </a:r>
            <a:endParaRPr lang="pt-BR" altLang="pt-BR">
              <a:solidFill>
                <a:srgbClr val="78909C"/>
              </a:solidFill>
            </a:endParaRPr>
          </a:p>
        </p:txBody>
      </p:sp>
      <p:pic>
        <p:nvPicPr>
          <p:cNvPr id="39940" name="Picture 6" descr="doc">
            <a:hlinkClick r:id="rId2" tooltip="Diureticos_no_RN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26888" y="736600"/>
            <a:ext cx="692150"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3"/>
          <p:cNvSpPr txBox="1">
            <a:spLocks noGrp="1"/>
          </p:cNvSpPr>
          <p:nvPr>
            <p:ph type="body" idx="1"/>
          </p:nvPr>
        </p:nvSpPr>
        <p:spPr>
          <a:xfrm>
            <a:off x="522288" y="1995488"/>
            <a:ext cx="11530012" cy="6881812"/>
          </a:xfrm>
        </p:spPr>
        <p:txBody>
          <a:bodyPr/>
          <a:lstStyle/>
          <a:p>
            <a:pPr algn="ctr">
              <a:buFontTx/>
              <a:buNone/>
            </a:pPr>
            <a:r>
              <a:rPr lang="pt-PT" altLang="pt-BR" sz="4000" b="1" smtClean="0">
                <a:solidFill>
                  <a:schemeClr val="folHlink"/>
                </a:solidFill>
              </a:rPr>
              <a:t>Infusão (contínua ou intermitente)</a:t>
            </a:r>
            <a:endParaRPr lang="pt-PT" altLang="pt-BR" sz="4000" smtClean="0">
              <a:solidFill>
                <a:schemeClr val="folHlink"/>
              </a:solidFill>
            </a:endParaRPr>
          </a:p>
          <a:p>
            <a:r>
              <a:rPr lang="pt-PT" altLang="pt-BR" sz="2800" smtClean="0"/>
              <a:t>	</a:t>
            </a:r>
            <a:r>
              <a:rPr lang="pt-BR" altLang="pt-BR" sz="2800" smtClean="0">
                <a:latin typeface="Times New Roman" panose="02020603050405020304" pitchFamily="18" charset="0"/>
              </a:rPr>
              <a:t>Luciani GB et al, em um estudo prospectivo, randomizado em 26 pacientes abaixo de  6 meses,  compararam a eficácia da infusão contínua versos a intermitente nos neonatos e crianças submetidas a cirurgia de coração aberto, iniciando 6 horas após a descontinuação do </a:t>
            </a:r>
            <a:r>
              <a:rPr lang="pt-BR" altLang="pt-BR" sz="2800" i="1" smtClean="0">
                <a:latin typeface="Times New Roman" panose="02020603050405020304" pitchFamily="18" charset="0"/>
              </a:rPr>
              <a:t>bypass</a:t>
            </a:r>
            <a:r>
              <a:rPr lang="pt-BR" altLang="pt-BR" sz="2800" smtClean="0">
                <a:latin typeface="Times New Roman" panose="02020603050405020304" pitchFamily="18" charset="0"/>
              </a:rPr>
              <a:t> cardiopulmonar: </a:t>
            </a:r>
          </a:p>
          <a:p>
            <a:r>
              <a:rPr lang="pt-BR" altLang="pt-BR" sz="2800" smtClean="0">
                <a:latin typeface="Times New Roman" panose="02020603050405020304" pitchFamily="18" charset="0"/>
              </a:rPr>
              <a:t>       -</a:t>
            </a:r>
            <a:r>
              <a:rPr lang="pt-BR" altLang="pt-BR" sz="2800" b="1" smtClean="0">
                <a:latin typeface="Times New Roman" panose="02020603050405020304" pitchFamily="18" charset="0"/>
              </a:rPr>
              <a:t>Infusão contínua</a:t>
            </a:r>
            <a:r>
              <a:rPr lang="pt-BR" altLang="pt-BR" sz="2800" smtClean="0">
                <a:latin typeface="Times New Roman" panose="02020603050405020304" pitchFamily="18" charset="0"/>
              </a:rPr>
              <a:t>:      11 pacientes receberam 0,1mg/kg/h, dobrando a cada 2 horas, no máximo de 0,4mg/kg/hora, se débito urinário  menor que 1mL/kg/hora. Antes foi usada um </a:t>
            </a:r>
            <a:r>
              <a:rPr lang="pt-BR" altLang="pt-BR" sz="2800" i="1" smtClean="0">
                <a:latin typeface="Times New Roman" panose="02020603050405020304" pitchFamily="18" charset="0"/>
              </a:rPr>
              <a:t>bolus</a:t>
            </a:r>
            <a:r>
              <a:rPr lang="pt-BR" altLang="pt-BR" sz="2800" smtClean="0">
                <a:latin typeface="Times New Roman" panose="02020603050405020304" pitchFamily="18" charset="0"/>
              </a:rPr>
              <a:t> de 0,1mg/kg) (Grupo I)</a:t>
            </a:r>
          </a:p>
          <a:p>
            <a:r>
              <a:rPr lang="pt-BR" altLang="pt-BR" sz="2800" smtClean="0">
                <a:latin typeface="Times New Roman" panose="02020603050405020304" pitchFamily="18" charset="0"/>
              </a:rPr>
              <a:t>       -</a:t>
            </a:r>
            <a:r>
              <a:rPr lang="pt-BR" altLang="pt-BR" sz="2800" b="1" smtClean="0">
                <a:latin typeface="Times New Roman" panose="02020603050405020304" pitchFamily="18" charset="0"/>
              </a:rPr>
              <a:t>Infusão intermitente:</a:t>
            </a:r>
            <a:r>
              <a:rPr lang="pt-BR" altLang="pt-BR" sz="2800" smtClean="0">
                <a:latin typeface="Times New Roman" panose="02020603050405020304" pitchFamily="18" charset="0"/>
              </a:rPr>
              <a:t>  15 pacientes receberam um bolus de 1 mg/kg a cada 4 horas, sendo a dose aumentada de 0,25mg/kg para o máximo de 2mg/kg, se débito urinário menor que 1ml/kg/hora (Grupo II). </a:t>
            </a:r>
          </a:p>
        </p:txBody>
      </p:sp>
      <p:sp>
        <p:nvSpPr>
          <p:cNvPr id="40963" name="Rectangle 4"/>
          <p:cNvSpPr>
            <a:spLocks noChangeArrowheads="1"/>
          </p:cNvSpPr>
          <p:nvPr/>
        </p:nvSpPr>
        <p:spPr bwMode="auto">
          <a:xfrm>
            <a:off x="1058863" y="1063625"/>
            <a:ext cx="4756150"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a:defRPr sz="2400" b="1">
                <a:solidFill>
                  <a:srgbClr val="000000"/>
                </a:solidFill>
                <a:latin typeface="Helvetica Neue"/>
                <a:ea typeface="Helvetica Neue"/>
                <a:cs typeface="Helvetica Neue"/>
                <a:sym typeface="Helvetica Neue"/>
              </a:defRPr>
            </a:lvl2pPr>
            <a:lvl3pPr>
              <a:defRPr sz="2400" b="1">
                <a:solidFill>
                  <a:srgbClr val="000000"/>
                </a:solidFill>
                <a:latin typeface="Helvetica Neue"/>
                <a:ea typeface="Helvetica Neue"/>
                <a:cs typeface="Helvetica Neue"/>
                <a:sym typeface="Helvetica Neue"/>
              </a:defRPr>
            </a:lvl3pPr>
            <a:lvl4pPr>
              <a:defRPr sz="2400" b="1">
                <a:solidFill>
                  <a:srgbClr val="000000"/>
                </a:solidFill>
                <a:latin typeface="Helvetica Neue"/>
                <a:ea typeface="Helvetica Neue"/>
                <a:cs typeface="Helvetica Neue"/>
                <a:sym typeface="Helvetica Neue"/>
              </a:defRPr>
            </a:lvl4pPr>
            <a:lvl5pPr>
              <a:defRPr sz="2400" b="1">
                <a:solidFill>
                  <a:srgbClr val="000000"/>
                </a:solidFill>
                <a:latin typeface="Helvetica Neue"/>
                <a:ea typeface="Helvetica Neue"/>
                <a:cs typeface="Helvetica Neue"/>
                <a:sym typeface="Helvetica Neue"/>
              </a:defRPr>
            </a:lvl5pPr>
            <a:lvl6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lnSpc>
                <a:spcPct val="80000"/>
              </a:lnSpc>
              <a:spcBef>
                <a:spcPts val="4200"/>
              </a:spcBef>
              <a:buSzPct val="145000"/>
            </a:pPr>
            <a:r>
              <a:rPr lang="pt-BR" altLang="pt-BR" sz="5400">
                <a:solidFill>
                  <a:srgbClr val="FF0000"/>
                </a:solidFill>
              </a:rPr>
              <a:t>Ototoxicidade</a:t>
            </a: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3"/>
          <p:cNvSpPr txBox="1">
            <a:spLocks noGrp="1"/>
          </p:cNvSpPr>
          <p:nvPr>
            <p:ph type="body" idx="1"/>
          </p:nvPr>
        </p:nvSpPr>
        <p:spPr>
          <a:xfrm>
            <a:off x="981075" y="760413"/>
            <a:ext cx="11099800" cy="9823450"/>
          </a:xfrm>
        </p:spPr>
        <p:txBody>
          <a:bodyPr/>
          <a:lstStyle/>
          <a:p>
            <a:pPr>
              <a:lnSpc>
                <a:spcPct val="80000"/>
              </a:lnSpc>
            </a:pPr>
            <a:r>
              <a:rPr lang="pt-BR" altLang="pt-BR" sz="2400" smtClean="0"/>
              <a:t>Os autores relatam maior débito urinário no grupo 2, no entanto, o débito urinário foi maior no grupo 1 após correção para a dose da furosemide administrada, além de maior variabilidade do débito urinário no grupo 2, requerendo significantemente maior quantidade de reposição fluida. Houve menor perda de eletrólitos urinários com a infusão contínua. </a:t>
            </a:r>
          </a:p>
          <a:p>
            <a:pPr algn="ctr">
              <a:lnSpc>
                <a:spcPct val="80000"/>
              </a:lnSpc>
              <a:buFontTx/>
              <a:buNone/>
            </a:pPr>
            <a:r>
              <a:rPr lang="pt-BR" altLang="pt-BR" sz="2800" b="1" smtClean="0">
                <a:solidFill>
                  <a:srgbClr val="FF0000"/>
                </a:solidFill>
              </a:rPr>
              <a:t>O uso intermitente da furosemida pode causar imprevisíveis flutuações na concentração sérica da droga, expondo o paciente a maior risco de ototoxicidade e nefrotoxicidade.</a:t>
            </a:r>
          </a:p>
          <a:p>
            <a:pPr>
              <a:lnSpc>
                <a:spcPct val="80000"/>
              </a:lnSpc>
            </a:pPr>
            <a:r>
              <a:rPr lang="pt-BR" altLang="pt-BR" sz="2400" smtClean="0"/>
              <a:t>	Mudanças agudas no volume intravascular e no tônus vascular associados à administração intermitente da furosemida podem ser  deletérias tanto em adultos como crianças com condições hemodinâmicas instáveis após procedimentos cirúrgicos cardíacos.</a:t>
            </a:r>
          </a:p>
          <a:p>
            <a:pPr>
              <a:lnSpc>
                <a:spcPct val="80000"/>
              </a:lnSpc>
            </a:pPr>
            <a:r>
              <a:rPr lang="pt-BR" altLang="pt-BR" sz="2400" smtClean="0"/>
              <a:t>	No presente estudo houve maior estabilidade hemodinâmica  no grupo da infusão contínua da furosemida.</a:t>
            </a:r>
          </a:p>
          <a:p>
            <a:pPr algn="ctr">
              <a:lnSpc>
                <a:spcPct val="80000"/>
              </a:lnSpc>
            </a:pPr>
            <a:r>
              <a:rPr lang="pt-BR" altLang="ja-JP" sz="2000" smtClean="0">
                <a:solidFill>
                  <a:schemeClr val="hlink"/>
                </a:solidFill>
              </a:rPr>
              <a:t>Mais do que a rota de administração da furosemida, o mais importante determinante da resposta do diurético é o tempo em que a droga chega ao receptor e os efeitos dos diuréticos de alça aumentam com o aumento do tempo de infusão </a:t>
            </a:r>
            <a:endParaRPr lang="pt-BR" altLang="pt-BR" sz="2400" smtClean="0">
              <a:solidFill>
                <a:schemeClr val="hlink"/>
              </a:solidFill>
            </a:endParaRPr>
          </a:p>
          <a:p>
            <a:pPr algn="ctr">
              <a:lnSpc>
                <a:spcPct val="80000"/>
              </a:lnSpc>
              <a:buFontTx/>
              <a:buNone/>
            </a:pPr>
            <a:r>
              <a:rPr lang="pt-BR" altLang="pt-BR" sz="2400" smtClean="0">
                <a:solidFill>
                  <a:schemeClr val="hlink"/>
                </a:solidFill>
              </a:rPr>
              <a:t>	</a:t>
            </a:r>
          </a:p>
        </p:txBody>
      </p:sp>
      <p:sp>
        <p:nvSpPr>
          <p:cNvPr id="41987" name="Rectangle 4"/>
          <p:cNvSpPr>
            <a:spLocks noChangeArrowheads="1"/>
          </p:cNvSpPr>
          <p:nvPr/>
        </p:nvSpPr>
        <p:spPr bwMode="auto">
          <a:xfrm>
            <a:off x="920750" y="0"/>
            <a:ext cx="39116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a:defRPr sz="2400" b="1">
                <a:solidFill>
                  <a:srgbClr val="000000"/>
                </a:solidFill>
                <a:latin typeface="Helvetica Neue"/>
                <a:ea typeface="Helvetica Neue"/>
                <a:cs typeface="Helvetica Neue"/>
                <a:sym typeface="Helvetica Neue"/>
              </a:defRPr>
            </a:lvl2pPr>
            <a:lvl3pPr>
              <a:defRPr sz="2400" b="1">
                <a:solidFill>
                  <a:srgbClr val="000000"/>
                </a:solidFill>
                <a:latin typeface="Helvetica Neue"/>
                <a:ea typeface="Helvetica Neue"/>
                <a:cs typeface="Helvetica Neue"/>
                <a:sym typeface="Helvetica Neue"/>
              </a:defRPr>
            </a:lvl3pPr>
            <a:lvl4pPr>
              <a:defRPr sz="2400" b="1">
                <a:solidFill>
                  <a:srgbClr val="000000"/>
                </a:solidFill>
                <a:latin typeface="Helvetica Neue"/>
                <a:ea typeface="Helvetica Neue"/>
                <a:cs typeface="Helvetica Neue"/>
                <a:sym typeface="Helvetica Neue"/>
              </a:defRPr>
            </a:lvl4pPr>
            <a:lvl5pPr>
              <a:defRPr sz="2400" b="1">
                <a:solidFill>
                  <a:srgbClr val="000000"/>
                </a:solidFill>
                <a:latin typeface="Helvetica Neue"/>
                <a:ea typeface="Helvetica Neue"/>
                <a:cs typeface="Helvetica Neue"/>
                <a:sym typeface="Helvetica Neue"/>
              </a:defRPr>
            </a:lvl5pPr>
            <a:lvl6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r>
              <a:rPr lang="pt-BR" altLang="pt-BR" sz="4400">
                <a:solidFill>
                  <a:srgbClr val="FF0000"/>
                </a:solidFill>
              </a:rPr>
              <a:t>Ototoxicidade</a:t>
            </a:r>
          </a:p>
        </p:txBody>
      </p:sp>
      <p:sp>
        <p:nvSpPr>
          <p:cNvPr id="41988" name="Rectangle 5"/>
          <p:cNvSpPr>
            <a:spLocks noChangeArrowheads="1"/>
          </p:cNvSpPr>
          <p:nvPr/>
        </p:nvSpPr>
        <p:spPr bwMode="auto">
          <a:xfrm>
            <a:off x="2840038" y="693738"/>
            <a:ext cx="83962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rgbClr val="000000"/>
                </a:solidFill>
                <a:latin typeface="Helvetica Neue"/>
                <a:ea typeface="Helvetica Neue"/>
                <a:cs typeface="Helvetica Neue"/>
                <a:sym typeface="Helvetica Neue"/>
              </a:defRPr>
            </a:lvl1pPr>
            <a:lvl2pPr>
              <a:defRPr sz="2400" b="1">
                <a:solidFill>
                  <a:srgbClr val="000000"/>
                </a:solidFill>
                <a:latin typeface="Helvetica Neue"/>
                <a:ea typeface="Helvetica Neue"/>
                <a:cs typeface="Helvetica Neue"/>
                <a:sym typeface="Helvetica Neue"/>
              </a:defRPr>
            </a:lvl2pPr>
            <a:lvl3pPr>
              <a:defRPr sz="2400" b="1">
                <a:solidFill>
                  <a:srgbClr val="000000"/>
                </a:solidFill>
                <a:latin typeface="Helvetica Neue"/>
                <a:ea typeface="Helvetica Neue"/>
                <a:cs typeface="Helvetica Neue"/>
                <a:sym typeface="Helvetica Neue"/>
              </a:defRPr>
            </a:lvl3pPr>
            <a:lvl4pPr>
              <a:defRPr sz="2400" b="1">
                <a:solidFill>
                  <a:srgbClr val="000000"/>
                </a:solidFill>
                <a:latin typeface="Helvetica Neue"/>
                <a:ea typeface="Helvetica Neue"/>
                <a:cs typeface="Helvetica Neue"/>
                <a:sym typeface="Helvetica Neue"/>
              </a:defRPr>
            </a:lvl4pPr>
            <a:lvl5pPr>
              <a:defRPr sz="2400" b="1">
                <a:solidFill>
                  <a:srgbClr val="000000"/>
                </a:solidFill>
                <a:latin typeface="Helvetica Neue"/>
                <a:ea typeface="Helvetica Neue"/>
                <a:cs typeface="Helvetica Neue"/>
                <a:sym typeface="Helvetica Neue"/>
              </a:defRPr>
            </a:lvl5pPr>
            <a:lvl6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6pPr>
            <a:lvl7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7pPr>
            <a:lvl8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8pPr>
            <a:lvl9pPr indent="-914400" eaLnBrk="0" fontAlgn="base" hangingPunct="0">
              <a:spcBef>
                <a:spcPct val="0"/>
              </a:spcBef>
              <a:spcAft>
                <a:spcPct val="0"/>
              </a:spcAft>
              <a:defRPr sz="2400" b="1">
                <a:solidFill>
                  <a:srgbClr val="000000"/>
                </a:solidFill>
                <a:latin typeface="Helvetica Neue"/>
                <a:ea typeface="Helvetica Neue"/>
                <a:cs typeface="Helvetica Neue"/>
                <a:sym typeface="Helvetica Neue"/>
              </a:defRPr>
            </a:lvl9pPr>
          </a:lstStyle>
          <a:p>
            <a:pPr defTabSz="914400"/>
            <a:r>
              <a:rPr lang="pt-PT" altLang="pt-BR" sz="4000">
                <a:solidFill>
                  <a:schemeClr val="folHlink"/>
                </a:solidFill>
              </a:rPr>
              <a:t>Infusão (contínua ou intermitente)</a:t>
            </a:r>
            <a:endParaRPr lang="pt-BR" altLang="pt-BR" sz="4000">
              <a:solidFill>
                <a:schemeClr val="folHlink"/>
              </a:solidFill>
            </a:endParaRP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txBox="1">
            <a:spLocks noGrp="1"/>
          </p:cNvSpPr>
          <p:nvPr>
            <p:ph type="title"/>
          </p:nvPr>
        </p:nvSpPr>
        <p:spPr>
          <a:xfrm>
            <a:off x="-3219450" y="-438150"/>
            <a:ext cx="11099800" cy="2159000"/>
          </a:xfrm>
        </p:spPr>
        <p:txBody>
          <a:bodyPr/>
          <a:lstStyle/>
          <a:p>
            <a:r>
              <a:rPr lang="pt-BR" altLang="pt-BR" sz="5400" smtClean="0">
                <a:solidFill>
                  <a:schemeClr val="hlink"/>
                </a:solidFill>
              </a:rPr>
              <a:t>OBRIGADO!</a:t>
            </a:r>
          </a:p>
        </p:txBody>
      </p:sp>
      <p:pic>
        <p:nvPicPr>
          <p:cNvPr id="4301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12938"/>
            <a:ext cx="8110538" cy="412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012"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4925" y="6029325"/>
            <a:ext cx="6619875"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660</TotalTime>
  <Words>2887</Words>
  <Application>Microsoft Office PowerPoint</Application>
  <PresentationFormat>Personalizar</PresentationFormat>
  <Paragraphs>229</Paragraphs>
  <Slides>38</Slides>
  <Notes>0</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38</vt:i4>
      </vt:variant>
    </vt:vector>
  </HeadingPairs>
  <TitlesOfParts>
    <vt:vector size="48" baseType="lpstr">
      <vt:lpstr>Arial</vt:lpstr>
      <vt:lpstr>Helvetica Light</vt:lpstr>
      <vt:lpstr>Helvetica Neue</vt:lpstr>
      <vt:lpstr>Helvetica Neue Light</vt:lpstr>
      <vt:lpstr>Helvetica Neue Medium</vt:lpstr>
      <vt:lpstr>Helvetica Neue Thin</vt:lpstr>
      <vt:lpstr>Lato</vt:lpstr>
      <vt:lpstr>Source Sans Pro</vt:lpstr>
      <vt:lpstr>Times New Roman</vt:lpstr>
      <vt:lpstr>White</vt:lpstr>
      <vt:lpstr>Apresentação do PowerPoint</vt:lpstr>
      <vt:lpstr>Aparelho Auditivo</vt:lpstr>
      <vt:lpstr>Aparelho Auditivo</vt:lpstr>
      <vt:lpstr>Apresentação do PowerPoint</vt:lpstr>
      <vt:lpstr>Furosemida</vt:lpstr>
      <vt:lpstr>Apresentação do PowerPoint</vt:lpstr>
      <vt:lpstr>Apresentação do PowerPoint</vt:lpstr>
      <vt:lpstr>Apresentação do PowerPoint</vt:lpstr>
      <vt:lpstr>Apresentação do PowerPoint</vt:lpstr>
      <vt:lpstr>OBJETIVO</vt:lpstr>
      <vt:lpstr>Materiais e Métodos</vt:lpstr>
      <vt:lpstr>Materiais e Métodos</vt:lpstr>
      <vt:lpstr>Materiais e Métodos</vt:lpstr>
      <vt:lpstr>Materiais e Métodos</vt:lpstr>
      <vt:lpstr>Apresentação do PowerPoint</vt:lpstr>
      <vt:lpstr>Análise Estatística</vt:lpstr>
      <vt:lpstr>Resultados</vt:lpstr>
      <vt:lpstr>Resultados</vt:lpstr>
      <vt:lpstr>Apresentação do PowerPoint</vt:lpstr>
      <vt:lpstr>Discussão</vt:lpstr>
      <vt:lpstr>Discussão</vt:lpstr>
      <vt:lpstr>Discussão</vt:lpstr>
      <vt:lpstr>Discussão</vt:lpstr>
      <vt:lpstr>Discussão</vt:lpstr>
      <vt:lpstr>Discussão</vt:lpstr>
      <vt:lpstr>Discussão</vt:lpstr>
      <vt:lpstr>Discussão</vt:lpstr>
      <vt:lpstr>Discussão</vt:lpstr>
      <vt:lpstr>Discussão</vt:lpstr>
      <vt:lpstr>CONCLUSÕES</vt:lpstr>
      <vt:lpstr>Abstract</vt:lpstr>
      <vt:lpstr>Apresentação do PowerPoint</vt:lpstr>
      <vt:lpstr>Apresentação do PowerPoint</vt:lpstr>
      <vt:lpstr>Nota do Editor do site, Dr. Paulo R. Margotto. Consultem também! Aqui e Agora! Estudando Juntos!</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user</dc:creator>
  <cp:lastModifiedBy>Paulo Margotto</cp:lastModifiedBy>
  <cp:revision>8</cp:revision>
  <dcterms:modified xsi:type="dcterms:W3CDTF">2019-06-01T11:04:31Z</dcterms:modified>
</cp:coreProperties>
</file>