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317" r:id="rId2"/>
    <p:sldId id="259" r:id="rId3"/>
    <p:sldId id="260" r:id="rId4"/>
    <p:sldId id="261" r:id="rId5"/>
    <p:sldId id="263" r:id="rId6"/>
    <p:sldId id="318" r:id="rId7"/>
    <p:sldId id="262" r:id="rId8"/>
    <p:sldId id="265" r:id="rId9"/>
    <p:sldId id="267" r:id="rId10"/>
    <p:sldId id="268" r:id="rId11"/>
    <p:sldId id="269" r:id="rId12"/>
    <p:sldId id="270" r:id="rId13"/>
    <p:sldId id="271" r:id="rId14"/>
    <p:sldId id="272" r:id="rId15"/>
    <p:sldId id="274" r:id="rId16"/>
    <p:sldId id="275" r:id="rId17"/>
    <p:sldId id="276" r:id="rId18"/>
    <p:sldId id="313" r:id="rId19"/>
    <p:sldId id="273" r:id="rId20"/>
    <p:sldId id="277" r:id="rId21"/>
    <p:sldId id="278" r:id="rId22"/>
    <p:sldId id="281" r:id="rId23"/>
    <p:sldId id="282" r:id="rId24"/>
    <p:sldId id="283" r:id="rId25"/>
    <p:sldId id="319" r:id="rId26"/>
    <p:sldId id="279" r:id="rId27"/>
    <p:sldId id="284" r:id="rId28"/>
    <p:sldId id="286" r:id="rId29"/>
    <p:sldId id="280" r:id="rId30"/>
    <p:sldId id="285" r:id="rId31"/>
    <p:sldId id="288" r:id="rId32"/>
    <p:sldId id="290" r:id="rId33"/>
    <p:sldId id="291" r:id="rId34"/>
    <p:sldId id="292" r:id="rId35"/>
    <p:sldId id="293" r:id="rId36"/>
    <p:sldId id="294" r:id="rId37"/>
    <p:sldId id="295" r:id="rId38"/>
    <p:sldId id="297" r:id="rId39"/>
    <p:sldId id="299" r:id="rId40"/>
    <p:sldId id="300" r:id="rId41"/>
    <p:sldId id="296" r:id="rId42"/>
    <p:sldId id="301" r:id="rId43"/>
    <p:sldId id="302" r:id="rId44"/>
    <p:sldId id="303" r:id="rId45"/>
    <p:sldId id="304" r:id="rId46"/>
    <p:sldId id="305" r:id="rId47"/>
    <p:sldId id="306" r:id="rId48"/>
    <p:sldId id="307" r:id="rId49"/>
    <p:sldId id="308" r:id="rId50"/>
    <p:sldId id="359" r:id="rId51"/>
    <p:sldId id="320" r:id="rId52"/>
    <p:sldId id="321" r:id="rId53"/>
    <p:sldId id="311" r:id="rId54"/>
    <p:sldId id="312" r:id="rId55"/>
    <p:sldId id="322" r:id="rId56"/>
    <p:sldId id="323" r:id="rId57"/>
    <p:sldId id="324" r:id="rId58"/>
    <p:sldId id="325" r:id="rId59"/>
    <p:sldId id="326" r:id="rId60"/>
    <p:sldId id="338" r:id="rId61"/>
    <p:sldId id="327" r:id="rId62"/>
    <p:sldId id="339" r:id="rId63"/>
    <p:sldId id="328" r:id="rId64"/>
    <p:sldId id="340" r:id="rId65"/>
    <p:sldId id="329" r:id="rId66"/>
    <p:sldId id="330" r:id="rId67"/>
    <p:sldId id="341" r:id="rId68"/>
    <p:sldId id="342" r:id="rId69"/>
    <p:sldId id="343" r:id="rId70"/>
    <p:sldId id="344" r:id="rId71"/>
    <p:sldId id="345" r:id="rId72"/>
    <p:sldId id="349" r:id="rId73"/>
    <p:sldId id="347" r:id="rId74"/>
    <p:sldId id="332" r:id="rId75"/>
    <p:sldId id="350" r:id="rId76"/>
    <p:sldId id="333" r:id="rId77"/>
    <p:sldId id="352" r:id="rId78"/>
    <p:sldId id="353" r:id="rId79"/>
    <p:sldId id="354" r:id="rId80"/>
    <p:sldId id="355" r:id="rId81"/>
    <p:sldId id="356" r:id="rId82"/>
    <p:sldId id="362" r:id="rId83"/>
    <p:sldId id="337" r:id="rId84"/>
    <p:sldId id="357" r:id="rId85"/>
    <p:sldId id="360" r:id="rId86"/>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Gill Sans MT" panose="020B0502020104020203" pitchFamily="34" charset="0"/>
        <a:ea typeface="+mn-ea"/>
        <a:cs typeface="+mn-cs"/>
      </a:defRPr>
    </a:lvl5pPr>
    <a:lvl6pPr marL="2286000" algn="l" defTabSz="914400" rtl="0" eaLnBrk="1" latinLnBrk="0" hangingPunct="1">
      <a:defRPr kern="1200">
        <a:solidFill>
          <a:schemeClr val="tx1"/>
        </a:solidFill>
        <a:latin typeface="Gill Sans MT" panose="020B0502020104020203" pitchFamily="34" charset="0"/>
        <a:ea typeface="+mn-ea"/>
        <a:cs typeface="+mn-cs"/>
      </a:defRPr>
    </a:lvl6pPr>
    <a:lvl7pPr marL="2743200" algn="l" defTabSz="914400" rtl="0" eaLnBrk="1" latinLnBrk="0" hangingPunct="1">
      <a:defRPr kern="1200">
        <a:solidFill>
          <a:schemeClr val="tx1"/>
        </a:solidFill>
        <a:latin typeface="Gill Sans MT" panose="020B0502020104020203" pitchFamily="34" charset="0"/>
        <a:ea typeface="+mn-ea"/>
        <a:cs typeface="+mn-cs"/>
      </a:defRPr>
    </a:lvl7pPr>
    <a:lvl8pPr marL="3200400" algn="l" defTabSz="914400" rtl="0" eaLnBrk="1" latinLnBrk="0" hangingPunct="1">
      <a:defRPr kern="1200">
        <a:solidFill>
          <a:schemeClr val="tx1"/>
        </a:solidFill>
        <a:latin typeface="Gill Sans MT" panose="020B0502020104020203" pitchFamily="34" charset="0"/>
        <a:ea typeface="+mn-ea"/>
        <a:cs typeface="+mn-cs"/>
      </a:defRPr>
    </a:lvl8pPr>
    <a:lvl9pPr marL="3657600" algn="l" defTabSz="914400" rtl="0" eaLnBrk="1" latinLnBrk="0" hangingPunct="1">
      <a:defRPr kern="1200">
        <a:solidFill>
          <a:schemeClr val="tx1"/>
        </a:solidFill>
        <a:latin typeface="Gill Sans MT" panose="020B05020201040202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Estilo Médio 4 - Ênfase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C89EF96-8CEA-46FF-86C4-4CE0E7609802}" styleName="Estilo Claro 3 - Ênfas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Estilo Claro 3 - Ênfase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A107856-5554-42FB-B03E-39F5DBC370BA}" styleName="Estilo Médio 4 - Ênfas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Estilo Médio 4 - Ênfase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Estilo Médio 4 - Ênfase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BDBED569-4797-4DF1-A0F4-6AAB3CD982D8}" styleName="Estilo Claro 3 - Ênfase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22838BEF-8BB2-4498-84A7-C5851F593DF1}" styleName="Estilo Médio 4 - Ênfas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Estilo Médio 4 - Ênfase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Estilo Médio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799B23B-EC83-4686-B30A-512413B5E67A}" styleName="Estilo Claro 3 - Ênfase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953" autoAdjust="0"/>
  </p:normalViewPr>
  <p:slideViewPr>
    <p:cSldViewPr>
      <p:cViewPr varScale="1">
        <p:scale>
          <a:sx n="73" d="100"/>
          <a:sy n="73" d="100"/>
        </p:scale>
        <p:origin x="1080" y="5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5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1842BB7C-A0CD-404F-BA85-089958C4B840}" type="datetimeFigureOut">
              <a:rPr lang="pt-BR"/>
              <a:pPr>
                <a:defRPr/>
              </a:pPr>
              <a:t>31/05/2019</a:t>
            </a:fld>
            <a:endParaRPr lang="pt-BR" dirty="0"/>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6C939CC1-9932-4B03-854B-A4C94C47B3A6}" type="slidenum">
              <a:rPr lang="pt-BR"/>
              <a:pPr>
                <a:defRPr/>
              </a:pPr>
              <a:t>‹nº›</a:t>
            </a:fld>
            <a:endParaRPr lang="pt-BR" dirty="0"/>
          </a:p>
        </p:txBody>
      </p:sp>
    </p:spTree>
    <p:extLst>
      <p:ext uri="{BB962C8B-B14F-4D97-AF65-F5344CB8AC3E}">
        <p14:creationId xmlns:p14="http://schemas.microsoft.com/office/powerpoint/2010/main" val="1371375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5" name="Retângulo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6" name="Elipse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fontAlgn="auto" hangingPunct="1">
              <a:spcBef>
                <a:spcPts val="0"/>
              </a:spcBef>
              <a:spcAft>
                <a:spcPts val="0"/>
              </a:spcAft>
              <a:defRPr/>
            </a:pPr>
            <a:endParaRPr lang="en-US"/>
          </a:p>
        </p:txBody>
      </p:sp>
      <p:sp>
        <p:nvSpPr>
          <p:cNvPr id="7" name="Elipse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fontAlgn="auto" hangingPunct="1">
              <a:spcBef>
                <a:spcPts val="0"/>
              </a:spcBef>
              <a:spcAft>
                <a:spcPts val="0"/>
              </a:spcAft>
              <a:defRPr/>
            </a:pPr>
            <a:endParaRPr lang="en-US"/>
          </a:p>
        </p:txBody>
      </p:sp>
      <p:sp>
        <p:nvSpPr>
          <p:cNvPr id="2" name="Título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8" name="Espaço Reservado para Data 3"/>
          <p:cNvSpPr>
            <a:spLocks noGrp="1"/>
          </p:cNvSpPr>
          <p:nvPr>
            <p:ph type="dt" sz="half" idx="10"/>
          </p:nvPr>
        </p:nvSpPr>
        <p:spPr/>
        <p:txBody>
          <a:bodyPr/>
          <a:lstStyle>
            <a:lvl1pPr>
              <a:defRPr/>
            </a:lvl1pPr>
            <a:extLst/>
          </a:lstStyle>
          <a:p>
            <a:pPr>
              <a:defRPr/>
            </a:pPr>
            <a:fld id="{B1D39203-D391-4373-AE46-2B84F5FD9D92}" type="datetimeFigureOut">
              <a:rPr lang="pt-BR"/>
              <a:pPr>
                <a:defRPr/>
              </a:pPr>
              <a:t>31/05/2019</a:t>
            </a:fld>
            <a:endParaRPr lang="pt-BR" dirty="0"/>
          </a:p>
        </p:txBody>
      </p:sp>
      <p:sp>
        <p:nvSpPr>
          <p:cNvPr id="9" name="Espaço Reservado para Rodapé 4"/>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5"/>
          <p:cNvSpPr>
            <a:spLocks noGrp="1"/>
          </p:cNvSpPr>
          <p:nvPr>
            <p:ph type="sldNum" sz="quarter" idx="12"/>
          </p:nvPr>
        </p:nvSpPr>
        <p:spPr/>
        <p:txBody>
          <a:bodyPr/>
          <a:lstStyle>
            <a:lvl1pPr>
              <a:defRPr/>
            </a:lvl1pPr>
            <a:extLst/>
          </a:lstStyle>
          <a:p>
            <a:pPr>
              <a:defRPr/>
            </a:pPr>
            <a:fld id="{5756BBA7-CBCB-490F-97B6-D485DB23CB73}" type="slidenum">
              <a:rPr lang="pt-BR"/>
              <a:pPr>
                <a:defRPr/>
              </a:pPr>
              <a:t>‹nº›</a:t>
            </a:fld>
            <a:endParaRPr lang="pt-BR" dirty="0"/>
          </a:p>
        </p:txBody>
      </p:sp>
    </p:spTree>
    <p:extLst>
      <p:ext uri="{BB962C8B-B14F-4D97-AF65-F5344CB8AC3E}">
        <p14:creationId xmlns:p14="http://schemas.microsoft.com/office/powerpoint/2010/main" val="1296634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3"/>
          <p:cNvSpPr>
            <a:spLocks noGrp="1"/>
          </p:cNvSpPr>
          <p:nvPr>
            <p:ph type="dt" sz="half" idx="10"/>
          </p:nvPr>
        </p:nvSpPr>
        <p:spPr/>
        <p:txBody>
          <a:bodyPr/>
          <a:lstStyle>
            <a:lvl1pPr>
              <a:defRPr/>
            </a:lvl1pPr>
          </a:lstStyle>
          <a:p>
            <a:pPr>
              <a:defRPr/>
            </a:pPr>
            <a:fld id="{BF04012A-EE16-4966-BB05-800DF7114581}" type="datetimeFigureOut">
              <a:rPr lang="pt-BR"/>
              <a:pPr>
                <a:defRPr/>
              </a:pPr>
              <a:t>31/05/2019</a:t>
            </a:fld>
            <a:endParaRPr lang="pt-BR" dirty="0"/>
          </a:p>
        </p:txBody>
      </p:sp>
      <p:sp>
        <p:nvSpPr>
          <p:cNvPr id="6" name="Espaço Reservado para Rodapé 9"/>
          <p:cNvSpPr>
            <a:spLocks noGrp="1"/>
          </p:cNvSpPr>
          <p:nvPr>
            <p:ph type="ftr" sz="quarter" idx="11"/>
          </p:nvPr>
        </p:nvSpPr>
        <p:spPr/>
        <p:txBody>
          <a:bodyPr/>
          <a:lstStyle>
            <a:lvl1pPr>
              <a:defRPr/>
            </a:lvl1pPr>
          </a:lstStyle>
          <a:p>
            <a:pPr>
              <a:defRPr/>
            </a:pPr>
            <a:endParaRPr lang="pt-BR"/>
          </a:p>
        </p:txBody>
      </p:sp>
      <p:sp>
        <p:nvSpPr>
          <p:cNvPr id="7" name="Espaço Reservado para Número de Slide 21"/>
          <p:cNvSpPr>
            <a:spLocks noGrp="1"/>
          </p:cNvSpPr>
          <p:nvPr>
            <p:ph type="sldNum" sz="quarter" idx="12"/>
          </p:nvPr>
        </p:nvSpPr>
        <p:spPr/>
        <p:txBody>
          <a:bodyPr/>
          <a:lstStyle>
            <a:lvl1pPr>
              <a:defRPr/>
            </a:lvl1pPr>
          </a:lstStyle>
          <a:p>
            <a:pPr>
              <a:defRPr/>
            </a:pPr>
            <a:fld id="{8E68351B-4996-43AA-A783-68AE48898A1D}" type="slidenum">
              <a:rPr lang="pt-BR"/>
              <a:pPr>
                <a:defRPr/>
              </a:pPr>
              <a:t>‹nº›</a:t>
            </a:fld>
            <a:endParaRPr lang="pt-BR" dirty="0"/>
          </a:p>
        </p:txBody>
      </p:sp>
    </p:spTree>
    <p:extLst>
      <p:ext uri="{BB962C8B-B14F-4D97-AF65-F5344CB8AC3E}">
        <p14:creationId xmlns:p14="http://schemas.microsoft.com/office/powerpoint/2010/main" val="1392493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160336"/>
            <a:ext cx="8229600" cy="1143000"/>
          </a:xfrm>
        </p:spPr>
        <p:txBody>
          <a:bodyPr/>
          <a:lstStyle>
            <a:lvl1pPr algn="ctr">
              <a:defRPr sz="45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lvl1pPr>
            <a:extLst/>
          </a:lstStyle>
          <a:p>
            <a:pPr>
              <a:defRPr/>
            </a:pPr>
            <a:fld id="{AD375782-26B2-49F9-B684-1EA54FD70394}" type="datetimeFigureOut">
              <a:rPr lang="pt-BR"/>
              <a:pPr>
                <a:defRPr/>
              </a:pPr>
              <a:t>31/05/2019</a:t>
            </a:fld>
            <a:endParaRPr lang="pt-BR" dirty="0"/>
          </a:p>
        </p:txBody>
      </p:sp>
      <p:sp>
        <p:nvSpPr>
          <p:cNvPr id="8" name="Espaço Reservado para Rodapé 7"/>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extLst/>
          </a:lstStyle>
          <a:p>
            <a:pPr>
              <a:defRPr/>
            </a:pPr>
            <a:fld id="{8B0CBEDC-343F-4865-B389-33026A1DD196}" type="slidenum">
              <a:rPr lang="pt-BR"/>
              <a:pPr>
                <a:defRPr/>
              </a:pPr>
              <a:t>‹nº›</a:t>
            </a:fld>
            <a:endParaRPr lang="pt-BR" dirty="0"/>
          </a:p>
        </p:txBody>
      </p:sp>
    </p:spTree>
    <p:extLst>
      <p:ext uri="{BB962C8B-B14F-4D97-AF65-F5344CB8AC3E}">
        <p14:creationId xmlns:p14="http://schemas.microsoft.com/office/powerpoint/2010/main" val="2554594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Data 23"/>
          <p:cNvSpPr>
            <a:spLocks noGrp="1"/>
          </p:cNvSpPr>
          <p:nvPr>
            <p:ph type="dt" sz="half" idx="10"/>
          </p:nvPr>
        </p:nvSpPr>
        <p:spPr/>
        <p:txBody>
          <a:bodyPr/>
          <a:lstStyle>
            <a:lvl1pPr>
              <a:defRPr/>
            </a:lvl1pPr>
          </a:lstStyle>
          <a:p>
            <a:pPr>
              <a:defRPr/>
            </a:pPr>
            <a:fld id="{FE63BA16-09DD-42E8-9AAB-6CDDF459B01C}" type="datetimeFigureOut">
              <a:rPr lang="pt-BR"/>
              <a:pPr>
                <a:defRPr/>
              </a:pPr>
              <a:t>31/05/2019</a:t>
            </a:fld>
            <a:endParaRPr lang="pt-BR" dirty="0"/>
          </a:p>
        </p:txBody>
      </p:sp>
      <p:sp>
        <p:nvSpPr>
          <p:cNvPr id="4" name="Espaço Reservado para Rodapé 9"/>
          <p:cNvSpPr>
            <a:spLocks noGrp="1"/>
          </p:cNvSpPr>
          <p:nvPr>
            <p:ph type="ftr" sz="quarter" idx="11"/>
          </p:nvPr>
        </p:nvSpPr>
        <p:spPr/>
        <p:txBody>
          <a:bodyPr/>
          <a:lstStyle>
            <a:lvl1pPr>
              <a:defRPr/>
            </a:lvl1pPr>
          </a:lstStyle>
          <a:p>
            <a:pPr>
              <a:defRPr/>
            </a:pPr>
            <a:endParaRPr lang="pt-BR"/>
          </a:p>
        </p:txBody>
      </p:sp>
      <p:sp>
        <p:nvSpPr>
          <p:cNvPr id="5" name="Espaço Reservado para Número de Slide 21"/>
          <p:cNvSpPr>
            <a:spLocks noGrp="1"/>
          </p:cNvSpPr>
          <p:nvPr>
            <p:ph type="sldNum" sz="quarter" idx="12"/>
          </p:nvPr>
        </p:nvSpPr>
        <p:spPr/>
        <p:txBody>
          <a:bodyPr/>
          <a:lstStyle>
            <a:lvl1pPr>
              <a:defRPr/>
            </a:lvl1pPr>
          </a:lstStyle>
          <a:p>
            <a:pPr>
              <a:defRPr/>
            </a:pPr>
            <a:fld id="{42B087F3-65E2-4B14-859D-7EBC0B5B668F}" type="slidenum">
              <a:rPr lang="pt-BR"/>
              <a:pPr>
                <a:defRPr/>
              </a:pPr>
              <a:t>‹nº›</a:t>
            </a:fld>
            <a:endParaRPr lang="pt-BR" dirty="0"/>
          </a:p>
        </p:txBody>
      </p:sp>
    </p:spTree>
    <p:extLst>
      <p:ext uri="{BB962C8B-B14F-4D97-AF65-F5344CB8AC3E}">
        <p14:creationId xmlns:p14="http://schemas.microsoft.com/office/powerpoint/2010/main" val="3850471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tângulo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3" name="Retângulo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4" name="Espaço Reservado para Data 1"/>
          <p:cNvSpPr>
            <a:spLocks noGrp="1"/>
          </p:cNvSpPr>
          <p:nvPr>
            <p:ph type="dt" sz="half" idx="10"/>
          </p:nvPr>
        </p:nvSpPr>
        <p:spPr/>
        <p:txBody>
          <a:bodyPr/>
          <a:lstStyle>
            <a:lvl1pPr>
              <a:defRPr/>
            </a:lvl1pPr>
            <a:extLst/>
          </a:lstStyle>
          <a:p>
            <a:pPr>
              <a:defRPr/>
            </a:pPr>
            <a:fld id="{1D9B46C5-A3F5-4450-8935-8CEDEFEC55DD}" type="datetimeFigureOut">
              <a:rPr lang="pt-BR"/>
              <a:pPr>
                <a:defRPr/>
              </a:pPr>
              <a:t>31/05/2019</a:t>
            </a:fld>
            <a:endParaRPr lang="pt-BR" dirty="0"/>
          </a:p>
        </p:txBody>
      </p:sp>
      <p:sp>
        <p:nvSpPr>
          <p:cNvPr id="5" name="Espaço Reservado para Rodapé 2"/>
          <p:cNvSpPr>
            <a:spLocks noGrp="1"/>
          </p:cNvSpPr>
          <p:nvPr>
            <p:ph type="ftr" sz="quarter" idx="11"/>
          </p:nvPr>
        </p:nvSpPr>
        <p:spPr/>
        <p:txBody>
          <a:bodyPr/>
          <a:lstStyle>
            <a:lvl1pPr>
              <a:defRPr/>
            </a:lvl1pPr>
            <a:extLst/>
          </a:lstStyle>
          <a:p>
            <a:pPr>
              <a:defRPr/>
            </a:pPr>
            <a:endParaRPr lang="pt-BR"/>
          </a:p>
        </p:txBody>
      </p:sp>
      <p:sp>
        <p:nvSpPr>
          <p:cNvPr id="6" name="Espaço Reservado para Número de Slide 3"/>
          <p:cNvSpPr>
            <a:spLocks noGrp="1"/>
          </p:cNvSpPr>
          <p:nvPr>
            <p:ph type="sldNum" sz="quarter" idx="12"/>
          </p:nvPr>
        </p:nvSpPr>
        <p:spPr/>
        <p:txBody>
          <a:bodyPr/>
          <a:lstStyle>
            <a:lvl1pPr>
              <a:defRPr/>
            </a:lvl1pPr>
            <a:extLst/>
          </a:lstStyle>
          <a:p>
            <a:pPr>
              <a:defRPr/>
            </a:pPr>
            <a:fld id="{599B5138-B185-4CE5-BD7E-A335FBC8BB4C}" type="slidenum">
              <a:rPr lang="pt-BR"/>
              <a:pPr>
                <a:defRPr/>
              </a:pPr>
              <a:t>‹nº›</a:t>
            </a:fld>
            <a:endParaRPr lang="pt-BR" dirty="0"/>
          </a:p>
        </p:txBody>
      </p:sp>
    </p:spTree>
    <p:extLst>
      <p:ext uri="{BB962C8B-B14F-4D97-AF65-F5344CB8AC3E}">
        <p14:creationId xmlns:p14="http://schemas.microsoft.com/office/powerpoint/2010/main" val="4116614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B6AA141D-9CA8-4DE7-ABE4-F1E9DCC06A33}" type="datetimeFigureOut">
              <a:rPr lang="pt-BR"/>
              <a:pPr>
                <a:defRPr/>
              </a:pPr>
              <a:t>31/05/2019</a:t>
            </a:fld>
            <a:endParaRPr lang="pt-BR" dirty="0"/>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C0EA56FA-EAB8-4A9A-BD05-C58CFCBB218F}" type="slidenum">
              <a:rPr lang="pt-BR"/>
              <a:pPr>
                <a:defRPr/>
              </a:pPr>
              <a:t>‹nº›</a:t>
            </a:fld>
            <a:endParaRPr lang="pt-BR" dirty="0"/>
          </a:p>
        </p:txBody>
      </p:sp>
    </p:spTree>
    <p:extLst>
      <p:ext uri="{BB962C8B-B14F-4D97-AF65-F5344CB8AC3E}">
        <p14:creationId xmlns:p14="http://schemas.microsoft.com/office/powerpoint/2010/main" val="2778657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tângulo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fontAlgn="auto" hangingPunct="1">
              <a:lnSpc>
                <a:spcPts val="3000"/>
              </a:lnSpc>
              <a:spcBef>
                <a:spcPts val="600"/>
              </a:spcBef>
              <a:spcAft>
                <a:spcPts val="0"/>
              </a:spcAft>
              <a:buClr>
                <a:schemeClr val="accent1"/>
              </a:buClr>
              <a:buSzPct val="80000"/>
              <a:buFont typeface="Wingdings 2"/>
              <a:buNone/>
              <a:defRPr/>
            </a:pPr>
            <a:endParaRPr lang="en-US" sz="3200">
              <a:latin typeface="+mn-lt"/>
            </a:endParaRPr>
          </a:p>
        </p:txBody>
      </p:sp>
      <p:sp>
        <p:nvSpPr>
          <p:cNvPr id="6" name="Fluxograma: Processo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7" name="Fluxograma: Processo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dirty="0"/>
          </a:p>
        </p:txBody>
      </p:sp>
      <p:sp>
        <p:nvSpPr>
          <p:cNvPr id="2" name="Título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8" name="Espaço Reservado para Data 4"/>
          <p:cNvSpPr>
            <a:spLocks noGrp="1"/>
          </p:cNvSpPr>
          <p:nvPr>
            <p:ph type="dt" sz="half" idx="10"/>
          </p:nvPr>
        </p:nvSpPr>
        <p:spPr/>
        <p:txBody>
          <a:bodyPr/>
          <a:lstStyle>
            <a:lvl1pPr>
              <a:defRPr/>
            </a:lvl1pPr>
            <a:extLst/>
          </a:lstStyle>
          <a:p>
            <a:pPr>
              <a:defRPr/>
            </a:pPr>
            <a:fld id="{DB7942E7-5E81-44A5-83B3-CD6A94AFA46C}" type="datetimeFigureOut">
              <a:rPr lang="pt-BR"/>
              <a:pPr>
                <a:defRPr/>
              </a:pPr>
              <a:t>31/05/2019</a:t>
            </a:fld>
            <a:endParaRPr lang="pt-BR" dirty="0"/>
          </a:p>
        </p:txBody>
      </p:sp>
      <p:sp>
        <p:nvSpPr>
          <p:cNvPr id="9" name="Espaço Reservado para Rodapé 5"/>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extLst/>
          </a:lstStyle>
          <a:p>
            <a:pPr>
              <a:defRPr/>
            </a:pPr>
            <a:fld id="{DADDB59A-2BAD-439F-91A8-1DCA028CC41F}" type="slidenum">
              <a:rPr lang="pt-BR"/>
              <a:pPr>
                <a:defRPr/>
              </a:pPr>
              <a:t>‹nº›</a:t>
            </a:fld>
            <a:endParaRPr lang="pt-BR" dirty="0"/>
          </a:p>
        </p:txBody>
      </p:sp>
    </p:spTree>
    <p:extLst>
      <p:ext uri="{BB962C8B-B14F-4D97-AF65-F5344CB8AC3E}">
        <p14:creationId xmlns:p14="http://schemas.microsoft.com/office/powerpoint/2010/main" val="85058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79F64226-CF70-4D87-837B-8CC205FFACED}" type="datetimeFigureOut">
              <a:rPr lang="pt-BR"/>
              <a:pPr>
                <a:defRPr/>
              </a:pPr>
              <a:t>31/05/2019</a:t>
            </a:fld>
            <a:endParaRPr lang="pt-BR" dirty="0"/>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819FCEBC-7BDC-4486-9018-65CD4804CB62}" type="slidenum">
              <a:rPr lang="pt-BR"/>
              <a:pPr>
                <a:defRPr/>
              </a:pPr>
              <a:t>‹nº›</a:t>
            </a:fld>
            <a:endParaRPr lang="pt-BR" dirty="0"/>
          </a:p>
        </p:txBody>
      </p:sp>
    </p:spTree>
    <p:extLst>
      <p:ext uri="{BB962C8B-B14F-4D97-AF65-F5344CB8AC3E}">
        <p14:creationId xmlns:p14="http://schemas.microsoft.com/office/powerpoint/2010/main" val="3039439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274639"/>
            <a:ext cx="1828800" cy="5851525"/>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1143000" y="274640"/>
            <a:ext cx="55626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A81D11ED-9F24-4C68-819A-64D2449A7650}" type="datetimeFigureOut">
              <a:rPr lang="pt-BR"/>
              <a:pPr>
                <a:defRPr/>
              </a:pPr>
              <a:t>31/05/2019</a:t>
            </a:fld>
            <a:endParaRPr lang="pt-BR" dirty="0"/>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BDA8205A-477F-483F-B046-E6CFCB120D48}" type="slidenum">
              <a:rPr lang="pt-BR"/>
              <a:pPr>
                <a:defRPr/>
              </a:pPr>
              <a:t>‹nº›</a:t>
            </a:fld>
            <a:endParaRPr lang="pt-BR" dirty="0"/>
          </a:p>
        </p:txBody>
      </p:sp>
    </p:spTree>
    <p:extLst>
      <p:ext uri="{BB962C8B-B14F-4D97-AF65-F5344CB8AC3E}">
        <p14:creationId xmlns:p14="http://schemas.microsoft.com/office/powerpoint/2010/main" val="2988620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23"/>
          <p:cNvSpPr>
            <a:spLocks noGrp="1"/>
          </p:cNvSpPr>
          <p:nvPr>
            <p:ph type="dt" sz="half" idx="10"/>
          </p:nvPr>
        </p:nvSpPr>
        <p:spPr/>
        <p:txBody>
          <a:bodyPr/>
          <a:lstStyle>
            <a:lvl1pPr>
              <a:defRPr/>
            </a:lvl1pPr>
          </a:lstStyle>
          <a:p>
            <a:pPr>
              <a:defRPr/>
            </a:pPr>
            <a:fld id="{F6150633-E26F-4B2F-A259-7F3DE33B8E17}" type="datetimeFigureOut">
              <a:rPr lang="pt-BR"/>
              <a:pPr>
                <a:defRPr/>
              </a:pPr>
              <a:t>31/05/2019</a:t>
            </a:fld>
            <a:endParaRPr lang="pt-BR" dirty="0"/>
          </a:p>
        </p:txBody>
      </p:sp>
      <p:sp>
        <p:nvSpPr>
          <p:cNvPr id="3" name="Espaço Reservado para Rodapé 9"/>
          <p:cNvSpPr>
            <a:spLocks noGrp="1"/>
          </p:cNvSpPr>
          <p:nvPr>
            <p:ph type="ftr" sz="quarter" idx="11"/>
          </p:nvPr>
        </p:nvSpPr>
        <p:spPr/>
        <p:txBody>
          <a:bodyPr/>
          <a:lstStyle>
            <a:lvl1pPr>
              <a:defRPr/>
            </a:lvl1pPr>
          </a:lstStyle>
          <a:p>
            <a:pPr>
              <a:defRPr/>
            </a:pPr>
            <a:endParaRPr lang="pt-BR"/>
          </a:p>
        </p:txBody>
      </p:sp>
      <p:sp>
        <p:nvSpPr>
          <p:cNvPr id="4" name="Espaço Reservado para Número de Slide 21"/>
          <p:cNvSpPr>
            <a:spLocks noGrp="1"/>
          </p:cNvSpPr>
          <p:nvPr>
            <p:ph type="sldNum" sz="quarter" idx="12"/>
          </p:nvPr>
        </p:nvSpPr>
        <p:spPr/>
        <p:txBody>
          <a:bodyPr/>
          <a:lstStyle>
            <a:lvl1pPr>
              <a:defRPr/>
            </a:lvl1pPr>
          </a:lstStyle>
          <a:p>
            <a:pPr>
              <a:defRPr/>
            </a:pPr>
            <a:fld id="{8F8C5519-BA42-4C8F-B3AA-A7598F425D6F}" type="slidenum">
              <a:rPr lang="pt-BR"/>
              <a:pPr>
                <a:defRPr/>
              </a:pPr>
              <a:t>‹nº›</a:t>
            </a:fld>
            <a:endParaRPr lang="pt-BR" dirty="0"/>
          </a:p>
        </p:txBody>
      </p:sp>
    </p:spTree>
    <p:extLst>
      <p:ext uri="{BB962C8B-B14F-4D97-AF65-F5344CB8AC3E}">
        <p14:creationId xmlns:p14="http://schemas.microsoft.com/office/powerpoint/2010/main" val="2865625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údo">
    <p:spTree>
      <p:nvGrpSpPr>
        <p:cNvPr id="1" name=""/>
        <p:cNvGrpSpPr/>
        <p:nvPr/>
      </p:nvGrpSpPr>
      <p:grpSpPr>
        <a:xfrm>
          <a:off x="0" y="0"/>
          <a:ext cx="0" cy="0"/>
          <a:chOff x="0" y="0"/>
          <a:chExt cx="0" cy="0"/>
        </a:xfrm>
      </p:grpSpPr>
      <p:sp>
        <p:nvSpPr>
          <p:cNvPr id="2" name="Espaço Reservado para Conteúdo 1"/>
          <p:cNvSpPr>
            <a:spLocks noGrp="1"/>
          </p:cNvSpPr>
          <p:nvPr>
            <p:ph/>
          </p:nvPr>
        </p:nvSpPr>
        <p:spPr>
          <a:xfrm>
            <a:off x="1435100" y="274638"/>
            <a:ext cx="7499350" cy="597376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3" name="Espaço Reservado para Data 23"/>
          <p:cNvSpPr>
            <a:spLocks noGrp="1"/>
          </p:cNvSpPr>
          <p:nvPr>
            <p:ph type="dt" sz="half" idx="10"/>
          </p:nvPr>
        </p:nvSpPr>
        <p:spPr/>
        <p:txBody>
          <a:bodyPr/>
          <a:lstStyle>
            <a:lvl1pPr>
              <a:defRPr/>
            </a:lvl1pPr>
          </a:lstStyle>
          <a:p>
            <a:pPr>
              <a:defRPr/>
            </a:pPr>
            <a:fld id="{CE60E174-07F7-4F9E-993C-73C27FF51F3C}" type="datetimeFigureOut">
              <a:rPr lang="pt-BR"/>
              <a:pPr>
                <a:defRPr/>
              </a:pPr>
              <a:t>31/05/2019</a:t>
            </a:fld>
            <a:endParaRPr lang="pt-BR" dirty="0"/>
          </a:p>
        </p:txBody>
      </p:sp>
      <p:sp>
        <p:nvSpPr>
          <p:cNvPr id="4" name="Espaço Reservado para Rodapé 9"/>
          <p:cNvSpPr>
            <a:spLocks noGrp="1"/>
          </p:cNvSpPr>
          <p:nvPr>
            <p:ph type="ftr" sz="quarter" idx="11"/>
          </p:nvPr>
        </p:nvSpPr>
        <p:spPr/>
        <p:txBody>
          <a:bodyPr/>
          <a:lstStyle>
            <a:lvl1pPr>
              <a:defRPr/>
            </a:lvl1pPr>
          </a:lstStyle>
          <a:p>
            <a:pPr>
              <a:defRPr/>
            </a:pPr>
            <a:endParaRPr lang="pt-BR"/>
          </a:p>
        </p:txBody>
      </p:sp>
      <p:sp>
        <p:nvSpPr>
          <p:cNvPr id="5" name="Espaço Reservado para Número de Slide 21"/>
          <p:cNvSpPr>
            <a:spLocks noGrp="1"/>
          </p:cNvSpPr>
          <p:nvPr>
            <p:ph type="sldNum" sz="quarter" idx="12"/>
          </p:nvPr>
        </p:nvSpPr>
        <p:spPr/>
        <p:txBody>
          <a:bodyPr/>
          <a:lstStyle>
            <a:lvl1pPr>
              <a:defRPr/>
            </a:lvl1pPr>
          </a:lstStyle>
          <a:p>
            <a:pPr>
              <a:defRPr/>
            </a:pPr>
            <a:fld id="{09D9D555-154E-4F5D-A4AB-F872DF5F6586}" type="slidenum">
              <a:rPr lang="pt-BR"/>
              <a:pPr>
                <a:defRPr/>
              </a:pPr>
              <a:t>‹nº›</a:t>
            </a:fld>
            <a:endParaRPr lang="pt-BR" dirty="0"/>
          </a:p>
        </p:txBody>
      </p:sp>
    </p:spTree>
    <p:extLst>
      <p:ext uri="{BB962C8B-B14F-4D97-AF65-F5344CB8AC3E}">
        <p14:creationId xmlns:p14="http://schemas.microsoft.com/office/powerpoint/2010/main" val="1391839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Pizza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8" name="Elipse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1" name="Rosca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12" name="Retângulo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
        <p:nvSpPr>
          <p:cNvPr id="5" name="Espaço Reservado para Título 4"/>
          <p:cNvSpPr>
            <a:spLocks noGrp="1"/>
          </p:cNvSpPr>
          <p:nvPr>
            <p:ph type="title"/>
          </p:nvPr>
        </p:nvSpPr>
        <p:spPr>
          <a:xfrm>
            <a:off x="1435100" y="274638"/>
            <a:ext cx="7499350" cy="1143000"/>
          </a:xfrm>
          <a:prstGeom prst="rect">
            <a:avLst/>
          </a:prstGeom>
        </p:spPr>
        <p:txBody>
          <a:bodyPr anchor="ctr">
            <a:normAutofit/>
          </a:bodyPr>
          <a:lstStyle>
            <a:extLst/>
          </a:lstStyle>
          <a:p>
            <a:r>
              <a:rPr lang="pt-BR" smtClean="0"/>
              <a:t>Clique para editar o estilo do título mestre</a:t>
            </a:r>
            <a:endParaRPr lang="en-US"/>
          </a:p>
        </p:txBody>
      </p:sp>
      <p:sp>
        <p:nvSpPr>
          <p:cNvPr id="1033" name="Espaço Reservado para Texto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24" name="Espaço Reservado para Data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a:solidFill>
                  <a:schemeClr val="bg2">
                    <a:shade val="50000"/>
                    <a:satMod val="200000"/>
                  </a:schemeClr>
                </a:solidFill>
                <a:latin typeface="+mn-lt"/>
              </a:defRPr>
            </a:lvl1pPr>
            <a:extLst/>
          </a:lstStyle>
          <a:p>
            <a:pPr>
              <a:defRPr/>
            </a:pPr>
            <a:fld id="{92E709C0-49C4-4B6E-A974-C98ECA8AD44B}" type="datetimeFigureOut">
              <a:rPr lang="pt-BR"/>
              <a:pPr>
                <a:defRPr/>
              </a:pPr>
              <a:t>31/05/2019</a:t>
            </a:fld>
            <a:endParaRPr lang="pt-BR" dirty="0"/>
          </a:p>
        </p:txBody>
      </p:sp>
      <p:sp>
        <p:nvSpPr>
          <p:cNvPr id="10" name="Espaço Reservado para Rodapé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defRPr>
            </a:lvl1pPr>
            <a:extLst/>
          </a:lstStyle>
          <a:p>
            <a:pPr>
              <a:defRPr/>
            </a:pPr>
            <a:endParaRPr lang="pt-BR"/>
          </a:p>
        </p:txBody>
      </p:sp>
      <p:sp>
        <p:nvSpPr>
          <p:cNvPr id="22" name="Espaço Reservado para Número de Slide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a:solidFill>
                  <a:schemeClr val="bg2">
                    <a:shade val="50000"/>
                    <a:satMod val="200000"/>
                  </a:schemeClr>
                </a:solidFill>
                <a:effectLst/>
                <a:latin typeface="+mn-lt"/>
              </a:defRPr>
            </a:lvl1pPr>
            <a:extLst/>
          </a:lstStyle>
          <a:p>
            <a:pPr>
              <a:defRPr/>
            </a:pPr>
            <a:fld id="{7DCB507F-EE27-4E4F-A800-1320579EC3B5}" type="slidenum">
              <a:rPr lang="pt-BR"/>
              <a:pPr>
                <a:defRPr/>
              </a:pPr>
              <a:t>‹nº›</a:t>
            </a:fld>
            <a:endParaRPr lang="pt-BR" dirty="0"/>
          </a:p>
        </p:txBody>
      </p:sp>
      <p:sp>
        <p:nvSpPr>
          <p:cNvPr id="15" name="Retângulo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808" r:id="rId1"/>
    <p:sldLayoutId id="2147483815" r:id="rId2"/>
    <p:sldLayoutId id="2147483809" r:id="rId3"/>
    <p:sldLayoutId id="2147483816" r:id="rId4"/>
    <p:sldLayoutId id="2147483810" r:id="rId5"/>
    <p:sldLayoutId id="2147483817" r:id="rId6"/>
    <p:sldLayoutId id="2147483818" r:id="rId7"/>
    <p:sldLayoutId id="2147483819" r:id="rId8"/>
    <p:sldLayoutId id="2147483811" r:id="rId9"/>
    <p:sldLayoutId id="2147483812" r:id="rId10"/>
    <p:sldLayoutId id="2147483813" r:id="rId11"/>
    <p:sldLayoutId id="2147483814" r:id="rId12"/>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anose="020B0502020104020203" pitchFamily="34" charset="0"/>
        </a:defRPr>
      </a:lvl2pPr>
      <a:lvl3pPr algn="l" rtl="0" eaLnBrk="0" fontAlgn="base" hangingPunct="0">
        <a:spcBef>
          <a:spcPct val="0"/>
        </a:spcBef>
        <a:spcAft>
          <a:spcPct val="0"/>
        </a:spcAft>
        <a:defRPr sz="4300">
          <a:solidFill>
            <a:srgbClr val="572314"/>
          </a:solidFill>
          <a:latin typeface="Gill Sans MT" panose="020B0502020104020203" pitchFamily="34" charset="0"/>
        </a:defRPr>
      </a:lvl3pPr>
      <a:lvl4pPr algn="l" rtl="0" eaLnBrk="0" fontAlgn="base" hangingPunct="0">
        <a:spcBef>
          <a:spcPct val="0"/>
        </a:spcBef>
        <a:spcAft>
          <a:spcPct val="0"/>
        </a:spcAft>
        <a:defRPr sz="4300">
          <a:solidFill>
            <a:srgbClr val="572314"/>
          </a:solidFill>
          <a:latin typeface="Gill Sans MT" panose="020B0502020104020203" pitchFamily="34" charset="0"/>
        </a:defRPr>
      </a:lvl4pPr>
      <a:lvl5pPr algn="l" rtl="0" eaLnBrk="0" fontAlgn="base" hangingPunct="0">
        <a:spcBef>
          <a:spcPct val="0"/>
        </a:spcBef>
        <a:spcAft>
          <a:spcPct val="0"/>
        </a:spcAft>
        <a:defRPr sz="4300">
          <a:solidFill>
            <a:srgbClr val="572314"/>
          </a:solidFill>
          <a:latin typeface="Gill Sans MT" panose="020B0502020104020203" pitchFamily="34" charset="0"/>
        </a:defRPr>
      </a:lvl5pPr>
      <a:lvl6pPr marL="457200" algn="l" rtl="0" fontAlgn="base">
        <a:spcBef>
          <a:spcPct val="0"/>
        </a:spcBef>
        <a:spcAft>
          <a:spcPct val="0"/>
        </a:spcAft>
        <a:defRPr sz="4300">
          <a:solidFill>
            <a:srgbClr val="572314"/>
          </a:solidFill>
          <a:latin typeface="Gill Sans MT" panose="020B0502020104020203" pitchFamily="34" charset="0"/>
        </a:defRPr>
      </a:lvl6pPr>
      <a:lvl7pPr marL="914400" algn="l" rtl="0" fontAlgn="base">
        <a:spcBef>
          <a:spcPct val="0"/>
        </a:spcBef>
        <a:spcAft>
          <a:spcPct val="0"/>
        </a:spcAft>
        <a:defRPr sz="4300">
          <a:solidFill>
            <a:srgbClr val="572314"/>
          </a:solidFill>
          <a:latin typeface="Gill Sans MT" panose="020B0502020104020203" pitchFamily="34" charset="0"/>
        </a:defRPr>
      </a:lvl7pPr>
      <a:lvl8pPr marL="1371600" algn="l" rtl="0" fontAlgn="base">
        <a:spcBef>
          <a:spcPct val="0"/>
        </a:spcBef>
        <a:spcAft>
          <a:spcPct val="0"/>
        </a:spcAft>
        <a:defRPr sz="4300">
          <a:solidFill>
            <a:srgbClr val="572314"/>
          </a:solidFill>
          <a:latin typeface="Gill Sans MT" panose="020B0502020104020203" pitchFamily="34" charset="0"/>
        </a:defRPr>
      </a:lvl8pPr>
      <a:lvl9pPr marL="1828800" algn="l" rtl="0" fontAlgn="base">
        <a:spcBef>
          <a:spcPct val="0"/>
        </a:spcBef>
        <a:spcAft>
          <a:spcPct val="0"/>
        </a:spcAft>
        <a:defRPr sz="4300">
          <a:solidFill>
            <a:srgbClr val="572314"/>
          </a:solidFill>
          <a:latin typeface="Gill Sans MT" panose="020B0502020104020203"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anose="05020102010507070707"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anose="020B0604030504040204"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anose="05020102010507070707"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anose="05020102010507070707"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anose="05020102010507070707"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30974433"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hyperlink" Target="http://paulomargotto.com.br/documentos/17607" TargetMode="External"/><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18131" TargetMode="External"/><Relationship Id="rId1" Type="http://schemas.openxmlformats.org/officeDocument/2006/relationships/slideLayout" Target="../slideLayouts/slideLayout1.xml"/><Relationship Id="rId5" Type="http://schemas.openxmlformats.org/officeDocument/2006/relationships/hyperlink" Target="https://www.ncbi.nlm.nih.gov/pubmed?linkname=pubmed_pubmed&amp;from_uid=29973664" TargetMode="External"/><Relationship Id="rId4" Type="http://schemas.openxmlformats.org/officeDocument/2006/relationships/hyperlink" Target="https://www.ncbi.nlm.nih.gov/pubmed/29973664" TargetMode="External"/></Relationships>
</file>

<file path=ppt/slides/_rels/slide6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hyperlink" Target="https://plu.mx/plum/a/?doi=10.1016/j.jpeds.2018.06.006&amp;theme=plum-jbs-theme&amp;hideUsage=true" TargetMode="External"/><Relationship Id="rId2" Type="http://schemas.openxmlformats.org/officeDocument/2006/relationships/hyperlink" Target="https://www.jpeds.com/article/S0022-3476(18)30775-3/abstract" TargetMode="Externa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hyperlink" Target="http://paulomargotto.com.br/documentos/17832" TargetMode="External"/><Relationship Id="rId4" Type="http://schemas.openxmlformats.org/officeDocument/2006/relationships/hyperlink" Target="https://doi.org/10.1016/j.jpeds.2018.06.006" TargetMode="External"/></Relationships>
</file>

<file path=ppt/slides/_rels/slide6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hyperlink" Target="https://www.ncbi.nlm.nih.gov/pubmed?linkname=pubmed_pubmed&amp;from_uid=29954605" TargetMode="External"/><Relationship Id="rId2" Type="http://schemas.openxmlformats.org/officeDocument/2006/relationships/hyperlink" Target="https://www.ncbi.nlm.nih.gov/pubmed/29954605" TargetMode="Externa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hyperlink" Target="http://paulomargotto.com.br/documentos/17844" TargetMode="External"/></Relationships>
</file>

<file path=ppt/slides/_rels/slide66.xml.rels><?xml version="1.0" encoding="UTF-8" standalone="yes"?>
<Relationships xmlns="http://schemas.openxmlformats.org/package/2006/relationships"><Relationship Id="rId3" Type="http://schemas.openxmlformats.org/officeDocument/2006/relationships/hyperlink" Target="https://www.ncbi.nlm.nih.gov/pubmed?linkname=pubmed_pubmed&amp;from_uid=30694322" TargetMode="External"/><Relationship Id="rId2" Type="http://schemas.openxmlformats.org/officeDocument/2006/relationships/hyperlink" Target="https://www.ncbi.nlm.nih.gov/pubmed/30694322" TargetMode="Externa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hyperlink" Target="http://paulomargotto.com.br/documentos/19177" TargetMode="Externa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hyperlink" Target="https://www.ncbi.nlm.nih.gov/pubmed/26916176" TargetMode="Externa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hyperlink" Target="https://www.ncbi.nlm.nih.gov/pubmed/26465983" TargetMode="External"/><Relationship Id="rId2" Type="http://schemas.openxmlformats.org/officeDocument/2006/relationships/hyperlink" Target="https://www.ncbi.nlm.nih.gov/pubmed/26044104" TargetMode="External"/><Relationship Id="rId1" Type="http://schemas.openxmlformats.org/officeDocument/2006/relationships/slideLayout" Target="../slideLayouts/slideLayout1.xml"/><Relationship Id="rId4" Type="http://schemas.openxmlformats.org/officeDocument/2006/relationships/hyperlink" Target="https://www.ncbi.nlm.nih.gov/pubmed/27756156" TargetMode="External"/></Relationships>
</file>

<file path=ppt/slides/_rels/slide71.xml.rels><?xml version="1.0" encoding="UTF-8" standalone="yes"?>
<Relationships xmlns="http://schemas.openxmlformats.org/package/2006/relationships"><Relationship Id="rId2" Type="http://schemas.openxmlformats.org/officeDocument/2006/relationships/hyperlink" Target="https://www.ncbi.nlm.nih.gov/pubmed/26351971" TargetMode="Externa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hyperlink" Target="https://www.ncbi.nlm.nih.gov/pubmed?linkname=pubmed_pubmed&amp;from_uid=30049729" TargetMode="External"/><Relationship Id="rId2" Type="http://schemas.openxmlformats.org/officeDocument/2006/relationships/hyperlink" Target="https://www.ncbi.nlm.nih.gov/pubmed/30049729" TargetMode="Externa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5.png"/><Relationship Id="rId4" Type="http://schemas.openxmlformats.org/officeDocument/2006/relationships/hyperlink" Target="http://paulomargotto.com.br/documentos/18137" TargetMode="External"/></Relationships>
</file>

<file path=ppt/slides/_rels/slide7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9133" TargetMode="External"/><Relationship Id="rId1" Type="http://schemas.openxmlformats.org/officeDocument/2006/relationships/slideLayout" Target="../slideLayouts/slideLayout1.xml"/><Relationship Id="rId5" Type="http://schemas.openxmlformats.org/officeDocument/2006/relationships/image" Target="http://paulomargotto.com.br/wp-content/uploads/photo-gallery/Alan_Jobe-Polin-Rio.jpg" TargetMode="External"/><Relationship Id="rId4" Type="http://schemas.openxmlformats.org/officeDocument/2006/relationships/image" Target="../media/image21.jpeg"/></Relationships>
</file>

<file path=ppt/slides/_rels/slide74.xml.rels><?xml version="1.0" encoding="UTF-8" standalone="yes"?>
<Relationships xmlns="http://schemas.openxmlformats.org/package/2006/relationships"><Relationship Id="rId3" Type="http://schemas.openxmlformats.org/officeDocument/2006/relationships/hyperlink" Target="http://paulomargotto.com.br/documentos/18691" TargetMode="External"/><Relationship Id="rId2" Type="http://schemas.openxmlformats.org/officeDocument/2006/relationships/hyperlink" Target="http://pediatrics.aappublications.org/content/143/1/e20181348" TargetMode="Externa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hyperlink" Target="https://www.ncbi.nlm.nih.gov/pubmed?linkname=pubmed_pubmed&amp;from_uid=29764471" TargetMode="External"/><Relationship Id="rId2" Type="http://schemas.openxmlformats.org/officeDocument/2006/relationships/hyperlink" Target="https://www.ncbi.nlm.nih.gov/pubmed/29764471" TargetMode="Externa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hyperlink" Target="http://paulomargotto.com.br/documentos/18477" TargetMode="Externa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380" TargetMode="Externa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hyperlink" Target="http://paulomargotto.com.br/documentos/18156" TargetMode="External"/><Relationship Id="rId2" Type="http://schemas.openxmlformats.org/officeDocument/2006/relationships/hyperlink" Target="http://paulomargotto.com.br/surfactante-minimamente-invasivo/" TargetMode="Externa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8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hyperlink" Target="https://www.ncbi.nlm.nih.gov/pubmed?linkname=pubmed_pubmed&amp;from_uid=20236659" TargetMode="External"/><Relationship Id="rId2" Type="http://schemas.openxmlformats.org/officeDocument/2006/relationships/hyperlink" Target="https://www.ncbi.nlm.nih.gov/pubmed/20236659" TargetMode="External"/><Relationship Id="rId1" Type="http://schemas.openxmlformats.org/officeDocument/2006/relationships/slideLayout" Target="../slideLayouts/slideLayout11.xml"/><Relationship Id="rId5" Type="http://schemas.openxmlformats.org/officeDocument/2006/relationships/image" Target="../media/image25.png"/><Relationship Id="rId4" Type="http://schemas.openxmlformats.org/officeDocument/2006/relationships/image" Target="../media/image24.png"/></Relationships>
</file>

<file path=ppt/slides/_rels/slide8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18441" TargetMode="Externa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042988" y="2395538"/>
            <a:ext cx="7772400" cy="1470025"/>
          </a:xfrm>
        </p:spPr>
        <p:txBody>
          <a:bodyPr vert="horz" wrap="square" lIns="91440" tIns="45720" rIns="91440" bIns="45720" numCol="1" anchor="b" anchorCtr="0" compatLnSpc="1">
            <a:prstTxWarp prst="textNoShape">
              <a:avLst/>
            </a:prstTxWarp>
            <a:normAutofit fontScale="90000"/>
          </a:bodyPr>
          <a:lstStyle/>
          <a:p>
            <a:pPr algn="ctr" eaLnBrk="1" hangingPunct="1">
              <a:defRPr/>
            </a:pPr>
            <a:r>
              <a:rPr lang="pt-BR" altLang="pt-BR" sz="3900" dirty="0" smtClean="0">
                <a:effectLst>
                  <a:outerShdw blurRad="38100" dist="38100" dir="2700000" algn="tl">
                    <a:srgbClr val="C0C0C0"/>
                  </a:outerShdw>
                </a:effectLst>
              </a:rPr>
              <a:t/>
            </a:r>
            <a:br>
              <a:rPr lang="pt-BR" altLang="pt-BR" sz="3900" dirty="0" smtClean="0">
                <a:effectLst>
                  <a:outerShdw blurRad="38100" dist="38100" dir="2700000" algn="tl">
                    <a:srgbClr val="C0C0C0"/>
                  </a:outerShdw>
                </a:effectLst>
              </a:rPr>
            </a:br>
            <a:r>
              <a:rPr lang="pt-BR" altLang="pt-BR" sz="3900" dirty="0" smtClean="0">
                <a:solidFill>
                  <a:srgbClr val="FF00FF"/>
                </a:solidFill>
                <a:effectLst>
                  <a:outerShdw blurRad="38100" dist="38100" dir="2700000" algn="tl">
                    <a:srgbClr val="C0C0C0"/>
                  </a:outerShdw>
                </a:effectLst>
              </a:rPr>
              <a:t>Diretrizes Europeias de Consenso sobre o Manejo da Síndrome do Desconforto Respiratório - Atualização de 2019</a:t>
            </a:r>
            <a:br>
              <a:rPr lang="pt-BR" altLang="pt-BR" sz="3900" dirty="0" smtClean="0">
                <a:solidFill>
                  <a:srgbClr val="FF00FF"/>
                </a:solidFill>
                <a:effectLst>
                  <a:outerShdw blurRad="38100" dist="38100" dir="2700000" algn="tl">
                    <a:srgbClr val="C0C0C0"/>
                  </a:outerShdw>
                </a:effectLst>
              </a:rPr>
            </a:br>
            <a:endParaRPr lang="pt-BR" altLang="pt-BR" sz="3900" dirty="0" smtClean="0">
              <a:solidFill>
                <a:srgbClr val="FF00FF"/>
              </a:solidFill>
              <a:effectLst>
                <a:outerShdw blurRad="38100" dist="38100" dir="2700000" algn="tl">
                  <a:srgbClr val="C0C0C0"/>
                </a:outerShdw>
              </a:effectLst>
            </a:endParaRPr>
          </a:p>
        </p:txBody>
      </p:sp>
      <p:sp>
        <p:nvSpPr>
          <p:cNvPr id="3" name="Subtítulo 2"/>
          <p:cNvSpPr>
            <a:spLocks noGrp="1"/>
          </p:cNvSpPr>
          <p:nvPr>
            <p:ph type="subTitle" idx="4294967295"/>
          </p:nvPr>
        </p:nvSpPr>
        <p:spPr>
          <a:xfrm>
            <a:off x="1258888" y="4508500"/>
            <a:ext cx="7407275" cy="1752600"/>
          </a:xfrm>
        </p:spPr>
        <p:txBody>
          <a:bodyPr tIns="0">
            <a:normAutofit fontScale="92500" lnSpcReduction="20000"/>
          </a:bodyPr>
          <a:lstStyle/>
          <a:p>
            <a:pPr marL="26988" indent="0" algn="ctr" eaLnBrk="1" hangingPunct="1">
              <a:buFont typeface="Wingdings 2" panose="05020102010507070707" pitchFamily="18" charset="2"/>
              <a:buNone/>
              <a:defRPr/>
            </a:pPr>
            <a:r>
              <a:rPr lang="pt-BR" altLang="pt-BR" sz="2600" smtClean="0">
                <a:solidFill>
                  <a:srgbClr val="320E04"/>
                </a:solidFill>
              </a:rPr>
              <a:t>Apresentação: Milena Pires (R4 em Neonatologia-HMIB/SES/DF)</a:t>
            </a:r>
          </a:p>
          <a:p>
            <a:pPr marL="26988" indent="0" algn="ctr" eaLnBrk="1" hangingPunct="1">
              <a:buFont typeface="Wingdings 2" panose="05020102010507070707" pitchFamily="18" charset="2"/>
              <a:buNone/>
              <a:defRPr/>
            </a:pPr>
            <a:r>
              <a:rPr lang="pt-BR" altLang="pt-BR" sz="2600" smtClean="0">
                <a:solidFill>
                  <a:srgbClr val="320E04"/>
                </a:solidFill>
              </a:rPr>
              <a:t>Coordenação: Marta David Rocha de Moura</a:t>
            </a:r>
          </a:p>
          <a:p>
            <a:pPr marL="26988" indent="0" algn="ctr" eaLnBrk="1" hangingPunct="1">
              <a:buFont typeface="Wingdings 2" panose="05020102010507070707" pitchFamily="18" charset="2"/>
              <a:buNone/>
              <a:defRPr/>
            </a:pPr>
            <a:r>
              <a:rPr lang="pt-BR" altLang="pt-BR" sz="2600" smtClean="0">
                <a:solidFill>
                  <a:srgbClr val="320E04"/>
                </a:solidFill>
                <a:hlinkClick r:id="rId2"/>
              </a:rPr>
              <a:t>www.paulomargotto.com.br</a:t>
            </a:r>
            <a:endParaRPr lang="pt-BR" altLang="pt-BR" sz="2600" smtClean="0">
              <a:solidFill>
                <a:srgbClr val="320E04"/>
              </a:solidFill>
            </a:endParaRPr>
          </a:p>
          <a:p>
            <a:pPr marL="26988" indent="0" algn="ctr" eaLnBrk="1" hangingPunct="1">
              <a:buFont typeface="Wingdings 2" panose="05020102010507070707" pitchFamily="18" charset="2"/>
              <a:buNone/>
              <a:defRPr/>
            </a:pPr>
            <a:r>
              <a:rPr lang="pt-BR" altLang="pt-BR" sz="2600" smtClean="0">
                <a:solidFill>
                  <a:srgbClr val="320E04"/>
                </a:solidFill>
              </a:rPr>
              <a:t>Brasília 1 de junho de 2019</a:t>
            </a:r>
          </a:p>
        </p:txBody>
      </p:sp>
      <p:sp>
        <p:nvSpPr>
          <p:cNvPr id="7172" name="Rectangle 4"/>
          <p:cNvSpPr>
            <a:spLocks noChangeArrowheads="1"/>
          </p:cNvSpPr>
          <p:nvPr/>
        </p:nvSpPr>
        <p:spPr bwMode="auto">
          <a:xfrm>
            <a:off x="971550" y="3384550"/>
            <a:ext cx="8172450"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r>
              <a:rPr lang="pt-BR" altLang="pt-BR" sz="1400" b="1">
                <a:hlinkClick r:id="rId3"/>
              </a:rPr>
              <a:t>European</a:t>
            </a:r>
            <a:r>
              <a:rPr lang="pt-BR" altLang="pt-BR" sz="1400">
                <a:hlinkClick r:id="rId3"/>
              </a:rPr>
              <a:t> </a:t>
            </a:r>
            <a:r>
              <a:rPr lang="pt-BR" altLang="pt-BR" sz="1400" b="1">
                <a:hlinkClick r:id="rId3"/>
              </a:rPr>
              <a:t>Consensus</a:t>
            </a:r>
            <a:r>
              <a:rPr lang="pt-BR" altLang="pt-BR" sz="1400">
                <a:hlinkClick r:id="rId3"/>
              </a:rPr>
              <a:t> </a:t>
            </a:r>
            <a:r>
              <a:rPr lang="pt-BR" altLang="pt-BR" sz="1400" b="1">
                <a:hlinkClick r:id="rId3"/>
              </a:rPr>
              <a:t>Guidelines</a:t>
            </a:r>
            <a:r>
              <a:rPr lang="pt-BR" altLang="pt-BR" sz="1400">
                <a:hlinkClick r:id="rId3"/>
              </a:rPr>
              <a:t> on the Management of </a:t>
            </a:r>
            <a:r>
              <a:rPr lang="pt-BR" altLang="pt-BR" sz="1400" b="1">
                <a:hlinkClick r:id="rId3"/>
              </a:rPr>
              <a:t>Respiratory Distress Syndrome</a:t>
            </a:r>
            <a:r>
              <a:rPr lang="pt-BR" altLang="pt-BR" sz="1400">
                <a:hlinkClick r:id="rId3"/>
              </a:rPr>
              <a:t> - 2019 Update.</a:t>
            </a:r>
            <a:r>
              <a:rPr lang="pt-BR" altLang="pt-BR" sz="1400"/>
              <a:t>Sweet DG, Carnielli V, Greisen G, Hallman M, Ozek E, Te Pas A, Plavka R, Roehr CC, Saugstad OD, Simeoni U, Speer CP, Vento M, Visser GHA, Halliday HL.Neonatology. 2019 Apr 11;115(4):432-451. doi: 10.1159/000499361. [Epub ahead of print].PMID: 30974433. </a:t>
            </a:r>
            <a:r>
              <a:rPr lang="pt-BR" altLang="pt-BR" sz="1400" b="1">
                <a:solidFill>
                  <a:srgbClr val="0000FF"/>
                </a:solidFill>
              </a:rPr>
              <a:t>Artigo Livre</a:t>
            </a:r>
          </a:p>
        </p:txBody>
      </p:sp>
      <p:sp>
        <p:nvSpPr>
          <p:cNvPr id="7173" name="Line 5"/>
          <p:cNvSpPr>
            <a:spLocks noChangeShapeType="1"/>
          </p:cNvSpPr>
          <p:nvPr/>
        </p:nvSpPr>
        <p:spPr bwMode="auto">
          <a:xfrm flipH="1" flipV="1">
            <a:off x="7812088" y="4221163"/>
            <a:ext cx="576262" cy="215900"/>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7174" name="Text Box 6"/>
          <p:cNvSpPr txBox="1">
            <a:spLocks noChangeArrowheads="1"/>
          </p:cNvSpPr>
          <p:nvPr/>
        </p:nvSpPr>
        <p:spPr bwMode="auto">
          <a:xfrm>
            <a:off x="8296275" y="3949700"/>
            <a:ext cx="679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3600" b="1">
                <a:solidFill>
                  <a:srgbClr val="0000FF"/>
                </a:solidFill>
              </a:rPr>
              <a:t>!!!!</a:t>
            </a:r>
          </a:p>
        </p:txBody>
      </p:sp>
      <p:pic>
        <p:nvPicPr>
          <p:cNvPr id="7175" name="Espaço Reservado para Conteúdo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gray">
          <a:xfrm>
            <a:off x="6011863" y="206375"/>
            <a:ext cx="169227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4075" y="26988"/>
            <a:ext cx="3494088"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8" name="Picture 17" descr="c10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2988" y="4868863"/>
            <a:ext cx="890587"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914400" y="692150"/>
            <a:ext cx="8229600" cy="5505450"/>
          </a:xfrm>
        </p:spPr>
        <p:txBody>
          <a:bodyPr>
            <a:normAutofit fontScale="85000" lnSpcReduction="20000"/>
          </a:bodyPr>
          <a:lstStyle/>
          <a:p>
            <a:pPr marL="365760" indent="-283464" eaLnBrk="1" fontAlgn="auto" hangingPunct="1">
              <a:spcAft>
                <a:spcPts val="0"/>
              </a:spcAft>
              <a:buFont typeface="Wingdings 2"/>
              <a:buChar char=""/>
              <a:defRPr/>
            </a:pPr>
            <a:r>
              <a:rPr lang="pt-PT" sz="4400" b="1" dirty="0" smtClean="0"/>
              <a:t>Introdução</a:t>
            </a:r>
            <a:r>
              <a:rPr lang="pt-PT" dirty="0" smtClean="0"/>
              <a:t> </a:t>
            </a:r>
          </a:p>
          <a:p>
            <a:pPr marL="365760" indent="-283464" eaLnBrk="1" fontAlgn="auto" hangingPunct="1">
              <a:spcAft>
                <a:spcPts val="0"/>
              </a:spcAft>
              <a:buFont typeface="Wingdings 2"/>
              <a:buNone/>
              <a:defRPr/>
            </a:pPr>
            <a:endParaRPr lang="pt-PT" dirty="0" smtClean="0"/>
          </a:p>
          <a:p>
            <a:pPr marL="365760" indent="-283464" algn="just" eaLnBrk="1" fontAlgn="auto" hangingPunct="1">
              <a:spcAft>
                <a:spcPts val="0"/>
              </a:spcAft>
              <a:buFont typeface="Wingdings 2"/>
              <a:buChar char=""/>
              <a:defRPr/>
            </a:pPr>
            <a:r>
              <a:rPr lang="pt-PT" dirty="0" smtClean="0"/>
              <a:t>A Síndrome do Desconforto Respiratório (SDR) </a:t>
            </a:r>
          </a:p>
          <a:p>
            <a:pPr marL="640080" lvl="1" indent="-237744" algn="just" eaLnBrk="1" fontAlgn="auto" hangingPunct="1">
              <a:spcAft>
                <a:spcPts val="0"/>
              </a:spcAft>
              <a:buFont typeface="Verdana"/>
              <a:buChar char="◦"/>
              <a:defRPr/>
            </a:pPr>
            <a:r>
              <a:rPr lang="pt-PT" dirty="0" smtClean="0"/>
              <a:t>Problema significativo para bebês prematuros, </a:t>
            </a:r>
          </a:p>
          <a:p>
            <a:pPr marL="640080" lvl="1" indent="-237744" algn="just" eaLnBrk="1" fontAlgn="auto" hangingPunct="1">
              <a:spcAft>
                <a:spcPts val="0"/>
              </a:spcAft>
              <a:buFont typeface="Verdana"/>
              <a:buChar char="◦"/>
              <a:defRPr/>
            </a:pPr>
            <a:r>
              <a:rPr lang="pt-PT" dirty="0" smtClean="0"/>
              <a:t>Melhor sobrevida para os bebês menores, </a:t>
            </a:r>
          </a:p>
          <a:p>
            <a:pPr marL="640080" lvl="1" indent="-237744" algn="just" eaLnBrk="1" fontAlgn="auto" hangingPunct="1">
              <a:spcAft>
                <a:spcPts val="0"/>
              </a:spcAft>
              <a:buFont typeface="Verdana"/>
              <a:buChar char="◦"/>
              <a:defRPr/>
            </a:pPr>
            <a:r>
              <a:rPr lang="pt-PT" dirty="0" smtClean="0"/>
              <a:t>Taxas inaceitáveis ​​de displasia broncopulmonar (DBP), </a:t>
            </a:r>
          </a:p>
          <a:p>
            <a:pPr marL="640080" lvl="1" indent="-237744" algn="just" eaLnBrk="1" fontAlgn="auto" hangingPunct="1">
              <a:spcAft>
                <a:spcPts val="0"/>
              </a:spcAft>
              <a:buFont typeface="Verdana"/>
              <a:buChar char="◦"/>
              <a:defRPr/>
            </a:pPr>
            <a:r>
              <a:rPr lang="pt-PT" dirty="0" smtClean="0"/>
              <a:t>Redução do uso pós-natal esteróides [1]. </a:t>
            </a:r>
          </a:p>
          <a:p>
            <a:pPr marL="365760" indent="-283464" algn="just" eaLnBrk="1" fontAlgn="auto" hangingPunct="1">
              <a:spcAft>
                <a:spcPts val="0"/>
              </a:spcAft>
              <a:buFont typeface="Wingdings 2"/>
              <a:buChar char=""/>
              <a:defRPr/>
            </a:pPr>
            <a:endParaRPr lang="pt-PT" dirty="0"/>
          </a:p>
          <a:p>
            <a:pPr marL="365760" indent="-283464" algn="just" eaLnBrk="1" fontAlgn="auto" hangingPunct="1">
              <a:spcAft>
                <a:spcPts val="0"/>
              </a:spcAft>
              <a:buFont typeface="Wingdings 2"/>
              <a:buChar char=""/>
              <a:defRPr/>
            </a:pPr>
            <a:r>
              <a:rPr lang="pt-PT" dirty="0" smtClean="0"/>
              <a:t>Diretrizes do Consenso Europeu para a Gestão da RDS </a:t>
            </a:r>
          </a:p>
          <a:p>
            <a:pPr marL="640080" lvl="1" indent="-237744" algn="just" eaLnBrk="1" fontAlgn="auto" hangingPunct="1">
              <a:spcAft>
                <a:spcPts val="0"/>
              </a:spcAft>
              <a:buFont typeface="Verdana"/>
              <a:buChar char="◦"/>
              <a:defRPr/>
            </a:pPr>
            <a:r>
              <a:rPr lang="pt-PT" dirty="0" smtClean="0"/>
              <a:t>Desde 2006;  reformulada a cada 3 anos.</a:t>
            </a:r>
          </a:p>
          <a:p>
            <a:pPr marL="640080" lvl="1" indent="-237744" algn="just" eaLnBrk="1" fontAlgn="auto" hangingPunct="1">
              <a:spcAft>
                <a:spcPts val="0"/>
              </a:spcAft>
              <a:buFont typeface="Verdana"/>
              <a:buChar char="◦"/>
              <a:defRPr/>
            </a:pPr>
            <a:r>
              <a:rPr lang="pt-PT" dirty="0" smtClean="0"/>
              <a:t>Endossadas pela Sociedade Europeia de Pesquisa Pediátrica [2-5]. </a:t>
            </a:r>
          </a:p>
          <a:p>
            <a:pPr marL="640080" lvl="1" indent="-237744" algn="just" eaLnBrk="1" fontAlgn="auto" hangingPunct="1">
              <a:spcAft>
                <a:spcPts val="0"/>
              </a:spcAft>
              <a:buFont typeface="Verdana"/>
              <a:buChar char="◦"/>
              <a:defRPr/>
            </a:pPr>
            <a:r>
              <a:rPr lang="pt-PT" dirty="0" smtClean="0"/>
              <a:t>Vários idiomas [6].</a:t>
            </a:r>
            <a:endParaRPr lang="pt-B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27088" y="1096963"/>
            <a:ext cx="8229600" cy="5761037"/>
          </a:xfrm>
        </p:spPr>
        <p:txBody>
          <a:bodyPr>
            <a:normAutofit fontScale="62500" lnSpcReduction="20000"/>
          </a:bodyPr>
          <a:lstStyle/>
          <a:p>
            <a:pPr marL="365760" indent="-283464" algn="just" eaLnBrk="1" fontAlgn="auto" hangingPunct="1">
              <a:spcAft>
                <a:spcPts val="0"/>
              </a:spcAft>
              <a:buFont typeface="Wingdings 2"/>
              <a:buChar char=""/>
              <a:defRPr/>
            </a:pPr>
            <a:r>
              <a:rPr lang="pt-BR" dirty="0" smtClean="0"/>
              <a:t>Distúrbio de deficiência de surfactante que resulta em insuficiência pulmonar logo após o nascimento</a:t>
            </a:r>
          </a:p>
          <a:p>
            <a:pPr marL="365760" indent="-283464" algn="just" eaLnBrk="1" fontAlgn="auto" hangingPunct="1">
              <a:spcAft>
                <a:spcPts val="0"/>
              </a:spcAft>
              <a:buFont typeface="Wingdings 2"/>
              <a:buChar char=""/>
              <a:defRPr/>
            </a:pPr>
            <a:r>
              <a:rPr lang="pt-BR" dirty="0" smtClean="0"/>
              <a:t>Mudança na descrição clássica de SDR:</a:t>
            </a:r>
          </a:p>
          <a:p>
            <a:pPr marL="640080" lvl="1" indent="-237744" algn="just" eaLnBrk="1" fontAlgn="auto" hangingPunct="1">
              <a:spcAft>
                <a:spcPts val="0"/>
              </a:spcAft>
              <a:buFont typeface="Verdana"/>
              <a:buChar char="◦"/>
              <a:defRPr/>
            </a:pPr>
            <a:r>
              <a:rPr lang="pt-BR" dirty="0" smtClean="0"/>
              <a:t>RX com"vidro fosco com </a:t>
            </a:r>
            <a:r>
              <a:rPr lang="pt-BR" dirty="0" err="1" smtClean="0"/>
              <a:t>broncogramas</a:t>
            </a:r>
            <a:r>
              <a:rPr lang="pt-BR" dirty="0" smtClean="0"/>
              <a:t> aéreos" são raramente vistas, pelo uso do surfactante precoce e pressão positiva contínua nas vias aéreas (CPAP).</a:t>
            </a:r>
          </a:p>
          <a:p>
            <a:pPr marL="365760" indent="-283464" algn="just" eaLnBrk="1" fontAlgn="auto" hangingPunct="1">
              <a:spcAft>
                <a:spcPts val="0"/>
              </a:spcAft>
              <a:buFont typeface="Wingdings 2"/>
              <a:buNone/>
              <a:defRPr/>
            </a:pPr>
            <a:endParaRPr lang="pt-BR" dirty="0"/>
          </a:p>
          <a:p>
            <a:pPr marL="365760" indent="-283464" algn="just" eaLnBrk="1" fontAlgn="auto" hangingPunct="1">
              <a:spcAft>
                <a:spcPts val="0"/>
              </a:spcAft>
              <a:buFont typeface="Wingdings 2"/>
              <a:buChar char=""/>
              <a:defRPr/>
            </a:pPr>
            <a:r>
              <a:rPr lang="pt-BR" dirty="0" smtClean="0"/>
              <a:t>As </a:t>
            </a:r>
            <a:r>
              <a:rPr lang="pt-BR" dirty="0"/>
              <a:t>definições baseadas em análises de gases sanguíneos </a:t>
            </a:r>
            <a:r>
              <a:rPr lang="pt-BR" dirty="0" smtClean="0"/>
              <a:t>(pouco usada)</a:t>
            </a:r>
          </a:p>
          <a:p>
            <a:pPr marL="365760" indent="-283464" algn="just" eaLnBrk="1" fontAlgn="auto" hangingPunct="1">
              <a:spcAft>
                <a:spcPts val="0"/>
              </a:spcAft>
              <a:buFont typeface="Wingdings 2"/>
              <a:buChar char=""/>
              <a:defRPr/>
            </a:pPr>
            <a:r>
              <a:rPr lang="pt-BR" dirty="0" smtClean="0"/>
              <a:t>Terapia </a:t>
            </a:r>
            <a:r>
              <a:rPr lang="pt-BR" dirty="0"/>
              <a:t>com surfactante </a:t>
            </a:r>
            <a:r>
              <a:rPr lang="pt-BR" dirty="0" smtClean="0"/>
              <a:t>baseada </a:t>
            </a:r>
            <a:r>
              <a:rPr lang="pt-BR" dirty="0"/>
              <a:t>na avaliação </a:t>
            </a:r>
            <a:r>
              <a:rPr lang="pt-BR" dirty="0" smtClean="0"/>
              <a:t>clínica:</a:t>
            </a:r>
          </a:p>
          <a:p>
            <a:pPr marL="640080" lvl="1" indent="-237744" algn="just" eaLnBrk="1" fontAlgn="auto" hangingPunct="1">
              <a:spcAft>
                <a:spcPts val="0"/>
              </a:spcAft>
              <a:buFont typeface="Verdana"/>
              <a:buChar char="◦"/>
              <a:defRPr/>
            </a:pPr>
            <a:r>
              <a:rPr lang="pt-BR" dirty="0" smtClean="0"/>
              <a:t>Desconforto respiratório.</a:t>
            </a:r>
          </a:p>
          <a:p>
            <a:pPr marL="640080" lvl="1" indent="-237744" algn="just" eaLnBrk="1" fontAlgn="auto" hangingPunct="1">
              <a:spcAft>
                <a:spcPts val="0"/>
              </a:spcAft>
              <a:buFont typeface="Verdana"/>
              <a:buChar char="◦"/>
              <a:defRPr/>
            </a:pPr>
            <a:r>
              <a:rPr lang="pt-BR" dirty="0" smtClean="0"/>
              <a:t>Necessidade de oxigênio logo após o nascimento</a:t>
            </a:r>
          </a:p>
          <a:p>
            <a:pPr marL="365760" indent="-283464" algn="just" eaLnBrk="1" fontAlgn="auto" hangingPunct="1">
              <a:spcAft>
                <a:spcPts val="0"/>
              </a:spcAft>
              <a:buFont typeface="Wingdings 2"/>
              <a:buNone/>
              <a:defRPr/>
            </a:pPr>
            <a:endParaRPr lang="pt-BR" dirty="0"/>
          </a:p>
          <a:p>
            <a:pPr marL="365760" indent="-283464" algn="just" eaLnBrk="1" fontAlgn="auto" hangingPunct="1">
              <a:spcAft>
                <a:spcPts val="0"/>
              </a:spcAft>
              <a:buFont typeface="Wingdings 2"/>
              <a:buChar char=""/>
              <a:defRPr/>
            </a:pPr>
            <a:r>
              <a:rPr lang="pt-BR" dirty="0" smtClean="0"/>
              <a:t>Rede Vermont Oxford 2017</a:t>
            </a:r>
          </a:p>
          <a:p>
            <a:pPr marL="640080" lvl="1" indent="-237744" algn="just" eaLnBrk="1" fontAlgn="auto" hangingPunct="1">
              <a:spcAft>
                <a:spcPts val="0"/>
              </a:spcAft>
              <a:buFont typeface="Verdana"/>
              <a:buChar char="◦"/>
              <a:defRPr/>
            </a:pPr>
            <a:r>
              <a:rPr lang="pt-BR" dirty="0" smtClean="0"/>
              <a:t>Dos </a:t>
            </a:r>
            <a:r>
              <a:rPr lang="pt-BR" dirty="0"/>
              <a:t>8.156 </a:t>
            </a:r>
            <a:r>
              <a:rPr lang="pt-BR" dirty="0" smtClean="0"/>
              <a:t>bebês, a SDR foi evidente em cerca </a:t>
            </a:r>
            <a:r>
              <a:rPr lang="pt-BR" dirty="0"/>
              <a:t>de 80% dos bebês nascidos com 28 </a:t>
            </a:r>
            <a:r>
              <a:rPr lang="pt-BR" dirty="0" smtClean="0"/>
              <a:t>semanas, </a:t>
            </a:r>
            <a:r>
              <a:rPr lang="pt-BR" dirty="0"/>
              <a:t>aumentando para 90% na 24ª semana de gestação [7]. </a:t>
            </a:r>
            <a:endParaRPr lang="pt-BR" dirty="0" smtClean="0"/>
          </a:p>
          <a:p>
            <a:pPr marL="365760" indent="-283464" algn="just" eaLnBrk="1" fontAlgn="auto" hangingPunct="1">
              <a:spcAft>
                <a:spcPts val="0"/>
              </a:spcAft>
              <a:buFont typeface="Wingdings 2"/>
              <a:buChar char=""/>
              <a:defRPr/>
            </a:pPr>
            <a:endParaRPr lang="pt-BR" dirty="0"/>
          </a:p>
          <a:p>
            <a:pPr marL="365760" indent="-283464" algn="just" eaLnBrk="1" fontAlgn="auto" hangingPunct="1">
              <a:spcAft>
                <a:spcPts val="0"/>
              </a:spcAft>
              <a:buFont typeface="Wingdings 2"/>
              <a:buChar char=""/>
              <a:defRPr/>
            </a:pPr>
            <a:r>
              <a:rPr lang="pt-BR" dirty="0" smtClean="0"/>
              <a:t>O </a:t>
            </a:r>
            <a:r>
              <a:rPr lang="pt-BR" dirty="0"/>
              <a:t>surfactante foi administrado em 55% das crianças com muito baixo peso ao nascer (RNMBP), 27% na sala de parto e 29% após 2 h de idade, sugerindo que o surfactante profilático ainda está sendo usado. Doença pulmonar crônica (ou BPD) foi codificada para 18% dos bebês MBP na Europa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Conteúdo 2"/>
          <p:cNvSpPr>
            <a:spLocks noGrp="1"/>
          </p:cNvSpPr>
          <p:nvPr>
            <p:ph idx="1"/>
          </p:nvPr>
        </p:nvSpPr>
        <p:spPr>
          <a:xfrm>
            <a:off x="611188" y="765175"/>
            <a:ext cx="8064500" cy="4103688"/>
          </a:xfrm>
        </p:spPr>
        <p:txBody>
          <a:bodyPr/>
          <a:lstStyle/>
          <a:p>
            <a:pPr algn="just" eaLnBrk="1" hangingPunct="1"/>
            <a:r>
              <a:rPr lang="pt-BR" altLang="pt-BR" sz="2000" smtClean="0"/>
              <a:t>O objetivo do manejo da SDR </a:t>
            </a:r>
          </a:p>
          <a:p>
            <a:pPr lvl="1" algn="just" eaLnBrk="1" hangingPunct="1"/>
            <a:r>
              <a:rPr lang="pt-BR" altLang="pt-BR" sz="1800" smtClean="0"/>
              <a:t>maximizar a sobrevida, </a:t>
            </a:r>
          </a:p>
          <a:p>
            <a:pPr lvl="1" algn="just" eaLnBrk="1" hangingPunct="1"/>
            <a:r>
              <a:rPr lang="pt-BR" altLang="pt-BR" sz="1800" smtClean="0"/>
              <a:t>minimizando os potenciais efeitos adversos, incluindo a DBP. </a:t>
            </a:r>
          </a:p>
          <a:p>
            <a:pPr algn="just" eaLnBrk="1" hangingPunct="1">
              <a:buFont typeface="Wingdings 2" panose="05020102010507070707" pitchFamily="18" charset="2"/>
              <a:buNone/>
            </a:pPr>
            <a:endParaRPr lang="pt-BR" altLang="pt-BR" sz="1800" smtClean="0"/>
          </a:p>
          <a:p>
            <a:pPr algn="just" eaLnBrk="1" hangingPunct="1"/>
            <a:r>
              <a:rPr lang="pt-BR" altLang="pt-BR" sz="2000" smtClean="0"/>
              <a:t>Estas Diretrizes foram atualizadas após exame crítico das evidências mais recentes disponíveis no final de 2018 [8].</a:t>
            </a:r>
          </a:p>
          <a:p>
            <a:pPr lvl="1" algn="just" eaLnBrk="1" hangingPunct="1"/>
            <a:r>
              <a:rPr lang="pt-BR" altLang="pt-BR" sz="1800" smtClean="0"/>
              <a:t>.</a:t>
            </a:r>
          </a:p>
        </p:txBody>
      </p:sp>
      <p:pic>
        <p:nvPicPr>
          <p:cNvPr id="1024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2997200"/>
            <a:ext cx="5113337" cy="287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wrap="square" lIns="91440" tIns="45720" rIns="91440" bIns="45720" numCol="1" anchorCtr="0" compatLnSpc="1">
            <a:prstTxWarp prst="textNoShape">
              <a:avLst/>
            </a:prstTxWarp>
          </a:bodyPr>
          <a:lstStyle/>
          <a:p>
            <a:pPr eaLnBrk="1" hangingPunct="1">
              <a:defRPr/>
            </a:pPr>
            <a:r>
              <a:rPr lang="pt-BR" altLang="pt-BR" smtClean="0">
                <a:solidFill>
                  <a:srgbClr val="FF00FF"/>
                </a:solidFill>
                <a:effectLst>
                  <a:outerShdw blurRad="38100" dist="38100" dir="2700000" algn="tl">
                    <a:srgbClr val="C0C0C0"/>
                  </a:outerShdw>
                </a:effectLst>
              </a:rPr>
              <a:t>Cuidados Pré-Natais</a:t>
            </a:r>
          </a:p>
        </p:txBody>
      </p:sp>
      <p:sp>
        <p:nvSpPr>
          <p:cNvPr id="3" name="Espaço Reservado para Conteúdo 2"/>
          <p:cNvSpPr>
            <a:spLocks noGrp="1"/>
          </p:cNvSpPr>
          <p:nvPr>
            <p:ph idx="1"/>
          </p:nvPr>
        </p:nvSpPr>
        <p:spPr>
          <a:xfrm>
            <a:off x="755650" y="1412875"/>
            <a:ext cx="8280400" cy="4800600"/>
          </a:xfrm>
        </p:spPr>
        <p:txBody>
          <a:bodyPr>
            <a:normAutofit fontScale="85000" lnSpcReduction="20000"/>
          </a:bodyPr>
          <a:lstStyle/>
          <a:p>
            <a:pPr marL="365760" indent="-283464" algn="just" eaLnBrk="1" fontAlgn="auto" hangingPunct="1">
              <a:spcAft>
                <a:spcPts val="0"/>
              </a:spcAft>
              <a:buFont typeface="Wingdings 2"/>
              <a:buChar char=""/>
              <a:defRPr/>
            </a:pPr>
            <a:r>
              <a:rPr lang="pt-BR" dirty="0"/>
              <a:t>A falta de cuidados pré-natais aumenta o risco de morte ou grave morbidade [9]. </a:t>
            </a:r>
          </a:p>
          <a:p>
            <a:pPr marL="640080" lvl="1" indent="-237744" algn="just" eaLnBrk="1" fontAlgn="auto" hangingPunct="1">
              <a:spcAft>
                <a:spcPts val="0"/>
              </a:spcAft>
              <a:buFont typeface="Verdana"/>
              <a:buChar char="◦"/>
              <a:defRPr/>
            </a:pPr>
            <a:r>
              <a:rPr lang="pt-BR" dirty="0" smtClean="0"/>
              <a:t>Difícil prevenção de pré-termo </a:t>
            </a:r>
            <a:r>
              <a:rPr lang="pt-BR" dirty="0"/>
              <a:t>espontâneos ou </a:t>
            </a:r>
            <a:r>
              <a:rPr lang="pt-BR" dirty="0" smtClean="0"/>
              <a:t>eletivos.</a:t>
            </a:r>
          </a:p>
          <a:p>
            <a:pPr marL="640080" lvl="1" indent="-237744" algn="just" eaLnBrk="1" fontAlgn="auto" hangingPunct="1">
              <a:spcAft>
                <a:spcPts val="0"/>
              </a:spcAft>
              <a:buFont typeface="Verdana"/>
              <a:buChar char="◦"/>
              <a:defRPr/>
            </a:pPr>
            <a:r>
              <a:rPr lang="pt-BR" dirty="0"/>
              <a:t>U</a:t>
            </a:r>
            <a:r>
              <a:rPr lang="pt-BR" dirty="0" smtClean="0"/>
              <a:t>so </a:t>
            </a:r>
            <a:r>
              <a:rPr lang="pt-BR" dirty="0"/>
              <a:t>de progesterona </a:t>
            </a:r>
            <a:endParaRPr lang="pt-BR" dirty="0" smtClean="0"/>
          </a:p>
          <a:p>
            <a:pPr marL="886968" lvl="2" algn="just" eaLnBrk="1" fontAlgn="auto" hangingPunct="1">
              <a:spcAft>
                <a:spcPts val="0"/>
              </a:spcAft>
              <a:buFont typeface="Wingdings 2"/>
              <a:buChar char=""/>
              <a:defRPr/>
            </a:pPr>
            <a:r>
              <a:rPr lang="pt-BR" dirty="0" smtClean="0"/>
              <a:t>está </a:t>
            </a:r>
            <a:r>
              <a:rPr lang="pt-BR" dirty="0"/>
              <a:t>associado a taxas reduzidas de parto prematuro e redução da mortalidade neonatal </a:t>
            </a:r>
            <a:r>
              <a:rPr lang="pt-BR" dirty="0" smtClean="0"/>
              <a:t> (gestantes de risco)</a:t>
            </a:r>
          </a:p>
          <a:p>
            <a:pPr marL="886968" lvl="2" algn="just" eaLnBrk="1" fontAlgn="auto" hangingPunct="1">
              <a:spcAft>
                <a:spcPts val="0"/>
              </a:spcAft>
              <a:buFont typeface="Wingdings 2"/>
              <a:buNone/>
              <a:defRPr/>
            </a:pPr>
            <a:endParaRPr lang="pt-BR" dirty="0" smtClean="0"/>
          </a:p>
          <a:p>
            <a:pPr marL="365760" indent="-283464" algn="just" eaLnBrk="1" fontAlgn="auto" hangingPunct="1">
              <a:spcAft>
                <a:spcPts val="0"/>
              </a:spcAft>
              <a:buFont typeface="Wingdings 2"/>
              <a:buChar char=""/>
              <a:defRPr/>
            </a:pPr>
            <a:r>
              <a:rPr lang="pt-BR" dirty="0" smtClean="0"/>
              <a:t>O </a:t>
            </a:r>
            <a:r>
              <a:rPr lang="pt-BR" dirty="0"/>
              <a:t>desafio atual é identificar gestações de alto risco precocemente e objetivar </a:t>
            </a:r>
            <a:r>
              <a:rPr lang="pt-BR" dirty="0" smtClean="0"/>
              <a:t>a prevenção.</a:t>
            </a:r>
          </a:p>
          <a:p>
            <a:pPr marL="365760" indent="-283464" algn="just" eaLnBrk="1" fontAlgn="auto" hangingPunct="1">
              <a:spcAft>
                <a:spcPts val="0"/>
              </a:spcAft>
              <a:buFont typeface="Wingdings 2"/>
              <a:buNone/>
              <a:defRPr/>
            </a:pPr>
            <a:endParaRPr lang="pt-BR" dirty="0" smtClean="0"/>
          </a:p>
          <a:p>
            <a:pPr marL="365760" indent="-283464" algn="just" eaLnBrk="1" fontAlgn="auto" hangingPunct="1">
              <a:spcAft>
                <a:spcPts val="0"/>
              </a:spcAft>
              <a:buFont typeface="Wingdings 2"/>
              <a:buChar char=""/>
              <a:defRPr/>
            </a:pPr>
            <a:r>
              <a:rPr lang="pt-PT" dirty="0"/>
              <a:t>Intervenções para melhorar o resultado e prevenir o </a:t>
            </a:r>
            <a:r>
              <a:rPr lang="pt-PT" dirty="0" smtClean="0"/>
              <a:t>SDR </a:t>
            </a:r>
            <a:r>
              <a:rPr lang="pt-PT" dirty="0"/>
              <a:t>começam antes do nascimento. </a:t>
            </a:r>
            <a:endParaRPr lang="pt-PT" dirty="0" smtClean="0"/>
          </a:p>
          <a:p>
            <a:pPr marL="640080" lvl="1" indent="-237744" algn="just" eaLnBrk="1" fontAlgn="auto" hangingPunct="1">
              <a:spcAft>
                <a:spcPts val="0"/>
              </a:spcAft>
              <a:buFont typeface="Verdana"/>
              <a:buChar char="◦"/>
              <a:defRPr/>
            </a:pPr>
            <a:r>
              <a:rPr lang="pt-PT" dirty="0" smtClean="0"/>
              <a:t>Parto </a:t>
            </a:r>
            <a:r>
              <a:rPr lang="pt-PT" dirty="0"/>
              <a:t>prematuro </a:t>
            </a:r>
            <a:r>
              <a:rPr lang="pt-PT" dirty="0" smtClean="0"/>
              <a:t>iminente: Inibição; preparo do feto.</a:t>
            </a:r>
          </a:p>
          <a:p>
            <a:pPr marL="640080" lvl="1" indent="-237744" eaLnBrk="1" fontAlgn="auto" hangingPunct="1">
              <a:spcAft>
                <a:spcPts val="0"/>
              </a:spcAft>
              <a:buFont typeface="Verdana"/>
              <a:buChar char="◦"/>
              <a:defRPr/>
            </a:pPr>
            <a:endParaRPr lang="pt-B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body" idx="1"/>
          </p:nvPr>
        </p:nvSpPr>
        <p:spPr>
          <a:xfrm>
            <a:off x="1403350" y="2057400"/>
            <a:ext cx="7499350" cy="4800600"/>
          </a:xfrm>
        </p:spPr>
        <p:txBody>
          <a:bodyPr/>
          <a:lstStyle/>
          <a:p>
            <a:pPr eaLnBrk="1" hangingPunct="1">
              <a:defRPr/>
            </a:pPr>
            <a:r>
              <a:rPr lang="pt-BR" altLang="pt-BR" sz="5400" smtClean="0">
                <a:solidFill>
                  <a:srgbClr val="FF00FF"/>
                </a:solidFill>
                <a:effectLst>
                  <a:outerShdw blurRad="38100" dist="38100" dir="2700000" algn="tl">
                    <a:srgbClr val="C0C0C0"/>
                  </a:outerShdw>
                </a:effectLst>
              </a:rPr>
              <a:t>Cuidados Pré-Natais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Conteúdo 2"/>
          <p:cNvSpPr>
            <a:spLocks noGrp="1"/>
          </p:cNvSpPr>
          <p:nvPr>
            <p:ph idx="1"/>
          </p:nvPr>
        </p:nvSpPr>
        <p:spPr>
          <a:xfrm>
            <a:off x="1187450" y="476250"/>
            <a:ext cx="7497763" cy="4800600"/>
          </a:xfrm>
        </p:spPr>
        <p:txBody>
          <a:bodyPr/>
          <a:lstStyle/>
          <a:p>
            <a:pPr eaLnBrk="1" hangingPunct="1"/>
            <a:r>
              <a:rPr lang="pt-BR" altLang="pt-BR" smtClean="0">
                <a:solidFill>
                  <a:srgbClr val="0000FF"/>
                </a:solidFill>
              </a:rPr>
              <a:t>Recomendações:</a:t>
            </a:r>
          </a:p>
        </p:txBody>
      </p:sp>
      <p:graphicFrame>
        <p:nvGraphicFramePr>
          <p:cNvPr id="13333" name="Group 21"/>
          <p:cNvGraphicFramePr>
            <a:graphicFrameLocks noGrp="1"/>
          </p:cNvGraphicFramePr>
          <p:nvPr/>
        </p:nvGraphicFramePr>
        <p:xfrm>
          <a:off x="1042988" y="1052513"/>
          <a:ext cx="8101012" cy="5627358"/>
        </p:xfrm>
        <a:graphic>
          <a:graphicData uri="http://schemas.openxmlformats.org/drawingml/2006/table">
            <a:tbl>
              <a:tblPr/>
              <a:tblGrid>
                <a:gridCol w="8101012"/>
              </a:tblGrid>
              <a:tr h="14700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1)  As mães com alto risco de parto prematuro &lt;28–30 semanas de gestação devem ser transferidas para centros perinatais com experiência no manejo da SDR (C1). </a:t>
                      </a:r>
                    </a:p>
                  </a:txBody>
                  <a:tcPr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0668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2)  Os médicos devem oferecer um único ciclo de corticosteroides pré-natais a todas as mulheres com risco de parto prematuro, a partir de quando a gravidez for considerada potencialmente viável até a 34ª semana de gestação, idealmente pelo menos 24 horas antes do nascimento (A1). </a:t>
                      </a:r>
                    </a:p>
                  </a:txBody>
                  <a:tcPr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3) Uma única repetição de esteróides pode ser administrada em prematuros ameaçados antes das 32 semanas de gestação se o primeiro tratamento tiver sido administrado pelo menos 1 a 2 semanas antes (A2). </a:t>
                      </a:r>
                    </a:p>
                  </a:txBody>
                  <a:tcPr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969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4) MgSO4 deve ser administrado a mulheres em trabalho de parto iminente antes de 32 semanas de gestação (A2). </a:t>
                      </a:r>
                    </a:p>
                  </a:txBody>
                  <a:tcPr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8477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5) Em mulheres com sintomas de trabalho de parto prematuro, o comprimento do colo do útero e as medições de fibronectina devem ser considerados para evitar o uso desnecessário de drogas tocolíticas e / ou esteróides pré-natais (B2).</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6) Os clínicos devem considerar o uso de drogas tocolíticas em curto prazo em gestações muito pré-termo para permitir o término de um curso de corticosteroides e / ou a transferência in útero para um centro perinatal</a:t>
                      </a:r>
                      <a:r>
                        <a:rPr kumimoji="0" lang="pt-BR" altLang="pt-BR" sz="1600" b="1" i="0" u="none" strike="noStrike" cap="none" normalizeH="0" baseline="0" smtClean="0">
                          <a:ln>
                            <a:noFill/>
                          </a:ln>
                          <a:solidFill>
                            <a:srgbClr val="000000"/>
                          </a:solidFill>
                          <a:effectLst/>
                          <a:latin typeface="Gill Sans MT" panose="020B0502020104020203" pitchFamily="34" charset="0"/>
                        </a:rPr>
                        <a:t> </a:t>
                      </a:r>
                      <a:r>
                        <a:rPr kumimoji="0" lang="pt-PT" altLang="pt-BR" sz="1600" b="1" i="0" u="none" strike="noStrike" cap="none" normalizeH="0" baseline="0" smtClean="0">
                          <a:ln>
                            <a:noFill/>
                          </a:ln>
                          <a:solidFill>
                            <a:srgbClr val="000000"/>
                          </a:solidFill>
                          <a:effectLst/>
                          <a:latin typeface="Gill Sans MT" panose="020B0502020104020203" pitchFamily="34" charset="0"/>
                        </a:rPr>
                        <a:t>(B1).</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52" name="Group 16"/>
          <p:cNvGraphicFramePr>
            <a:graphicFrameLocks noGrp="1"/>
          </p:cNvGraphicFramePr>
          <p:nvPr>
            <p:ph idx="1"/>
          </p:nvPr>
        </p:nvGraphicFramePr>
        <p:xfrm>
          <a:off x="1152525" y="931863"/>
          <a:ext cx="7991475" cy="5920770"/>
        </p:xfrm>
        <a:graphic>
          <a:graphicData uri="http://schemas.openxmlformats.org/drawingml/2006/table">
            <a:tbl>
              <a:tblPr/>
              <a:tblGrid>
                <a:gridCol w="7991475"/>
              </a:tblGrid>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1)  As mães com alto risco de parto prematuro &lt;28–30 semanas de gestação devem ser transferidas para centros perinatais com experiência no manejo da SDR (C1). </a:t>
                      </a: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5541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RNPT extremo devem, se possível, ser transportados in útero para centros terciários.</a:t>
                      </a:r>
                    </a:p>
                    <a:p>
                      <a:pPr marL="457200" marR="0" lvl="1"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habilidades apropriadas estão disponíveis; maior sobrevida.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Em casos de ruptura de membranas pré-parto (PPROM), </a:t>
                      </a:r>
                    </a:p>
                    <a:p>
                      <a:pPr marL="457200" marR="0" lvl="1"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Antibióticos podem retardar o parto prematuro e reduzir a morbidade neonatal</a:t>
                      </a:r>
                    </a:p>
                    <a:p>
                      <a:pPr marL="914400" marR="0" lvl="2"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amoxiclav – aumento do risco de enterocolite necrosante (ECN) [16]. </a:t>
                      </a:r>
                    </a:p>
                    <a:p>
                      <a:pPr marL="457200" marR="0" lvl="1"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As drogas tocolíticas.</a:t>
                      </a: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10668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2)  Os médicos devem oferecer um único ciclo de corticosteroides pré-natais a todas as mulheres com risco de parto prematuro, a partir de quando a gravidez for considerada potencialmente viável até a 34ª semana de gestação, idealmente pelo menos 24 horas antes do nascimento (A1). </a:t>
                      </a: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24765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Curso único: aumenta sobrevida, reduz SDR, ECN e hemorragia intraventricular e não parece estar associado a qualquer efeito adverso fetal materno significativo a curto prazo[21].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É recomendada em todas as gestações com ameaça de trabalho de parto &lt;34 semanas de gestação.</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&lt; 25 semanas: </a:t>
                      </a:r>
                      <a:r>
                        <a:rPr kumimoji="0" lang="pt-PT" altLang="pt-BR" sz="1600" b="0" i="0" u="none" strike="noStrike" cap="none" normalizeH="0" baseline="0" smtClean="0">
                          <a:ln>
                            <a:noFill/>
                          </a:ln>
                          <a:solidFill>
                            <a:srgbClr val="0000FF"/>
                          </a:solidFill>
                          <a:effectLst/>
                          <a:latin typeface="Gill Sans MT" panose="020B0502020104020203" pitchFamily="34" charset="0"/>
                        </a:rPr>
                        <a:t>Realizar</a:t>
                      </a:r>
                      <a:r>
                        <a:rPr kumimoji="0" lang="pt-PT" altLang="pt-BR" sz="1600" b="0" i="0" u="none" strike="noStrike" cap="none" normalizeH="0" baseline="0" smtClean="0">
                          <a:ln>
                            <a:noFill/>
                          </a:ln>
                          <a:solidFill>
                            <a:srgbClr val="000000"/>
                          </a:solidFill>
                          <a:effectLst/>
                          <a:latin typeface="Gill Sans MT" panose="020B0502020104020203" pitchFamily="34" charset="0"/>
                        </a:rPr>
                        <a:t>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34 - 36 semanas reduzem o risco de morbidade respiratória a curto prazo, mas não a mortalidade, e há um risco aumentado de hipoglicemia neonatal [23]. </a:t>
                      </a:r>
                      <a:r>
                        <a:rPr kumimoji="0" lang="pt-PT" altLang="pt-BR" sz="1600" b="0" i="0" u="none" strike="noStrike" cap="none" normalizeH="0" baseline="0" smtClean="0">
                          <a:ln>
                            <a:noFill/>
                          </a:ln>
                          <a:solidFill>
                            <a:srgbClr val="FF0000"/>
                          </a:solidFill>
                          <a:effectLst/>
                          <a:latin typeface="Gill Sans MT" panose="020B0502020104020203" pitchFamily="34" charset="0"/>
                        </a:rPr>
                        <a:t>Não realizar</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Cesáreas eletivas até 39 semanas, &lt;risco de internação na UTIN. Poucos estudos </a:t>
                      </a:r>
                      <a:endParaRPr kumimoji="0" lang="pt-PT" altLang="pt-BR" sz="1600" b="0" i="0" u="none" strike="noStrike" cap="none" normalizeH="0" baseline="0" smtClean="0">
                        <a:ln>
                          <a:noFill/>
                        </a:ln>
                        <a:solidFill>
                          <a:schemeClr val="tx1"/>
                        </a:solidFill>
                        <a:effectLst/>
                        <a:latin typeface="Gill Sans MT" panose="020B0502020104020203" pitchFamily="34" charset="0"/>
                      </a:endParaRP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14350" name="Text Box 16"/>
          <p:cNvSpPr txBox="1">
            <a:spLocks noChangeArrowheads="1"/>
          </p:cNvSpPr>
          <p:nvPr/>
        </p:nvSpPr>
        <p:spPr bwMode="auto">
          <a:xfrm>
            <a:off x="3563938" y="188913"/>
            <a:ext cx="28908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4000">
                <a:solidFill>
                  <a:srgbClr val="FF00FF"/>
                </a:solidFill>
              </a:rPr>
              <a:t>Comentários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3"/>
          <p:cNvGraphicFramePr>
            <a:graphicFrameLocks noGrp="1"/>
          </p:cNvGraphicFramePr>
          <p:nvPr>
            <p:ph idx="1"/>
          </p:nvPr>
        </p:nvGraphicFramePr>
        <p:xfrm>
          <a:off x="914400" y="692150"/>
          <a:ext cx="8229600" cy="5832476"/>
        </p:xfrm>
        <a:graphic>
          <a:graphicData uri="http://schemas.openxmlformats.org/drawingml/2006/table">
            <a:tbl>
              <a:tblPr/>
              <a:tblGrid>
                <a:gridCol w="8229600"/>
              </a:tblGrid>
              <a:tr h="10017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3) Uma única repetição de esteróides pode ser administrada em prematuros ameaçados antes das 32 semanas de gestação se o primeiro tratamento tiver sido administrado pelo menos 1 a 2 semanas antes (A2). </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28019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O tratamento ideal: esteroide realizado de 24h à 7 dias que antecedem o parto, após 14 dias, os benefícios diminuem.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Os efeitos benéficos da primeira dose de esteróide pré-natal começam dentro de algumas horas, portanto, a dilatação avançada não deve ser uma razão para evitar a terapia e o mesmo pode ser válido para o MgSO4 [27].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Ainda há debate sobre se os esteróides devem ser repetidos 1 ou 2 semanas após o primeiro curso para mulheres com trabalho de parto prematuro ameaçado. Um curso repetido reduz o risco de suporte respiratório, no entanto, diminui o crescimento fetal e as doses repetidas não reduzem a mortalidade ou outras</a:t>
                      </a: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11144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4) MgSO4 deve ser administrado a mulheres em trabalho de parto iminente antes de 32 semanas de gestação (A2).</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914400">
                <a:tc>
                  <a:txBody>
                    <a:bodyPr/>
                    <a:lstStyle>
                      <a:lvl1pPr marL="342900" indent="-342900">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1" indent="0" algn="just"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O sulfato de magnésio (MgSO4) - reduz a paralisia cerebral aos 2 anos de idade em cerca de 30% [17], benefícios a longo prazo sejam menos claros [18].</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15374" name="Text Box 15"/>
          <p:cNvSpPr txBox="1">
            <a:spLocks noChangeArrowheads="1"/>
          </p:cNvSpPr>
          <p:nvPr/>
        </p:nvSpPr>
        <p:spPr bwMode="auto">
          <a:xfrm>
            <a:off x="3635375" y="0"/>
            <a:ext cx="28908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4000">
                <a:solidFill>
                  <a:srgbClr val="FF00FF"/>
                </a:solidFill>
              </a:rPr>
              <a:t>Comentários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00" name="Group 16"/>
          <p:cNvGraphicFramePr>
            <a:graphicFrameLocks noGrp="1"/>
          </p:cNvGraphicFramePr>
          <p:nvPr>
            <p:ph idx="1"/>
          </p:nvPr>
        </p:nvGraphicFramePr>
        <p:xfrm>
          <a:off x="1403350" y="981075"/>
          <a:ext cx="7581900" cy="5495925"/>
        </p:xfrm>
        <a:graphic>
          <a:graphicData uri="http://schemas.openxmlformats.org/drawingml/2006/table">
            <a:tbl>
              <a:tblPr/>
              <a:tblGrid>
                <a:gridCol w="7581900"/>
              </a:tblGrid>
              <a:tr h="3746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800" b="1" i="0" u="none" strike="noStrike" cap="none" normalizeH="0" baseline="0" smtClean="0">
                          <a:ln>
                            <a:noFill/>
                          </a:ln>
                          <a:solidFill>
                            <a:srgbClr val="000000"/>
                          </a:solidFill>
                          <a:effectLst/>
                          <a:latin typeface="Gill Sans MT" panose="020B0502020104020203" pitchFamily="34" charset="0"/>
                        </a:rPr>
                        <a:t>5) Em mulheres com sintomas de trabalho de parto prematuro, o comprimento do colo do útero e as medições de fibronectina devem ser considerados para evitar o uso desnecessário de drogas tocolíticas e / ou esteróides pré-natais (B2).</a:t>
                      </a:r>
                      <a:endParaRPr kumimoji="0" lang="pt-BR" altLang="pt-BR" sz="1800" b="1"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3811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Glicoproteína de alto peso molecular, presentes em trabalho de parto prematuro.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A fibronectina fetal é aplicada basicamente em dois grupos</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1-Gestantes sintomáticas, com queixas de contrações uterinas;</a:t>
                      </a:r>
                      <a:br>
                        <a:rPr kumimoji="0" lang="pt-BR" altLang="pt-BR" sz="1800" b="0" i="0" u="none" strike="noStrike" cap="none" normalizeH="0" baseline="0" smtClean="0">
                          <a:ln>
                            <a:noFill/>
                          </a:ln>
                          <a:solidFill>
                            <a:srgbClr val="000000"/>
                          </a:solidFill>
                          <a:effectLst/>
                          <a:latin typeface="Gill Sans MT" panose="020B0502020104020203" pitchFamily="34" charset="0"/>
                        </a:rPr>
                      </a:br>
                      <a:r>
                        <a:rPr kumimoji="0" lang="pt-BR" altLang="pt-BR" sz="1800" b="0" i="0" u="none" strike="noStrike" cap="none" normalizeH="0" baseline="0" smtClean="0">
                          <a:ln>
                            <a:noFill/>
                          </a:ln>
                          <a:solidFill>
                            <a:srgbClr val="000000"/>
                          </a:solidFill>
                          <a:effectLst/>
                          <a:latin typeface="Gill Sans MT" panose="020B0502020104020203" pitchFamily="34" charset="0"/>
                        </a:rPr>
                        <a:t>2-Gestantes assintomáticas, mas de alto risco para prematuridade (antecedente de parto prematuro espontâneo e gestação gemelar).</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7731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800" b="1" i="0" u="none" strike="noStrike" cap="none" normalizeH="0" baseline="0" smtClean="0">
                          <a:ln>
                            <a:noFill/>
                          </a:ln>
                          <a:solidFill>
                            <a:srgbClr val="000000"/>
                          </a:solidFill>
                          <a:effectLst/>
                          <a:latin typeface="Gill Sans MT" panose="020B0502020104020203" pitchFamily="34" charset="0"/>
                        </a:rPr>
                        <a:t>6) Os médico devem considerar o uso de drogas tocolíticas em curto prazo em gestações muito pré-termo para permitir o término de um curso de corticosteroides e / ou a transferência in útero para um centro perinatal. (B1).</a:t>
                      </a:r>
                      <a:endParaRPr kumimoji="0" lang="pt-BR" altLang="pt-BR" sz="1800" b="1"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3811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Embora os tocolíticos não tenham efeito benéfico direto sobre o feto [19]. Dado o seu valor limitado, apenas drogas que são seguras para a mãe devem ser consideradas, isto é, antagonistas da oxitocina ou bloqueadores do canal do Ca [20]</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16398" name="Text Box 16"/>
          <p:cNvSpPr txBox="1">
            <a:spLocks noChangeArrowheads="1"/>
          </p:cNvSpPr>
          <p:nvPr/>
        </p:nvSpPr>
        <p:spPr bwMode="auto">
          <a:xfrm>
            <a:off x="3635375" y="0"/>
            <a:ext cx="28908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4000">
                <a:solidFill>
                  <a:srgbClr val="FF00FF"/>
                </a:solidFill>
              </a:rPr>
              <a:t>Comentários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79613" y="1052513"/>
            <a:ext cx="5472112" cy="4608512"/>
          </a:xfrm>
        </p:spPr>
        <p:txBody>
          <a:bodyPr vert="horz" wrap="square" lIns="91440" tIns="45720" rIns="91440" bIns="45720" numCol="1" anchorCtr="0" compatLnSpc="1">
            <a:prstTxWarp prst="textNoShape">
              <a:avLst/>
            </a:prstTxWarp>
          </a:bodyPr>
          <a:lstStyle/>
          <a:p>
            <a:pPr algn="ctr" eaLnBrk="1" hangingPunct="1">
              <a:buFontTx/>
              <a:buChar char="•"/>
              <a:defRPr/>
            </a:pPr>
            <a:r>
              <a:rPr lang="pt-BR" altLang="pt-BR" smtClean="0">
                <a:effectLst>
                  <a:outerShdw blurRad="38100" dist="38100" dir="2700000" algn="tl">
                    <a:srgbClr val="C0C0C0"/>
                  </a:outerShdw>
                </a:effectLst>
              </a:rPr>
              <a:t> </a:t>
            </a:r>
            <a:r>
              <a:rPr lang="pt-BR" altLang="pt-BR" smtClean="0">
                <a:solidFill>
                  <a:srgbClr val="FF00FF"/>
                </a:solidFill>
                <a:effectLst>
                  <a:outerShdw blurRad="38100" dist="38100" dir="2700000" algn="tl">
                    <a:srgbClr val="C0C0C0"/>
                  </a:outerShdw>
                </a:effectLst>
              </a:rPr>
              <a:t>Estabilização da Sala de Parto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wrap="square" lIns="91440" tIns="45720" rIns="91440" bIns="45720" numCol="1" anchorCtr="0" compatLnSpc="1">
            <a:prstTxWarp prst="textNoShape">
              <a:avLst/>
            </a:prstTxWarp>
          </a:bodyPr>
          <a:lstStyle/>
          <a:p>
            <a:pPr eaLnBrk="1" hangingPunct="1"/>
            <a:r>
              <a:rPr lang="pt-PT" altLang="pt-BR" smtClean="0">
                <a:solidFill>
                  <a:srgbClr val="0000FF"/>
                </a:solidFill>
                <a:effectLst>
                  <a:outerShdw blurRad="38100" dist="38100" dir="2700000" algn="tl">
                    <a:srgbClr val="C0C0C0"/>
                  </a:outerShdw>
                </a:effectLst>
              </a:rPr>
              <a:t>Recomendações</a:t>
            </a:r>
            <a:endParaRPr lang="pt-BR" altLang="pt-BR" smtClean="0">
              <a:solidFill>
                <a:srgbClr val="0000FF"/>
              </a:solidFill>
              <a:effectLst>
                <a:outerShdw blurRad="38100" dist="38100" dir="2700000" algn="tl">
                  <a:srgbClr val="C0C0C0"/>
                </a:outerShdw>
              </a:effectLst>
            </a:endParaRPr>
          </a:p>
        </p:txBody>
      </p:sp>
      <p:graphicFrame>
        <p:nvGraphicFramePr>
          <p:cNvPr id="18452" name="Group 20"/>
          <p:cNvGraphicFramePr>
            <a:graphicFrameLocks noGrp="1"/>
          </p:cNvGraphicFramePr>
          <p:nvPr>
            <p:ph idx="1"/>
            <p:extLst>
              <p:ext uri="{D42A27DB-BD31-4B8C-83A1-F6EECF244321}">
                <p14:modId xmlns:p14="http://schemas.microsoft.com/office/powerpoint/2010/main" val="1652508984"/>
              </p:ext>
            </p:extLst>
          </p:nvPr>
        </p:nvGraphicFramePr>
        <p:xfrm>
          <a:off x="1258888" y="1268413"/>
          <a:ext cx="7726362" cy="5427366"/>
        </p:xfrm>
        <a:graphic>
          <a:graphicData uri="http://schemas.openxmlformats.org/drawingml/2006/table">
            <a:tbl>
              <a:tblPr/>
              <a:tblGrid>
                <a:gridCol w="7726362"/>
              </a:tblGrid>
              <a:tr h="5794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dirty="0" smtClean="0">
                          <a:ln>
                            <a:noFill/>
                          </a:ln>
                          <a:solidFill>
                            <a:srgbClr val="000000"/>
                          </a:solidFill>
                          <a:effectLst/>
                          <a:latin typeface="Gill Sans MT" panose="020B0502020104020203" pitchFamily="34" charset="0"/>
                        </a:rPr>
                        <a:t> 1) Atraso no clampeamento do cordão umbilical por pelo menos 60 s para promover a transfusão placenta fetal (A1). </a:t>
                      </a:r>
                      <a:endParaRPr kumimoji="0" lang="pt-BR" altLang="pt-BR" sz="1600" b="1" i="0" u="none" strike="noStrike" cap="none" normalizeH="0" baseline="0" dirty="0" smtClean="0">
                        <a:ln>
                          <a:noFill/>
                        </a:ln>
                        <a:solidFill>
                          <a:srgbClr val="000000"/>
                        </a:solidFill>
                        <a:effectLst/>
                        <a:latin typeface="Gill Sans MT" panose="020B0502020104020203" pitchFamily="34" charset="0"/>
                      </a:endParaRP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3112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2) Em bebês respirando espontaneamente, estabilize com CPAP de pelo menos 6 cm H2O via máscara ou pinos nasais (B1). Não use SI, pois não há benefício a longo prazo (B1). Insuflações suaves de pressão positiva no pulmão com 20 a 25 cm de pressão inspiratória de pico (PIP) de H2O devem ser usadas para lactentes persistentemente apneicos ou bradicárdicos. </a:t>
                      </a: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13112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3) O oxigênio para a ressuscitação deve ser controlado usando um liquidificador. Use um FiO2 inicial de 0,30 para bebês &lt;28 semanas de gestação e 0,21 a 0,30 para aqueles entre 28 e 31 semanas, 0,21 para 32 semanas de gestação e acima. Ajustes de FiO2 para cima ou para baixo devem ser guiados pela oximetria de pulso (B2).</a:t>
                      </a: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794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4) Para bebês com menos de 32 semanas de gestação, a SpO2 de 80% ou mais (e freqüência cardíaca&gt; 100 / min) deve ser atingida dentro de 5 minutos (C2).</a:t>
                      </a: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5) A intubação deve ser reservada para bebês que não respondem à ventilação com pressão positiva por máscara facial ou cânulas nasais (A1). Os bebês que necessitam de intubação para estabilização devem receber surfactante (B1).</a:t>
                      </a:r>
                      <a:r>
                        <a:rPr kumimoji="0" lang="pt-BR" altLang="pt-BR" sz="1600" b="1" i="0" u="none" strike="noStrike" cap="none" normalizeH="0" baseline="0" smtClean="0">
                          <a:ln>
                            <a:noFill/>
                          </a:ln>
                          <a:solidFill>
                            <a:srgbClr val="000000"/>
                          </a:solidFill>
                          <a:effectLst/>
                          <a:latin typeface="Gill Sans MT" panose="020B0502020104020203" pitchFamily="34" charset="0"/>
                        </a:rPr>
                        <a:t> </a:t>
                      </a: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6) Sacos de plástico ou embalagem oclusiva sob aquecedores radiantes devem ser usados ​​durante a estabilização na suíte de parto para bebês &lt;28 semanas de gestação para reduzir o risco de hipotermia (A1).</a:t>
                      </a: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0" name="Group 20"/>
          <p:cNvGraphicFramePr>
            <a:graphicFrameLocks noGrp="1"/>
          </p:cNvGraphicFramePr>
          <p:nvPr>
            <p:ph idx="1"/>
            <p:extLst>
              <p:ext uri="{D42A27DB-BD31-4B8C-83A1-F6EECF244321}">
                <p14:modId xmlns:p14="http://schemas.microsoft.com/office/powerpoint/2010/main" val="3239966083"/>
              </p:ext>
            </p:extLst>
          </p:nvPr>
        </p:nvGraphicFramePr>
        <p:xfrm>
          <a:off x="0" y="620713"/>
          <a:ext cx="9144000" cy="5951538"/>
        </p:xfrm>
        <a:graphic>
          <a:graphicData uri="http://schemas.openxmlformats.org/drawingml/2006/table">
            <a:tbl>
              <a:tblPr/>
              <a:tblGrid>
                <a:gridCol w="9144000"/>
              </a:tblGrid>
              <a:tr h="9048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dirty="0" smtClean="0">
                          <a:ln>
                            <a:noFill/>
                          </a:ln>
                          <a:solidFill>
                            <a:srgbClr val="000000"/>
                          </a:solidFill>
                          <a:effectLst/>
                          <a:latin typeface="Gill Sans MT" panose="020B0502020104020203" pitchFamily="34" charset="0"/>
                        </a:rPr>
                        <a:t>1) Atraso no clampeamento do cordão umbilical por pelo menos 60 s para promover a transfusão placenta fetal (A1). </a:t>
                      </a:r>
                      <a:endParaRPr kumimoji="0" lang="pt-BR" altLang="pt-BR" sz="1600" b="1" i="0" u="none" strike="noStrike" cap="none" normalizeH="0" baseline="0" dirty="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0466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1" i="0" u="none" strike="noStrike" cap="none" normalizeH="0" baseline="0" dirty="0" err="1" smtClean="0">
                          <a:ln>
                            <a:noFill/>
                          </a:ln>
                          <a:solidFill>
                            <a:srgbClr val="000000"/>
                          </a:solidFill>
                          <a:effectLst/>
                          <a:latin typeface="Gill Sans MT" panose="020B0502020104020203" pitchFamily="34" charset="0"/>
                        </a:rPr>
                        <a:t>Clampeamento</a:t>
                      </a:r>
                      <a:r>
                        <a:rPr kumimoji="0" lang="pt-BR" altLang="pt-BR" sz="1600" b="1" i="0" u="none" strike="noStrike" cap="none" normalizeH="0" baseline="0" dirty="0" smtClean="0">
                          <a:ln>
                            <a:noFill/>
                          </a:ln>
                          <a:solidFill>
                            <a:srgbClr val="000000"/>
                          </a:solidFill>
                          <a:effectLst/>
                          <a:latin typeface="Gill Sans MT" panose="020B0502020104020203" pitchFamily="34" charset="0"/>
                        </a:rPr>
                        <a:t> do  cordão umbilical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Antes do início da respiração resulta em uma redução transitória aguda do enchimento do átrio esquerdo levando a uma queda abrupta no débito ventricular esquerdo. A ligadura "fisiológica" atrasada após a aeração pulmonar resulta em transição muito mais suave e menos bradicardia [36].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 Uma </a:t>
                      </a:r>
                      <a:r>
                        <a:rPr kumimoji="0" lang="pt-BR" altLang="pt-BR" sz="1600" b="0" i="0" u="none" strike="noStrike" cap="none" normalizeH="0" baseline="0" dirty="0" err="1" smtClean="0">
                          <a:ln>
                            <a:noFill/>
                          </a:ln>
                          <a:solidFill>
                            <a:srgbClr val="000000"/>
                          </a:solidFill>
                          <a:effectLst/>
                          <a:latin typeface="Gill Sans MT" panose="020B0502020104020203" pitchFamily="34" charset="0"/>
                        </a:rPr>
                        <a:t>metanálise</a:t>
                      </a:r>
                      <a:r>
                        <a:rPr kumimoji="0" lang="pt-BR" altLang="pt-BR" sz="1600" b="0" i="0" u="none" strike="noStrike" cap="none" normalizeH="0" baseline="0" dirty="0" smtClean="0">
                          <a:ln>
                            <a:noFill/>
                          </a:ln>
                          <a:solidFill>
                            <a:srgbClr val="000000"/>
                          </a:solidFill>
                          <a:effectLst/>
                          <a:latin typeface="Gill Sans MT" panose="020B0502020104020203" pitchFamily="34" charset="0"/>
                        </a:rPr>
                        <a:t> mostra uma redução significativa na mortalidade </a:t>
                      </a:r>
                      <a:r>
                        <a:rPr kumimoji="0" lang="pt-BR" altLang="pt-BR" sz="1600" b="0" i="0" u="none" strike="noStrike" cap="none" normalizeH="0" baseline="0" dirty="0" err="1" smtClean="0">
                          <a:ln>
                            <a:noFill/>
                          </a:ln>
                          <a:solidFill>
                            <a:srgbClr val="000000"/>
                          </a:solidFill>
                          <a:effectLst/>
                          <a:latin typeface="Gill Sans MT" panose="020B0502020104020203" pitchFamily="34" charset="0"/>
                        </a:rPr>
                        <a:t>intra-hospitalar</a:t>
                      </a:r>
                      <a:r>
                        <a:rPr kumimoji="0" lang="pt-BR" altLang="pt-BR" sz="1600" b="0" i="0" u="none" strike="noStrike" cap="none" normalizeH="0" baseline="0" dirty="0" smtClean="0">
                          <a:ln>
                            <a:noFill/>
                          </a:ln>
                          <a:solidFill>
                            <a:srgbClr val="000000"/>
                          </a:solidFill>
                          <a:effectLst/>
                          <a:latin typeface="Gill Sans MT" panose="020B0502020104020203" pitchFamily="34" charset="0"/>
                        </a:rPr>
                        <a:t> para prematuros em que o </a:t>
                      </a:r>
                      <a:r>
                        <a:rPr kumimoji="0" lang="pt-BR" altLang="pt-BR" sz="1600" b="0" i="0" u="none" strike="noStrike" cap="none" normalizeH="0" baseline="0" dirty="0" err="1" smtClean="0">
                          <a:ln>
                            <a:noFill/>
                          </a:ln>
                          <a:solidFill>
                            <a:srgbClr val="000000"/>
                          </a:solidFill>
                          <a:effectLst/>
                          <a:latin typeface="Gill Sans MT" panose="020B0502020104020203" pitchFamily="34" charset="0"/>
                        </a:rPr>
                        <a:t>clampeamento</a:t>
                      </a:r>
                      <a:r>
                        <a:rPr kumimoji="0" lang="pt-BR" altLang="pt-BR" sz="1600" b="0" i="0" u="none" strike="noStrike" cap="none" normalizeH="0" baseline="0" dirty="0" smtClean="0">
                          <a:ln>
                            <a:noFill/>
                          </a:ln>
                          <a:solidFill>
                            <a:srgbClr val="000000"/>
                          </a:solidFill>
                          <a:effectLst/>
                          <a:latin typeface="Gill Sans MT" panose="020B0502020104020203" pitchFamily="34" charset="0"/>
                        </a:rPr>
                        <a:t> do cordão foi atrasado [38].</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 O equipamento especializado em reanimação projetado para manter a temperatura corporal possibilita a ressuscitação avançada com o cordão umbilical intacto [39].</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1" i="0" u="none" strike="noStrike" cap="none" normalizeH="0" baseline="0" dirty="0" smtClean="0">
                          <a:ln>
                            <a:noFill/>
                          </a:ln>
                          <a:solidFill>
                            <a:srgbClr val="000000"/>
                          </a:solidFill>
                          <a:effectLst/>
                          <a:latin typeface="Gill Sans MT" panose="020B0502020104020203" pitchFamily="34" charset="0"/>
                        </a:rPr>
                        <a:t>Ordenha do cordão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Pode ser uma alternativa em situações de emergência [40].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Dois estudos randomizados, incluindo 255 bebês com &lt;33 semanas de gestação, ofereceram ampla garantia de que desfechos de curto prazo são equivalentes [41] e um estudo de acompanhamento sugeriu melhores escores cognitivos e de linguagem naqueles randomizados para ordenha de cordas [42]. No entanto, estudos em animais mostram que a ordenha do cordão causa considerável distúrbio hemodinâmico, e um estudo clínico recente mostrou quadruplicar a incidência de hemorragia intraventricular grave com ordenha do cordão em comparação com o </a:t>
                      </a:r>
                      <a:r>
                        <a:rPr kumimoji="0" lang="pt-BR" altLang="pt-BR" sz="1600" b="0" i="0" u="none" strike="noStrike" cap="none" normalizeH="0" baseline="0" dirty="0" err="1" smtClean="0">
                          <a:ln>
                            <a:noFill/>
                          </a:ln>
                          <a:solidFill>
                            <a:srgbClr val="000000"/>
                          </a:solidFill>
                          <a:effectLst/>
                          <a:latin typeface="Gill Sans MT" panose="020B0502020104020203" pitchFamily="34" charset="0"/>
                        </a:rPr>
                        <a:t>clampeamento</a:t>
                      </a:r>
                      <a:r>
                        <a:rPr kumimoji="0" lang="pt-BR" altLang="pt-BR" sz="1600" b="0" i="0" u="none" strike="noStrike" cap="none" normalizeH="0" baseline="0" dirty="0" smtClean="0">
                          <a:ln>
                            <a:noFill/>
                          </a:ln>
                          <a:solidFill>
                            <a:srgbClr val="000000"/>
                          </a:solidFill>
                          <a:effectLst/>
                          <a:latin typeface="Gill Sans MT" panose="020B0502020104020203" pitchFamily="34" charset="0"/>
                        </a:rPr>
                        <a:t> tardio do cordão em prematuros [43] .</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19466" name="Text Box 12"/>
          <p:cNvSpPr txBox="1">
            <a:spLocks noChangeArrowheads="1"/>
          </p:cNvSpPr>
          <p:nvPr/>
        </p:nvSpPr>
        <p:spPr bwMode="auto">
          <a:xfrm>
            <a:off x="3708400" y="0"/>
            <a:ext cx="2079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92" name="Group 12"/>
          <p:cNvGraphicFramePr>
            <a:graphicFrameLocks noGrp="1"/>
          </p:cNvGraphicFramePr>
          <p:nvPr>
            <p:ph idx="1"/>
          </p:nvPr>
        </p:nvGraphicFramePr>
        <p:xfrm>
          <a:off x="792163" y="620713"/>
          <a:ext cx="8351837" cy="6035685"/>
        </p:xfrm>
        <a:graphic>
          <a:graphicData uri="http://schemas.openxmlformats.org/drawingml/2006/table">
            <a:tbl>
              <a:tblPr/>
              <a:tblGrid>
                <a:gridCol w="8351837"/>
              </a:tblGrid>
              <a:tr h="13112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2) Em bebês respirando espontaneamente, estabilize com CPAP de pelo menos 6 cm H2O via máscara ou pinos nasais (B1). Não use insuflação sustentada, pois não há benefício a longo prazo (B1). Insuflações suaves de pressão positiva no pulmão com 20 a 25 cm de pressão inspiratória de pico (PIP) de H2O devem ser usadas para lactentes persistentemente apneicos ou bradicárdicos. </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47244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CPAP em vez de intubação orotraqueal (IOT) na Sala de Parto (reduz risco de DBP) [45].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A aspiração rotineira da via aérea antes de iniciar o CPAP não é benéfica [46].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O nível ideal de CPAP é desconhecido:</a:t>
                      </a:r>
                    </a:p>
                    <a:p>
                      <a:pPr marL="457200" marR="0" lvl="1"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Maioria dos estudos utilizou níveis de pelo menos 6 cm de H2O, alguns até 9 cm de H2O. </a:t>
                      </a:r>
                    </a:p>
                    <a:p>
                      <a:pPr marL="457200" marR="0" lvl="1"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O uso de pressões mais altas de 20 a 25 cm de H2O por um período de cerca de 10 a 15s no início da respiração (insuflação prolongada) foi estudado como uma forma de evitar a IOT; no entanto, os ensaios clínicos têm sido decepcionantes[47].</a:t>
                      </a:r>
                    </a:p>
                    <a:p>
                      <a:pPr marL="457200" marR="0" lvl="1"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O ensaio de Insuflação Sustentável de Infantes do Pulmão (SAIL) foi suspenso precocemente devido a um excesso de mortes precoces em crianças que receberam a intervenção [48].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Para fornecer CPAP mensurável desde o nascimento, o dispositivo em T é uma escolha melhor do que uma bolsa anestésica auto-inflável [49];</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CPAP sozinho é ideal,  evitar o uso rotineiro de respirações de pressão positiva [51], embora ventilação com pressão positiva suave possa ser necessária para bebês que permanecem apneicos ou bradicárdicos.</a:t>
                      </a:r>
                    </a:p>
                  </a:txBody>
                  <a:tcPr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20490" name="Text Box 11"/>
          <p:cNvSpPr txBox="1">
            <a:spLocks noChangeArrowheads="1"/>
          </p:cNvSpPr>
          <p:nvPr/>
        </p:nvSpPr>
        <p:spPr bwMode="auto">
          <a:xfrm>
            <a:off x="3708400" y="0"/>
            <a:ext cx="2079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468313" y="476250"/>
          <a:ext cx="8207375" cy="6381751"/>
        </p:xfrm>
        <a:graphic>
          <a:graphicData uri="http://schemas.openxmlformats.org/drawingml/2006/table">
            <a:tbl>
              <a:tblPr/>
              <a:tblGrid>
                <a:gridCol w="8207375"/>
              </a:tblGrid>
              <a:tr h="130968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3) O oxigênio para a ressuscitação deve ser controlado usando um </a:t>
                      </a:r>
                      <a:r>
                        <a:rPr kumimoji="0" lang="pt-PT" altLang="pt-BR" sz="1600" b="1" i="1" u="none" strike="noStrike" cap="none" normalizeH="0" baseline="0" smtClean="0">
                          <a:ln>
                            <a:noFill/>
                          </a:ln>
                          <a:solidFill>
                            <a:srgbClr val="000000"/>
                          </a:solidFill>
                          <a:effectLst/>
                          <a:latin typeface="Gill Sans MT" panose="020B0502020104020203" pitchFamily="34" charset="0"/>
                        </a:rPr>
                        <a:t>blender.</a:t>
                      </a:r>
                      <a:r>
                        <a:rPr kumimoji="0" lang="pt-PT" altLang="pt-BR" sz="1600" b="1" i="0" u="none" strike="noStrike" cap="none" normalizeH="0" baseline="0" smtClean="0">
                          <a:ln>
                            <a:noFill/>
                          </a:ln>
                          <a:solidFill>
                            <a:srgbClr val="000000"/>
                          </a:solidFill>
                          <a:effectLst/>
                          <a:latin typeface="Gill Sans MT" panose="020B0502020104020203" pitchFamily="34" charset="0"/>
                        </a:rPr>
                        <a:t> Use um FiO2 inicial de 0,30 para bebês &lt;28 semanas de gestação e 0,21 a 0,30 para aqueles entre 28 e 31 semanas, 0,21 para 32 semanas de gestação e acima. Ajustes de FiO2 para cima ou para baixo devem ser guiados pela oximetria de pulso (B2).</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18" marB="4571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0720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RN a termo que necessitam de ressuscitação, há redução da mortalidade quando inicia-se com fração inspirada de oxigênio (FiO2) 0,21 em vez de 1,0 [57].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Há evidências de aumento do estresse oxidativo ao iniciar oxigênio a 100%em RNs prematuros, no entanto, ainda há incerteza sobre os efeitos a longo prazo da alta ou baixa exposição ao oxigênio no nascimento de bebês prematuros [58].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A maioria das crianças acaba com cerca de 30-40% de oxigênio em 10 minutos, então acredita-se ser razoável iniciar bebês prematuros &lt;28 semanas em cerca de 30% de oxigênio até que mais evidências estejam disponíveis [61].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Estudos observacionais levantaram preocupações sobre o iniciar reanimação de bebês extremamente prematuros no ar por causa da pior recuperação da bradicardia e aumento da mortalidade nos bebês menores [59]. </a:t>
                      </a: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Para aqueles entre 28 e 31 semanas de gestação, recomendam-se 21 a 30% de oxigênio [62].</a:t>
                      </a:r>
                    </a:p>
                  </a:txBody>
                  <a:tcPr marT="45718" marB="4571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21514" name="Text Box 11"/>
          <p:cNvSpPr txBox="1">
            <a:spLocks noChangeArrowheads="1"/>
          </p:cNvSpPr>
          <p:nvPr/>
        </p:nvSpPr>
        <p:spPr bwMode="auto">
          <a:xfrm>
            <a:off x="3708400" y="0"/>
            <a:ext cx="2079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914400" y="620713"/>
          <a:ext cx="8229600" cy="5232400"/>
        </p:xfrm>
        <a:graphic>
          <a:graphicData uri="http://schemas.openxmlformats.org/drawingml/2006/table">
            <a:tbl>
              <a:tblPr/>
              <a:tblGrid>
                <a:gridCol w="8229600"/>
              </a:tblGrid>
              <a:tr h="8636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800" b="1" i="0" u="none" strike="noStrike" cap="none" normalizeH="0" baseline="0" smtClean="0">
                          <a:ln>
                            <a:noFill/>
                          </a:ln>
                          <a:solidFill>
                            <a:srgbClr val="000000"/>
                          </a:solidFill>
                          <a:effectLst/>
                          <a:latin typeface="Gill Sans MT" panose="020B0502020104020203" pitchFamily="34" charset="0"/>
                        </a:rPr>
                        <a:t>4) Para bebês com menos de 32 semanas de gestação, a SpO2 de 80% ou mais (e freqüência cardíaca&gt; 100 / min) deve ser atingida dentro de 5 minutos (C2).</a:t>
                      </a:r>
                      <a:endParaRPr kumimoji="0" lang="pt-BR" altLang="pt-BR" sz="1800" b="1"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1747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A combinação de bradicardia (&lt;100 / min) e menor SpO2 (&lt;80%) nos primeiros 5 min está associada à morte ou hemorragia intracraniana [60].</a:t>
                      </a: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14224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pt-PT" altLang="pt-BR" sz="1800" b="1" i="0" u="none" strike="noStrike" cap="none" normalizeH="0" baseline="0" smtClean="0">
                          <a:ln>
                            <a:noFill/>
                          </a:ln>
                          <a:solidFill>
                            <a:srgbClr val="000000"/>
                          </a:solidFill>
                          <a:effectLst/>
                          <a:latin typeface="Gill Sans MT" panose="020B0502020104020203" pitchFamily="34" charset="0"/>
                        </a:rPr>
                        <a:t>5) A intubação deve ser reservada para bebês que não respondem à ventilação com pressão positiva por máscara facial ou cânulas nasais (A1). Os bebês que necessitam de intubação para estabilização devem receber surfactante (B1).</a:t>
                      </a: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7208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Apenas uma minoria deve requerer intubação para estabilização.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Se a intubação for necessária, confirmar colocação do tubo endotraqueal clinicamente pela ausculta e dispositivo colorimétrico de detecção de CO2 seguido da administração de surfactante.</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22542" name="Text Box 15"/>
          <p:cNvSpPr txBox="1">
            <a:spLocks noChangeArrowheads="1"/>
          </p:cNvSpPr>
          <p:nvPr/>
        </p:nvSpPr>
        <p:spPr bwMode="auto">
          <a:xfrm>
            <a:off x="3708400" y="0"/>
            <a:ext cx="2079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042988" y="908050"/>
          <a:ext cx="7942262" cy="2803549"/>
        </p:xfrm>
        <a:graphic>
          <a:graphicData uri="http://schemas.openxmlformats.org/drawingml/2006/table">
            <a:tbl>
              <a:tblPr/>
              <a:tblGrid>
                <a:gridCol w="7942262"/>
              </a:tblGrid>
              <a:tr h="9144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800" b="1" i="0" u="none" strike="noStrike" cap="none" normalizeH="0" baseline="0" smtClean="0">
                          <a:ln>
                            <a:noFill/>
                          </a:ln>
                          <a:solidFill>
                            <a:srgbClr val="000000"/>
                          </a:solidFill>
                          <a:effectLst/>
                          <a:latin typeface="Gill Sans MT" panose="020B0502020104020203" pitchFamily="34" charset="0"/>
                        </a:rPr>
                        <a:t>6) Sacos de plástico ou embalagem oclusiva sob aquecedores radiantes devem ser usados ​​durante a estabilização na sala de parto para bebês &lt;28 semanas de gestação para reduzir o risco de hipotermia (A1).</a:t>
                      </a:r>
                      <a:endParaRPr kumimoji="0" lang="pt-BR" altLang="pt-BR" sz="1800" b="1" i="0" u="none" strike="noStrike" cap="none" normalizeH="0" baseline="0" smtClean="0">
                        <a:ln>
                          <a:noFill/>
                        </a:ln>
                        <a:solidFill>
                          <a:srgbClr val="000000"/>
                        </a:solidFill>
                        <a:effectLst/>
                        <a:latin typeface="Gill Sans MT" panose="020B0502020104020203" pitchFamily="34" charset="0"/>
                      </a:endParaRPr>
                    </a:p>
                  </a:txBody>
                  <a:tcPr marL="88247" marR="88247" marT="45732" marB="45732"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8891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Envolvimento imediato em um saco de polietileno sob um aquecedor radiante também reduz a perda de calor [53],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Aumento da temperatura ambiente na sala de Parto para cerca de 26°C também é recomendado para bebês com menos de 28 semanas [33]. </a:t>
                      </a:r>
                    </a:p>
                  </a:txBody>
                  <a:tcPr marL="88247" marR="88247" marT="45732" marB="45732"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23562" name="Text Box 12"/>
          <p:cNvSpPr txBox="1">
            <a:spLocks noChangeArrowheads="1"/>
          </p:cNvSpPr>
          <p:nvPr/>
        </p:nvSpPr>
        <p:spPr bwMode="auto">
          <a:xfrm>
            <a:off x="3708400" y="0"/>
            <a:ext cx="2079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00113" y="333375"/>
            <a:ext cx="7497762" cy="5832475"/>
          </a:xfrm>
        </p:spPr>
        <p:txBody>
          <a:bodyPr vert="horz" wrap="square" lIns="91440" tIns="45720" rIns="91440" bIns="45720" numCol="1" anchorCtr="0" compatLnSpc="1">
            <a:prstTxWarp prst="textNoShape">
              <a:avLst/>
            </a:prstTxWarp>
          </a:bodyPr>
          <a:lstStyle/>
          <a:p>
            <a:pPr algn="ctr" eaLnBrk="1" hangingPunct="1">
              <a:buFontTx/>
              <a:buChar char="•"/>
              <a:defRPr/>
            </a:pPr>
            <a:r>
              <a:rPr lang="pt-BR" altLang="pt-BR" sz="5400" smtClean="0">
                <a:solidFill>
                  <a:srgbClr val="FF00FF"/>
                </a:solidFill>
                <a:effectLst>
                  <a:outerShdw blurRad="38100" dist="38100" dir="2700000" algn="tl">
                    <a:srgbClr val="C0C0C0"/>
                  </a:outerShdw>
                </a:effectLst>
              </a:rPr>
              <a:t>Terapia Surfactante</a:t>
            </a:r>
            <a:r>
              <a:rPr lang="pt-PT" altLang="pt-BR" smtClean="0">
                <a:solidFill>
                  <a:srgbClr val="FF00FF"/>
                </a:solidFill>
                <a:effectLst>
                  <a:outerShdw blurRad="38100" dist="38100" dir="2700000" algn="tl">
                    <a:srgbClr val="C0C0C0"/>
                  </a:outerShdw>
                </a:effectLst>
              </a:rPr>
              <a:t/>
            </a:r>
            <a:br>
              <a:rPr lang="pt-PT" altLang="pt-BR" smtClean="0">
                <a:solidFill>
                  <a:srgbClr val="FF00FF"/>
                </a:solidFill>
                <a:effectLst>
                  <a:outerShdw blurRad="38100" dist="38100" dir="2700000" algn="tl">
                    <a:srgbClr val="C0C0C0"/>
                  </a:outerShdw>
                </a:effectLst>
              </a:rPr>
            </a:br>
            <a:endParaRPr lang="pt-BR" altLang="pt-BR" smtClean="0">
              <a:solidFill>
                <a:srgbClr val="FF00FF"/>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wrap="square" lIns="91440" tIns="45720" rIns="91440" bIns="45720" numCol="1" anchorCtr="0" compatLnSpc="1">
            <a:prstTxWarp prst="textNoShape">
              <a:avLst/>
            </a:prstTxWarp>
          </a:bodyPr>
          <a:lstStyle/>
          <a:p>
            <a:pPr eaLnBrk="1" hangingPunct="1">
              <a:defRPr/>
            </a:pPr>
            <a:r>
              <a:rPr lang="pt-BR" altLang="pt-BR" smtClean="0">
                <a:solidFill>
                  <a:srgbClr val="0000FF"/>
                </a:solidFill>
                <a:effectLst>
                  <a:outerShdw blurRad="38100" dist="38100" dir="2700000" algn="tl">
                    <a:srgbClr val="C0C0C0"/>
                  </a:outerShdw>
                </a:effectLst>
              </a:rPr>
              <a:t>Recomendações</a:t>
            </a:r>
          </a:p>
        </p:txBody>
      </p:sp>
      <p:graphicFrame>
        <p:nvGraphicFramePr>
          <p:cNvPr id="25620" name="Group 20"/>
          <p:cNvGraphicFramePr>
            <a:graphicFrameLocks noGrp="1"/>
          </p:cNvGraphicFramePr>
          <p:nvPr>
            <p:ph idx="1"/>
          </p:nvPr>
        </p:nvGraphicFramePr>
        <p:xfrm>
          <a:off x="1042988" y="1341438"/>
          <a:ext cx="8101012" cy="5095576"/>
        </p:xfrm>
        <a:graphic>
          <a:graphicData uri="http://schemas.openxmlformats.org/drawingml/2006/table">
            <a:tbl>
              <a:tblPr/>
              <a:tblGrid>
                <a:gridCol w="8101012"/>
              </a:tblGrid>
              <a:tr h="6191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1) Os bebês com SDR devem receber uma preparação de surfactante de origem animal (A1). </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8826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2) Uma política de surfactante de resgate precoce deve ser padrão (A1), mas há ocasiões em que o surfactante deve ser administrado no local de parto, como quando a intubação é necessária para a estabilização (A1).</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8810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3) Bebês com SDR devem receber surfactante de resgate no início da doença. Um protocolo sugerido seria tratar bebês que estão piorando quando a FiO2&gt; 0,30 na pressão de CPAP de pelo menos 6 cm H2O (B2). </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4) O poractante alfa numa dose inicial de 200 mg / kg é melhor do que 100 mg / kg de poractante alfa ou 100 mg / kg de agente inibidor da terapêutica de emergência (A1). </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5) LISA (less invasive surfactant administration) é o modo preferido de administração de surfactante para bebês respirando espontaneamente em CPAP, desde que os médicos tenham experiência com essa técnica (B2). </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0668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600" b="1" i="0" u="none" strike="noStrike" cap="none" normalizeH="0" baseline="0" smtClean="0">
                          <a:ln>
                            <a:noFill/>
                          </a:ln>
                          <a:solidFill>
                            <a:srgbClr val="000000"/>
                          </a:solidFill>
                          <a:effectLst/>
                          <a:latin typeface="Gill Sans MT" panose="020B0502020104020203" pitchFamily="34" charset="0"/>
                        </a:rPr>
                        <a:t>6) Uma segunda dose e ocasionalmente uma terceira dose de surfactante deve ser administrada se houver evidências contínuas de SDR, tais como alta necessidade de oxigênio persistente e outros problemas terem sido excluídos (A1)Suplementação de Oxigênio além da Estabilização</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23" marB="4572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971550" y="692150"/>
          <a:ext cx="7726363" cy="5184776"/>
        </p:xfrm>
        <a:graphic>
          <a:graphicData uri="http://schemas.openxmlformats.org/drawingml/2006/table">
            <a:tbl>
              <a:tblPr/>
              <a:tblGrid>
                <a:gridCol w="7726363"/>
              </a:tblGrid>
              <a:tr h="11334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700" b="1" i="0" u="none" strike="noStrike" cap="none" normalizeH="0" baseline="0" smtClean="0">
                          <a:ln>
                            <a:noFill/>
                          </a:ln>
                          <a:solidFill>
                            <a:srgbClr val="000000"/>
                          </a:solidFill>
                          <a:effectLst/>
                          <a:latin typeface="Gill Sans MT" panose="020B0502020104020203" pitchFamily="34" charset="0"/>
                        </a:rPr>
                        <a:t>1) Os bebês com SDR devem receber uma preparação de surfactante de origem animal (A1). </a:t>
                      </a:r>
                      <a:endParaRPr kumimoji="0" lang="pt-BR" altLang="pt-BR" sz="1700" b="1" i="0" u="none" strike="noStrike" cap="none" normalizeH="0" baseline="0" smtClean="0">
                        <a:ln>
                          <a:noFill/>
                        </a:ln>
                        <a:solidFill>
                          <a:srgbClr val="000000"/>
                        </a:solidFill>
                        <a:effectLst/>
                        <a:latin typeface="Gill Sans MT" panose="020B0502020104020203" pitchFamily="34" charset="0"/>
                      </a:endParaRPr>
                    </a:p>
                  </a:txBody>
                  <a:tcPr marL="85848" marR="85848" marT="45722" marB="45722"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5097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700" b="1" i="0" u="none" strike="noStrike" cap="none" normalizeH="0" baseline="0" smtClean="0">
                          <a:ln>
                            <a:noFill/>
                          </a:ln>
                          <a:solidFill>
                            <a:srgbClr val="000000"/>
                          </a:solidFill>
                          <a:effectLst/>
                          <a:latin typeface="Gill Sans MT" panose="020B0502020104020203" pitchFamily="34" charset="0"/>
                        </a:rPr>
                        <a:t>2) Uma política de surfactante de resgate precoce deve ser padrão (A1), mas há ocasiões em que o surfactante deve ser administrado no local de parto, como quando a intubação é necessária para a estabilização (A1).</a:t>
                      </a:r>
                      <a:endParaRPr kumimoji="0" lang="pt-BR" altLang="pt-BR" sz="1700" b="1"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700" b="0" i="0" u="none" strike="noStrike" cap="none" normalizeH="0" baseline="0" smtClean="0">
                        <a:ln>
                          <a:noFill/>
                        </a:ln>
                        <a:solidFill>
                          <a:srgbClr val="000000"/>
                        </a:solidFill>
                        <a:effectLst/>
                        <a:latin typeface="Gill Sans MT" panose="020B0502020104020203" pitchFamily="34" charset="0"/>
                      </a:endParaRPr>
                    </a:p>
                  </a:txBody>
                  <a:tcPr marL="85848" marR="85848" marT="45722" marB="45722"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254158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Se a intubação for necessária como parte da estabilização, o surfactante deve ser administrado imediatamente, pois o principal objetivo de evitar a profilaxia do surfactante é evitar a intubação.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Muitos prematuros terão evolução bem-sucedida em CPAP. Aqueles com SDR desenvolverão progressivamente piora da doença pulmonar, apresentando-se clinicamente como aumento do trabalho de respiração, retração esternal e aumento das necessidades de oxigênio para manter as saturações normais. </a:t>
                      </a:r>
                    </a:p>
                  </a:txBody>
                  <a:tcPr marL="85848" marR="85848" marT="45722" marB="45722"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bl>
          </a:graphicData>
        </a:graphic>
      </p:graphicFrame>
      <p:sp>
        <p:nvSpPr>
          <p:cNvPr id="26636" name="Text Box 13"/>
          <p:cNvSpPr txBox="1">
            <a:spLocks noChangeArrowheads="1"/>
          </p:cNvSpPr>
          <p:nvPr/>
        </p:nvSpPr>
        <p:spPr bwMode="auto">
          <a:xfrm>
            <a:off x="3708400" y="0"/>
            <a:ext cx="2079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116013" y="692150"/>
          <a:ext cx="7726362" cy="5689600"/>
        </p:xfrm>
        <a:graphic>
          <a:graphicData uri="http://schemas.openxmlformats.org/drawingml/2006/table">
            <a:tbl>
              <a:tblPr/>
              <a:tblGrid>
                <a:gridCol w="7726362"/>
              </a:tblGrid>
              <a:tr h="8699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700" b="1" i="0" u="none" strike="noStrike" cap="none" normalizeH="0" baseline="0" smtClean="0">
                          <a:ln>
                            <a:noFill/>
                          </a:ln>
                          <a:solidFill>
                            <a:srgbClr val="000000"/>
                          </a:solidFill>
                          <a:effectLst/>
                          <a:latin typeface="Gill Sans MT" panose="020B0502020104020203" pitchFamily="34" charset="0"/>
                        </a:rPr>
                        <a:t>3) Bebês com SDR devem receber surfactante de resgate no início da doença. Um protocolo sugerido seria tratar bebês que estão piorando quando a FiO2&gt; 0,30 na pressão de CPAP de pelo menos 6 cm H2O (B2). </a:t>
                      </a:r>
                      <a:endParaRPr kumimoji="0" lang="pt-BR" altLang="pt-BR" sz="1700" b="1"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48196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Avaliação da gravidade da SDR deve ser determinada clinicamente usando a FiO2 para manter as saturações normais, desconforto respiratório e o grau de aeração dos pulmões na radiografia de tórax, os quais podem ser influenciados pelo CPAP.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A ultrassonografia pulmonar pode ser útil para a decisão clínica.</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A Diretriz de 2013 sugeriu que o surfactante deve ser administrado quando FiO2&gt; 0,30 para bebês muito imaturos e &gt; 0,40 para bebês mais maduros com base nos limiares usados ​​nos primeiros ensaios clínicos.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pt-BR" altLang="pt-BR" sz="1800" b="0" i="0" u="none" strike="noStrike" cap="none" normalizeH="0" baseline="0" smtClean="0">
                          <a:ln>
                            <a:noFill/>
                          </a:ln>
                          <a:solidFill>
                            <a:srgbClr val="FF00FF"/>
                          </a:solidFill>
                          <a:effectLst/>
                          <a:latin typeface="Gill Sans MT" panose="020B0502020104020203" pitchFamily="34" charset="0"/>
                        </a:rPr>
                        <a:t>Estudos observacionais confirmaram que a FiO2 superior a 0,30 nas primeiras horas após o nascimento em uso de CPAP é um teste razoavelmente bom para prever a falha subseqüente do CPAP [76].</a:t>
                      </a:r>
                      <a:r>
                        <a:rPr kumimoji="0" lang="pt-BR" altLang="pt-BR" sz="1800" b="0" i="0" u="none" strike="noStrike" cap="none" normalizeH="0" baseline="0" smtClean="0">
                          <a:ln>
                            <a:noFill/>
                          </a:ln>
                          <a:solidFill>
                            <a:srgbClr val="000000"/>
                          </a:solidFill>
                          <a:effectLst/>
                          <a:latin typeface="Gill Sans MT" panose="020B0502020104020203" pitchFamily="34" charset="0"/>
                        </a:rPr>
                        <a:t> </a:t>
                      </a: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1" i="0" u="none" strike="noStrike" cap="none" normalizeH="0" baseline="0" smtClean="0">
                          <a:ln>
                            <a:noFill/>
                          </a:ln>
                          <a:solidFill>
                            <a:srgbClr val="0000FF"/>
                          </a:solidFill>
                          <a:effectLst/>
                          <a:latin typeface="Gill Sans MT" panose="020B0502020104020203" pitchFamily="34" charset="0"/>
                        </a:rPr>
                        <a:t>Portanto, recomenda-se que o limiar de FiO2&gt; 0,30 seja usado para todos os bebês com diagnóstico clínico de SDR, especialmente na fase inicial da doença.</a:t>
                      </a:r>
                      <a:endParaRPr kumimoji="0" lang="pt-BR" altLang="pt-BR" sz="1700" b="1" i="0" u="none" strike="noStrike" cap="none" normalizeH="0" baseline="0" smtClean="0">
                        <a:ln>
                          <a:noFill/>
                        </a:ln>
                        <a:solidFill>
                          <a:srgbClr val="0000FF"/>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27658" name="Text Box 11"/>
          <p:cNvSpPr txBox="1">
            <a:spLocks noChangeArrowheads="1"/>
          </p:cNvSpPr>
          <p:nvPr/>
        </p:nvSpPr>
        <p:spPr bwMode="auto">
          <a:xfrm>
            <a:off x="3708400" y="0"/>
            <a:ext cx="2079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84" name="Group 12"/>
          <p:cNvGraphicFramePr>
            <a:graphicFrameLocks noGrp="1"/>
          </p:cNvGraphicFramePr>
          <p:nvPr>
            <p:ph idx="1"/>
          </p:nvPr>
        </p:nvGraphicFramePr>
        <p:xfrm>
          <a:off x="1258888" y="1268413"/>
          <a:ext cx="7654925" cy="3705225"/>
        </p:xfrm>
        <a:graphic>
          <a:graphicData uri="http://schemas.openxmlformats.org/drawingml/2006/table">
            <a:tbl>
              <a:tblPr/>
              <a:tblGrid>
                <a:gridCol w="7654925"/>
              </a:tblGrid>
              <a:tr h="8699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700" b="1" i="0" u="none" strike="noStrike" cap="none" normalizeH="0" baseline="0" smtClean="0">
                          <a:ln>
                            <a:noFill/>
                          </a:ln>
                          <a:solidFill>
                            <a:srgbClr val="000000"/>
                          </a:solidFill>
                          <a:effectLst/>
                          <a:latin typeface="Gill Sans MT" panose="020B0502020104020203" pitchFamily="34" charset="0"/>
                        </a:rPr>
                        <a:t>4) O poractante alfa numa dose inicial de 200 mg / kg é melhor do que 100 mg / kg de poractante alfa ou 100 mg / kg de agente inibidor da terapêutica de emergência (A1).</a:t>
                      </a:r>
                      <a:endParaRPr kumimoji="0" lang="pt-BR" altLang="pt-BR" sz="1700" b="1" i="0" u="none" strike="noStrike" cap="none" normalizeH="0" baseline="0" smtClean="0">
                        <a:ln>
                          <a:noFill/>
                        </a:ln>
                        <a:solidFill>
                          <a:srgbClr val="000000"/>
                        </a:solidFill>
                        <a:effectLst/>
                        <a:latin typeface="Gill Sans MT" panose="020B0502020104020203" pitchFamily="34" charset="0"/>
                      </a:endParaRPr>
                    </a:p>
                  </a:txBody>
                  <a:tcPr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28352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Mais de uma dose de surfactante pode ser necessária. Ensaios clínicos comparando múltiplas doses a uma única dose mostraram menos vazamentos de ar, embora estes tenham sido conduzidos em uma era em que os bebês eram mantidos em VM.</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Hoje, muitas crianças são mantidas em ventilação não invasiva, mesmo quando o surfactante é necessário.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A necessidade de nova dose pode ser minimizada usando a dose maior de 200 mg / kg de </a:t>
                      </a:r>
                      <a:r>
                        <a:rPr kumimoji="0" lang="pt-BR" altLang="pt-BR" sz="1800" b="0" i="0" u="none" strike="noStrike" cap="none" normalizeH="0" baseline="0" smtClean="0">
                          <a:ln>
                            <a:noFill/>
                          </a:ln>
                          <a:solidFill>
                            <a:srgbClr val="000000"/>
                          </a:solidFill>
                          <a:effectLst/>
                          <a:latin typeface="Gill Sans MT" panose="020B0502020104020203" pitchFamily="34" charset="0"/>
                        </a:rPr>
                        <a:t>poractante alfa</a:t>
                      </a:r>
                      <a:r>
                        <a:rPr kumimoji="0" lang="pt-PT" altLang="pt-BR" sz="1800" b="0" i="0" u="none" strike="noStrike" cap="none" normalizeH="0" baseline="0" smtClean="0">
                          <a:ln>
                            <a:noFill/>
                          </a:ln>
                          <a:solidFill>
                            <a:srgbClr val="000000"/>
                          </a:solidFill>
                          <a:effectLst/>
                          <a:latin typeface="Gill Sans MT" panose="020B0502020104020203" pitchFamily="34" charset="0"/>
                        </a:rPr>
                        <a:t> [77]. </a:t>
                      </a:r>
                    </a:p>
                  </a:txBody>
                  <a:tcPr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28682" name="Text Box 12"/>
          <p:cNvSpPr txBox="1">
            <a:spLocks noChangeArrowheads="1"/>
          </p:cNvSpPr>
          <p:nvPr/>
        </p:nvSpPr>
        <p:spPr bwMode="auto">
          <a:xfrm>
            <a:off x="3708400" y="0"/>
            <a:ext cx="2079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07" name="Group 11"/>
          <p:cNvGraphicFramePr>
            <a:graphicFrameLocks noGrp="1"/>
          </p:cNvGraphicFramePr>
          <p:nvPr>
            <p:ph idx="1"/>
          </p:nvPr>
        </p:nvGraphicFramePr>
        <p:xfrm>
          <a:off x="1042988" y="539750"/>
          <a:ext cx="7654925" cy="6142351"/>
        </p:xfrm>
        <a:graphic>
          <a:graphicData uri="http://schemas.openxmlformats.org/drawingml/2006/table">
            <a:tbl>
              <a:tblPr/>
              <a:tblGrid>
                <a:gridCol w="7654925"/>
              </a:tblGrid>
              <a:tr h="9302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700" b="1" i="0" u="none" strike="noStrike" cap="none" normalizeH="0" baseline="0" smtClean="0">
                          <a:ln>
                            <a:noFill/>
                          </a:ln>
                          <a:solidFill>
                            <a:srgbClr val="000000"/>
                          </a:solidFill>
                          <a:effectLst/>
                          <a:latin typeface="Gill Sans MT" panose="020B0502020104020203" pitchFamily="34" charset="0"/>
                        </a:rPr>
                        <a:t>5) LISA é o modo preferido de administração de surfactante para bebês respirando espontaneamente em CPAP, desde que os médicos tenham experiência com essa técnica (B2). </a:t>
                      </a:r>
                      <a:endParaRPr kumimoji="0" lang="pt-BR" altLang="pt-BR" sz="1700" b="1" i="0" u="none" strike="noStrike" cap="none" normalizeH="0" baseline="0" smtClean="0">
                        <a:ln>
                          <a:noFill/>
                        </a:ln>
                        <a:solidFill>
                          <a:srgbClr val="000000"/>
                        </a:solidFill>
                        <a:effectLst/>
                        <a:latin typeface="Gill Sans MT" panose="020B0502020104020203" pitchFamily="34" charset="0"/>
                      </a:endParaRPr>
                    </a:p>
                  </a:txBody>
                  <a:tcPr marT="45718" marB="4571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2117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Administração de surfactante utilizando um cateter fino colocado na traqueia sob direta ou vídeo-laringoscopia, com a criança respirando espontaneamente em CPAP, evitando a exposição à ventilação com pressão positiva.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Desde a Diretriz de 2016, houve mais ensaios randomizados e metanálises comparando esses métodos e sugerem que o LISA é superior em termos de redução da necessidade de VM, mortalidade e DBP [65]. No entanto, essas metanálises incluem alguns estudos abertos a vieses e podem não ser adequados para inclusão em uma revisão sistemática mais rigorosa.</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Estudos de maior qualidade, como os d</a:t>
                      </a:r>
                      <a:r>
                        <a:rPr kumimoji="0" lang="pt-BR" altLang="pt-BR" sz="1600" b="0" i="0" u="none" strike="noStrike" cap="none" normalizeH="0" baseline="0" smtClean="0">
                          <a:ln>
                            <a:noFill/>
                          </a:ln>
                          <a:solidFill>
                            <a:srgbClr val="000000"/>
                          </a:solidFill>
                          <a:effectLst/>
                          <a:latin typeface="Gill Sans MT" panose="020B0502020104020203" pitchFamily="34" charset="0"/>
                        </a:rPr>
                        <a:t>a Rede Neonatal Alemã, todos mostram o LISA, como melhor escolha, podendo ser o método ideal nos bebês respirando espontaneamente e estáveis no CPAP.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Ha recomendações de LISA profilático para os bebês menores, mas ainda não foi testado em ensaios clínicos randomizados [66].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Sedação em baixas doses antes da laringoscopia para realizar o LISA é viável, tornando menos desconfortável, mas aumenta o risco de falha do CPAP [67]. No momento, não há uma resposta clara sobre sedar rotineiramente para LISA, e neonatologistas devem decidir individualmente.</a:t>
                      </a:r>
                    </a:p>
                  </a:txBody>
                  <a:tcPr marT="45718" marB="4571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042988" y="692150"/>
          <a:ext cx="7654925" cy="2128838"/>
        </p:xfrm>
        <a:graphic>
          <a:graphicData uri="http://schemas.openxmlformats.org/drawingml/2006/table">
            <a:tbl>
              <a:tblPr/>
              <a:tblGrid>
                <a:gridCol w="7654925"/>
              </a:tblGrid>
              <a:tr h="11287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700" b="1" i="0" u="none" strike="noStrike" cap="none" normalizeH="0" baseline="0" smtClean="0">
                          <a:ln>
                            <a:noFill/>
                          </a:ln>
                          <a:solidFill>
                            <a:srgbClr val="000000"/>
                          </a:solidFill>
                          <a:effectLst/>
                          <a:latin typeface="Gill Sans MT" panose="020B0502020104020203" pitchFamily="34" charset="0"/>
                        </a:rPr>
                        <a:t>6) Uma segunda dose e ocasionalmente uma terceira dose de surfactante deve ser administrada se houver evidências contínuas de SDR, tais como alta necessidade de oxigênio persistente e outros problemas terem sido excluídos (A1)</a:t>
                      </a:r>
                      <a:endParaRPr kumimoji="0" lang="pt-BR" altLang="pt-BR" sz="1700" b="1"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0001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Mais de uma dose de surfactante pode ser necessária. Ensaios clínicos comparando múltiplas doses a uma única dose mostraram menos vazamentos de ar, embora estes tenham sido conduzidos em uma era em que os bebês eram mantidos em VM. </a:t>
                      </a: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graphicFrame>
        <p:nvGraphicFramePr>
          <p:cNvPr id="30765" name="Group 45"/>
          <p:cNvGraphicFramePr>
            <a:graphicFrameLocks noGrp="1"/>
          </p:cNvGraphicFramePr>
          <p:nvPr/>
        </p:nvGraphicFramePr>
        <p:xfrm>
          <a:off x="1331913" y="2852738"/>
          <a:ext cx="6911975" cy="3657632"/>
        </p:xfrm>
        <a:graphic>
          <a:graphicData uri="http://schemas.openxmlformats.org/drawingml/2006/table">
            <a:tbl>
              <a:tblPr/>
              <a:tblGrid>
                <a:gridCol w="1382712"/>
                <a:gridCol w="1314450"/>
                <a:gridCol w="1001713"/>
                <a:gridCol w="1566862"/>
                <a:gridCol w="1646238"/>
              </a:tblGrid>
              <a:tr h="5651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FFFFFF"/>
                          </a:solidFill>
                          <a:effectLst/>
                          <a:latin typeface="Gill Sans MT" panose="020B0502020104020203" pitchFamily="34" charset="0"/>
                        </a:rPr>
                        <a:t>Generic name</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Trade name </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Source </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Manufacturer</a:t>
                      </a:r>
                      <a:endParaRPr kumimoji="0" lang="pt-BR" altLang="pt-BR" sz="1800" b="1" i="0" u="none" strike="noStrike" cap="none" normalizeH="0" baseline="0" smtClean="0">
                        <a:ln>
                          <a:noFill/>
                        </a:ln>
                        <a:solidFill>
                          <a:srgbClr val="FFFFFF"/>
                        </a:solidFill>
                        <a:effectLst/>
                        <a:latin typeface="Gill Sans MT" panose="020B0502020104020203" pitchFamily="34" charset="0"/>
                      </a:endParaRP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Dose (volume)</a:t>
                      </a:r>
                      <a:endParaRPr kumimoji="0" lang="pt-BR" altLang="pt-BR" sz="1800" b="1" i="0" u="none" strike="noStrike" cap="none" normalizeH="0" baseline="0" smtClean="0">
                        <a:ln>
                          <a:noFill/>
                        </a:ln>
                        <a:solidFill>
                          <a:srgbClr val="FFFFFF"/>
                        </a:solidFill>
                        <a:effectLst/>
                        <a:latin typeface="Gill Sans MT" panose="020B0502020104020203" pitchFamily="34" charset="0"/>
                      </a:endParaRP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8064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Beractant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Survant®</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Bovine</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Bovine Ross Laboratories (USA)</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100 mg/kg/dose (4 mL/kg)</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8064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Bovactant</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Alveofact®</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Bovine</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Bovine Lyomark (Germany)</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50 mg/kg/dose (1.2 mL/kg)</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r>
              <a:tr h="10477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Poractant alfa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Curosurf®</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Porcine </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Porcine Chiesi Farmaceutici (Italy)</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100–200 mg/kg/dose (1.25–2.5 mL/kg)</a:t>
                      </a:r>
                    </a:p>
                  </a:txBody>
                  <a:tcPr marT="45724" marB="45724"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bl>
          </a:graphicData>
        </a:graphic>
      </p:graphicFrame>
      <p:sp>
        <p:nvSpPr>
          <p:cNvPr id="30762" name="CaixaDeTexto 4"/>
          <p:cNvSpPr txBox="1">
            <a:spLocks noChangeArrowheads="1"/>
          </p:cNvSpPr>
          <p:nvPr/>
        </p:nvSpPr>
        <p:spPr bwMode="auto">
          <a:xfrm>
            <a:off x="1403350" y="6537325"/>
            <a:ext cx="64182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pt-BR" altLang="pt-BR">
                <a:solidFill>
                  <a:srgbClr val="0000FF"/>
                </a:solidFill>
              </a:rPr>
              <a:t>Surfactant preparations (animal-derived) licensed in Europe in 2018</a:t>
            </a:r>
          </a:p>
          <a:p>
            <a:pPr eaLnBrk="1" hangingPunct="1"/>
            <a:endParaRPr lang="pt-BR" altLang="pt-BR">
              <a:solidFill>
                <a:srgbClr val="0000FF"/>
              </a:solidFill>
            </a:endParaRPr>
          </a:p>
        </p:txBody>
      </p:sp>
      <p:sp>
        <p:nvSpPr>
          <p:cNvPr id="30763" name="Text Box 44"/>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p:txBody>
          <a:bodyPr/>
          <a:lstStyle/>
          <a:p>
            <a:pPr lvl="1" eaLnBrk="1" hangingPunct="1">
              <a:defRPr/>
            </a:pPr>
            <a:r>
              <a:rPr lang="pt-PT" altLang="pt-BR" sz="5400" b="1" smtClean="0">
                <a:solidFill>
                  <a:srgbClr val="FF00FF"/>
                </a:solidFill>
                <a:effectLst>
                  <a:outerShdw blurRad="38100" dist="38100" dir="2700000" algn="tl">
                    <a:srgbClr val="C0C0C0"/>
                  </a:outerShdw>
                </a:effectLst>
              </a:rPr>
              <a:t>Suplementação de Oxigênio além da Estabilização</a:t>
            </a:r>
            <a:endParaRPr lang="pt-BR" altLang="pt-BR" sz="5400" b="1" smtClean="0">
              <a:solidFill>
                <a:srgbClr val="FF00FF"/>
              </a:solidFill>
              <a:effectLst>
                <a:outerShdw blurRad="38100" dist="38100" dir="2700000" algn="tl">
                  <a:srgbClr val="C0C0C0"/>
                </a:outerShdw>
              </a:effectLs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258888" y="3284538"/>
          <a:ext cx="7581900" cy="1512887"/>
        </p:xfrm>
        <a:graphic>
          <a:graphicData uri="http://schemas.openxmlformats.org/drawingml/2006/table">
            <a:tbl>
              <a:tblPr/>
              <a:tblGrid>
                <a:gridCol w="7581900"/>
              </a:tblGrid>
              <a:tr h="957262">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1) Em bebês prematuros recebendo oxigênio, a meta de saturação deve estar entre 90 e 94% (B2). </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556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 2) Os limites de alarme devem ser definidos para 89 e 95% (D2).</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5" name="Título 1"/>
          <p:cNvSpPr txBox="1">
            <a:spLocks/>
          </p:cNvSpPr>
          <p:nvPr/>
        </p:nvSpPr>
        <p:spPr>
          <a:xfrm>
            <a:off x="1116013" y="2060575"/>
            <a:ext cx="7497762" cy="1143000"/>
          </a:xfrm>
          <a:prstGeom prst="rect">
            <a:avLst/>
          </a:prstGeom>
        </p:spPr>
        <p:txBody>
          <a:bodyPr anchor="ctr">
            <a:norm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fontAlgn="base">
              <a:spcBef>
                <a:spcPct val="0"/>
              </a:spcBef>
              <a:spcAft>
                <a:spcPct val="0"/>
              </a:spcAft>
              <a:defRPr>
                <a:solidFill>
                  <a:schemeClr val="tx1"/>
                </a:solidFill>
                <a:latin typeface="Gill Sans MT" panose="020B0502020104020203" pitchFamily="34" charset="0"/>
              </a:defRPr>
            </a:lvl6pPr>
            <a:lvl7pPr marL="2971800" indent="-228600" fontAlgn="base">
              <a:spcBef>
                <a:spcPct val="0"/>
              </a:spcBef>
              <a:spcAft>
                <a:spcPct val="0"/>
              </a:spcAft>
              <a:defRPr>
                <a:solidFill>
                  <a:schemeClr val="tx1"/>
                </a:solidFill>
                <a:latin typeface="Gill Sans MT" panose="020B0502020104020203" pitchFamily="34" charset="0"/>
              </a:defRPr>
            </a:lvl7pPr>
            <a:lvl8pPr marL="3429000" indent="-228600" fontAlgn="base">
              <a:spcBef>
                <a:spcPct val="0"/>
              </a:spcBef>
              <a:spcAft>
                <a:spcPct val="0"/>
              </a:spcAft>
              <a:defRPr>
                <a:solidFill>
                  <a:schemeClr val="tx1"/>
                </a:solidFill>
                <a:latin typeface="Gill Sans MT" panose="020B0502020104020203" pitchFamily="34" charset="0"/>
              </a:defRPr>
            </a:lvl8pPr>
            <a:lvl9pPr marL="3886200" indent="-228600" fontAlgn="base">
              <a:spcBef>
                <a:spcPct val="0"/>
              </a:spcBef>
              <a:spcAft>
                <a:spcPct val="0"/>
              </a:spcAft>
              <a:defRPr>
                <a:solidFill>
                  <a:schemeClr val="tx1"/>
                </a:solidFill>
                <a:latin typeface="Gill Sans MT" panose="020B0502020104020203" pitchFamily="34" charset="0"/>
              </a:defRPr>
            </a:lvl9pPr>
          </a:lstStyle>
          <a:p>
            <a:pPr eaLnBrk="1" hangingPunct="1">
              <a:defRPr/>
            </a:pPr>
            <a:r>
              <a:rPr lang="pt-BR" altLang="pt-BR" sz="4300" smtClean="0">
                <a:solidFill>
                  <a:srgbClr val="0000FF"/>
                </a:solidFill>
                <a:effectLst>
                  <a:outerShdw blurRad="38100" dist="38100" dir="2700000" algn="tl">
                    <a:srgbClr val="C0C0C0"/>
                  </a:outerShdw>
                </a:effectLst>
              </a:rPr>
              <a:t>Recomendações</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258888" y="981075"/>
          <a:ext cx="7510462" cy="5019676"/>
        </p:xfrm>
        <a:graphic>
          <a:graphicData uri="http://schemas.openxmlformats.org/drawingml/2006/table">
            <a:tbl>
              <a:tblPr/>
              <a:tblGrid>
                <a:gridCol w="7510462"/>
              </a:tblGrid>
              <a:tr h="7921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1) Em bebês prematuros recebendo oxigênio, a meta de saturação deve estar entre 90 e 94% (B2). </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5652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A meta de saturações inferiores (85-89 vs. 91-95%) reduz o risco de retinopatia da prematuridade grave (ROP), mas aumenta da mortalidade (risco relativo [RR] 1,17; intervalo de confiança de 95% [IC] 1,04–1,31) e ECN Portanto, as recomendações permaneceram as mesmas, visando saturações entre 90 e 94%,.</a:t>
                      </a: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5635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a:t>
                      </a:r>
                      <a:r>
                        <a:rPr kumimoji="0" lang="pt-BR" altLang="pt-BR" sz="1800" b="1" i="0" u="none" strike="noStrike" cap="none" normalizeH="0" baseline="0" smtClean="0">
                          <a:ln>
                            <a:noFill/>
                          </a:ln>
                          <a:solidFill>
                            <a:srgbClr val="000000"/>
                          </a:solidFill>
                          <a:effectLst/>
                          <a:latin typeface="Gill Sans MT" panose="020B0502020104020203" pitchFamily="34" charset="0"/>
                        </a:rPr>
                        <a:t>2) Os limites de alarme devem ser definidos para 89 e 95% (D2).</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20986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Episódios de hipoxemia intermitente e bradicardia estão associados a risco aumentado de morte tardia ou incapacidade aos 18 meses, e devem ser evitados, se possível [85].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Saturações mais altas está associada a um aumento na necessidade de tratamento para ROP [86]</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33806" name="Text Box 15"/>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71550" y="2708275"/>
            <a:ext cx="7497763" cy="1143000"/>
          </a:xfrm>
        </p:spPr>
        <p:txBody>
          <a:bodyPr vert="horz" wrap="square" lIns="91440" tIns="45720" rIns="91440" bIns="45720" numCol="1" anchorCtr="0" compatLnSpc="1">
            <a:prstTxWarp prst="textNoShape">
              <a:avLst/>
            </a:prstTxWarp>
            <a:normAutofit fontScale="90000"/>
          </a:bodyPr>
          <a:lstStyle/>
          <a:p>
            <a:pPr algn="ctr" eaLnBrk="1" hangingPunct="1">
              <a:defRPr/>
            </a:pPr>
            <a:r>
              <a:rPr lang="pt-PT" altLang="pt-BR" sz="4800" b="1" smtClean="0">
                <a:solidFill>
                  <a:srgbClr val="FF00FF"/>
                </a:solidFill>
                <a:effectLst>
                  <a:outerShdw blurRad="38100" dist="38100" dir="2700000" algn="tl">
                    <a:srgbClr val="C0C0C0"/>
                  </a:outerShdw>
                </a:effectLst>
              </a:rPr>
              <a:t>Suporte Respiratório Não Invasivo</a:t>
            </a:r>
            <a:endParaRPr lang="pt-BR" altLang="pt-BR" sz="4800" smtClean="0">
              <a:solidFill>
                <a:srgbClr val="FF00FF"/>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58" name="Group 18"/>
          <p:cNvGraphicFramePr>
            <a:graphicFrameLocks noGrp="1"/>
          </p:cNvGraphicFramePr>
          <p:nvPr>
            <p:ph idx="1"/>
            <p:extLst>
              <p:ext uri="{D42A27DB-BD31-4B8C-83A1-F6EECF244321}">
                <p14:modId xmlns:p14="http://schemas.microsoft.com/office/powerpoint/2010/main" val="459718448"/>
              </p:ext>
            </p:extLst>
          </p:nvPr>
        </p:nvGraphicFramePr>
        <p:xfrm>
          <a:off x="1259632" y="908720"/>
          <a:ext cx="7356475" cy="5669903"/>
        </p:xfrm>
        <a:graphic>
          <a:graphicData uri="http://schemas.openxmlformats.org/drawingml/2006/table">
            <a:tbl>
              <a:tblPr/>
              <a:tblGrid>
                <a:gridCol w="7356475"/>
              </a:tblGrid>
              <a:tr h="9144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dirty="0" smtClean="0">
                          <a:ln>
                            <a:noFill/>
                          </a:ln>
                          <a:solidFill>
                            <a:srgbClr val="000000"/>
                          </a:solidFill>
                          <a:effectLst/>
                          <a:latin typeface="Gill Sans MT" panose="020B0502020104020203" pitchFamily="34" charset="0"/>
                        </a:rPr>
                        <a:t>1) O uso de  CPAP deve ser iniciado desde o nascimento em todos os bebês com risco de RDS, como aqueles com &lt;30 semanas de gestação, que não precisam de intubação para estabilização (A1).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7367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 2) O sistema que fornece CPAP é de pouca importância; entretanto, a interface deve ser uma ponta binasal curta ou uma máscara com uma pressão inicial de cerca de 6 a 8 cm H2O (A2). A pressão positiva expiratória final (PEEP) pode então ser individualizada dependendo da condição clínica, oxigenação e perfusão (D2).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6397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3) CPAP com surfactante de resgate precoce é considerado um manejo ideal para bebês com SDR (A1)</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4636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4) A NIPPV (</a:t>
                      </a:r>
                      <a:r>
                        <a:rPr kumimoji="0" lang="pt-BR" altLang="pt-BR" sz="1800" b="1" i="1" u="none" strike="noStrike" cap="none" normalizeH="0" baseline="0" smtClean="0">
                          <a:ln>
                            <a:noFill/>
                          </a:ln>
                          <a:solidFill>
                            <a:srgbClr val="000000"/>
                          </a:solidFill>
                          <a:effectLst/>
                          <a:latin typeface="Gill Sans MT" panose="020B0502020104020203" pitchFamily="34" charset="0"/>
                        </a:rPr>
                        <a:t>nasal intermittent pressure positive ventilation</a:t>
                      </a:r>
                      <a:r>
                        <a:rPr kumimoji="0" lang="pt-BR" altLang="pt-BR" sz="1800" b="1" i="0" u="none" strike="noStrike" cap="none" normalizeH="0" baseline="0" smtClean="0">
                          <a:ln>
                            <a:noFill/>
                          </a:ln>
                          <a:solidFill>
                            <a:srgbClr val="000000"/>
                          </a:solidFill>
                          <a:effectLst/>
                          <a:latin typeface="Gill Sans MT" panose="020B0502020104020203" pitchFamily="34" charset="0"/>
                        </a:rPr>
                        <a:t> –ventilação por pressão positiva intermitente nasal) sincronizada, se fornecida por meio de um ventilador em vez do dispositivo BIPAP, pode reduzir a falha de extubação, mas pode não conferir vantagens de longo prazo, como a redução na BPD (B2).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9144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dirty="0" smtClean="0">
                          <a:ln>
                            <a:noFill/>
                          </a:ln>
                          <a:solidFill>
                            <a:srgbClr val="000000"/>
                          </a:solidFill>
                          <a:effectLst/>
                          <a:latin typeface="Gill Sans MT" panose="020B0502020104020203" pitchFamily="34" charset="0"/>
                        </a:rPr>
                        <a:t>5) Durante o desmame, a Cânula Nasal de Alto Fluxo (CNAF) pode ser utilizada como alternativa ao CPAP para alguns bebês, com a vantagem de menor trauma nasal (B2)</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bl>
          </a:graphicData>
        </a:graphic>
      </p:graphicFrame>
      <p:sp>
        <p:nvSpPr>
          <p:cNvPr id="5" name="Título 1"/>
          <p:cNvSpPr>
            <a:spLocks noGrp="1"/>
          </p:cNvSpPr>
          <p:nvPr>
            <p:ph type="title"/>
          </p:nvPr>
        </p:nvSpPr>
        <p:spPr>
          <a:xfrm>
            <a:off x="1259632" y="-99392"/>
            <a:ext cx="7499350" cy="1143000"/>
          </a:xfrm>
        </p:spPr>
        <p:txBody>
          <a:bodyPr vert="horz" wrap="square" lIns="91440" tIns="45720" rIns="91440" bIns="45720" numCol="1" anchorCtr="0" compatLnSpc="1">
            <a:prstTxWarp prst="textNoShape">
              <a:avLst/>
            </a:prstTxWarp>
          </a:bodyPr>
          <a:lstStyle/>
          <a:p>
            <a:pPr eaLnBrk="1" hangingPunct="1">
              <a:defRPr/>
            </a:pPr>
            <a:r>
              <a:rPr lang="pt-BR" altLang="pt-BR" dirty="0" smtClean="0">
                <a:solidFill>
                  <a:srgbClr val="0000FF"/>
                </a:solidFill>
                <a:effectLst>
                  <a:outerShdw blurRad="38100" dist="38100" dir="2700000" algn="tl">
                    <a:srgbClr val="C0C0C0"/>
                  </a:outerShdw>
                </a:effectLst>
              </a:rPr>
              <a:t>Recomendações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187450" y="620713"/>
          <a:ext cx="7345363" cy="5832476"/>
        </p:xfrm>
        <a:graphic>
          <a:graphicData uri="http://schemas.openxmlformats.org/drawingml/2006/table">
            <a:tbl>
              <a:tblPr/>
              <a:tblGrid>
                <a:gridCol w="7345363"/>
              </a:tblGrid>
              <a:tr h="10080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1) O uso de CPAP deve ser iniciado desde o nascimento em todos os bebês com risco de SDR, como aqueles com &lt;30 semanas de gestação, que não precisam de intubação para estabilização (A1).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0017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a:t>
                      </a:r>
                      <a:r>
                        <a:rPr kumimoji="0" lang="pt-PT" altLang="pt-BR" sz="1600" b="0" i="0" u="none" strike="noStrike" cap="none" normalizeH="0" baseline="0" smtClean="0">
                          <a:ln>
                            <a:noFill/>
                          </a:ln>
                          <a:solidFill>
                            <a:srgbClr val="000000"/>
                          </a:solidFill>
                          <a:effectLst/>
                          <a:latin typeface="Gill Sans MT" panose="020B0502020104020203" pitchFamily="34" charset="0"/>
                        </a:rPr>
                        <a:t>Recentemente, tem sido enfatizado que os bebês prematuros devem ser manejados sem VM sempre que possível e se a ventilação for necessária para minimizar o tempo de uso do tubo endotraqueal.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13922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 2) O sistema que fornece  CPAP é de pouca importância; entretanto, a interface deve ser uma ponta binasal curta ou uma máscara com uma pressão inicial de cerca de 6 a 8 cm H2O (A2). A pressão positiva expiratória final (PEEP) pode então ser individualizada dependendo da condição clínica, oxigenação e perfusão (D2)</a:t>
                      </a:r>
                      <a:endParaRPr kumimoji="0" lang="pt-PT" altLang="pt-BR" sz="1600" b="1" i="0" u="none" strike="noStrike" cap="none" normalizeH="0" baseline="0" smtClean="0">
                        <a:ln>
                          <a:noFill/>
                        </a:ln>
                        <a:solidFill>
                          <a:srgbClr val="000000"/>
                        </a:solidFill>
                        <a:effectLst/>
                        <a:latin typeface="Gill Sans MT" panose="020B0502020104020203" pitchFamily="34" charset="0"/>
                      </a:endParaRP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2430462">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As pressões transmitidas para a nasofaringe são tipicamente mantidas entre 5 e 9 cm de H2O, proporcionando  abertura das vias aéreas superiores, mantendo a expansão pulmonar e impedindo o colapso alveolar final expiratório [92].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Pressões mais altas melhoram a oxigenação, mas aumentam potencialmente o risco de vazamento de ar.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Usar "Bubble CPAP“ (CPAP em selo d´agua) gera pequenas flutuações em torno da pressão definida, que alguns acreditam oferecer uma vantagem adicional [93].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36878" name="Text Box 15"/>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02" name="Group 14"/>
          <p:cNvGraphicFramePr>
            <a:graphicFrameLocks noGrp="1"/>
          </p:cNvGraphicFramePr>
          <p:nvPr>
            <p:ph idx="1"/>
            <p:extLst>
              <p:ext uri="{D42A27DB-BD31-4B8C-83A1-F6EECF244321}">
                <p14:modId xmlns:p14="http://schemas.microsoft.com/office/powerpoint/2010/main" val="737307578"/>
              </p:ext>
            </p:extLst>
          </p:nvPr>
        </p:nvGraphicFramePr>
        <p:xfrm>
          <a:off x="971550" y="620713"/>
          <a:ext cx="7499350" cy="5810251"/>
        </p:xfrm>
        <a:graphic>
          <a:graphicData uri="http://schemas.openxmlformats.org/drawingml/2006/table">
            <a:tbl>
              <a:tblPr/>
              <a:tblGrid>
                <a:gridCol w="7499350"/>
              </a:tblGrid>
              <a:tr h="9604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dirty="0" smtClean="0">
                          <a:ln>
                            <a:noFill/>
                          </a:ln>
                          <a:solidFill>
                            <a:srgbClr val="000000"/>
                          </a:solidFill>
                          <a:effectLst/>
                          <a:latin typeface="Gill Sans MT" panose="020B0502020104020203" pitchFamily="34" charset="0"/>
                        </a:rPr>
                        <a:t>3) CPAP com surfactante de resgate precoce é considerado um manejo ideal para bebês com SDR (A1).</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BR" altLang="pt-BR" sz="1600" b="1" i="0" u="none" strike="noStrike" cap="none" normalizeH="0" baseline="0" dirty="0" smtClean="0">
                        <a:ln>
                          <a:noFill/>
                        </a:ln>
                        <a:solidFill>
                          <a:srgbClr val="000000"/>
                        </a:solidFill>
                        <a:effectLst/>
                        <a:latin typeface="Gill Sans MT" panose="020B0502020104020203" pitchFamily="34" charset="0"/>
                      </a:endParaRP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3446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4) A VPPIN (</a:t>
                      </a:r>
                      <a:r>
                        <a:rPr kumimoji="0" lang="pt-PT" altLang="pt-BR" sz="1600" b="1" i="0" u="none" strike="noStrike" cap="none" normalizeH="0" baseline="0" smtClean="0">
                          <a:ln>
                            <a:noFill/>
                          </a:ln>
                          <a:solidFill>
                            <a:srgbClr val="000000"/>
                          </a:solidFill>
                          <a:effectLst/>
                          <a:latin typeface="Gill Sans MT" panose="020B0502020104020203" pitchFamily="34" charset="0"/>
                        </a:rPr>
                        <a:t>ventilação com pressão positiva intermitente nasal)</a:t>
                      </a:r>
                      <a:r>
                        <a:rPr kumimoji="0" lang="pt-BR" altLang="pt-BR" sz="1600" b="1" i="0" u="none" strike="noStrike" cap="none" normalizeH="0" baseline="0" smtClean="0">
                          <a:ln>
                            <a:noFill/>
                          </a:ln>
                          <a:solidFill>
                            <a:srgbClr val="000000"/>
                          </a:solidFill>
                          <a:effectLst/>
                          <a:latin typeface="Gill Sans MT" panose="020B0502020104020203" pitchFamily="34" charset="0"/>
                        </a:rPr>
                        <a:t> sincronizada,  se fornecida por meio de um ventilador em vez do dispositivo BIPAP, pode reduzir a falha de extubação, mas pode não conferir vantagens de longo prazo, como a redução na DBP (B2).</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3505199">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dirty="0" smtClean="0">
                          <a:ln>
                            <a:noFill/>
                          </a:ln>
                          <a:solidFill>
                            <a:srgbClr val="000000"/>
                          </a:solidFill>
                          <a:effectLst/>
                          <a:latin typeface="Gill Sans MT" panose="020B0502020104020203" pitchFamily="34" charset="0"/>
                        </a:rPr>
                        <a:t> Ventiladores modernos com sensores de fluxo e pressão fornecem NIPPV, usando pressões similares àquelas usadas para VM invasiva.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PT"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pt-PT" altLang="pt-BR" sz="1600" b="0" i="0" u="none" strike="noStrike" cap="none" normalizeH="0" baseline="0" dirty="0" smtClean="0">
                          <a:ln>
                            <a:noFill/>
                          </a:ln>
                          <a:solidFill>
                            <a:srgbClr val="000000"/>
                          </a:solidFill>
                          <a:effectLst/>
                          <a:latin typeface="Gill Sans MT" panose="020B0502020104020203" pitchFamily="34" charset="0"/>
                        </a:rPr>
                        <a:t>Essas respirações podem ser sincronizadas com os esforços de respiração usando uma cápsula abdominal ou pela detecção de pequenas mudanças de pressão no circuito.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t-PT"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dirty="0" smtClean="0">
                          <a:ln>
                            <a:noFill/>
                          </a:ln>
                          <a:solidFill>
                            <a:srgbClr val="000000"/>
                          </a:solidFill>
                          <a:effectLst/>
                          <a:latin typeface="Gill Sans MT" panose="020B0502020104020203" pitchFamily="34" charset="0"/>
                        </a:rPr>
                        <a:t>Recentes metanálises de estudos nos quais a VPPIN tem sido usada como alternativa ao CPAP após a extubação mostram que reduz a necessidade de nova ventilação e vazamentos de ar, mas sem qualquer redução na DBP [98].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PT"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dirty="0" smtClean="0">
                          <a:ln>
                            <a:noFill/>
                          </a:ln>
                          <a:solidFill>
                            <a:srgbClr val="000000"/>
                          </a:solidFill>
                          <a:effectLst/>
                          <a:latin typeface="Gill Sans MT" panose="020B0502020104020203" pitchFamily="34" charset="0"/>
                        </a:rPr>
                        <a:t>A sincronização da ventilação nasal pode resultar nos melhores resultados. Não há evidências suficientes para recomendar a VPPIN como modo primário de suporte respiratório na </a:t>
                      </a:r>
                      <a:r>
                        <a:rPr kumimoji="0" lang="pt-PT" altLang="pt-BR" sz="1600" b="0" i="0" u="none" strike="noStrike" cap="none" normalizeH="0" baseline="0" dirty="0" smtClean="0">
                          <a:ln>
                            <a:noFill/>
                          </a:ln>
                          <a:solidFill>
                            <a:srgbClr val="000000"/>
                          </a:solidFill>
                          <a:effectLst/>
                          <a:latin typeface="Gill Sans MT" panose="020B0502020104020203" pitchFamily="34" charset="0"/>
                        </a:rPr>
                        <a:t>Sala </a:t>
                      </a:r>
                      <a:r>
                        <a:rPr kumimoji="0" lang="pt-PT" altLang="pt-BR" sz="1600" b="0" i="0" u="none" strike="noStrike" cap="none" normalizeH="0" baseline="0" dirty="0" smtClean="0">
                          <a:ln>
                            <a:noFill/>
                          </a:ln>
                          <a:solidFill>
                            <a:srgbClr val="000000"/>
                          </a:solidFill>
                          <a:effectLst/>
                          <a:latin typeface="Gill Sans MT" panose="020B0502020104020203" pitchFamily="34" charset="0"/>
                        </a:rPr>
                        <a:t>de </a:t>
                      </a:r>
                      <a:r>
                        <a:rPr kumimoji="0" lang="pt-PT" altLang="pt-BR" sz="1600" b="0" i="0" u="none" strike="noStrike" cap="none" normalizeH="0" baseline="0" dirty="0" smtClean="0">
                          <a:ln>
                            <a:noFill/>
                          </a:ln>
                          <a:solidFill>
                            <a:srgbClr val="000000"/>
                          </a:solidFill>
                          <a:effectLst/>
                          <a:latin typeface="Gill Sans MT" panose="020B0502020104020203" pitchFamily="34" charset="0"/>
                        </a:rPr>
                        <a:t>Parto</a:t>
                      </a:r>
                      <a:r>
                        <a:rPr kumimoji="0" lang="pt-PT" altLang="pt-BR" sz="1600" b="0" i="0" u="none" strike="noStrike" cap="none" normalizeH="0" baseline="0" dirty="0" smtClean="0">
                          <a:ln>
                            <a:noFill/>
                          </a:ln>
                          <a:solidFill>
                            <a:srgbClr val="000000"/>
                          </a:solidFill>
                          <a:effectLst/>
                          <a:latin typeface="Gill Sans MT" panose="020B0502020104020203" pitchFamily="34" charset="0"/>
                        </a:rPr>
                        <a:t>. Interfaces nasais também foram usadas com ventilação oscilatória de alta freqüência (VOAF), mas os resultados foram inconclusivos [99, 100].</a:t>
                      </a: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bl>
          </a:graphicData>
        </a:graphic>
      </p:graphicFrame>
      <p:sp>
        <p:nvSpPr>
          <p:cNvPr id="37900" name="Text Box 13"/>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24" name="Group 12"/>
          <p:cNvGraphicFramePr>
            <a:graphicFrameLocks noGrp="1"/>
          </p:cNvGraphicFramePr>
          <p:nvPr>
            <p:ph idx="1"/>
            <p:extLst>
              <p:ext uri="{D42A27DB-BD31-4B8C-83A1-F6EECF244321}">
                <p14:modId xmlns:p14="http://schemas.microsoft.com/office/powerpoint/2010/main" val="2357807680"/>
              </p:ext>
            </p:extLst>
          </p:nvPr>
        </p:nvGraphicFramePr>
        <p:xfrm>
          <a:off x="1116013" y="620713"/>
          <a:ext cx="7632700" cy="6036320"/>
        </p:xfrm>
        <a:graphic>
          <a:graphicData uri="http://schemas.openxmlformats.org/drawingml/2006/table">
            <a:tbl>
              <a:tblPr/>
              <a:tblGrid>
                <a:gridCol w="7632700"/>
              </a:tblGrid>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dirty="0" smtClean="0">
                          <a:ln>
                            <a:noFill/>
                          </a:ln>
                          <a:solidFill>
                            <a:srgbClr val="000000"/>
                          </a:solidFill>
                          <a:effectLst/>
                          <a:latin typeface="Gill Sans MT" panose="020B0502020104020203" pitchFamily="34" charset="0"/>
                        </a:rPr>
                        <a:t>5 Durante o desmame, a CNAF pode ser utilizada como alternativa ao CPAP para alguns bebês, com a vantagem de menor trauma nasal (B2)</a:t>
                      </a:r>
                    </a:p>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dirty="0" smtClean="0">
                          <a:ln>
                            <a:noFill/>
                          </a:ln>
                          <a:solidFill>
                            <a:srgbClr val="000000"/>
                          </a:solidFill>
                          <a:effectLst/>
                          <a:latin typeface="Gill Sans MT" panose="020B0502020104020203" pitchFamily="34" charset="0"/>
                        </a:rPr>
                        <a:t> </a:t>
                      </a:r>
                    </a:p>
                  </a:txBody>
                  <a:tcPr marL="83326" marR="83326"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2133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A CNAF  úmida e aquecida é cada vez mais utilizada como alternativa ao uso de CPAP.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Com CNAF, o gás aquecido / umidificado é administrado nas narinas com cateteres nasais projetados para não obstruir as narinas, (fluxos entre 2 e 8 L / min), com o desmame do fluxo clinicamente determinado pela FiO2 permanecendo baixo e julgamento de trabalho de respirar [101].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Em ensaios clínicos, a CNAF umidificado é amplamente equivalente a CPAP para bebês</a:t>
                      </a:r>
                      <a:r>
                        <a:rPr kumimoji="0" lang="pt-BR" altLang="pt-BR" sz="1600" b="1" i="0" u="none" strike="noStrike" cap="none" normalizeH="0" baseline="0" dirty="0" smtClean="0">
                          <a:ln>
                            <a:noFill/>
                          </a:ln>
                          <a:solidFill>
                            <a:srgbClr val="000000"/>
                          </a:solidFill>
                          <a:effectLst/>
                          <a:latin typeface="Gill Sans MT" panose="020B0502020104020203" pitchFamily="34" charset="0"/>
                        </a:rPr>
                        <a:t>&gt; 28 semanas</a:t>
                      </a:r>
                      <a:r>
                        <a:rPr kumimoji="0" lang="pt-BR" altLang="pt-BR" sz="1600" b="0" i="0" u="none" strike="noStrike" cap="none" normalizeH="0" baseline="0" dirty="0" smtClean="0">
                          <a:ln>
                            <a:noFill/>
                          </a:ln>
                          <a:solidFill>
                            <a:srgbClr val="000000"/>
                          </a:solidFill>
                          <a:effectLst/>
                          <a:latin typeface="Gill Sans MT" panose="020B0502020104020203" pitchFamily="34" charset="0"/>
                        </a:rPr>
                        <a:t> saindo da VM com maior facilidade de uso e menor trauma nasal, embora haja menos evidências para bebês menores [102].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Centros familiarizados com o uso da CNAF umidificado argumentam que, com a experiência, ela pode ser usada para suporte inicial mesmo em alguns dos bebês menores [103, 104].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No estudo do HIPSTER, a CNAF umidificada foi comparado com  CPAP como um modo primário de apoio na sala de parto para crianças&gt; 28 semanas, mas o teste foi interrompido precocemente porque mais crianças iniciaram o resgate com CPAP [54].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600" b="0" i="0" u="none" strike="noStrike" cap="none" normalizeH="0" baseline="0" dirty="0" smtClean="0">
                        <a:ln>
                          <a:noFill/>
                        </a:ln>
                        <a:solidFill>
                          <a:srgbClr val="000000"/>
                        </a:solidFill>
                        <a:effectLst/>
                        <a:latin typeface="Gill Sans MT" panose="020B0502020104020203" pitchFamily="34" charset="0"/>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pt-BR" altLang="pt-BR" sz="1600" b="1" i="0" u="none" strike="noStrike" cap="none" normalizeH="0" baseline="0" dirty="0" smtClean="0">
                          <a:ln>
                            <a:noFill/>
                          </a:ln>
                          <a:solidFill>
                            <a:srgbClr val="0000FF"/>
                          </a:solidFill>
                          <a:effectLst/>
                          <a:latin typeface="Gill Sans MT" panose="020B0502020104020203" pitchFamily="34" charset="0"/>
                        </a:rPr>
                        <a:t>Atualmente, o  uso de  CPAP continua sendo o método inicial preferido de suporte não invasivo.</a:t>
                      </a:r>
                    </a:p>
                  </a:txBody>
                  <a:tcPr marL="83326" marR="83326"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38922" name="Text Box 11"/>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31913" y="2708275"/>
            <a:ext cx="7497762" cy="1143000"/>
          </a:xfrm>
        </p:spPr>
        <p:txBody>
          <a:bodyPr vert="horz" wrap="square" lIns="91440" tIns="45720" rIns="91440" bIns="45720" numCol="1" anchorCtr="0" compatLnSpc="1">
            <a:prstTxWarp prst="textNoShape">
              <a:avLst/>
            </a:prstTxWarp>
            <a:normAutofit fontScale="90000"/>
          </a:bodyPr>
          <a:lstStyle/>
          <a:p>
            <a:pPr algn="ctr" eaLnBrk="1" hangingPunct="1"/>
            <a:r>
              <a:rPr lang="pt-PT" altLang="pt-BR" sz="3600" b="1" smtClean="0">
                <a:solidFill>
                  <a:srgbClr val="FF00FF"/>
                </a:solidFill>
                <a:effectLst>
                  <a:outerShdw blurRad="38100" dist="38100" dir="2700000" algn="tl">
                    <a:srgbClr val="C0C0C0"/>
                  </a:outerShdw>
                </a:effectLst>
              </a:rPr>
              <a:t>Estratégias de Ventilação Mecânica (VM)</a:t>
            </a:r>
            <a:br>
              <a:rPr lang="pt-PT" altLang="pt-BR" sz="3600" b="1" smtClean="0">
                <a:solidFill>
                  <a:srgbClr val="FF00FF"/>
                </a:solidFill>
                <a:effectLst>
                  <a:outerShdw blurRad="38100" dist="38100" dir="2700000" algn="tl">
                    <a:srgbClr val="C0C0C0"/>
                  </a:outerShdw>
                </a:effectLst>
              </a:rPr>
            </a:br>
            <a:r>
              <a:rPr lang="pt-PT" altLang="pt-BR" sz="3600" b="1" smtClean="0">
                <a:solidFill>
                  <a:srgbClr val="FF00FF"/>
                </a:solidFill>
                <a:effectLst>
                  <a:outerShdw blurRad="38100" dist="38100" dir="2700000" algn="tl">
                    <a:srgbClr val="C0C0C0"/>
                  </a:outerShdw>
                </a:effectLst>
              </a:rPr>
              <a:t>Hipercarbia permissiva</a:t>
            </a:r>
            <a:br>
              <a:rPr lang="pt-PT" altLang="pt-BR" sz="3600" b="1" smtClean="0">
                <a:solidFill>
                  <a:srgbClr val="FF00FF"/>
                </a:solidFill>
                <a:effectLst>
                  <a:outerShdw blurRad="38100" dist="38100" dir="2700000" algn="tl">
                    <a:srgbClr val="C0C0C0"/>
                  </a:outerShdw>
                </a:effectLst>
              </a:rPr>
            </a:br>
            <a:r>
              <a:rPr lang="pt-PT" altLang="pt-BR" sz="3600" b="1" smtClean="0">
                <a:solidFill>
                  <a:srgbClr val="FF00FF"/>
                </a:solidFill>
                <a:effectLst>
                  <a:outerShdw blurRad="38100" dist="38100" dir="2700000" algn="tl">
                    <a:srgbClr val="C0C0C0"/>
                  </a:outerShdw>
                </a:effectLst>
              </a:rPr>
              <a:t>Terapia de Cafeína</a:t>
            </a:r>
            <a:br>
              <a:rPr lang="pt-PT" altLang="pt-BR" sz="3600" b="1" smtClean="0">
                <a:solidFill>
                  <a:srgbClr val="FF00FF"/>
                </a:solidFill>
                <a:effectLst>
                  <a:outerShdw blurRad="38100" dist="38100" dir="2700000" algn="tl">
                    <a:srgbClr val="C0C0C0"/>
                  </a:outerShdw>
                </a:effectLst>
              </a:rPr>
            </a:br>
            <a:r>
              <a:rPr lang="pt-PT" altLang="pt-BR" sz="3600" b="1" smtClean="0">
                <a:solidFill>
                  <a:srgbClr val="FF00FF"/>
                </a:solidFill>
                <a:effectLst>
                  <a:outerShdw blurRad="38100" dist="38100" dir="2700000" algn="tl">
                    <a:srgbClr val="C0C0C0"/>
                  </a:outerShdw>
                </a:effectLst>
              </a:rPr>
              <a:t>Esteróides pós-natais</a:t>
            </a:r>
            <a:br>
              <a:rPr lang="pt-PT" altLang="pt-BR" sz="3600" b="1" smtClean="0">
                <a:solidFill>
                  <a:srgbClr val="FF00FF"/>
                </a:solidFill>
                <a:effectLst>
                  <a:outerShdw blurRad="38100" dist="38100" dir="2700000" algn="tl">
                    <a:srgbClr val="C0C0C0"/>
                  </a:outerShdw>
                </a:effectLst>
              </a:rPr>
            </a:br>
            <a:r>
              <a:rPr lang="pt-PT" altLang="pt-BR" sz="3600" b="1" smtClean="0">
                <a:solidFill>
                  <a:srgbClr val="FF00FF"/>
                </a:solidFill>
                <a:effectLst>
                  <a:outerShdw blurRad="38100" dist="38100" dir="2700000" algn="tl">
                    <a:srgbClr val="C0C0C0"/>
                  </a:outerShdw>
                </a:effectLst>
              </a:rPr>
              <a:t>Dor e sedação</a:t>
            </a:r>
            <a:r>
              <a:rPr lang="pt-BR" altLang="pt-BR" sz="3600" smtClean="0">
                <a:solidFill>
                  <a:srgbClr val="FF00FF"/>
                </a:solidFill>
                <a:effectLst>
                  <a:outerShdw blurRad="38100" dist="38100" dir="2700000" algn="tl">
                    <a:srgbClr val="C0C0C0"/>
                  </a:outerShdw>
                </a:effectLst>
              </a:rPr>
              <a:t/>
            </a:r>
            <a:br>
              <a:rPr lang="pt-BR" altLang="pt-BR" sz="3600" smtClean="0">
                <a:solidFill>
                  <a:srgbClr val="FF00FF"/>
                </a:solidFill>
                <a:effectLst>
                  <a:outerShdw blurRad="38100" dist="38100" dir="2700000" algn="tl">
                    <a:srgbClr val="C0C0C0"/>
                  </a:outerShdw>
                </a:effectLst>
              </a:rPr>
            </a:br>
            <a:endParaRPr lang="pt-BR" altLang="pt-BR" sz="3600" smtClean="0">
              <a:solidFill>
                <a:srgbClr val="FF00FF"/>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wrap="square" lIns="91440" tIns="45720" rIns="91440" bIns="45720" numCol="1" anchorCtr="0" compatLnSpc="1">
            <a:prstTxWarp prst="textNoShape">
              <a:avLst/>
            </a:prstTxWarp>
          </a:bodyPr>
          <a:lstStyle/>
          <a:p>
            <a:pPr eaLnBrk="1" hangingPunct="1">
              <a:defRPr/>
            </a:pPr>
            <a:r>
              <a:rPr lang="pt-BR" altLang="pt-BR" smtClean="0">
                <a:solidFill>
                  <a:srgbClr val="0000FF"/>
                </a:solidFill>
                <a:effectLst>
                  <a:outerShdw blurRad="38100" dist="38100" dir="2700000" algn="tl">
                    <a:srgbClr val="C0C0C0"/>
                  </a:outerShdw>
                </a:effectLst>
              </a:rPr>
              <a:t>Recomendações</a:t>
            </a:r>
          </a:p>
        </p:txBody>
      </p:sp>
      <p:graphicFrame>
        <p:nvGraphicFramePr>
          <p:cNvPr id="40982" name="Group 22"/>
          <p:cNvGraphicFramePr>
            <a:graphicFrameLocks noGrp="1"/>
          </p:cNvGraphicFramePr>
          <p:nvPr>
            <p:ph idx="1"/>
          </p:nvPr>
        </p:nvGraphicFramePr>
        <p:xfrm>
          <a:off x="1258888" y="1268413"/>
          <a:ext cx="7416800" cy="5517492"/>
        </p:xfrm>
        <a:graphic>
          <a:graphicData uri="http://schemas.openxmlformats.org/drawingml/2006/table">
            <a:tbl>
              <a:tblPr/>
              <a:tblGrid>
                <a:gridCol w="7416800"/>
              </a:tblGrid>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1) Após a estabilização, a VM deve ser usada em bebês com SDR quando outros métodos de suporte respiratório falharem (A1). A duração da VM deve ser minimizada (B2).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2) A escolha primária do modo de ventilação está no critério da equipe clínica; entretanto, se a VM convencional for utilizada, deve-se empregar ventilação de volume corrente direcionado (A1).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5794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3) Ao desmame da VM, é razoável tolerar um grau modesto de hipercarbia, desde que o pH permaneça acima de 7,22 (B2).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4) A cafeína deve ser usada para facilitar o desmame da VM (A1). A cafeína precoce deve ser considerada para bebês com alto risco de necessitar de VM, como aqueles em suporte respiratório não invasivo (C1).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8223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dirty="0" smtClean="0">
                          <a:ln>
                            <a:noFill/>
                          </a:ln>
                          <a:solidFill>
                            <a:srgbClr val="000000"/>
                          </a:solidFill>
                          <a:effectLst/>
                          <a:latin typeface="Gill Sans MT" panose="020B0502020104020203" pitchFamily="34" charset="0"/>
                        </a:rPr>
                        <a:t>5) Um curso curto de dose baixa ou dexametasona muito baixa deve ser considerado para facilitar a </a:t>
                      </a:r>
                      <a:r>
                        <a:rPr kumimoji="0" lang="pt-BR" altLang="pt-BR" sz="1600" b="1" i="0" u="none" strike="noStrike" cap="none" normalizeH="0" baseline="0" dirty="0" err="1" smtClean="0">
                          <a:ln>
                            <a:noFill/>
                          </a:ln>
                          <a:solidFill>
                            <a:srgbClr val="000000"/>
                          </a:solidFill>
                          <a:effectLst/>
                          <a:latin typeface="Gill Sans MT" panose="020B0502020104020203" pitchFamily="34" charset="0"/>
                        </a:rPr>
                        <a:t>extubação</a:t>
                      </a:r>
                      <a:r>
                        <a:rPr kumimoji="0" lang="pt-BR" altLang="pt-BR" sz="1600" b="1" i="0" u="none" strike="noStrike" cap="none" normalizeH="0" baseline="0" dirty="0" smtClean="0">
                          <a:ln>
                            <a:noFill/>
                          </a:ln>
                          <a:solidFill>
                            <a:srgbClr val="000000"/>
                          </a:solidFill>
                          <a:effectLst/>
                          <a:latin typeface="Gill Sans MT" panose="020B0502020104020203" pitchFamily="34" charset="0"/>
                        </a:rPr>
                        <a:t> em bebês que permanecem em VM após 1 a 2 semanas (A2).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794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dirty="0" smtClean="0">
                          <a:ln>
                            <a:noFill/>
                          </a:ln>
                          <a:solidFill>
                            <a:srgbClr val="000000"/>
                          </a:solidFill>
                          <a:effectLst/>
                          <a:latin typeface="Gill Sans MT" panose="020B0502020104020203" pitchFamily="34" charset="0"/>
                        </a:rPr>
                        <a:t>6) A budesonida inalatória pode ser considerada em lactentes com risco muito alto de DBP (A2).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10668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7) Os opioides devem ser usados ​​seletivamente quando indicados pelo julgamento clínico e avaliação dos indicadores de dor (D1). O uso rotineiro de infusões de morfina ou midazolam em prematuros ventilados não é recomendado (A1).</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96" name="Group 12"/>
          <p:cNvGraphicFramePr>
            <a:graphicFrameLocks noGrp="1"/>
          </p:cNvGraphicFramePr>
          <p:nvPr>
            <p:ph idx="1"/>
          </p:nvPr>
        </p:nvGraphicFramePr>
        <p:xfrm>
          <a:off x="971550" y="620713"/>
          <a:ext cx="7747000" cy="4967300"/>
        </p:xfrm>
        <a:graphic>
          <a:graphicData uri="http://schemas.openxmlformats.org/drawingml/2006/table">
            <a:tbl>
              <a:tblPr/>
              <a:tblGrid>
                <a:gridCol w="7747000"/>
              </a:tblGrid>
              <a:tr h="82293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1) Após a estabilização, a VM deve ser usada em bebês com SDR quando outros métodos de suporte respiratório falharem (A1). A duração da VM deve ser minimizada (B2).  </a:t>
                      </a:r>
                    </a:p>
                  </a:txBody>
                  <a:tcPr marL="83326" marR="83326" marT="45713" marB="4571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4144354">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Apesar das melhores intenções de maximizar o apoio não invasivo, muitos recém-nascidos necessitam inicialmente de VM, e cerca de metade dos menos de 28 semanas de gestação falhará na primeira tentativa de extubação, com maior mortalidade e morbidade [106].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O objetivo da VM é fornecer gases sangüíneos “aceitáveis”, evitando a lesão pulmonar, que geralmente é causada por uma pressão muito alta ou muito baixa.</a:t>
                      </a:r>
                    </a:p>
                  </a:txBody>
                  <a:tcPr marL="83326" marR="83326" marT="45713" marB="45713"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41994" name="Text Box 11"/>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24" name="Group 16"/>
          <p:cNvGraphicFramePr>
            <a:graphicFrameLocks noGrp="1"/>
          </p:cNvGraphicFramePr>
          <p:nvPr>
            <p:ph idx="1"/>
          </p:nvPr>
        </p:nvGraphicFramePr>
        <p:xfrm>
          <a:off x="971550" y="620713"/>
          <a:ext cx="7632700" cy="5867401"/>
        </p:xfrm>
        <a:graphic>
          <a:graphicData uri="http://schemas.openxmlformats.org/drawingml/2006/table">
            <a:tbl>
              <a:tblPr/>
              <a:tblGrid>
                <a:gridCol w="7632700"/>
              </a:tblGrid>
              <a:tr h="9398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700" b="1" i="0" u="none" strike="noStrike" cap="none" normalizeH="0" baseline="0" smtClean="0">
                          <a:ln>
                            <a:noFill/>
                          </a:ln>
                          <a:solidFill>
                            <a:srgbClr val="000000"/>
                          </a:solidFill>
                          <a:effectLst/>
                          <a:latin typeface="Gill Sans MT" panose="020B0502020104020203" pitchFamily="34" charset="0"/>
                        </a:rPr>
                        <a:t>2) A escolha primária do modo de ventilação está no critério da equipe clínica; entretanto, se a VM convencional for utilizada, deve-se empregar ventilação de volume corrente direcionado (A1). </a:t>
                      </a:r>
                    </a:p>
                  </a:txBody>
                  <a:tcPr marL="83326" marR="83326" marT="45722" marB="45722"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7986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A ventilação direcionada por volume (VDV) permite que os médicos ventilem com volumes correntes menos variáveis ​​com desmame em tempo real da pressão à medida que a complacência pulmonar melhora.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VDV em comparação com a pressão de ar resulta em menos tempo no ventilador, menos vazamentos de ar e menos BPD [107].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txBody>
                  <a:tcPr marL="83326" marR="83326" marT="45722" marB="45722"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66198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700" b="1" i="0" u="none" strike="noStrike" cap="none" normalizeH="0" baseline="0" smtClean="0">
                          <a:ln>
                            <a:noFill/>
                          </a:ln>
                          <a:solidFill>
                            <a:srgbClr val="000000"/>
                          </a:solidFill>
                          <a:effectLst/>
                          <a:latin typeface="Gill Sans MT" panose="020B0502020104020203" pitchFamily="34" charset="0"/>
                        </a:rPr>
                        <a:t>3) Ao desmame da VM, é razoável tolerar um grau modesto de hipercarbia, desde que o pH permaneça acima de 7,22 (B2). </a:t>
                      </a:r>
                    </a:p>
                  </a:txBody>
                  <a:tcPr marL="83326" marR="83326" marT="45722" marB="45722"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24669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Estudos não demonstraram aumento da mortalidade ou da DBP em RN com Hipercarbia.</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Autores sugerem ausência de sequelas adversas a longo prazo da hipercarbia permissiva e, portanto, é razoável permitir uma elevação moderada da PaCO2 durante o desmame, desde que o pH seja aceitável [124].</a:t>
                      </a:r>
                      <a:endParaRPr kumimoji="0" lang="pt-BR" altLang="pt-BR" sz="1600" b="0" i="0" u="none" strike="noStrike" cap="none" normalizeH="0" baseline="0" smtClean="0">
                        <a:ln>
                          <a:noFill/>
                        </a:ln>
                        <a:solidFill>
                          <a:srgbClr val="FF0000"/>
                        </a:solidFill>
                        <a:effectLst/>
                        <a:latin typeface="Gill Sans MT" panose="020B0502020104020203" pitchFamily="34" charset="0"/>
                      </a:endParaRPr>
                    </a:p>
                  </a:txBody>
                  <a:tcPr marL="83326" marR="83326" marT="45722" marB="45722"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43022" name="Text Box 15"/>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900113" y="692150"/>
          <a:ext cx="7632700" cy="5689601"/>
        </p:xfrm>
        <a:graphic>
          <a:graphicData uri="http://schemas.openxmlformats.org/drawingml/2006/table">
            <a:tbl>
              <a:tblPr/>
              <a:tblGrid>
                <a:gridCol w="7632700"/>
              </a:tblGrid>
              <a:tr h="90328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4) A cafeína deve ser usada para facilitar o desmame da VM (A1). A cafeína precoce deve ser considerada para bebês com alto risco de necessitar de VM, como aqueles em suporte respiratório não invasivo (C1). </a:t>
                      </a:r>
                    </a:p>
                  </a:txBody>
                  <a:tcPr marL="83324" marR="83324"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47863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a:t>
                      </a:r>
                      <a:r>
                        <a:rPr kumimoji="0" lang="pt-PT" altLang="pt-BR" sz="1600" b="1" i="0" u="none" strike="noStrike" cap="none" normalizeH="0" baseline="0" smtClean="0">
                          <a:ln>
                            <a:noFill/>
                          </a:ln>
                          <a:solidFill>
                            <a:srgbClr val="0000FF"/>
                          </a:solidFill>
                          <a:effectLst/>
                          <a:latin typeface="Gill Sans MT" panose="020B0502020104020203" pitchFamily="34" charset="0"/>
                        </a:rPr>
                        <a:t>A otimização do sucesso do suporte não invasivo envolve o uso de cafeína como estimulante respiratório. </a:t>
                      </a: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600" b="1" i="0" u="none" strike="noStrike" cap="none" normalizeH="0" baseline="0" smtClean="0">
                        <a:ln>
                          <a:noFill/>
                        </a:ln>
                        <a:solidFill>
                          <a:srgbClr val="0000FF"/>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ESTUDOS:</a:t>
                      </a:r>
                    </a:p>
                    <a:p>
                      <a:pPr marL="457200" marR="0" lvl="1"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Coorte de cafeína para apneia da Prematuridade (CAP), em que 2.006 bebês com menos de 1.251 g de ventilação ou com episódios de apneia foram randomizados para cafeína ou placebo. </a:t>
                      </a:r>
                    </a:p>
                    <a:p>
                      <a:pPr marL="914400" marR="0" lvl="2" indent="0" algn="just" defTabSz="914400" rtl="0" eaLnBrk="1" fontAlgn="base" latinLnBrk="0" hangingPunct="1">
                        <a:lnSpc>
                          <a:spcPct val="100000"/>
                        </a:lnSpc>
                        <a:spcBef>
                          <a:spcPct val="0"/>
                        </a:spcBef>
                        <a:spcAft>
                          <a:spcPct val="0"/>
                        </a:spcAft>
                        <a:buClrTx/>
                        <a:buSzTx/>
                        <a:buFontTx/>
                        <a:buNone/>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A cafeína facilitou a extubação precoce com redução da DBP e melhores resultados do neurodesenvolvimento aos 18 meses [125, 126]. Nesta coorte, aos 11 anos de idade, as crianças tratadas com cafeína tiveram melhor função respiratória [127] e redução do risco de comprometimento motor [128]. </a:t>
                      </a:r>
                    </a:p>
                    <a:p>
                      <a:pPr marL="457200" marR="0" lvl="1" indent="0" algn="just" defTabSz="914400" rtl="0" eaLnBrk="1" fontAlgn="base" latinLnBrk="0" hangingPunct="1">
                        <a:lnSpc>
                          <a:spcPct val="100000"/>
                        </a:lnSpc>
                        <a:spcBef>
                          <a:spcPct val="0"/>
                        </a:spcBef>
                        <a:spcAft>
                          <a:spcPct val="0"/>
                        </a:spcAft>
                        <a:buClrTx/>
                        <a:buSzTx/>
                        <a:buFontTx/>
                        <a:buNone/>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Coorte: Início precoce [129]; </a:t>
                      </a:r>
                    </a:p>
                    <a:p>
                      <a:pPr marL="457200" marR="0" lvl="1" indent="0" algn="just" defTabSz="914400" rtl="0" eaLnBrk="1" fontAlgn="base" latinLnBrk="0" hangingPunct="1">
                        <a:lnSpc>
                          <a:spcPct val="100000"/>
                        </a:lnSpc>
                        <a:spcBef>
                          <a:spcPct val="0"/>
                        </a:spcBef>
                        <a:spcAft>
                          <a:spcPct val="0"/>
                        </a:spcAft>
                        <a:buClrTx/>
                        <a:buSzTx/>
                        <a:buFontTx/>
                        <a:buNone/>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Ensaio clínico: cafeína profilática versus placebo foi abandonado precocemente devido à pior evolução no grupo com cafeína [130]. </a:t>
                      </a:r>
                    </a:p>
                    <a:p>
                      <a:pPr marL="457200" marR="0" lvl="1" indent="0" algn="just" defTabSz="914400" rtl="0" eaLnBrk="1" fontAlgn="base" latinLnBrk="0" hangingPunct="1">
                        <a:lnSpc>
                          <a:spcPct val="100000"/>
                        </a:lnSpc>
                        <a:spcBef>
                          <a:spcPct val="0"/>
                        </a:spcBef>
                        <a:spcAft>
                          <a:spcPct val="0"/>
                        </a:spcAft>
                        <a:buClrTx/>
                        <a:buSzTx/>
                        <a:buFontTx/>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Dose: 20 mg / kg, seguido de manutenção de 5 a 10 mg / kg / dia. Doses mais altas, 20mg / kg / dia podem ser ainda mais efetivas [131] mas estão associadas com aumento do risco de hemorragia cerebelar, hipertonicidade e aumento da carga epiléptica [132] </a:t>
                      </a:r>
                      <a:endParaRPr kumimoji="0" lang="pt-BR" altLang="pt-BR" sz="1600" b="0" i="0" u="none" strike="noStrike" cap="none" normalizeH="0" baseline="0" smtClean="0">
                        <a:ln>
                          <a:noFill/>
                        </a:ln>
                        <a:solidFill>
                          <a:srgbClr val="FF0000"/>
                        </a:solidFill>
                        <a:effectLst/>
                        <a:latin typeface="Gill Sans MT" panose="020B0502020104020203" pitchFamily="34" charset="0"/>
                      </a:endParaRPr>
                    </a:p>
                  </a:txBody>
                  <a:tcPr marL="83324" marR="83324"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44042" name="Text Box 11"/>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331913" y="908050"/>
          <a:ext cx="7632700" cy="5557838"/>
        </p:xfrm>
        <a:graphic>
          <a:graphicData uri="http://schemas.openxmlformats.org/drawingml/2006/table">
            <a:tbl>
              <a:tblPr/>
              <a:tblGrid>
                <a:gridCol w="7632700"/>
              </a:tblGrid>
              <a:tr h="10350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700" b="1" i="0" u="none" strike="noStrike" cap="none" normalizeH="0" baseline="0" dirty="0" smtClean="0">
                          <a:ln>
                            <a:noFill/>
                          </a:ln>
                          <a:solidFill>
                            <a:srgbClr val="000000"/>
                          </a:solidFill>
                          <a:effectLst/>
                          <a:latin typeface="Gill Sans MT" panose="020B0502020104020203" pitchFamily="34" charset="0"/>
                        </a:rPr>
                        <a:t>5) Um curto ciclo de dexametasona em doses baixas ou  muito baixas deve ser considerado para facilitar a </a:t>
                      </a:r>
                      <a:r>
                        <a:rPr kumimoji="0" lang="pt-BR" altLang="pt-BR" sz="1700" b="1" i="0" u="none" strike="noStrike" cap="none" normalizeH="0" baseline="0" dirty="0" err="1" smtClean="0">
                          <a:ln>
                            <a:noFill/>
                          </a:ln>
                          <a:solidFill>
                            <a:srgbClr val="000000"/>
                          </a:solidFill>
                          <a:effectLst/>
                          <a:latin typeface="Gill Sans MT" panose="020B0502020104020203" pitchFamily="34" charset="0"/>
                        </a:rPr>
                        <a:t>extubação</a:t>
                      </a:r>
                      <a:r>
                        <a:rPr kumimoji="0" lang="pt-BR" altLang="pt-BR" sz="1700" b="1" i="0" u="none" strike="noStrike" cap="none" normalizeH="0" baseline="0" dirty="0" smtClean="0">
                          <a:ln>
                            <a:noFill/>
                          </a:ln>
                          <a:solidFill>
                            <a:srgbClr val="000000"/>
                          </a:solidFill>
                          <a:effectLst/>
                          <a:latin typeface="Gill Sans MT" panose="020B0502020104020203" pitchFamily="34" charset="0"/>
                        </a:rPr>
                        <a:t> em bebês que permanecem em VM após 1 a 2 semanas (A2).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452278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a:t>
                      </a:r>
                      <a:r>
                        <a:rPr kumimoji="0" lang="pt-PT" altLang="pt-BR" sz="1600" b="0" i="0" u="none" strike="noStrike" cap="none" normalizeH="0" baseline="0" smtClean="0">
                          <a:ln>
                            <a:noFill/>
                          </a:ln>
                          <a:solidFill>
                            <a:srgbClr val="000000"/>
                          </a:solidFill>
                          <a:effectLst/>
                          <a:latin typeface="Gill Sans MT" panose="020B0502020104020203" pitchFamily="34" charset="0"/>
                        </a:rPr>
                        <a:t>Alguns lactentes que permanecerão em VM com o risco de inflamação pulmonar e aumento do risco de DBP,  podem ser tratado com corticosteroides sistêmicos.</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Mais de 50 ensaios clínicos randomizados que estudam os riscos e benefícios de vários esquemas de corticosteroides [133, 134].</a:t>
                      </a:r>
                    </a:p>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Dexametasona </a:t>
                      </a:r>
                    </a:p>
                    <a:p>
                      <a:pPr marL="457200" marR="0" lvl="1"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Aumenta a chance de sucesso da extubação e reduz a DBP, mas às custas do aumento do risco de sequelas do neurodesenvolvimento, se usado na primeira semana [133, 135]. Anteriormente, recomendamos que a menor dose eficaz fosse usada apenas para bebês com maior risco de DBP, como aqueles que permanecem dependentes do ventilador após 1 a 2 semanas. Há evidências casuais de que doses iniciais de dexametasona tão baixas quanto 0,05 mg / kg / dia podem ser eficazes [136, 137], Estudo insuficiente.</a:t>
                      </a:r>
                    </a:p>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A hidrocortisona profilática com baixas doses reduziu a DBP [138] com melhora nos desfechos neurológicos em menores  de 25 semanas de gestação [139].</a:t>
                      </a:r>
                      <a:endParaRPr kumimoji="0" lang="pt-BR" altLang="pt-BR" sz="1600" b="0" i="0" u="none" strike="noStrike" cap="none" normalizeH="0" baseline="0" smtClean="0">
                        <a:ln>
                          <a:noFill/>
                        </a:ln>
                        <a:solidFill>
                          <a:srgbClr val="FF0000"/>
                        </a:solidFill>
                        <a:effectLst/>
                        <a:latin typeface="Gill Sans MT" panose="020B0502020104020203" pitchFamily="34" charset="0"/>
                      </a:endParaRP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45066" name="Text Box 11"/>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93" name="Group 13"/>
          <p:cNvGraphicFramePr>
            <a:graphicFrameLocks noGrp="1"/>
          </p:cNvGraphicFramePr>
          <p:nvPr>
            <p:ph idx="1"/>
          </p:nvPr>
        </p:nvGraphicFramePr>
        <p:xfrm>
          <a:off x="1187450" y="836613"/>
          <a:ext cx="7315200" cy="5407337"/>
        </p:xfrm>
        <a:graphic>
          <a:graphicData uri="http://schemas.openxmlformats.org/drawingml/2006/table">
            <a:tbl>
              <a:tblPr/>
              <a:tblGrid>
                <a:gridCol w="7315200"/>
              </a:tblGrid>
              <a:tr h="6524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dirty="0" smtClean="0">
                          <a:ln>
                            <a:noFill/>
                          </a:ln>
                          <a:solidFill>
                            <a:srgbClr val="000000"/>
                          </a:solidFill>
                          <a:effectLst/>
                          <a:latin typeface="Gill Sans MT" panose="020B0502020104020203" pitchFamily="34" charset="0"/>
                        </a:rPr>
                        <a:t>6) A budesonida inalada pode ser considerada em lactentes com risco muito alto de DBP (A2).  </a:t>
                      </a: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47545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dirty="0" smtClean="0">
                          <a:ln>
                            <a:noFill/>
                          </a:ln>
                          <a:solidFill>
                            <a:srgbClr val="000000"/>
                          </a:solidFill>
                          <a:effectLst/>
                          <a:latin typeface="Gill Sans MT" panose="020B0502020104020203" pitchFamily="34" charset="0"/>
                        </a:rPr>
                        <a:t>A budesonida inalada parece uma alternativa lógica aos </a:t>
                      </a:r>
                      <a:r>
                        <a:rPr kumimoji="0" lang="pt-BR" altLang="pt-BR" sz="1800" b="0" i="0" u="none" strike="noStrike" cap="none" normalizeH="0" baseline="0" dirty="0" err="1" smtClean="0">
                          <a:ln>
                            <a:noFill/>
                          </a:ln>
                          <a:solidFill>
                            <a:srgbClr val="000000"/>
                          </a:solidFill>
                          <a:effectLst/>
                          <a:latin typeface="Gill Sans MT" panose="020B0502020104020203" pitchFamily="34" charset="0"/>
                        </a:rPr>
                        <a:t>esteróides</a:t>
                      </a:r>
                      <a:r>
                        <a:rPr kumimoji="0" lang="pt-BR" altLang="pt-BR" sz="1800" b="0" i="0" u="none" strike="noStrike" cap="none" normalizeH="0" baseline="0" dirty="0" smtClean="0">
                          <a:ln>
                            <a:noFill/>
                          </a:ln>
                          <a:solidFill>
                            <a:srgbClr val="000000"/>
                          </a:solidFill>
                          <a:effectLst/>
                          <a:latin typeface="Gill Sans MT" panose="020B0502020104020203" pitchFamily="34" charset="0"/>
                        </a:rPr>
                        <a:t> sistêmicos.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BR" altLang="pt-BR" sz="1800" b="0" i="0" u="none" strike="noStrike" cap="none" normalizeH="0" baseline="0" dirty="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dirty="0" smtClean="0">
                          <a:ln>
                            <a:noFill/>
                          </a:ln>
                          <a:solidFill>
                            <a:srgbClr val="000000"/>
                          </a:solidFill>
                          <a:effectLst/>
                          <a:latin typeface="Gill Sans MT" panose="020B0502020104020203" pitchFamily="34" charset="0"/>
                        </a:rPr>
                        <a:t>Uma recente revisão Cochrane de budesonida inalada precoce sugere uma redução na DBP [140].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800" b="0" i="0" u="none" strike="noStrike" cap="none" normalizeH="0" baseline="0" dirty="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dirty="0" smtClean="0">
                          <a:ln>
                            <a:noFill/>
                          </a:ln>
                          <a:solidFill>
                            <a:srgbClr val="000000"/>
                          </a:solidFill>
                          <a:effectLst/>
                          <a:latin typeface="Gill Sans MT" panose="020B0502020104020203" pitchFamily="34" charset="0"/>
                        </a:rPr>
                        <a:t>O estudo NEUROSIS: </a:t>
                      </a:r>
                    </a:p>
                    <a:p>
                      <a:pPr marL="457200" marR="0" lvl="1"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BR" altLang="pt-BR" sz="1800" b="0" i="0" u="none" strike="noStrike" cap="none" normalizeH="0" baseline="0" dirty="0" smtClean="0">
                          <a:ln>
                            <a:noFill/>
                          </a:ln>
                          <a:solidFill>
                            <a:srgbClr val="000000"/>
                          </a:solidFill>
                          <a:effectLst/>
                          <a:latin typeface="Gill Sans MT" panose="020B0502020104020203" pitchFamily="34" charset="0"/>
                        </a:rPr>
                        <a:t>A budesonida inalada profilaticamente reduz tanto a persistência do canal arterial (PCA) e a DBP; no entanto, tendência preocupante para o aumento da mortalidade antes da alta [141]. não houve diferença nos resultados do </a:t>
                      </a:r>
                      <a:r>
                        <a:rPr kumimoji="0" lang="pt-BR" altLang="pt-BR" sz="1800" b="0" i="0" u="none" strike="noStrike" cap="none" normalizeH="0" baseline="0" dirty="0" err="1" smtClean="0">
                          <a:ln>
                            <a:noFill/>
                          </a:ln>
                          <a:solidFill>
                            <a:srgbClr val="000000"/>
                          </a:solidFill>
                          <a:effectLst/>
                          <a:latin typeface="Gill Sans MT" panose="020B0502020104020203" pitchFamily="34" charset="0"/>
                        </a:rPr>
                        <a:t>neurodesenvolvimento</a:t>
                      </a:r>
                      <a:r>
                        <a:rPr kumimoji="0" lang="pt-BR" altLang="pt-BR" sz="1800" b="0" i="0" u="none" strike="noStrike" cap="none" normalizeH="0" baseline="0" dirty="0" smtClean="0">
                          <a:ln>
                            <a:noFill/>
                          </a:ln>
                          <a:solidFill>
                            <a:srgbClr val="000000"/>
                          </a:solidFill>
                          <a:effectLst/>
                          <a:latin typeface="Gill Sans MT" panose="020B0502020104020203" pitchFamily="34" charset="0"/>
                        </a:rPr>
                        <a:t>.</a:t>
                      </a:r>
                    </a:p>
                    <a:p>
                      <a:pPr marL="457200" marR="0" lvl="1"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pt-BR" altLang="pt-BR" sz="1800" b="0" i="0" u="none" strike="noStrike" cap="none" normalizeH="0" baseline="0" dirty="0" smtClean="0">
                        <a:ln>
                          <a:noFill/>
                        </a:ln>
                        <a:solidFill>
                          <a:srgbClr val="000000"/>
                        </a:solidFill>
                        <a:effectLst/>
                        <a:latin typeface="Gill Sans MT" panose="020B0502020104020203" pitchFamily="34" charset="0"/>
                      </a:endParaRPr>
                    </a:p>
                    <a:p>
                      <a:pPr marL="457200" marR="0" lvl="1"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BR" altLang="pt-BR" sz="1800" b="0" i="0" u="none" strike="noStrike" cap="none" normalizeH="0" baseline="0" dirty="0" smtClean="0">
                          <a:ln>
                            <a:noFill/>
                          </a:ln>
                          <a:solidFill>
                            <a:srgbClr val="000000"/>
                          </a:solidFill>
                          <a:effectLst/>
                          <a:latin typeface="Gill Sans MT" panose="020B0502020104020203" pitchFamily="34" charset="0"/>
                        </a:rPr>
                        <a:t>Meta-análise de 17 estudos de </a:t>
                      </a:r>
                      <a:r>
                        <a:rPr kumimoji="0" lang="pt-BR" altLang="pt-BR" sz="1800" b="0" i="0" u="none" strike="noStrike" cap="none" normalizeH="0" baseline="0" dirty="0" err="1" smtClean="0">
                          <a:ln>
                            <a:noFill/>
                          </a:ln>
                          <a:solidFill>
                            <a:srgbClr val="000000"/>
                          </a:solidFill>
                          <a:effectLst/>
                          <a:latin typeface="Gill Sans MT" panose="020B0502020104020203" pitchFamily="34" charset="0"/>
                        </a:rPr>
                        <a:t>corticosteróides</a:t>
                      </a:r>
                      <a:r>
                        <a:rPr kumimoji="0" lang="pt-BR" altLang="pt-BR" sz="1800" b="0" i="0" u="none" strike="noStrike" cap="none" normalizeH="0" baseline="0" dirty="0" smtClean="0">
                          <a:ln>
                            <a:noFill/>
                          </a:ln>
                          <a:solidFill>
                            <a:srgbClr val="000000"/>
                          </a:solidFill>
                          <a:effectLst/>
                          <a:latin typeface="Gill Sans MT" panose="020B0502020104020203" pitchFamily="34" charset="0"/>
                        </a:rPr>
                        <a:t> inalados precoces ou tardios incluindo 1807 bebês </a:t>
                      </a:r>
                    </a:p>
                    <a:p>
                      <a:pPr marL="914400" marR="0" lvl="2"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pt-BR" altLang="pt-BR" sz="1800" b="0" i="0" u="none" strike="noStrike" cap="none" normalizeH="0" baseline="0" dirty="0" smtClean="0">
                          <a:ln>
                            <a:noFill/>
                          </a:ln>
                          <a:solidFill>
                            <a:srgbClr val="000000"/>
                          </a:solidFill>
                          <a:effectLst/>
                          <a:latin typeface="Gill Sans MT" panose="020B0502020104020203" pitchFamily="34" charset="0"/>
                        </a:rPr>
                        <a:t> Redução significativa na DBP;</a:t>
                      </a:r>
                    </a:p>
                    <a:p>
                      <a:pPr marL="914400" marR="0" lvl="2"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pt-BR" altLang="pt-BR" sz="1800" b="0" i="0" u="none" strike="noStrike" cap="none" normalizeH="0" baseline="0" dirty="0" smtClean="0">
                          <a:ln>
                            <a:noFill/>
                          </a:ln>
                          <a:solidFill>
                            <a:srgbClr val="000000"/>
                          </a:solidFill>
                          <a:effectLst/>
                          <a:latin typeface="Gill Sans MT" panose="020B0502020104020203" pitchFamily="34" charset="0"/>
                        </a:rPr>
                        <a:t> Sem aumento na mortalidade;</a:t>
                      </a:r>
                    </a:p>
                    <a:p>
                      <a:pPr marL="914400" marR="0" lvl="2"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pt-BR" altLang="pt-BR" sz="1800" b="0" i="0" u="none" strike="noStrike" cap="none" normalizeH="0" baseline="0" dirty="0" smtClean="0">
                        <a:ln>
                          <a:noFill/>
                        </a:ln>
                        <a:solidFill>
                          <a:srgbClr val="000000"/>
                        </a:solidFill>
                        <a:effectLst/>
                        <a:latin typeface="Gill Sans MT" panose="020B0502020104020203" pitchFamily="34" charset="0"/>
                      </a:endParaRPr>
                    </a:p>
                  </a:txBody>
                  <a:tcPr marL="83326" marR="83326" marT="45717" marB="45717"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5" name="Retângulo 4"/>
          <p:cNvSpPr/>
          <p:nvPr/>
        </p:nvSpPr>
        <p:spPr>
          <a:xfrm>
            <a:off x="5508625" y="5157788"/>
            <a:ext cx="1150938" cy="7191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b="1" dirty="0"/>
              <a:t>Pode ser Usado</a:t>
            </a:r>
          </a:p>
        </p:txBody>
      </p:sp>
      <p:sp>
        <p:nvSpPr>
          <p:cNvPr id="46091" name="Text Box 13"/>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16" name="Group 12"/>
          <p:cNvGraphicFramePr>
            <a:graphicFrameLocks noGrp="1"/>
          </p:cNvGraphicFramePr>
          <p:nvPr>
            <p:ph idx="1"/>
          </p:nvPr>
        </p:nvGraphicFramePr>
        <p:xfrm>
          <a:off x="1042988" y="620713"/>
          <a:ext cx="7632700" cy="6035685"/>
        </p:xfrm>
        <a:graphic>
          <a:graphicData uri="http://schemas.openxmlformats.org/drawingml/2006/table">
            <a:tbl>
              <a:tblPr/>
              <a:tblGrid>
                <a:gridCol w="7632700"/>
              </a:tblGrid>
              <a:tr h="106680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7) Os opioides devem ser usados ​​seletivamente quando indicados pelo julgamento clínico e avaliação dos indicadores de dor (D1). O uso rotineiro de infusões de morfina ou midazolam em prematuros ventilados não é recomendado (A1).</a:t>
                      </a:r>
                    </a:p>
                  </a:txBody>
                  <a:tcPr marL="83326" marR="83326"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49688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Sedação e analgesia são questões controversas na gestão do SDR [144].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O número de procedimentos dolorosos experimentados no primeiro mês de vida está associado a um menor desenvolvimento cognitivo e perímetro cefálico em 1 ano, embora seja improvável que seja causa e efeito diretos [145].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 Ao realizar o LISA, há uma chance maior de se obter sucesso sem sedação [67].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Para intubações planejadas, muitos médicos preferem uso de um opiáceo de ação curta, relaxante muscular e atropina para maximizar o conforto [146] e melhorar as chances de sucesso da intubação [147].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Relaxantes musculares de longa duração, como o vecurônio, podem aumentar a necessidade de ventilação e não devem ser usados ​​[148].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A sedação de rotina de neonatos ventilados com opiáceos ou midazolam não é apoiada por evidências [149, 150].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6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600" b="0" i="0" u="none" strike="noStrike" cap="none" normalizeH="0" baseline="0" smtClean="0">
                          <a:ln>
                            <a:noFill/>
                          </a:ln>
                          <a:solidFill>
                            <a:srgbClr val="000000"/>
                          </a:solidFill>
                          <a:effectLst/>
                          <a:latin typeface="Gill Sans MT" panose="020B0502020104020203" pitchFamily="34" charset="0"/>
                        </a:rPr>
                        <a:t>Analgesia com sacarose e outros métodos não farmacológicos podem ser empregados para reduzir a dor processual menor [151].</a:t>
                      </a: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txBody>
                  <a:tcPr marL="83326" marR="83326" marT="45725" marB="4572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47114" name="Text Box 12"/>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8888" y="2852738"/>
            <a:ext cx="7499350" cy="1143000"/>
          </a:xfrm>
        </p:spPr>
        <p:txBody>
          <a:bodyPr vert="horz" wrap="square" lIns="91440" tIns="45720" rIns="91440" bIns="45720" numCol="1" anchorCtr="0" compatLnSpc="1">
            <a:prstTxWarp prst="textNoShape">
              <a:avLst/>
            </a:prstTxWarp>
            <a:normAutofit fontScale="90000"/>
          </a:bodyPr>
          <a:lstStyle/>
          <a:p>
            <a:pPr algn="ctr" eaLnBrk="1" hangingPunct="1">
              <a:defRPr/>
            </a:pPr>
            <a:r>
              <a:rPr lang="pt-BR" altLang="pt-BR" sz="3900" b="1" smtClean="0">
                <a:solidFill>
                  <a:srgbClr val="FF00FF"/>
                </a:solidFill>
                <a:effectLst>
                  <a:outerShdw blurRad="38100" dist="38100" dir="2700000" algn="tl">
                    <a:srgbClr val="C0C0C0"/>
                  </a:outerShdw>
                </a:effectLst>
              </a:rPr>
              <a:t>Monitorização e Cuidados de Suporte</a:t>
            </a:r>
            <a:br>
              <a:rPr lang="pt-BR" altLang="pt-BR" sz="3900" b="1" smtClean="0">
                <a:solidFill>
                  <a:srgbClr val="FF00FF"/>
                </a:solidFill>
                <a:effectLst>
                  <a:outerShdw blurRad="38100" dist="38100" dir="2700000" algn="tl">
                    <a:srgbClr val="C0C0C0"/>
                  </a:outerShdw>
                </a:effectLst>
              </a:rPr>
            </a:br>
            <a:r>
              <a:rPr lang="pt-BR" altLang="pt-BR" sz="3900" b="1" smtClean="0">
                <a:solidFill>
                  <a:srgbClr val="FF00FF"/>
                </a:solidFill>
                <a:effectLst>
                  <a:outerShdw blurRad="38100" dist="38100" dir="2700000" algn="tl">
                    <a:srgbClr val="C0C0C0"/>
                  </a:outerShdw>
                </a:effectLst>
              </a:rPr>
              <a:t/>
            </a:r>
            <a:br>
              <a:rPr lang="pt-BR" altLang="pt-BR" sz="3900" b="1" smtClean="0">
                <a:solidFill>
                  <a:srgbClr val="FF00FF"/>
                </a:solidFill>
                <a:effectLst>
                  <a:outerShdw blurRad="38100" dist="38100" dir="2700000" algn="tl">
                    <a:srgbClr val="C0C0C0"/>
                  </a:outerShdw>
                </a:effectLst>
              </a:rPr>
            </a:br>
            <a:r>
              <a:rPr lang="pt-BR" altLang="pt-BR" sz="3900" b="1" smtClean="0">
                <a:solidFill>
                  <a:srgbClr val="FF00FF"/>
                </a:solidFill>
                <a:effectLst>
                  <a:outerShdw blurRad="38100" dist="38100" dir="2700000" algn="tl">
                    <a:srgbClr val="C0C0C0"/>
                  </a:outerShdw>
                </a:effectLst>
              </a:rPr>
              <a:t>Controle de temperatura </a:t>
            </a:r>
            <a:br>
              <a:rPr lang="pt-BR" altLang="pt-BR" sz="3900" b="1" smtClean="0">
                <a:solidFill>
                  <a:srgbClr val="FF00FF"/>
                </a:solidFill>
                <a:effectLst>
                  <a:outerShdw blurRad="38100" dist="38100" dir="2700000" algn="tl">
                    <a:srgbClr val="C0C0C0"/>
                  </a:outerShdw>
                </a:effectLst>
              </a:rPr>
            </a:br>
            <a:r>
              <a:rPr lang="pt-BR" altLang="pt-BR" sz="3900" b="1" smtClean="0">
                <a:solidFill>
                  <a:srgbClr val="FF00FF"/>
                </a:solidFill>
                <a:effectLst>
                  <a:outerShdw blurRad="38100" dist="38100" dir="2700000" algn="tl">
                    <a:srgbClr val="C0C0C0"/>
                  </a:outerShdw>
                </a:effectLst>
              </a:rPr>
              <a:t/>
            </a:r>
            <a:br>
              <a:rPr lang="pt-BR" altLang="pt-BR" sz="3900" b="1" smtClean="0">
                <a:solidFill>
                  <a:srgbClr val="FF00FF"/>
                </a:solidFill>
                <a:effectLst>
                  <a:outerShdw blurRad="38100" dist="38100" dir="2700000" algn="tl">
                    <a:srgbClr val="C0C0C0"/>
                  </a:outerShdw>
                </a:effectLst>
              </a:rPr>
            </a:br>
            <a:r>
              <a:rPr lang="pt-BR" altLang="pt-BR" sz="3900" b="1" smtClean="0">
                <a:solidFill>
                  <a:srgbClr val="FF00FF"/>
                </a:solidFill>
                <a:effectLst>
                  <a:outerShdw blurRad="38100" dist="38100" dir="2700000" algn="tl">
                    <a:srgbClr val="C0C0C0"/>
                  </a:outerShdw>
                </a:effectLst>
              </a:rPr>
              <a:t>Antibióticos</a:t>
            </a:r>
            <a:r>
              <a:rPr lang="pt-BR" altLang="pt-BR" sz="3900" smtClean="0">
                <a:solidFill>
                  <a:srgbClr val="FF00FF"/>
                </a:solidFill>
                <a:effectLst>
                  <a:outerShdw blurRad="38100" dist="38100" dir="2700000" algn="tl">
                    <a:srgbClr val="C0C0C0"/>
                  </a:outerShdw>
                </a:effectLst>
              </a:rPr>
              <a:t/>
            </a:r>
            <a:br>
              <a:rPr lang="pt-BR" altLang="pt-BR" sz="3900" smtClean="0">
                <a:solidFill>
                  <a:srgbClr val="FF00FF"/>
                </a:solidFill>
                <a:effectLst>
                  <a:outerShdw blurRad="38100" dist="38100" dir="2700000" algn="tl">
                    <a:srgbClr val="C0C0C0"/>
                  </a:outerShdw>
                </a:effectLst>
              </a:rPr>
            </a:br>
            <a:endParaRPr lang="pt-BR" altLang="pt-BR" sz="3900" smtClean="0">
              <a:solidFill>
                <a:srgbClr val="FF00FF"/>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wrap="square" lIns="91440" tIns="45720" rIns="91440" bIns="45720" numCol="1" anchorCtr="0" compatLnSpc="1">
            <a:prstTxWarp prst="textNoShape">
              <a:avLst/>
            </a:prstTxWarp>
          </a:bodyPr>
          <a:lstStyle/>
          <a:p>
            <a:pPr eaLnBrk="1" hangingPunct="1">
              <a:defRPr/>
            </a:pPr>
            <a:r>
              <a:rPr lang="pt-BR" altLang="pt-BR" smtClean="0">
                <a:solidFill>
                  <a:srgbClr val="0000FF"/>
                </a:solidFill>
                <a:effectLst>
                  <a:outerShdw blurRad="38100" dist="38100" dir="2700000" algn="tl">
                    <a:srgbClr val="C0C0C0"/>
                  </a:outerShdw>
                </a:effectLst>
              </a:rPr>
              <a:t>Recomendações</a:t>
            </a:r>
          </a:p>
        </p:txBody>
      </p:sp>
      <p:graphicFrame>
        <p:nvGraphicFramePr>
          <p:cNvPr id="4" name="Espaço Reservado para Conteúdo 3"/>
          <p:cNvGraphicFramePr>
            <a:graphicFrameLocks noGrp="1"/>
          </p:cNvGraphicFramePr>
          <p:nvPr>
            <p:ph idx="1"/>
          </p:nvPr>
        </p:nvGraphicFramePr>
        <p:xfrm>
          <a:off x="1042988" y="1484313"/>
          <a:ext cx="7499350" cy="4608513"/>
        </p:xfrm>
        <a:graphic>
          <a:graphicData uri="http://schemas.openxmlformats.org/drawingml/2006/table">
            <a:tbl>
              <a:tblPr/>
              <a:tblGrid>
                <a:gridCol w="7499350"/>
              </a:tblGrid>
              <a:tr h="6524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1) A temperatura central deve ser mantida entre 36,5 e 37,5 °C em todos os momentos (C1).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5557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2) A maioria dos bebês deve ser iniciada com fluidos intravenosos de 70 a 80 ml / kg / dia em uma incubadora umidificada, embora alguns bebês muito imaturos possam precisar de mais (C2). Os fluidos devem ser adaptados individualmente de acordo com os níveis séricos de sódio, débito urinário e perda de peso (D1).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15557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3) A nutrição parenteral deve ser iniciada desde o nascimento. Os aminoácidos 1–2 g /kg / dia devem ser iniciados desde o primeiro dia e rapidamente construídos até 2.5–3.5 g / kg / dia (C2). Os lipídeos devem ser iniciados desde o primeiro dia e construídos até um máximo de 4,0 g / kg / dia, se tolerados (C2).</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8445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4) A alimentação enteral com leite materno deve ser iniciada a partir do primeiro dia se o bebê estiver hemodinamicamente estável (B2).</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258888" y="908050"/>
          <a:ext cx="7388225" cy="5400676"/>
        </p:xfrm>
        <a:graphic>
          <a:graphicData uri="http://schemas.openxmlformats.org/drawingml/2006/table">
            <a:tbl>
              <a:tblPr/>
              <a:tblGrid>
                <a:gridCol w="7388225"/>
              </a:tblGrid>
              <a:tr h="8493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000000"/>
                          </a:solidFill>
                          <a:effectLst/>
                          <a:latin typeface="Gill Sans MT" panose="020B0502020104020203" pitchFamily="34" charset="0"/>
                        </a:rPr>
                        <a:t>1) A temperatura do recém nascido deve ser mantida entre 36,5 e 37,5 °C em todos os momentos (C1).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45513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Hipotermia está associada a pior prognóstico, embora não esteja claro se isso é causa e efeito diretos [154].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Após o nascimento,  o envolvimento imediato em um saco de polietileno sob um aquecedor radiante reduz a perda de calor [53].</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Incubadoras controladas com temperatura cutânea de 36,5 ° C diminuem a mortalidade neonatal [155].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Para os bebês menores, a umidade de 60 a 80% deve ser usada inicialmente e reduzida à medida que a integridade da pele melhora.</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BR"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800" b="0" i="0" u="none" strike="noStrike" cap="none" normalizeH="0" baseline="0" smtClean="0">
                          <a:ln>
                            <a:noFill/>
                          </a:ln>
                          <a:solidFill>
                            <a:srgbClr val="000000"/>
                          </a:solidFill>
                          <a:effectLst/>
                          <a:latin typeface="Gill Sans MT" panose="020B0502020104020203" pitchFamily="34" charset="0"/>
                        </a:rPr>
                        <a:t> O Método Mãe Canguru (MMC) é um meio eficaz de manter a temperatura e maximizar o vínculo materno-infantil mesmo em bebês ventilados com o potencial de benefícios.[156, 157] .</a:t>
                      </a:r>
                      <a:endParaRPr kumimoji="0" lang="pt-BR" altLang="pt-BR" sz="1800" b="1" i="0" u="none" strike="noStrike" cap="none" normalizeH="0" baseline="0" smtClean="0">
                        <a:ln>
                          <a:noFill/>
                        </a:ln>
                        <a:solidFill>
                          <a:srgbClr val="000000"/>
                        </a:solidFill>
                        <a:effectLst/>
                        <a:latin typeface="Gill Sans MT" panose="020B0502020104020203" pitchFamily="34" charset="0"/>
                      </a:endParaRP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50186" name="Text Box 11"/>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403350" y="620713"/>
          <a:ext cx="7129463" cy="5688013"/>
        </p:xfrm>
        <a:graphic>
          <a:graphicData uri="http://schemas.openxmlformats.org/drawingml/2006/table">
            <a:tbl>
              <a:tblPr/>
              <a:tblGrid>
                <a:gridCol w="7129463"/>
              </a:tblGrid>
              <a:tr h="14287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2) A maioria dos bebês deve ser iniciada com fluidos intravenosos de 70 a 80 ml/kg/dia em uma incubadora umidificada, embora alguns bebês muito imaturos possam precisar de mais (C2). Os fluidos devem ser adaptados individualmente de acordo com os níveis séricos de sódio, débito urinário e perda de peso (D1).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425926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700" b="0" i="0" u="none" strike="noStrike" cap="none" normalizeH="0" baseline="0" smtClean="0">
                          <a:ln>
                            <a:noFill/>
                          </a:ln>
                          <a:solidFill>
                            <a:srgbClr val="000000"/>
                          </a:solidFill>
                          <a:effectLst/>
                          <a:latin typeface="Gill Sans MT" panose="020B0502020104020203" pitchFamily="34" charset="0"/>
                        </a:rPr>
                        <a:t> Pr</a:t>
                      </a:r>
                      <a:r>
                        <a:rPr kumimoji="0" lang="pt-BR" altLang="pt-BR" sz="1700" b="0" i="0" u="none" strike="noStrike" cap="none" normalizeH="0" baseline="0" smtClean="0">
                          <a:ln>
                            <a:noFill/>
                          </a:ln>
                          <a:solidFill>
                            <a:srgbClr val="000000"/>
                          </a:solidFill>
                          <a:effectLst/>
                          <a:latin typeface="Gill Sans MT" panose="020B0502020104020203" pitchFamily="34" charset="0"/>
                        </a:rPr>
                        <a:t>é-</a:t>
                      </a:r>
                      <a:r>
                        <a:rPr kumimoji="0" lang="pt-PT" altLang="pt-BR" sz="1700" b="0" i="0" u="none" strike="noStrike" cap="none" normalizeH="0" baseline="0" smtClean="0">
                          <a:ln>
                            <a:noFill/>
                          </a:ln>
                          <a:solidFill>
                            <a:srgbClr val="000000"/>
                          </a:solidFill>
                          <a:effectLst/>
                          <a:latin typeface="Gill Sans MT" panose="020B0502020104020203" pitchFamily="34" charset="0"/>
                        </a:rPr>
                        <a:t>termos </a:t>
                      </a:r>
                    </a:p>
                    <a:p>
                      <a:pPr marL="457200" marR="0" lvl="1"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PT" altLang="pt-BR" sz="1700" b="0" i="0" u="none" strike="noStrike" cap="none" normalizeH="0" baseline="0" smtClean="0">
                          <a:ln>
                            <a:noFill/>
                          </a:ln>
                          <a:solidFill>
                            <a:srgbClr val="000000"/>
                          </a:solidFill>
                          <a:effectLst/>
                          <a:latin typeface="Gill Sans MT" panose="020B0502020104020203" pitchFamily="34" charset="0"/>
                        </a:rPr>
                        <a:t>Tem altas perdas transcutâneas de água;</a:t>
                      </a:r>
                    </a:p>
                    <a:p>
                      <a:pPr marL="457200" marR="0" lvl="1" indent="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PT" altLang="pt-BR" sz="1700" b="0" i="0" u="none" strike="noStrike" cap="none" normalizeH="0" baseline="0" smtClean="0">
                          <a:ln>
                            <a:noFill/>
                          </a:ln>
                          <a:solidFill>
                            <a:srgbClr val="000000"/>
                          </a:solidFill>
                          <a:effectLst/>
                          <a:latin typeface="Gill Sans MT" panose="020B0502020104020203" pitchFamily="34" charset="0"/>
                        </a:rPr>
                        <a:t>A água e o sódio se movem do interstício para os compartimentos intravasculares, tornando o equilíbrio de fluidos desafiador;</a:t>
                      </a:r>
                    </a:p>
                    <a:p>
                      <a:pPr marL="457200" marR="0" lvl="1"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pt-PT" altLang="pt-BR" sz="17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700" b="0" i="0" u="none" strike="noStrike" cap="none" normalizeH="0" baseline="0" smtClean="0">
                          <a:ln>
                            <a:noFill/>
                          </a:ln>
                          <a:solidFill>
                            <a:srgbClr val="000000"/>
                          </a:solidFill>
                          <a:effectLst/>
                          <a:latin typeface="Gill Sans MT" panose="020B0502020104020203" pitchFamily="34" charset="0"/>
                        </a:rPr>
                        <a:t>  Iniciar de 70-80 mL / kg / dia e ajustes individualizados de acordo com o equilíbrio de fluidos, a mudança de peso e os níveis de eletrólitos séricos.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7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700" b="0" i="0" u="none" strike="noStrike" cap="none" normalizeH="0" baseline="0" smtClean="0">
                          <a:ln>
                            <a:noFill/>
                          </a:ln>
                          <a:solidFill>
                            <a:srgbClr val="000000"/>
                          </a:solidFill>
                          <a:effectLst/>
                          <a:latin typeface="Gill Sans MT" panose="020B0502020104020203" pitchFamily="34" charset="0"/>
                        </a:rPr>
                        <a:t> Pequena perda de peso pós-natal é normal.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7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700" b="0" i="0" u="none" strike="noStrike" cap="none" normalizeH="0" baseline="0" smtClean="0">
                          <a:ln>
                            <a:noFill/>
                          </a:ln>
                          <a:solidFill>
                            <a:srgbClr val="000000"/>
                          </a:solidFill>
                          <a:effectLst/>
                          <a:latin typeface="Gill Sans MT" panose="020B0502020104020203" pitchFamily="34" charset="0"/>
                        </a:rPr>
                        <a:t> Regimes com fluidos mais restritos têm melhores resultados com reduções no canal arterial (CA), enterocolite necrosante (ECN) e DBP [161]. </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700" b="0" i="0" u="none" strike="noStrike" cap="none" normalizeH="0" baseline="0" smtClean="0">
                        <a:ln>
                          <a:noFill/>
                        </a:ln>
                        <a:solidFill>
                          <a:srgbClr val="000000"/>
                        </a:solidFill>
                        <a:effectLst/>
                        <a:latin typeface="Gill Sans MT" panose="020B0502020104020203" pitchFamily="34" charset="0"/>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700" b="0" i="0" u="none" strike="noStrike" cap="none" normalizeH="0" baseline="0" smtClean="0">
                          <a:ln>
                            <a:noFill/>
                          </a:ln>
                          <a:solidFill>
                            <a:srgbClr val="000000"/>
                          </a:solidFill>
                          <a:effectLst/>
                          <a:latin typeface="Gill Sans MT" panose="020B0502020104020203" pitchFamily="34" charset="0"/>
                        </a:rPr>
                        <a:t> Retardar a introdução da suplementação de sódio até além do terceiro dia ou 5% de perda de peso também melhorará o resultado [162]. </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51210" name="Text Box 11"/>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37" name="Group 13"/>
          <p:cNvGraphicFramePr>
            <a:graphicFrameLocks noGrp="1"/>
          </p:cNvGraphicFramePr>
          <p:nvPr>
            <p:ph idx="1"/>
          </p:nvPr>
        </p:nvGraphicFramePr>
        <p:xfrm>
          <a:off x="1258888" y="692150"/>
          <a:ext cx="7067550" cy="5219700"/>
        </p:xfrm>
        <a:graphic>
          <a:graphicData uri="http://schemas.openxmlformats.org/drawingml/2006/table">
            <a:tbl>
              <a:tblPr/>
              <a:tblGrid>
                <a:gridCol w="7067550"/>
              </a:tblGrid>
              <a:tr h="13112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3) A nutrição parenteral deve ser iniciada desde o nascimento. Os aminoácidos 1–2 g /kg / dia devem ser iniciados desde o primeiro dia e aumentados gradualmente até 2.5–3.5 g / kg / dia (C2). Os lipídeos devem ser iniciados desde o primeiro dia e construídos até um máximo de 4,0 g / kg / dia, se tolerados (C2).</a:t>
                      </a:r>
                    </a:p>
                  </a:txBody>
                  <a:tcPr marL="83326" marR="83326" marT="45726" marB="457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390842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A nutrição parenteral deve ser iniciada imediatamente, pois a alimentação enteral é inicialmente limitada.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O início precoce de níveis mais altos de aminoácidos parenterais</a:t>
                      </a:r>
                    </a:p>
                    <a:p>
                      <a:pPr marL="457200" marR="0" lvl="1" indent="0" algn="l"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resulta em menor falha de crescimento pós-natal e um aumento no balanço proteico positivo [163].</a:t>
                      </a:r>
                    </a:p>
                    <a:p>
                      <a:pPr marL="457200" marR="0" lvl="1"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A partir do primeiro dia </a:t>
                      </a:r>
                    </a:p>
                    <a:p>
                      <a:pPr marL="457200" marR="0" lvl="1" indent="0" algn="l"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PROTEINAS: 1,5 g / kg [164]</a:t>
                      </a:r>
                    </a:p>
                    <a:p>
                      <a:pPr marL="457200" marR="0" lvl="1" indent="0" algn="l"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LIPIDEOS 1-2 g / kg </a:t>
                      </a:r>
                    </a:p>
                  </a:txBody>
                  <a:tcPr marL="83326" marR="83326" marT="45726" marB="457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5" name="Retângulo 4"/>
          <p:cNvSpPr/>
          <p:nvPr/>
        </p:nvSpPr>
        <p:spPr>
          <a:xfrm>
            <a:off x="5003800" y="3573463"/>
            <a:ext cx="2592388" cy="1079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1" algn="ctr" eaLnBrk="1" fontAlgn="auto" hangingPunct="1">
              <a:spcBef>
                <a:spcPts val="0"/>
              </a:spcBef>
              <a:spcAft>
                <a:spcPts val="0"/>
              </a:spcAft>
              <a:defRPr/>
            </a:pPr>
            <a:endParaRPr lang="pt-PT" b="1" dirty="0">
              <a:solidFill>
                <a:schemeClr val="bg1">
                  <a:lumMod val="95000"/>
                </a:schemeClr>
              </a:solidFill>
            </a:endParaRPr>
          </a:p>
          <a:p>
            <a:pPr marL="0" lvl="1" algn="ctr" eaLnBrk="1" fontAlgn="auto" hangingPunct="1">
              <a:spcBef>
                <a:spcPts val="0"/>
              </a:spcBef>
              <a:spcAft>
                <a:spcPts val="0"/>
              </a:spcAft>
              <a:defRPr/>
            </a:pPr>
            <a:r>
              <a:rPr lang="pt-PT" b="1" dirty="0">
                <a:solidFill>
                  <a:schemeClr val="bg1">
                    <a:lumMod val="95000"/>
                  </a:schemeClr>
                </a:solidFill>
              </a:rPr>
              <a:t>aumentar para um máximo de 3,5 g / kg de aminoácido [165]. </a:t>
            </a:r>
            <a:endParaRPr lang="pt-BR" sz="1600" b="1" dirty="0">
              <a:solidFill>
                <a:schemeClr val="bg1">
                  <a:lumMod val="95000"/>
                </a:schemeClr>
              </a:solidFill>
            </a:endParaRPr>
          </a:p>
          <a:p>
            <a:pPr algn="ctr" eaLnBrk="1" fontAlgn="auto" hangingPunct="1">
              <a:spcBef>
                <a:spcPts val="0"/>
              </a:spcBef>
              <a:spcAft>
                <a:spcPts val="0"/>
              </a:spcAft>
              <a:defRPr/>
            </a:pPr>
            <a:endParaRPr lang="pt-BR" dirty="0"/>
          </a:p>
        </p:txBody>
      </p:sp>
      <p:sp>
        <p:nvSpPr>
          <p:cNvPr id="52235" name="Text Box 13"/>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1331913" y="1341438"/>
          <a:ext cx="7499350" cy="4637087"/>
        </p:xfrm>
        <a:graphic>
          <a:graphicData uri="http://schemas.openxmlformats.org/drawingml/2006/table">
            <a:tbl>
              <a:tblPr/>
              <a:tblGrid>
                <a:gridCol w="7499350"/>
              </a:tblGrid>
              <a:tr h="7270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smtClean="0">
                          <a:ln>
                            <a:noFill/>
                          </a:ln>
                          <a:solidFill>
                            <a:srgbClr val="000000"/>
                          </a:solidFill>
                          <a:effectLst/>
                          <a:latin typeface="Gill Sans MT" panose="020B0502020104020203" pitchFamily="34" charset="0"/>
                        </a:rPr>
                        <a:t>4) A alimentação enteral com leite materno deve ser iniciada a partir do primeiro dia se o bebê estiver hemodinamicamente estável (B2).</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3910012">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Para RNs estáveis, uma pequena quantidade (0,5 a 1 mL /kg/h) de leite materno pode ser iniciada cedo para iniciar a alimentação enteral [166].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 Não há evidência de aumento da ECN com o avanço rápido da alimentação até 30 mL/ kg/dia em bebês com MBP estável [167].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O leite materno é a opção preferida para o início da alimentação; no entanto, se não estiver disponível, o leite materno doador pasteurizado é melhor que a fórmula para reduzir o risco de ECN, mas resultará em crescimento pós-natal mais lento [168].</a:t>
                      </a:r>
                    </a:p>
                  </a:txBody>
                  <a:tcPr marL="83326" marR="83326"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53258" name="Text Box 11"/>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31913" y="2924175"/>
            <a:ext cx="7497762" cy="1143000"/>
          </a:xfrm>
        </p:spPr>
        <p:txBody>
          <a:bodyPr vert="horz" wrap="square" lIns="91440" tIns="45720" rIns="91440" bIns="45720" numCol="1" anchorCtr="0" compatLnSpc="1">
            <a:prstTxWarp prst="textNoShape">
              <a:avLst/>
            </a:prstTxWarp>
            <a:normAutofit fontScale="90000"/>
          </a:bodyPr>
          <a:lstStyle/>
          <a:p>
            <a:pPr algn="ctr" eaLnBrk="1" hangingPunct="1">
              <a:defRPr/>
            </a:pPr>
            <a:r>
              <a:rPr lang="pt-BR" altLang="pt-BR" sz="4400" b="1" smtClean="0">
                <a:solidFill>
                  <a:srgbClr val="FF00FF"/>
                </a:solidFill>
                <a:effectLst>
                  <a:outerShdw blurRad="38100" dist="38100" dir="2700000" algn="tl">
                    <a:srgbClr val="C0C0C0"/>
                  </a:outerShdw>
                </a:effectLst>
              </a:rPr>
              <a:t>Gerenciando Pressão Arterial e Perfusão </a:t>
            </a:r>
            <a:r>
              <a:rPr lang="pt-BR" altLang="pt-BR" sz="4400" smtClean="0">
                <a:solidFill>
                  <a:srgbClr val="FF00FF"/>
                </a:solidFill>
                <a:effectLst>
                  <a:outerShdw blurRad="38100" dist="38100" dir="2700000" algn="tl">
                    <a:srgbClr val="C0C0C0"/>
                  </a:outerShdw>
                </a:effectLst>
              </a:rPr>
              <a:t/>
            </a:r>
            <a:br>
              <a:rPr lang="pt-BR" altLang="pt-BR" sz="4400" smtClean="0">
                <a:solidFill>
                  <a:srgbClr val="FF00FF"/>
                </a:solidFill>
                <a:effectLst>
                  <a:outerShdw blurRad="38100" dist="38100" dir="2700000" algn="tl">
                    <a:srgbClr val="C0C0C0"/>
                  </a:outerShdw>
                </a:effectLst>
              </a:rPr>
            </a:br>
            <a:endParaRPr lang="pt-BR" altLang="pt-BR" sz="4400" smtClean="0">
              <a:solidFill>
                <a:srgbClr val="FF00FF"/>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wrap="square" lIns="91440" tIns="45720" rIns="91440" bIns="45720" numCol="1" anchorCtr="0" compatLnSpc="1">
            <a:prstTxWarp prst="textNoShape">
              <a:avLst/>
            </a:prstTxWarp>
          </a:bodyPr>
          <a:lstStyle/>
          <a:p>
            <a:pPr eaLnBrk="1" hangingPunct="1">
              <a:defRPr/>
            </a:pPr>
            <a:r>
              <a:rPr lang="pt-BR" altLang="pt-BR" smtClean="0">
                <a:solidFill>
                  <a:srgbClr val="0000FF"/>
                </a:solidFill>
                <a:effectLst>
                  <a:outerShdw blurRad="38100" dist="38100" dir="2700000" algn="tl">
                    <a:srgbClr val="C0C0C0"/>
                  </a:outerShdw>
                </a:effectLst>
              </a:rPr>
              <a:t>Recomendações</a:t>
            </a:r>
          </a:p>
        </p:txBody>
      </p:sp>
      <p:graphicFrame>
        <p:nvGraphicFramePr>
          <p:cNvPr id="4" name="Espaço Reservado para Conteúdo 3"/>
          <p:cNvGraphicFramePr>
            <a:graphicFrameLocks noGrp="1"/>
          </p:cNvGraphicFramePr>
          <p:nvPr>
            <p:ph idx="1"/>
          </p:nvPr>
        </p:nvGraphicFramePr>
        <p:xfrm>
          <a:off x="1187450" y="1447800"/>
          <a:ext cx="7416800" cy="4457700"/>
        </p:xfrm>
        <a:graphic>
          <a:graphicData uri="http://schemas.openxmlformats.org/drawingml/2006/table">
            <a:tbl>
              <a:tblPr firstRow="1" bandRow="1">
                <a:tableStyleId>{8A107856-5554-42FB-B03E-39F5DBC370BA}</a:tableStyleId>
              </a:tblPr>
              <a:tblGrid>
                <a:gridCol w="7416800"/>
              </a:tblGrid>
              <a:tr h="1189112">
                <a:tc>
                  <a:txBody>
                    <a:bodyPr/>
                    <a:lstStyle/>
                    <a:p>
                      <a:pPr algn="just"/>
                      <a:r>
                        <a:rPr lang="pt-PT" sz="1800" kern="1200" dirty="0" smtClean="0"/>
                        <a:t>1) O tratamento da hipotensão é recomendado quando confirmado por evidência de má perfusão tecidual, como oligúria, acidose e mau retorno capilar, em vez de valores numéricos puros (C2). </a:t>
                      </a:r>
                      <a:endParaRPr lang="pt-BR" dirty="0"/>
                    </a:p>
                  </a:txBody>
                  <a:tcPr marL="79468" marR="79468"/>
                </a:tc>
              </a:tr>
              <a:tr h="100682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pt-PT" sz="1800" b="1" kern="1200" dirty="0" smtClean="0"/>
                        <a:t>2) Se for tomada a decisão de tentar o fechamento terapêutico do CA, pode-se usar indometacina, ibuprofeno ou paracetamol (A2). </a:t>
                      </a:r>
                      <a:endParaRPr lang="pt-BR" b="1" dirty="0"/>
                    </a:p>
                  </a:txBody>
                  <a:tcPr marL="79468" marR="79468"/>
                </a:tc>
              </a:tr>
              <a:tr h="2261768">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pt-PT" sz="1800" b="1" kern="1200" dirty="0" smtClean="0"/>
                        <a:t>3) A concentração de hemoglobina (Hb) deve ser mantida dentro de limites aceitáveis. Os limiares de Hb para lactentes com doença cardiopulmonar grave são 12 g / dL (HCT 36%), 11 g / dL (HCT 30%) para aqueles que são dependentes de oxigênio e 7 g / dL (HCT 25%) para bebês estáveis ​​além de 2 semanas de idade (C2).</a:t>
                      </a:r>
                      <a:endParaRPr lang="pt-BR" b="1" dirty="0" smtClean="0"/>
                    </a:p>
                    <a:p>
                      <a:pPr algn="just"/>
                      <a:endParaRPr lang="pt-BR" b="1" dirty="0"/>
                    </a:p>
                  </a:txBody>
                  <a:tcPr marL="79468" marR="79468"/>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971550" y="762000"/>
          <a:ext cx="8013700" cy="6096000"/>
        </p:xfrm>
        <a:graphic>
          <a:graphicData uri="http://schemas.openxmlformats.org/drawingml/2006/table">
            <a:tbl>
              <a:tblPr/>
              <a:tblGrid>
                <a:gridCol w="8013700"/>
              </a:tblGrid>
              <a:tr h="9588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800" b="1" i="0" u="none" strike="noStrike" cap="none" normalizeH="0" baseline="0" smtClean="0">
                          <a:ln>
                            <a:noFill/>
                          </a:ln>
                          <a:solidFill>
                            <a:srgbClr val="000000"/>
                          </a:solidFill>
                          <a:effectLst/>
                          <a:latin typeface="Gill Sans MT" panose="020B0502020104020203" pitchFamily="34" charset="0"/>
                        </a:rPr>
                        <a:t>1) O tratamento da hipotensão é recomendado quando confirmado por evidência de má perfusão tecidual, como oligúria, acidose e mau retorno capilar, em vez de valores numéricos puros (C2). </a:t>
                      </a:r>
                      <a:endParaRPr kumimoji="0" lang="pt-BR" altLang="pt-BR" sz="1800" b="1"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1371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fontAlgn="base">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Os esteróides pré-natais, o clampeamento tardio do cordão umbilical e a não realização de VM estão associados a uma maior pressão arterial média após o nascimento.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Hipotensão </a:t>
                      </a:r>
                    </a:p>
                    <a:p>
                      <a:pPr marL="457200" marR="0" lvl="1" indent="0" algn="l"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limiares para intervenção e tratamento ideal não é claro [169]. </a:t>
                      </a:r>
                    </a:p>
                    <a:p>
                      <a:pPr marL="457200" marR="0" lvl="1" indent="0" algn="l"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A pressão arterial aumenta gradualmente ao longo das primeiras 24 horas de vida, mas varia muito em cada idade gestacional [170]. </a:t>
                      </a:r>
                    </a:p>
                    <a:p>
                      <a:pPr marL="457200" marR="0" lvl="1" indent="0" algn="l"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A definição como pressão arterial média menor que a idade gestacional em semanas é amplamente aceita; no entanto, muitos bebês com RDS não seguem essa definição e não necessariamente precisarão de tratamento</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Ecocardiografia funcional : hipovolemia, grandes desvios ductais E-D ou disfunção miocárdica;</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 A hipovolemia é super-diagnosticada, e a administração de doses salinas está associada a desfechos mais desfavoráveis ​​[173].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Dopamina é mais eficaz que a dobutamina no aumento da pressão arterial em lactentes hipotensos, embora a dobutamina ou epinefrina sejam melhor para disfunção ventricular[174]. </a:t>
                      </a:r>
                    </a:p>
                    <a:p>
                      <a:pPr marL="457200" marR="0" lvl="1" indent="0" algn="l"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Ensaios randomizados que exploram limiares para intervenção com inotrópicos foram mal sucedidos devido ao recrutamento deficiente; entretanto, </a:t>
                      </a:r>
                    </a:p>
                    <a:p>
                      <a:pPr marL="457200" marR="0" lvl="1" indent="0" algn="l"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Um estudo observacional mostrou que crianças prematuras tratadas por hipotensão isolada(pressão arterial média -PAM&lt; idade gestacional), tiveram uma taxa de sobrevivência mais elevada, alertando sobre “hipotensão permissiva” [175].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smtClean="0">
                          <a:ln>
                            <a:noFill/>
                          </a:ln>
                          <a:solidFill>
                            <a:srgbClr val="000000"/>
                          </a:solidFill>
                          <a:effectLst/>
                          <a:latin typeface="Gill Sans MT" panose="020B0502020104020203" pitchFamily="34" charset="0"/>
                        </a:rPr>
                        <a:t>Hidrocortisona pode ser realizada  (prematuros com cortisol baixo)[176, 177].</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56330" name="Text Box 11"/>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08" name="Group 12"/>
          <p:cNvGraphicFramePr>
            <a:graphicFrameLocks noGrp="1"/>
          </p:cNvGraphicFramePr>
          <p:nvPr>
            <p:ph idx="4294967295"/>
          </p:nvPr>
        </p:nvGraphicFramePr>
        <p:xfrm>
          <a:off x="971550" y="762000"/>
          <a:ext cx="8013700" cy="6096000"/>
        </p:xfrm>
        <a:graphic>
          <a:graphicData uri="http://schemas.openxmlformats.org/drawingml/2006/table">
            <a:tbl>
              <a:tblPr/>
              <a:tblGrid>
                <a:gridCol w="8013700"/>
              </a:tblGrid>
              <a:tr h="9588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altLang="pt-BR" sz="1800" b="1" i="0" u="none" strike="noStrike" cap="none" normalizeH="0" baseline="0" dirty="0" smtClean="0">
                          <a:ln>
                            <a:noFill/>
                          </a:ln>
                          <a:solidFill>
                            <a:srgbClr val="000000"/>
                          </a:solidFill>
                          <a:effectLst/>
                          <a:latin typeface="Gill Sans MT" panose="020B0502020104020203" pitchFamily="34" charset="0"/>
                        </a:rPr>
                        <a:t>2) Se for tomada a decisão de tentar o fechamento terapêutico do Canal Arterial, pode-se usar indometacina, ibuprofeno ou paracetamol (A2). </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51371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pt-BR" altLang="pt-BR" sz="1600" b="0" i="0" u="none" strike="noStrike" cap="none" normalizeH="0" baseline="0" dirty="0" smtClean="0">
                          <a:ln>
                            <a:noFill/>
                          </a:ln>
                          <a:solidFill>
                            <a:srgbClr val="000000"/>
                          </a:solidFill>
                          <a:effectLst/>
                          <a:latin typeface="Gill Sans MT" panose="020B0502020104020203" pitchFamily="34" charset="0"/>
                        </a:rPr>
                        <a:t> </a:t>
                      </a:r>
                      <a:r>
                        <a:rPr kumimoji="0" lang="pt-BR" altLang="pt-BR" sz="1600" b="0" i="0" u="none" strike="noStrike" cap="none" normalizeH="0" baseline="0" dirty="0" smtClean="0">
                          <a:ln>
                            <a:noFill/>
                          </a:ln>
                          <a:solidFill>
                            <a:schemeClr val="tx1"/>
                          </a:solidFill>
                          <a:effectLst/>
                          <a:latin typeface="Gill Sans MT" panose="020B0502020104020203" pitchFamily="34" charset="0"/>
                        </a:rPr>
                        <a:t>Persistência do canal arterial ( PCA) pode fornecer problemas clínicos para muito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pré</a:t>
                      </a:r>
                      <a:r>
                        <a:rPr kumimoji="0" lang="pt-BR" altLang="pt-BR" sz="1600" b="0" i="0" u="none" strike="noStrike" cap="none" normalizeH="0" baseline="0" dirty="0" smtClean="0">
                          <a:ln>
                            <a:noFill/>
                          </a:ln>
                          <a:solidFill>
                            <a:schemeClr val="tx1"/>
                          </a:solidFill>
                          <a:effectLst/>
                          <a:latin typeface="Gill Sans MT" panose="020B0502020104020203" pitchFamily="34" charset="0"/>
                        </a:rPr>
                        <a:t>-termo com SDR.</a:t>
                      </a:r>
                    </a:p>
                    <a:p>
                      <a:pPr marL="0" marR="0" lvl="0" indent="0" algn="l" defTabSz="914400" rtl="0" eaLnBrk="1" fontAlgn="base" latinLnBrk="0" hangingPunct="1">
                        <a:lnSpc>
                          <a:spcPct val="100000"/>
                        </a:lnSpc>
                        <a:spcBef>
                          <a:spcPts val="600"/>
                        </a:spcBef>
                        <a:spcAft>
                          <a:spcPct val="0"/>
                        </a:spcAft>
                        <a:buClr>
                          <a:schemeClr val="accent1"/>
                        </a:buClr>
                        <a:buSzPct val="80000"/>
                        <a:buFont typeface="Wingdings 2" panose="05020102010507070707" pitchFamily="18" charset="2"/>
                        <a:buNone/>
                        <a:tabLst/>
                      </a:pPr>
                      <a:r>
                        <a:rPr kumimoji="0" lang="pt-BR" altLang="pt-BR" sz="1600" b="0" i="0" u="none" strike="noStrike" cap="none" normalizeH="0" baseline="0" dirty="0" smtClean="0">
                          <a:ln>
                            <a:noFill/>
                          </a:ln>
                          <a:solidFill>
                            <a:schemeClr val="tx1"/>
                          </a:solidFill>
                          <a:effectLst/>
                          <a:latin typeface="Gill Sans MT" panose="020B0502020104020203" pitchFamily="34" charset="0"/>
                        </a:rPr>
                        <a:t>-Todos os bebês iniciam a vida com um ducto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arteriosus</a:t>
                      </a:r>
                      <a:r>
                        <a:rPr kumimoji="0" lang="pt-BR" altLang="pt-BR" sz="1600" b="0" i="0" u="none" strike="noStrike" cap="none" normalizeH="0" baseline="0" dirty="0" smtClean="0">
                          <a:ln>
                            <a:noFill/>
                          </a:ln>
                          <a:solidFill>
                            <a:schemeClr val="tx1"/>
                          </a:solidFill>
                          <a:effectLst/>
                          <a:latin typeface="Gill Sans MT" panose="020B0502020104020203" pitchFamily="34" charset="0"/>
                        </a:rPr>
                        <a:t> aberto e a maioria fechar-se-á espontaneamente. </a:t>
                      </a:r>
                    </a:p>
                    <a:p>
                      <a:pPr marL="0" marR="0" lvl="0" indent="0" algn="l" defTabSz="914400" rtl="0" eaLnBrk="1" fontAlgn="base" latinLnBrk="0" hangingPunct="1">
                        <a:lnSpc>
                          <a:spcPct val="100000"/>
                        </a:lnSpc>
                        <a:spcBef>
                          <a:spcPts val="600"/>
                        </a:spcBef>
                        <a:spcAft>
                          <a:spcPct val="0"/>
                        </a:spcAft>
                        <a:buClr>
                          <a:schemeClr val="accent1"/>
                        </a:buClr>
                        <a:buSzPct val="80000"/>
                        <a:buFont typeface="Wingdings 2" panose="05020102010507070707" pitchFamily="18" charset="2"/>
                        <a:buNone/>
                        <a:tabLst/>
                      </a:pPr>
                      <a:r>
                        <a:rPr kumimoji="0" lang="pt-BR" altLang="pt-BR" sz="1600" b="0" i="0" u="none" strike="noStrike" cap="none" normalizeH="0" baseline="0" dirty="0" smtClean="0">
                          <a:ln>
                            <a:noFill/>
                          </a:ln>
                          <a:solidFill>
                            <a:schemeClr val="tx1"/>
                          </a:solidFill>
                          <a:effectLst/>
                          <a:latin typeface="Gill Sans MT" panose="020B0502020104020203" pitchFamily="34" charset="0"/>
                        </a:rPr>
                        <a:t>- Inibidores da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ciclooxigenase</a:t>
                      </a:r>
                      <a:r>
                        <a:rPr kumimoji="0" lang="pt-BR" altLang="pt-BR" sz="1600" b="0" i="0" u="none" strike="noStrike" cap="none" normalizeH="0" baseline="0" dirty="0" smtClean="0">
                          <a:ln>
                            <a:noFill/>
                          </a:ln>
                          <a:solidFill>
                            <a:schemeClr val="tx1"/>
                          </a:solidFill>
                          <a:effectLst/>
                          <a:latin typeface="Gill Sans MT" panose="020B0502020104020203" pitchFamily="34" charset="0"/>
                        </a:rPr>
                        <a:t>, como indometacina ou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ibuprofeno</a:t>
                      </a:r>
                      <a:r>
                        <a:rPr kumimoji="0" lang="pt-BR" altLang="pt-BR" sz="1600" b="0" i="0" u="none" strike="noStrike" cap="none" normalizeH="0" baseline="0" dirty="0" smtClean="0">
                          <a:ln>
                            <a:noFill/>
                          </a:ln>
                          <a:solidFill>
                            <a:schemeClr val="tx1"/>
                          </a:solidFill>
                          <a:effectLst/>
                          <a:latin typeface="Gill Sans MT" panose="020B0502020104020203" pitchFamily="34" charset="0"/>
                        </a:rPr>
                        <a:t> promovem fechamento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ductal</a:t>
                      </a:r>
                      <a:r>
                        <a:rPr kumimoji="0" lang="pt-BR" altLang="pt-BR" sz="1600" b="0" i="0" u="none" strike="noStrike" cap="none" normalizeH="0" baseline="0" dirty="0" smtClean="0">
                          <a:ln>
                            <a:noFill/>
                          </a:ln>
                          <a:solidFill>
                            <a:schemeClr val="tx1"/>
                          </a:solidFill>
                          <a:effectLst/>
                          <a:latin typeface="Gill Sans MT" panose="020B0502020104020203" pitchFamily="34" charset="0"/>
                        </a:rPr>
                        <a:t>, embora o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ibuprofeno</a:t>
                      </a:r>
                      <a:r>
                        <a:rPr kumimoji="0" lang="pt-BR" altLang="pt-BR" sz="1600" b="0" i="0" u="none" strike="noStrike" cap="none" normalizeH="0" baseline="0" dirty="0" smtClean="0">
                          <a:ln>
                            <a:noFill/>
                          </a:ln>
                          <a:solidFill>
                            <a:schemeClr val="tx1"/>
                          </a:solidFill>
                          <a:effectLst/>
                          <a:latin typeface="Gill Sans MT" panose="020B0502020104020203" pitchFamily="34" charset="0"/>
                        </a:rPr>
                        <a:t> tenha menos efeitos colaterais [178]</a:t>
                      </a:r>
                    </a:p>
                    <a:p>
                      <a:pPr marL="0" marR="0" lvl="0" indent="0" algn="l" defTabSz="914400" rtl="0" eaLnBrk="1" fontAlgn="base" latinLnBrk="0" hangingPunct="1">
                        <a:lnSpc>
                          <a:spcPct val="100000"/>
                        </a:lnSpc>
                        <a:spcBef>
                          <a:spcPts val="600"/>
                        </a:spcBef>
                        <a:spcAft>
                          <a:spcPct val="0"/>
                        </a:spcAft>
                        <a:buClr>
                          <a:schemeClr val="accent1"/>
                        </a:buClr>
                        <a:buSzPct val="80000"/>
                        <a:buFont typeface="Wingdings 2" panose="05020102010507070707" pitchFamily="18" charset="2"/>
                        <a:buNone/>
                        <a:tabLst/>
                      </a:pPr>
                      <a:r>
                        <a:rPr kumimoji="0" lang="pt-BR" altLang="pt-BR" sz="1600" b="0" i="0" u="none" strike="noStrike" cap="none" normalizeH="0" baseline="0" dirty="0" smtClean="0">
                          <a:ln>
                            <a:noFill/>
                          </a:ln>
                          <a:solidFill>
                            <a:schemeClr val="tx1"/>
                          </a:solidFill>
                          <a:effectLst/>
                          <a:latin typeface="Gill Sans MT" panose="020B0502020104020203" pitchFamily="34" charset="0"/>
                        </a:rPr>
                        <a:t>- O paracetamol também pode promover um fechamento do ducto talvez com menos efeitos colaterais renais do que o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ibuprofeno</a:t>
                      </a:r>
                      <a:r>
                        <a:rPr kumimoji="0" lang="pt-BR" altLang="pt-BR" sz="1600" b="0" i="0" u="none" strike="noStrike" cap="none" normalizeH="0" baseline="0" dirty="0" smtClean="0">
                          <a:ln>
                            <a:noFill/>
                          </a:ln>
                          <a:solidFill>
                            <a:schemeClr val="tx1"/>
                          </a:solidFill>
                          <a:effectLst/>
                          <a:latin typeface="Gill Sans MT" panose="020B0502020104020203" pitchFamily="34" charset="0"/>
                        </a:rPr>
                        <a:t> [179].</a:t>
                      </a:r>
                    </a:p>
                    <a:p>
                      <a:pPr marL="0" marR="0" lvl="0" indent="0" algn="l" defTabSz="914400" rtl="0" eaLnBrk="1" fontAlgn="base" latinLnBrk="0" hangingPunct="1">
                        <a:lnSpc>
                          <a:spcPct val="100000"/>
                        </a:lnSpc>
                        <a:spcBef>
                          <a:spcPts val="600"/>
                        </a:spcBef>
                        <a:spcAft>
                          <a:spcPct val="0"/>
                        </a:spcAft>
                        <a:buClr>
                          <a:schemeClr val="accent1"/>
                        </a:buClr>
                        <a:buSzPct val="80000"/>
                        <a:buFontTx/>
                        <a:buNone/>
                        <a:tabLst/>
                      </a:pPr>
                      <a:r>
                        <a:rPr kumimoji="0" lang="pt-BR" altLang="pt-BR" sz="1600" b="0" i="0" u="none" strike="noStrike" cap="none" normalizeH="0" baseline="0" dirty="0" smtClean="0">
                          <a:ln>
                            <a:noFill/>
                          </a:ln>
                          <a:solidFill>
                            <a:schemeClr val="tx1"/>
                          </a:solidFill>
                          <a:effectLst/>
                          <a:latin typeface="Gill Sans MT" panose="020B0502020104020203" pitchFamily="34" charset="0"/>
                        </a:rPr>
                        <a:t>- Metanálises de todos os estudos disponíveis sugerem que o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ibuprofeno</a:t>
                      </a:r>
                      <a:r>
                        <a:rPr kumimoji="0" lang="pt-BR" altLang="pt-BR" sz="1600" b="0" i="0" u="none" strike="noStrike" cap="none" normalizeH="0" baseline="0" dirty="0" smtClean="0">
                          <a:ln>
                            <a:noFill/>
                          </a:ln>
                          <a:solidFill>
                            <a:schemeClr val="tx1"/>
                          </a:solidFill>
                          <a:effectLst/>
                          <a:latin typeface="Gill Sans MT" panose="020B0502020104020203" pitchFamily="34" charset="0"/>
                        </a:rPr>
                        <a:t> oral em altas doses dá melhores taxas de fechamento da PCA do que o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ibuprofeno</a:t>
                      </a:r>
                      <a:r>
                        <a:rPr kumimoji="0" lang="pt-BR" altLang="pt-BR" sz="1600" b="0" i="0" u="none" strike="noStrike" cap="none" normalizeH="0" baseline="0" dirty="0" smtClean="0">
                          <a:ln>
                            <a:noFill/>
                          </a:ln>
                          <a:solidFill>
                            <a:schemeClr val="tx1"/>
                          </a:solidFill>
                          <a:effectLst/>
                          <a:latin typeface="Gill Sans MT" panose="020B0502020104020203" pitchFamily="34" charset="0"/>
                        </a:rPr>
                        <a:t> intravenoso ou a indometacina, embora nenhum regime particular em comparação com o placebo influenciou importante resultado a longo prazo [180].</a:t>
                      </a:r>
                    </a:p>
                    <a:p>
                      <a:pPr marL="0" marR="0" lvl="0" indent="0" algn="l" defTabSz="914400" rtl="0" eaLnBrk="1" fontAlgn="base" latinLnBrk="0" hangingPunct="1">
                        <a:lnSpc>
                          <a:spcPct val="100000"/>
                        </a:lnSpc>
                        <a:spcBef>
                          <a:spcPts val="600"/>
                        </a:spcBef>
                        <a:spcAft>
                          <a:spcPct val="0"/>
                        </a:spcAft>
                        <a:buClr>
                          <a:schemeClr val="accent1"/>
                        </a:buClr>
                        <a:buSzPct val="80000"/>
                        <a:buFontTx/>
                        <a:buChar char="-"/>
                        <a:tabLst/>
                      </a:pPr>
                      <a:r>
                        <a:rPr kumimoji="0" lang="pt-BR" altLang="pt-BR" sz="1600" b="0" i="0" u="none" strike="noStrike" cap="none" normalizeH="0" baseline="0" dirty="0" smtClean="0">
                          <a:ln>
                            <a:noFill/>
                          </a:ln>
                          <a:solidFill>
                            <a:schemeClr val="tx1"/>
                          </a:solidFill>
                          <a:effectLst/>
                          <a:latin typeface="Gill Sans MT" panose="020B0502020104020203" pitchFamily="34" charset="0"/>
                        </a:rPr>
                        <a:t>Indometacina de rotina ou tratamento com </a:t>
                      </a:r>
                      <a:r>
                        <a:rPr kumimoji="0" lang="pt-BR" altLang="pt-BR" sz="1600" b="0" i="0" u="none" strike="noStrike" cap="none" normalizeH="0" baseline="0" dirty="0" err="1" smtClean="0">
                          <a:ln>
                            <a:noFill/>
                          </a:ln>
                          <a:solidFill>
                            <a:schemeClr val="tx1"/>
                          </a:solidFill>
                          <a:effectLst/>
                          <a:latin typeface="Gill Sans MT" panose="020B0502020104020203" pitchFamily="34" charset="0"/>
                        </a:rPr>
                        <a:t>ibuprofeno</a:t>
                      </a:r>
                      <a:r>
                        <a:rPr kumimoji="0" lang="pt-BR" altLang="pt-BR" sz="1600" b="0" i="0" u="none" strike="noStrike" cap="none" normalizeH="0" baseline="0" dirty="0" smtClean="0">
                          <a:ln>
                            <a:noFill/>
                          </a:ln>
                          <a:solidFill>
                            <a:schemeClr val="tx1"/>
                          </a:solidFill>
                          <a:effectLst/>
                          <a:latin typeface="Gill Sans MT" panose="020B0502020104020203" pitchFamily="34" charset="0"/>
                        </a:rPr>
                        <a:t> em todas as crianças para promover o fechamento da PCA não é considerado boa prática [181]. </a:t>
                      </a:r>
                    </a:p>
                    <a:p>
                      <a:pPr marL="0" marR="0" lvl="0" indent="0" algn="l" defTabSz="914400" rtl="0" eaLnBrk="1" fontAlgn="base" latinLnBrk="0" hangingPunct="1">
                        <a:lnSpc>
                          <a:spcPct val="100000"/>
                        </a:lnSpc>
                        <a:spcBef>
                          <a:spcPts val="600"/>
                        </a:spcBef>
                        <a:spcAft>
                          <a:spcPct val="0"/>
                        </a:spcAft>
                        <a:buClr>
                          <a:schemeClr val="accent1"/>
                        </a:buClr>
                        <a:buSzPct val="80000"/>
                        <a:buFontTx/>
                        <a:buNone/>
                        <a:tabLst/>
                      </a:pPr>
                      <a:r>
                        <a:rPr kumimoji="0" lang="pt-BR" altLang="pt-BR" sz="1600" b="0" i="0" u="none" strike="noStrike" cap="none" normalizeH="0" baseline="0" dirty="0" smtClean="0">
                          <a:ln>
                            <a:noFill/>
                          </a:ln>
                          <a:solidFill>
                            <a:schemeClr val="tx1"/>
                          </a:solidFill>
                          <a:effectLst/>
                          <a:latin typeface="Gill Sans MT" panose="020B0502020104020203" pitchFamily="34" charset="0"/>
                        </a:rPr>
                        <a:t>- Tolerância permissiva a PCA é uma estratégia que está sendo estudada em ensaios clínicos [182]. </a:t>
                      </a:r>
                    </a:p>
                    <a:p>
                      <a:pPr marL="0" marR="0" lvl="0" indent="0" algn="l" defTabSz="914400" rtl="0" eaLnBrk="1" fontAlgn="base" latinLnBrk="0" hangingPunct="1">
                        <a:lnSpc>
                          <a:spcPct val="100000"/>
                        </a:lnSpc>
                        <a:spcBef>
                          <a:spcPts val="600"/>
                        </a:spcBef>
                        <a:spcAft>
                          <a:spcPct val="0"/>
                        </a:spcAft>
                        <a:buClr>
                          <a:schemeClr val="accent1"/>
                        </a:buClr>
                        <a:buSzPct val="80000"/>
                        <a:buFontTx/>
                        <a:buNone/>
                        <a:tabLst/>
                      </a:pPr>
                      <a:r>
                        <a:rPr kumimoji="0" lang="pt-BR" altLang="pt-BR" sz="1600" b="0" i="0" u="none" strike="noStrike" cap="none" normalizeH="0" baseline="0" dirty="0" smtClean="0">
                          <a:ln>
                            <a:noFill/>
                          </a:ln>
                          <a:solidFill>
                            <a:schemeClr val="tx1"/>
                          </a:solidFill>
                          <a:effectLst/>
                          <a:latin typeface="Gill Sans MT" panose="020B0502020104020203" pitchFamily="34" charset="0"/>
                        </a:rPr>
                        <a:t>- A ligadura cirúrgica da PCA deve apenas ser considerada se a terapia médica falhar e a PCA estiver causando problemas clínicos significativos [183].</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bl>
          </a:graphicData>
        </a:graphic>
      </p:graphicFrame>
      <p:sp>
        <p:nvSpPr>
          <p:cNvPr id="57354" name="Text Box 10"/>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81" name="Group 13"/>
          <p:cNvGraphicFramePr>
            <a:graphicFrameLocks noGrp="1"/>
          </p:cNvGraphicFramePr>
          <p:nvPr>
            <p:ph/>
          </p:nvPr>
        </p:nvGraphicFramePr>
        <p:xfrm>
          <a:off x="1435100" y="274638"/>
          <a:ext cx="7499350" cy="6064251"/>
        </p:xfrm>
        <a:graphic>
          <a:graphicData uri="http://schemas.openxmlformats.org/drawingml/2006/table">
            <a:tbl>
              <a:tblPr/>
              <a:tblGrid>
                <a:gridCol w="7499350"/>
              </a:tblGrid>
              <a:tr h="6683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altLang="pt-BR" sz="1800" b="1" i="0" u="none" strike="noStrike" cap="none" normalizeH="0" baseline="0" smtClean="0">
                        <a:ln>
                          <a:noFill/>
                        </a:ln>
                        <a:solidFill>
                          <a:srgbClr val="000000"/>
                        </a:solidFill>
                        <a:effectLst/>
                        <a:latin typeface="Gill Sans MT" panose="020B0502020104020203" pitchFamily="34" charset="0"/>
                      </a:endParaRPr>
                    </a:p>
                  </a:txBody>
                  <a:tcPr marT="45715" marB="4571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1463675">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pt-PT" altLang="pt-BR" sz="1800" b="1" i="0" u="none" strike="noStrike" cap="none" normalizeH="0" baseline="0" smtClean="0">
                          <a:ln>
                            <a:noFill/>
                          </a:ln>
                          <a:solidFill>
                            <a:srgbClr val="000000"/>
                          </a:solidFill>
                          <a:effectLst/>
                          <a:latin typeface="Gill Sans MT" panose="020B0502020104020203" pitchFamily="34" charset="0"/>
                        </a:rPr>
                        <a:t>3) A concentração de hemoglobina (Hb) deve ser mantida dentro de limites aceitáveis. Os limiares de Hb para lactentes com doença cardiopulmonar grave são 12 g / dL (HCT 36%), 11 g / dL (HCT 30%) para aqueles que são dependentes de oxigênio e 7 g / dL (HCT 25%) para bebês estáveis ​​além de 2 semanas de idade (C2).</a:t>
                      </a:r>
                      <a:endParaRPr kumimoji="0" lang="pt-BR" altLang="pt-BR" sz="1600" b="1" i="0" u="none" strike="noStrike" cap="none" normalizeH="0" baseline="0" smtClean="0">
                        <a:ln>
                          <a:noFill/>
                        </a:ln>
                        <a:solidFill>
                          <a:srgbClr val="000000"/>
                        </a:solidFill>
                        <a:effectLst/>
                        <a:latin typeface="Gill Sans MT" panose="020B0502020104020203" pitchFamily="34" charset="0"/>
                      </a:endParaRPr>
                    </a:p>
                  </a:txBody>
                  <a:tcPr marT="45715" marB="4571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39322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Manter uma concentração razoável de hemoglobina (Hb) também é importante.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Estudos randomizados comparando concentrações de Hb mais restritivas versus mais liberais (cerca de 1-2 g / dL menores) resultam em menor necessidade de transfusão de sangue sem afetar os resultados hospitalares, e o recente Comitê Britânico para Padrões de Hematologia baseou seus limiares nesses  mais restritivos [ 184]. </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pt-PT" altLang="pt-BR" sz="1800" b="0" i="0" u="none" strike="noStrike" cap="none" normalizeH="0" baseline="0" smtClean="0">
                        <a:ln>
                          <a:noFill/>
                        </a:ln>
                        <a:solidFill>
                          <a:srgbClr val="000000"/>
                        </a:solidFill>
                        <a:effectLst/>
                        <a:latin typeface="Gill Sans MT" panose="020B0502020104020203" pitchFamily="34" charset="0"/>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pPr>
                      <a:r>
                        <a:rPr kumimoji="0" lang="pt-PT" altLang="pt-BR" sz="1800" b="0" i="0" u="none" strike="noStrike" cap="none" normalizeH="0" baseline="0" smtClean="0">
                          <a:ln>
                            <a:noFill/>
                          </a:ln>
                          <a:solidFill>
                            <a:srgbClr val="000000"/>
                          </a:solidFill>
                          <a:effectLst/>
                          <a:latin typeface="Gill Sans MT" panose="020B0502020104020203" pitchFamily="34" charset="0"/>
                        </a:rPr>
                        <a:t>No entanto, a análise post hoc de dados de acompanhamento de longo prazo de um estudo mostrou alguns resultados cognitivos melhores naqueles com limiares de Hb mais liberais, destacando a necessidade de mais estudos nessa área [185, 186]. Ainda não está claro se uma política de transfusão liberal ou restritiva é a melhor.</a:t>
                      </a:r>
                      <a:endParaRPr kumimoji="0" lang="pt-BR" altLang="pt-BR" sz="1600" b="0" i="0" u="none" strike="noStrike" cap="none" normalizeH="0" baseline="0" smtClean="0">
                        <a:ln>
                          <a:noFill/>
                        </a:ln>
                        <a:solidFill>
                          <a:srgbClr val="000000"/>
                        </a:solidFill>
                        <a:effectLst/>
                        <a:latin typeface="Gill Sans MT" panose="020B0502020104020203" pitchFamily="34" charset="0"/>
                      </a:endParaRPr>
                    </a:p>
                  </a:txBody>
                  <a:tcPr marT="45715" marB="45715"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1"/>
          </p:nvPr>
        </p:nvSpPr>
        <p:spPr>
          <a:xfrm>
            <a:off x="1476375" y="2057400"/>
            <a:ext cx="7499350" cy="4800600"/>
          </a:xfrm>
        </p:spPr>
        <p:txBody>
          <a:bodyPr/>
          <a:lstStyle/>
          <a:p>
            <a:pPr eaLnBrk="1" hangingPunct="1"/>
            <a:r>
              <a:rPr lang="pt-BR" altLang="pt-BR" sz="5400" smtClean="0">
                <a:solidFill>
                  <a:srgbClr val="FF00FF"/>
                </a:solidFill>
              </a:rPr>
              <a:t>Outros</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wrap="square" lIns="91440" tIns="45720" rIns="91440" bIns="45720" numCol="1" anchorCtr="0" compatLnSpc="1">
            <a:prstTxWarp prst="textNoShape">
              <a:avLst/>
            </a:prstTxWarp>
          </a:bodyPr>
          <a:lstStyle/>
          <a:p>
            <a:pPr eaLnBrk="1" hangingPunct="1">
              <a:defRPr/>
            </a:pPr>
            <a:r>
              <a:rPr lang="pt-BR" altLang="pt-BR" smtClean="0">
                <a:solidFill>
                  <a:srgbClr val="0000FF"/>
                </a:solidFill>
                <a:effectLst>
                  <a:outerShdw blurRad="38100" dist="38100" dir="2700000" algn="tl">
                    <a:srgbClr val="C0C0C0"/>
                  </a:outerShdw>
                </a:effectLst>
              </a:rPr>
              <a:t>Recomendações</a:t>
            </a:r>
          </a:p>
        </p:txBody>
      </p:sp>
      <p:graphicFrame>
        <p:nvGraphicFramePr>
          <p:cNvPr id="4" name="Espaço Reservado para Conteúdo 3"/>
          <p:cNvGraphicFramePr>
            <a:graphicFrameLocks noGrp="1"/>
          </p:cNvGraphicFramePr>
          <p:nvPr>
            <p:ph idx="1"/>
          </p:nvPr>
        </p:nvGraphicFramePr>
        <p:xfrm>
          <a:off x="1181100" y="1557338"/>
          <a:ext cx="7962900" cy="2743200"/>
        </p:xfrm>
        <a:graphic>
          <a:graphicData uri="http://schemas.openxmlformats.org/drawingml/2006/table">
            <a:tbl>
              <a:tblPr firstRow="1" bandRow="1">
                <a:tableStyleId>{8A107856-5554-42FB-B03E-39F5DBC370BA}</a:tableStyleId>
              </a:tblPr>
              <a:tblGrid>
                <a:gridCol w="7962900"/>
              </a:tblGrid>
              <a:tr h="370840">
                <a:tc>
                  <a:txBody>
                    <a:bodyPr/>
                    <a:lstStyle/>
                    <a:p>
                      <a:r>
                        <a:rPr lang="pt-BR" sz="1800" b="1" kern="1200" dirty="0" smtClean="0">
                          <a:solidFill>
                            <a:schemeClr val="dk1"/>
                          </a:solidFill>
                          <a:latin typeface="+mn-lt"/>
                          <a:ea typeface="+mn-ea"/>
                          <a:cs typeface="+mn-cs"/>
                        </a:rPr>
                        <a:t>1) O surfactante pode ser usado para RDS complicado por pneumonia congênita (C2). </a:t>
                      </a:r>
                    </a:p>
                  </a:txBody>
                  <a:tcPr marL="83327" marR="83327"/>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800" b="1" kern="1200" dirty="0" smtClean="0">
                          <a:solidFill>
                            <a:schemeClr val="dk1"/>
                          </a:solidFill>
                          <a:latin typeface="+mn-lt"/>
                          <a:ea typeface="+mn-ea"/>
                          <a:cs typeface="+mn-cs"/>
                        </a:rPr>
                        <a:t>2)</a:t>
                      </a:r>
                      <a:r>
                        <a:rPr lang="pt-BR" sz="1800" b="1" kern="1200" baseline="0" dirty="0" smtClean="0">
                          <a:solidFill>
                            <a:schemeClr val="dk1"/>
                          </a:solidFill>
                          <a:latin typeface="+mn-lt"/>
                          <a:ea typeface="+mn-ea"/>
                          <a:cs typeface="+mn-cs"/>
                        </a:rPr>
                        <a:t> </a:t>
                      </a:r>
                      <a:r>
                        <a:rPr lang="pt-BR" sz="1800" b="1" kern="1200" dirty="0" smtClean="0">
                          <a:solidFill>
                            <a:schemeClr val="dk1"/>
                          </a:solidFill>
                          <a:latin typeface="+mn-lt"/>
                          <a:ea typeface="+mn-ea"/>
                          <a:cs typeface="+mn-cs"/>
                        </a:rPr>
                        <a:t>A terapia com surfactante pode ser usada para melhorar a oxigenação após hemorragia pulmonar (C1). </a:t>
                      </a:r>
                    </a:p>
                    <a:p>
                      <a:endParaRPr lang="pt-BR" dirty="0"/>
                    </a:p>
                  </a:txBody>
                  <a:tcPr marL="83327" marR="83327"/>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800" b="1" kern="1200" dirty="0" smtClean="0">
                          <a:solidFill>
                            <a:schemeClr val="dk1"/>
                          </a:solidFill>
                          <a:latin typeface="+mn-lt"/>
                          <a:ea typeface="+mn-ea"/>
                          <a:cs typeface="+mn-cs"/>
                        </a:rPr>
                        <a:t>3) O uso de </a:t>
                      </a:r>
                      <a:r>
                        <a:rPr lang="pt-BR" sz="1800" b="1" kern="1200" dirty="0" err="1" smtClean="0">
                          <a:solidFill>
                            <a:schemeClr val="dk1"/>
                          </a:solidFill>
                          <a:latin typeface="+mn-lt"/>
                          <a:ea typeface="+mn-ea"/>
                          <a:cs typeface="+mn-cs"/>
                        </a:rPr>
                        <a:t>NOi</a:t>
                      </a:r>
                      <a:r>
                        <a:rPr lang="pt-BR" sz="1800" b="1" kern="1200" dirty="0" smtClean="0">
                          <a:solidFill>
                            <a:schemeClr val="dk1"/>
                          </a:solidFill>
                          <a:latin typeface="+mn-lt"/>
                          <a:ea typeface="+mn-ea"/>
                          <a:cs typeface="+mn-cs"/>
                        </a:rPr>
                        <a:t> em bebês prematuros deve ser usado com cautela e limitado aos estudos clínicos ou terapêuticos quando houver hipertensão pulmonar grave documentada (D2).</a:t>
                      </a:r>
                    </a:p>
                    <a:p>
                      <a:endParaRPr lang="pt-BR" dirty="0"/>
                    </a:p>
                  </a:txBody>
                  <a:tcPr marL="83327" marR="83327"/>
                </a:tc>
              </a:tr>
            </a:tbl>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0" name="Group 20"/>
          <p:cNvGraphicFramePr>
            <a:graphicFrameLocks noGrp="1"/>
          </p:cNvGraphicFramePr>
          <p:nvPr>
            <p:ph idx="1"/>
          </p:nvPr>
        </p:nvGraphicFramePr>
        <p:xfrm>
          <a:off x="1116013" y="692150"/>
          <a:ext cx="7724775" cy="5477512"/>
        </p:xfrm>
        <a:graphic>
          <a:graphicData uri="http://schemas.openxmlformats.org/drawingml/2006/table">
            <a:tbl>
              <a:tblPr/>
              <a:tblGrid>
                <a:gridCol w="7724775"/>
              </a:tblGrid>
              <a:tr h="6207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700" b="1" i="0" u="none" strike="noStrike" cap="none" normalizeH="0" baseline="0" smtClean="0">
                          <a:ln>
                            <a:noFill/>
                          </a:ln>
                          <a:solidFill>
                            <a:srgbClr val="000000"/>
                          </a:solidFill>
                          <a:effectLst/>
                          <a:latin typeface="Gill Sans MT" panose="020B0502020104020203" pitchFamily="34" charset="0"/>
                        </a:rPr>
                        <a:t>1) O surfactante pode ser usado para RDS complicado por pneumonia congênita (C2). </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620713">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700" b="1" i="0" u="none" strike="noStrike" cap="none" normalizeH="0" baseline="0" smtClean="0">
                          <a:ln>
                            <a:noFill/>
                          </a:ln>
                          <a:solidFill>
                            <a:srgbClr val="000000"/>
                          </a:solidFill>
                          <a:effectLst/>
                          <a:latin typeface="Gill Sans MT" panose="020B0502020104020203" pitchFamily="34" charset="0"/>
                        </a:rPr>
                        <a:t>2) A terapia com surfactante pode ser usada para melhorar a oxigenação após hemorragia pulmonar (C1). </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88423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700" b="0" i="0" u="none" strike="noStrike" cap="none" normalizeH="0" baseline="0" smtClean="0">
                          <a:ln>
                            <a:noFill/>
                          </a:ln>
                          <a:solidFill>
                            <a:srgbClr val="000000"/>
                          </a:solidFill>
                          <a:effectLst/>
                          <a:latin typeface="Gill Sans MT" panose="020B0502020104020203" pitchFamily="34" charset="0"/>
                        </a:rPr>
                        <a:t>A terapia com surfactante também pode ser útil em situações onde a inativação do surfactante secundário ocorre, como bebês ventilados com pneumonia grave [187], hemorragia pulmonar [188] ou síndrome de aspiração de mecônio [189]. </a:t>
                      </a:r>
                      <a:endParaRPr kumimoji="0" lang="pt-BR" altLang="pt-BR" sz="1700" b="1" i="0" u="none" strike="noStrike" cap="none" normalizeH="0" baseline="0" smtClean="0">
                        <a:ln>
                          <a:noFill/>
                        </a:ln>
                        <a:solidFill>
                          <a:srgbClr val="000000"/>
                        </a:solidFill>
                        <a:effectLst/>
                        <a:latin typeface="Gill Sans MT" panose="020B0502020104020203" pitchFamily="34" charset="0"/>
                      </a:endParaRP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r h="928688">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700" b="1" i="0" u="none" strike="noStrike" cap="none" normalizeH="0" baseline="0" smtClean="0">
                          <a:ln>
                            <a:noFill/>
                          </a:ln>
                          <a:solidFill>
                            <a:srgbClr val="000000"/>
                          </a:solidFill>
                          <a:effectLst/>
                          <a:latin typeface="Gill Sans MT" panose="020B0502020104020203" pitchFamily="34" charset="0"/>
                        </a:rPr>
                        <a:t>3) O uso de NOi em bebês prematuros deve ser usado com cautela e limitado aos estudos clínicos ou terapêuticos quando houver hipertensão pulmonar grave documentada (D2).</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E6CC"/>
                    </a:solidFill>
                  </a:tcPr>
                </a:tc>
              </a:tr>
              <a:tr h="2203450">
                <a:tc>
                  <a:txBody>
                    <a:bodyPr/>
                    <a:lstStyle>
                      <a:lvl1pPr>
                        <a:spcBef>
                          <a:spcPts val="600"/>
                        </a:spcBef>
                        <a:buClr>
                          <a:schemeClr val="accent1"/>
                        </a:buClr>
                        <a:buSzPct val="80000"/>
                        <a:buFont typeface="Wingdings 2" panose="05020102010507070707" pitchFamily="18" charset="2"/>
                        <a:defRPr sz="28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defRPr sz="24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defRPr sz="20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defRPr>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defRPr>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defRPr>
                          <a:solidFill>
                            <a:schemeClr val="tx1"/>
                          </a:solidFill>
                          <a:latin typeface="Gill Sans MT" panose="020B0502020104020203"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t-BR" altLang="pt-BR" sz="1700" b="0" i="0" u="none" strike="noStrike" cap="none" normalizeH="0" baseline="0" smtClean="0">
                          <a:ln>
                            <a:noFill/>
                          </a:ln>
                          <a:solidFill>
                            <a:srgbClr val="000000"/>
                          </a:solidFill>
                          <a:effectLst/>
                          <a:latin typeface="Gill Sans MT" panose="020B0502020104020203" pitchFamily="34" charset="0"/>
                        </a:rPr>
                        <a:t>Não há indicações para uso rotineiro ou de resgate de óxido nítrico inalado (NOi) em bebês prematuros [190]. No entanto, o NOi continua a ser usado particularmente no cenário de rotura prolongada de membranas e documentado hipertensão pulmonar com base na observação de que a oxigenação pode ser agudamente melhorada, embora a evidência de melhores resultados a longo prazo seja fraca [191], e há novas evidências de uma associação entre NOi terapia e câncer infantil [192]. Até que os ensaios clínicos sejam concluídos, as decisões sobre o uso dessa terapia cara devem ser tomadas caso a caso e o tratamento parou rapidamente se não houver resposta óbvia. </a:t>
                      </a:r>
                    </a:p>
                  </a:txBody>
                  <a:tcP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FFF3E7"/>
                    </a:solidFill>
                  </a:tcPr>
                </a:tc>
              </a:tr>
            </a:tbl>
          </a:graphicData>
        </a:graphic>
      </p:graphicFrame>
      <p:sp>
        <p:nvSpPr>
          <p:cNvPr id="61456" name="Text Box 17"/>
          <p:cNvSpPr txBox="1">
            <a:spLocks noChangeArrowheads="1"/>
          </p:cNvSpPr>
          <p:nvPr/>
        </p:nvSpPr>
        <p:spPr bwMode="auto">
          <a:xfrm>
            <a:off x="3779838" y="115888"/>
            <a:ext cx="20796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800">
                <a:solidFill>
                  <a:srgbClr val="FF00FF"/>
                </a:solidFill>
              </a:rPr>
              <a:t>Comentários</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765175"/>
            <a:ext cx="7470775" cy="5816600"/>
          </a:xfrm>
          <a:prstGeom prst="rect">
            <a:avLst/>
          </a:prstGeom>
          <a:noFill/>
          <a:ln w="571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467" name="Text Box 3"/>
          <p:cNvSpPr txBox="1">
            <a:spLocks noChangeArrowheads="1"/>
          </p:cNvSpPr>
          <p:nvPr/>
        </p:nvSpPr>
        <p:spPr bwMode="auto">
          <a:xfrm>
            <a:off x="2103438" y="61913"/>
            <a:ext cx="55721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3600">
                <a:solidFill>
                  <a:srgbClr val="FF00FF"/>
                </a:solidFill>
              </a:rPr>
              <a:t>Resumo das Recomendações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eaLnBrk="1" hangingPunct="1"/>
            <a:r>
              <a:rPr lang="pt-BR" altLang="pt-BR" smtClean="0">
                <a:effectLst/>
              </a:rPr>
              <a:t>                 ABSTRACT</a:t>
            </a:r>
          </a:p>
        </p:txBody>
      </p:sp>
      <p:pic>
        <p:nvPicPr>
          <p:cNvPr id="63491"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331913" y="1484313"/>
            <a:ext cx="3932237" cy="293528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34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3817938"/>
            <a:ext cx="4067175" cy="3040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493" name="Rectangle 5"/>
          <p:cNvSpPr>
            <a:spLocks noChangeArrowheads="1"/>
          </p:cNvSpPr>
          <p:nvPr/>
        </p:nvSpPr>
        <p:spPr bwMode="auto">
          <a:xfrm>
            <a:off x="1042988" y="5589588"/>
            <a:ext cx="40338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r>
              <a:rPr lang="pt-BR" altLang="pt-BR" b="1">
                <a:solidFill>
                  <a:srgbClr val="FF00FF"/>
                </a:solidFill>
              </a:rPr>
              <a:t>Consultem as 192 referências no Artigo (Livre)</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eaLnBrk="1" hangingPunct="1"/>
            <a:r>
              <a:rPr lang="pt-BR" altLang="pt-BR" smtClean="0">
                <a:effectLst/>
              </a:rPr>
              <a:t>               REFERENCES</a:t>
            </a:r>
          </a:p>
        </p:txBody>
      </p:sp>
      <p:sp>
        <p:nvSpPr>
          <p:cNvPr id="64515" name="Rectangle 3"/>
          <p:cNvSpPr>
            <a:spLocks noGrp="1"/>
          </p:cNvSpPr>
          <p:nvPr>
            <p:ph type="body" idx="1"/>
          </p:nvPr>
        </p:nvSpPr>
        <p:spPr/>
        <p:txBody>
          <a:bodyPr/>
          <a:lstStyle/>
          <a:p>
            <a:pPr eaLnBrk="1" hangingPunct="1"/>
            <a:r>
              <a:rPr lang="pt-BR" altLang="pt-BR" smtClean="0">
                <a:solidFill>
                  <a:srgbClr val="FF00FF"/>
                </a:solidFill>
              </a:rPr>
              <a:t>Consultem as 192 referências no Artigo (Livre)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fontScale="90000"/>
          </a:bodyPr>
          <a:lstStyle/>
          <a:p>
            <a:pPr eaLnBrk="1" hangingPunct="1">
              <a:defRPr/>
            </a:pPr>
            <a:r>
              <a:rPr lang="pt-BR" altLang="pt-BR" sz="3900" smtClean="0">
                <a:solidFill>
                  <a:srgbClr val="FF00FF"/>
                </a:solidFill>
                <a:effectLst/>
              </a:rPr>
              <a:t>Nota do Editor do site, Dr. Paulo R. Margotto. Consultem também! Aqui e Agora! Estudado Juntos</a:t>
            </a:r>
          </a:p>
        </p:txBody>
      </p:sp>
      <p:sp>
        <p:nvSpPr>
          <p:cNvPr id="65539" name="Rectangle 3"/>
          <p:cNvSpPr>
            <a:spLocks noGrp="1"/>
          </p:cNvSpPr>
          <p:nvPr>
            <p:ph type="body" idx="1"/>
          </p:nvPr>
        </p:nvSpPr>
        <p:spPr>
          <a:xfrm>
            <a:off x="2555875" y="1484313"/>
            <a:ext cx="7499350" cy="4800600"/>
          </a:xfrm>
        </p:spPr>
        <p:txBody>
          <a:bodyPr/>
          <a:lstStyle/>
          <a:p>
            <a:pPr eaLnBrk="1" hangingPunct="1"/>
            <a:r>
              <a:rPr lang="pt-BR" altLang="pt-BR" sz="2000" smtClean="0"/>
              <a:t>Atraso na ligadura do cordão umbilical</a:t>
            </a:r>
          </a:p>
          <a:p>
            <a:pPr eaLnBrk="1" hangingPunct="1"/>
            <a:r>
              <a:rPr lang="pt-BR" altLang="pt-BR" sz="2000" smtClean="0"/>
              <a:t>Corticosteróide na SDR</a:t>
            </a:r>
          </a:p>
          <a:p>
            <a:pPr eaLnBrk="1" hangingPunct="1"/>
            <a:r>
              <a:rPr lang="pt-BR" altLang="pt-BR" sz="2000" smtClean="0"/>
              <a:t>Uso de Cafeína</a:t>
            </a:r>
          </a:p>
          <a:p>
            <a:pPr eaLnBrk="1" hangingPunct="1"/>
            <a:r>
              <a:rPr lang="pt-BR" altLang="pt-BR" sz="2000" smtClean="0"/>
              <a:t>Como fazemos:</a:t>
            </a:r>
          </a:p>
          <a:p>
            <a:pPr eaLnBrk="1" hangingPunct="1">
              <a:buFont typeface="Wingdings 2" panose="05020102010507070707" pitchFamily="18" charset="2"/>
              <a:buNone/>
            </a:pPr>
            <a:r>
              <a:rPr lang="pt-BR" altLang="pt-BR" sz="2000" smtClean="0"/>
              <a:t>     -Administração de Surfactante</a:t>
            </a:r>
          </a:p>
          <a:p>
            <a:pPr eaLnBrk="1" hangingPunct="1">
              <a:buFont typeface="Wingdings 2" panose="05020102010507070707" pitchFamily="18" charset="2"/>
              <a:buNone/>
            </a:pPr>
            <a:r>
              <a:rPr lang="pt-BR" altLang="pt-BR" sz="2000" smtClean="0"/>
              <a:t>     -Assistência ventilatória</a:t>
            </a:r>
          </a:p>
          <a:p>
            <a:pPr eaLnBrk="1" hangingPunct="1"/>
            <a:endParaRPr lang="pt-BR" altLang="pt-BR" sz="2000" smtClean="0"/>
          </a:p>
        </p:txBody>
      </p:sp>
      <p:pic>
        <p:nvPicPr>
          <p:cNvPr id="65541" name="Picture 5" descr="DSC-Mar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3933825"/>
            <a:ext cx="3429000" cy="257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2" name="Text Box 6"/>
          <p:cNvSpPr txBox="1">
            <a:spLocks noChangeArrowheads="1"/>
          </p:cNvSpPr>
          <p:nvPr/>
        </p:nvSpPr>
        <p:spPr bwMode="auto">
          <a:xfrm>
            <a:off x="5003800" y="6021388"/>
            <a:ext cx="3579813"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sz="1600">
                <a:solidFill>
                  <a:srgbClr val="0000FF"/>
                </a:solidFill>
              </a:rPr>
              <a:t>Drs. Márcia Pimentel, Paulo R. Margotto </a:t>
            </a:r>
          </a:p>
          <a:p>
            <a:pPr algn="ctr"/>
            <a:r>
              <a:rPr lang="pt-BR" altLang="pt-BR" sz="1600">
                <a:solidFill>
                  <a:srgbClr val="0000FF"/>
                </a:solidFill>
              </a:rPr>
              <a:t>E Marta David R. de Moura</a:t>
            </a:r>
          </a:p>
        </p:txBody>
      </p:sp>
      <p:sp>
        <p:nvSpPr>
          <p:cNvPr id="65543" name="Text Box 7"/>
          <p:cNvSpPr txBox="1">
            <a:spLocks noChangeArrowheads="1"/>
          </p:cNvSpPr>
          <p:nvPr/>
        </p:nvSpPr>
        <p:spPr bwMode="auto">
          <a:xfrm>
            <a:off x="5416550" y="4314825"/>
            <a:ext cx="23796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hlinkClick r:id="rId3"/>
              </a:rPr>
              <a:t>pmargotto@gmail.com</a:t>
            </a:r>
            <a:r>
              <a:rPr lang="pt-BR" altLang="pt-BR"/>
              <a:t> </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71600" cy="178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3" name="Rectangle 6"/>
          <p:cNvSpPr>
            <a:spLocks noChangeArrowheads="1"/>
          </p:cNvSpPr>
          <p:nvPr/>
        </p:nvSpPr>
        <p:spPr bwMode="auto">
          <a:xfrm>
            <a:off x="0" y="29083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endParaRPr lang="pt-BR" altLang="pt-BR"/>
          </a:p>
        </p:txBody>
      </p:sp>
      <p:sp>
        <p:nvSpPr>
          <p:cNvPr id="66564" name="Rectangle 7"/>
          <p:cNvSpPr>
            <a:spLocks noGrp="1"/>
          </p:cNvSpPr>
          <p:nvPr>
            <p:ph type="body" idx="1"/>
          </p:nvPr>
        </p:nvSpPr>
        <p:spPr>
          <a:xfrm>
            <a:off x="1331913" y="2420938"/>
            <a:ext cx="7643812" cy="5084762"/>
          </a:xfrm>
          <a:noFill/>
        </p:spPr>
        <p:txBody>
          <a:bodyPr/>
          <a:lstStyle/>
          <a:p>
            <a:pPr eaLnBrk="1" hangingPunct="1">
              <a:lnSpc>
                <a:spcPct val="80000"/>
              </a:lnSpc>
            </a:pPr>
            <a:r>
              <a:rPr lang="pt-BR" altLang="pt-BR" sz="1000" b="1" smtClean="0"/>
              <a:t>	</a:t>
            </a:r>
            <a:r>
              <a:rPr lang="pt-BR" altLang="pt-BR" sz="2000" smtClean="0">
                <a:latin typeface="Times New Roman" panose="02020603050405020304" pitchFamily="18" charset="0"/>
              </a:rPr>
              <a:t>O clampeamento tardio do cordão umbilical (CTCU) vai além da transfusão placentária: manter o débito cardíaco (DC), reduz a hipertensão pulmonar e o risco de hipertensão pulmonar nos recém-nascidos com hérnia diafragmática.</a:t>
            </a:r>
          </a:p>
          <a:p>
            <a:pPr eaLnBrk="1" hangingPunct="1">
              <a:lnSpc>
                <a:spcPct val="80000"/>
              </a:lnSpc>
            </a:pPr>
            <a:r>
              <a:rPr lang="pt-BR" altLang="pt-BR" sz="2000" smtClean="0">
                <a:latin typeface="Times New Roman" panose="02020603050405020304" pitchFamily="18" charset="0"/>
              </a:rPr>
              <a:t>	O clampeamento do cordão rápido diminui o retorno venoso. Campear o cordão umbilical com o pulmão não aerado aumenta em 30% o fluxo sanguíneo pulmonar até 4bpm e o débito cardíaco diminui em até 50-60%. Logo após a aeração do pulmão, a ligadura do cordão umbilical aumenta o DC, evita o aumento da pressão arterial porque o pulmão age como via de baixa resistência; há aumento do retorno venoso e o DC é mantido. Assim,  aerar o pulmão antes de clampear o cordão umbilical.</a:t>
            </a:r>
          </a:p>
          <a:p>
            <a:pPr eaLnBrk="1" hangingPunct="1">
              <a:lnSpc>
                <a:spcPct val="80000"/>
              </a:lnSpc>
            </a:pPr>
            <a:r>
              <a:rPr lang="pt-BR" altLang="pt-BR" sz="2000" smtClean="0">
                <a:latin typeface="Times New Roman" panose="02020603050405020304" pitchFamily="18" charset="0"/>
              </a:rPr>
              <a:t>	Clampeamento fisiológico do cordão umbilical significa ligar o cordão umbilical após o início da ventilação. Qual é o tempo? Não existe! O RN não tem cronômetro. A queda da frequência cardíaca que se observa se deve ao imediato clampeamento do cordão umbilical.</a:t>
            </a:r>
          </a:p>
          <a:p>
            <a:pPr eaLnBrk="1" hangingPunct="1">
              <a:lnSpc>
                <a:spcPct val="80000"/>
              </a:lnSpc>
            </a:pPr>
            <a:r>
              <a:rPr lang="pt-BR" altLang="pt-BR" sz="2000" smtClean="0">
                <a:latin typeface="Times New Roman" panose="02020603050405020304" pitchFamily="18" charset="0"/>
              </a:rPr>
              <a:t>	</a:t>
            </a:r>
            <a:endParaRPr lang="pt-BR" altLang="pt-BR" sz="2000" b="1" smtClean="0">
              <a:latin typeface="Times New Roman" panose="02020603050405020304" pitchFamily="18" charset="0"/>
            </a:endParaRPr>
          </a:p>
        </p:txBody>
      </p:sp>
      <p:sp>
        <p:nvSpPr>
          <p:cNvPr id="66565" name="Rectangle 8"/>
          <p:cNvSpPr>
            <a:spLocks noChangeArrowheads="1"/>
          </p:cNvSpPr>
          <p:nvPr/>
        </p:nvSpPr>
        <p:spPr bwMode="auto">
          <a:xfrm>
            <a:off x="1547813" y="115888"/>
            <a:ext cx="7469187" cy="23431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000" b="1">
                <a:solidFill>
                  <a:srgbClr val="0000FF"/>
                </a:solidFill>
                <a:latin typeface="Lato" panose="020F0502020204030203" pitchFamily="34" charset="0"/>
              </a:rPr>
              <a:t>A CIÊNCIA DO CLAMPEAMENTO DO CORDÃO UMBILICAL- Clampeamento tardio do cordão e transfusão placent</a:t>
            </a:r>
            <a:r>
              <a:rPr lang="pt-BR" altLang="pt-BR" sz="2000" b="1">
                <a:solidFill>
                  <a:srgbClr val="0000FF"/>
                </a:solidFill>
              </a:rPr>
              <a:t>á</a:t>
            </a:r>
            <a:r>
              <a:rPr lang="pt-BR" altLang="pt-BR" sz="2000" b="1">
                <a:solidFill>
                  <a:srgbClr val="0000FF"/>
                </a:solidFill>
                <a:latin typeface="Lato" panose="020F0502020204030203" pitchFamily="34" charset="0"/>
              </a:rPr>
              <a:t>ria: quais são as evidências cient</a:t>
            </a:r>
            <a:r>
              <a:rPr lang="pt-BR" altLang="pt-BR" sz="2000" b="1">
                <a:solidFill>
                  <a:srgbClr val="0000FF"/>
                </a:solidFill>
              </a:rPr>
              <a:t>í</a:t>
            </a:r>
            <a:r>
              <a:rPr lang="pt-BR" altLang="pt-BR" sz="2000" b="1">
                <a:solidFill>
                  <a:srgbClr val="0000FF"/>
                </a:solidFill>
                <a:latin typeface="Lato" panose="020F0502020204030203" pitchFamily="34" charset="0"/>
              </a:rPr>
              <a:t>ficas</a:t>
            </a:r>
          </a:p>
          <a:p>
            <a:pPr algn="ctr" eaLnBrk="1" hangingPunct="1"/>
            <a:r>
              <a:rPr lang="pt-BR" altLang="pt-BR" sz="1300" u="sng">
                <a:solidFill>
                  <a:srgbClr val="78909C"/>
                </a:solidFill>
                <a:ea typeface="Source Sans Pro"/>
                <a:cs typeface="Source Sans Pro"/>
              </a:rPr>
              <a:t> </a:t>
            </a:r>
            <a:r>
              <a:rPr lang="pt-BR" altLang="pt-BR" sz="1400" b="1"/>
              <a:t>Stuart Hoope (Austrália).</a:t>
            </a:r>
            <a:endParaRPr lang="pt-BR" altLang="pt-BR" sz="1400"/>
          </a:p>
          <a:p>
            <a:pPr algn="ctr"/>
            <a:r>
              <a:rPr lang="pt-BR" altLang="pt-BR" sz="1400"/>
              <a:t>7o Simpósio Internacional de Reanimação Neonatal, 5-7 de abril de 2018, Foz do Iguaçu, PR.Realizado por Paulo R. Margotto, </a:t>
            </a:r>
          </a:p>
          <a:p>
            <a:pPr algn="ctr"/>
            <a:r>
              <a:rPr lang="pt-BR" altLang="pt-BR" sz="1400"/>
              <a:t>Unidade de Neonatologia do Hospital Materno Infantil de Brasília, SES/DF</a:t>
            </a:r>
          </a:p>
          <a:p>
            <a:pPr algn="ctr"/>
            <a:r>
              <a:rPr lang="pt-BR" altLang="pt-BR" sz="1400"/>
              <a:t>Maternidade Brasília</a:t>
            </a:r>
          </a:p>
          <a:p>
            <a:pPr algn="ctr"/>
            <a:endParaRPr lang="pt-BR" altLang="pt-BR" sz="1400" u="sng">
              <a:solidFill>
                <a:srgbClr val="78909C"/>
              </a:solidFill>
              <a:ea typeface="Source Sans Pro"/>
              <a:cs typeface="Source Sans Pro"/>
            </a:endParaRPr>
          </a:p>
        </p:txBody>
      </p:sp>
      <p:pic>
        <p:nvPicPr>
          <p:cNvPr id="66566" name="Picture 9" descr="doc">
            <a:hlinkClick r:id="rId3" tooltip="Clampeam_tardio_cord_ciência"/>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488" y="8366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7" name="Rectangle 10"/>
          <p:cNvSpPr>
            <a:spLocks noChangeArrowheads="1"/>
          </p:cNvSpPr>
          <p:nvPr/>
        </p:nvSpPr>
        <p:spPr bwMode="auto">
          <a:xfrm>
            <a:off x="4479925" y="3244850"/>
            <a:ext cx="184150" cy="3667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endParaRPr lang="pt-BR" altLang="pt-BR"/>
          </a:p>
        </p:txBody>
      </p:sp>
      <p:sp>
        <p:nvSpPr>
          <p:cNvPr id="66568" name="AutoShape 11"/>
          <p:cNvSpPr>
            <a:spLocks noChangeArrowheads="1"/>
          </p:cNvSpPr>
          <p:nvPr/>
        </p:nvSpPr>
        <p:spPr bwMode="auto">
          <a:xfrm>
            <a:off x="8604250" y="6165850"/>
            <a:ext cx="360363" cy="692150"/>
          </a:xfrm>
          <a:prstGeom prst="curvedRightArrow">
            <a:avLst>
              <a:gd name="adj1" fmla="val 38414"/>
              <a:gd name="adj2" fmla="val 76828"/>
              <a:gd name="adj3" fmla="val 33333"/>
            </a:avLst>
          </a:prstGeom>
          <a:solidFill>
            <a:schemeClr val="accent2"/>
          </a:solidFill>
          <a:ln w="762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endParaRPr lang="pt-BR" altLang="pt-BR">
              <a:solidFill>
                <a:srgbClr val="0000FF"/>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a:spLocks noGrp="1"/>
          </p:cNvSpPr>
          <p:nvPr>
            <p:ph type="body" idx="1"/>
          </p:nvPr>
        </p:nvSpPr>
        <p:spPr>
          <a:xfrm>
            <a:off x="827088" y="188913"/>
            <a:ext cx="8172450" cy="5905500"/>
          </a:xfrm>
        </p:spPr>
        <p:txBody>
          <a:bodyPr/>
          <a:lstStyle/>
          <a:p>
            <a:pPr eaLnBrk="1" hangingPunct="1">
              <a:lnSpc>
                <a:spcPct val="80000"/>
              </a:lnSpc>
            </a:pPr>
            <a:r>
              <a:rPr lang="pt-BR" altLang="pt-BR" sz="1600" smtClean="0">
                <a:latin typeface="Times New Roman" panose="02020603050405020304" pitchFamily="18" charset="0"/>
              </a:rPr>
              <a:t>         O grande benefício do clampeamento fisiológico do cordão umbilical é o aumento do DC.</a:t>
            </a:r>
          </a:p>
          <a:p>
            <a:pPr eaLnBrk="1" hangingPunct="1">
              <a:lnSpc>
                <a:spcPct val="80000"/>
              </a:lnSpc>
            </a:pPr>
            <a:r>
              <a:rPr lang="pt-BR" altLang="pt-BR" sz="1600" smtClean="0">
                <a:latin typeface="Times New Roman" panose="02020603050405020304" pitchFamily="18" charset="0"/>
              </a:rPr>
              <a:t>	A transferência placentária é a restauração do volume sanguíneo., devido a diminuição da pressão torácica (inspiração), diminuição da pressão tóraco-abdominal: ventilação por pressão positiva, nascimento por ia vaginal,choro, diminuição da resistência vascular sistêmica ou pulmonar: oxitocina, contrações uterinas; gravidade: recém-nascido acima /abaixo da placenta.</a:t>
            </a:r>
          </a:p>
          <a:p>
            <a:pPr eaLnBrk="1" hangingPunct="1">
              <a:lnSpc>
                <a:spcPct val="80000"/>
              </a:lnSpc>
            </a:pPr>
            <a:r>
              <a:rPr lang="pt-BR" altLang="pt-BR" sz="1600" smtClean="0">
                <a:latin typeface="Times New Roman" panose="02020603050405020304" pitchFamily="18" charset="0"/>
              </a:rPr>
              <a:t>	O RN se beneficia com o clampeamento fisiológico do cordão: a aeração pulmonar restaura e mantém o DC, protege o cérebro de lesões. A ocorrência de uma pressão arterial média de 90 mmHg no clampeamento  leva a lesões vasculares cerebrais.	</a:t>
            </a:r>
            <a:endParaRPr lang="pt-BR" altLang="pt-BR" sz="1600" b="1" smtClean="0">
              <a:latin typeface="Times New Roman" panose="02020603050405020304" pitchFamily="18" charset="0"/>
            </a:endParaRPr>
          </a:p>
          <a:p>
            <a:pPr eaLnBrk="1" hangingPunct="1">
              <a:lnSpc>
                <a:spcPct val="80000"/>
              </a:lnSpc>
            </a:pPr>
            <a:r>
              <a:rPr lang="pt-BR" altLang="pt-BR" sz="1600" smtClean="0"/>
              <a:t>O </a:t>
            </a:r>
            <a:r>
              <a:rPr lang="pt-BR" altLang="pt-BR" sz="1600" smtClean="0">
                <a:latin typeface="Times New Roman" panose="02020603050405020304" pitchFamily="18" charset="0"/>
              </a:rPr>
              <a:t>Dr. Stuart Hooper  enfatiza a variável tempo: por quê 1 minuto? Elimine o tempo. Ó tempo é algo arbitrário. Olhe o bebê.</a:t>
            </a:r>
          </a:p>
          <a:p>
            <a:pPr eaLnBrk="1" hangingPunct="1">
              <a:lnSpc>
                <a:spcPct val="80000"/>
              </a:lnSpc>
            </a:pPr>
            <a:r>
              <a:rPr lang="pt-BR" altLang="pt-BR" sz="1600" smtClean="0">
                <a:latin typeface="Times New Roman" panose="02020603050405020304" pitchFamily="18" charset="0"/>
              </a:rPr>
              <a:t>	E quanto ao RN asfixiado, como reage? O RN com hipoxia está adaptado a conviver com a hipoxia. Ele redistribui o DC (cota sangue para a pele, intestino, pulmões) e só vai sangue para o coração, adrenal e cérebro. Nesta situação, só se baseia no DC para levar sangue ao cérebro. Se você cortar imediatamente o cordão umbilical, há um corte desta capacidade de levar O2 ao cérebro. Reanimar com o cordão, mantém a resposta adaptativa tão necessária(há aumento de O2 ao cérebro!). Já estão sendo disponíveis mesas especiais que permitem a ventilação com o cordão não ligado. Para que tanta pressa do ponto de vista neonatal e obstétrico? Temos ter certeza que não há hemorragia placentária. A oxitocina reduz o sangramento pós-parto. Se possível reanime este RN ligado ao cordão umbilical</a:t>
            </a:r>
          </a:p>
          <a:p>
            <a:pPr eaLnBrk="1" hangingPunct="1">
              <a:lnSpc>
                <a:spcPct val="80000"/>
              </a:lnSpc>
            </a:pPr>
            <a:r>
              <a:rPr lang="pt-BR" altLang="pt-BR" sz="1600" smtClean="0">
                <a:latin typeface="Times New Roman" panose="02020603050405020304" pitchFamily="18" charset="0"/>
              </a:rPr>
              <a:t>	E os prematuros, principalmente os extremos (23-24 emanas): estes são os RN que mais vão se beneficiar do clampeamento fisiológico tardio do cordão umbilical. </a:t>
            </a:r>
          </a:p>
          <a:p>
            <a:pPr eaLnBrk="1" hangingPunct="1">
              <a:lnSpc>
                <a:spcPct val="80000"/>
              </a:lnSpc>
            </a:pPr>
            <a:r>
              <a:rPr lang="pt-BR" altLang="pt-BR" sz="1600" smtClean="0">
                <a:latin typeface="Times New Roman" panose="02020603050405020304" pitchFamily="18" charset="0"/>
              </a:rPr>
              <a:t>	Recém-Nascido com hérnia diafragmática: é surpreendente o resultado quando o cordão umbilical nestes RN é clampeado quando a ventilação chegar a um volume corrente e a transição será mais fácil. A pressão arterial pulmonar é 20 mmHg menor do que naqueles RN com hérnia diafragmática com clampeamento imediato do cordão umbilical. O clampeamento imediato do cordão nestes RN força o sangue a passa por vasos estreitos e com isto, aumenta a pressão no leite vascular arterial pulmonar e isto leva a hipertensão pulmonar</a:t>
            </a:r>
            <a:r>
              <a:rPr lang="pt-BR" altLang="pt-BR" sz="1600" b="1" smtClean="0">
                <a:latin typeface="Times New Roman" panose="02020603050405020304" pitchFamily="18" charset="0"/>
              </a:rPr>
              <a:t>.</a:t>
            </a:r>
          </a:p>
          <a:p>
            <a:pPr eaLnBrk="1" hangingPunct="1">
              <a:lnSpc>
                <a:spcPct val="80000"/>
              </a:lnSpc>
            </a:pPr>
            <a:endParaRPr lang="pt-BR" altLang="pt-BR" sz="1600" smtClean="0">
              <a:latin typeface="Times New Roman" panose="02020603050405020304" pitchFamily="18"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p:cNvSpPr>
          <p:nvPr>
            <p:ph type="body" idx="1"/>
          </p:nvPr>
        </p:nvSpPr>
        <p:spPr>
          <a:xfrm>
            <a:off x="1331913" y="2924175"/>
            <a:ext cx="7499350" cy="4800600"/>
          </a:xfrm>
        </p:spPr>
        <p:txBody>
          <a:bodyPr/>
          <a:lstStyle/>
          <a:p>
            <a:pPr eaLnBrk="1" hangingPunct="1">
              <a:lnSpc>
                <a:spcPct val="80000"/>
              </a:lnSpc>
            </a:pPr>
            <a:r>
              <a:rPr lang="pt-BR" altLang="pt-BR" sz="2000" smtClean="0"/>
              <a:t>Esse estudo piloto quase randomizado é o primeiro estudo de transfusão placentária em recém-nascidos deprimidos ao nascer e que provavelmente necessitam de ressuscitação imediata. Técnica de ordenha: cerca de 20 cm do cordão umbilical foram ordenhados em direção ao bebê com o cordão umbilical intacto; a ordenha foi repetida duas vezes após o preenchimento do cordão umbilical, totalizando três vezes a ordenha total do cordão umbilical. Tem sido recomendado pelas Sociedades que o clampeamento tardio do cordão não seja realizado no RN deprimido que necessita de imediata reanimação.Assim, a ordenha do cordão umbilical passa ser  uma alternativa ao clampeamento tardio do cordão que </a:t>
            </a:r>
            <a:r>
              <a:rPr lang="pt-BR" altLang="pt-BR" sz="2000" b="1" smtClean="0"/>
              <a:t>pode conseguir resultados semelhantes ao atraso no clampeamento do cordão</a:t>
            </a:r>
            <a:r>
              <a:rPr lang="pt-BR" altLang="pt-BR" sz="2000" smtClean="0"/>
              <a:t>. </a:t>
            </a:r>
          </a:p>
        </p:txBody>
      </p:sp>
      <p:sp>
        <p:nvSpPr>
          <p:cNvPr id="68611" name="Rectangle 5"/>
          <p:cNvSpPr>
            <a:spLocks noChangeArrowheads="1"/>
          </p:cNvSpPr>
          <p:nvPr/>
        </p:nvSpPr>
        <p:spPr bwMode="auto">
          <a:xfrm>
            <a:off x="1042988" y="114300"/>
            <a:ext cx="8101012" cy="15843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700" b="1">
                <a:solidFill>
                  <a:srgbClr val="0000FF"/>
                </a:solidFill>
                <a:latin typeface="Lato" panose="020F0502020204030203" pitchFamily="34" charset="0"/>
              </a:rPr>
              <a:t>Ordenha de cordão umbilical para rec</a:t>
            </a:r>
            <a:r>
              <a:rPr lang="pt-BR" altLang="pt-BR" sz="2700" b="1">
                <a:solidFill>
                  <a:srgbClr val="0000FF"/>
                </a:solidFill>
              </a:rPr>
              <a:t>é</a:t>
            </a:r>
            <a:r>
              <a:rPr lang="pt-BR" altLang="pt-BR" sz="2700" b="1">
                <a:solidFill>
                  <a:srgbClr val="0000FF"/>
                </a:solidFill>
                <a:latin typeface="Lato" panose="020F0502020204030203" pitchFamily="34" charset="0"/>
              </a:rPr>
              <a:t>m-nascidos </a:t>
            </a:r>
          </a:p>
          <a:p>
            <a:pPr algn="ctr" eaLnBrk="1" hangingPunct="1"/>
            <a:r>
              <a:rPr lang="pt-BR" altLang="pt-BR" sz="2700" b="1">
                <a:solidFill>
                  <a:srgbClr val="0000FF"/>
                </a:solidFill>
                <a:latin typeface="Lato" panose="020F0502020204030203" pitchFamily="34" charset="0"/>
              </a:rPr>
              <a:t>deprimidos ao nascer: um estudo randomizado de </a:t>
            </a:r>
          </a:p>
          <a:p>
            <a:pPr algn="ctr" eaLnBrk="1" hangingPunct="1"/>
            <a:r>
              <a:rPr lang="pt-BR" altLang="pt-BR" sz="2700" b="1">
                <a:solidFill>
                  <a:srgbClr val="0000FF"/>
                </a:solidFill>
                <a:latin typeface="Lato" panose="020F0502020204030203" pitchFamily="34" charset="0"/>
              </a:rPr>
              <a:t>viabilidade</a:t>
            </a:r>
          </a:p>
          <a:p>
            <a:pPr algn="ctr"/>
            <a:r>
              <a:rPr lang="pt-BR" altLang="pt-BR" sz="1300" u="sng">
                <a:solidFill>
                  <a:srgbClr val="0000FF"/>
                </a:solidFill>
                <a:latin typeface="Source Sans Pro"/>
              </a:rPr>
              <a:t>  </a:t>
            </a:r>
          </a:p>
        </p:txBody>
      </p:sp>
      <p:pic>
        <p:nvPicPr>
          <p:cNvPr id="68612" name="Picture 6" descr="pot">
            <a:hlinkClick r:id="rId2" tooltip="Ordenha X Clampeam_tardio_cord"/>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7763" y="9810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3" name="Rectangle 7"/>
          <p:cNvSpPr>
            <a:spLocks noChangeArrowheads="1"/>
          </p:cNvSpPr>
          <p:nvPr/>
        </p:nvSpPr>
        <p:spPr bwMode="auto">
          <a:xfrm>
            <a:off x="1403350" y="1620838"/>
            <a:ext cx="7416800" cy="13684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r>
              <a:rPr lang="pt-BR" altLang="pt-BR" sz="1400" u="sng">
                <a:hlinkClick r:id="rId4"/>
              </a:rPr>
              <a:t>Umbilical cord milking for neonates who are depressed at birth: a randomized trial of feasibility.</a:t>
            </a:r>
            <a:r>
              <a:rPr lang="pt-BR" altLang="pt-BR" sz="1400"/>
              <a:t>Girish M, Jain V, Dhokane R, Gondhali SB, Vaidya A, Aghai ZH.J Perinatol. 2018 Sep;38(9):1190-1196. doi: 10.1038/s41372-018-0161-4. Epub 2018 Jul 5.PMID: 29973664.</a:t>
            </a:r>
            <a:r>
              <a:rPr lang="pt-BR" altLang="pt-BR" sz="1400" u="sng">
                <a:hlinkClick r:id="rId5"/>
              </a:rPr>
              <a:t>Similar articles.</a:t>
            </a:r>
            <a:endParaRPr lang="pt-BR" altLang="pt-BR" sz="1400"/>
          </a:p>
          <a:p>
            <a:pPr algn="ctr"/>
            <a:r>
              <a:rPr lang="pt-BR" altLang="pt-BR" sz="1400"/>
              <a:t>Apresentação: Thainá de Araújo Rodrigues, Marina Souza Rocha, Marina Machado Magalhães Cardoso.  Coordenação: Paulo R. Margotto</a:t>
            </a:r>
          </a:p>
        </p:txBody>
      </p:sp>
      <p:sp>
        <p:nvSpPr>
          <p:cNvPr id="68614" name="AutoShape 8"/>
          <p:cNvSpPr>
            <a:spLocks noChangeArrowheads="1"/>
          </p:cNvSpPr>
          <p:nvPr/>
        </p:nvSpPr>
        <p:spPr bwMode="auto">
          <a:xfrm>
            <a:off x="8604250" y="6165850"/>
            <a:ext cx="360363" cy="692150"/>
          </a:xfrm>
          <a:prstGeom prst="curvedRightArrow">
            <a:avLst>
              <a:gd name="adj1" fmla="val 38414"/>
              <a:gd name="adj2" fmla="val 76828"/>
              <a:gd name="adj3" fmla="val 33333"/>
            </a:avLst>
          </a:prstGeom>
          <a:solidFill>
            <a:schemeClr val="accent2"/>
          </a:solidFill>
          <a:ln w="762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endParaRPr lang="pt-BR" altLang="pt-BR">
              <a:solidFill>
                <a:srgbClr val="0000FF"/>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p:cNvSpPr>
          <p:nvPr>
            <p:ph type="body" idx="1"/>
          </p:nvPr>
        </p:nvSpPr>
        <p:spPr>
          <a:xfrm>
            <a:off x="1258888" y="333375"/>
            <a:ext cx="7499350" cy="4800600"/>
          </a:xfrm>
        </p:spPr>
        <p:txBody>
          <a:bodyPr/>
          <a:lstStyle/>
          <a:p>
            <a:pPr eaLnBrk="1" hangingPunct="1">
              <a:lnSpc>
                <a:spcPct val="80000"/>
              </a:lnSpc>
            </a:pPr>
            <a:r>
              <a:rPr lang="pt-BR" altLang="pt-BR" sz="1800" smtClean="0"/>
              <a:t>O  sangue do cordão umbilical é uma rica fonte de células-tronco hematopoiéticas, monócitos e células-tronco não hematopoiéticas. A transfusão placentária pode fornecer células-tronco que podem ter a capacidade de reparar lesões cerebrais em RN com encefalopatia hipóxico-isquêmica (EHI). Os autores demonstraram que essa técnica não atrasa a ressuscitação ou afeta negativamente os esforços de ressuscitação para os RN que necessitam.  A ordenha de cordão umbilical não foi associada a desfechos neonatais adversos de curto prazo, incluindo morte e exame neurológico anormal na alta. Um maior ensaio clínico é necessário para avaliar os benefícios a longo prazo da ordenha de cordão umbilical em recém-nascidos com EHI.  Trouxemos outras informações nos </a:t>
            </a:r>
            <a:r>
              <a:rPr lang="pt-BR" altLang="pt-BR" sz="1800" i="1" smtClean="0"/>
              <a:t>links:</a:t>
            </a:r>
            <a:r>
              <a:rPr lang="pt-BR" altLang="pt-BR" sz="1800" smtClean="0"/>
              <a:t>com a ordenha do cordão pode haver o risco de aumento de hemorragia intracraniana devido ao aumento da pressão arterial (Patel, Austrália, 2018). No entanto a ordenha com repreenchimento do sangue que vem da  placenta, não ocorre tanto aumento da pressão arterial, segundo Hope (Austrália, 2018) e esse autor vai mais longe:do ponto de vista científico, porque não reanimar ligado ao cordão para manter a sua resposta adaptativa ao que o bebê vem fazendo há horas? Já estão em curso ensaios que devem preencher esta lacuna até 2020 </a:t>
            </a:r>
          </a:p>
          <a:p>
            <a:pPr eaLnBrk="1" hangingPunct="1">
              <a:lnSpc>
                <a:spcPct val="80000"/>
              </a:lnSpc>
            </a:pPr>
            <a:endParaRPr lang="pt-BR" altLang="pt-BR" sz="1800" smtClean="0"/>
          </a:p>
        </p:txBody>
      </p:sp>
      <p:pic>
        <p:nvPicPr>
          <p:cNvPr id="6963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475" y="4797425"/>
            <a:ext cx="3602038" cy="194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p:cNvSpPr>
          <p:nvPr>
            <p:ph type="body" idx="1"/>
          </p:nvPr>
        </p:nvSpPr>
        <p:spPr>
          <a:xfrm>
            <a:off x="971550" y="4076700"/>
            <a:ext cx="7499350" cy="4800600"/>
          </a:xfrm>
        </p:spPr>
        <p:txBody>
          <a:bodyPr/>
          <a:lstStyle/>
          <a:p>
            <a:pPr eaLnBrk="1" hangingPunct="1">
              <a:lnSpc>
                <a:spcPct val="80000"/>
              </a:lnSpc>
            </a:pPr>
            <a:r>
              <a:rPr lang="pt-BR" altLang="pt-BR" sz="1600" smtClean="0"/>
              <a:t>O clampeamento tardio do cordão (DCC) permite um aumento de 30% no volume de sangue e de 50% de volume da hemácia rica em ferro, com aumento da ferritina (a maior proteína de estoque de ferro do corpo) até os seis meses de idade, enquanto que o clampeamento imediato do cordão (ICC) leva à diminuição precoce dos estoques de ferro e pode contribuir para a deficiência de ferro na infância. A deficiência de ferro na infância pode prejudicar o desenvolvimento motor, cognitivo, social e comportamental.As hemácias provenientes do DCC promovem precocemente importante doação de ferro aos oligodendrócitos, as células metabolicamente mais ativas do cérebro e essas células produtoras de mielina são sensíveis á privação de ferro e necessitam de ferro para a maturação e funcionamento adequado. Há uma clara associação (estudos em animais) entre hipomielinização com a deficiência de ferro e prejuízo ao neurodesenvolvimento. </a:t>
            </a:r>
          </a:p>
        </p:txBody>
      </p:sp>
      <p:sp>
        <p:nvSpPr>
          <p:cNvPr id="70659" name="Rectangle 4"/>
          <p:cNvSpPr>
            <a:spLocks noChangeArrowheads="1"/>
          </p:cNvSpPr>
          <p:nvPr/>
        </p:nvSpPr>
        <p:spPr bwMode="auto">
          <a:xfrm>
            <a:off x="1258888" y="198438"/>
            <a:ext cx="7083425" cy="39258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400" b="1">
                <a:solidFill>
                  <a:srgbClr val="0000FF"/>
                </a:solidFill>
                <a:latin typeface="Lato" panose="020F0502020204030203" pitchFamily="34" charset="0"/>
              </a:rPr>
              <a:t>Efeito do Atraso do clampeamento do cordão nos n</a:t>
            </a:r>
            <a:r>
              <a:rPr lang="pt-BR" altLang="pt-BR" sz="2400" b="1">
                <a:solidFill>
                  <a:srgbClr val="0000FF"/>
                </a:solidFill>
              </a:rPr>
              <a:t>í</a:t>
            </a:r>
            <a:r>
              <a:rPr lang="pt-BR" altLang="pt-BR" sz="2400" b="1">
                <a:solidFill>
                  <a:srgbClr val="0000FF"/>
                </a:solidFill>
                <a:latin typeface="Lato" panose="020F0502020204030203" pitchFamily="34" charset="0"/>
              </a:rPr>
              <a:t>veis de ferritina aos 4 meses, Conte</a:t>
            </a:r>
            <a:r>
              <a:rPr lang="pt-BR" altLang="pt-BR" sz="2400" b="1">
                <a:solidFill>
                  <a:srgbClr val="0000FF"/>
                </a:solidFill>
              </a:rPr>
              <a:t>ú</a:t>
            </a:r>
            <a:r>
              <a:rPr lang="pt-BR" altLang="pt-BR" sz="2400" b="1">
                <a:solidFill>
                  <a:srgbClr val="0000FF"/>
                </a:solidFill>
                <a:latin typeface="Lato" panose="020F0502020204030203" pitchFamily="34" charset="0"/>
              </a:rPr>
              <a:t>do de Mielina cerebral e Neurodesenvolvimento: um ensaio randomizado controlado</a:t>
            </a:r>
          </a:p>
          <a:p>
            <a:pPr algn="ctr" eaLnBrk="1" hangingPunct="1"/>
            <a:r>
              <a:rPr lang="pt-BR" altLang="pt-BR" sz="1400" u="sng">
                <a:hlinkClick r:id="rId2"/>
              </a:rPr>
              <a:t>Effect of Delayed Cord Clamping on Four-Month Ferritin Levels, Brain …</a:t>
            </a:r>
            <a:r>
              <a:rPr lang="pt-BR" altLang="pt-BR" sz="1400"/>
              <a:t>https://www.jpeds.com/article/S0022-3476(18)30775-3/abstract – de JS Mercer.6 de jul de 2018 – </a:t>
            </a:r>
            <a:r>
              <a:rPr lang="pt-BR" altLang="pt-BR" sz="1400" b="1"/>
              <a:t>Effects</a:t>
            </a:r>
            <a:r>
              <a:rPr lang="pt-BR" altLang="pt-BR" sz="1400"/>
              <a:t> of </a:t>
            </a:r>
            <a:r>
              <a:rPr lang="pt-BR" altLang="pt-BR" sz="1400" b="1"/>
              <a:t>Delayed Cord Clamping</a:t>
            </a:r>
            <a:r>
              <a:rPr lang="pt-BR" altLang="pt-BR" sz="1400"/>
              <a:t> on </a:t>
            </a:r>
            <a:r>
              <a:rPr lang="pt-BR" altLang="pt-BR" sz="1400" b="1"/>
              <a:t>Four</a:t>
            </a:r>
            <a:r>
              <a:rPr lang="pt-BR" altLang="pt-BR" sz="1400"/>
              <a:t>–</a:t>
            </a:r>
            <a:r>
              <a:rPr lang="pt-BR" altLang="pt-BR" sz="1400" b="1"/>
              <a:t>Month Ferritin Levels</a:t>
            </a:r>
            <a:r>
              <a:rPr lang="pt-BR" altLang="pt-BR" sz="1400"/>
              <a:t>, </a:t>
            </a:r>
            <a:r>
              <a:rPr lang="pt-BR" altLang="pt-BR" sz="1400" b="1"/>
              <a:t>Brain Myelin Content</a:t>
            </a:r>
            <a:r>
              <a:rPr lang="pt-BR" altLang="pt-BR" sz="1400"/>
              <a:t>, and </a:t>
            </a:r>
            <a:r>
              <a:rPr lang="pt-BR" altLang="pt-BR" sz="1400" b="1"/>
              <a:t>Neurodevelopment</a:t>
            </a:r>
            <a:r>
              <a:rPr lang="pt-BR" altLang="pt-BR" sz="1400"/>
              <a:t>:A </a:t>
            </a:r>
            <a:r>
              <a:rPr lang="pt-BR" altLang="pt-BR" sz="1400" b="1"/>
              <a:t>Randomized Controlled Trial</a:t>
            </a:r>
            <a:r>
              <a:rPr lang="pt-BR" altLang="pt-BR" sz="1400"/>
              <a:t> … A partially blinded, </a:t>
            </a:r>
            <a:r>
              <a:rPr lang="pt-BR" altLang="pt-BR" sz="1400" b="1"/>
              <a:t>randomized controlled trial</a:t>
            </a:r>
            <a:r>
              <a:rPr lang="pt-BR" altLang="pt-BR" sz="1400"/>
              <a:t> was conducted at a level III.Open Access.</a:t>
            </a:r>
            <a:r>
              <a:rPr lang="pt-BR" altLang="pt-BR" sz="1400" u="sng">
                <a:hlinkClick r:id="rId3"/>
              </a:rPr>
              <a:t>PlumX Metrics.</a:t>
            </a:r>
            <a:r>
              <a:rPr lang="pt-BR" altLang="pt-BR" sz="1400"/>
              <a:t>DOI: </a:t>
            </a:r>
            <a:r>
              <a:rPr lang="pt-BR" altLang="pt-BR" sz="1400" u="sng">
                <a:hlinkClick r:id="rId4"/>
              </a:rPr>
              <a:t>https://doi.org/10.1016/j.jpeds.2018.06.006</a:t>
            </a:r>
            <a:r>
              <a:rPr lang="pt-BR" altLang="pt-BR" sz="1400" u="sng"/>
              <a:t>.</a:t>
            </a:r>
            <a:r>
              <a:rPr lang="pt-BR" altLang="pt-BR" sz="1400" b="1"/>
              <a:t>Open</a:t>
            </a:r>
            <a:r>
              <a:rPr lang="pt-BR" altLang="pt-BR" sz="1400"/>
              <a:t> </a:t>
            </a:r>
            <a:r>
              <a:rPr lang="pt-BR" altLang="pt-BR" sz="1400" b="1"/>
              <a:t>access</a:t>
            </a:r>
            <a:r>
              <a:rPr lang="pt-BR" altLang="pt-BR" sz="1400"/>
              <a:t> funded by Bill &amp; Melinda Gates Foundation. </a:t>
            </a:r>
          </a:p>
          <a:p>
            <a:pPr algn="ctr" eaLnBrk="1" hangingPunct="1"/>
            <a:r>
              <a:rPr lang="pt-BR" altLang="pt-BR"/>
              <a:t>Apresentação:Alisson Leandro Camilo Pereira, Lucas Moreira Alves da Silva,Luciana Cardoso Reis e Matheus Castilho Correa (Turma XXV).Coordenação:Paulo R. Margotto. </a:t>
            </a:r>
            <a:r>
              <a:rPr lang="pt-BR" altLang="pt-BR" sz="1400">
                <a:solidFill>
                  <a:srgbClr val="0000FF"/>
                </a:solidFill>
                <a:latin typeface="Source Sans Pro"/>
              </a:rPr>
              <a:t>  </a:t>
            </a:r>
          </a:p>
        </p:txBody>
      </p:sp>
      <p:pic>
        <p:nvPicPr>
          <p:cNvPr id="70660" name="Picture 5" descr="pptx">
            <a:hlinkClick r:id="rId5" tooltip="Atras_Clamp_Cord_mielina_cereb_4 meses"/>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8850" y="13414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p:cNvSpPr>
            <a:spLocks noGrp="1"/>
          </p:cNvSpPr>
          <p:nvPr>
            <p:ph type="body" idx="1"/>
          </p:nvPr>
        </p:nvSpPr>
        <p:spPr>
          <a:xfrm>
            <a:off x="971550" y="115888"/>
            <a:ext cx="8172450" cy="6742112"/>
          </a:xfrm>
        </p:spPr>
        <p:txBody>
          <a:bodyPr/>
          <a:lstStyle/>
          <a:p>
            <a:pPr eaLnBrk="1" hangingPunct="1">
              <a:lnSpc>
                <a:spcPct val="80000"/>
              </a:lnSpc>
            </a:pPr>
            <a:r>
              <a:rPr lang="pt-BR" altLang="pt-BR" sz="1800" smtClean="0"/>
              <a:t>A mielinização não adequada está associada à dislexia e a espectros do autismo. Através de uma técnica especial de ressonância magnética (mcDESPOT MR) que permite a avaliação da fração de mielina, os autores verificaram, aos 4 meses de idade,  que os recém-nascidos (RN) proveniente do clampeamento tardio do cordão (DCC) </a:t>
            </a:r>
            <a:r>
              <a:rPr lang="pt-BR" altLang="pt-BR" sz="1800" b="1" smtClean="0"/>
              <a:t>aumentaram a mielinização aos 4 meses de idade (apresentaram  maiores níveis de ferritina) em comparação com aqueles que receberam clampeamento imediato do cordão (ICC). Isto é particularmente importante, pois os axônios mielinizados facilitam a comunicação e mensagens eficientes do cérebro. </a:t>
            </a:r>
            <a:r>
              <a:rPr lang="pt-BR" altLang="pt-BR" sz="1800" smtClean="0"/>
              <a:t>As regiões cerebrais em desenvolvimento precoce, ou seja, as cápsulas internas, diferiram entre as crianças com DCC e ICC. Essas áreas do cérebro são essenciais para uma ampla variedade de funções cognitivas, incluindo o processamento motor e sensorial. Interessante saber esta fase da infância marca o início do período mais rápido de desenvolvimento da mielina. O ferro está envolvido na mielogênese e é um componente necessário para a maturação e função dos oligodendrócitos. Não foram encontrados diferenças entre os níveis de hematócrito e hemoglobina sugerindo que esses não refletem adequadamente as reservas de ferro corporal do bebê. </a:t>
            </a:r>
            <a:r>
              <a:rPr lang="pt-BR" altLang="pt-BR" sz="1800" b="1" smtClean="0"/>
              <a:t>Assim, esses resultados sugerem uma ligação neurofisiológica direta entre o DCC e o desenvolvimento precoce da mielina. </a:t>
            </a:r>
            <a:r>
              <a:rPr lang="pt-BR" altLang="pt-BR" sz="1800" smtClean="0"/>
              <a:t>O clampeamento tardio é uma abordagem viável, de baixa tecnologia, sem custo, ele tem o potencial de ter amplo impacto sobre o desenvolvimento inicial da vida </a:t>
            </a:r>
          </a:p>
        </p:txBody>
      </p:sp>
      <p:pic>
        <p:nvPicPr>
          <p:cNvPr id="7168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4797425"/>
            <a:ext cx="3086100" cy="1754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Grp="1"/>
          </p:cNvSpPr>
          <p:nvPr>
            <p:ph type="body" idx="1"/>
          </p:nvPr>
        </p:nvSpPr>
        <p:spPr>
          <a:xfrm>
            <a:off x="1331913" y="2924175"/>
            <a:ext cx="7499350" cy="4800600"/>
          </a:xfrm>
        </p:spPr>
        <p:txBody>
          <a:bodyPr/>
          <a:lstStyle/>
          <a:p>
            <a:pPr eaLnBrk="1" hangingPunct="1"/>
            <a:r>
              <a:rPr lang="pt-BR" altLang="pt-BR" sz="1800" smtClean="0"/>
              <a:t>Em resumo, os neonatos com suspeita de RCIU/PIG que foram designados para o o atraso no clampeamento do cordão umbilical não apresentaram nenhum dano aparente e tiveram uma menor incidência de suspeita de enterocolite necrosante em comparação com os RCIU/PIG que foram designados para o o rápido clampeamento do cordão.</a:t>
            </a:r>
          </a:p>
          <a:p>
            <a:pPr eaLnBrk="1" hangingPunct="1"/>
            <a:endParaRPr lang="pt-BR" altLang="pt-BR" sz="1800" smtClean="0"/>
          </a:p>
        </p:txBody>
      </p:sp>
      <p:sp>
        <p:nvSpPr>
          <p:cNvPr id="72707" name="Rectangle 5"/>
          <p:cNvSpPr>
            <a:spLocks noChangeArrowheads="1"/>
          </p:cNvSpPr>
          <p:nvPr/>
        </p:nvSpPr>
        <p:spPr bwMode="auto">
          <a:xfrm>
            <a:off x="1331913" y="188913"/>
            <a:ext cx="7812087" cy="25923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700" b="1">
                <a:solidFill>
                  <a:srgbClr val="0000FF"/>
                </a:solidFill>
                <a:latin typeface="Lato" panose="020F0502020204030203" pitchFamily="34" charset="0"/>
              </a:rPr>
              <a:t>Atraso do clampeamento do cordão em rec</a:t>
            </a:r>
            <a:r>
              <a:rPr lang="pt-BR" altLang="pt-BR" sz="2700" b="1">
                <a:solidFill>
                  <a:srgbClr val="0000FF"/>
                </a:solidFill>
              </a:rPr>
              <a:t>é</a:t>
            </a:r>
            <a:r>
              <a:rPr lang="pt-BR" altLang="pt-BR" sz="2700" b="1">
                <a:solidFill>
                  <a:srgbClr val="0000FF"/>
                </a:solidFill>
                <a:latin typeface="Lato" panose="020F0502020204030203" pitchFamily="34" charset="0"/>
              </a:rPr>
              <a:t>m-nascidos com restri</a:t>
            </a:r>
            <a:r>
              <a:rPr lang="pt-BR" altLang="pt-BR" sz="2700" b="1">
                <a:solidFill>
                  <a:srgbClr val="0000FF"/>
                </a:solidFill>
              </a:rPr>
              <a:t>ç</a:t>
            </a:r>
            <a:r>
              <a:rPr lang="pt-BR" altLang="pt-BR" sz="2700" b="1">
                <a:solidFill>
                  <a:srgbClr val="0000FF"/>
                </a:solidFill>
                <a:latin typeface="Lato" panose="020F0502020204030203" pitchFamily="34" charset="0"/>
              </a:rPr>
              <a:t>ão do crescimento intrauterino</a:t>
            </a:r>
          </a:p>
          <a:p>
            <a:pPr algn="ctr" eaLnBrk="1" hangingPunct="1"/>
            <a:endParaRPr lang="pt-BR" altLang="pt-BR" sz="900" b="1">
              <a:solidFill>
                <a:srgbClr val="989898"/>
              </a:solidFill>
              <a:latin typeface="Lato" panose="020F0502020204030203" pitchFamily="34" charset="0"/>
            </a:endParaRPr>
          </a:p>
          <a:p>
            <a:pPr algn="ctr"/>
            <a:r>
              <a:rPr lang="pt-BR" altLang="pt-BR" sz="1600" u="sng">
                <a:hlinkClick r:id="rId2"/>
              </a:rPr>
              <a:t>Delayed Cord Clamping in Infants with Suspected Intrauterine Growth Restriction.</a:t>
            </a:r>
            <a:r>
              <a:rPr lang="pt-BR" altLang="pt-BR" sz="1600" u="sng"/>
              <a:t>Wang M, Mercer JS, Padbury JF.J Pediatr. 2018 Jun 25. pii: S0022-3476(18)30741-8. doi: 10.1016/j.jpeds.2018.05.028. [Epub ahead of print]. PMID: 29954605.</a:t>
            </a:r>
            <a:r>
              <a:rPr lang="pt-BR" altLang="pt-BR" sz="1600" u="sng">
                <a:hlinkClick r:id="rId3"/>
              </a:rPr>
              <a:t>Similar articles.</a:t>
            </a:r>
            <a:endParaRPr lang="pt-BR" altLang="pt-BR" sz="1600" u="sng"/>
          </a:p>
          <a:p>
            <a:pPr algn="ctr"/>
            <a:r>
              <a:rPr lang="pt-BR" altLang="pt-BR" sz="1600" u="sng"/>
              <a:t> </a:t>
            </a:r>
          </a:p>
          <a:p>
            <a:pPr algn="ctr"/>
            <a:r>
              <a:rPr lang="pt-BR" altLang="pt-BR" sz="1600"/>
              <a:t>Apresentação: Bruno Menezes Krasny Gonçalves, João Emanuel M. Gonçalves.</a:t>
            </a:r>
          </a:p>
        </p:txBody>
      </p:sp>
      <p:pic>
        <p:nvPicPr>
          <p:cNvPr id="72708" name="Picture 6" descr="pptx">
            <a:hlinkClick r:id="rId4" tooltip="Atraso_Clampeam_cord_RCIU_2018"/>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8125" y="9810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9"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8400" y="4508500"/>
            <a:ext cx="2173288" cy="234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
          <p:cNvSpPr>
            <a:spLocks noGrp="1"/>
          </p:cNvSpPr>
          <p:nvPr>
            <p:ph type="body" idx="1"/>
          </p:nvPr>
        </p:nvSpPr>
        <p:spPr>
          <a:xfrm>
            <a:off x="1476375" y="3284538"/>
            <a:ext cx="7499350" cy="4800600"/>
          </a:xfrm>
        </p:spPr>
        <p:txBody>
          <a:bodyPr/>
          <a:lstStyle/>
          <a:p>
            <a:pPr eaLnBrk="1" hangingPunct="1">
              <a:lnSpc>
                <a:spcPct val="80000"/>
              </a:lnSpc>
            </a:pPr>
            <a:r>
              <a:rPr lang="pt-BR" altLang="pt-BR" sz="1800" dirty="0" smtClean="0"/>
              <a:t>Os resultados deste estudo podem ter implicações importantes para a prática clínica. Atualmente, as principais razões para os clínicos tratar os prematuros com corticosteroides é acelerar o desmame da ventilação mecânica e reduzir o risco de DBP. </a:t>
            </a:r>
          </a:p>
          <a:p>
            <a:pPr eaLnBrk="1" hangingPunct="1">
              <a:lnSpc>
                <a:spcPct val="80000"/>
              </a:lnSpc>
            </a:pPr>
            <a:r>
              <a:rPr lang="pt-BR" altLang="pt-BR" sz="1800" dirty="0" smtClean="0"/>
              <a:t>O tratamento geralmente é iniciado no curso tardio da doença após várias semanas de ventilação mecânica e apesar da falta de evidências aleatórias até o momento, muitos Centros mudaram o tratamento com dexametasona para hidrocortisona. (9,13) </a:t>
            </a:r>
          </a:p>
          <a:p>
            <a:pPr algn="ctr" eaLnBrk="1" hangingPunct="1">
              <a:lnSpc>
                <a:spcPct val="80000"/>
              </a:lnSpc>
            </a:pPr>
            <a:r>
              <a:rPr lang="pt-BR" altLang="pt-BR" sz="1800" b="1" dirty="0" smtClean="0">
                <a:solidFill>
                  <a:srgbClr val="FF0000"/>
                </a:solidFill>
              </a:rPr>
              <a:t>Os resultados do presente estudo sugerem que a hidrocortisona facilita a </a:t>
            </a:r>
            <a:r>
              <a:rPr lang="pt-BR" altLang="pt-BR" sz="1800" b="1" dirty="0" err="1" smtClean="0">
                <a:solidFill>
                  <a:srgbClr val="FF0000"/>
                </a:solidFill>
              </a:rPr>
              <a:t>extubação</a:t>
            </a:r>
            <a:r>
              <a:rPr lang="pt-BR" altLang="pt-BR" sz="1800" b="1" dirty="0" smtClean="0">
                <a:solidFill>
                  <a:srgbClr val="FF0000"/>
                </a:solidFill>
              </a:rPr>
              <a:t>, mas, em contraste com a dexametasona, não reduz DBP.     </a:t>
            </a:r>
          </a:p>
          <a:p>
            <a:pPr algn="ctr" eaLnBrk="1" hangingPunct="1">
              <a:lnSpc>
                <a:spcPct val="80000"/>
              </a:lnSpc>
            </a:pPr>
            <a:r>
              <a:rPr lang="pt-BR" altLang="pt-BR" sz="1800" b="1" dirty="0" smtClean="0">
                <a:solidFill>
                  <a:srgbClr val="FF0000"/>
                </a:solidFill>
              </a:rPr>
              <a:t>Portanto, esse achado não apoia o uso de hidrocortisona para esta indicação.</a:t>
            </a:r>
          </a:p>
        </p:txBody>
      </p:sp>
      <p:sp>
        <p:nvSpPr>
          <p:cNvPr id="73731" name="Rectangle 4"/>
          <p:cNvSpPr>
            <a:spLocks noChangeArrowheads="1"/>
          </p:cNvSpPr>
          <p:nvPr/>
        </p:nvSpPr>
        <p:spPr bwMode="auto">
          <a:xfrm>
            <a:off x="1042988" y="254000"/>
            <a:ext cx="7864475" cy="30432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000" b="1">
                <a:solidFill>
                  <a:srgbClr val="0000FF"/>
                </a:solidFill>
                <a:latin typeface="Lato" panose="020F0502020204030203" pitchFamily="34" charset="0"/>
              </a:rPr>
              <a:t>Efeito da terapia com hidrocortisona iniciada de 7 a 14 dias ap</a:t>
            </a:r>
            <a:r>
              <a:rPr lang="pt-BR" altLang="pt-BR" sz="2000" b="1">
                <a:solidFill>
                  <a:srgbClr val="0000FF"/>
                </a:solidFill>
              </a:rPr>
              <a:t>ó</a:t>
            </a:r>
            <a:r>
              <a:rPr lang="pt-BR" altLang="pt-BR" sz="2000" b="1">
                <a:solidFill>
                  <a:srgbClr val="0000FF"/>
                </a:solidFill>
                <a:latin typeface="Lato" panose="020F0502020204030203" pitchFamily="34" charset="0"/>
              </a:rPr>
              <a:t>s o nascimento na mortalidade ou displasia broncopulmonar entre os bebês muito prematuros que recebem ventila</a:t>
            </a:r>
            <a:r>
              <a:rPr lang="pt-BR" altLang="pt-BR" sz="2000" b="1">
                <a:solidFill>
                  <a:srgbClr val="0000FF"/>
                </a:solidFill>
              </a:rPr>
              <a:t>ç</a:t>
            </a:r>
            <a:r>
              <a:rPr lang="pt-BR" altLang="pt-BR" sz="2000" b="1">
                <a:solidFill>
                  <a:srgbClr val="0000FF"/>
                </a:solidFill>
                <a:latin typeface="Lato" panose="020F0502020204030203" pitchFamily="34" charset="0"/>
              </a:rPr>
              <a:t>ão mecânica.</a:t>
            </a:r>
          </a:p>
          <a:p>
            <a:pPr algn="ctr"/>
            <a:r>
              <a:rPr lang="pt-BR" altLang="pt-BR" b="1">
                <a:hlinkClick r:id="rId2"/>
              </a:rPr>
              <a:t/>
            </a:r>
            <a:br>
              <a:rPr lang="pt-BR" altLang="pt-BR" b="1">
                <a:hlinkClick r:id="rId2"/>
              </a:rPr>
            </a:br>
            <a:r>
              <a:rPr lang="pt-BR" altLang="pt-BR" sz="1400" b="1">
                <a:hlinkClick r:id="rId2"/>
              </a:rPr>
              <a:t>Effect</a:t>
            </a:r>
            <a:r>
              <a:rPr lang="pt-BR" altLang="pt-BR" sz="1400">
                <a:hlinkClick r:id="rId2"/>
              </a:rPr>
              <a:t> of </a:t>
            </a:r>
            <a:r>
              <a:rPr lang="pt-BR" altLang="pt-BR" sz="1400" b="1">
                <a:hlinkClick r:id="rId2"/>
              </a:rPr>
              <a:t>Hydrocortisone</a:t>
            </a:r>
            <a:r>
              <a:rPr lang="pt-BR" altLang="pt-BR" sz="1400">
                <a:hlinkClick r:id="rId2"/>
              </a:rPr>
              <a:t> </a:t>
            </a:r>
            <a:r>
              <a:rPr lang="pt-BR" altLang="pt-BR" sz="1400" b="1">
                <a:hlinkClick r:id="rId2"/>
              </a:rPr>
              <a:t>Therapy</a:t>
            </a:r>
            <a:r>
              <a:rPr lang="pt-BR" altLang="pt-BR" sz="1400">
                <a:hlinkClick r:id="rId2"/>
              </a:rPr>
              <a:t> </a:t>
            </a:r>
            <a:r>
              <a:rPr lang="pt-BR" altLang="pt-BR" sz="1400" b="1">
                <a:hlinkClick r:id="rId2"/>
              </a:rPr>
              <a:t>Initiated</a:t>
            </a:r>
            <a:r>
              <a:rPr lang="pt-BR" altLang="pt-BR" sz="1400">
                <a:hlinkClick r:id="rId2"/>
              </a:rPr>
              <a:t> </a:t>
            </a:r>
            <a:r>
              <a:rPr lang="pt-BR" altLang="pt-BR" sz="1400" b="1">
                <a:hlinkClick r:id="rId2"/>
              </a:rPr>
              <a:t>7</a:t>
            </a:r>
            <a:r>
              <a:rPr lang="pt-BR" altLang="pt-BR" sz="1400">
                <a:hlinkClick r:id="rId2"/>
              </a:rPr>
              <a:t> to </a:t>
            </a:r>
            <a:r>
              <a:rPr lang="pt-BR" altLang="pt-BR" sz="1400" b="1">
                <a:hlinkClick r:id="rId2"/>
              </a:rPr>
              <a:t>14</a:t>
            </a:r>
            <a:r>
              <a:rPr lang="pt-BR" altLang="pt-BR" sz="1400">
                <a:hlinkClick r:id="rId2"/>
              </a:rPr>
              <a:t> </a:t>
            </a:r>
            <a:r>
              <a:rPr lang="pt-BR" altLang="pt-BR" sz="1400" b="1">
                <a:hlinkClick r:id="rId2"/>
              </a:rPr>
              <a:t>Days</a:t>
            </a:r>
            <a:r>
              <a:rPr lang="pt-BR" altLang="pt-BR" sz="1400">
                <a:hlinkClick r:id="rId2"/>
              </a:rPr>
              <a:t> </a:t>
            </a:r>
            <a:r>
              <a:rPr lang="pt-BR" altLang="pt-BR" sz="1400" b="1">
                <a:hlinkClick r:id="rId2"/>
              </a:rPr>
              <a:t>After</a:t>
            </a:r>
            <a:r>
              <a:rPr lang="pt-BR" altLang="pt-BR" sz="1400">
                <a:hlinkClick r:id="rId2"/>
              </a:rPr>
              <a:t> </a:t>
            </a:r>
            <a:r>
              <a:rPr lang="pt-BR" altLang="pt-BR" sz="1400" b="1">
                <a:hlinkClick r:id="rId2"/>
              </a:rPr>
              <a:t>Birth</a:t>
            </a:r>
            <a:r>
              <a:rPr lang="pt-BR" altLang="pt-BR" sz="1400">
                <a:hlinkClick r:id="rId2"/>
              </a:rPr>
              <a:t> on </a:t>
            </a:r>
            <a:r>
              <a:rPr lang="pt-BR" altLang="pt-BR" sz="1400" b="1">
                <a:hlinkClick r:id="rId2"/>
              </a:rPr>
              <a:t>Mortality</a:t>
            </a:r>
            <a:r>
              <a:rPr lang="pt-BR" altLang="pt-BR" sz="1400">
                <a:hlinkClick r:id="rId2"/>
              </a:rPr>
              <a:t> or </a:t>
            </a:r>
            <a:r>
              <a:rPr lang="pt-BR" altLang="pt-BR" sz="1400" b="1">
                <a:hlinkClick r:id="rId2"/>
              </a:rPr>
              <a:t>Bronchopulmonary Dysplasia</a:t>
            </a:r>
            <a:r>
              <a:rPr lang="pt-BR" altLang="pt-BR" sz="1400">
                <a:hlinkClick r:id="rId2"/>
              </a:rPr>
              <a:t> Among Very </a:t>
            </a:r>
            <a:r>
              <a:rPr lang="pt-BR" altLang="pt-BR" sz="1400" b="1">
                <a:hlinkClick r:id="rId2"/>
              </a:rPr>
              <a:t>Preterm Infants</a:t>
            </a:r>
            <a:r>
              <a:rPr lang="pt-BR" altLang="pt-BR" sz="1400">
                <a:hlinkClick r:id="rId2"/>
              </a:rPr>
              <a:t> </a:t>
            </a:r>
            <a:r>
              <a:rPr lang="pt-BR" altLang="pt-BR" sz="1400" b="1">
                <a:hlinkClick r:id="rId2"/>
              </a:rPr>
              <a:t>Receiving</a:t>
            </a:r>
            <a:r>
              <a:rPr lang="pt-BR" altLang="pt-BR" sz="1400">
                <a:hlinkClick r:id="rId2"/>
              </a:rPr>
              <a:t> </a:t>
            </a:r>
            <a:r>
              <a:rPr lang="pt-BR" altLang="pt-BR" sz="1400" b="1">
                <a:hlinkClick r:id="rId2"/>
              </a:rPr>
              <a:t>Mechanical Ventilation</a:t>
            </a:r>
            <a:r>
              <a:rPr lang="pt-BR" altLang="pt-BR" sz="1400">
                <a:hlinkClick r:id="rId2"/>
              </a:rPr>
              <a:t>: A </a:t>
            </a:r>
            <a:r>
              <a:rPr lang="pt-BR" altLang="pt-BR" sz="1400" b="1">
                <a:hlinkClick r:id="rId2"/>
              </a:rPr>
              <a:t>Randomized Clinical Trial</a:t>
            </a:r>
            <a:r>
              <a:rPr lang="pt-BR" altLang="pt-BR" sz="1400">
                <a:hlinkClick r:id="rId2"/>
              </a:rPr>
              <a:t>.</a:t>
            </a:r>
            <a:r>
              <a:rPr lang="pt-BR" altLang="pt-BR" sz="1400"/>
              <a:t>Onland W, Cools F, Kroon A, Rademaker K, Merkus MP, Dijk PH, van Straaten HL, Te Pas AB, Mohns T, Bruneel E, van Heijst AF, Kramer BW, Debeer A, Zonnenberg I, Marechal Y, Blom H, Plaskie K, Offringa M, van Kaam AH; STOP-BPD Study Group.JAMA. </a:t>
            </a:r>
            <a:r>
              <a:rPr lang="pt-BR" altLang="pt-BR" sz="1400" b="1"/>
              <a:t>2019</a:t>
            </a:r>
            <a:r>
              <a:rPr lang="pt-BR" altLang="pt-BR" sz="1400"/>
              <a:t>Jan 29;321(4):354-363. </a:t>
            </a:r>
            <a:r>
              <a:rPr lang="pt-BR" altLang="pt-BR" sz="1400" b="1"/>
              <a:t>doi: 10.1001/jama.2018.21443</a:t>
            </a:r>
            <a:r>
              <a:rPr lang="pt-BR" altLang="pt-BR" sz="1400"/>
              <a:t>.PMID:30694322.</a:t>
            </a:r>
            <a:r>
              <a:rPr lang="pt-BR" altLang="pt-BR" sz="1400" u="sng">
                <a:hlinkClick r:id="rId3"/>
              </a:rPr>
              <a:t>Similar articles</a:t>
            </a:r>
            <a:r>
              <a:rPr lang="pt-BR" altLang="pt-BR" sz="1400"/>
              <a:t>.</a:t>
            </a:r>
          </a:p>
          <a:p>
            <a:pPr algn="ctr"/>
            <a:r>
              <a:rPr lang="pt-BR" altLang="pt-BR" sz="1400"/>
              <a:t>Realizado por Paulo R. Margotto.</a:t>
            </a:r>
            <a:endParaRPr lang="pt-BR" altLang="pt-BR" sz="1400" b="1">
              <a:solidFill>
                <a:srgbClr val="0000FF"/>
              </a:solidFill>
              <a:latin typeface="Lato" panose="020F0502020204030203" pitchFamily="34" charset="0"/>
            </a:endParaRPr>
          </a:p>
          <a:p>
            <a:pPr algn="ctr"/>
            <a:r>
              <a:rPr lang="pt-BR" altLang="pt-BR" sz="1400" u="sng">
                <a:solidFill>
                  <a:srgbClr val="0000FF"/>
                </a:solidFill>
                <a:latin typeface="Source Sans Pro"/>
              </a:rPr>
              <a:t>  </a:t>
            </a:r>
          </a:p>
        </p:txBody>
      </p:sp>
      <p:pic>
        <p:nvPicPr>
          <p:cNvPr id="73732" name="Picture 5" descr="doc">
            <a:hlinkClick r:id="rId4" tooltip="Hidrocortisona-dependencia da VM-2019"/>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9788" y="11255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Grp="1"/>
          </p:cNvSpPr>
          <p:nvPr>
            <p:ph type="body" idx="1"/>
          </p:nvPr>
        </p:nvSpPr>
        <p:spPr/>
        <p:txBody>
          <a:bodyPr/>
          <a:lstStyle/>
          <a:p>
            <a:pPr eaLnBrk="1" hangingPunct="1">
              <a:lnSpc>
                <a:spcPct val="80000"/>
              </a:lnSpc>
            </a:pPr>
            <a:r>
              <a:rPr lang="pt-BR" altLang="pt-BR" sz="2000" smtClean="0"/>
              <a:t>Ainda, a hidrocortisona iniciada entre 7 e 14 dias após o nascimento pode reduzir a mortalidade, e esse benefício não é superado por um aumento na morbidade de curto prazo, conforme relatado por estudos anteriores com o início precoce do tratamento com corticosteroides antes ou após a primeira semana de vida. (7,8) Embora muitos lactentes tenham experimentado efeitos adversos do nascimento prematuro, o único efeito adverso atribuído especificamente ao tratamento com hidrocortisona foi a </a:t>
            </a:r>
            <a:r>
              <a:rPr lang="pt-BR" altLang="pt-BR" sz="2000" b="1" smtClean="0">
                <a:solidFill>
                  <a:srgbClr val="FF0000"/>
                </a:solidFill>
              </a:rPr>
              <a:t>hiperglicemia requerendo insulina</a:t>
            </a:r>
            <a:r>
              <a:rPr lang="pt-BR" altLang="pt-BR" sz="2000" smtClean="0"/>
              <a:t>. </a:t>
            </a:r>
          </a:p>
          <a:p>
            <a:pPr eaLnBrk="1" hangingPunct="1">
              <a:lnSpc>
                <a:spcPct val="80000"/>
              </a:lnSpc>
            </a:pPr>
            <a:r>
              <a:rPr lang="pt-BR" altLang="pt-BR" sz="2000" smtClean="0"/>
              <a:t>Informação sobre resultados a curto prazo são insuficientes para avaliar a segurança a longo prazo do tratamento com a  hidrocortisona.</a:t>
            </a:r>
          </a:p>
          <a:p>
            <a:pPr eaLnBrk="1" hangingPunct="1">
              <a:lnSpc>
                <a:spcPct val="80000"/>
              </a:lnSpc>
            </a:pPr>
            <a:r>
              <a:rPr lang="pt-BR" altLang="pt-BR" sz="2000" smtClean="0"/>
              <a:t>Portanto, o seguimento da coorte de estudo, incluindo avaliação do resultado do </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fontScale="90000"/>
          </a:bodyPr>
          <a:lstStyle/>
          <a:p>
            <a:pPr algn="ctr" eaLnBrk="1" hangingPunct="1">
              <a:defRPr/>
            </a:pPr>
            <a:r>
              <a:rPr lang="pt-BR" altLang="pt-BR" sz="3900" smtClean="0">
                <a:solidFill>
                  <a:srgbClr val="0000FF"/>
                </a:solidFill>
                <a:effectLst/>
              </a:rPr>
              <a:t>USO DE HIDROCORTISONA PRECOCE</a:t>
            </a:r>
          </a:p>
        </p:txBody>
      </p:sp>
      <p:sp>
        <p:nvSpPr>
          <p:cNvPr id="75779" name="Rectangle 3"/>
          <p:cNvSpPr>
            <a:spLocks noGrp="1"/>
          </p:cNvSpPr>
          <p:nvPr>
            <p:ph type="body" idx="1"/>
          </p:nvPr>
        </p:nvSpPr>
        <p:spPr/>
        <p:txBody>
          <a:bodyPr/>
          <a:lstStyle/>
          <a:p>
            <a:pPr eaLnBrk="1" hangingPunct="1">
              <a:lnSpc>
                <a:spcPct val="80000"/>
              </a:lnSpc>
              <a:buFont typeface="Wingdings 2" panose="05020102010507070707" pitchFamily="18" charset="2"/>
              <a:buNone/>
            </a:pPr>
            <a:r>
              <a:rPr lang="en-US" altLang="pt-BR" sz="1600" smtClean="0"/>
              <a:t>   </a:t>
            </a:r>
            <a:r>
              <a:rPr lang="en-US" altLang="pt-BR" sz="1600" smtClean="0">
                <a:hlinkClick r:id="rId2"/>
              </a:rPr>
              <a:t>Effect of early low-dose </a:t>
            </a:r>
            <a:r>
              <a:rPr lang="en-US" altLang="pt-BR" sz="1600" b="1" smtClean="0">
                <a:hlinkClick r:id="rId2"/>
              </a:rPr>
              <a:t>hydrocortisone</a:t>
            </a:r>
            <a:r>
              <a:rPr lang="en-US" altLang="pt-BR" sz="1600" smtClean="0">
                <a:hlinkClick r:id="rId2"/>
              </a:rPr>
              <a:t> on survival without bronchopulmonary dysplasia in extremely preterm infants (PREMILOC): a double-blind, placebo-controlled, multicentre, randomised trial.</a:t>
            </a:r>
            <a:r>
              <a:rPr lang="en-US" altLang="pt-BR" sz="1600" smtClean="0"/>
              <a:t> Baud O, Maury L, Lebail F, Ramful D, El Moussawi F, Nicaise C, Zupan-Simunek V, Coursol A, Beuchée A, Bolot P, Andrini P, Mohamed D, Alberti C; PREMILOC trial study group.Lancet. 2016 Apr 30;387(10030):1827-36. doi: 10.1016/S0140-6736(16)00202-6.</a:t>
            </a:r>
          </a:p>
          <a:p>
            <a:pPr eaLnBrk="1" hangingPunct="1">
              <a:lnSpc>
                <a:spcPct val="80000"/>
              </a:lnSpc>
              <a:buFont typeface="Wingdings 2" panose="05020102010507070707" pitchFamily="18" charset="2"/>
              <a:buNone/>
            </a:pPr>
            <a:r>
              <a:rPr lang="en-US" altLang="pt-BR" sz="1600" smtClean="0"/>
              <a:t>	</a:t>
            </a:r>
            <a:endParaRPr lang="pt-BR" altLang="pt-BR" sz="1600" smtClean="0"/>
          </a:p>
          <a:p>
            <a:pPr eaLnBrk="1" hangingPunct="1">
              <a:lnSpc>
                <a:spcPct val="80000"/>
              </a:lnSpc>
            </a:pPr>
            <a:r>
              <a:rPr lang="pt-BR" altLang="pt-BR" sz="1600" smtClean="0"/>
              <a:t>Este estudo publicado ha alguns meses usando hidrocortisona nos primeiros 10 dias de dia, iniciando ao nascer, para reduzir a inflamação pulmonar e melhorar a DBP mostrou </a:t>
            </a:r>
            <a:r>
              <a:rPr lang="pt-BR" altLang="pt-BR" sz="1600" b="1" smtClean="0"/>
              <a:t>melhor sobrevivência sem DBP significativamente (OR de 1,48 com IC a 95% de 1,02 a 2,16-p=0,04)</a:t>
            </a:r>
            <a:r>
              <a:rPr lang="pt-BR" altLang="pt-BR" sz="1600" smtClean="0"/>
              <a:t>, menor mortalidade e DBP, embora não significativo. </a:t>
            </a:r>
            <a:r>
              <a:rPr lang="pt-BR" altLang="pt-BR" sz="1600" b="1" smtClean="0"/>
              <a:t>O efeito foi maior nas meninas e nas crianças de mães com corioamnionite.</a:t>
            </a:r>
            <a:r>
              <a:rPr lang="pt-BR" altLang="pt-BR" sz="1600" smtClean="0"/>
              <a:t> Assim, segundo Eduardo Bancalari,  estaria aberta a </a:t>
            </a:r>
            <a:r>
              <a:rPr lang="pt-BR" altLang="pt-BR" sz="1600" b="1" smtClean="0"/>
              <a:t>possibilidade do uso de hidrocortisona nos primeiros dias de vida</a:t>
            </a:r>
            <a:r>
              <a:rPr lang="pt-BR" altLang="pt-BR" sz="1600" smtClean="0"/>
              <a:t> para diminuir a inflamação pulmonar e diminuir a incidência de DBP. </a:t>
            </a:r>
            <a:endParaRPr lang="pt-BR" altLang="pt-BR" sz="1600" b="1" i="1" smtClean="0"/>
          </a:p>
          <a:p>
            <a:pPr eaLnBrk="1" hangingPunct="1">
              <a:lnSpc>
                <a:spcPct val="80000"/>
              </a:lnSpc>
            </a:pPr>
            <a:r>
              <a:rPr lang="pt-BR" altLang="pt-BR" sz="1600" b="1" i="1" smtClean="0"/>
              <a:t>Efeito de baixa dose de hidrocortisona de início precoce na sobrevivência sem displasia broncopulmonar nos recém-nascidos de extremo baixo peso: ensaio randomizado, multicêntrico, placebo controlado e duplo cego</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bwMode="auto">
          <a:xfrm>
            <a:off x="1331913" y="620713"/>
            <a:ext cx="7499350" cy="11430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fontScale="90000"/>
          </a:bodyPr>
          <a:lstStyle/>
          <a:p>
            <a:pPr algn="ctr" eaLnBrk="1" hangingPunct="1">
              <a:defRPr/>
            </a:pPr>
            <a:r>
              <a:rPr lang="pt-BR" altLang="pt-BR" sz="1800" b="1" i="1" smtClean="0">
                <a:solidFill>
                  <a:srgbClr val="0000FF"/>
                </a:solidFill>
                <a:effectLst/>
              </a:rPr>
              <a:t>Efeito de baixa dose de hidrocortisona de início precoce na sobrevivência sem displasia broncopulmonar nos recém-nascidos de extremo baixo peso: ensaio randomizado, multicêntrico, placebo controlado e duplo cego</a:t>
            </a:r>
            <a:br>
              <a:rPr lang="pt-BR" altLang="pt-BR" sz="1800" b="1" i="1" smtClean="0">
                <a:solidFill>
                  <a:srgbClr val="0000FF"/>
                </a:solidFill>
                <a:effectLst/>
              </a:rPr>
            </a:br>
            <a:endParaRPr lang="pt-BR" altLang="pt-BR" sz="1800" b="1" i="1" smtClean="0">
              <a:solidFill>
                <a:srgbClr val="0000FF"/>
              </a:solidFill>
              <a:effectLst/>
            </a:endParaRPr>
          </a:p>
        </p:txBody>
      </p:sp>
      <p:pic>
        <p:nvPicPr>
          <p:cNvPr id="76803"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476375" y="1916113"/>
            <a:ext cx="7239000" cy="4276725"/>
          </a:xfrm>
          <a:noFill/>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
          <p:cNvSpPr>
            <a:spLocks noGrp="1"/>
          </p:cNvSpPr>
          <p:nvPr>
            <p:ph type="body" idx="1"/>
          </p:nvPr>
        </p:nvSpPr>
        <p:spPr>
          <a:xfrm>
            <a:off x="1476375" y="1125538"/>
            <a:ext cx="7499350" cy="4800600"/>
          </a:xfrm>
        </p:spPr>
        <p:txBody>
          <a:bodyPr/>
          <a:lstStyle/>
          <a:p>
            <a:pPr algn="ctr" eaLnBrk="1" hangingPunct="1">
              <a:lnSpc>
                <a:spcPct val="80000"/>
              </a:lnSpc>
            </a:pPr>
            <a:r>
              <a:rPr lang="pt-BR" altLang="pt-BR" sz="1800" b="1" dirty="0" smtClean="0">
                <a:solidFill>
                  <a:srgbClr val="0000FF"/>
                </a:solidFill>
              </a:rPr>
              <a:t>BUDESONIDA PRECOCE INALADA</a:t>
            </a:r>
            <a:r>
              <a:rPr lang="pt-BR" altLang="pt-BR" sz="1800" dirty="0" smtClean="0"/>
              <a:t>	</a:t>
            </a:r>
          </a:p>
          <a:p>
            <a:pPr algn="ctr" eaLnBrk="1" hangingPunct="1">
              <a:lnSpc>
                <a:spcPct val="80000"/>
              </a:lnSpc>
            </a:pPr>
            <a:endParaRPr lang="pt-BR" altLang="pt-BR" sz="1800" dirty="0" smtClean="0"/>
          </a:p>
          <a:p>
            <a:pPr algn="ctr" eaLnBrk="1" hangingPunct="1">
              <a:lnSpc>
                <a:spcPct val="80000"/>
              </a:lnSpc>
            </a:pPr>
            <a:r>
              <a:rPr lang="pt-BR" altLang="pt-BR" sz="1800" dirty="0" smtClean="0"/>
              <a:t>Este estudo de </a:t>
            </a:r>
            <a:r>
              <a:rPr lang="pt-BR" altLang="pt-BR" sz="1800" dirty="0" err="1" smtClean="0"/>
              <a:t>Bassler</a:t>
            </a:r>
            <a:r>
              <a:rPr lang="pt-BR" altLang="pt-BR" sz="1800" dirty="0" smtClean="0"/>
              <a:t> D et al (2015) usou budesonida inalada na prevenção da DBP, realizado na Europa, no momento do nascimento até que deixaram de receber oxigênio, ou seja, usaram por muito tempo. Houve diminuição significativa de morte ou DBP de forma significativa, no entanto </a:t>
            </a:r>
            <a:r>
              <a:rPr lang="pt-BR" altLang="pt-BR" sz="1800" b="1" dirty="0" smtClean="0"/>
              <a:t>a morte foi maior no grupo da budesonida</a:t>
            </a:r>
            <a:r>
              <a:rPr lang="pt-BR" altLang="pt-BR" sz="1800" dirty="0" smtClean="0"/>
              <a:t>, embora não significativa. Creio eu ser muito difícil de embarcar neste estudo se a mortalidade foi maior no grupo da budesonida (</a:t>
            </a:r>
            <a:r>
              <a:rPr lang="pt-BR" altLang="pt-BR" sz="1800" dirty="0" err="1" smtClean="0">
                <a:hlinkClick r:id="rId2"/>
              </a:rPr>
              <a:t>Inhalation</a:t>
            </a:r>
            <a:r>
              <a:rPr lang="pt-BR" altLang="pt-BR" sz="1800" dirty="0" smtClean="0">
                <a:hlinkClick r:id="rId2"/>
              </a:rPr>
              <a:t> </a:t>
            </a:r>
            <a:r>
              <a:rPr lang="pt-BR" altLang="pt-BR" sz="1800" dirty="0" err="1" smtClean="0">
                <a:hlinkClick r:id="rId2"/>
              </a:rPr>
              <a:t>or</a:t>
            </a:r>
            <a:r>
              <a:rPr lang="pt-BR" altLang="pt-BR" sz="1800" dirty="0" smtClean="0">
                <a:hlinkClick r:id="rId2"/>
              </a:rPr>
              <a:t> </a:t>
            </a:r>
            <a:r>
              <a:rPr lang="pt-BR" altLang="pt-BR" sz="1800" dirty="0" err="1" smtClean="0">
                <a:hlinkClick r:id="rId2"/>
              </a:rPr>
              <a:t>instillation</a:t>
            </a:r>
            <a:r>
              <a:rPr lang="pt-BR" altLang="pt-BR" sz="1800" dirty="0" smtClean="0">
                <a:hlinkClick r:id="rId2"/>
              </a:rPr>
              <a:t> </a:t>
            </a:r>
            <a:r>
              <a:rPr lang="pt-BR" altLang="pt-BR" sz="1800" dirty="0" err="1" smtClean="0">
                <a:hlinkClick r:id="rId2"/>
              </a:rPr>
              <a:t>of</a:t>
            </a:r>
            <a:r>
              <a:rPr lang="pt-BR" altLang="pt-BR" sz="1800" dirty="0" smtClean="0">
                <a:hlinkClick r:id="rId2"/>
              </a:rPr>
              <a:t> </a:t>
            </a:r>
            <a:r>
              <a:rPr lang="pt-BR" altLang="pt-BR" sz="1800" dirty="0" err="1" smtClean="0">
                <a:hlinkClick r:id="rId2"/>
              </a:rPr>
              <a:t>steroids</a:t>
            </a:r>
            <a:r>
              <a:rPr lang="pt-BR" altLang="pt-BR" sz="1800" dirty="0" smtClean="0">
                <a:hlinkClick r:id="rId2"/>
              </a:rPr>
              <a:t> for </a:t>
            </a:r>
            <a:r>
              <a:rPr lang="pt-BR" altLang="pt-BR" sz="1800" dirty="0" err="1" smtClean="0">
                <a:hlinkClick r:id="rId2"/>
              </a:rPr>
              <a:t>the</a:t>
            </a:r>
            <a:r>
              <a:rPr lang="pt-BR" altLang="pt-BR" sz="1800" dirty="0" smtClean="0">
                <a:hlinkClick r:id="rId2"/>
              </a:rPr>
              <a:t> </a:t>
            </a:r>
            <a:r>
              <a:rPr lang="pt-BR" altLang="pt-BR" sz="1800" dirty="0" err="1" smtClean="0">
                <a:hlinkClick r:id="rId2"/>
              </a:rPr>
              <a:t>prevention</a:t>
            </a:r>
            <a:r>
              <a:rPr lang="pt-BR" altLang="pt-BR" sz="1800" dirty="0" smtClean="0">
                <a:hlinkClick r:id="rId2"/>
              </a:rPr>
              <a:t> </a:t>
            </a:r>
            <a:r>
              <a:rPr lang="pt-BR" altLang="pt-BR" sz="1800" dirty="0" err="1" smtClean="0">
                <a:hlinkClick r:id="rId2"/>
              </a:rPr>
              <a:t>of</a:t>
            </a:r>
            <a:r>
              <a:rPr lang="pt-BR" altLang="pt-BR" sz="1800" dirty="0" smtClean="0">
                <a:hlinkClick r:id="rId2"/>
              </a:rPr>
              <a:t> </a:t>
            </a:r>
            <a:r>
              <a:rPr lang="pt-BR" altLang="pt-BR" sz="1800" dirty="0" err="1" smtClean="0">
                <a:hlinkClick r:id="rId2"/>
              </a:rPr>
              <a:t>bronchopulmonary</a:t>
            </a:r>
            <a:r>
              <a:rPr lang="pt-BR" altLang="pt-BR" sz="1800" dirty="0" smtClean="0">
                <a:hlinkClick r:id="rId2"/>
              </a:rPr>
              <a:t> </a:t>
            </a:r>
            <a:r>
              <a:rPr lang="pt-BR" altLang="pt-BR" sz="1800" dirty="0" err="1" smtClean="0">
                <a:hlinkClick r:id="rId2"/>
              </a:rPr>
              <a:t>dysplasia</a:t>
            </a:r>
            <a:r>
              <a:rPr lang="pt-BR" altLang="pt-BR" sz="1800" dirty="0" smtClean="0">
                <a:hlinkClick r:id="rId2"/>
              </a:rPr>
              <a:t>.</a:t>
            </a:r>
            <a:r>
              <a:rPr lang="pt-BR" altLang="pt-BR" sz="1800" dirty="0" smtClean="0"/>
              <a:t> </a:t>
            </a:r>
            <a:r>
              <a:rPr lang="en-US" altLang="pt-BR" sz="1800" dirty="0" err="1" smtClean="0"/>
              <a:t>Bassler</a:t>
            </a:r>
            <a:r>
              <a:rPr lang="en-US" altLang="pt-BR" sz="1800" dirty="0" smtClean="0"/>
              <a:t> D. Neonatology. 2015;107(4):358-9. </a:t>
            </a:r>
            <a:r>
              <a:rPr lang="en-US" altLang="pt-BR" sz="1800" dirty="0" err="1" smtClean="0"/>
              <a:t>doi</a:t>
            </a:r>
            <a:r>
              <a:rPr lang="en-US" altLang="pt-BR" sz="1800" dirty="0" smtClean="0"/>
              <a:t>: 10.1159/000381132. Review.); </a:t>
            </a:r>
            <a:r>
              <a:rPr lang="en-US" altLang="pt-BR" sz="1800" dirty="0" smtClean="0">
                <a:hlinkClick r:id="rId3"/>
              </a:rPr>
              <a:t>Early Inhaled </a:t>
            </a:r>
            <a:r>
              <a:rPr lang="en-US" altLang="pt-BR" sz="1800" b="1" dirty="0" smtClean="0">
                <a:hlinkClick r:id="rId3"/>
              </a:rPr>
              <a:t>Budesonide</a:t>
            </a:r>
            <a:r>
              <a:rPr lang="en-US" altLang="pt-BR" sz="1800" dirty="0" smtClean="0">
                <a:hlinkClick r:id="rId3"/>
              </a:rPr>
              <a:t> for the Prevention of Bronchopulmonary Dysplasia.</a:t>
            </a:r>
            <a:r>
              <a:rPr lang="en-US" altLang="pt-BR" sz="1800" dirty="0" smtClean="0"/>
              <a:t> </a:t>
            </a:r>
            <a:r>
              <a:rPr lang="en-US" altLang="pt-BR" sz="1800" dirty="0" err="1" smtClean="0"/>
              <a:t>Bassler</a:t>
            </a:r>
            <a:r>
              <a:rPr lang="en-US" altLang="pt-BR" sz="1800" dirty="0" smtClean="0"/>
              <a:t> D, </a:t>
            </a:r>
            <a:r>
              <a:rPr lang="en-US" altLang="pt-BR" sz="1800" dirty="0" err="1" smtClean="0"/>
              <a:t>Plavka</a:t>
            </a:r>
            <a:r>
              <a:rPr lang="en-US" altLang="pt-BR" sz="1800" dirty="0" smtClean="0"/>
              <a:t> R, Shinwell ES, Hallman M, </a:t>
            </a:r>
            <a:r>
              <a:rPr lang="en-US" altLang="pt-BR" sz="1800" dirty="0" err="1" smtClean="0"/>
              <a:t>Jarreau</a:t>
            </a:r>
            <a:r>
              <a:rPr lang="en-US" altLang="pt-BR" sz="1800" dirty="0" smtClean="0"/>
              <a:t> PH, </a:t>
            </a:r>
            <a:r>
              <a:rPr lang="en-US" altLang="pt-BR" sz="1800" dirty="0" err="1" smtClean="0"/>
              <a:t>Carnielli</a:t>
            </a:r>
            <a:r>
              <a:rPr lang="en-US" altLang="pt-BR" sz="1800" dirty="0" smtClean="0"/>
              <a:t> V, Van den Anker JN, </a:t>
            </a:r>
            <a:r>
              <a:rPr lang="en-US" altLang="pt-BR" sz="1800" dirty="0" err="1" smtClean="0"/>
              <a:t>Meisner</a:t>
            </a:r>
            <a:r>
              <a:rPr lang="en-US" altLang="pt-BR" sz="1800" dirty="0" smtClean="0"/>
              <a:t> C, Engel C, Schwab M, Halliday HL, Poets CF; NEUROSIS Trial Group. N </a:t>
            </a:r>
            <a:r>
              <a:rPr lang="en-US" altLang="pt-BR" sz="1800" dirty="0" err="1" smtClean="0"/>
              <a:t>Engl</a:t>
            </a:r>
            <a:r>
              <a:rPr lang="en-US" altLang="pt-BR" sz="1800" dirty="0" smtClean="0"/>
              <a:t> J Med. 2015 Oct 15;373(16):1497-506. </a:t>
            </a:r>
            <a:r>
              <a:rPr lang="en-US" altLang="pt-BR" sz="1800" dirty="0" err="1" smtClean="0"/>
              <a:t>doi</a:t>
            </a:r>
            <a:r>
              <a:rPr lang="en-US" altLang="pt-BR" sz="1800" dirty="0" smtClean="0"/>
              <a:t>: 10.1056/NEJMoa1501917; </a:t>
            </a:r>
            <a:r>
              <a:rPr lang="en-US" altLang="pt-BR" sz="1800" dirty="0" smtClean="0">
                <a:hlinkClick r:id="rId4"/>
              </a:rPr>
              <a:t>Inhaled </a:t>
            </a:r>
            <a:r>
              <a:rPr lang="en-US" altLang="pt-BR" sz="1800" b="1" dirty="0" smtClean="0">
                <a:hlinkClick r:id="rId4"/>
              </a:rPr>
              <a:t>budesonide</a:t>
            </a:r>
            <a:r>
              <a:rPr lang="en-US" altLang="pt-BR" sz="1800" dirty="0" smtClean="0">
                <a:hlinkClick r:id="rId4"/>
              </a:rPr>
              <a:t> for the prevention of bronchopulmonary dysplasia.</a:t>
            </a:r>
            <a:r>
              <a:rPr lang="en-US" altLang="pt-BR" sz="1800" dirty="0" smtClean="0"/>
              <a:t> </a:t>
            </a:r>
            <a:r>
              <a:rPr lang="en-US" altLang="pt-BR" sz="1800" dirty="0" err="1" smtClean="0"/>
              <a:t>Bassler</a:t>
            </a:r>
            <a:r>
              <a:rPr lang="en-US" altLang="pt-BR" sz="1800" dirty="0" smtClean="0"/>
              <a:t> D.J </a:t>
            </a:r>
            <a:r>
              <a:rPr lang="en-US" altLang="pt-BR" sz="1800" dirty="0" err="1" smtClean="0"/>
              <a:t>Matern</a:t>
            </a:r>
            <a:r>
              <a:rPr lang="en-US" altLang="pt-BR" sz="1800" dirty="0" smtClean="0"/>
              <a:t> Fetal Neonatal Med. 2016 Nov 8:1-3. [</a:t>
            </a:r>
            <a:r>
              <a:rPr lang="en-US" altLang="pt-BR" sz="1800" dirty="0" err="1" smtClean="0"/>
              <a:t>Epub</a:t>
            </a:r>
            <a:r>
              <a:rPr lang="en-US" altLang="pt-BR" sz="1800" dirty="0" smtClean="0"/>
              <a:t> ahead of print])</a:t>
            </a:r>
            <a:endParaRPr lang="pt-BR" altLang="pt-BR" sz="1800" dirty="0" smtClean="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p:cNvSpPr>
          <p:nvPr>
            <p:ph type="body" idx="1"/>
          </p:nvPr>
        </p:nvSpPr>
        <p:spPr>
          <a:xfrm>
            <a:off x="1116013" y="692150"/>
            <a:ext cx="7818437" cy="6049963"/>
          </a:xfrm>
        </p:spPr>
        <p:txBody>
          <a:bodyPr/>
          <a:lstStyle/>
          <a:p>
            <a:pPr algn="ctr" eaLnBrk="1" hangingPunct="1">
              <a:lnSpc>
                <a:spcPct val="80000"/>
              </a:lnSpc>
            </a:pPr>
            <a:r>
              <a:rPr lang="pt-BR" altLang="pt-BR" sz="2400" dirty="0" smtClean="0">
                <a:solidFill>
                  <a:srgbClr val="0000FF"/>
                </a:solidFill>
              </a:rPr>
              <a:t>-</a:t>
            </a:r>
            <a:r>
              <a:rPr lang="pt-BR" altLang="pt-BR" sz="2800" dirty="0" smtClean="0">
                <a:solidFill>
                  <a:srgbClr val="0000FF"/>
                </a:solidFill>
              </a:rPr>
              <a:t>Budesonida + surfactante</a:t>
            </a:r>
          </a:p>
          <a:p>
            <a:pPr algn="ctr" eaLnBrk="1" hangingPunct="1">
              <a:lnSpc>
                <a:spcPct val="80000"/>
              </a:lnSpc>
              <a:buFont typeface="Wingdings 2" panose="05020102010507070707" pitchFamily="18" charset="2"/>
              <a:buNone/>
            </a:pPr>
            <a:endParaRPr lang="pt-BR" altLang="pt-BR" sz="2800" dirty="0" smtClean="0">
              <a:solidFill>
                <a:srgbClr val="0000FF"/>
              </a:solidFill>
            </a:endParaRPr>
          </a:p>
          <a:p>
            <a:pPr eaLnBrk="1" hangingPunct="1">
              <a:lnSpc>
                <a:spcPct val="80000"/>
              </a:lnSpc>
            </a:pPr>
            <a:r>
              <a:rPr lang="pt-BR" altLang="pt-BR" sz="1800" dirty="0" smtClean="0"/>
              <a:t>	</a:t>
            </a:r>
            <a:r>
              <a:rPr lang="pt-BR" altLang="pt-BR" sz="2000" dirty="0" smtClean="0"/>
              <a:t>O Dr. </a:t>
            </a:r>
            <a:r>
              <a:rPr lang="pt-BR" altLang="pt-BR" sz="2000" dirty="0" err="1" smtClean="0"/>
              <a:t>Yeh</a:t>
            </a:r>
            <a:r>
              <a:rPr lang="pt-BR" altLang="pt-BR" sz="2000" dirty="0" smtClean="0"/>
              <a:t> (foi a primeira pessoa que escreveu os efeitos neurológicos do uso prolongado de </a:t>
            </a:r>
            <a:r>
              <a:rPr lang="pt-BR" altLang="pt-BR" sz="2000" dirty="0" err="1" smtClean="0"/>
              <a:t>esteróide</a:t>
            </a:r>
            <a:r>
              <a:rPr lang="pt-BR" altLang="pt-BR" sz="2000" dirty="0" smtClean="0"/>
              <a:t> pós-natal) que trabalha ha muitos anos numa estratégia de administração de </a:t>
            </a:r>
            <a:r>
              <a:rPr lang="pt-BR" altLang="pt-BR" sz="2000" dirty="0" err="1" smtClean="0"/>
              <a:t>esteróide</a:t>
            </a:r>
            <a:r>
              <a:rPr lang="pt-BR" altLang="pt-BR" sz="2000" dirty="0" smtClean="0"/>
              <a:t> segura e efetiva, em 2016, realizou um estudo combinando a administração de budesonida (0,25mg/kg) com surfactante 1 dose de 100mg/kg (não mais do que 2-3 doses) e comparou com o grupo que recebeu somente surfactante. É um estudo relativamente pequeno (265 RN), mas os resultados são bastante dramáticos (</a:t>
            </a:r>
            <a:r>
              <a:rPr lang="pt-BR" altLang="pt-BR" sz="2000" b="1" dirty="0" smtClean="0"/>
              <a:t>a incidência de DBP/morte foi de 42% versos 66% no grupo controle</a:t>
            </a:r>
            <a:r>
              <a:rPr lang="pt-BR" altLang="pt-BR" sz="2000" dirty="0" smtClean="0"/>
              <a:t>). É um estudo muito importante e esperamos que alguma Rede faça um estudo multicêntrico maior para comprovar estes resultados. Administrar apenas uma dose de surfactante + </a:t>
            </a:r>
            <a:r>
              <a:rPr lang="pt-BR" altLang="pt-BR" sz="2000" dirty="0" err="1" smtClean="0"/>
              <a:t>budenosida</a:t>
            </a:r>
            <a:r>
              <a:rPr lang="pt-BR" altLang="pt-BR" sz="2000" dirty="0" smtClean="0"/>
              <a:t> com redução de 50% de DBP é realmente muito interessante (</a:t>
            </a:r>
            <a:r>
              <a:rPr lang="pt-BR" altLang="pt-BR" sz="2000" dirty="0" err="1" smtClean="0">
                <a:hlinkClick r:id="rId2"/>
              </a:rPr>
              <a:t>Intratracheal</a:t>
            </a:r>
            <a:r>
              <a:rPr lang="pt-BR" altLang="pt-BR" sz="2000" dirty="0" smtClean="0">
                <a:hlinkClick r:id="rId2"/>
              </a:rPr>
              <a:t> </a:t>
            </a:r>
            <a:r>
              <a:rPr lang="pt-BR" altLang="pt-BR" sz="2000" dirty="0" err="1" smtClean="0">
                <a:hlinkClick r:id="rId2"/>
              </a:rPr>
              <a:t>Administration</a:t>
            </a:r>
            <a:r>
              <a:rPr lang="pt-BR" altLang="pt-BR" sz="2000" dirty="0" smtClean="0">
                <a:hlinkClick r:id="rId2"/>
              </a:rPr>
              <a:t> </a:t>
            </a:r>
            <a:r>
              <a:rPr lang="pt-BR" altLang="pt-BR" sz="2000" dirty="0" err="1" smtClean="0">
                <a:hlinkClick r:id="rId2"/>
              </a:rPr>
              <a:t>of</a:t>
            </a:r>
            <a:r>
              <a:rPr lang="pt-BR" altLang="pt-BR" sz="2000" dirty="0" smtClean="0">
                <a:hlinkClick r:id="rId2"/>
              </a:rPr>
              <a:t> </a:t>
            </a:r>
            <a:r>
              <a:rPr lang="pt-BR" altLang="pt-BR" sz="2000" dirty="0" err="1" smtClean="0">
                <a:hlinkClick r:id="rId2"/>
              </a:rPr>
              <a:t>Budesonide</a:t>
            </a:r>
            <a:r>
              <a:rPr lang="pt-BR" altLang="pt-BR" sz="2000" dirty="0" smtClean="0">
                <a:hlinkClick r:id="rId2"/>
              </a:rPr>
              <a:t>/</a:t>
            </a:r>
            <a:r>
              <a:rPr lang="pt-BR" altLang="pt-BR" sz="2000" dirty="0" err="1" smtClean="0">
                <a:hlinkClick r:id="rId2"/>
              </a:rPr>
              <a:t>Surfactant</a:t>
            </a:r>
            <a:r>
              <a:rPr lang="pt-BR" altLang="pt-BR" sz="2000" dirty="0" smtClean="0">
                <a:hlinkClick r:id="rId2"/>
              </a:rPr>
              <a:t> </a:t>
            </a:r>
            <a:r>
              <a:rPr lang="pt-BR" altLang="pt-BR" sz="2000" dirty="0" err="1" smtClean="0">
                <a:hlinkClick r:id="rId2"/>
              </a:rPr>
              <a:t>to</a:t>
            </a:r>
            <a:r>
              <a:rPr lang="pt-BR" altLang="pt-BR" sz="2000" dirty="0" smtClean="0">
                <a:hlinkClick r:id="rId2"/>
              </a:rPr>
              <a:t> </a:t>
            </a:r>
            <a:r>
              <a:rPr lang="pt-BR" altLang="pt-BR" sz="2000" dirty="0" err="1" smtClean="0">
                <a:hlinkClick r:id="rId2"/>
              </a:rPr>
              <a:t>Prevent</a:t>
            </a:r>
            <a:r>
              <a:rPr lang="pt-BR" altLang="pt-BR" sz="2000" dirty="0" smtClean="0">
                <a:hlinkClick r:id="rId2"/>
              </a:rPr>
              <a:t> </a:t>
            </a:r>
            <a:r>
              <a:rPr lang="pt-BR" altLang="pt-BR" sz="2000" dirty="0" err="1" smtClean="0">
                <a:hlinkClick r:id="rId2"/>
              </a:rPr>
              <a:t>Bronchopulmonary</a:t>
            </a:r>
            <a:r>
              <a:rPr lang="pt-BR" altLang="pt-BR" sz="2000" dirty="0" smtClean="0">
                <a:hlinkClick r:id="rId2"/>
              </a:rPr>
              <a:t> </a:t>
            </a:r>
            <a:r>
              <a:rPr lang="pt-BR" altLang="pt-BR" sz="2000" dirty="0" err="1" smtClean="0">
                <a:hlinkClick r:id="rId2"/>
              </a:rPr>
              <a:t>Dysplasia</a:t>
            </a:r>
            <a:r>
              <a:rPr lang="pt-BR" altLang="pt-BR" sz="2000" dirty="0" smtClean="0">
                <a:hlinkClick r:id="rId2"/>
              </a:rPr>
              <a:t>.</a:t>
            </a:r>
            <a:r>
              <a:rPr lang="pt-BR" altLang="pt-BR" sz="2000" dirty="0" smtClean="0"/>
              <a:t> </a:t>
            </a:r>
            <a:r>
              <a:rPr lang="pt-BR" altLang="pt-BR" sz="2000" dirty="0" err="1" smtClean="0"/>
              <a:t>Yeh</a:t>
            </a:r>
            <a:r>
              <a:rPr lang="pt-BR" altLang="pt-BR" sz="2000" dirty="0" smtClean="0"/>
              <a:t> TF, Chen CM, Wu SY, </a:t>
            </a:r>
            <a:r>
              <a:rPr lang="pt-BR" altLang="pt-BR" sz="2000" dirty="0" err="1" smtClean="0"/>
              <a:t>Husan</a:t>
            </a:r>
            <a:r>
              <a:rPr lang="pt-BR" altLang="pt-BR" sz="2000" dirty="0" smtClean="0"/>
              <a:t> Z, Li TC, </a:t>
            </a:r>
            <a:r>
              <a:rPr lang="pt-BR" altLang="pt-BR" sz="2000" dirty="0" err="1" smtClean="0"/>
              <a:t>Hsieh</a:t>
            </a:r>
            <a:r>
              <a:rPr lang="pt-BR" altLang="pt-BR" sz="2000" dirty="0" smtClean="0"/>
              <a:t> WS, </a:t>
            </a:r>
            <a:r>
              <a:rPr lang="pt-BR" altLang="pt-BR" sz="2000" dirty="0" err="1" smtClean="0"/>
              <a:t>Tsai</a:t>
            </a:r>
            <a:r>
              <a:rPr lang="pt-BR" altLang="pt-BR" sz="2000" dirty="0" smtClean="0"/>
              <a:t> CH, </a:t>
            </a:r>
            <a:r>
              <a:rPr lang="pt-BR" altLang="pt-BR" sz="2000" dirty="0" err="1" smtClean="0"/>
              <a:t>Lin</a:t>
            </a:r>
            <a:r>
              <a:rPr lang="pt-BR" altLang="pt-BR" sz="2000" dirty="0" smtClean="0"/>
              <a:t> HC. </a:t>
            </a:r>
            <a:r>
              <a:rPr lang="en-US" altLang="pt-BR" sz="2000" dirty="0" smtClean="0"/>
              <a:t>Am J </a:t>
            </a:r>
            <a:r>
              <a:rPr lang="en-US" altLang="pt-BR" sz="2000" dirty="0" err="1" smtClean="0"/>
              <a:t>Respir</a:t>
            </a:r>
            <a:r>
              <a:rPr lang="en-US" altLang="pt-BR" sz="2000" dirty="0" smtClean="0"/>
              <a:t> </a:t>
            </a:r>
            <a:r>
              <a:rPr lang="en-US" altLang="pt-BR" sz="2000" dirty="0" err="1" smtClean="0"/>
              <a:t>Crit</a:t>
            </a:r>
            <a:r>
              <a:rPr lang="en-US" altLang="pt-BR" sz="2000" dirty="0" smtClean="0"/>
              <a:t> Care Med. 2016 Jan 1;193(1):86-95. </a:t>
            </a:r>
            <a:r>
              <a:rPr lang="en-US" altLang="pt-BR" sz="2000" dirty="0" err="1" smtClean="0"/>
              <a:t>doi</a:t>
            </a:r>
            <a:r>
              <a:rPr lang="en-US" altLang="pt-BR" sz="2000" dirty="0" smtClean="0"/>
              <a:t>: 10.1164/rccm.201505-0861OC).</a:t>
            </a:r>
            <a:endParaRPr lang="pt-BR" altLang="pt-BR" sz="2000" dirty="0" smtClean="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body" idx="1"/>
          </p:nvPr>
        </p:nvSpPr>
        <p:spPr>
          <a:xfrm>
            <a:off x="1187450" y="2492375"/>
            <a:ext cx="7499350" cy="4800600"/>
          </a:xfrm>
        </p:spPr>
        <p:txBody>
          <a:bodyPr/>
          <a:lstStyle/>
          <a:p>
            <a:pPr eaLnBrk="1" hangingPunct="1">
              <a:lnSpc>
                <a:spcPct val="80000"/>
              </a:lnSpc>
            </a:pPr>
            <a:r>
              <a:rPr lang="pt-BR" altLang="pt-BR" sz="1600" smtClean="0"/>
              <a:t>Nebulização com surfactante administrado nas primeiras 4 horas de vida para bebês moderado ou muito prematuros com SDR leve pode promover com sucesso o suporte não-invasivo de doenças respiratórias.</a:t>
            </a:r>
          </a:p>
          <a:p>
            <a:pPr eaLnBrk="1" hangingPunct="1">
              <a:lnSpc>
                <a:spcPct val="80000"/>
              </a:lnSpc>
            </a:pPr>
            <a:r>
              <a:rPr lang="pt-BR" altLang="pt-BR" sz="1600" smtClean="0"/>
              <a:t>Esses achados exigem confirmação em um futuro ensaio clínico randomizado avaliando benefícios da nebulização com surfactante em lactentes com leve a moderada dificuldade respiratória. </a:t>
            </a:r>
          </a:p>
          <a:p>
            <a:pPr eaLnBrk="1" hangingPunct="1">
              <a:lnSpc>
                <a:spcPct val="80000"/>
              </a:lnSpc>
            </a:pPr>
            <a:r>
              <a:rPr lang="pt-BR" altLang="pt-BR" sz="1600" smtClean="0"/>
              <a:t>Ensaios futuros devem visar a avaliação da interface do paciente para nebulização, e considerar inscrever bebês que recebem um surfactante  com método "menos invasivo" contemporâneo como um grupo de comparação</a:t>
            </a:r>
          </a:p>
        </p:txBody>
      </p:sp>
      <p:sp>
        <p:nvSpPr>
          <p:cNvPr id="79875" name="Rectangle 3"/>
          <p:cNvSpPr>
            <a:spLocks noChangeArrowheads="1"/>
          </p:cNvSpPr>
          <p:nvPr/>
        </p:nvSpPr>
        <p:spPr bwMode="auto">
          <a:xfrm>
            <a:off x="971550" y="0"/>
            <a:ext cx="7781925" cy="24495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700" b="1">
                <a:solidFill>
                  <a:srgbClr val="0000FF"/>
                </a:solidFill>
                <a:latin typeface="Lato" panose="020F0502020204030203" pitchFamily="34" charset="0"/>
              </a:rPr>
              <a:t>Nebuliza</a:t>
            </a:r>
            <a:r>
              <a:rPr lang="pt-BR" altLang="pt-BR" sz="2700" b="1">
                <a:solidFill>
                  <a:srgbClr val="0000FF"/>
                </a:solidFill>
              </a:rPr>
              <a:t>ç</a:t>
            </a:r>
            <a:r>
              <a:rPr lang="pt-BR" altLang="pt-BR" sz="2700" b="1">
                <a:solidFill>
                  <a:srgbClr val="0000FF"/>
                </a:solidFill>
                <a:latin typeface="Lato" panose="020F0502020204030203" pitchFamily="34" charset="0"/>
              </a:rPr>
              <a:t>ão de surfactante para reduzir a gravidade do desconforto respirat</a:t>
            </a:r>
            <a:r>
              <a:rPr lang="pt-BR" altLang="pt-BR" sz="2700" b="1">
                <a:solidFill>
                  <a:srgbClr val="0000FF"/>
                </a:solidFill>
              </a:rPr>
              <a:t>ó</a:t>
            </a:r>
            <a:r>
              <a:rPr lang="pt-BR" altLang="pt-BR" sz="2700" b="1">
                <a:solidFill>
                  <a:srgbClr val="0000FF"/>
                </a:solidFill>
                <a:latin typeface="Lato" panose="020F0502020204030203" pitchFamily="34" charset="0"/>
              </a:rPr>
              <a:t>rio: um estudo controlado, cego, randomizado.</a:t>
            </a:r>
          </a:p>
          <a:p>
            <a:pPr algn="ctr"/>
            <a:r>
              <a:rPr lang="pt-BR" altLang="pt-BR" sz="1400" u="sng">
                <a:hlinkClick r:id="rId2"/>
              </a:rPr>
              <a:t>Nebulised surfactant to reduce severity of respiratory distress: a blinded, parallel, randomised controlled trial.</a:t>
            </a:r>
            <a:r>
              <a:rPr lang="pt-BR" altLang="pt-BR" sz="1400" u="sng"/>
              <a:t>Minocchieri S, Berry CA, Pillow JJ; CureNeb Study Team.Arch Dis Child Fetal Neonatal Ed. 2019 May;104(3):F313-F319. doi: 10.1136/archdischild-2018-315051. Epub 2018 Jul 26.PMID: 30049729</a:t>
            </a:r>
          </a:p>
          <a:p>
            <a:pPr algn="ctr"/>
            <a:r>
              <a:rPr lang="pt-BR" altLang="pt-BR" sz="1400" u="sng">
                <a:hlinkClick r:id="rId3"/>
              </a:rPr>
              <a:t>Similar articles</a:t>
            </a:r>
            <a:r>
              <a:rPr lang="pt-BR" altLang="pt-BR" sz="1400" u="sng">
                <a:solidFill>
                  <a:srgbClr val="78909C"/>
                </a:solidFill>
                <a:latin typeface="Source Sans Pro"/>
                <a:hlinkClick r:id="rId4" tooltip="Surfactante-Nebulizado-2018"/>
              </a:rPr>
              <a:t> </a:t>
            </a:r>
            <a:endParaRPr lang="pt-BR" altLang="pt-BR" sz="1400" u="sng">
              <a:solidFill>
                <a:srgbClr val="78909C"/>
              </a:solidFill>
              <a:latin typeface="Source Sans Pro"/>
            </a:endParaRPr>
          </a:p>
          <a:p>
            <a:pPr algn="ctr"/>
            <a:r>
              <a:rPr lang="pt-BR" altLang="pt-BR" sz="1400"/>
              <a:t>Apresentação: Christian de Magalhães, Juliano Toledo e Talita Palonne. Coordenação: Paulo R. Margotto </a:t>
            </a:r>
          </a:p>
        </p:txBody>
      </p:sp>
      <p:pic>
        <p:nvPicPr>
          <p:cNvPr id="79876" name="Picture 4" descr="pptx">
            <a:hlinkClick r:id="rId4" tooltip="Surfactante-Nebulizado-2018"/>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1725" y="10525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19475" y="4673600"/>
            <a:ext cx="3067050" cy="218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p:cNvSpPr>
          <p:nvPr>
            <p:ph type="body" idx="1"/>
          </p:nvPr>
        </p:nvSpPr>
        <p:spPr>
          <a:xfrm>
            <a:off x="1624244" y="1215435"/>
            <a:ext cx="7499350" cy="4800600"/>
          </a:xfrm>
        </p:spPr>
        <p:txBody>
          <a:bodyPr/>
          <a:lstStyle/>
          <a:p>
            <a:pPr eaLnBrk="1" hangingPunct="1">
              <a:buFont typeface="Wingdings 2" panose="05020102010507070707" pitchFamily="18" charset="2"/>
              <a:buNone/>
            </a:pPr>
            <a:r>
              <a:rPr lang="pt-BR" altLang="pt-BR" sz="2000" b="1" dirty="0" smtClean="0">
                <a:solidFill>
                  <a:srgbClr val="FF00FF"/>
                </a:solidFill>
              </a:rPr>
              <a:t>Minha visão do futuro: nos precisamos de</a:t>
            </a:r>
            <a:endParaRPr lang="pt-BR" altLang="pt-BR" sz="2000" dirty="0" smtClean="0">
              <a:solidFill>
                <a:srgbClr val="FF00FF"/>
              </a:solidFill>
            </a:endParaRPr>
          </a:p>
          <a:p>
            <a:pPr eaLnBrk="1" hangingPunct="1"/>
            <a:r>
              <a:rPr lang="pt-BR" altLang="pt-BR" sz="1800" dirty="0" smtClean="0"/>
              <a:t>-Resolver o debate sobre o uso de dexametasona versos hidrocortisona para o tratamento tardio da displasia broncopulmonar (DBP)</a:t>
            </a:r>
          </a:p>
          <a:p>
            <a:pPr eaLnBrk="1" hangingPunct="1"/>
            <a:r>
              <a:rPr lang="pt-BR" altLang="pt-BR" sz="1800" dirty="0" smtClean="0"/>
              <a:t>-</a:t>
            </a:r>
            <a:r>
              <a:rPr lang="pt-BR" altLang="pt-BR" sz="1800" dirty="0" smtClean="0">
                <a:solidFill>
                  <a:srgbClr val="FF0000"/>
                </a:solidFill>
              </a:rPr>
              <a:t>Decidir sobre uma opção de tratamento precoce</a:t>
            </a:r>
          </a:p>
          <a:p>
            <a:pPr eaLnBrk="1" hangingPunct="1"/>
            <a:r>
              <a:rPr lang="pt-BR" altLang="pt-BR" sz="1800" dirty="0" smtClean="0"/>
              <a:t>-Testar se surfactante + budesonida tardia é efetivo para o tratamento da DBP</a:t>
            </a:r>
          </a:p>
          <a:p>
            <a:pPr eaLnBrk="1" hangingPunct="1"/>
            <a:r>
              <a:rPr lang="pt-BR" altLang="pt-BR" sz="1800" dirty="0" smtClean="0"/>
              <a:t>-Aprender se antiinflamatórios específicos são benéficos</a:t>
            </a:r>
          </a:p>
          <a:p>
            <a:pPr eaLnBrk="1" hangingPunct="1"/>
            <a:r>
              <a:rPr lang="pt-BR" altLang="pt-BR" sz="1800" dirty="0" smtClean="0"/>
              <a:t>-Estar alerta a respeito dos efeitos colaterais</a:t>
            </a:r>
          </a:p>
        </p:txBody>
      </p:sp>
      <p:sp>
        <p:nvSpPr>
          <p:cNvPr id="80899" name="Rectangle 4"/>
          <p:cNvSpPr>
            <a:spLocks noChangeArrowheads="1"/>
          </p:cNvSpPr>
          <p:nvPr/>
        </p:nvSpPr>
        <p:spPr bwMode="auto">
          <a:xfrm>
            <a:off x="1042988" y="114300"/>
            <a:ext cx="8101012" cy="11731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700" b="1">
                <a:solidFill>
                  <a:srgbClr val="0000FF"/>
                </a:solidFill>
                <a:latin typeface="Lato" panose="020F0502020204030203" pitchFamily="34" charset="0"/>
              </a:rPr>
              <a:t>Uso racional de ester</a:t>
            </a:r>
            <a:r>
              <a:rPr lang="pt-BR" altLang="pt-BR" sz="2700" b="1">
                <a:solidFill>
                  <a:srgbClr val="0000FF"/>
                </a:solidFill>
              </a:rPr>
              <a:t>ó</a:t>
            </a:r>
            <a:r>
              <a:rPr lang="pt-BR" altLang="pt-BR" sz="2700" b="1">
                <a:solidFill>
                  <a:srgbClr val="0000FF"/>
                </a:solidFill>
                <a:latin typeface="Lato" panose="020F0502020204030203" pitchFamily="34" charset="0"/>
              </a:rPr>
              <a:t>ide p</a:t>
            </a:r>
            <a:r>
              <a:rPr lang="pt-BR" altLang="pt-BR" sz="2700" b="1">
                <a:solidFill>
                  <a:srgbClr val="0000FF"/>
                </a:solidFill>
              </a:rPr>
              <a:t>ó</a:t>
            </a:r>
            <a:r>
              <a:rPr lang="pt-BR" altLang="pt-BR" sz="2700" b="1">
                <a:solidFill>
                  <a:srgbClr val="0000FF"/>
                </a:solidFill>
                <a:latin typeface="Lato" panose="020F0502020204030203" pitchFamily="34" charset="0"/>
              </a:rPr>
              <a:t>s-natal (Rational Use of Postnatal Steroids)</a:t>
            </a:r>
          </a:p>
          <a:p>
            <a:pPr algn="ctr"/>
            <a:r>
              <a:rPr lang="pt-BR" altLang="pt-BR" sz="1300" u="sng">
                <a:solidFill>
                  <a:srgbClr val="0000FF"/>
                </a:solidFill>
                <a:latin typeface="Source Sans Pro"/>
                <a:hlinkClick r:id="rId2" tooltip="Jobe_A_rational_use_post_natal_steroids_2018"/>
              </a:rPr>
              <a:t>  </a:t>
            </a:r>
            <a:endParaRPr lang="pt-BR" altLang="pt-BR" sz="1300" u="sng">
              <a:solidFill>
                <a:srgbClr val="0000FF"/>
              </a:solidFill>
              <a:latin typeface="Source Sans Pro"/>
            </a:endParaRPr>
          </a:p>
        </p:txBody>
      </p:sp>
      <p:pic>
        <p:nvPicPr>
          <p:cNvPr id="80900" name="Picture 5" descr="pdf">
            <a:hlinkClick r:id="rId2" tooltip="Jobe_A_rational_use_post_natal_steroids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488" y="6207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1" name="Rectangle 6"/>
          <p:cNvSpPr>
            <a:spLocks noChangeArrowheads="1"/>
          </p:cNvSpPr>
          <p:nvPr/>
        </p:nvSpPr>
        <p:spPr bwMode="auto">
          <a:xfrm>
            <a:off x="1187624" y="6237312"/>
            <a:ext cx="770572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r>
              <a:rPr lang="en-US" altLang="pt-BR" sz="1400" dirty="0" smtClean="0">
                <a:solidFill>
                  <a:srgbClr val="000000"/>
                </a:solidFill>
              </a:rPr>
              <a:t>Drs. Rita, Paulo R. Margotto, Alan Jobe, Marta DR de Moura, Abadia e Richard Polin </a:t>
            </a:r>
            <a:r>
              <a:rPr lang="pt-BR" altLang="pt-BR" sz="1400" dirty="0" smtClean="0">
                <a:solidFill>
                  <a:srgbClr val="424242"/>
                </a:solidFill>
              </a:rPr>
              <a:t>11o </a:t>
            </a:r>
            <a:r>
              <a:rPr lang="pt-BR" altLang="pt-BR" sz="1400" dirty="0">
                <a:solidFill>
                  <a:srgbClr val="424242"/>
                </a:solidFill>
              </a:rPr>
              <a:t>Simpósio Internacional de Neonatologia do Rio de Janeiro, 20-6 a 23-6-2018 </a:t>
            </a:r>
          </a:p>
        </p:txBody>
      </p:sp>
      <p:pic>
        <p:nvPicPr>
          <p:cNvPr id="80902" name="Picture 7" descr="Alan Jobe-Polin-Rio"/>
          <p:cNvPicPr>
            <a:picLocks noChangeAspect="1" noChangeArrowheads="1"/>
          </p:cNvPicPr>
          <p:nvPr/>
        </p:nvPicPr>
        <p:blipFill>
          <a:blip r:embed="rId4" r:link="rId5">
            <a:lum bright="18000"/>
            <a:extLst>
              <a:ext uri="{28A0092B-C50C-407E-A947-70E740481C1C}">
                <a14:useLocalDpi xmlns:a14="http://schemas.microsoft.com/office/drawing/2010/main" val="0"/>
              </a:ext>
            </a:extLst>
          </a:blip>
          <a:srcRect/>
          <a:stretch>
            <a:fillRect/>
          </a:stretch>
        </p:blipFill>
        <p:spPr bwMode="auto">
          <a:xfrm>
            <a:off x="2987824" y="3930286"/>
            <a:ext cx="3771900" cy="211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p:cNvSpPr>
          <p:nvPr>
            <p:ph type="body" idx="1"/>
          </p:nvPr>
        </p:nvSpPr>
        <p:spPr>
          <a:xfrm>
            <a:off x="1042988" y="2565400"/>
            <a:ext cx="7499350" cy="4800600"/>
          </a:xfrm>
        </p:spPr>
        <p:txBody>
          <a:bodyPr/>
          <a:lstStyle/>
          <a:p>
            <a:pPr eaLnBrk="1" hangingPunct="1">
              <a:lnSpc>
                <a:spcPct val="80000"/>
              </a:lnSpc>
            </a:pPr>
            <a:r>
              <a:rPr lang="pt-BR" altLang="pt-BR" sz="1800" smtClean="0"/>
              <a:t>As taxas de displasia broncopulmonar (aOR 0.61; 95% CI 0.45–0.81), canal arterial patente (aOR 0.46; 95% CI 0.34–0.62)  e lesão neurológica grave (aOR 0.66; 95% CI 0.45–0.97)  foram  significativamente menores no grupo de cafeína precoce do que no grupo de cafeína tardia (observem as </a:t>
            </a:r>
            <a:r>
              <a:rPr lang="pt-BR" altLang="pt-BR" sz="1800" i="1" smtClean="0"/>
              <a:t>odds ratio</a:t>
            </a:r>
            <a:r>
              <a:rPr lang="pt-BR" altLang="pt-BR" sz="1800" smtClean="0"/>
              <a:t> ajustadas, incluindo a idade gestacional, corticosteróide pré-natal, pontuação do SNAP-II, sexo e Centro)</a:t>
            </a:r>
          </a:p>
          <a:p>
            <a:pPr eaLnBrk="1" hangingPunct="1">
              <a:lnSpc>
                <a:spcPct val="80000"/>
              </a:lnSpc>
            </a:pPr>
            <a:r>
              <a:rPr lang="pt-BR" altLang="pt-BR" sz="1800" smtClean="0"/>
              <a:t>Sem diferenças nas taxas de retinopatia da prematuridade, enterocolite necrosante estágio ≥2 ou sepse tardia entre os dois grupos</a:t>
            </a:r>
          </a:p>
          <a:p>
            <a:pPr eaLnBrk="1" hangingPunct="1">
              <a:lnSpc>
                <a:spcPct val="80000"/>
              </a:lnSpc>
            </a:pPr>
            <a:r>
              <a:rPr lang="pt-BR" altLang="pt-BR" sz="1800" smtClean="0"/>
              <a:t>O comprometimento significativo do neurodesenvolvimento (</a:t>
            </a:r>
            <a:r>
              <a:rPr lang="pt-BR" altLang="pt-BR" sz="1800" i="1" smtClean="0"/>
              <a:t>odds ratio</a:t>
            </a:r>
            <a:r>
              <a:rPr lang="pt-BR" altLang="pt-BR" sz="1800" smtClean="0"/>
              <a:t> ajustada foi de 0,68 com intervalo de confiança de 95% de 0,50-0,94) e as probabilidades de pontuação cognitiva &lt;85 (</a:t>
            </a:r>
            <a:r>
              <a:rPr lang="pt-BR" altLang="pt-BR" sz="1800" i="1" smtClean="0"/>
              <a:t>odds ratio</a:t>
            </a:r>
            <a:r>
              <a:rPr lang="pt-BR" altLang="pt-BR" sz="1800" smtClean="0"/>
              <a:t> ajustada foi de 0,67 com intervalo de confiança de 95% 0,47-0,95), foram menores no grupo de cafeína precoce do que no grupo de cafeína tardia.</a:t>
            </a:r>
          </a:p>
          <a:p>
            <a:pPr eaLnBrk="1" hangingPunct="1">
              <a:lnSpc>
                <a:spcPct val="80000"/>
              </a:lnSpc>
            </a:pPr>
            <a:r>
              <a:rPr lang="pt-BR" altLang="pt-BR" sz="1800" smtClean="0"/>
              <a:t> Análises pareada com base na pontuação de propensão revelaram menores chances de paralisia cerebral e deficiência auditiva.</a:t>
            </a:r>
          </a:p>
        </p:txBody>
      </p:sp>
      <p:sp>
        <p:nvSpPr>
          <p:cNvPr id="81923" name="Rectangle 4"/>
          <p:cNvSpPr>
            <a:spLocks noChangeArrowheads="1"/>
          </p:cNvSpPr>
          <p:nvPr/>
        </p:nvSpPr>
        <p:spPr bwMode="auto">
          <a:xfrm>
            <a:off x="117475" y="469900"/>
            <a:ext cx="9026525" cy="19065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700" b="1">
                <a:solidFill>
                  <a:srgbClr val="0000FF"/>
                </a:solidFill>
                <a:latin typeface="Lato" panose="020F0502020204030203" pitchFamily="34" charset="0"/>
              </a:rPr>
              <a:t>Administra</a:t>
            </a:r>
            <a:r>
              <a:rPr lang="pt-BR" altLang="pt-BR" sz="2700" b="1">
                <a:solidFill>
                  <a:srgbClr val="0000FF"/>
                </a:solidFill>
              </a:rPr>
              <a:t>ç</a:t>
            </a:r>
            <a:r>
              <a:rPr lang="pt-BR" altLang="pt-BR" sz="2700" b="1">
                <a:solidFill>
                  <a:srgbClr val="0000FF"/>
                </a:solidFill>
                <a:latin typeface="Lato" panose="020F0502020204030203" pitchFamily="34" charset="0"/>
              </a:rPr>
              <a:t>ão Precoce de Cafe</a:t>
            </a:r>
            <a:r>
              <a:rPr lang="pt-BR" altLang="pt-BR" sz="2700" b="1">
                <a:solidFill>
                  <a:srgbClr val="0000FF"/>
                </a:solidFill>
              </a:rPr>
              <a:t>í</a:t>
            </a:r>
            <a:r>
              <a:rPr lang="pt-BR" altLang="pt-BR" sz="2700" b="1">
                <a:solidFill>
                  <a:srgbClr val="0000FF"/>
                </a:solidFill>
                <a:latin typeface="Lato" panose="020F0502020204030203" pitchFamily="34" charset="0"/>
              </a:rPr>
              <a:t>na e Resultados do Neurodesenvolvimento em Bebês Prematuros</a:t>
            </a:r>
          </a:p>
          <a:p>
            <a:pPr algn="ctr"/>
            <a:r>
              <a:rPr lang="pt-BR" altLang="pt-BR" sz="600" u="sng">
                <a:solidFill>
                  <a:srgbClr val="78909C"/>
                </a:solidFill>
              </a:rPr>
              <a:t> </a:t>
            </a:r>
            <a:r>
              <a:rPr lang="pt-BR" altLang="pt-BR"/>
              <a:t/>
            </a:r>
            <a:br>
              <a:rPr lang="pt-BR" altLang="pt-BR"/>
            </a:br>
            <a:r>
              <a:rPr lang="pt-BR" altLang="pt-BR" sz="1300" u="sng">
                <a:solidFill>
                  <a:srgbClr val="78909C"/>
                </a:solidFill>
                <a:latin typeface="Source Sans Pro"/>
                <a:hlinkClick r:id="rId2"/>
              </a:rPr>
              <a:t>Early Caffeine Administration and Neurodevelopmental Outcomes in Preterm Infants.</a:t>
            </a:r>
            <a:r>
              <a:rPr lang="pt-BR" altLang="pt-BR" sz="1300" u="sng">
                <a:solidFill>
                  <a:srgbClr val="78909C"/>
                </a:solidFill>
                <a:hlinkClick r:id="rId2"/>
              </a:rPr>
              <a:t> </a:t>
            </a:r>
            <a:endParaRPr lang="pt-BR" altLang="pt-BR" sz="1300">
              <a:solidFill>
                <a:srgbClr val="424242"/>
              </a:solidFill>
              <a:latin typeface="Source Sans Pro"/>
            </a:endParaRPr>
          </a:p>
          <a:p>
            <a:pPr algn="ctr"/>
            <a:r>
              <a:rPr lang="pt-BR" altLang="pt-BR" sz="1300">
                <a:solidFill>
                  <a:srgbClr val="424242"/>
                </a:solidFill>
                <a:latin typeface="Source Sans Pro"/>
              </a:rPr>
              <a:t>Abhay</a:t>
            </a:r>
            <a:r>
              <a:rPr lang="pt-BR" altLang="pt-BR" sz="1300">
                <a:solidFill>
                  <a:srgbClr val="424242"/>
                </a:solidFill>
              </a:rPr>
              <a:t> </a:t>
            </a:r>
            <a:r>
              <a:rPr lang="pt-BR" altLang="pt-BR" sz="1300">
                <a:solidFill>
                  <a:srgbClr val="424242"/>
                </a:solidFill>
                <a:latin typeface="Source Sans Pro"/>
              </a:rPr>
              <a:t>Lodha,</a:t>
            </a:r>
            <a:r>
              <a:rPr lang="pt-BR" altLang="pt-BR" sz="1300">
                <a:solidFill>
                  <a:srgbClr val="424242"/>
                </a:solidFill>
              </a:rPr>
              <a:t> </a:t>
            </a:r>
            <a:r>
              <a:rPr lang="pt-BR" altLang="pt-BR" sz="1300">
                <a:solidFill>
                  <a:srgbClr val="424242"/>
                </a:solidFill>
                <a:latin typeface="Source Sans Pro"/>
              </a:rPr>
              <a:t>Rebecca</a:t>
            </a:r>
            <a:r>
              <a:rPr lang="pt-BR" altLang="pt-BR" sz="1300">
                <a:solidFill>
                  <a:srgbClr val="424242"/>
                </a:solidFill>
              </a:rPr>
              <a:t> </a:t>
            </a:r>
            <a:r>
              <a:rPr lang="pt-BR" altLang="pt-BR" sz="1300">
                <a:solidFill>
                  <a:srgbClr val="424242"/>
                </a:solidFill>
                <a:latin typeface="Source Sans Pro"/>
              </a:rPr>
              <a:t>Entz,</a:t>
            </a:r>
            <a:r>
              <a:rPr lang="pt-BR" altLang="pt-BR" sz="1300">
                <a:solidFill>
                  <a:srgbClr val="424242"/>
                </a:solidFill>
              </a:rPr>
              <a:t> </a:t>
            </a:r>
            <a:r>
              <a:rPr lang="pt-BR" altLang="pt-BR" sz="1300">
                <a:solidFill>
                  <a:srgbClr val="424242"/>
                </a:solidFill>
                <a:latin typeface="Source Sans Pro"/>
              </a:rPr>
              <a:t>Anne</a:t>
            </a:r>
            <a:r>
              <a:rPr lang="pt-BR" altLang="pt-BR" sz="1300">
                <a:solidFill>
                  <a:srgbClr val="424242"/>
                </a:solidFill>
              </a:rPr>
              <a:t> </a:t>
            </a:r>
            <a:r>
              <a:rPr lang="pt-BR" altLang="pt-BR" sz="1300">
                <a:solidFill>
                  <a:srgbClr val="424242"/>
                </a:solidFill>
                <a:latin typeface="Source Sans Pro"/>
              </a:rPr>
              <a:t>Synnes,</a:t>
            </a:r>
            <a:r>
              <a:rPr lang="pt-BR" altLang="pt-BR" sz="1300">
                <a:solidFill>
                  <a:srgbClr val="424242"/>
                </a:solidFill>
              </a:rPr>
              <a:t> </a:t>
            </a:r>
            <a:r>
              <a:rPr lang="pt-BR" altLang="pt-BR" sz="1300">
                <a:solidFill>
                  <a:srgbClr val="424242"/>
                </a:solidFill>
                <a:latin typeface="Source Sans Pro"/>
              </a:rPr>
              <a:t>Dianne</a:t>
            </a:r>
            <a:r>
              <a:rPr lang="pt-BR" altLang="pt-BR" sz="1300">
                <a:solidFill>
                  <a:srgbClr val="424242"/>
                </a:solidFill>
              </a:rPr>
              <a:t> </a:t>
            </a:r>
            <a:r>
              <a:rPr lang="pt-BR" altLang="pt-BR" sz="1300">
                <a:solidFill>
                  <a:srgbClr val="424242"/>
                </a:solidFill>
                <a:latin typeface="Source Sans Pro"/>
              </a:rPr>
              <a:t>Creighton,</a:t>
            </a:r>
            <a:r>
              <a:rPr lang="pt-BR" altLang="pt-BR" sz="1300">
                <a:solidFill>
                  <a:srgbClr val="424242"/>
                </a:solidFill>
              </a:rPr>
              <a:t> </a:t>
            </a:r>
            <a:r>
              <a:rPr lang="pt-BR" altLang="pt-BR" sz="1300">
                <a:solidFill>
                  <a:srgbClr val="424242"/>
                </a:solidFill>
                <a:latin typeface="Source Sans Pro"/>
              </a:rPr>
              <a:t>Kamran</a:t>
            </a:r>
            <a:r>
              <a:rPr lang="pt-BR" altLang="pt-BR" sz="1300">
                <a:solidFill>
                  <a:srgbClr val="424242"/>
                </a:solidFill>
              </a:rPr>
              <a:t> </a:t>
            </a:r>
            <a:r>
              <a:rPr lang="pt-BR" altLang="pt-BR" sz="1300">
                <a:solidFill>
                  <a:srgbClr val="424242"/>
                </a:solidFill>
                <a:latin typeface="Source Sans Pro"/>
              </a:rPr>
              <a:t>Yusuf,</a:t>
            </a:r>
            <a:r>
              <a:rPr lang="pt-BR" altLang="pt-BR" sz="1300">
                <a:solidFill>
                  <a:srgbClr val="424242"/>
                </a:solidFill>
              </a:rPr>
              <a:t> </a:t>
            </a:r>
            <a:r>
              <a:rPr lang="pt-BR" altLang="pt-BR" sz="1300">
                <a:solidFill>
                  <a:srgbClr val="424242"/>
                </a:solidFill>
                <a:latin typeface="Source Sans Pro"/>
              </a:rPr>
              <a:t>AnieLapointe,</a:t>
            </a:r>
            <a:r>
              <a:rPr lang="pt-BR" altLang="pt-BR" sz="1300">
                <a:solidFill>
                  <a:srgbClr val="424242"/>
                </a:solidFill>
              </a:rPr>
              <a:t> </a:t>
            </a:r>
            <a:r>
              <a:rPr lang="pt-BR" altLang="pt-BR" sz="1300">
                <a:solidFill>
                  <a:srgbClr val="424242"/>
                </a:solidFill>
                <a:latin typeface="Source Sans Pro"/>
              </a:rPr>
              <a:t>Junmin</a:t>
            </a:r>
            <a:r>
              <a:rPr lang="pt-BR" altLang="pt-BR" sz="1300">
                <a:solidFill>
                  <a:srgbClr val="424242"/>
                </a:solidFill>
              </a:rPr>
              <a:t> </a:t>
            </a:r>
            <a:r>
              <a:rPr lang="pt-BR" altLang="pt-BR" sz="1300">
                <a:solidFill>
                  <a:srgbClr val="424242"/>
                </a:solidFill>
                <a:latin typeface="Source Sans Pro"/>
              </a:rPr>
              <a:t>Yang,</a:t>
            </a:r>
            <a:r>
              <a:rPr lang="pt-BR" altLang="pt-BR" sz="1300">
                <a:solidFill>
                  <a:srgbClr val="424242"/>
                </a:solidFill>
              </a:rPr>
              <a:t> </a:t>
            </a:r>
            <a:r>
              <a:rPr lang="pt-BR" altLang="pt-BR" sz="1300">
                <a:solidFill>
                  <a:srgbClr val="424242"/>
                </a:solidFill>
                <a:latin typeface="Source Sans Pro"/>
              </a:rPr>
              <a:t>Prakesh S.</a:t>
            </a:r>
            <a:r>
              <a:rPr lang="pt-BR" altLang="pt-BR" sz="1300">
                <a:solidFill>
                  <a:srgbClr val="424242"/>
                </a:solidFill>
              </a:rPr>
              <a:t> </a:t>
            </a:r>
            <a:r>
              <a:rPr lang="pt-BR" altLang="pt-BR" sz="1300">
                <a:solidFill>
                  <a:srgbClr val="424242"/>
                </a:solidFill>
                <a:latin typeface="Source Sans Pro"/>
              </a:rPr>
              <a:t>Shah,</a:t>
            </a:r>
            <a:r>
              <a:rPr lang="pt-BR" altLang="pt-BR" sz="1300">
                <a:solidFill>
                  <a:srgbClr val="424242"/>
                </a:solidFill>
              </a:rPr>
              <a:t> </a:t>
            </a:r>
            <a:r>
              <a:rPr lang="pt-BR" altLang="pt-BR" sz="1300">
                <a:solidFill>
                  <a:srgbClr val="424242"/>
                </a:solidFill>
                <a:latin typeface="Source Sans Pro"/>
              </a:rPr>
              <a:t>on behalf of the investigators of the Canadian Neonatal Network (CNN) and the Canadian Neonatal Follow-up Network (CNFUN). Pediatrics</a:t>
            </a:r>
            <a:r>
              <a:rPr lang="pt-BR" altLang="pt-BR" sz="1300">
                <a:solidFill>
                  <a:srgbClr val="424242"/>
                </a:solidFill>
              </a:rPr>
              <a:t> </a:t>
            </a:r>
            <a:r>
              <a:rPr lang="pt-BR" altLang="pt-BR" sz="1300">
                <a:solidFill>
                  <a:srgbClr val="424242"/>
                </a:solidFill>
                <a:latin typeface="Source Sans Pro"/>
              </a:rPr>
              <a:t>Jan 2019,</a:t>
            </a:r>
            <a:r>
              <a:rPr lang="pt-BR" altLang="pt-BR" sz="1300">
                <a:solidFill>
                  <a:srgbClr val="424242"/>
                </a:solidFill>
              </a:rPr>
              <a:t> </a:t>
            </a:r>
            <a:r>
              <a:rPr lang="pt-BR" altLang="pt-BR" sz="1300">
                <a:solidFill>
                  <a:srgbClr val="424242"/>
                </a:solidFill>
                <a:latin typeface="Source Sans Pro"/>
              </a:rPr>
              <a:t>143</a:t>
            </a:r>
            <a:r>
              <a:rPr lang="pt-BR" altLang="pt-BR" sz="1300">
                <a:solidFill>
                  <a:srgbClr val="424242"/>
                </a:solidFill>
              </a:rPr>
              <a:t> </a:t>
            </a:r>
            <a:r>
              <a:rPr lang="pt-BR" altLang="pt-BR" sz="1300">
                <a:solidFill>
                  <a:srgbClr val="424242"/>
                </a:solidFill>
                <a:latin typeface="Source Sans Pro"/>
              </a:rPr>
              <a:t>(1)</a:t>
            </a:r>
            <a:r>
              <a:rPr lang="pt-BR" altLang="pt-BR" sz="1300">
                <a:solidFill>
                  <a:srgbClr val="424242"/>
                </a:solidFill>
              </a:rPr>
              <a:t> </a:t>
            </a:r>
            <a:r>
              <a:rPr lang="pt-BR" altLang="pt-BR" sz="1300">
                <a:solidFill>
                  <a:srgbClr val="424242"/>
                </a:solidFill>
                <a:latin typeface="Source Sans Pro"/>
              </a:rPr>
              <a:t>e20181348;</a:t>
            </a:r>
            <a:r>
              <a:rPr lang="pt-BR" altLang="pt-BR" sz="1300">
                <a:solidFill>
                  <a:srgbClr val="424242"/>
                </a:solidFill>
              </a:rPr>
              <a:t> </a:t>
            </a:r>
            <a:r>
              <a:rPr lang="pt-BR" altLang="pt-BR" sz="1300" b="1">
                <a:solidFill>
                  <a:srgbClr val="424242"/>
                </a:solidFill>
                <a:latin typeface="Source Sans Pro"/>
              </a:rPr>
              <a:t>DOI:</a:t>
            </a:r>
            <a:r>
              <a:rPr lang="pt-BR" altLang="pt-BR" sz="1300">
                <a:solidFill>
                  <a:srgbClr val="424242"/>
                </a:solidFill>
              </a:rPr>
              <a:t> </a:t>
            </a:r>
            <a:r>
              <a:rPr lang="pt-BR" altLang="pt-BR" sz="1300">
                <a:solidFill>
                  <a:srgbClr val="424242"/>
                </a:solidFill>
                <a:latin typeface="Source Sans Pro"/>
              </a:rPr>
              <a:t>10.1542/peds.2018-1348.</a:t>
            </a:r>
          </a:p>
          <a:p>
            <a:pPr algn="ctr"/>
            <a:r>
              <a:rPr lang="pt-BR" altLang="pt-BR" sz="1300">
                <a:solidFill>
                  <a:srgbClr val="424242"/>
                </a:solidFill>
                <a:latin typeface="Source Sans Pro"/>
              </a:rPr>
              <a:t>Realizado por Paulo R. Margotto.</a:t>
            </a:r>
            <a:endParaRPr lang="pt-BR" altLang="pt-BR">
              <a:solidFill>
                <a:srgbClr val="78909C"/>
              </a:solidFill>
            </a:endParaRPr>
          </a:p>
        </p:txBody>
      </p:sp>
      <p:pic>
        <p:nvPicPr>
          <p:cNvPr id="81924" name="Picture 5" descr="doc">
            <a:hlinkClick r:id="rId3" tooltip="Cafeina_precoc X tardia_neurodesenv_2019"/>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8350" y="9080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ChangeArrowheads="1"/>
          </p:cNvSpPr>
          <p:nvPr>
            <p:ph type="title"/>
          </p:nvPr>
        </p:nvSpPr>
        <p:spPr bwMode="auto">
          <a:xfrm>
            <a:off x="1476375" y="260350"/>
            <a:ext cx="749935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eaLnBrk="1" hangingPunct="1"/>
            <a:r>
              <a:rPr lang="pt-BR" altLang="pt-BR" smtClean="0">
                <a:effectLst/>
              </a:rPr>
              <a:t>Portanto...</a:t>
            </a:r>
          </a:p>
        </p:txBody>
      </p:sp>
      <p:sp>
        <p:nvSpPr>
          <p:cNvPr id="82947" name="Rectangle 3"/>
          <p:cNvSpPr>
            <a:spLocks noGrp="1"/>
          </p:cNvSpPr>
          <p:nvPr>
            <p:ph type="body" idx="1"/>
          </p:nvPr>
        </p:nvSpPr>
        <p:spPr/>
        <p:txBody>
          <a:bodyPr/>
          <a:lstStyle/>
          <a:p>
            <a:pPr eaLnBrk="1" hangingPunct="1">
              <a:lnSpc>
                <a:spcPct val="80000"/>
              </a:lnSpc>
            </a:pPr>
            <a:r>
              <a:rPr lang="pt-BR" altLang="pt-BR" sz="2800" smtClean="0"/>
              <a:t>Nos bebês &lt;29 semanas de idade gestacional, a terapia precoce com cafeína (≤ 2 dias) foi associada com chances reduzidas de significante deficiência no neurodesenvolvimento e melhor função cognitiva aos 18 até 24 meses de idade corrigida, quando comparado com terapia tardia com cafeína (&gt;2dias). Embora as estimativas foram benéficas em 2 estratégias analíticas, ambas revelaram efeitos benéficos em diferentes domínios. Avaliar a eficácia e segurança da cafeína precoce através de um estudo randomizado controlado será necessário.</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4"/>
          <p:cNvSpPr>
            <a:spLocks noChangeArrowheads="1"/>
          </p:cNvSpPr>
          <p:nvPr/>
        </p:nvSpPr>
        <p:spPr bwMode="auto">
          <a:xfrm>
            <a:off x="1258888" y="260350"/>
            <a:ext cx="7661275" cy="2027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700" b="1">
                <a:solidFill>
                  <a:srgbClr val="0000FF"/>
                </a:solidFill>
              </a:rPr>
              <a:t>Ó</a:t>
            </a:r>
            <a:r>
              <a:rPr lang="pt-BR" altLang="pt-BR" sz="2700" b="1">
                <a:solidFill>
                  <a:srgbClr val="0000FF"/>
                </a:solidFill>
                <a:latin typeface="Lato" panose="020F0502020204030203" pitchFamily="34" charset="0"/>
              </a:rPr>
              <a:t>xido N</a:t>
            </a:r>
            <a:r>
              <a:rPr lang="pt-BR" altLang="pt-BR" sz="2700" b="1">
                <a:solidFill>
                  <a:srgbClr val="0000FF"/>
                </a:solidFill>
              </a:rPr>
              <a:t>í</a:t>
            </a:r>
            <a:r>
              <a:rPr lang="pt-BR" altLang="pt-BR" sz="2700" b="1">
                <a:solidFill>
                  <a:srgbClr val="0000FF"/>
                </a:solidFill>
                <a:latin typeface="Lato" panose="020F0502020204030203" pitchFamily="34" charset="0"/>
              </a:rPr>
              <a:t>trico Inalat</a:t>
            </a:r>
            <a:r>
              <a:rPr lang="pt-BR" altLang="pt-BR" sz="2700" b="1">
                <a:solidFill>
                  <a:srgbClr val="0000FF"/>
                </a:solidFill>
              </a:rPr>
              <a:t>ó</a:t>
            </a:r>
            <a:r>
              <a:rPr lang="pt-BR" altLang="pt-BR" sz="2700" b="1">
                <a:solidFill>
                  <a:srgbClr val="0000FF"/>
                </a:solidFill>
                <a:latin typeface="Lato" panose="020F0502020204030203" pitchFamily="34" charset="0"/>
              </a:rPr>
              <a:t>rio como terapia de resgate em RN prematuro com hipertensão pulmonar severa: relato de caso</a:t>
            </a:r>
          </a:p>
          <a:p>
            <a:r>
              <a:rPr lang="pt-BR" altLang="pt-BR" sz="1300" u="sng">
                <a:solidFill>
                  <a:srgbClr val="78909C"/>
                </a:solidFill>
                <a:latin typeface="Source Sans Pro"/>
                <a:hlinkClick r:id="rId2"/>
              </a:rPr>
              <a:t>Inhaled</a:t>
            </a:r>
            <a:r>
              <a:rPr lang="pt-BR" altLang="pt-BR" sz="1300">
                <a:solidFill>
                  <a:srgbClr val="424242"/>
                </a:solidFill>
              </a:rPr>
              <a:t> </a:t>
            </a:r>
            <a:r>
              <a:rPr lang="pt-BR" altLang="pt-BR" sz="1300" u="sng">
                <a:solidFill>
                  <a:srgbClr val="78909C"/>
                </a:solidFill>
                <a:latin typeface="Source Sans Pro"/>
                <a:hlinkClick r:id="rId2"/>
              </a:rPr>
              <a:t>nitric</a:t>
            </a:r>
            <a:r>
              <a:rPr lang="pt-BR" altLang="pt-BR" sz="1300" u="sng">
                <a:solidFill>
                  <a:srgbClr val="78909C"/>
                </a:solidFill>
                <a:hlinkClick r:id="rId2"/>
              </a:rPr>
              <a:t> </a:t>
            </a:r>
            <a:r>
              <a:rPr lang="pt-BR" altLang="pt-BR" sz="1300" u="sng">
                <a:solidFill>
                  <a:srgbClr val="78909C"/>
                </a:solidFill>
                <a:latin typeface="Source Sans Pro"/>
                <a:hlinkClick r:id="rId2"/>
              </a:rPr>
              <a:t>oxide as a</a:t>
            </a:r>
            <a:r>
              <a:rPr lang="pt-BR" altLang="pt-BR" sz="1300" u="sng">
                <a:solidFill>
                  <a:srgbClr val="78909C"/>
                </a:solidFill>
                <a:hlinkClick r:id="rId2"/>
              </a:rPr>
              <a:t> </a:t>
            </a:r>
            <a:r>
              <a:rPr lang="pt-BR" altLang="pt-BR" sz="1300" u="sng">
                <a:solidFill>
                  <a:srgbClr val="78909C"/>
                </a:solidFill>
                <a:latin typeface="Source Sans Pro"/>
                <a:hlinkClick r:id="rId2"/>
              </a:rPr>
              <a:t>rescue</a:t>
            </a:r>
            <a:r>
              <a:rPr lang="pt-BR" altLang="pt-BR" sz="1300">
                <a:solidFill>
                  <a:srgbClr val="424242"/>
                </a:solidFill>
              </a:rPr>
              <a:t> </a:t>
            </a:r>
            <a:r>
              <a:rPr lang="pt-BR" altLang="pt-BR" sz="1300" u="sng">
                <a:solidFill>
                  <a:srgbClr val="78909C"/>
                </a:solidFill>
                <a:latin typeface="Source Sans Pro"/>
                <a:hlinkClick r:id="rId2"/>
              </a:rPr>
              <a:t>therapy</a:t>
            </a:r>
            <a:r>
              <a:rPr lang="pt-BR" altLang="pt-BR" sz="1300" u="sng">
                <a:solidFill>
                  <a:srgbClr val="78909C"/>
                </a:solidFill>
                <a:hlinkClick r:id="rId2"/>
              </a:rPr>
              <a:t> </a:t>
            </a:r>
            <a:r>
              <a:rPr lang="pt-BR" altLang="pt-BR" sz="1300" u="sng">
                <a:solidFill>
                  <a:srgbClr val="78909C"/>
                </a:solidFill>
                <a:latin typeface="Source Sans Pro"/>
                <a:hlinkClick r:id="rId2"/>
              </a:rPr>
              <a:t>in a</a:t>
            </a:r>
            <a:r>
              <a:rPr lang="pt-BR" altLang="pt-BR" sz="1300" u="sng">
                <a:solidFill>
                  <a:srgbClr val="78909C"/>
                </a:solidFill>
                <a:hlinkClick r:id="rId2"/>
              </a:rPr>
              <a:t> </a:t>
            </a:r>
            <a:r>
              <a:rPr lang="pt-BR" altLang="pt-BR" sz="1300" u="sng">
                <a:solidFill>
                  <a:srgbClr val="78909C"/>
                </a:solidFill>
                <a:latin typeface="Source Sans Pro"/>
                <a:hlinkClick r:id="rId2"/>
              </a:rPr>
              <a:t>preterm</a:t>
            </a:r>
            <a:r>
              <a:rPr lang="pt-BR" altLang="pt-BR" sz="1300">
                <a:solidFill>
                  <a:srgbClr val="424242"/>
                </a:solidFill>
              </a:rPr>
              <a:t> </a:t>
            </a:r>
            <a:r>
              <a:rPr lang="pt-BR" altLang="pt-BR" sz="1300" u="sng">
                <a:solidFill>
                  <a:srgbClr val="78909C"/>
                </a:solidFill>
                <a:latin typeface="Source Sans Pro"/>
                <a:hlinkClick r:id="rId2"/>
              </a:rPr>
              <a:t>neonate</a:t>
            </a:r>
            <a:r>
              <a:rPr lang="pt-BR" altLang="pt-BR" sz="1300" u="sng">
                <a:solidFill>
                  <a:srgbClr val="78909C"/>
                </a:solidFill>
                <a:hlinkClick r:id="rId2"/>
              </a:rPr>
              <a:t> </a:t>
            </a:r>
            <a:r>
              <a:rPr lang="pt-BR" altLang="pt-BR" sz="1300" u="sng">
                <a:solidFill>
                  <a:srgbClr val="78909C"/>
                </a:solidFill>
                <a:latin typeface="Source Sans Pro"/>
                <a:hlinkClick r:id="rId2"/>
              </a:rPr>
              <a:t>with</a:t>
            </a:r>
            <a:r>
              <a:rPr lang="pt-BR" altLang="pt-BR" sz="1300" u="sng">
                <a:solidFill>
                  <a:srgbClr val="78909C"/>
                </a:solidFill>
                <a:hlinkClick r:id="rId2"/>
              </a:rPr>
              <a:t> </a:t>
            </a:r>
            <a:r>
              <a:rPr lang="pt-BR" altLang="pt-BR" sz="1300" u="sng">
                <a:solidFill>
                  <a:srgbClr val="78909C"/>
                </a:solidFill>
                <a:latin typeface="Source Sans Pro"/>
                <a:hlinkClick r:id="rId2"/>
              </a:rPr>
              <a:t>severe</a:t>
            </a:r>
            <a:r>
              <a:rPr lang="pt-BR" altLang="pt-BR" sz="1300">
                <a:solidFill>
                  <a:srgbClr val="424242"/>
                </a:solidFill>
              </a:rPr>
              <a:t> </a:t>
            </a:r>
            <a:r>
              <a:rPr lang="pt-BR" altLang="pt-BR" sz="1300" u="sng">
                <a:solidFill>
                  <a:srgbClr val="78909C"/>
                </a:solidFill>
                <a:latin typeface="Source Sans Pro"/>
                <a:hlinkClick r:id="rId2"/>
              </a:rPr>
              <a:t>pulmonaryhypertension: a case</a:t>
            </a:r>
            <a:r>
              <a:rPr lang="pt-BR" altLang="pt-BR" sz="1300" u="sng">
                <a:solidFill>
                  <a:srgbClr val="78909C"/>
                </a:solidFill>
                <a:hlinkClick r:id="rId2"/>
              </a:rPr>
              <a:t> </a:t>
            </a:r>
            <a:r>
              <a:rPr lang="pt-BR" altLang="pt-BR" sz="1300" u="sng">
                <a:solidFill>
                  <a:srgbClr val="78909C"/>
                </a:solidFill>
                <a:latin typeface="Source Sans Pro"/>
                <a:hlinkClick r:id="rId2"/>
              </a:rPr>
              <a:t>report.</a:t>
            </a:r>
            <a:r>
              <a:rPr lang="pt-BR" altLang="pt-BR" sz="1300">
                <a:solidFill>
                  <a:srgbClr val="424242"/>
                </a:solidFill>
                <a:latin typeface="Source Sans Pro"/>
              </a:rPr>
              <a:t>Bus</a:t>
            </a:r>
            <a:r>
              <a:rPr lang="pt-BR" altLang="pt-BR" sz="1300">
                <a:solidFill>
                  <a:srgbClr val="424242"/>
                </a:solidFill>
              </a:rPr>
              <a:t>è</a:t>
            </a:r>
            <a:r>
              <a:rPr lang="pt-BR" altLang="pt-BR" sz="1300">
                <a:solidFill>
                  <a:srgbClr val="424242"/>
                </a:solidFill>
                <a:latin typeface="Source Sans Pro"/>
              </a:rPr>
              <a:t> M, Graziano F, Lunetta F, Sulliotti G, Du Ca V.Ital. J Pediatra. 2018 Mas 15;44(1):55. d</a:t>
            </a:r>
            <a:r>
              <a:rPr lang="pt-BR" altLang="pt-BR" sz="1300">
                <a:solidFill>
                  <a:srgbClr val="424242"/>
                </a:solidFill>
              </a:rPr>
              <a:t>ó</a:t>
            </a:r>
            <a:r>
              <a:rPr lang="pt-BR" altLang="pt-BR" sz="1300">
                <a:solidFill>
                  <a:srgbClr val="424242"/>
                </a:solidFill>
                <a:latin typeface="Source Sans Pro"/>
              </a:rPr>
              <a:t>i: 10.1186/s13052-018-0494-9.PMID:</a:t>
            </a:r>
            <a:r>
              <a:rPr lang="pt-BR" altLang="pt-BR" sz="1300">
                <a:solidFill>
                  <a:srgbClr val="424242"/>
                </a:solidFill>
              </a:rPr>
              <a:t> </a:t>
            </a:r>
            <a:r>
              <a:rPr lang="pt-BR" altLang="pt-BR" sz="1300">
                <a:solidFill>
                  <a:srgbClr val="424242"/>
                </a:solidFill>
                <a:latin typeface="Source Sans Pro"/>
              </a:rPr>
              <a:t>29764471.</a:t>
            </a:r>
            <a:r>
              <a:rPr lang="pt-BR" altLang="pt-BR" sz="1300">
                <a:solidFill>
                  <a:srgbClr val="424242"/>
                </a:solidFill>
              </a:rPr>
              <a:t> </a:t>
            </a:r>
            <a:r>
              <a:rPr lang="pt-BR" altLang="pt-BR" sz="1300" b="1" u="sng">
                <a:solidFill>
                  <a:srgbClr val="78909C"/>
                </a:solidFill>
                <a:latin typeface="Source Sans Pro"/>
                <a:hlinkClick r:id="rId2"/>
              </a:rPr>
              <a:t>Frei PMC</a:t>
            </a:r>
            <a:r>
              <a:rPr lang="pt-BR" altLang="pt-BR" sz="1300" b="1" u="sng">
                <a:solidFill>
                  <a:srgbClr val="78909C"/>
                </a:solidFill>
                <a:hlinkClick r:id="rId2"/>
              </a:rPr>
              <a:t> </a:t>
            </a:r>
            <a:r>
              <a:rPr lang="pt-BR" altLang="pt-BR" sz="1300" b="1" u="sng">
                <a:solidFill>
                  <a:srgbClr val="78909C"/>
                </a:solidFill>
                <a:latin typeface="Source Sans Pro"/>
                <a:hlinkClick r:id="rId2"/>
              </a:rPr>
              <a:t>Article</a:t>
            </a:r>
            <a:r>
              <a:rPr lang="pt-BR" altLang="pt-BR" sz="1300" b="1">
                <a:solidFill>
                  <a:srgbClr val="424242"/>
                </a:solidFill>
                <a:latin typeface="Source Sans Pro"/>
              </a:rPr>
              <a:t>.</a:t>
            </a:r>
            <a:r>
              <a:rPr lang="pt-BR" altLang="pt-BR" sz="1300" u="sng">
                <a:solidFill>
                  <a:srgbClr val="78909C"/>
                </a:solidFill>
                <a:latin typeface="Source Sans Pro"/>
                <a:hlinkClick r:id="rId3"/>
              </a:rPr>
              <a:t>Similar</a:t>
            </a:r>
            <a:r>
              <a:rPr lang="pt-BR" altLang="pt-BR" sz="1300" u="sng">
                <a:solidFill>
                  <a:srgbClr val="78909C"/>
                </a:solidFill>
                <a:hlinkClick r:id="rId3"/>
              </a:rPr>
              <a:t> </a:t>
            </a:r>
            <a:r>
              <a:rPr lang="pt-BR" altLang="pt-BR" sz="1300" u="sng">
                <a:solidFill>
                  <a:srgbClr val="78909C"/>
                </a:solidFill>
                <a:latin typeface="Source Sans Pro"/>
                <a:hlinkClick r:id="rId3"/>
              </a:rPr>
              <a:t>articules</a:t>
            </a:r>
            <a:r>
              <a:rPr lang="pt-BR" altLang="pt-BR" sz="1300" u="sng">
                <a:solidFill>
                  <a:srgbClr val="424242"/>
                </a:solidFill>
                <a:latin typeface="Source Sans Pro"/>
              </a:rPr>
              <a:t>.</a:t>
            </a:r>
            <a:r>
              <a:rPr lang="pt-BR" altLang="pt-BR" sz="1300" u="sng">
                <a:solidFill>
                  <a:srgbClr val="424242"/>
                </a:solidFill>
              </a:rPr>
              <a:t> </a:t>
            </a:r>
            <a:r>
              <a:rPr lang="pt-BR" altLang="pt-BR" sz="1300" i="1">
                <a:solidFill>
                  <a:srgbClr val="424242"/>
                </a:solidFill>
                <a:latin typeface="Source Sans Pro"/>
              </a:rPr>
              <a:t>Artigo Livre.</a:t>
            </a:r>
            <a:endParaRPr lang="pt-BR" altLang="pt-BR" sz="1300" u="sng">
              <a:solidFill>
                <a:srgbClr val="424242"/>
              </a:solidFill>
              <a:latin typeface="Source Sans Pro"/>
            </a:endParaRPr>
          </a:p>
          <a:p>
            <a:r>
              <a:rPr lang="pt-BR" altLang="pt-BR" sz="1300">
                <a:solidFill>
                  <a:srgbClr val="424242"/>
                </a:solidFill>
                <a:latin typeface="Source Sans Pro"/>
              </a:rPr>
              <a:t>Apresenta</a:t>
            </a:r>
            <a:r>
              <a:rPr lang="pt-BR" altLang="pt-BR" sz="1300">
                <a:solidFill>
                  <a:srgbClr val="424242"/>
                </a:solidFill>
              </a:rPr>
              <a:t>ç</a:t>
            </a:r>
            <a:r>
              <a:rPr lang="pt-BR" altLang="pt-BR" sz="1300">
                <a:solidFill>
                  <a:srgbClr val="424242"/>
                </a:solidFill>
                <a:latin typeface="Source Sans Pro"/>
              </a:rPr>
              <a:t>ão:Maria Eduarda Canellas de Castro/ Coordena</a:t>
            </a:r>
            <a:r>
              <a:rPr lang="pt-BR" altLang="pt-BR" sz="1300">
                <a:solidFill>
                  <a:srgbClr val="424242"/>
                </a:solidFill>
              </a:rPr>
              <a:t>ç</a:t>
            </a:r>
            <a:r>
              <a:rPr lang="pt-BR" altLang="pt-BR" sz="1300">
                <a:solidFill>
                  <a:srgbClr val="424242"/>
                </a:solidFill>
                <a:latin typeface="Source Sans Pro"/>
              </a:rPr>
              <a:t>ão: Adriana Fernandes</a:t>
            </a:r>
            <a:r>
              <a:rPr lang="pt-BR" altLang="pt-BR" sz="1300">
                <a:solidFill>
                  <a:srgbClr val="424242"/>
                </a:solidFill>
              </a:rPr>
              <a:t> </a:t>
            </a:r>
            <a:r>
              <a:rPr lang="pt-BR" altLang="pt-BR" sz="1300">
                <a:solidFill>
                  <a:srgbClr val="424242"/>
                </a:solidFill>
                <a:latin typeface="Source Sans Pro"/>
              </a:rPr>
              <a:t>Kawaguchi.</a:t>
            </a:r>
            <a:endParaRPr lang="pt-BR" altLang="pt-BR">
              <a:solidFill>
                <a:srgbClr val="78909C"/>
              </a:solidFill>
            </a:endParaRPr>
          </a:p>
        </p:txBody>
      </p:sp>
      <p:pic>
        <p:nvPicPr>
          <p:cNvPr id="83971" name="Picture 5" descr="pptx">
            <a:hlinkClick r:id="rId4" tooltip="Hipert_Pulm_RNPT_NOi_2018"/>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32813" y="9810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2" name="Rectangle 6"/>
          <p:cNvSpPr>
            <a:spLocks noGrp="1"/>
          </p:cNvSpPr>
          <p:nvPr>
            <p:ph type="body" idx="1"/>
          </p:nvPr>
        </p:nvSpPr>
        <p:spPr>
          <a:xfrm>
            <a:off x="1187450" y="2997200"/>
            <a:ext cx="7499350" cy="4800600"/>
          </a:xfrm>
          <a:noFill/>
        </p:spPr>
        <p:txBody>
          <a:bodyPr/>
          <a:lstStyle/>
          <a:p>
            <a:pPr eaLnBrk="1" hangingPunct="1">
              <a:lnSpc>
                <a:spcPct val="80000"/>
              </a:lnSpc>
            </a:pPr>
            <a:r>
              <a:rPr lang="pt-BR" altLang="pt-BR" sz="2000" smtClean="0"/>
              <a:t>O papel do NOi nos pré-termos não está bem claro, no entanto estudos mostraram ser eficaz como terapia de resgate em situações de hipertensão pulmonar grave. Parece que a resposta ao NOi melhora significativamente com o aumento da idade gestacional: neonatos nascidos ≥29 semanas apresentam uma resposta significativamente maior em comparação aos neonatos &lt;29 semanas. Essa terapia não deve ser usada de forma rotineira e quando o fizer, com cautela. Dani C et al sugerem que em uma situação com FiO2 &gt;0,65, com diagnóstico ecocardiográfico da hipertensão pulmonar e o peso ao nascer &gt;750 grama,s independentemente predizem um efeito benéfico do NOi em bebês muito prematuros com doença da membrana hialina </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p:cNvSpPr>
          <p:nvPr>
            <p:ph type="body" idx="1"/>
          </p:nvPr>
        </p:nvSpPr>
        <p:spPr>
          <a:xfrm>
            <a:off x="971550" y="476250"/>
            <a:ext cx="8172450" cy="6192838"/>
          </a:xfrm>
        </p:spPr>
        <p:txBody>
          <a:bodyPr/>
          <a:lstStyle/>
          <a:p>
            <a:pPr algn="ctr" eaLnBrk="1" hangingPunct="1">
              <a:lnSpc>
                <a:spcPct val="80000"/>
              </a:lnSpc>
            </a:pPr>
            <a:r>
              <a:rPr lang="pt-BR" altLang="pt-BR" sz="2800" b="1" smtClean="0">
                <a:solidFill>
                  <a:srgbClr val="0000FF"/>
                </a:solidFill>
              </a:rPr>
              <a:t>O</a:t>
            </a:r>
            <a:r>
              <a:rPr lang="pt-BR" altLang="pt-BR" sz="2800" smtClean="0">
                <a:solidFill>
                  <a:srgbClr val="0000FF"/>
                </a:solidFill>
              </a:rPr>
              <a:t> </a:t>
            </a:r>
            <a:r>
              <a:rPr lang="pt-BR" altLang="pt-BR" sz="2800" b="1" i="1" smtClean="0">
                <a:solidFill>
                  <a:srgbClr val="0000FF"/>
                </a:solidFill>
              </a:rPr>
              <a:t>NOi Consensus Statement</a:t>
            </a:r>
            <a:r>
              <a:rPr lang="pt-BR" altLang="pt-BR" sz="2800" smtClean="0">
                <a:solidFill>
                  <a:srgbClr val="0000FF"/>
                </a:solidFill>
              </a:rPr>
              <a:t>, de 2011 e  </a:t>
            </a:r>
            <a:r>
              <a:rPr lang="pt-BR" altLang="pt-BR" sz="2800" b="1" i="1" smtClean="0">
                <a:solidFill>
                  <a:srgbClr val="0000FF"/>
                </a:solidFill>
              </a:rPr>
              <a:t>2014 report</a:t>
            </a:r>
            <a:r>
              <a:rPr lang="pt-BR" altLang="pt-BR" sz="2800" smtClean="0">
                <a:solidFill>
                  <a:srgbClr val="0000FF"/>
                </a:solidFill>
              </a:rPr>
              <a:t> </a:t>
            </a:r>
            <a:r>
              <a:rPr lang="pt-BR" altLang="pt-BR" sz="2800" b="1" i="1" smtClean="0">
                <a:solidFill>
                  <a:srgbClr val="0000FF"/>
                </a:solidFill>
              </a:rPr>
              <a:t>from American Academy of Pediatrics</a:t>
            </a:r>
            <a:r>
              <a:rPr lang="pt-BR" altLang="pt-BR" sz="2800" smtClean="0">
                <a:solidFill>
                  <a:srgbClr val="0000FF"/>
                </a:solidFill>
              </a:rPr>
              <a:t> recomendam</a:t>
            </a:r>
            <a:r>
              <a:rPr lang="pt-BR" altLang="pt-BR" sz="2000" smtClean="0"/>
              <a:t> </a:t>
            </a:r>
          </a:p>
          <a:p>
            <a:pPr algn="ctr" eaLnBrk="1" hangingPunct="1">
              <a:lnSpc>
                <a:spcPct val="80000"/>
              </a:lnSpc>
            </a:pPr>
            <a:r>
              <a:rPr lang="pt-BR" altLang="pt-BR" sz="2000" b="1" smtClean="0"/>
              <a:t>o não uso do NOi para esta população (não reduz a mortalidade e nem a morbidade)</a:t>
            </a:r>
            <a:r>
              <a:rPr lang="pt-BR" altLang="pt-BR" sz="2000" smtClean="0"/>
              <a:t>. O uso do NOi </a:t>
            </a:r>
            <a:r>
              <a:rPr lang="pt-BR" altLang="pt-BR" sz="2000" i="1" smtClean="0"/>
              <a:t>off-label</a:t>
            </a:r>
            <a:r>
              <a:rPr lang="pt-BR" altLang="pt-BR" sz="2000" smtClean="0"/>
              <a:t> (em prematuros) em 2013 nos EUA gerou um custo em torno de 19 milhões de dólares! A hipertensão pulmonar  do pré-termo geralmente é secundária à patologia pulmonar parenquimatosa,explicando o impacto limitado do NOi nestes pacientes. No entanto, existem alguns grupos de prematuros em que a hipertensão pulmonar grave é quase universal, particularmente nos nascidos após prolongado oligohidrâmnio (estes podem responde agudamente ao NOi).</a:t>
            </a:r>
          </a:p>
          <a:p>
            <a:pPr algn="ctr" eaLnBrk="1" hangingPunct="1">
              <a:lnSpc>
                <a:spcPct val="80000"/>
              </a:lnSpc>
            </a:pPr>
            <a:r>
              <a:rPr lang="pt-BR" altLang="pt-BR" sz="2000" b="1" smtClean="0">
                <a:solidFill>
                  <a:srgbClr val="0000FF"/>
                </a:solidFill>
              </a:rPr>
              <a:t>Como racionalizar o uso do NOi?</a:t>
            </a:r>
            <a:r>
              <a:rPr lang="pt-BR" altLang="pt-BR" sz="2000" b="1" smtClean="0"/>
              <a:t> </a:t>
            </a:r>
            <a:r>
              <a:rPr lang="pt-BR" altLang="pt-BR" sz="2000" smtClean="0"/>
              <a:t>Definir os subgrupos de prematuros em que o uso de NOi é mais eficaz  (&gt;=29 semanas) e implementar o Ecocardiograma funcional (esse fornece um diagnóstico definitivo: identifica o RN que tem a hipertensão pulmonar como patologia predominante e que, por isso, mais se beneficia do uso de NOi). Ziegler DS et al relataram aumento significativo  do risco de câncer infantil (4meses-5 anos) com o uso do NOi (8,6 vezes mais). Os resultados do estudo de Manja V (2018) avaliando a tomada de decisões dos Neonatologistas em relação ao uso do NOi nos pré-termos demonstram uma tensão entre evidência e terapia baseada na fisiopatologia. </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p:cNvSpPr>
          <p:nvPr>
            <p:ph type="body" idx="1"/>
          </p:nvPr>
        </p:nvSpPr>
        <p:spPr/>
        <p:txBody>
          <a:bodyPr/>
          <a:lstStyle/>
          <a:p>
            <a:pPr algn="ctr" eaLnBrk="1" hangingPunct="1">
              <a:lnSpc>
                <a:spcPct val="80000"/>
              </a:lnSpc>
              <a:buFont typeface="Wingdings 2" panose="05020102010507070707" pitchFamily="18" charset="2"/>
              <a:buNone/>
            </a:pPr>
            <a:r>
              <a:rPr lang="pt-BR" altLang="pt-BR" sz="2000" smtClean="0"/>
              <a:t>Como fazemos na Unidade de Neonatologia do Hospital Materno Infantil de Brasília </a:t>
            </a:r>
            <a:endParaRPr lang="pt-BR" altLang="pt-BR" sz="2000" b="1" smtClean="0"/>
          </a:p>
          <a:p>
            <a:pPr eaLnBrk="1" hangingPunct="1">
              <a:lnSpc>
                <a:spcPct val="80000"/>
              </a:lnSpc>
              <a:buFont typeface="Wingdings 2" panose="05020102010507070707" pitchFamily="18" charset="2"/>
              <a:buNone/>
            </a:pPr>
            <a:r>
              <a:rPr lang="pt-BR" altLang="pt-BR" sz="2000" b="1" smtClean="0"/>
              <a:t>          </a:t>
            </a:r>
            <a:r>
              <a:rPr lang="pt-BR" altLang="pt-BR" sz="2000" b="1" smtClean="0">
                <a:solidFill>
                  <a:srgbClr val="FF00FF"/>
                </a:solidFill>
              </a:rPr>
              <a:t>Para os bebês entre 25 semanas e 32 semanas</a:t>
            </a:r>
            <a:endParaRPr lang="pt-BR" altLang="pt-BR" sz="2000" smtClean="0">
              <a:solidFill>
                <a:srgbClr val="FF00FF"/>
              </a:solidFill>
            </a:endParaRPr>
          </a:p>
          <a:p>
            <a:pPr eaLnBrk="1" hangingPunct="1">
              <a:lnSpc>
                <a:spcPct val="80000"/>
              </a:lnSpc>
              <a:buFont typeface="Wingdings 2" panose="05020102010507070707" pitchFamily="18" charset="2"/>
              <a:buNone/>
            </a:pPr>
            <a:r>
              <a:rPr lang="pt-BR" altLang="pt-BR" sz="2000" smtClean="0">
                <a:solidFill>
                  <a:srgbClr val="0000FF"/>
                </a:solidFill>
              </a:rPr>
              <a:t>1-Normas de Reanimação-Academia Americana de Pediatria-2010</a:t>
            </a:r>
          </a:p>
          <a:p>
            <a:pPr eaLnBrk="1" hangingPunct="1">
              <a:lnSpc>
                <a:spcPct val="80000"/>
              </a:lnSpc>
              <a:buFont typeface="Wingdings 2" panose="05020102010507070707" pitchFamily="18" charset="2"/>
              <a:buNone/>
            </a:pPr>
            <a:r>
              <a:rPr lang="pt-BR" altLang="pt-BR" sz="2000" smtClean="0">
                <a:solidFill>
                  <a:srgbClr val="0000FF"/>
                </a:solidFill>
              </a:rPr>
              <a:t>	</a:t>
            </a:r>
          </a:p>
          <a:p>
            <a:pPr eaLnBrk="1" hangingPunct="1">
              <a:lnSpc>
                <a:spcPct val="80000"/>
              </a:lnSpc>
              <a:buFont typeface="Wingdings 2" panose="05020102010507070707" pitchFamily="18" charset="2"/>
              <a:buNone/>
            </a:pPr>
            <a:r>
              <a:rPr lang="pt-BR" altLang="pt-BR" sz="2000" smtClean="0"/>
              <a:t>    Para os RN &lt;29 semanas (Sala de Parto a 26oC): todos os procedimentos de reanimação (ventilação com pressão positiva, intubação, a massagem cardíaca e a inserção de cateter vascular podem ser executados no paciente envolvido em saco plástico, com o objetivo de manter a temperatura axilar em aproximadamente 36,5oC). Deve ser evitada a hipertermia, pois agrava lesões cerebrais em RN asfixiados. Iniciar com FiO2 a 30% com oximetria de pulso.</a:t>
            </a:r>
          </a:p>
          <a:p>
            <a:pPr eaLnBrk="1" hangingPunct="1">
              <a:lnSpc>
                <a:spcPct val="80000"/>
              </a:lnSpc>
            </a:pPr>
            <a:r>
              <a:rPr lang="pt-BR" altLang="pt-BR" sz="2000" smtClean="0">
                <a:solidFill>
                  <a:srgbClr val="0000FF"/>
                </a:solidFill>
              </a:rPr>
              <a:t>2-Para os RN com respiração espontânea:</a:t>
            </a:r>
            <a:r>
              <a:rPr lang="pt-BR" altLang="pt-BR" sz="2000" smtClean="0"/>
              <a:t> </a:t>
            </a:r>
          </a:p>
          <a:p>
            <a:pPr eaLnBrk="1" hangingPunct="1">
              <a:lnSpc>
                <a:spcPct val="80000"/>
              </a:lnSpc>
              <a:buFont typeface="Wingdings 2" panose="05020102010507070707" pitchFamily="18" charset="2"/>
              <a:buNone/>
            </a:pPr>
            <a:r>
              <a:rPr lang="pt-BR" altLang="pt-BR" sz="2000" smtClean="0"/>
              <a:t>    CPAP nasal em selo d`agua: pressão de +7cmH2O;fluxo de 5 l/min; FiO2 de 30% </a:t>
            </a:r>
          </a:p>
          <a:p>
            <a:pPr eaLnBrk="1" hangingPunct="1">
              <a:lnSpc>
                <a:spcPct val="80000"/>
              </a:lnSpc>
            </a:pPr>
            <a:r>
              <a:rPr lang="pt-BR" altLang="pt-BR" sz="2000" smtClean="0">
                <a:solidFill>
                  <a:srgbClr val="0000FF"/>
                </a:solidFill>
              </a:rPr>
              <a:t>3-Solicitar a realização do Rx de tórax imediatamente</a:t>
            </a:r>
            <a:r>
              <a:rPr lang="pt-BR" altLang="pt-BR" sz="2000" smtClean="0"/>
              <a:t> </a:t>
            </a:r>
          </a:p>
        </p:txBody>
      </p:sp>
      <p:sp>
        <p:nvSpPr>
          <p:cNvPr id="86019" name="Rectangle 4"/>
          <p:cNvSpPr>
            <a:spLocks noChangeArrowheads="1"/>
          </p:cNvSpPr>
          <p:nvPr/>
        </p:nvSpPr>
        <p:spPr bwMode="auto">
          <a:xfrm>
            <a:off x="1042988" y="377825"/>
            <a:ext cx="8101012"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sz="2700" b="1">
                <a:solidFill>
                  <a:srgbClr val="0000FF"/>
                </a:solidFill>
                <a:latin typeface="Lato" panose="020F0502020204030203" pitchFamily="34" charset="0"/>
              </a:rPr>
              <a:t>Surfactante Pulmonar Ex</a:t>
            </a:r>
            <a:r>
              <a:rPr lang="pt-BR" altLang="pt-BR" sz="2700" b="1">
                <a:solidFill>
                  <a:srgbClr val="0000FF"/>
                </a:solidFill>
              </a:rPr>
              <a:t>ó</a:t>
            </a:r>
            <a:r>
              <a:rPr lang="pt-BR" altLang="pt-BR" sz="2700" b="1">
                <a:solidFill>
                  <a:srgbClr val="0000FF"/>
                </a:solidFill>
                <a:latin typeface="Lato" panose="020F0502020204030203" pitchFamily="34" charset="0"/>
              </a:rPr>
              <a:t>geno </a:t>
            </a:r>
            <a:r>
              <a:rPr lang="pt-BR" altLang="pt-BR" sz="2700" b="1">
                <a:solidFill>
                  <a:srgbClr val="0000FF"/>
                </a:solidFill>
              </a:rPr>
              <a:t>–</a:t>
            </a:r>
            <a:r>
              <a:rPr lang="pt-BR" altLang="pt-BR" sz="2700" b="1">
                <a:solidFill>
                  <a:srgbClr val="0000FF"/>
                </a:solidFill>
                <a:latin typeface="Lato" panose="020F0502020204030203" pitchFamily="34" charset="0"/>
              </a:rPr>
              <a:t> 2019</a:t>
            </a:r>
          </a:p>
          <a:p>
            <a:pPr algn="ctr"/>
            <a:r>
              <a:rPr lang="pt-BR" altLang="pt-BR" sz="1300">
                <a:solidFill>
                  <a:srgbClr val="424242"/>
                </a:solidFill>
                <a:latin typeface="Source Sans Pro"/>
              </a:rPr>
              <a:t>Autor: Paulo R. Margotto</a:t>
            </a:r>
          </a:p>
          <a:p>
            <a:pPr algn="ctr"/>
            <a:r>
              <a:rPr lang="pt-BR" altLang="pt-BR" sz="1300">
                <a:solidFill>
                  <a:srgbClr val="424242"/>
                </a:solidFill>
                <a:latin typeface="Source Sans Pro"/>
              </a:rPr>
              <a:t>Capitulo do Livro Assistência ao Rec</a:t>
            </a:r>
            <a:r>
              <a:rPr lang="pt-BR" altLang="pt-BR" sz="1300">
                <a:solidFill>
                  <a:srgbClr val="424242"/>
                </a:solidFill>
              </a:rPr>
              <a:t>é</a:t>
            </a:r>
            <a:r>
              <a:rPr lang="pt-BR" altLang="pt-BR" sz="1300">
                <a:solidFill>
                  <a:srgbClr val="424242"/>
                </a:solidFill>
                <a:latin typeface="Source Sans Pro"/>
              </a:rPr>
              <a:t>m-Nascido de Risco, Hospital de Ensino Materno Infantil de Bras</a:t>
            </a:r>
            <a:r>
              <a:rPr lang="pt-BR" altLang="pt-BR" sz="1300">
                <a:solidFill>
                  <a:srgbClr val="424242"/>
                </a:solidFill>
              </a:rPr>
              <a:t>í</a:t>
            </a:r>
            <a:r>
              <a:rPr lang="pt-BR" altLang="pt-BR" sz="1300">
                <a:solidFill>
                  <a:srgbClr val="424242"/>
                </a:solidFill>
                <a:latin typeface="Source Sans Pro"/>
              </a:rPr>
              <a:t>lia, SES/DF, 4a Edi</a:t>
            </a:r>
            <a:r>
              <a:rPr lang="pt-BR" altLang="pt-BR" sz="1300">
                <a:solidFill>
                  <a:srgbClr val="424242"/>
                </a:solidFill>
              </a:rPr>
              <a:t>ç</a:t>
            </a:r>
            <a:r>
              <a:rPr lang="pt-BR" altLang="pt-BR" sz="1300">
                <a:solidFill>
                  <a:srgbClr val="424242"/>
                </a:solidFill>
                <a:latin typeface="Source Sans Pro"/>
              </a:rPr>
              <a:t>ão,2019 em prepara</a:t>
            </a:r>
            <a:r>
              <a:rPr lang="pt-BR" altLang="pt-BR" sz="1300">
                <a:solidFill>
                  <a:srgbClr val="424242"/>
                </a:solidFill>
              </a:rPr>
              <a:t>ç</a:t>
            </a:r>
            <a:r>
              <a:rPr lang="pt-BR" altLang="pt-BR" sz="1300">
                <a:solidFill>
                  <a:srgbClr val="424242"/>
                </a:solidFill>
                <a:latin typeface="Source Sans Pro"/>
              </a:rPr>
              <a:t>ão!</a:t>
            </a:r>
            <a:endParaRPr lang="pt-BR" altLang="pt-BR">
              <a:solidFill>
                <a:srgbClr val="78909C"/>
              </a:solidFill>
            </a:endParaRPr>
          </a:p>
        </p:txBody>
      </p:sp>
      <p:pic>
        <p:nvPicPr>
          <p:cNvPr id="86020" name="Picture 5" descr="doc">
            <a:hlinkClick r:id="rId2" tooltip="NOVO_SURFACTANTE_PULMONAR"/>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3888" y="3333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p:cNvSpPr>
          <p:nvPr>
            <p:ph type="body" idx="1"/>
          </p:nvPr>
        </p:nvSpPr>
        <p:spPr>
          <a:xfrm>
            <a:off x="1116013" y="260350"/>
            <a:ext cx="8027987" cy="6048375"/>
          </a:xfrm>
        </p:spPr>
        <p:txBody>
          <a:bodyPr/>
          <a:lstStyle/>
          <a:p>
            <a:pPr eaLnBrk="1" hangingPunct="1">
              <a:lnSpc>
                <a:spcPct val="80000"/>
              </a:lnSpc>
            </a:pPr>
            <a:r>
              <a:rPr lang="pt-BR" altLang="pt-BR" sz="1800" smtClean="0">
                <a:solidFill>
                  <a:srgbClr val="0000FF"/>
                </a:solidFill>
              </a:rPr>
              <a:t>4-SURFACTANTE</a:t>
            </a:r>
            <a:r>
              <a:rPr lang="pt-BR" altLang="pt-BR" sz="1800" smtClean="0"/>
              <a:t>: necessidade de aumento da FiO2 acima de 30% para manter PSaO2 (Saturação de Oxigênio) alvo,  ainda nas primeiras 2h de vida. Não aguardar resultado do Rx.</a:t>
            </a:r>
          </a:p>
          <a:p>
            <a:pPr eaLnBrk="1" hangingPunct="1">
              <a:lnSpc>
                <a:spcPct val="80000"/>
              </a:lnSpc>
              <a:buFont typeface="Wingdings 2" panose="05020102010507070707" pitchFamily="18" charset="2"/>
              <a:buNone/>
            </a:pPr>
            <a:r>
              <a:rPr lang="pt-BR" altLang="pt-BR" sz="1800" smtClean="0"/>
              <a:t>    Dose: 200mg/Kg</a:t>
            </a:r>
          </a:p>
          <a:p>
            <a:pPr eaLnBrk="1" hangingPunct="1">
              <a:lnSpc>
                <a:spcPct val="80000"/>
              </a:lnSpc>
              <a:buFont typeface="Wingdings 2" panose="05020102010507070707" pitchFamily="18" charset="2"/>
              <a:buNone/>
            </a:pPr>
            <a:r>
              <a:rPr lang="pt-BR" altLang="pt-BR" sz="1800" smtClean="0"/>
              <a:t>    Intubação: </a:t>
            </a:r>
            <a:endParaRPr lang="pt-BR" altLang="pt-BR" sz="1800" b="1" smtClean="0"/>
          </a:p>
          <a:p>
            <a:pPr eaLnBrk="1" hangingPunct="1">
              <a:lnSpc>
                <a:spcPct val="80000"/>
              </a:lnSpc>
              <a:buFont typeface="Wingdings 2" panose="05020102010507070707" pitchFamily="18" charset="2"/>
              <a:buNone/>
            </a:pPr>
            <a:r>
              <a:rPr lang="pt-BR" altLang="pt-BR" sz="1800" b="1" smtClean="0"/>
              <a:t>    -INSURE (INTUBAÇÃO-Surfactante-Extubação). Para os RN ≥ 26 com drive, Surfactante Minimamente Invasivo (Mini INSURE)</a:t>
            </a:r>
            <a:endParaRPr lang="pt-BR" altLang="pt-BR" sz="1800" smtClean="0"/>
          </a:p>
          <a:p>
            <a:pPr eaLnBrk="1" hangingPunct="1">
              <a:lnSpc>
                <a:spcPct val="80000"/>
              </a:lnSpc>
              <a:buFont typeface="Wingdings 2" panose="05020102010507070707" pitchFamily="18" charset="2"/>
              <a:buNone/>
            </a:pPr>
            <a:r>
              <a:rPr lang="pt-BR" altLang="pt-BR" sz="1800" smtClean="0"/>
              <a:t>           -Inserir a cânula (2,5mm para RN &lt;1000g)  usando a regra 7-8-9 de Tochen (1979): peso +6. No entanto, para os RN &lt;750g, introduzir 6 cm</a:t>
            </a:r>
          </a:p>
          <a:p>
            <a:pPr eaLnBrk="1" hangingPunct="1">
              <a:lnSpc>
                <a:spcPct val="80000"/>
              </a:lnSpc>
              <a:buFont typeface="Wingdings 2" panose="05020102010507070707" pitchFamily="18" charset="2"/>
              <a:buNone/>
            </a:pPr>
            <a:r>
              <a:rPr lang="pt-BR" altLang="pt-BR" sz="1800" smtClean="0"/>
              <a:t>           -iniciar ventilação com PIP de 20-25 cm de H2O  e PEEP de 5 cm de H2O</a:t>
            </a:r>
          </a:p>
          <a:p>
            <a:pPr eaLnBrk="1" hangingPunct="1">
              <a:lnSpc>
                <a:spcPct val="80000"/>
              </a:lnSpc>
              <a:buFont typeface="Wingdings 2" panose="05020102010507070707" pitchFamily="18" charset="2"/>
              <a:buNone/>
            </a:pPr>
            <a:r>
              <a:rPr lang="pt-BR" altLang="pt-BR" sz="1800" smtClean="0"/>
              <a:t>           -Remover para a UTI Neonatal em incubadora de transporte aquecida</a:t>
            </a:r>
          </a:p>
          <a:p>
            <a:pPr eaLnBrk="1" hangingPunct="1">
              <a:lnSpc>
                <a:spcPct val="80000"/>
              </a:lnSpc>
            </a:pPr>
            <a:r>
              <a:rPr lang="pt-BR" altLang="pt-BR" sz="1800" smtClean="0">
                <a:solidFill>
                  <a:srgbClr val="0000FF"/>
                </a:solidFill>
              </a:rPr>
              <a:t>5-EXTUBAR</a:t>
            </a:r>
            <a:r>
              <a:rPr lang="pt-BR" altLang="pt-BR" sz="1800" smtClean="0"/>
              <a:t> (quando possível, dentro de 1 hora) se: </a:t>
            </a:r>
            <a:r>
              <a:rPr lang="pt-BR" altLang="pt-BR" sz="1800" i="1" smtClean="0"/>
              <a:t>drive</a:t>
            </a:r>
            <a:r>
              <a:rPr lang="pt-BR" altLang="pt-BR" sz="1800" smtClean="0"/>
              <a:t> respiratório; FiO2 &lt;40% (para PSaO2 90-95%), MAP &lt;7cmH2O, PaCO2 &lt;60mmHg e pH&gt;7,20, FR &lt;15pm; PIP de 15cmH2O.*.</a:t>
            </a:r>
            <a:endParaRPr lang="pt-BR" altLang="pt-BR" sz="1800" i="1" smtClean="0"/>
          </a:p>
          <a:p>
            <a:pPr eaLnBrk="1" hangingPunct="1">
              <a:lnSpc>
                <a:spcPct val="80000"/>
              </a:lnSpc>
              <a:buFont typeface="Wingdings 2" panose="05020102010507070707" pitchFamily="18" charset="2"/>
              <a:buNone/>
            </a:pPr>
            <a:r>
              <a:rPr lang="pt-BR" altLang="pt-BR" sz="1800" i="1" smtClean="0"/>
              <a:t>    *A gasometria para esta avaliação pode ser venosa ou arterial</a:t>
            </a:r>
            <a:r>
              <a:rPr lang="pt-BR" altLang="pt-BR" sz="1800" smtClean="0"/>
              <a:t> </a:t>
            </a:r>
          </a:p>
          <a:p>
            <a:pPr eaLnBrk="1" hangingPunct="1">
              <a:lnSpc>
                <a:spcPct val="80000"/>
              </a:lnSpc>
            </a:pPr>
            <a:r>
              <a:rPr lang="pt-BR" altLang="pt-BR" sz="1800" smtClean="0">
                <a:solidFill>
                  <a:srgbClr val="0000FF"/>
                </a:solidFill>
              </a:rPr>
              <a:t>6-Para os RN que necessitam de INTUBAÇÃO IMEDIATA</a:t>
            </a:r>
          </a:p>
          <a:p>
            <a:pPr eaLnBrk="1" hangingPunct="1">
              <a:lnSpc>
                <a:spcPct val="80000"/>
              </a:lnSpc>
            </a:pPr>
            <a:r>
              <a:rPr lang="pt-BR" altLang="pt-BR" sz="1800" smtClean="0"/>
              <a:t>	Proceder a intubação como estabelecida, com FiO2 de 40%  e FAZER SURFACTANTE, não havendo a necessidade de esperar pelo RX de tórax. A extubação segue as normas já estabelecidas.</a:t>
            </a:r>
          </a:p>
          <a:p>
            <a:pPr eaLnBrk="1" hangingPunct="1">
              <a:lnSpc>
                <a:spcPct val="80000"/>
              </a:lnSpc>
            </a:pPr>
            <a:r>
              <a:rPr lang="pt-BR" altLang="pt-BR" sz="1800" smtClean="0"/>
              <a:t>	Uma segunda e, às vezes, uma terceira dose de surfactante (100mg/kg) deve ser administrada se houver evidência de DMH em curso, como a necessidade persistente de oxigênio e a necessidade de VM.</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normAutofit fontScale="90000"/>
          </a:bodyPr>
          <a:lstStyle/>
          <a:p>
            <a:pPr algn="ctr" eaLnBrk="1" hangingPunct="1">
              <a:defRPr/>
            </a:pPr>
            <a:r>
              <a:rPr lang="pt-BR" altLang="pt-BR" sz="2800" b="1" smtClean="0">
                <a:solidFill>
                  <a:srgbClr val="0000FF"/>
                </a:solidFill>
                <a:effectLst/>
              </a:rPr>
              <a:t>Para os RN ≥26 SEMANAS COM BOM </a:t>
            </a:r>
            <a:r>
              <a:rPr lang="pt-BR" altLang="pt-BR" sz="2800" b="1" i="1" smtClean="0">
                <a:solidFill>
                  <a:srgbClr val="0000FF"/>
                </a:solidFill>
                <a:effectLst/>
              </a:rPr>
              <a:t>DRIVE</a:t>
            </a:r>
            <a:r>
              <a:rPr lang="pt-BR" altLang="pt-BR" sz="2800" b="1" smtClean="0">
                <a:solidFill>
                  <a:srgbClr val="0000FF"/>
                </a:solidFill>
                <a:effectLst/>
              </a:rPr>
              <a:t> RESPIRATÓRIO PROCEDER AO MINI  INSURE</a:t>
            </a:r>
          </a:p>
        </p:txBody>
      </p:sp>
      <p:sp>
        <p:nvSpPr>
          <p:cNvPr id="88067" name="Rectangle 3"/>
          <p:cNvSpPr>
            <a:spLocks noGrp="1"/>
          </p:cNvSpPr>
          <p:nvPr>
            <p:ph type="body" idx="1"/>
          </p:nvPr>
        </p:nvSpPr>
        <p:spPr>
          <a:xfrm>
            <a:off x="1403350" y="1412875"/>
            <a:ext cx="7499350" cy="4800600"/>
          </a:xfrm>
        </p:spPr>
        <p:txBody>
          <a:bodyPr/>
          <a:lstStyle/>
          <a:p>
            <a:pPr eaLnBrk="1" hangingPunct="1">
              <a:lnSpc>
                <a:spcPct val="80000"/>
              </a:lnSpc>
            </a:pPr>
            <a:r>
              <a:rPr lang="pt-BR" altLang="pt-BR" sz="2000" smtClean="0"/>
              <a:t>Razões para a eficácia</a:t>
            </a:r>
          </a:p>
          <a:p>
            <a:pPr eaLnBrk="1" hangingPunct="1">
              <a:lnSpc>
                <a:spcPct val="80000"/>
              </a:lnSpc>
            </a:pPr>
            <a:r>
              <a:rPr lang="pt-BR" altLang="pt-BR" sz="2000" smtClean="0"/>
              <a:t>	Os estudos têm evidenciado ser factível e sem efeitos colaterais a aplicação do surfactante exógeno por meio de um tubo fino pela traquéia em bebês em respiração espontânea. Seria considerado um Mini INSURE (Intubação, Surfactante e Extubação), porém, neste caso do INSURE, o E (de extubação) fica sempre faltando.</a:t>
            </a:r>
          </a:p>
          <a:p>
            <a:pPr algn="ctr" eaLnBrk="1" hangingPunct="1">
              <a:lnSpc>
                <a:spcPct val="80000"/>
              </a:lnSpc>
            </a:pPr>
            <a:r>
              <a:rPr lang="pt-BR" altLang="pt-BR" sz="2000" b="1" smtClean="0">
                <a:solidFill>
                  <a:srgbClr val="0000FF"/>
                </a:solidFill>
              </a:rPr>
              <a:t>Este método combina os efeitos positivos do uso de CPAP nasal e do surfactante. A idéia é que é mais adequado inspirar fisiologicamente o surfactante do que recebê-lo por insuflações com pressão positiva, como acontece quando realizado o procedimento INSURE</a:t>
            </a:r>
            <a:r>
              <a:rPr lang="pt-BR" altLang="pt-BR" sz="2400" smtClean="0"/>
              <a:t>.</a:t>
            </a:r>
          </a:p>
        </p:txBody>
      </p:sp>
      <p:sp>
        <p:nvSpPr>
          <p:cNvPr id="88068" name="Rectangle 4"/>
          <p:cNvSpPr>
            <a:spLocks noChangeArrowheads="1"/>
          </p:cNvSpPr>
          <p:nvPr/>
        </p:nvSpPr>
        <p:spPr bwMode="auto">
          <a:xfrm>
            <a:off x="2411413" y="5229225"/>
            <a:ext cx="5856287" cy="112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eaLnBrk="1" hangingPunct="1"/>
            <a:r>
              <a:rPr lang="pt-BR" altLang="pt-BR" sz="2200" b="1" u="sng">
                <a:solidFill>
                  <a:srgbClr val="072A4D"/>
                </a:solidFill>
                <a:latin typeface="Lato" panose="020F0502020204030203" pitchFamily="34" charset="0"/>
                <a:hlinkClick r:id="rId2"/>
              </a:rPr>
              <a:t>Surfactante minimamente invasivo</a:t>
            </a:r>
            <a:endParaRPr lang="pt-BR" altLang="pt-BR" sz="2200" b="1" u="sng">
              <a:solidFill>
                <a:srgbClr val="072A4D"/>
              </a:solidFill>
              <a:latin typeface="Lato" panose="020F0502020204030203" pitchFamily="34" charset="0"/>
            </a:endParaRPr>
          </a:p>
          <a:p>
            <a:pPr algn="ctr"/>
            <a:r>
              <a:rPr lang="pt-BR" altLang="pt-BR" sz="1300">
                <a:solidFill>
                  <a:srgbClr val="424242"/>
                </a:solidFill>
                <a:latin typeface="Source Sans Pro"/>
              </a:rPr>
              <a:t>Paulo R. Margotto</a:t>
            </a:r>
          </a:p>
          <a:p>
            <a:pPr algn="ctr"/>
            <a:r>
              <a:rPr lang="pt-BR" altLang="pt-BR" sz="1300">
                <a:solidFill>
                  <a:srgbClr val="424242"/>
                </a:solidFill>
                <a:latin typeface="Source Sans Pro"/>
              </a:rPr>
              <a:t>1o Simp</a:t>
            </a:r>
            <a:r>
              <a:rPr lang="pt-BR" altLang="pt-BR" sz="1300">
                <a:solidFill>
                  <a:srgbClr val="424242"/>
                </a:solidFill>
              </a:rPr>
              <a:t>ó</a:t>
            </a:r>
            <a:r>
              <a:rPr lang="pt-BR" altLang="pt-BR" sz="1300">
                <a:solidFill>
                  <a:srgbClr val="424242"/>
                </a:solidFill>
                <a:latin typeface="Source Sans Pro"/>
              </a:rPr>
              <a:t>sio Internacional de Neonatologia do Distrito Federal. 10 Simp</a:t>
            </a:r>
            <a:r>
              <a:rPr lang="pt-BR" altLang="pt-BR" sz="1300">
                <a:solidFill>
                  <a:srgbClr val="424242"/>
                </a:solidFill>
              </a:rPr>
              <a:t>ó</a:t>
            </a:r>
            <a:r>
              <a:rPr lang="pt-BR" altLang="pt-BR" sz="1300">
                <a:solidFill>
                  <a:srgbClr val="424242"/>
                </a:solidFill>
                <a:latin typeface="Source Sans Pro"/>
              </a:rPr>
              <a:t>sio Internacional de Neonatologia do HMIB </a:t>
            </a:r>
            <a:r>
              <a:rPr lang="pt-BR" altLang="pt-BR" sz="1300">
                <a:solidFill>
                  <a:srgbClr val="424242"/>
                </a:solidFill>
              </a:rPr>
              <a:t>“</a:t>
            </a:r>
            <a:r>
              <a:rPr lang="pt-BR" altLang="pt-BR" sz="1300">
                <a:solidFill>
                  <a:srgbClr val="424242"/>
                </a:solidFill>
                <a:latin typeface="Source Sans Pro"/>
              </a:rPr>
              <a:t>Dr. Paulo R. Margotto</a:t>
            </a:r>
            <a:r>
              <a:rPr lang="pt-BR" altLang="pt-BR" sz="1300">
                <a:solidFill>
                  <a:srgbClr val="424242"/>
                </a:solidFill>
              </a:rPr>
              <a:t>”</a:t>
            </a:r>
            <a:r>
              <a:rPr lang="pt-BR" altLang="pt-BR" sz="1300">
                <a:solidFill>
                  <a:srgbClr val="424242"/>
                </a:solidFill>
                <a:latin typeface="Source Sans Pro"/>
              </a:rPr>
              <a:t> 25-27 de outubro de 2018</a:t>
            </a:r>
            <a:endParaRPr lang="pt-BR" altLang="pt-BR">
              <a:solidFill>
                <a:srgbClr val="78909C"/>
              </a:solidFill>
            </a:endParaRPr>
          </a:p>
        </p:txBody>
      </p:sp>
      <p:pic>
        <p:nvPicPr>
          <p:cNvPr id="88069" name="Picture 5" descr="pdf">
            <a:hlinkClick r:id="rId3" tooltip="Surfac_Minimamente_Invasivo_2018"/>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52292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70" name="Oval 6"/>
          <p:cNvSpPr>
            <a:spLocks noChangeArrowheads="1"/>
          </p:cNvSpPr>
          <p:nvPr/>
        </p:nvSpPr>
        <p:spPr bwMode="auto">
          <a:xfrm>
            <a:off x="900113" y="4724400"/>
            <a:ext cx="1441450" cy="86518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r>
              <a:rPr lang="pt-BR" altLang="pt-BR"/>
              <a:t>Consultem!</a:t>
            </a:r>
          </a:p>
        </p:txBody>
      </p:sp>
      <p:sp>
        <p:nvSpPr>
          <p:cNvPr id="88071" name="AutoShape 7"/>
          <p:cNvSpPr>
            <a:spLocks noChangeArrowheads="1"/>
          </p:cNvSpPr>
          <p:nvPr/>
        </p:nvSpPr>
        <p:spPr bwMode="auto">
          <a:xfrm>
            <a:off x="2124075" y="5445125"/>
            <a:ext cx="215900" cy="566738"/>
          </a:xfrm>
          <a:prstGeom prst="curvedRightArrow">
            <a:avLst>
              <a:gd name="adj1" fmla="val 52500"/>
              <a:gd name="adj2" fmla="val 105000"/>
              <a:gd name="adj3" fmla="val 33333"/>
            </a:avLst>
          </a:prstGeom>
          <a:solidFill>
            <a:schemeClr val="accent1"/>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endParaRPr lang="pt-BR" altLang="pt-B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0"/>
            <a:ext cx="8101013" cy="591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909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924550"/>
            <a:ext cx="9144000" cy="93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 Box 9"/>
          <p:cNvSpPr txBox="1">
            <a:spLocks/>
          </p:cNvSpPr>
          <p:nvPr/>
        </p:nvSpPr>
        <p:spPr bwMode="auto">
          <a:xfrm>
            <a:off x="1966913" y="168275"/>
            <a:ext cx="8229600"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4" tIns="44997" rIns="90004" bIns="44997"/>
          <a:lstStyle>
            <a:lvl1pPr>
              <a:spcBef>
                <a:spcPts val="600"/>
              </a:spcBef>
              <a:buClr>
                <a:schemeClr val="accent1"/>
              </a:buClr>
              <a:buSzPct val="80000"/>
              <a:buFont typeface="Wingdings 2" panose="05020102010507070707" pitchFamily="18" charset="2"/>
              <a:buChar char=""/>
              <a:defRPr sz="3200">
                <a:solidFill>
                  <a:schemeClr val="tx1"/>
                </a:solidFill>
                <a:latin typeface="Gill Sans MT" panose="020B0502020104020203" pitchFamily="34" charset="0"/>
              </a:defRPr>
            </a:lvl1pPr>
            <a:lvl2pPr marL="742950" indent="-285750">
              <a:spcBef>
                <a:spcPts val="550"/>
              </a:spcBef>
              <a:buClr>
                <a:schemeClr val="accent1"/>
              </a:buClr>
              <a:buFont typeface="Verdana" panose="020B0604030504040204" pitchFamily="34" charset="0"/>
              <a:buChar char="◦"/>
              <a:defRPr sz="2800">
                <a:solidFill>
                  <a:schemeClr val="tx1"/>
                </a:solidFill>
                <a:latin typeface="Gill Sans MT" panose="020B0502020104020203" pitchFamily="34" charset="0"/>
              </a:defRPr>
            </a:lvl2pPr>
            <a:lvl3pPr marL="1143000" indent="-228600">
              <a:spcBef>
                <a:spcPct val="20000"/>
              </a:spcBef>
              <a:buClr>
                <a:schemeClr val="accent2"/>
              </a:buClr>
              <a:buFont typeface="Wingdings 2" panose="05020102010507070707" pitchFamily="18" charset="2"/>
              <a:buChar char=""/>
              <a:defRPr sz="2400">
                <a:solidFill>
                  <a:schemeClr val="tx1"/>
                </a:solidFill>
                <a:latin typeface="Gill Sans MT" panose="020B0502020104020203" pitchFamily="34" charset="0"/>
              </a:defRPr>
            </a:lvl3pPr>
            <a:lvl4pPr marL="1600200" indent="-228600">
              <a:spcBef>
                <a:spcPct val="20000"/>
              </a:spcBef>
              <a:buClr>
                <a:srgbClr val="C32D2E"/>
              </a:buClr>
              <a:buFont typeface="Wingdings 2" panose="05020102010507070707" pitchFamily="18" charset="2"/>
              <a:buChar char=""/>
              <a:defRPr sz="2000">
                <a:solidFill>
                  <a:schemeClr val="tx1"/>
                </a:solidFill>
                <a:latin typeface="Gill Sans MT" panose="020B0502020104020203" pitchFamily="34" charset="0"/>
              </a:defRPr>
            </a:lvl4pPr>
            <a:lvl5pPr marL="2057400" indent="-228600">
              <a:spcBef>
                <a:spcPct val="20000"/>
              </a:spcBef>
              <a:buClr>
                <a:srgbClr val="84AA33"/>
              </a:buClr>
              <a:buFont typeface="Wingdings 2" panose="05020102010507070707" pitchFamily="18" charset="2"/>
              <a:buChar char=""/>
              <a:defRPr sz="2000">
                <a:solidFill>
                  <a:schemeClr val="tx1"/>
                </a:solidFill>
                <a:latin typeface="Gill Sans MT" panose="020B0502020104020203" pitchFamily="34" charset="0"/>
              </a:defRPr>
            </a:lvl5pPr>
            <a:lvl6pPr marL="2514600" indent="-228600" eaLnBrk="0" fontAlgn="base" hangingPunct="0">
              <a:spcBef>
                <a:spcPct val="20000"/>
              </a:spcBef>
              <a:spcAft>
                <a:spcPct val="0"/>
              </a:spcAft>
              <a:buClr>
                <a:srgbClr val="84AA33"/>
              </a:buClr>
              <a:buFont typeface="Wingdings 2" panose="05020102010507070707" pitchFamily="18" charset="2"/>
              <a:buChar char=""/>
              <a:defRPr sz="2000">
                <a:solidFill>
                  <a:schemeClr val="tx1"/>
                </a:solidFill>
                <a:latin typeface="Gill Sans MT" panose="020B0502020104020203" pitchFamily="34" charset="0"/>
              </a:defRPr>
            </a:lvl6pPr>
            <a:lvl7pPr marL="2971800" indent="-228600" eaLnBrk="0" fontAlgn="base" hangingPunct="0">
              <a:spcBef>
                <a:spcPct val="20000"/>
              </a:spcBef>
              <a:spcAft>
                <a:spcPct val="0"/>
              </a:spcAft>
              <a:buClr>
                <a:srgbClr val="84AA33"/>
              </a:buClr>
              <a:buFont typeface="Wingdings 2" panose="05020102010507070707" pitchFamily="18" charset="2"/>
              <a:buChar char=""/>
              <a:defRPr sz="2000">
                <a:solidFill>
                  <a:schemeClr val="tx1"/>
                </a:solidFill>
                <a:latin typeface="Gill Sans MT" panose="020B0502020104020203" pitchFamily="34" charset="0"/>
              </a:defRPr>
            </a:lvl7pPr>
            <a:lvl8pPr marL="3429000" indent="-228600" eaLnBrk="0" fontAlgn="base" hangingPunct="0">
              <a:spcBef>
                <a:spcPct val="20000"/>
              </a:spcBef>
              <a:spcAft>
                <a:spcPct val="0"/>
              </a:spcAft>
              <a:buClr>
                <a:srgbClr val="84AA33"/>
              </a:buClr>
              <a:buFont typeface="Wingdings 2" panose="05020102010507070707" pitchFamily="18" charset="2"/>
              <a:buChar char=""/>
              <a:defRPr sz="2000">
                <a:solidFill>
                  <a:schemeClr val="tx1"/>
                </a:solidFill>
                <a:latin typeface="Gill Sans MT" panose="020B0502020104020203" pitchFamily="34" charset="0"/>
              </a:defRPr>
            </a:lvl8pPr>
            <a:lvl9pPr marL="3886200" indent="-228600" eaLnBrk="0" fontAlgn="base" hangingPunct="0">
              <a:spcBef>
                <a:spcPct val="20000"/>
              </a:spcBef>
              <a:spcAft>
                <a:spcPct val="0"/>
              </a:spcAft>
              <a:buClr>
                <a:srgbClr val="84AA33"/>
              </a:buClr>
              <a:buFont typeface="Wingdings 2" panose="05020102010507070707" pitchFamily="18" charset="2"/>
              <a:buChar char=""/>
              <a:defRPr sz="2000">
                <a:solidFill>
                  <a:schemeClr val="tx1"/>
                </a:solidFill>
                <a:latin typeface="Gill Sans MT" panose="020B0502020104020203" pitchFamily="34" charset="0"/>
              </a:defRPr>
            </a:lvl9pPr>
          </a:lstStyle>
          <a:p>
            <a:pPr>
              <a:spcBef>
                <a:spcPct val="0"/>
              </a:spcBef>
              <a:buFontTx/>
              <a:buNone/>
            </a:pPr>
            <a:endParaRPr lang="pt-BR" altLang="pt-BR" sz="2000" b="1">
              <a:solidFill>
                <a:srgbClr val="FF3399"/>
              </a:solidFill>
            </a:endParaRPr>
          </a:p>
          <a:p>
            <a:pPr>
              <a:spcBef>
                <a:spcPct val="0"/>
              </a:spcBef>
              <a:buFontTx/>
              <a:buNone/>
            </a:pPr>
            <a:endParaRPr lang="pt-BR" altLang="pt-BR" sz="5600">
              <a:solidFill>
                <a:srgbClr val="FF3399"/>
              </a:solidFill>
              <a:ea typeface="Microsoft YaHei" panose="020B0503020204020204" pitchFamily="34" charset="-122"/>
              <a:cs typeface="Mangal" pitchFamily="18" charset="0"/>
            </a:endParaRPr>
          </a:p>
        </p:txBody>
      </p:sp>
      <p:sp>
        <p:nvSpPr>
          <p:cNvPr id="106499" name="Rectangle 4"/>
          <p:cNvSpPr>
            <a:spLocks noChangeArrowheads="1"/>
          </p:cNvSpPr>
          <p:nvPr/>
        </p:nvSpPr>
        <p:spPr bwMode="auto">
          <a:xfrm>
            <a:off x="122238" y="1092200"/>
            <a:ext cx="9021762" cy="7334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95220" bIns="0"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r>
              <a:rPr lang="pt-BR" altLang="pt-BR" sz="1600" b="1">
                <a:latin typeface="Calibri" panose="020F0502020204030204" pitchFamily="34" charset="0"/>
                <a:ea typeface="MS PGothic" panose="020B0600070205080204" pitchFamily="34" charset="-128"/>
                <a:hlinkClick r:id="rId2"/>
              </a:rPr>
              <a:t>Crying</a:t>
            </a:r>
            <a:r>
              <a:rPr lang="pt-BR" altLang="pt-BR" sz="1600">
                <a:latin typeface="Calibri" panose="020F0502020204030204" pitchFamily="34" charset="0"/>
                <a:ea typeface="MS PGothic" panose="020B0600070205080204" pitchFamily="34" charset="-128"/>
                <a:hlinkClick r:id="rId2"/>
              </a:rPr>
              <a:t> and </a:t>
            </a:r>
            <a:r>
              <a:rPr lang="pt-BR" altLang="pt-BR" sz="1600" b="1">
                <a:latin typeface="Calibri" panose="020F0502020204030204" pitchFamily="34" charset="0"/>
                <a:ea typeface="MS PGothic" panose="020B0600070205080204" pitchFamily="34" charset="-128"/>
                <a:hlinkClick r:id="rId2"/>
              </a:rPr>
              <a:t>breathing</a:t>
            </a:r>
            <a:r>
              <a:rPr lang="pt-BR" altLang="pt-BR" sz="1600">
                <a:latin typeface="Calibri" panose="020F0502020204030204" pitchFamily="34" charset="0"/>
                <a:ea typeface="MS PGothic" panose="020B0600070205080204" pitchFamily="34" charset="-128"/>
                <a:hlinkClick r:id="rId2"/>
              </a:rPr>
              <a:t> by extremely preterm infants immediately after birth.</a:t>
            </a:r>
            <a:r>
              <a:rPr lang="pt-BR" altLang="pt-BR" sz="1600">
                <a:latin typeface="Calibri" panose="020F0502020204030204" pitchFamily="34" charset="0"/>
                <a:ea typeface="MS PGothic" panose="020B0600070205080204" pitchFamily="34" charset="-128"/>
              </a:rPr>
              <a:t>O'Donnell CP, Kamlin CO, Davis PG, Morley CJ. J Pediatr. 2010 May;156(5):846-7. doi: 10.1016/j.jpeds.2010.01.007. Epub 2010 Mar 16.</a:t>
            </a:r>
          </a:p>
          <a:p>
            <a:pPr algn="ctr"/>
            <a:r>
              <a:rPr lang="pt-BR" altLang="pt-BR" sz="1600">
                <a:latin typeface="Calibri" panose="020F0502020204030204" pitchFamily="34" charset="0"/>
                <a:ea typeface="MS PGothic" panose="020B0600070205080204" pitchFamily="34" charset="-128"/>
              </a:rPr>
              <a:t>PMID: 20236659.</a:t>
            </a:r>
            <a:r>
              <a:rPr lang="pt-BR" altLang="pt-BR" sz="1600" u="sng">
                <a:latin typeface="Calibri" panose="020F0502020204030204" pitchFamily="34" charset="0"/>
                <a:ea typeface="MS PGothic" panose="020B0600070205080204" pitchFamily="34" charset="-128"/>
                <a:hlinkClick r:id="rId3"/>
              </a:rPr>
              <a:t>Similar articles</a:t>
            </a:r>
            <a:endParaRPr lang="pt-BR" altLang="pt-BR" sz="1600" u="sng">
              <a:latin typeface="Calibri" panose="020F0502020204030204" pitchFamily="34" charset="0"/>
              <a:ea typeface="MS PGothic" panose="020B0600070205080204" pitchFamily="34" charset="-128"/>
            </a:endParaRPr>
          </a:p>
        </p:txBody>
      </p:sp>
      <p:pic>
        <p:nvPicPr>
          <p:cNvPr id="106500" name="Título 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8538" y="515938"/>
            <a:ext cx="7104062" cy="576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06501"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2275" y="1989138"/>
            <a:ext cx="5257800" cy="413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502" name="Rectangle 15"/>
          <p:cNvSpPr>
            <a:spLocks noChangeArrowheads="1"/>
          </p:cNvSpPr>
          <p:nvPr/>
        </p:nvSpPr>
        <p:spPr bwMode="auto">
          <a:xfrm>
            <a:off x="1476375" y="6216650"/>
            <a:ext cx="57594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r>
              <a:rPr lang="pt-BR" altLang="pt-BR" b="1">
                <a:solidFill>
                  <a:srgbClr val="FF3399"/>
                </a:solidFill>
                <a:latin typeface="Calibri" panose="020F0502020204030204" pitchFamily="34" charset="0"/>
                <a:ea typeface="MS PGothic" panose="020B0600070205080204" pitchFamily="34" charset="-128"/>
              </a:rPr>
              <a:t>Os presentes  dados demonstram que muitas dessas crianças não são apneicas ao nascimento</a:t>
            </a:r>
            <a:r>
              <a:rPr lang="pt-BR" altLang="pt-BR">
                <a:solidFill>
                  <a:srgbClr val="FF3399"/>
                </a:solidFill>
                <a:latin typeface="Calibri" panose="020F0502020204030204" pitchFamily="34" charset="0"/>
                <a:ea typeface="MS PGothic" panose="020B0600070205080204" pitchFamily="34" charset="-128"/>
              </a:rPr>
              <a:t>!</a:t>
            </a:r>
          </a:p>
        </p:txBody>
      </p:sp>
      <p:sp>
        <p:nvSpPr>
          <p:cNvPr id="106503" name="Text Box 7"/>
          <p:cNvSpPr txBox="1">
            <a:spLocks noChangeArrowheads="1"/>
          </p:cNvSpPr>
          <p:nvPr/>
        </p:nvSpPr>
        <p:spPr bwMode="auto">
          <a:xfrm>
            <a:off x="1547813" y="115888"/>
            <a:ext cx="74787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1"/>
            <a:r>
              <a:rPr lang="pt-BR" altLang="pt-BR" b="1">
                <a:solidFill>
                  <a:srgbClr val="0000FF"/>
                </a:solidFill>
              </a:rPr>
              <a:t>MUITAS DESSAS CRIANÇAS NÃO APNEICAS AO NASCER</a:t>
            </a:r>
            <a:r>
              <a:rPr lang="pt-BR" altLang="pt-BR">
                <a:solidFill>
                  <a:srgbClr val="0000FF"/>
                </a:solidFill>
              </a:rPr>
              <a:t>...</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ChangeArrowheads="1"/>
          </p:cNvSpPr>
          <p:nvPr>
            <p:ph type="title"/>
          </p:nvPr>
        </p:nvSpPr>
        <p:spPr bwMode="auto">
          <a:xfrm>
            <a:off x="1331913" y="115888"/>
            <a:ext cx="7499350" cy="711200"/>
          </a:xfrm>
          <a:solidFill>
            <a:schemeClr val="accent2"/>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eaLnBrk="1" hangingPunct="1"/>
            <a:r>
              <a:rPr lang="pt-BR" altLang="pt-BR" sz="2400" smtClean="0">
                <a:solidFill>
                  <a:srgbClr val="FF00FF"/>
                </a:solidFill>
                <a:effectLst/>
              </a:rPr>
              <a:t>                 EXTUBAÇÃO DOS BEBÊS &gt;1000g</a:t>
            </a:r>
          </a:p>
        </p:txBody>
      </p:sp>
      <p:sp>
        <p:nvSpPr>
          <p:cNvPr id="90115" name="Rectangle 3"/>
          <p:cNvSpPr>
            <a:spLocks noGrp="1"/>
          </p:cNvSpPr>
          <p:nvPr>
            <p:ph type="body" idx="1"/>
          </p:nvPr>
        </p:nvSpPr>
        <p:spPr>
          <a:xfrm>
            <a:off x="1258888" y="1916113"/>
            <a:ext cx="7499350" cy="4800600"/>
          </a:xfrm>
        </p:spPr>
        <p:txBody>
          <a:bodyPr/>
          <a:lstStyle/>
          <a:p>
            <a:pPr algn="ctr" eaLnBrk="1" hangingPunct="1">
              <a:lnSpc>
                <a:spcPct val="80000"/>
              </a:lnSpc>
              <a:buFont typeface="Wingdings 2" panose="05020102010507070707" pitchFamily="18" charset="2"/>
              <a:buNone/>
            </a:pPr>
            <a:r>
              <a:rPr lang="pt-BR" altLang="pt-BR" sz="1400" b="1" smtClean="0">
                <a:solidFill>
                  <a:srgbClr val="FF00FF"/>
                </a:solidFill>
              </a:rPr>
              <a:t>EXTUBAÇÃO SOB VISUALIZAÇÃO DIRETA, COM O INTUITO DE EVITAR FALHA DE EXTUBAÇÃO (TÉCNICA DR WUNG modificada)</a:t>
            </a:r>
            <a:endParaRPr lang="pt-BR" altLang="pt-BR" sz="1400" smtClean="0">
              <a:solidFill>
                <a:srgbClr val="FF00FF"/>
              </a:solidFill>
            </a:endParaRPr>
          </a:p>
          <a:p>
            <a:pPr eaLnBrk="1" hangingPunct="1">
              <a:lnSpc>
                <a:spcPct val="80000"/>
              </a:lnSpc>
              <a:buFont typeface="Wingdings 2" panose="05020102010507070707" pitchFamily="18" charset="2"/>
              <a:buNone/>
            </a:pPr>
            <a:r>
              <a:rPr lang="pt-BR" altLang="pt-BR" sz="1400" smtClean="0"/>
              <a:t/>
            </a:r>
            <a:br>
              <a:rPr lang="pt-BR" altLang="pt-BR" sz="1400" smtClean="0"/>
            </a:br>
            <a:r>
              <a:rPr lang="pt-BR" altLang="pt-BR" sz="1400" smtClean="0"/>
              <a:t>- Inicialmente deve-se </a:t>
            </a:r>
            <a:r>
              <a:rPr lang="pt-BR" altLang="pt-BR" sz="1400" b="1" smtClean="0"/>
              <a:t>colocar o paciente em modo ventilatório SIMV</a:t>
            </a:r>
            <a:r>
              <a:rPr lang="pt-BR" altLang="pt-BR" sz="1400" smtClean="0"/>
              <a:t>, deixando-o respirar espontaneamente, com um volume corrente adequado. Reduzir os parâmetros da VM e deixar uma pressão de suporte o mais baixo possível (igual a PEEP ou 1 ponto acima)</a:t>
            </a:r>
            <a:br>
              <a:rPr lang="pt-BR" altLang="pt-BR" sz="1400" smtClean="0"/>
            </a:br>
            <a:r>
              <a:rPr lang="pt-BR" altLang="pt-BR" sz="1400" smtClean="0"/>
              <a:t>- Em seguida, </a:t>
            </a:r>
            <a:r>
              <a:rPr lang="pt-BR" altLang="pt-BR" sz="1400" b="1" smtClean="0"/>
              <a:t>aspirar a cânula orotraqueal</a:t>
            </a:r>
            <a:r>
              <a:rPr lang="pt-BR" altLang="pt-BR" sz="1400" smtClean="0"/>
              <a:t> (COT), idealmente com sistema aberto. Checar a posição da COT na rima labial (ex: 7cm). Aumentar a FiO2 em 20%. Lateralizar a cabeça para a esquerda ou direita e introduzir sonda 2 cm além da quantidade da COT introduzida (ex: 9cm) e aspirar. Em seguida repetir lateralizando para o outro lado. A ideia dessa técnica é a tentativa de aspirar ambos pulmões. Após, retornar a FiO2 para a</a:t>
            </a:r>
            <a:br>
              <a:rPr lang="pt-BR" altLang="pt-BR" sz="1400" smtClean="0"/>
            </a:br>
            <a:r>
              <a:rPr lang="pt-BR" altLang="pt-BR" sz="1400" smtClean="0"/>
              <a:t>anterior.</a:t>
            </a:r>
            <a:br>
              <a:rPr lang="pt-BR" altLang="pt-BR" sz="1400" smtClean="0"/>
            </a:br>
            <a:r>
              <a:rPr lang="pt-BR" altLang="pt-BR" sz="1400" smtClean="0"/>
              <a:t>- </a:t>
            </a:r>
            <a:r>
              <a:rPr lang="pt-BR" altLang="pt-BR" sz="1400" b="1" smtClean="0"/>
              <a:t>Fixar uma sonda número 8 na lateral do laringoscópio</a:t>
            </a:r>
            <a:r>
              <a:rPr lang="pt-BR" altLang="pt-BR" sz="1400" smtClean="0"/>
              <a:t>, contralateral ao lado que será a passagem da COT. Esta sonda número 8 será conectada a um fluxo de 5 L/min de oxigênio, fornecendo uma FiO2 de 100% continua na via aérea ou hipofaringe</a:t>
            </a:r>
            <a:br>
              <a:rPr lang="pt-BR" altLang="pt-BR" sz="1400" smtClean="0"/>
            </a:br>
            <a:r>
              <a:rPr lang="pt-BR" altLang="pt-BR" sz="1400" smtClean="0"/>
              <a:t>- Realizar a laringoscopia, avaliar a glote ao redor da COT. Aplicar</a:t>
            </a:r>
            <a:br>
              <a:rPr lang="pt-BR" altLang="pt-BR" sz="1400" smtClean="0"/>
            </a:br>
            <a:r>
              <a:rPr lang="pt-BR" altLang="pt-BR" sz="1400" smtClean="0"/>
              <a:t>epinefrina diretamente sobre a glote, através de um cotonete longo</a:t>
            </a:r>
            <a:br>
              <a:rPr lang="pt-BR" altLang="pt-BR" sz="1400" smtClean="0"/>
            </a:br>
            <a:r>
              <a:rPr lang="pt-BR" altLang="pt-BR" sz="1400" smtClean="0"/>
              <a:t>(usamos o de </a:t>
            </a:r>
            <a:r>
              <a:rPr lang="pt-BR" altLang="pt-BR" sz="1400" i="1" smtClean="0"/>
              <a:t>swab</a:t>
            </a:r>
            <a:r>
              <a:rPr lang="pt-BR" altLang="pt-BR" sz="1400" smtClean="0"/>
              <a:t>) embebido em epinefrina 1:1000, "pintando" a região.</a:t>
            </a:r>
            <a:br>
              <a:rPr lang="pt-BR" altLang="pt-BR" sz="1400" smtClean="0"/>
            </a:br>
            <a:r>
              <a:rPr lang="pt-BR" altLang="pt-BR" sz="1400" smtClean="0"/>
              <a:t>- </a:t>
            </a:r>
            <a:r>
              <a:rPr lang="pt-BR" altLang="pt-BR" sz="1400" b="1" smtClean="0"/>
              <a:t>Proceder à extubação / retirada da COT.</a:t>
            </a:r>
            <a:r>
              <a:rPr lang="pt-BR" altLang="pt-BR" sz="1400" smtClean="0"/>
              <a:t/>
            </a:r>
            <a:br>
              <a:rPr lang="pt-BR" altLang="pt-BR" sz="1400" smtClean="0"/>
            </a:br>
            <a:r>
              <a:rPr lang="pt-BR" altLang="pt-BR" sz="1400" smtClean="0"/>
              <a:t>- </a:t>
            </a:r>
            <a:r>
              <a:rPr lang="pt-BR" altLang="pt-BR" sz="1400" b="1" smtClean="0"/>
              <a:t>Aspirar diretamente inserindo a sonda abaixo das cordas vocais,</a:t>
            </a:r>
            <a:r>
              <a:rPr lang="pt-BR" altLang="pt-BR" sz="1400" smtClean="0"/>
              <a:t> em caso de secreção visível na região ou secreção residual na ponta da COT retirada.</a:t>
            </a:r>
            <a:br>
              <a:rPr lang="pt-BR" altLang="pt-BR" sz="1400" smtClean="0"/>
            </a:br>
            <a:r>
              <a:rPr lang="pt-BR" altLang="pt-BR" sz="1400" smtClean="0"/>
              <a:t>- Em seguida</a:t>
            </a:r>
            <a:r>
              <a:rPr lang="pt-BR" altLang="pt-BR" sz="1400" b="1" smtClean="0"/>
              <a:t>, realizar a inspeção da glote</a:t>
            </a:r>
            <a:r>
              <a:rPr lang="pt-BR" altLang="pt-BR" sz="1400" smtClean="0"/>
              <a:t>. Se estiver muito edemaciada ou hiperemiada, aplicar novamente epinefrina com um cotonete longo diretamente nas cordas vocais, "pintando" a região, fazendo com o que a área hiperemiada  empalideça imediatamente.</a:t>
            </a:r>
          </a:p>
          <a:p>
            <a:pPr eaLnBrk="1" hangingPunct="1">
              <a:lnSpc>
                <a:spcPct val="80000"/>
              </a:lnSpc>
            </a:pPr>
            <a:r>
              <a:rPr lang="pt-BR" altLang="pt-BR" sz="1400" smtClean="0"/>
              <a:t>- O procedimento dura entre 1-2 minutos, e depois coloca em CPAP em selo d´água previamente preparado</a:t>
            </a:r>
          </a:p>
        </p:txBody>
      </p:sp>
      <p:sp>
        <p:nvSpPr>
          <p:cNvPr id="90116" name="Rectangle 4"/>
          <p:cNvSpPr>
            <a:spLocks noChangeArrowheads="1"/>
          </p:cNvSpPr>
          <p:nvPr/>
        </p:nvSpPr>
        <p:spPr bwMode="auto">
          <a:xfrm>
            <a:off x="971550" y="908050"/>
            <a:ext cx="8172450" cy="8699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eaLnBrk="1" hangingPunct="1"/>
            <a:r>
              <a:rPr lang="pt-BR" altLang="pt-BR" b="1">
                <a:solidFill>
                  <a:srgbClr val="0000FF"/>
                </a:solidFill>
                <a:latin typeface="Lato" panose="020F0502020204030203" pitchFamily="34" charset="0"/>
              </a:rPr>
              <a:t>ASSISTÊNCIA RESPIRAT</a:t>
            </a:r>
            <a:r>
              <a:rPr lang="pt-BR" altLang="pt-BR" b="1">
                <a:solidFill>
                  <a:srgbClr val="0000FF"/>
                </a:solidFill>
              </a:rPr>
              <a:t>Ó</a:t>
            </a:r>
            <a:r>
              <a:rPr lang="pt-BR" altLang="pt-BR" b="1">
                <a:solidFill>
                  <a:srgbClr val="0000FF"/>
                </a:solidFill>
                <a:latin typeface="Lato" panose="020F0502020204030203" pitchFamily="34" charset="0"/>
              </a:rPr>
              <a:t>RIA AO REC</a:t>
            </a:r>
            <a:r>
              <a:rPr lang="pt-BR" altLang="pt-BR" b="1">
                <a:solidFill>
                  <a:srgbClr val="0000FF"/>
                </a:solidFill>
              </a:rPr>
              <a:t>É</a:t>
            </a:r>
            <a:r>
              <a:rPr lang="pt-BR" altLang="pt-BR" b="1">
                <a:solidFill>
                  <a:srgbClr val="0000FF"/>
                </a:solidFill>
                <a:latin typeface="Lato" panose="020F0502020204030203" pitchFamily="34" charset="0"/>
              </a:rPr>
              <a:t>M-NASCIDO- 2019</a:t>
            </a:r>
          </a:p>
          <a:p>
            <a:pPr algn="ctr"/>
            <a:r>
              <a:rPr lang="pt-BR" altLang="pt-BR" sz="1300">
                <a:solidFill>
                  <a:srgbClr val="424242"/>
                </a:solidFill>
                <a:latin typeface="Source Sans Pro"/>
              </a:rPr>
              <a:t>Paulo R. Margotto, Fabiana Pontes, Renata Araripe, Diogo Pedroso, Adriana Kawaguchi, Maria Eduarda Canellas de Castro, </a:t>
            </a:r>
            <a:r>
              <a:rPr lang="pt-BR" altLang="pt-BR" sz="1300">
                <a:solidFill>
                  <a:srgbClr val="424242"/>
                </a:solidFill>
              </a:rPr>
              <a:t> </a:t>
            </a:r>
            <a:r>
              <a:rPr lang="pt-BR" altLang="pt-BR" sz="1300">
                <a:solidFill>
                  <a:srgbClr val="424242"/>
                </a:solidFill>
                <a:latin typeface="Source Sans Pro"/>
              </a:rPr>
              <a:t>Jefferson Guimarães de Resende</a:t>
            </a:r>
          </a:p>
          <a:p>
            <a:pPr algn="ctr"/>
            <a:r>
              <a:rPr lang="pt-BR" altLang="pt-BR" sz="1300">
                <a:solidFill>
                  <a:srgbClr val="424242"/>
                </a:solidFill>
                <a:latin typeface="Source Sans Pro"/>
              </a:rPr>
              <a:t>(Cap</a:t>
            </a:r>
            <a:r>
              <a:rPr lang="pt-BR" altLang="pt-BR" sz="1300">
                <a:solidFill>
                  <a:srgbClr val="424242"/>
                </a:solidFill>
              </a:rPr>
              <a:t>í</a:t>
            </a:r>
            <a:r>
              <a:rPr lang="pt-BR" altLang="pt-BR" sz="1300">
                <a:solidFill>
                  <a:srgbClr val="424242"/>
                </a:solidFill>
                <a:latin typeface="Source Sans Pro"/>
              </a:rPr>
              <a:t>tulo do Livro Assistência ao Rec</a:t>
            </a:r>
            <a:r>
              <a:rPr lang="pt-BR" altLang="pt-BR" sz="1300">
                <a:solidFill>
                  <a:srgbClr val="424242"/>
                </a:solidFill>
              </a:rPr>
              <a:t>é</a:t>
            </a:r>
            <a:r>
              <a:rPr lang="pt-BR" altLang="pt-BR" sz="1300">
                <a:solidFill>
                  <a:srgbClr val="424242"/>
                </a:solidFill>
                <a:latin typeface="Source Sans Pro"/>
              </a:rPr>
              <a:t>m-Nascido de Risco, 4a Edi</a:t>
            </a:r>
            <a:r>
              <a:rPr lang="pt-BR" altLang="pt-BR" sz="1300">
                <a:solidFill>
                  <a:srgbClr val="424242"/>
                </a:solidFill>
              </a:rPr>
              <a:t>ç</a:t>
            </a:r>
            <a:r>
              <a:rPr lang="pt-BR" altLang="pt-BR" sz="1300">
                <a:solidFill>
                  <a:srgbClr val="424242"/>
                </a:solidFill>
                <a:latin typeface="Source Sans Pro"/>
              </a:rPr>
              <a:t>ão, 2019, em prepara</a:t>
            </a:r>
            <a:r>
              <a:rPr lang="pt-BR" altLang="pt-BR" sz="1300">
                <a:solidFill>
                  <a:srgbClr val="424242"/>
                </a:solidFill>
              </a:rPr>
              <a:t>ç</a:t>
            </a:r>
            <a:r>
              <a:rPr lang="pt-BR" altLang="pt-BR" sz="1300">
                <a:solidFill>
                  <a:srgbClr val="424242"/>
                </a:solidFill>
                <a:latin typeface="Source Sans Pro"/>
              </a:rPr>
              <a:t>ão)</a:t>
            </a:r>
            <a:endParaRPr lang="pt-BR" altLang="pt-BR">
              <a:solidFill>
                <a:srgbClr val="78909C"/>
              </a:solidFill>
            </a:endParaRPr>
          </a:p>
        </p:txBody>
      </p:sp>
      <p:pic>
        <p:nvPicPr>
          <p:cNvPr id="90117" name="Picture 5" descr="doc">
            <a:hlinkClick r:id="rId2" tooltip="NOVO-Assist_Vent_Meca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0" y="14128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ChangeArrowheads="1"/>
          </p:cNvSpPr>
          <p:nvPr>
            <p:ph type="title"/>
          </p:nvPr>
        </p:nvSpPr>
        <p:spPr bwMode="auto">
          <a:xfrm>
            <a:off x="1403350" y="-171450"/>
            <a:ext cx="749935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eaLnBrk="1" hangingPunct="1"/>
            <a:r>
              <a:rPr lang="pt-BR" altLang="pt-BR" smtClean="0">
                <a:effectLst/>
              </a:rPr>
              <a:t>Encerrando...</a:t>
            </a:r>
          </a:p>
        </p:txBody>
      </p:sp>
      <p:sp>
        <p:nvSpPr>
          <p:cNvPr id="91139" name="Rectangle 3"/>
          <p:cNvSpPr>
            <a:spLocks noGrp="1"/>
          </p:cNvSpPr>
          <p:nvPr>
            <p:ph type="body" idx="1"/>
          </p:nvPr>
        </p:nvSpPr>
        <p:spPr>
          <a:xfrm>
            <a:off x="1644650" y="692150"/>
            <a:ext cx="7499350" cy="4800600"/>
          </a:xfrm>
        </p:spPr>
        <p:txBody>
          <a:bodyPr/>
          <a:lstStyle/>
          <a:p>
            <a:pPr eaLnBrk="1" hangingPunct="1">
              <a:lnSpc>
                <a:spcPct val="80000"/>
              </a:lnSpc>
            </a:pPr>
            <a:r>
              <a:rPr lang="pt-BR" altLang="pt-BR" sz="2000" smtClean="0"/>
              <a:t> A displasia broncopulmonar (DBP) é multifatorial (ventilação mecânica [VM] precoce, gravidade do desconforto respiratório ao nascer, restrição do crescimento intrauterino, corioamnionite, persistência do canal arterial, altas ofertas de oxigênio, baixos níveis de PaCO2), razão pela qual se torna difícil a sua prevenção.</a:t>
            </a:r>
          </a:p>
          <a:p>
            <a:pPr eaLnBrk="1" hangingPunct="1">
              <a:lnSpc>
                <a:spcPct val="80000"/>
              </a:lnSpc>
            </a:pPr>
            <a:r>
              <a:rPr lang="pt-BR" altLang="pt-BR" sz="2000" smtClean="0"/>
              <a:t> Entre os fatores envolvidos se destaca a forma pela qual os recém-nascidos são atendidos na Sala de Parto. </a:t>
            </a:r>
            <a:r>
              <a:rPr lang="pt-BR" altLang="pt-BR" sz="2000" smtClean="0">
                <a:solidFill>
                  <a:srgbClr val="0000FF"/>
                </a:solidFill>
              </a:rPr>
              <a:t>A prática de menor taxa de intubação e menor duração da VM tem demonstrado menor incidência de DBP</a:t>
            </a:r>
            <a:r>
              <a:rPr lang="pt-BR" altLang="pt-BR" sz="2000" smtClean="0"/>
              <a:t> (a chance de DBP foi de 2,4 e 14,9 vezes com o uso da ventilação mecânica &gt; 24 horas e acima de 7 dias, respectivamente). </a:t>
            </a:r>
          </a:p>
          <a:p>
            <a:pPr eaLnBrk="1" hangingPunct="1">
              <a:lnSpc>
                <a:spcPct val="80000"/>
              </a:lnSpc>
            </a:pPr>
            <a:r>
              <a:rPr lang="pt-BR" altLang="pt-BR" sz="2000" smtClean="0"/>
              <a:t>Assim, use o menor tempo possível a VM. Evite a VM ao nascer. Use formas alternativas à VM (CPAP nasal; Ventilação não invasiva [VNI]). Certo que nem sempre é possível, mas deve ser tentado. </a:t>
            </a:r>
          </a:p>
        </p:txBody>
      </p:sp>
      <p:sp>
        <p:nvSpPr>
          <p:cNvPr id="91140" name="Text Box 4"/>
          <p:cNvSpPr txBox="1">
            <a:spLocks noChangeArrowheads="1"/>
          </p:cNvSpPr>
          <p:nvPr/>
        </p:nvSpPr>
        <p:spPr bwMode="auto">
          <a:xfrm>
            <a:off x="6588125" y="4365625"/>
            <a:ext cx="23891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a:t>Eduardo Bancalari, EUA</a:t>
            </a:r>
          </a:p>
        </p:txBody>
      </p:sp>
      <p:pic>
        <p:nvPicPr>
          <p:cNvPr id="9114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375" y="4941888"/>
            <a:ext cx="2882900" cy="180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p>
            <a:pPr eaLnBrk="1" hangingPunct="1"/>
            <a:r>
              <a:rPr lang="pt-BR" altLang="pt-BR" smtClean="0">
                <a:solidFill>
                  <a:srgbClr val="FF00FF"/>
                </a:solidFill>
                <a:effectLst/>
              </a:rPr>
              <a:t>OBRIGADO!</a:t>
            </a:r>
          </a:p>
        </p:txBody>
      </p:sp>
      <p:pic>
        <p:nvPicPr>
          <p:cNvPr id="92163"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0763" y="1341438"/>
            <a:ext cx="8135937" cy="495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4" name="Rectangle 6"/>
          <p:cNvSpPr>
            <a:spLocks noChangeArrowheads="1"/>
          </p:cNvSpPr>
          <p:nvPr/>
        </p:nvSpPr>
        <p:spPr bwMode="auto">
          <a:xfrm>
            <a:off x="900113" y="6308725"/>
            <a:ext cx="77057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pPr algn="ctr"/>
            <a:r>
              <a:rPr lang="pt-BR" altLang="pt-BR" sz="1400">
                <a:solidFill>
                  <a:srgbClr val="000000"/>
                </a:solidFill>
              </a:rPr>
              <a:t>Drs. Carlos A. Zaconeta e Paulo R. Margotto com os Residentes da Neonatologia do HMIB (27/5/19)</a:t>
            </a:r>
            <a:endParaRPr lang="pt-BR" altLang="pt-BR" sz="1400">
              <a:solidFill>
                <a:srgbClr val="424242"/>
              </a:solidFill>
            </a:endParaRPr>
          </a:p>
        </p:txBody>
      </p:sp>
      <p:sp>
        <p:nvSpPr>
          <p:cNvPr id="92165" name="Line 5"/>
          <p:cNvSpPr>
            <a:spLocks noChangeShapeType="1"/>
          </p:cNvSpPr>
          <p:nvPr/>
        </p:nvSpPr>
        <p:spPr bwMode="auto">
          <a:xfrm flipH="1" flipV="1">
            <a:off x="7380288" y="2268538"/>
            <a:ext cx="576262" cy="215900"/>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2166" name="Text Box 6"/>
          <p:cNvSpPr txBox="1">
            <a:spLocks noChangeArrowheads="1"/>
          </p:cNvSpPr>
          <p:nvPr/>
        </p:nvSpPr>
        <p:spPr bwMode="auto">
          <a:xfrm>
            <a:off x="7781925" y="2484438"/>
            <a:ext cx="13747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eaLnBrk="0" fontAlgn="base" hangingPunct="0">
              <a:spcBef>
                <a:spcPct val="0"/>
              </a:spcBef>
              <a:spcAft>
                <a:spcPct val="0"/>
              </a:spcAft>
              <a:defRPr>
                <a:solidFill>
                  <a:schemeClr val="tx1"/>
                </a:solidFill>
                <a:latin typeface="Gill Sans MT" panose="020B0502020104020203" pitchFamily="34" charset="0"/>
              </a:defRPr>
            </a:lvl6pPr>
            <a:lvl7pPr marL="2971800" indent="-228600" eaLnBrk="0" fontAlgn="base" hangingPunct="0">
              <a:spcBef>
                <a:spcPct val="0"/>
              </a:spcBef>
              <a:spcAft>
                <a:spcPct val="0"/>
              </a:spcAft>
              <a:defRPr>
                <a:solidFill>
                  <a:schemeClr val="tx1"/>
                </a:solidFill>
                <a:latin typeface="Gill Sans MT" panose="020B0502020104020203" pitchFamily="34" charset="0"/>
              </a:defRPr>
            </a:lvl7pPr>
            <a:lvl8pPr marL="3429000" indent="-228600" eaLnBrk="0" fontAlgn="base" hangingPunct="0">
              <a:spcBef>
                <a:spcPct val="0"/>
              </a:spcBef>
              <a:spcAft>
                <a:spcPct val="0"/>
              </a:spcAft>
              <a:defRPr>
                <a:solidFill>
                  <a:schemeClr val="tx1"/>
                </a:solidFill>
                <a:latin typeface="Gill Sans MT" panose="020B0502020104020203" pitchFamily="34" charset="0"/>
              </a:defRPr>
            </a:lvl8pPr>
            <a:lvl9pPr marL="3886200" indent="-228600" eaLnBrk="0" fontAlgn="base" hangingPunct="0">
              <a:spcBef>
                <a:spcPct val="0"/>
              </a:spcBef>
              <a:spcAft>
                <a:spcPct val="0"/>
              </a:spcAft>
              <a:defRPr>
                <a:solidFill>
                  <a:schemeClr val="tx1"/>
                </a:solidFill>
                <a:latin typeface="Gill Sans MT" panose="020B0502020104020203" pitchFamily="34" charset="0"/>
              </a:defRPr>
            </a:lvl9pPr>
          </a:lstStyle>
          <a:p>
            <a:r>
              <a:rPr lang="pt-BR" altLang="pt-BR" sz="2000">
                <a:solidFill>
                  <a:srgbClr val="FF00FF"/>
                </a:solidFill>
              </a:rPr>
              <a:t>Dra. Milena</a:t>
            </a:r>
          </a:p>
        </p:txBody>
      </p:sp>
      <p:sp>
        <p:nvSpPr>
          <p:cNvPr id="92169" name="Text Box 9"/>
          <p:cNvSpPr txBox="1">
            <a:spLocks noChangeArrowheads="1"/>
          </p:cNvSpPr>
          <p:nvPr/>
        </p:nvSpPr>
        <p:spPr bwMode="auto">
          <a:xfrm>
            <a:off x="8739188" y="6311900"/>
            <a:ext cx="4286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200">
                <a:solidFill>
                  <a:srgbClr val="0000FF"/>
                </a:solidFill>
              </a:rPr>
              <a:t>(S8</a:t>
            </a:r>
            <a:r>
              <a:rPr lang="pt-BR" altLang="pt-BR" sz="1200"/>
              <a:t>)</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ício">
  <a:themeElements>
    <a:clrScheme name="Solstí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í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í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3510</TotalTime>
  <Words>10100</Words>
  <Application>Microsoft Office PowerPoint</Application>
  <PresentationFormat>Apresentação na tela (4:3)</PresentationFormat>
  <Paragraphs>582</Paragraphs>
  <Slides>85</Slides>
  <Notes>0</Notes>
  <HiddenSlides>0</HiddenSlides>
  <MMClips>0</MMClips>
  <ScaleCrop>false</ScaleCrop>
  <HeadingPairs>
    <vt:vector size="6" baseType="variant">
      <vt:variant>
        <vt:lpstr>Fontes usadas</vt:lpstr>
      </vt:variant>
      <vt:variant>
        <vt:i4>12</vt:i4>
      </vt:variant>
      <vt:variant>
        <vt:lpstr>Tema</vt:lpstr>
      </vt:variant>
      <vt:variant>
        <vt:i4>1</vt:i4>
      </vt:variant>
      <vt:variant>
        <vt:lpstr>Títulos de slides</vt:lpstr>
      </vt:variant>
      <vt:variant>
        <vt:i4>85</vt:i4>
      </vt:variant>
    </vt:vector>
  </HeadingPairs>
  <TitlesOfParts>
    <vt:vector size="98" baseType="lpstr">
      <vt:lpstr>Gill Sans MT</vt:lpstr>
      <vt:lpstr>Arial</vt:lpstr>
      <vt:lpstr>Wingdings 2</vt:lpstr>
      <vt:lpstr>Verdana</vt:lpstr>
      <vt:lpstr>Calibri</vt:lpstr>
      <vt:lpstr>Wingdings</vt:lpstr>
      <vt:lpstr>Times New Roman</vt:lpstr>
      <vt:lpstr>Lato</vt:lpstr>
      <vt:lpstr>Source Sans Pro</vt:lpstr>
      <vt:lpstr>Microsoft YaHei</vt:lpstr>
      <vt:lpstr>Mangal</vt:lpstr>
      <vt:lpstr>MS PGothic</vt:lpstr>
      <vt:lpstr>Solstício</vt:lpstr>
      <vt:lpstr> Diretrizes Europeias de Consenso sobre o Manejo da Síndrome do Desconforto Respiratório - Atualização de 2019 </vt:lpstr>
      <vt:lpstr>Apresentação do PowerPoint</vt:lpstr>
      <vt:lpstr>Apresentação do PowerPoint</vt:lpstr>
      <vt:lpstr>Apresentação do PowerPoint</vt:lpstr>
      <vt:lpstr>Cuidados Pré-Natais</vt:lpstr>
      <vt:lpstr>Apresentação do PowerPoint</vt:lpstr>
      <vt:lpstr>Apresentação do PowerPoint</vt:lpstr>
      <vt:lpstr>Apresentação do PowerPoint</vt:lpstr>
      <vt:lpstr>Apresentação do PowerPoint</vt:lpstr>
      <vt:lpstr>Apresentação do PowerPoint</vt:lpstr>
      <vt:lpstr> Estabilização da Sala de Parto</vt:lpstr>
      <vt:lpstr>Recomendações</vt:lpstr>
      <vt:lpstr>Apresentação do PowerPoint</vt:lpstr>
      <vt:lpstr>Apresentação do PowerPoint</vt:lpstr>
      <vt:lpstr>Apresentação do PowerPoint</vt:lpstr>
      <vt:lpstr>Apresentação do PowerPoint</vt:lpstr>
      <vt:lpstr>Apresentação do PowerPoint</vt:lpstr>
      <vt:lpstr>Terapia Surfactante </vt:lpstr>
      <vt:lpstr>Recomendações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Suporte Respiratório Não Invasivo</vt:lpstr>
      <vt:lpstr>Recomendações</vt:lpstr>
      <vt:lpstr>Apresentação do PowerPoint</vt:lpstr>
      <vt:lpstr>Apresentação do PowerPoint</vt:lpstr>
      <vt:lpstr>Apresentação do PowerPoint</vt:lpstr>
      <vt:lpstr>Estratégias de Ventilação Mecânica (VM) Hipercarbia permissiva Terapia de Cafeína Esteróides pós-natais Dor e sedação </vt:lpstr>
      <vt:lpstr>Recomendações</vt:lpstr>
      <vt:lpstr>Apresentação do PowerPoint</vt:lpstr>
      <vt:lpstr>Apresentação do PowerPoint</vt:lpstr>
      <vt:lpstr>Apresentação do PowerPoint</vt:lpstr>
      <vt:lpstr>Apresentação do PowerPoint</vt:lpstr>
      <vt:lpstr>Apresentação do PowerPoint</vt:lpstr>
      <vt:lpstr>Apresentação do PowerPoint</vt:lpstr>
      <vt:lpstr>Monitorização e Cuidados de Suporte  Controle de temperatura   Antibióticos </vt:lpstr>
      <vt:lpstr>Recomendações</vt:lpstr>
      <vt:lpstr>Apresentação do PowerPoint</vt:lpstr>
      <vt:lpstr>Apresentação do PowerPoint</vt:lpstr>
      <vt:lpstr>Apresentação do PowerPoint</vt:lpstr>
      <vt:lpstr>Apresentação do PowerPoint</vt:lpstr>
      <vt:lpstr>Gerenciando Pressão Arterial e Perfusão  </vt:lpstr>
      <vt:lpstr>Recomendações</vt:lpstr>
      <vt:lpstr>Apresentação do PowerPoint</vt:lpstr>
      <vt:lpstr>Apresentação do PowerPoint</vt:lpstr>
      <vt:lpstr>Apresentação do PowerPoint</vt:lpstr>
      <vt:lpstr>Apresentação do PowerPoint</vt:lpstr>
      <vt:lpstr>Recomendações</vt:lpstr>
      <vt:lpstr>Apresentação do PowerPoint</vt:lpstr>
      <vt:lpstr>Apresentação do PowerPoint</vt:lpstr>
      <vt:lpstr>                 ABSTRACT</vt:lpstr>
      <vt:lpstr>               REFERENCES</vt:lpstr>
      <vt:lpstr>Nota do Editor do site, Dr. Paulo R. Margotto. Consultem também! Aqui e Agora! Estudado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USO DE HIDROCORTISONA PRECOCE</vt:lpstr>
      <vt:lpstr>Efeito de baixa dose de hidrocortisona de início precoce na sobrevivência sem displasia broncopulmonar nos recém-nascidos de extremo baixo peso: ensaio randomizado, multicêntrico, placebo controlado e duplo cego </vt:lpstr>
      <vt:lpstr>Apresentação do PowerPoint</vt:lpstr>
      <vt:lpstr>Apresentação do PowerPoint</vt:lpstr>
      <vt:lpstr>Apresentação do PowerPoint</vt:lpstr>
      <vt:lpstr>Apresentação do PowerPoint</vt:lpstr>
      <vt:lpstr>Apresentação do PowerPoint</vt:lpstr>
      <vt:lpstr>Portanto...</vt:lpstr>
      <vt:lpstr>Apresentação do PowerPoint</vt:lpstr>
      <vt:lpstr>Apresentação do PowerPoint</vt:lpstr>
      <vt:lpstr>Apresentação do PowerPoint</vt:lpstr>
      <vt:lpstr>Apresentação do PowerPoint</vt:lpstr>
      <vt:lpstr>Para os RN ≥26 SEMANAS COM BOM DRIVE RESPIRATÓRIO PROCEDER AO MINI  INSURE</vt:lpstr>
      <vt:lpstr>Apresentação do PowerPoint</vt:lpstr>
      <vt:lpstr>Apresentação do PowerPoint</vt:lpstr>
      <vt:lpstr>                 EXTUBAÇÃO DOS BEBÊS &gt;1000g</vt:lpstr>
      <vt:lpstr>Encerrando...</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Diretrizes Européias de Consenso sobre o Manejo da Síndrome do Desconforto Respiratório - Atualização de 2019</dc:title>
  <dc:creator>Milena Conde Nogueira</dc:creator>
  <cp:lastModifiedBy>Paulo Margotto</cp:lastModifiedBy>
  <cp:revision>36</cp:revision>
  <dcterms:created xsi:type="dcterms:W3CDTF">2019-05-04T23:55:46Z</dcterms:created>
  <dcterms:modified xsi:type="dcterms:W3CDTF">2019-05-31T23:13:47Z</dcterms:modified>
</cp:coreProperties>
</file>