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88" r:id="rId4"/>
    <p:sldId id="282" r:id="rId5"/>
    <p:sldId id="259" r:id="rId6"/>
    <p:sldId id="260" r:id="rId7"/>
    <p:sldId id="283" r:id="rId8"/>
    <p:sldId id="289" r:id="rId9"/>
    <p:sldId id="261" r:id="rId10"/>
    <p:sldId id="262" r:id="rId11"/>
    <p:sldId id="263" r:id="rId12"/>
    <p:sldId id="284" r:id="rId13"/>
    <p:sldId id="264" r:id="rId14"/>
    <p:sldId id="266" r:id="rId15"/>
    <p:sldId id="267" r:id="rId16"/>
    <p:sldId id="270" r:id="rId17"/>
    <p:sldId id="269" r:id="rId18"/>
    <p:sldId id="268" r:id="rId19"/>
    <p:sldId id="272" r:id="rId20"/>
    <p:sldId id="271" r:id="rId21"/>
    <p:sldId id="274" r:id="rId22"/>
    <p:sldId id="273" r:id="rId23"/>
    <p:sldId id="275" r:id="rId24"/>
    <p:sldId id="285" r:id="rId25"/>
    <p:sldId id="276" r:id="rId26"/>
    <p:sldId id="277" r:id="rId27"/>
    <p:sldId id="278" r:id="rId28"/>
    <p:sldId id="286" r:id="rId29"/>
    <p:sldId id="279" r:id="rId30"/>
    <p:sldId id="287" r:id="rId31"/>
    <p:sldId id="280" r:id="rId32"/>
    <p:sldId id="281" r:id="rId33"/>
    <p:sldId id="295" r:id="rId34"/>
    <p:sldId id="290" r:id="rId35"/>
    <p:sldId id="291" r:id="rId36"/>
    <p:sldId id="292" r:id="rId37"/>
    <p:sldId id="293" r:id="rId38"/>
    <p:sldId id="296" r:id="rId39"/>
    <p:sldId id="306" r:id="rId40"/>
    <p:sldId id="309" r:id="rId41"/>
    <p:sldId id="310" r:id="rId42"/>
    <p:sldId id="307" r:id="rId43"/>
    <p:sldId id="308" r:id="rId44"/>
    <p:sldId id="311" r:id="rId45"/>
    <p:sldId id="297" r:id="rId46"/>
    <p:sldId id="299" r:id="rId47"/>
    <p:sldId id="300" r:id="rId48"/>
    <p:sldId id="304" r:id="rId49"/>
    <p:sldId id="305" r:id="rId50"/>
    <p:sldId id="312" r:id="rId51"/>
    <p:sldId id="313" r:id="rId52"/>
  </p:sldIdLst>
  <p:sldSz cx="12192000" cy="6858000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FF00"/>
    <a:srgbClr val="FF0000"/>
    <a:srgbClr val="3333FF"/>
    <a:srgbClr val="FF3399"/>
    <a:srgbClr val="9900CC"/>
    <a:srgbClr val="A325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3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78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6E3F5-B3A6-4FF7-A01B-C6A76073F1C8}" type="datetimeFigureOut">
              <a:rPr lang="pt-BR"/>
              <a:pPr>
                <a:defRPr/>
              </a:pPr>
              <a:t>07/06/2019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0DCA9-42F3-43E2-8972-22EC0AB2C61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2751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0AF69-9D7E-4A89-B2E7-6B201988DD36}" type="datetimeFigureOut">
              <a:rPr lang="pt-BR"/>
              <a:pPr>
                <a:defRPr/>
              </a:pPr>
              <a:t>07/06/2019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4BA1A-2F41-4560-993B-14B140D206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3102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CB2EF-0DCD-4A46-9321-A70EE8EA83F6}" type="datetimeFigureOut">
              <a:rPr lang="pt-BR"/>
              <a:pPr>
                <a:defRPr/>
              </a:pPr>
              <a:t>07/06/2019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261C6-0E63-452E-B8D2-C23D95B299C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570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11E2B-E1D5-48A9-B981-D18C79EDE749}" type="datetimeFigureOut">
              <a:rPr lang="pt-BR"/>
              <a:pPr>
                <a:defRPr/>
              </a:pPr>
              <a:t>07/06/2019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2C1CD-E557-4AC2-93BB-60C7685B03F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3667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A5712-9360-4700-8FCC-8B7D867D3167}" type="datetimeFigureOut">
              <a:rPr lang="pt-BR"/>
              <a:pPr>
                <a:defRPr/>
              </a:pPr>
              <a:t>07/06/2019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A8B03-BB87-43B8-B4A9-C5EF42F5C80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200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9C1D6-8ADD-4C48-8EB5-A52A1D98390D}" type="datetimeFigureOut">
              <a:rPr lang="pt-BR"/>
              <a:pPr>
                <a:defRPr/>
              </a:pPr>
              <a:t>07/06/2019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82DFF-B102-41CE-86FF-1641C5331D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2794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28686-9EF6-4072-8E15-490F6FF3DADB}" type="datetimeFigureOut">
              <a:rPr lang="pt-BR"/>
              <a:pPr>
                <a:defRPr/>
              </a:pPr>
              <a:t>07/06/2019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CE1E3-56DC-4017-8080-C11EC12CC2F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6528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D5616-DB0A-49F5-AA61-73AC25D70E33}" type="datetimeFigureOut">
              <a:rPr lang="pt-BR"/>
              <a:pPr>
                <a:defRPr/>
              </a:pPr>
              <a:t>07/06/2019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EB33D-5ECB-401E-9B71-560FBBA4E3A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0368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C39B1-042D-4BAF-88F9-F1D3BDD433C1}" type="datetimeFigureOut">
              <a:rPr lang="pt-BR"/>
              <a:pPr>
                <a:defRPr/>
              </a:pPr>
              <a:t>07/06/2019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9F333-578C-4975-A364-6FF89A8656D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9748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1A101-987F-4A26-BE37-1C417C82EF0F}" type="datetimeFigureOut">
              <a:rPr lang="pt-BR"/>
              <a:pPr>
                <a:defRPr/>
              </a:pPr>
              <a:t>07/06/2019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9371E-F564-4BF6-8DA3-2D3C8D4CEB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5936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72C7D-F6D1-4C12-A33D-C73D70CA539C}" type="datetimeFigureOut">
              <a:rPr lang="pt-BR"/>
              <a:pPr>
                <a:defRPr/>
              </a:pPr>
              <a:t>07/06/2019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B4197-8CBE-4EAD-BEDE-DD0F899C830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1774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n-US" altLang="pt-B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D96B718-88A2-4521-AC09-4AA20DFDC0A9}" type="datetimeFigureOut">
              <a:rPr lang="pt-BR"/>
              <a:pPr>
                <a:defRPr/>
              </a:pPr>
              <a:t>07/06/2019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122F68-26AB-4B83-BA1B-DAC86B691E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3" r:id="rId3"/>
    <p:sldLayoutId id="2147483692" r:id="rId4"/>
    <p:sldLayoutId id="2147483691" r:id="rId5"/>
    <p:sldLayoutId id="2147483690" r:id="rId6"/>
    <p:sldLayoutId id="2147483689" r:id="rId7"/>
    <p:sldLayoutId id="2147483688" r:id="rId8"/>
    <p:sldLayoutId id="2147483687" r:id="rId9"/>
    <p:sldLayoutId id="2147483686" r:id="rId10"/>
    <p:sldLayoutId id="2147483685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31107919" TargetMode="External"/><Relationship Id="rId2" Type="http://schemas.openxmlformats.org/officeDocument/2006/relationships/hyperlink" Target="http://www.pa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ww.ncbi.nlm.nih.gov/pubmed?linkname=pubmed_pubmed&amp;from_uid=31107919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101/074161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997594" TargetMode="External"/><Relationship Id="rId2" Type="http://schemas.openxmlformats.org/officeDocument/2006/relationships/hyperlink" Target="https://www.ncbi.nlm.nih.gov/pubmed/29997594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paulomargotto.com.br/documentos/17619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8824595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cbi.nlm.nih.gov/pubmed?linkname=pubmed_pubmed&amp;from_uid=28824595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paulomargotto.com.br/documentos/1761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?linkname=pubmed_pubmed&amp;from_uid=23254444" TargetMode="External"/><Relationship Id="rId5" Type="http://schemas.openxmlformats.org/officeDocument/2006/relationships/hyperlink" Target="https://www.ncbi.nlm.nih.gov/pubmed/23254444" TargetMode="External"/><Relationship Id="rId4" Type="http://schemas.openxmlformats.org/officeDocument/2006/relationships/image" Target="../media/image18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8164" TargetMode="External"/><Relationship Id="rId2" Type="http://schemas.openxmlformats.org/officeDocument/2006/relationships/hyperlink" Target="http://paulomargotto.com.br/probioticos-existe-espaco-para-eles-na-uti-neonatal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30240903" TargetMode="External"/><Relationship Id="rId7" Type="http://schemas.openxmlformats.org/officeDocument/2006/relationships/image" Target="../media/image20.emf"/><Relationship Id="rId2" Type="http://schemas.openxmlformats.org/officeDocument/2006/relationships/hyperlink" Target="http://paulomargotto.com.br/exposicao-precoce-ao-leite-materno-modifica-a-conectividade-cerebral-em-bebes-prematuro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hyperlink" Target="http://paulomargotto.com.br/documentos/19317" TargetMode="External"/><Relationship Id="rId4" Type="http://schemas.openxmlformats.org/officeDocument/2006/relationships/hyperlink" Target="https://www.ncbi.nlm.nih.gov/pubmed?linkname=pubmed_pubmed&amp;from_uid=30240903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979613" y="268288"/>
            <a:ext cx="8161337" cy="3151187"/>
          </a:xfrm>
          <a:solidFill>
            <a:schemeClr val="accent3">
              <a:lumMod val="40000"/>
              <a:lumOff val="6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pPr eaLnBrk="1" hangingPunct="1"/>
            <a:r>
              <a:rPr lang="pt-BR" altLang="pt-BR" sz="4400" b="1" smtClean="0">
                <a:solidFill>
                  <a:srgbClr val="FF3399"/>
                </a:solidFill>
              </a:rPr>
              <a:t>Influência do leite da própria mãe e diferentes proporções de fórmula sobre a microbiota intestinal em recém-nascidos  muito prematuros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01875" y="4837113"/>
            <a:ext cx="7516813" cy="2020887"/>
          </a:xfrm>
          <a:solidFill>
            <a:schemeClr val="accent3">
              <a:lumMod val="40000"/>
              <a:lumOff val="60000"/>
            </a:schemeClr>
          </a:solidFill>
          <a:ln w="57150">
            <a:solidFill>
              <a:schemeClr val="accent4">
                <a:lumMod val="75000"/>
              </a:schemeClr>
            </a:solidFill>
          </a:ln>
        </p:spPr>
        <p:txBody>
          <a:bodyPr anchor="ctr">
            <a:normAutofit lnSpcReduction="10000"/>
          </a:bodyPr>
          <a:lstStyle/>
          <a:p>
            <a:pPr eaLnBrk="1" hangingPunct="1"/>
            <a:r>
              <a:rPr lang="pt-BR" altLang="pt-BR" smtClean="0"/>
              <a:t>Apresentação:Maria Eduarda Canellas de Castro R4 Neonatologia HMIB</a:t>
            </a:r>
          </a:p>
          <a:p>
            <a:pPr eaLnBrk="1" hangingPunct="1"/>
            <a:r>
              <a:rPr lang="pt-BR" altLang="pt-BR" smtClean="0"/>
              <a:t>Coordenação: Carlos Zaconeta</a:t>
            </a:r>
          </a:p>
          <a:p>
            <a:pPr eaLnBrk="1" hangingPunct="1"/>
            <a:r>
              <a:rPr lang="pt-BR" altLang="pt-BR" smtClean="0">
                <a:hlinkClick r:id="rId2"/>
              </a:rPr>
              <a:t>www.palomargotto.com.br</a:t>
            </a:r>
            <a:r>
              <a:rPr lang="pt-BR" altLang="pt-BR" smtClean="0"/>
              <a:t> </a:t>
            </a:r>
          </a:p>
          <a:p>
            <a:pPr eaLnBrk="1" hangingPunct="1"/>
            <a:r>
              <a:rPr lang="pt-BR" altLang="pt-BR" smtClean="0"/>
              <a:t>Brasília, 8 de junho de 2019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3605213"/>
            <a:ext cx="12192000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pt-BR" altLang="pt-BR">
                <a:hlinkClick r:id="rId3"/>
              </a:rPr>
              <a:t>Influence of own mother's milk and different proportions of formula on intestinal microbiota of very preterm newborns.</a:t>
            </a:r>
            <a:endParaRPr lang="pt-BR" altLang="pt-BR"/>
          </a:p>
          <a:p>
            <a:pPr algn="ctr"/>
            <a:r>
              <a:rPr lang="pt-BR" altLang="pt-BR"/>
              <a:t>Zanella A, Silveira RC, Roesch LFW, Corso AL, Dobbler PT, Mai V, Procianoy RS.PLoS One. 2019 May 20;14(5):e0217296. doi: 10.1371/journal.pone.0217296. eCollection 2019.PMID: 31107919. </a:t>
            </a:r>
            <a:r>
              <a:rPr lang="pt-BR" altLang="pt-BR" b="1">
                <a:hlinkClick r:id="rId3"/>
              </a:rPr>
              <a:t>Free Article</a:t>
            </a:r>
            <a:endParaRPr lang="pt-BR" altLang="pt-BR"/>
          </a:p>
          <a:p>
            <a:pPr algn="ctr"/>
            <a:r>
              <a:rPr lang="pt-BR" altLang="pt-BR" u="sng">
                <a:hlinkClick r:id="rId4"/>
              </a:rPr>
              <a:t>Similar articles</a:t>
            </a:r>
            <a:r>
              <a:rPr lang="pt-BR" altLang="pt-BR" u="sng"/>
              <a:t>. </a:t>
            </a:r>
            <a:r>
              <a:rPr lang="pt-BR" altLang="pt-BR" b="1">
                <a:solidFill>
                  <a:srgbClr val="3333FF"/>
                </a:solidFill>
              </a:rPr>
              <a:t>Artigo Livre!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3" y="1120775"/>
            <a:ext cx="1695450" cy="136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8725" y="914400"/>
            <a:ext cx="2073275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9817100" y="5078413"/>
            <a:ext cx="2403475" cy="1522412"/>
          </a:xfrm>
          <a:prstGeom prst="rect">
            <a:avLst/>
          </a:prstGeom>
          <a:noFill/>
          <a:ln w="57150">
            <a:solidFill>
              <a:srgbClr val="9900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 b="1">
                <a:solidFill>
                  <a:srgbClr val="3333FF"/>
                </a:solidFill>
              </a:rPr>
              <a:t>Consultem também</a:t>
            </a:r>
          </a:p>
          <a:p>
            <a:pPr algn="ctr"/>
            <a:r>
              <a:rPr lang="pt-BR" altLang="pt-BR" b="1">
                <a:solidFill>
                  <a:srgbClr val="3333FF"/>
                </a:solidFill>
              </a:rPr>
              <a:t>A microbiota intestinal</a:t>
            </a:r>
          </a:p>
          <a:p>
            <a:pPr algn="ctr"/>
            <a:r>
              <a:rPr lang="pt-BR" altLang="pt-BR" b="1">
                <a:solidFill>
                  <a:srgbClr val="3333FF"/>
                </a:solidFill>
              </a:rPr>
              <a:t>com uso de Leite da</a:t>
            </a:r>
          </a:p>
          <a:p>
            <a:pPr algn="ctr"/>
            <a:r>
              <a:rPr lang="pt-BR" altLang="pt-BR" b="1">
                <a:solidFill>
                  <a:srgbClr val="3333FF"/>
                </a:solidFill>
              </a:rPr>
              <a:t>própria mãe e Leite</a:t>
            </a:r>
          </a:p>
          <a:p>
            <a:pPr algn="ctr"/>
            <a:r>
              <a:rPr lang="pt-BR" altLang="pt-BR" b="1">
                <a:solidFill>
                  <a:srgbClr val="3333FF"/>
                </a:solidFill>
              </a:rPr>
              <a:t>de Banco</a:t>
            </a:r>
          </a:p>
        </p:txBody>
      </p:sp>
      <p:sp>
        <p:nvSpPr>
          <p:cNvPr id="2057" name="AutoShape 9"/>
          <p:cNvSpPr>
            <a:spLocks noChangeArrowheads="1"/>
          </p:cNvSpPr>
          <p:nvPr/>
        </p:nvSpPr>
        <p:spPr bwMode="auto">
          <a:xfrm>
            <a:off x="10013950" y="4337050"/>
            <a:ext cx="811213" cy="644525"/>
          </a:xfrm>
          <a:prstGeom prst="lightningBolt">
            <a:avLst/>
          </a:prstGeom>
          <a:solidFill>
            <a:srgbClr val="FF3399"/>
          </a:solidFill>
          <a:ln w="57150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644650"/>
            <a:ext cx="10515600" cy="4586288"/>
          </a:xfrm>
        </p:spPr>
        <p:txBody>
          <a:bodyPr rtlCol="0">
            <a:normAutofit fontScale="77500" lnSpcReduction="20000"/>
          </a:bodyPr>
          <a:lstStyle/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BR" dirty="0" smtClean="0">
                <a:latin typeface="+mj-lt"/>
              </a:rPr>
              <a:t>A microbiota intestinal é muito importante para o metabolismo, desenvolvimento e comportamento [1,2].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BR" dirty="0" smtClean="0">
                <a:latin typeface="+mj-lt"/>
              </a:rPr>
              <a:t>Apesar de diversos estudos sobre o assunto e sua relação com doenças de alta complexidade [1,3,4], os estudos se baseiam em cultura, perfil genético e/ou uso de amostras pequenas, o que deixa claro que as variáveis responsáveis elo compartilhamento da microbiota intestinal não foram satisfatoriamente examinadas [1,5,6].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BR" dirty="0" smtClean="0">
                <a:latin typeface="+mj-lt"/>
              </a:rPr>
              <a:t>Sabe-se que o desenvolvimento da microbiota infantil depende de fatores dietéticos e medicamentosos [1,7], mas ainda não se sabe como esses fatores </a:t>
            </a:r>
            <a:r>
              <a:rPr lang="pt-PT" dirty="0" smtClean="0">
                <a:solidFill>
                  <a:srgbClr val="212121"/>
                </a:solidFill>
                <a:latin typeface="+mj-lt"/>
              </a:rPr>
              <a:t>influenciam </a:t>
            </a:r>
            <a:r>
              <a:rPr lang="pt-PT" dirty="0">
                <a:solidFill>
                  <a:srgbClr val="212121"/>
                </a:solidFill>
                <a:latin typeface="+mj-lt"/>
              </a:rPr>
              <a:t>a composição global microbiana e suas associações com o corpo humano [1</a:t>
            </a:r>
            <a:r>
              <a:rPr lang="pt-PT" dirty="0" smtClean="0">
                <a:solidFill>
                  <a:srgbClr val="212121"/>
                </a:solidFill>
                <a:latin typeface="+mj-lt"/>
              </a:rPr>
              <a:t>].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PT" dirty="0" smtClean="0">
                <a:solidFill>
                  <a:srgbClr val="212121"/>
                </a:solidFill>
                <a:latin typeface="+mj-lt"/>
              </a:rPr>
              <a:t>O </a:t>
            </a:r>
            <a:r>
              <a:rPr lang="pt-PT" dirty="0">
                <a:solidFill>
                  <a:srgbClr val="212121"/>
                </a:solidFill>
                <a:latin typeface="+mj-lt"/>
              </a:rPr>
              <a:t>corpo humano tem milhões de microorganismos que trabalham em parceria com nossas próprias células para influenciar a qualidade de nossa saúde ao longo da vida [8,9</a:t>
            </a:r>
            <a:r>
              <a:rPr lang="pt-PT" dirty="0" smtClean="0">
                <a:solidFill>
                  <a:srgbClr val="212121"/>
                </a:solidFill>
                <a:latin typeface="+mj-lt"/>
              </a:rPr>
              <a:t>].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644650"/>
            <a:ext cx="10515600" cy="4586288"/>
          </a:xfrm>
        </p:spPr>
        <p:txBody>
          <a:bodyPr rtlCol="0">
            <a:normAutofit fontScale="77500" lnSpcReduction="20000"/>
          </a:bodyPr>
          <a:lstStyle/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PT" dirty="0" smtClean="0">
                <a:solidFill>
                  <a:srgbClr val="212121"/>
                </a:solidFill>
                <a:latin typeface="+mj-lt"/>
              </a:rPr>
              <a:t>A </a:t>
            </a:r>
            <a:r>
              <a:rPr lang="pt-PT" dirty="0">
                <a:solidFill>
                  <a:srgbClr val="212121"/>
                </a:solidFill>
                <a:latin typeface="+mj-lt"/>
              </a:rPr>
              <a:t>composição do microbioma intestinal infantil é influenciada por fatores como o tipo de parto, idade gestacional e pós-natal, ingestão de antibióticos, meio ambiente, exposições nutricionais e amamentação, o que deve ser enfatizado como uma variável importante para a montagem da microbiota </a:t>
            </a:r>
            <a:r>
              <a:rPr lang="pt-PT" dirty="0" smtClean="0">
                <a:solidFill>
                  <a:srgbClr val="212121"/>
                </a:solidFill>
                <a:latin typeface="+mj-lt"/>
              </a:rPr>
              <a:t>intestinal </a:t>
            </a:r>
            <a:r>
              <a:rPr lang="pt-PT" dirty="0">
                <a:solidFill>
                  <a:srgbClr val="212121"/>
                </a:solidFill>
                <a:latin typeface="+mj-lt"/>
              </a:rPr>
              <a:t>[5,8,10,11,12</a:t>
            </a:r>
            <a:r>
              <a:rPr lang="pt-PT" dirty="0" smtClean="0">
                <a:solidFill>
                  <a:srgbClr val="212121"/>
                </a:solidFill>
                <a:latin typeface="+mj-lt"/>
              </a:rPr>
              <a:t>].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PT" dirty="0" smtClean="0">
                <a:solidFill>
                  <a:srgbClr val="212121"/>
                </a:solidFill>
                <a:latin typeface="+mj-lt"/>
              </a:rPr>
              <a:t>La </a:t>
            </a:r>
            <a:r>
              <a:rPr lang="pt-PT" dirty="0">
                <a:solidFill>
                  <a:srgbClr val="212121"/>
                </a:solidFill>
                <a:latin typeface="+mj-lt"/>
              </a:rPr>
              <a:t>Rosa et al mostraram que o microbioma intestinal de recém-nascidos prematuros internados em Unidades de Terapia Intensiva Neonatal progride e a população bacteriana muda de composição ao longo do tempo [6]. </a:t>
            </a:r>
            <a:endParaRPr lang="pt-PT" dirty="0" smtClean="0">
              <a:solidFill>
                <a:srgbClr val="212121"/>
              </a:solidFill>
              <a:latin typeface="+mj-lt"/>
            </a:endParaRP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PT" dirty="0" smtClean="0">
                <a:solidFill>
                  <a:srgbClr val="212121"/>
                </a:solidFill>
                <a:latin typeface="+mj-lt"/>
              </a:rPr>
              <a:t>Apesar </a:t>
            </a:r>
            <a:r>
              <a:rPr lang="pt-PT" dirty="0">
                <a:solidFill>
                  <a:srgbClr val="212121"/>
                </a:solidFill>
                <a:latin typeface="+mj-lt"/>
              </a:rPr>
              <a:t>da influência do leite materno versus a fórmula na montagem da microbiota intestinal, o verdadeiro impacto do leite materno da própria mãe sobre a composição do microbioma intestinal de prematuros não é totalmente compreendido [8].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endParaRPr lang="pt-PT" dirty="0" smtClean="0">
              <a:solidFill>
                <a:srgbClr val="21212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7"/>
          </a:xfrm>
        </p:spPr>
        <p:txBody>
          <a:bodyPr rtlCol="0">
            <a:normAutofit fontScale="77500" lnSpcReduction="20000"/>
          </a:bodyPr>
          <a:lstStyle/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PT" dirty="0" smtClean="0">
                <a:solidFill>
                  <a:srgbClr val="212121"/>
                </a:solidFill>
                <a:latin typeface="+mj-lt"/>
              </a:rPr>
              <a:t>A </a:t>
            </a:r>
            <a:r>
              <a:rPr lang="pt-PT" dirty="0">
                <a:solidFill>
                  <a:srgbClr val="212121"/>
                </a:solidFill>
                <a:latin typeface="+mj-lt"/>
              </a:rPr>
              <a:t>microbiota intestinal imatura de recém-nascidos prematuros é influenciada por fatores como idade pós-natal, idade gestacional, peso ao nascer e exposições nutricionais [8,13,14,15]. 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PT" dirty="0" smtClean="0">
                <a:solidFill>
                  <a:srgbClr val="212121"/>
                </a:solidFill>
                <a:latin typeface="+mj-lt"/>
              </a:rPr>
              <a:t>No </a:t>
            </a:r>
            <a:r>
              <a:rPr lang="pt-PT" dirty="0">
                <a:solidFill>
                  <a:srgbClr val="212121"/>
                </a:solidFill>
                <a:latin typeface="+mj-lt"/>
              </a:rPr>
              <a:t>caso específico da amamentação, isso parece disfarçar a influência do peso ao nascer, o que sugere uma função protetora contra a imaturidade intestinal do recém-nascido prematuro no início da vida [8</a:t>
            </a:r>
            <a:r>
              <a:rPr lang="pt-PT" dirty="0" smtClean="0">
                <a:solidFill>
                  <a:srgbClr val="212121"/>
                </a:solidFill>
                <a:latin typeface="+mj-lt"/>
              </a:rPr>
              <a:t>].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PT" dirty="0" smtClean="0">
                <a:solidFill>
                  <a:srgbClr val="212121"/>
                </a:solidFill>
                <a:latin typeface="+mj-lt"/>
              </a:rPr>
              <a:t>Esses </a:t>
            </a:r>
            <a:r>
              <a:rPr lang="pt-PT" dirty="0">
                <a:solidFill>
                  <a:srgbClr val="212121"/>
                </a:solidFill>
                <a:latin typeface="+mj-lt"/>
              </a:rPr>
              <a:t>achados sugerem não apenas a existência de um mecanismo microbiano subjacente ao corpo de evidências que elucida que o leite materno promove a saúde intestinal do recém-nascido prematuro [16], mas também a interação dinâmica de fatores hospedeiros e alimentares que auxiliam na colonização e </a:t>
            </a:r>
            <a:r>
              <a:rPr lang="pt-PT" dirty="0" smtClean="0">
                <a:solidFill>
                  <a:srgbClr val="212121"/>
                </a:solidFill>
                <a:latin typeface="+mj-lt"/>
              </a:rPr>
              <a:t>enriquecimento </a:t>
            </a:r>
            <a:r>
              <a:rPr lang="pt-PT" dirty="0">
                <a:solidFill>
                  <a:srgbClr val="212121"/>
                </a:solidFill>
                <a:latin typeface="+mj-lt"/>
              </a:rPr>
              <a:t>de micróbios específicos durante o estabelecimento de sua microbiota intestinal [8</a:t>
            </a:r>
            <a:r>
              <a:rPr lang="pt-PT" dirty="0" smtClean="0">
                <a:solidFill>
                  <a:srgbClr val="212121"/>
                </a:solidFill>
                <a:latin typeface="+mj-lt"/>
              </a:rPr>
              <a:t>].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mtClean="0">
                <a:solidFill>
                  <a:srgbClr val="3333FF"/>
                </a:solidFill>
              </a:rPr>
              <a:t>Objetivo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eaLnBrk="1" hangingPunct="1">
              <a:lnSpc>
                <a:spcPct val="100000"/>
              </a:lnSpc>
            </a:pPr>
            <a:r>
              <a:rPr lang="pt-BR" altLang="pt-BR" b="1" smtClean="0">
                <a:solidFill>
                  <a:srgbClr val="FF3399"/>
                </a:solidFill>
                <a:latin typeface="Calibri Light" panose="020F0302020204030204" pitchFamily="34" charset="0"/>
              </a:rPr>
              <a:t>O objetivo do estudo foi de revelar a microbiota intestinal nos bebês de muito baixo peso ao nascer nos primeiros 28 dias de vida, a depender do uso de leite da própria mãe e do uso de fórmula em diferentes proporções.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Material e 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BR" dirty="0">
                <a:latin typeface="+mj-lt"/>
              </a:rPr>
              <a:t>Este estudo utilizou uma estratégia de amostragem de conveniência com pacientes recrutados da Seção de Neonatologia do Hospital de Clínicas de Porto Alegre (HCPA), Brasil, de maio de 2014 a janeiro de </a:t>
            </a:r>
            <a:r>
              <a:rPr lang="pt-BR" dirty="0" smtClean="0">
                <a:latin typeface="+mj-lt"/>
              </a:rPr>
              <a:t>2017.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BR" dirty="0" smtClean="0">
                <a:latin typeface="+mj-lt"/>
              </a:rPr>
              <a:t>Gestantes </a:t>
            </a:r>
            <a:r>
              <a:rPr lang="pt-BR" dirty="0">
                <a:latin typeface="+mj-lt"/>
              </a:rPr>
              <a:t>com idade gestacional </a:t>
            </a:r>
            <a:r>
              <a:rPr lang="pt-BR" dirty="0" smtClean="0">
                <a:latin typeface="+mj-lt"/>
              </a:rPr>
              <a:t>≤32 </a:t>
            </a:r>
            <a:r>
              <a:rPr lang="pt-BR" dirty="0">
                <a:latin typeface="+mj-lt"/>
              </a:rPr>
              <a:t>semanas que forneceram consentimento informado por escrito foram inscritas na admissão </a:t>
            </a:r>
            <a:r>
              <a:rPr lang="pt-BR" dirty="0" smtClean="0">
                <a:latin typeface="+mj-lt"/>
              </a:rPr>
              <a:t>hospitalar.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BR" dirty="0" smtClean="0">
                <a:latin typeface="+mj-lt"/>
              </a:rPr>
              <a:t>O </a:t>
            </a:r>
            <a:r>
              <a:rPr lang="pt-BR" dirty="0">
                <a:latin typeface="+mj-lt"/>
              </a:rPr>
              <a:t>protocolo do estudo foi aprovado pelo Comitê de Ética do Hospital de Clínicas de Porto Alegre (HCPA) e os responsáveis ​​assinaram o Termo de Consentimento Livre e </a:t>
            </a:r>
            <a:r>
              <a:rPr lang="pt-BR" dirty="0" smtClean="0">
                <a:latin typeface="+mj-lt"/>
              </a:rPr>
              <a:t>Esclarecido.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BR" dirty="0" smtClean="0">
                <a:latin typeface="+mj-lt"/>
              </a:rPr>
              <a:t>Os </a:t>
            </a:r>
            <a:r>
              <a:rPr lang="pt-BR" dirty="0">
                <a:latin typeface="+mj-lt"/>
              </a:rPr>
              <a:t>critérios de exclusão foram: 1) HIV ou infecções congênitas, 2) mães com abuso de substâncias e 3) malformações congênitas </a:t>
            </a:r>
            <a:r>
              <a:rPr lang="pt-BR" dirty="0" smtClean="0">
                <a:latin typeface="+mj-lt"/>
              </a:rPr>
              <a:t>neonatais.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Material e 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BR" dirty="0" smtClean="0">
                <a:latin typeface="+mj-lt"/>
              </a:rPr>
              <a:t>Os </a:t>
            </a:r>
            <a:r>
              <a:rPr lang="pt-BR" dirty="0">
                <a:latin typeface="+mj-lt"/>
              </a:rPr>
              <a:t>recém-nascidos foram divididos em cinco grupos de acordo com a alimentação: </a:t>
            </a:r>
            <a:endParaRPr lang="pt-BR" dirty="0" smtClean="0">
              <a:latin typeface="+mj-lt"/>
            </a:endParaRPr>
          </a:p>
          <a:p>
            <a:pPr marL="914400" lvl="1" indent="-457200" algn="just" eaLnBrk="1" fontAlgn="auto" hangingPunct="1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600" dirty="0" smtClean="0">
                <a:solidFill>
                  <a:srgbClr val="9900CC"/>
                </a:solidFill>
                <a:latin typeface="+mj-lt"/>
              </a:rPr>
              <a:t>leite </a:t>
            </a:r>
            <a:r>
              <a:rPr lang="pt-BR" sz="2600" dirty="0">
                <a:solidFill>
                  <a:srgbClr val="9900CC"/>
                </a:solidFill>
                <a:latin typeface="+mj-lt"/>
              </a:rPr>
              <a:t>materno exclusivo (LME</a:t>
            </a:r>
            <a:r>
              <a:rPr lang="pt-BR" sz="2600" dirty="0" smtClean="0">
                <a:solidFill>
                  <a:srgbClr val="9900CC"/>
                </a:solidFill>
                <a:latin typeface="+mj-lt"/>
              </a:rPr>
              <a:t>),</a:t>
            </a:r>
            <a:endParaRPr lang="pt-BR" sz="2600" dirty="0" smtClean="0">
              <a:solidFill>
                <a:srgbClr val="A32567"/>
              </a:solidFill>
              <a:latin typeface="+mj-lt"/>
            </a:endParaRPr>
          </a:p>
          <a:p>
            <a:pPr marL="914400" lvl="1" indent="-457200" algn="just" eaLnBrk="1" fontAlgn="auto" hangingPunct="1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600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fórmula </a:t>
            </a:r>
            <a:r>
              <a:rPr lang="pt-BR" sz="2600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exclusiva </a:t>
            </a:r>
            <a:r>
              <a:rPr lang="pt-BR" sz="2600" dirty="0" smtClean="0">
                <a:solidFill>
                  <a:schemeClr val="accent3">
                    <a:lumMod val="75000"/>
                  </a:schemeClr>
                </a:solidFill>
                <a:latin typeface="+mj-lt"/>
              </a:rPr>
              <a:t>(FLE),</a:t>
            </a:r>
          </a:p>
          <a:p>
            <a:pPr marL="914400" lvl="1" indent="-457200" algn="just" eaLnBrk="1" fontAlgn="auto" hangingPunct="1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misto de </a:t>
            </a:r>
            <a:r>
              <a:rPr lang="pt-BR" sz="26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50% leite materno próprio e 50% fórmula (MFLM</a:t>
            </a:r>
            <a:r>
              <a:rPr lang="pt-BR" sz="2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),</a:t>
            </a:r>
          </a:p>
          <a:p>
            <a:pPr marL="914400" lvl="1" indent="-457200" algn="just" eaLnBrk="1" fontAlgn="auto" hangingPunct="1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600" dirty="0" smtClean="0">
                <a:solidFill>
                  <a:srgbClr val="00B050"/>
                </a:solidFill>
                <a:latin typeface="+mj-lt"/>
              </a:rPr>
              <a:t>misto de fórmula </a:t>
            </a:r>
            <a:r>
              <a:rPr lang="pt-BR" sz="2600" dirty="0">
                <a:solidFill>
                  <a:srgbClr val="00B050"/>
                </a:solidFill>
                <a:latin typeface="+mj-lt"/>
              </a:rPr>
              <a:t>e 70% ou mais </a:t>
            </a:r>
            <a:r>
              <a:rPr lang="pt-BR" sz="2600" dirty="0" smtClean="0">
                <a:solidFill>
                  <a:srgbClr val="00B050"/>
                </a:solidFill>
                <a:latin typeface="+mj-lt"/>
              </a:rPr>
              <a:t>de leite da </a:t>
            </a:r>
            <a:r>
              <a:rPr lang="pt-BR" sz="2600" dirty="0">
                <a:solidFill>
                  <a:srgbClr val="00B050"/>
                </a:solidFill>
                <a:latin typeface="+mj-lt"/>
              </a:rPr>
              <a:t>própria </a:t>
            </a:r>
            <a:r>
              <a:rPr lang="pt-BR" sz="2600" dirty="0" smtClean="0">
                <a:solidFill>
                  <a:srgbClr val="00B050"/>
                </a:solidFill>
                <a:latin typeface="+mj-lt"/>
              </a:rPr>
              <a:t>mãe (PLM)</a:t>
            </a:r>
            <a:r>
              <a:rPr lang="pt-BR" sz="2600" dirty="0" smtClean="0">
                <a:latin typeface="+mj-lt"/>
              </a:rPr>
              <a:t>,</a:t>
            </a:r>
          </a:p>
          <a:p>
            <a:pPr marL="914400" lvl="1" indent="-457200" algn="just" eaLnBrk="1" fontAlgn="auto" hangingPunct="1">
              <a:lnSpc>
                <a:spcPct val="12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600" dirty="0" smtClean="0">
                <a:solidFill>
                  <a:srgbClr val="FF3399"/>
                </a:solidFill>
                <a:latin typeface="+mj-lt"/>
              </a:rPr>
              <a:t>misto de leite </a:t>
            </a:r>
            <a:r>
              <a:rPr lang="pt-BR" sz="2600" dirty="0">
                <a:solidFill>
                  <a:srgbClr val="FF3399"/>
                </a:solidFill>
                <a:latin typeface="+mj-lt"/>
              </a:rPr>
              <a:t>materno e 70% ou mais de fórmula (PFL</a:t>
            </a:r>
            <a:r>
              <a:rPr lang="pt-BR" sz="2600" dirty="0" smtClean="0">
                <a:solidFill>
                  <a:srgbClr val="FF3399"/>
                </a:solidFill>
                <a:latin typeface="+mj-lt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Material e 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pt-BR" altLang="pt-BR" sz="2200" smtClean="0">
                <a:latin typeface="Calibri Light" panose="020F0302020204030204" pitchFamily="34" charset="0"/>
              </a:rPr>
              <a:t>Os recém-nascidos receberam diariamente a mesma dieta por até 28 dias. As diferentes quantidades de fórmula e leite materno próprio foram oferecidas separadamente, em diferentes horários do dia, para que no final do dia a relação fosse mantida. A proporção de leite materno para fórmula teve relação com a limitação da quantidade de leite materno disponível.</a:t>
            </a:r>
          </a:p>
          <a:p>
            <a:pPr algn="just" eaLnBrk="1" hangingPunct="1">
              <a:lnSpc>
                <a:spcPct val="100000"/>
              </a:lnSpc>
            </a:pPr>
            <a:r>
              <a:rPr lang="pt-BR" altLang="pt-BR" sz="2200" smtClean="0">
                <a:latin typeface="Calibri Light" panose="020F0302020204030204" pitchFamily="34" charset="0"/>
              </a:rPr>
              <a:t>A fórmula pré-termo usada foi Pré Nan. Esta fórmula não contém nem probióticos nem prebióticos. Dados obstétricos e dados neonatais foram coletados prospectivamente.</a:t>
            </a:r>
          </a:p>
          <a:p>
            <a:pPr algn="just" eaLnBrk="1" hangingPunct="1">
              <a:lnSpc>
                <a:spcPct val="100000"/>
              </a:lnSpc>
            </a:pPr>
            <a:r>
              <a:rPr lang="pt-BR" altLang="pt-BR" sz="2200" smtClean="0">
                <a:latin typeface="Calibri Light" panose="020F0302020204030204" pitchFamily="34" charset="0"/>
              </a:rPr>
              <a:t>As amostras de fezes semanais das crianças foram coletadas de fraldas, começando com as primeiras fezes até a 4ª semana de vida. Todas as amostras foram imediatamente armazenadas em nitrogênio líquido até a extração do DNA.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Material e Métodos</a:t>
            </a:r>
            <a:br>
              <a:rPr lang="pt-BR" altLang="pt-BR" smtClean="0"/>
            </a:br>
            <a:r>
              <a:rPr lang="pt-PT" altLang="pt-BR" sz="2600" smtClean="0">
                <a:solidFill>
                  <a:srgbClr val="212121"/>
                </a:solidFill>
              </a:rPr>
              <a:t>Extração de DNA e preparação em laboratório da 16S rRNA</a:t>
            </a:r>
            <a:r>
              <a:rPr lang="pt-PT" altLang="pt-BR" sz="2600" smtClean="0"/>
              <a:t> </a:t>
            </a:r>
            <a:endParaRPr lang="pt-BR" altLang="pt-BR" sz="26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BR" u="sng" dirty="0" smtClean="0">
                <a:latin typeface="+mj-lt"/>
              </a:rPr>
              <a:t>O </a:t>
            </a:r>
            <a:r>
              <a:rPr lang="pt-BR" u="sng" dirty="0">
                <a:latin typeface="+mj-lt"/>
              </a:rPr>
              <a:t>DNA microbiano foi isolado das amostras</a:t>
            </a:r>
            <a:r>
              <a:rPr lang="pt-BR" dirty="0">
                <a:latin typeface="+mj-lt"/>
              </a:rPr>
              <a:t> usando o Kit </a:t>
            </a:r>
            <a:r>
              <a:rPr lang="pt-BR" dirty="0" err="1">
                <a:latin typeface="+mj-lt"/>
              </a:rPr>
              <a:t>QIAmp</a:t>
            </a:r>
            <a:r>
              <a:rPr lang="pt-BR" dirty="0">
                <a:latin typeface="+mj-lt"/>
              </a:rPr>
              <a:t> </a:t>
            </a:r>
            <a:r>
              <a:rPr lang="pt-BR" dirty="0" err="1">
                <a:latin typeface="+mj-lt"/>
              </a:rPr>
              <a:t>Fast</a:t>
            </a:r>
            <a:r>
              <a:rPr lang="pt-BR" dirty="0">
                <a:latin typeface="+mj-lt"/>
              </a:rPr>
              <a:t> DNA </a:t>
            </a:r>
            <a:r>
              <a:rPr lang="pt-BR" dirty="0" err="1">
                <a:latin typeface="+mj-lt"/>
              </a:rPr>
              <a:t>Stool</a:t>
            </a:r>
            <a:r>
              <a:rPr lang="pt-BR" dirty="0">
                <a:latin typeface="+mj-lt"/>
              </a:rPr>
              <a:t> Mini (</a:t>
            </a:r>
            <a:r>
              <a:rPr lang="pt-BR" dirty="0" err="1">
                <a:latin typeface="+mj-lt"/>
              </a:rPr>
              <a:t>Qiagen</a:t>
            </a:r>
            <a:r>
              <a:rPr lang="pt-BR" dirty="0">
                <a:latin typeface="+mj-lt"/>
              </a:rPr>
              <a:t>, Valencia, CA, EUA) seguindo as instruções do fabricante com modificações. Todas as amostras de DNA foram mantidas a -80˚C até o uso. </a:t>
            </a:r>
            <a:endParaRPr lang="pt-BR" dirty="0" smtClean="0">
              <a:latin typeface="+mj-lt"/>
            </a:endParaRP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BR" dirty="0" smtClean="0">
                <a:latin typeface="+mj-lt"/>
              </a:rPr>
              <a:t>A região </a:t>
            </a:r>
            <a:r>
              <a:rPr lang="pt-BR" dirty="0">
                <a:latin typeface="+mj-lt"/>
              </a:rPr>
              <a:t>V4 do gene 16S </a:t>
            </a:r>
            <a:r>
              <a:rPr lang="pt-BR" dirty="0" err="1">
                <a:latin typeface="+mj-lt"/>
              </a:rPr>
              <a:t>rRNA</a:t>
            </a:r>
            <a:r>
              <a:rPr lang="pt-BR" dirty="0">
                <a:latin typeface="+mj-lt"/>
              </a:rPr>
              <a:t> foi amplificada e sequenciada utilizando a plataforma PGM </a:t>
            </a:r>
            <a:r>
              <a:rPr lang="pt-BR" dirty="0" err="1">
                <a:latin typeface="+mj-lt"/>
              </a:rPr>
              <a:t>Ion</a:t>
            </a:r>
            <a:r>
              <a:rPr lang="pt-BR" dirty="0">
                <a:latin typeface="+mj-lt"/>
              </a:rPr>
              <a:t> </a:t>
            </a:r>
            <a:r>
              <a:rPr lang="pt-BR" dirty="0" err="1">
                <a:latin typeface="+mj-lt"/>
              </a:rPr>
              <a:t>Torrent</a:t>
            </a:r>
            <a:r>
              <a:rPr lang="pt-BR" dirty="0">
                <a:latin typeface="+mj-lt"/>
              </a:rPr>
              <a:t> (</a:t>
            </a:r>
            <a:r>
              <a:rPr lang="pt-BR" dirty="0" err="1">
                <a:latin typeface="+mj-lt"/>
              </a:rPr>
              <a:t>Thermo</a:t>
            </a:r>
            <a:r>
              <a:rPr lang="pt-BR" dirty="0">
                <a:latin typeface="+mj-lt"/>
              </a:rPr>
              <a:t> Fisher </a:t>
            </a:r>
            <a:r>
              <a:rPr lang="pt-BR" dirty="0" err="1">
                <a:latin typeface="+mj-lt"/>
              </a:rPr>
              <a:t>Scientific</a:t>
            </a:r>
            <a:r>
              <a:rPr lang="pt-BR" dirty="0">
                <a:latin typeface="+mj-lt"/>
              </a:rPr>
              <a:t>, </a:t>
            </a:r>
            <a:r>
              <a:rPr lang="pt-BR" dirty="0" err="1">
                <a:latin typeface="+mj-lt"/>
              </a:rPr>
              <a:t>Waltham</a:t>
            </a:r>
            <a:r>
              <a:rPr lang="pt-BR" dirty="0">
                <a:latin typeface="+mj-lt"/>
              </a:rPr>
              <a:t>, MA, EUA) com os </a:t>
            </a:r>
            <a:r>
              <a:rPr lang="pt-BR" dirty="0" err="1" smtClean="0">
                <a:latin typeface="+mj-lt"/>
              </a:rPr>
              <a:t>primers</a:t>
            </a:r>
            <a:r>
              <a:rPr lang="pt-BR" dirty="0" smtClean="0">
                <a:latin typeface="+mj-lt"/>
              </a:rPr>
              <a:t> </a:t>
            </a:r>
            <a:r>
              <a:rPr lang="pt-BR" dirty="0">
                <a:latin typeface="+mj-lt"/>
              </a:rPr>
              <a:t>515F e 806R [17]. </a:t>
            </a:r>
            <a:endParaRPr lang="pt-BR" dirty="0" smtClean="0">
              <a:latin typeface="+mj-lt"/>
            </a:endParaRP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BR" dirty="0" smtClean="0">
                <a:latin typeface="+mj-lt"/>
              </a:rPr>
              <a:t>As </a:t>
            </a:r>
            <a:r>
              <a:rPr lang="pt-BR" dirty="0">
                <a:latin typeface="+mj-lt"/>
              </a:rPr>
              <a:t>reações foram combinadas em concentrações </a:t>
            </a:r>
            <a:r>
              <a:rPr lang="pt-BR" dirty="0" err="1">
                <a:latin typeface="+mj-lt"/>
              </a:rPr>
              <a:t>equimolares</a:t>
            </a:r>
            <a:r>
              <a:rPr lang="pt-BR" dirty="0">
                <a:latin typeface="+mj-lt"/>
              </a:rPr>
              <a:t> para criar uma mistura composta por fragmentos </a:t>
            </a:r>
            <a:r>
              <a:rPr lang="pt-BR" u="sng" dirty="0">
                <a:latin typeface="+mj-lt"/>
              </a:rPr>
              <a:t>amplificados do gene 16S de cada amostra</a:t>
            </a:r>
            <a:r>
              <a:rPr lang="pt-BR" dirty="0">
                <a:latin typeface="+mj-lt"/>
              </a:rPr>
              <a:t>. Esta amostra composta foi usada para preparação de bibliotecas com o Sistema </a:t>
            </a:r>
            <a:r>
              <a:rPr lang="pt-BR" dirty="0" err="1">
                <a:latin typeface="+mj-lt"/>
              </a:rPr>
              <a:t>Ion</a:t>
            </a:r>
            <a:r>
              <a:rPr lang="pt-BR" dirty="0">
                <a:latin typeface="+mj-lt"/>
              </a:rPr>
              <a:t> </a:t>
            </a:r>
            <a:r>
              <a:rPr lang="pt-BR" dirty="0" err="1">
                <a:latin typeface="+mj-lt"/>
              </a:rPr>
              <a:t>OneTouch</a:t>
            </a:r>
            <a:r>
              <a:rPr lang="pt-BR" dirty="0">
                <a:latin typeface="+mj-lt"/>
              </a:rPr>
              <a:t> 2 com o Modelo de Kit </a:t>
            </a:r>
            <a:r>
              <a:rPr lang="pt-BR" dirty="0" err="1">
                <a:latin typeface="+mj-lt"/>
              </a:rPr>
              <a:t>Ion</a:t>
            </a:r>
            <a:r>
              <a:rPr lang="pt-BR" dirty="0">
                <a:latin typeface="+mj-lt"/>
              </a:rPr>
              <a:t> PGM Modelo OT2 400 (</a:t>
            </a:r>
            <a:r>
              <a:rPr lang="pt-BR" dirty="0" err="1">
                <a:latin typeface="+mj-lt"/>
              </a:rPr>
              <a:t>Thermo</a:t>
            </a:r>
            <a:r>
              <a:rPr lang="pt-BR" dirty="0">
                <a:latin typeface="+mj-lt"/>
              </a:rPr>
              <a:t> Fisher </a:t>
            </a:r>
            <a:r>
              <a:rPr lang="pt-BR" dirty="0" err="1">
                <a:latin typeface="+mj-lt"/>
              </a:rPr>
              <a:t>Scientific</a:t>
            </a:r>
            <a:r>
              <a:rPr lang="pt-BR" dirty="0">
                <a:latin typeface="+mj-lt"/>
              </a:rPr>
              <a:t>, </a:t>
            </a:r>
            <a:r>
              <a:rPr lang="pt-BR" dirty="0" err="1">
                <a:latin typeface="+mj-lt"/>
              </a:rPr>
              <a:t>Waltham</a:t>
            </a:r>
            <a:r>
              <a:rPr lang="pt-BR" dirty="0">
                <a:latin typeface="+mj-lt"/>
              </a:rPr>
              <a:t>, MA, EUA</a:t>
            </a:r>
            <a:r>
              <a:rPr lang="pt-BR" dirty="0" smtClean="0">
                <a:latin typeface="+mj-lt"/>
              </a:rPr>
              <a:t>).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pt-BR" dirty="0" smtClean="0">
                <a:latin typeface="+mj-lt"/>
              </a:rPr>
              <a:t>O </a:t>
            </a:r>
            <a:r>
              <a:rPr lang="pt-BR" u="sng" dirty="0">
                <a:latin typeface="+mj-lt"/>
              </a:rPr>
              <a:t>sequenciamento</a:t>
            </a:r>
            <a:r>
              <a:rPr lang="pt-BR" dirty="0">
                <a:latin typeface="+mj-lt"/>
              </a:rPr>
              <a:t> foi realizado usando o </a:t>
            </a:r>
            <a:r>
              <a:rPr lang="pt-BR" dirty="0" err="1">
                <a:latin typeface="+mj-lt"/>
              </a:rPr>
              <a:t>Ion</a:t>
            </a:r>
            <a:r>
              <a:rPr lang="pt-BR" dirty="0">
                <a:latin typeface="+mj-lt"/>
              </a:rPr>
              <a:t> PGM </a:t>
            </a:r>
            <a:r>
              <a:rPr lang="pt-BR" dirty="0" err="1">
                <a:latin typeface="+mj-lt"/>
              </a:rPr>
              <a:t>Sequencing</a:t>
            </a:r>
            <a:r>
              <a:rPr lang="pt-BR" dirty="0">
                <a:latin typeface="+mj-lt"/>
              </a:rPr>
              <a:t> 400 no </a:t>
            </a:r>
            <a:r>
              <a:rPr lang="pt-BR" dirty="0" err="1">
                <a:latin typeface="+mj-lt"/>
              </a:rPr>
              <a:t>Ion</a:t>
            </a:r>
            <a:r>
              <a:rPr lang="pt-BR" dirty="0">
                <a:latin typeface="+mj-lt"/>
              </a:rPr>
              <a:t> PGM System usando </a:t>
            </a:r>
            <a:r>
              <a:rPr lang="pt-BR" dirty="0" err="1">
                <a:latin typeface="+mj-lt"/>
              </a:rPr>
              <a:t>Ion</a:t>
            </a:r>
            <a:r>
              <a:rPr lang="pt-BR" dirty="0">
                <a:latin typeface="+mj-lt"/>
              </a:rPr>
              <a:t> 318 Chip v2 com um máximo de 40 amostras por microchip</a:t>
            </a:r>
            <a:endParaRPr lang="pt-BR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Material e Métodos</a:t>
            </a:r>
            <a:br>
              <a:rPr lang="pt-BR" altLang="pt-BR" smtClean="0"/>
            </a:br>
            <a:r>
              <a:rPr lang="pt-PT" altLang="pt-BR" sz="2600" smtClean="0">
                <a:solidFill>
                  <a:srgbClr val="212121"/>
                </a:solidFill>
              </a:rPr>
              <a:t>Processamento sequencial</a:t>
            </a:r>
            <a:endParaRPr lang="pt-BR" altLang="pt-BR" sz="26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760538"/>
            <a:ext cx="10515600" cy="4459287"/>
          </a:xfrm>
        </p:spPr>
        <p:txBody>
          <a:bodyPr rtlCol="0">
            <a:normAutofit fontScale="70000" lnSpcReduction="20000"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PT" sz="2900" dirty="0" smtClean="0">
                <a:solidFill>
                  <a:srgbClr val="212121"/>
                </a:solidFill>
                <a:latin typeface="+mj-lt"/>
              </a:rPr>
              <a:t>As </a:t>
            </a:r>
            <a:r>
              <a:rPr lang="pt-PT" sz="2900" dirty="0">
                <a:solidFill>
                  <a:srgbClr val="212121"/>
                </a:solidFill>
                <a:latin typeface="+mj-lt"/>
              </a:rPr>
              <a:t>seqüências cruas do </a:t>
            </a:r>
            <a:r>
              <a:rPr lang="pt-PT" sz="2900" u="sng" dirty="0">
                <a:solidFill>
                  <a:srgbClr val="212121"/>
                </a:solidFill>
                <a:latin typeface="+mj-lt"/>
              </a:rPr>
              <a:t>gene 16S rRNA</a:t>
            </a:r>
            <a:r>
              <a:rPr lang="pt-PT" sz="2900" dirty="0">
                <a:solidFill>
                  <a:srgbClr val="212121"/>
                </a:solidFill>
                <a:latin typeface="+mj-lt"/>
              </a:rPr>
              <a:t> foram analisadas seguindo as recomendações do Projeto Microbioma Brasileiro [18</a:t>
            </a:r>
            <a:r>
              <a:rPr lang="pt-PT" sz="2900" dirty="0" smtClean="0">
                <a:solidFill>
                  <a:srgbClr val="212121"/>
                </a:solidFill>
                <a:latin typeface="+mj-lt"/>
              </a:rPr>
              <a:t>].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PT" sz="2900" dirty="0" smtClean="0">
                <a:solidFill>
                  <a:srgbClr val="212121"/>
                </a:solidFill>
                <a:latin typeface="+mj-lt"/>
              </a:rPr>
              <a:t>Após </a:t>
            </a:r>
            <a:r>
              <a:rPr lang="pt-PT" sz="2900" u="sng" dirty="0">
                <a:solidFill>
                  <a:srgbClr val="212121"/>
                </a:solidFill>
                <a:latin typeface="+mj-lt"/>
              </a:rPr>
              <a:t>agrupar as seqüências em </a:t>
            </a:r>
            <a:r>
              <a:rPr lang="pt-PT" sz="2900" u="sng" dirty="0" smtClean="0">
                <a:solidFill>
                  <a:srgbClr val="212121"/>
                </a:solidFill>
                <a:latin typeface="+mj-lt"/>
              </a:rPr>
              <a:t>OTUs</a:t>
            </a:r>
            <a:r>
              <a:rPr lang="pt-PT" sz="2900" dirty="0">
                <a:solidFill>
                  <a:srgbClr val="212121"/>
                </a:solidFill>
                <a:latin typeface="+mj-lt"/>
              </a:rPr>
              <a:t> (Unidade Taxonômica Operacional)</a:t>
            </a:r>
            <a:r>
              <a:rPr lang="pt-PT" sz="2900" dirty="0" smtClean="0">
                <a:solidFill>
                  <a:srgbClr val="212121"/>
                </a:solidFill>
                <a:latin typeface="+mj-lt"/>
              </a:rPr>
              <a:t>, </a:t>
            </a:r>
            <a:r>
              <a:rPr lang="pt-PT" sz="2900" dirty="0">
                <a:solidFill>
                  <a:srgbClr val="212121"/>
                </a:solidFill>
                <a:latin typeface="+mj-lt"/>
              </a:rPr>
              <a:t>com uma similaridade de corte de 97%, </a:t>
            </a:r>
            <a:r>
              <a:rPr lang="pt-PT" sz="2900" dirty="0" smtClean="0">
                <a:solidFill>
                  <a:srgbClr val="212121"/>
                </a:solidFill>
                <a:latin typeface="+mj-lt"/>
              </a:rPr>
              <a:t>houve verificação </a:t>
            </a:r>
            <a:r>
              <a:rPr lang="pt-PT" sz="2900" dirty="0">
                <a:solidFill>
                  <a:srgbClr val="212121"/>
                </a:solidFill>
                <a:latin typeface="+mj-lt"/>
              </a:rPr>
              <a:t>para obter sequências representativas para cada filotipo </a:t>
            </a:r>
            <a:r>
              <a:rPr lang="pt-PT" sz="2900" dirty="0" smtClean="0">
                <a:solidFill>
                  <a:srgbClr val="212121"/>
                </a:solidFill>
                <a:latin typeface="+mj-lt"/>
              </a:rPr>
              <a:t>microbiano.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PT" sz="2900" dirty="0" smtClean="0">
                <a:solidFill>
                  <a:srgbClr val="212121"/>
                </a:solidFill>
                <a:latin typeface="+mj-lt"/>
              </a:rPr>
              <a:t>A </a:t>
            </a:r>
            <a:r>
              <a:rPr lang="pt-PT" sz="2900" dirty="0">
                <a:solidFill>
                  <a:srgbClr val="212121"/>
                </a:solidFill>
                <a:latin typeface="+mj-lt"/>
              </a:rPr>
              <a:t>classificação taxonômica foi realizada utilizando o SINTAX [20], contra o banco de dados Ribosomal Database Project (RDP) [21], com um limiar de confiança de 80%. O esforço de amostragem foi estimado usando a cobertura de Good [22]</a:t>
            </a:r>
            <a:r>
              <a:rPr lang="pt-PT" sz="2900" dirty="0">
                <a:latin typeface="+mj-lt"/>
              </a:rPr>
              <a:t> </a:t>
            </a:r>
            <a:endParaRPr lang="pt-PT" sz="2900" dirty="0" smtClean="0">
              <a:latin typeface="+mj-lt"/>
            </a:endParaRPr>
          </a:p>
          <a:p>
            <a:pPr marL="0" indent="0" algn="just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t-BR" sz="2900" dirty="0">
              <a:solidFill>
                <a:srgbClr val="212121"/>
              </a:solidFill>
              <a:latin typeface="+mj-lt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  <a:buFont typeface="Wingdings" panose="05000000000000000000" pitchFamily="2" charset="2"/>
              <a:buChar char="à"/>
              <a:defRPr/>
            </a:pPr>
            <a:r>
              <a:rPr lang="pt-PT" sz="2900" dirty="0" smtClean="0">
                <a:solidFill>
                  <a:srgbClr val="212121"/>
                </a:solidFill>
              </a:rPr>
              <a:t>Unidade </a:t>
            </a:r>
            <a:r>
              <a:rPr lang="pt-PT" sz="2900" dirty="0">
                <a:solidFill>
                  <a:srgbClr val="212121"/>
                </a:solidFill>
              </a:rPr>
              <a:t>Taxonômica Operacional </a:t>
            </a:r>
            <a:r>
              <a:rPr lang="pt-PT" sz="2900" dirty="0" smtClean="0">
                <a:solidFill>
                  <a:srgbClr val="212121"/>
                </a:solidFill>
              </a:rPr>
              <a:t>(OTU): </a:t>
            </a:r>
            <a:r>
              <a:rPr lang="pt-BR" sz="2900" dirty="0" smtClean="0">
                <a:solidFill>
                  <a:srgbClr val="212121"/>
                </a:solidFill>
                <a:latin typeface="+mj-lt"/>
              </a:rPr>
              <a:t>é </a:t>
            </a:r>
            <a:r>
              <a:rPr lang="pt-BR" sz="2900" dirty="0">
                <a:solidFill>
                  <a:srgbClr val="212121"/>
                </a:solidFill>
                <a:latin typeface="+mj-lt"/>
              </a:rPr>
              <a:t>um agrupamento de indivíduos da </a:t>
            </a:r>
            <a:r>
              <a:rPr lang="pt-BR" sz="2900" u="sng" dirty="0">
                <a:solidFill>
                  <a:srgbClr val="212121"/>
                </a:solidFill>
                <a:latin typeface="+mj-lt"/>
              </a:rPr>
              <a:t>mesma espécie</a:t>
            </a:r>
            <a:r>
              <a:rPr lang="pt-BR" sz="2900" dirty="0">
                <a:solidFill>
                  <a:srgbClr val="212121"/>
                </a:solidFill>
                <a:latin typeface="+mj-lt"/>
              </a:rPr>
              <a:t> cujas sequências 16s de </a:t>
            </a:r>
            <a:r>
              <a:rPr lang="pt-BR" sz="2900" dirty="0" err="1">
                <a:solidFill>
                  <a:srgbClr val="212121"/>
                </a:solidFill>
                <a:latin typeface="+mj-lt"/>
              </a:rPr>
              <a:t>rRNA</a:t>
            </a:r>
            <a:r>
              <a:rPr lang="pt-BR" sz="2900" dirty="0">
                <a:solidFill>
                  <a:srgbClr val="212121"/>
                </a:solidFill>
                <a:latin typeface="+mj-lt"/>
              </a:rPr>
              <a:t> apresentam uma semelhança de 97,5%. Essa padronização internacional permite que pesquisadores da mesma disciplina comparem seus </a:t>
            </a:r>
            <a:r>
              <a:rPr lang="pt-BR" sz="2900" dirty="0" smtClean="0">
                <a:solidFill>
                  <a:srgbClr val="212121"/>
                </a:solidFill>
                <a:latin typeface="+mj-lt"/>
              </a:rPr>
              <a:t>resultados. </a:t>
            </a:r>
            <a:r>
              <a:rPr lang="pt-BR" sz="2900" dirty="0">
                <a:solidFill>
                  <a:srgbClr val="212121"/>
                </a:solidFill>
                <a:latin typeface="+mj-lt"/>
              </a:rPr>
              <a:t>Indivíduos em diferentes </a:t>
            </a:r>
            <a:r>
              <a:rPr lang="pt-BR" sz="2900" dirty="0" err="1">
                <a:solidFill>
                  <a:srgbClr val="212121"/>
                </a:solidFill>
                <a:latin typeface="+mj-lt"/>
              </a:rPr>
              <a:t>OTUs</a:t>
            </a:r>
            <a:r>
              <a:rPr lang="pt-BR" sz="2900" dirty="0">
                <a:solidFill>
                  <a:srgbClr val="212121"/>
                </a:solidFill>
                <a:latin typeface="+mj-lt"/>
              </a:rPr>
              <a:t> não podem pertencer à mesma espécie bacteriana.</a:t>
            </a:r>
            <a:endParaRPr lang="pt-PT" sz="2900" dirty="0">
              <a:latin typeface="+mj-lt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endParaRPr lang="pt-PT" sz="4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Material e Métodos</a:t>
            </a:r>
            <a:br>
              <a:rPr lang="pt-BR" altLang="pt-BR" smtClean="0"/>
            </a:br>
            <a:r>
              <a:rPr lang="pt-PT" altLang="pt-BR" sz="2600" smtClean="0">
                <a:solidFill>
                  <a:srgbClr val="212121"/>
                </a:solidFill>
              </a:rPr>
              <a:t>Análise estatística</a:t>
            </a:r>
            <a:endParaRPr lang="pt-BR" altLang="pt-BR" sz="26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181475"/>
          </a:xfrm>
        </p:spPr>
        <p:txBody>
          <a:bodyPr rtlCol="0">
            <a:normAutofit fontScale="77500" lnSpcReduction="20000"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BR" dirty="0">
                <a:solidFill>
                  <a:srgbClr val="212121"/>
                </a:solidFill>
                <a:latin typeface="+mj-lt"/>
              </a:rPr>
              <a:t>Todos os dados clínicos foram analisados ​​utilizando o software SPSS 21.0 ao nível de significância de 5</a:t>
            </a:r>
            <a:r>
              <a:rPr lang="pt-BR" dirty="0" smtClean="0">
                <a:solidFill>
                  <a:srgbClr val="212121"/>
                </a:solidFill>
                <a:latin typeface="+mj-lt"/>
              </a:rPr>
              <a:t>%.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BR" dirty="0" smtClean="0">
                <a:solidFill>
                  <a:srgbClr val="212121"/>
                </a:solidFill>
                <a:latin typeface="+mj-lt"/>
              </a:rPr>
              <a:t>Variáveis 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​​quantitativas com distribuição normal foram descritas através de médias / DP e comparadas por ANOVA com teste de </a:t>
            </a:r>
            <a:r>
              <a:rPr lang="pt-BR" dirty="0" err="1" smtClean="0">
                <a:solidFill>
                  <a:srgbClr val="212121"/>
                </a:solidFill>
                <a:latin typeface="+mj-lt"/>
              </a:rPr>
              <a:t>Tukey</a:t>
            </a:r>
            <a:r>
              <a:rPr lang="pt-BR" dirty="0" smtClean="0">
                <a:solidFill>
                  <a:srgbClr val="212121"/>
                </a:solidFill>
                <a:latin typeface="+mj-lt"/>
              </a:rPr>
              <a:t>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BR" dirty="0" smtClean="0">
                <a:solidFill>
                  <a:srgbClr val="212121"/>
                </a:solidFill>
                <a:latin typeface="+mj-lt"/>
              </a:rPr>
              <a:t>Variáveis 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​​quantitativas com distribuição assimétrica foram descritas por meio da variação mediana / interquartil e comparadas pelo teste de </a:t>
            </a:r>
            <a:r>
              <a:rPr lang="pt-BR" dirty="0" err="1">
                <a:solidFill>
                  <a:srgbClr val="212121"/>
                </a:solidFill>
                <a:latin typeface="+mj-lt"/>
              </a:rPr>
              <a:t>Kruskall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-Wallis com teste de </a:t>
            </a:r>
            <a:r>
              <a:rPr lang="pt-BR" dirty="0" err="1" smtClean="0">
                <a:solidFill>
                  <a:srgbClr val="212121"/>
                </a:solidFill>
                <a:latin typeface="+mj-lt"/>
              </a:rPr>
              <a:t>Dunn</a:t>
            </a:r>
            <a:r>
              <a:rPr lang="pt-BR" dirty="0" smtClean="0">
                <a:solidFill>
                  <a:srgbClr val="212121"/>
                </a:solidFill>
                <a:latin typeface="+mj-lt"/>
              </a:rPr>
              <a:t>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BR" dirty="0" smtClean="0">
                <a:solidFill>
                  <a:srgbClr val="212121"/>
                </a:solidFill>
                <a:latin typeface="+mj-lt"/>
              </a:rPr>
              <a:t>Para 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comparação entre proporções, o teste </a:t>
            </a:r>
            <a:r>
              <a:rPr lang="pt-BR" dirty="0" err="1">
                <a:solidFill>
                  <a:srgbClr val="212121"/>
                </a:solidFill>
                <a:latin typeface="+mj-lt"/>
              </a:rPr>
              <a:t>qui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-quadrado de Pearson foi usado em conjunto com a análise de resíduos </a:t>
            </a:r>
            <a:r>
              <a:rPr lang="pt-BR" dirty="0" smtClean="0">
                <a:solidFill>
                  <a:srgbClr val="212121"/>
                </a:solidFill>
                <a:latin typeface="+mj-lt"/>
              </a:rPr>
              <a:t>ajustada.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BR" dirty="0" smtClean="0">
                <a:solidFill>
                  <a:srgbClr val="212121"/>
                </a:solidFill>
                <a:latin typeface="+mj-lt"/>
              </a:rPr>
              <a:t>Para 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toda a análise </a:t>
            </a:r>
            <a:r>
              <a:rPr lang="pt-BR" dirty="0" smtClean="0">
                <a:solidFill>
                  <a:srgbClr val="212121"/>
                </a:solidFill>
                <a:latin typeface="+mj-lt"/>
              </a:rPr>
              <a:t>a jusante de 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16S </a:t>
            </a:r>
            <a:r>
              <a:rPr lang="pt-BR" dirty="0" err="1">
                <a:solidFill>
                  <a:srgbClr val="212121"/>
                </a:solidFill>
                <a:latin typeface="+mj-lt"/>
              </a:rPr>
              <a:t>rRNA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, o conjunto de dados foi filtrado, mantendo apenas as </a:t>
            </a:r>
            <a:r>
              <a:rPr lang="pt-BR" dirty="0" err="1">
                <a:solidFill>
                  <a:srgbClr val="212121"/>
                </a:solidFill>
                <a:latin typeface="+mj-lt"/>
              </a:rPr>
              <a:t>OTUs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 que estavam presentes em pelo menos 30% das amostras em cada tratamento e reduzidos ao mesmo número de </a:t>
            </a:r>
            <a:r>
              <a:rPr lang="pt-BR" dirty="0" smtClean="0">
                <a:solidFill>
                  <a:srgbClr val="212121"/>
                </a:solidFill>
                <a:latin typeface="+mj-lt"/>
              </a:rPr>
              <a:t>sequências 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[23</a:t>
            </a:r>
            <a:r>
              <a:rPr lang="pt-BR" dirty="0" smtClean="0">
                <a:solidFill>
                  <a:srgbClr val="212121"/>
                </a:solidFill>
                <a:latin typeface="+mj-lt"/>
              </a:rPr>
              <a:t>].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Material e Métodos</a:t>
            </a:r>
            <a:br>
              <a:rPr lang="pt-BR" altLang="pt-BR" smtClean="0"/>
            </a:br>
            <a:r>
              <a:rPr lang="pt-PT" altLang="pt-BR" sz="2600" smtClean="0">
                <a:solidFill>
                  <a:srgbClr val="212121"/>
                </a:solidFill>
              </a:rPr>
              <a:t>Análise estatística</a:t>
            </a:r>
            <a:endParaRPr lang="pt-BR" altLang="pt-BR" sz="26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181475"/>
          </a:xfrm>
        </p:spPr>
        <p:txBody>
          <a:bodyPr rtlCol="0">
            <a:normAutofit fontScale="77500" lnSpcReduction="20000"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BR" dirty="0" smtClean="0">
                <a:solidFill>
                  <a:srgbClr val="212121"/>
                </a:solidFill>
                <a:latin typeface="+mj-lt"/>
              </a:rPr>
              <a:t>Para 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acessar as principais diferenças entre os tratamentos deste estudo, uma Análise Multivariada de Variância </a:t>
            </a:r>
            <a:r>
              <a:rPr lang="pt-BR" dirty="0" err="1">
                <a:solidFill>
                  <a:srgbClr val="212121"/>
                </a:solidFill>
                <a:latin typeface="+mj-lt"/>
              </a:rPr>
              <a:t>Permutacional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 (PERMANOVA) [26] foi realizada usando uma matriz de dissimilaridade binomial entre amostras e a função sindical implementada no pacote </a:t>
            </a:r>
            <a:r>
              <a:rPr lang="pt-BR" dirty="0" err="1">
                <a:solidFill>
                  <a:srgbClr val="212121"/>
                </a:solidFill>
                <a:latin typeface="+mj-lt"/>
              </a:rPr>
              <a:t>vegano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 [27]. Diferenças entre tratamentos foram acessadas através do software STAMP [28</a:t>
            </a:r>
            <a:r>
              <a:rPr lang="pt-BR" dirty="0" smtClean="0">
                <a:solidFill>
                  <a:srgbClr val="212121"/>
                </a:solidFill>
                <a:latin typeface="+mj-lt"/>
              </a:rPr>
              <a:t>].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BR" dirty="0" smtClean="0">
                <a:solidFill>
                  <a:srgbClr val="212121"/>
                </a:solidFill>
                <a:latin typeface="+mj-lt"/>
              </a:rPr>
              <a:t>Os 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valores de P foram obtidos pelo teste t não paramétrico de dois lados de White seguido da correção de </a:t>
            </a:r>
            <a:r>
              <a:rPr lang="pt-BR" dirty="0" err="1" smtClean="0">
                <a:solidFill>
                  <a:srgbClr val="212121"/>
                </a:solidFill>
                <a:latin typeface="+mj-lt"/>
              </a:rPr>
              <a:t>Benjamini-Hochberg</a:t>
            </a:r>
            <a:r>
              <a:rPr lang="pt-BR" dirty="0" smtClean="0">
                <a:solidFill>
                  <a:srgbClr val="212121"/>
                </a:solidFill>
                <a:latin typeface="+mj-lt"/>
              </a:rPr>
              <a:t> FDR.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BR" dirty="0" smtClean="0">
                <a:solidFill>
                  <a:srgbClr val="212121"/>
                </a:solidFill>
                <a:latin typeface="+mj-lt"/>
              </a:rPr>
              <a:t>Um </a:t>
            </a:r>
            <a:r>
              <a:rPr lang="pt-BR" dirty="0">
                <a:solidFill>
                  <a:srgbClr val="212121"/>
                </a:solidFill>
                <a:latin typeface="+mj-lt"/>
              </a:rPr>
              <a:t>valor de p &lt;0,05 juntamente com um filtro de tamanho de efeito (diferença entre proporções </a:t>
            </a:r>
            <a:r>
              <a:rPr lang="pt-BR" sz="2700" dirty="0">
                <a:solidFill>
                  <a:srgbClr val="212121"/>
                </a:solidFill>
                <a:latin typeface="+mj-lt"/>
              </a:rPr>
              <a:t>de tamanho de efeito &lt;1,00) foi aplicado para determinar os taxa mais importantes que diferiram entre os tratamentos. 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BR" sz="2700" dirty="0" smtClean="0">
                <a:solidFill>
                  <a:srgbClr val="212121"/>
                </a:solidFill>
                <a:latin typeface="+mj-lt"/>
              </a:rPr>
              <a:t>A </a:t>
            </a:r>
            <a:r>
              <a:rPr lang="pt-BR" sz="2700" dirty="0">
                <a:solidFill>
                  <a:srgbClr val="212121"/>
                </a:solidFill>
                <a:latin typeface="+mj-lt"/>
              </a:rPr>
              <a:t>análise ao longo do período de 28 dias foi realizada usando meta-análise dos tamanhos de efeito reportados em múltiplos pontos usando o modo misto linear geral [29</a:t>
            </a:r>
            <a:r>
              <a:rPr lang="pt-BR" sz="2700" dirty="0" smtClean="0">
                <a:solidFill>
                  <a:srgbClr val="212121"/>
                </a:solidFill>
                <a:latin typeface="+mj-lt"/>
              </a:rPr>
              <a:t>].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795338" y="365125"/>
            <a:ext cx="10515600" cy="1325563"/>
          </a:xfrm>
        </p:spPr>
        <p:txBody>
          <a:bodyPr/>
          <a:lstStyle/>
          <a:p>
            <a:pPr eaLnBrk="1" hangingPunct="1"/>
            <a:r>
              <a:rPr lang="pt-BR" altLang="pt-BR" smtClean="0"/>
              <a:t>Resultados</a:t>
            </a:r>
            <a:endParaRPr lang="pt-BR" altLang="pt-BR" sz="2600" smtClean="0"/>
          </a:p>
        </p:txBody>
      </p:sp>
      <p:pic>
        <p:nvPicPr>
          <p:cNvPr id="15363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" y="1833563"/>
            <a:ext cx="10186988" cy="477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Espaço Reservado para Conteúdo 2"/>
          <p:cNvGrpSpPr>
            <a:grpSpLocks/>
          </p:cNvGrpSpPr>
          <p:nvPr/>
        </p:nvGrpSpPr>
        <p:grpSpPr bwMode="auto">
          <a:xfrm>
            <a:off x="3713163" y="347663"/>
            <a:ext cx="7704137" cy="1365250"/>
            <a:chOff x="2339" y="219"/>
            <a:chExt cx="4853" cy="860"/>
          </a:xfrm>
        </p:grpSpPr>
        <p:pic>
          <p:nvPicPr>
            <p:cNvPr id="15364" name="Espaço Reservado para Conteúdo 2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" y="219"/>
              <a:ext cx="4853" cy="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365" name="Text Box 5"/>
            <p:cNvSpPr txBox="1">
              <a:spLocks noChangeArrowheads="1"/>
            </p:cNvSpPr>
            <p:nvPr/>
          </p:nvSpPr>
          <p:spPr bwMode="auto">
            <a:xfrm>
              <a:off x="2351" y="230"/>
              <a:ext cx="4828" cy="8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marL="2286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6858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buFont typeface="Arial" panose="020B0604020202020204" pitchFamily="34" charset="0"/>
                <a:buChar char="•"/>
              </a:pPr>
              <a:r>
                <a:rPr lang="pt-BR" altLang="pt-BR" sz="1600">
                  <a:latin typeface="Calibri Light" panose="020F0302020204030204" pitchFamily="34" charset="0"/>
                </a:rPr>
                <a:t>Um total de 175 amostras de 62 recém-nascidos pré-termo divididos em cinco grupos (7 em LME, 8 em FLE, 16 em PLM, 16 em PFL e 15 em MFLM) foram coletados e analisados. </a:t>
              </a:r>
            </a:p>
            <a:p>
              <a:pPr algn="just">
                <a:buFont typeface="Arial" panose="020B0604020202020204" pitchFamily="34" charset="0"/>
                <a:buChar char="•"/>
              </a:pPr>
              <a:r>
                <a:rPr lang="pt-BR" altLang="pt-BR" sz="1600">
                  <a:latin typeface="Calibri Light" panose="020F0302020204030204" pitchFamily="34" charset="0"/>
                </a:rPr>
                <a:t>Os cinco grupos foram semelhantes em relação aos dados maternos e obstétricos (</a:t>
              </a:r>
              <a:r>
                <a:rPr lang="pt-BR" altLang="pt-BR" sz="1600">
                  <a:solidFill>
                    <a:srgbClr val="3333FF"/>
                  </a:solidFill>
                  <a:latin typeface="Calibri Light" panose="020F0302020204030204" pitchFamily="34" charset="0"/>
                </a:rPr>
                <a:t>Tabela 1</a:t>
              </a:r>
              <a:r>
                <a:rPr lang="pt-BR" altLang="pt-BR" sz="1600">
                  <a:latin typeface="Calibri Light" panose="020F0302020204030204" pitchFamily="34" charset="0"/>
                </a:rPr>
                <a:t>). Os dados neonatais são mostrados na </a:t>
              </a:r>
              <a:r>
                <a:rPr lang="pt-BR" altLang="pt-BR" sz="1600">
                  <a:solidFill>
                    <a:srgbClr val="3333FF"/>
                  </a:solidFill>
                  <a:latin typeface="Calibri Light" panose="020F0302020204030204" pitchFamily="34" charset="0"/>
                </a:rPr>
                <a:t>Tabela 2.</a:t>
              </a:r>
              <a:endParaRPr lang="pt-PT" altLang="pt-BR" sz="1600">
                <a:solidFill>
                  <a:srgbClr val="3333FF"/>
                </a:solidFill>
                <a:latin typeface="Calibri Light" panose="020F030202020403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Resultados</a:t>
            </a:r>
            <a:endParaRPr lang="pt-BR" altLang="pt-BR" sz="2600" smtClean="0"/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00000"/>
              </a:lnSpc>
              <a:spcBef>
                <a:spcPct val="0"/>
              </a:spcBef>
            </a:pPr>
            <a:endParaRPr lang="pt-PT" altLang="pt-BR" sz="4000" smtClean="0">
              <a:latin typeface="Arial" panose="020B0604020202020204" pitchFamily="34" charset="0"/>
            </a:endParaRPr>
          </a:p>
        </p:txBody>
      </p:sp>
      <p:pic>
        <p:nvPicPr>
          <p:cNvPr id="16388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501650"/>
            <a:ext cx="11452225" cy="550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spaço Reservado para Conteúdo 2"/>
          <p:cNvGrpSpPr>
            <a:grpSpLocks noGrp="1"/>
          </p:cNvGrpSpPr>
          <p:nvPr/>
        </p:nvGrpSpPr>
        <p:grpSpPr bwMode="auto">
          <a:xfrm>
            <a:off x="5973763" y="3402013"/>
            <a:ext cx="5559425" cy="1504950"/>
            <a:chOff x="3763" y="2143"/>
            <a:chExt cx="3502" cy="948"/>
          </a:xfrm>
        </p:grpSpPr>
        <p:pic>
          <p:nvPicPr>
            <p:cNvPr id="17410" name="Espaço Reservado para Conteúdo 2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3" y="2143"/>
              <a:ext cx="3502" cy="9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411" name="Text Box 3"/>
            <p:cNvSpPr txBox="1">
              <a:spLocks noChangeArrowheads="1"/>
            </p:cNvSpPr>
            <p:nvPr/>
          </p:nvSpPr>
          <p:spPr bwMode="auto">
            <a:xfrm>
              <a:off x="3775" y="2152"/>
              <a:ext cx="3476" cy="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marL="2286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6858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buFont typeface="Arial" panose="020B0604020202020204" pitchFamily="34" charset="0"/>
                <a:buChar char="•"/>
              </a:pPr>
              <a:r>
                <a:rPr lang="pt-BR" altLang="pt-BR" sz="1300">
                  <a:latin typeface="Arial" panose="020B0604020202020204" pitchFamily="34" charset="0"/>
                </a:rPr>
                <a:t>As diferenças da comunidade microbiana no nível OTU (corte de similaridade de 97% para definição de agrupamento) encontrado em amostras fecais de recém-nascidos prematuros alimentados com cinco dietas diferentes durante um período de 28 dias são apresentados na Fig. 1. </a:t>
              </a:r>
            </a:p>
          </p:txBody>
        </p:sp>
      </p:grpSp>
      <p:pic>
        <p:nvPicPr>
          <p:cNvPr id="17413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261938"/>
            <a:ext cx="5243512" cy="448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9" t="21611" r="16776" b="29269"/>
          <a:stretch>
            <a:fillRect/>
          </a:stretch>
        </p:blipFill>
        <p:spPr bwMode="auto">
          <a:xfrm>
            <a:off x="6145213" y="368300"/>
            <a:ext cx="5600700" cy="290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12" t="77950" r="9846" b="9550"/>
          <a:stretch>
            <a:fillRect/>
          </a:stretch>
        </p:blipFill>
        <p:spPr bwMode="auto">
          <a:xfrm>
            <a:off x="1004888" y="5162550"/>
            <a:ext cx="1005522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spaço Reservado para Conteúdo 2"/>
          <p:cNvGrpSpPr>
            <a:grpSpLocks noGrp="1"/>
          </p:cNvGrpSpPr>
          <p:nvPr/>
        </p:nvGrpSpPr>
        <p:grpSpPr bwMode="auto">
          <a:xfrm>
            <a:off x="433388" y="317500"/>
            <a:ext cx="11320462" cy="1504950"/>
            <a:chOff x="273" y="200"/>
            <a:chExt cx="7131" cy="948"/>
          </a:xfrm>
        </p:grpSpPr>
        <p:pic>
          <p:nvPicPr>
            <p:cNvPr id="18434" name="Espaço Reservado para Conteúdo 2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" y="200"/>
              <a:ext cx="7131" cy="9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435" name="Text Box 3"/>
            <p:cNvSpPr txBox="1">
              <a:spLocks noChangeArrowheads="1"/>
            </p:cNvSpPr>
            <p:nvPr/>
          </p:nvSpPr>
          <p:spPr bwMode="auto">
            <a:xfrm>
              <a:off x="284" y="213"/>
              <a:ext cx="7104" cy="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marL="2286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6858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buFont typeface="Arial" panose="020B0604020202020204" pitchFamily="34" charset="0"/>
                <a:buChar char="•"/>
              </a:pPr>
              <a:r>
                <a:rPr lang="pt-BR" altLang="pt-BR">
                  <a:latin typeface="Arial" panose="020B0604020202020204" pitchFamily="34" charset="0"/>
                </a:rPr>
                <a:t>A análise ordinária revelou diferenças significativas na estrutura da comunidade microbiana entre os tratamentos, sugerindo que a alimentação com diferentes dietas foi responsável pela montagem da comunidade de pré-termo.</a:t>
              </a:r>
            </a:p>
            <a:p>
              <a:pPr algn="just">
                <a:buFont typeface="Arial" panose="020B0604020202020204" pitchFamily="34" charset="0"/>
                <a:buChar char="•"/>
              </a:pPr>
              <a:r>
                <a:rPr lang="pt-BR" altLang="pt-BR">
                  <a:latin typeface="Arial" panose="020B0604020202020204" pitchFamily="34" charset="0"/>
                </a:rPr>
                <a:t>Essas diferenças foram confirmadas pela análise multivariada permutacional de variância (</a:t>
              </a:r>
              <a:r>
                <a:rPr lang="pt-BR" altLang="pt-BR">
                  <a:solidFill>
                    <a:srgbClr val="3333FF"/>
                  </a:solidFill>
                  <a:latin typeface="Arial" panose="020B0604020202020204" pitchFamily="34" charset="0"/>
                </a:rPr>
                <a:t>Tabela 3</a:t>
              </a:r>
              <a:r>
                <a:rPr lang="pt-BR" altLang="pt-BR">
                  <a:latin typeface="Arial" panose="020B0604020202020204" pitchFamily="34" charset="0"/>
                </a:rPr>
                <a:t>). </a:t>
              </a:r>
            </a:p>
          </p:txBody>
        </p:sp>
      </p:grpSp>
      <p:pic>
        <p:nvPicPr>
          <p:cNvPr id="18437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0" y="2011363"/>
            <a:ext cx="7396163" cy="474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>
          <a:xfrm>
            <a:off x="838200" y="280988"/>
            <a:ext cx="10515600" cy="1325562"/>
          </a:xfrm>
        </p:spPr>
        <p:txBody>
          <a:bodyPr/>
          <a:lstStyle/>
          <a:p>
            <a:pPr eaLnBrk="1" hangingPunct="1"/>
            <a:r>
              <a:rPr lang="pt-BR" altLang="pt-BR" smtClean="0"/>
              <a:t>Resultados</a:t>
            </a:r>
            <a:br>
              <a:rPr lang="pt-BR" altLang="pt-BR" smtClean="0"/>
            </a:br>
            <a:r>
              <a:rPr lang="pt-BR" altLang="pt-BR" sz="2600" smtClean="0"/>
              <a:t>Diferenças gerais na comunidade microbiana quando comparadas as dietas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606550"/>
            <a:ext cx="10515600" cy="4630738"/>
          </a:xfr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 anchor="ctr">
            <a:noAutofit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</a:pPr>
            <a:r>
              <a:rPr lang="pt-BR" altLang="pt-BR" sz="2000" smtClean="0">
                <a:latin typeface="Calibri Light" panose="020F0302020204030204" pitchFamily="34" charset="0"/>
              </a:rPr>
              <a:t>As análises gerais (todas as amostras) indicam que aproximadamente 31% da variação nas distâncias entre os tratamentos foi explicada pelas diferentes dietas fornecidas em cada tratamento.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</a:pPr>
            <a:endParaRPr lang="pt-BR" altLang="pt-BR" sz="2000" smtClean="0">
              <a:latin typeface="Calibri Light" panose="020F0302020204030204" pitchFamily="34" charset="0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</a:pPr>
            <a:r>
              <a:rPr lang="pt-BR" altLang="pt-BR" sz="2000" smtClean="0">
                <a:latin typeface="Calibri Light" panose="020F0302020204030204" pitchFamily="34" charset="0"/>
              </a:rPr>
              <a:t>Comparações entre pares revelaram que </a:t>
            </a:r>
            <a:r>
              <a:rPr lang="pt-BR" altLang="pt-BR" sz="2000" b="1" smtClean="0">
                <a:latin typeface="Calibri Light" panose="020F0302020204030204" pitchFamily="34" charset="0"/>
              </a:rPr>
              <a:t>as dietas baseadas em leite materno reuniram comunidades microbianas com grande variação dentro do grupo </a:t>
            </a:r>
            <a:r>
              <a:rPr lang="pt-BR" altLang="pt-BR" sz="2000" smtClean="0">
                <a:latin typeface="Calibri Light" panose="020F0302020204030204" pitchFamily="34" charset="0"/>
              </a:rPr>
              <a:t>(por exemplo, maiores diferenças entre comunidades microbianas de indivíduos alimentados com leite materno), </a:t>
            </a:r>
            <a:r>
              <a:rPr lang="pt-BR" altLang="pt-BR" sz="2000" b="1" smtClean="0">
                <a:latin typeface="Calibri Light" panose="020F0302020204030204" pitchFamily="34" charset="0"/>
              </a:rPr>
              <a:t>enquanto dietas baseadas em fórmula criaram comunidades microbianas similares</a:t>
            </a:r>
            <a:r>
              <a:rPr lang="pt-BR" altLang="pt-BR" sz="2000" smtClean="0">
                <a:latin typeface="Calibri Light" panose="020F0302020204030204" pitchFamily="34" charset="0"/>
              </a:rPr>
              <a:t> (</a:t>
            </a:r>
            <a:r>
              <a:rPr lang="pt-BR" altLang="pt-BR" sz="2000" smtClean="0">
                <a:solidFill>
                  <a:srgbClr val="3333FF"/>
                </a:solidFill>
                <a:latin typeface="Calibri Light" panose="020F0302020204030204" pitchFamily="34" charset="0"/>
              </a:rPr>
              <a:t>Fig. 1A e 1B</a:t>
            </a:r>
            <a:r>
              <a:rPr lang="pt-BR" altLang="pt-BR" sz="2000" smtClean="0">
                <a:latin typeface="Calibri Light" panose="020F0302020204030204" pitchFamily="34" charset="0"/>
              </a:rPr>
              <a:t>) (</a:t>
            </a:r>
            <a:r>
              <a:rPr lang="pt-BR" altLang="pt-BR" sz="2000" smtClean="0">
                <a:solidFill>
                  <a:srgbClr val="3333FF"/>
                </a:solidFill>
                <a:latin typeface="Calibri Light" panose="020F0302020204030204" pitchFamily="34" charset="0"/>
              </a:rPr>
              <a:t>Tabela 3</a:t>
            </a:r>
            <a:r>
              <a:rPr lang="pt-BR" altLang="pt-BR" sz="2000" smtClean="0">
                <a:latin typeface="Calibri Light" panose="020F0302020204030204" pitchFamily="34" charset="0"/>
              </a:rPr>
              <a:t> ).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</a:pPr>
            <a:endParaRPr lang="pt-BR" altLang="pt-BR" sz="2000" smtClean="0">
              <a:latin typeface="Calibri Light" panose="020F0302020204030204" pitchFamily="34" charset="0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</a:pPr>
            <a:r>
              <a:rPr lang="pt-BR" altLang="pt-BR" sz="2000" b="1" smtClean="0">
                <a:latin typeface="Calibri Light" panose="020F0302020204030204" pitchFamily="34" charset="0"/>
              </a:rPr>
              <a:t>O uso do leite materno foi responsável pela maior variação observada entre as dietas. A maior variação entre os tratamentos foi observada entre as amostras em leite materno exclusivo e amostras sob fórmula exclusiva.</a:t>
            </a:r>
            <a:endParaRPr lang="pt-PT" altLang="pt-BR" sz="2000" smtClean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Resultados</a:t>
            </a:r>
            <a:br>
              <a:rPr lang="pt-BR" altLang="pt-BR" smtClean="0"/>
            </a:br>
            <a:r>
              <a:rPr lang="pt-BR" altLang="pt-BR" sz="2600" smtClean="0"/>
              <a:t>Diferenças gerais na comunidade microbiana quando comparadas as dietas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  <a:ln w="34925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5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500" smtClean="0">
                <a:latin typeface="Calibri Light" panose="020F0302020204030204" pitchFamily="34" charset="0"/>
              </a:rPr>
              <a:t>A maiores variações nas distâncias entre os tratamentos foram observadas naquelas comparações envolvendo apenas o uso de leite materno.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5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500" smtClean="0">
                <a:latin typeface="Calibri Light" panose="020F0302020204030204" pitchFamily="34" charset="0"/>
              </a:rPr>
              <a:t>Aproximadamente 37% da variação na distância entre as comunidades microbianas pode ser explicada pelo tratamento com leite materno apenas em comparação com a dieta baseada preferencialmente em fórmula (Tabela 3).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5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500" smtClean="0">
                <a:latin typeface="Calibri Light" panose="020F0302020204030204" pitchFamily="34" charset="0"/>
              </a:rPr>
              <a:t>De acordo com a análise de ordenação, as medidas de diversidade alfa indicaram diferenças significativas (p-valor &lt;0,001 de acordo com o teste de Kruskal-Wallis) entre a riqueza de OTUs dentro dos tratamentos (</a:t>
            </a:r>
            <a:r>
              <a:rPr lang="pt-BR" altLang="pt-BR" sz="2500" smtClean="0">
                <a:solidFill>
                  <a:srgbClr val="3333FF"/>
                </a:solidFill>
                <a:latin typeface="Calibri Light" panose="020F0302020204030204" pitchFamily="34" charset="0"/>
              </a:rPr>
              <a:t>Fig. 2</a:t>
            </a:r>
            <a:r>
              <a:rPr lang="pt-BR" altLang="pt-BR" sz="2500" smtClean="0">
                <a:latin typeface="Calibri Light" panose="020F0302020204030204" pitchFamily="34" charset="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8" y="481013"/>
            <a:ext cx="6494462" cy="582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ço Reservado para Conteúdo 2"/>
          <p:cNvSpPr>
            <a:spLocks noGrp="1"/>
          </p:cNvSpPr>
          <p:nvPr>
            <p:ph idx="1"/>
          </p:nvPr>
        </p:nvSpPr>
        <p:spPr>
          <a:xfrm>
            <a:off x="7169150" y="481013"/>
            <a:ext cx="4521200" cy="5756275"/>
          </a:xfr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 rIns="216000" rtlCol="0" anchor="ctr">
            <a:noAutofit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2000" dirty="0">
                <a:latin typeface="+mj-lt"/>
              </a:rPr>
              <a:t>A dieta composta apenas por leite materno (LME) permitiu maior riqueza microbiana (média de 85 </a:t>
            </a:r>
            <a:r>
              <a:rPr lang="pt-BR" sz="2000" dirty="0" err="1">
                <a:latin typeface="+mj-lt"/>
              </a:rPr>
              <a:t>OTUs</a:t>
            </a:r>
            <a:r>
              <a:rPr lang="pt-BR" sz="2000" dirty="0">
                <a:latin typeface="+mj-lt"/>
              </a:rPr>
              <a:t>). Por outro lado, a dieta preferencialmente baseada em fórmula (PFL) apresentou a menor riqueza (média de 9 </a:t>
            </a:r>
            <a:r>
              <a:rPr lang="pt-BR" sz="2000" dirty="0" err="1">
                <a:latin typeface="+mj-lt"/>
              </a:rPr>
              <a:t>OTUs</a:t>
            </a:r>
            <a:r>
              <a:rPr lang="pt-BR" sz="2000" dirty="0">
                <a:latin typeface="+mj-lt"/>
              </a:rPr>
              <a:t>) (Fig. 2). 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2000" dirty="0">
                <a:latin typeface="+mj-lt"/>
              </a:rPr>
              <a:t>O número médio de </a:t>
            </a:r>
            <a:r>
              <a:rPr lang="pt-BR" sz="2000" dirty="0" err="1">
                <a:latin typeface="+mj-lt"/>
              </a:rPr>
              <a:t>OTUs</a:t>
            </a:r>
            <a:r>
              <a:rPr lang="pt-BR" sz="2000" dirty="0">
                <a:latin typeface="+mj-lt"/>
              </a:rPr>
              <a:t> encontrados nas outras dietas foi semelhante. As dietas baseadas apenas na fórmula (FLE) e preferencialmente no leite materno (PLM) apresentaram uma média de 29 e 23 </a:t>
            </a:r>
            <a:r>
              <a:rPr lang="pt-BR" sz="2000" dirty="0" err="1">
                <a:latin typeface="+mj-lt"/>
              </a:rPr>
              <a:t>OTUs</a:t>
            </a:r>
            <a:r>
              <a:rPr lang="pt-BR" sz="2000" dirty="0">
                <a:latin typeface="+mj-lt"/>
              </a:rPr>
              <a:t> respectivamente e a dieta baseada em uma mistura de fórmula e leite materno apresentou uma média de 25 </a:t>
            </a:r>
            <a:r>
              <a:rPr lang="pt-BR" sz="2000" dirty="0" err="1">
                <a:latin typeface="+mj-lt"/>
              </a:rPr>
              <a:t>OTUs</a:t>
            </a:r>
            <a:r>
              <a:rPr lang="pt-BR" sz="2000" dirty="0" smtClean="0">
                <a:latin typeface="+mj-lt"/>
              </a:rPr>
              <a:t>.</a:t>
            </a:r>
            <a:endParaRPr lang="pt-PT" sz="2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900" smtClean="0"/>
              <a:t>Resultados</a:t>
            </a:r>
            <a:r>
              <a:rPr lang="pt-BR" altLang="pt-BR" smtClean="0"/>
              <a:t/>
            </a:r>
            <a:br>
              <a:rPr lang="pt-BR" altLang="pt-BR" smtClean="0"/>
            </a:br>
            <a:r>
              <a:rPr lang="pt-BR" altLang="pt-BR" sz="2900" smtClean="0"/>
              <a:t>Identificação das principais diferenças taxonômicas entre as dietas.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Uma </a:t>
            </a:r>
            <a:r>
              <a:rPr lang="pt-BR" sz="4000" dirty="0">
                <a:latin typeface="+mj-lt"/>
              </a:rPr>
              <a:t>vez que as diferenças globais entre comunidades microbianas encontradas em amostras fecais de recém-nascidos prematuros alimentados com diferentes dietas durante 28 dias foram detectadas, o próximo passo foi identificar </a:t>
            </a:r>
            <a:r>
              <a:rPr lang="pt-BR" sz="4000" dirty="0" smtClean="0">
                <a:latin typeface="+mj-lt"/>
              </a:rPr>
              <a:t>a taxa microbiana </a:t>
            </a:r>
            <a:r>
              <a:rPr lang="pt-BR" sz="4000" dirty="0">
                <a:latin typeface="+mj-lt"/>
              </a:rPr>
              <a:t>r</a:t>
            </a:r>
            <a:r>
              <a:rPr lang="pt-BR" sz="4000" dirty="0" smtClean="0">
                <a:latin typeface="+mj-lt"/>
              </a:rPr>
              <a:t>esponsáveis </a:t>
            </a:r>
            <a:r>
              <a:rPr lang="pt-BR" sz="4000" dirty="0">
                <a:latin typeface="+mj-lt"/>
              </a:rPr>
              <a:t>​​por essa </a:t>
            </a:r>
            <a:r>
              <a:rPr lang="pt-BR" sz="4000" dirty="0" smtClean="0">
                <a:latin typeface="+mj-lt"/>
              </a:rPr>
              <a:t>diferença.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endParaRPr lang="pt-BR" sz="4000" dirty="0" smtClean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Para </a:t>
            </a:r>
            <a:r>
              <a:rPr lang="pt-BR" sz="4000" dirty="0">
                <a:latin typeface="+mj-lt"/>
              </a:rPr>
              <a:t>detectar diferenças entre os tratamentos ao nível do gênero, foi realizada uma abundância diferencial pareada com base no teste t não-paramétrico de dois lados seguido da correção FDR de </a:t>
            </a:r>
            <a:r>
              <a:rPr lang="pt-BR" sz="4000" dirty="0" err="1" smtClean="0">
                <a:latin typeface="+mj-lt"/>
              </a:rPr>
              <a:t>Benjamini-Hochberg</a:t>
            </a:r>
            <a:r>
              <a:rPr lang="pt-BR" sz="4000" dirty="0" smtClean="0">
                <a:latin typeface="+mj-lt"/>
              </a:rPr>
              <a:t>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endParaRPr lang="pt-BR" sz="4000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Como </a:t>
            </a:r>
            <a:r>
              <a:rPr lang="pt-BR" sz="4000" dirty="0">
                <a:latin typeface="+mj-lt"/>
              </a:rPr>
              <a:t>o tratamento com LME apresentou a maior diferença na comunidade microbiana entre as dietas, as comparações entre pares foram realizadas entre LME e as outras </a:t>
            </a:r>
            <a:r>
              <a:rPr lang="pt-BR" sz="4000" dirty="0" smtClean="0">
                <a:latin typeface="+mj-lt"/>
              </a:rPr>
              <a:t>dietas.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pic>
        <p:nvPicPr>
          <p:cNvPr id="23555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168275"/>
            <a:ext cx="11352212" cy="636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900" smtClean="0"/>
              <a:t>Resultados</a:t>
            </a:r>
            <a:r>
              <a:rPr lang="pt-BR" altLang="pt-BR" smtClean="0"/>
              <a:t/>
            </a:r>
            <a:br>
              <a:rPr lang="pt-BR" altLang="pt-BR" smtClean="0"/>
            </a:br>
            <a:r>
              <a:rPr lang="pt-BR" altLang="pt-BR" sz="2900" smtClean="0"/>
              <a:t>Identificação das principais diferenças taxonômicas entre as dietas.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60888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200" smtClean="0">
                <a:latin typeface="Calibri Light" panose="020F0302020204030204" pitchFamily="34" charset="0"/>
              </a:rPr>
              <a:t>A proporção média do gênero </a:t>
            </a:r>
            <a:r>
              <a:rPr lang="pt-BR" altLang="pt-BR" sz="2200" i="1" smtClean="0">
                <a:latin typeface="Calibri Light" panose="020F0302020204030204" pitchFamily="34" charset="0"/>
              </a:rPr>
              <a:t>Escherichia</a:t>
            </a:r>
            <a:r>
              <a:rPr lang="pt-BR" altLang="pt-BR" sz="2200" smtClean="0">
                <a:latin typeface="Calibri Light" panose="020F0302020204030204" pitchFamily="34" charset="0"/>
              </a:rPr>
              <a:t> foi sempre maior nos tratamentos contendo fórmula (FLE, PLM, MFLM e PFL) do que no tratamento apenas com leite materno.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2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200" smtClean="0">
                <a:latin typeface="Calibri Light" panose="020F0302020204030204" pitchFamily="34" charset="0"/>
              </a:rPr>
              <a:t>Particularmente, a dieta à base de leite materno apresentou maior abundância de </a:t>
            </a:r>
            <a:r>
              <a:rPr lang="pt-BR" altLang="pt-BR" sz="2200" i="1" smtClean="0">
                <a:latin typeface="Calibri Light" panose="020F0302020204030204" pitchFamily="34" charset="0"/>
              </a:rPr>
              <a:t>Acinetobacter, Bradyrhizobium, Caulobacter, Corynebacterium</a:t>
            </a:r>
            <a:r>
              <a:rPr lang="pt-BR" altLang="pt-BR" sz="2200" smtClean="0">
                <a:latin typeface="Calibri Light" panose="020F0302020204030204" pitchFamily="34" charset="0"/>
              </a:rPr>
              <a:t> e </a:t>
            </a:r>
            <a:r>
              <a:rPr lang="pt-BR" altLang="pt-BR" sz="2200" i="1" smtClean="0">
                <a:latin typeface="Calibri Light" panose="020F0302020204030204" pitchFamily="34" charset="0"/>
              </a:rPr>
              <a:t>Paenibacillus, Burkholderia, Faecalibacterium, Sphingomonas</a:t>
            </a:r>
            <a:r>
              <a:rPr lang="pt-BR" altLang="pt-BR" sz="2200" smtClean="0">
                <a:latin typeface="Calibri Light" panose="020F0302020204030204" pitchFamily="34" charset="0"/>
              </a:rPr>
              <a:t> e o gênero desconhecido da família </a:t>
            </a:r>
            <a:r>
              <a:rPr lang="pt-BR" altLang="pt-BR" sz="2200" i="1" smtClean="0">
                <a:latin typeface="Calibri Light" panose="020F0302020204030204" pitchFamily="34" charset="0"/>
              </a:rPr>
              <a:t>Microbacteriaceae</a:t>
            </a:r>
            <a:r>
              <a:rPr lang="pt-BR" altLang="pt-BR" sz="2200" smtClean="0">
                <a:latin typeface="Calibri Light" panose="020F0302020204030204" pitchFamily="34" charset="0"/>
              </a:rPr>
              <a:t> em comparação aos demais tratamentos.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2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200" smtClean="0">
                <a:latin typeface="Calibri Light" panose="020F0302020204030204" pitchFamily="34" charset="0"/>
              </a:rPr>
              <a:t>Em comparação com a dieta baseada no leite materno, a dieta preferencialmente baseada no leite materno (PLM) e a dieta composta por uma mistura de fórmula e leite materno aumentaram a abundância de </a:t>
            </a:r>
            <a:r>
              <a:rPr lang="pt-BR" altLang="pt-BR" sz="2200" i="1" smtClean="0">
                <a:latin typeface="Calibri Light" panose="020F0302020204030204" pitchFamily="34" charset="0"/>
              </a:rPr>
              <a:t>Clostridium</a:t>
            </a:r>
            <a:r>
              <a:rPr lang="pt-BR" altLang="pt-BR" sz="2200" smtClean="0">
                <a:latin typeface="Calibri Light" panose="020F0302020204030204" pitchFamily="34" charset="0"/>
              </a:rPr>
              <a:t> e </a:t>
            </a:r>
            <a:r>
              <a:rPr lang="pt-BR" altLang="pt-BR" sz="2200" i="1" smtClean="0">
                <a:latin typeface="Calibri Light" panose="020F0302020204030204" pitchFamily="34" charset="0"/>
              </a:rPr>
              <a:t>Escherichia</a:t>
            </a:r>
            <a:r>
              <a:rPr lang="pt-BR" altLang="pt-BR" sz="2200" smtClean="0">
                <a:latin typeface="Calibri Light" panose="020F0302020204030204" pitchFamily="34" charset="0"/>
              </a:rPr>
              <a:t>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2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200" smtClean="0">
                <a:latin typeface="Calibri Light" panose="020F0302020204030204" pitchFamily="34" charset="0"/>
              </a:rPr>
              <a:t>As amostras de fezes de recém-nascidos alimentados com uma dieta com base em preferível fórmula (PFL) apresentou uma maior abundância de </a:t>
            </a:r>
            <a:r>
              <a:rPr lang="pt-BR" altLang="pt-BR" sz="2200" i="1" smtClean="0">
                <a:latin typeface="Calibri Light" panose="020F0302020204030204" pitchFamily="34" charset="0"/>
              </a:rPr>
              <a:t>Escherichia, Salmonella, Enterococcus</a:t>
            </a:r>
            <a:r>
              <a:rPr lang="pt-BR" altLang="pt-BR" sz="2200" smtClean="0">
                <a:latin typeface="Calibri Light" panose="020F0302020204030204" pitchFamily="34" charset="0"/>
              </a:rPr>
              <a:t> e do gênero desconhecido a partir da família </a:t>
            </a:r>
            <a:r>
              <a:rPr lang="pt-BR" altLang="pt-BR" sz="2200" i="1" smtClean="0">
                <a:latin typeface="Calibri Light" panose="020F0302020204030204" pitchFamily="34" charset="0"/>
              </a:rPr>
              <a:t>Enterobacteriaceae</a:t>
            </a:r>
            <a:r>
              <a:rPr lang="pt-BR" altLang="pt-BR" sz="2200" smtClean="0">
                <a:latin typeface="Calibri Light" panose="020F0302020204030204" pitchFamily="34" charset="0"/>
              </a:rPr>
              <a:t>, quando comparado com o tratamento LME (</a:t>
            </a:r>
            <a:r>
              <a:rPr lang="pt-BR" altLang="pt-BR" sz="2200" smtClean="0">
                <a:solidFill>
                  <a:srgbClr val="3333FF"/>
                </a:solidFill>
                <a:latin typeface="Calibri Light" panose="020F0302020204030204" pitchFamily="34" charset="0"/>
              </a:rPr>
              <a:t>Fig 3</a:t>
            </a:r>
            <a:r>
              <a:rPr lang="pt-BR" altLang="pt-BR" sz="2200" smtClean="0">
                <a:latin typeface="Calibri Light" panose="020F0302020204030204" pitchFamily="34" charset="0"/>
              </a:rPr>
              <a:t>).</a:t>
            </a:r>
            <a:endParaRPr lang="pt-PT" altLang="pt-BR" sz="2200" smtClean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900" smtClean="0"/>
              <a:t>Discussão</a:t>
            </a:r>
            <a:endParaRPr lang="pt-BR" altLang="pt-BR" sz="29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500" smtClean="0">
                <a:latin typeface="Calibri Light" panose="020F0302020204030204" pitchFamily="34" charset="0"/>
              </a:rPr>
              <a:t>As variáveis ​​que influenciam a composição da microbiota intestinal são assunto de múltiplos estudos. O pressuposto é que, uma vez que sejam conhecidos e compreendidos, novas estratégias podem ser desenvolvidas para manter um estado de saúde [30,31,32].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5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500" smtClean="0">
                <a:latin typeface="Calibri Light" panose="020F0302020204030204" pitchFamily="34" charset="0"/>
              </a:rPr>
              <a:t>Neste estudo, encontramos diferenças globais na comunidade microbiana entre os tipos de leite administrados a prematuros, mostrando que </a:t>
            </a:r>
            <a:r>
              <a:rPr lang="pt-BR" altLang="pt-BR" sz="2500" b="1" smtClean="0">
                <a:solidFill>
                  <a:srgbClr val="3333FF"/>
                </a:solidFill>
                <a:latin typeface="Calibri Light" panose="020F0302020204030204" pitchFamily="34" charset="0"/>
              </a:rPr>
              <a:t>a maior riqueza microbiana foi encontrada naqueles que foram alimentados exclusivamente com leite materno próprio.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500" b="1" smtClean="0">
              <a:solidFill>
                <a:srgbClr val="3333FF"/>
              </a:solidFill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500" smtClean="0">
                <a:latin typeface="Calibri Light" panose="020F0302020204030204" pitchFamily="34" charset="0"/>
              </a:rPr>
              <a:t>Aproximadamente 37% da variação na distância entre as comunidades microbianas foi explicada pelo tratamento com leite materno exclusivamente, em comparação com as dietas baseadas preferencialmente na fórmula.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900" smtClean="0"/>
              <a:t>Discussão</a:t>
            </a:r>
            <a:endParaRPr lang="pt-BR" altLang="pt-BR" sz="29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Conhecer </a:t>
            </a:r>
            <a:r>
              <a:rPr lang="pt-BR" sz="4000" dirty="0">
                <a:latin typeface="+mj-lt"/>
              </a:rPr>
              <a:t>o número total de bactérias de acordo com o tipo de alimentação nos permite compreender algumas situações que facilitam o desenvolvimento de doenças [8,31,32,33</a:t>
            </a:r>
            <a:r>
              <a:rPr lang="pt-BR" sz="4000" dirty="0" smtClean="0">
                <a:latin typeface="+mj-lt"/>
              </a:rPr>
              <a:t>]. </a:t>
            </a:r>
            <a:r>
              <a:rPr lang="pt-BR" sz="4000" dirty="0">
                <a:latin typeface="+mj-lt"/>
              </a:rPr>
              <a:t>Todas as crianças eram prematuras e foram separadas de acordo com o tipo de dieta alimentada. </a:t>
            </a:r>
            <a:endParaRPr lang="pt-BR" sz="4000" dirty="0" smtClean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endParaRPr lang="pt-BR" sz="4000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Em </a:t>
            </a:r>
            <a:r>
              <a:rPr lang="pt-BR" sz="4000" dirty="0">
                <a:latin typeface="+mj-lt"/>
              </a:rPr>
              <a:t>nosso estudo, amostras fecais de prematuros alimentados com diferentes dietas foram decisivas na diversidade da comunidade microbiana durante o período de 28 dias</a:t>
            </a:r>
            <a:r>
              <a:rPr lang="pt-BR" sz="4000" dirty="0" smtClean="0">
                <a:latin typeface="+mj-lt"/>
              </a:rPr>
              <a:t>.</a:t>
            </a:r>
          </a:p>
          <a:p>
            <a:pPr marL="0" indent="0" algn="just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pt-BR" sz="4000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Alimentá-los </a:t>
            </a:r>
            <a:r>
              <a:rPr lang="pt-BR" sz="4000" dirty="0">
                <a:latin typeface="+mj-lt"/>
              </a:rPr>
              <a:t>com leite materno permitia exclusivamente maior riqueza microbiana (média de 85 </a:t>
            </a:r>
            <a:r>
              <a:rPr lang="pt-BR" sz="4000" dirty="0" err="1">
                <a:latin typeface="+mj-lt"/>
              </a:rPr>
              <a:t>UTs</a:t>
            </a:r>
            <a:r>
              <a:rPr lang="pt-BR" sz="4000" dirty="0">
                <a:latin typeface="+mj-lt"/>
              </a:rPr>
              <a:t>). </a:t>
            </a:r>
            <a:endParaRPr lang="pt-BR" sz="4000" dirty="0" smtClean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endParaRPr lang="pt-BR" sz="4000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O </a:t>
            </a:r>
            <a:r>
              <a:rPr lang="pt-BR" sz="4000" dirty="0">
                <a:latin typeface="+mj-lt"/>
              </a:rPr>
              <a:t>grupo baseado em fórmula teve a menor riqueza (média de 9 </a:t>
            </a:r>
            <a:r>
              <a:rPr lang="pt-BR" sz="4000" dirty="0" err="1">
                <a:latin typeface="+mj-lt"/>
              </a:rPr>
              <a:t>OTUs</a:t>
            </a:r>
            <a:r>
              <a:rPr lang="pt-BR" sz="4000" dirty="0" smtClean="0">
                <a:latin typeface="+mj-lt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900" smtClean="0"/>
              <a:t>Discussão</a:t>
            </a:r>
            <a:endParaRPr lang="pt-BR" altLang="pt-BR" sz="29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500" smtClean="0">
                <a:latin typeface="Calibri Light" panose="020F0302020204030204" pitchFamily="34" charset="0"/>
              </a:rPr>
              <a:t>Gregory et al estudaram 30 prematuros (10 em cada grupo) durante os primeiros 60 dias de vida alimentados com leite materno, leite humano de doadora pasteurizado e fórmula infantil para pré-termo. Verificou-se que aqueles alimentados com leite materno apresentaram maior diversidade [8]. 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5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500" smtClean="0">
                <a:latin typeface="Calibri Light" panose="020F0302020204030204" pitchFamily="34" charset="0"/>
              </a:rPr>
              <a:t>Cacho et al mostraram que, </a:t>
            </a:r>
            <a:r>
              <a:rPr lang="pt-BR" altLang="pt-BR" sz="2500" i="1" smtClean="0">
                <a:latin typeface="Calibri Light" panose="020F0302020204030204" pitchFamily="34" charset="0"/>
              </a:rPr>
              <a:t>in vitro</a:t>
            </a:r>
            <a:r>
              <a:rPr lang="pt-BR" altLang="pt-BR" sz="2500" smtClean="0">
                <a:latin typeface="Calibri Light" panose="020F0302020204030204" pitchFamily="34" charset="0"/>
              </a:rPr>
              <a:t>, </a:t>
            </a:r>
            <a:r>
              <a:rPr lang="pt-BR" altLang="pt-BR" sz="2500" smtClean="0">
                <a:solidFill>
                  <a:srgbClr val="FF3399"/>
                </a:solidFill>
                <a:latin typeface="Calibri Light" panose="020F0302020204030204" pitchFamily="34" charset="0"/>
              </a:rPr>
              <a:t>a incubação do leite materno com leite materno doado em uma determinada porcentagem e por 4 horas, pode restaurar o microbioma do leite materno</a:t>
            </a:r>
            <a:r>
              <a:rPr lang="pt-BR" altLang="pt-BR" sz="2500" smtClean="0">
                <a:latin typeface="Calibri Light" panose="020F0302020204030204" pitchFamily="34" charset="0"/>
              </a:rPr>
              <a:t> [31].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5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500" smtClean="0">
                <a:latin typeface="Calibri Light" panose="020F0302020204030204" pitchFamily="34" charset="0"/>
              </a:rPr>
              <a:t>Nós não misturamos leite humano com fórmula. Nós oferecemos-lhes individualmente em diferentes proporções ao longo do dia. Nossos dados mostraram que </a:t>
            </a:r>
            <a:r>
              <a:rPr lang="pt-BR" altLang="pt-BR" sz="2500" b="1" smtClean="0">
                <a:latin typeface="Calibri Light" panose="020F0302020204030204" pitchFamily="34" charset="0"/>
              </a:rPr>
              <a:t>esta administração não misturada de leite materno e fórmula não determina a restauração do microbioma do leite humano.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500" b="1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pt-BR" altLang="pt-BR" sz="2500" smtClean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900" smtClean="0"/>
              <a:t>Discussão</a:t>
            </a:r>
            <a:endParaRPr lang="pt-BR" altLang="pt-BR" sz="29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</a:pPr>
            <a:r>
              <a:rPr lang="pt-BR" altLang="pt-BR" sz="2400" smtClean="0">
                <a:latin typeface="Calibri Light" panose="020F0302020204030204" pitchFamily="34" charset="0"/>
              </a:rPr>
              <a:t>Em nosso estudo, </a:t>
            </a:r>
            <a:r>
              <a:rPr lang="pt-BR" altLang="pt-BR" sz="2400" b="1" smtClean="0">
                <a:solidFill>
                  <a:srgbClr val="3333FF"/>
                </a:solidFill>
                <a:latin typeface="Calibri Light" panose="020F0302020204030204" pitchFamily="34" charset="0"/>
              </a:rPr>
              <a:t>a proporção média de </a:t>
            </a:r>
            <a:r>
              <a:rPr lang="pt-BR" altLang="pt-BR" sz="2400" b="1" i="1" smtClean="0">
                <a:solidFill>
                  <a:srgbClr val="3333FF"/>
                </a:solidFill>
                <a:latin typeface="Calibri Light" panose="020F0302020204030204" pitchFamily="34" charset="0"/>
              </a:rPr>
              <a:t>Escherichia</a:t>
            </a:r>
            <a:r>
              <a:rPr lang="pt-BR" altLang="pt-BR" sz="2400" b="1" smtClean="0">
                <a:solidFill>
                  <a:srgbClr val="3333FF"/>
                </a:solidFill>
                <a:latin typeface="Calibri Light" panose="020F0302020204030204" pitchFamily="34" charset="0"/>
              </a:rPr>
              <a:t> e </a:t>
            </a:r>
            <a:r>
              <a:rPr lang="pt-BR" altLang="pt-BR" sz="2400" b="1" i="1" smtClean="0">
                <a:solidFill>
                  <a:srgbClr val="3333FF"/>
                </a:solidFill>
                <a:latin typeface="Calibri Light" panose="020F0302020204030204" pitchFamily="34" charset="0"/>
              </a:rPr>
              <a:t>Clostridium</a:t>
            </a:r>
            <a:r>
              <a:rPr lang="pt-BR" altLang="pt-BR" sz="2400" b="1" smtClean="0">
                <a:solidFill>
                  <a:srgbClr val="3333FF"/>
                </a:solidFill>
                <a:latin typeface="Calibri Light" panose="020F0302020204030204" pitchFamily="34" charset="0"/>
              </a:rPr>
              <a:t> foi sempre maior em tratamentos contendo fórmula do que em tratamento que forneceu exclusivamente leite materno</a:t>
            </a:r>
            <a:r>
              <a:rPr lang="pt-BR" altLang="pt-BR" sz="2400" smtClean="0">
                <a:latin typeface="Calibri Light" panose="020F0302020204030204" pitchFamily="34" charset="0"/>
              </a:rPr>
              <a:t>. Esse achado foi relatado anteriormente [6].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</a:pPr>
            <a:endParaRPr lang="pt-BR" altLang="pt-BR" sz="2400" smtClean="0">
              <a:latin typeface="Calibri Light" panose="020F0302020204030204" pitchFamily="34" charset="0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</a:pPr>
            <a:r>
              <a:rPr lang="pt-BR" altLang="pt-BR" sz="2400" smtClean="0">
                <a:latin typeface="Calibri Light" panose="020F0302020204030204" pitchFamily="34" charset="0"/>
              </a:rPr>
              <a:t>Uma possível explicação para os resultados é encontrada na transmissão realizada da mãe para a criança e no ambiente externo após o nascimento, como já foi indicado em outros estudos [33,34].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</a:pPr>
            <a:endParaRPr lang="pt-BR" altLang="pt-BR" sz="2400" smtClean="0">
              <a:latin typeface="Calibri Light" panose="020F0302020204030204" pitchFamily="34" charset="0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</a:pPr>
            <a:r>
              <a:rPr lang="pt-BR" altLang="pt-BR" sz="2400" smtClean="0">
                <a:latin typeface="Calibri Light" panose="020F0302020204030204" pitchFamily="34" charset="0"/>
              </a:rPr>
              <a:t>Além disso, há fatores como lactoferrina e glicoproteínas no leite humano que protegem contra bactérias patogênicas [35, 36].</a:t>
            </a:r>
            <a:endParaRPr lang="pt-PT" altLang="pt-BR" sz="2400" smtClean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900" smtClean="0"/>
              <a:t>Discussão</a:t>
            </a:r>
            <a:endParaRPr lang="pt-BR" altLang="pt-BR" sz="29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55000" lnSpcReduction="20000"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>
                <a:latin typeface="+mj-lt"/>
              </a:rPr>
              <a:t>Apesar de vários estudos sobre o tema e a relação do </a:t>
            </a:r>
            <a:r>
              <a:rPr lang="pt-BR" sz="4000" dirty="0" smtClean="0">
                <a:latin typeface="+mj-lt"/>
              </a:rPr>
              <a:t>assunto </a:t>
            </a:r>
            <a:r>
              <a:rPr lang="pt-BR" sz="4000" dirty="0">
                <a:latin typeface="+mj-lt"/>
              </a:rPr>
              <a:t>com doenças de alta complexidade [1,3,4], tais estudos restringiram-se à enumeração dessas doenças com base na cultura, perfil genético (16S) e uso de pequenas </a:t>
            </a:r>
            <a:r>
              <a:rPr lang="pt-BR" sz="4000" dirty="0" smtClean="0">
                <a:latin typeface="+mj-lt"/>
              </a:rPr>
              <a:t>amostras, o </a:t>
            </a:r>
            <a:r>
              <a:rPr lang="pt-BR" sz="4000" dirty="0">
                <a:latin typeface="+mj-lt"/>
              </a:rPr>
              <a:t>que deixa claro que as variáveis ​​que moldam a microbiota intestinal não foram satisfatoriamente examinadas [1,5,6</a:t>
            </a:r>
            <a:r>
              <a:rPr lang="pt-BR" sz="4000" dirty="0" smtClean="0">
                <a:latin typeface="+mj-lt"/>
              </a:rPr>
              <a:t>].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endParaRPr lang="pt-BR" sz="4000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Sabe-se </a:t>
            </a:r>
            <a:r>
              <a:rPr lang="pt-BR" sz="4000" dirty="0">
                <a:latin typeface="+mj-lt"/>
              </a:rPr>
              <a:t>que o desenvolvimento da microbiota em lactentes depende de fatores </a:t>
            </a:r>
            <a:r>
              <a:rPr lang="pt-BR" sz="4000" dirty="0" smtClean="0">
                <a:latin typeface="+mj-lt"/>
              </a:rPr>
              <a:t>medicamentosos e dietéticos [1,7], </a:t>
            </a:r>
            <a:r>
              <a:rPr lang="pt-BR" sz="4000" dirty="0">
                <a:latin typeface="+mj-lt"/>
              </a:rPr>
              <a:t>mas ainda não se sabe como esses fatores influenciam a composição geral da microbiota e como esses fatores cooperam entre si. [</a:t>
            </a:r>
            <a:r>
              <a:rPr lang="pt-BR" sz="4000" dirty="0" smtClean="0">
                <a:latin typeface="+mj-lt"/>
              </a:rPr>
              <a:t>1]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endParaRPr lang="pt-BR" sz="4000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Estudos </a:t>
            </a:r>
            <a:r>
              <a:rPr lang="pt-BR" sz="4000" dirty="0">
                <a:latin typeface="+mj-lt"/>
              </a:rPr>
              <a:t>baseados em amostras fecais de lactentes e de suas mães contribuem para o monitoramento de cada estágio cronológico e funcional durante o primeiro ano de vida [1,34</a:t>
            </a:r>
            <a:r>
              <a:rPr lang="pt-BR" sz="4000" dirty="0" smtClean="0">
                <a:latin typeface="+mj-lt"/>
              </a:rPr>
              <a:t>].</a:t>
            </a:r>
            <a:endParaRPr lang="pt-PT" sz="4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900" smtClean="0"/>
              <a:t>Discussão</a:t>
            </a:r>
            <a:endParaRPr lang="pt-BR" altLang="pt-BR" sz="29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1900" b="1" smtClean="0">
                <a:solidFill>
                  <a:srgbClr val="3333FF"/>
                </a:solidFill>
                <a:latin typeface="Calibri Light" panose="020F0302020204030204" pitchFamily="34" charset="0"/>
              </a:rPr>
              <a:t>Além de contribuir para a riqueza microbiana, o leite materno também favorece a prevenção da sepse, enterocolite necrosante (ECN) e outras doenças</a:t>
            </a:r>
            <a:r>
              <a:rPr lang="pt-BR" altLang="pt-BR" sz="1900" smtClean="0">
                <a:latin typeface="Calibri Light" panose="020F0302020204030204" pitchFamily="34" charset="0"/>
              </a:rPr>
              <a:t> [29,31,33,37].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19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1900" smtClean="0">
                <a:latin typeface="Calibri Light" panose="020F0302020204030204" pitchFamily="34" charset="0"/>
              </a:rPr>
              <a:t>A ECN é uma das principais causas de morbidade e mortalidade nas Unidades de Terapia Intensiva Neonatal, com a maioria dos casos ocorrendo entre os prematuros [32,37].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19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1900" smtClean="0">
                <a:latin typeface="Calibri Light" panose="020F0302020204030204" pitchFamily="34" charset="0"/>
              </a:rPr>
              <a:t>Em outro estudo do nosso grupo, nós fornecemos evidências de uma associação entre ECN e distorções no desenvolvimento normal da microbiota e baixa diversidade em casos de ECN [32].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19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1900" smtClean="0">
                <a:latin typeface="Calibri Light" panose="020F0302020204030204" pitchFamily="34" charset="0"/>
              </a:rPr>
              <a:t>Dentro deste estudo, descobrimos que o aumento da diversidade da microbiota e o aumento da amamentação se correlacionam com a redução da incidência de ECN [32]. 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19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1900" smtClean="0">
                <a:latin typeface="Calibri Light" panose="020F0302020204030204" pitchFamily="34" charset="0"/>
              </a:rPr>
              <a:t>Mai et al relataram uma </a:t>
            </a:r>
            <a:r>
              <a:rPr lang="pt-BR" altLang="pt-BR" sz="1900" b="1" smtClean="0">
                <a:solidFill>
                  <a:srgbClr val="FF0000"/>
                </a:solidFill>
                <a:latin typeface="Calibri Light" panose="020F0302020204030204" pitchFamily="34" charset="0"/>
              </a:rPr>
              <a:t>microbiota que predispõe a sepse tardia em prematuros mais próxima da encontrada em recém-nascidos pré-termo que não foram alimentados exclusivamente com leite materno da própria mãe</a:t>
            </a:r>
            <a:r>
              <a:rPr lang="pt-BR" altLang="pt-BR" sz="1900" smtClean="0">
                <a:latin typeface="Calibri Light" panose="020F0302020204030204" pitchFamily="34" charset="0"/>
              </a:rPr>
              <a:t> [38]. </a:t>
            </a:r>
            <a:endParaRPr lang="pt-PT" altLang="pt-BR" sz="1900" smtClean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900" smtClean="0"/>
              <a:t>Discussão</a:t>
            </a:r>
            <a:endParaRPr lang="pt-BR" altLang="pt-BR" sz="29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527300"/>
          </a:xfrm>
        </p:spPr>
        <p:txBody>
          <a:bodyPr rtlCol="0">
            <a:normAutofit fontScale="62500" lnSpcReduction="20000"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Outros </a:t>
            </a:r>
            <a:r>
              <a:rPr lang="pt-BR" sz="4000" dirty="0">
                <a:latin typeface="+mj-lt"/>
              </a:rPr>
              <a:t>estudos enfatizam a influência da dieta de acordo com as características étnicas </a:t>
            </a:r>
            <a:r>
              <a:rPr lang="pt-BR" sz="4000" dirty="0" smtClean="0">
                <a:latin typeface="+mj-lt"/>
              </a:rPr>
              <a:t>e/ou </a:t>
            </a:r>
            <a:r>
              <a:rPr lang="pt-BR" sz="4000" dirty="0">
                <a:latin typeface="+mj-lt"/>
              </a:rPr>
              <a:t>geográficas como variáveis ​​que influenciam o desenvolvimento da microbiota intestinal de recém-nascidos [39,40,41</a:t>
            </a:r>
            <a:r>
              <a:rPr lang="pt-BR" sz="4000" dirty="0" smtClean="0">
                <a:latin typeface="+mj-lt"/>
              </a:rPr>
              <a:t>]. 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endParaRPr lang="pt-BR" sz="4000" dirty="0">
              <a:latin typeface="+mj-lt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Em </a:t>
            </a:r>
            <a:r>
              <a:rPr lang="pt-BR" sz="4000" dirty="0">
                <a:latin typeface="+mj-lt"/>
              </a:rPr>
              <a:t>nosso estudo, essas questões não foram abordadas porque não eram o foco do estudo, deixando perspectivas abertas para estudos </a:t>
            </a:r>
            <a:r>
              <a:rPr lang="pt-BR" sz="4000" dirty="0" smtClean="0">
                <a:latin typeface="+mj-lt"/>
              </a:rPr>
              <a:t>inovadores.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endParaRPr lang="pt-BR" sz="4000" dirty="0">
              <a:latin typeface="+mj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900" smtClean="0"/>
              <a:t>Discussão</a:t>
            </a:r>
            <a:endParaRPr lang="pt-BR" altLang="pt-BR" sz="29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200" smtClean="0">
                <a:latin typeface="Calibri Light" panose="020F0302020204030204" pitchFamily="34" charset="0"/>
              </a:rPr>
              <a:t>O </a:t>
            </a:r>
            <a:r>
              <a:rPr lang="pt-BR" altLang="pt-BR" sz="2200" b="1" smtClean="0">
                <a:solidFill>
                  <a:srgbClr val="3333FF"/>
                </a:solidFill>
                <a:latin typeface="Calibri Light" panose="020F0302020204030204" pitchFamily="34" charset="0"/>
              </a:rPr>
              <a:t>microbioma encontrado no leite materno contribui a curto e longo prazo para a prevenção da colonização por patógenos, pois estimula a produção de anticorpos reativos e estabelece um microbioma intestinal saudável capaz de prevenir morbidades a longo prazo, como obesidade, diabetes tipo 2, inflamação intestinal crônica, distúrbios autoimunes, alergias, síndrome do intestino irritável e gastroenterite alérgica</a:t>
            </a:r>
            <a:r>
              <a:rPr lang="pt-BR" altLang="pt-BR" sz="2200" smtClean="0">
                <a:latin typeface="Calibri Light" panose="020F0302020204030204" pitchFamily="34" charset="0"/>
              </a:rPr>
              <a:t> [31,42,43,44].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20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200" b="1" smtClean="0">
                <a:solidFill>
                  <a:srgbClr val="3333FF"/>
                </a:solidFill>
                <a:latin typeface="Calibri Light" panose="020F0302020204030204" pitchFamily="34" charset="0"/>
              </a:rPr>
              <a:t>Nosso estudo confirma</a:t>
            </a:r>
            <a:r>
              <a:rPr lang="pt-BR" altLang="pt-BR" sz="2200" smtClean="0">
                <a:latin typeface="Calibri Light" panose="020F0302020204030204" pitchFamily="34" charset="0"/>
              </a:rPr>
              <a:t> que a microbiota intestinal de prematuros apresenta diferenças de acordo com sua dieta - seja leite materno ou fórmula - e </a:t>
            </a:r>
            <a:r>
              <a:rPr lang="pt-BR" altLang="pt-BR" sz="2200" b="1" smtClean="0">
                <a:solidFill>
                  <a:srgbClr val="3333FF"/>
                </a:solidFill>
                <a:latin typeface="Calibri Light" panose="020F0302020204030204" pitchFamily="34" charset="0"/>
              </a:rPr>
              <a:t>enfatiza a importância do leite materno na manutenção da riqueza microbiana na microbiota do recém-nascido.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200" b="1" smtClean="0">
              <a:solidFill>
                <a:srgbClr val="3333FF"/>
              </a:solidFill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200" b="1" i="1" smtClean="0">
                <a:solidFill>
                  <a:srgbClr val="FF0000"/>
                </a:solidFill>
                <a:latin typeface="Calibri Light" panose="020F0302020204030204" pitchFamily="34" charset="0"/>
              </a:rPr>
              <a:t>Escherichia</a:t>
            </a:r>
            <a:r>
              <a:rPr lang="pt-BR" altLang="pt-BR" sz="2200" b="1" smtClean="0">
                <a:solidFill>
                  <a:srgbClr val="FF0000"/>
                </a:solidFill>
                <a:latin typeface="Calibri Light" panose="020F0302020204030204" pitchFamily="34" charset="0"/>
              </a:rPr>
              <a:t> e </a:t>
            </a:r>
            <a:r>
              <a:rPr lang="pt-BR" altLang="pt-BR" sz="2200" b="1" i="1" smtClean="0">
                <a:solidFill>
                  <a:srgbClr val="FF0000"/>
                </a:solidFill>
                <a:latin typeface="Calibri Light" panose="020F0302020204030204" pitchFamily="34" charset="0"/>
              </a:rPr>
              <a:t>Clostridium</a:t>
            </a:r>
            <a:r>
              <a:rPr lang="pt-BR" altLang="pt-BR" sz="2200" b="1" smtClean="0">
                <a:solidFill>
                  <a:srgbClr val="FF0000"/>
                </a:solidFill>
                <a:latin typeface="Calibri Light" panose="020F0302020204030204" pitchFamily="34" charset="0"/>
              </a:rPr>
              <a:t> foram associados a ECN, bem como uma alta proporção de </a:t>
            </a:r>
            <a:r>
              <a:rPr lang="pt-BR" altLang="pt-BR" sz="2200" b="1" i="1" smtClean="0">
                <a:solidFill>
                  <a:srgbClr val="FF0000"/>
                </a:solidFill>
                <a:latin typeface="Calibri Light" panose="020F0302020204030204" pitchFamily="34" charset="0"/>
              </a:rPr>
              <a:t>Proteobacteria</a:t>
            </a:r>
            <a:r>
              <a:rPr lang="pt-BR" altLang="pt-BR" sz="2200" b="1" smtClean="0">
                <a:solidFill>
                  <a:srgbClr val="FF0000"/>
                </a:solidFill>
                <a:latin typeface="Calibri Light" panose="020F0302020204030204" pitchFamily="34" charset="0"/>
              </a:rPr>
              <a:t> com poucos números com </a:t>
            </a:r>
            <a:r>
              <a:rPr lang="pt-BR" altLang="pt-BR" sz="2200" b="1" i="1" smtClean="0">
                <a:solidFill>
                  <a:srgbClr val="FF0000"/>
                </a:solidFill>
                <a:latin typeface="Calibri Light" panose="020F0302020204030204" pitchFamily="34" charset="0"/>
              </a:rPr>
              <a:t>Firmicutes</a:t>
            </a:r>
            <a:r>
              <a:rPr lang="pt-BR" altLang="pt-BR" sz="2200" smtClean="0">
                <a:latin typeface="Calibri Light" panose="020F0302020204030204" pitchFamily="34" charset="0"/>
              </a:rPr>
              <a:t> [45].</a:t>
            </a:r>
            <a:endParaRPr lang="pt-PT" altLang="pt-BR" sz="2200" smtClean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900" smtClean="0"/>
              <a:t>Discussão</a:t>
            </a:r>
            <a:endParaRPr lang="pt-BR" altLang="pt-BR" sz="29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47500" lnSpcReduction="20000"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>
                <a:latin typeface="+mj-lt"/>
              </a:rPr>
              <a:t>Algumas situações, no entanto, </a:t>
            </a:r>
            <a:r>
              <a:rPr lang="pt-BR" sz="4000" dirty="0" smtClean="0">
                <a:latin typeface="+mj-lt"/>
              </a:rPr>
              <a:t>atrapalharam </a:t>
            </a:r>
            <a:r>
              <a:rPr lang="pt-BR" sz="4000" dirty="0">
                <a:latin typeface="+mj-lt"/>
              </a:rPr>
              <a:t>essa pesquisa, como a perda de amostras fecais; a dificuldade das mães em amamentar prematuros com leite materno exclusivamente devido a dificuldades socioeconômicas, por exemplo; e o baixo volume fecal produzido por </a:t>
            </a:r>
            <a:r>
              <a:rPr lang="pt-BR" sz="4000" dirty="0" smtClean="0">
                <a:latin typeface="+mj-lt"/>
              </a:rPr>
              <a:t>prematuros.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endParaRPr lang="pt-BR" sz="4000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Outro </a:t>
            </a:r>
            <a:r>
              <a:rPr lang="pt-BR" sz="4000" dirty="0">
                <a:latin typeface="+mj-lt"/>
              </a:rPr>
              <a:t>ponto importante a ser considerado na análise da microbiota intestinal do recém-nascido, analisamos apenas as fezes e não conhecemos a microbiota do cólon proximal nem do intestino </a:t>
            </a:r>
            <a:r>
              <a:rPr lang="pt-BR" sz="4000" dirty="0" smtClean="0">
                <a:latin typeface="+mj-lt"/>
              </a:rPr>
              <a:t>delgado.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endParaRPr lang="pt-BR" sz="4000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Não </a:t>
            </a:r>
            <a:r>
              <a:rPr lang="pt-BR" sz="4000" dirty="0">
                <a:latin typeface="+mj-lt"/>
              </a:rPr>
              <a:t>foi possível ajustar a análise microbiana para peso ao nascer e idade gestacional porque o número de indivíduos no grupo de leite materno exclusivo não era grande o suficiente. É muito difícil ter recém-nascidos prematuros extremos alimentados exclusivamente com leite materno durante todo o período em UTIN, portanto não nos permitiram estudar variáveis ​​</a:t>
            </a:r>
            <a:r>
              <a:rPr lang="pt-BR" sz="4000" dirty="0" smtClean="0">
                <a:latin typeface="+mj-lt"/>
              </a:rPr>
              <a:t>diferentes.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endParaRPr lang="pt-BR" sz="4000" dirty="0">
              <a:latin typeface="+mj-lt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defRPr/>
            </a:pPr>
            <a:r>
              <a:rPr lang="pt-BR" sz="4000" dirty="0" smtClean="0">
                <a:latin typeface="+mj-lt"/>
              </a:rPr>
              <a:t>Nosso </a:t>
            </a:r>
            <a:r>
              <a:rPr lang="pt-BR" sz="4000" dirty="0">
                <a:latin typeface="+mj-lt"/>
              </a:rPr>
              <a:t>objetivo foi comparar o aleitamento materno exclusivo com diferentes proporções de fórmula alimentar. Estudamos apenas recém-nascidos prematuros extremos, todos incluídos na mesma categoria de prematuridade, e essas pequenas diferenças no peso ao nascer e na idade gestacional provavelmente não têm grande repercussão no </a:t>
            </a:r>
            <a:r>
              <a:rPr lang="pt-BR" sz="4000" dirty="0" err="1" smtClean="0">
                <a:latin typeface="+mj-lt"/>
              </a:rPr>
              <a:t>microbioma</a:t>
            </a:r>
            <a:r>
              <a:rPr lang="pt-BR" sz="4000" dirty="0" smtClean="0">
                <a:latin typeface="+mj-l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900" smtClean="0"/>
              <a:t>Discussão</a:t>
            </a:r>
            <a:endParaRPr lang="pt-BR" altLang="pt-BR" sz="290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200" dirty="0" smtClean="0">
                <a:latin typeface="Calibri Light" panose="020F0302020204030204" pitchFamily="34" charset="0"/>
              </a:rPr>
              <a:t>Muitos estudos têm focado na questão da amamentação, particularmente em relação à microbiota dos recém-nascidos, para identificar seus benefícios para o desenvolvimento e a prevenção de doenças ao longo da vida.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200" dirty="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200" dirty="0" smtClean="0">
                <a:latin typeface="Calibri Light" panose="020F0302020204030204" pitchFamily="34" charset="0"/>
              </a:rPr>
              <a:t>Considerando a importância do tema, este estudo teve como objetivo descrever a microbiota intestinal de recém-nascidos </a:t>
            </a:r>
            <a:r>
              <a:rPr lang="pt-BR" altLang="pt-BR" sz="2200" dirty="0" err="1" smtClean="0">
                <a:latin typeface="Calibri Light" panose="020F0302020204030204" pitchFamily="34" charset="0"/>
              </a:rPr>
              <a:t>pré</a:t>
            </a:r>
            <a:r>
              <a:rPr lang="pt-BR" altLang="pt-BR" sz="2200" dirty="0" smtClean="0">
                <a:latin typeface="Calibri Light" panose="020F0302020204030204" pitchFamily="34" charset="0"/>
              </a:rPr>
              <a:t>-termo de acordo com seus hábitos nutricionais estabelecendo modificações da microbiota intestinal de acordo com o tipo de dieta enteral administrada.</a:t>
            </a: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endParaRPr lang="pt-BR" altLang="pt-BR" sz="2200" dirty="0" smtClean="0">
              <a:latin typeface="Calibri Light" panose="020F0302020204030204" pitchFamily="34" charset="0"/>
            </a:endParaRPr>
          </a:p>
          <a:p>
            <a:pPr algn="just">
              <a:lnSpc>
                <a:spcPct val="80000"/>
              </a:lnSpc>
              <a:spcBef>
                <a:spcPct val="0"/>
              </a:spcBef>
            </a:pPr>
            <a:r>
              <a:rPr lang="pt-BR" altLang="pt-BR" sz="2200" dirty="0" smtClean="0">
                <a:latin typeface="Calibri Light" panose="020F0302020204030204" pitchFamily="34" charset="0"/>
              </a:rPr>
              <a:t>Com base nestes dados, percebe-se que as diferenças globais da comunidade microbiana são encontradas entre os tipos de dietas administradas a prematuros, mostrando que </a:t>
            </a:r>
            <a:r>
              <a:rPr lang="pt-BR" altLang="pt-BR" sz="2200" b="1" dirty="0" smtClean="0">
                <a:solidFill>
                  <a:srgbClr val="3333FF"/>
                </a:solidFill>
                <a:latin typeface="Calibri Light" panose="020F0302020204030204" pitchFamily="34" charset="0"/>
              </a:rPr>
              <a:t>a maior riqueza microbiana foi encontrada naqueles que receberam leite materno exclusivo em comparação àqueles que receberam diferentes </a:t>
            </a:r>
            <a:r>
              <a:rPr lang="pt-BR" altLang="pt-BR" sz="2200" b="1" dirty="0" smtClean="0">
                <a:solidFill>
                  <a:srgbClr val="3333FF"/>
                </a:solidFill>
                <a:latin typeface="Calibri Light" panose="020F0302020204030204" pitchFamily="34" charset="0"/>
              </a:rPr>
              <a:t>proporções </a:t>
            </a:r>
            <a:r>
              <a:rPr lang="pt-BR" altLang="pt-BR" sz="2200" b="1" dirty="0" smtClean="0">
                <a:solidFill>
                  <a:srgbClr val="3333FF"/>
                </a:solidFill>
                <a:latin typeface="Calibri Light" panose="020F0302020204030204" pitchFamily="34" charset="0"/>
              </a:rPr>
              <a:t>de fórmula.</a:t>
            </a:r>
            <a:endParaRPr lang="pt-PT" altLang="pt-BR" sz="2200" b="1" dirty="0" smtClean="0">
              <a:solidFill>
                <a:srgbClr val="3333FF"/>
              </a:solidFill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0"/>
            <a:ext cx="6110288" cy="576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320675" y="2705100"/>
            <a:ext cx="1466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2400"/>
              <a:t>ABSTRACT</a:t>
            </a:r>
          </a:p>
        </p:txBody>
      </p:sp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3" y="5554663"/>
            <a:ext cx="7248525" cy="1303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>
          <a:xfrm>
            <a:off x="604838" y="117475"/>
            <a:ext cx="10748962" cy="706438"/>
          </a:xfrm>
        </p:spPr>
        <p:txBody>
          <a:bodyPr/>
          <a:lstStyle/>
          <a:p>
            <a:pPr eaLnBrk="1" hangingPunct="1"/>
            <a:r>
              <a:rPr lang="pt-BR" altLang="pt-BR" smtClean="0"/>
              <a:t>References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4838" y="823913"/>
            <a:ext cx="10748962" cy="5873750"/>
          </a:xfrm>
        </p:spPr>
        <p:txBody>
          <a:bodyPr rtlCol="0">
            <a:normAutofit fontScale="40000" lnSpcReduction="20000"/>
          </a:bodyPr>
          <a:lstStyle/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1. </a:t>
            </a:r>
            <a:r>
              <a:rPr lang="pt-BR" dirty="0" err="1" smtClean="0"/>
              <a:t>Backhed</a:t>
            </a:r>
            <a:r>
              <a:rPr lang="pt-BR" dirty="0" smtClean="0"/>
              <a:t> </a:t>
            </a:r>
            <a:r>
              <a:rPr lang="pt-BR" dirty="0"/>
              <a:t>F, </a:t>
            </a:r>
            <a:r>
              <a:rPr lang="pt-BR" dirty="0" err="1"/>
              <a:t>Roswall</a:t>
            </a:r>
            <a:r>
              <a:rPr lang="pt-BR" dirty="0"/>
              <a:t> J, </a:t>
            </a:r>
            <a:r>
              <a:rPr lang="pt-BR" dirty="0" err="1"/>
              <a:t>Peng</a:t>
            </a:r>
            <a:r>
              <a:rPr lang="pt-BR" dirty="0"/>
              <a:t> Y, </a:t>
            </a:r>
            <a:r>
              <a:rPr lang="pt-BR" dirty="0" err="1"/>
              <a:t>Feng</a:t>
            </a:r>
            <a:r>
              <a:rPr lang="pt-BR" dirty="0"/>
              <a:t> Q, Jia H, </a:t>
            </a:r>
            <a:r>
              <a:rPr lang="pt-BR" dirty="0" err="1"/>
              <a:t>Kovatcheva-Datchary</a:t>
            </a:r>
            <a:r>
              <a:rPr lang="pt-BR" dirty="0"/>
              <a:t> P, et al. Dynamics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Stabilization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Human</a:t>
            </a:r>
            <a:r>
              <a:rPr lang="pt-BR" dirty="0"/>
              <a:t> </a:t>
            </a:r>
            <a:r>
              <a:rPr lang="pt-BR" dirty="0" err="1"/>
              <a:t>Gut</a:t>
            </a:r>
            <a:r>
              <a:rPr lang="pt-BR" dirty="0"/>
              <a:t> </a:t>
            </a:r>
            <a:r>
              <a:rPr lang="pt-BR" dirty="0" err="1"/>
              <a:t>Microbiome</a:t>
            </a:r>
            <a:r>
              <a:rPr lang="pt-BR" dirty="0"/>
              <a:t> </a:t>
            </a:r>
            <a:r>
              <a:rPr lang="pt-BR" dirty="0" err="1"/>
              <a:t>during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First</a:t>
            </a:r>
            <a:r>
              <a:rPr lang="pt-BR" dirty="0"/>
              <a:t> </a:t>
            </a:r>
            <a:r>
              <a:rPr lang="pt-BR" dirty="0" err="1"/>
              <a:t>Year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Life. </a:t>
            </a:r>
            <a:r>
              <a:rPr lang="pt-BR" dirty="0" err="1"/>
              <a:t>Cell</a:t>
            </a:r>
            <a:r>
              <a:rPr lang="pt-BR" dirty="0"/>
              <a:t> Host </a:t>
            </a:r>
            <a:r>
              <a:rPr lang="pt-BR" dirty="0" err="1"/>
              <a:t>Microbe</a:t>
            </a:r>
            <a:r>
              <a:rPr lang="pt-BR" dirty="0"/>
              <a:t>. 2015; 17: 690–703. https://doi.org/10.1016/j.chom.2015.04.004 PMID: </a:t>
            </a:r>
            <a:r>
              <a:rPr lang="pt-BR" dirty="0" smtClean="0"/>
              <a:t>25974306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2. Cabreiro </a:t>
            </a:r>
            <a:r>
              <a:rPr lang="pt-BR" dirty="0"/>
              <a:t>F, </a:t>
            </a:r>
            <a:r>
              <a:rPr lang="pt-BR" dirty="0" err="1"/>
              <a:t>Gems</a:t>
            </a:r>
            <a:r>
              <a:rPr lang="pt-BR" dirty="0"/>
              <a:t> D. </a:t>
            </a:r>
            <a:r>
              <a:rPr lang="pt-BR" dirty="0" err="1"/>
              <a:t>Worms</a:t>
            </a:r>
            <a:r>
              <a:rPr lang="pt-BR" dirty="0"/>
              <a:t> </a:t>
            </a:r>
            <a:r>
              <a:rPr lang="pt-BR" dirty="0" err="1"/>
              <a:t>need</a:t>
            </a:r>
            <a:r>
              <a:rPr lang="pt-BR" dirty="0"/>
              <a:t> </a:t>
            </a:r>
            <a:r>
              <a:rPr lang="pt-BR" dirty="0" err="1"/>
              <a:t>microbes</a:t>
            </a:r>
            <a:r>
              <a:rPr lang="pt-BR" dirty="0"/>
              <a:t> too: microbiota, </a:t>
            </a:r>
            <a:r>
              <a:rPr lang="pt-BR" dirty="0" err="1"/>
              <a:t>health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aging</a:t>
            </a:r>
            <a:r>
              <a:rPr lang="pt-BR" dirty="0"/>
              <a:t> in </a:t>
            </a:r>
            <a:r>
              <a:rPr lang="pt-BR" dirty="0" err="1"/>
              <a:t>Caenorhabditis</a:t>
            </a:r>
            <a:r>
              <a:rPr lang="pt-BR" dirty="0"/>
              <a:t> </a:t>
            </a:r>
            <a:r>
              <a:rPr lang="pt-BR" dirty="0" err="1"/>
              <a:t>elegans</a:t>
            </a:r>
            <a:r>
              <a:rPr lang="pt-BR" dirty="0"/>
              <a:t>. EMBO Mol Med. 2013; 5:1300–1310. https://doi.org/10.1002/emmm.201100972 PMID: 23913848 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3. </a:t>
            </a:r>
            <a:r>
              <a:rPr lang="pt-BR" dirty="0" err="1" smtClean="0"/>
              <a:t>Human</a:t>
            </a:r>
            <a:r>
              <a:rPr lang="pt-BR" dirty="0" smtClean="0"/>
              <a:t> </a:t>
            </a:r>
            <a:r>
              <a:rPr lang="pt-BR" dirty="0" err="1"/>
              <a:t>Microbiome</a:t>
            </a:r>
            <a:r>
              <a:rPr lang="pt-BR" dirty="0"/>
              <a:t> Project Consortium. </a:t>
            </a:r>
            <a:r>
              <a:rPr lang="pt-BR" dirty="0" err="1"/>
              <a:t>Structure</a:t>
            </a:r>
            <a:r>
              <a:rPr lang="pt-BR" dirty="0"/>
              <a:t>, </a:t>
            </a:r>
            <a:r>
              <a:rPr lang="pt-BR" dirty="0" err="1"/>
              <a:t>function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diversity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healthy</a:t>
            </a:r>
            <a:r>
              <a:rPr lang="pt-BR" dirty="0"/>
              <a:t> </a:t>
            </a:r>
            <a:r>
              <a:rPr lang="pt-BR" dirty="0" err="1"/>
              <a:t>human</a:t>
            </a:r>
            <a:r>
              <a:rPr lang="pt-BR" dirty="0"/>
              <a:t> </a:t>
            </a:r>
            <a:r>
              <a:rPr lang="pt-BR" dirty="0" err="1"/>
              <a:t>microbiome</a:t>
            </a:r>
            <a:r>
              <a:rPr lang="pt-BR" dirty="0"/>
              <a:t>. </a:t>
            </a:r>
            <a:r>
              <a:rPr lang="pt-BR" dirty="0" err="1"/>
              <a:t>Nature</a:t>
            </a:r>
            <a:r>
              <a:rPr lang="pt-BR" dirty="0"/>
              <a:t>. 2012; 486:207–214. https://doi.org/10.1038/nature11234 PMID: 22699609 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4. Li </a:t>
            </a:r>
            <a:r>
              <a:rPr lang="pt-BR" dirty="0"/>
              <a:t>J, Jia H, Cai X, </a:t>
            </a:r>
            <a:r>
              <a:rPr lang="pt-BR" dirty="0" err="1"/>
              <a:t>Zhong</a:t>
            </a:r>
            <a:r>
              <a:rPr lang="pt-BR" dirty="0"/>
              <a:t> H, </a:t>
            </a:r>
            <a:r>
              <a:rPr lang="pt-BR" dirty="0" err="1"/>
              <a:t>Feng</a:t>
            </a:r>
            <a:r>
              <a:rPr lang="pt-BR" dirty="0"/>
              <a:t> Q, </a:t>
            </a:r>
            <a:r>
              <a:rPr lang="pt-BR" dirty="0" err="1"/>
              <a:t>Sunagawa</a:t>
            </a:r>
            <a:r>
              <a:rPr lang="pt-BR" dirty="0"/>
              <a:t> S, et.al. </a:t>
            </a:r>
            <a:r>
              <a:rPr lang="pt-BR" dirty="0" err="1"/>
              <a:t>MetaHIT</a:t>
            </a:r>
            <a:r>
              <a:rPr lang="pt-BR" dirty="0"/>
              <a:t> Consortium. </a:t>
            </a:r>
            <a:r>
              <a:rPr lang="pt-BR" dirty="0" err="1"/>
              <a:t>An</a:t>
            </a:r>
            <a:r>
              <a:rPr lang="pt-BR" dirty="0"/>
              <a:t> </a:t>
            </a:r>
            <a:r>
              <a:rPr lang="pt-BR" dirty="0" err="1"/>
              <a:t>integrated</a:t>
            </a:r>
            <a:r>
              <a:rPr lang="pt-BR" dirty="0"/>
              <a:t> </a:t>
            </a:r>
            <a:r>
              <a:rPr lang="pt-BR" dirty="0" err="1"/>
              <a:t>catalog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reference</a:t>
            </a:r>
            <a:r>
              <a:rPr lang="pt-BR" dirty="0"/>
              <a:t> genes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human</a:t>
            </a:r>
            <a:r>
              <a:rPr lang="pt-BR" dirty="0"/>
              <a:t> </a:t>
            </a:r>
            <a:r>
              <a:rPr lang="pt-BR" dirty="0" err="1"/>
              <a:t>gut</a:t>
            </a:r>
            <a:r>
              <a:rPr lang="pt-BR" dirty="0"/>
              <a:t> </a:t>
            </a:r>
            <a:r>
              <a:rPr lang="pt-BR" dirty="0" err="1"/>
              <a:t>microbiome</a:t>
            </a:r>
            <a:r>
              <a:rPr lang="pt-BR" dirty="0"/>
              <a:t>. Nat </a:t>
            </a:r>
            <a:r>
              <a:rPr lang="pt-BR" dirty="0" err="1"/>
              <a:t>Biotechnol</a:t>
            </a:r>
            <a:r>
              <a:rPr lang="pt-BR" dirty="0"/>
              <a:t>. 2014; 32: 834–841. https://doi.org/10. 1038/nbt.2942 PMID: </a:t>
            </a:r>
            <a:r>
              <a:rPr lang="pt-BR" dirty="0" smtClean="0"/>
              <a:t>24997786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5. Dominguez-</a:t>
            </a:r>
            <a:r>
              <a:rPr lang="pt-BR" dirty="0" err="1" smtClean="0"/>
              <a:t>Bello</a:t>
            </a:r>
            <a:r>
              <a:rPr lang="pt-BR" dirty="0" smtClean="0"/>
              <a:t> </a:t>
            </a:r>
            <a:r>
              <a:rPr lang="pt-BR" dirty="0"/>
              <a:t>MG, </a:t>
            </a:r>
            <a:r>
              <a:rPr lang="pt-BR" dirty="0" err="1"/>
              <a:t>Costello</a:t>
            </a:r>
            <a:r>
              <a:rPr lang="pt-BR" dirty="0"/>
              <a:t> EK, </a:t>
            </a:r>
            <a:r>
              <a:rPr lang="pt-BR" dirty="0" err="1"/>
              <a:t>Contreras</a:t>
            </a:r>
            <a:r>
              <a:rPr lang="pt-BR" dirty="0"/>
              <a:t> M, </a:t>
            </a:r>
            <a:r>
              <a:rPr lang="pt-BR" dirty="0" err="1"/>
              <a:t>Magris</a:t>
            </a:r>
            <a:r>
              <a:rPr lang="pt-BR" dirty="0"/>
              <a:t> M, Hidalgo G, </a:t>
            </a:r>
            <a:r>
              <a:rPr lang="pt-BR" dirty="0" err="1"/>
              <a:t>Fierer</a:t>
            </a:r>
            <a:r>
              <a:rPr lang="pt-BR" dirty="0"/>
              <a:t> N, et al. R. Delivery </a:t>
            </a:r>
            <a:r>
              <a:rPr lang="pt-BR" dirty="0" err="1"/>
              <a:t>mode</a:t>
            </a:r>
            <a:r>
              <a:rPr lang="pt-BR" dirty="0"/>
              <a:t> </a:t>
            </a:r>
            <a:r>
              <a:rPr lang="pt-BR" dirty="0" err="1"/>
              <a:t>shapes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acquisition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structure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initial</a:t>
            </a:r>
            <a:r>
              <a:rPr lang="pt-BR" dirty="0"/>
              <a:t> microbiota </a:t>
            </a:r>
            <a:r>
              <a:rPr lang="pt-BR" dirty="0" err="1"/>
              <a:t>across</a:t>
            </a:r>
            <a:r>
              <a:rPr lang="pt-BR" dirty="0"/>
              <a:t> </a:t>
            </a:r>
            <a:r>
              <a:rPr lang="pt-BR" dirty="0" err="1"/>
              <a:t>multiple</a:t>
            </a:r>
            <a:r>
              <a:rPr lang="pt-BR" dirty="0"/>
              <a:t> </a:t>
            </a:r>
            <a:r>
              <a:rPr lang="pt-BR" dirty="0" err="1"/>
              <a:t>body</a:t>
            </a:r>
            <a:r>
              <a:rPr lang="pt-BR" dirty="0"/>
              <a:t> habitats in </a:t>
            </a:r>
            <a:r>
              <a:rPr lang="pt-BR" dirty="0" err="1"/>
              <a:t>newborns</a:t>
            </a:r>
            <a:r>
              <a:rPr lang="pt-BR" dirty="0"/>
              <a:t>. </a:t>
            </a:r>
            <a:r>
              <a:rPr lang="pt-BR" dirty="0" err="1"/>
              <a:t>Proc</a:t>
            </a:r>
            <a:r>
              <a:rPr lang="pt-BR" dirty="0"/>
              <a:t> </a:t>
            </a:r>
            <a:r>
              <a:rPr lang="pt-BR" dirty="0" err="1"/>
              <a:t>Natl</a:t>
            </a:r>
            <a:r>
              <a:rPr lang="pt-BR" dirty="0"/>
              <a:t> </a:t>
            </a:r>
            <a:r>
              <a:rPr lang="pt-BR" dirty="0" err="1"/>
              <a:t>Acad</a:t>
            </a:r>
            <a:r>
              <a:rPr lang="pt-BR" dirty="0"/>
              <a:t> </a:t>
            </a:r>
            <a:r>
              <a:rPr lang="pt-BR" dirty="0" err="1"/>
              <a:t>Sci</a:t>
            </a:r>
            <a:r>
              <a:rPr lang="pt-BR" dirty="0"/>
              <a:t> USA. 2010; 107: 11971–11975. https://doi.org/10.1073/pnas.1002601107 PMID: </a:t>
            </a:r>
            <a:r>
              <a:rPr lang="pt-BR" dirty="0" smtClean="0"/>
              <a:t>20566857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6. </a:t>
            </a:r>
            <a:r>
              <a:rPr lang="pt-BR" dirty="0" err="1"/>
              <a:t>Subramanian</a:t>
            </a:r>
            <a:r>
              <a:rPr lang="pt-BR" dirty="0"/>
              <a:t> S, </a:t>
            </a:r>
            <a:r>
              <a:rPr lang="pt-BR" dirty="0" err="1"/>
              <a:t>Huq</a:t>
            </a:r>
            <a:r>
              <a:rPr lang="pt-BR" dirty="0"/>
              <a:t> S, </a:t>
            </a:r>
            <a:r>
              <a:rPr lang="pt-BR" dirty="0" err="1"/>
              <a:t>Yatsunenko</a:t>
            </a:r>
            <a:r>
              <a:rPr lang="pt-BR" dirty="0"/>
              <a:t> T, </a:t>
            </a:r>
            <a:r>
              <a:rPr lang="pt-BR" dirty="0" err="1"/>
              <a:t>Haque</a:t>
            </a:r>
            <a:r>
              <a:rPr lang="pt-BR" dirty="0"/>
              <a:t> R, </a:t>
            </a:r>
            <a:r>
              <a:rPr lang="pt-BR" dirty="0" err="1"/>
              <a:t>Mahfuz</a:t>
            </a:r>
            <a:r>
              <a:rPr lang="pt-BR" dirty="0"/>
              <a:t> M, Alam M, et al. A </a:t>
            </a:r>
            <a:r>
              <a:rPr lang="pt-BR" dirty="0" err="1"/>
              <a:t>Persistent</a:t>
            </a:r>
            <a:r>
              <a:rPr lang="pt-BR" dirty="0"/>
              <a:t> </a:t>
            </a:r>
            <a:r>
              <a:rPr lang="pt-BR" dirty="0" err="1"/>
              <a:t>gut</a:t>
            </a:r>
            <a:r>
              <a:rPr lang="pt-BR" dirty="0"/>
              <a:t> microbiota </a:t>
            </a:r>
            <a:r>
              <a:rPr lang="pt-BR" dirty="0" err="1"/>
              <a:t>immaturity</a:t>
            </a:r>
            <a:r>
              <a:rPr lang="pt-BR" dirty="0"/>
              <a:t> in </a:t>
            </a:r>
            <a:r>
              <a:rPr lang="pt-BR" dirty="0" err="1"/>
              <a:t>malnourished</a:t>
            </a:r>
            <a:r>
              <a:rPr lang="pt-BR" dirty="0"/>
              <a:t> </a:t>
            </a:r>
            <a:r>
              <a:rPr lang="pt-BR" dirty="0" err="1"/>
              <a:t>Bangladeshi</a:t>
            </a:r>
            <a:r>
              <a:rPr lang="pt-BR" dirty="0"/>
              <a:t> </a:t>
            </a:r>
            <a:r>
              <a:rPr lang="pt-BR" dirty="0" err="1"/>
              <a:t>children</a:t>
            </a:r>
            <a:r>
              <a:rPr lang="pt-BR" dirty="0"/>
              <a:t>. </a:t>
            </a:r>
            <a:r>
              <a:rPr lang="pt-BR" dirty="0" err="1"/>
              <a:t>Nature</a:t>
            </a:r>
            <a:r>
              <a:rPr lang="pt-BR" dirty="0"/>
              <a:t>. 2014; 510: 417–421. https://doi.org/10.1038/ nature13421 PMID: 24896187 </a:t>
            </a:r>
            <a:endParaRPr lang="pt-BR" dirty="0" smtClean="0"/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7</a:t>
            </a:r>
            <a:r>
              <a:rPr lang="pt-BR" dirty="0"/>
              <a:t>. La Rosa PS, Warner BB, </a:t>
            </a:r>
            <a:r>
              <a:rPr lang="pt-BR" dirty="0" err="1"/>
              <a:t>Zhou</a:t>
            </a:r>
            <a:r>
              <a:rPr lang="pt-BR" dirty="0"/>
              <a:t> Y, </a:t>
            </a:r>
            <a:r>
              <a:rPr lang="pt-BR" dirty="0" err="1"/>
              <a:t>Weinstock</a:t>
            </a:r>
            <a:r>
              <a:rPr lang="pt-BR" dirty="0"/>
              <a:t> GM, </a:t>
            </a:r>
            <a:r>
              <a:rPr lang="pt-BR" dirty="0" err="1"/>
              <a:t>Sodergren</a:t>
            </a:r>
            <a:r>
              <a:rPr lang="pt-BR" dirty="0"/>
              <a:t> E, Hall-Moore, et al. </a:t>
            </a:r>
            <a:r>
              <a:rPr lang="pt-BR" dirty="0" err="1"/>
              <a:t>Patterned</a:t>
            </a:r>
            <a:r>
              <a:rPr lang="pt-BR" dirty="0"/>
              <a:t> </a:t>
            </a:r>
            <a:r>
              <a:rPr lang="pt-BR" dirty="0" err="1"/>
              <a:t>progression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bacterial</a:t>
            </a:r>
            <a:r>
              <a:rPr lang="pt-BR" dirty="0"/>
              <a:t> </a:t>
            </a:r>
            <a:r>
              <a:rPr lang="pt-BR" dirty="0" err="1"/>
              <a:t>populations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premature</a:t>
            </a:r>
            <a:r>
              <a:rPr lang="pt-BR" dirty="0"/>
              <a:t> </a:t>
            </a:r>
            <a:r>
              <a:rPr lang="pt-BR" dirty="0" err="1"/>
              <a:t>infant</a:t>
            </a:r>
            <a:r>
              <a:rPr lang="pt-BR" dirty="0"/>
              <a:t> </a:t>
            </a:r>
            <a:r>
              <a:rPr lang="pt-BR" dirty="0" err="1"/>
              <a:t>gut</a:t>
            </a:r>
            <a:r>
              <a:rPr lang="pt-BR" dirty="0"/>
              <a:t>. Proc. </a:t>
            </a:r>
            <a:r>
              <a:rPr lang="pt-BR" dirty="0" err="1"/>
              <a:t>Natl</a:t>
            </a:r>
            <a:r>
              <a:rPr lang="pt-BR" dirty="0"/>
              <a:t>. Acad. </a:t>
            </a:r>
            <a:r>
              <a:rPr lang="pt-BR" dirty="0" err="1"/>
              <a:t>Sci</a:t>
            </a:r>
            <a:r>
              <a:rPr lang="pt-BR" dirty="0"/>
              <a:t>. USA. 2014; 111: 12522– 12527. https://doi.org/10.1073/pnas.1409497111 PMID: 25114261 </a:t>
            </a:r>
            <a:endParaRPr lang="pt-BR" dirty="0" smtClean="0"/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8</a:t>
            </a:r>
            <a:r>
              <a:rPr lang="pt-BR" dirty="0"/>
              <a:t>. Gregory KE, Samuel BS, </a:t>
            </a:r>
            <a:r>
              <a:rPr lang="pt-BR" dirty="0" err="1"/>
              <a:t>Houghteling</a:t>
            </a:r>
            <a:r>
              <a:rPr lang="pt-BR" dirty="0"/>
              <a:t> P, </a:t>
            </a:r>
            <a:r>
              <a:rPr lang="pt-BR" dirty="0" err="1"/>
              <a:t>Shan</a:t>
            </a:r>
            <a:r>
              <a:rPr lang="pt-BR" dirty="0"/>
              <a:t> G, </a:t>
            </a:r>
            <a:r>
              <a:rPr lang="pt-BR" dirty="0" err="1"/>
              <a:t>Ausubel</a:t>
            </a:r>
            <a:r>
              <a:rPr lang="pt-BR" dirty="0"/>
              <a:t> FM, </a:t>
            </a:r>
            <a:r>
              <a:rPr lang="pt-BR" dirty="0" err="1"/>
              <a:t>Sadreyev</a:t>
            </a:r>
            <a:r>
              <a:rPr lang="pt-BR" dirty="0"/>
              <a:t> RI, et al. </a:t>
            </a:r>
            <a:r>
              <a:rPr lang="pt-BR" dirty="0" err="1"/>
              <a:t>Influence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maternal </a:t>
            </a:r>
            <a:r>
              <a:rPr lang="pt-BR" dirty="0" err="1"/>
              <a:t>breast</a:t>
            </a:r>
            <a:r>
              <a:rPr lang="pt-BR" dirty="0"/>
              <a:t> </a:t>
            </a:r>
            <a:r>
              <a:rPr lang="pt-BR" dirty="0" err="1"/>
              <a:t>milk</a:t>
            </a:r>
            <a:r>
              <a:rPr lang="pt-BR" dirty="0"/>
              <a:t> </a:t>
            </a:r>
            <a:r>
              <a:rPr lang="pt-BR" dirty="0" err="1"/>
              <a:t>ingestion</a:t>
            </a:r>
            <a:r>
              <a:rPr lang="pt-BR" dirty="0"/>
              <a:t>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acquisition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intestinal </a:t>
            </a:r>
            <a:r>
              <a:rPr lang="pt-BR" dirty="0" err="1"/>
              <a:t>microbiome</a:t>
            </a:r>
            <a:r>
              <a:rPr lang="pt-BR" dirty="0"/>
              <a:t> in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</a:t>
            </a:r>
            <a:r>
              <a:rPr lang="pt-BR" dirty="0" err="1"/>
              <a:t>Microbiome</a:t>
            </a:r>
            <a:r>
              <a:rPr lang="pt-BR" dirty="0"/>
              <a:t>. 2016; 4:68. https://doi.org/10.1186/s40168-016-0214-x PMID: 28034306 </a:t>
            </a:r>
            <a:endParaRPr lang="pt-BR" dirty="0" smtClean="0"/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9</a:t>
            </a:r>
            <a:r>
              <a:rPr lang="pt-BR" dirty="0"/>
              <a:t>. </a:t>
            </a:r>
            <a:r>
              <a:rPr lang="pt-BR" dirty="0" err="1"/>
              <a:t>Houghteling</a:t>
            </a:r>
            <a:r>
              <a:rPr lang="pt-BR" dirty="0"/>
              <a:t> P, Walker WA. </a:t>
            </a:r>
            <a:r>
              <a:rPr lang="pt-BR" dirty="0" err="1"/>
              <a:t>Why</a:t>
            </a:r>
            <a:r>
              <a:rPr lang="pt-BR" dirty="0"/>
              <a:t> </a:t>
            </a:r>
            <a:r>
              <a:rPr lang="pt-BR" dirty="0" err="1"/>
              <a:t>is</a:t>
            </a:r>
            <a:r>
              <a:rPr lang="pt-BR" dirty="0"/>
              <a:t> </a:t>
            </a:r>
            <a:r>
              <a:rPr lang="pt-BR" dirty="0" err="1"/>
              <a:t>initial</a:t>
            </a:r>
            <a:r>
              <a:rPr lang="pt-BR" dirty="0"/>
              <a:t> </a:t>
            </a:r>
            <a:r>
              <a:rPr lang="pt-BR" dirty="0" err="1"/>
              <a:t>bacterial</a:t>
            </a:r>
            <a:r>
              <a:rPr lang="pt-BR" dirty="0"/>
              <a:t> </a:t>
            </a:r>
            <a:r>
              <a:rPr lang="pt-BR" dirty="0" err="1"/>
              <a:t>colonization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intestine </a:t>
            </a:r>
            <a:r>
              <a:rPr lang="pt-BR" dirty="0" err="1"/>
              <a:t>important</a:t>
            </a:r>
            <a:r>
              <a:rPr lang="pt-BR" dirty="0"/>
              <a:t> </a:t>
            </a:r>
            <a:r>
              <a:rPr lang="pt-BR" dirty="0" err="1"/>
              <a:t>to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infant’s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child’s</a:t>
            </a:r>
            <a:r>
              <a:rPr lang="pt-BR" dirty="0"/>
              <a:t> </a:t>
            </a:r>
            <a:r>
              <a:rPr lang="pt-BR" dirty="0" err="1"/>
              <a:t>health</a:t>
            </a:r>
            <a:r>
              <a:rPr lang="pt-BR" dirty="0"/>
              <a:t>? J </a:t>
            </a:r>
            <a:r>
              <a:rPr lang="pt-BR" dirty="0" err="1"/>
              <a:t>Pediatr</a:t>
            </a:r>
            <a:r>
              <a:rPr lang="pt-BR" dirty="0"/>
              <a:t> </a:t>
            </a:r>
            <a:r>
              <a:rPr lang="pt-BR" dirty="0" err="1"/>
              <a:t>Gastroenterol</a:t>
            </a:r>
            <a:r>
              <a:rPr lang="pt-BR" dirty="0"/>
              <a:t> Nutr. 2015; 60: 294–307. https://doi.org/10.1097/MPG. 0000000000000597 PMID: 25313849 </a:t>
            </a:r>
            <a:endParaRPr lang="pt-BR" dirty="0" smtClean="0"/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10</a:t>
            </a:r>
            <a:r>
              <a:rPr lang="pt-BR" dirty="0"/>
              <a:t>. </a:t>
            </a:r>
            <a:r>
              <a:rPr lang="pt-BR" dirty="0" err="1"/>
              <a:t>Zeissig</a:t>
            </a:r>
            <a:r>
              <a:rPr lang="pt-BR" dirty="0"/>
              <a:t> S, Blumberg RS. Life </a:t>
            </a:r>
            <a:r>
              <a:rPr lang="pt-BR" dirty="0" err="1"/>
              <a:t>at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beginning</a:t>
            </a:r>
            <a:r>
              <a:rPr lang="pt-BR" dirty="0"/>
              <a:t>: </a:t>
            </a:r>
            <a:r>
              <a:rPr lang="pt-BR" dirty="0" err="1"/>
              <a:t>perturbation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microbiota </a:t>
            </a:r>
            <a:r>
              <a:rPr lang="pt-BR" dirty="0" err="1"/>
              <a:t>by</a:t>
            </a:r>
            <a:r>
              <a:rPr lang="pt-BR" dirty="0"/>
              <a:t> </a:t>
            </a:r>
            <a:r>
              <a:rPr lang="pt-BR" dirty="0" err="1"/>
              <a:t>antibiotics</a:t>
            </a:r>
            <a:r>
              <a:rPr lang="pt-BR" dirty="0"/>
              <a:t> in </a:t>
            </a:r>
            <a:r>
              <a:rPr lang="pt-BR" dirty="0" err="1"/>
              <a:t>early</a:t>
            </a:r>
            <a:r>
              <a:rPr lang="pt-BR" dirty="0"/>
              <a:t> </a:t>
            </a:r>
            <a:r>
              <a:rPr lang="pt-BR" dirty="0" err="1"/>
              <a:t>life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its role in </a:t>
            </a:r>
            <a:r>
              <a:rPr lang="pt-BR" dirty="0" err="1"/>
              <a:t>health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disease</a:t>
            </a:r>
            <a:r>
              <a:rPr lang="pt-BR" dirty="0"/>
              <a:t>. Nat </a:t>
            </a:r>
            <a:r>
              <a:rPr lang="pt-BR" dirty="0" err="1"/>
              <a:t>Immunol</a:t>
            </a:r>
            <a:r>
              <a:rPr lang="pt-BR" dirty="0"/>
              <a:t>. 2014; 15: 307–10. https://doi.org/10.1038/ni.2847 PMID: </a:t>
            </a:r>
            <a:r>
              <a:rPr lang="pt-BR" dirty="0" smtClean="0"/>
              <a:t>24646587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11. Brooks B, </a:t>
            </a:r>
            <a:r>
              <a:rPr lang="pt-BR" dirty="0" err="1"/>
              <a:t>Firek</a:t>
            </a:r>
            <a:r>
              <a:rPr lang="pt-BR" dirty="0"/>
              <a:t> BA, Miller CS, Sharon I, Thomas BC, Baker R, et al. </a:t>
            </a:r>
            <a:r>
              <a:rPr lang="pt-BR" dirty="0" err="1"/>
              <a:t>Microbes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neonatal </a:t>
            </a:r>
            <a:r>
              <a:rPr lang="pt-BR" dirty="0" err="1"/>
              <a:t>intensive</a:t>
            </a:r>
            <a:r>
              <a:rPr lang="pt-BR" dirty="0"/>
              <a:t> </a:t>
            </a:r>
            <a:r>
              <a:rPr lang="pt-BR" dirty="0" err="1"/>
              <a:t>care</a:t>
            </a:r>
            <a:r>
              <a:rPr lang="pt-BR" dirty="0"/>
              <a:t> </a:t>
            </a:r>
            <a:r>
              <a:rPr lang="pt-BR" dirty="0" err="1"/>
              <a:t>unit</a:t>
            </a:r>
            <a:r>
              <a:rPr lang="pt-BR" dirty="0"/>
              <a:t> </a:t>
            </a:r>
            <a:r>
              <a:rPr lang="pt-BR" dirty="0" err="1"/>
              <a:t>resemble</a:t>
            </a:r>
            <a:r>
              <a:rPr lang="pt-BR" dirty="0"/>
              <a:t> </a:t>
            </a:r>
            <a:r>
              <a:rPr lang="pt-BR" dirty="0" err="1"/>
              <a:t>those</a:t>
            </a:r>
            <a:r>
              <a:rPr lang="pt-BR" dirty="0"/>
              <a:t> </a:t>
            </a:r>
            <a:r>
              <a:rPr lang="pt-BR" dirty="0" err="1"/>
              <a:t>found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gut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premature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</a:t>
            </a:r>
            <a:r>
              <a:rPr lang="pt-BR" dirty="0" err="1"/>
              <a:t>Microbiome</a:t>
            </a:r>
            <a:r>
              <a:rPr lang="pt-BR" dirty="0"/>
              <a:t>. 2014; 2: 1. https://doi.org/ 10.1186/2049-2618-2-1 PMID: 24468033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>
          <a:xfrm>
            <a:off x="604838" y="117475"/>
            <a:ext cx="10748962" cy="706438"/>
          </a:xfrm>
        </p:spPr>
        <p:txBody>
          <a:bodyPr/>
          <a:lstStyle/>
          <a:p>
            <a:pPr eaLnBrk="1" hangingPunct="1"/>
            <a:r>
              <a:rPr lang="pt-BR" altLang="pt-BR" smtClean="0"/>
              <a:t>Referências Bibliográficas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4838" y="823913"/>
            <a:ext cx="10748962" cy="5846762"/>
          </a:xfrm>
        </p:spPr>
        <p:txBody>
          <a:bodyPr rtlCol="0">
            <a:normAutofit fontScale="40000" lnSpcReduction="20000"/>
          </a:bodyPr>
          <a:lstStyle/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12. </a:t>
            </a:r>
            <a:r>
              <a:rPr lang="pt-BR" dirty="0" err="1"/>
              <a:t>Ardeshir</a:t>
            </a:r>
            <a:r>
              <a:rPr lang="pt-BR" dirty="0"/>
              <a:t> A, </a:t>
            </a:r>
            <a:r>
              <a:rPr lang="pt-BR" dirty="0" err="1"/>
              <a:t>Narayan</a:t>
            </a:r>
            <a:r>
              <a:rPr lang="pt-BR" dirty="0"/>
              <a:t> NR, Me ´</a:t>
            </a:r>
            <a:r>
              <a:rPr lang="pt-BR" dirty="0" err="1"/>
              <a:t>ndez</a:t>
            </a:r>
            <a:r>
              <a:rPr lang="pt-BR" dirty="0"/>
              <a:t>-Lagares G, Lu D, </a:t>
            </a:r>
            <a:r>
              <a:rPr lang="pt-BR" dirty="0" err="1"/>
              <a:t>Rauch</a:t>
            </a:r>
            <a:r>
              <a:rPr lang="pt-BR" dirty="0"/>
              <a:t> M, Huang Y, et al. </a:t>
            </a:r>
            <a:r>
              <a:rPr lang="pt-BR" dirty="0" err="1"/>
              <a:t>Breast-fed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bottle-fed</a:t>
            </a:r>
            <a:r>
              <a:rPr lang="pt-BR" dirty="0"/>
              <a:t> </a:t>
            </a:r>
            <a:r>
              <a:rPr lang="pt-BR" dirty="0" err="1"/>
              <a:t>infant</a:t>
            </a:r>
            <a:r>
              <a:rPr lang="pt-BR" dirty="0"/>
              <a:t> </a:t>
            </a:r>
            <a:r>
              <a:rPr lang="pt-BR" dirty="0" err="1"/>
              <a:t>rhesus</a:t>
            </a:r>
            <a:r>
              <a:rPr lang="pt-BR" dirty="0"/>
              <a:t> macaques </a:t>
            </a:r>
            <a:r>
              <a:rPr lang="pt-BR" dirty="0" err="1"/>
              <a:t>develop</a:t>
            </a:r>
            <a:r>
              <a:rPr lang="pt-BR" dirty="0"/>
              <a:t> </a:t>
            </a:r>
            <a:r>
              <a:rPr lang="pt-BR" dirty="0" err="1"/>
              <a:t>distinct</a:t>
            </a:r>
            <a:r>
              <a:rPr lang="pt-BR" dirty="0"/>
              <a:t> </a:t>
            </a:r>
            <a:r>
              <a:rPr lang="pt-BR" dirty="0" err="1"/>
              <a:t>gutmicrobiotas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immune</a:t>
            </a:r>
            <a:r>
              <a:rPr lang="pt-BR" dirty="0"/>
              <a:t> systems. </a:t>
            </a:r>
            <a:r>
              <a:rPr lang="pt-BR" dirty="0" err="1"/>
              <a:t>Sci</a:t>
            </a:r>
            <a:r>
              <a:rPr lang="pt-BR" dirty="0"/>
              <a:t> </a:t>
            </a:r>
            <a:r>
              <a:rPr lang="pt-BR" dirty="0" err="1"/>
              <a:t>Transl</a:t>
            </a:r>
            <a:r>
              <a:rPr lang="pt-BR" dirty="0"/>
              <a:t> Med. 2014; 6: 252ra120. https://doi.org/10.1126/scitranslmed.3008791 PMID: </a:t>
            </a:r>
            <a:r>
              <a:rPr lang="pt-BR" dirty="0" smtClean="0"/>
              <a:t>25186175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13</a:t>
            </a:r>
            <a:r>
              <a:rPr lang="pt-BR" dirty="0"/>
              <a:t>. </a:t>
            </a:r>
            <a:r>
              <a:rPr lang="pt-BR" dirty="0" err="1"/>
              <a:t>Boix</a:t>
            </a:r>
            <a:r>
              <a:rPr lang="pt-BR" dirty="0"/>
              <a:t>-Amoro ´s A, </a:t>
            </a:r>
            <a:r>
              <a:rPr lang="pt-BR" dirty="0" err="1"/>
              <a:t>Collado</a:t>
            </a:r>
            <a:r>
              <a:rPr lang="pt-BR" dirty="0"/>
              <a:t> MC, Mira A. </a:t>
            </a:r>
            <a:r>
              <a:rPr lang="pt-BR" dirty="0" err="1"/>
              <a:t>Relationship</a:t>
            </a:r>
            <a:r>
              <a:rPr lang="pt-BR" dirty="0"/>
              <a:t> </a:t>
            </a:r>
            <a:r>
              <a:rPr lang="pt-BR" dirty="0" err="1"/>
              <a:t>between</a:t>
            </a:r>
            <a:r>
              <a:rPr lang="pt-BR" dirty="0"/>
              <a:t> </a:t>
            </a:r>
            <a:r>
              <a:rPr lang="pt-BR" dirty="0" err="1"/>
              <a:t>Milk</a:t>
            </a:r>
            <a:r>
              <a:rPr lang="pt-BR" dirty="0"/>
              <a:t> Microbiota, </a:t>
            </a:r>
            <a:r>
              <a:rPr lang="pt-BR" dirty="0" err="1"/>
              <a:t>Bacterial</a:t>
            </a:r>
            <a:r>
              <a:rPr lang="pt-BR" dirty="0"/>
              <a:t> </a:t>
            </a:r>
            <a:r>
              <a:rPr lang="pt-BR" dirty="0" err="1"/>
              <a:t>Load</a:t>
            </a:r>
            <a:r>
              <a:rPr lang="pt-BR" dirty="0"/>
              <a:t>, </a:t>
            </a:r>
            <a:r>
              <a:rPr lang="pt-BR" dirty="0" err="1"/>
              <a:t>Macronutrients</a:t>
            </a:r>
            <a:r>
              <a:rPr lang="pt-BR" dirty="0"/>
              <a:t>,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Human</a:t>
            </a:r>
            <a:r>
              <a:rPr lang="pt-BR" dirty="0"/>
              <a:t> </a:t>
            </a:r>
            <a:r>
              <a:rPr lang="pt-BR" dirty="0" err="1"/>
              <a:t>Cells</a:t>
            </a:r>
            <a:r>
              <a:rPr lang="pt-BR" dirty="0"/>
              <a:t> </a:t>
            </a:r>
            <a:r>
              <a:rPr lang="pt-BR" dirty="0" err="1"/>
              <a:t>during</a:t>
            </a:r>
            <a:r>
              <a:rPr lang="pt-BR" dirty="0"/>
              <a:t> </a:t>
            </a:r>
            <a:r>
              <a:rPr lang="pt-BR" dirty="0" err="1"/>
              <a:t>Lactation</a:t>
            </a:r>
            <a:r>
              <a:rPr lang="pt-BR" dirty="0"/>
              <a:t>. Front Microbiol. 2016; 7: 492 https://doi.org/10.3389/fmicb. 2016.00492 PMID: 27148183 </a:t>
            </a:r>
            <a:endParaRPr lang="pt-BR" dirty="0" smtClean="0"/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14</a:t>
            </a:r>
            <a:r>
              <a:rPr lang="pt-BR" dirty="0"/>
              <a:t>. </a:t>
            </a:r>
            <a:r>
              <a:rPr lang="pt-BR" dirty="0" err="1"/>
              <a:t>Khodayar</a:t>
            </a:r>
            <a:r>
              <a:rPr lang="pt-BR" dirty="0"/>
              <a:t>-Pardo P, Mira-Pascual L, </a:t>
            </a:r>
            <a:r>
              <a:rPr lang="pt-BR" dirty="0" err="1"/>
              <a:t>Collado</a:t>
            </a:r>
            <a:r>
              <a:rPr lang="pt-BR" dirty="0"/>
              <a:t> MC, </a:t>
            </a:r>
            <a:r>
              <a:rPr lang="pt-BR" dirty="0" err="1"/>
              <a:t>Martı</a:t>
            </a:r>
            <a:r>
              <a:rPr lang="pt-BR" dirty="0"/>
              <a:t> ´</a:t>
            </a:r>
            <a:r>
              <a:rPr lang="pt-BR" dirty="0" err="1"/>
              <a:t>nez</a:t>
            </a:r>
            <a:r>
              <a:rPr lang="pt-BR" dirty="0"/>
              <a:t>-Costa C. Impacto </a:t>
            </a:r>
            <a:r>
              <a:rPr lang="pt-BR" dirty="0" err="1"/>
              <a:t>flactati</a:t>
            </a:r>
            <a:r>
              <a:rPr lang="pt-BR" dirty="0"/>
              <a:t>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stage</a:t>
            </a:r>
            <a:r>
              <a:rPr lang="pt-BR" dirty="0"/>
              <a:t>, </a:t>
            </a:r>
            <a:r>
              <a:rPr lang="pt-BR" dirty="0" err="1"/>
              <a:t>gestation</a:t>
            </a:r>
            <a:r>
              <a:rPr lang="pt-BR" dirty="0"/>
              <a:t> </a:t>
            </a:r>
            <a:r>
              <a:rPr lang="pt-BR" dirty="0" err="1"/>
              <a:t>alage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mode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delivery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breast</a:t>
            </a:r>
            <a:r>
              <a:rPr lang="pt-BR" dirty="0"/>
              <a:t> </a:t>
            </a:r>
            <a:r>
              <a:rPr lang="pt-BR" dirty="0" err="1"/>
              <a:t>milk</a:t>
            </a:r>
            <a:r>
              <a:rPr lang="pt-BR" dirty="0"/>
              <a:t> microbiota. J.Perinatol.2014; 34: 599–605. https://doi.org/ 10.1038/jp.2014.47 PMID: </a:t>
            </a:r>
            <a:r>
              <a:rPr lang="pt-BR" dirty="0" smtClean="0"/>
              <a:t>24674981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15</a:t>
            </a:r>
            <a:r>
              <a:rPr lang="pt-BR" dirty="0"/>
              <a:t>. Cabrera-</a:t>
            </a:r>
            <a:r>
              <a:rPr lang="pt-BR" dirty="0" err="1"/>
              <a:t>Rubio</a:t>
            </a:r>
            <a:r>
              <a:rPr lang="pt-BR" dirty="0"/>
              <a:t> R, Mira-Pascual L, Mira A, </a:t>
            </a:r>
            <a:r>
              <a:rPr lang="pt-BR" dirty="0" err="1"/>
              <a:t>Collado</a:t>
            </a:r>
            <a:r>
              <a:rPr lang="pt-BR" dirty="0"/>
              <a:t> MC. </a:t>
            </a:r>
            <a:r>
              <a:rPr lang="pt-BR" dirty="0" err="1"/>
              <a:t>Impact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mode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delivery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milk</a:t>
            </a:r>
            <a:r>
              <a:rPr lang="pt-BR" dirty="0"/>
              <a:t> microbiota </a:t>
            </a:r>
            <a:r>
              <a:rPr lang="pt-BR" dirty="0" err="1"/>
              <a:t>composition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healthy</a:t>
            </a:r>
            <a:r>
              <a:rPr lang="pt-BR" dirty="0"/>
              <a:t> </a:t>
            </a:r>
            <a:r>
              <a:rPr lang="pt-BR" dirty="0" err="1"/>
              <a:t>women</a:t>
            </a:r>
            <a:r>
              <a:rPr lang="pt-BR" dirty="0"/>
              <a:t>. J. Dev. Orig. Health </a:t>
            </a:r>
            <a:r>
              <a:rPr lang="pt-BR" dirty="0" err="1"/>
              <a:t>Dis</a:t>
            </a:r>
            <a:r>
              <a:rPr lang="pt-BR" dirty="0"/>
              <a:t>. 2016; 7: 54–60. https://doi.org/10.1017/ S2040174415001397 PMID: 26286040 </a:t>
            </a:r>
            <a:endParaRPr lang="pt-BR" dirty="0" smtClean="0"/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16</a:t>
            </a:r>
            <a:r>
              <a:rPr lang="pt-BR" dirty="0"/>
              <a:t>. </a:t>
            </a:r>
            <a:r>
              <a:rPr lang="pt-BR" dirty="0" err="1"/>
              <a:t>Roesch</a:t>
            </a:r>
            <a:r>
              <a:rPr lang="pt-BR" dirty="0"/>
              <a:t> LF, Silveira RC, Corso AL, </a:t>
            </a:r>
            <a:r>
              <a:rPr lang="pt-BR" dirty="0" err="1"/>
              <a:t>Dobbler</a:t>
            </a:r>
            <a:r>
              <a:rPr lang="pt-BR" dirty="0"/>
              <a:t> PT, Mai V, Rojas BS, et al. </a:t>
            </a:r>
            <a:r>
              <a:rPr lang="pt-BR" dirty="0" err="1"/>
              <a:t>Diversity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composition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vaginal microbiota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pregnant</a:t>
            </a:r>
            <a:r>
              <a:rPr lang="pt-BR" dirty="0"/>
              <a:t> </a:t>
            </a:r>
            <a:r>
              <a:rPr lang="pt-BR" dirty="0" err="1"/>
              <a:t>women</a:t>
            </a:r>
            <a:r>
              <a:rPr lang="pt-BR" dirty="0"/>
              <a:t> </a:t>
            </a:r>
            <a:r>
              <a:rPr lang="pt-BR" dirty="0" err="1"/>
              <a:t>at</a:t>
            </a:r>
            <a:r>
              <a:rPr lang="pt-BR" dirty="0"/>
              <a:t> </a:t>
            </a:r>
            <a:r>
              <a:rPr lang="pt-BR" dirty="0" err="1"/>
              <a:t>risk</a:t>
            </a:r>
            <a:r>
              <a:rPr lang="pt-BR" dirty="0"/>
              <a:t> for </a:t>
            </a:r>
            <a:r>
              <a:rPr lang="pt-BR" dirty="0" err="1"/>
              <a:t>transmitting</a:t>
            </a:r>
            <a:r>
              <a:rPr lang="pt-BR" dirty="0"/>
              <a:t> </a:t>
            </a:r>
            <a:r>
              <a:rPr lang="pt-BR" dirty="0" err="1"/>
              <a:t>Group</a:t>
            </a:r>
            <a:r>
              <a:rPr lang="pt-BR" dirty="0"/>
              <a:t> B </a:t>
            </a:r>
            <a:r>
              <a:rPr lang="pt-BR" dirty="0" err="1"/>
              <a:t>Streptococcus</a:t>
            </a:r>
            <a:r>
              <a:rPr lang="pt-BR" dirty="0"/>
              <a:t> </a:t>
            </a:r>
            <a:r>
              <a:rPr lang="pt-BR" dirty="0" err="1"/>
              <a:t>treated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intrapartum</a:t>
            </a:r>
            <a:r>
              <a:rPr lang="pt-BR" dirty="0"/>
              <a:t> </a:t>
            </a:r>
            <a:r>
              <a:rPr lang="pt-BR" dirty="0" err="1"/>
              <a:t>penicillin</a:t>
            </a:r>
            <a:r>
              <a:rPr lang="pt-BR" dirty="0"/>
              <a:t>. </a:t>
            </a:r>
            <a:r>
              <a:rPr lang="pt-BR" dirty="0" err="1"/>
              <a:t>PLoS</a:t>
            </a:r>
            <a:r>
              <a:rPr lang="pt-BR" dirty="0"/>
              <a:t> </a:t>
            </a:r>
            <a:r>
              <a:rPr lang="pt-BR" dirty="0" err="1"/>
              <a:t>One</a:t>
            </a:r>
            <a:r>
              <a:rPr lang="pt-BR" dirty="0"/>
              <a:t>. 2017; 12(2):e0169916. https://doi.org/10.1371/journal.pone.0169916 PMID: </a:t>
            </a:r>
            <a:r>
              <a:rPr lang="pt-BR" dirty="0" smtClean="0"/>
              <a:t>28178310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17</a:t>
            </a:r>
            <a:r>
              <a:rPr lang="pt-BR" dirty="0"/>
              <a:t>. </a:t>
            </a:r>
            <a:r>
              <a:rPr lang="pt-BR" dirty="0" err="1"/>
              <a:t>Caporaso</a:t>
            </a:r>
            <a:r>
              <a:rPr lang="pt-BR" dirty="0"/>
              <a:t> JG, </a:t>
            </a:r>
            <a:r>
              <a:rPr lang="pt-BR" dirty="0" err="1"/>
              <a:t>Lauber</a:t>
            </a:r>
            <a:r>
              <a:rPr lang="pt-BR" dirty="0"/>
              <a:t> CL, Walters WA, Berg-Lyons D, </a:t>
            </a:r>
            <a:r>
              <a:rPr lang="pt-BR" dirty="0" err="1"/>
              <a:t>Huntley</a:t>
            </a:r>
            <a:r>
              <a:rPr lang="pt-BR" dirty="0"/>
              <a:t> J, </a:t>
            </a:r>
            <a:r>
              <a:rPr lang="pt-BR" dirty="0" err="1"/>
              <a:t>Fierer</a:t>
            </a:r>
            <a:r>
              <a:rPr lang="pt-BR" dirty="0"/>
              <a:t> N, et al. Ultra-high-</a:t>
            </a:r>
            <a:r>
              <a:rPr lang="pt-BR" dirty="0" err="1"/>
              <a:t>throughput</a:t>
            </a:r>
            <a:r>
              <a:rPr lang="pt-BR" dirty="0"/>
              <a:t> microbial </a:t>
            </a:r>
            <a:r>
              <a:rPr lang="pt-BR" dirty="0" err="1"/>
              <a:t>community</a:t>
            </a:r>
            <a:r>
              <a:rPr lang="pt-BR" dirty="0"/>
              <a:t> </a:t>
            </a:r>
            <a:r>
              <a:rPr lang="pt-BR" dirty="0" err="1"/>
              <a:t>analysis</a:t>
            </a:r>
            <a:r>
              <a:rPr lang="pt-BR" dirty="0"/>
              <a:t>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Illumina</a:t>
            </a:r>
            <a:r>
              <a:rPr lang="pt-BR" dirty="0"/>
              <a:t> </a:t>
            </a:r>
            <a:r>
              <a:rPr lang="pt-BR" dirty="0" err="1"/>
              <a:t>HiSeq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MiSeq</a:t>
            </a:r>
            <a:r>
              <a:rPr lang="pt-BR" dirty="0"/>
              <a:t> </a:t>
            </a:r>
            <a:r>
              <a:rPr lang="pt-BR" dirty="0" err="1"/>
              <a:t>platforms</a:t>
            </a:r>
            <a:r>
              <a:rPr lang="pt-BR" dirty="0"/>
              <a:t>. ISME J. 2012; 6: 1621– 1624. https://doi.org/10.1038/ismej.2012.8 PMID: </a:t>
            </a:r>
            <a:r>
              <a:rPr lang="pt-BR" dirty="0" smtClean="0"/>
              <a:t>22402401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18</a:t>
            </a:r>
            <a:r>
              <a:rPr lang="pt-BR" dirty="0"/>
              <a:t>. </a:t>
            </a:r>
            <a:r>
              <a:rPr lang="pt-BR" dirty="0" err="1"/>
              <a:t>Pylro</a:t>
            </a:r>
            <a:r>
              <a:rPr lang="pt-BR" dirty="0"/>
              <a:t> VS, </a:t>
            </a:r>
            <a:r>
              <a:rPr lang="pt-BR" dirty="0" err="1"/>
              <a:t>Roesch</a:t>
            </a:r>
            <a:r>
              <a:rPr lang="pt-BR" dirty="0"/>
              <a:t> LF, Morais DK, Clark IM, </a:t>
            </a:r>
            <a:r>
              <a:rPr lang="pt-BR" dirty="0" err="1"/>
              <a:t>Hirsch</a:t>
            </a:r>
            <a:r>
              <a:rPr lang="pt-BR" dirty="0"/>
              <a:t> PR, </a:t>
            </a:r>
            <a:r>
              <a:rPr lang="pt-BR" dirty="0" err="1" smtClean="0"/>
              <a:t>To´tola</a:t>
            </a:r>
            <a:r>
              <a:rPr lang="pt-BR" dirty="0" smtClean="0"/>
              <a:t> </a:t>
            </a:r>
            <a:r>
              <a:rPr lang="pt-BR" dirty="0"/>
              <a:t>MR. Data </a:t>
            </a:r>
            <a:r>
              <a:rPr lang="pt-BR" dirty="0" err="1"/>
              <a:t>analysisfor</a:t>
            </a:r>
            <a:r>
              <a:rPr lang="pt-BR" dirty="0"/>
              <a:t> 16S microbial </a:t>
            </a:r>
            <a:r>
              <a:rPr lang="pt-BR" dirty="0" err="1"/>
              <a:t>profiling</a:t>
            </a:r>
            <a:r>
              <a:rPr lang="pt-BR" dirty="0"/>
              <a:t> </a:t>
            </a:r>
            <a:r>
              <a:rPr lang="pt-BR" dirty="0" err="1"/>
              <a:t>from</a:t>
            </a:r>
            <a:r>
              <a:rPr lang="pt-BR" dirty="0"/>
              <a:t> </a:t>
            </a:r>
            <a:r>
              <a:rPr lang="pt-BR" dirty="0" err="1"/>
              <a:t>different</a:t>
            </a:r>
            <a:r>
              <a:rPr lang="pt-BR" dirty="0"/>
              <a:t> </a:t>
            </a:r>
            <a:r>
              <a:rPr lang="pt-BR" dirty="0" err="1"/>
              <a:t>benchtop</a:t>
            </a:r>
            <a:r>
              <a:rPr lang="pt-BR" dirty="0"/>
              <a:t> </a:t>
            </a:r>
            <a:r>
              <a:rPr lang="pt-BR" dirty="0" err="1"/>
              <a:t>sequencing</a:t>
            </a:r>
            <a:r>
              <a:rPr lang="pt-BR" dirty="0"/>
              <a:t> </a:t>
            </a:r>
            <a:r>
              <a:rPr lang="pt-BR" dirty="0" err="1"/>
              <a:t>platforms</a:t>
            </a:r>
            <a:r>
              <a:rPr lang="pt-BR" dirty="0"/>
              <a:t>. J. Microbiol. </a:t>
            </a:r>
            <a:r>
              <a:rPr lang="pt-BR" dirty="0" err="1"/>
              <a:t>Methods</a:t>
            </a:r>
            <a:r>
              <a:rPr lang="pt-BR" dirty="0"/>
              <a:t>. 2014; 107: 30–37. https://doi. </a:t>
            </a:r>
            <a:r>
              <a:rPr lang="pt-BR" dirty="0" err="1"/>
              <a:t>org</a:t>
            </a:r>
            <a:r>
              <a:rPr lang="pt-BR" dirty="0"/>
              <a:t>/10.1016/j.mimet.2014.08.018 PMID: </a:t>
            </a:r>
            <a:r>
              <a:rPr lang="pt-BR" dirty="0" smtClean="0"/>
              <a:t>25193439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19</a:t>
            </a:r>
            <a:r>
              <a:rPr lang="pt-BR" dirty="0"/>
              <a:t>. Edgar RC. UPARSE: </a:t>
            </a:r>
            <a:r>
              <a:rPr lang="pt-BR" dirty="0" err="1"/>
              <a:t>highly</a:t>
            </a:r>
            <a:r>
              <a:rPr lang="pt-BR" dirty="0"/>
              <a:t> </a:t>
            </a:r>
            <a:r>
              <a:rPr lang="pt-BR" dirty="0" err="1"/>
              <a:t>accurate</a:t>
            </a:r>
            <a:r>
              <a:rPr lang="pt-BR" dirty="0"/>
              <a:t> OTU </a:t>
            </a:r>
            <a:r>
              <a:rPr lang="pt-BR" dirty="0" err="1"/>
              <a:t>sequences</a:t>
            </a:r>
            <a:r>
              <a:rPr lang="pt-BR" dirty="0"/>
              <a:t> </a:t>
            </a:r>
            <a:r>
              <a:rPr lang="pt-BR" dirty="0" err="1"/>
              <a:t>from</a:t>
            </a:r>
            <a:r>
              <a:rPr lang="pt-BR" dirty="0"/>
              <a:t> microbial </a:t>
            </a:r>
            <a:r>
              <a:rPr lang="pt-BR" dirty="0" err="1"/>
              <a:t>amplicon</a:t>
            </a:r>
            <a:r>
              <a:rPr lang="pt-BR" dirty="0"/>
              <a:t> </a:t>
            </a:r>
            <a:r>
              <a:rPr lang="pt-BR" dirty="0" err="1"/>
              <a:t>reads</a:t>
            </a:r>
            <a:r>
              <a:rPr lang="pt-BR" dirty="0"/>
              <a:t>. Nat. </a:t>
            </a:r>
            <a:r>
              <a:rPr lang="pt-BR" dirty="0" err="1"/>
              <a:t>Methods</a:t>
            </a:r>
            <a:r>
              <a:rPr lang="pt-BR" dirty="0"/>
              <a:t>. 2013; 10: 996–998., https://doi.org/10.1038/nmeth.2604 PMID: </a:t>
            </a:r>
            <a:r>
              <a:rPr lang="pt-BR" dirty="0" smtClean="0"/>
              <a:t>23955772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20</a:t>
            </a:r>
            <a:r>
              <a:rPr lang="pt-BR" dirty="0"/>
              <a:t>. Edgar R. SINTAX: a </a:t>
            </a:r>
            <a:r>
              <a:rPr lang="pt-BR" dirty="0" err="1"/>
              <a:t>simple</a:t>
            </a:r>
            <a:r>
              <a:rPr lang="pt-BR" dirty="0"/>
              <a:t> non-</a:t>
            </a:r>
            <a:r>
              <a:rPr lang="pt-BR" dirty="0" err="1"/>
              <a:t>Bayesian</a:t>
            </a:r>
            <a:r>
              <a:rPr lang="pt-BR" dirty="0"/>
              <a:t> </a:t>
            </a:r>
            <a:r>
              <a:rPr lang="pt-BR" dirty="0" err="1"/>
              <a:t>taxonomy</a:t>
            </a:r>
            <a:r>
              <a:rPr lang="pt-BR" dirty="0"/>
              <a:t> </a:t>
            </a:r>
            <a:r>
              <a:rPr lang="pt-BR" dirty="0" err="1"/>
              <a:t>classifier</a:t>
            </a:r>
            <a:r>
              <a:rPr lang="pt-BR" dirty="0"/>
              <a:t> for 16S </a:t>
            </a:r>
            <a:r>
              <a:rPr lang="pt-BR" dirty="0" err="1"/>
              <a:t>and</a:t>
            </a:r>
            <a:r>
              <a:rPr lang="pt-BR" dirty="0"/>
              <a:t> ITS </a:t>
            </a:r>
            <a:r>
              <a:rPr lang="pt-BR" dirty="0" err="1"/>
              <a:t>sequences</a:t>
            </a:r>
            <a:r>
              <a:rPr lang="pt-BR" dirty="0"/>
              <a:t>. 2016. </a:t>
            </a:r>
            <a:r>
              <a:rPr lang="pt-BR" dirty="0">
                <a:hlinkClick r:id="rId2"/>
              </a:rPr>
              <a:t>https://</a:t>
            </a:r>
            <a:r>
              <a:rPr lang="pt-BR" dirty="0" smtClean="0">
                <a:hlinkClick r:id="rId2"/>
              </a:rPr>
              <a:t>doi.org/10.1101/074161</a:t>
            </a:r>
            <a:endParaRPr lang="pt-BR" dirty="0" smtClean="0"/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21. Cole JR, Wang Q, </a:t>
            </a:r>
            <a:r>
              <a:rPr lang="pt-BR" dirty="0" err="1"/>
              <a:t>Fish</a:t>
            </a:r>
            <a:r>
              <a:rPr lang="pt-BR" dirty="0"/>
              <a:t> JA, </a:t>
            </a:r>
            <a:r>
              <a:rPr lang="pt-BR" dirty="0" err="1"/>
              <a:t>Chai</a:t>
            </a:r>
            <a:r>
              <a:rPr lang="pt-BR" dirty="0"/>
              <a:t> B, </a:t>
            </a:r>
            <a:r>
              <a:rPr lang="pt-BR" dirty="0" err="1"/>
              <a:t>McGarrell</a:t>
            </a:r>
            <a:r>
              <a:rPr lang="pt-BR" dirty="0"/>
              <a:t> DM, Sun Y, et al. </a:t>
            </a:r>
            <a:r>
              <a:rPr lang="pt-BR" dirty="0" err="1"/>
              <a:t>Ribosomal</a:t>
            </a:r>
            <a:r>
              <a:rPr lang="pt-BR" dirty="0"/>
              <a:t> </a:t>
            </a:r>
            <a:r>
              <a:rPr lang="pt-BR" dirty="0" err="1"/>
              <a:t>Database</a:t>
            </a:r>
            <a:r>
              <a:rPr lang="pt-BR" dirty="0"/>
              <a:t> Project: data </a:t>
            </a:r>
            <a:r>
              <a:rPr lang="pt-BR" dirty="0" err="1"/>
              <a:t>and</a:t>
            </a:r>
            <a:r>
              <a:rPr lang="pt-BR" dirty="0"/>
              <a:t> tools for high </a:t>
            </a:r>
            <a:r>
              <a:rPr lang="pt-BR" dirty="0" err="1"/>
              <a:t>throughput</a:t>
            </a:r>
            <a:r>
              <a:rPr lang="pt-BR" dirty="0"/>
              <a:t> </a:t>
            </a:r>
            <a:r>
              <a:rPr lang="pt-BR" dirty="0" err="1"/>
              <a:t>rRNA</a:t>
            </a:r>
            <a:r>
              <a:rPr lang="pt-BR" dirty="0"/>
              <a:t> </a:t>
            </a:r>
            <a:r>
              <a:rPr lang="pt-BR" dirty="0" err="1"/>
              <a:t>analysis</a:t>
            </a:r>
            <a:r>
              <a:rPr lang="pt-BR" dirty="0"/>
              <a:t>. </a:t>
            </a:r>
            <a:r>
              <a:rPr lang="pt-BR" dirty="0" err="1"/>
              <a:t>Nucleic</a:t>
            </a:r>
            <a:r>
              <a:rPr lang="pt-BR" dirty="0"/>
              <a:t> </a:t>
            </a:r>
            <a:r>
              <a:rPr lang="pt-BR" dirty="0" err="1"/>
              <a:t>Acids</a:t>
            </a:r>
            <a:r>
              <a:rPr lang="pt-BR" dirty="0"/>
              <a:t> Res. 42, D633–D642. 2014. https://doi.org/10. 1093/</a:t>
            </a:r>
            <a:r>
              <a:rPr lang="pt-BR" dirty="0" err="1"/>
              <a:t>nar</a:t>
            </a:r>
            <a:r>
              <a:rPr lang="pt-BR" dirty="0"/>
              <a:t>/gkt1244 PMID: 24288368 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22. </a:t>
            </a:r>
            <a:r>
              <a:rPr lang="pt-BR" dirty="0" err="1"/>
              <a:t>Good</a:t>
            </a:r>
            <a:r>
              <a:rPr lang="pt-BR" dirty="0"/>
              <a:t> IJ. The </a:t>
            </a:r>
            <a:r>
              <a:rPr lang="pt-BR" dirty="0" err="1"/>
              <a:t>population</a:t>
            </a:r>
            <a:r>
              <a:rPr lang="pt-BR" dirty="0"/>
              <a:t> </a:t>
            </a:r>
            <a:r>
              <a:rPr lang="pt-BR" dirty="0" err="1"/>
              <a:t>frequencies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species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estimation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population</a:t>
            </a:r>
            <a:r>
              <a:rPr lang="pt-BR" dirty="0"/>
              <a:t> </a:t>
            </a:r>
            <a:r>
              <a:rPr lang="pt-BR" dirty="0" err="1"/>
              <a:t>parameters</a:t>
            </a:r>
            <a:r>
              <a:rPr lang="pt-BR" dirty="0"/>
              <a:t>. </a:t>
            </a:r>
            <a:r>
              <a:rPr lang="pt-BR" dirty="0" err="1"/>
              <a:t>Biometrika</a:t>
            </a:r>
            <a:r>
              <a:rPr lang="pt-BR" dirty="0"/>
              <a:t>. 1953; 40: 237–264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23. Lemos LN, </a:t>
            </a:r>
            <a:r>
              <a:rPr lang="pt-BR" dirty="0" err="1"/>
              <a:t>Fulthorpe</a:t>
            </a:r>
            <a:r>
              <a:rPr lang="pt-BR" dirty="0"/>
              <a:t> RR, </a:t>
            </a:r>
            <a:r>
              <a:rPr lang="pt-BR" dirty="0" err="1"/>
              <a:t>Triplett</a:t>
            </a:r>
            <a:r>
              <a:rPr lang="pt-BR" dirty="0"/>
              <a:t> EW, </a:t>
            </a:r>
            <a:r>
              <a:rPr lang="pt-BR" dirty="0" err="1"/>
              <a:t>Roesch</a:t>
            </a:r>
            <a:r>
              <a:rPr lang="pt-BR" dirty="0"/>
              <a:t> LFW. </a:t>
            </a:r>
            <a:r>
              <a:rPr lang="pt-BR" dirty="0" err="1"/>
              <a:t>Rethinking</a:t>
            </a:r>
            <a:r>
              <a:rPr lang="pt-BR" dirty="0"/>
              <a:t> microbial </a:t>
            </a:r>
            <a:r>
              <a:rPr lang="pt-BR" dirty="0" err="1"/>
              <a:t>diversity</a:t>
            </a:r>
            <a:r>
              <a:rPr lang="pt-BR" dirty="0"/>
              <a:t> </a:t>
            </a:r>
            <a:r>
              <a:rPr lang="pt-BR" dirty="0" err="1"/>
              <a:t>analysis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high </a:t>
            </a:r>
            <a:r>
              <a:rPr lang="pt-BR" dirty="0" err="1"/>
              <a:t>throughput</a:t>
            </a:r>
            <a:r>
              <a:rPr lang="pt-BR" dirty="0"/>
              <a:t> </a:t>
            </a:r>
            <a:r>
              <a:rPr lang="pt-BR" dirty="0" err="1"/>
              <a:t>sequencing</a:t>
            </a:r>
            <a:r>
              <a:rPr lang="pt-BR" dirty="0"/>
              <a:t> era. J. Microbiol. </a:t>
            </a:r>
            <a:r>
              <a:rPr lang="pt-BR" dirty="0" err="1"/>
              <a:t>Methods</a:t>
            </a:r>
            <a:r>
              <a:rPr lang="pt-BR" dirty="0"/>
              <a:t>. 2011; 86: 42–51.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24. R </a:t>
            </a:r>
            <a:r>
              <a:rPr lang="pt-BR" dirty="0" err="1"/>
              <a:t>Development</a:t>
            </a:r>
            <a:r>
              <a:rPr lang="pt-BR" dirty="0"/>
              <a:t> Core Team. R: A </a:t>
            </a:r>
            <a:r>
              <a:rPr lang="pt-BR" dirty="0" err="1"/>
              <a:t>Language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Environment</a:t>
            </a:r>
            <a:r>
              <a:rPr lang="pt-BR" dirty="0"/>
              <a:t> for </a:t>
            </a:r>
            <a:r>
              <a:rPr lang="pt-BR" dirty="0" err="1"/>
              <a:t>Statistical</a:t>
            </a:r>
            <a:r>
              <a:rPr lang="pt-BR" dirty="0"/>
              <a:t> </a:t>
            </a:r>
            <a:r>
              <a:rPr lang="pt-BR" dirty="0" err="1"/>
              <a:t>Computing</a:t>
            </a:r>
            <a:r>
              <a:rPr lang="pt-BR" dirty="0"/>
              <a:t>. 2008. </a:t>
            </a:r>
            <a:r>
              <a:rPr lang="pt-BR" dirty="0" err="1"/>
              <a:t>Available</a:t>
            </a:r>
            <a:r>
              <a:rPr lang="pt-BR" dirty="0"/>
              <a:t> </a:t>
            </a:r>
            <a:r>
              <a:rPr lang="pt-BR" dirty="0" err="1"/>
              <a:t>at</a:t>
            </a:r>
            <a:r>
              <a:rPr lang="pt-BR" dirty="0"/>
              <a:t>: http://</a:t>
            </a:r>
            <a:r>
              <a:rPr lang="pt-BR" dirty="0" smtClean="0"/>
              <a:t>www.R-project.org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>
          <a:xfrm>
            <a:off x="604838" y="117475"/>
            <a:ext cx="10748962" cy="706438"/>
          </a:xfrm>
        </p:spPr>
        <p:txBody>
          <a:bodyPr/>
          <a:lstStyle/>
          <a:p>
            <a:pPr eaLnBrk="1" hangingPunct="1"/>
            <a:r>
              <a:rPr lang="pt-BR" altLang="pt-BR" smtClean="0"/>
              <a:t>Referências Bibliográficas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4838" y="1068388"/>
            <a:ext cx="10748962" cy="5629275"/>
          </a:xfrm>
        </p:spPr>
        <p:txBody>
          <a:bodyPr rtlCol="0">
            <a:normAutofit fontScale="40000" lnSpcReduction="20000"/>
          </a:bodyPr>
          <a:lstStyle/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25</a:t>
            </a:r>
            <a:r>
              <a:rPr lang="pt-BR" dirty="0"/>
              <a:t>. </a:t>
            </a:r>
            <a:r>
              <a:rPr lang="pt-BR" dirty="0" err="1"/>
              <a:t>McMurdie</a:t>
            </a:r>
            <a:r>
              <a:rPr lang="pt-BR" dirty="0"/>
              <a:t> PJ, Holmes S. </a:t>
            </a:r>
            <a:r>
              <a:rPr lang="pt-BR" dirty="0" err="1"/>
              <a:t>phyloseq</a:t>
            </a:r>
            <a:r>
              <a:rPr lang="pt-BR" dirty="0"/>
              <a:t>: </a:t>
            </a:r>
            <a:r>
              <a:rPr lang="pt-BR" dirty="0" err="1"/>
              <a:t>an</a:t>
            </a:r>
            <a:r>
              <a:rPr lang="pt-BR" dirty="0"/>
              <a:t> R </a:t>
            </a:r>
            <a:r>
              <a:rPr lang="pt-BR" dirty="0" err="1"/>
              <a:t>Package</a:t>
            </a:r>
            <a:r>
              <a:rPr lang="pt-BR" dirty="0"/>
              <a:t> for </a:t>
            </a:r>
            <a:r>
              <a:rPr lang="pt-BR" dirty="0" err="1"/>
              <a:t>reproducible</a:t>
            </a:r>
            <a:r>
              <a:rPr lang="pt-BR" dirty="0"/>
              <a:t> </a:t>
            </a:r>
            <a:r>
              <a:rPr lang="pt-BR" dirty="0" err="1"/>
              <a:t>interactive</a:t>
            </a:r>
            <a:r>
              <a:rPr lang="pt-BR" dirty="0"/>
              <a:t> </a:t>
            </a:r>
            <a:r>
              <a:rPr lang="pt-BR" dirty="0" err="1"/>
              <a:t>analysis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graphics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microbiome</a:t>
            </a:r>
            <a:r>
              <a:rPr lang="pt-BR" dirty="0"/>
              <a:t> </a:t>
            </a:r>
            <a:r>
              <a:rPr lang="pt-BR" dirty="0" err="1"/>
              <a:t>census</a:t>
            </a:r>
            <a:r>
              <a:rPr lang="pt-BR" dirty="0"/>
              <a:t> data. PLOS ONE. 2013; 8:e61217. https://doi.org/10.1371/journal.pone.0061217 PMID: </a:t>
            </a:r>
            <a:r>
              <a:rPr lang="pt-BR" dirty="0" smtClean="0"/>
              <a:t>23630581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26</a:t>
            </a:r>
            <a:r>
              <a:rPr lang="pt-BR" dirty="0"/>
              <a:t>. Anderson MJ. A new </a:t>
            </a:r>
            <a:r>
              <a:rPr lang="pt-BR" dirty="0" err="1"/>
              <a:t>method</a:t>
            </a:r>
            <a:r>
              <a:rPr lang="pt-BR" dirty="0"/>
              <a:t> for non-</a:t>
            </a:r>
            <a:r>
              <a:rPr lang="pt-BR" dirty="0" err="1"/>
              <a:t>parametric</a:t>
            </a:r>
            <a:r>
              <a:rPr lang="pt-BR" dirty="0"/>
              <a:t> </a:t>
            </a:r>
            <a:r>
              <a:rPr lang="pt-BR" dirty="0" err="1"/>
              <a:t>multivariate</a:t>
            </a:r>
            <a:r>
              <a:rPr lang="pt-BR" dirty="0"/>
              <a:t> </a:t>
            </a:r>
            <a:r>
              <a:rPr lang="pt-BR" dirty="0" err="1"/>
              <a:t>analysis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variance</a:t>
            </a:r>
            <a:r>
              <a:rPr lang="pt-BR" dirty="0"/>
              <a:t>. Austral Ecol. 2001; 26: </a:t>
            </a:r>
            <a:r>
              <a:rPr lang="pt-BR" dirty="0" smtClean="0"/>
              <a:t>32–46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27. </a:t>
            </a:r>
            <a:r>
              <a:rPr lang="pt-BR" dirty="0" err="1"/>
              <a:t>Oksanen</a:t>
            </a:r>
            <a:r>
              <a:rPr lang="pt-BR" dirty="0"/>
              <a:t> J, Blanchet FG, </a:t>
            </a:r>
            <a:r>
              <a:rPr lang="pt-BR" dirty="0" err="1"/>
              <a:t>Kindt</a:t>
            </a:r>
            <a:r>
              <a:rPr lang="pt-BR" dirty="0"/>
              <a:t> R, Legendre P, </a:t>
            </a:r>
            <a:r>
              <a:rPr lang="pt-BR" dirty="0" err="1"/>
              <a:t>Minchin</a:t>
            </a:r>
            <a:r>
              <a:rPr lang="pt-BR" dirty="0"/>
              <a:t> PR, </a:t>
            </a:r>
            <a:r>
              <a:rPr lang="pt-BR" dirty="0" err="1"/>
              <a:t>O’Hara</a:t>
            </a:r>
            <a:r>
              <a:rPr lang="pt-BR" dirty="0"/>
              <a:t> RB, et al. </a:t>
            </a:r>
            <a:r>
              <a:rPr lang="pt-BR" dirty="0" err="1"/>
              <a:t>Vegan</a:t>
            </a:r>
            <a:r>
              <a:rPr lang="pt-BR" dirty="0"/>
              <a:t>: </a:t>
            </a:r>
            <a:r>
              <a:rPr lang="pt-BR" dirty="0" err="1"/>
              <a:t>Community</a:t>
            </a:r>
            <a:r>
              <a:rPr lang="pt-BR" dirty="0"/>
              <a:t> </a:t>
            </a:r>
            <a:r>
              <a:rPr lang="pt-BR" dirty="0" err="1"/>
              <a:t>Ecology</a:t>
            </a:r>
            <a:r>
              <a:rPr lang="pt-BR" dirty="0"/>
              <a:t> </a:t>
            </a:r>
            <a:r>
              <a:rPr lang="pt-BR" dirty="0" err="1"/>
              <a:t>Package</a:t>
            </a:r>
            <a:r>
              <a:rPr lang="pt-BR" dirty="0"/>
              <a:t>. 2015. R </a:t>
            </a:r>
            <a:r>
              <a:rPr lang="pt-BR" dirty="0" err="1"/>
              <a:t>package</a:t>
            </a:r>
            <a:r>
              <a:rPr lang="pt-BR" dirty="0"/>
              <a:t> </a:t>
            </a:r>
            <a:r>
              <a:rPr lang="pt-BR" dirty="0" err="1"/>
              <a:t>vegan</a:t>
            </a:r>
            <a:r>
              <a:rPr lang="pt-BR" dirty="0"/>
              <a:t>, </a:t>
            </a:r>
            <a:r>
              <a:rPr lang="pt-BR" dirty="0" err="1"/>
              <a:t>version</a:t>
            </a:r>
            <a:r>
              <a:rPr lang="pt-BR" dirty="0"/>
              <a:t>. 2.2–1. </a:t>
            </a:r>
            <a:endParaRPr lang="pt-BR" dirty="0" smtClean="0"/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28</a:t>
            </a:r>
            <a:r>
              <a:rPr lang="pt-BR" dirty="0"/>
              <a:t>. Parks DH, Tyson GW, </a:t>
            </a:r>
            <a:r>
              <a:rPr lang="pt-BR" dirty="0" err="1"/>
              <a:t>Hugenoltz</a:t>
            </a:r>
            <a:r>
              <a:rPr lang="pt-BR" dirty="0"/>
              <a:t> P, </a:t>
            </a:r>
            <a:r>
              <a:rPr lang="pt-BR" dirty="0" err="1"/>
              <a:t>Beiko</a:t>
            </a:r>
            <a:r>
              <a:rPr lang="pt-BR" dirty="0"/>
              <a:t> RG. STAMP: </a:t>
            </a:r>
            <a:r>
              <a:rPr lang="pt-BR" dirty="0" err="1"/>
              <a:t>statistical</a:t>
            </a:r>
            <a:r>
              <a:rPr lang="pt-BR" dirty="0"/>
              <a:t> </a:t>
            </a:r>
            <a:r>
              <a:rPr lang="pt-BR" dirty="0" err="1"/>
              <a:t>analysis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taxonomic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functional</a:t>
            </a:r>
            <a:r>
              <a:rPr lang="pt-BR" dirty="0"/>
              <a:t> profiles. </a:t>
            </a:r>
            <a:r>
              <a:rPr lang="pt-BR" dirty="0" err="1"/>
              <a:t>Bioinformatics</a:t>
            </a:r>
            <a:r>
              <a:rPr lang="pt-BR" dirty="0"/>
              <a:t>. 2014; 30: 3123–3124. https://doi.org/10.1093/bioinformatics/btu494 PMID: </a:t>
            </a:r>
            <a:r>
              <a:rPr lang="pt-BR" dirty="0" smtClean="0"/>
              <a:t>25061070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29</a:t>
            </a:r>
            <a:r>
              <a:rPr lang="pt-BR" dirty="0"/>
              <a:t>. </a:t>
            </a:r>
            <a:r>
              <a:rPr lang="pt-BR" dirty="0" err="1"/>
              <a:t>Musekiwa</a:t>
            </a:r>
            <a:r>
              <a:rPr lang="pt-BR" dirty="0"/>
              <a:t> A, Manda SO, </a:t>
            </a:r>
            <a:r>
              <a:rPr lang="pt-BR" dirty="0" err="1"/>
              <a:t>Mwambi</a:t>
            </a:r>
            <a:r>
              <a:rPr lang="pt-BR" dirty="0"/>
              <a:t> HG, Chen DG. Meta-</a:t>
            </a:r>
            <a:r>
              <a:rPr lang="pt-BR" dirty="0" err="1"/>
              <a:t>Analysis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Effect</a:t>
            </a:r>
            <a:r>
              <a:rPr lang="pt-BR" dirty="0"/>
              <a:t> </a:t>
            </a:r>
            <a:r>
              <a:rPr lang="pt-BR" dirty="0" err="1"/>
              <a:t>Sizes</a:t>
            </a:r>
            <a:r>
              <a:rPr lang="pt-BR" dirty="0"/>
              <a:t> </a:t>
            </a:r>
            <a:r>
              <a:rPr lang="pt-BR" dirty="0" err="1"/>
              <a:t>Reported</a:t>
            </a:r>
            <a:r>
              <a:rPr lang="pt-BR" dirty="0"/>
              <a:t> </a:t>
            </a:r>
            <a:r>
              <a:rPr lang="pt-BR" dirty="0" err="1"/>
              <a:t>at</a:t>
            </a:r>
            <a:r>
              <a:rPr lang="pt-BR" dirty="0"/>
              <a:t> </a:t>
            </a:r>
            <a:r>
              <a:rPr lang="pt-BR" dirty="0" err="1"/>
              <a:t>Multiple</a:t>
            </a:r>
            <a:r>
              <a:rPr lang="pt-BR" dirty="0"/>
              <a:t> Time Points </a:t>
            </a:r>
            <a:r>
              <a:rPr lang="pt-BR" dirty="0" err="1"/>
              <a:t>Using</a:t>
            </a:r>
            <a:r>
              <a:rPr lang="pt-BR" dirty="0"/>
              <a:t> General Linear </a:t>
            </a:r>
            <a:r>
              <a:rPr lang="pt-BR" dirty="0" err="1"/>
              <a:t>Mixed</a:t>
            </a:r>
            <a:r>
              <a:rPr lang="pt-BR" dirty="0"/>
              <a:t> </a:t>
            </a:r>
            <a:r>
              <a:rPr lang="pt-BR" dirty="0" err="1"/>
              <a:t>Model</a:t>
            </a:r>
            <a:r>
              <a:rPr lang="pt-BR" dirty="0"/>
              <a:t>. </a:t>
            </a:r>
            <a:r>
              <a:rPr lang="pt-BR" dirty="0" err="1"/>
              <a:t>PLoS</a:t>
            </a:r>
            <a:r>
              <a:rPr lang="pt-BR" dirty="0"/>
              <a:t> </a:t>
            </a:r>
            <a:r>
              <a:rPr lang="pt-BR" dirty="0" err="1"/>
              <a:t>One</a:t>
            </a:r>
            <a:r>
              <a:rPr lang="pt-BR" dirty="0"/>
              <a:t>. 2016; 11(10):e0164898 https://doi.org/10. 1371/journal.pone.0164898 PMID: 27798661 </a:t>
            </a:r>
            <a:endParaRPr lang="pt-BR" dirty="0" smtClean="0"/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30</a:t>
            </a:r>
            <a:r>
              <a:rPr lang="pt-BR" dirty="0"/>
              <a:t>. Yasmin F, </a:t>
            </a:r>
            <a:r>
              <a:rPr lang="pt-BR" dirty="0" err="1"/>
              <a:t>Tun</a:t>
            </a:r>
            <a:r>
              <a:rPr lang="pt-BR" dirty="0"/>
              <a:t> HM, Konya TB, </a:t>
            </a:r>
            <a:r>
              <a:rPr lang="pt-BR" dirty="0" err="1"/>
              <a:t>Guttman</a:t>
            </a:r>
            <a:r>
              <a:rPr lang="pt-BR" dirty="0"/>
              <a:t> DS, Chari RS, Field C J, et al. </a:t>
            </a:r>
            <a:r>
              <a:rPr lang="pt-BR" dirty="0" err="1"/>
              <a:t>Cesarean</a:t>
            </a:r>
            <a:r>
              <a:rPr lang="pt-BR" dirty="0"/>
              <a:t> </a:t>
            </a:r>
            <a:r>
              <a:rPr lang="pt-BR" dirty="0" err="1"/>
              <a:t>Section</a:t>
            </a:r>
            <a:r>
              <a:rPr lang="pt-BR" dirty="0"/>
              <a:t>, Formula </a:t>
            </a:r>
            <a:r>
              <a:rPr lang="pt-BR" dirty="0" err="1"/>
              <a:t>Feeding</a:t>
            </a:r>
            <a:r>
              <a:rPr lang="pt-BR" dirty="0"/>
              <a:t>,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Infant</a:t>
            </a:r>
            <a:r>
              <a:rPr lang="pt-BR" dirty="0"/>
              <a:t> </a:t>
            </a:r>
            <a:r>
              <a:rPr lang="pt-BR" dirty="0" err="1"/>
              <a:t>Antibiotic</a:t>
            </a:r>
            <a:r>
              <a:rPr lang="pt-BR" dirty="0"/>
              <a:t> </a:t>
            </a:r>
            <a:r>
              <a:rPr lang="pt-BR" dirty="0" err="1"/>
              <a:t>Exposure</a:t>
            </a:r>
            <a:r>
              <a:rPr lang="pt-BR" dirty="0"/>
              <a:t>: </a:t>
            </a:r>
            <a:r>
              <a:rPr lang="pt-BR" dirty="0" err="1"/>
              <a:t>Separate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Combined</a:t>
            </a:r>
            <a:r>
              <a:rPr lang="pt-BR" dirty="0"/>
              <a:t> </a:t>
            </a:r>
            <a:r>
              <a:rPr lang="pt-BR" dirty="0" err="1"/>
              <a:t>Impacts</a:t>
            </a:r>
            <a:r>
              <a:rPr lang="pt-BR" dirty="0"/>
              <a:t>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Gut</a:t>
            </a:r>
            <a:r>
              <a:rPr lang="pt-BR" dirty="0"/>
              <a:t> Microbial </a:t>
            </a:r>
            <a:r>
              <a:rPr lang="pt-BR" dirty="0" err="1"/>
              <a:t>Changes</a:t>
            </a:r>
            <a:r>
              <a:rPr lang="pt-BR" dirty="0"/>
              <a:t> in Later </a:t>
            </a:r>
            <a:r>
              <a:rPr lang="pt-BR" dirty="0" err="1"/>
              <a:t>Infancy</a:t>
            </a:r>
            <a:r>
              <a:rPr lang="pt-BR" dirty="0"/>
              <a:t>. Front </a:t>
            </a:r>
            <a:r>
              <a:rPr lang="pt-BR" dirty="0" err="1"/>
              <a:t>Pediatr</a:t>
            </a:r>
            <a:r>
              <a:rPr lang="pt-BR" dirty="0"/>
              <a:t>. 2017; 5:200. https://doi.org/10.3389/fped.2017.00200 PMID: </a:t>
            </a:r>
            <a:r>
              <a:rPr lang="pt-BR" dirty="0" smtClean="0"/>
              <a:t>29018787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31</a:t>
            </a:r>
            <a:r>
              <a:rPr lang="pt-BR" dirty="0"/>
              <a:t>. Cacho NT, Harrison NA, Parker LA, </a:t>
            </a:r>
            <a:r>
              <a:rPr lang="pt-BR" dirty="0" err="1"/>
              <a:t>Padgett</a:t>
            </a:r>
            <a:r>
              <a:rPr lang="pt-BR" dirty="0"/>
              <a:t> K A, Lemas DJ, Marcial GE, et al. </a:t>
            </a:r>
            <a:r>
              <a:rPr lang="pt-BR" dirty="0" err="1"/>
              <a:t>Personalization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Microbiota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Donor</a:t>
            </a:r>
            <a:r>
              <a:rPr lang="pt-BR" dirty="0"/>
              <a:t> </a:t>
            </a:r>
            <a:r>
              <a:rPr lang="pt-BR" dirty="0" err="1"/>
              <a:t>Human</a:t>
            </a:r>
            <a:r>
              <a:rPr lang="pt-BR" dirty="0"/>
              <a:t> </a:t>
            </a:r>
            <a:r>
              <a:rPr lang="pt-BR" dirty="0" err="1"/>
              <a:t>Milk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Mother’s</a:t>
            </a:r>
            <a:r>
              <a:rPr lang="pt-BR" dirty="0"/>
              <a:t> </a:t>
            </a:r>
            <a:r>
              <a:rPr lang="pt-BR" dirty="0" err="1"/>
              <a:t>Own</a:t>
            </a:r>
            <a:r>
              <a:rPr lang="pt-BR" dirty="0"/>
              <a:t> </a:t>
            </a:r>
            <a:r>
              <a:rPr lang="pt-BR" dirty="0" err="1"/>
              <a:t>Milk</a:t>
            </a:r>
            <a:r>
              <a:rPr lang="pt-BR" dirty="0"/>
              <a:t>. Front Microbiol. 2017; 8: 1470. https://doi.org/ 10.3389/fmicb.2017.01470 PMID: </a:t>
            </a:r>
            <a:r>
              <a:rPr lang="pt-BR" dirty="0" smtClean="0"/>
              <a:t>28824595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32</a:t>
            </a:r>
            <a:r>
              <a:rPr lang="pt-BR" dirty="0"/>
              <a:t>. </a:t>
            </a:r>
            <a:r>
              <a:rPr lang="pt-BR" dirty="0" err="1"/>
              <a:t>Dobbler</a:t>
            </a:r>
            <a:r>
              <a:rPr lang="pt-BR" dirty="0"/>
              <a:t> PT, </a:t>
            </a:r>
            <a:r>
              <a:rPr lang="pt-BR" dirty="0" err="1"/>
              <a:t>Procianoy</a:t>
            </a:r>
            <a:r>
              <a:rPr lang="pt-BR" dirty="0"/>
              <a:t> RS, Mai V, Silveira RC, Corso AL, Rojas BS, et al. F. W. </a:t>
            </a:r>
            <a:r>
              <a:rPr lang="pt-BR" dirty="0" err="1"/>
              <a:t>Low</a:t>
            </a:r>
            <a:r>
              <a:rPr lang="pt-BR" dirty="0"/>
              <a:t> Microbial </a:t>
            </a:r>
            <a:r>
              <a:rPr lang="pt-BR" dirty="0" err="1"/>
              <a:t>Diversity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Abnormal Microbial </a:t>
            </a:r>
            <a:r>
              <a:rPr lang="pt-BR" dirty="0" err="1"/>
              <a:t>Succession</a:t>
            </a:r>
            <a:r>
              <a:rPr lang="pt-BR" dirty="0"/>
              <a:t> </a:t>
            </a:r>
            <a:r>
              <a:rPr lang="pt-BR" dirty="0" err="1"/>
              <a:t>Is</a:t>
            </a:r>
            <a:r>
              <a:rPr lang="pt-BR" dirty="0"/>
              <a:t> Associated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Necrotizing</a:t>
            </a:r>
            <a:r>
              <a:rPr lang="pt-BR" dirty="0"/>
              <a:t> </a:t>
            </a:r>
            <a:r>
              <a:rPr lang="pt-BR" dirty="0" err="1"/>
              <a:t>Enterocolitis</a:t>
            </a:r>
            <a:r>
              <a:rPr lang="pt-BR" dirty="0"/>
              <a:t> in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Front Microbiol. 2017; 8: 2243. https://doi.org/10.3389/fmicb.2017.02243 PMID: </a:t>
            </a:r>
            <a:r>
              <a:rPr lang="pt-BR" dirty="0" smtClean="0"/>
              <a:t>29187842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33</a:t>
            </a:r>
            <a:r>
              <a:rPr lang="pt-BR" dirty="0"/>
              <a:t>. </a:t>
            </a:r>
            <a:r>
              <a:rPr lang="pt-BR" dirty="0" err="1"/>
              <a:t>Gritz</a:t>
            </a:r>
            <a:r>
              <a:rPr lang="pt-BR" dirty="0"/>
              <a:t> EC, </a:t>
            </a:r>
            <a:r>
              <a:rPr lang="pt-BR" dirty="0" err="1"/>
              <a:t>Bhandari</a:t>
            </a:r>
            <a:r>
              <a:rPr lang="pt-BR" dirty="0"/>
              <a:t> V. The </a:t>
            </a:r>
            <a:r>
              <a:rPr lang="pt-BR" dirty="0" err="1"/>
              <a:t>human</a:t>
            </a:r>
            <a:r>
              <a:rPr lang="pt-BR" dirty="0"/>
              <a:t> neonatal </a:t>
            </a:r>
            <a:r>
              <a:rPr lang="pt-BR" dirty="0" err="1"/>
              <a:t>gut</a:t>
            </a:r>
            <a:r>
              <a:rPr lang="pt-BR" dirty="0"/>
              <a:t> </a:t>
            </a:r>
            <a:r>
              <a:rPr lang="pt-BR" dirty="0" err="1"/>
              <a:t>microbiome</a:t>
            </a:r>
            <a:r>
              <a:rPr lang="pt-BR" dirty="0"/>
              <a:t>: a </a:t>
            </a:r>
            <a:r>
              <a:rPr lang="pt-BR" dirty="0" err="1"/>
              <a:t>brief</a:t>
            </a:r>
            <a:r>
              <a:rPr lang="pt-BR" dirty="0"/>
              <a:t> </a:t>
            </a:r>
            <a:r>
              <a:rPr lang="pt-BR" dirty="0" err="1"/>
              <a:t>review</a:t>
            </a:r>
            <a:r>
              <a:rPr lang="pt-BR" dirty="0"/>
              <a:t>. Front. </a:t>
            </a:r>
            <a:r>
              <a:rPr lang="pt-BR" dirty="0" err="1"/>
              <a:t>Pediatr</a:t>
            </a:r>
            <a:r>
              <a:rPr lang="pt-BR" dirty="0"/>
              <a:t>. 2015; 3: 17. https://doi.org/10.3389/fped.2015.00017 PMID: </a:t>
            </a:r>
            <a:r>
              <a:rPr lang="pt-BR" dirty="0" smtClean="0"/>
              <a:t>25798435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34</a:t>
            </a:r>
            <a:r>
              <a:rPr lang="pt-BR" dirty="0"/>
              <a:t>. Murphy K, </a:t>
            </a:r>
            <a:r>
              <a:rPr lang="pt-BR" dirty="0" err="1"/>
              <a:t>Curley</a:t>
            </a:r>
            <a:r>
              <a:rPr lang="pt-BR" dirty="0"/>
              <a:t> D, </a:t>
            </a:r>
            <a:r>
              <a:rPr lang="pt-BR" dirty="0" err="1"/>
              <a:t>O’Callaghan</a:t>
            </a:r>
            <a:r>
              <a:rPr lang="pt-BR" dirty="0"/>
              <a:t> TF, </a:t>
            </a:r>
            <a:r>
              <a:rPr lang="pt-BR" dirty="0" err="1"/>
              <a:t>O’Shea</a:t>
            </a:r>
            <a:r>
              <a:rPr lang="pt-BR" dirty="0"/>
              <a:t> C-A, </a:t>
            </a:r>
            <a:r>
              <a:rPr lang="pt-BR" dirty="0" err="1"/>
              <a:t>Dempsey</a:t>
            </a:r>
            <a:r>
              <a:rPr lang="pt-BR" dirty="0"/>
              <a:t> EM, O’Toole PW, et al. The </a:t>
            </a:r>
            <a:r>
              <a:rPr lang="pt-BR" dirty="0" err="1"/>
              <a:t>Composition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Human</a:t>
            </a:r>
            <a:r>
              <a:rPr lang="pt-BR" dirty="0"/>
              <a:t> </a:t>
            </a:r>
            <a:r>
              <a:rPr lang="pt-BR" dirty="0" err="1"/>
              <a:t>Milk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Infant</a:t>
            </a:r>
            <a:r>
              <a:rPr lang="pt-BR" dirty="0"/>
              <a:t> </a:t>
            </a:r>
            <a:r>
              <a:rPr lang="pt-BR" dirty="0" err="1"/>
              <a:t>Faecal</a:t>
            </a:r>
            <a:r>
              <a:rPr lang="pt-BR" dirty="0"/>
              <a:t> Microbiota Over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First</a:t>
            </a:r>
            <a:r>
              <a:rPr lang="pt-BR" dirty="0"/>
              <a:t> </a:t>
            </a:r>
            <a:r>
              <a:rPr lang="pt-BR" dirty="0" err="1"/>
              <a:t>Three</a:t>
            </a:r>
            <a:r>
              <a:rPr lang="pt-BR" dirty="0"/>
              <a:t> </a:t>
            </a:r>
            <a:r>
              <a:rPr lang="pt-BR" dirty="0" err="1"/>
              <a:t>Months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Life: A </a:t>
            </a:r>
            <a:r>
              <a:rPr lang="pt-BR" dirty="0" err="1"/>
              <a:t>Pilot</a:t>
            </a:r>
            <a:r>
              <a:rPr lang="pt-BR" dirty="0"/>
              <a:t> </a:t>
            </a:r>
            <a:r>
              <a:rPr lang="pt-BR" dirty="0" err="1"/>
              <a:t>Study</a:t>
            </a:r>
            <a:r>
              <a:rPr lang="pt-BR" dirty="0"/>
              <a:t>. </a:t>
            </a:r>
            <a:r>
              <a:rPr lang="pt-BR" dirty="0" err="1"/>
              <a:t>Sci</a:t>
            </a:r>
            <a:r>
              <a:rPr lang="pt-BR" dirty="0"/>
              <a:t> Rep. 2017; 7: 40597. https://doi.org/10.1038/srep40597 PMID: </a:t>
            </a:r>
            <a:r>
              <a:rPr lang="pt-BR" dirty="0" smtClean="0"/>
              <a:t>28094284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35</a:t>
            </a:r>
            <a:r>
              <a:rPr lang="pt-BR" dirty="0"/>
              <a:t>. Liu B, </a:t>
            </a:r>
            <a:r>
              <a:rPr lang="pt-BR" dirty="0" err="1"/>
              <a:t>Newburg</a:t>
            </a:r>
            <a:r>
              <a:rPr lang="pt-BR" dirty="0"/>
              <a:t> DS. </a:t>
            </a:r>
            <a:r>
              <a:rPr lang="pt-BR" dirty="0" err="1"/>
              <a:t>Human</a:t>
            </a:r>
            <a:r>
              <a:rPr lang="pt-BR" dirty="0"/>
              <a:t> </a:t>
            </a:r>
            <a:r>
              <a:rPr lang="pt-BR" dirty="0" err="1"/>
              <a:t>milk</a:t>
            </a:r>
            <a:r>
              <a:rPr lang="pt-BR" dirty="0"/>
              <a:t> </a:t>
            </a:r>
            <a:r>
              <a:rPr lang="pt-BR" dirty="0" err="1"/>
              <a:t>glycoproteins</a:t>
            </a:r>
            <a:r>
              <a:rPr lang="pt-BR" dirty="0"/>
              <a:t> </a:t>
            </a:r>
            <a:r>
              <a:rPr lang="pt-BR" dirty="0" err="1"/>
              <a:t>protect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 </a:t>
            </a:r>
            <a:r>
              <a:rPr lang="pt-BR" dirty="0" err="1"/>
              <a:t>against</a:t>
            </a:r>
            <a:r>
              <a:rPr lang="pt-BR" dirty="0"/>
              <a:t> </a:t>
            </a:r>
            <a:r>
              <a:rPr lang="pt-BR" dirty="0" err="1"/>
              <a:t>human</a:t>
            </a:r>
            <a:r>
              <a:rPr lang="pt-BR" dirty="0"/>
              <a:t> </a:t>
            </a:r>
            <a:r>
              <a:rPr lang="pt-BR" dirty="0" err="1"/>
              <a:t>pathogens</a:t>
            </a:r>
            <a:r>
              <a:rPr lang="pt-BR" dirty="0"/>
              <a:t>. </a:t>
            </a:r>
            <a:r>
              <a:rPr lang="pt-BR" dirty="0" err="1"/>
              <a:t>Breastfeed</a:t>
            </a:r>
            <a:r>
              <a:rPr lang="pt-BR" dirty="0"/>
              <a:t> Med. 2013; 8:354–62. https://doi.org/10.1089/bfm.2013.0016 PMID: </a:t>
            </a:r>
            <a:r>
              <a:rPr lang="pt-BR" dirty="0" smtClean="0"/>
              <a:t>23697737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36</a:t>
            </a:r>
            <a:r>
              <a:rPr lang="pt-BR" dirty="0"/>
              <a:t>. </a:t>
            </a:r>
            <a:r>
              <a:rPr lang="pt-BR" dirty="0" err="1"/>
              <a:t>Lees</a:t>
            </a:r>
            <a:r>
              <a:rPr lang="pt-BR" dirty="0"/>
              <a:t> EA, </a:t>
            </a:r>
            <a:r>
              <a:rPr lang="pt-BR" dirty="0" err="1"/>
              <a:t>Miyajima</a:t>
            </a:r>
            <a:r>
              <a:rPr lang="pt-BR" dirty="0"/>
              <a:t> F, </a:t>
            </a:r>
            <a:r>
              <a:rPr lang="pt-BR" dirty="0" err="1"/>
              <a:t>Pirmohamed</a:t>
            </a:r>
            <a:r>
              <a:rPr lang="pt-BR" dirty="0"/>
              <a:t> M, </a:t>
            </a:r>
            <a:r>
              <a:rPr lang="pt-BR" dirty="0" err="1"/>
              <a:t>Carrol</a:t>
            </a:r>
            <a:r>
              <a:rPr lang="pt-BR" dirty="0"/>
              <a:t> ED. The role </a:t>
            </a:r>
            <a:r>
              <a:rPr lang="pt-BR" dirty="0" err="1"/>
              <a:t>of</a:t>
            </a:r>
            <a:r>
              <a:rPr lang="pt-BR" dirty="0"/>
              <a:t> Clostridium </a:t>
            </a:r>
            <a:r>
              <a:rPr lang="pt-BR" dirty="0" err="1"/>
              <a:t>difficile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paediatric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neonatal </a:t>
            </a:r>
            <a:r>
              <a:rPr lang="pt-BR" dirty="0" err="1"/>
              <a:t>gut</a:t>
            </a:r>
            <a:r>
              <a:rPr lang="pt-BR" dirty="0"/>
              <a:t>—a </a:t>
            </a:r>
            <a:r>
              <a:rPr lang="pt-BR" dirty="0" err="1"/>
              <a:t>narrative</a:t>
            </a:r>
            <a:r>
              <a:rPr lang="pt-BR" dirty="0"/>
              <a:t> </a:t>
            </a:r>
            <a:r>
              <a:rPr lang="pt-BR" dirty="0" err="1"/>
              <a:t>review</a:t>
            </a:r>
            <a:r>
              <a:rPr lang="pt-BR" dirty="0"/>
              <a:t>. </a:t>
            </a:r>
            <a:r>
              <a:rPr lang="pt-BR" dirty="0" err="1"/>
              <a:t>Eur</a:t>
            </a:r>
            <a:r>
              <a:rPr lang="pt-BR" dirty="0"/>
              <a:t> J </a:t>
            </a:r>
            <a:r>
              <a:rPr lang="pt-BR" dirty="0" err="1"/>
              <a:t>Clin</a:t>
            </a:r>
            <a:r>
              <a:rPr lang="pt-BR" dirty="0"/>
              <a:t> </a:t>
            </a:r>
            <a:r>
              <a:rPr lang="pt-BR" dirty="0" err="1"/>
              <a:t>Microbiol</a:t>
            </a:r>
            <a:r>
              <a:rPr lang="pt-BR" dirty="0"/>
              <a:t> </a:t>
            </a:r>
            <a:r>
              <a:rPr lang="pt-BR" dirty="0" err="1"/>
              <a:t>Infect</a:t>
            </a:r>
            <a:r>
              <a:rPr lang="pt-BR" dirty="0"/>
              <a:t> </a:t>
            </a:r>
            <a:r>
              <a:rPr lang="pt-BR" dirty="0" err="1"/>
              <a:t>Dis</a:t>
            </a:r>
            <a:r>
              <a:rPr lang="pt-BR" dirty="0"/>
              <a:t>. 2016; 35:1047–57. https://doi.org/10. 1007/s10096-016-2639-3 PMID: </a:t>
            </a:r>
            <a:r>
              <a:rPr lang="pt-BR" dirty="0" smtClean="0"/>
              <a:t>27107991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>
          <a:xfrm>
            <a:off x="604838" y="117475"/>
            <a:ext cx="10748962" cy="706438"/>
          </a:xfrm>
        </p:spPr>
        <p:txBody>
          <a:bodyPr/>
          <a:lstStyle/>
          <a:p>
            <a:pPr eaLnBrk="1" hangingPunct="1"/>
            <a:r>
              <a:rPr lang="pt-BR" altLang="pt-BR" smtClean="0"/>
              <a:t>Referências Bibliográficas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4838" y="1068388"/>
            <a:ext cx="10748962" cy="5629275"/>
          </a:xfrm>
        </p:spPr>
        <p:txBody>
          <a:bodyPr rtlCol="0">
            <a:normAutofit fontScale="47500" lnSpcReduction="20000"/>
          </a:bodyPr>
          <a:lstStyle/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37. </a:t>
            </a:r>
            <a:r>
              <a:rPr lang="pt-BR" dirty="0" err="1"/>
              <a:t>Pammi</a:t>
            </a:r>
            <a:r>
              <a:rPr lang="pt-BR" dirty="0"/>
              <a:t> M, Cope J, </a:t>
            </a:r>
            <a:r>
              <a:rPr lang="pt-BR" dirty="0" err="1"/>
              <a:t>Tarr</a:t>
            </a:r>
            <a:r>
              <a:rPr lang="pt-BR" dirty="0"/>
              <a:t> PI, Warner BB, </a:t>
            </a:r>
            <a:r>
              <a:rPr lang="pt-BR" dirty="0" err="1"/>
              <a:t>Morrow</a:t>
            </a:r>
            <a:r>
              <a:rPr lang="pt-BR" dirty="0"/>
              <a:t> AL, Mai V, et al. Intestinal </a:t>
            </a:r>
            <a:r>
              <a:rPr lang="pt-BR" dirty="0" err="1"/>
              <a:t>dysbiosis</a:t>
            </a:r>
            <a:r>
              <a:rPr lang="pt-BR" dirty="0"/>
              <a:t> in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 </a:t>
            </a:r>
            <a:r>
              <a:rPr lang="pt-BR" dirty="0" err="1"/>
              <a:t>preceding</a:t>
            </a:r>
            <a:r>
              <a:rPr lang="pt-BR" dirty="0"/>
              <a:t> </a:t>
            </a:r>
            <a:r>
              <a:rPr lang="pt-BR" dirty="0" err="1"/>
              <a:t>necrotizing</a:t>
            </a:r>
            <a:r>
              <a:rPr lang="pt-BR" dirty="0"/>
              <a:t> </a:t>
            </a:r>
            <a:r>
              <a:rPr lang="pt-BR" dirty="0" err="1"/>
              <a:t>enterocolitis</a:t>
            </a:r>
            <a:r>
              <a:rPr lang="pt-BR" dirty="0"/>
              <a:t>: a </a:t>
            </a:r>
            <a:r>
              <a:rPr lang="pt-BR" dirty="0" err="1"/>
              <a:t>systematic</a:t>
            </a:r>
            <a:r>
              <a:rPr lang="pt-BR" dirty="0"/>
              <a:t> </a:t>
            </a:r>
            <a:r>
              <a:rPr lang="pt-BR" dirty="0" err="1"/>
              <a:t>review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meta-</a:t>
            </a:r>
            <a:r>
              <a:rPr lang="pt-BR" dirty="0" err="1"/>
              <a:t>analysis</a:t>
            </a:r>
            <a:r>
              <a:rPr lang="pt-BR" dirty="0"/>
              <a:t>. </a:t>
            </a:r>
            <a:r>
              <a:rPr lang="pt-BR" dirty="0" err="1"/>
              <a:t>Microbiome</a:t>
            </a:r>
            <a:r>
              <a:rPr lang="pt-BR" dirty="0"/>
              <a:t>. 2017; 5:31. https://doi.org/10.1186/s40168-017-0248-8 PMID: 28274256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38. Mai V, </a:t>
            </a:r>
            <a:r>
              <a:rPr lang="pt-BR" dirty="0" err="1"/>
              <a:t>Torrazza</a:t>
            </a:r>
            <a:r>
              <a:rPr lang="pt-BR" dirty="0"/>
              <a:t> RM, </a:t>
            </a:r>
            <a:r>
              <a:rPr lang="pt-BR" dirty="0" err="1"/>
              <a:t>Ukhanova</a:t>
            </a:r>
            <a:r>
              <a:rPr lang="pt-BR" dirty="0"/>
              <a:t> M, Wang X, Sun Y, Li N, et al. </a:t>
            </a:r>
            <a:r>
              <a:rPr lang="pt-BR" dirty="0" err="1"/>
              <a:t>Distortion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development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intestinal microbiota </a:t>
            </a:r>
            <a:r>
              <a:rPr lang="pt-BR" dirty="0" err="1"/>
              <a:t>associated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late </a:t>
            </a:r>
            <a:r>
              <a:rPr lang="pt-BR" dirty="0" err="1"/>
              <a:t>onset</a:t>
            </a:r>
            <a:r>
              <a:rPr lang="pt-BR" dirty="0"/>
              <a:t> </a:t>
            </a:r>
            <a:r>
              <a:rPr lang="pt-BR" dirty="0" err="1"/>
              <a:t>sepsis</a:t>
            </a:r>
            <a:r>
              <a:rPr lang="pt-BR" dirty="0"/>
              <a:t> in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</a:t>
            </a:r>
            <a:r>
              <a:rPr lang="pt-BR" dirty="0" err="1"/>
              <a:t>Plos</a:t>
            </a:r>
            <a:r>
              <a:rPr lang="pt-BR" dirty="0"/>
              <a:t> </a:t>
            </a:r>
            <a:r>
              <a:rPr lang="pt-BR" dirty="0" err="1"/>
              <a:t>One</a:t>
            </a:r>
            <a:r>
              <a:rPr lang="pt-BR" dirty="0"/>
              <a:t> 2013; 8(1):e52876 https://doi. </a:t>
            </a:r>
            <a:r>
              <a:rPr lang="pt-BR" dirty="0" err="1"/>
              <a:t>org</a:t>
            </a:r>
            <a:r>
              <a:rPr lang="pt-BR" dirty="0"/>
              <a:t>/10.1371/journal.pone.0052876 PMID: 23341915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/>
              <a:t>39. Stearns JC, </a:t>
            </a:r>
            <a:r>
              <a:rPr lang="pt-BR" dirty="0" err="1"/>
              <a:t>Zulyniak</a:t>
            </a:r>
            <a:r>
              <a:rPr lang="pt-BR" dirty="0"/>
              <a:t> MA, de Souza RJ, Campbell NC, Fontes M, </a:t>
            </a:r>
            <a:r>
              <a:rPr lang="pt-BR" dirty="0" err="1"/>
              <a:t>Shaikh</a:t>
            </a:r>
            <a:r>
              <a:rPr lang="pt-BR" dirty="0"/>
              <a:t> M, et al. </a:t>
            </a:r>
            <a:r>
              <a:rPr lang="pt-BR" dirty="0" err="1"/>
              <a:t>Ethnic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dietrelated</a:t>
            </a:r>
            <a:r>
              <a:rPr lang="pt-BR" dirty="0"/>
              <a:t> </a:t>
            </a:r>
            <a:r>
              <a:rPr lang="pt-BR" dirty="0" err="1"/>
              <a:t>differences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healthy</a:t>
            </a:r>
            <a:r>
              <a:rPr lang="pt-BR" dirty="0"/>
              <a:t> </a:t>
            </a:r>
            <a:r>
              <a:rPr lang="pt-BR" dirty="0" err="1"/>
              <a:t>infant</a:t>
            </a:r>
            <a:r>
              <a:rPr lang="pt-BR" dirty="0"/>
              <a:t> </a:t>
            </a:r>
            <a:r>
              <a:rPr lang="pt-BR" dirty="0" err="1"/>
              <a:t>microbiome</a:t>
            </a:r>
            <a:r>
              <a:rPr lang="pt-BR" dirty="0"/>
              <a:t>. </a:t>
            </a:r>
            <a:r>
              <a:rPr lang="pt-BR" dirty="0" err="1"/>
              <a:t>Genome</a:t>
            </a:r>
            <a:r>
              <a:rPr lang="pt-BR" dirty="0"/>
              <a:t> Med. 2017; 9:32. https://doi.org/10. 1186/s13073-017-0421-5 PMID: </a:t>
            </a:r>
            <a:r>
              <a:rPr lang="pt-BR" dirty="0" smtClean="0"/>
              <a:t>28356137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40</a:t>
            </a:r>
            <a:r>
              <a:rPr lang="pt-BR" dirty="0"/>
              <a:t>. </a:t>
            </a:r>
            <a:r>
              <a:rPr lang="pt-BR" dirty="0" err="1"/>
              <a:t>Fallani</a:t>
            </a:r>
            <a:r>
              <a:rPr lang="pt-BR" dirty="0"/>
              <a:t> M, </a:t>
            </a:r>
            <a:r>
              <a:rPr lang="pt-BR" dirty="0" err="1"/>
              <a:t>Amarri</a:t>
            </a:r>
            <a:r>
              <a:rPr lang="pt-BR" dirty="0"/>
              <a:t> S, </a:t>
            </a:r>
            <a:r>
              <a:rPr lang="pt-BR" dirty="0" err="1"/>
              <a:t>Uusijarvi</a:t>
            </a:r>
            <a:r>
              <a:rPr lang="pt-BR" dirty="0"/>
              <a:t> A, Adam R, </a:t>
            </a:r>
            <a:r>
              <a:rPr lang="pt-BR" dirty="0" err="1"/>
              <a:t>Khanna</a:t>
            </a:r>
            <a:r>
              <a:rPr lang="pt-BR" dirty="0"/>
              <a:t> S, Aguilera M, et al. </a:t>
            </a:r>
            <a:r>
              <a:rPr lang="pt-BR" dirty="0" err="1"/>
              <a:t>Determinants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human</a:t>
            </a:r>
            <a:r>
              <a:rPr lang="pt-BR" dirty="0"/>
              <a:t> </a:t>
            </a:r>
            <a:r>
              <a:rPr lang="pt-BR" dirty="0" err="1"/>
              <a:t>infant</a:t>
            </a:r>
            <a:r>
              <a:rPr lang="pt-BR" dirty="0"/>
              <a:t> intestinal microbiota </a:t>
            </a:r>
            <a:r>
              <a:rPr lang="pt-BR" dirty="0" err="1"/>
              <a:t>after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introduction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first</a:t>
            </a:r>
            <a:r>
              <a:rPr lang="pt-BR" dirty="0"/>
              <a:t> </a:t>
            </a:r>
            <a:r>
              <a:rPr lang="pt-BR" dirty="0" err="1"/>
              <a:t>complementary</a:t>
            </a:r>
            <a:r>
              <a:rPr lang="pt-BR" dirty="0"/>
              <a:t> </a:t>
            </a:r>
            <a:r>
              <a:rPr lang="pt-BR" dirty="0" err="1"/>
              <a:t>foods</a:t>
            </a:r>
            <a:r>
              <a:rPr lang="pt-BR" dirty="0"/>
              <a:t> in </a:t>
            </a:r>
            <a:r>
              <a:rPr lang="pt-BR" dirty="0" err="1"/>
              <a:t>infant</a:t>
            </a:r>
            <a:r>
              <a:rPr lang="pt-BR" dirty="0"/>
              <a:t> </a:t>
            </a:r>
            <a:r>
              <a:rPr lang="pt-BR" dirty="0" err="1"/>
              <a:t>samples</a:t>
            </a:r>
            <a:r>
              <a:rPr lang="pt-BR" dirty="0"/>
              <a:t> </a:t>
            </a:r>
            <a:r>
              <a:rPr lang="pt-BR" dirty="0" err="1"/>
              <a:t>from</a:t>
            </a:r>
            <a:r>
              <a:rPr lang="pt-BR" dirty="0"/>
              <a:t> </a:t>
            </a:r>
            <a:r>
              <a:rPr lang="pt-BR" dirty="0" err="1"/>
              <a:t>five</a:t>
            </a:r>
            <a:r>
              <a:rPr lang="pt-BR" dirty="0"/>
              <a:t> </a:t>
            </a:r>
            <a:r>
              <a:rPr lang="pt-BR" dirty="0" err="1"/>
              <a:t>European</a:t>
            </a:r>
            <a:r>
              <a:rPr lang="pt-BR" dirty="0"/>
              <a:t> centres. </a:t>
            </a:r>
            <a:r>
              <a:rPr lang="pt-BR" dirty="0" err="1"/>
              <a:t>Microbiology</a:t>
            </a:r>
            <a:r>
              <a:rPr lang="pt-BR" dirty="0"/>
              <a:t>. 2011; 157: 1385–92.2. https://doi.org/10.1099/mic.0.042143-0 PMID: </a:t>
            </a:r>
            <a:r>
              <a:rPr lang="pt-BR" dirty="0" smtClean="0"/>
              <a:t>21330436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41</a:t>
            </a:r>
            <a:r>
              <a:rPr lang="pt-BR" dirty="0"/>
              <a:t>. </a:t>
            </a:r>
            <a:r>
              <a:rPr lang="pt-BR" dirty="0" err="1"/>
              <a:t>Fallani</a:t>
            </a:r>
            <a:r>
              <a:rPr lang="pt-BR" dirty="0"/>
              <a:t> M, Young D, Scott J, </a:t>
            </a:r>
            <a:r>
              <a:rPr lang="pt-BR" dirty="0" err="1"/>
              <a:t>Norin</a:t>
            </a:r>
            <a:r>
              <a:rPr lang="pt-BR" dirty="0"/>
              <a:t> E, </a:t>
            </a:r>
            <a:r>
              <a:rPr lang="pt-BR" dirty="0" err="1"/>
              <a:t>Amarri</a:t>
            </a:r>
            <a:r>
              <a:rPr lang="pt-BR" dirty="0"/>
              <a:t> S, Adam R, et al. Intestinal microbiota </a:t>
            </a:r>
            <a:r>
              <a:rPr lang="pt-BR" dirty="0" err="1"/>
              <a:t>of</a:t>
            </a:r>
            <a:r>
              <a:rPr lang="pt-BR" dirty="0"/>
              <a:t> 6-week-old </a:t>
            </a:r>
            <a:r>
              <a:rPr lang="pt-BR" dirty="0" err="1"/>
              <a:t>infants</a:t>
            </a:r>
            <a:r>
              <a:rPr lang="pt-BR" dirty="0"/>
              <a:t> </a:t>
            </a:r>
            <a:r>
              <a:rPr lang="pt-BR" dirty="0" err="1"/>
              <a:t>across</a:t>
            </a:r>
            <a:r>
              <a:rPr lang="pt-BR" dirty="0"/>
              <a:t> </a:t>
            </a:r>
            <a:r>
              <a:rPr lang="pt-BR" dirty="0" err="1"/>
              <a:t>Europe</a:t>
            </a:r>
            <a:r>
              <a:rPr lang="pt-BR" dirty="0"/>
              <a:t>: </a:t>
            </a:r>
            <a:r>
              <a:rPr lang="pt-BR" dirty="0" err="1"/>
              <a:t>geographic</a:t>
            </a:r>
            <a:r>
              <a:rPr lang="pt-BR" dirty="0"/>
              <a:t> </a:t>
            </a:r>
            <a:r>
              <a:rPr lang="pt-BR" dirty="0" err="1"/>
              <a:t>influence</a:t>
            </a:r>
            <a:r>
              <a:rPr lang="pt-BR" dirty="0"/>
              <a:t> </a:t>
            </a:r>
            <a:r>
              <a:rPr lang="pt-BR" dirty="0" err="1"/>
              <a:t>beyond</a:t>
            </a:r>
            <a:r>
              <a:rPr lang="pt-BR" dirty="0"/>
              <a:t> delivery </a:t>
            </a:r>
            <a:r>
              <a:rPr lang="pt-BR" dirty="0" err="1"/>
              <a:t>mode</a:t>
            </a:r>
            <a:r>
              <a:rPr lang="pt-BR" dirty="0"/>
              <a:t>, </a:t>
            </a:r>
            <a:r>
              <a:rPr lang="pt-BR" dirty="0" err="1"/>
              <a:t>breast-feeding</a:t>
            </a:r>
            <a:r>
              <a:rPr lang="pt-BR" dirty="0"/>
              <a:t>,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antibiotics</a:t>
            </a:r>
            <a:r>
              <a:rPr lang="pt-BR" dirty="0"/>
              <a:t>. J. </a:t>
            </a:r>
            <a:r>
              <a:rPr lang="pt-BR" dirty="0" err="1"/>
              <a:t>Pediatr</a:t>
            </a:r>
            <a:r>
              <a:rPr lang="pt-BR" dirty="0"/>
              <a:t>. </a:t>
            </a:r>
            <a:r>
              <a:rPr lang="pt-BR" dirty="0" err="1"/>
              <a:t>Gastroenterol</a:t>
            </a:r>
            <a:r>
              <a:rPr lang="pt-BR" dirty="0"/>
              <a:t>. Nutr. 2010; 51: 77–84. https://doi.org/10.1097/MPG.0b013e3181d1b11e PMID: </a:t>
            </a:r>
            <a:r>
              <a:rPr lang="pt-BR" dirty="0" smtClean="0"/>
              <a:t>20479681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42</a:t>
            </a:r>
            <a:r>
              <a:rPr lang="pt-BR" dirty="0"/>
              <a:t>. </a:t>
            </a:r>
            <a:r>
              <a:rPr lang="pt-BR" dirty="0" err="1"/>
              <a:t>Goulet</a:t>
            </a:r>
            <a:r>
              <a:rPr lang="pt-BR" dirty="0"/>
              <a:t> O. </a:t>
            </a:r>
            <a:r>
              <a:rPr lang="pt-BR" dirty="0" err="1"/>
              <a:t>Potential</a:t>
            </a:r>
            <a:r>
              <a:rPr lang="pt-BR" dirty="0"/>
              <a:t> role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intestinal microbiota in </a:t>
            </a:r>
            <a:r>
              <a:rPr lang="pt-BR" dirty="0" err="1"/>
              <a:t>programming</a:t>
            </a:r>
            <a:r>
              <a:rPr lang="pt-BR" dirty="0"/>
              <a:t> </a:t>
            </a:r>
            <a:r>
              <a:rPr lang="pt-BR" dirty="0" err="1"/>
              <a:t>health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disease</a:t>
            </a:r>
            <a:r>
              <a:rPr lang="pt-BR" dirty="0"/>
              <a:t>. Nutr. Rev. 2015; 73: 32–40. https://doi.org/10.1093/nutrit/nuv039 PMID: 26175488 43. Wallace JG, </a:t>
            </a:r>
            <a:r>
              <a:rPr lang="pt-BR" dirty="0" err="1"/>
              <a:t>Gohir</a:t>
            </a:r>
            <a:r>
              <a:rPr lang="pt-BR" dirty="0"/>
              <a:t> W, </a:t>
            </a:r>
            <a:r>
              <a:rPr lang="pt-BR" dirty="0" err="1"/>
              <a:t>Sloboda</a:t>
            </a:r>
            <a:r>
              <a:rPr lang="pt-BR" dirty="0"/>
              <a:t> DM. The </a:t>
            </a:r>
            <a:r>
              <a:rPr lang="pt-BR" dirty="0" err="1"/>
              <a:t>impact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early</a:t>
            </a:r>
            <a:r>
              <a:rPr lang="pt-BR" dirty="0"/>
              <a:t> </a:t>
            </a:r>
            <a:r>
              <a:rPr lang="pt-BR" dirty="0" err="1"/>
              <a:t>life</a:t>
            </a:r>
            <a:r>
              <a:rPr lang="pt-BR" dirty="0"/>
              <a:t> </a:t>
            </a:r>
            <a:r>
              <a:rPr lang="pt-BR" dirty="0" err="1"/>
              <a:t>gut</a:t>
            </a:r>
            <a:r>
              <a:rPr lang="pt-BR" dirty="0"/>
              <a:t> </a:t>
            </a:r>
            <a:r>
              <a:rPr lang="pt-BR" dirty="0" err="1"/>
              <a:t>colonization</a:t>
            </a:r>
            <a:r>
              <a:rPr lang="pt-BR" dirty="0"/>
              <a:t>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metabolic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obesogenic</a:t>
            </a:r>
            <a:r>
              <a:rPr lang="pt-BR" dirty="0"/>
              <a:t> </a:t>
            </a:r>
            <a:r>
              <a:rPr lang="pt-BR" dirty="0" err="1"/>
              <a:t>outcomes</a:t>
            </a:r>
            <a:r>
              <a:rPr lang="pt-BR" dirty="0"/>
              <a:t>: </a:t>
            </a:r>
            <a:r>
              <a:rPr lang="pt-BR" dirty="0" err="1"/>
              <a:t>what</a:t>
            </a:r>
            <a:r>
              <a:rPr lang="pt-BR" dirty="0"/>
              <a:t> </a:t>
            </a:r>
            <a:r>
              <a:rPr lang="pt-BR" dirty="0" err="1"/>
              <a:t>have</a:t>
            </a:r>
            <a:r>
              <a:rPr lang="pt-BR" dirty="0"/>
              <a:t> animal </a:t>
            </a:r>
            <a:r>
              <a:rPr lang="pt-BR" dirty="0" err="1"/>
              <a:t>models</a:t>
            </a:r>
            <a:r>
              <a:rPr lang="pt-BR" dirty="0"/>
              <a:t> </a:t>
            </a:r>
            <a:r>
              <a:rPr lang="pt-BR" dirty="0" err="1"/>
              <a:t>shown</a:t>
            </a:r>
            <a:r>
              <a:rPr lang="pt-BR" dirty="0"/>
              <a:t> </a:t>
            </a:r>
            <a:r>
              <a:rPr lang="pt-BR" dirty="0" err="1"/>
              <a:t>us</a:t>
            </a:r>
            <a:r>
              <a:rPr lang="pt-BR" dirty="0"/>
              <a:t>? J. Dev. Orig. Health </a:t>
            </a:r>
            <a:r>
              <a:rPr lang="pt-BR" dirty="0" err="1"/>
              <a:t>Dis</a:t>
            </a:r>
            <a:r>
              <a:rPr lang="pt-BR" dirty="0"/>
              <a:t>. 2016; 7: 15–24. https:// doi.org/10.1017/S2040174415001518 PMID: </a:t>
            </a:r>
            <a:r>
              <a:rPr lang="pt-BR" dirty="0" smtClean="0"/>
              <a:t>26399435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44</a:t>
            </a:r>
            <a:r>
              <a:rPr lang="pt-BR" dirty="0"/>
              <a:t>. Lemas DJ, </a:t>
            </a:r>
            <a:r>
              <a:rPr lang="pt-BR" dirty="0" err="1"/>
              <a:t>Yee</a:t>
            </a:r>
            <a:r>
              <a:rPr lang="pt-BR" dirty="0"/>
              <a:t> S, Cacho N, Miller D, </a:t>
            </a:r>
            <a:r>
              <a:rPr lang="pt-BR" dirty="0" err="1"/>
              <a:t>Cardel</a:t>
            </a:r>
            <a:r>
              <a:rPr lang="pt-BR" dirty="0"/>
              <a:t> M, </a:t>
            </a:r>
            <a:r>
              <a:rPr lang="pt-BR" dirty="0" err="1"/>
              <a:t>Gurka</a:t>
            </a:r>
            <a:r>
              <a:rPr lang="pt-BR" dirty="0"/>
              <a:t> M, et al. </a:t>
            </a:r>
            <a:r>
              <a:rPr lang="pt-BR" dirty="0" err="1"/>
              <a:t>Exploring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contribution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maternal </a:t>
            </a:r>
            <a:r>
              <a:rPr lang="pt-BR" dirty="0" err="1"/>
              <a:t>antibiotics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breastfeeding</a:t>
            </a:r>
            <a:r>
              <a:rPr lang="pt-BR" dirty="0"/>
              <a:t> </a:t>
            </a:r>
            <a:r>
              <a:rPr lang="pt-BR" dirty="0" err="1"/>
              <a:t>to</a:t>
            </a:r>
            <a:r>
              <a:rPr lang="pt-BR" dirty="0"/>
              <a:t> </a:t>
            </a:r>
            <a:r>
              <a:rPr lang="pt-BR" dirty="0" err="1"/>
              <a:t>development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infant</a:t>
            </a:r>
            <a:r>
              <a:rPr lang="pt-BR" dirty="0"/>
              <a:t> </a:t>
            </a:r>
            <a:r>
              <a:rPr lang="pt-BR" dirty="0" err="1"/>
              <a:t>microbiome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pediatric</a:t>
            </a:r>
            <a:r>
              <a:rPr lang="pt-BR" dirty="0"/>
              <a:t> </a:t>
            </a:r>
            <a:r>
              <a:rPr lang="pt-BR" dirty="0" err="1"/>
              <a:t>obesity</a:t>
            </a:r>
            <a:r>
              <a:rPr lang="pt-BR" dirty="0"/>
              <a:t>. Semin. Fetal Neonatal Med. 2016; 21: 406–409. https://doi.org/10.1016/j.siny.2016.04.013 PMID: </a:t>
            </a:r>
            <a:r>
              <a:rPr lang="pt-BR" dirty="0" smtClean="0"/>
              <a:t>27424917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45</a:t>
            </a:r>
            <a:r>
              <a:rPr lang="pt-BR" dirty="0"/>
              <a:t>. </a:t>
            </a:r>
            <a:r>
              <a:rPr lang="pt-BR" dirty="0" err="1"/>
              <a:t>Harts</a:t>
            </a:r>
            <a:r>
              <a:rPr lang="pt-BR" dirty="0"/>
              <a:t> LE, </a:t>
            </a:r>
            <a:r>
              <a:rPr lang="pt-BR" dirty="0" err="1"/>
              <a:t>Bradshaw</a:t>
            </a:r>
            <a:r>
              <a:rPr lang="pt-BR" dirty="0"/>
              <a:t> W, </a:t>
            </a:r>
            <a:r>
              <a:rPr lang="pt-BR" dirty="0" err="1"/>
              <a:t>Brandon</a:t>
            </a:r>
            <a:r>
              <a:rPr lang="pt-BR" dirty="0"/>
              <a:t> DH. </a:t>
            </a:r>
            <a:r>
              <a:rPr lang="pt-BR" dirty="0" err="1"/>
              <a:t>Potential</a:t>
            </a:r>
            <a:r>
              <a:rPr lang="pt-BR" dirty="0"/>
              <a:t> NICU </a:t>
            </a:r>
            <a:r>
              <a:rPr lang="pt-BR" dirty="0" err="1"/>
              <a:t>environmental</a:t>
            </a:r>
            <a:r>
              <a:rPr lang="pt-BR" dirty="0"/>
              <a:t> </a:t>
            </a:r>
            <a:r>
              <a:rPr lang="pt-BR" dirty="0" err="1"/>
              <a:t>influences</a:t>
            </a:r>
            <a:r>
              <a:rPr lang="pt-BR" dirty="0"/>
              <a:t> </a:t>
            </a:r>
            <a:r>
              <a:rPr lang="pt-BR" dirty="0" err="1"/>
              <a:t>on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neonate´s</a:t>
            </a:r>
            <a:r>
              <a:rPr lang="pt-BR" dirty="0"/>
              <a:t> </a:t>
            </a:r>
            <a:r>
              <a:rPr lang="pt-BR" dirty="0" err="1"/>
              <a:t>microbioma</a:t>
            </a:r>
            <a:r>
              <a:rPr lang="pt-BR" dirty="0"/>
              <a:t>: a </a:t>
            </a:r>
            <a:r>
              <a:rPr lang="pt-BR" dirty="0" err="1"/>
              <a:t>systematic</a:t>
            </a:r>
            <a:r>
              <a:rPr lang="pt-BR" dirty="0"/>
              <a:t> </a:t>
            </a:r>
            <a:r>
              <a:rPr lang="pt-BR" dirty="0" err="1"/>
              <a:t>review</a:t>
            </a:r>
            <a:r>
              <a:rPr lang="pt-BR" dirty="0"/>
              <a:t>. </a:t>
            </a:r>
            <a:r>
              <a:rPr lang="pt-BR" dirty="0" err="1"/>
              <a:t>Adv</a:t>
            </a:r>
            <a:r>
              <a:rPr lang="pt-BR" dirty="0"/>
              <a:t> Neonatal </a:t>
            </a:r>
            <a:r>
              <a:rPr lang="pt-BR" dirty="0" err="1"/>
              <a:t>Care</a:t>
            </a:r>
            <a:r>
              <a:rPr lang="pt-BR" dirty="0"/>
              <a:t>. 2015; 15: 324–335 https://doi.org/10.1097/ANC. 0000000000000220 PMID: 26340035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/>
          </p:nvPr>
        </p:nvSpPr>
        <p:spPr>
          <a:xfrm>
            <a:off x="844550" y="-244475"/>
            <a:ext cx="10515600" cy="1325563"/>
          </a:xfrm>
        </p:spPr>
        <p:txBody>
          <a:bodyPr/>
          <a:lstStyle/>
          <a:p>
            <a:pPr algn="ctr"/>
            <a:r>
              <a:rPr lang="pt-BR" altLang="pt-BR" sz="2800" b="1" smtClean="0">
                <a:solidFill>
                  <a:srgbClr val="3333FF"/>
                </a:solidFill>
              </a:rPr>
              <a:t>Nota do Editor do site, Dr. Paulo R. Margotto.Consultem também!  Estudando Juntos! Online Sempre!</a:t>
            </a:r>
          </a:p>
        </p:txBody>
      </p:sp>
      <p:sp>
        <p:nvSpPr>
          <p:cNvPr id="54275" name="Rectangle 3"/>
          <p:cNvSpPr>
            <a:spLocks noGrp="1"/>
          </p:cNvSpPr>
          <p:nvPr>
            <p:ph type="body" idx="1"/>
          </p:nvPr>
        </p:nvSpPr>
        <p:spPr>
          <a:xfrm>
            <a:off x="1028700" y="792163"/>
            <a:ext cx="10515600" cy="4351337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pt-BR" altLang="pt-BR" sz="2400" smtClean="0">
                <a:solidFill>
                  <a:schemeClr val="accent1"/>
                </a:solidFill>
              </a:rPr>
              <a:t>E como fica a microbiota intestinal do RN recebendo Leite da Própria Mãe e Leite Humano de Banco?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pt-BR" altLang="pt-BR" sz="1800" smtClean="0">
                <a:solidFill>
                  <a:srgbClr val="3333FF"/>
                </a:solidFill>
              </a:rPr>
              <a:t>(Na ausência do leite da própria mãe a Academia Americana de Pediatra,em 2012, preconiza o Leite Humano de Banco ao invés de Fórmula)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pt-BR" altLang="pt-BR" sz="2400" smtClean="0">
                <a:solidFill>
                  <a:schemeClr val="accent1"/>
                </a:solidFill>
              </a:rPr>
              <a:t>Fatores que modificam o microbioma intestinal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pt-BR" altLang="pt-BR" sz="2400" smtClean="0">
                <a:solidFill>
                  <a:schemeClr val="accent1"/>
                </a:solidFill>
              </a:rPr>
              <a:t>O papel dos probióticos na microbiota intestinal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pt-BR" altLang="pt-BR" sz="2400" smtClean="0">
                <a:solidFill>
                  <a:schemeClr val="accent1"/>
                </a:solidFill>
              </a:rPr>
              <a:t>O leite Humano e o conectoma cerebral</a:t>
            </a:r>
          </a:p>
          <a:p>
            <a:pPr algn="ctr">
              <a:buFont typeface="Arial" panose="020B0604020202020204" pitchFamily="34" charset="0"/>
              <a:buNone/>
            </a:pPr>
            <a:endParaRPr lang="pt-BR" altLang="pt-BR" sz="2400" smtClean="0">
              <a:solidFill>
                <a:schemeClr val="accent1"/>
              </a:solidFill>
            </a:endParaRP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804863" y="6375400"/>
            <a:ext cx="99012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3333FF"/>
                </a:solidFill>
              </a:rPr>
              <a:t>Drs. Procianoy, Rita Silveira, Abadia, Nelson Diniz, Marta DR de Moura, Paulo R. Margoto e Evelyn Mirela</a:t>
            </a:r>
          </a:p>
        </p:txBody>
      </p:sp>
      <p:pic>
        <p:nvPicPr>
          <p:cNvPr id="54279" name="Picture 7" descr="11o SimpÃ³sio Internacional do Rio de Janeiro (20-23/6/2018). Drs. Procianoy, Rita Silveira, Abadia, Nelson Diniz, Marta Rocha, Paulo R. Margotto e Evelyn Mire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3509963"/>
            <a:ext cx="5316538" cy="281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body" idx="1"/>
          </p:nvPr>
        </p:nvSpPr>
        <p:spPr>
          <a:xfrm>
            <a:off x="919163" y="2506663"/>
            <a:ext cx="10515600" cy="4351337"/>
          </a:xfrm>
        </p:spPr>
        <p:txBody>
          <a:bodyPr/>
          <a:lstStyle/>
          <a:p>
            <a:r>
              <a:rPr lang="pt-BR" altLang="pt-BR" sz="2400" smtClean="0"/>
              <a:t> </a:t>
            </a:r>
            <a:r>
              <a:rPr lang="pt-BR" altLang="pt-BR" sz="2400" smtClean="0">
                <a:latin typeface="Times New Roman" panose="02020603050405020304" pitchFamily="18" charset="0"/>
              </a:rPr>
              <a:t>A colonização microbiana pré-termo é afetada pela idade gestacional, tratamento antibiótico, tipo de parto, mas também pelo tipo de alimentação. </a:t>
            </a:r>
          </a:p>
          <a:p>
            <a:r>
              <a:rPr lang="pt-BR" altLang="pt-BR" sz="2400" smtClean="0">
                <a:solidFill>
                  <a:srgbClr val="3333FF"/>
                </a:solidFill>
                <a:latin typeface="Times New Roman" panose="02020603050405020304" pitchFamily="18" charset="0"/>
              </a:rPr>
              <a:t>O leite materno tem sido reconhecido como o padrão ouro para a nutrição humana.</a:t>
            </a:r>
          </a:p>
          <a:p>
            <a:r>
              <a:rPr lang="pt-BR" altLang="pt-BR" sz="2400" smtClean="0">
                <a:latin typeface="Times New Roman" panose="02020603050405020304" pitchFamily="18" charset="0"/>
              </a:rPr>
              <a:t> Em recém-nascidos prematuros, o leite materno tem sido associado à melhora do crescimento e do desenvolvimento cognitivo e à redução do risco de enterocolite necrosante e sepse tardia. </a:t>
            </a:r>
          </a:p>
          <a:p>
            <a:r>
              <a:rPr lang="pt-BR" altLang="pt-BR" sz="2400" smtClean="0">
                <a:latin typeface="Times New Roman" panose="02020603050405020304" pitchFamily="18" charset="0"/>
              </a:rPr>
              <a:t>Na ausência do próprio leite da mãe (MOM), o leite humano doador pasteurizado (DHM) poderia ser a melhor alternativa disponível devido à sua semelhança com o primeiro. </a:t>
            </a:r>
          </a:p>
          <a:p>
            <a:r>
              <a:rPr lang="pt-BR" altLang="pt-BR" sz="2400" smtClean="0">
                <a:latin typeface="Times New Roman" panose="02020603050405020304" pitchFamily="18" charset="0"/>
              </a:rPr>
              <a:t>No entanto, pouco se sabe sobre o efeito do DHM na microbiota pré-termo e potenciais implicações biológicas. </a:t>
            </a: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1693863" y="1277938"/>
            <a:ext cx="8567737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pt-BR" altLang="pt-BR">
                <a:hlinkClick r:id="rId2"/>
              </a:rPr>
              <a:t>Preterm Gut Microbiome Depending on Feeding Type: Significance of Donor Human Milk.</a:t>
            </a:r>
            <a:endParaRPr lang="pt-BR" altLang="pt-BR"/>
          </a:p>
          <a:p>
            <a:pPr algn="ctr"/>
            <a:r>
              <a:rPr lang="pt-BR" altLang="pt-BR"/>
              <a:t>Parra-Llorca A, Gormaz M, Alcántara C, Cernada M, Nuñez-Ramiro A, Vento M, Collado MC.</a:t>
            </a:r>
          </a:p>
          <a:p>
            <a:pPr algn="ctr"/>
            <a:r>
              <a:rPr lang="pt-BR" altLang="pt-BR"/>
              <a:t>Front Microbiol. 2018 Jun 27;9:1376. doi: 10.3389/fmicb.2018.01376. eCollection 2018.</a:t>
            </a:r>
          </a:p>
          <a:p>
            <a:pPr algn="ctr"/>
            <a:r>
              <a:rPr lang="pt-BR" altLang="pt-BR"/>
              <a:t>PMID: 29997594. </a:t>
            </a:r>
            <a:r>
              <a:rPr lang="pt-BR" altLang="pt-BR" b="1">
                <a:hlinkClick r:id="rId2"/>
              </a:rPr>
              <a:t>Free PMC Article</a:t>
            </a:r>
            <a:r>
              <a:rPr lang="pt-BR" altLang="pt-BR" b="1"/>
              <a:t>.</a:t>
            </a:r>
            <a:r>
              <a:rPr lang="pt-BR" altLang="pt-BR" u="sng">
                <a:hlinkClick r:id="rId3"/>
              </a:rPr>
              <a:t>Similar articles</a:t>
            </a:r>
            <a:r>
              <a:rPr lang="pt-BR" altLang="pt-BR" u="sng"/>
              <a:t>. </a:t>
            </a:r>
            <a:r>
              <a:rPr lang="pt-BR" altLang="pt-BR" i="1"/>
              <a:t>Espanha.</a:t>
            </a:r>
            <a:r>
              <a:rPr lang="pt-BR" altLang="pt-BR" u="sng"/>
              <a:t> </a:t>
            </a:r>
            <a:r>
              <a:rPr lang="pt-BR" altLang="pt-BR" b="1">
                <a:solidFill>
                  <a:srgbClr val="3333FF"/>
                </a:solidFill>
              </a:rPr>
              <a:t>Artigo Livre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955675" y="814388"/>
            <a:ext cx="108251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66FF"/>
                </a:solidFill>
              </a:rPr>
              <a:t>Microbiome Intestinal do Intestino Dependendo do Tipo de Alimentação: Significância do Leite Humano Doador.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/>
          </p:cNvSpPr>
          <p:nvPr>
            <p:ph type="body" idx="1"/>
          </p:nvPr>
        </p:nvSpPr>
        <p:spPr>
          <a:xfrm>
            <a:off x="496888" y="781050"/>
            <a:ext cx="10856912" cy="539591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b="1" smtClean="0">
                <a:latin typeface="Times New Roman" panose="02020603050405020304" pitchFamily="18" charset="0"/>
              </a:rPr>
              <a:t>Apesar dos efeitos benéficos do DHM, pouco se sabe sobre o seu efeito sobre a colonização da microbiota intestinal pré-termo e suas implicações biológicas potenciais. </a:t>
            </a:r>
          </a:p>
          <a:p>
            <a:pPr>
              <a:lnSpc>
                <a:spcPct val="80000"/>
              </a:lnSpc>
            </a:pPr>
            <a:r>
              <a:rPr lang="pt-BR" altLang="pt-BR" smtClean="0">
                <a:latin typeface="Times New Roman" panose="02020603050405020304" pitchFamily="18" charset="0"/>
              </a:rPr>
              <a:t>A pasteurização do leite humano (HM) a 62,5</a:t>
            </a:r>
            <a:r>
              <a:rPr lang="pt-BR" altLang="pt-BR" baseline="30000" smtClean="0">
                <a:latin typeface="Times New Roman" panose="02020603050405020304" pitchFamily="18" charset="0"/>
              </a:rPr>
              <a:t>o</a:t>
            </a:r>
            <a:r>
              <a:rPr lang="pt-BR" altLang="pt-BR" smtClean="0">
                <a:latin typeface="Times New Roman" panose="02020603050405020304" pitchFamily="18" charset="0"/>
              </a:rPr>
              <a:t>C por 30 min é  para inativar agentes virais e bacterianos. </a:t>
            </a:r>
          </a:p>
          <a:p>
            <a:pPr>
              <a:lnSpc>
                <a:spcPct val="80000"/>
              </a:lnSpc>
            </a:pPr>
            <a:r>
              <a:rPr lang="pt-BR" altLang="pt-BR" smtClean="0">
                <a:latin typeface="Times New Roman" panose="02020603050405020304" pitchFamily="18" charset="0"/>
              </a:rPr>
              <a:t>No entanto, a pasteurização do HM causa a perda de várias propriedades estruturais e funcionais do HM. Além disso, a pasteurização também reduz significativamente os constituintes celulares e bacterianos, atividades enzimáticas e os teores de IgA, lactoferrina e lisozima. </a:t>
            </a:r>
          </a:p>
          <a:p>
            <a:pPr>
              <a:lnSpc>
                <a:spcPct val="80000"/>
              </a:lnSpc>
            </a:pPr>
            <a:r>
              <a:rPr lang="pt-BR" altLang="pt-BR" smtClean="0">
                <a:latin typeface="Times New Roman" panose="02020603050405020304" pitchFamily="18" charset="0"/>
              </a:rPr>
              <a:t>Outros componentes com relevância biológica, como oligossacarídeos, nucleotídeos e ácidos graxos poliinsaturados e de cadeia longa (LCPUFA) são preservados. </a:t>
            </a:r>
          </a:p>
          <a:p>
            <a:pPr>
              <a:lnSpc>
                <a:spcPct val="80000"/>
              </a:lnSpc>
            </a:pPr>
            <a:r>
              <a:rPr lang="pt-BR" altLang="pt-BR" smtClean="0">
                <a:latin typeface="Times New Roman" panose="02020603050405020304" pitchFamily="18" charset="0"/>
              </a:rPr>
              <a:t>Como conseqüência, a pasteurização ainda é uma questão de debate.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 smtClean="0">
                <a:latin typeface="Times New Roman" panose="02020603050405020304" pitchFamily="18" charset="0"/>
              </a:rPr>
              <a:t>Nesse cenário, os autores levantam hipóteses de que o DHM promoveria um perfil específico da microbiota semelhante ao observado nos bebês prematuros   que recebem o MOM. </a:t>
            </a:r>
          </a:p>
          <a:p>
            <a:r>
              <a:rPr lang="pt-BR" altLang="pt-BR" smtClean="0">
                <a:latin typeface="Times New Roman" panose="02020603050405020304" pitchFamily="18" charset="0"/>
              </a:rPr>
              <a:t>Para perseguir esse objetivo, foram analizados o impacto de diferentes abordagens nutricionais sobre a composição da microbiota intestinal de prematuros nascidos </a:t>
            </a:r>
            <a:r>
              <a:rPr lang="pt-BR" altLang="pt-BR" smtClean="0">
                <a:latin typeface="Times New Roman" panose="02020603050405020304" pitchFamily="18" charset="0"/>
                <a:cs typeface="Calibri" panose="020F0502020204030204" pitchFamily="34" charset="0"/>
              </a:rPr>
              <a:t>≤</a:t>
            </a:r>
            <a:r>
              <a:rPr lang="pt-BR" altLang="pt-BR" smtClean="0">
                <a:latin typeface="Times New Roman" panose="02020603050405020304" pitchFamily="18" charset="0"/>
              </a:rPr>
              <a:t> 32 semanas de gestação.</a:t>
            </a:r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1428750" y="4994275"/>
            <a:ext cx="9382125" cy="13430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pt-BR" altLang="pt-BR" sz="2000" b="1">
                <a:solidFill>
                  <a:srgbClr val="FFFF00"/>
                </a:solidFill>
              </a:rPr>
              <a:t>Assim o  objetivo desse estudo  foi determinar o impacto da DHM na microbiota pré-termo intestinal admitida em uma Unidade de Terapia Intensiva Neonatal (UTIN) de referência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pt-BR" altLang="pt-BR" sz="2000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/>
          </p:cNvSpPr>
          <p:nvPr>
            <p:ph type="body" idx="1"/>
          </p:nvPr>
        </p:nvSpPr>
        <p:spPr>
          <a:xfrm>
            <a:off x="357188" y="801688"/>
            <a:ext cx="10996612" cy="5365750"/>
          </a:xfrm>
        </p:spPr>
        <p:txBody>
          <a:bodyPr/>
          <a:lstStyle/>
          <a:p>
            <a:r>
              <a:rPr lang="pt-BR" altLang="pt-BR" sz="2400" smtClean="0">
                <a:latin typeface="Times New Roman" panose="02020603050405020304" pitchFamily="18" charset="0"/>
              </a:rPr>
              <a:t>Foi realizado um estudo de coorte observacional prospectivo em UTI neonatal de 69 neonatos &lt;32 semanas de gestação e com peso ao nascer ≤1.500.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pt-BR" altLang="pt-BR" sz="2400" b="1" smtClean="0">
                <a:latin typeface="Times New Roman" panose="02020603050405020304" pitchFamily="18" charset="0"/>
              </a:rPr>
              <a:t>Os neonatos foram classificados em três grupos de acordo com práticas de alimentação que consistem em seu MOM, DHM ou fórmula</a:t>
            </a:r>
            <a:r>
              <a:rPr lang="pt-BR" altLang="pt-BR" sz="2400" smtClean="0">
                <a:latin typeface="Times New Roman" panose="02020603050405020304" pitchFamily="18" charset="0"/>
              </a:rPr>
              <a:t>. </a:t>
            </a:r>
          </a:p>
          <a:p>
            <a:r>
              <a:rPr lang="pt-BR" altLang="pt-BR" sz="2400" smtClean="0">
                <a:latin typeface="Times New Roman" panose="02020603050405020304" pitchFamily="18" charset="0"/>
              </a:rPr>
              <a:t>Amostras fecais foram coletadas quando a alimentação enteral completa (definida como ≥150 cc / kg / dia) foi alcançada. </a:t>
            </a:r>
          </a:p>
          <a:p>
            <a:r>
              <a:rPr lang="pt-BR" altLang="pt-BR" sz="2400" smtClean="0">
                <a:latin typeface="Times New Roman" panose="02020603050405020304" pitchFamily="18" charset="0"/>
              </a:rPr>
              <a:t>A composição microbiana do intestino foi analisada pelo seqüenciamento do gene 16S rRNA. </a:t>
            </a:r>
          </a:p>
          <a:p>
            <a:r>
              <a:rPr lang="pt-BR" altLang="pt-BR" sz="2400" smtClean="0">
                <a:latin typeface="Times New Roman" panose="02020603050405020304" pitchFamily="18" charset="0"/>
              </a:rPr>
              <a:t>Apesar da maior variabilidade, não foram encontradas diferenças na diversidade e riqueza microbiana, embora o tipo de alimentação tenha influenciado significativamente a composição da microbiota pré-termo e os perfis preditivos funcionais.</a:t>
            </a:r>
          </a:p>
          <a:p>
            <a:pPr>
              <a:buFont typeface="Arial" panose="020B0604020202020204" pitchFamily="34" charset="0"/>
              <a:buNone/>
            </a:pPr>
            <a:r>
              <a:rPr lang="pt-BR" altLang="pt-BR" sz="2400" smtClean="0">
                <a:latin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/>
          </p:cNvSpPr>
          <p:nvPr>
            <p:ph type="body" idx="1"/>
          </p:nvPr>
        </p:nvSpPr>
        <p:spPr>
          <a:xfrm>
            <a:off x="204788" y="822325"/>
            <a:ext cx="11471275" cy="5588000"/>
          </a:xfrm>
        </p:spPr>
        <p:txBody>
          <a:bodyPr/>
          <a:lstStyle/>
          <a:p>
            <a:r>
              <a:rPr lang="pt-BR" altLang="pt-BR" b="1" smtClean="0">
                <a:solidFill>
                  <a:srgbClr val="3333FF"/>
                </a:solidFill>
                <a:latin typeface="Times New Roman" panose="02020603050405020304" pitchFamily="18" charset="0"/>
              </a:rPr>
              <a:t>Os recém-nascidos prematuros alimentados com MOM mostraram uma presença significativamente maior de Bifidobacteriaceae e menor de Staphylococcaceae, Clostridiaceae e Pasteurellaceae</a:t>
            </a:r>
            <a:r>
              <a:rPr lang="pt-BR" altLang="pt-BR" smtClean="0">
                <a:latin typeface="Times New Roman" panose="02020603050405020304" pitchFamily="18" charset="0"/>
              </a:rPr>
              <a:t> </a:t>
            </a:r>
            <a:r>
              <a:rPr lang="pt-BR" altLang="pt-BR" smtClean="0">
                <a:solidFill>
                  <a:srgbClr val="FF3399"/>
                </a:solidFill>
                <a:latin typeface="Times New Roman" panose="02020603050405020304" pitchFamily="18" charset="0"/>
              </a:rPr>
              <a:t>em comparação com o pré-termo alimentado com  DHM.</a:t>
            </a:r>
          </a:p>
          <a:p>
            <a:r>
              <a:rPr lang="pt-BR" altLang="pt-BR" smtClean="0">
                <a:latin typeface="Times New Roman" panose="02020603050405020304" pitchFamily="18" charset="0"/>
              </a:rPr>
              <a:t> O perfil microbiano alimentado com fórmula foi diferente daqueles observados no MOM pré-termo. </a:t>
            </a:r>
          </a:p>
          <a:p>
            <a:r>
              <a:rPr lang="pt-BR" altLang="pt-BR" smtClean="0">
                <a:latin typeface="Times New Roman" panose="02020603050405020304" pitchFamily="18" charset="0"/>
              </a:rPr>
              <a:t>Notavelmente, </a:t>
            </a:r>
            <a:r>
              <a:rPr lang="pt-BR" altLang="pt-BR" b="1" smtClean="0">
                <a:solidFill>
                  <a:srgbClr val="3333FF"/>
                </a:solidFill>
                <a:latin typeface="Times New Roman" panose="02020603050405020304" pitchFamily="18" charset="0"/>
              </a:rPr>
              <a:t>os prematuros alimentados com DHM mostraram perfis microbianos mais próximos ao prematuro alimentado com o MOM. </a:t>
            </a:r>
          </a:p>
          <a:p>
            <a:r>
              <a:rPr lang="pt-BR" altLang="pt-BR" smtClean="0">
                <a:latin typeface="Times New Roman" panose="02020603050405020304" pitchFamily="18" charset="0"/>
              </a:rPr>
              <a:t>Análises metagenômicas inferidas mostraram que a maior presença do gênero Bifidobacterium no grupo de leite materno estava relacionada ao enriquecimento na biossíntese de glicano e na via do metabolismo que </a:t>
            </a:r>
            <a:r>
              <a:rPr lang="pt-BR" altLang="pt-BR" smtClean="0">
                <a:solidFill>
                  <a:srgbClr val="FF0000"/>
                </a:solidFill>
                <a:latin typeface="Times New Roman" panose="02020603050405020304" pitchFamily="18" charset="0"/>
              </a:rPr>
              <a:t>não foi identificada nos grupos DHM ou nos alimentados com fórmula</a:t>
            </a:r>
            <a:r>
              <a:rPr lang="pt-BR" altLang="pt-BR" smtClean="0">
                <a:latin typeface="Times New Roman" panose="02020603050405020304" pitchFamily="18" charset="0"/>
              </a:rPr>
              <a:t> </a:t>
            </a:r>
          </a:p>
          <a:p>
            <a:endParaRPr lang="pt-BR" altLang="pt-BR" smtClean="0">
              <a:latin typeface="Times New Roman" panose="02020603050405020304" pitchFamily="18" charset="0"/>
            </a:endParaRPr>
          </a:p>
          <a:p>
            <a:endParaRPr lang="pt-BR" altLang="pt-BR" smtClean="0">
              <a:latin typeface="Times New Roman" panose="02020603050405020304" pitchFamily="18" charset="0"/>
            </a:endParaRPr>
          </a:p>
          <a:p>
            <a:endParaRPr lang="pt-BR" altLang="pt-BR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/>
          </p:cNvSpPr>
          <p:nvPr>
            <p:ph type="body" idx="1"/>
          </p:nvPr>
        </p:nvSpPr>
        <p:spPr>
          <a:xfrm>
            <a:off x="877888" y="1073150"/>
            <a:ext cx="10515600" cy="4351338"/>
          </a:xfrm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/>
          <a:lstStyle/>
          <a:p>
            <a:r>
              <a:rPr lang="pt-BR" altLang="pt-BR" sz="2400" dirty="0" smtClean="0"/>
              <a:t>O tipo de alimentação modula a composição do </a:t>
            </a:r>
            <a:r>
              <a:rPr lang="pt-BR" altLang="pt-BR" sz="2400" dirty="0" err="1" smtClean="0"/>
              <a:t>microbioma</a:t>
            </a:r>
            <a:r>
              <a:rPr lang="pt-BR" altLang="pt-BR" sz="2400" dirty="0" smtClean="0"/>
              <a:t> </a:t>
            </a:r>
            <a:r>
              <a:rPr lang="pt-BR" altLang="pt-BR" sz="2400" dirty="0" err="1" smtClean="0"/>
              <a:t>pré</a:t>
            </a:r>
            <a:r>
              <a:rPr lang="pt-BR" altLang="pt-BR" sz="2400" dirty="0" smtClean="0"/>
              <a:t>-termo.</a:t>
            </a:r>
          </a:p>
          <a:p>
            <a:r>
              <a:rPr lang="pt-BR" altLang="pt-BR" sz="2400" dirty="0" smtClean="0"/>
              <a:t>A alimentação com  DHM teve impacto na microbiota </a:t>
            </a:r>
            <a:r>
              <a:rPr lang="pt-BR" altLang="pt-BR" sz="2400" dirty="0" err="1" smtClean="0"/>
              <a:t>pré</a:t>
            </a:r>
            <a:r>
              <a:rPr lang="pt-BR" altLang="pt-BR" sz="2400" dirty="0" smtClean="0"/>
              <a:t>-termo que poderia ter efeitos benéficos a longo prazo na funcionalidade intestinal, no sistema imunológico e no metabolismo. </a:t>
            </a:r>
          </a:p>
          <a:p>
            <a:r>
              <a:rPr lang="pt-BR" altLang="pt-BR" sz="2400" dirty="0" smtClean="0"/>
              <a:t>Contudo, métodos de pasteurização disponíveis causam mudanças que podem atenuar muitos dos aspectos positivos do uso do MOM.</a:t>
            </a:r>
          </a:p>
          <a:p>
            <a:r>
              <a:rPr lang="pt-BR" altLang="pt-BR" sz="2400" dirty="0" smtClean="0"/>
              <a:t>Portanto, mais estudos são rigorosamente necessários para entender as ligações complexas entre </a:t>
            </a:r>
            <a:r>
              <a:rPr lang="pt-BR" altLang="pt-BR" sz="2400" dirty="0" err="1" smtClean="0"/>
              <a:t>microbioma</a:t>
            </a:r>
            <a:r>
              <a:rPr lang="pt-BR" altLang="pt-BR" sz="2400" dirty="0" smtClean="0"/>
              <a:t> dos bebês que recebem DHM, o seu impacto na programação da saúde e para desenvolver métodos sensíveis de fornecer prontamente após o nascimento de bebês prematuros Leite Humano  semelhante o mais possível ao da  sua mãe quando esta ainda não é acessível.</a:t>
            </a:r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2303463" y="5462588"/>
            <a:ext cx="7653337" cy="11906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b="1">
                <a:solidFill>
                  <a:srgbClr val="FFFF00"/>
                </a:solidFill>
              </a:rPr>
              <a:t>Em conclusão, o DHM favorece um microbioma intestinal mais semelhante ao MOM do que a fórmula, apesar das diferenças entre o MOM e o DHM.Isso pode ter efeitos benéficos em longo prazo na funcionalidade intestinal, no sistema imunológico e nas atividades metabólicas.</a:t>
            </a:r>
          </a:p>
        </p:txBody>
      </p:sp>
      <p:sp>
        <p:nvSpPr>
          <p:cNvPr id="69637" name="Oval 5"/>
          <p:cNvSpPr>
            <a:spLocks noChangeArrowheads="1"/>
          </p:cNvSpPr>
          <p:nvPr/>
        </p:nvSpPr>
        <p:spPr bwMode="auto">
          <a:xfrm>
            <a:off x="4217988" y="138113"/>
            <a:ext cx="3838575" cy="8350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sz="2400" b="1">
                <a:solidFill>
                  <a:srgbClr val="FFFF00"/>
                </a:solidFill>
                <a:latin typeface="Times New Roman" panose="02020603050405020304" pitchFamily="18" charset="0"/>
              </a:rPr>
              <a:t>CONCLUINDO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/>
          </p:cNvSpPr>
          <p:nvPr>
            <p:ph type="body" idx="1"/>
          </p:nvPr>
        </p:nvSpPr>
        <p:spPr>
          <a:xfrm>
            <a:off x="565150" y="1989138"/>
            <a:ext cx="10871200" cy="48688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000" smtClean="0">
                <a:latin typeface="Times New Roman" panose="02020603050405020304" pitchFamily="18" charset="0"/>
              </a:rPr>
              <a:t>De um  Neonatologista anônimo: “Então eu dou alguns dias antibióticos para os meus pacientes prematuros, o que isso importa se eu mudar os micróbios no trato gastrintestinal desde que eu poderia estar salvando a vida do bebê por tratamento de sepse não diagnosticada precoce”. Revisão retrospectiva de 50.261 neonatos em 127 UTINs da Califórnia mostraram uma variação de 40 vezes a prática de prescrição de antibióticos com taxa semelhante de infecção e mortalidade. O que significa isso? Significa  que uma parcela considerável do uso de antibióticos não é clara; em algumas UTINs, os antibióticos são usados em excesso. </a:t>
            </a:r>
            <a:r>
              <a:rPr lang="pt-BR" altLang="pt-BR" sz="2000" b="1" smtClean="0">
                <a:solidFill>
                  <a:srgbClr val="FF0000"/>
                </a:solidFill>
                <a:latin typeface="Times New Roman" panose="02020603050405020304" pitchFamily="18" charset="0"/>
              </a:rPr>
              <a:t>O uso de ampicilina + gentamicina por 48 horas aumenta</a:t>
            </a:r>
            <a:r>
              <a:rPr lang="pt-BR" altLang="pt-BR" sz="2000" smtClean="0">
                <a:latin typeface="Times New Roman" panose="02020603050405020304" pitchFamily="18" charset="0"/>
              </a:rPr>
              <a:t> significativamente  as </a:t>
            </a:r>
            <a:r>
              <a:rPr lang="pt-BR" altLang="pt-BR" sz="2000" b="1" smtClean="0">
                <a:solidFill>
                  <a:srgbClr val="FF0000"/>
                </a:solidFill>
                <a:latin typeface="Times New Roman" panose="02020603050405020304" pitchFamily="18" charset="0"/>
              </a:rPr>
              <a:t>Proteobactérias</a:t>
            </a:r>
            <a:r>
              <a:rPr lang="pt-BR" altLang="pt-BR" sz="2000" b="1" smtClean="0">
                <a:latin typeface="Times New Roman" panose="02020603050405020304" pitchFamily="18" charset="0"/>
              </a:rPr>
              <a:t>. </a:t>
            </a:r>
            <a:r>
              <a:rPr lang="pt-BR" altLang="pt-BR" sz="2000" smtClean="0">
                <a:latin typeface="Times New Roman" panose="02020603050405020304" pitchFamily="18" charset="0"/>
              </a:rPr>
              <a:t>Há diferenças na microbiota entre recém-nascidos expostos e cujas mães foram expostas ao antibiótico, com predomínio de </a:t>
            </a:r>
            <a:r>
              <a:rPr lang="pt-BR" altLang="pt-BR" sz="2000" b="1" smtClean="0">
                <a:latin typeface="Times New Roman" panose="02020603050405020304" pitchFamily="18" charset="0"/>
              </a:rPr>
              <a:t>Proteobactérias</a:t>
            </a:r>
            <a:r>
              <a:rPr lang="pt-BR" altLang="pt-BR" sz="2000" smtClean="0">
                <a:latin typeface="Times New Roman" panose="02020603050405020304" pitchFamily="18" charset="0"/>
              </a:rPr>
              <a:t>  (elas aumentam antes das exarcebações do intestino inflamatório, tem elevado teor de lipopolissacarídeos [LPS]; são fortes estimuladoras de TLR4; </a:t>
            </a:r>
            <a:r>
              <a:rPr lang="pt-BR" altLang="pt-BR" sz="2000" i="1" smtClean="0">
                <a:latin typeface="Times New Roman" panose="02020603050405020304" pitchFamily="18" charset="0"/>
              </a:rPr>
              <a:t>E.coli, Klebsiella e Pseudomonas</a:t>
            </a:r>
            <a:r>
              <a:rPr lang="pt-BR" altLang="pt-BR" sz="2000" smtClean="0">
                <a:latin typeface="Times New Roman" panose="02020603050405020304" pitchFamily="18" charset="0"/>
              </a:rPr>
              <a:t> são representantes) em relação aos recém-nascidos não expostos aos antibióticos e cujas mães também não o foram, com predomínio de </a:t>
            </a:r>
            <a:r>
              <a:rPr lang="pt-BR" altLang="pt-BR" sz="2000" b="1" smtClean="0">
                <a:solidFill>
                  <a:srgbClr val="3333FF"/>
                </a:solidFill>
                <a:latin typeface="Times New Roman" panose="02020603050405020304" pitchFamily="18" charset="0"/>
              </a:rPr>
              <a:t>Firmicutes</a:t>
            </a:r>
            <a:r>
              <a:rPr lang="pt-BR" altLang="pt-BR" sz="2000" smtClean="0">
                <a:latin typeface="Times New Roman" panose="02020603050405020304" pitchFamily="18" charset="0"/>
              </a:rPr>
              <a:t> (os lactobacilos são uma classe comum dos Firmicutes;  tem alto teor de lipoteicóico na parede celular, mas baixos teores de LPS; tem excelente capacidade de produção de energia; produza butirato em grandes quantidades [ o butirato é um importante combustível para os colonócitos e importante para manutenção das oclusões de junções: se estas se romperem há a translocação bacteriana com produção de sepse tardia!]). Após o 4o-5o dia de uso de antibiótico (empírico), a enterocolite necrosante aumenta exponencialmente! 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711200" y="0"/>
            <a:ext cx="10107613" cy="196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altLang="pt-BR" sz="2700">
                <a:solidFill>
                  <a:srgbClr val="3333FF"/>
                </a:solidFill>
                <a:latin typeface="Lato" panose="020F0502020204030203" pitchFamily="34" charset="0"/>
              </a:rPr>
              <a:t>Fatores que modificam o microbioma nos per</a:t>
            </a:r>
            <a:r>
              <a:rPr lang="pt-BR" altLang="pt-BR" sz="2700">
                <a:solidFill>
                  <a:srgbClr val="3333FF"/>
                </a:solidFill>
              </a:rPr>
              <a:t>í</a:t>
            </a:r>
            <a:r>
              <a:rPr lang="pt-BR" altLang="pt-BR" sz="2700">
                <a:solidFill>
                  <a:srgbClr val="3333FF"/>
                </a:solidFill>
                <a:latin typeface="Lato" panose="020F0502020204030203" pitchFamily="34" charset="0"/>
              </a:rPr>
              <a:t>odos perinatal e neonatal (Factors that Modify the Microbiome in Perinatal and Neonatal Periods)</a:t>
            </a:r>
          </a:p>
          <a:p>
            <a:pPr algn="ctr"/>
            <a:r>
              <a:rPr lang="pt-BR" altLang="pt-BR" sz="800" u="sng">
                <a:solidFill>
                  <a:srgbClr val="3333FF"/>
                </a:solidFill>
                <a:hlinkClick r:id="rId2" tooltip="Neu-Microbiome-An-Update"/>
              </a:rPr>
              <a:t>  </a:t>
            </a:r>
            <a:endParaRPr lang="pt-BR" altLang="pt-BR" u="sng">
              <a:solidFill>
                <a:srgbClr val="3333FF"/>
              </a:solidFill>
            </a:endParaRPr>
          </a:p>
          <a:p>
            <a:r>
              <a:rPr lang="pt-BR" altLang="pt-BR" sz="1300">
                <a:solidFill>
                  <a:srgbClr val="424242"/>
                </a:solidFill>
                <a:ea typeface="Source Sans Pro"/>
                <a:cs typeface="Source Sans Pro"/>
              </a:rPr>
              <a:t>                                                                                           </a:t>
            </a:r>
            <a:r>
              <a:rPr lang="pt-BR" altLang="pt-BR" sz="2000">
                <a:solidFill>
                  <a:srgbClr val="424242"/>
                </a:solidFill>
                <a:ea typeface="Source Sans Pro"/>
                <a:cs typeface="Source Sans Pro"/>
              </a:rPr>
              <a:t>Josef Neu. University of Florida (EUA)  </a:t>
            </a:r>
          </a:p>
          <a:p>
            <a:r>
              <a:rPr lang="pt-BR" altLang="pt-BR" sz="2000">
                <a:solidFill>
                  <a:srgbClr val="424242"/>
                </a:solidFill>
                <a:ea typeface="Source Sans Pro"/>
                <a:cs typeface="Source Sans Pro"/>
              </a:rPr>
              <a:t>       </a:t>
            </a:r>
            <a:r>
              <a:rPr lang="pt-BR" altLang="pt-BR"/>
              <a:t>Decimo primeiro  Simpósio Internacional de Neonatologia do Rio de Janeiro, 20-6 a 23-6-2018 </a:t>
            </a:r>
          </a:p>
        </p:txBody>
      </p:sp>
      <p:pic>
        <p:nvPicPr>
          <p:cNvPr id="55301" name="Picture 5" descr="pdf">
            <a:hlinkClick r:id="rId2" tooltip="Neu-Microbiome-An-Updat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9810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/>
          </p:cNvSpPr>
          <p:nvPr>
            <p:ph type="body" idx="1"/>
          </p:nvPr>
        </p:nvSpPr>
        <p:spPr>
          <a:xfrm>
            <a:off x="838200" y="298450"/>
            <a:ext cx="10515600" cy="5888038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pt-BR" altLang="pt-BR" smtClean="0">
                <a:solidFill>
                  <a:srgbClr val="3333FF"/>
                </a:solidFill>
              </a:rPr>
              <a:t>O leite materno contem 10</a:t>
            </a:r>
            <a:r>
              <a:rPr lang="pt-BR" altLang="pt-BR" baseline="30000" smtClean="0">
                <a:solidFill>
                  <a:srgbClr val="3333FF"/>
                </a:solidFill>
              </a:rPr>
              <a:t>5-6</a:t>
            </a:r>
            <a:r>
              <a:rPr lang="pt-BR" altLang="pt-BR" smtClean="0">
                <a:solidFill>
                  <a:srgbClr val="3333FF"/>
                </a:solidFill>
              </a:rPr>
              <a:t> bactérias/ml!</a:t>
            </a:r>
            <a:r>
              <a:rPr lang="pt-BR" altLang="pt-BR" smtClean="0"/>
              <a:t> </a:t>
            </a:r>
            <a:r>
              <a:rPr lang="pt-BR" altLang="pt-BR" smtClean="0">
                <a:solidFill>
                  <a:srgbClr val="FF0000"/>
                </a:solidFill>
              </a:rPr>
              <a:t>Estas são destruídas pelo processo de pasteurização</a:t>
            </a:r>
            <a:r>
              <a:rPr lang="pt-BR" altLang="pt-BR" smtClean="0"/>
              <a:t>. </a:t>
            </a:r>
          </a:p>
          <a:p>
            <a:r>
              <a:rPr lang="pt-BR" altLang="pt-BR" smtClean="0"/>
              <a:t>Assim, </a:t>
            </a:r>
            <a:r>
              <a:rPr lang="pt-BR" altLang="pt-BR" smtClean="0">
                <a:solidFill>
                  <a:srgbClr val="3333FF"/>
                </a:solidFill>
              </a:rPr>
              <a:t>mesmo a mãe tendo pequena quantidade de leite, ao misturar com o pasteurizado pode haver expansão de uma grande parte do microbioma após 4-8 horas. </a:t>
            </a:r>
          </a:p>
          <a:p>
            <a:endParaRPr lang="pt-BR" altLang="pt-BR" smtClean="0">
              <a:solidFill>
                <a:srgbClr val="3333FF"/>
              </a:solidFill>
            </a:endParaRPr>
          </a:p>
          <a:p>
            <a:endParaRPr lang="pt-BR" altLang="pt-BR" smtClean="0"/>
          </a:p>
          <a:p>
            <a:endParaRPr lang="pt-BR" altLang="pt-BR" smtClean="0"/>
          </a:p>
          <a:p>
            <a:endParaRPr lang="pt-BR" altLang="pt-BR" smtClean="0"/>
          </a:p>
          <a:p>
            <a:endParaRPr lang="pt-BR" altLang="pt-BR" smtClean="0"/>
          </a:p>
          <a:p>
            <a:endParaRPr lang="pt-BR" altLang="pt-BR" smtClean="0"/>
          </a:p>
          <a:p>
            <a:endParaRPr lang="pt-BR" altLang="pt-BR" smtClean="0"/>
          </a:p>
        </p:txBody>
      </p:sp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2347913"/>
            <a:ext cx="7554913" cy="337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3635375" y="5919788"/>
            <a:ext cx="40163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3333FF"/>
                </a:solidFill>
              </a:rPr>
              <a:t>REFAUNAÇÃO DO LEITE PASTEURIZADO</a:t>
            </a:r>
            <a:r>
              <a:rPr lang="pt-BR" altLang="pt-BR"/>
              <a:t>!</a:t>
            </a:r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311150" y="5729288"/>
            <a:ext cx="12060238" cy="977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pt-BR" altLang="pt-BR" sz="1600">
                <a:hlinkClick r:id="rId3"/>
              </a:rPr>
              <a:t>Personalization of the Microbiota of Donor Human Milk with Mother's Own Milk.</a:t>
            </a:r>
            <a:endParaRPr lang="pt-BR" altLang="pt-BR" sz="1600"/>
          </a:p>
          <a:p>
            <a:pPr algn="ctr"/>
            <a:r>
              <a:rPr lang="pt-BR" altLang="pt-BR" sz="1600"/>
              <a:t>Cacho NT, Harrison NA, Parker LA, Padgett KA, Lemas DJ, Marcial GE, Li N, Carr LE, Neu J, Lorca GL.</a:t>
            </a:r>
          </a:p>
          <a:p>
            <a:pPr algn="ctr"/>
            <a:r>
              <a:rPr lang="pt-BR" altLang="pt-BR" sz="1600"/>
              <a:t>Front Microbiol. 2017 Aug 3;8:1470. doi: 10.3389/fmicb.2017.01470. eCollection 2017.</a:t>
            </a:r>
          </a:p>
          <a:p>
            <a:pPr algn="ctr"/>
            <a:r>
              <a:rPr lang="pt-BR" altLang="pt-BR" sz="1600"/>
              <a:t>PMID: 28824595. </a:t>
            </a:r>
            <a:r>
              <a:rPr lang="pt-BR" altLang="pt-BR" sz="1600" b="1">
                <a:hlinkClick r:id="rId3"/>
              </a:rPr>
              <a:t>Free PMC Article</a:t>
            </a:r>
            <a:r>
              <a:rPr lang="pt-BR" altLang="pt-BR" sz="1600" b="1"/>
              <a:t>.</a:t>
            </a:r>
            <a:r>
              <a:rPr lang="pt-BR" altLang="pt-BR" sz="1600" u="sng">
                <a:hlinkClick r:id="rId4"/>
              </a:rPr>
              <a:t>Similar articles</a:t>
            </a:r>
            <a:r>
              <a:rPr lang="pt-BR" altLang="pt-BR" sz="1600" u="sng"/>
              <a:t>. </a:t>
            </a:r>
            <a:r>
              <a:rPr lang="pt-BR" altLang="pt-BR" sz="1600" b="1">
                <a:solidFill>
                  <a:srgbClr val="3333FF"/>
                </a:solidFill>
              </a:rPr>
              <a:t>Artigo Livre, Consulte-0 Aqui e Agora!</a:t>
            </a:r>
            <a:r>
              <a:rPr lang="pt-BR" altLang="pt-BR" sz="1600"/>
              <a:t>	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/>
          </p:cNvSpPr>
          <p:nvPr>
            <p:ph type="body" idx="1"/>
          </p:nvPr>
        </p:nvSpPr>
        <p:spPr>
          <a:xfrm>
            <a:off x="838200" y="358775"/>
            <a:ext cx="10515600" cy="5818188"/>
          </a:xfrm>
        </p:spPr>
        <p:txBody>
          <a:bodyPr/>
          <a:lstStyle/>
          <a:p>
            <a:r>
              <a:rPr lang="pt-BR" altLang="pt-BR" smtClean="0">
                <a:solidFill>
                  <a:srgbClr val="3333FF"/>
                </a:solidFill>
              </a:rPr>
              <a:t>Buscamos os  inimigos</a:t>
            </a:r>
            <a:r>
              <a:rPr lang="pt-BR" altLang="pt-BR" smtClean="0"/>
              <a:t> e </a:t>
            </a:r>
            <a:r>
              <a:rPr lang="pt-BR" altLang="pt-BR" smtClean="0">
                <a:solidFill>
                  <a:srgbClr val="FF0000"/>
                </a:solidFill>
              </a:rPr>
              <a:t>somos nós mesmos os inimigos</a:t>
            </a:r>
            <a:r>
              <a:rPr lang="pt-BR" altLang="pt-BR" smtClean="0"/>
              <a:t>! (além do uso, muitas vezes desnecessário do  antibiótico, o </a:t>
            </a:r>
            <a:r>
              <a:rPr lang="pt-BR" altLang="pt-BR" smtClean="0">
                <a:solidFill>
                  <a:srgbClr val="FF0000"/>
                </a:solidFill>
              </a:rPr>
              <a:t>uso de bloqueador H2 aumenta as </a:t>
            </a:r>
            <a:r>
              <a:rPr lang="pt-BR" altLang="pt-BR" b="1" smtClean="0">
                <a:solidFill>
                  <a:srgbClr val="FF0000"/>
                </a:solidFill>
              </a:rPr>
              <a:t>Proteobactérias</a:t>
            </a:r>
            <a:r>
              <a:rPr lang="pt-BR" altLang="pt-BR" b="1" smtClean="0">
                <a:solidFill>
                  <a:srgbClr val="3333FF"/>
                </a:solidFill>
              </a:rPr>
              <a:t>; ao suspender o bloqueador H2, aumenta Firmicutes</a:t>
            </a:r>
            <a:r>
              <a:rPr lang="pt-BR" altLang="pt-BR" smtClean="0"/>
              <a:t>). </a:t>
            </a:r>
          </a:p>
          <a:p>
            <a:endParaRPr lang="pt-BR" altLang="pt-BR" smtClean="0"/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508000" y="5408613"/>
            <a:ext cx="10936288" cy="14493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pt-BR" altLang="pt-BR">
                <a:solidFill>
                  <a:srgbClr val="3333FF"/>
                </a:solidFill>
                <a:latin typeface="Lato" panose="020F0502020204030203" pitchFamily="34" charset="0"/>
              </a:rPr>
              <a:t>Enterocolite necrosante: uma atualiza</a:t>
            </a:r>
            <a:r>
              <a:rPr lang="pt-BR" altLang="pt-BR">
                <a:solidFill>
                  <a:srgbClr val="3333FF"/>
                </a:solidFill>
              </a:rPr>
              <a:t>ç</a:t>
            </a:r>
            <a:r>
              <a:rPr lang="pt-BR" altLang="pt-BR">
                <a:solidFill>
                  <a:srgbClr val="3333FF"/>
                </a:solidFill>
                <a:latin typeface="Lato" panose="020F0502020204030203" pitchFamily="34" charset="0"/>
              </a:rPr>
              <a:t>ão (Necrotizing Enterocolitis: An Update)</a:t>
            </a:r>
          </a:p>
          <a:p>
            <a:pPr algn="ctr"/>
            <a:r>
              <a:rPr lang="pt-BR" altLang="pt-BR">
                <a:solidFill>
                  <a:srgbClr val="424242"/>
                </a:solidFill>
              </a:rPr>
              <a:t>Josef Neu. University of Florida (EUA)  </a:t>
            </a:r>
          </a:p>
          <a:p>
            <a:pPr algn="ctr"/>
            <a:r>
              <a:rPr lang="pt-BR" altLang="pt-BR">
                <a:solidFill>
                  <a:srgbClr val="424242"/>
                </a:solidFill>
              </a:rPr>
              <a:t>       </a:t>
            </a:r>
            <a:r>
              <a:rPr lang="pt-BR" altLang="pt-BR"/>
              <a:t>Décimo primeiro  Simpósio Internacional de Neonatologia do Rio de Janeiro, 20-6 a 23-6-2018 </a:t>
            </a:r>
          </a:p>
          <a:p>
            <a:pPr algn="ctr"/>
            <a:endParaRPr lang="pt-BR" altLang="pt-BR">
              <a:solidFill>
                <a:srgbClr val="3333FF"/>
              </a:solidFill>
              <a:latin typeface="Lato" panose="020F0502020204030203" pitchFamily="34" charset="0"/>
            </a:endParaRPr>
          </a:p>
          <a:p>
            <a:pPr algn="ctr"/>
            <a:r>
              <a:rPr lang="pt-BR" altLang="pt-BR" sz="1300" u="sng">
                <a:solidFill>
                  <a:srgbClr val="3333FF"/>
                </a:solidFill>
                <a:ea typeface="Source Sans Pro"/>
                <a:cs typeface="Source Sans Pro"/>
              </a:rPr>
              <a:t> </a:t>
            </a:r>
          </a:p>
        </p:txBody>
      </p:sp>
      <p:pic>
        <p:nvPicPr>
          <p:cNvPr id="58373" name="Picture 5" descr="pdf">
            <a:hlinkClick r:id="rId2" tooltip="Neu-NEC-2018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900" y="58118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88" y="1914525"/>
            <a:ext cx="4460875" cy="305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5784850" y="2216150"/>
            <a:ext cx="4138613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altLang="pt-BR">
                <a:hlinkClick r:id="rId5"/>
              </a:rPr>
              <a:t>Histamine-2 receptor blockers alter the fecal microbiota in premature infants.</a:t>
            </a:r>
            <a:endParaRPr lang="pt-BR" altLang="pt-BR"/>
          </a:p>
          <a:p>
            <a:pPr algn="ctr"/>
            <a:r>
              <a:rPr lang="en-US" altLang="pt-BR"/>
              <a:t>Gupta RW, Tran L, Norori J, Ferris MJ, Eren AM, Taylor CM, Dowd SE, Penn D.J Pediatr Gastroenterol Nutr. 2013 Apr;56(4):397-400. doi: 10.1097/MPG.0b013e318282a8c2.PMID: 23254444.</a:t>
            </a:r>
            <a:r>
              <a:rPr lang="en-US" altLang="pt-BR" u="sng">
                <a:hlinkClick r:id="rId6"/>
              </a:rPr>
              <a:t>Similar articles</a:t>
            </a:r>
            <a:endParaRPr lang="en-US" altLang="pt-BR" u="sng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4"/>
          <p:cNvSpPr>
            <a:spLocks noGrp="1"/>
          </p:cNvSpPr>
          <p:nvPr>
            <p:ph type="body" idx="1"/>
          </p:nvPr>
        </p:nvSpPr>
        <p:spPr>
          <a:xfrm>
            <a:off x="2354263" y="2506663"/>
            <a:ext cx="10515600" cy="4351337"/>
          </a:xfrm>
        </p:spPr>
        <p:txBody>
          <a:bodyPr/>
          <a:lstStyle/>
          <a:p>
            <a:r>
              <a:rPr lang="pt-BR" altLang="pt-BR" sz="4000" smtClean="0">
                <a:solidFill>
                  <a:srgbClr val="FF0000"/>
                </a:solidFill>
              </a:rPr>
              <a:t>E o uso de Probióticos?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Grp="1"/>
          </p:cNvSpPr>
          <p:nvPr>
            <p:ph type="body" idx="1"/>
          </p:nvPr>
        </p:nvSpPr>
        <p:spPr>
          <a:xfrm>
            <a:off x="877888" y="1543050"/>
            <a:ext cx="10806112" cy="4813300"/>
          </a:xfrm>
        </p:spPr>
        <p:txBody>
          <a:bodyPr/>
          <a:lstStyle/>
          <a:p>
            <a:pPr algn="ctr"/>
            <a:r>
              <a:rPr lang="pt-BR" alt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Usamos precocemente na nossa Unidade colostro e leite da própria mãe  o mais precoce possível para estes recém-nascidos de risco, (iniciando nas primeiras 24 se possível) evidência sólida de que estamos promovendo  o crescimento das bifidobactérias (inibe o crescimento de coliformes e outros organismos potencialmente  patogênicos).</a:t>
            </a:r>
            <a:r>
              <a:rPr lang="pt-BR" altLang="pt-BR" sz="2400" smtClean="0">
                <a:solidFill>
                  <a:srgbClr val="3333FF"/>
                </a:solidFill>
                <a:latin typeface="Times New Roman" panose="02020603050405020304" pitchFamily="18" charset="0"/>
              </a:rPr>
              <a:t> </a:t>
            </a:r>
            <a:endParaRPr lang="pt-PT" altLang="pt-BR" sz="2400" b="1" smtClean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r>
              <a:rPr lang="pt-PT" altLang="pt-BR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Muito mais precisa ser aprendido sobre a flora intestinal  e suas interações com o desenvolvimento do trato intestinal antes de podermos rotineiramente manipular o ecossistema microbiano intestinal.</a:t>
            </a:r>
            <a:endParaRPr lang="pt-BR" altLang="pt-BR" sz="2400" b="1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r>
              <a:rPr lang="pt-BR" altLang="pt-BR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Após estes esclarecimentos, no futuro talvez venhamos usar probióticos!</a:t>
            </a:r>
          </a:p>
          <a:p>
            <a:endParaRPr lang="pt-BR" altLang="pt-BR" sz="2400" b="1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449263" y="373063"/>
            <a:ext cx="9477375" cy="11287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126960" bIns="25392" anchor="ctr">
            <a:spAutoFit/>
          </a:bodyPr>
          <a:lstStyle/>
          <a:p>
            <a:pPr algn="ctr"/>
            <a:r>
              <a:rPr lang="pt-BR" altLang="pt-BR" sz="3200" b="1">
                <a:solidFill>
                  <a:srgbClr val="072A4D"/>
                </a:solidFill>
                <a:latin typeface="Times New Roman" panose="02020603050405020304" pitchFamily="18" charset="0"/>
                <a:hlinkClick r:id="rId2"/>
              </a:rPr>
              <a:t>Probióticos: existe espaço para eles na UTI Neonatal?</a:t>
            </a:r>
            <a:endParaRPr lang="pt-BR" altLang="pt-BR" sz="3200" b="1">
              <a:solidFill>
                <a:srgbClr val="072A4D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pt-BR" altLang="pt-BR" sz="1300">
                <a:solidFill>
                  <a:srgbClr val="2A6490"/>
                </a:solidFill>
                <a:latin typeface="Times New Roman" panose="02020603050405020304" pitchFamily="18" charset="0"/>
                <a:ea typeface="Source Sans Pro"/>
                <a:cs typeface="Source Sans Pro"/>
              </a:rPr>
              <a:t>  </a:t>
            </a:r>
            <a:r>
              <a:rPr lang="pt-BR" altLang="pt-BR" sz="1600">
                <a:solidFill>
                  <a:srgbClr val="3333FF"/>
                </a:solidFill>
                <a:latin typeface="Times New Roman" panose="02020603050405020304" pitchFamily="18" charset="0"/>
                <a:ea typeface="Source Sans Pro"/>
                <a:cs typeface="Source Sans Pro"/>
              </a:rPr>
              <a:t>Paulo R. Margotto</a:t>
            </a:r>
          </a:p>
          <a:p>
            <a:pPr algn="ctr"/>
            <a:r>
              <a:rPr lang="pt-BR" altLang="pt-BR" sz="1600">
                <a:solidFill>
                  <a:srgbClr val="3333FF"/>
                </a:solidFill>
                <a:latin typeface="Times New Roman" panose="02020603050405020304" pitchFamily="18" charset="0"/>
                <a:ea typeface="Source Sans Pro"/>
                <a:cs typeface="Source Sans Pro"/>
              </a:rPr>
              <a:t>1º Simpósio Internacional de Neonatologia do Hospital MaternoInfantil de Brasília e do Distrito Federal</a:t>
            </a:r>
          </a:p>
        </p:txBody>
      </p:sp>
      <p:pic>
        <p:nvPicPr>
          <p:cNvPr id="63493" name="Picture 5" descr="pdf">
            <a:hlinkClick r:id="rId3" tooltip="Microbiota_Intest_Probiot_ECN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5713" y="5572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1825625" y="5275263"/>
            <a:ext cx="8591550" cy="898525"/>
          </a:xfrm>
          <a:prstGeom prst="rect">
            <a:avLst/>
          </a:prstGeom>
          <a:solidFill>
            <a:schemeClr val="accent1"/>
          </a:solidFill>
          <a:ln w="76200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altLang="pt-BR" sz="2400" b="1">
                <a:solidFill>
                  <a:srgbClr val="3333FF"/>
                </a:solidFill>
              </a:rPr>
              <a:t>A administração de probióticos nesses pacientes pode influenciar </a:t>
            </a:r>
          </a:p>
          <a:p>
            <a:pPr algn="ctr"/>
            <a:r>
              <a:rPr lang="pt-BR" altLang="pt-BR" sz="2400" b="1">
                <a:solidFill>
                  <a:srgbClr val="3333FF"/>
                </a:solidFill>
              </a:rPr>
              <a:t>a longo prazo do padrão bacteriano</a:t>
            </a:r>
            <a:r>
              <a:rPr lang="pt-BR" altLang="pt-BR" b="1"/>
              <a:t>.</a:t>
            </a:r>
            <a:r>
              <a:rPr lang="pt-BR" altLang="pt-BR"/>
              <a:t> 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/>
          </p:cNvSpPr>
          <p:nvPr>
            <p:ph type="body" idx="1"/>
          </p:nvPr>
        </p:nvSpPr>
        <p:spPr>
          <a:xfrm>
            <a:off x="419100" y="2506663"/>
            <a:ext cx="10515600" cy="43513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400" smtClean="0"/>
              <a:t>Em 47 prematuros&lt;33 semanas submetidos s ressonância magnética cerebral  complexa na idade equivalente a termo, foi demonstrado, em 46 bebês,  que </a:t>
            </a:r>
            <a:r>
              <a:rPr lang="pt-BR" altLang="pt-BR" sz="2400" b="1" smtClean="0">
                <a:solidFill>
                  <a:srgbClr val="3333FF"/>
                </a:solidFill>
              </a:rPr>
              <a:t>as propriedades microestruturais dos tratos da substância branca e da conectividade estrutural cerebral são melhoradas em associação com a maior exposição ao leite materno</a:t>
            </a:r>
            <a:r>
              <a:rPr lang="pt-BR" altLang="pt-BR" sz="2400" smtClean="0"/>
              <a:t>. No </a:t>
            </a:r>
            <a:r>
              <a:rPr lang="pt-BR" altLang="pt-BR" sz="2400" i="1" smtClean="0"/>
              <a:t>Pediatric Academic Societies (</a:t>
            </a:r>
            <a:r>
              <a:rPr lang="pt-BR" altLang="pt-BR" sz="2400" i="1" smtClean="0">
                <a:solidFill>
                  <a:srgbClr val="3333FF"/>
                </a:solidFill>
              </a:rPr>
              <a:t>PAS</a:t>
            </a:r>
            <a:r>
              <a:rPr lang="pt-BR" altLang="pt-BR" sz="2400" i="1" smtClean="0"/>
              <a:t>) Meeting 2019 (Apr 24 – May 01, 2019, Baltimore, Maryland, US,</a:t>
            </a:r>
            <a:r>
              <a:rPr lang="pt-BR" altLang="pt-BR" sz="2400" smtClean="0"/>
              <a:t> </a:t>
            </a:r>
            <a:r>
              <a:rPr lang="pt-BR" altLang="pt-BR" sz="2400" b="1" smtClean="0">
                <a:solidFill>
                  <a:srgbClr val="3333FF"/>
                </a:solidFill>
              </a:rPr>
              <a:t>estudo mostrou que a   alimentação do prematuro com  leite materno durante o primeiro mês de vida parece estimular o crescimento cerebral mais robusto, com melhor resultado neurológico (≤ 32 semanas/ peso ao nascer &lt; 1550g).</a:t>
            </a:r>
            <a:r>
              <a:rPr lang="pt-BR" altLang="pt-BR" sz="2400" smtClean="0"/>
              <a:t> Mães de prematuros devem receber apoio para fornecer leite materno enquanto seus bebês estiverem em cuidados neonatais porque isso pode dar a seus filhos a melhor chance de desenvolvimento cerebral saudável, segundo James Boardamn, Diretor do Laboratório de Pesquisa Jennifer Brown da Universidade de Edimburgo. </a:t>
            </a:r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444500" y="185738"/>
            <a:ext cx="9540875" cy="2195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/>
          <a:p>
            <a:pPr algn="ctr"/>
            <a:r>
              <a:rPr lang="pt-BR" altLang="pt-BR" sz="2200" b="1">
                <a:solidFill>
                  <a:srgbClr val="072A4D"/>
                </a:solidFill>
                <a:latin typeface="Lato" panose="020F0502020204030203" pitchFamily="34" charset="0"/>
                <a:hlinkClick r:id="rId2"/>
              </a:rPr>
              <a:t>Exposi</a:t>
            </a:r>
            <a:r>
              <a:rPr lang="pt-BR" altLang="pt-BR" sz="2200" b="1">
                <a:solidFill>
                  <a:srgbClr val="072A4D"/>
                </a:solidFill>
                <a:hlinkClick r:id="rId2"/>
              </a:rPr>
              <a:t>ç</a:t>
            </a:r>
            <a:r>
              <a:rPr lang="pt-BR" altLang="pt-BR" sz="2200" b="1">
                <a:solidFill>
                  <a:srgbClr val="072A4D"/>
                </a:solidFill>
                <a:latin typeface="Lato" panose="020F0502020204030203" pitchFamily="34" charset="0"/>
                <a:hlinkClick r:id="rId2"/>
              </a:rPr>
              <a:t>ão precoce ao leite materno modifica a conectividade cerebral em bebês prematuros</a:t>
            </a:r>
            <a:endParaRPr lang="pt-BR" altLang="pt-BR" sz="2200" b="1">
              <a:solidFill>
                <a:srgbClr val="072A4D"/>
              </a:solidFill>
              <a:latin typeface="Lato" panose="020F0502020204030203" pitchFamily="34" charset="0"/>
            </a:endParaRPr>
          </a:p>
          <a:p>
            <a:pPr algn="ctr"/>
            <a:r>
              <a:rPr lang="pt-BR" altLang="pt-BR">
                <a:hlinkClick r:id="rId3"/>
              </a:rPr>
              <a:t>Early breast milk exposure modifies brain connectivity in preterm infants.</a:t>
            </a:r>
            <a:endParaRPr lang="pt-BR" altLang="pt-BR"/>
          </a:p>
          <a:p>
            <a:pPr algn="ctr"/>
            <a:r>
              <a:rPr lang="pt-BR" altLang="pt-BR"/>
              <a:t>Blesa M, Sullivan G, Anblagan D, Telford EJ, Quigley AJ, Sparrow SA, Serag A, Semple SI, Bastin ME, Boardman JP.Neuroimage. 2019 Jan 1;184:431-439. doi: 10.1016/j.neuroimage.2018.09.045. Epub 2018 Sep 18.PMID: 30240903. </a:t>
            </a:r>
            <a:r>
              <a:rPr lang="pt-BR" altLang="pt-BR" b="1">
                <a:hlinkClick r:id="rId3"/>
              </a:rPr>
              <a:t>Free Article</a:t>
            </a:r>
            <a:r>
              <a:rPr lang="pt-BR" altLang="pt-BR" b="1"/>
              <a:t>.</a:t>
            </a:r>
            <a:r>
              <a:rPr lang="pt-BR" altLang="pt-BR" u="sng">
                <a:hlinkClick r:id="rId4"/>
              </a:rPr>
              <a:t>Similar articles</a:t>
            </a:r>
            <a:r>
              <a:rPr lang="pt-BR" altLang="pt-BR" u="sng"/>
              <a:t>.</a:t>
            </a:r>
            <a:r>
              <a:rPr lang="pt-BR" altLang="pt-BR" sz="1300" u="sng">
                <a:solidFill>
                  <a:srgbClr val="424242"/>
                </a:solidFill>
                <a:ea typeface="Source Sans Pro"/>
                <a:cs typeface="Source Sans Pro"/>
              </a:rPr>
              <a:t> </a:t>
            </a:r>
            <a:r>
              <a:rPr lang="pt-BR" altLang="pt-BR">
                <a:solidFill>
                  <a:srgbClr val="424242"/>
                </a:solidFill>
                <a:ea typeface="Source Sans Pro"/>
                <a:cs typeface="Source Sans Pro"/>
              </a:rPr>
              <a:t>Artigo Livre! </a:t>
            </a:r>
          </a:p>
          <a:p>
            <a:pPr algn="ctr"/>
            <a:r>
              <a:rPr lang="pt-BR" altLang="pt-BR">
                <a:solidFill>
                  <a:srgbClr val="424242"/>
                </a:solidFill>
                <a:ea typeface="Source Sans Pro"/>
                <a:cs typeface="Source Sans Pro"/>
              </a:rPr>
              <a:t>Realizado por Paulo R. Margotto</a:t>
            </a:r>
          </a:p>
        </p:txBody>
      </p:sp>
      <p:pic>
        <p:nvPicPr>
          <p:cNvPr id="70661" name="Picture 5" descr="doc">
            <a:hlinkClick r:id="rId5" tooltip="Leite_materno_PT_Conectividade_cerebral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8850" y="3762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662" name="Picture 6"/>
          <p:cNvPicPr>
            <a:picLocks noChangeAspect="1" noChangeArrowheads="1"/>
          </p:cNvPicPr>
          <p:nvPr/>
        </p:nvPicPr>
        <p:blipFill>
          <a:blip r:embed="rId7" cstate="print">
            <a:lum bright="2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900" y="242888"/>
            <a:ext cx="1563688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pt-BR" altLang="pt-BR" b="1" smtClean="0">
                <a:solidFill>
                  <a:srgbClr val="FF3399"/>
                </a:solidFill>
              </a:rPr>
              <a:t>OBRIGADA!</a:t>
            </a:r>
          </a:p>
        </p:txBody>
      </p:sp>
      <p:pic>
        <p:nvPicPr>
          <p:cNvPr id="7168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1387475"/>
            <a:ext cx="7043737" cy="434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5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77" b="29015"/>
          <a:stretch>
            <a:fillRect/>
          </a:stretch>
        </p:blipFill>
        <p:spPr bwMode="auto">
          <a:xfrm>
            <a:off x="7296150" y="1577975"/>
            <a:ext cx="4645025" cy="379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6" name="Line 6"/>
          <p:cNvSpPr>
            <a:spLocks noChangeShapeType="1"/>
          </p:cNvSpPr>
          <p:nvPr/>
        </p:nvSpPr>
        <p:spPr bwMode="auto">
          <a:xfrm flipH="1">
            <a:off x="3949700" y="1828800"/>
            <a:ext cx="431800" cy="412750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4368800" y="1619250"/>
            <a:ext cx="1993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3333FF"/>
                </a:solidFill>
              </a:rPr>
              <a:t>Dra. Maria Eduarda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680</TotalTime>
  <Words>6799</Words>
  <Application>Microsoft Office PowerPoint</Application>
  <PresentationFormat>Widescreen</PresentationFormat>
  <Paragraphs>300</Paragraphs>
  <Slides>51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51</vt:i4>
      </vt:variant>
    </vt:vector>
  </HeadingPairs>
  <TitlesOfParts>
    <vt:vector size="59" baseType="lpstr">
      <vt:lpstr>Arial</vt:lpstr>
      <vt:lpstr>Calibri</vt:lpstr>
      <vt:lpstr>Calibri Light</vt:lpstr>
      <vt:lpstr>Lato</vt:lpstr>
      <vt:lpstr>Source Sans Pro</vt:lpstr>
      <vt:lpstr>Times New Roman</vt:lpstr>
      <vt:lpstr>Wingdings</vt:lpstr>
      <vt:lpstr>Office Theme</vt:lpstr>
      <vt:lpstr>Influência do leite da própria mãe e diferentes proporções de fórmula sobre a microbiota intestinal em recém-nascidos  muito prematuros</vt:lpstr>
      <vt:lpstr>Introdução</vt:lpstr>
      <vt:lpstr>Introdução</vt:lpstr>
      <vt:lpstr>Introdução</vt:lpstr>
      <vt:lpstr>Objetivo</vt:lpstr>
      <vt:lpstr>Material e Métodos</vt:lpstr>
      <vt:lpstr>Material e Métodos</vt:lpstr>
      <vt:lpstr>Material e Métodos</vt:lpstr>
      <vt:lpstr>Material e Métodos Extração de DNA e preparação em laboratório da 16S rRNA </vt:lpstr>
      <vt:lpstr>Material e Métodos Processamento sequencial</vt:lpstr>
      <vt:lpstr>Material e Métodos Análise estatística</vt:lpstr>
      <vt:lpstr>Material e Métodos Análise estatística</vt:lpstr>
      <vt:lpstr>Resultados</vt:lpstr>
      <vt:lpstr>Resultados</vt:lpstr>
      <vt:lpstr>Apresentação do PowerPoint</vt:lpstr>
      <vt:lpstr>Apresentação do PowerPoint</vt:lpstr>
      <vt:lpstr>Resultados Diferenças gerais na comunidade microbiana quando comparadas as dietas</vt:lpstr>
      <vt:lpstr>Resultados Diferenças gerais na comunidade microbiana quando comparadas as dietas</vt:lpstr>
      <vt:lpstr>Apresentação do PowerPoint</vt:lpstr>
      <vt:lpstr>Resultados Identificação das principais diferenças taxonômicas entre as dietas.</vt:lpstr>
      <vt:lpstr>Apresentação do PowerPoint</vt:lpstr>
      <vt:lpstr>Resultados Identificação das principais diferenças taxonômicas entre as dietas.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Apresentação do PowerPoint</vt:lpstr>
      <vt:lpstr>References</vt:lpstr>
      <vt:lpstr>Referências Bibliográficas</vt:lpstr>
      <vt:lpstr>Referências Bibliográficas</vt:lpstr>
      <vt:lpstr>Referências Bibliográficas</vt:lpstr>
      <vt:lpstr>Nota do Editor do site, Dr. Paulo R. Margotto.Consultem também!  Estudando Juntos! Online Sempre!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OBRIGADA!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piauai@hotmail.com</dc:creator>
  <cp:lastModifiedBy>Paulo Margotto</cp:lastModifiedBy>
  <cp:revision>47</cp:revision>
  <dcterms:created xsi:type="dcterms:W3CDTF">2019-05-25T23:08:59Z</dcterms:created>
  <dcterms:modified xsi:type="dcterms:W3CDTF">2019-06-07T23:32:02Z</dcterms:modified>
</cp:coreProperties>
</file>