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7" r:id="rId16"/>
    <p:sldId id="271" r:id="rId17"/>
    <p:sldId id="272" r:id="rId18"/>
    <p:sldId id="273" r:id="rId19"/>
    <p:sldId id="274" r:id="rId20"/>
    <p:sldId id="275" r:id="rId21"/>
    <p:sldId id="278" r:id="rId22"/>
    <p:sldId id="281" r:id="rId23"/>
    <p:sldId id="283" r:id="rId24"/>
    <p:sldId id="285" r:id="rId25"/>
    <p:sldId id="282" r:id="rId26"/>
    <p:sldId id="286" r:id="rId27"/>
    <p:sldId id="287" r:id="rId28"/>
    <p:sldId id="290" r:id="rId29"/>
    <p:sldId id="291" r:id="rId30"/>
    <p:sldId id="292" r:id="rId31"/>
    <p:sldId id="289" r:id="rId32"/>
    <p:sldId id="305" r:id="rId33"/>
    <p:sldId id="306" r:id="rId34"/>
    <p:sldId id="297" r:id="rId35"/>
    <p:sldId id="298" r:id="rId36"/>
    <p:sldId id="299" r:id="rId37"/>
    <p:sldId id="300" r:id="rId38"/>
    <p:sldId id="304" r:id="rId39"/>
    <p:sldId id="302" r:id="rId40"/>
    <p:sldId id="303" r:id="rId41"/>
    <p:sldId id="284" r:id="rId42"/>
    <p:sldId id="308" r:id="rId43"/>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FF0000"/>
    <a:srgbClr val="FF33CC"/>
    <a:srgbClr val="0000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autoAdjust="0"/>
  </p:normalViewPr>
  <p:slideViewPr>
    <p:cSldViewPr snapToGrid="0">
      <p:cViewPr varScale="1">
        <p:scale>
          <a:sx n="77" d="100"/>
          <a:sy n="77" d="100"/>
        </p:scale>
        <p:origin x="268" y="64"/>
      </p:cViewPr>
      <p:guideLst>
        <p:guide orient="horz" pos="2160"/>
        <p:guide pos="3840"/>
      </p:guideLst>
    </p:cSldViewPr>
  </p:slideViewPr>
  <p:notesTextViewPr>
    <p:cViewPr>
      <p:scale>
        <a:sx n="1" d="1"/>
        <a:sy n="1" d="1"/>
      </p:scale>
      <p:origin x="0" y="0"/>
    </p:cViewPr>
  </p:notesTextViewPr>
  <p:sorterViewPr>
    <p:cViewPr>
      <p:scale>
        <a:sx n="66" d="100"/>
        <a:sy n="66" d="100"/>
      </p:scale>
      <p:origin x="0" y="505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Pr>
        <a:gradFill rotWithShape="1">
          <a:gsLst>
            <a:gs pos="0">
              <a:srgbClr val="E2DBCA"/>
            </a:gs>
            <a:gs pos="77000">
              <a:srgbClr val="CAC3B1"/>
            </a:gs>
            <a:gs pos="100000">
              <a:srgbClr val="C1BBAB"/>
            </a:gs>
          </a:gsLst>
          <a:lin ang="5400000"/>
        </a:gradFill>
        <a:effectLst/>
      </p:bgPr>
    </p:bg>
    <p:spTree>
      <p:nvGrpSpPr>
        <p:cNvPr id="1" name=""/>
        <p:cNvGrpSpPr/>
        <p:nvPr/>
      </p:nvGrpSpPr>
      <p:grpSpPr>
        <a:xfrm>
          <a:off x="0" y="0"/>
          <a:ext cx="0" cy="0"/>
          <a:chOff x="0" y="0"/>
          <a:chExt cx="0" cy="0"/>
        </a:xfrm>
      </p:grpSpPr>
      <p:grpSp>
        <p:nvGrpSpPr>
          <p:cNvPr id="4" name="Rectangle 15"/>
          <p:cNvGrpSpPr>
            <a:grpSpLocks/>
          </p:cNvGrpSpPr>
          <p:nvPr/>
        </p:nvGrpSpPr>
        <p:grpSpPr bwMode="auto">
          <a:xfrm>
            <a:off x="0" y="0"/>
            <a:ext cx="12192000" cy="6858000"/>
            <a:chOff x="0" y="0"/>
            <a:chExt cx="7680" cy="4320"/>
          </a:xfrm>
        </p:grpSpPr>
        <p:pic>
          <p:nvPicPr>
            <p:cNvPr id="5" name="Rectangle 1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8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
            <p:cNvSpPr txBox="1">
              <a:spLocks noChangeArrowheads="1"/>
            </p:cNvSpPr>
            <p:nvPr/>
          </p:nvSpPr>
          <p:spPr bwMode="auto">
            <a:xfrm>
              <a:off x="0" y="0"/>
              <a:ext cx="768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endParaRPr lang="pt-BR" altLang="pt-BR"/>
            </a:p>
          </p:txBody>
        </p:sp>
      </p:grpSp>
      <p:sp>
        <p:nvSpPr>
          <p:cNvPr id="7"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8" name="Rectangle 10"/>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9" name="Rectangle 14"/>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3"/>
          <p:cNvGrpSpPr>
            <a:grpSpLocks/>
          </p:cNvGrpSpPr>
          <p:nvPr/>
        </p:nvGrpSpPr>
        <p:grpSpPr bwMode="auto">
          <a:xfrm>
            <a:off x="5249863" y="1268413"/>
            <a:ext cx="1692275" cy="644525"/>
            <a:chOff x="5318306" y="1386268"/>
            <a:chExt cx="1567331" cy="645295"/>
          </a:xfrm>
        </p:grpSpPr>
        <p:cxnSp>
          <p:nvCxnSpPr>
            <p:cNvPr id="11" name="Straight Connector 16"/>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2" name="Straight Connector 17"/>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pt-BR" smtClean="0"/>
              <a:t>Clique para editar o título mestre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14" name="Date Placeholder 19"/>
          <p:cNvSpPr>
            <a:spLocks noGrp="1"/>
          </p:cNvSpPr>
          <p:nvPr>
            <p:ph type="dt" sz="half" idx="10"/>
          </p:nvPr>
        </p:nvSpPr>
        <p:spPr>
          <a:xfrm>
            <a:off x="5318125" y="1341438"/>
            <a:ext cx="1555750" cy="527050"/>
          </a:xfrm>
        </p:spPr>
        <p:txBody>
          <a:bodyPr/>
          <a:lstStyle>
            <a:lvl1pPr algn="ctr">
              <a:defRPr sz="1300" spc="0" baseline="0">
                <a:solidFill>
                  <a:schemeClr val="tx1"/>
                </a:solidFill>
                <a:latin typeface="+mn-lt"/>
              </a:defRPr>
            </a:lvl1pPr>
          </a:lstStyle>
          <a:p>
            <a:pPr>
              <a:defRPr/>
            </a:pPr>
            <a:fld id="{ACCCC39C-EBEA-46B7-A031-31B2C1CCB2AC}" type="datetimeFigureOut">
              <a:rPr lang="en-US"/>
              <a:pPr>
                <a:defRPr/>
              </a:pPr>
              <a:t>6/13/2019</a:t>
            </a:fld>
            <a:endParaRPr lang="en-US"/>
          </a:p>
        </p:txBody>
      </p:sp>
      <p:sp>
        <p:nvSpPr>
          <p:cNvPr id="15" name="Footer Placeholder 20"/>
          <p:cNvSpPr>
            <a:spLocks noGrp="1"/>
          </p:cNvSpPr>
          <p:nvPr>
            <p:ph type="ftr" sz="quarter" idx="11"/>
          </p:nvPr>
        </p:nvSpPr>
        <p:spPr>
          <a:xfrm>
            <a:off x="1454150" y="5211763"/>
            <a:ext cx="5905500" cy="228600"/>
          </a:xfrm>
        </p:spPr>
        <p:txBody>
          <a:bodyPr/>
          <a:lstStyle>
            <a:lvl1pPr algn="l">
              <a:defRPr>
                <a:solidFill>
                  <a:schemeClr val="tx1">
                    <a:lumMod val="75000"/>
                    <a:lumOff val="25000"/>
                  </a:schemeClr>
                </a:solidFill>
              </a:defRPr>
            </a:lvl1pPr>
          </a:lstStyle>
          <a:p>
            <a:pPr>
              <a:defRPr/>
            </a:pPr>
            <a:endParaRPr lang="en-US"/>
          </a:p>
        </p:txBody>
      </p:sp>
      <p:sp>
        <p:nvSpPr>
          <p:cNvPr id="16" name="Slide Number Placeholder 21"/>
          <p:cNvSpPr>
            <a:spLocks noGrp="1"/>
          </p:cNvSpPr>
          <p:nvPr>
            <p:ph type="sldNum" sz="quarter" idx="12"/>
          </p:nvPr>
        </p:nvSpPr>
        <p:spPr>
          <a:xfrm>
            <a:off x="8607425" y="5211763"/>
            <a:ext cx="2111375" cy="228600"/>
          </a:xfrm>
        </p:spPr>
        <p:txBody>
          <a:bodyPr/>
          <a:lstStyle>
            <a:lvl1pPr>
              <a:defRPr>
                <a:solidFill>
                  <a:schemeClr val="tx1">
                    <a:lumMod val="75000"/>
                    <a:lumOff val="25000"/>
                  </a:schemeClr>
                </a:solidFill>
              </a:defRPr>
            </a:lvl1pPr>
          </a:lstStyle>
          <a:p>
            <a:pPr>
              <a:defRPr/>
            </a:pPr>
            <a:fld id="{B1C8DB90-3F59-44B5-A23A-0DE68ED16977}" type="slidenum">
              <a:rPr lang="en-US"/>
              <a:pPr>
                <a:defRPr/>
              </a:pPr>
              <a:t>‹nº›</a:t>
            </a:fld>
            <a:endParaRPr lang="en-US"/>
          </a:p>
        </p:txBody>
      </p:sp>
    </p:spTree>
    <p:extLst>
      <p:ext uri="{BB962C8B-B14F-4D97-AF65-F5344CB8AC3E}">
        <p14:creationId xmlns:p14="http://schemas.microsoft.com/office/powerpoint/2010/main" val="400399631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8EBB2F3-602A-4350-867E-99E85D6C747D}" type="datetimeFigureOut">
              <a:rPr lang="en-US"/>
              <a:pPr>
                <a:defRPr/>
              </a:pPr>
              <a:t>6/13/2019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BAEB9F0-B474-4DB8-9449-5894E39A6AEB}" type="slidenum">
              <a:rPr lang="en-US"/>
              <a:pPr>
                <a:defRPr/>
              </a:pPr>
              <a:t>‹nº›</a:t>
            </a:fld>
            <a:endParaRPr lang="en-US"/>
          </a:p>
        </p:txBody>
      </p:sp>
    </p:spTree>
    <p:extLst>
      <p:ext uri="{BB962C8B-B14F-4D97-AF65-F5344CB8AC3E}">
        <p14:creationId xmlns:p14="http://schemas.microsoft.com/office/powerpoint/2010/main" val="820933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gradFill rotWithShape="1">
          <a:gsLst>
            <a:gs pos="0">
              <a:srgbClr val="E2DBCA"/>
            </a:gs>
            <a:gs pos="77000">
              <a:srgbClr val="CAC3B1"/>
            </a:gs>
            <a:gs pos="100000">
              <a:srgbClr val="C1BBAB"/>
            </a:gs>
          </a:gsLst>
          <a:lin ang="5400000"/>
        </a:gradFill>
        <a:effectLst/>
      </p:bgPr>
    </p:bg>
    <p:spTree>
      <p:nvGrpSpPr>
        <p:cNvPr id="1" name=""/>
        <p:cNvGrpSpPr/>
        <p:nvPr/>
      </p:nvGrpSpPr>
      <p:grpSpPr>
        <a:xfrm>
          <a:off x="0" y="0"/>
          <a:ext cx="0" cy="0"/>
          <a:chOff x="0" y="0"/>
          <a:chExt cx="0" cy="0"/>
        </a:xfrm>
      </p:grpSpPr>
      <p:grpSp>
        <p:nvGrpSpPr>
          <p:cNvPr id="4" name="Rectangle 21"/>
          <p:cNvGrpSpPr>
            <a:grpSpLocks/>
          </p:cNvGrpSpPr>
          <p:nvPr/>
        </p:nvGrpSpPr>
        <p:grpSpPr bwMode="auto">
          <a:xfrm>
            <a:off x="0" y="0"/>
            <a:ext cx="12192000" cy="6858000"/>
            <a:chOff x="0" y="0"/>
            <a:chExt cx="7680" cy="4320"/>
          </a:xfrm>
        </p:grpSpPr>
        <p:pic>
          <p:nvPicPr>
            <p:cNvPr id="5" name="Rectangle 2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8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
            <p:cNvSpPr txBox="1">
              <a:spLocks noChangeArrowheads="1"/>
            </p:cNvSpPr>
            <p:nvPr/>
          </p:nvSpPr>
          <p:spPr bwMode="auto">
            <a:xfrm>
              <a:off x="0" y="0"/>
              <a:ext cx="768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endParaRPr lang="pt-BR" altLang="pt-BR"/>
            </a:p>
          </p:txBody>
        </p:sp>
      </p:grpSp>
      <p:sp>
        <p:nvSpPr>
          <p:cNvPr id="7"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8" name="Rectangle 23"/>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9" name="Rectangle 29"/>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30"/>
          <p:cNvGrpSpPr>
            <a:grpSpLocks/>
          </p:cNvGrpSpPr>
          <p:nvPr/>
        </p:nvGrpSpPr>
        <p:grpSpPr bwMode="auto">
          <a:xfrm>
            <a:off x="5249863" y="1268413"/>
            <a:ext cx="1692275" cy="644525"/>
            <a:chOff x="5318306" y="1386268"/>
            <a:chExt cx="1567331" cy="645295"/>
          </a:xfrm>
        </p:grpSpPr>
        <p:cxnSp>
          <p:nvCxnSpPr>
            <p:cNvPr id="11" name="Straight Connector 31"/>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2" name="Straight Connector 32"/>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563624" y="4682062"/>
            <a:ext cx="9070848" cy="457200"/>
          </a:xfrm>
        </p:spPr>
        <p:txBody>
          <a:bodyPr>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4" name="Date Placeholder 3"/>
          <p:cNvSpPr>
            <a:spLocks noGrp="1"/>
          </p:cNvSpPr>
          <p:nvPr>
            <p:ph type="dt" sz="half" idx="10"/>
          </p:nvPr>
        </p:nvSpPr>
        <p:spPr>
          <a:xfrm>
            <a:off x="5321300" y="1344613"/>
            <a:ext cx="1555750" cy="530225"/>
          </a:xfrm>
        </p:spPr>
        <p:txBody>
          <a:bodyPr/>
          <a:lstStyle>
            <a:lvl1pPr algn="ctr">
              <a:defRPr lang="en-US" sz="1300" kern="1200" spc="0" baseline="0">
                <a:solidFill>
                  <a:schemeClr val="tx1"/>
                </a:solidFill>
                <a:latin typeface="+mn-lt"/>
                <a:ea typeface="+mn-ea"/>
                <a:cs typeface="+mn-cs"/>
              </a:defRPr>
            </a:lvl1pPr>
          </a:lstStyle>
          <a:p>
            <a:pPr>
              <a:defRPr/>
            </a:pPr>
            <a:fld id="{BBE4BFE5-43AA-4193-9FF1-600B1B72E8D1}" type="datetimeFigureOut">
              <a:rPr lang="pt-BR"/>
              <a:pPr>
                <a:defRPr/>
              </a:pPr>
              <a:t>13/06/2019</a:t>
            </a:fld>
            <a:endParaRPr/>
          </a:p>
        </p:txBody>
      </p:sp>
      <p:sp>
        <p:nvSpPr>
          <p:cNvPr id="15" name="Footer Placeholder 4"/>
          <p:cNvSpPr>
            <a:spLocks noGrp="1"/>
          </p:cNvSpPr>
          <p:nvPr>
            <p:ph type="ftr" sz="quarter" idx="11"/>
          </p:nvPr>
        </p:nvSpPr>
        <p:spPr>
          <a:xfrm>
            <a:off x="1454150" y="5211763"/>
            <a:ext cx="5907088" cy="228600"/>
          </a:xfrm>
        </p:spPr>
        <p:txBody>
          <a:bodyPr/>
          <a:lstStyle>
            <a:lvl1pPr algn="l">
              <a:defRPr/>
            </a:lvl1pPr>
          </a:lstStyle>
          <a:p>
            <a:pPr>
              <a:defRPr/>
            </a:pPr>
            <a:endParaRPr lang="en-US"/>
          </a:p>
        </p:txBody>
      </p:sp>
      <p:sp>
        <p:nvSpPr>
          <p:cNvPr id="16" name="Slide Number Placeholder 5"/>
          <p:cNvSpPr>
            <a:spLocks noGrp="1"/>
          </p:cNvSpPr>
          <p:nvPr>
            <p:ph type="sldNum" sz="quarter" idx="12"/>
          </p:nvPr>
        </p:nvSpPr>
        <p:spPr>
          <a:xfrm>
            <a:off x="8604250" y="5211763"/>
            <a:ext cx="2112963" cy="228600"/>
          </a:xfrm>
        </p:spPr>
        <p:txBody>
          <a:bodyPr/>
          <a:lstStyle>
            <a:lvl1pPr>
              <a:defRPr/>
            </a:lvl1pPr>
          </a:lstStyle>
          <a:p>
            <a:pPr>
              <a:defRPr/>
            </a:pPr>
            <a:fld id="{C74F5E3E-D254-4127-A4B1-EA404FE350E1}" type="slidenum">
              <a:rPr lang="en-US"/>
              <a:pPr>
                <a:defRPr/>
              </a:pPr>
              <a:t>‹nº›</a:t>
            </a:fld>
            <a:endParaRPr lang="en-US"/>
          </a:p>
        </p:txBody>
      </p:sp>
    </p:spTree>
    <p:extLst>
      <p:ext uri="{BB962C8B-B14F-4D97-AF65-F5344CB8AC3E}">
        <p14:creationId xmlns:p14="http://schemas.microsoft.com/office/powerpoint/2010/main" val="121265278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25776E7-E1A7-48F7-802A-1776B0FC23F7}" type="datetimeFigureOut">
              <a:rPr lang="en-US"/>
              <a:pPr>
                <a:defRPr/>
              </a:pPr>
              <a:t>6/13/2019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F73DBEF-5419-4B7D-8C09-968892606CD5}" type="slidenum">
              <a:rPr lang="en-US"/>
              <a:pPr>
                <a:defRPr/>
              </a:pPr>
              <a:t>‹nº›</a:t>
            </a:fld>
            <a:endParaRPr lang="en-US"/>
          </a:p>
        </p:txBody>
      </p:sp>
    </p:spTree>
    <p:extLst>
      <p:ext uri="{BB962C8B-B14F-4D97-AF65-F5344CB8AC3E}">
        <p14:creationId xmlns:p14="http://schemas.microsoft.com/office/powerpoint/2010/main" val="2447346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F42C2FF5-6630-446A-ACC3-4FB0D4EC77C2}" type="datetimeFigureOut">
              <a:rPr lang="en-US"/>
              <a:pPr>
                <a:defRPr/>
              </a:pPr>
              <a:t>6/13/2019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481722E-C0B9-4DD5-B563-68C872613918}" type="slidenum">
              <a:rPr lang="en-US"/>
              <a:pPr>
                <a:defRPr/>
              </a:pPr>
              <a:t>‹nº›</a:t>
            </a:fld>
            <a:endParaRPr lang="en-US"/>
          </a:p>
        </p:txBody>
      </p:sp>
    </p:spTree>
    <p:extLst>
      <p:ext uri="{BB962C8B-B14F-4D97-AF65-F5344CB8AC3E}">
        <p14:creationId xmlns:p14="http://schemas.microsoft.com/office/powerpoint/2010/main" val="2141981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5FE4E29A-7F46-4104-9415-E079138E8ECE}" type="datetimeFigureOut">
              <a:rPr lang="en-US"/>
              <a:pPr>
                <a:defRPr/>
              </a:pPr>
              <a:t>6/13/2019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E44EE42-A33F-4EC9-9FCF-B1A56CE68F3B}" type="slidenum">
              <a:rPr lang="en-US"/>
              <a:pPr>
                <a:defRPr/>
              </a:pPr>
              <a:t>‹nº›</a:t>
            </a:fld>
            <a:endParaRPr lang="en-US"/>
          </a:p>
        </p:txBody>
      </p:sp>
    </p:spTree>
    <p:extLst>
      <p:ext uri="{BB962C8B-B14F-4D97-AF65-F5344CB8AC3E}">
        <p14:creationId xmlns:p14="http://schemas.microsoft.com/office/powerpoint/2010/main" val="361354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0D10FD9-FD95-4C65-B717-3B4A0B045744}" type="datetimeFigureOut">
              <a:rPr lang="en-US"/>
              <a:pPr>
                <a:defRPr/>
              </a:pPr>
              <a:t>6/13/2019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5E7F1D4-1CBA-4EC9-B858-B6E495B91ACE}" type="slidenum">
              <a:rPr lang="en-US"/>
              <a:pPr>
                <a:defRPr/>
              </a:pPr>
              <a:t>‹nº›</a:t>
            </a:fld>
            <a:endParaRPr lang="en-US"/>
          </a:p>
        </p:txBody>
      </p:sp>
    </p:spTree>
    <p:extLst>
      <p:ext uri="{BB962C8B-B14F-4D97-AF65-F5344CB8AC3E}">
        <p14:creationId xmlns:p14="http://schemas.microsoft.com/office/powerpoint/2010/main" val="1649079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15"/>
          <p:cNvSpPr/>
          <p:nvPr/>
        </p:nvSpPr>
        <p:spPr>
          <a:xfrm>
            <a:off x="246063" y="238125"/>
            <a:ext cx="8531225" cy="6381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4"/>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11"/>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pt-BR" smtClean="0"/>
              <a:t>Clique para editar o título mestre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8" name="Date Placeholder 7"/>
          <p:cNvSpPr>
            <a:spLocks noGrp="1"/>
          </p:cNvSpPr>
          <p:nvPr>
            <p:ph type="dt" sz="half" idx="10"/>
          </p:nvPr>
        </p:nvSpPr>
        <p:spPr/>
        <p:txBody>
          <a:bodyPr/>
          <a:lstStyle>
            <a:lvl1pPr>
              <a:defRPr/>
            </a:lvl1pPr>
          </a:lstStyle>
          <a:p>
            <a:pPr>
              <a:defRPr/>
            </a:pPr>
            <a:fld id="{9FC353EB-E6BF-401E-9FB6-834B1CDE288C}" type="datetimeFigureOut">
              <a:rPr lang="en-US"/>
              <a:pPr>
                <a:defRPr/>
              </a:pPr>
              <a:t>6/13/2019</a:t>
            </a:fld>
            <a:endParaRPr lang="en-US"/>
          </a:p>
        </p:txBody>
      </p:sp>
      <p:sp>
        <p:nvSpPr>
          <p:cNvPr id="9" name="Footer Placeholder 8"/>
          <p:cNvSpPr>
            <a:spLocks noGrp="1"/>
          </p:cNvSpPr>
          <p:nvPr>
            <p:ph type="ftr" sz="quarter" idx="11"/>
          </p:nvPr>
        </p:nvSpPr>
        <p:spPr/>
        <p:txBody>
          <a:bodyPr/>
          <a:lstStyle>
            <a:lvl1pPr algn="r">
              <a:defRPr/>
            </a:lvl1pPr>
          </a:lstStyle>
          <a:p>
            <a:pPr>
              <a:defRPr/>
            </a:pPr>
            <a:endParaRPr lang="en-US"/>
          </a:p>
        </p:txBody>
      </p:sp>
      <p:sp>
        <p:nvSpPr>
          <p:cNvPr id="10" name="Slide Number Placeholder 10"/>
          <p:cNvSpPr>
            <a:spLocks noGrp="1"/>
          </p:cNvSpPr>
          <p:nvPr>
            <p:ph type="sldNum" sz="quarter" idx="12"/>
          </p:nvPr>
        </p:nvSpPr>
        <p:spPr>
          <a:xfrm>
            <a:off x="10393363" y="6223000"/>
            <a:ext cx="1463675" cy="274638"/>
          </a:xfrm>
        </p:spPr>
        <p:txBody>
          <a:bodyPr/>
          <a:lstStyle>
            <a:lvl1pPr>
              <a:defRPr>
                <a:solidFill>
                  <a:srgbClr val="FFFFFF"/>
                </a:solidFill>
              </a:defRPr>
            </a:lvl1pPr>
          </a:lstStyle>
          <a:p>
            <a:pPr>
              <a:defRPr/>
            </a:pPr>
            <a:fld id="{00388098-31ED-466E-8297-AE7095993E60}" type="slidenum">
              <a:rPr lang="en-US"/>
              <a:pPr>
                <a:defRPr/>
              </a:pPr>
              <a:t>‹nº›</a:t>
            </a:fld>
            <a:endParaRPr lang="en-US"/>
          </a:p>
        </p:txBody>
      </p:sp>
    </p:spTree>
    <p:extLst>
      <p:ext uri="{BB962C8B-B14F-4D97-AF65-F5344CB8AC3E}">
        <p14:creationId xmlns:p14="http://schemas.microsoft.com/office/powerpoint/2010/main" val="390598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3"/>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9"/>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pPr>
              <a:defRPr/>
            </a:pPr>
            <a:fld id="{C5A44B40-0EC1-43CE-9630-AB831C65F26D}" type="datetimeFigureOut">
              <a:rPr lang="en-US"/>
              <a:pPr>
                <a:defRPr/>
              </a:pPr>
              <a:t>6/13/2019</a:t>
            </a:fld>
            <a:endParaRPr lang="en-US"/>
          </a:p>
        </p:txBody>
      </p:sp>
      <p:sp>
        <p:nvSpPr>
          <p:cNvPr id="8" name="Footer Placeholder 5"/>
          <p:cNvSpPr>
            <a:spLocks noGrp="1"/>
          </p:cNvSpPr>
          <p:nvPr>
            <p:ph type="ftr" sz="quarter" idx="11"/>
          </p:nvPr>
        </p:nvSpPr>
        <p:spPr/>
        <p:txBody>
          <a:bodyPr/>
          <a:lstStyle>
            <a:lvl1pPr marL="0" algn="r" defTabSz="914400" rtl="0" eaLnBrk="1" latinLnBrk="0" hangingPunct="1">
              <a:defRPr lang="en-US" sz="1000" kern="1200">
                <a:solidFill>
                  <a:srgbClr val="FFFFFF"/>
                </a:solidFill>
                <a:effectLst>
                  <a:outerShdw blurRad="12700" dist="6350" dir="2700000" algn="tl" rotWithShape="0">
                    <a:prstClr val="black">
                      <a:alpha val="40000"/>
                    </a:prstClr>
                  </a:outerShdw>
                </a:effectLst>
                <a:latin typeface="+mn-lt"/>
                <a:ea typeface="+mn-ea"/>
                <a:cs typeface="+mn-cs"/>
              </a:defRPr>
            </a:lvl1pPr>
          </a:lstStyle>
          <a:p>
            <a:pPr>
              <a:defRPr/>
            </a:pPr>
            <a:endParaRPr/>
          </a:p>
        </p:txBody>
      </p:sp>
      <p:sp>
        <p:nvSpPr>
          <p:cNvPr id="9" name="Slide Number Placeholder 6"/>
          <p:cNvSpPr>
            <a:spLocks noGrp="1"/>
          </p:cNvSpPr>
          <p:nvPr>
            <p:ph type="sldNum" sz="quarter" idx="12"/>
          </p:nvPr>
        </p:nvSpPr>
        <p:spPr>
          <a:xfrm>
            <a:off x="10396538" y="6227763"/>
            <a:ext cx="1463675" cy="273050"/>
          </a:xfrm>
        </p:spPr>
        <p:txBody>
          <a:bodyPr/>
          <a:lstStyle>
            <a:lvl1pPr>
              <a:defRPr>
                <a:solidFill>
                  <a:srgbClr val="FFFFFF"/>
                </a:solidFill>
              </a:defRPr>
            </a:lvl1pPr>
          </a:lstStyle>
          <a:p>
            <a:pPr>
              <a:defRPr/>
            </a:pPr>
            <a:fld id="{E582A3B4-560F-4AE8-8FE3-1CD515A168EC}" type="slidenum">
              <a:rPr lang="en-US"/>
              <a:pPr>
                <a:defRPr/>
              </a:pPr>
              <a:t>‹nº›</a:t>
            </a:fld>
            <a:endParaRPr lang="en-US"/>
          </a:p>
        </p:txBody>
      </p:sp>
    </p:spTree>
    <p:extLst>
      <p:ext uri="{BB962C8B-B14F-4D97-AF65-F5344CB8AC3E}">
        <p14:creationId xmlns:p14="http://schemas.microsoft.com/office/powerpoint/2010/main" val="357895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0908A39-F4AA-44C5-A4ED-75135DD3E6FF}" type="datetimeFigureOut">
              <a:rPr lang="en-US"/>
              <a:pPr>
                <a:defRPr/>
              </a:pPr>
              <a:t>6/13/2019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C18519D-9209-4421-949E-31C3CE7CFFB2}" type="slidenum">
              <a:rPr lang="en-US"/>
              <a:pPr>
                <a:defRPr/>
              </a:pPr>
              <a:t>‹nº›</a:t>
            </a:fld>
            <a:endParaRPr lang="en-US"/>
          </a:p>
        </p:txBody>
      </p:sp>
    </p:spTree>
    <p:extLst>
      <p:ext uri="{BB962C8B-B14F-4D97-AF65-F5344CB8AC3E}">
        <p14:creationId xmlns:p14="http://schemas.microsoft.com/office/powerpoint/2010/main" val="2484423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F47C304-9D05-4FAE-AABF-A1FA38B8D4EA}" type="datetimeFigureOut">
              <a:rPr lang="en-US"/>
              <a:pPr>
                <a:defRPr/>
              </a:pPr>
              <a:t>6/13/2019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A5D91B-FE83-44B4-84AF-26B418EEA768}" type="slidenum">
              <a:rPr lang="en-US"/>
              <a:pPr>
                <a:defRPr/>
              </a:pPr>
              <a:t>‹nº›</a:t>
            </a:fld>
            <a:endParaRPr lang="en-US"/>
          </a:p>
        </p:txBody>
      </p:sp>
    </p:spTree>
    <p:extLst>
      <p:ext uri="{BB962C8B-B14F-4D97-AF65-F5344CB8AC3E}">
        <p14:creationId xmlns:p14="http://schemas.microsoft.com/office/powerpoint/2010/main" val="1705551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Rectangle 6"/>
          <p:cNvGrpSpPr>
            <a:grpSpLocks/>
          </p:cNvGrpSpPr>
          <p:nvPr/>
        </p:nvGrpSpPr>
        <p:grpSpPr bwMode="auto">
          <a:xfrm>
            <a:off x="238125" y="238125"/>
            <a:ext cx="11722100" cy="6381750"/>
            <a:chOff x="150" y="150"/>
            <a:chExt cx="7384" cy="4020"/>
          </a:xfrm>
        </p:grpSpPr>
        <p:pic>
          <p:nvPicPr>
            <p:cNvPr id="1032" name="Rectangle 6"/>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0" y="150"/>
              <a:ext cx="7384" cy="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 name="Text Box 3"/>
            <p:cNvSpPr txBox="1">
              <a:spLocks noChangeArrowheads="1"/>
            </p:cNvSpPr>
            <p:nvPr/>
          </p:nvSpPr>
          <p:spPr bwMode="auto">
            <a:xfrm>
              <a:off x="148" y="150"/>
              <a:ext cx="7384" cy="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endParaRPr lang="pt-BR" altLang="pt-BR"/>
            </a:p>
          </p:txBody>
        </p:sp>
      </p:grpSp>
      <p:sp>
        <p:nvSpPr>
          <p:cNvPr id="1027" name="Title Placeholder 1"/>
          <p:cNvSpPr>
            <a:spLocks noGrp="1"/>
          </p:cNvSpPr>
          <p:nvPr>
            <p:ph type="title"/>
          </p:nvPr>
        </p:nvSpPr>
        <p:spPr bwMode="auto">
          <a:xfrm>
            <a:off x="1066800" y="642938"/>
            <a:ext cx="10058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endParaRPr lang="en-US" altLang="pt-BR" smtClean="0"/>
          </a:p>
        </p:txBody>
      </p:sp>
      <p:sp>
        <p:nvSpPr>
          <p:cNvPr id="1028" name="Text Placeholder 2"/>
          <p:cNvSpPr>
            <a:spLocks noGrp="1"/>
          </p:cNvSpPr>
          <p:nvPr>
            <p:ph type="body" idx="1"/>
          </p:nvPr>
        </p:nvSpPr>
        <p:spPr bwMode="auto">
          <a:xfrm>
            <a:off x="1066800" y="2103438"/>
            <a:ext cx="10058400" cy="393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274638" y="6307138"/>
            <a:ext cx="2743200" cy="274637"/>
          </a:xfrm>
          <a:prstGeom prst="rect">
            <a:avLst/>
          </a:prstGeom>
        </p:spPr>
        <p:txBody>
          <a:bodyPr vert="horz" lIns="91440" tIns="45720" rIns="91440" bIns="45720" rtlCol="0" anchor="b"/>
          <a:lstStyle>
            <a:lvl1pPr algn="l" eaLnBrk="1" fontAlgn="auto" hangingPunct="1">
              <a:spcBef>
                <a:spcPts val="0"/>
              </a:spcBef>
              <a:spcAft>
                <a:spcPts val="0"/>
              </a:spcAft>
              <a:defRPr sz="1000">
                <a:solidFill>
                  <a:schemeClr val="tx1">
                    <a:lumMod val="75000"/>
                    <a:lumOff val="25000"/>
                  </a:schemeClr>
                </a:solidFill>
                <a:latin typeface="+mn-lt"/>
              </a:defRPr>
            </a:lvl1pPr>
          </a:lstStyle>
          <a:p>
            <a:pPr>
              <a:defRPr/>
            </a:pPr>
            <a:fld id="{E77B4CE1-8205-4E22-B056-27F7B375BCBD}" type="datetimeFigureOut">
              <a:rPr lang="en-US"/>
              <a:pPr>
                <a:defRPr/>
              </a:pPr>
              <a:t>6/13/2019</a:t>
            </a:fld>
            <a:endParaRPr lang="en-US"/>
          </a:p>
        </p:txBody>
      </p:sp>
      <p:sp>
        <p:nvSpPr>
          <p:cNvPr id="5" name="Footer Placeholder 4"/>
          <p:cNvSpPr>
            <a:spLocks noGrp="1"/>
          </p:cNvSpPr>
          <p:nvPr>
            <p:ph type="ftr" sz="quarter" idx="3"/>
          </p:nvPr>
        </p:nvSpPr>
        <p:spPr>
          <a:xfrm>
            <a:off x="3489325" y="6307138"/>
            <a:ext cx="5213350" cy="274637"/>
          </a:xfrm>
          <a:prstGeom prst="rect">
            <a:avLst/>
          </a:prstGeom>
        </p:spPr>
        <p:txBody>
          <a:bodyPr vert="horz" lIns="91440" tIns="45720" rIns="91440" bIns="45720" rtlCol="0" anchor="b"/>
          <a:lstStyle>
            <a:lvl1pPr algn="ctr" eaLnBrk="1" fontAlgn="auto" hangingPunct="1">
              <a:spcBef>
                <a:spcPts val="0"/>
              </a:spcBef>
              <a:spcAft>
                <a:spcPts val="0"/>
              </a:spcAft>
              <a:defRPr sz="1000">
                <a:solidFill>
                  <a:schemeClr val="tx1">
                    <a:lumMod val="75000"/>
                    <a:lumOff val="2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10469563" y="6307138"/>
            <a:ext cx="1463675" cy="274637"/>
          </a:xfrm>
          <a:prstGeom prst="rect">
            <a:avLst/>
          </a:prstGeom>
        </p:spPr>
        <p:txBody>
          <a:bodyPr vert="horz" lIns="91440" tIns="45720" rIns="91440" bIns="45720" rtlCol="0" anchor="b"/>
          <a:lstStyle>
            <a:lvl1pPr algn="r" eaLnBrk="1" fontAlgn="auto" hangingPunct="1">
              <a:spcBef>
                <a:spcPts val="0"/>
              </a:spcBef>
              <a:spcAft>
                <a:spcPts val="0"/>
              </a:spcAft>
              <a:defRPr sz="1000">
                <a:solidFill>
                  <a:schemeClr val="tx1">
                    <a:lumMod val="75000"/>
                    <a:lumOff val="25000"/>
                  </a:schemeClr>
                </a:solidFill>
                <a:latin typeface="+mn-lt"/>
              </a:defRPr>
            </a:lvl1pPr>
          </a:lstStyle>
          <a:p>
            <a:pPr>
              <a:defRPr/>
            </a:pPr>
            <a:fld id="{C839865B-AC88-4C68-A3A3-31CCAF9C41A5}"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806" r:id="rId1"/>
    <p:sldLayoutId id="2147483799" r:id="rId2"/>
    <p:sldLayoutId id="2147483807" r:id="rId3"/>
    <p:sldLayoutId id="2147483800" r:id="rId4"/>
    <p:sldLayoutId id="2147483801" r:id="rId5"/>
    <p:sldLayoutId id="2147483802" r:id="rId6"/>
    <p:sldLayoutId id="2147483803" r:id="rId7"/>
    <p:sldLayoutId id="2147483808" r:id="rId8"/>
    <p:sldLayoutId id="2147483809" r:id="rId9"/>
    <p:sldLayoutId id="2147483804" r:id="rId10"/>
    <p:sldLayoutId id="2147483805" r:id="rId11"/>
  </p:sldLayoutIdLst>
  <p:hf sldNum="0" hdr="0" ftr="0" dt="0"/>
  <p:txStyles>
    <p:titleStyle>
      <a:lvl1pPr algn="l" rtl="0" eaLnBrk="0" fontAlgn="base" hangingPunct="0">
        <a:lnSpc>
          <a:spcPct val="90000"/>
        </a:lnSpc>
        <a:spcBef>
          <a:spcPct val="0"/>
        </a:spcBef>
        <a:spcAft>
          <a:spcPct val="0"/>
        </a:spcAft>
        <a:defRPr lang="en-US" sz="4800" kern="1200" dirty="0">
          <a:solidFill>
            <a:srgbClr val="262626"/>
          </a:solidFill>
          <a:latin typeface="+mj-lt"/>
          <a:ea typeface="+mn-ea"/>
          <a:cs typeface="+mn-cs"/>
        </a:defRPr>
      </a:lvl1pPr>
      <a:lvl2pPr algn="l" rtl="0" eaLnBrk="0" fontAlgn="base" hangingPunct="0">
        <a:lnSpc>
          <a:spcPct val="90000"/>
        </a:lnSpc>
        <a:spcBef>
          <a:spcPct val="0"/>
        </a:spcBef>
        <a:spcAft>
          <a:spcPct val="0"/>
        </a:spcAft>
        <a:defRPr sz="4800">
          <a:solidFill>
            <a:srgbClr val="262626"/>
          </a:solidFill>
          <a:latin typeface="Century Gothic" panose="020B0502020202020204" pitchFamily="34" charset="0"/>
        </a:defRPr>
      </a:lvl2pPr>
      <a:lvl3pPr algn="l" rtl="0" eaLnBrk="0" fontAlgn="base" hangingPunct="0">
        <a:lnSpc>
          <a:spcPct val="90000"/>
        </a:lnSpc>
        <a:spcBef>
          <a:spcPct val="0"/>
        </a:spcBef>
        <a:spcAft>
          <a:spcPct val="0"/>
        </a:spcAft>
        <a:defRPr sz="4800">
          <a:solidFill>
            <a:srgbClr val="262626"/>
          </a:solidFill>
          <a:latin typeface="Century Gothic" panose="020B0502020202020204" pitchFamily="34" charset="0"/>
        </a:defRPr>
      </a:lvl3pPr>
      <a:lvl4pPr algn="l" rtl="0" eaLnBrk="0" fontAlgn="base" hangingPunct="0">
        <a:lnSpc>
          <a:spcPct val="90000"/>
        </a:lnSpc>
        <a:spcBef>
          <a:spcPct val="0"/>
        </a:spcBef>
        <a:spcAft>
          <a:spcPct val="0"/>
        </a:spcAft>
        <a:defRPr sz="4800">
          <a:solidFill>
            <a:srgbClr val="262626"/>
          </a:solidFill>
          <a:latin typeface="Century Gothic" panose="020B0502020202020204" pitchFamily="34" charset="0"/>
        </a:defRPr>
      </a:lvl4pPr>
      <a:lvl5pPr algn="l" rtl="0" eaLnBrk="0" fontAlgn="base" hangingPunct="0">
        <a:lnSpc>
          <a:spcPct val="90000"/>
        </a:lnSpc>
        <a:spcBef>
          <a:spcPct val="0"/>
        </a:spcBef>
        <a:spcAft>
          <a:spcPct val="0"/>
        </a:spcAft>
        <a:defRPr sz="4800">
          <a:solidFill>
            <a:srgbClr val="262626"/>
          </a:solidFill>
          <a:latin typeface="Century Gothic" panose="020B0502020202020204" pitchFamily="34" charset="0"/>
        </a:defRPr>
      </a:lvl5pPr>
      <a:lvl6pPr marL="457200" algn="l" rtl="0" fontAlgn="base">
        <a:lnSpc>
          <a:spcPct val="90000"/>
        </a:lnSpc>
        <a:spcBef>
          <a:spcPct val="0"/>
        </a:spcBef>
        <a:spcAft>
          <a:spcPct val="0"/>
        </a:spcAft>
        <a:defRPr sz="4800">
          <a:solidFill>
            <a:srgbClr val="262626"/>
          </a:solidFill>
          <a:latin typeface="Century Gothic" panose="020B0502020202020204" pitchFamily="34" charset="0"/>
        </a:defRPr>
      </a:lvl6pPr>
      <a:lvl7pPr marL="914400" algn="l" rtl="0" fontAlgn="base">
        <a:lnSpc>
          <a:spcPct val="90000"/>
        </a:lnSpc>
        <a:spcBef>
          <a:spcPct val="0"/>
        </a:spcBef>
        <a:spcAft>
          <a:spcPct val="0"/>
        </a:spcAft>
        <a:defRPr sz="4800">
          <a:solidFill>
            <a:srgbClr val="262626"/>
          </a:solidFill>
          <a:latin typeface="Century Gothic" panose="020B0502020202020204" pitchFamily="34" charset="0"/>
        </a:defRPr>
      </a:lvl7pPr>
      <a:lvl8pPr marL="1371600" algn="l" rtl="0" fontAlgn="base">
        <a:lnSpc>
          <a:spcPct val="90000"/>
        </a:lnSpc>
        <a:spcBef>
          <a:spcPct val="0"/>
        </a:spcBef>
        <a:spcAft>
          <a:spcPct val="0"/>
        </a:spcAft>
        <a:defRPr sz="4800">
          <a:solidFill>
            <a:srgbClr val="262626"/>
          </a:solidFill>
          <a:latin typeface="Century Gothic" panose="020B0502020202020204" pitchFamily="34" charset="0"/>
        </a:defRPr>
      </a:lvl8pPr>
      <a:lvl9pPr marL="1828800" algn="l" rtl="0" fontAlgn="base">
        <a:lnSpc>
          <a:spcPct val="90000"/>
        </a:lnSpc>
        <a:spcBef>
          <a:spcPct val="0"/>
        </a:spcBef>
        <a:spcAft>
          <a:spcPct val="0"/>
        </a:spcAft>
        <a:defRPr sz="4800">
          <a:solidFill>
            <a:srgbClr val="262626"/>
          </a:solidFill>
          <a:latin typeface="Century Gothic" panose="020B0502020202020204" pitchFamily="34" charset="0"/>
        </a:defRPr>
      </a:lvl9pPr>
    </p:titleStyle>
    <p:bodyStyle>
      <a:lvl1pPr marL="182563" indent="-182563" algn="l" rtl="0" eaLnBrk="0" fontAlgn="base" hangingPunct="0">
        <a:spcBef>
          <a:spcPts val="900"/>
        </a:spcBef>
        <a:spcAft>
          <a:spcPct val="0"/>
        </a:spcAft>
        <a:buClr>
          <a:srgbClr val="262626"/>
        </a:buClr>
        <a:buFont typeface="Garamond" panose="02020404030301010803" pitchFamily="18" charset="0"/>
        <a:buChar char="◦"/>
        <a:defRPr kern="1200">
          <a:solidFill>
            <a:schemeClr val="tx1"/>
          </a:solidFill>
          <a:latin typeface="+mn-lt"/>
          <a:ea typeface="+mn-ea"/>
          <a:cs typeface="+mn-cs"/>
        </a:defRPr>
      </a:lvl1pPr>
      <a:lvl2pPr marL="457200" indent="-182563" algn="l" rtl="0" eaLnBrk="0" fontAlgn="base" hangingPunct="0">
        <a:spcBef>
          <a:spcPts val="500"/>
        </a:spcBef>
        <a:spcAft>
          <a:spcPct val="0"/>
        </a:spcAft>
        <a:buClr>
          <a:srgbClr val="262626"/>
        </a:buClr>
        <a:buFont typeface="Garamond" panose="02020404030301010803" pitchFamily="18" charset="0"/>
        <a:buChar char="◦"/>
        <a:defRPr sz="1600" kern="1200">
          <a:solidFill>
            <a:schemeClr val="tx1"/>
          </a:solidFill>
          <a:latin typeface="+mn-lt"/>
          <a:ea typeface="+mn-ea"/>
          <a:cs typeface="+mn-cs"/>
        </a:defRPr>
      </a:lvl2pPr>
      <a:lvl3pPr marL="730250" indent="-182563" algn="l" rtl="0" eaLnBrk="0" fontAlgn="base" hangingPunct="0">
        <a:spcBef>
          <a:spcPts val="500"/>
        </a:spcBef>
        <a:spcAft>
          <a:spcPct val="0"/>
        </a:spcAft>
        <a:buClr>
          <a:srgbClr val="262626"/>
        </a:buClr>
        <a:buFont typeface="Garamond" panose="02020404030301010803" pitchFamily="18" charset="0"/>
        <a:buChar char="◦"/>
        <a:defRPr sz="1400" kern="1200">
          <a:solidFill>
            <a:schemeClr val="tx1"/>
          </a:solidFill>
          <a:latin typeface="+mn-lt"/>
          <a:ea typeface="+mn-ea"/>
          <a:cs typeface="+mn-cs"/>
        </a:defRPr>
      </a:lvl3pPr>
      <a:lvl4pPr marL="1004888" indent="-182563" algn="l" rtl="0" eaLnBrk="0" fontAlgn="base" hangingPunct="0">
        <a:spcBef>
          <a:spcPts val="500"/>
        </a:spcBef>
        <a:spcAft>
          <a:spcPct val="0"/>
        </a:spcAft>
        <a:buClr>
          <a:srgbClr val="262626"/>
        </a:buClr>
        <a:buFont typeface="Garamond" panose="02020404030301010803" pitchFamily="18" charset="0"/>
        <a:buChar char="◦"/>
        <a:defRPr sz="1400" kern="1200">
          <a:solidFill>
            <a:schemeClr val="tx1"/>
          </a:solidFill>
          <a:latin typeface="+mn-lt"/>
          <a:ea typeface="+mn-ea"/>
          <a:cs typeface="+mn-cs"/>
        </a:defRPr>
      </a:lvl4pPr>
      <a:lvl5pPr marL="1279525" indent="-182563" algn="l" rtl="0" eaLnBrk="0" fontAlgn="base" hangingPunct="0">
        <a:spcBef>
          <a:spcPts val="500"/>
        </a:spcBef>
        <a:spcAft>
          <a:spcPct val="0"/>
        </a:spcAft>
        <a:buClr>
          <a:srgbClr val="262626"/>
        </a:buClr>
        <a:buFont typeface="Garamond" panose="02020404030301010803"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474588"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www.ncbi.nlm.nih.gov/pubmed?linkname=pubmed_pubmed&amp;from_uid=2847458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317568" TargetMode="External"/><Relationship Id="rId2" Type="http://schemas.openxmlformats.org/officeDocument/2006/relationships/hyperlink" Target="https://www.ncbi.nlm.nih.gov/pubmed/29317568"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ncbi.nlm.nih.gov/pubmed?linkname=pubmed_pubmed&amp;from_uid=29386437" TargetMode="External"/><Relationship Id="rId2" Type="http://schemas.openxmlformats.org/officeDocument/2006/relationships/hyperlink" Target="https://www.ncbi.nlm.nih.gov/pubmed/29386437"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ncbi.nlm.nih.gov/pubmed?linkname=pubmed_pubmed&amp;from_uid=30881407" TargetMode="External"/><Relationship Id="rId2" Type="http://schemas.openxmlformats.org/officeDocument/2006/relationships/hyperlink" Target="https://www.ncbi.nlm.nih.gov/pubmed/30881407"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paulomargotto.com.br/documentos/17470"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18691" TargetMode="External"/><Relationship Id="rId1" Type="http://schemas.openxmlformats.org/officeDocument/2006/relationships/slideLayout" Target="../slideLayouts/slideLayout2.xml"/><Relationship Id="rId4" Type="http://schemas.openxmlformats.org/officeDocument/2006/relationships/hyperlink" Target="http://pediatrics.aappublications.org/content/143/1/e20181348"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18657" TargetMode="Externa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562100" y="4421188"/>
            <a:ext cx="9113838" cy="987425"/>
          </a:xfrm>
        </p:spPr>
        <p:txBody>
          <a:bodyPr/>
          <a:lstStyle/>
          <a:p>
            <a:pPr eaLnBrk="1" hangingPunct="1">
              <a:lnSpc>
                <a:spcPct val="80000"/>
              </a:lnSpc>
              <a:spcBef>
                <a:spcPct val="0"/>
              </a:spcBef>
            </a:pPr>
            <a:r>
              <a:rPr lang="pt-BR" altLang="pt-BR" sz="1700" smtClean="0"/>
              <a:t>Apresentação:Daniela Megumi – R4 Neonatologia – HMIB</a:t>
            </a:r>
          </a:p>
          <a:p>
            <a:pPr eaLnBrk="1" hangingPunct="1">
              <a:lnSpc>
                <a:spcPct val="80000"/>
              </a:lnSpc>
              <a:spcBef>
                <a:spcPct val="0"/>
              </a:spcBef>
            </a:pPr>
            <a:r>
              <a:rPr lang="pt-BR" altLang="pt-BR" sz="1700" smtClean="0"/>
              <a:t>Coordenação: Dra Marta Rocha e Dr. Paulo R. Margotto</a:t>
            </a:r>
          </a:p>
          <a:p>
            <a:pPr eaLnBrk="1" hangingPunct="1">
              <a:lnSpc>
                <a:spcPct val="80000"/>
              </a:lnSpc>
              <a:spcBef>
                <a:spcPct val="0"/>
              </a:spcBef>
            </a:pPr>
            <a:r>
              <a:rPr lang="pt-BR" altLang="pt-BR" sz="1700" smtClean="0">
                <a:hlinkClick r:id="rId2"/>
              </a:rPr>
              <a:t>www.paulomargotto.com.br</a:t>
            </a:r>
            <a:endParaRPr lang="pt-BR" altLang="pt-BR" sz="1700" smtClean="0"/>
          </a:p>
          <a:p>
            <a:pPr eaLnBrk="1" hangingPunct="1">
              <a:lnSpc>
                <a:spcPct val="80000"/>
              </a:lnSpc>
              <a:spcBef>
                <a:spcPct val="0"/>
              </a:spcBef>
            </a:pPr>
            <a:r>
              <a:rPr lang="pt-BR" altLang="pt-BR" sz="1700" smtClean="0"/>
              <a:t>Brasília, 15 de junho de 2019</a:t>
            </a:r>
          </a:p>
        </p:txBody>
      </p:sp>
      <p:sp>
        <p:nvSpPr>
          <p:cNvPr id="6147" name="Rectangle 4"/>
          <p:cNvSpPr>
            <a:spLocks noChangeArrowheads="1"/>
          </p:cNvSpPr>
          <p:nvPr/>
        </p:nvSpPr>
        <p:spPr bwMode="auto">
          <a:xfrm>
            <a:off x="1363663" y="2900363"/>
            <a:ext cx="9132887" cy="13731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lvl1pPr algn="ctr">
              <a:defRPr>
                <a:solidFill>
                  <a:schemeClr val="tx1"/>
                </a:solidFill>
                <a:latin typeface="Century Gothic" panose="020B0502020202020204" pitchFamily="34" charset="0"/>
              </a:defRPr>
            </a:lvl1pPr>
            <a:lvl2pPr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en-US" altLang="pt-BR">
                <a:hlinkClick r:id="rId3"/>
              </a:rPr>
              <a:t>Comparative Efficacy and Safety of Caffeine and Aminophylline for Apnea of Prematurity in Preterm (≤34 weeks) Neonates: A Randomized Controlled Trial.</a:t>
            </a:r>
            <a:endParaRPr lang="en-US" altLang="pt-BR"/>
          </a:p>
          <a:p>
            <a:r>
              <a:rPr lang="en-US" altLang="pt-BR"/>
              <a:t>Shivakumar M, Jayashree P, Najih M, Lewis LES, Bhat Y R, Kamath A, Shashikala -.</a:t>
            </a:r>
          </a:p>
          <a:p>
            <a:r>
              <a:rPr lang="en-US" altLang="pt-BR"/>
              <a:t>Indian Pediatr. 2017 Apr 15;54(4):279-283.PMID:</a:t>
            </a:r>
          </a:p>
          <a:p>
            <a:pPr lvl="1"/>
            <a:r>
              <a:rPr lang="en-US" altLang="pt-BR"/>
              <a:t> 28474588. </a:t>
            </a:r>
            <a:r>
              <a:rPr lang="en-US" altLang="pt-BR" b="1">
                <a:hlinkClick r:id="rId3"/>
              </a:rPr>
              <a:t>Free Article</a:t>
            </a:r>
            <a:r>
              <a:rPr lang="en-US" altLang="pt-BR" b="1"/>
              <a:t>.</a:t>
            </a:r>
            <a:r>
              <a:rPr lang="en-US" altLang="pt-BR" u="sng">
                <a:hlinkClick r:id="rId4"/>
              </a:rPr>
              <a:t>Similar articles</a:t>
            </a:r>
            <a:r>
              <a:rPr lang="en-US" altLang="pt-BR" u="sng"/>
              <a:t>. </a:t>
            </a:r>
            <a:r>
              <a:rPr lang="en-US" altLang="pt-BR">
                <a:solidFill>
                  <a:srgbClr val="0000FF"/>
                </a:solidFill>
              </a:rPr>
              <a:t>Artigo Livre</a:t>
            </a:r>
          </a:p>
        </p:txBody>
      </p:sp>
      <p:sp>
        <p:nvSpPr>
          <p:cNvPr id="6148" name="Rectangle 6"/>
          <p:cNvSpPr>
            <a:spLocks noChangeArrowheads="1"/>
          </p:cNvSpPr>
          <p:nvPr/>
        </p:nvSpPr>
        <p:spPr bwMode="auto">
          <a:xfrm>
            <a:off x="1341438" y="1363663"/>
            <a:ext cx="9386887" cy="91598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algn="ctr" defTabSz="914400">
              <a:spcBef>
                <a:spcPct val="0"/>
              </a:spcBef>
              <a:buClrTx/>
              <a:buFontTx/>
              <a:buNone/>
            </a:pPr>
            <a:r>
              <a:rPr lang="pt-BR" altLang="pt-BR" b="1">
                <a:solidFill>
                  <a:srgbClr val="FFFF00"/>
                </a:solidFill>
              </a:rPr>
              <a:t>Eficácia comparativa e segurança da cafeína e aminofilina para</a:t>
            </a:r>
          </a:p>
          <a:p>
            <a:pPr algn="ctr" defTabSz="914400">
              <a:spcBef>
                <a:spcPct val="0"/>
              </a:spcBef>
              <a:buClrTx/>
              <a:buFontTx/>
              <a:buNone/>
            </a:pPr>
            <a:r>
              <a:rPr lang="pt-BR" altLang="pt-BR" b="1">
                <a:solidFill>
                  <a:srgbClr val="FFFF00"/>
                </a:solidFill>
              </a:rPr>
              <a:t>apneia da prematuridade em neonatos prematuros (≤34 semanas) : ensaio controlado randomizado</a:t>
            </a:r>
          </a:p>
        </p:txBody>
      </p:sp>
      <p:pic>
        <p:nvPicPr>
          <p:cNvPr id="614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5425" y="0"/>
            <a:ext cx="9144000" cy="142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08575" y="5486400"/>
            <a:ext cx="169545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52" name="Text Box 8"/>
          <p:cNvSpPr txBox="1">
            <a:spLocks noChangeArrowheads="1"/>
          </p:cNvSpPr>
          <p:nvPr/>
        </p:nvSpPr>
        <p:spPr bwMode="auto">
          <a:xfrm>
            <a:off x="7461375" y="5835650"/>
            <a:ext cx="4373313" cy="646331"/>
          </a:xfrm>
          <a:prstGeom prst="rect">
            <a:avLst/>
          </a:prstGeom>
          <a:noFill/>
          <a:ln w="57150">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Century Gothic" panose="020B0502020202020204" pitchFamily="34" charset="0"/>
              </a:defRPr>
            </a:lvl1pPr>
            <a:lvl2pPr algn="ctr">
              <a:defRPr>
                <a:solidFill>
                  <a:schemeClr val="tx1"/>
                </a:solidFill>
                <a:latin typeface="Century Gothic" panose="020B0502020202020204" pitchFamily="34" charset="0"/>
              </a:defRPr>
            </a:lvl2pPr>
            <a:lvl3pPr algn="ctr">
              <a:defRPr>
                <a:solidFill>
                  <a:schemeClr val="tx1"/>
                </a:solidFill>
                <a:latin typeface="Century Gothic" panose="020B0502020202020204" pitchFamily="34" charset="0"/>
              </a:defRPr>
            </a:lvl3pPr>
            <a:lvl4pPr algn="ctr">
              <a:defRPr>
                <a:solidFill>
                  <a:schemeClr val="tx1"/>
                </a:solidFill>
                <a:latin typeface="Century Gothic" panose="020B0502020202020204" pitchFamily="34" charset="0"/>
              </a:defRPr>
            </a:lvl4pPr>
            <a:lvl5pPr algn="ctr">
              <a:defRPr>
                <a:solidFill>
                  <a:schemeClr val="tx1"/>
                </a:solidFill>
                <a:latin typeface="Century Gothic" panose="020B0502020202020204" pitchFamily="34" charset="0"/>
              </a:defRPr>
            </a:lvl5pPr>
            <a:lvl6pPr algn="ctr" eaLnBrk="0" fontAlgn="base" hangingPunct="0">
              <a:spcBef>
                <a:spcPct val="0"/>
              </a:spcBef>
              <a:spcAft>
                <a:spcPct val="0"/>
              </a:spcAft>
              <a:defRPr>
                <a:solidFill>
                  <a:schemeClr val="tx1"/>
                </a:solidFill>
                <a:latin typeface="Century Gothic" panose="020B0502020202020204" pitchFamily="34" charset="0"/>
              </a:defRPr>
            </a:lvl6pPr>
            <a:lvl7pPr algn="ctr" eaLnBrk="0" fontAlgn="base" hangingPunct="0">
              <a:spcBef>
                <a:spcPct val="0"/>
              </a:spcBef>
              <a:spcAft>
                <a:spcPct val="0"/>
              </a:spcAft>
              <a:defRPr>
                <a:solidFill>
                  <a:schemeClr val="tx1"/>
                </a:solidFill>
                <a:latin typeface="Century Gothic" panose="020B0502020202020204" pitchFamily="34" charset="0"/>
              </a:defRPr>
            </a:lvl7pPr>
            <a:lvl8pPr algn="ctr" eaLnBrk="0" fontAlgn="base" hangingPunct="0">
              <a:spcBef>
                <a:spcPct val="0"/>
              </a:spcBef>
              <a:spcAft>
                <a:spcPct val="0"/>
              </a:spcAft>
              <a:defRPr>
                <a:solidFill>
                  <a:schemeClr val="tx1"/>
                </a:solidFill>
                <a:latin typeface="Century Gothic" panose="020B0502020202020204" pitchFamily="34" charset="0"/>
              </a:defRPr>
            </a:lvl8pPr>
            <a:lvl9pPr algn="ctr" eaLnBrk="0" fontAlgn="base" hangingPunct="0">
              <a:spcBef>
                <a:spcPct val="0"/>
              </a:spcBef>
              <a:spcAft>
                <a:spcPct val="0"/>
              </a:spcAft>
              <a:defRPr>
                <a:solidFill>
                  <a:schemeClr val="tx1"/>
                </a:solidFill>
                <a:latin typeface="Century Gothic" panose="020B0502020202020204" pitchFamily="34" charset="0"/>
              </a:defRPr>
            </a:lvl9pPr>
          </a:lstStyle>
          <a:p>
            <a:pPr defTabSz="914400"/>
            <a:r>
              <a:rPr lang="pt-BR" altLang="pt-BR" b="1" dirty="0">
                <a:solidFill>
                  <a:srgbClr val="FF00FF"/>
                </a:solidFill>
              </a:rPr>
              <a:t>Veja também A Trajetória da Cafeína</a:t>
            </a:r>
          </a:p>
          <a:p>
            <a:pPr defTabSz="914400"/>
            <a:r>
              <a:rPr lang="pt-BR" altLang="pt-BR" b="1" smtClean="0">
                <a:solidFill>
                  <a:srgbClr val="FF00FF"/>
                </a:solidFill>
              </a:rPr>
              <a:t>na </a:t>
            </a:r>
            <a:r>
              <a:rPr lang="pt-BR" altLang="pt-BR" b="1" dirty="0">
                <a:solidFill>
                  <a:srgbClr val="FF00FF"/>
                </a:solidFill>
              </a:rPr>
              <a:t>Neonatologia (2006-2018)</a:t>
            </a:r>
          </a:p>
        </p:txBody>
      </p:sp>
      <p:sp>
        <p:nvSpPr>
          <p:cNvPr id="6153" name="AutoShape 9"/>
          <p:cNvSpPr>
            <a:spLocks noChangeArrowheads="1"/>
          </p:cNvSpPr>
          <p:nvPr/>
        </p:nvSpPr>
        <p:spPr bwMode="auto">
          <a:xfrm>
            <a:off x="6789738" y="5532438"/>
            <a:ext cx="646112" cy="268287"/>
          </a:xfrm>
          <a:prstGeom prst="lightningBolt">
            <a:avLst/>
          </a:prstGeom>
          <a:solidFill>
            <a:schemeClr val="accent1"/>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eaLnBrk="1" hangingPunct="1"/>
            <a:r>
              <a:rPr lang="pt-BR" altLang="pt-BR" smtClean="0">
                <a:solidFill>
                  <a:srgbClr val="FF33CC"/>
                </a:solidFill>
              </a:rPr>
              <a:t>Introdução</a:t>
            </a:r>
          </a:p>
        </p:txBody>
      </p:sp>
      <p:sp>
        <p:nvSpPr>
          <p:cNvPr id="7171" name="Espaço Reservado para Conteúdo 2"/>
          <p:cNvSpPr>
            <a:spLocks noGrp="1"/>
          </p:cNvSpPr>
          <p:nvPr>
            <p:ph idx="1"/>
          </p:nvPr>
        </p:nvSpPr>
        <p:spPr>
          <a:xfrm>
            <a:off x="1066800" y="2103438"/>
            <a:ext cx="10058400" cy="4219575"/>
          </a:xfrm>
        </p:spPr>
        <p:txBody>
          <a:bodyPr/>
          <a:lstStyle/>
          <a:p>
            <a:pPr eaLnBrk="1" hangingPunct="1"/>
            <a:r>
              <a:rPr lang="pt-BR" altLang="pt-BR" smtClean="0"/>
              <a:t>A apneia da prematuridade em si não é uma grande ameaça à saúde infantil, mas episódios recorrentes  acompanhados por hipoxemia e bradicardia, causam danos cerebrais significativos na população de pré-termo [1]. </a:t>
            </a:r>
          </a:p>
          <a:p>
            <a:pPr eaLnBrk="1" hangingPunct="1"/>
            <a:r>
              <a:rPr lang="pt-BR" altLang="pt-BR" smtClean="0"/>
              <a:t>Uma metanálise da Cochrane relatou uma redução significativa nos episódios apneicos e subsequente ventilação mecânica em neonatos tratados com metilxantinas [2].</a:t>
            </a:r>
          </a:p>
          <a:p>
            <a:pPr eaLnBrk="1" hangingPunct="1"/>
            <a:r>
              <a:rPr lang="pt-BR" altLang="pt-BR" smtClean="0"/>
              <a:t>Existem ensaios limitados enfatizando a eficácia e segurança na cafeína versus aminofilina em países em desenvolvimento. Além disso, a Idade Gestacional (IG) ou recém-nascidos (RNs) com restrição do crescimento intrauterino (RCIU) são um problema significativo em muitos países em desenvolvimento e subdesenvolvidos, e o efeito das metilxantinas neles não é completamente compreendido [3]. </a:t>
            </a:r>
          </a:p>
          <a:p>
            <a:pPr algn="ctr" eaLnBrk="1" hangingPunct="1">
              <a:buFont typeface="Garamond" panose="02020404030301010803" pitchFamily="18" charset="0"/>
              <a:buNone/>
            </a:pPr>
            <a:r>
              <a:rPr lang="pt-BR" altLang="pt-BR" b="1" smtClean="0">
                <a:solidFill>
                  <a:srgbClr val="0000FF"/>
                </a:solidFill>
              </a:rPr>
              <a:t>Portanto, o presente estudo foi desenhado para comparar a eficácia de metilxantinas em prematuros, particularmente os bebês pequenos para a idade gestacional (PIG).</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8195" name="Espaço Reservado para Conteúdo 2"/>
          <p:cNvSpPr>
            <a:spLocks noGrp="1"/>
          </p:cNvSpPr>
          <p:nvPr>
            <p:ph idx="1"/>
          </p:nvPr>
        </p:nvSpPr>
        <p:spPr>
          <a:xfrm>
            <a:off x="1066800" y="1854200"/>
            <a:ext cx="10058400" cy="4181475"/>
          </a:xfrm>
        </p:spPr>
        <p:txBody>
          <a:bodyPr/>
          <a:lstStyle/>
          <a:p>
            <a:pPr eaLnBrk="1" hangingPunct="1"/>
            <a:r>
              <a:rPr lang="pt-BR" altLang="pt-BR" smtClean="0"/>
              <a:t>Este estudo controlado randomizado único, aberto, paralelo e centralizado foi conduzido de fevereiro de 2012 a janeiro de 2015 em uma Unidade de Terapia Intensiva Neonatal de nível terciário (UTIN) no Hospital Kasturba, Universidade Manipal.</a:t>
            </a:r>
          </a:p>
          <a:p>
            <a:pPr eaLnBrk="1" hangingPunct="1"/>
            <a:r>
              <a:rPr lang="pt-BR" altLang="pt-BR" smtClean="0"/>
              <a:t>O estudo foi aprovado pelo comitê de ética institucional e o consentimento informado por escrito foi obtido para cada criança participante.</a:t>
            </a:r>
          </a:p>
          <a:p>
            <a:pPr eaLnBrk="1" hangingPunct="1"/>
            <a:r>
              <a:rPr lang="pt-BR" altLang="pt-BR" smtClean="0"/>
              <a:t>Recém-nascidos incluídos: </a:t>
            </a:r>
          </a:p>
          <a:p>
            <a:pPr lvl="1" eaLnBrk="1" hangingPunct="1"/>
            <a:r>
              <a:rPr lang="pt-BR" altLang="pt-BR" b="1" smtClean="0"/>
              <a:t>Prematuros com ≤34 semanas</a:t>
            </a:r>
            <a:r>
              <a:rPr lang="pt-BR" altLang="pt-BR" smtClean="0"/>
              <a:t> completas de IG que tiveram seis ou mais episódios de apneia em 24 horas.</a:t>
            </a:r>
          </a:p>
          <a:p>
            <a:pPr lvl="1" eaLnBrk="1" hangingPunct="1"/>
            <a:r>
              <a:rPr lang="pt-BR" altLang="pt-BR" smtClean="0"/>
              <a:t>Prematuros com episódio de apneia exigindo ventilação com bolsa e máscara para a interrupção da mesma.</a:t>
            </a:r>
          </a:p>
          <a:p>
            <a:pPr eaLnBrk="1" hangingPunct="1"/>
            <a:r>
              <a:rPr lang="pt-BR" altLang="pt-BR" smtClean="0"/>
              <a:t>O estudo da sepse, a ecocardiografia, o tipo de sangue relevante e as investigações radiológicas foram feitos na inclusão para avaliar e excluir recém-nascidos com causas secundárias de apneia.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9219" name="Espaço Reservado para Conteúdo 2"/>
          <p:cNvSpPr>
            <a:spLocks noGrp="1"/>
          </p:cNvSpPr>
          <p:nvPr>
            <p:ph idx="1"/>
          </p:nvPr>
        </p:nvSpPr>
        <p:spPr>
          <a:xfrm>
            <a:off x="1066800" y="1763713"/>
            <a:ext cx="10058400" cy="4546600"/>
          </a:xfrm>
        </p:spPr>
        <p:txBody>
          <a:bodyPr/>
          <a:lstStyle/>
          <a:p>
            <a:pPr eaLnBrk="1" hangingPunct="1">
              <a:lnSpc>
                <a:spcPct val="90000"/>
              </a:lnSpc>
            </a:pPr>
            <a:r>
              <a:rPr lang="pt-BR" altLang="pt-BR" smtClean="0"/>
              <a:t>As investigações foram repetidas com base nos sinais clínicos. </a:t>
            </a:r>
          </a:p>
          <a:p>
            <a:pPr eaLnBrk="1" hangingPunct="1">
              <a:lnSpc>
                <a:spcPct val="90000"/>
              </a:lnSpc>
            </a:pPr>
            <a:r>
              <a:rPr lang="pt-BR" altLang="pt-BR" smtClean="0">
                <a:solidFill>
                  <a:srgbClr val="FF0000"/>
                </a:solidFill>
              </a:rPr>
              <a:t>Fatores de exclusão</a:t>
            </a:r>
            <a:r>
              <a:rPr lang="pt-BR" altLang="pt-BR" smtClean="0"/>
              <a:t>:</a:t>
            </a:r>
          </a:p>
          <a:p>
            <a:pPr lvl="1" eaLnBrk="1" hangingPunct="1">
              <a:lnSpc>
                <a:spcPct val="90000"/>
              </a:lnSpc>
            </a:pPr>
            <a:r>
              <a:rPr lang="pt-BR" altLang="pt-BR" smtClean="0"/>
              <a:t>Grandes anomalias congênitas;</a:t>
            </a:r>
          </a:p>
          <a:p>
            <a:pPr lvl="1" eaLnBrk="1" hangingPunct="1">
              <a:lnSpc>
                <a:spcPct val="90000"/>
              </a:lnSpc>
            </a:pPr>
            <a:r>
              <a:rPr lang="pt-BR" altLang="pt-BR" smtClean="0"/>
              <a:t>Depressão respiratória por medicamentos,</a:t>
            </a:r>
          </a:p>
          <a:p>
            <a:pPr lvl="1" eaLnBrk="1" hangingPunct="1">
              <a:lnSpc>
                <a:spcPct val="90000"/>
              </a:lnSpc>
            </a:pPr>
            <a:r>
              <a:rPr lang="pt-BR" altLang="pt-BR" smtClean="0"/>
              <a:t>Persistência do canal arterial (PCA) como causa de apneia (definida como diâmetro do canal de 1,5 mm e fluxo diastólico ausente / retrógrado na aorta pós-ductal).</a:t>
            </a:r>
          </a:p>
          <a:p>
            <a:pPr eaLnBrk="1" hangingPunct="1">
              <a:lnSpc>
                <a:spcPct val="90000"/>
              </a:lnSpc>
            </a:pPr>
            <a:r>
              <a:rPr lang="pt-BR" altLang="pt-BR" smtClean="0"/>
              <a:t>O computador gerou uma randomização de blocos a cada 10 pacientes.</a:t>
            </a:r>
          </a:p>
          <a:p>
            <a:pPr eaLnBrk="1" hangingPunct="1">
              <a:lnSpc>
                <a:spcPct val="90000"/>
              </a:lnSpc>
            </a:pPr>
            <a:r>
              <a:rPr lang="pt-BR" altLang="pt-BR" smtClean="0"/>
              <a:t>A ocultação de alocação foi executada usando envelopes opacos, numerados e selados sequencialmente. </a:t>
            </a:r>
          </a:p>
          <a:p>
            <a:pPr eaLnBrk="1" hangingPunct="1">
              <a:lnSpc>
                <a:spcPct val="90000"/>
              </a:lnSpc>
            </a:pPr>
            <a:r>
              <a:rPr lang="pt-BR" altLang="pt-BR" smtClean="0"/>
              <a:t>Tanto o sequenciamento de alocação aleatória quanto a ocultação foram feitos pelo pesquisador não preocupado com o julgamento atual ou na gestão de crianças recrutadas. </a:t>
            </a:r>
          </a:p>
          <a:p>
            <a:pPr eaLnBrk="1" hangingPunct="1">
              <a:lnSpc>
                <a:spcPct val="90000"/>
              </a:lnSpc>
            </a:pPr>
            <a:r>
              <a:rPr lang="pt-BR" altLang="pt-BR" smtClean="0"/>
              <a:t>A atribuição do tratamento foi realizada por um médico assistente na unidade de Neonatologia.</a:t>
            </a:r>
          </a:p>
          <a:p>
            <a:pPr lvl="1" eaLnBrk="1" hangingPunct="1">
              <a:lnSpc>
                <a:spcPct val="90000"/>
              </a:lnSpc>
            </a:pPr>
            <a:endParaRPr lang="pt-BR" altLang="pt-BR" smtClean="0"/>
          </a:p>
          <a:p>
            <a:pPr lvl="1" eaLnBrk="1" hangingPunct="1">
              <a:lnSpc>
                <a:spcPct val="90000"/>
              </a:lnSpc>
            </a:pPr>
            <a:endParaRPr lang="pt-BR" altLang="pt-BR" smtClean="0"/>
          </a:p>
          <a:p>
            <a:pPr lvl="1" eaLnBrk="1" hangingPunct="1">
              <a:lnSpc>
                <a:spcPct val="90000"/>
              </a:lnSpc>
            </a:pPr>
            <a:endParaRPr lang="pt-BR" altLang="pt-B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10243" name="Espaço Reservado para Conteúdo 2"/>
          <p:cNvSpPr>
            <a:spLocks noGrp="1"/>
          </p:cNvSpPr>
          <p:nvPr>
            <p:ph idx="1"/>
          </p:nvPr>
        </p:nvSpPr>
        <p:spPr/>
        <p:txBody>
          <a:bodyPr/>
          <a:lstStyle/>
          <a:p>
            <a:pPr eaLnBrk="1" hangingPunct="1"/>
            <a:r>
              <a:rPr lang="pt-BR" altLang="pt-BR" b="1" smtClean="0">
                <a:solidFill>
                  <a:srgbClr val="0000FF"/>
                </a:solidFill>
              </a:rPr>
              <a:t>Os bebês alocados no grupo cafeína receberam uma dose de ataque de 20mg/kg de citrato de cafeína (10mg/kg de cafeína) diluída em dextrose 5% administrada por 30 minutos e continuada com uma dose de manutenção de 5mg/kg (2,5mg de cafeína base) em 24 horas (IV ou oral).</a:t>
            </a:r>
          </a:p>
          <a:p>
            <a:pPr lvl="1" eaLnBrk="1" hangingPunct="1"/>
            <a:r>
              <a:rPr lang="pt-BR" altLang="pt-BR" smtClean="0"/>
              <a:t>Se a resposta  não foi adequada, a dose foi otimizada até </a:t>
            </a:r>
            <a:r>
              <a:rPr lang="pt-BR" altLang="pt-BR" b="1" smtClean="0"/>
              <a:t>7,5 mg/kg</a:t>
            </a:r>
            <a:r>
              <a:rPr lang="pt-BR" altLang="pt-BR" smtClean="0"/>
              <a:t>. </a:t>
            </a:r>
          </a:p>
          <a:p>
            <a:pPr eaLnBrk="1" hangingPunct="1"/>
            <a:r>
              <a:rPr lang="pt-BR" altLang="pt-BR" b="1" smtClean="0">
                <a:solidFill>
                  <a:srgbClr val="0000FF"/>
                </a:solidFill>
              </a:rPr>
              <a:t>Os neonatos alocados para o grupo aminofilina receberam uma dose de ataque de 5mg/kg de aminofilina, diluída em dextrose a 5%, seguida de uma dose de manutenção de 1,5 mg/kg, de 8x8 horas.</a:t>
            </a:r>
          </a:p>
          <a:p>
            <a:pPr lvl="1" eaLnBrk="1" hangingPunct="1"/>
            <a:r>
              <a:rPr lang="pt-BR" altLang="pt-BR" smtClean="0"/>
              <a:t>Se a resposta não foi adequada, a dose foi aumentada para </a:t>
            </a:r>
            <a:r>
              <a:rPr lang="pt-BR" altLang="pt-BR" b="1" smtClean="0"/>
              <a:t>2 mg/kg.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11267" name="Espaço Reservado para Conteúdo 2"/>
          <p:cNvSpPr>
            <a:spLocks noGrp="1"/>
          </p:cNvSpPr>
          <p:nvPr>
            <p:ph idx="1"/>
          </p:nvPr>
        </p:nvSpPr>
        <p:spPr/>
        <p:txBody>
          <a:bodyPr/>
          <a:lstStyle/>
          <a:p>
            <a:pPr eaLnBrk="1" hangingPunct="1">
              <a:lnSpc>
                <a:spcPct val="90000"/>
              </a:lnSpc>
            </a:pPr>
            <a:r>
              <a:rPr lang="pt-BR" altLang="pt-BR" smtClean="0"/>
              <a:t>A idade gestacional foi calculada a partir da história menstrual materna (DUM) ou da ultrassonografia do primeiro trimestre. </a:t>
            </a:r>
          </a:p>
          <a:p>
            <a:pPr eaLnBrk="1" hangingPunct="1">
              <a:lnSpc>
                <a:spcPct val="90000"/>
              </a:lnSpc>
            </a:pPr>
            <a:r>
              <a:rPr lang="pt-BR" altLang="pt-BR" smtClean="0"/>
              <a:t>Se nenhum destes estivesse disponível ou em caso de discrepâncias, uma nova avaliação de Ballard foi realizada e considerada.</a:t>
            </a:r>
          </a:p>
          <a:p>
            <a:pPr eaLnBrk="1" hangingPunct="1">
              <a:lnSpc>
                <a:spcPct val="90000"/>
              </a:lnSpc>
            </a:pPr>
            <a:r>
              <a:rPr lang="pt-BR" altLang="pt-BR" smtClean="0"/>
              <a:t>Em relação ao crescimento intrauterino, a categorização foi feita no nascimento com base no gráfico de crescimento de Lubchenco.</a:t>
            </a:r>
          </a:p>
          <a:p>
            <a:pPr eaLnBrk="1" hangingPunct="1">
              <a:lnSpc>
                <a:spcPct val="90000"/>
              </a:lnSpc>
            </a:pPr>
            <a:r>
              <a:rPr lang="pt-BR" altLang="pt-BR" smtClean="0"/>
              <a:t>Os dados sobre esteróides pré-natais, escore de APGAR em 1 e 5 minutos, necessidade de surfactante, sexo e peso ao nascer foram avaliados.</a:t>
            </a:r>
          </a:p>
          <a:p>
            <a:pPr eaLnBrk="1" hangingPunct="1">
              <a:lnSpc>
                <a:spcPct val="90000"/>
              </a:lnSpc>
            </a:pPr>
            <a:r>
              <a:rPr lang="pt-BR" altLang="pt-BR" smtClean="0"/>
              <a:t>Monitoramento contínuo de sinais vitais e saturação de O2 (SpO2) foi feito pelo Phillips IntelliVue MP20 neonatal.</a:t>
            </a:r>
          </a:p>
          <a:p>
            <a:pPr eaLnBrk="1" hangingPunct="1">
              <a:lnSpc>
                <a:spcPct val="90000"/>
              </a:lnSpc>
            </a:pPr>
            <a:r>
              <a:rPr lang="pt-BR" altLang="pt-BR" smtClean="0"/>
              <a:t>Os alarmes dos monitores foram configurados para alertar para SpO2 &lt;85% e frequência cardíaca (FC) &lt;100 bpm. </a:t>
            </a:r>
            <a:r>
              <a:rPr lang="pt-BR" altLang="pt-BR" smtClean="0">
                <a:solidFill>
                  <a:srgbClr val="0000FF"/>
                </a:solidFill>
              </a:rPr>
              <a:t>SpO2 de 90-95% foi o alvo de saturação</a:t>
            </a:r>
            <a:r>
              <a:rPr lang="pt-BR" altLang="pt-BR" smtClean="0"/>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12291" name="Espaço Reservado para Conteúdo 2"/>
          <p:cNvSpPr>
            <a:spLocks noGrp="1"/>
          </p:cNvSpPr>
          <p:nvPr>
            <p:ph idx="1"/>
          </p:nvPr>
        </p:nvSpPr>
        <p:spPr>
          <a:xfrm>
            <a:off x="1066800" y="1871663"/>
            <a:ext cx="10058400" cy="3932237"/>
          </a:xfrm>
        </p:spPr>
        <p:txBody>
          <a:bodyPr/>
          <a:lstStyle/>
          <a:p>
            <a:pPr eaLnBrk="1" hangingPunct="1"/>
            <a:r>
              <a:rPr lang="pt-BR" altLang="pt-BR" smtClean="0"/>
              <a:t>A avaliação clínica foi realizada a cada 24 horas após o início das metilxantinas.</a:t>
            </a:r>
          </a:p>
          <a:p>
            <a:pPr eaLnBrk="1" hangingPunct="1"/>
            <a:r>
              <a:rPr lang="pt-BR" altLang="pt-BR" smtClean="0"/>
              <a:t>Episódios de apneia diária, dessaturações isoladas, intervenção utilizada, média de 24 horas de frequência cardíaca (FC) e efeitos adversos foram registrados.</a:t>
            </a:r>
          </a:p>
          <a:p>
            <a:pPr eaLnBrk="1" hangingPunct="1"/>
            <a:r>
              <a:rPr lang="pt-BR" altLang="pt-BR" smtClean="0"/>
              <a:t>Os recém-nascidos foram liberados quando atingiam 1.800 gramas de peso, auto-alimentados, eutérmicos e livres de apneia por 7 dias com metilxantinas. </a:t>
            </a:r>
          </a:p>
          <a:p>
            <a:pPr eaLnBrk="1" hangingPunct="1"/>
            <a:r>
              <a:rPr lang="pt-BR" altLang="pt-BR" smtClean="0"/>
              <a:t>O acompanhamento desses neonatos de alto risco foi feito conforme o Protocolo da Unidade.</a:t>
            </a:r>
          </a:p>
          <a:p>
            <a:pPr eaLnBrk="1" hangingPunct="1"/>
            <a:endParaRPr lang="pt-BR" alt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13315" name="Espaço Reservado para Conteúdo 2"/>
          <p:cNvSpPr>
            <a:spLocks noGrp="1"/>
          </p:cNvSpPr>
          <p:nvPr>
            <p:ph idx="1"/>
          </p:nvPr>
        </p:nvSpPr>
        <p:spPr/>
        <p:txBody>
          <a:bodyPr/>
          <a:lstStyle/>
          <a:p>
            <a:pPr eaLnBrk="1" hangingPunct="1"/>
            <a:r>
              <a:rPr lang="pt-BR" altLang="pt-BR" smtClean="0"/>
              <a:t>Após atingir a concentração plasmática (4-5 t</a:t>
            </a:r>
            <a:r>
              <a:rPr lang="pt-BR" altLang="pt-BR" baseline="-25000" smtClean="0"/>
              <a:t>1/2</a:t>
            </a:r>
            <a:r>
              <a:rPr lang="pt-BR" altLang="pt-BR" smtClean="0"/>
              <a:t> após início da terapia) uma amostra de sangue (0,25 mL) foi coletada para medir teofilina plasmática e níveis de cafeína visando alcançar uma concentração terapêutica (5 a 12mg/L de teofilina e 5 a 20 mg/L de cafeína).</a:t>
            </a:r>
          </a:p>
          <a:p>
            <a:pPr eaLnBrk="1" hangingPunct="1"/>
            <a:r>
              <a:rPr lang="pt-BR" altLang="pt-BR" smtClean="0"/>
              <a:t>A amostragem foi feita nos níveis mínimos, antes da próxima dose ser administrada. </a:t>
            </a:r>
          </a:p>
          <a:p>
            <a:pPr eaLnBrk="1" hangingPunct="1"/>
            <a:r>
              <a:rPr lang="pt-BR" altLang="pt-BR" smtClean="0"/>
              <a:t>A amostragem foi planejada durante a mudança dos acessos venosos ou com outras amostras de sangue para evitar picadas desnecessárias. </a:t>
            </a:r>
          </a:p>
          <a:p>
            <a:pPr eaLnBrk="1" hangingPunct="1"/>
            <a:r>
              <a:rPr lang="pt-BR" altLang="pt-BR" smtClean="0"/>
              <a:t>Concentrações plasmáticas de cafeína e teofilina foram quantificados com o teste espectroscopia de massa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14339" name="Espaço Reservado para Conteúdo 2"/>
          <p:cNvSpPr>
            <a:spLocks noGrp="1"/>
          </p:cNvSpPr>
          <p:nvPr>
            <p:ph idx="1"/>
          </p:nvPr>
        </p:nvSpPr>
        <p:spPr>
          <a:xfrm>
            <a:off x="1076325" y="1849438"/>
            <a:ext cx="10058400" cy="4405312"/>
          </a:xfrm>
        </p:spPr>
        <p:txBody>
          <a:bodyPr/>
          <a:lstStyle/>
          <a:p>
            <a:pPr eaLnBrk="1" hangingPunct="1"/>
            <a:r>
              <a:rPr lang="pt-BR" altLang="pt-BR" b="1" smtClean="0">
                <a:solidFill>
                  <a:srgbClr val="0000FF"/>
                </a:solidFill>
              </a:rPr>
              <a:t>O desfecho primário</a:t>
            </a:r>
            <a:r>
              <a:rPr lang="pt-BR" altLang="pt-BR" smtClean="0"/>
              <a:t> foi a frequência de episódios apneicos (número de crises de apneia em 24 horas) em um intervalo de 1 a 3 dias, 4 a 7 dias e 8 a 14 dias de terapia.</a:t>
            </a:r>
          </a:p>
          <a:p>
            <a:pPr eaLnBrk="1" hangingPunct="1"/>
            <a:endParaRPr lang="pt-BR" altLang="pt-BR" smtClean="0"/>
          </a:p>
          <a:p>
            <a:pPr eaLnBrk="1" hangingPunct="1"/>
            <a:r>
              <a:rPr lang="pt-BR" altLang="pt-BR" b="1" smtClean="0">
                <a:solidFill>
                  <a:srgbClr val="0000FF"/>
                </a:solidFill>
              </a:rPr>
              <a:t>Os desfechos secundários</a:t>
            </a:r>
            <a:r>
              <a:rPr lang="pt-BR" altLang="pt-BR" smtClean="0"/>
              <a:t> foram:</a:t>
            </a:r>
          </a:p>
          <a:p>
            <a:pPr lvl="1" eaLnBrk="1" hangingPunct="1"/>
            <a:r>
              <a:rPr lang="pt-BR" altLang="pt-BR" smtClean="0"/>
              <a:t>Taxa média de apneia (TMA: definida como o número médio de dessaturações com bradicardia por neonato ao longo de 24 horas);</a:t>
            </a:r>
          </a:p>
          <a:p>
            <a:pPr lvl="1" eaLnBrk="1" hangingPunct="1"/>
            <a:r>
              <a:rPr lang="pt-BR" altLang="pt-BR" smtClean="0"/>
              <a:t>Freqüência de dessaturações (Número de dessaturações isoladas em 24 horas)em um intervalo de 1 a 3 dias, 4 a 7 dias e 8 a 14 dias de terapia;</a:t>
            </a:r>
          </a:p>
          <a:p>
            <a:pPr lvl="1" eaLnBrk="1" hangingPunct="1"/>
            <a:r>
              <a:rPr lang="pt-BR" altLang="pt-BR" smtClean="0"/>
              <a:t>Tempo de resolução de apneia;</a:t>
            </a:r>
          </a:p>
          <a:p>
            <a:pPr lvl="1" eaLnBrk="1" hangingPunct="1"/>
            <a:r>
              <a:rPr lang="pt-BR" altLang="pt-BR" smtClean="0"/>
              <a:t>Tempo de internação;</a:t>
            </a:r>
          </a:p>
          <a:p>
            <a:pPr lvl="1" eaLnBrk="1" hangingPunct="1"/>
            <a:r>
              <a:rPr lang="pt-BR" altLang="pt-BR" smtClean="0"/>
              <a:t>Variabilidade da FC no 1º, 2º, 3º, 7º e 14º dia de terapia com metilxantina,</a:t>
            </a:r>
          </a:p>
          <a:p>
            <a:pPr lvl="1" eaLnBrk="1" hangingPunct="1"/>
            <a:r>
              <a:rPr lang="pt-BR" altLang="pt-BR" smtClean="0"/>
              <a:t>Perfil de segurança em relação a alguns eventos adversos conhecidos de metilxantinas (taquicardia, nervosismo, intolerância e glicemia plasmática anormal).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15363" name="Espaço Reservado para Conteúdo 2"/>
          <p:cNvSpPr>
            <a:spLocks noGrp="1"/>
          </p:cNvSpPr>
          <p:nvPr>
            <p:ph idx="1"/>
          </p:nvPr>
        </p:nvSpPr>
        <p:spPr/>
        <p:txBody>
          <a:bodyPr/>
          <a:lstStyle/>
          <a:p>
            <a:pPr eaLnBrk="1" hangingPunct="1"/>
            <a:r>
              <a:rPr lang="pt-BR" altLang="pt-BR" smtClean="0">
                <a:solidFill>
                  <a:srgbClr val="0000FF"/>
                </a:solidFill>
              </a:rPr>
              <a:t>Tamanho da amostra: </a:t>
            </a:r>
          </a:p>
          <a:p>
            <a:pPr lvl="1" eaLnBrk="1" hangingPunct="1"/>
            <a:r>
              <a:rPr lang="pt-BR" altLang="pt-BR" smtClean="0"/>
              <a:t>Baseado num cálculo de desvio padrão antecipado de 5 apneias em 24 horas com a mínima diferença sendo 3 episódios continuados em 24 horas, para obter um poder de 90%, com significância (p) de 5%:  foi estimado que 84 neonatos seriam necessários em cada grupo. Assumindo 30% de perda, uma amostra de 120 em cada grupo foi tomada.</a:t>
            </a:r>
          </a:p>
          <a:p>
            <a:pPr lvl="1" eaLnBrk="1" hangingPunct="1"/>
            <a:endParaRPr lang="pt-BR" altLang="pt-BR" smtClean="0"/>
          </a:p>
          <a:p>
            <a:pPr eaLnBrk="1" hangingPunct="1"/>
            <a:r>
              <a:rPr lang="pt-BR" altLang="pt-BR" smtClean="0">
                <a:solidFill>
                  <a:srgbClr val="0000FF"/>
                </a:solidFill>
              </a:rPr>
              <a:t>Análise estatística</a:t>
            </a:r>
            <a:r>
              <a:rPr lang="pt-BR" altLang="pt-BR" smtClean="0"/>
              <a:t>:</a:t>
            </a:r>
          </a:p>
          <a:p>
            <a:pPr lvl="1" eaLnBrk="1" hangingPunct="1"/>
            <a:r>
              <a:rPr lang="pt-BR" altLang="pt-BR" smtClean="0"/>
              <a:t>O teste U de Mann-Whitney foi usado para comparar episódios de apneia, TMA, dessaturações isoladas, tempo necessário para resolução da apneia, permanência na UTIN e internação hospitalar. </a:t>
            </a:r>
          </a:p>
          <a:p>
            <a:pPr lvl="1" eaLnBrk="1" hangingPunct="1"/>
            <a:r>
              <a:rPr lang="pt-BR" altLang="pt-BR" smtClean="0"/>
              <a:t>Para medidas repetidas, ANOVA foi usada para comparar as mudanças na FC em vários períodos de tempo.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altLang="pt-BR" smtClean="0">
                <a:solidFill>
                  <a:srgbClr val="FF33CC"/>
                </a:solidFill>
              </a:rPr>
              <a:t>Métodos</a:t>
            </a:r>
          </a:p>
        </p:txBody>
      </p:sp>
      <p:sp>
        <p:nvSpPr>
          <p:cNvPr id="16387" name="Espaço Reservado para Conteúdo 2"/>
          <p:cNvSpPr>
            <a:spLocks noGrp="1"/>
          </p:cNvSpPr>
          <p:nvPr>
            <p:ph idx="1"/>
          </p:nvPr>
        </p:nvSpPr>
        <p:spPr>
          <a:xfrm>
            <a:off x="1066800" y="1790700"/>
            <a:ext cx="10058400" cy="4816475"/>
          </a:xfrm>
        </p:spPr>
        <p:txBody>
          <a:bodyPr/>
          <a:lstStyle/>
          <a:p>
            <a:pPr eaLnBrk="1" hangingPunct="1"/>
            <a:r>
              <a:rPr lang="pt-BR" altLang="pt-BR" smtClean="0">
                <a:solidFill>
                  <a:srgbClr val="0000FF"/>
                </a:solidFill>
              </a:rPr>
              <a:t>Análise estatística</a:t>
            </a:r>
            <a:r>
              <a:rPr lang="pt-BR" altLang="pt-BR" smtClean="0"/>
              <a:t>:</a:t>
            </a:r>
          </a:p>
          <a:p>
            <a:pPr lvl="1" eaLnBrk="1" hangingPunct="1"/>
            <a:r>
              <a:rPr lang="pt-BR" altLang="pt-BR" smtClean="0"/>
              <a:t>A diferença na FC média individual durante o dia foi analisada aplicando o teste t de amostra independente. </a:t>
            </a:r>
          </a:p>
          <a:p>
            <a:pPr lvl="1" eaLnBrk="1" hangingPunct="1"/>
            <a:r>
              <a:rPr lang="pt-BR" altLang="pt-BR" smtClean="0"/>
              <a:t>Efeitos adversos e comorbidades foram analisados ​​pelo teste qui-quadrado de Pearson, bem como a associação de ocorrência de apneia e dessaturação isolada.</a:t>
            </a:r>
          </a:p>
          <a:p>
            <a:pPr lvl="1" eaLnBrk="1" hangingPunct="1"/>
            <a:r>
              <a:rPr lang="pt-BR" altLang="pt-BR" smtClean="0"/>
              <a:t>Uma análise de subgrupo para os desfechos foi realizada estratificada pelo estado de crescimento intrauterino.</a:t>
            </a:r>
          </a:p>
          <a:p>
            <a:pPr lvl="1" eaLnBrk="1" hangingPunct="1"/>
            <a:r>
              <a:rPr lang="pt-BR" altLang="pt-BR" smtClean="0"/>
              <a:t>Em cada nível de crescimento a diferença na apneia, TMA, frequências de dessaturação e eventos adversos entre os grupos foram comparados usando modelo linear generalizado com resposta da escala l</a:t>
            </a:r>
            <a:r>
              <a:rPr lang="pt-BR" altLang="pt-BR" i="1" smtClean="0"/>
              <a:t>og-poisson</a:t>
            </a:r>
            <a:r>
              <a:rPr lang="pt-BR" altLang="pt-BR" smtClean="0"/>
              <a:t> de </a:t>
            </a:r>
            <a:r>
              <a:rPr lang="pt-BR" altLang="pt-BR" i="1" smtClean="0"/>
              <a:t>poisson</a:t>
            </a:r>
            <a:r>
              <a:rPr lang="pt-BR" altLang="pt-BR" smtClean="0"/>
              <a:t>. </a:t>
            </a:r>
          </a:p>
          <a:p>
            <a:pPr lvl="1" eaLnBrk="1" hangingPunct="1"/>
            <a:r>
              <a:rPr lang="pt-BR" altLang="pt-BR" smtClean="0"/>
              <a:t>ANOVA fatorial foi adotada para comparar diferença significativa em dias medianos de resolução de apneia, internação hospitalar, permanência na UTIN e entre grupos em diferentes categorias de crescimento. P &lt;0,05 foi considerado estatisticamente significativo.</a:t>
            </a:r>
          </a:p>
          <a:p>
            <a:pPr lvl="1" eaLnBrk="1" hangingPunct="1"/>
            <a:r>
              <a:rPr lang="pt-BR" altLang="pt-BR" smtClean="0"/>
              <a:t>Um Conselho Administrativo de Segurança de Dados (DSMB) revisou periodicamente o progresso do estudo.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r>
              <a:rPr lang="pt-BR" altLang="pt-BR" smtClean="0"/>
              <a:t>Resultados</a:t>
            </a:r>
          </a:p>
        </p:txBody>
      </p:sp>
      <p:sp>
        <p:nvSpPr>
          <p:cNvPr id="17411" name="Espaço Reservado para Conteúdo 2"/>
          <p:cNvSpPr>
            <a:spLocks noGrp="1"/>
          </p:cNvSpPr>
          <p:nvPr>
            <p:ph idx="1"/>
          </p:nvPr>
        </p:nvSpPr>
        <p:spPr/>
        <p:txBody>
          <a:bodyPr/>
          <a:lstStyle/>
          <a:p>
            <a:pPr eaLnBrk="1" hangingPunct="1"/>
            <a:r>
              <a:rPr lang="pt-BR" altLang="pt-BR" smtClean="0"/>
              <a:t>Durante o período de 36 meses, 240 (23%) recém-nascidos foram identificados com apneia da prematuridade e submetidos à randomização.</a:t>
            </a:r>
          </a:p>
          <a:p>
            <a:pPr eaLnBrk="1" hangingPunct="1"/>
            <a:r>
              <a:rPr lang="pt-BR" altLang="pt-BR" smtClean="0"/>
              <a:t>Fluxo do estudo é demostrado na figura 1.</a:t>
            </a:r>
          </a:p>
        </p:txBody>
      </p:sp>
      <p:pic>
        <p:nvPicPr>
          <p:cNvPr id="4" name="Imagem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375" y="12700"/>
            <a:ext cx="10167938"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ítulo 1"/>
          <p:cNvSpPr>
            <a:spLocks/>
          </p:cNvSpPr>
          <p:nvPr/>
        </p:nvSpPr>
        <p:spPr bwMode="auto">
          <a:xfrm>
            <a:off x="1125538" y="492125"/>
            <a:ext cx="100584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defTabSz="914400" eaLnBrk="1" hangingPunct="1">
              <a:lnSpc>
                <a:spcPct val="90000"/>
              </a:lnSpc>
              <a:spcBef>
                <a:spcPct val="0"/>
              </a:spcBef>
              <a:buClrTx/>
              <a:buFontTx/>
              <a:buNone/>
            </a:pPr>
            <a:r>
              <a:rPr lang="pt-BR" altLang="pt-BR" sz="3600">
                <a:solidFill>
                  <a:srgbClr val="FF33CC"/>
                </a:solidFill>
              </a:rPr>
              <a:t>Resultados</a:t>
            </a:r>
          </a:p>
        </p:txBody>
      </p:sp>
      <p:sp>
        <p:nvSpPr>
          <p:cNvPr id="17414" name="Oval 7"/>
          <p:cNvSpPr>
            <a:spLocks noChangeArrowheads="1"/>
          </p:cNvSpPr>
          <p:nvPr/>
        </p:nvSpPr>
        <p:spPr bwMode="auto">
          <a:xfrm>
            <a:off x="8181975" y="5665788"/>
            <a:ext cx="446088" cy="29845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algn="ctr" defTabSz="914400">
              <a:spcBef>
                <a:spcPct val="0"/>
              </a:spcBef>
              <a:buClrTx/>
              <a:buFontTx/>
              <a:buNone/>
            </a:pPr>
            <a:r>
              <a:rPr lang="pt-BR" altLang="pt-BR" sz="1400"/>
              <a:t>77</a:t>
            </a:r>
          </a:p>
        </p:txBody>
      </p:sp>
      <p:sp>
        <p:nvSpPr>
          <p:cNvPr id="17415" name="Oval 8"/>
          <p:cNvSpPr>
            <a:spLocks noChangeArrowheads="1"/>
          </p:cNvSpPr>
          <p:nvPr/>
        </p:nvSpPr>
        <p:spPr bwMode="auto">
          <a:xfrm>
            <a:off x="3863975" y="5702300"/>
            <a:ext cx="446088" cy="29845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pt-BR" altLang="pt-BR" sz="1400"/>
              <a:t>79</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eaLnBrk="1" hangingPunct="1"/>
            <a:r>
              <a:rPr lang="pt-BR" altLang="pt-BR" smtClean="0">
                <a:solidFill>
                  <a:srgbClr val="FF33CC"/>
                </a:solidFill>
              </a:rPr>
              <a:t>Resultados</a:t>
            </a:r>
          </a:p>
        </p:txBody>
      </p:sp>
      <p:sp>
        <p:nvSpPr>
          <p:cNvPr id="18435" name="Espaço Reservado para Conteúdo 2"/>
          <p:cNvSpPr>
            <a:spLocks noGrp="1"/>
          </p:cNvSpPr>
          <p:nvPr>
            <p:ph idx="1"/>
          </p:nvPr>
        </p:nvSpPr>
        <p:spPr>
          <a:xfrm>
            <a:off x="1066800" y="1768475"/>
            <a:ext cx="10058400" cy="3932238"/>
          </a:xfrm>
        </p:spPr>
        <p:txBody>
          <a:bodyPr/>
          <a:lstStyle/>
          <a:p>
            <a:pPr eaLnBrk="1" hangingPunct="1"/>
            <a:r>
              <a:rPr lang="pt-BR" altLang="pt-BR" smtClean="0"/>
              <a:t>Características da linha de base foram semelhantes em ambos os grupos (</a:t>
            </a:r>
            <a:r>
              <a:rPr lang="pt-BR" altLang="pt-BR" smtClean="0">
                <a:solidFill>
                  <a:srgbClr val="0000FF"/>
                </a:solidFill>
              </a:rPr>
              <a:t>Tabela I</a:t>
            </a:r>
            <a:r>
              <a:rPr lang="pt-BR" altLang="pt-BR" smtClean="0"/>
              <a:t>).</a:t>
            </a:r>
          </a:p>
        </p:txBody>
      </p:sp>
      <p:pic>
        <p:nvPicPr>
          <p:cNvPr id="18436" name="Imagem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70300" y="2236788"/>
            <a:ext cx="4349750" cy="411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eaLnBrk="1" hangingPunct="1"/>
            <a:r>
              <a:rPr lang="pt-BR" altLang="pt-BR" smtClean="0">
                <a:solidFill>
                  <a:srgbClr val="FF33CC"/>
                </a:solidFill>
              </a:rPr>
              <a:t>Resultados</a:t>
            </a:r>
          </a:p>
        </p:txBody>
      </p:sp>
      <p:sp>
        <p:nvSpPr>
          <p:cNvPr id="19459" name="Espaço Reservado para Conteúdo 2"/>
          <p:cNvSpPr>
            <a:spLocks noGrp="1"/>
          </p:cNvSpPr>
          <p:nvPr>
            <p:ph idx="1"/>
          </p:nvPr>
        </p:nvSpPr>
        <p:spPr>
          <a:xfrm>
            <a:off x="1066800" y="1941513"/>
            <a:ext cx="10058400" cy="3932237"/>
          </a:xfrm>
        </p:spPr>
        <p:txBody>
          <a:bodyPr/>
          <a:lstStyle/>
          <a:p>
            <a:pPr eaLnBrk="1" hangingPunct="1"/>
            <a:r>
              <a:rPr lang="pt-BR" altLang="pt-BR" smtClean="0">
                <a:solidFill>
                  <a:srgbClr val="FF0000"/>
                </a:solidFill>
              </a:rPr>
              <a:t>Episódios de apneia durante 4-7 dias de terapia foram encontrados significativamente maiores no grupo cafeína</a:t>
            </a:r>
            <a:r>
              <a:rPr lang="pt-BR" altLang="pt-BR" smtClean="0"/>
              <a:t> (P = 0,03). </a:t>
            </a:r>
          </a:p>
          <a:p>
            <a:pPr eaLnBrk="1" hangingPunct="1"/>
            <a:r>
              <a:rPr lang="pt-BR" altLang="pt-BR" smtClean="0"/>
              <a:t>A resolução completa da apneia foi alcançada após uma duração semelhante de 6 dias em ambos os grupos.</a:t>
            </a:r>
          </a:p>
          <a:p>
            <a:pPr eaLnBrk="1" hangingPunct="1"/>
            <a:r>
              <a:rPr lang="pt-BR" altLang="pt-BR" smtClean="0"/>
              <a:t>Não houve diferença na mediana (IQR) da duração administração de metilxantina [24 (14, 35,5) d vs 22 (14,38) d; P = 0,97].</a:t>
            </a:r>
          </a:p>
          <a:p>
            <a:pPr eaLnBrk="1" hangingPunct="1"/>
            <a:r>
              <a:rPr lang="pt-BR" altLang="pt-BR" smtClean="0"/>
              <a:t>Não houve diferença na mediana do tempo de internação hospitalar e internação na UTIN entre os dois grupos.</a:t>
            </a:r>
          </a:p>
          <a:p>
            <a:pPr eaLnBrk="1" hangingPunct="1"/>
            <a:r>
              <a:rPr lang="pt-BR" altLang="pt-BR" smtClean="0">
                <a:solidFill>
                  <a:srgbClr val="FF0000"/>
                </a:solidFill>
              </a:rPr>
              <a:t>A média da FC foi significativamente maior no grupo da aminofilina</a:t>
            </a:r>
            <a:r>
              <a:rPr lang="pt-BR" altLang="pt-BR" smtClean="0"/>
              <a:t> em vários intervalos de tempo (P = 0,001) (</a:t>
            </a:r>
            <a:r>
              <a:rPr lang="pt-BR" altLang="pt-BR" smtClean="0">
                <a:solidFill>
                  <a:srgbClr val="0000FF"/>
                </a:solidFill>
              </a:rPr>
              <a:t>Tabela II).</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98950" y="409575"/>
            <a:ext cx="3763963" cy="594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Elipse 4"/>
          <p:cNvSpPr/>
          <p:nvPr/>
        </p:nvSpPr>
        <p:spPr>
          <a:xfrm>
            <a:off x="5537200" y="2549525"/>
            <a:ext cx="642938" cy="2825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6" name="Elipse 5"/>
          <p:cNvSpPr/>
          <p:nvPr/>
        </p:nvSpPr>
        <p:spPr>
          <a:xfrm>
            <a:off x="5676900" y="3786188"/>
            <a:ext cx="642938" cy="2825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7" name="Elipse 6"/>
          <p:cNvSpPr/>
          <p:nvPr/>
        </p:nvSpPr>
        <p:spPr>
          <a:xfrm>
            <a:off x="6546850" y="3786188"/>
            <a:ext cx="644525" cy="2825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8" name="Elipse 7"/>
          <p:cNvSpPr/>
          <p:nvPr/>
        </p:nvSpPr>
        <p:spPr>
          <a:xfrm>
            <a:off x="5676900" y="4157663"/>
            <a:ext cx="806450" cy="32543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9" name="Elipse 8"/>
          <p:cNvSpPr/>
          <p:nvPr/>
        </p:nvSpPr>
        <p:spPr>
          <a:xfrm>
            <a:off x="6559550" y="4125913"/>
            <a:ext cx="773113" cy="35718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2" name="Elipse 11"/>
          <p:cNvSpPr/>
          <p:nvPr/>
        </p:nvSpPr>
        <p:spPr>
          <a:xfrm>
            <a:off x="5676900" y="4394200"/>
            <a:ext cx="857250" cy="34448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3" name="Elipse 12"/>
          <p:cNvSpPr/>
          <p:nvPr/>
        </p:nvSpPr>
        <p:spPr>
          <a:xfrm>
            <a:off x="6546850" y="4394200"/>
            <a:ext cx="798513" cy="36671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Chave esquerda 14"/>
          <p:cNvSpPr/>
          <p:nvPr/>
        </p:nvSpPr>
        <p:spPr>
          <a:xfrm>
            <a:off x="5537200" y="4919663"/>
            <a:ext cx="46038" cy="992187"/>
          </a:xfrm>
          <a:prstGeom prst="lef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altLang="pt-BR" smtClean="0">
                <a:solidFill>
                  <a:srgbClr val="FF0000"/>
                </a:solidFill>
              </a:rPr>
              <a:t>Resultados</a:t>
            </a:r>
          </a:p>
        </p:txBody>
      </p:sp>
      <p:sp>
        <p:nvSpPr>
          <p:cNvPr id="21507" name="Espaço Reservado para Conteúdo 2"/>
          <p:cNvSpPr>
            <a:spLocks noGrp="1"/>
          </p:cNvSpPr>
          <p:nvPr>
            <p:ph idx="1"/>
          </p:nvPr>
        </p:nvSpPr>
        <p:spPr>
          <a:xfrm>
            <a:off x="1066800" y="1819275"/>
            <a:ext cx="10058400" cy="4362450"/>
          </a:xfrm>
        </p:spPr>
        <p:txBody>
          <a:bodyPr/>
          <a:lstStyle/>
          <a:p>
            <a:pPr eaLnBrk="1" hangingPunct="1"/>
            <a:r>
              <a:rPr lang="pt-BR" altLang="pt-BR" smtClean="0"/>
              <a:t>Entre os neonatos tratados com </a:t>
            </a:r>
            <a:r>
              <a:rPr lang="pt-BR" altLang="pt-BR" smtClean="0">
                <a:solidFill>
                  <a:srgbClr val="0000FF"/>
                </a:solidFill>
              </a:rPr>
              <a:t>cafeína, o risco de desenvolver taquicardia foi menor que o grupo Aminofilina</a:t>
            </a:r>
            <a:r>
              <a:rPr lang="pt-BR" altLang="pt-BR" smtClean="0"/>
              <a:t> (RR 0,30; Intervalo de confiança de 95% 0,15 a 0,60, P &lt;0,001).</a:t>
            </a:r>
          </a:p>
          <a:p>
            <a:pPr eaLnBrk="1" hangingPunct="1"/>
            <a:r>
              <a:rPr lang="pt-BR" altLang="pt-BR" smtClean="0"/>
              <a:t>Nenhuma diferença significativa foi encontrada no risco de desenvolver intolerância alimentar (17% vs 22,8%, RR 0,74; IC 95% 0,39 a 1,40, P = 0,35), nervosismo (8% vs 9%, RR 0,87; intervalo de 95% IC 0,31-2,49, P = 0,81) ou anormalidade glicêmica (3% vs 3%, RR 1,02; IC 95% faixa de 0,21 a 4,92, P = 0,97).</a:t>
            </a:r>
          </a:p>
          <a:p>
            <a:pPr eaLnBrk="1" hangingPunct="1"/>
            <a:r>
              <a:rPr lang="pt-BR" altLang="pt-BR" smtClean="0"/>
              <a:t>Em 42 recém-nascidos que estavam com doses de manutenção padrão de cafeína, o nível médio de cafeína plasmática foi de 14,4 (5)mg/L.</a:t>
            </a:r>
          </a:p>
          <a:p>
            <a:pPr eaLnBrk="1" hangingPunct="1"/>
            <a:r>
              <a:rPr lang="pt-BR" altLang="pt-BR" smtClean="0"/>
              <a:t>Aproximadamente 93% (n = 39) caíram dentro de um intervalo terapêutico recomendado, apenas 7,1% (n = 3) ultrapassaram a janela terapêutica. </a:t>
            </a:r>
          </a:p>
          <a:p>
            <a:pPr eaLnBrk="1" hangingPunct="1"/>
            <a:r>
              <a:rPr lang="pt-BR" altLang="pt-BR" smtClean="0"/>
              <a:t>Chance (IC 95%) de ocorrência de apneia e dessaturação isolada na faixa terapêutica recomendada de cafeína foi de 0,34 (0,02; 6,04) e 0,09 (0,007; 1,17), respectivamente, assim como os níveis supraterapêuticos.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eaLnBrk="1" hangingPunct="1"/>
            <a:r>
              <a:rPr lang="pt-BR" altLang="pt-BR" smtClean="0">
                <a:solidFill>
                  <a:srgbClr val="FF33CC"/>
                </a:solidFill>
              </a:rPr>
              <a:t>Resultados</a:t>
            </a:r>
          </a:p>
        </p:txBody>
      </p:sp>
      <p:sp>
        <p:nvSpPr>
          <p:cNvPr id="22531" name="Espaço Reservado para Conteúdo 2"/>
          <p:cNvSpPr>
            <a:spLocks noGrp="1"/>
          </p:cNvSpPr>
          <p:nvPr>
            <p:ph idx="1"/>
          </p:nvPr>
        </p:nvSpPr>
        <p:spPr>
          <a:xfrm>
            <a:off x="1066800" y="2095500"/>
            <a:ext cx="10058400" cy="3932238"/>
          </a:xfrm>
        </p:spPr>
        <p:txBody>
          <a:bodyPr/>
          <a:lstStyle/>
          <a:p>
            <a:pPr eaLnBrk="1" hangingPunct="1"/>
            <a:r>
              <a:rPr lang="pt-BR" altLang="pt-BR" smtClean="0"/>
              <a:t>Em 50 recém-nascidos com aminofilina, o nível mediano (IQR) do fármaco foi de 12,9 (6,3, 19,5), de um mínimo de 0,68 e máximo 50,37 mg/l.</a:t>
            </a:r>
          </a:p>
          <a:p>
            <a:pPr lvl="1" eaLnBrk="1" hangingPunct="1"/>
            <a:r>
              <a:rPr lang="pt-BR" altLang="pt-BR" smtClean="0"/>
              <a:t>A maioria deles 52% (n = 26) alcançado acima do intervalo terapêutico. </a:t>
            </a:r>
          </a:p>
          <a:p>
            <a:pPr lvl="1" eaLnBrk="1" hangingPunct="1"/>
            <a:r>
              <a:rPr lang="pt-BR" altLang="pt-BR" smtClean="0"/>
              <a:t>24% dos neonatos atingiram a faixa terapêutica (n = 12) e sub-terapêutica (n = 12). </a:t>
            </a:r>
          </a:p>
          <a:p>
            <a:pPr lvl="1" eaLnBrk="1" hangingPunct="1"/>
            <a:r>
              <a:rPr lang="pt-BR" altLang="pt-BR" smtClean="0"/>
              <a:t>Chances (IC95%) de ocorrência de apneia e dessaturação isolada na dose terapêutica recomendada de aminofilina foi de 0,30 (0,05; 1,58) e de 0,93 (0,08; 10,0) bem como níveis terapêuticos inadequados, respectivamente.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eaLnBrk="1" hangingPunct="1"/>
            <a:r>
              <a:rPr lang="pt-BR" altLang="pt-BR" smtClean="0">
                <a:solidFill>
                  <a:srgbClr val="FF33CC"/>
                </a:solidFill>
              </a:rPr>
              <a:t>Resultados</a:t>
            </a:r>
          </a:p>
        </p:txBody>
      </p:sp>
      <p:sp>
        <p:nvSpPr>
          <p:cNvPr id="23555" name="Espaço Reservado para Conteúdo 2"/>
          <p:cNvSpPr>
            <a:spLocks noGrp="1"/>
          </p:cNvSpPr>
          <p:nvPr>
            <p:ph idx="1"/>
          </p:nvPr>
        </p:nvSpPr>
        <p:spPr/>
        <p:txBody>
          <a:bodyPr/>
          <a:lstStyle/>
          <a:p>
            <a:pPr eaLnBrk="1" hangingPunct="1"/>
            <a:r>
              <a:rPr lang="pt-BR" altLang="pt-BR" smtClean="0"/>
              <a:t>Um recém-nascido grande para a idade gestacional (GIG) de cada grupo foi excluído para análise de subgrupo, já que o número de bebês GIG foi muito pequeno para analisar. </a:t>
            </a:r>
          </a:p>
          <a:p>
            <a:pPr eaLnBrk="1" hangingPunct="1"/>
            <a:r>
              <a:rPr lang="pt-BR" altLang="pt-BR" smtClean="0"/>
              <a:t>Na categoria  de Recém-nascidos AIG, episódios contínuos de apneia durante a primeira semana de terapia foram consistentemente altos no grupo cafeína [1-3 dias (p = 0,01) e 4-7 dias (p &lt;0,001)].</a:t>
            </a:r>
          </a:p>
          <a:p>
            <a:pPr lvl="1" eaLnBrk="1" hangingPunct="1"/>
            <a:r>
              <a:rPr lang="pt-BR" altLang="pt-BR" smtClean="0">
                <a:solidFill>
                  <a:srgbClr val="FF0000"/>
                </a:solidFill>
              </a:rPr>
              <a:t>Durante 4-7 dias de terapia, o grupo cafeína mostrou ter maior TMA (P = 0,001</a:t>
            </a:r>
            <a:r>
              <a:rPr lang="pt-BR" altLang="pt-BR" smtClean="0"/>
              <a:t>). </a:t>
            </a:r>
          </a:p>
          <a:p>
            <a:pPr lvl="1" eaLnBrk="1" hangingPunct="1"/>
            <a:r>
              <a:rPr lang="pt-BR" altLang="pt-BR" smtClean="0"/>
              <a:t>A </a:t>
            </a:r>
            <a:r>
              <a:rPr lang="pt-BR" altLang="pt-BR" smtClean="0">
                <a:solidFill>
                  <a:srgbClr val="FF0000"/>
                </a:solidFill>
              </a:rPr>
              <a:t>dessaturação persistente no grupo da cafeína foi maior do que a aminofilina durante os primeiros 3 dias de terapia</a:t>
            </a:r>
            <a:r>
              <a:rPr lang="pt-BR" altLang="pt-BR" smtClean="0"/>
              <a:t> (P = 0,006) do que na segunda semana de terapia. </a:t>
            </a:r>
          </a:p>
          <a:p>
            <a:pPr lvl="1" eaLnBrk="1" hangingPunct="1"/>
            <a:r>
              <a:rPr lang="pt-BR" altLang="pt-BR" smtClean="0">
                <a:solidFill>
                  <a:srgbClr val="FF0000"/>
                </a:solidFill>
              </a:rPr>
              <a:t>O grupo aminofilina apresentou mais episódios de dessaturação</a:t>
            </a:r>
            <a:r>
              <a:rPr lang="pt-BR" altLang="pt-BR" smtClean="0"/>
              <a:t> (P = &lt;0,001) e </a:t>
            </a:r>
            <a:r>
              <a:rPr lang="pt-BR" altLang="pt-BR" smtClean="0">
                <a:solidFill>
                  <a:srgbClr val="FF0000"/>
                </a:solidFill>
              </a:rPr>
              <a:t>teve uma FC média maior no dia 2</a:t>
            </a:r>
            <a:r>
              <a:rPr lang="pt-BR" altLang="pt-BR" smtClean="0"/>
              <a:t> (P = 0,007) e no dia 3 (P = 0,002) (</a:t>
            </a:r>
            <a:r>
              <a:rPr lang="pt-BR" altLang="pt-BR" smtClean="0">
                <a:solidFill>
                  <a:srgbClr val="0000FF"/>
                </a:solidFill>
              </a:rPr>
              <a:t>Tabela III</a:t>
            </a:r>
            <a:r>
              <a:rPr lang="pt-BR" altLang="pt-BR" smtClean="0"/>
              <a: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eaLnBrk="1" hangingPunct="1"/>
            <a:r>
              <a:rPr lang="pt-BR" altLang="pt-BR" smtClean="0"/>
              <a:t>Resultados</a:t>
            </a:r>
          </a:p>
        </p:txBody>
      </p:sp>
      <p:sp>
        <p:nvSpPr>
          <p:cNvPr id="24579" name="Espaço Reservado para Conteúdo 2"/>
          <p:cNvSpPr>
            <a:spLocks noGrp="1"/>
          </p:cNvSpPr>
          <p:nvPr>
            <p:ph idx="1"/>
          </p:nvPr>
        </p:nvSpPr>
        <p:spPr/>
        <p:txBody>
          <a:bodyPr/>
          <a:lstStyle/>
          <a:p>
            <a:pPr eaLnBrk="1" hangingPunct="1"/>
            <a:r>
              <a:rPr lang="pt-BR" altLang="pt-BR" smtClean="0"/>
              <a:t>Entre os bebês PIG, durante os primeiros 3 dias de terapia, os episódios de apneia foram maiores no grupo cafeína (P = 0,01).</a:t>
            </a:r>
          </a:p>
          <a:p>
            <a:pPr eaLnBrk="1" hangingPunct="1"/>
            <a:r>
              <a:rPr lang="pt-BR" altLang="pt-BR" smtClean="0"/>
              <a:t>Neonatos no grupo cafeína tiveram dessaturações isoladas significativamente maiores durante a primeira semana de tratamento [1-3 dias (P &lt;0,001) e 4-7 dias (P &lt;0,001)]. </a:t>
            </a:r>
          </a:p>
          <a:p>
            <a:pPr eaLnBrk="1" hangingPunct="1"/>
            <a:r>
              <a:rPr lang="pt-BR" altLang="pt-BR" smtClean="0"/>
              <a:t>Nos RNs AIG, o grupo da aminofilina teve maior média de FC no dia 2 (P = 0,007) e dia 3 (P = 0,002) (Tabela III).</a:t>
            </a:r>
          </a:p>
        </p:txBody>
      </p:sp>
      <p:pic>
        <p:nvPicPr>
          <p:cNvPr id="24580"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423863"/>
            <a:ext cx="10058400" cy="591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Elipse 6"/>
          <p:cNvSpPr/>
          <p:nvPr/>
        </p:nvSpPr>
        <p:spPr>
          <a:xfrm>
            <a:off x="3309938" y="1746250"/>
            <a:ext cx="798512" cy="312738"/>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pt-BR"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8" name="Elipse 7"/>
          <p:cNvSpPr/>
          <p:nvPr/>
        </p:nvSpPr>
        <p:spPr>
          <a:xfrm>
            <a:off x="3309938" y="2024063"/>
            <a:ext cx="798512" cy="312737"/>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pt-BR"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9" name="Elipse 8"/>
          <p:cNvSpPr/>
          <p:nvPr/>
        </p:nvSpPr>
        <p:spPr>
          <a:xfrm>
            <a:off x="3309938" y="2960688"/>
            <a:ext cx="798512" cy="312737"/>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pt-BR"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0" name="Elipse 9"/>
          <p:cNvSpPr/>
          <p:nvPr/>
        </p:nvSpPr>
        <p:spPr>
          <a:xfrm>
            <a:off x="3309938" y="3605213"/>
            <a:ext cx="798512" cy="312737"/>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pt-BR"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Elipse 10"/>
          <p:cNvSpPr/>
          <p:nvPr/>
        </p:nvSpPr>
        <p:spPr>
          <a:xfrm>
            <a:off x="4503738" y="4848225"/>
            <a:ext cx="1033462" cy="382588"/>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pt-BR"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2" name="Elipse 11"/>
          <p:cNvSpPr/>
          <p:nvPr/>
        </p:nvSpPr>
        <p:spPr>
          <a:xfrm>
            <a:off x="4503738" y="3914775"/>
            <a:ext cx="596900" cy="312738"/>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pt-BR"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3" name="Elipse 12"/>
          <p:cNvSpPr/>
          <p:nvPr/>
        </p:nvSpPr>
        <p:spPr>
          <a:xfrm>
            <a:off x="4402138" y="4159250"/>
            <a:ext cx="798512" cy="312738"/>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pt-BR"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4" name="Elipse 13"/>
          <p:cNvSpPr/>
          <p:nvPr/>
        </p:nvSpPr>
        <p:spPr>
          <a:xfrm>
            <a:off x="4583113" y="5062538"/>
            <a:ext cx="1033462" cy="382587"/>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pt-BR"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pPr eaLnBrk="1" hangingPunct="1"/>
            <a:r>
              <a:rPr lang="pt-BR" altLang="pt-BR" smtClean="0">
                <a:solidFill>
                  <a:srgbClr val="FF33CC"/>
                </a:solidFill>
              </a:rPr>
              <a:t>Discussão</a:t>
            </a:r>
          </a:p>
        </p:txBody>
      </p:sp>
      <p:sp>
        <p:nvSpPr>
          <p:cNvPr id="25603" name="Espaço Reservado para Conteúdo 2"/>
          <p:cNvSpPr>
            <a:spLocks noGrp="1"/>
          </p:cNvSpPr>
          <p:nvPr>
            <p:ph idx="1"/>
          </p:nvPr>
        </p:nvSpPr>
        <p:spPr>
          <a:xfrm>
            <a:off x="1066800" y="1819275"/>
            <a:ext cx="10058400" cy="4581525"/>
          </a:xfrm>
        </p:spPr>
        <p:txBody>
          <a:bodyPr/>
          <a:lstStyle/>
          <a:p>
            <a:pPr eaLnBrk="1" hangingPunct="1"/>
            <a:r>
              <a:rPr lang="pt-BR" altLang="pt-BR" smtClean="0">
                <a:solidFill>
                  <a:srgbClr val="0000FF"/>
                </a:solidFill>
              </a:rPr>
              <a:t>No presente estudo, os episódios apneicos foram encontrados semelhante em ambos os tratados com cafeína e aminofilina durante os primeiros 3 dias e a segunda semana de terapia.</a:t>
            </a:r>
          </a:p>
          <a:p>
            <a:pPr eaLnBrk="1" hangingPunct="1"/>
            <a:r>
              <a:rPr lang="pt-BR" altLang="pt-BR" smtClean="0"/>
              <a:t>Não foram observadas diferenças no TMA, dessaturações isoladas e tempo para resolução da apneia. </a:t>
            </a:r>
          </a:p>
          <a:p>
            <a:pPr eaLnBrk="1" hangingPunct="1"/>
            <a:r>
              <a:rPr lang="pt-BR" altLang="pt-BR" smtClean="0">
                <a:solidFill>
                  <a:srgbClr val="0000FF"/>
                </a:solidFill>
              </a:rPr>
              <a:t>O risco de desenvolver taquicardia em recém-nascidos tratados com cafeína foi menor</a:t>
            </a:r>
            <a:r>
              <a:rPr lang="pt-BR" altLang="pt-BR" smtClean="0"/>
              <a:t> em relação ao grupo aminofilina. </a:t>
            </a:r>
          </a:p>
          <a:p>
            <a:pPr eaLnBrk="1" hangingPunct="1"/>
            <a:r>
              <a:rPr lang="pt-BR" altLang="pt-BR" smtClean="0"/>
              <a:t>No entanto, houve diferenças significativas observadas na eficácia ou eventos entre cafeína e aminofilina em subgrupo de neonatos PIG e AIG.</a:t>
            </a:r>
          </a:p>
          <a:p>
            <a:pPr eaLnBrk="1" hangingPunct="1"/>
            <a:r>
              <a:rPr lang="pt-BR" altLang="pt-BR" smtClean="0">
                <a:solidFill>
                  <a:srgbClr val="FF0000"/>
                </a:solidFill>
              </a:rPr>
              <a:t>As limitações do presente estudo foram devido:</a:t>
            </a:r>
          </a:p>
          <a:p>
            <a:pPr lvl="1" eaLnBrk="1" hangingPunct="1"/>
            <a:r>
              <a:rPr lang="pt-BR" altLang="pt-BR" smtClean="0"/>
              <a:t>Fato de ter sido um estudo aberto de um único centro.</a:t>
            </a:r>
          </a:p>
          <a:p>
            <a:pPr lvl="1" eaLnBrk="1" hangingPunct="1"/>
            <a:r>
              <a:rPr lang="pt-BR" altLang="pt-BR" smtClean="0"/>
              <a:t>Os médicos assistentes não foram “cegados”. </a:t>
            </a:r>
          </a:p>
          <a:p>
            <a:pPr lvl="1" eaLnBrk="1" hangingPunct="1"/>
            <a:r>
              <a:rPr lang="pt-BR" altLang="pt-BR" smtClean="0"/>
              <a:t>Existem poucos estudos comparando a eficácia e segurança da cafeína e aminofilina [4-7]. </a:t>
            </a:r>
          </a:p>
          <a:p>
            <a:pPr lvl="1" eaLnBrk="1" hangingPunct="1"/>
            <a:r>
              <a:rPr lang="pt-BR" altLang="pt-BR" smtClean="0"/>
              <a:t>A maioria dos ensaios foi realizada em países desenvolvidos.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pPr eaLnBrk="1" hangingPunct="1"/>
            <a:r>
              <a:rPr lang="pt-BR" altLang="pt-BR" smtClean="0">
                <a:solidFill>
                  <a:srgbClr val="FF33CC"/>
                </a:solidFill>
              </a:rPr>
              <a:t>Discussão</a:t>
            </a:r>
          </a:p>
        </p:txBody>
      </p:sp>
      <p:sp>
        <p:nvSpPr>
          <p:cNvPr id="26627" name="Espaço Reservado para Conteúdo 2"/>
          <p:cNvSpPr>
            <a:spLocks noGrp="1"/>
          </p:cNvSpPr>
          <p:nvPr>
            <p:ph idx="1"/>
          </p:nvPr>
        </p:nvSpPr>
        <p:spPr>
          <a:xfrm>
            <a:off x="1066800" y="1831975"/>
            <a:ext cx="10058400" cy="3932238"/>
          </a:xfrm>
        </p:spPr>
        <p:txBody>
          <a:bodyPr/>
          <a:lstStyle/>
          <a:p>
            <a:pPr eaLnBrk="1" hangingPunct="1"/>
            <a:r>
              <a:rPr lang="pt-BR" altLang="pt-BR" smtClean="0"/>
              <a:t>Um estudo recente [8] comparou a incidência de apneia entre cafeína e aminofilina em bebês tratados e acompanharam os recém-nascidos recrutados por 10 dias de vida.</a:t>
            </a:r>
          </a:p>
          <a:p>
            <a:pPr eaLnBrk="1" hangingPunct="1"/>
            <a:r>
              <a:rPr lang="pt-BR" altLang="pt-BR" smtClean="0"/>
              <a:t>O estudo relatou que bebês com aminofilina di-hidratada tinham aproximadamente 10% menos risco de desenvolver apneia do que a cafeína anidra.</a:t>
            </a:r>
          </a:p>
          <a:p>
            <a:pPr eaLnBrk="1" hangingPunct="1"/>
            <a:r>
              <a:rPr lang="pt-BR" altLang="pt-BR" smtClean="0"/>
              <a:t>Os resultados do presente estudo foram comparáveis ​​aos de Scanlon et al. [6] em que as doses padrão de aminofilina resultaram em menor frequência de apneia na primeira semana de terapia quando comparada com doses padrão de cafeína.</a:t>
            </a:r>
          </a:p>
          <a:p>
            <a:pPr eaLnBrk="1" hangingPunct="1"/>
            <a:r>
              <a:rPr lang="pt-BR" altLang="pt-BR" smtClean="0"/>
              <a:t>A </a:t>
            </a:r>
            <a:r>
              <a:rPr lang="pt-BR" altLang="pt-BR" smtClean="0">
                <a:solidFill>
                  <a:srgbClr val="FF0000"/>
                </a:solidFill>
              </a:rPr>
              <a:t>taquicardia foi o principal evento adverso agudo observado em neonatos tratados com aminofilina</a:t>
            </a:r>
            <a:r>
              <a:rPr lang="pt-BR" altLang="pt-BR" smtClean="0"/>
              <a:t> e foi comparável a observação com outros estudos [4-8].</a:t>
            </a:r>
          </a:p>
          <a:p>
            <a:pPr eaLnBrk="1" hangingPunct="1"/>
            <a:endParaRPr lang="pt-BR" altLang="pt-BR"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pPr eaLnBrk="1" hangingPunct="1"/>
            <a:r>
              <a:rPr lang="pt-BR" altLang="pt-BR" smtClean="0">
                <a:solidFill>
                  <a:srgbClr val="FF33CC"/>
                </a:solidFill>
              </a:rPr>
              <a:t>Conclusão</a:t>
            </a:r>
          </a:p>
        </p:txBody>
      </p:sp>
      <p:sp>
        <p:nvSpPr>
          <p:cNvPr id="27651" name="Espaço Reservado para Conteúdo 2"/>
          <p:cNvSpPr>
            <a:spLocks noGrp="1"/>
          </p:cNvSpPr>
          <p:nvPr>
            <p:ph idx="1"/>
          </p:nvPr>
        </p:nvSpPr>
        <p:spPr/>
        <p:txBody>
          <a:bodyPr/>
          <a:lstStyle/>
          <a:p>
            <a:pPr eaLnBrk="1" hangingPunct="1"/>
            <a:r>
              <a:rPr lang="pt-BR" altLang="pt-BR" smtClean="0">
                <a:solidFill>
                  <a:srgbClr val="0000FF"/>
                </a:solidFill>
              </a:rPr>
              <a:t>Tanto a cafeína como a aminofilina são igualmente eficazes na redução das apneias</a:t>
            </a:r>
            <a:r>
              <a:rPr lang="pt-BR" altLang="pt-BR" smtClean="0"/>
              <a:t>.</a:t>
            </a:r>
          </a:p>
          <a:p>
            <a:pPr eaLnBrk="1" hangingPunct="1"/>
            <a:r>
              <a:rPr lang="pt-BR" altLang="pt-BR" smtClean="0"/>
              <a:t> Talvez mais pesquisas devam ser realizadas para comparar a segurança e eficácia das metilxantinas nos RNs AIG e PIG separadamente. </a:t>
            </a:r>
          </a:p>
          <a:p>
            <a:pPr eaLnBrk="1" hangingPunct="1"/>
            <a:r>
              <a:rPr lang="pt-BR" altLang="pt-BR" smtClean="0"/>
              <a:t>Sabendo que a taquicardia é proeminentemente vista em bebês tratados com aminofilina, a otimização da dosagem de aminofilina pode ser tentada para a população prematura em países em desenvolvimento. </a:t>
            </a:r>
          </a:p>
          <a:p>
            <a:pPr eaLnBrk="1" hangingPunct="1"/>
            <a:r>
              <a:rPr lang="pt-BR" altLang="pt-BR" smtClean="0">
                <a:solidFill>
                  <a:srgbClr val="0000FF"/>
                </a:solidFill>
              </a:rPr>
              <a:t>O uso de aminofilina pode ser continuada sob supervisão rigorosa quando em situação de pobres recursos como na Índia.</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1389063" y="2978150"/>
            <a:ext cx="9848850" cy="2673350"/>
          </a:xfrm>
          <a:ln w="57150">
            <a:solidFill>
              <a:srgbClr val="009900"/>
            </a:solidFill>
            <a:miter lim="800000"/>
            <a:headEnd/>
            <a:tailEnd/>
          </a:ln>
        </p:spPr>
        <p:txBody>
          <a:bodyPr/>
          <a:lstStyle/>
          <a:p>
            <a:pPr eaLnBrk="1" hangingPunct="1">
              <a:buFont typeface="Garamond" panose="02020404030301010803" pitchFamily="18" charset="0"/>
              <a:buNone/>
            </a:pPr>
            <a:r>
              <a:rPr lang="pt-BR" altLang="pt-BR" smtClean="0"/>
              <a:t>                                              </a:t>
            </a:r>
            <a:r>
              <a:rPr lang="pt-BR" altLang="pt-BR" b="1" smtClean="0">
                <a:solidFill>
                  <a:srgbClr val="FF33CC"/>
                </a:solidFill>
              </a:rPr>
              <a:t>O QUE JÁ É CONHECIDO?</a:t>
            </a:r>
          </a:p>
          <a:p>
            <a:pPr eaLnBrk="1" hangingPunct="1">
              <a:buFont typeface="Garamond" panose="02020404030301010803" pitchFamily="18" charset="0"/>
              <a:buNone/>
            </a:pPr>
            <a:r>
              <a:rPr lang="pt-BR" altLang="pt-BR" smtClean="0"/>
              <a:t>• Tanto a cafeína quanto a aminofilina são usadas para reduzir as crises de apneia em bebês prematuros com apneia da prematuridade.</a:t>
            </a:r>
          </a:p>
          <a:p>
            <a:pPr eaLnBrk="1" hangingPunct="1">
              <a:buFont typeface="Garamond" panose="02020404030301010803" pitchFamily="18" charset="0"/>
              <a:buNone/>
            </a:pPr>
            <a:r>
              <a:rPr lang="pt-BR" altLang="pt-BR" smtClean="0"/>
              <a:t>                                           </a:t>
            </a:r>
            <a:r>
              <a:rPr lang="pt-BR" altLang="pt-BR" b="1" smtClean="0">
                <a:solidFill>
                  <a:srgbClr val="FF33CC"/>
                </a:solidFill>
              </a:rPr>
              <a:t>O QUE ESTÁ ESTUDO ADICIONA?</a:t>
            </a:r>
          </a:p>
          <a:p>
            <a:pPr eaLnBrk="1" hangingPunct="1"/>
            <a:r>
              <a:rPr lang="pt-BR" altLang="pt-BR" smtClean="0"/>
              <a:t>• A administração de aminofilina é tão eficaz quanto a cafeína para a apneia da prematuridade, tanto na categoria Adequados para a idade gestacional como pequenos para a idade gestacional e pode continuar a ser usada em ambientes com poucos recursos.</a:t>
            </a:r>
          </a:p>
        </p:txBody>
      </p:sp>
      <p:pic>
        <p:nvPicPr>
          <p:cNvPr id="28675" name="Imagem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563" y="709613"/>
            <a:ext cx="10607675"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p:txBody>
          <a:bodyPr/>
          <a:lstStyle/>
          <a:p>
            <a:pPr algn="ctr" eaLnBrk="1" hangingPunct="1"/>
            <a:r>
              <a:rPr lang="pt-BR" altLang="pt-BR" b="1" smtClean="0">
                <a:solidFill>
                  <a:srgbClr val="FF33CC"/>
                </a:solidFill>
              </a:rPr>
              <a:t>ABSTRACT</a:t>
            </a:r>
          </a:p>
        </p:txBody>
      </p:sp>
      <p:pic>
        <p:nvPicPr>
          <p:cNvPr id="2969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738" y="2179638"/>
            <a:ext cx="10539412" cy="393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pPr algn="ctr" eaLnBrk="1" hangingPunct="1"/>
            <a:r>
              <a:rPr lang="pt-BR" altLang="pt-BR" b="1" smtClean="0">
                <a:solidFill>
                  <a:srgbClr val="FF33CC"/>
                </a:solidFill>
              </a:rPr>
              <a:t>REFERENCES</a:t>
            </a:r>
          </a:p>
        </p:txBody>
      </p:sp>
      <p:sp>
        <p:nvSpPr>
          <p:cNvPr id="3" name="Espaço Reservado para Conteúdo 2"/>
          <p:cNvSpPr>
            <a:spLocks noGrp="1"/>
          </p:cNvSpPr>
          <p:nvPr>
            <p:ph idx="1"/>
          </p:nvPr>
        </p:nvSpPr>
        <p:spPr/>
        <p:txBody>
          <a:bodyPr rtlCol="0">
            <a:normAutofit fontScale="85000" lnSpcReduction="20000"/>
          </a:bodyPr>
          <a:lstStyle/>
          <a:p>
            <a:pPr marL="182880" indent="-182880" eaLnBrk="1" fontAlgn="auto" hangingPunct="1">
              <a:spcAft>
                <a:spcPts val="0"/>
              </a:spcAft>
              <a:buClr>
                <a:schemeClr val="tx1">
                  <a:lumMod val="85000"/>
                  <a:lumOff val="15000"/>
                </a:schemeClr>
              </a:buClr>
              <a:defRPr/>
            </a:pPr>
            <a:r>
              <a:rPr lang="pt-BR" dirty="0"/>
              <a:t>1. Abu-</a:t>
            </a:r>
            <a:r>
              <a:rPr lang="pt-BR" dirty="0" err="1"/>
              <a:t>Shaweesh</a:t>
            </a:r>
            <a:r>
              <a:rPr lang="pt-BR" dirty="0"/>
              <a:t> JM, Martin RJ. Neonatal </a:t>
            </a:r>
            <a:r>
              <a:rPr lang="pt-BR" dirty="0" err="1"/>
              <a:t>apnea</a:t>
            </a:r>
            <a:r>
              <a:rPr lang="pt-BR" dirty="0"/>
              <a:t>: </a:t>
            </a:r>
            <a:r>
              <a:rPr lang="pt-BR" dirty="0" err="1"/>
              <a:t>what’s</a:t>
            </a:r>
            <a:r>
              <a:rPr lang="pt-BR" dirty="0"/>
              <a:t> new? </a:t>
            </a:r>
            <a:r>
              <a:rPr lang="pt-BR" dirty="0" err="1"/>
              <a:t>Pediatr</a:t>
            </a:r>
            <a:r>
              <a:rPr lang="pt-BR" dirty="0"/>
              <a:t> </a:t>
            </a:r>
            <a:r>
              <a:rPr lang="pt-BR" dirty="0" err="1"/>
              <a:t>Pulmonol</a:t>
            </a:r>
            <a:r>
              <a:rPr lang="pt-BR" dirty="0"/>
              <a:t>. 2008;43:937-44.</a:t>
            </a:r>
          </a:p>
          <a:p>
            <a:pPr marL="182880" indent="-182880" eaLnBrk="1" fontAlgn="auto" hangingPunct="1">
              <a:spcAft>
                <a:spcPts val="0"/>
              </a:spcAft>
              <a:buClr>
                <a:schemeClr val="tx1">
                  <a:lumMod val="85000"/>
                  <a:lumOff val="15000"/>
                </a:schemeClr>
              </a:buClr>
              <a:defRPr/>
            </a:pPr>
            <a:r>
              <a:rPr lang="pt-BR" dirty="0"/>
              <a:t>2. Henderson-</a:t>
            </a:r>
            <a:r>
              <a:rPr lang="pt-BR" dirty="0" err="1"/>
              <a:t>Smart</a:t>
            </a:r>
            <a:r>
              <a:rPr lang="pt-BR" dirty="0"/>
              <a:t> DJ, De </a:t>
            </a:r>
            <a:r>
              <a:rPr lang="pt-BR" dirty="0" err="1"/>
              <a:t>Paoli</a:t>
            </a:r>
            <a:r>
              <a:rPr lang="pt-BR" dirty="0"/>
              <a:t> AG. </a:t>
            </a:r>
            <a:r>
              <a:rPr lang="pt-BR" dirty="0" err="1"/>
              <a:t>Methylxanthine</a:t>
            </a:r>
            <a:r>
              <a:rPr lang="pt-BR" dirty="0"/>
              <a:t> </a:t>
            </a:r>
            <a:r>
              <a:rPr lang="pt-BR" dirty="0" err="1"/>
              <a:t>treatment</a:t>
            </a:r>
            <a:r>
              <a:rPr lang="pt-BR" dirty="0"/>
              <a:t> for </a:t>
            </a:r>
            <a:r>
              <a:rPr lang="pt-BR" dirty="0" err="1"/>
              <a:t>apnoea</a:t>
            </a:r>
            <a:r>
              <a:rPr lang="pt-BR" dirty="0"/>
              <a:t> in </a:t>
            </a:r>
            <a:r>
              <a:rPr lang="pt-BR" dirty="0" err="1"/>
              <a:t>preterm</a:t>
            </a:r>
            <a:r>
              <a:rPr lang="pt-BR" dirty="0"/>
              <a:t> </a:t>
            </a:r>
            <a:r>
              <a:rPr lang="pt-BR" dirty="0" err="1"/>
              <a:t>infants</a:t>
            </a:r>
            <a:r>
              <a:rPr lang="pt-BR" dirty="0"/>
              <a:t>. Cochrane </a:t>
            </a:r>
            <a:r>
              <a:rPr lang="pt-BR" dirty="0" err="1"/>
              <a:t>Database</a:t>
            </a:r>
            <a:r>
              <a:rPr lang="pt-BR" dirty="0"/>
              <a:t> </a:t>
            </a:r>
            <a:r>
              <a:rPr lang="pt-BR" dirty="0" err="1"/>
              <a:t>Syst</a:t>
            </a:r>
            <a:r>
              <a:rPr lang="pt-BR" dirty="0"/>
              <a:t> Rev. 2010;12: CD000432.</a:t>
            </a:r>
          </a:p>
          <a:p>
            <a:pPr marL="182880" indent="-182880" eaLnBrk="1" fontAlgn="auto" hangingPunct="1">
              <a:spcAft>
                <a:spcPts val="0"/>
              </a:spcAft>
              <a:buClr>
                <a:schemeClr val="tx1">
                  <a:lumMod val="85000"/>
                  <a:lumOff val="15000"/>
                </a:schemeClr>
              </a:buClr>
              <a:defRPr/>
            </a:pPr>
            <a:r>
              <a:rPr lang="pt-BR" dirty="0"/>
              <a:t>3. </a:t>
            </a:r>
            <a:r>
              <a:rPr lang="pt-BR" dirty="0" err="1"/>
              <a:t>Chaudhuri</a:t>
            </a:r>
            <a:r>
              <a:rPr lang="pt-BR" dirty="0"/>
              <a:t> M, </a:t>
            </a:r>
            <a:r>
              <a:rPr lang="pt-BR" dirty="0" err="1"/>
              <a:t>Garg</a:t>
            </a:r>
            <a:r>
              <a:rPr lang="pt-BR" dirty="0"/>
              <a:t> SK, </a:t>
            </a:r>
            <a:r>
              <a:rPr lang="pt-BR" dirty="0" err="1"/>
              <a:t>Narang</a:t>
            </a:r>
            <a:r>
              <a:rPr lang="pt-BR" dirty="0"/>
              <a:t> A, </a:t>
            </a:r>
            <a:r>
              <a:rPr lang="pt-BR" dirty="0" err="1"/>
              <a:t>Bhakoo</a:t>
            </a:r>
            <a:r>
              <a:rPr lang="pt-BR" dirty="0"/>
              <a:t> ON. </a:t>
            </a:r>
            <a:r>
              <a:rPr lang="pt-BR" dirty="0" err="1"/>
              <a:t>Kinetics</a:t>
            </a:r>
            <a:r>
              <a:rPr lang="pt-BR" dirty="0"/>
              <a:t> </a:t>
            </a:r>
            <a:r>
              <a:rPr lang="pt-BR" dirty="0" err="1"/>
              <a:t>of</a:t>
            </a:r>
            <a:r>
              <a:rPr lang="pt-BR" dirty="0"/>
              <a:t> </a:t>
            </a:r>
            <a:r>
              <a:rPr lang="pt-BR" dirty="0" err="1"/>
              <a:t>theophylline</a:t>
            </a:r>
            <a:r>
              <a:rPr lang="pt-BR" dirty="0"/>
              <a:t> in </a:t>
            </a:r>
            <a:r>
              <a:rPr lang="pt-BR" dirty="0" err="1"/>
              <a:t>apnea</a:t>
            </a:r>
            <a:r>
              <a:rPr lang="pt-BR" dirty="0"/>
              <a:t> </a:t>
            </a:r>
            <a:r>
              <a:rPr lang="pt-BR" dirty="0" err="1"/>
              <a:t>of</a:t>
            </a:r>
            <a:r>
              <a:rPr lang="pt-BR" dirty="0"/>
              <a:t> </a:t>
            </a:r>
            <a:r>
              <a:rPr lang="pt-BR" dirty="0" err="1"/>
              <a:t>prematurity</a:t>
            </a:r>
            <a:r>
              <a:rPr lang="pt-BR" dirty="0"/>
              <a:t> in </a:t>
            </a:r>
            <a:r>
              <a:rPr lang="pt-BR" dirty="0" err="1"/>
              <a:t>small</a:t>
            </a:r>
            <a:r>
              <a:rPr lang="pt-BR" dirty="0"/>
              <a:t> for </a:t>
            </a:r>
            <a:r>
              <a:rPr lang="pt-BR" dirty="0" err="1"/>
              <a:t>gestational</a:t>
            </a:r>
            <a:r>
              <a:rPr lang="pt-BR" dirty="0"/>
              <a:t> age babies. </a:t>
            </a:r>
            <a:r>
              <a:rPr lang="pt-BR" dirty="0" err="1"/>
              <a:t>Indian</a:t>
            </a:r>
            <a:r>
              <a:rPr lang="pt-BR" dirty="0"/>
              <a:t> </a:t>
            </a:r>
            <a:r>
              <a:rPr lang="pt-BR" dirty="0" err="1"/>
              <a:t>Pediatr</a:t>
            </a:r>
            <a:r>
              <a:rPr lang="pt-BR" dirty="0"/>
              <a:t>. 1996;33:181-7.</a:t>
            </a:r>
          </a:p>
          <a:p>
            <a:pPr marL="182880" indent="-182880" eaLnBrk="1" fontAlgn="auto" hangingPunct="1">
              <a:spcAft>
                <a:spcPts val="0"/>
              </a:spcAft>
              <a:buClr>
                <a:schemeClr val="tx1">
                  <a:lumMod val="85000"/>
                  <a:lumOff val="15000"/>
                </a:schemeClr>
              </a:buClr>
              <a:defRPr/>
            </a:pPr>
            <a:r>
              <a:rPr lang="pt-BR" dirty="0"/>
              <a:t>4. </a:t>
            </a:r>
            <a:r>
              <a:rPr lang="pt-BR" dirty="0" err="1"/>
              <a:t>Larsen</a:t>
            </a:r>
            <a:r>
              <a:rPr lang="pt-BR" dirty="0"/>
              <a:t> PB, </a:t>
            </a:r>
            <a:r>
              <a:rPr lang="pt-BR" dirty="0" err="1"/>
              <a:t>Brendstrup</a:t>
            </a:r>
            <a:r>
              <a:rPr lang="pt-BR" dirty="0"/>
              <a:t> L, </a:t>
            </a:r>
            <a:r>
              <a:rPr lang="pt-BR" dirty="0" err="1"/>
              <a:t>Skov</a:t>
            </a:r>
            <a:r>
              <a:rPr lang="pt-BR" dirty="0"/>
              <a:t> L, </a:t>
            </a:r>
            <a:r>
              <a:rPr lang="pt-BR" dirty="0" err="1"/>
              <a:t>Flachs</a:t>
            </a:r>
            <a:r>
              <a:rPr lang="pt-BR" dirty="0"/>
              <a:t> H. </a:t>
            </a:r>
            <a:r>
              <a:rPr lang="pt-BR" dirty="0" err="1"/>
              <a:t>Aminophylline</a:t>
            </a:r>
            <a:r>
              <a:rPr lang="pt-BR" dirty="0"/>
              <a:t> versus </a:t>
            </a:r>
            <a:r>
              <a:rPr lang="pt-BR" dirty="0" err="1"/>
              <a:t>caffeine</a:t>
            </a:r>
            <a:r>
              <a:rPr lang="pt-BR" dirty="0"/>
              <a:t> </a:t>
            </a:r>
            <a:r>
              <a:rPr lang="pt-BR" dirty="0" err="1"/>
              <a:t>citrate</a:t>
            </a:r>
            <a:r>
              <a:rPr lang="pt-BR" dirty="0"/>
              <a:t> for </a:t>
            </a:r>
            <a:r>
              <a:rPr lang="pt-BR" dirty="0" err="1"/>
              <a:t>apnea</a:t>
            </a:r>
            <a:r>
              <a:rPr lang="pt-BR" dirty="0"/>
              <a:t> </a:t>
            </a:r>
            <a:r>
              <a:rPr lang="pt-BR" dirty="0" err="1"/>
              <a:t>and</a:t>
            </a:r>
            <a:r>
              <a:rPr lang="pt-BR" dirty="0"/>
              <a:t> </a:t>
            </a:r>
            <a:r>
              <a:rPr lang="pt-BR" dirty="0" err="1"/>
              <a:t>bradycardia</a:t>
            </a:r>
            <a:r>
              <a:rPr lang="pt-BR" dirty="0"/>
              <a:t> </a:t>
            </a:r>
            <a:r>
              <a:rPr lang="pt-BR" dirty="0" err="1"/>
              <a:t>prophylaxis</a:t>
            </a:r>
            <a:r>
              <a:rPr lang="pt-BR" dirty="0"/>
              <a:t> in </a:t>
            </a:r>
            <a:r>
              <a:rPr lang="pt-BR" dirty="0" err="1"/>
              <a:t>premature</a:t>
            </a:r>
            <a:r>
              <a:rPr lang="pt-BR" dirty="0"/>
              <a:t> </a:t>
            </a:r>
            <a:r>
              <a:rPr lang="pt-BR" dirty="0" err="1"/>
              <a:t>neonates</a:t>
            </a:r>
            <a:r>
              <a:rPr lang="pt-BR" dirty="0"/>
              <a:t>. Acta </a:t>
            </a:r>
            <a:r>
              <a:rPr lang="pt-BR" dirty="0" err="1"/>
              <a:t>Paediatr</a:t>
            </a:r>
            <a:r>
              <a:rPr lang="pt-BR" dirty="0"/>
              <a:t> Oslo </a:t>
            </a:r>
            <a:r>
              <a:rPr lang="pt-BR" dirty="0" err="1"/>
              <a:t>Nor</a:t>
            </a:r>
            <a:r>
              <a:rPr lang="pt-BR" dirty="0"/>
              <a:t> 1992. 1995;84:360-4.</a:t>
            </a:r>
          </a:p>
          <a:p>
            <a:pPr marL="182880" indent="-182880" eaLnBrk="1" fontAlgn="auto" hangingPunct="1">
              <a:spcAft>
                <a:spcPts val="0"/>
              </a:spcAft>
              <a:buClr>
                <a:schemeClr val="tx1">
                  <a:lumMod val="85000"/>
                  <a:lumOff val="15000"/>
                </a:schemeClr>
              </a:buClr>
              <a:defRPr/>
            </a:pPr>
            <a:r>
              <a:rPr lang="pt-BR" dirty="0"/>
              <a:t>5. </a:t>
            </a:r>
            <a:r>
              <a:rPr lang="pt-BR" dirty="0" err="1"/>
              <a:t>Brouard</a:t>
            </a:r>
            <a:r>
              <a:rPr lang="pt-BR" dirty="0"/>
              <a:t> C, </a:t>
            </a:r>
            <a:r>
              <a:rPr lang="pt-BR" dirty="0" err="1"/>
              <a:t>Moriette</a:t>
            </a:r>
            <a:r>
              <a:rPr lang="pt-BR" dirty="0"/>
              <a:t> G, </a:t>
            </a:r>
            <a:r>
              <a:rPr lang="pt-BR" dirty="0" err="1"/>
              <a:t>Murat</a:t>
            </a:r>
            <a:r>
              <a:rPr lang="pt-BR" dirty="0"/>
              <a:t> I, </a:t>
            </a:r>
            <a:r>
              <a:rPr lang="pt-BR" dirty="0" err="1"/>
              <a:t>Flouvat</a:t>
            </a:r>
            <a:r>
              <a:rPr lang="pt-BR" dirty="0"/>
              <a:t> B, </a:t>
            </a:r>
            <a:r>
              <a:rPr lang="pt-BR" dirty="0" err="1"/>
              <a:t>Pajot</a:t>
            </a:r>
            <a:r>
              <a:rPr lang="pt-BR" dirty="0"/>
              <a:t> N, </a:t>
            </a:r>
            <a:r>
              <a:rPr lang="pt-BR" dirty="0" err="1"/>
              <a:t>WaltiH</a:t>
            </a:r>
            <a:r>
              <a:rPr lang="pt-BR" dirty="0"/>
              <a:t>, et al. </a:t>
            </a:r>
            <a:r>
              <a:rPr lang="pt-BR" dirty="0" err="1"/>
              <a:t>Comparative</a:t>
            </a:r>
            <a:r>
              <a:rPr lang="pt-BR" dirty="0"/>
              <a:t> </a:t>
            </a:r>
            <a:r>
              <a:rPr lang="pt-BR" dirty="0" err="1"/>
              <a:t>efficacy</a:t>
            </a:r>
            <a:r>
              <a:rPr lang="pt-BR" dirty="0"/>
              <a:t> </a:t>
            </a:r>
            <a:r>
              <a:rPr lang="pt-BR" dirty="0" err="1"/>
              <a:t>of</a:t>
            </a:r>
            <a:r>
              <a:rPr lang="pt-BR" dirty="0"/>
              <a:t> </a:t>
            </a:r>
            <a:r>
              <a:rPr lang="pt-BR" dirty="0" err="1"/>
              <a:t>theophylline</a:t>
            </a:r>
            <a:r>
              <a:rPr lang="pt-BR" dirty="0"/>
              <a:t> </a:t>
            </a:r>
            <a:r>
              <a:rPr lang="pt-BR" dirty="0" err="1"/>
              <a:t>and</a:t>
            </a:r>
            <a:r>
              <a:rPr lang="pt-BR" dirty="0"/>
              <a:t> </a:t>
            </a:r>
            <a:r>
              <a:rPr lang="pt-BR" dirty="0" err="1"/>
              <a:t>caffeine</a:t>
            </a:r>
            <a:r>
              <a:rPr lang="pt-BR" dirty="0"/>
              <a:t> in </a:t>
            </a:r>
            <a:r>
              <a:rPr lang="pt-BR" dirty="0" err="1"/>
              <a:t>the</a:t>
            </a:r>
            <a:r>
              <a:rPr lang="pt-BR" dirty="0"/>
              <a:t> </a:t>
            </a:r>
            <a:r>
              <a:rPr lang="pt-BR" dirty="0" err="1"/>
              <a:t>treatment</a:t>
            </a:r>
            <a:r>
              <a:rPr lang="pt-BR" dirty="0"/>
              <a:t> </a:t>
            </a:r>
            <a:r>
              <a:rPr lang="pt-BR" dirty="0" err="1"/>
              <a:t>of</a:t>
            </a:r>
            <a:r>
              <a:rPr lang="pt-BR" dirty="0"/>
              <a:t> </a:t>
            </a:r>
            <a:r>
              <a:rPr lang="pt-BR" dirty="0" err="1"/>
              <a:t>idiopathic</a:t>
            </a:r>
            <a:r>
              <a:rPr lang="pt-BR" dirty="0"/>
              <a:t> </a:t>
            </a:r>
            <a:r>
              <a:rPr lang="pt-BR" dirty="0" err="1"/>
              <a:t>apnea</a:t>
            </a:r>
            <a:r>
              <a:rPr lang="pt-BR" dirty="0"/>
              <a:t> in </a:t>
            </a:r>
            <a:r>
              <a:rPr lang="pt-BR" dirty="0" err="1"/>
              <a:t>premature</a:t>
            </a:r>
            <a:r>
              <a:rPr lang="pt-BR" dirty="0"/>
              <a:t> </a:t>
            </a:r>
            <a:r>
              <a:rPr lang="pt-BR" dirty="0" err="1"/>
              <a:t>infants</a:t>
            </a:r>
            <a:r>
              <a:rPr lang="pt-BR" dirty="0"/>
              <a:t>. </a:t>
            </a:r>
            <a:r>
              <a:rPr lang="pt-BR" dirty="0" err="1"/>
              <a:t>Am</a:t>
            </a:r>
            <a:r>
              <a:rPr lang="pt-BR" dirty="0"/>
              <a:t> J </a:t>
            </a:r>
            <a:r>
              <a:rPr lang="pt-BR" dirty="0" err="1"/>
              <a:t>Dis</a:t>
            </a:r>
            <a:r>
              <a:rPr lang="pt-BR" dirty="0"/>
              <a:t> </a:t>
            </a:r>
            <a:r>
              <a:rPr lang="pt-BR" dirty="0" err="1"/>
              <a:t>Child</a:t>
            </a:r>
            <a:r>
              <a:rPr lang="pt-BR" dirty="0"/>
              <a:t> 1960. 1985;139:698-700.</a:t>
            </a:r>
          </a:p>
          <a:p>
            <a:pPr marL="182880" indent="-182880" eaLnBrk="1" fontAlgn="auto" hangingPunct="1">
              <a:spcAft>
                <a:spcPts val="0"/>
              </a:spcAft>
              <a:buClr>
                <a:schemeClr val="tx1">
                  <a:lumMod val="85000"/>
                  <a:lumOff val="15000"/>
                </a:schemeClr>
              </a:buClr>
              <a:defRPr/>
            </a:pPr>
            <a:r>
              <a:rPr lang="pt-BR" dirty="0"/>
              <a:t>6. </a:t>
            </a:r>
            <a:r>
              <a:rPr lang="pt-BR" dirty="0" err="1"/>
              <a:t>Scanlon</a:t>
            </a:r>
            <a:r>
              <a:rPr lang="pt-BR" dirty="0"/>
              <a:t> JE, Chin KC, Morgan ME, </a:t>
            </a:r>
            <a:r>
              <a:rPr lang="pt-BR" dirty="0" err="1"/>
              <a:t>Durbin</a:t>
            </a:r>
            <a:r>
              <a:rPr lang="pt-BR" dirty="0"/>
              <a:t> GM, </a:t>
            </a:r>
            <a:r>
              <a:rPr lang="pt-BR" dirty="0" err="1"/>
              <a:t>Hale</a:t>
            </a:r>
            <a:r>
              <a:rPr lang="pt-BR" dirty="0"/>
              <a:t> KA, Brown SS. </a:t>
            </a:r>
            <a:r>
              <a:rPr lang="pt-BR" dirty="0" err="1"/>
              <a:t>Caffeine</a:t>
            </a:r>
            <a:r>
              <a:rPr lang="pt-BR" dirty="0"/>
              <a:t> </a:t>
            </a:r>
            <a:r>
              <a:rPr lang="pt-BR" dirty="0" err="1"/>
              <a:t>or</a:t>
            </a:r>
            <a:r>
              <a:rPr lang="pt-BR" dirty="0"/>
              <a:t> </a:t>
            </a:r>
            <a:r>
              <a:rPr lang="pt-BR" dirty="0" err="1"/>
              <a:t>theophylline</a:t>
            </a:r>
            <a:r>
              <a:rPr lang="pt-BR" dirty="0"/>
              <a:t> for neonatal </a:t>
            </a:r>
            <a:r>
              <a:rPr lang="pt-BR" dirty="0" err="1"/>
              <a:t>apnoea</a:t>
            </a:r>
            <a:r>
              <a:rPr lang="pt-BR" dirty="0"/>
              <a:t>? </a:t>
            </a:r>
            <a:r>
              <a:rPr lang="pt-BR" dirty="0" err="1"/>
              <a:t>Arch</a:t>
            </a:r>
            <a:r>
              <a:rPr lang="pt-BR" dirty="0"/>
              <a:t> </a:t>
            </a:r>
            <a:r>
              <a:rPr lang="pt-BR" dirty="0" err="1"/>
              <a:t>Dis</a:t>
            </a:r>
            <a:r>
              <a:rPr lang="pt-BR" dirty="0"/>
              <a:t> </a:t>
            </a:r>
            <a:r>
              <a:rPr lang="pt-BR" dirty="0" err="1"/>
              <a:t>Child</a:t>
            </a:r>
            <a:r>
              <a:rPr lang="pt-BR" dirty="0"/>
              <a:t>. 1992;67:425-8.</a:t>
            </a:r>
          </a:p>
          <a:p>
            <a:pPr marL="182880" indent="-182880" eaLnBrk="1" fontAlgn="auto" hangingPunct="1">
              <a:spcAft>
                <a:spcPts val="0"/>
              </a:spcAft>
              <a:buClr>
                <a:schemeClr val="tx1">
                  <a:lumMod val="85000"/>
                  <a:lumOff val="15000"/>
                </a:schemeClr>
              </a:buClr>
              <a:defRPr/>
            </a:pPr>
            <a:r>
              <a:rPr lang="pt-BR" dirty="0"/>
              <a:t>7. </a:t>
            </a:r>
            <a:r>
              <a:rPr lang="pt-BR" dirty="0" err="1"/>
              <a:t>Hendy</a:t>
            </a:r>
            <a:r>
              <a:rPr lang="pt-BR" dirty="0"/>
              <a:t> H, </a:t>
            </a:r>
            <a:r>
              <a:rPr lang="pt-BR" dirty="0" err="1"/>
              <a:t>Wandita</a:t>
            </a:r>
            <a:r>
              <a:rPr lang="pt-BR" dirty="0"/>
              <a:t> S, </a:t>
            </a:r>
            <a:r>
              <a:rPr lang="pt-BR" dirty="0" err="1"/>
              <a:t>Kardana</a:t>
            </a:r>
            <a:r>
              <a:rPr lang="pt-BR" dirty="0"/>
              <a:t> IM. </a:t>
            </a:r>
            <a:r>
              <a:rPr lang="pt-BR" dirty="0" err="1"/>
              <a:t>Efficacy</a:t>
            </a:r>
            <a:r>
              <a:rPr lang="pt-BR" dirty="0"/>
              <a:t> </a:t>
            </a:r>
            <a:r>
              <a:rPr lang="pt-BR" dirty="0" err="1"/>
              <a:t>of</a:t>
            </a:r>
            <a:r>
              <a:rPr lang="pt-BR" dirty="0"/>
              <a:t> </a:t>
            </a:r>
            <a:r>
              <a:rPr lang="pt-BR" dirty="0" err="1"/>
              <a:t>aminophylline</a:t>
            </a:r>
            <a:r>
              <a:rPr lang="pt-BR" dirty="0"/>
              <a:t> </a:t>
            </a:r>
            <a:r>
              <a:rPr lang="pt-BR" dirty="0" err="1"/>
              <a:t>vs</a:t>
            </a:r>
            <a:r>
              <a:rPr lang="pt-BR" dirty="0"/>
              <a:t> </a:t>
            </a:r>
            <a:r>
              <a:rPr lang="pt-BR" dirty="0" err="1"/>
              <a:t>caffeine</a:t>
            </a:r>
            <a:r>
              <a:rPr lang="pt-BR" dirty="0"/>
              <a:t> for </a:t>
            </a:r>
            <a:r>
              <a:rPr lang="pt-BR" dirty="0" err="1"/>
              <a:t>preventing</a:t>
            </a:r>
            <a:r>
              <a:rPr lang="pt-BR" dirty="0"/>
              <a:t> </a:t>
            </a:r>
            <a:r>
              <a:rPr lang="pt-BR" dirty="0" err="1"/>
              <a:t>apnea</a:t>
            </a:r>
            <a:r>
              <a:rPr lang="pt-BR" dirty="0"/>
              <a:t> </a:t>
            </a:r>
            <a:r>
              <a:rPr lang="pt-BR" dirty="0" err="1"/>
              <a:t>of</a:t>
            </a:r>
            <a:r>
              <a:rPr lang="pt-BR" dirty="0"/>
              <a:t> </a:t>
            </a:r>
            <a:r>
              <a:rPr lang="pt-BR" dirty="0" err="1"/>
              <a:t>prematurity</a:t>
            </a:r>
            <a:r>
              <a:rPr lang="pt-BR" dirty="0"/>
              <a:t>. </a:t>
            </a:r>
            <a:r>
              <a:rPr lang="pt-BR" dirty="0" err="1"/>
              <a:t>Paediatrica</a:t>
            </a:r>
            <a:r>
              <a:rPr lang="pt-BR" dirty="0"/>
              <a:t> </a:t>
            </a:r>
            <a:r>
              <a:rPr lang="pt-BR" dirty="0" err="1"/>
              <a:t>Indonesiana</a:t>
            </a:r>
            <a:r>
              <a:rPr lang="pt-BR" dirty="0"/>
              <a:t>. 2014;54:365-71.</a:t>
            </a:r>
          </a:p>
          <a:p>
            <a:pPr marL="182880" indent="-182880" eaLnBrk="1" fontAlgn="auto" hangingPunct="1">
              <a:spcAft>
                <a:spcPts val="0"/>
              </a:spcAft>
              <a:buClr>
                <a:schemeClr val="tx1">
                  <a:lumMod val="85000"/>
                  <a:lumOff val="15000"/>
                </a:schemeClr>
              </a:buClr>
              <a:defRPr/>
            </a:pPr>
            <a:r>
              <a:rPr lang="pt-BR" dirty="0"/>
              <a:t>8. </a:t>
            </a:r>
            <a:r>
              <a:rPr lang="pt-BR" dirty="0" err="1"/>
              <a:t>Skouroliakou</a:t>
            </a:r>
            <a:r>
              <a:rPr lang="pt-BR" dirty="0"/>
              <a:t> M, </a:t>
            </a:r>
            <a:r>
              <a:rPr lang="pt-BR" dirty="0" err="1"/>
              <a:t>Bacopoulou</a:t>
            </a:r>
            <a:r>
              <a:rPr lang="pt-BR" dirty="0"/>
              <a:t> F, </a:t>
            </a:r>
            <a:r>
              <a:rPr lang="pt-BR" dirty="0" err="1"/>
              <a:t>Markantonis</a:t>
            </a:r>
            <a:r>
              <a:rPr lang="pt-BR" dirty="0"/>
              <a:t> SL. </a:t>
            </a:r>
            <a:r>
              <a:rPr lang="pt-BR" dirty="0" err="1"/>
              <a:t>Caffeine</a:t>
            </a:r>
            <a:r>
              <a:rPr lang="pt-BR" dirty="0"/>
              <a:t> versus </a:t>
            </a:r>
            <a:r>
              <a:rPr lang="pt-BR" dirty="0" err="1"/>
              <a:t>theophylline</a:t>
            </a:r>
            <a:r>
              <a:rPr lang="pt-BR" dirty="0"/>
              <a:t> for </a:t>
            </a:r>
            <a:r>
              <a:rPr lang="pt-BR" dirty="0" err="1"/>
              <a:t>apnea</a:t>
            </a:r>
            <a:r>
              <a:rPr lang="pt-BR" dirty="0"/>
              <a:t> </a:t>
            </a:r>
            <a:r>
              <a:rPr lang="pt-BR" dirty="0" err="1"/>
              <a:t>of</a:t>
            </a:r>
            <a:r>
              <a:rPr lang="pt-BR" dirty="0"/>
              <a:t> </a:t>
            </a:r>
            <a:r>
              <a:rPr lang="pt-BR" dirty="0" err="1"/>
              <a:t>prematurity</a:t>
            </a:r>
            <a:r>
              <a:rPr lang="pt-BR" dirty="0"/>
              <a:t>: a </a:t>
            </a:r>
            <a:r>
              <a:rPr lang="pt-BR" dirty="0" err="1"/>
              <a:t>randomised</a:t>
            </a:r>
            <a:r>
              <a:rPr lang="pt-BR" dirty="0"/>
              <a:t> </a:t>
            </a:r>
            <a:r>
              <a:rPr lang="pt-BR" dirty="0" err="1"/>
              <a:t>controlled</a:t>
            </a:r>
            <a:r>
              <a:rPr lang="pt-BR" dirty="0"/>
              <a:t> </a:t>
            </a:r>
            <a:r>
              <a:rPr lang="pt-BR" dirty="0" err="1"/>
              <a:t>trial</a:t>
            </a:r>
            <a:r>
              <a:rPr lang="pt-BR" dirty="0"/>
              <a:t>. J </a:t>
            </a:r>
            <a:r>
              <a:rPr lang="pt-BR" dirty="0" err="1"/>
              <a:t>Paediatr</a:t>
            </a:r>
            <a:r>
              <a:rPr lang="pt-BR" dirty="0"/>
              <a:t> </a:t>
            </a:r>
            <a:r>
              <a:rPr lang="pt-BR" dirty="0" err="1"/>
              <a:t>Child</a:t>
            </a:r>
            <a:r>
              <a:rPr lang="pt-BR" dirty="0"/>
              <a:t> Health. 2009;45:587-92.</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title"/>
          </p:nvPr>
        </p:nvSpPr>
        <p:spPr/>
        <p:txBody>
          <a:bodyPr/>
          <a:lstStyle/>
          <a:p>
            <a:pPr algn="ctr" eaLnBrk="1" hangingPunct="1"/>
            <a:r>
              <a:rPr lang="pt-BR" altLang="pt-BR" sz="4400" smtClean="0">
                <a:solidFill>
                  <a:srgbClr val="0000FF"/>
                </a:solidFill>
              </a:rPr>
              <a:t>Nota do Editor do </a:t>
            </a:r>
            <a:r>
              <a:rPr lang="pt-BR" altLang="pt-BR" sz="4400" i="1" smtClean="0">
                <a:solidFill>
                  <a:srgbClr val="0000FF"/>
                </a:solidFill>
              </a:rPr>
              <a:t>site</a:t>
            </a:r>
            <a:r>
              <a:rPr lang="pt-BR" altLang="pt-BR" sz="4400" smtClean="0">
                <a:solidFill>
                  <a:srgbClr val="0000FF"/>
                </a:solidFill>
              </a:rPr>
              <a:t>, Dr. Paulo R. Margotto. Consultem também ! Aqui e Agora</a:t>
            </a:r>
          </a:p>
        </p:txBody>
      </p:sp>
      <p:sp>
        <p:nvSpPr>
          <p:cNvPr id="31747" name="Rectangle 4"/>
          <p:cNvSpPr>
            <a:spLocks/>
          </p:cNvSpPr>
          <p:nvPr/>
        </p:nvSpPr>
        <p:spPr bwMode="auto">
          <a:xfrm>
            <a:off x="790575" y="2270125"/>
            <a:ext cx="10225088" cy="431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82563" indent="-182563">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algn="ctr" defTabSz="914400" eaLnBrk="1" hangingPunct="1"/>
            <a:r>
              <a:rPr lang="pt-BR" altLang="pt-BR" b="1">
                <a:solidFill>
                  <a:srgbClr val="009900"/>
                </a:solidFill>
              </a:rPr>
              <a:t>A trajetória da Cafeína:2006 a 2018</a:t>
            </a:r>
          </a:p>
          <a:p>
            <a:pPr algn="ctr" defTabSz="914400" eaLnBrk="1" hangingPunct="1"/>
            <a:r>
              <a:rPr lang="pt-BR" altLang="pt-BR" b="1">
                <a:solidFill>
                  <a:srgbClr val="009900"/>
                </a:solidFill>
              </a:rPr>
              <a:t>Cafeína precoce e neurodesenvolvimento</a:t>
            </a:r>
          </a:p>
          <a:p>
            <a:pPr defTabSz="914400" eaLnBrk="1" hangingPunct="1"/>
            <a:endParaRPr lang="pt-BR" altLang="pt-BR" b="1">
              <a:solidFill>
                <a:srgbClr val="009900"/>
              </a:solidFill>
            </a:endParaRPr>
          </a:p>
        </p:txBody>
      </p:sp>
      <p:pic>
        <p:nvPicPr>
          <p:cNvPr id="31748" name="Picture 7" descr="Tocando%20o%20Bar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6638" y="3027363"/>
            <a:ext cx="4495800" cy="33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Text Box 8"/>
          <p:cNvSpPr txBox="1">
            <a:spLocks noChangeArrowheads="1"/>
          </p:cNvSpPr>
          <p:nvPr/>
        </p:nvSpPr>
        <p:spPr bwMode="auto">
          <a:xfrm>
            <a:off x="8140700" y="5899150"/>
            <a:ext cx="2838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algn="ctr" defTabSz="914400">
              <a:spcBef>
                <a:spcPct val="0"/>
              </a:spcBef>
              <a:buClrTx/>
              <a:buFontTx/>
              <a:buNone/>
            </a:pPr>
            <a:r>
              <a:rPr lang="pt-BR" altLang="pt-BR">
                <a:hlinkClick r:id="rId3"/>
              </a:rPr>
              <a:t>pmargotto@gmail.com</a:t>
            </a:r>
            <a:r>
              <a:rPr lang="pt-BR" altLang="pt-B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p:cNvSpPr>
          <p:nvPr>
            <p:ph type="body" idx="1"/>
          </p:nvPr>
        </p:nvSpPr>
        <p:spPr>
          <a:xfrm>
            <a:off x="1122363" y="2925763"/>
            <a:ext cx="10058400" cy="3932237"/>
          </a:xfrm>
        </p:spPr>
        <p:txBody>
          <a:bodyPr/>
          <a:lstStyle/>
          <a:p>
            <a:pPr eaLnBrk="1" hangingPunct="1"/>
            <a:r>
              <a:rPr lang="pt-BR" altLang="pt-BR" sz="2000" smtClean="0">
                <a:latin typeface="Times New Roman" panose="02020603050405020304" pitchFamily="18" charset="0"/>
              </a:rPr>
              <a:t>Lemos com interesse o recente artigo de Shivakumar, et al comparando a eficácia e segurança da cafeína e aminofilina para a apneia da prematuridade. Notamos alguns erros no estudo. De acordo com a </a:t>
            </a:r>
            <a:r>
              <a:rPr lang="pt-BR" altLang="pt-BR" sz="2000" smtClean="0">
                <a:solidFill>
                  <a:srgbClr val="0000FF"/>
                </a:solidFill>
                <a:latin typeface="Times New Roman" panose="02020603050405020304" pitchFamily="18" charset="0"/>
              </a:rPr>
              <a:t>Tabela II</a:t>
            </a:r>
            <a:r>
              <a:rPr lang="pt-BR" altLang="pt-BR" sz="2000" smtClean="0">
                <a:latin typeface="Times New Roman" panose="02020603050405020304" pitchFamily="18" charset="0"/>
              </a:rPr>
              <a:t>, os episódios de apneia são significativos para o período de "1-3 dias"(P = 0,03), em vez do período "4-7 dias" (P = 0,05). No entanto, na página 281 de seu artigo, os autores declararam que “episódios de apneia durante 4-7 dias de terapia foram significativamente maiores no grupo cafeína (p = 0,03).” </a:t>
            </a:r>
          </a:p>
          <a:p>
            <a:pPr eaLnBrk="1" hangingPunct="1"/>
            <a:r>
              <a:rPr lang="pt-BR" altLang="pt-BR" sz="2000" smtClean="0">
                <a:latin typeface="Times New Roman" panose="02020603050405020304" pitchFamily="18" charset="0"/>
              </a:rPr>
              <a:t>Outro dado que provavelmente foi erroneamente mencionado foi em </a:t>
            </a:r>
            <a:r>
              <a:rPr lang="pt-BR" altLang="pt-BR" sz="2000" smtClean="0">
                <a:solidFill>
                  <a:srgbClr val="0000FF"/>
                </a:solidFill>
                <a:latin typeface="Times New Roman" panose="02020603050405020304" pitchFamily="18" charset="0"/>
              </a:rPr>
              <a:t>figura 1</a:t>
            </a:r>
            <a:r>
              <a:rPr lang="pt-BR" altLang="pt-BR" sz="2000" smtClean="0">
                <a:latin typeface="Times New Roman" panose="02020603050405020304" pitchFamily="18" charset="0"/>
              </a:rPr>
              <a:t> (fluxo do estudo). No grupo da cafeína, os neonatos que completaram o tratamento e o acompanhamento são mencionados como 79; no entanto, deveria ter sido 77. Da mesma forma, no grupo de aminofilina, esse número deve ser 79 em vez de 77.</a:t>
            </a:r>
          </a:p>
        </p:txBody>
      </p:sp>
      <p:sp>
        <p:nvSpPr>
          <p:cNvPr id="32771" name="Rectangle 4"/>
          <p:cNvSpPr>
            <a:spLocks noChangeArrowheads="1"/>
          </p:cNvSpPr>
          <p:nvPr/>
        </p:nvSpPr>
        <p:spPr bwMode="auto">
          <a:xfrm>
            <a:off x="311150" y="1711325"/>
            <a:ext cx="11880850"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en-US" altLang="pt-BR">
                <a:hlinkClick r:id="rId2"/>
              </a:rPr>
              <a:t>Comparative Efficacy and Safety of </a:t>
            </a:r>
            <a:r>
              <a:rPr lang="en-US" altLang="pt-BR" b="1">
                <a:hlinkClick r:id="rId2"/>
              </a:rPr>
              <a:t>Caffeine</a:t>
            </a:r>
            <a:r>
              <a:rPr lang="en-US" altLang="pt-BR">
                <a:hlinkClick r:id="rId2"/>
              </a:rPr>
              <a:t> and </a:t>
            </a:r>
            <a:r>
              <a:rPr lang="en-US" altLang="pt-BR" b="1">
                <a:hlinkClick r:id="rId2"/>
              </a:rPr>
              <a:t>Aminophylline</a:t>
            </a:r>
            <a:r>
              <a:rPr lang="en-US" altLang="pt-BR">
                <a:hlinkClick r:id="rId2"/>
              </a:rPr>
              <a:t> for </a:t>
            </a:r>
            <a:r>
              <a:rPr lang="en-US" altLang="pt-BR" b="1">
                <a:hlinkClick r:id="rId2"/>
              </a:rPr>
              <a:t>Apnea</a:t>
            </a:r>
            <a:r>
              <a:rPr lang="en-US" altLang="pt-BR">
                <a:hlinkClick r:id="rId2"/>
              </a:rPr>
              <a:t> of </a:t>
            </a:r>
            <a:r>
              <a:rPr lang="en-US" altLang="pt-BR" b="1">
                <a:hlinkClick r:id="rId2"/>
              </a:rPr>
              <a:t>Prematurity</a:t>
            </a:r>
            <a:r>
              <a:rPr lang="en-US" altLang="pt-BR">
                <a:hlinkClick r:id="rId2"/>
              </a:rPr>
              <a:t>: Few Concerns: Author's Reply.</a:t>
            </a:r>
            <a:r>
              <a:rPr lang="en-US" altLang="pt-BR"/>
              <a:t>Shivakumar M, Simon Lewis LE.Indian Pediatr. 2017 Dec 15;54(12):1057. No abstract available.PMID: 29317568. </a:t>
            </a:r>
            <a:r>
              <a:rPr lang="en-US" altLang="pt-BR" b="1">
                <a:hlinkClick r:id="rId2"/>
              </a:rPr>
              <a:t>Free Article</a:t>
            </a:r>
            <a:r>
              <a:rPr lang="en-US" altLang="pt-BR" b="1"/>
              <a:t>.</a:t>
            </a:r>
            <a:r>
              <a:rPr lang="en-US" altLang="pt-BR" u="sng">
                <a:hlinkClick r:id="rId3"/>
              </a:rPr>
              <a:t>Similar articles</a:t>
            </a:r>
            <a:r>
              <a:rPr lang="en-US" altLang="pt-BR" u="sng"/>
              <a:t>. </a:t>
            </a:r>
            <a:r>
              <a:rPr lang="en-US" altLang="pt-BR">
                <a:solidFill>
                  <a:srgbClr val="0000FF"/>
                </a:solidFill>
              </a:rPr>
              <a:t>Artigo Livre!</a:t>
            </a:r>
          </a:p>
        </p:txBody>
      </p:sp>
      <p:sp>
        <p:nvSpPr>
          <p:cNvPr id="32772" name="Rectangle 5"/>
          <p:cNvSpPr>
            <a:spLocks noChangeArrowheads="1"/>
          </p:cNvSpPr>
          <p:nvPr/>
        </p:nvSpPr>
        <p:spPr bwMode="auto">
          <a:xfrm>
            <a:off x="276225" y="515938"/>
            <a:ext cx="117395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algn="ctr" defTabSz="914400">
              <a:spcBef>
                <a:spcPct val="0"/>
              </a:spcBef>
              <a:buClrTx/>
              <a:buFontTx/>
              <a:buNone/>
            </a:pPr>
            <a:r>
              <a:rPr lang="pt-BR" altLang="pt-BR" sz="2000" b="1">
                <a:solidFill>
                  <a:srgbClr val="0000FF"/>
                </a:solidFill>
              </a:rPr>
              <a:t>Eficácia Comparativa e Segurança da Cafeína e Aminofilina para Apnéia da Prematuridade: </a:t>
            </a:r>
          </a:p>
          <a:p>
            <a:pPr algn="ctr" defTabSz="914400">
              <a:spcBef>
                <a:spcPct val="0"/>
              </a:spcBef>
              <a:buClrTx/>
              <a:buFontTx/>
              <a:buNone/>
            </a:pPr>
            <a:r>
              <a:rPr lang="pt-BR" altLang="pt-BR" sz="2000" b="1">
                <a:solidFill>
                  <a:srgbClr val="0000FF"/>
                </a:solidFill>
              </a:rPr>
              <a:t>Poucas Preocupações: Resposta dos Autores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1"/>
          </p:nvPr>
        </p:nvSpPr>
        <p:spPr>
          <a:xfrm>
            <a:off x="987425" y="622300"/>
            <a:ext cx="10058400" cy="3932238"/>
          </a:xfrm>
        </p:spPr>
        <p:txBody>
          <a:bodyPr/>
          <a:lstStyle/>
          <a:p>
            <a:pPr eaLnBrk="1" hangingPunct="1"/>
            <a:r>
              <a:rPr lang="pt-BR" altLang="pt-BR" sz="2000" smtClean="0">
                <a:latin typeface="Times New Roman" panose="02020603050405020304" pitchFamily="18" charset="0"/>
              </a:rPr>
              <a:t>Com relação à metodologia do estudo, temos poucos comentários. A apneia do prematuro inclui apneia central e obstrutiva. Teria sido melhor se o grupo de estudo fosse subclassificado nesses dois subgrupos, já que aqueles com componente obstrutivo predominante é pouco provável que responda às metilxantinas.</a:t>
            </a:r>
          </a:p>
          <a:p>
            <a:pPr eaLnBrk="1" hangingPunct="1"/>
            <a:r>
              <a:rPr lang="pt-BR" altLang="pt-BR" sz="2000" smtClean="0">
                <a:latin typeface="Times New Roman" panose="02020603050405020304" pitchFamily="18" charset="0"/>
              </a:rPr>
              <a:t> Pode até ter sido melhor excluir os bebês com apneia obstrutiva. De acordo com os resultados, alguns dos bebês do grupo da cafeína tinham até 20 apneias em um dia durante o período de 4 a 7 dias após o início das metilxantinas, conforme o protocolo do estudo. Pode ser arriscado predispor esses prematuros à hipoxia significativa, não escolhendo / optando por um modo mais elevado de terapia aceitável, como CPAP ou ventilação convencional para apneia recorrente.</a:t>
            </a:r>
          </a:p>
        </p:txBody>
      </p:sp>
      <p:sp>
        <p:nvSpPr>
          <p:cNvPr id="33795" name="Rectangle 4"/>
          <p:cNvSpPr>
            <a:spLocks/>
          </p:cNvSpPr>
          <p:nvPr/>
        </p:nvSpPr>
        <p:spPr bwMode="auto">
          <a:xfrm>
            <a:off x="1157288" y="4398963"/>
            <a:ext cx="9979025" cy="23320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182563" indent="-182563">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defTabSz="914400" eaLnBrk="1" hangingPunct="1"/>
            <a:r>
              <a:rPr lang="pt-BR" altLang="pt-BR" sz="1400" b="1"/>
              <a:t>REFERENCES</a:t>
            </a:r>
          </a:p>
          <a:p>
            <a:pPr defTabSz="914400" eaLnBrk="1" hangingPunct="1"/>
            <a:r>
              <a:rPr lang="pt-BR" altLang="pt-BR" sz="1400"/>
              <a:t>1. Shivakumar M, Jayashree, P, Muhammad N, Leslie ESL, Ramesh BY, Asha K, </a:t>
            </a:r>
            <a:r>
              <a:rPr lang="pt-BR" altLang="pt-BR" sz="1400" i="1"/>
              <a:t>et al</a:t>
            </a:r>
            <a:r>
              <a:rPr lang="pt-BR" altLang="pt-BR" sz="1400"/>
              <a:t>. Comparative efficacy and safety of caffeine and aminophylline for apnea of prematurity in preterm (≤34 weeks) neonates: A randomized controlled trial. Indian Pediatr. 2017;54:279-83.</a:t>
            </a:r>
          </a:p>
          <a:p>
            <a:pPr defTabSz="914400" eaLnBrk="1" hangingPunct="1"/>
            <a:r>
              <a:rPr lang="pt-BR" altLang="pt-BR" sz="1400"/>
              <a:t>2. Zhao J, Gonzalez F, Mu D. Apnea of prematurity: from cause to treatment. Eur J Pediatr. 2011;170:1097-105.</a:t>
            </a:r>
          </a:p>
          <a:p>
            <a:pPr defTabSz="914400" eaLnBrk="1" hangingPunct="1"/>
            <a:r>
              <a:rPr lang="pt-BR" altLang="pt-BR" sz="1400"/>
              <a:t>3. Eichenwald EC. Committee on fetus and newborn. Apnea of prematurity. Pediatrics. 2016;137:1-7.</a:t>
            </a:r>
          </a:p>
          <a:p>
            <a:pPr defTabSz="914400" eaLnBrk="1" hangingPunct="1"/>
            <a:r>
              <a:rPr lang="pt-BR" altLang="pt-BR" sz="1400"/>
              <a:t>4. Kuzemko JA, Paala J. Apnoeic attacks in the newborn treated with aminophylline. Arch Dis Child. 1973;48:404-6.</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a:xfrm>
            <a:off x="2133600" y="225425"/>
            <a:ext cx="10058400" cy="1371600"/>
          </a:xfrm>
        </p:spPr>
        <p:txBody>
          <a:bodyPr/>
          <a:lstStyle/>
          <a:p>
            <a:pPr eaLnBrk="1" hangingPunct="1"/>
            <a:r>
              <a:rPr lang="pt-BR" altLang="pt-BR" smtClean="0">
                <a:solidFill>
                  <a:srgbClr val="FF33CC"/>
                </a:solidFill>
              </a:rPr>
              <a:t>Resposta dos Autores</a:t>
            </a:r>
          </a:p>
        </p:txBody>
      </p:sp>
      <p:sp>
        <p:nvSpPr>
          <p:cNvPr id="34819" name="Rectangle 3"/>
          <p:cNvSpPr>
            <a:spLocks noGrp="1"/>
          </p:cNvSpPr>
          <p:nvPr>
            <p:ph type="body" idx="1"/>
          </p:nvPr>
        </p:nvSpPr>
        <p:spPr>
          <a:xfrm>
            <a:off x="809625" y="1189038"/>
            <a:ext cx="10058400" cy="3932237"/>
          </a:xfrm>
        </p:spPr>
        <p:txBody>
          <a:bodyPr/>
          <a:lstStyle/>
          <a:p>
            <a:pPr eaLnBrk="1" hangingPunct="1"/>
            <a:r>
              <a:rPr lang="pt-BR" altLang="pt-BR" sz="1900" smtClean="0">
                <a:latin typeface="Times New Roman" panose="02020603050405020304" pitchFamily="18" charset="0"/>
              </a:rPr>
              <a:t>Somos gratos aos leitores pelo grande interesse em nosso estudo. Houve alguns erros tipográficos no artigo publicado. Lamentamos estes erros tipográficos e agradeço aos leitores por indicarem a eles. Já apresentamos  uma errata que foi publicada na Edição Desse periódico de outubro de 2017  </a:t>
            </a:r>
          </a:p>
          <a:p>
            <a:pPr eaLnBrk="1" hangingPunct="1"/>
            <a:r>
              <a:rPr lang="pt-BR" altLang="pt-BR" sz="1900" smtClean="0">
                <a:latin typeface="Times New Roman" panose="02020603050405020304" pitchFamily="18" charset="0"/>
              </a:rPr>
              <a:t>A apneia é categorizada com base na presença ou ausência de obstrução das vias aéreas superiores; 40% dos episódios são central ou diafragmática sem evidência de obstrução, 10% são obstrutivas e 50% são mistas [2]. Maioria dos participantes do nosso estudo experimentaram tipo misto de apneia com elementos centrais e obstrutivos. Nosso estudo não predispõem os participantes à hipoxia. Em primeiro lugar, não foram  20 episódios de apneia por dia. Apneias foram registradas por 24 horas e soma de crises apneicas durante o 4º ao 7º dia de terapia foi descrita na </a:t>
            </a:r>
            <a:r>
              <a:rPr lang="pt-BR" altLang="pt-BR" sz="1900" smtClean="0">
                <a:solidFill>
                  <a:srgbClr val="0000FF"/>
                </a:solidFill>
                <a:latin typeface="Times New Roman" panose="02020603050405020304" pitchFamily="18" charset="0"/>
              </a:rPr>
              <a:t>Tabela II</a:t>
            </a:r>
            <a:r>
              <a:rPr lang="pt-BR" altLang="pt-BR" sz="1900" smtClean="0">
                <a:latin typeface="Times New Roman" panose="02020603050405020304" pitchFamily="18" charset="0"/>
              </a:rPr>
              <a:t> (20 é o total de episódios). </a:t>
            </a:r>
          </a:p>
          <a:p>
            <a:pPr eaLnBrk="1" hangingPunct="1"/>
            <a:r>
              <a:rPr lang="pt-BR" altLang="pt-BR" sz="1900" smtClean="0">
                <a:latin typeface="Times New Roman" panose="02020603050405020304" pitchFamily="18" charset="0"/>
              </a:rPr>
              <a:t>Qualquer neonato com apneias recorrentes ou que necessite de ventilação com bolsa e máscara foi considerado para CPAP. A ventilação mecânica convencional foi a opção para crianças que tiveram apneia e bradicardia em metilxantinas e CPAP.</a:t>
            </a:r>
          </a:p>
        </p:txBody>
      </p:sp>
      <p:sp>
        <p:nvSpPr>
          <p:cNvPr id="34820" name="Rectangle 4"/>
          <p:cNvSpPr>
            <a:spLocks/>
          </p:cNvSpPr>
          <p:nvPr/>
        </p:nvSpPr>
        <p:spPr bwMode="auto">
          <a:xfrm>
            <a:off x="957263" y="5197475"/>
            <a:ext cx="9959975" cy="1244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182563" indent="-182563">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defTabSz="914400" eaLnBrk="1" hangingPunct="1"/>
            <a:r>
              <a:rPr lang="pt-BR" altLang="pt-BR" sz="1400" b="1"/>
              <a:t>REFERENCES</a:t>
            </a:r>
          </a:p>
          <a:p>
            <a:pPr defTabSz="914400" eaLnBrk="1" hangingPunct="1"/>
            <a:r>
              <a:rPr lang="pt-BR" altLang="pt-BR" sz="1400"/>
              <a:t>1. Shivakumar M, Jayashree, P, Muhammad N, Leslie ESL, Ramesh BY, Asha K, </a:t>
            </a:r>
            <a:r>
              <a:rPr lang="pt-BR" altLang="pt-BR" sz="1400" i="1"/>
              <a:t>et al</a:t>
            </a:r>
            <a:r>
              <a:rPr lang="pt-BR" altLang="pt-BR" sz="1400"/>
              <a:t>. Comparative efficacy and safety of caffeine and aminophylline for apnea of prematurity in preterm (≤34 weeks) neonates: A randomized controlled trial. Indian Pediatr. 2017;54:279-83.</a:t>
            </a:r>
          </a:p>
          <a:p>
            <a:pPr defTabSz="914400" eaLnBrk="1" hangingPunct="1"/>
            <a:r>
              <a:rPr lang="pt-BR" altLang="pt-BR" sz="1400"/>
              <a:t>2. Martin RJ, Abu-Shaweesh JM. Control of breathing and neonatal apnea. Biol Neonate. 2005;87:288-95.</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p:cNvSpPr>
          <p:nvPr>
            <p:ph type="body" idx="1"/>
          </p:nvPr>
        </p:nvSpPr>
        <p:spPr>
          <a:xfrm>
            <a:off x="1287463" y="1955800"/>
            <a:ext cx="9959975" cy="3746500"/>
          </a:xfrm>
          <a:solidFill>
            <a:schemeClr val="bg1"/>
          </a:solidFill>
        </p:spPr>
        <p:txBody>
          <a:bodyPr/>
          <a:lstStyle/>
          <a:p>
            <a:pPr eaLnBrk="1" hangingPunct="1"/>
            <a:r>
              <a:rPr lang="pt-BR" altLang="pt-BR" smtClean="0"/>
              <a:t>Metilxantina é amplamente administrada para o tratamento da apneia da prematuridade em muitos países, e relatos anteriores foram claramente estabelecidos que a cafeína é eficaz para o tratamento da apneia da prematuridade. </a:t>
            </a:r>
          </a:p>
          <a:p>
            <a:pPr eaLnBrk="1" hangingPunct="1"/>
            <a:r>
              <a:rPr lang="pt-BR" altLang="pt-BR" smtClean="0"/>
              <a:t>Não houve diferença significativa entre o grupo de cafeína e grupo aminofilina em relação aos pacientes.</a:t>
            </a:r>
          </a:p>
          <a:p>
            <a:pPr eaLnBrk="1" hangingPunct="1"/>
            <a:r>
              <a:rPr lang="pt-BR" altLang="pt-BR" smtClean="0"/>
              <a:t>A taxa de eficácia média do dia 1 ao dia 10 foi de 89,5% e 81,9% no grupo aminofilina, embora a taxa de melhora nos episódios de apneia a cada dia do dia 1 ao dia 10 não tenha sido significativamente diferente entre os dois grupos.</a:t>
            </a:r>
          </a:p>
          <a:p>
            <a:pPr eaLnBrk="1" hangingPunct="1"/>
            <a:r>
              <a:rPr lang="pt-BR" altLang="pt-BR" smtClean="0"/>
              <a:t> Além disso, a taxa de eventos adversos foi de 70,6% e 75,0% para cafeína e aminofilina,  respectivamente (sem diferenças significativas)</a:t>
            </a:r>
          </a:p>
          <a:p>
            <a:pPr algn="ctr" eaLnBrk="1" hangingPunct="1">
              <a:buFont typeface="Garamond" panose="02020404030301010803" pitchFamily="18" charset="0"/>
              <a:buNone/>
            </a:pPr>
            <a:r>
              <a:rPr lang="pt-BR" altLang="pt-BR" b="1" smtClean="0">
                <a:solidFill>
                  <a:srgbClr val="FF0000"/>
                </a:solidFill>
              </a:rPr>
              <a:t>A suspeita de distensão abdominal foi mais frequentemente observada  no grupo da aminofilina</a:t>
            </a:r>
          </a:p>
          <a:p>
            <a:pPr algn="ctr" eaLnBrk="1" hangingPunct="1"/>
            <a:r>
              <a:rPr lang="pt-BR" altLang="pt-BR" b="1" smtClean="0">
                <a:solidFill>
                  <a:srgbClr val="0000FF"/>
                </a:solidFill>
              </a:rPr>
              <a:t>Os presentes resultados indicam que a cafeína é tão eficaz quanto a aminofilina, enquanto </a:t>
            </a:r>
            <a:r>
              <a:rPr lang="pt-BR" altLang="pt-BR" b="1" smtClean="0">
                <a:solidFill>
                  <a:srgbClr val="FF33CC"/>
                </a:solidFill>
              </a:rPr>
              <a:t>a cafeína é superior à aminofilina em relação à sua segurança geral.</a:t>
            </a:r>
          </a:p>
        </p:txBody>
      </p:sp>
      <p:sp>
        <p:nvSpPr>
          <p:cNvPr id="35843" name="Rectangle 4"/>
          <p:cNvSpPr>
            <a:spLocks noChangeArrowheads="1"/>
          </p:cNvSpPr>
          <p:nvPr/>
        </p:nvSpPr>
        <p:spPr bwMode="auto">
          <a:xfrm>
            <a:off x="268288" y="1176338"/>
            <a:ext cx="11923712"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en-US" altLang="pt-BR" sz="1400">
                <a:hlinkClick r:id="rId2"/>
              </a:rPr>
              <a:t>[Comparative Study of the Efficacy and Safety of </a:t>
            </a:r>
            <a:r>
              <a:rPr lang="en-US" altLang="pt-BR" sz="1400" b="1">
                <a:hlinkClick r:id="rId2"/>
              </a:rPr>
              <a:t>Caffeine</a:t>
            </a:r>
            <a:r>
              <a:rPr lang="en-US" altLang="pt-BR" sz="1400">
                <a:hlinkClick r:id="rId2"/>
              </a:rPr>
              <a:t> and </a:t>
            </a:r>
            <a:r>
              <a:rPr lang="en-US" altLang="pt-BR" sz="1400" b="1">
                <a:hlinkClick r:id="rId2"/>
              </a:rPr>
              <a:t>Aminophylline</a:t>
            </a:r>
            <a:r>
              <a:rPr lang="en-US" altLang="pt-BR" sz="1400">
                <a:hlinkClick r:id="rId2"/>
              </a:rPr>
              <a:t> for the Treatment of </a:t>
            </a:r>
            <a:r>
              <a:rPr lang="en-US" altLang="pt-BR" sz="1400" b="1">
                <a:hlinkClick r:id="rId2"/>
              </a:rPr>
              <a:t>Apnea</a:t>
            </a:r>
            <a:r>
              <a:rPr lang="en-US" altLang="pt-BR" sz="1400">
                <a:hlinkClick r:id="rId2"/>
              </a:rPr>
              <a:t> in Preterm Infants].</a:t>
            </a:r>
            <a:r>
              <a:rPr lang="en-US" altLang="pt-BR" sz="1400"/>
              <a:t>Nagasato A, Nakamura M, Kamimura H.Yakugaku Zasshi. 2018;138(2):237-242. doi: 10.1248/yakushi.17-00144. Japanese.PMID: 29386437.</a:t>
            </a:r>
            <a:r>
              <a:rPr lang="en-US" altLang="pt-BR" sz="1400" b="1">
                <a:hlinkClick r:id="rId2"/>
              </a:rPr>
              <a:t>Free Article</a:t>
            </a:r>
            <a:endParaRPr lang="en-US" altLang="pt-BR" sz="1400"/>
          </a:p>
          <a:p>
            <a:r>
              <a:rPr lang="en-US" altLang="pt-BR" sz="1400" u="sng">
                <a:hlinkClick r:id="rId3"/>
              </a:rPr>
              <a:t>Similar articles</a:t>
            </a:r>
            <a:r>
              <a:rPr lang="en-US" altLang="pt-BR" sz="1400" u="sng"/>
              <a:t>. </a:t>
            </a:r>
            <a:r>
              <a:rPr lang="en-US" altLang="pt-BR" sz="1400">
                <a:solidFill>
                  <a:srgbClr val="FF0000"/>
                </a:solidFill>
              </a:rPr>
              <a:t>Artigo em Japonês!</a:t>
            </a:r>
          </a:p>
        </p:txBody>
      </p:sp>
      <p:sp>
        <p:nvSpPr>
          <p:cNvPr id="35844" name="Rectangle 5"/>
          <p:cNvSpPr>
            <a:spLocks noChangeArrowheads="1"/>
          </p:cNvSpPr>
          <p:nvPr/>
        </p:nvSpPr>
        <p:spPr bwMode="auto">
          <a:xfrm>
            <a:off x="0" y="447675"/>
            <a:ext cx="12192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algn="ctr" defTabSz="914400">
              <a:spcBef>
                <a:spcPct val="0"/>
              </a:spcBef>
              <a:buClrTx/>
              <a:buFontTx/>
              <a:buNone/>
            </a:pPr>
            <a:r>
              <a:rPr lang="pt-BR" altLang="pt-BR" b="1">
                <a:solidFill>
                  <a:srgbClr val="0000FF"/>
                </a:solidFill>
              </a:rPr>
              <a:t>Estudo Comparativo da Eficácia e Segurança da Cafeína e Aminofilina no Tratamento da Apneia no Pré-termo.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1"/>
          </p:nvPr>
        </p:nvSpPr>
        <p:spPr/>
        <p:txBody>
          <a:bodyPr/>
          <a:lstStyle/>
          <a:p>
            <a:pPr eaLnBrk="1" hangingPunct="1">
              <a:lnSpc>
                <a:spcPct val="90000"/>
              </a:lnSpc>
              <a:buFont typeface="Garamond" panose="02020404030301010803" pitchFamily="18" charset="0"/>
              <a:buNone/>
            </a:pPr>
            <a:r>
              <a:rPr lang="pt-BR" altLang="pt-BR" smtClean="0">
                <a:latin typeface="Times New Roman" panose="02020603050405020304" pitchFamily="18" charset="0"/>
              </a:rPr>
              <a:t>  OBJETIVO:</a:t>
            </a:r>
          </a:p>
          <a:p>
            <a:pPr eaLnBrk="1" hangingPunct="1">
              <a:lnSpc>
                <a:spcPct val="90000"/>
              </a:lnSpc>
            </a:pPr>
            <a:r>
              <a:rPr lang="pt-BR" altLang="pt-BR" smtClean="0">
                <a:latin typeface="Times New Roman" panose="02020603050405020304" pitchFamily="18" charset="0"/>
              </a:rPr>
              <a:t>Para fazer uma comparação entre doses padrão de teofilina e cafeína para o tratamento da apneia da prematuridade.</a:t>
            </a:r>
          </a:p>
          <a:p>
            <a:pPr eaLnBrk="1" hangingPunct="1">
              <a:lnSpc>
                <a:spcPct val="90000"/>
              </a:lnSpc>
            </a:pPr>
            <a:endParaRPr lang="pt-BR" altLang="pt-BR" smtClean="0">
              <a:latin typeface="Times New Roman" panose="02020603050405020304" pitchFamily="18" charset="0"/>
            </a:endParaRPr>
          </a:p>
          <a:p>
            <a:pPr eaLnBrk="1" hangingPunct="1">
              <a:lnSpc>
                <a:spcPct val="90000"/>
              </a:lnSpc>
              <a:buFont typeface="Garamond" panose="02020404030301010803" pitchFamily="18" charset="0"/>
              <a:buNone/>
            </a:pPr>
            <a:r>
              <a:rPr lang="pt-BR" altLang="pt-BR" smtClean="0">
                <a:latin typeface="Times New Roman" panose="02020603050405020304" pitchFamily="18" charset="0"/>
              </a:rPr>
              <a:t>   MÉTODOS:</a:t>
            </a:r>
          </a:p>
          <a:p>
            <a:pPr eaLnBrk="1" hangingPunct="1">
              <a:lnSpc>
                <a:spcPct val="90000"/>
              </a:lnSpc>
            </a:pPr>
            <a:r>
              <a:rPr lang="pt-BR" altLang="pt-BR" smtClean="0">
                <a:latin typeface="Times New Roman" panose="02020603050405020304" pitchFamily="18" charset="0"/>
              </a:rPr>
              <a:t>Faculdade Médica Khawaja Muhammad Safdar e Hospital Universitário Memorial Allama Iqbal, S1 de janeiro de 2017 a agosto de 2018, após a aprovação dos Comitês de Ética hospitalar.Um ensaio controlado randomizado foi conduzido no departamento de Pediatria. Os dados foram analisados ​​utilizando o software SPSS versão 24. A média e desvio padrão foram calculadas para dados numéricos como idade gestacional e concentração média de cafeína do indivíduo. Frequência e percentagens foram calculados para dados categóricos, como pressão positiva contínua nas vias aéreas nasais (CPAP), suplementação de oxigênio e hemorragia intraventricular (IVH) grau I. O teste t de Student foi aplicado para determinar a significância dos resultados.</a:t>
            </a:r>
          </a:p>
          <a:p>
            <a:pPr eaLnBrk="1" hangingPunct="1">
              <a:lnSpc>
                <a:spcPct val="90000"/>
              </a:lnSpc>
            </a:pPr>
            <a:endParaRPr lang="pt-BR" altLang="pt-BR" smtClean="0">
              <a:latin typeface="Times New Roman" panose="02020603050405020304" pitchFamily="18" charset="0"/>
            </a:endParaRPr>
          </a:p>
        </p:txBody>
      </p:sp>
      <p:sp>
        <p:nvSpPr>
          <p:cNvPr id="36867" name="Rectangle 4"/>
          <p:cNvSpPr>
            <a:spLocks noChangeArrowheads="1"/>
          </p:cNvSpPr>
          <p:nvPr/>
        </p:nvSpPr>
        <p:spPr bwMode="auto">
          <a:xfrm>
            <a:off x="123825" y="922338"/>
            <a:ext cx="11680825" cy="9128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pt-BR" altLang="pt-BR" b="1">
                <a:solidFill>
                  <a:srgbClr val="0000FF"/>
                </a:solidFill>
              </a:rPr>
              <a:t>Comparação de cafeína versus teofilina para apneia da prematuridade</a:t>
            </a:r>
            <a:r>
              <a:rPr lang="en-US" altLang="pt-BR" b="1">
                <a:hlinkClick r:id="rId2"/>
              </a:rPr>
              <a:t>.</a:t>
            </a:r>
            <a:endParaRPr lang="en-US" altLang="pt-BR" b="1"/>
          </a:p>
          <a:p>
            <a:r>
              <a:rPr lang="pt-BR" altLang="pt-BR" sz="1400">
                <a:hlinkClick r:id="rId2"/>
              </a:rPr>
              <a:t>Comparison of Caffeine versus Theophylline for apnea of prematurity.</a:t>
            </a:r>
            <a:r>
              <a:rPr lang="pt-BR" altLang="pt-BR" sz="1400"/>
              <a:t> </a:t>
            </a:r>
            <a:endParaRPr lang="en-US" altLang="pt-BR" sz="1400"/>
          </a:p>
          <a:p>
            <a:r>
              <a:rPr lang="en-US" altLang="pt-BR" sz="1400"/>
              <a:t>Zulqarnain A, Hussain M, Suleri KM, Ch ZA.Pak J Med Sci. 2019 Jan-Feb;35(1):113-116. doi: 10.12669/pjms.35.1.94.PMID: 30881407. </a:t>
            </a:r>
            <a:r>
              <a:rPr lang="en-US" altLang="pt-BR" sz="1400" b="1">
                <a:hlinkClick r:id="rId2"/>
              </a:rPr>
              <a:t>Free PMC Article</a:t>
            </a:r>
            <a:r>
              <a:rPr lang="en-US" altLang="pt-BR" sz="1400" u="sng">
                <a:hlinkClick r:id="rId3"/>
              </a:rPr>
              <a:t>Similar articles</a:t>
            </a:r>
            <a:endParaRPr lang="en-US" altLang="pt-BR" sz="1400" u="sng"/>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5"/>
          <p:cNvSpPr>
            <a:spLocks/>
          </p:cNvSpPr>
          <p:nvPr/>
        </p:nvSpPr>
        <p:spPr bwMode="auto">
          <a:xfrm>
            <a:off x="468313" y="1641475"/>
            <a:ext cx="11055350" cy="587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82563" indent="-182563">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defTabSz="914400" eaLnBrk="1" hangingPunct="1">
              <a:buFont typeface="Garamond" panose="02020404030301010803" pitchFamily="18" charset="0"/>
              <a:buNone/>
            </a:pPr>
            <a:r>
              <a:rPr lang="pt-BR" altLang="pt-BR" sz="2400">
                <a:latin typeface="Times New Roman" panose="02020603050405020304" pitchFamily="18" charset="0"/>
              </a:rPr>
              <a:t>  </a:t>
            </a:r>
            <a:r>
              <a:rPr lang="pt-BR" altLang="pt-BR" sz="2400">
                <a:solidFill>
                  <a:srgbClr val="FF0000"/>
                </a:solidFill>
                <a:latin typeface="Times New Roman" panose="02020603050405020304" pitchFamily="18" charset="0"/>
              </a:rPr>
              <a:t>RESULTADOS:</a:t>
            </a:r>
          </a:p>
          <a:p>
            <a:pPr defTabSz="914400" eaLnBrk="1" hangingPunct="1"/>
            <a:r>
              <a:rPr lang="pt-BR" altLang="pt-BR" sz="2400">
                <a:latin typeface="Times New Roman" panose="02020603050405020304" pitchFamily="18" charset="0"/>
              </a:rPr>
              <a:t>Um total de 100 crianças foram incluídas neste estudo, divididas em dois grupos iguais, ou seja, 50% em cada grupo, tratados com Teofilina e Cafeína, respectivamente. A média de eventos de apneia/dia em neonatos que receberam teofilina foi de 2 ± 0,12, 2 ± 1,1, 1 ± 0,10 e 2 ± 0,12 por 0, 1-3, 4-7, 8-14 e 15-21 dias respectivamente, enquanto a média de eventos de apneia / dia em neonatos que receberam cafeína foi de 2 ± 0,3, 1 ± 0,22, 2 ± 1,5, 1 ± 0,13 e 2 ± 0,14 para 0, 1-3, 4-7, 8-14 e 15-21 dias, sendo as diferenças estatisticamente significantes para 1-3 dias e 4-7 dias (p &lt;0,05 de acordo com o teste t de student).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p:txBody>
          <a:bodyPr/>
          <a:lstStyle/>
          <a:p>
            <a:pPr eaLnBrk="1" hangingPunct="1"/>
            <a:r>
              <a:rPr lang="pt-BR" altLang="pt-BR" smtClean="0">
                <a:solidFill>
                  <a:srgbClr val="FF0000"/>
                </a:solidFill>
              </a:rPr>
              <a:t>Discussão</a:t>
            </a:r>
          </a:p>
        </p:txBody>
      </p:sp>
      <p:sp>
        <p:nvSpPr>
          <p:cNvPr id="38915" name="Rectangle 3"/>
          <p:cNvSpPr>
            <a:spLocks noGrp="1"/>
          </p:cNvSpPr>
          <p:nvPr>
            <p:ph type="body" idx="1"/>
          </p:nvPr>
        </p:nvSpPr>
        <p:spPr>
          <a:xfrm>
            <a:off x="987425" y="1765300"/>
            <a:ext cx="10317163" cy="4776788"/>
          </a:xfrm>
        </p:spPr>
        <p:txBody>
          <a:bodyPr/>
          <a:lstStyle/>
          <a:p>
            <a:pPr eaLnBrk="1" hangingPunct="1"/>
            <a:r>
              <a:rPr lang="pt-BR" altLang="pt-BR" smtClean="0">
                <a:latin typeface="Times New Roman" panose="02020603050405020304" pitchFamily="18" charset="0"/>
              </a:rPr>
              <a:t>Estudo conduzido por Natarajan G et al relatou que, se a cafeína fosse usada para o tratamento da apneia na prematuridade, não haveria necessidade de monitoramento adicional para a concentração sérica de nitrogênio, creatinina e nível de enzima que é necessário monitorar. Ele também relatou que as concentrações plasmáticas de cafeína aumentaram em altas doses.</a:t>
            </a:r>
          </a:p>
          <a:p>
            <a:pPr eaLnBrk="1" hangingPunct="1"/>
            <a:r>
              <a:rPr lang="pt-BR" altLang="pt-BR" smtClean="0">
                <a:latin typeface="Times New Roman" panose="02020603050405020304" pitchFamily="18" charset="0"/>
              </a:rPr>
              <a:t>Maria Set al também realizaram um estudo sobre a comparação de cafeína e Teofilina quando usado em apneia da prematuridade e relataram que a cafeína é superior à teofilina quando usada em estágios precoces de prematuridade &lt;33 semanas. Este estudo é comparável ao nosso estudo em três semanas de prematuridade.</a:t>
            </a:r>
          </a:p>
          <a:p>
            <a:pPr eaLnBrk="1" hangingPunct="1"/>
            <a:r>
              <a:rPr lang="pt-BR" altLang="pt-BR" smtClean="0">
                <a:latin typeface="Times New Roman" panose="02020603050405020304" pitchFamily="18" charset="0"/>
              </a:rPr>
              <a:t>Em 2015, Jeong Ket al realizaram um estudo e relataram a superioridade da cafeína sobre a em um  tratamento de curto prazo da apneia na prematuridade, e também relatou que a cafeína é eficaz e fácil de administrar.</a:t>
            </a:r>
          </a:p>
          <a:p>
            <a:pPr eaLnBrk="1" hangingPunct="1"/>
            <a:r>
              <a:rPr lang="pt-BR" altLang="pt-BR" smtClean="0">
                <a:latin typeface="Times New Roman" panose="02020603050405020304" pitchFamily="18" charset="0"/>
              </a:rPr>
              <a:t>Shivakumar M et al compararam cafeína com aminofilina e relataram que ambas são igualmente eficazes</a:t>
            </a:r>
          </a:p>
          <a:p>
            <a:pPr eaLnBrk="1" hangingPunct="1"/>
            <a:r>
              <a:rPr lang="pt-BR" altLang="pt-BR" smtClean="0">
                <a:latin typeface="Times New Roman" panose="02020603050405020304" pitchFamily="18" charset="0"/>
              </a:rPr>
              <a:t>Henderson-Smart DJ et al relataram que a cafeína e a teofilina são igualmente eficazes no tratamento da apneia, mas a cafeína tem mais vantagens sobre a teofilina, enquanto essa tem maior incidência de toxicidade.</a:t>
            </a:r>
          </a:p>
          <a:p>
            <a:pPr eaLnBrk="1" hangingPunct="1"/>
            <a:endParaRPr lang="pt-BR" altLang="pt-BR" smtClean="0">
              <a:latin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p:cNvSpPr>
          <p:nvPr>
            <p:ph type="body" idx="1"/>
          </p:nvPr>
        </p:nvSpPr>
        <p:spPr>
          <a:xfrm>
            <a:off x="787400" y="1636713"/>
            <a:ext cx="11133138" cy="5221287"/>
          </a:xfrm>
          <a:solidFill>
            <a:schemeClr val="bg1"/>
          </a:solidFill>
        </p:spPr>
        <p:txBody>
          <a:bodyPr/>
          <a:lstStyle/>
          <a:p>
            <a:pPr eaLnBrk="1" hangingPunct="1">
              <a:lnSpc>
                <a:spcPct val="90000"/>
              </a:lnSpc>
            </a:pPr>
            <a:r>
              <a:rPr lang="pt-BR" altLang="pt-BR" smtClean="0">
                <a:latin typeface="Times New Roman" panose="02020603050405020304" pitchFamily="18" charset="0"/>
              </a:rPr>
              <a:t>O principal estudo de Barbara Schmidt, em 2006 (1006 foram para o grupo da cafeína e 1000 para o grupo placebo), mostrou, como resultado inesperado, menor displasia broncopulmonar (DBP), além e menor incidência de canal arterial patente. O seguimento aos 18 a 21 meses (2007) melhorou a taxa de sobrevivência sem desabilidade neurocomportamental (reduziu a taxa de paralisia cerebral e atraso cognitivo), além de não aumentar o risco de morte ou incapacidade naqueles reanimados vigorosamente na Sala de Parto. Em 2010, foi evidenciado que a cafeína precoce diminui o tempo de ventilação mecânica, sendo cafeína considerada por Aranda, como a bala de prata da Neonatologia (umas das terapias mais seguras, mais custo-efetivas e eficazes no recém-nascido). Aos 5 anos (2012), houve evidência de diminuição significativa na função motora grossa e no distúrbio da coordenação no grupo da cafeína. Aos 11 anos do uso da cafeína (2007), não se mostrou efeitos na duração do sono ou apneia do sono (inclusive aos 5 anos de idade) e com diferença significativa para a menor deficiência motora no grupo da cafeína, sem diferenças na deficiência funcional e na performance acadêmica, demonstrando que nas doses, usadas neste ensaio, a cafeína neonatal é efetiva e segura na idade escolar média. Treze hospitais acadêmicos no Canadá, Austrália, Grã-Bretanha e Suécia (2018) demonstraram que aos 11 anos, a terapia com cafeína neonatal foi associada a melhor habilidades visuomotora, visuoperceptual e visuoespacial, nas crianças nascida com muito baixo peso. O uso precoce da cafeína (&lt;3 dias) tem mostrado diminuição da DBP, apesar de estudo recente do grupo de Bancalari (2018) ter mostrado maior tendência à mortalidade no grupo da cafeína precoce, o que fez com que o estudo fosse interrompido e segundo os autores, é possível que o efeito da cafeína na mortalidade e nas morbidades neonatais possa ser superestimado devido à interrupção precoce do estudo (poder estatístico menor do que o planejado pelo término antecipado do estudo) </a:t>
            </a:r>
          </a:p>
        </p:txBody>
      </p:sp>
      <p:sp>
        <p:nvSpPr>
          <p:cNvPr id="39939" name="Rectangle 4"/>
          <p:cNvSpPr>
            <a:spLocks noChangeArrowheads="1"/>
          </p:cNvSpPr>
          <p:nvPr/>
        </p:nvSpPr>
        <p:spPr bwMode="auto">
          <a:xfrm>
            <a:off x="2097088" y="727075"/>
            <a:ext cx="9259887" cy="85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pPr algn="l" eaLnBrk="1" hangingPunct="1"/>
            <a:r>
              <a:rPr lang="en-US" altLang="pt-BR" sz="3200" b="1">
                <a:solidFill>
                  <a:srgbClr val="0000FF"/>
                </a:solidFill>
                <a:latin typeface="Lato" panose="020F0502020204030203" pitchFamily="34" charset="0"/>
              </a:rPr>
              <a:t>Trajet</a:t>
            </a:r>
            <a:r>
              <a:rPr lang="en-US" altLang="pt-BR" sz="3200" b="1">
                <a:solidFill>
                  <a:srgbClr val="0000FF"/>
                </a:solidFill>
              </a:rPr>
              <a:t>ó</a:t>
            </a:r>
            <a:r>
              <a:rPr lang="en-US" altLang="pt-BR" sz="3200" b="1">
                <a:solidFill>
                  <a:srgbClr val="0000FF"/>
                </a:solidFill>
                <a:latin typeface="Lato" panose="020F0502020204030203" pitchFamily="34" charset="0"/>
              </a:rPr>
              <a:t>ria da cafe</a:t>
            </a:r>
            <a:r>
              <a:rPr lang="en-US" altLang="pt-BR" sz="3200" b="1">
                <a:solidFill>
                  <a:srgbClr val="0000FF"/>
                </a:solidFill>
              </a:rPr>
              <a:t>í</a:t>
            </a:r>
            <a:r>
              <a:rPr lang="en-US" altLang="pt-BR" sz="3200" b="1">
                <a:solidFill>
                  <a:srgbClr val="0000FF"/>
                </a:solidFill>
                <a:latin typeface="Lato" panose="020F0502020204030203" pitchFamily="34" charset="0"/>
              </a:rPr>
              <a:t>na na Neonatologia: 2006 a 2018</a:t>
            </a:r>
          </a:p>
          <a:p>
            <a:pPr algn="l"/>
            <a:r>
              <a:rPr lang="en-US" altLang="pt-BR" sz="1300">
                <a:solidFill>
                  <a:srgbClr val="424242"/>
                </a:solidFill>
                <a:ea typeface="Source Sans Pro"/>
                <a:cs typeface="Source Sans Pro"/>
              </a:rPr>
              <a:t>                                                                </a:t>
            </a:r>
            <a:r>
              <a:rPr lang="en-US" altLang="pt-BR" sz="2400">
                <a:solidFill>
                  <a:srgbClr val="424242"/>
                </a:solidFill>
                <a:latin typeface="Times New Roman" panose="02020603050405020304" pitchFamily="18" charset="0"/>
                <a:ea typeface="Source Sans Pro"/>
                <a:cs typeface="Source Sans Pro"/>
              </a:rPr>
              <a:t>Paulo R. Margotto</a:t>
            </a:r>
            <a:endParaRPr lang="en-US" altLang="pt-BR" sz="2400">
              <a:solidFill>
                <a:srgbClr val="78909C"/>
              </a:solidFill>
              <a:latin typeface="Times New Roman" panose="02020603050405020304" pitchFamily="18" charset="0"/>
            </a:endParaRPr>
          </a:p>
        </p:txBody>
      </p:sp>
      <p:pic>
        <p:nvPicPr>
          <p:cNvPr id="39940" name="Picture 5" descr="pptx">
            <a:hlinkClick r:id="rId2" tooltip="Trajetoria_Cafeina_Neonatologia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47463" y="7207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p:cNvSpPr>
          <p:nvPr>
            <p:ph type="body" idx="1"/>
          </p:nvPr>
        </p:nvSpPr>
        <p:spPr>
          <a:xfrm>
            <a:off x="847725" y="1358900"/>
            <a:ext cx="10991850" cy="3932238"/>
          </a:xfrm>
        </p:spPr>
        <p:txBody>
          <a:bodyPr/>
          <a:lstStyle/>
          <a:p>
            <a:pPr eaLnBrk="1" hangingPunct="1">
              <a:lnSpc>
                <a:spcPct val="90000"/>
              </a:lnSpc>
            </a:pPr>
            <a:r>
              <a:rPr lang="pt-BR" altLang="pt-BR" sz="2000" smtClean="0"/>
              <a:t>Concluindo, Revisão Sistemática, Metanálise e Aplicação da  Classificação de Recomendações (2018) do grupo de Patel (Atlanta, EUA), englobando 39.549 RN paro o uso precoce versos tardio  da cafeína (estudos observacionais)  concluiu que  o início precoce da cafeína, em comparação com o início tardio, está associado a uma diminuição do risco de displasia broncopulmonar, tanto nas análises multivariadas  não ajustada (OR de </a:t>
            </a:r>
            <a:r>
              <a:rPr lang="pt-BR" altLang="pt-BR" sz="2000" b="1" smtClean="0"/>
              <a:t>0,59; IC a 95%:0,39 a 0,90 [n= 63049 ]) </a:t>
            </a:r>
            <a:r>
              <a:rPr lang="pt-BR" altLang="pt-BR" sz="2000" smtClean="0"/>
              <a:t> como na análise ajustada (</a:t>
            </a:r>
            <a:r>
              <a:rPr lang="pt-BR" altLang="pt-BR" sz="2000" b="1" smtClean="0"/>
              <a:t>OR de  0,69; IC a 95%: 0,64-0,75), </a:t>
            </a:r>
            <a:r>
              <a:rPr lang="pt-BR" altLang="pt-BR" sz="2000" smtClean="0"/>
              <a:t>assim como com uma dose maior de cafeína (estamos evitando usar doses maiores devido a preocupações quanto a hemorragia cerebelar, convulsões, taquicardia). Interessante que uma análise </a:t>
            </a:r>
            <a:r>
              <a:rPr lang="pt-BR" altLang="pt-BR" sz="2000" i="1" smtClean="0"/>
              <a:t>post hoc</a:t>
            </a:r>
            <a:r>
              <a:rPr lang="pt-BR" altLang="pt-BR" sz="2000" smtClean="0"/>
              <a:t> de subgrupo do ensaio CAP também suporta o efeito benéfico do início precoce de cafeína no risco de DBP. No entanto, por tratar de estudos observacionais, poderiam ser influenciados pela confusão por indicação de tratamento precoce com cafeína. Na Unidade de Neonatologia do HMIB/SES/DF temos usado precocemente a cafeína na dose habitual para um grupo selecionado de RN em ventilação não invasiva com grande chance de ventilação mecânica (RN≤1250g). </a:t>
            </a:r>
          </a:p>
        </p:txBody>
      </p:sp>
      <p:sp>
        <p:nvSpPr>
          <p:cNvPr id="40963" name="Rectangle 4"/>
          <p:cNvSpPr>
            <a:spLocks/>
          </p:cNvSpPr>
          <p:nvPr/>
        </p:nvSpPr>
        <p:spPr bwMode="auto">
          <a:xfrm>
            <a:off x="847725" y="1358900"/>
            <a:ext cx="10991850" cy="39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82563" indent="-182563">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defTabSz="914400" eaLnBrk="1" hangingPunct="1">
              <a:lnSpc>
                <a:spcPct val="90000"/>
              </a:lnSpc>
            </a:pPr>
            <a:r>
              <a:rPr lang="pt-BR" altLang="pt-BR" sz="2000"/>
              <a:t>Concluindo, Revisão Sistemática, Metanálise e Aplicação da  Classificação de Recomendações (2018) do grupo de Patel (Atlanta, EUA), englobando 39.549 RN paro o uso precoce versos tardio  da cafeína (estudos observacionais)  concluiu que  o início precoce da cafeína, em comparação com o início tardio, está associado a uma diminuição do risco de displasia broncopulmonar, tanto nas análises multivariadas  não ajustada (OR de </a:t>
            </a:r>
            <a:r>
              <a:rPr lang="pt-BR" altLang="pt-BR" sz="2000" b="1"/>
              <a:t>0,59; IC a 95%:0,39 a 0,90 [n= 63049 ]) </a:t>
            </a:r>
            <a:r>
              <a:rPr lang="pt-BR" altLang="pt-BR" sz="2000"/>
              <a:t> como na análise ajustada (</a:t>
            </a:r>
            <a:r>
              <a:rPr lang="pt-BR" altLang="pt-BR" sz="2000" b="1"/>
              <a:t>OR de  0,69; IC a 95%: 0,64-0,75), </a:t>
            </a:r>
            <a:r>
              <a:rPr lang="pt-BR" altLang="pt-BR" sz="2000"/>
              <a:t>assim como com uma dose maior de cafeína (estamos evitando usar doses maiores devido a preocupações quanto a hemorragia cerebelar, convulsões, taquicardia). Interessante que uma análise </a:t>
            </a:r>
            <a:r>
              <a:rPr lang="pt-BR" altLang="pt-BR" sz="2000" i="1"/>
              <a:t>post hoc</a:t>
            </a:r>
            <a:r>
              <a:rPr lang="pt-BR" altLang="pt-BR" sz="2000"/>
              <a:t> de subgrupo do ensaio CAP também suporta o efeito benéfico do início precoce de cafeína no risco de DBP. No entanto, por tratar de estudos observacionais, poderiam ser influenciados pela confusão por indicação de tratamento precoce com cafeína. Na Unidade de Neonatologia do HMIB/SES/DF temos usado precocemente a cafeína na dose habitual para um grupo selecionado de RN em ventilação não invasiva com grande chance de ventilação mecânica (RN≤1250g).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type="body" idx="1"/>
          </p:nvPr>
        </p:nvSpPr>
        <p:spPr>
          <a:xfrm>
            <a:off x="819150" y="2925763"/>
            <a:ext cx="10058400" cy="3932237"/>
          </a:xfrm>
        </p:spPr>
        <p:txBody>
          <a:bodyPr/>
          <a:lstStyle/>
          <a:p>
            <a:pPr eaLnBrk="1" hangingPunct="1">
              <a:lnSpc>
                <a:spcPct val="90000"/>
              </a:lnSpc>
            </a:pPr>
            <a:r>
              <a:rPr lang="pt-BR" altLang="pt-BR" b="1" smtClean="0">
                <a:solidFill>
                  <a:srgbClr val="FF33CC"/>
                </a:solidFill>
              </a:rPr>
              <a:t>Nos bebês &lt;29 semanas de idade gestacional</a:t>
            </a:r>
            <a:r>
              <a:rPr lang="pt-BR" altLang="pt-BR" b="1" smtClean="0"/>
              <a:t>, </a:t>
            </a:r>
            <a:r>
              <a:rPr lang="pt-BR" altLang="pt-BR" b="1" smtClean="0">
                <a:solidFill>
                  <a:srgbClr val="0000FF"/>
                </a:solidFill>
              </a:rPr>
              <a:t>a terapia precoce com cafeína (≤ 2 dias) foi associada com chances reduzidas de significante deficiência no neurodesenvolvimento e melhor função cognitiva aos 18 até 24 meses de idade corrigida, quando comparado com terapia tardia com cafeína (&gt;2dias).</a:t>
            </a:r>
            <a:r>
              <a:rPr lang="pt-BR" altLang="pt-BR" smtClean="0"/>
              <a:t> </a:t>
            </a:r>
          </a:p>
          <a:p>
            <a:pPr algn="ctr" eaLnBrk="1" hangingPunct="1">
              <a:lnSpc>
                <a:spcPct val="90000"/>
              </a:lnSpc>
            </a:pPr>
            <a:r>
              <a:rPr lang="pt-BR" altLang="pt-BR" smtClean="0"/>
              <a:t> </a:t>
            </a:r>
            <a:r>
              <a:rPr lang="pt-BR" altLang="pt-BR" b="1" smtClean="0">
                <a:solidFill>
                  <a:srgbClr val="0000FF"/>
                </a:solidFill>
              </a:rPr>
              <a:t>Início precoce</a:t>
            </a:r>
            <a:r>
              <a:rPr lang="pt-BR" altLang="pt-BR" b="1" smtClean="0"/>
              <a:t>: 1545 crianças (recebido no prazo de 2 dias após o nascimento) e     </a:t>
            </a:r>
            <a:r>
              <a:rPr lang="pt-BR" altLang="pt-BR" b="1" smtClean="0">
                <a:solidFill>
                  <a:srgbClr val="FF0000"/>
                </a:solidFill>
              </a:rPr>
              <a:t>Início tardio</a:t>
            </a:r>
            <a:r>
              <a:rPr lang="pt-BR" altLang="pt-BR" b="1" smtClean="0"/>
              <a:t>: 563 crianças (recebido após 2 dias de nascimento). </a:t>
            </a:r>
          </a:p>
          <a:p>
            <a:pPr eaLnBrk="1" hangingPunct="1">
              <a:lnSpc>
                <a:spcPct val="90000"/>
              </a:lnSpc>
            </a:pPr>
            <a:r>
              <a:rPr lang="pt-BR" altLang="pt-BR" b="1" smtClean="0"/>
              <a:t>As taxas de displasia broncopulmonar (</a:t>
            </a:r>
            <a:r>
              <a:rPr lang="pt-BR" altLang="pt-BR" smtClean="0"/>
              <a:t>aOR 0.61; 95% CI 0.45–0.81)</a:t>
            </a:r>
            <a:r>
              <a:rPr lang="pt-BR" altLang="pt-BR" b="1" smtClean="0"/>
              <a:t>, canal arterial patente (</a:t>
            </a:r>
            <a:r>
              <a:rPr lang="pt-BR" altLang="pt-BR" smtClean="0"/>
              <a:t>aOR 0.46; 95% CI 0.34–0.62)</a:t>
            </a:r>
            <a:r>
              <a:rPr lang="pt-BR" altLang="pt-BR" b="1" smtClean="0"/>
              <a:t>  e lesão neurológica grave (</a:t>
            </a:r>
            <a:r>
              <a:rPr lang="pt-BR" altLang="pt-BR" smtClean="0"/>
              <a:t>aOR 0.66; 95% CI 0.45–0.97)</a:t>
            </a:r>
            <a:r>
              <a:rPr lang="pt-BR" altLang="pt-BR" b="1" smtClean="0"/>
              <a:t>  foram  significativamente menores no grupo de cafeína precoce do que no grupo de cafeína tardia (observem as </a:t>
            </a:r>
            <a:r>
              <a:rPr lang="pt-BR" altLang="pt-BR" b="1" i="1" smtClean="0"/>
              <a:t>odds ratio</a:t>
            </a:r>
            <a:r>
              <a:rPr lang="pt-BR" altLang="pt-BR" b="1" smtClean="0"/>
              <a:t> ajustadas, incluindo a idade gestacional, corticosteróide pré-natal, pontuação do SNAP-II, sexo e Centro)</a:t>
            </a:r>
          </a:p>
          <a:p>
            <a:pPr eaLnBrk="1" hangingPunct="1">
              <a:lnSpc>
                <a:spcPct val="90000"/>
              </a:lnSpc>
            </a:pPr>
            <a:r>
              <a:rPr lang="pt-BR" altLang="pt-BR" b="1" smtClean="0"/>
              <a:t>Sem diferenças nas taxas de retinopatia da prematuridade, enterocolite necrosante estágio ≥2 ou sepse tardia entre os dois grupos</a:t>
            </a:r>
          </a:p>
        </p:txBody>
      </p:sp>
      <p:sp>
        <p:nvSpPr>
          <p:cNvPr id="41987" name="Rectangle 4"/>
          <p:cNvSpPr>
            <a:spLocks noChangeArrowheads="1"/>
          </p:cNvSpPr>
          <p:nvPr/>
        </p:nvSpPr>
        <p:spPr bwMode="auto">
          <a:xfrm>
            <a:off x="231775" y="231775"/>
            <a:ext cx="11691938" cy="14017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US" altLang="pt-BR" sz="2700" b="1">
                <a:solidFill>
                  <a:srgbClr val="0000FF"/>
                </a:solidFill>
                <a:latin typeface="Lato" panose="020F0502020204030203" pitchFamily="34" charset="0"/>
              </a:rPr>
              <a:t>Administra</a:t>
            </a:r>
            <a:r>
              <a:rPr lang="en-US" altLang="pt-BR" sz="2700" b="1">
                <a:solidFill>
                  <a:srgbClr val="0000FF"/>
                </a:solidFill>
              </a:rPr>
              <a:t>ç</a:t>
            </a:r>
            <a:r>
              <a:rPr lang="en-US" altLang="pt-BR" sz="2700" b="1">
                <a:solidFill>
                  <a:srgbClr val="0000FF"/>
                </a:solidFill>
                <a:latin typeface="Lato" panose="020F0502020204030203" pitchFamily="34" charset="0"/>
              </a:rPr>
              <a:t>ão Precoce de Cafe</a:t>
            </a:r>
            <a:r>
              <a:rPr lang="en-US" altLang="pt-BR" sz="2700" b="1">
                <a:solidFill>
                  <a:srgbClr val="0000FF"/>
                </a:solidFill>
              </a:rPr>
              <a:t>í</a:t>
            </a:r>
            <a:r>
              <a:rPr lang="en-US" altLang="pt-BR" sz="2700" b="1">
                <a:solidFill>
                  <a:srgbClr val="0000FF"/>
                </a:solidFill>
                <a:latin typeface="Lato" panose="020F0502020204030203" pitchFamily="34" charset="0"/>
              </a:rPr>
              <a:t>na e Resultados do Neurodesenvolvimento em Bebês Prematuros</a:t>
            </a:r>
          </a:p>
          <a:p>
            <a:r>
              <a:rPr lang="en-US" altLang="pt-BR" sz="1300">
                <a:solidFill>
                  <a:srgbClr val="2A6490"/>
                </a:solidFill>
                <a:ea typeface="Source Sans Pro"/>
                <a:cs typeface="Source Sans Pro"/>
                <a:hlinkClick r:id="rId2" tooltip="Cafeina_precoc X tardia_neurodesenv_2019"/>
              </a:rPr>
              <a:t>  </a:t>
            </a:r>
            <a:r>
              <a:rPr lang="en-US" altLang="pt-BR" sz="2800">
                <a:solidFill>
                  <a:srgbClr val="2A6490"/>
                </a:solidFill>
                <a:ea typeface="Source Sans Pro"/>
                <a:cs typeface="Source Sans Pro"/>
              </a:rPr>
              <a:t> </a:t>
            </a:r>
            <a:r>
              <a:rPr lang="en-US" altLang="pt-BR" sz="1300">
                <a:solidFill>
                  <a:srgbClr val="2A6490"/>
                </a:solidFill>
                <a:ea typeface="Source Sans Pro"/>
                <a:cs typeface="Source Sans Pro"/>
              </a:rPr>
              <a:t>       </a:t>
            </a:r>
            <a:r>
              <a:rPr lang="en-US" altLang="pt-BR">
                <a:solidFill>
                  <a:srgbClr val="2A6490"/>
                </a:solidFill>
                <a:latin typeface="Times New Roman" panose="02020603050405020304" pitchFamily="18" charset="0"/>
                <a:ea typeface="Source Sans Pro"/>
                <a:cs typeface="Source Sans Pro"/>
              </a:rPr>
              <a:t>Realizado por Paulo R. Margotto </a:t>
            </a:r>
          </a:p>
        </p:txBody>
      </p:sp>
      <p:pic>
        <p:nvPicPr>
          <p:cNvPr id="41988" name="Picture 5" descr="doc">
            <a:hlinkClick r:id="rId2" tooltip="Cafeina_precoc X tardia_neurodesenv_201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1638" y="8128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Rectangle 6"/>
          <p:cNvSpPr>
            <a:spLocks noChangeArrowheads="1"/>
          </p:cNvSpPr>
          <p:nvPr/>
        </p:nvSpPr>
        <p:spPr bwMode="auto">
          <a:xfrm>
            <a:off x="0" y="1847850"/>
            <a:ext cx="11823700" cy="10699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en-US" altLang="pt-BR" sz="1600" u="sng">
                <a:hlinkClick r:id="rId4"/>
              </a:rPr>
              <a:t>Early Caffeine Administration and Neurodevelopmental Outcomes in Preterm Infants. </a:t>
            </a:r>
            <a:endParaRPr lang="en-US" altLang="pt-BR" sz="1600"/>
          </a:p>
          <a:p>
            <a:r>
              <a:rPr lang="en-US" altLang="pt-BR" sz="1600"/>
              <a:t>Abhay Lodha, Rebecca Entz, Anne Synnes, Dianne Creighton, Kamran Yusuf, AnieLapointe, Junmin Yang, Prakesh S. Shah, on behalf of the investigators of the </a:t>
            </a:r>
            <a:r>
              <a:rPr lang="en-US" altLang="pt-BR" sz="1600">
                <a:solidFill>
                  <a:srgbClr val="0000FF"/>
                </a:solidFill>
              </a:rPr>
              <a:t>Canadian Neonatal Network</a:t>
            </a:r>
            <a:r>
              <a:rPr lang="en-US" altLang="pt-BR" sz="1600"/>
              <a:t> (CNN) and the Canadian Neonatal Follow-up Network (CNFUN). Pediatrics Jan 2019, 143 (1) e20181348; </a:t>
            </a:r>
            <a:r>
              <a:rPr lang="en-US" altLang="pt-BR" sz="1600" b="1"/>
              <a:t>DOI:</a:t>
            </a:r>
            <a:r>
              <a:rPr lang="en-US" altLang="pt-BR" sz="1600"/>
              <a:t> </a:t>
            </a:r>
            <a:r>
              <a:rPr lang="en-US" altLang="pt-BR" sz="1600">
                <a:solidFill>
                  <a:srgbClr val="0000FF"/>
                </a:solidFill>
              </a:rPr>
              <a:t>10.1542/peds.2018-1348.</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p:txBody>
          <a:bodyPr/>
          <a:lstStyle/>
          <a:p>
            <a:pPr eaLnBrk="1" hangingPunct="1"/>
            <a:r>
              <a:rPr lang="pt-BR" altLang="pt-BR" smtClean="0">
                <a:solidFill>
                  <a:srgbClr val="FF33CC"/>
                </a:solidFill>
              </a:rPr>
              <a:t>O que se sabe sobre esse estudo</a:t>
            </a:r>
          </a:p>
        </p:txBody>
      </p:sp>
      <p:pic>
        <p:nvPicPr>
          <p:cNvPr id="4301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5288" y="1970088"/>
            <a:ext cx="5913437"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p:txBody>
          <a:bodyPr/>
          <a:lstStyle/>
          <a:p>
            <a:pPr algn="ctr" eaLnBrk="1" hangingPunct="1"/>
            <a:r>
              <a:rPr lang="pt-BR" altLang="pt-BR" sz="4400" smtClean="0">
                <a:solidFill>
                  <a:srgbClr val="FF33CC"/>
                </a:solidFill>
              </a:rPr>
              <a:t>O que esse estudo canadense adiciona</a:t>
            </a:r>
          </a:p>
        </p:txBody>
      </p:sp>
      <p:pic>
        <p:nvPicPr>
          <p:cNvPr id="4403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2084388"/>
            <a:ext cx="6894513"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a:xfrm>
            <a:off x="1266825" y="2798763"/>
            <a:ext cx="10058400" cy="1371600"/>
          </a:xfrm>
        </p:spPr>
        <p:txBody>
          <a:bodyPr/>
          <a:lstStyle/>
          <a:p>
            <a:pPr algn="ctr" eaLnBrk="1" hangingPunct="1"/>
            <a:r>
              <a:rPr lang="pt-BR" altLang="pt-BR" sz="4400" smtClean="0">
                <a:solidFill>
                  <a:srgbClr val="0000FF"/>
                </a:solidFill>
              </a:rPr>
              <a:t>Como administramos cafeína*  na Unidade de Neonatologia do Hospital Materno Infantil de Brasília (HMIB)/SES/DF</a:t>
            </a:r>
          </a:p>
        </p:txBody>
      </p:sp>
      <p:sp>
        <p:nvSpPr>
          <p:cNvPr id="45059" name="Text Box 4"/>
          <p:cNvSpPr txBox="1">
            <a:spLocks noChangeArrowheads="1"/>
          </p:cNvSpPr>
          <p:nvPr/>
        </p:nvSpPr>
        <p:spPr bwMode="auto">
          <a:xfrm>
            <a:off x="3540125" y="5040313"/>
            <a:ext cx="51593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indent="-182563">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730250"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004888"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1279525" indent="-182563">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17367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1939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26511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108325" indent="-182563"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algn="ctr" defTabSz="914400">
              <a:spcBef>
                <a:spcPct val="0"/>
              </a:spcBef>
              <a:buClrTx/>
              <a:buFontTx/>
              <a:buNone/>
            </a:pPr>
            <a:r>
              <a:rPr lang="pt-BR" altLang="pt-BR"/>
              <a:t>(quando disponível; caso contrário, teofilina)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ChangeArrowheads="1"/>
          </p:cNvSpPr>
          <p:nvPr/>
        </p:nvSpPr>
        <p:spPr bwMode="auto">
          <a:xfrm>
            <a:off x="257175" y="304800"/>
            <a:ext cx="11688763"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pPr eaLnBrk="1" hangingPunct="1"/>
            <a:r>
              <a:rPr lang="en-US" altLang="pt-BR" sz="3200" b="1">
                <a:solidFill>
                  <a:srgbClr val="0000FF"/>
                </a:solidFill>
                <a:latin typeface="Lato" panose="020F0502020204030203" pitchFamily="34" charset="0"/>
              </a:rPr>
              <a:t>Apneia Neonatal</a:t>
            </a:r>
          </a:p>
          <a:p>
            <a:endParaRPr lang="en-US" altLang="pt-BR" sz="2000">
              <a:solidFill>
                <a:srgbClr val="424242"/>
              </a:solidFill>
              <a:latin typeface="Times New Roman" panose="02020603050405020304" pitchFamily="18" charset="0"/>
              <a:ea typeface="Source Sans Pro"/>
              <a:cs typeface="Source Sans Pro"/>
            </a:endParaRPr>
          </a:p>
          <a:p>
            <a:r>
              <a:rPr lang="en-US" altLang="pt-BR" sz="2000">
                <a:solidFill>
                  <a:srgbClr val="424242"/>
                </a:solidFill>
                <a:latin typeface="Times New Roman" panose="02020603050405020304" pitchFamily="18" charset="0"/>
                <a:ea typeface="Source Sans Pro"/>
                <a:cs typeface="Source Sans Pro"/>
              </a:rPr>
              <a:t>Adriana Kawaguchi, Paulo R. Margotto</a:t>
            </a:r>
          </a:p>
          <a:p>
            <a:r>
              <a:rPr lang="en-US" altLang="pt-BR" sz="2000">
                <a:solidFill>
                  <a:srgbClr val="424242"/>
                </a:solidFill>
                <a:latin typeface="Times New Roman" panose="02020603050405020304" pitchFamily="18" charset="0"/>
                <a:ea typeface="Source Sans Pro"/>
                <a:cs typeface="Source Sans Pro"/>
              </a:rPr>
              <a:t>Capítulo do livro Assistência ao Recém-Nascido de Risco, Hospital de Ensino Materno Infantil de Brasília, 4a Edição, 2019, Em Preparação.</a:t>
            </a:r>
            <a:endParaRPr lang="en-US" altLang="pt-BR" sz="2000">
              <a:solidFill>
                <a:srgbClr val="78909C"/>
              </a:solidFill>
              <a:latin typeface="Times New Roman" panose="02020603050405020304" pitchFamily="18" charset="0"/>
            </a:endParaRPr>
          </a:p>
        </p:txBody>
      </p:sp>
      <p:pic>
        <p:nvPicPr>
          <p:cNvPr id="46083" name="Picture 6" descr="doc">
            <a:hlinkClick r:id="rId2" tooltip="NOVO-APNEIA NEO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775" y="4413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Imagem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92438" y="2051050"/>
            <a:ext cx="6245225"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8" descr="IMG-20181031-WA0037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1725" y="4784725"/>
            <a:ext cx="1971675"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154238" y="892175"/>
            <a:ext cx="7723187" cy="5148263"/>
          </a:xfrm>
        </p:spPr>
      </p:pic>
      <p:sp>
        <p:nvSpPr>
          <p:cNvPr id="47107" name="CaixaDeTexto 4"/>
          <p:cNvSpPr txBox="1">
            <a:spLocks noChangeArrowheads="1"/>
          </p:cNvSpPr>
          <p:nvPr/>
        </p:nvSpPr>
        <p:spPr bwMode="auto">
          <a:xfrm>
            <a:off x="9625013" y="6200775"/>
            <a:ext cx="3000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900"/>
              </a:spcBef>
              <a:buClr>
                <a:srgbClr val="262626"/>
              </a:buClr>
              <a:buFont typeface="Garamond" panose="02020404030301010803" pitchFamily="18" charset="0"/>
              <a:buChar char="◦"/>
              <a:defRPr>
                <a:solidFill>
                  <a:schemeClr val="tx1"/>
                </a:solidFill>
                <a:latin typeface="Century Gothic" panose="020B0502020202020204" pitchFamily="34" charset="0"/>
              </a:defRPr>
            </a:lvl1pPr>
            <a:lvl2pPr marL="742950" indent="-285750">
              <a:spcBef>
                <a:spcPts val="500"/>
              </a:spcBef>
              <a:buClr>
                <a:srgbClr val="262626"/>
              </a:buClr>
              <a:buFont typeface="Garamond" panose="02020404030301010803" pitchFamily="18" charset="0"/>
              <a:buChar char="◦"/>
              <a:defRPr sz="1600">
                <a:solidFill>
                  <a:schemeClr val="tx1"/>
                </a:solidFill>
                <a:latin typeface="Century Gothic" panose="020B0502020202020204" pitchFamily="34" charset="0"/>
              </a:defRPr>
            </a:lvl2pPr>
            <a:lvl3pPr marL="1143000" indent="-228600">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3pPr>
            <a:lvl4pPr marL="1600200" indent="-228600">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4pPr>
            <a:lvl5pPr marL="2057400" indent="-228600">
              <a:spcBef>
                <a:spcPts val="500"/>
              </a:spcBef>
              <a:buClr>
                <a:srgbClr val="262626"/>
              </a:buClr>
              <a:buFont typeface="Garamond" panose="02020404030301010803" pitchFamily="18" charset="0"/>
              <a:buChar char="◦"/>
              <a:defRPr sz="1400">
                <a:solidFill>
                  <a:schemeClr val="tx1"/>
                </a:solidFill>
                <a:latin typeface="Century Gothic" panose="020B0502020202020204" pitchFamily="34" charset="0"/>
              </a:defRPr>
            </a:lvl5pPr>
            <a:lvl6pPr marL="2514600" indent="-228600" defTabSz="457200"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6pPr>
            <a:lvl7pPr marL="2971800" indent="-228600" defTabSz="457200"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7pPr>
            <a:lvl8pPr marL="3429000" indent="-228600" defTabSz="457200"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8pPr>
            <a:lvl9pPr marL="3886200" indent="-228600" defTabSz="457200" eaLnBrk="0" fontAlgn="base" hangingPunct="0">
              <a:spcBef>
                <a:spcPts val="500"/>
              </a:spcBef>
              <a:spcAft>
                <a:spcPct val="0"/>
              </a:spcAft>
              <a:buClr>
                <a:srgbClr val="262626"/>
              </a:buClr>
              <a:buFont typeface="Garamond" panose="02020404030301010803" pitchFamily="18" charset="0"/>
              <a:buChar char="◦"/>
              <a:defRPr sz="1400">
                <a:solidFill>
                  <a:schemeClr val="tx1"/>
                </a:solidFill>
                <a:latin typeface="Century Gothic" panose="020B0502020202020204" pitchFamily="34" charset="0"/>
              </a:defRPr>
            </a:lvl9pPr>
          </a:lstStyle>
          <a:p>
            <a:pPr eaLnBrk="1" hangingPunct="1">
              <a:spcBef>
                <a:spcPct val="0"/>
              </a:spcBef>
              <a:buClrTx/>
              <a:buFontTx/>
              <a:buNone/>
            </a:pPr>
            <a:r>
              <a:rPr lang="pt-BR" altLang="pt-BR" sz="2000" b="1"/>
              <a:t>Meu time Neo</a:t>
            </a:r>
            <a:r>
              <a:rPr lang="pt-BR" altLang="pt-BR" b="1"/>
              <a:t>!</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p:nvPr>
        </p:nvSpPr>
        <p:spPr>
          <a:xfrm>
            <a:off x="420688" y="304800"/>
            <a:ext cx="10058400" cy="1371600"/>
          </a:xfrm>
        </p:spPr>
        <p:txBody>
          <a:bodyPr/>
          <a:lstStyle/>
          <a:p>
            <a:pPr eaLnBrk="1" hangingPunct="1"/>
            <a:r>
              <a:rPr lang="pt-BR" altLang="pt-BR" smtClean="0">
                <a:solidFill>
                  <a:srgbClr val="FF33CC"/>
                </a:solidFill>
              </a:rPr>
              <a:t>OBRIGADA!</a:t>
            </a:r>
          </a:p>
        </p:txBody>
      </p:sp>
      <p:pic>
        <p:nvPicPr>
          <p:cNvPr id="4813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3475" y="1336675"/>
            <a:ext cx="9612313" cy="4672013"/>
          </a:xfrm>
          <a:prstGeom prst="rect">
            <a:avLst/>
          </a:prstGeom>
          <a:noFill/>
          <a:ln w="38100">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8132" name="Text Box 4"/>
          <p:cNvSpPr txBox="1">
            <a:spLocks noChangeArrowheads="1"/>
          </p:cNvSpPr>
          <p:nvPr/>
        </p:nvSpPr>
        <p:spPr bwMode="auto">
          <a:xfrm>
            <a:off x="1828800" y="6062663"/>
            <a:ext cx="78914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pt-BR" altLang="pt-BR" i="1">
                <a:solidFill>
                  <a:srgbClr val="0000FF"/>
                </a:solidFill>
              </a:rPr>
              <a:t>Staffs</a:t>
            </a:r>
            <a:r>
              <a:rPr lang="pt-BR" altLang="pt-BR">
                <a:solidFill>
                  <a:srgbClr val="0000FF"/>
                </a:solidFill>
              </a:rPr>
              <a:t> (Drs. Paulo R. Margotto, Marta DR de Moura, Fabiana Pontes) e </a:t>
            </a:r>
          </a:p>
          <a:p>
            <a:r>
              <a:rPr lang="pt-BR" altLang="pt-BR">
                <a:solidFill>
                  <a:srgbClr val="0000FF"/>
                </a:solidFill>
              </a:rPr>
              <a:t>Residentes da Neonatologia do HMIB/SES/DF</a:t>
            </a:r>
          </a:p>
        </p:txBody>
      </p:sp>
      <p:sp>
        <p:nvSpPr>
          <p:cNvPr id="48133" name="Line 5"/>
          <p:cNvSpPr>
            <a:spLocks noChangeShapeType="1"/>
          </p:cNvSpPr>
          <p:nvPr/>
        </p:nvSpPr>
        <p:spPr bwMode="auto">
          <a:xfrm flipV="1">
            <a:off x="3695700" y="4124325"/>
            <a:ext cx="514350" cy="152400"/>
          </a:xfrm>
          <a:prstGeom prst="line">
            <a:avLst/>
          </a:prstGeom>
          <a:noFill/>
          <a:ln w="57150">
            <a:solidFill>
              <a:srgbClr val="FF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48134" name="Text Box 6"/>
          <p:cNvSpPr txBox="1">
            <a:spLocks noChangeArrowheads="1"/>
          </p:cNvSpPr>
          <p:nvPr/>
        </p:nvSpPr>
        <p:spPr bwMode="auto">
          <a:xfrm>
            <a:off x="2144713" y="4111625"/>
            <a:ext cx="15668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Century Gothic" panose="020B0502020202020204" pitchFamily="34" charset="0"/>
              </a:defRPr>
            </a:lvl1pPr>
            <a:lvl2pPr marL="742950" indent="-285750" algn="ctr">
              <a:defRPr>
                <a:solidFill>
                  <a:schemeClr val="tx1"/>
                </a:solidFill>
                <a:latin typeface="Century Gothic" panose="020B0502020202020204" pitchFamily="34" charset="0"/>
              </a:defRPr>
            </a:lvl2pPr>
            <a:lvl3pPr marL="1143000" indent="-228600" algn="ctr">
              <a:defRPr>
                <a:solidFill>
                  <a:schemeClr val="tx1"/>
                </a:solidFill>
                <a:latin typeface="Century Gothic" panose="020B0502020202020204" pitchFamily="34" charset="0"/>
              </a:defRPr>
            </a:lvl3pPr>
            <a:lvl4pPr marL="1600200" indent="-228600" algn="ctr">
              <a:defRPr>
                <a:solidFill>
                  <a:schemeClr val="tx1"/>
                </a:solidFill>
                <a:latin typeface="Century Gothic" panose="020B0502020202020204" pitchFamily="34" charset="0"/>
              </a:defRPr>
            </a:lvl4pPr>
            <a:lvl5pPr marL="2057400" indent="-228600" algn="ctr">
              <a:defRPr>
                <a:solidFill>
                  <a:schemeClr val="tx1"/>
                </a:solidFill>
                <a:latin typeface="Century Gothic" panose="020B0502020202020204" pitchFamily="34" charset="0"/>
              </a:defRPr>
            </a:lvl5pPr>
            <a:lvl6pPr marL="2514600" indent="-228600" algn="ctr"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algn="ctr"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algn="ctr"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algn="ctr" defTabSz="457200" eaLnBrk="0" fontAlgn="base" hangingPunct="0">
              <a:spcBef>
                <a:spcPct val="0"/>
              </a:spcBef>
              <a:spcAft>
                <a:spcPct val="0"/>
              </a:spcAft>
              <a:defRPr>
                <a:solidFill>
                  <a:schemeClr val="tx1"/>
                </a:solidFill>
                <a:latin typeface="Century Gothic" panose="020B0502020202020204" pitchFamily="34" charset="0"/>
              </a:defRPr>
            </a:lvl9pPr>
          </a:lstStyle>
          <a:p>
            <a:r>
              <a:rPr lang="pt-BR" altLang="pt-BR">
                <a:solidFill>
                  <a:srgbClr val="FF33CC"/>
                </a:solidFill>
              </a:rPr>
              <a:t>Dra. Daniela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bão">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499</TotalTime>
  <Words>5036</Words>
  <Application>Microsoft Office PowerPoint</Application>
  <PresentationFormat>Widescreen</PresentationFormat>
  <Paragraphs>225</Paragraphs>
  <Slides>42</Slides>
  <Notes>0</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42</vt:i4>
      </vt:variant>
    </vt:vector>
  </HeadingPairs>
  <TitlesOfParts>
    <vt:vector size="50" baseType="lpstr">
      <vt:lpstr>Century Gothic</vt:lpstr>
      <vt:lpstr>Arial</vt:lpstr>
      <vt:lpstr>Garamond</vt:lpstr>
      <vt:lpstr>Calibri</vt:lpstr>
      <vt:lpstr>Times New Roman</vt:lpstr>
      <vt:lpstr>Lato</vt:lpstr>
      <vt:lpstr>Source Sans Pro</vt:lpstr>
      <vt:lpstr>Sabão</vt:lpstr>
      <vt:lpstr>Apresentação do PowerPoint</vt:lpstr>
      <vt:lpstr>Introdução</vt:lpstr>
      <vt:lpstr>Métodos</vt:lpstr>
      <vt:lpstr>Métodos</vt:lpstr>
      <vt:lpstr>Métodos</vt:lpstr>
      <vt:lpstr>Métodos</vt:lpstr>
      <vt:lpstr>Métodos</vt:lpstr>
      <vt:lpstr>Métodos</vt:lpstr>
      <vt:lpstr>Métodos</vt:lpstr>
      <vt:lpstr>Métodos</vt:lpstr>
      <vt:lpstr>Métodos</vt:lpstr>
      <vt:lpstr>Resultados</vt:lpstr>
      <vt:lpstr>Resultados</vt:lpstr>
      <vt:lpstr>Resultados</vt:lpstr>
      <vt:lpstr>Apresentação do PowerPoint</vt:lpstr>
      <vt:lpstr>Resultados</vt:lpstr>
      <vt:lpstr>Resultados</vt:lpstr>
      <vt:lpstr>Resultados</vt:lpstr>
      <vt:lpstr>Resultados</vt:lpstr>
      <vt:lpstr>Discussão</vt:lpstr>
      <vt:lpstr>Discussão</vt:lpstr>
      <vt:lpstr>Conclusão</vt:lpstr>
      <vt:lpstr>Apresentação do PowerPoint</vt:lpstr>
      <vt:lpstr>ABSTRACT</vt:lpstr>
      <vt:lpstr>REFERENCES</vt:lpstr>
      <vt:lpstr>Nota do Editor do site, Dr. Paulo R. Margotto. Consultem também ! Aqui e Agora</vt:lpstr>
      <vt:lpstr>Apresentação do PowerPoint</vt:lpstr>
      <vt:lpstr>Apresentação do PowerPoint</vt:lpstr>
      <vt:lpstr>Resposta dos Autores</vt:lpstr>
      <vt:lpstr>Apresentação do PowerPoint</vt:lpstr>
      <vt:lpstr>Apresentação do PowerPoint</vt:lpstr>
      <vt:lpstr>Apresentação do PowerPoint</vt:lpstr>
      <vt:lpstr>Discussão</vt:lpstr>
      <vt:lpstr>Apresentação do PowerPoint</vt:lpstr>
      <vt:lpstr>Apresentação do PowerPoint</vt:lpstr>
      <vt:lpstr>Apresentação do PowerPoint</vt:lpstr>
      <vt:lpstr>O que se sabe sobre esse estudo</vt:lpstr>
      <vt:lpstr>O que esse estudo canadense adiciona</vt:lpstr>
      <vt:lpstr>Como administramos cafeína*  na Unidade de Neonatologia do Hospital Materno Infantil de Brasília (HMIB)/SES/DF</vt:lpstr>
      <vt:lpstr>Apresentação do PowerPoint</vt:lpstr>
      <vt:lpstr>Apresentação do PowerPoint</vt:lpstr>
      <vt:lpstr>OBRIGADA!</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Comparative efficacy and safety of caffeine and aminophylline for apnea of prematurity in preterm (≤34 weeks) Neonates: A randomized controlled trial</dc:title>
  <dc:creator>micro</dc:creator>
  <cp:lastModifiedBy>Paulo Margotto</cp:lastModifiedBy>
  <cp:revision>62</cp:revision>
  <dcterms:created xsi:type="dcterms:W3CDTF">2019-06-02T15:40:03Z</dcterms:created>
  <dcterms:modified xsi:type="dcterms:W3CDTF">2019-06-13T20:57:48Z</dcterms:modified>
</cp:coreProperties>
</file>