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0" r:id="rId1"/>
  </p:sldMasterIdLst>
  <p:notesMasterIdLst>
    <p:notesMasterId r:id="rId71"/>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95" r:id="rId21"/>
    <p:sldId id="276" r:id="rId22"/>
    <p:sldId id="277" r:id="rId23"/>
    <p:sldId id="296" r:id="rId24"/>
    <p:sldId id="278" r:id="rId25"/>
    <p:sldId id="282" r:id="rId26"/>
    <p:sldId id="298" r:id="rId27"/>
    <p:sldId id="300" r:id="rId28"/>
    <p:sldId id="279" r:id="rId29"/>
    <p:sldId id="299" r:id="rId30"/>
    <p:sldId id="280" r:id="rId31"/>
    <p:sldId id="281" r:id="rId32"/>
    <p:sldId id="301" r:id="rId33"/>
    <p:sldId id="283" r:id="rId34"/>
    <p:sldId id="284" r:id="rId35"/>
    <p:sldId id="285" r:id="rId36"/>
    <p:sldId id="286" r:id="rId37"/>
    <p:sldId id="287" r:id="rId38"/>
    <p:sldId id="288" r:id="rId39"/>
    <p:sldId id="289" r:id="rId40"/>
    <p:sldId id="290" r:id="rId41"/>
    <p:sldId id="302" r:id="rId42"/>
    <p:sldId id="303" r:id="rId43"/>
    <p:sldId id="304" r:id="rId44"/>
    <p:sldId id="291" r:id="rId45"/>
    <p:sldId id="293" r:id="rId46"/>
    <p:sldId id="305" r:id="rId47"/>
    <p:sldId id="327" r:id="rId48"/>
    <p:sldId id="321" r:id="rId49"/>
    <p:sldId id="333" r:id="rId50"/>
    <p:sldId id="334" r:id="rId51"/>
    <p:sldId id="328" r:id="rId52"/>
    <p:sldId id="329" r:id="rId53"/>
    <p:sldId id="330" r:id="rId54"/>
    <p:sldId id="331" r:id="rId55"/>
    <p:sldId id="332" r:id="rId56"/>
    <p:sldId id="306" r:id="rId57"/>
    <p:sldId id="307" r:id="rId58"/>
    <p:sldId id="308" r:id="rId59"/>
    <p:sldId id="309" r:id="rId60"/>
    <p:sldId id="310" r:id="rId61"/>
    <p:sldId id="311" r:id="rId62"/>
    <p:sldId id="320" r:id="rId63"/>
    <p:sldId id="322" r:id="rId64"/>
    <p:sldId id="323" r:id="rId65"/>
    <p:sldId id="324" r:id="rId66"/>
    <p:sldId id="325" r:id="rId67"/>
    <p:sldId id="326" r:id="rId68"/>
    <p:sldId id="335" r:id="rId69"/>
    <p:sldId id="294" r:id="rId70"/>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99FF"/>
    <a:srgbClr val="FF0000"/>
    <a:srgbClr val="008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7" d="100"/>
          <a:sy n="77" d="100"/>
        </p:scale>
        <p:origin x="980" y="72"/>
      </p:cViewPr>
      <p:guideLst>
        <p:guide orient="horz" pos="2160"/>
        <p:guide pos="2880"/>
      </p:guideLst>
    </p:cSldViewPr>
  </p:slideViewPr>
  <p:notesTextViewPr>
    <p:cViewPr>
      <p:scale>
        <a:sx n="1" d="1"/>
        <a:sy n="1" d="1"/>
      </p:scale>
      <p:origin x="0" y="0"/>
    </p:cViewPr>
  </p:notesTextViewPr>
  <p:sorterViewPr>
    <p:cViewPr>
      <p:scale>
        <a:sx n="66" d="100"/>
        <a:sy n="66" d="100"/>
      </p:scale>
      <p:origin x="0" y="37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1B1ED61A-07D7-4A27-8D3E-C915D4F53F8C}" type="datetimeFigureOut">
              <a:rPr lang="pt-BR"/>
              <a:pPr>
                <a:defRPr/>
              </a:pPr>
              <a:t>14/06/2019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DA3C7AEA-8487-44E4-B6E9-3D5F95353D57}" type="slidenum">
              <a:rPr lang="pt-BR"/>
              <a:pPr>
                <a:defRPr/>
              </a:pPr>
              <a:t>‹nº›</a:t>
            </a:fld>
            <a:endParaRPr lang="pt-BR"/>
          </a:p>
        </p:txBody>
      </p:sp>
    </p:spTree>
    <p:extLst>
      <p:ext uri="{BB962C8B-B14F-4D97-AF65-F5344CB8AC3E}">
        <p14:creationId xmlns:p14="http://schemas.microsoft.com/office/powerpoint/2010/main" val="37048925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297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A3E56465-EDC2-487B-BF9F-C755485423B3}" type="slidenum">
              <a:rPr lang="pt-BR" altLang="pt-BR">
                <a:latin typeface="Calibri" panose="020F0502020204030204" pitchFamily="34" charset="0"/>
              </a:rPr>
              <a:pPr fontAlgn="base">
                <a:spcBef>
                  <a:spcPct val="0"/>
                </a:spcBef>
                <a:spcAft>
                  <a:spcPct val="0"/>
                </a:spcAft>
              </a:pPr>
              <a:t>22</a:t>
            </a:fld>
            <a:endParaRPr lang="pt-BR" altLang="pt-BR">
              <a:latin typeface="Calibri" panose="020F0502020204030204" pitchFamily="34" charset="0"/>
            </a:endParaRPr>
          </a:p>
        </p:txBody>
      </p:sp>
    </p:spTree>
    <p:extLst>
      <p:ext uri="{BB962C8B-B14F-4D97-AF65-F5344CB8AC3E}">
        <p14:creationId xmlns:p14="http://schemas.microsoft.com/office/powerpoint/2010/main" val="344377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pt-BR" smtClean="0"/>
              <a:t>Clique para editar o título mestre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B241EA54-7902-4478-A59E-372FFFFB2D1C}" type="datetimeFigureOut">
              <a:rPr lang="pt-BR"/>
              <a:pPr>
                <a:defRPr/>
              </a:pPr>
              <a:t>14/06/2019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5E36C226-FE6F-41A4-A654-2570D4E0D56E}" type="slidenum">
              <a:rPr lang="pt-BR"/>
              <a:pPr>
                <a:defRPr/>
              </a:pPr>
              <a:t>‹nº›</a:t>
            </a:fld>
            <a:endParaRPr lang="pt-BR"/>
          </a:p>
        </p:txBody>
      </p:sp>
    </p:spTree>
    <p:extLst>
      <p:ext uri="{BB962C8B-B14F-4D97-AF65-F5344CB8AC3E}">
        <p14:creationId xmlns:p14="http://schemas.microsoft.com/office/powerpoint/2010/main" val="245845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916AD239-2005-43E2-9C20-EC7F9657921E}" type="datetimeFigureOut">
              <a:rPr lang="pt-BR"/>
              <a:pPr>
                <a:defRPr/>
              </a:pPr>
              <a:t>14/06/2019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956F7D3-0D4A-4004-898F-968FAF5AEC62}" type="slidenum">
              <a:rPr lang="pt-BR"/>
              <a:pPr>
                <a:defRPr/>
              </a:pPr>
              <a:t>‹nº›</a:t>
            </a:fld>
            <a:endParaRPr lang="pt-BR"/>
          </a:p>
        </p:txBody>
      </p:sp>
    </p:spTree>
    <p:extLst>
      <p:ext uri="{BB962C8B-B14F-4D97-AF65-F5344CB8AC3E}">
        <p14:creationId xmlns:p14="http://schemas.microsoft.com/office/powerpoint/2010/main" val="2511547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Pr>
        <a:solidFill>
          <a:schemeClr val="bg2"/>
        </a:solidFill>
        <a:effectLst/>
      </p:bgPr>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20521510-B260-438B-890A-18E5AF6D6047}" type="datetimeFigureOut">
              <a:rPr lang="pt-BR"/>
              <a:pPr>
                <a:defRPr/>
              </a:pPr>
              <a:t>14/06/2019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77B8552-B352-40F9-826B-8B5A6E2D7EAF}" type="slidenum">
              <a:rPr lang="pt-BR"/>
              <a:pPr>
                <a:defRPr/>
              </a:pPr>
              <a:t>‹nº›</a:t>
            </a:fld>
            <a:endParaRPr lang="pt-BR"/>
          </a:p>
        </p:txBody>
      </p:sp>
    </p:spTree>
    <p:extLst>
      <p:ext uri="{BB962C8B-B14F-4D97-AF65-F5344CB8AC3E}">
        <p14:creationId xmlns:p14="http://schemas.microsoft.com/office/powerpoint/2010/main" val="305116702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7CAA2F7-C67B-4AAC-AF4B-D07E7AFF9844}" type="datetimeFigureOut">
              <a:rPr lang="pt-BR"/>
              <a:pPr>
                <a:defRPr/>
              </a:pPr>
              <a:t>14/06/2019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16CF8F8-74A7-4F79-B372-684A2DCCAF51}" type="slidenum">
              <a:rPr lang="pt-BR"/>
              <a:pPr>
                <a:defRPr/>
              </a:pPr>
              <a:t>‹nº›</a:t>
            </a:fld>
            <a:endParaRPr lang="pt-BR"/>
          </a:p>
        </p:txBody>
      </p:sp>
    </p:spTree>
    <p:extLst>
      <p:ext uri="{BB962C8B-B14F-4D97-AF65-F5344CB8AC3E}">
        <p14:creationId xmlns:p14="http://schemas.microsoft.com/office/powerpoint/2010/main" val="125210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CB8B1475-8622-4115-929F-459BD1D304ED}" type="datetimeFigureOut">
              <a:rPr lang="pt-BR"/>
              <a:pPr>
                <a:defRPr/>
              </a:pPr>
              <a:t>14/06/2019</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0" name="Slide Number Placeholder 8"/>
          <p:cNvSpPr>
            <a:spLocks noGrp="1"/>
          </p:cNvSpPr>
          <p:nvPr>
            <p:ph type="sldNum" sz="quarter" idx="12"/>
          </p:nvPr>
        </p:nvSpPr>
        <p:spPr/>
        <p:txBody>
          <a:bodyPr/>
          <a:lstStyle>
            <a:lvl1pPr>
              <a:defRPr/>
            </a:lvl1pPr>
          </a:lstStyle>
          <a:p>
            <a:pPr>
              <a:defRPr/>
            </a:pPr>
            <a:fld id="{508942A3-607E-402C-AEC5-6C6B9CDA81B8}" type="slidenum">
              <a:rPr lang="pt-BR"/>
              <a:pPr>
                <a:defRPr/>
              </a:pPr>
              <a:t>‹nº›</a:t>
            </a:fld>
            <a:endParaRPr lang="pt-BR"/>
          </a:p>
        </p:txBody>
      </p:sp>
    </p:spTree>
    <p:extLst>
      <p:ext uri="{BB962C8B-B14F-4D97-AF65-F5344CB8AC3E}">
        <p14:creationId xmlns:p14="http://schemas.microsoft.com/office/powerpoint/2010/main" val="463949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7D8ED877-C8FC-4B34-86CE-B6F3D1112C1F}" type="datetimeFigureOut">
              <a:rPr lang="pt-BR"/>
              <a:pPr>
                <a:defRPr/>
              </a:pPr>
              <a:t>14/06/2019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A78935D-9C2F-4CE2-9D5C-BCEC4B30E7CF}" type="slidenum">
              <a:rPr lang="pt-BR"/>
              <a:pPr>
                <a:defRPr/>
              </a:pPr>
              <a:t>‹nº›</a:t>
            </a:fld>
            <a:endParaRPr lang="pt-BR"/>
          </a:p>
        </p:txBody>
      </p:sp>
    </p:spTree>
    <p:extLst>
      <p:ext uri="{BB962C8B-B14F-4D97-AF65-F5344CB8AC3E}">
        <p14:creationId xmlns:p14="http://schemas.microsoft.com/office/powerpoint/2010/main" val="3601160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E48A360-4892-421F-9131-EE2C90AA5AA2}" type="datetimeFigureOut">
              <a:rPr lang="pt-BR"/>
              <a:pPr>
                <a:defRPr/>
              </a:pPr>
              <a:t>14/06/2019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EA7AB394-2B0A-485C-84A2-C7E58D3A689B}" type="slidenum">
              <a:rPr lang="pt-BR"/>
              <a:pPr>
                <a:defRPr/>
              </a:pPr>
              <a:t>‹nº›</a:t>
            </a:fld>
            <a:endParaRPr lang="pt-BR"/>
          </a:p>
        </p:txBody>
      </p:sp>
    </p:spTree>
    <p:extLst>
      <p:ext uri="{BB962C8B-B14F-4D97-AF65-F5344CB8AC3E}">
        <p14:creationId xmlns:p14="http://schemas.microsoft.com/office/powerpoint/2010/main" val="871890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1CD06BC6-42DC-498A-980C-25EEA8CA2497}" type="datetimeFigureOut">
              <a:rPr lang="pt-BR"/>
              <a:pPr>
                <a:defRPr/>
              </a:pPr>
              <a:t>14/06/2019</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825C4313-590B-4E40-8E48-5B2457A30D4B}" type="slidenum">
              <a:rPr lang="pt-BR"/>
              <a:pPr>
                <a:defRPr/>
              </a:pPr>
              <a:t>‹nº›</a:t>
            </a:fld>
            <a:endParaRPr lang="pt-BR"/>
          </a:p>
        </p:txBody>
      </p:sp>
    </p:spTree>
    <p:extLst>
      <p:ext uri="{BB962C8B-B14F-4D97-AF65-F5344CB8AC3E}">
        <p14:creationId xmlns:p14="http://schemas.microsoft.com/office/powerpoint/2010/main" val="709335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pt-BR" smtClean="0"/>
              <a:t>Clique para editar o título mestre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69DA2BE-EF61-4181-A465-5CB98E0E8277}" type="datetimeFigureOut">
              <a:rPr lang="pt-BR"/>
              <a:pPr>
                <a:defRPr/>
              </a:pPr>
              <a:t>14/06/2019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419C6FB-F795-4566-BA16-037820D2B69F}" type="slidenum">
              <a:rPr lang="pt-BR"/>
              <a:pPr>
                <a:defRPr/>
              </a:pPr>
              <a:t>‹nº›</a:t>
            </a:fld>
            <a:endParaRPr lang="pt-BR"/>
          </a:p>
        </p:txBody>
      </p:sp>
    </p:spTree>
    <p:extLst>
      <p:ext uri="{BB962C8B-B14F-4D97-AF65-F5344CB8AC3E}">
        <p14:creationId xmlns:p14="http://schemas.microsoft.com/office/powerpoint/2010/main" val="1372862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F731DAA9-63E0-4002-9006-C5CA0E025CD2}" type="datetimeFigureOut">
              <a:rPr lang="pt-BR"/>
              <a:pPr>
                <a:defRPr/>
              </a:pPr>
              <a:t>14/06/2019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8E6BDAC-14FD-4D61-837A-E41F82989271}" type="slidenum">
              <a:rPr lang="pt-BR"/>
              <a:pPr>
                <a:defRPr/>
              </a:pPr>
              <a:t>‹nº›</a:t>
            </a:fld>
            <a:endParaRPr lang="pt-BR"/>
          </a:p>
        </p:txBody>
      </p:sp>
    </p:spTree>
    <p:extLst>
      <p:ext uri="{BB962C8B-B14F-4D97-AF65-F5344CB8AC3E}">
        <p14:creationId xmlns:p14="http://schemas.microsoft.com/office/powerpoint/2010/main" val="1210291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49EDCA1-376E-4A25-A766-5957A792BD49}" type="datetimeFigureOut">
              <a:rPr lang="pt-BR"/>
              <a:pPr>
                <a:defRPr/>
              </a:pPr>
              <a:t>14/06/2019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9B87C24-7EDB-46D9-BBA8-0C81D82765BC}" type="slidenum">
              <a:rPr lang="pt-BR"/>
              <a:pPr>
                <a:defRPr/>
              </a:pPr>
              <a:t>‹nº›</a:t>
            </a:fld>
            <a:endParaRPr lang="pt-BR"/>
          </a:p>
        </p:txBody>
      </p:sp>
    </p:spTree>
    <p:extLst>
      <p:ext uri="{BB962C8B-B14F-4D97-AF65-F5344CB8AC3E}">
        <p14:creationId xmlns:p14="http://schemas.microsoft.com/office/powerpoint/2010/main" val="180505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rgbClr val="FFFFFF"/>
                </a:solidFill>
                <a:latin typeface="+mn-lt"/>
              </a:defRPr>
            </a:lvl1pPr>
          </a:lstStyle>
          <a:p>
            <a:pPr>
              <a:defRPr/>
            </a:pPr>
            <a:fld id="{11C2BB04-91E2-4D3E-97E9-04CB8B1F4082}" type="datetimeFigureOut">
              <a:rPr lang="pt-BR"/>
              <a:pPr>
                <a:defRPr/>
              </a:pPr>
              <a:t>14/06/2019</a:t>
            </a:fld>
            <a:endParaRPr lang="pt-BR"/>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FFFFFF"/>
                </a:solidFill>
                <a:latin typeface="+mn-lt"/>
              </a:defRPr>
            </a:lvl1pPr>
          </a:lstStyle>
          <a:p>
            <a:pPr>
              <a:defRPr/>
            </a:pPr>
            <a:endParaRPr lang="pt-BR"/>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eaLnBrk="1" fontAlgn="auto" hangingPunct="1">
              <a:spcBef>
                <a:spcPts val="0"/>
              </a:spcBef>
              <a:spcAft>
                <a:spcPts val="0"/>
              </a:spcAft>
              <a:defRPr sz="1400" b="1" smtClean="0">
                <a:solidFill>
                  <a:srgbClr val="FFFFFF"/>
                </a:solidFill>
                <a:latin typeface="+mn-lt"/>
              </a:defRPr>
            </a:lvl1pPr>
          </a:lstStyle>
          <a:p>
            <a:pPr>
              <a:defRPr/>
            </a:pPr>
            <a:fld id="{9F47B20A-C91C-4C2A-B5F0-E17E768B23A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4163" r:id="rId1"/>
    <p:sldLayoutId id="2147484162" r:id="rId2"/>
    <p:sldLayoutId id="2147484164" r:id="rId3"/>
    <p:sldLayoutId id="2147484161" r:id="rId4"/>
    <p:sldLayoutId id="2147484165" r:id="rId5"/>
    <p:sldLayoutId id="2147484160" r:id="rId6"/>
    <p:sldLayoutId id="2147484159" r:id="rId7"/>
    <p:sldLayoutId id="2147484166" r:id="rId8"/>
    <p:sldLayoutId id="2147484158" r:id="rId9"/>
    <p:sldLayoutId id="2147484157" r:id="rId10"/>
    <p:sldLayoutId id="2147484156" r:id="rId11"/>
  </p:sldLayoutIdLst>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panose="020B0604020202020204" pitchFamily="34" charset="0"/>
        </a:defRPr>
      </a:lvl2pPr>
      <a:lvl3pPr algn="l" rtl="0" fontAlgn="base">
        <a:spcBef>
          <a:spcPct val="0"/>
        </a:spcBef>
        <a:spcAft>
          <a:spcPct val="0"/>
        </a:spcAft>
        <a:defRPr sz="4000">
          <a:solidFill>
            <a:schemeClr val="tx2"/>
          </a:solidFill>
          <a:latin typeface="Arial" panose="020B0604020202020204" pitchFamily="34" charset="0"/>
        </a:defRPr>
      </a:lvl3pPr>
      <a:lvl4pPr algn="l" rtl="0" fontAlgn="base">
        <a:spcBef>
          <a:spcPct val="0"/>
        </a:spcBef>
        <a:spcAft>
          <a:spcPct val="0"/>
        </a:spcAft>
        <a:defRPr sz="4000">
          <a:solidFill>
            <a:schemeClr val="tx2"/>
          </a:solidFill>
          <a:latin typeface="Arial" panose="020B0604020202020204" pitchFamily="34" charset="0"/>
        </a:defRPr>
      </a:lvl4pPr>
      <a:lvl5pPr algn="l" rtl="0" fontAlgn="base">
        <a:spcBef>
          <a:spcPct val="0"/>
        </a:spcBef>
        <a:spcAft>
          <a:spcPct val="0"/>
        </a:spcAft>
        <a:defRPr sz="4000">
          <a:solidFill>
            <a:schemeClr val="tx2"/>
          </a:solidFill>
          <a:latin typeface="Arial" panose="020B0604020202020204" pitchFamily="34" charset="0"/>
        </a:defRPr>
      </a:lvl5pPr>
      <a:lvl6pPr marL="457200" algn="l" rtl="0" fontAlgn="base">
        <a:spcBef>
          <a:spcPct val="0"/>
        </a:spcBef>
        <a:spcAft>
          <a:spcPct val="0"/>
        </a:spcAft>
        <a:defRPr sz="4000">
          <a:solidFill>
            <a:schemeClr val="tx2"/>
          </a:solidFill>
          <a:latin typeface="Arial" panose="020B0604020202020204" pitchFamily="34" charset="0"/>
        </a:defRPr>
      </a:lvl6pPr>
      <a:lvl7pPr marL="914400" algn="l" rtl="0" fontAlgn="base">
        <a:spcBef>
          <a:spcPct val="0"/>
        </a:spcBef>
        <a:spcAft>
          <a:spcPct val="0"/>
        </a:spcAft>
        <a:defRPr sz="4000">
          <a:solidFill>
            <a:schemeClr val="tx2"/>
          </a:solidFill>
          <a:latin typeface="Arial" panose="020B0604020202020204" pitchFamily="34" charset="0"/>
        </a:defRPr>
      </a:lvl7pPr>
      <a:lvl8pPr marL="1371600" algn="l" rtl="0" fontAlgn="base">
        <a:spcBef>
          <a:spcPct val="0"/>
        </a:spcBef>
        <a:spcAft>
          <a:spcPct val="0"/>
        </a:spcAft>
        <a:defRPr sz="4000">
          <a:solidFill>
            <a:schemeClr val="tx2"/>
          </a:solidFill>
          <a:latin typeface="Arial" panose="020B0604020202020204" pitchFamily="34" charset="0"/>
        </a:defRPr>
      </a:lvl8pPr>
      <a:lvl9pPr marL="1828800" algn="l" rtl="0" fontAlgn="base">
        <a:spcBef>
          <a:spcPct val="0"/>
        </a:spcBef>
        <a:spcAft>
          <a:spcPct val="0"/>
        </a:spcAft>
        <a:defRPr sz="4000">
          <a:solidFill>
            <a:schemeClr val="tx2"/>
          </a:solidFill>
          <a:latin typeface="Arial" panose="020B0604020202020204" pitchFamily="34" charset="0"/>
        </a:defRPr>
      </a:lvl9pPr>
    </p:titleStyle>
    <p:bodyStyle>
      <a:lvl1pPr marL="182563" indent="-182563" algn="l" rtl="0" fontAlgn="base">
        <a:spcBef>
          <a:spcPct val="20000"/>
        </a:spcBef>
        <a:spcAft>
          <a:spcPct val="0"/>
        </a:spcAft>
        <a:buClr>
          <a:schemeClr val="accent1"/>
        </a:buClr>
        <a:buSzPct val="85000"/>
        <a:buFont typeface="Arial" panose="020B0604020202020204" pitchFamily="34"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panose="020B0604020202020204" pitchFamily="34"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panose="020B0604020202020204" pitchFamily="34"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panose="020B0604020202020204" pitchFamily="34"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1005386" TargetMode="External"/><Relationship Id="rId2" Type="http://schemas.openxmlformats.org/officeDocument/2006/relationships/hyperlink" Target="https://www.ncbi.nlm.nih.gov/pubmed/31005386"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31005385" TargetMode="External"/><Relationship Id="rId2" Type="http://schemas.openxmlformats.org/officeDocument/2006/relationships/hyperlink" Target="https://www.ncbi.nlm.nih.gov/pubmed/31005385"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31005387" TargetMode="External"/><Relationship Id="rId2" Type="http://schemas.openxmlformats.org/officeDocument/2006/relationships/hyperlink" Target="https://www.ncbi.nlm.nih.gov/pubmed/31005387"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4226"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paulomargotto.com.br/documentos/4233"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s://www.ncbi.nlm.nih.gov/pubmed?linkname=pubmed_pubmed&amp;from_uid=21233461" TargetMode="External"/><Relationship Id="rId4" Type="http://schemas.openxmlformats.org/officeDocument/2006/relationships/hyperlink" Target="https://www.ncbi.nlm.nih.gov/pubmed/21233461"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179233" TargetMode="External"/><Relationship Id="rId2" Type="http://schemas.openxmlformats.org/officeDocument/2006/relationships/hyperlink" Target="https://www.ncbi.nlm.nih.gov/pubmed/29179233"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30773607" TargetMode="External"/><Relationship Id="rId2" Type="http://schemas.openxmlformats.org/officeDocument/2006/relationships/hyperlink" Target="https://www.ncbi.nlm.nih.gov/pubmed/30773607"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17852"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1412875"/>
            <a:ext cx="9036050" cy="1927225"/>
          </a:xfrm>
        </p:spPr>
        <p:txBody>
          <a:bodyPr wrap="square" numCol="1" anchorCtr="0" compatLnSpc="1">
            <a:prstTxWarp prst="textNoShape">
              <a:avLst/>
            </a:prstTxWarp>
            <a:normAutofit/>
          </a:bodyPr>
          <a:lstStyle/>
          <a:p>
            <a:pPr algn="ctr"/>
            <a:r>
              <a:rPr lang="pt-BR" altLang="pt-BR" sz="1200" b="1" cap="none" smtClean="0">
                <a:solidFill>
                  <a:schemeClr val="hlink"/>
                </a:solidFill>
                <a:hlinkClick r:id="rId2"/>
              </a:rPr>
              <a:t>Levetiracetam</a:t>
            </a:r>
            <a:r>
              <a:rPr lang="pt-BR" altLang="pt-BR" sz="1200" cap="none" smtClean="0">
                <a:solidFill>
                  <a:schemeClr val="hlink"/>
                </a:solidFill>
                <a:hlinkClick r:id="rId2"/>
              </a:rPr>
              <a:t> </a:t>
            </a:r>
            <a:r>
              <a:rPr lang="pt-BR" altLang="pt-BR" sz="1200" b="1" cap="none" smtClean="0">
                <a:solidFill>
                  <a:schemeClr val="hlink"/>
                </a:solidFill>
                <a:hlinkClick r:id="rId2"/>
              </a:rPr>
              <a:t>versus</a:t>
            </a:r>
            <a:r>
              <a:rPr lang="pt-BR" altLang="pt-BR" sz="1200" cap="none" smtClean="0">
                <a:solidFill>
                  <a:schemeClr val="hlink"/>
                </a:solidFill>
                <a:hlinkClick r:id="rId2"/>
              </a:rPr>
              <a:t> </a:t>
            </a:r>
            <a:r>
              <a:rPr lang="pt-BR" altLang="pt-BR" sz="1200" b="1" cap="none" smtClean="0">
                <a:solidFill>
                  <a:schemeClr val="hlink"/>
                </a:solidFill>
                <a:hlinkClick r:id="rId2"/>
              </a:rPr>
              <a:t>phenytoin</a:t>
            </a:r>
            <a:r>
              <a:rPr lang="pt-BR" altLang="pt-BR" sz="1200" cap="none" smtClean="0">
                <a:solidFill>
                  <a:schemeClr val="hlink"/>
                </a:solidFill>
                <a:hlinkClick r:id="rId2"/>
              </a:rPr>
              <a:t> for second-line treatment of convulsive status epilepticus in hildren (ConSEPT): an open-label, multicentre, randomised controlled trial.</a:t>
            </a:r>
            <a:r>
              <a:rPr lang="pt-BR" altLang="pt-BR" sz="1200" b="1" cap="none" smtClean="0">
                <a:solidFill>
                  <a:schemeClr val="hlink"/>
                </a:solidFill>
              </a:rPr>
              <a:t/>
            </a:r>
            <a:br>
              <a:rPr lang="pt-BR" altLang="pt-BR" sz="1200" b="1" cap="none" smtClean="0">
                <a:solidFill>
                  <a:schemeClr val="hlink"/>
                </a:solidFill>
              </a:rPr>
            </a:br>
            <a:r>
              <a:rPr lang="pt-BR" altLang="pt-BR" sz="1200" b="1" cap="none" smtClean="0">
                <a:solidFill>
                  <a:schemeClr val="hlink"/>
                </a:solidFill>
              </a:rPr>
              <a:t>Dalziel SR</a:t>
            </a:r>
            <a:r>
              <a:rPr lang="pt-BR" altLang="pt-BR" sz="1200" cap="none" smtClean="0">
                <a:solidFill>
                  <a:schemeClr val="hlink"/>
                </a:solidFill>
              </a:rPr>
              <a:t>, Borland ML, Furyk J, Bonisch M, Neutze J, Donath S, Francis KL, Sharpe C, Harvey AS, Davidson A, Craig S, Phillips N, George S, Rao A, Cheng N, Zhang M, Kochar A, Brabyn C, Oakley E, Babl FE; PREDICT research network.Lancet. 2019 Apr 17. pii: S0140-6736(19)30722-6. </a:t>
            </a:r>
            <a:r>
              <a:rPr lang="pt-BR" altLang="pt-BR" sz="1200" cap="none" smtClean="0">
                <a:solidFill>
                  <a:srgbClr val="008000"/>
                </a:solidFill>
              </a:rPr>
              <a:t>doi:</a:t>
            </a:r>
            <a:r>
              <a:rPr lang="pt-BR" altLang="pt-BR" sz="1200" cap="none" smtClean="0">
                <a:solidFill>
                  <a:schemeClr val="hlink"/>
                </a:solidFill>
              </a:rPr>
              <a:t> </a:t>
            </a:r>
            <a:r>
              <a:rPr lang="pt-BR" altLang="pt-BR" sz="1200" cap="none" smtClean="0">
                <a:solidFill>
                  <a:srgbClr val="008000"/>
                </a:solidFill>
              </a:rPr>
              <a:t>10.1016/S0140-6736(19)30722-6</a:t>
            </a:r>
            <a:r>
              <a:rPr lang="pt-BR" altLang="pt-BR" sz="1200" cap="none" smtClean="0">
                <a:solidFill>
                  <a:schemeClr val="hlink"/>
                </a:solidFill>
              </a:rPr>
              <a:t>. </a:t>
            </a:r>
            <a:r>
              <a:rPr lang="pt-BR" altLang="pt-BR" sz="1200" u="sng" cap="none" smtClean="0">
                <a:solidFill>
                  <a:schemeClr val="hlink"/>
                </a:solidFill>
                <a:hlinkClick r:id="rId3"/>
              </a:rPr>
              <a:t>Similar articles</a:t>
            </a:r>
            <a:r>
              <a:rPr lang="pt-BR" altLang="pt-BR" sz="1600" cap="none" smtClean="0"/>
              <a:t> </a:t>
            </a:r>
          </a:p>
        </p:txBody>
      </p:sp>
      <p:sp>
        <p:nvSpPr>
          <p:cNvPr id="3" name="Subtítulo 2"/>
          <p:cNvSpPr>
            <a:spLocks noGrp="1"/>
          </p:cNvSpPr>
          <p:nvPr>
            <p:ph type="subTitle" idx="1"/>
          </p:nvPr>
        </p:nvSpPr>
        <p:spPr>
          <a:xfrm>
            <a:off x="684213" y="3500438"/>
            <a:ext cx="8135937" cy="1752600"/>
          </a:xfrm>
        </p:spPr>
        <p:txBody>
          <a:bodyPr>
            <a:normAutofit/>
          </a:bodyPr>
          <a:lstStyle/>
          <a:p>
            <a:pPr algn="ctr"/>
            <a:r>
              <a:rPr lang="pt-BR" altLang="pt-BR" sz="2200" smtClean="0">
                <a:solidFill>
                  <a:srgbClr val="323240"/>
                </a:solidFill>
              </a:rPr>
              <a:t>Apresentação: Gabriela Rabelo Cunha</a:t>
            </a:r>
          </a:p>
          <a:p>
            <a:pPr algn="ctr"/>
            <a:r>
              <a:rPr lang="pt-BR" altLang="pt-BR" sz="2200" smtClean="0">
                <a:solidFill>
                  <a:srgbClr val="323240"/>
                </a:solidFill>
              </a:rPr>
              <a:t>Residente Medicina Intensiva Pediátrica- HMIB/SES/DF</a:t>
            </a:r>
          </a:p>
          <a:p>
            <a:pPr algn="ctr"/>
            <a:r>
              <a:rPr lang="pt-BR" altLang="pt-BR" sz="2200" smtClean="0">
                <a:solidFill>
                  <a:srgbClr val="323240"/>
                </a:solidFill>
              </a:rPr>
              <a:t>Coordenação: Alexandre Peixoto Serafim</a:t>
            </a:r>
          </a:p>
        </p:txBody>
      </p:sp>
      <p:sp>
        <p:nvSpPr>
          <p:cNvPr id="7173" name="Text Box 5"/>
          <p:cNvSpPr txBox="1">
            <a:spLocks noChangeArrowheads="1"/>
          </p:cNvSpPr>
          <p:nvPr/>
        </p:nvSpPr>
        <p:spPr bwMode="auto">
          <a:xfrm>
            <a:off x="0" y="811213"/>
            <a:ext cx="9144000" cy="1063625"/>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000" b="1">
                <a:solidFill>
                  <a:srgbClr val="FF00FF"/>
                </a:solidFill>
              </a:rPr>
              <a:t>Levetiracetam versos fenitoína  como tratamento de segunda linha do </a:t>
            </a:r>
          </a:p>
          <a:p>
            <a:pPr algn="ctr"/>
            <a:r>
              <a:rPr lang="pt-BR" altLang="pt-BR" sz="2000" b="1" i="1">
                <a:solidFill>
                  <a:srgbClr val="FF00FF"/>
                </a:solidFill>
              </a:rPr>
              <a:t>status epilepticus</a:t>
            </a:r>
            <a:r>
              <a:rPr lang="pt-BR" altLang="pt-BR" sz="2000" b="1">
                <a:solidFill>
                  <a:srgbClr val="FF00FF"/>
                </a:solidFill>
              </a:rPr>
              <a:t> convulsivo em crianças (</a:t>
            </a:r>
            <a:r>
              <a:rPr lang="pt-BR" altLang="pt-BR" sz="2000" b="1">
                <a:solidFill>
                  <a:srgbClr val="008000"/>
                </a:solidFill>
              </a:rPr>
              <a:t>onSEPT</a:t>
            </a:r>
            <a:r>
              <a:rPr lang="pt-BR" altLang="pt-BR" sz="2000" b="1">
                <a:solidFill>
                  <a:srgbClr val="FF00FF"/>
                </a:solidFill>
              </a:rPr>
              <a:t>): ensaio de rótulo aberto, multicêntrico, randomizado e controlado</a:t>
            </a:r>
          </a:p>
        </p:txBody>
      </p:sp>
      <p:sp>
        <p:nvSpPr>
          <p:cNvPr id="7174" name="Text Box 6"/>
          <p:cNvSpPr txBox="1">
            <a:spLocks noChangeArrowheads="1"/>
          </p:cNvSpPr>
          <p:nvPr/>
        </p:nvSpPr>
        <p:spPr bwMode="auto">
          <a:xfrm>
            <a:off x="3059113" y="4797425"/>
            <a:ext cx="3219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Brasília, 15 de junho de 2019</a:t>
            </a:r>
          </a:p>
          <a:p>
            <a:r>
              <a:rPr lang="pt-BR" altLang="pt-BR"/>
              <a:t>   </a:t>
            </a:r>
            <a:r>
              <a:rPr lang="pt-BR" altLang="pt-BR">
                <a:hlinkClick r:id="rId4"/>
              </a:rPr>
              <a:t>www.paulomargotto.com.br</a:t>
            </a:r>
            <a:r>
              <a:rPr lang="pt-BR" altLang="pt-BR"/>
              <a:t> </a:t>
            </a:r>
          </a:p>
        </p:txBody>
      </p:sp>
      <p:pic>
        <p:nvPicPr>
          <p:cNvPr id="7175" name="Picture 5" descr="C:\Users\GABRIELA\AppData\Local\Microsoft\Windows\INetCache\IE\UE95NTB9\epilepsia[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19925" y="4797425"/>
            <a:ext cx="2124075"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652963"/>
            <a:ext cx="2616200" cy="201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7" name="Text Box 9"/>
          <p:cNvSpPr txBox="1">
            <a:spLocks noChangeArrowheads="1"/>
          </p:cNvSpPr>
          <p:nvPr/>
        </p:nvSpPr>
        <p:spPr bwMode="auto">
          <a:xfrm>
            <a:off x="2916238" y="5734050"/>
            <a:ext cx="3695700" cy="698500"/>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b="1">
                <a:solidFill>
                  <a:srgbClr val="FF00FF"/>
                </a:solidFill>
              </a:rPr>
              <a:t>Veja também Status Epilepticus</a:t>
            </a:r>
          </a:p>
          <a:p>
            <a:pPr algn="ctr"/>
            <a:r>
              <a:rPr lang="pt-BR" altLang="pt-BR" b="1">
                <a:solidFill>
                  <a:srgbClr val="FF00FF"/>
                </a:solidFill>
              </a:rPr>
              <a:t>no recém-nascido</a:t>
            </a:r>
          </a:p>
        </p:txBody>
      </p:sp>
      <p:sp>
        <p:nvSpPr>
          <p:cNvPr id="7178" name="AutoShape 10"/>
          <p:cNvSpPr>
            <a:spLocks noChangeArrowheads="1"/>
          </p:cNvSpPr>
          <p:nvPr/>
        </p:nvSpPr>
        <p:spPr bwMode="auto">
          <a:xfrm>
            <a:off x="2555875" y="5300663"/>
            <a:ext cx="446088" cy="411162"/>
          </a:xfrm>
          <a:prstGeom prst="lightningBolt">
            <a:avLst/>
          </a:prstGeom>
          <a:solidFill>
            <a:srgbClr val="0099FF"/>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O estado convulsivo epiléptico é o evento neurológico de maior risco de morte na emergência.</a:t>
            </a:r>
          </a:p>
          <a:p>
            <a:pPr marL="182880" indent="-182880" fontAlgn="auto">
              <a:spcAft>
                <a:spcPts val="0"/>
              </a:spcAft>
              <a:defRPr/>
            </a:pPr>
            <a:r>
              <a:rPr lang="pt-BR" sz="2800" dirty="0" smtClean="0"/>
              <a:t>22% requer </a:t>
            </a:r>
            <a:r>
              <a:rPr lang="pt-BR" sz="2800" dirty="0" err="1" smtClean="0"/>
              <a:t>entubação</a:t>
            </a:r>
            <a:endParaRPr lang="pt-BR" sz="2800" dirty="0" smtClean="0"/>
          </a:p>
          <a:p>
            <a:pPr marL="182880" indent="-182880" fontAlgn="auto">
              <a:spcAft>
                <a:spcPts val="0"/>
              </a:spcAft>
              <a:defRPr/>
            </a:pPr>
            <a:r>
              <a:rPr lang="pt-BR" sz="2800" dirty="0" smtClean="0"/>
              <a:t>34% evoluem com sequelas </a:t>
            </a:r>
          </a:p>
          <a:p>
            <a:pPr marL="182880" indent="-182880" fontAlgn="auto">
              <a:spcAft>
                <a:spcPts val="0"/>
              </a:spcAft>
              <a:defRPr/>
            </a:pPr>
            <a:r>
              <a:rPr lang="pt-BR" sz="2800" dirty="0" smtClean="0"/>
              <a:t>Mortalidade de 3 a 5%</a:t>
            </a:r>
          </a:p>
          <a:p>
            <a:pPr marL="114300" indent="0" fontAlgn="auto">
              <a:spcAft>
                <a:spcPts val="0"/>
              </a:spcAft>
              <a:buFont typeface="Arial" panose="020B0604020202020204" pitchFamily="34" charset="0"/>
              <a:buNone/>
              <a:defRPr/>
            </a:pPr>
            <a:endParaRPr lang="pt-BR" sz="2800" dirty="0" smtClean="0"/>
          </a:p>
          <a:p>
            <a:pPr marL="0" indent="0" fontAlgn="auto">
              <a:spcAft>
                <a:spcPts val="0"/>
              </a:spcAft>
              <a:buFont typeface="Arial" panose="020B0604020202020204" pitchFamily="34" charset="0"/>
              <a:buNone/>
              <a:defRPr/>
            </a:pPr>
            <a:endParaRPr lang="pt-BR" dirty="0"/>
          </a:p>
        </p:txBody>
      </p:sp>
      <p:sp>
        <p:nvSpPr>
          <p:cNvPr id="9220" name="AutoShape 4" descr="Resultado de imagem para imagem hospital animaÃ§Ã£o"/>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endParaRPr lang="pt-BR" altLang="pt-BR"/>
          </a:p>
        </p:txBody>
      </p:sp>
      <p:sp>
        <p:nvSpPr>
          <p:cNvPr id="9221" name="AutoShape 6" descr="Resultado de imagem para imagem hospital animaÃ§Ã£o"/>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endParaRPr lang="pt-BR" altLang="pt-BR"/>
          </a:p>
        </p:txBody>
      </p:sp>
      <p:pic>
        <p:nvPicPr>
          <p:cNvPr id="922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4176713"/>
            <a:ext cx="2870200" cy="2208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a:normAutofit/>
          </a:bodyPr>
          <a:lstStyle/>
          <a:p>
            <a:r>
              <a:rPr lang="pt-BR" altLang="pt-BR" sz="2800" smtClean="0"/>
              <a:t>Tratamento de primeira linha: BENZODIAZEPÍNICOS - alto nível de evidência.</a:t>
            </a:r>
          </a:p>
          <a:p>
            <a:pPr>
              <a:buFont typeface="Arial" panose="020B0604020202020204" pitchFamily="34" charset="0"/>
              <a:buNone/>
            </a:pPr>
            <a:endParaRPr lang="pt-BR" altLang="pt-BR" sz="2800" smtClean="0"/>
          </a:p>
          <a:p>
            <a:r>
              <a:rPr lang="pt-BR" altLang="pt-BR" sz="2800" smtClean="0"/>
              <a:t>Eficácia em 40 a 60% dos casos quando administrado sozinho.</a:t>
            </a:r>
          </a:p>
          <a:p>
            <a:pPr>
              <a:buFont typeface="Arial" panose="020B0604020202020204" pitchFamily="34" charset="0"/>
              <a:buNone/>
            </a:pPr>
            <a:endParaRPr lang="pt-BR" altLang="pt-BR" sz="2800" smtClean="0"/>
          </a:p>
          <a:p>
            <a:r>
              <a:rPr lang="pt-BR" altLang="pt-BR" sz="2800" smtClean="0"/>
              <a:t>Tratamento de segunda linha: FENITOÍNA ou Fosfenitoína (quando disponível)</a:t>
            </a:r>
          </a:p>
          <a:p>
            <a:pPr>
              <a:buFont typeface="Arial" panose="020B0604020202020204" pitchFamily="34" charset="0"/>
              <a:buNone/>
            </a:pPr>
            <a:endParaRPr lang="pt-BR" altLang="pt-BR" sz="2800" smtClean="0"/>
          </a:p>
          <a:p>
            <a:r>
              <a:rPr lang="pt-BR" altLang="pt-BR" sz="2800" smtClean="0"/>
              <a:t>Se fenitoína ineficaz: intubação endotraqueal</a:t>
            </a:r>
          </a:p>
        </p:txBody>
      </p:sp>
    </p:spTree>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AGENTES DE SEGUNDA-LINHA</a:t>
            </a:r>
          </a:p>
          <a:p>
            <a:pPr marL="0" indent="0" fontAlgn="auto">
              <a:spcAft>
                <a:spcPts val="0"/>
              </a:spcAft>
              <a:buFont typeface="Arial" panose="020B0604020202020204" pitchFamily="34" charset="0"/>
              <a:buNone/>
              <a:defRPr/>
            </a:pPr>
            <a:r>
              <a:rPr lang="pt-BR" sz="2800" dirty="0" smtClean="0"/>
              <a:t>- Evidência baseadas em estudos observacionais e opinião de especialistas</a:t>
            </a:r>
          </a:p>
          <a:p>
            <a:pPr marL="182880" indent="-182880" fontAlgn="auto">
              <a:spcAft>
                <a:spcPts val="0"/>
              </a:spcAft>
              <a:buFontTx/>
              <a:buChar char="-"/>
              <a:defRPr/>
            </a:pPr>
            <a:r>
              <a:rPr lang="pt-BR" sz="2800" dirty="0" smtClean="0"/>
              <a:t>Faltam estudos randomizados</a:t>
            </a:r>
          </a:p>
          <a:p>
            <a:pPr marL="0" indent="0" fontAlgn="auto">
              <a:spcAft>
                <a:spcPts val="0"/>
              </a:spcAft>
              <a:buFont typeface="Arial" panose="020B0604020202020204" pitchFamily="34" charset="0"/>
              <a:buNone/>
              <a:defRPr/>
            </a:pPr>
            <a:endParaRPr lang="pt-BR" sz="2800" dirty="0"/>
          </a:p>
          <a:p>
            <a:pPr marL="182880" indent="-182880" fontAlgn="auto">
              <a:spcAft>
                <a:spcPts val="0"/>
              </a:spcAft>
              <a:defRPr/>
            </a:pPr>
            <a:r>
              <a:rPr lang="pt-BR" sz="2800" dirty="0" smtClean="0"/>
              <a:t>Quando utilizados existe um maior risco de desfecho neurológico adverso.</a:t>
            </a:r>
            <a:endParaRPr lang="pt-BR" sz="2800" dirty="0"/>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2291" name="Espaço Reservado para Conteúdo 2"/>
          <p:cNvSpPr>
            <a:spLocks noGrp="1"/>
          </p:cNvSpPr>
          <p:nvPr>
            <p:ph idx="1"/>
          </p:nvPr>
        </p:nvSpPr>
        <p:spPr/>
        <p:txBody>
          <a:bodyPr/>
          <a:lstStyle/>
          <a:p>
            <a:r>
              <a:rPr lang="pt-BR" altLang="pt-BR" sz="2800" smtClean="0"/>
              <a:t>FENITOÍNA</a:t>
            </a:r>
          </a:p>
          <a:p>
            <a:pPr>
              <a:buFontTx/>
              <a:buChar char="-"/>
            </a:pPr>
            <a:r>
              <a:rPr lang="pt-BR" altLang="pt-BR" sz="2800" smtClean="0"/>
              <a:t>Eficaz em cessar o estado convulsivo epiléptico em apenas 60 % dos casos</a:t>
            </a:r>
          </a:p>
          <a:p>
            <a:pPr>
              <a:buFontTx/>
              <a:buChar char="-"/>
            </a:pPr>
            <a:r>
              <a:rPr lang="pt-BR" altLang="pt-BR" sz="2800" smtClean="0"/>
              <a:t>Efeitos adversos: hepatotoxicidade, pancitopenia, Sd. Stevens-Johnson, hipotensão, arritmias e até morte (se excesso de dose).</a:t>
            </a:r>
          </a:p>
        </p:txBody>
      </p:sp>
      <p:sp>
        <p:nvSpPr>
          <p:cNvPr id="12292" name="AutoShape 2" descr="Resultado de imagem para IMAGEM remÃ©dio animaÃ§Ã£o"/>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endParaRPr lang="pt-BR" altLang="pt-BR"/>
          </a:p>
        </p:txBody>
      </p:sp>
      <p:pic>
        <p:nvPicPr>
          <p:cNvPr id="1229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4117975"/>
            <a:ext cx="2087562" cy="252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3315" name="Espaço Reservado para Conteúdo 2"/>
          <p:cNvSpPr>
            <a:spLocks noGrp="1"/>
          </p:cNvSpPr>
          <p:nvPr>
            <p:ph idx="1"/>
          </p:nvPr>
        </p:nvSpPr>
        <p:spPr/>
        <p:txBody>
          <a:bodyPr/>
          <a:lstStyle/>
          <a:p>
            <a:r>
              <a:rPr lang="pt-BR" altLang="pt-BR" sz="2800" smtClean="0"/>
              <a:t>LEVETIRACETAM</a:t>
            </a:r>
          </a:p>
          <a:p>
            <a:pPr>
              <a:buFontTx/>
              <a:buChar char="-"/>
            </a:pPr>
            <a:r>
              <a:rPr lang="pt-BR" altLang="pt-BR" sz="2800" smtClean="0"/>
              <a:t>Alternativa para o manejo de segunda linha</a:t>
            </a:r>
          </a:p>
          <a:p>
            <a:pPr>
              <a:buFontTx/>
              <a:buChar char="-"/>
            </a:pPr>
            <a:r>
              <a:rPr lang="pt-BR" altLang="pt-BR" sz="2800" smtClean="0"/>
              <a:t>Amplamente utilizado na profilaxia de convulsões no passado</a:t>
            </a:r>
          </a:p>
          <a:p>
            <a:pPr>
              <a:buFontTx/>
              <a:buChar char="-"/>
            </a:pPr>
            <a:r>
              <a:rPr lang="pt-BR" altLang="pt-BR" sz="2800" smtClean="0"/>
              <a:t>Vantagens: administração rápida (5min), embora a absorção no SNC pode ser lenta; menor risco de eventos adversos graves (hipotensão, arritmias cardíacas, extravasamento ou morte), maior compatibilidade com fluidos EV, menos interações medicamentosas.</a:t>
            </a:r>
          </a:p>
          <a:p>
            <a:pPr>
              <a:buFontTx/>
              <a:buChar char="-"/>
            </a:pPr>
            <a:endParaRPr lang="pt-BR" altLang="pt-BR" sz="2800" smtClean="0"/>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LEVETIRACETAM</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Pequenas séries de caso, relatam eficácia em 80% dos casos</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Estes relatos possuem vieses</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Não existia nenhum comparativo com </a:t>
            </a:r>
            <a:r>
              <a:rPr lang="pt-BR" sz="2800" dirty="0" err="1" smtClean="0"/>
              <a:t>fenitoína</a:t>
            </a:r>
            <a:r>
              <a:rPr lang="pt-BR" sz="2800" dirty="0" smtClean="0"/>
              <a:t> com alto nível de evidência anteriormente.</a:t>
            </a: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idx="1"/>
          </p:nvPr>
        </p:nvSpPr>
        <p:spPr/>
        <p:txBody>
          <a:bodyPr>
            <a:normAutofit/>
          </a:bodyPr>
          <a:lstStyle/>
          <a:p>
            <a:r>
              <a:rPr lang="pt-BR" altLang="pt-BR" sz="2800" smtClean="0"/>
              <a:t>Este é um estudo aberto, multicêntrico, randomizado e controlado de Fenitoína x Levetiracetam como tratamento de segunda linha para o estado convulsivo epiléptico presenciados em 13 Departamentos de Emergência na Austrália e Nova Zelândia</a:t>
            </a:r>
          </a:p>
          <a:p>
            <a:pPr>
              <a:buFont typeface="Arial" panose="020B0604020202020204" pitchFamily="34" charset="0"/>
              <a:buNone/>
            </a:pPr>
            <a:endParaRPr lang="pt-BR" altLang="pt-BR" sz="2800" smtClean="0"/>
          </a:p>
          <a:p>
            <a:pPr algn="ctr"/>
            <a:r>
              <a:rPr lang="pt-BR" altLang="pt-BR" sz="2800" smtClean="0"/>
              <a:t> </a:t>
            </a:r>
            <a:r>
              <a:rPr lang="pt-BR" altLang="pt-BR" sz="2800" b="1" smtClean="0">
                <a:solidFill>
                  <a:schemeClr val="hlink"/>
                </a:solidFill>
              </a:rPr>
              <a:t>OBJETIVO PRIMÁRIO: determinar qual é o melhor para tratamento de segunda linha (levetiracetam ou fenitoína).</a:t>
            </a: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a:xfrm>
            <a:off x="460375" y="1557338"/>
            <a:ext cx="8229600" cy="4876800"/>
          </a:xfrm>
        </p:spPr>
        <p:txBody>
          <a:bodyPr>
            <a:normAutofit/>
          </a:bodyPr>
          <a:lstStyle/>
          <a:p>
            <a:pPr>
              <a:lnSpc>
                <a:spcPct val="90000"/>
              </a:lnSpc>
            </a:pPr>
            <a:r>
              <a:rPr lang="pt-BR" altLang="pt-BR" sz="2600" smtClean="0"/>
              <a:t>Critérios de inclusão:</a:t>
            </a:r>
          </a:p>
          <a:p>
            <a:pPr>
              <a:lnSpc>
                <a:spcPct val="90000"/>
              </a:lnSpc>
              <a:buFont typeface="Arial" panose="020B0604020202020204" pitchFamily="34" charset="0"/>
              <a:buNone/>
            </a:pPr>
            <a:endParaRPr lang="pt-BR" altLang="pt-BR" sz="2600" smtClean="0"/>
          </a:p>
          <a:p>
            <a:pPr>
              <a:lnSpc>
                <a:spcPct val="90000"/>
              </a:lnSpc>
              <a:buFontTx/>
              <a:buChar char="-"/>
            </a:pPr>
            <a:r>
              <a:rPr lang="pt-BR" altLang="pt-BR" sz="2600" smtClean="0">
                <a:solidFill>
                  <a:schemeClr val="hlink"/>
                </a:solidFill>
              </a:rPr>
              <a:t>3 meses a 16 anos</a:t>
            </a:r>
          </a:p>
          <a:p>
            <a:pPr>
              <a:lnSpc>
                <a:spcPct val="90000"/>
              </a:lnSpc>
              <a:buFont typeface="Arial" panose="020B0604020202020204" pitchFamily="34" charset="0"/>
              <a:buNone/>
            </a:pPr>
            <a:endParaRPr lang="pt-BR" altLang="pt-BR" sz="2600" smtClean="0"/>
          </a:p>
          <a:p>
            <a:pPr>
              <a:lnSpc>
                <a:spcPct val="90000"/>
              </a:lnSpc>
              <a:buFontTx/>
              <a:buChar char="-"/>
            </a:pPr>
            <a:r>
              <a:rPr lang="pt-BR" altLang="pt-BR" sz="2600" smtClean="0"/>
              <a:t>Atendidas em algum Departamento de Emergência do estudo</a:t>
            </a:r>
          </a:p>
          <a:p>
            <a:pPr>
              <a:lnSpc>
                <a:spcPct val="90000"/>
              </a:lnSpc>
              <a:buFont typeface="Arial" panose="020B0604020202020204" pitchFamily="34" charset="0"/>
              <a:buNone/>
            </a:pPr>
            <a:endParaRPr lang="pt-BR" altLang="pt-BR" sz="2600" smtClean="0"/>
          </a:p>
          <a:p>
            <a:pPr>
              <a:lnSpc>
                <a:spcPct val="90000"/>
              </a:lnSpc>
              <a:buFontTx/>
              <a:buChar char="-"/>
            </a:pPr>
            <a:r>
              <a:rPr lang="pt-BR" altLang="pt-BR" sz="2600" smtClean="0"/>
              <a:t>Que apresentaram estado epiléptico </a:t>
            </a:r>
          </a:p>
          <a:p>
            <a:pPr>
              <a:lnSpc>
                <a:spcPct val="90000"/>
              </a:lnSpc>
              <a:buFont typeface="Arial" panose="020B0604020202020204" pitchFamily="34" charset="0"/>
              <a:buNone/>
            </a:pPr>
            <a:endParaRPr lang="pt-BR" altLang="pt-BR" sz="2600" smtClean="0"/>
          </a:p>
          <a:p>
            <a:pPr>
              <a:lnSpc>
                <a:spcPct val="90000"/>
              </a:lnSpc>
              <a:buFontTx/>
              <a:buChar char="-"/>
            </a:pPr>
            <a:r>
              <a:rPr lang="pt-BR" altLang="pt-BR" sz="2600" smtClean="0"/>
              <a:t>Receberam 2 doses de benzodiazepínicos em doses adequadas</a:t>
            </a:r>
          </a:p>
          <a:p>
            <a:pPr>
              <a:lnSpc>
                <a:spcPct val="90000"/>
              </a:lnSpc>
              <a:buFontTx/>
              <a:buChar char="-"/>
            </a:pPr>
            <a:endParaRPr lang="pt-BR" altLang="pt-BR" sz="2200" smtClean="0"/>
          </a:p>
        </p:txBody>
      </p:sp>
      <p:sp>
        <p:nvSpPr>
          <p:cNvPr id="16388" name="AutoShape 2" descr="Resultado de imagem para 3 meses bebe animaÃ§Ã£o"/>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eaLnBrk="1" hangingPunct="1"/>
            <a:endParaRPr lang="pt-BR" altLang="pt-BR"/>
          </a:p>
        </p:txBody>
      </p:sp>
      <p:pic>
        <p:nvPicPr>
          <p:cNvPr id="1638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3063" y="1503363"/>
            <a:ext cx="1036637" cy="1322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0850" y="1428750"/>
            <a:ext cx="771525" cy="1522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pPr>
              <a:buFont typeface="Arial" panose="020B0604020202020204" pitchFamily="34" charset="0"/>
              <a:buNone/>
            </a:pPr>
            <a:r>
              <a:rPr lang="pt-BR" altLang="pt-BR" sz="2800" b="1" smtClean="0">
                <a:solidFill>
                  <a:srgbClr val="FF0000"/>
                </a:solidFill>
              </a:rPr>
              <a:t>     ESTADO CONVULSIVO EPILÉPTICO</a:t>
            </a:r>
          </a:p>
          <a:p>
            <a:pPr>
              <a:buFont typeface="Arial" panose="020B0604020202020204" pitchFamily="34" charset="0"/>
              <a:buNone/>
            </a:pPr>
            <a:endParaRPr lang="pt-BR" altLang="pt-BR" sz="2800" b="1" smtClean="0">
              <a:solidFill>
                <a:srgbClr val="FF0000"/>
              </a:solidFill>
            </a:endParaRPr>
          </a:p>
          <a:p>
            <a:pPr>
              <a:buFontTx/>
              <a:buChar char="-"/>
            </a:pPr>
            <a:r>
              <a:rPr lang="pt-BR" altLang="pt-BR" sz="2800" smtClean="0"/>
              <a:t>Crise tônico-clônica mantida por mais de 5 min, após o tratamento inicial;</a:t>
            </a:r>
          </a:p>
          <a:p>
            <a:pPr>
              <a:buFont typeface="Arial" panose="020B0604020202020204" pitchFamily="34" charset="0"/>
              <a:buNone/>
            </a:pPr>
            <a:endParaRPr lang="pt-BR" altLang="pt-BR" sz="2800" smtClean="0"/>
          </a:p>
          <a:p>
            <a:pPr>
              <a:buFontTx/>
              <a:buChar char="-"/>
            </a:pPr>
            <a:r>
              <a:rPr lang="pt-BR" altLang="pt-BR" sz="2800" smtClean="0"/>
              <a:t>2 ou mais convulsões recorrentes sem recuperação da consciência entre as crises;</a:t>
            </a:r>
          </a:p>
          <a:p>
            <a:pPr>
              <a:buFont typeface="Arial" panose="020B0604020202020204" pitchFamily="34" charset="0"/>
              <a:buNone/>
            </a:pPr>
            <a:endParaRPr lang="pt-BR" altLang="pt-BR" sz="2800" smtClean="0"/>
          </a:p>
          <a:p>
            <a:pPr>
              <a:buFontTx/>
              <a:buChar char="-"/>
            </a:pPr>
            <a:r>
              <a:rPr lang="pt-BR" altLang="pt-BR" sz="2800" smtClean="0"/>
              <a:t>3 ou mais convulsões dentro de 1 hora;</a:t>
            </a:r>
          </a:p>
        </p:txBody>
      </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18435" name="Espaço Reservado para Conteúdo 2"/>
          <p:cNvSpPr>
            <a:spLocks noGrp="1"/>
          </p:cNvSpPr>
          <p:nvPr>
            <p:ph idx="1"/>
          </p:nvPr>
        </p:nvSpPr>
        <p:spPr>
          <a:xfrm>
            <a:off x="395288" y="1268413"/>
            <a:ext cx="8229600" cy="4876800"/>
          </a:xfrm>
        </p:spPr>
        <p:txBody>
          <a:bodyPr/>
          <a:lstStyle/>
          <a:p>
            <a:r>
              <a:rPr lang="pt-BR" altLang="pt-BR" sz="2800" b="1" smtClean="0">
                <a:solidFill>
                  <a:srgbClr val="FF0000"/>
                </a:solidFill>
              </a:rPr>
              <a:t>Critérios de exclusão</a:t>
            </a:r>
          </a:p>
          <a:p>
            <a:pPr>
              <a:buFontTx/>
              <a:buChar char="-"/>
            </a:pPr>
            <a:r>
              <a:rPr lang="pt-BR" altLang="pt-BR" sz="2800" smtClean="0"/>
              <a:t>Crianças previamente internadas</a:t>
            </a:r>
          </a:p>
          <a:p>
            <a:pPr>
              <a:buFontTx/>
              <a:buChar char="-"/>
            </a:pPr>
            <a:r>
              <a:rPr lang="pt-BR" altLang="pt-BR" sz="2800" smtClean="0"/>
              <a:t>Em uso regular de levetiracetam e fenitoína</a:t>
            </a:r>
          </a:p>
          <a:p>
            <a:pPr>
              <a:buFontTx/>
              <a:buChar char="-"/>
            </a:pPr>
            <a:r>
              <a:rPr lang="pt-BR" altLang="pt-BR" sz="2800" smtClean="0"/>
              <a:t>Usaram agentes de segunda linha nas últimas 24 horas</a:t>
            </a:r>
          </a:p>
          <a:p>
            <a:pPr>
              <a:buFontTx/>
              <a:buChar char="-"/>
            </a:pPr>
            <a:r>
              <a:rPr lang="pt-BR" altLang="pt-BR" sz="2800" smtClean="0"/>
              <a:t>Aqueles sabidamente refratários ao uso de fenitoína</a:t>
            </a:r>
          </a:p>
          <a:p>
            <a:pPr>
              <a:buFontTx/>
              <a:buChar char="-"/>
            </a:pPr>
            <a:r>
              <a:rPr lang="pt-BR" altLang="pt-BR" sz="2800" smtClean="0"/>
              <a:t>Crianças com alergias e com contra-indicação</a:t>
            </a:r>
          </a:p>
          <a:p>
            <a:pPr>
              <a:buFontTx/>
              <a:buChar char="-"/>
            </a:pPr>
            <a:r>
              <a:rPr lang="pt-BR" altLang="pt-BR" sz="2800" smtClean="0"/>
              <a:t>Estado epiléptico devido a traumatismo crânio-encefálico (TCE) grave</a:t>
            </a:r>
          </a:p>
          <a:p>
            <a:pPr>
              <a:buFontTx/>
              <a:buChar char="-"/>
            </a:pPr>
            <a:r>
              <a:rPr lang="pt-BR" altLang="pt-BR" sz="2800" smtClean="0"/>
              <a:t>Estado epiléptico devido eclâmpsia tardia</a:t>
            </a:r>
          </a:p>
        </p:txBody>
      </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r>
              <a:rPr lang="pt-BR" altLang="pt-BR" sz="2800" smtClean="0"/>
              <a:t>Estudo aprovado pelos Comitês de Ética</a:t>
            </a:r>
          </a:p>
          <a:p>
            <a:pPr>
              <a:buFont typeface="Arial" panose="020B0604020202020204" pitchFamily="34" charset="0"/>
              <a:buNone/>
            </a:pPr>
            <a:endParaRPr lang="pt-BR" altLang="pt-BR" sz="2800" smtClean="0"/>
          </a:p>
          <a:p>
            <a:r>
              <a:rPr lang="pt-BR" altLang="pt-BR" sz="2800" smtClean="0"/>
              <a:t>Consentimento informado assinado pelos pais ou responsáveis</a:t>
            </a:r>
          </a:p>
        </p:txBody>
      </p: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Randomização e Mascaramento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Foram preparados envelopes lacrados e numerados que continham uma ficha determinando qual medicação a ser  utilizada na proporção de 1:1</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defRPr/>
            </a:pPr>
            <a:r>
              <a:rPr lang="pt-BR" sz="2800" dirty="0" smtClean="0"/>
              <a:t>Os médicos não interferiam na escolha da medicação a ser utilizada</a:t>
            </a:r>
            <a:endParaRPr lang="pt-BR" sz="2800" dirty="0"/>
          </a:p>
        </p:txBody>
      </p:sp>
      <p:pic>
        <p:nvPicPr>
          <p:cNvPr id="20484" name="Picture 2" descr="Resultado de imagem para envelopes animaÃ§Ã£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525" y="4927600"/>
            <a:ext cx="2303463"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Procedimentos</a:t>
            </a:r>
            <a:endParaRPr lang="pt-BR" dirty="0"/>
          </a:p>
        </p:txBody>
      </p:sp>
      <p:sp>
        <p:nvSpPr>
          <p:cNvPr id="3" name="Espaço Reservado para Conteúdo 2"/>
          <p:cNvSpPr>
            <a:spLocks noGrp="1"/>
          </p:cNvSpPr>
          <p:nvPr>
            <p:ph idx="1"/>
          </p:nvPr>
        </p:nvSpPr>
        <p:spPr/>
        <p:txBody>
          <a:bodyPr>
            <a:noAutofit/>
          </a:bodyPr>
          <a:lstStyle/>
          <a:p>
            <a:r>
              <a:rPr lang="pt-BR" altLang="pt-BR" sz="2800" smtClean="0"/>
              <a:t>Se o paciente preenchesse os critérios de elegibilidade para o estudo era aberto o envelope.</a:t>
            </a:r>
          </a:p>
          <a:p>
            <a:r>
              <a:rPr lang="pt-BR" altLang="pt-BR" sz="2800" smtClean="0"/>
              <a:t>Os participantes designados para:</a:t>
            </a:r>
          </a:p>
          <a:p>
            <a:pPr>
              <a:buFont typeface="Arial" panose="020B0604020202020204" pitchFamily="34" charset="0"/>
              <a:buNone/>
            </a:pPr>
            <a:r>
              <a:rPr lang="pt-BR" altLang="pt-BR" sz="2800" smtClean="0"/>
              <a:t>- fenitoína:          &gt; 20 mg/kg EV ou intra-óssea (IO)</a:t>
            </a:r>
          </a:p>
          <a:p>
            <a:pPr>
              <a:buFont typeface="Arial" panose="020B0604020202020204" pitchFamily="34" charset="0"/>
              <a:buNone/>
            </a:pPr>
            <a:r>
              <a:rPr lang="pt-BR" altLang="pt-BR" sz="2800" smtClean="0"/>
              <a:t>- levetiracetam:  &gt;  40mg/kg EV ou IO</a:t>
            </a:r>
          </a:p>
          <a:p>
            <a:pPr>
              <a:buFontTx/>
              <a:buChar char="-"/>
            </a:pPr>
            <a:endParaRPr lang="pt-BR" altLang="pt-BR" sz="2800" smtClean="0"/>
          </a:p>
          <a:p>
            <a:r>
              <a:rPr lang="pt-BR" altLang="pt-BR" sz="2800" smtClean="0"/>
              <a:t>5 minutos após infusão completa foi feita uma avaliação formal de atividade convulsiva pelo médico assistente mais experiente.</a:t>
            </a:r>
          </a:p>
          <a:p>
            <a:pPr algn="ctr">
              <a:buFont typeface="Arial" panose="020B0604020202020204" pitchFamily="34" charset="0"/>
              <a:buNone/>
            </a:pPr>
            <a:r>
              <a:rPr lang="pt-BR" altLang="pt-BR" sz="1800" smtClean="0"/>
              <a:t>Na </a:t>
            </a:r>
            <a:r>
              <a:rPr lang="pt-BR" altLang="pt-BR" sz="1800" smtClean="0">
                <a:solidFill>
                  <a:schemeClr val="hlink"/>
                </a:solidFill>
              </a:rPr>
              <a:t>Figura 1</a:t>
            </a:r>
            <a:r>
              <a:rPr lang="pt-BR" altLang="pt-BR" sz="1800" smtClean="0"/>
              <a:t> o manuseio indicado  por linhas tracejadas e por caixas brancas só ocorre se o estado convulsivo epiléptico estiver em curso nesse ponto no tempo. </a:t>
            </a:r>
          </a:p>
          <a:p>
            <a:pPr>
              <a:buFont typeface="Arial" panose="020B0604020202020204" pitchFamily="34" charset="0"/>
              <a:buNone/>
            </a:pPr>
            <a:r>
              <a:rPr lang="pt-BR" altLang="pt-BR" sz="2800" smtClean="0"/>
              <a:t> </a:t>
            </a:r>
          </a:p>
        </p:txBody>
      </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16013" y="447675"/>
            <a:ext cx="6480175" cy="6410325"/>
          </a:xfrm>
          <a:noFill/>
          <a:ln w="57150">
            <a:solidFill>
              <a:srgbClr val="008000"/>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Procedimentos</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Itens avaliados:</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Tônus aumentado</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Movimentos bruscos (incluindo oculares)</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buFontTx/>
              <a:buChar char="-"/>
              <a:defRPr/>
            </a:pPr>
            <a:r>
              <a:rPr lang="pt-BR" sz="2800" dirty="0" smtClean="0"/>
              <a:t>Nível de consciência (escala de alerta/voz/dor e falta de resposta)</a:t>
            </a:r>
          </a:p>
        </p:txBody>
      </p:sp>
      <p:pic>
        <p:nvPicPr>
          <p:cNvPr id="2355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5600" y="549275"/>
            <a:ext cx="3184525" cy="287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Procedimentos</a:t>
            </a:r>
            <a:endParaRPr lang="pt-BR" dirty="0"/>
          </a:p>
        </p:txBody>
      </p:sp>
      <p:sp>
        <p:nvSpPr>
          <p:cNvPr id="24579" name="Espaço Reservado para Conteúdo 2"/>
          <p:cNvSpPr>
            <a:spLocks noGrp="1"/>
          </p:cNvSpPr>
          <p:nvPr>
            <p:ph idx="1"/>
          </p:nvPr>
        </p:nvSpPr>
        <p:spPr/>
        <p:txBody>
          <a:bodyPr/>
          <a:lstStyle/>
          <a:p>
            <a:r>
              <a:rPr lang="pt-BR" altLang="pt-BR" sz="2800" smtClean="0"/>
              <a:t>Dados colhidos:</a:t>
            </a:r>
          </a:p>
          <a:p>
            <a:pPr>
              <a:buFontTx/>
              <a:buChar char="-"/>
            </a:pPr>
            <a:r>
              <a:rPr lang="pt-BR" altLang="pt-BR" sz="2800" smtClean="0"/>
              <a:t>Demografia 	</a:t>
            </a:r>
          </a:p>
          <a:p>
            <a:pPr>
              <a:buFontTx/>
              <a:buChar char="-"/>
            </a:pPr>
            <a:r>
              <a:rPr lang="pt-BR" altLang="pt-BR" sz="2800" smtClean="0"/>
              <a:t>Tempo de início da convulsão</a:t>
            </a:r>
          </a:p>
          <a:p>
            <a:pPr>
              <a:buFontTx/>
              <a:buChar char="-"/>
            </a:pPr>
            <a:r>
              <a:rPr lang="pt-BR" altLang="pt-BR" sz="2800" smtClean="0"/>
              <a:t>Uso de benzodiazepínicos</a:t>
            </a:r>
          </a:p>
          <a:p>
            <a:pPr>
              <a:buFontTx/>
              <a:buChar char="-"/>
            </a:pPr>
            <a:r>
              <a:rPr lang="pt-BR" altLang="pt-BR" sz="2800" smtClean="0"/>
              <a:t>Temperatura elevada</a:t>
            </a:r>
          </a:p>
          <a:p>
            <a:pPr>
              <a:buFontTx/>
              <a:buChar char="-"/>
            </a:pPr>
            <a:r>
              <a:rPr lang="pt-BR" altLang="pt-BR" sz="2800" smtClean="0"/>
              <a:t>Eventos desfavoráveis antes das infusões das drogas </a:t>
            </a:r>
          </a:p>
          <a:p>
            <a:pPr>
              <a:buFontTx/>
              <a:buChar char="-"/>
            </a:pPr>
            <a:r>
              <a:rPr lang="pt-BR" altLang="pt-BR" sz="2800" smtClean="0"/>
              <a:t>Eventos adversos nas 2 primeiras horas</a:t>
            </a: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Procedimentos</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Enfermeiras treinadas visitaram os participantes diariamente durante a internação e entraram em contato com as famílias 1 mês após a alta e colheram os dados.</a:t>
            </a:r>
          </a:p>
          <a:p>
            <a:pPr marL="0" indent="0" fontAlgn="auto">
              <a:spcAft>
                <a:spcPts val="0"/>
              </a:spcAft>
              <a:buFont typeface="Arial" panose="020B0604020202020204" pitchFamily="34" charset="0"/>
              <a:buNone/>
              <a:defRPr/>
            </a:pPr>
            <a:endParaRPr lang="pt-BR" sz="2800" dirty="0" smtClean="0"/>
          </a:p>
          <a:p>
            <a:pPr marL="0" indent="0" fontAlgn="auto">
              <a:spcAft>
                <a:spcPts val="0"/>
              </a:spcAft>
              <a:buFont typeface="Arial" panose="020B0604020202020204" pitchFamily="34" charset="0"/>
              <a:buNone/>
              <a:defRPr/>
            </a:pPr>
            <a:r>
              <a:rPr lang="pt-BR" sz="2800" dirty="0" smtClean="0"/>
              <a:t>- Histórico de convulsões, medicações, história familiar, tempo de internação, suporte ventilatório, novas convulsões, investigação neurológica, dentre outros...</a:t>
            </a:r>
          </a:p>
          <a:p>
            <a:pPr marL="0" indent="0" fontAlgn="auto">
              <a:spcAft>
                <a:spcPts val="0"/>
              </a:spcAft>
              <a:buFont typeface="Arial" panose="020B0604020202020204" pitchFamily="34" charset="0"/>
              <a:buNone/>
              <a:defRPr/>
            </a:pPr>
            <a:endParaRPr lang="pt-BR" sz="2800" dirty="0"/>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altLang="pt-BR" smtClean="0"/>
              <a:t>Desfechos</a:t>
            </a:r>
          </a:p>
        </p:txBody>
      </p:sp>
      <p:sp>
        <p:nvSpPr>
          <p:cNvPr id="3" name="Espaço Reservado para Conteúdo 2"/>
          <p:cNvSpPr>
            <a:spLocks noGrp="1"/>
          </p:cNvSpPr>
          <p:nvPr>
            <p:ph idx="1"/>
          </p:nvPr>
        </p:nvSpPr>
        <p:spPr/>
        <p:txBody>
          <a:bodyPr>
            <a:normAutofit/>
          </a:bodyPr>
          <a:lstStyle/>
          <a:p>
            <a:pPr>
              <a:lnSpc>
                <a:spcPct val="90000"/>
              </a:lnSpc>
            </a:pPr>
            <a:r>
              <a:rPr lang="pt-BR" altLang="pt-BR" sz="2800" b="1" smtClean="0">
                <a:solidFill>
                  <a:schemeClr val="hlink"/>
                </a:solidFill>
              </a:rPr>
              <a:t>Desfecho primário</a:t>
            </a:r>
            <a:r>
              <a:rPr lang="pt-BR" altLang="pt-BR" sz="2800" smtClean="0"/>
              <a:t>: interrupção da atividade convulsiva 5 minutos após o término da infusão do medicamento experimental.</a:t>
            </a:r>
          </a:p>
          <a:p>
            <a:pPr>
              <a:lnSpc>
                <a:spcPct val="90000"/>
              </a:lnSpc>
              <a:buFont typeface="Arial" panose="020B0604020202020204" pitchFamily="34" charset="0"/>
              <a:buNone/>
            </a:pPr>
            <a:endParaRPr lang="pt-BR" altLang="pt-BR" sz="2800" smtClean="0"/>
          </a:p>
          <a:p>
            <a:pPr>
              <a:lnSpc>
                <a:spcPct val="90000"/>
              </a:lnSpc>
              <a:buFontTx/>
              <a:buChar char="-"/>
            </a:pPr>
            <a:r>
              <a:rPr lang="pt-BR" altLang="pt-BR" sz="2800" smtClean="0"/>
              <a:t>Se possível  o resultado primário foi vídeo-gravado</a:t>
            </a:r>
          </a:p>
          <a:p>
            <a:pPr>
              <a:lnSpc>
                <a:spcPct val="90000"/>
              </a:lnSpc>
              <a:buFont typeface="Arial" panose="020B0604020202020204" pitchFamily="34" charset="0"/>
              <a:buNone/>
            </a:pPr>
            <a:endParaRPr lang="pt-BR" altLang="pt-BR" sz="2800" smtClean="0"/>
          </a:p>
          <a:p>
            <a:pPr>
              <a:lnSpc>
                <a:spcPct val="90000"/>
              </a:lnSpc>
            </a:pPr>
            <a:r>
              <a:rPr lang="pt-BR" altLang="pt-BR" sz="2800" b="1" smtClean="0">
                <a:solidFill>
                  <a:schemeClr val="hlink"/>
                </a:solidFill>
              </a:rPr>
              <a:t>Desfecho secundário</a:t>
            </a:r>
            <a:r>
              <a:rPr lang="pt-BR" altLang="pt-BR" sz="2800" smtClean="0"/>
              <a:t>: interrupção clínica da crise 2 horas após o início da infusão, sem necessidade de mais doses e outras complicações</a:t>
            </a:r>
          </a:p>
        </p:txBody>
      </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Resultados</a:t>
            </a:r>
          </a:p>
        </p:txBody>
      </p:sp>
      <p:sp>
        <p:nvSpPr>
          <p:cNvPr id="47107" name="Rectangle 3"/>
          <p:cNvSpPr>
            <a:spLocks noGrp="1"/>
          </p:cNvSpPr>
          <p:nvPr>
            <p:ph type="body" idx="1"/>
          </p:nvPr>
        </p:nvSpPr>
        <p:spPr/>
        <p:txBody>
          <a:bodyPr/>
          <a:lstStyle/>
          <a:p>
            <a:r>
              <a:rPr lang="pt-BR" altLang="pt-BR" smtClean="0"/>
              <a:t>Entre 19 de março de 2015 e 29 de novembro de 2017, 639 crianças se apresentaram aos Departamento de Emergência  em estado epiléptico convulsivo. </a:t>
            </a:r>
          </a:p>
          <a:p>
            <a:r>
              <a:rPr lang="pt-BR" altLang="pt-BR" smtClean="0"/>
              <a:t>Após as exclusões 233 crianças (114 atribuídos a fenitoína e 119 atribuídos a levetiracetam) com intenção de tratar foram incluídas no estudo (</a:t>
            </a:r>
            <a:r>
              <a:rPr lang="pt-BR" altLang="pt-BR" smtClean="0">
                <a:solidFill>
                  <a:schemeClr val="hlink"/>
                </a:solidFill>
              </a:rPr>
              <a:t>Figura 2</a:t>
            </a:r>
            <a:r>
              <a:rPr lang="pt-BR" altLang="pt-BR"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115888"/>
            <a:ext cx="4716462" cy="6453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654" name="Rectangle 6"/>
          <p:cNvSpPr>
            <a:spLocks noChangeArrowheads="1"/>
          </p:cNvSpPr>
          <p:nvPr/>
        </p:nvSpPr>
        <p:spPr bwMode="auto">
          <a:xfrm>
            <a:off x="1835150" y="6589713"/>
            <a:ext cx="14430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000" b="1" i="1"/>
              <a:t>Figure 2: </a:t>
            </a:r>
            <a:r>
              <a:rPr lang="pt-BR" altLang="pt-BR" sz="1000" b="1"/>
              <a:t>Trial profile</a:t>
            </a:r>
          </a:p>
        </p:txBody>
      </p:sp>
      <p:sp>
        <p:nvSpPr>
          <p:cNvPr id="27655" name="Line 7"/>
          <p:cNvSpPr>
            <a:spLocks noChangeShapeType="1"/>
          </p:cNvSpPr>
          <p:nvPr/>
        </p:nvSpPr>
        <p:spPr bwMode="auto">
          <a:xfrm flipH="1">
            <a:off x="5651500" y="5445125"/>
            <a:ext cx="719138" cy="649288"/>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7656" name="Line 8"/>
          <p:cNvSpPr>
            <a:spLocks noChangeShapeType="1"/>
          </p:cNvSpPr>
          <p:nvPr/>
        </p:nvSpPr>
        <p:spPr bwMode="auto">
          <a:xfrm>
            <a:off x="1187450" y="5589588"/>
            <a:ext cx="792163" cy="504825"/>
          </a:xfrm>
          <a:prstGeom prst="line">
            <a:avLst/>
          </a:prstGeom>
          <a:noFill/>
          <a:ln w="762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7657" name="Text Box 9"/>
          <p:cNvSpPr txBox="1">
            <a:spLocks noChangeArrowheads="1"/>
          </p:cNvSpPr>
          <p:nvPr/>
        </p:nvSpPr>
        <p:spPr bwMode="auto">
          <a:xfrm>
            <a:off x="6516688" y="3716338"/>
            <a:ext cx="21399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Na </a:t>
            </a:r>
            <a:r>
              <a:rPr lang="pt-BR" altLang="pt-BR">
                <a:solidFill>
                  <a:schemeClr val="hlink"/>
                </a:solidFill>
              </a:rPr>
              <a:t>Tabela 1</a:t>
            </a:r>
            <a:r>
              <a:rPr lang="pt-BR" altLang="pt-BR"/>
              <a:t>, as</a:t>
            </a:r>
          </a:p>
          <a:p>
            <a:r>
              <a:rPr lang="pt-BR" altLang="pt-BR"/>
              <a:t>Características</a:t>
            </a:r>
          </a:p>
          <a:p>
            <a:r>
              <a:rPr lang="pt-BR" altLang="pt-BR"/>
              <a:t>Dos pacientes</a:t>
            </a:r>
          </a:p>
          <a:p>
            <a:r>
              <a:rPr lang="pt-BR" altLang="pt-BR"/>
              <a:t>(bem balanceados)</a:t>
            </a: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69950"/>
          </a:xfrm>
        </p:spPr>
        <p:txBody>
          <a:bodyPr/>
          <a:lstStyle/>
          <a:p>
            <a:pPr fontAlgn="auto">
              <a:spcAft>
                <a:spcPts val="0"/>
              </a:spcAft>
              <a:defRPr/>
            </a:pPr>
            <a:r>
              <a:rPr lang="pt-BR" dirty="0" smtClean="0"/>
              <a:t>Características dos participantes</a:t>
            </a:r>
            <a:endParaRPr lang="pt-BR" dirty="0"/>
          </a:p>
        </p:txBody>
      </p:sp>
      <p:sp>
        <p:nvSpPr>
          <p:cNvPr id="28675" name="Espaço Reservado para Conteúdo 2"/>
          <p:cNvSpPr>
            <a:spLocks noGrp="1"/>
          </p:cNvSpPr>
          <p:nvPr>
            <p:ph idx="1"/>
          </p:nvPr>
        </p:nvSpPr>
        <p:spPr/>
        <p:txBody>
          <a:bodyPr/>
          <a:lstStyle/>
          <a:p>
            <a:endParaRPr lang="pt-BR" altLang="pt-BR" smtClean="0"/>
          </a:p>
        </p:txBody>
      </p:sp>
      <p:pic>
        <p:nvPicPr>
          <p:cNvPr id="2867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1057275"/>
            <a:ext cx="4498975" cy="5718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67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0088" y="1144588"/>
            <a:ext cx="4633912" cy="5713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Resultados</a:t>
            </a:r>
          </a:p>
        </p:txBody>
      </p:sp>
      <p:sp>
        <p:nvSpPr>
          <p:cNvPr id="48131" name="Rectangle 3"/>
          <p:cNvSpPr>
            <a:spLocks noGrp="1"/>
          </p:cNvSpPr>
          <p:nvPr>
            <p:ph type="body" idx="1"/>
          </p:nvPr>
        </p:nvSpPr>
        <p:spPr/>
        <p:txBody>
          <a:bodyPr/>
          <a:lstStyle/>
          <a:p>
            <a:r>
              <a:rPr lang="pt-BR" altLang="pt-BR" sz="2000" smtClean="0"/>
              <a:t>O </a:t>
            </a:r>
            <a:r>
              <a:rPr lang="pt-BR" altLang="pt-BR" sz="2000" b="1" smtClean="0">
                <a:solidFill>
                  <a:schemeClr val="hlink"/>
                </a:solidFill>
              </a:rPr>
              <a:t>resultado primário</a:t>
            </a:r>
            <a:r>
              <a:rPr lang="pt-BR" altLang="pt-BR" sz="2000" smtClean="0"/>
              <a:t>, </a:t>
            </a:r>
            <a:r>
              <a:rPr lang="pt-BR" altLang="pt-BR" sz="2000" smtClean="0">
                <a:solidFill>
                  <a:srgbClr val="FF00FF"/>
                </a:solidFill>
              </a:rPr>
              <a:t>interrupção da atividade clínica da crise 5 min após a conclusão da infusão do primeiro droga do estudo, ocorreu em 68 (60%) dos participantes da fenitoína em comparação com 60 (50%) participantes grupo levetiracetam</a:t>
            </a:r>
            <a:r>
              <a:rPr lang="pt-BR" altLang="pt-BR" sz="2000" smtClean="0">
                <a:solidFill>
                  <a:schemeClr val="hlink"/>
                </a:solidFill>
              </a:rPr>
              <a:t> </a:t>
            </a:r>
            <a:r>
              <a:rPr lang="pt-BR" altLang="pt-BR" sz="2000" smtClean="0"/>
              <a:t>(diferença de risco –9,2% [IC 95%]</a:t>
            </a:r>
          </a:p>
          <a:p>
            <a:r>
              <a:rPr lang="pt-BR" altLang="pt-BR" sz="2000" smtClean="0"/>
              <a:t>–21,9 a 3,5]; </a:t>
            </a:r>
            <a:r>
              <a:rPr lang="pt-BR" altLang="pt-BR" sz="2000" b="1" smtClean="0">
                <a:solidFill>
                  <a:schemeClr val="hlink"/>
                </a:solidFill>
              </a:rPr>
              <a:t>p = 0,16</a:t>
            </a:r>
            <a:r>
              <a:rPr lang="pt-BR" altLang="pt-BR" sz="2000" smtClean="0"/>
              <a:t>; Tabela 2). </a:t>
            </a:r>
          </a:p>
          <a:p>
            <a:r>
              <a:rPr lang="pt-BR" altLang="pt-BR" sz="2000" smtClean="0"/>
              <a:t>Resultados semelhantes foram obtidos na modificação da intenção de tratar e populações por protocolo (</a:t>
            </a:r>
            <a:r>
              <a:rPr lang="pt-BR" altLang="pt-BR" sz="2000" smtClean="0">
                <a:solidFill>
                  <a:schemeClr val="hlink"/>
                </a:solidFill>
              </a:rPr>
              <a:t>Tabela 2</a:t>
            </a:r>
            <a:r>
              <a:rPr lang="pt-BR" altLang="pt-BR" sz="2000" smtClean="0"/>
              <a:t>).</a:t>
            </a:r>
          </a:p>
          <a:p>
            <a:r>
              <a:rPr lang="pt-BR" altLang="pt-BR" sz="2000" smtClean="0"/>
              <a:t>Não houve evidência de um efeito diferencial ao estudar drogas nos subgrupos pré-especificados com base em idade, início focal versus generalizado do estado </a:t>
            </a:r>
            <a:r>
              <a:rPr lang="pt-BR" altLang="pt-BR" sz="2000" i="1" smtClean="0"/>
              <a:t>eplepticus</a:t>
            </a:r>
            <a:r>
              <a:rPr lang="pt-BR" altLang="pt-BR" sz="2000" smtClean="0"/>
              <a:t> convulsivo , estado </a:t>
            </a:r>
            <a:r>
              <a:rPr lang="pt-BR" altLang="pt-BR" sz="2000" i="1" smtClean="0"/>
              <a:t>epilepticus </a:t>
            </a:r>
            <a:r>
              <a:rPr lang="pt-BR" altLang="pt-BR" sz="2000" smtClean="0"/>
              <a:t>convulsivo febril versus afebril ou midazolam usado como anticonvulsivante de primeira linha versus outros (</a:t>
            </a:r>
            <a:r>
              <a:rPr lang="pt-BR" altLang="pt-BR" sz="2000" smtClean="0">
                <a:solidFill>
                  <a:schemeClr val="hlink"/>
                </a:solidFill>
              </a:rPr>
              <a:t>Tabela 2</a:t>
            </a:r>
            <a:r>
              <a:rPr lang="pt-BR" altLang="pt-BR" sz="2000" smtClean="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512762"/>
          </a:xfrm>
        </p:spPr>
        <p:txBody>
          <a:bodyPr>
            <a:normAutofit fontScale="90000"/>
          </a:bodyPr>
          <a:lstStyle/>
          <a:p>
            <a:pPr fontAlgn="auto">
              <a:spcAft>
                <a:spcPts val="0"/>
              </a:spcAft>
              <a:defRPr/>
            </a:pPr>
            <a:r>
              <a:rPr lang="pt-BR" dirty="0" smtClean="0"/>
              <a:t>Resultados primários</a:t>
            </a:r>
            <a:endParaRPr lang="pt-BR" dirty="0"/>
          </a:p>
        </p:txBody>
      </p:sp>
      <p:pic>
        <p:nvPicPr>
          <p:cNvPr id="3072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787400"/>
            <a:ext cx="5894388" cy="6081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a:normAutofit/>
          </a:bodyPr>
          <a:lstStyle/>
          <a:p>
            <a:r>
              <a:rPr lang="pt-BR" altLang="pt-BR" sz="2800" smtClean="0">
                <a:solidFill>
                  <a:srgbClr val="FF0000"/>
                </a:solidFill>
              </a:rPr>
              <a:t>Gravação de vídeo</a:t>
            </a:r>
          </a:p>
          <a:p>
            <a:pPr>
              <a:buFont typeface="Arial" panose="020B0604020202020204" pitchFamily="34" charset="0"/>
              <a:buNone/>
            </a:pPr>
            <a:r>
              <a:rPr lang="pt-BR" altLang="pt-BR" sz="2000" smtClean="0"/>
              <a:t>Fenitoína         -71 participantes (62%)</a:t>
            </a:r>
          </a:p>
          <a:p>
            <a:pPr>
              <a:buFont typeface="Arial" panose="020B0604020202020204" pitchFamily="34" charset="0"/>
              <a:buNone/>
            </a:pPr>
            <a:r>
              <a:rPr lang="pt-BR" altLang="pt-BR" sz="2000" smtClean="0"/>
              <a:t>Levetiracetam - 84 participantes (71%)</a:t>
            </a:r>
          </a:p>
          <a:p>
            <a:r>
              <a:rPr lang="pt-BR" altLang="pt-BR" sz="2000" smtClean="0"/>
              <a:t>Dos 155 (67%) participantes com vídeos disponíveis, cessação clínica da atividade convulsiva 5 min após a conclusão da infusão do fármaco em estudo ocorreu em 45 (63%) participantes do grupo fenitoína em comparação com 41 (49%) participantes no levetiracetam</a:t>
            </a:r>
          </a:p>
          <a:p>
            <a:r>
              <a:rPr lang="pt-BR" altLang="pt-BR" sz="2000" smtClean="0"/>
              <a:t>grupo (</a:t>
            </a:r>
            <a:r>
              <a:rPr lang="pt-BR" altLang="pt-BR" sz="2000" b="1" smtClean="0"/>
              <a:t>p = 0,26</a:t>
            </a:r>
            <a:r>
              <a:rPr lang="pt-BR" altLang="pt-BR" sz="2000" smtClean="0"/>
              <a:t>) para o termo de interação comparado com aqueles sem vídeo disponível).</a:t>
            </a:r>
          </a:p>
          <a:p>
            <a:pPr>
              <a:buFont typeface="Arial" panose="020B0604020202020204" pitchFamily="34" charset="0"/>
              <a:buNone/>
            </a:pPr>
            <a:r>
              <a:rPr lang="pt-BR" altLang="pt-BR" sz="2000" smtClean="0"/>
              <a:t>Discordância dos médicos avaliadores do vídeo com médico assistente:Fenitoína - 4 participantes e Levetiracetam - 3 participantes</a:t>
            </a:r>
          </a:p>
          <a:p>
            <a:endParaRPr lang="pt-BR" altLang="pt-BR" sz="2000" smtClean="0"/>
          </a:p>
          <a:p>
            <a:pPr>
              <a:buFont typeface="Arial" panose="020B0604020202020204" pitchFamily="34" charset="0"/>
              <a:buNone/>
            </a:pPr>
            <a:endParaRPr lang="pt-BR" altLang="pt-BR" sz="2000" smtClean="0"/>
          </a:p>
        </p:txBody>
      </p:sp>
      <p:sp>
        <p:nvSpPr>
          <p:cNvPr id="31749" name="AutoShape 5"/>
          <p:cNvSpPr>
            <a:spLocks/>
          </p:cNvSpPr>
          <p:nvPr/>
        </p:nvSpPr>
        <p:spPr bwMode="auto">
          <a:xfrm>
            <a:off x="5076825" y="2133600"/>
            <a:ext cx="71438" cy="627063"/>
          </a:xfrm>
          <a:prstGeom prst="leftBrace">
            <a:avLst>
              <a:gd name="adj1" fmla="val 73148"/>
              <a:gd name="adj2" fmla="val 50000"/>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31750" name="Text Box 6"/>
          <p:cNvSpPr txBox="1">
            <a:spLocks noChangeArrowheads="1"/>
          </p:cNvSpPr>
          <p:nvPr/>
        </p:nvSpPr>
        <p:spPr bwMode="auto">
          <a:xfrm>
            <a:off x="5219700" y="2276475"/>
            <a:ext cx="889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t>p=0,18</a:t>
            </a:r>
          </a:p>
        </p:txBody>
      </p:sp>
    </p:spTree>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Resultados secundários</a:t>
            </a:r>
          </a:p>
        </p:txBody>
      </p:sp>
      <p:sp>
        <p:nvSpPr>
          <p:cNvPr id="50179" name="Rectangle 3"/>
          <p:cNvSpPr>
            <a:spLocks noGrp="1"/>
          </p:cNvSpPr>
          <p:nvPr>
            <p:ph type="body" idx="1"/>
          </p:nvPr>
        </p:nvSpPr>
        <p:spPr>
          <a:xfrm>
            <a:off x="457200" y="1600200"/>
            <a:ext cx="8686800" cy="5257800"/>
          </a:xfrm>
        </p:spPr>
        <p:txBody>
          <a:bodyPr/>
          <a:lstStyle/>
          <a:p>
            <a:pPr>
              <a:lnSpc>
                <a:spcPct val="80000"/>
              </a:lnSpc>
            </a:pPr>
            <a:r>
              <a:rPr lang="pt-BR" altLang="pt-BR" sz="1800" smtClean="0"/>
              <a:t>Às 2 h, 62 (54%) participantes do grupo fenitoína e 61 (51%) no grupo levetiracetam mantinham controle de crises e não necessitaram de tratamento com mais anticonvulsivantes  (diferença de risco –3,1% [IC 95% –15,9 a 9,7];p = 0,63; </a:t>
            </a:r>
            <a:r>
              <a:rPr lang="pt-BR" altLang="pt-BR" sz="1800" smtClean="0">
                <a:solidFill>
                  <a:schemeClr val="hlink"/>
                </a:solidFill>
              </a:rPr>
              <a:t>Tabela 3</a:t>
            </a:r>
            <a:r>
              <a:rPr lang="pt-BR" altLang="pt-BR" sz="1800" smtClean="0"/>
              <a:t>). </a:t>
            </a:r>
          </a:p>
          <a:p>
            <a:pPr>
              <a:lnSpc>
                <a:spcPct val="80000"/>
              </a:lnSpc>
            </a:pPr>
            <a:r>
              <a:rPr lang="pt-BR" altLang="pt-BR" sz="1800" smtClean="0"/>
              <a:t>42 (37%) participantes do grupo da fenitoína recebeu levetiracetam para controle de crises após fenitoína, e 48 (40%) participantes do grupo levetiracetam recebeu fenitoína para controle de crises após levetiracetam. </a:t>
            </a:r>
          </a:p>
          <a:p>
            <a:pPr>
              <a:lnSpc>
                <a:spcPct val="80000"/>
              </a:lnSpc>
            </a:pPr>
            <a:r>
              <a:rPr lang="pt-BR" altLang="pt-BR" sz="1800" smtClean="0"/>
              <a:t>Controle de convulsão às 2 h após a administração de um ou ambos os medicamentos do estudo foi alcançado sem a necessidade para tratamento anticonvulsivante adicional em 89 (78%)</a:t>
            </a:r>
          </a:p>
          <a:p>
            <a:pPr>
              <a:lnSpc>
                <a:spcPct val="80000"/>
              </a:lnSpc>
            </a:pPr>
            <a:r>
              <a:rPr lang="pt-BR" altLang="pt-BR" sz="1800" smtClean="0"/>
              <a:t>participantes do grupo fenitoína e 86 (72%) participantes do grupo levetiracetam (diferença de risco</a:t>
            </a:r>
          </a:p>
          <a:p>
            <a:pPr>
              <a:lnSpc>
                <a:spcPct val="80000"/>
              </a:lnSpc>
            </a:pPr>
            <a:r>
              <a:rPr lang="pt-BR" altLang="pt-BR" sz="1800" smtClean="0"/>
              <a:t>–5,8% [IC 95% –16,9 a 5,3]; p = 0,31; Tabela 3). </a:t>
            </a:r>
          </a:p>
          <a:p>
            <a:pPr>
              <a:lnSpc>
                <a:spcPct val="80000"/>
              </a:lnSpc>
            </a:pPr>
            <a:r>
              <a:rPr lang="pt-BR" altLang="pt-BR" sz="1800" smtClean="0"/>
              <a:t>52 (22%) os participantes foram submetidos a sequência rápida de indução  de anestesia para tratamento de estado convulsivo epiléptico ou comprometimento da via aérea: cinco antes da infusão do medicamento do estudo, 34 nas primeiras 2 h depois do começo da infusão da droga de estudo e 13 subseqüentemente (21 [18%] entubado no grupo fenitoína vs 31 [26%] no grupo levetiracetam;diferença de risco 7,6% [IC 95% –3,0% a 18,3%]; p = 0,16; </a:t>
            </a:r>
            <a:r>
              <a:rPr lang="pt-BR" altLang="pt-BR" sz="1800" smtClean="0">
                <a:solidFill>
                  <a:schemeClr val="hlink"/>
                </a:solidFill>
              </a:rPr>
              <a:t>Tabela 3</a:t>
            </a:r>
            <a:r>
              <a:rPr lang="pt-BR" altLang="pt-BR" sz="1800" smtClean="0"/>
              <a:t>). </a:t>
            </a:r>
          </a:p>
          <a:p>
            <a:pPr>
              <a:lnSpc>
                <a:spcPct val="80000"/>
              </a:lnSpc>
            </a:pPr>
            <a:r>
              <a:rPr lang="pt-BR" altLang="pt-BR" sz="1800" smtClean="0"/>
              <a:t>Taxa e duração da internação na UTI e tempo de permanência hospitalar hospitalar foram semelhantes entre os grupos de tratamento (Tabela 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altLang="pt-BR" smtClean="0"/>
              <a:t>Dados sobre a duração da atividade convulsiva estavam disponíveis para 196 (84%) dos 233 participantes. </a:t>
            </a:r>
          </a:p>
          <a:p>
            <a:r>
              <a:rPr lang="pt-BR" altLang="pt-BR" smtClean="0"/>
              <a:t>O tempo mediano para cessação da atividade convulsiva desde o início do primeiro medicamento do estudo foi de 22 min (IQR 9-49) na fenitoína grupo e 17 min (5-30) no grupo do levetiracetam (diferença –5,0 min [95% CI –13 · 5 a 3 · 5]; p = 0,25; (</a:t>
            </a:r>
            <a:r>
              <a:rPr lang="pt-BR" altLang="pt-BR" smtClean="0">
                <a:solidFill>
                  <a:schemeClr val="hlink"/>
                </a:solidFill>
              </a:rPr>
              <a:t>Tabela 3</a:t>
            </a:r>
            <a:r>
              <a:rPr lang="pt-BR" altLang="pt-BR" smtClean="0"/>
              <a:t>).</a:t>
            </a:r>
          </a:p>
          <a:p>
            <a:endParaRPr lang="pt-BR" altLang="pt-BR" smtClean="0"/>
          </a:p>
        </p:txBody>
      </p:sp>
      <p:sp>
        <p:nvSpPr>
          <p:cNvPr id="52228" name="Rectangle 4"/>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Resultados secundários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260350"/>
            <a:ext cx="8229600" cy="647700"/>
          </a:xfrm>
        </p:spPr>
        <p:txBody>
          <a:bodyPr/>
          <a:lstStyle/>
          <a:p>
            <a:pPr fontAlgn="auto">
              <a:spcAft>
                <a:spcPts val="0"/>
              </a:spcAft>
              <a:defRPr/>
            </a:pPr>
            <a:r>
              <a:rPr lang="pt-BR" sz="3600" dirty="0" smtClean="0"/>
              <a:t>Resultados secundários</a:t>
            </a:r>
            <a:endParaRPr lang="pt-BR" sz="3600" dirty="0"/>
          </a:p>
        </p:txBody>
      </p:sp>
      <p:pic>
        <p:nvPicPr>
          <p:cNvPr id="3277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425" y="908050"/>
            <a:ext cx="6321425"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600" smtClean="0"/>
              <a:t>Eventos adversos nas primeiras 2 horas</a:t>
            </a:r>
          </a:p>
        </p:txBody>
      </p:sp>
      <p:sp>
        <p:nvSpPr>
          <p:cNvPr id="51203" name="Rectangle 3"/>
          <p:cNvSpPr>
            <a:spLocks noGrp="1"/>
          </p:cNvSpPr>
          <p:nvPr>
            <p:ph type="body" idx="1"/>
          </p:nvPr>
        </p:nvSpPr>
        <p:spPr/>
        <p:txBody>
          <a:bodyPr/>
          <a:lstStyle/>
          <a:p>
            <a:r>
              <a:rPr lang="pt-BR" altLang="pt-BR" smtClean="0"/>
              <a:t>Um participante do grupo fenitoína morreu 27 dias após a randomização, devido a encefalite hemorrágica.</a:t>
            </a:r>
          </a:p>
          <a:p>
            <a:r>
              <a:rPr lang="pt-BR" altLang="pt-BR" smtClean="0"/>
              <a:t>A morte não foi pensada ser devido ao estudo da droga pela equipe clínica e investigadores. </a:t>
            </a:r>
          </a:p>
          <a:p>
            <a:r>
              <a:rPr lang="pt-BR" altLang="pt-BR" smtClean="0"/>
              <a:t>Não havia outros eventos adversos graves. </a:t>
            </a:r>
          </a:p>
          <a:p>
            <a:r>
              <a:rPr lang="pt-BR" altLang="pt-BR" smtClean="0"/>
              <a:t>Taxas de eventos adversos ocorrendo dentro de 2 horas após receber o primeiro medicamento do estudo ou subseqüentemente durante a admissão, foram semelhantes entre os dois grupos de tratamento (</a:t>
            </a:r>
            <a:r>
              <a:rPr lang="pt-BR" altLang="pt-BR" smtClean="0">
                <a:solidFill>
                  <a:schemeClr val="hlink"/>
                </a:solidFill>
              </a:rPr>
              <a:t>Tabela 4</a:t>
            </a:r>
            <a:r>
              <a:rPr lang="pt-BR" altLang="pt-BR" smtClean="0"/>
              <a:t>). </a:t>
            </a:r>
          </a:p>
          <a:p>
            <a:r>
              <a:rPr lang="pt-BR" altLang="pt-BR" smtClean="0"/>
              <a:t>Na alta hospitalar, o diagnóstico primário foi predominantemente convulsões complexas febris.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a:r>
              <a:rPr lang="pt-BR" altLang="pt-BR" sz="3600" smtClean="0"/>
              <a:t>Eventos adversos nas primeiras 2 horas</a:t>
            </a:r>
          </a:p>
        </p:txBody>
      </p:sp>
      <p:pic>
        <p:nvPicPr>
          <p:cNvPr id="33796" name="Picture 2"/>
          <p:cNvPicPr>
            <a:picLocks noChangeAspect="1" noChangeArrowheads="1"/>
          </p:cNvPicPr>
          <p:nvPr/>
        </p:nvPicPr>
        <p:blipFill>
          <a:blip r:embed="rId2">
            <a:extLst>
              <a:ext uri="{28A0092B-C50C-407E-A947-70E740481C1C}">
                <a14:useLocalDpi xmlns:a14="http://schemas.microsoft.com/office/drawing/2010/main" val="0"/>
              </a:ext>
            </a:extLst>
          </a:blip>
          <a:srcRect l="12543" t="10715" r="12431" b="33730"/>
          <a:stretch>
            <a:fillRect/>
          </a:stretch>
        </p:blipFill>
        <p:spPr bwMode="auto">
          <a:xfrm>
            <a:off x="12700" y="1628775"/>
            <a:ext cx="9131300" cy="4805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3798" name="Text Box 6"/>
          <p:cNvSpPr txBox="1">
            <a:spLocks noChangeArrowheads="1"/>
          </p:cNvSpPr>
          <p:nvPr/>
        </p:nvSpPr>
        <p:spPr bwMode="auto">
          <a:xfrm>
            <a:off x="303213" y="6524625"/>
            <a:ext cx="23193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b="1"/>
              <a:t>Table 4: Safety outcomes</a:t>
            </a:r>
          </a:p>
        </p:txBody>
      </p:sp>
    </p:spTree>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dirty="0" smtClean="0"/>
              <a:t>Eventos adversos durante a admissão</a:t>
            </a:r>
            <a:endParaRPr lang="pt-BR" dirty="0"/>
          </a:p>
        </p:txBody>
      </p:sp>
      <p:sp>
        <p:nvSpPr>
          <p:cNvPr id="34819" name="Espaço Reservado para Conteúdo 2"/>
          <p:cNvSpPr>
            <a:spLocks noGrp="1"/>
          </p:cNvSpPr>
          <p:nvPr>
            <p:ph idx="1"/>
          </p:nvPr>
        </p:nvSpPr>
        <p:spPr/>
        <p:txBody>
          <a:bodyPr/>
          <a:lstStyle/>
          <a:p>
            <a:endParaRPr lang="pt-BR" altLang="pt-BR" smtClean="0"/>
          </a:p>
        </p:txBody>
      </p:sp>
      <p:pic>
        <p:nvPicPr>
          <p:cNvPr id="34820" name="Picture 3"/>
          <p:cNvPicPr>
            <a:picLocks noChangeAspect="1" noChangeArrowheads="1"/>
          </p:cNvPicPr>
          <p:nvPr/>
        </p:nvPicPr>
        <p:blipFill>
          <a:blip r:embed="rId2">
            <a:extLst>
              <a:ext uri="{28A0092B-C50C-407E-A947-70E740481C1C}">
                <a14:useLocalDpi xmlns:a14="http://schemas.microsoft.com/office/drawing/2010/main" val="0"/>
              </a:ext>
            </a:extLst>
          </a:blip>
          <a:srcRect l="12630" t="25745" r="12630" b="15724"/>
          <a:stretch>
            <a:fillRect/>
          </a:stretch>
        </p:blipFill>
        <p:spPr bwMode="auto">
          <a:xfrm>
            <a:off x="73025" y="2012950"/>
            <a:ext cx="9039225" cy="4872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482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5" y="1220788"/>
            <a:ext cx="9039225" cy="69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Sguimento</a:t>
            </a:r>
          </a:p>
        </p:txBody>
      </p:sp>
      <p:sp>
        <p:nvSpPr>
          <p:cNvPr id="53251" name="Rectangle 3"/>
          <p:cNvSpPr>
            <a:spLocks noGrp="1"/>
          </p:cNvSpPr>
          <p:nvPr>
            <p:ph type="body" idx="1"/>
          </p:nvPr>
        </p:nvSpPr>
        <p:spPr>
          <a:xfrm>
            <a:off x="539750" y="2565400"/>
            <a:ext cx="8229600" cy="4876800"/>
          </a:xfrm>
        </p:spPr>
        <p:txBody>
          <a:bodyPr/>
          <a:lstStyle/>
          <a:p>
            <a:r>
              <a:rPr lang="pt-BR" altLang="pt-BR" smtClean="0"/>
              <a:t>Dados de acompanhamento 1 mês após a alta hospitala estavam disponíveis para 200 (86%) participantes.</a:t>
            </a:r>
          </a:p>
          <a:p>
            <a:r>
              <a:rPr lang="pt-BR" altLang="pt-BR" smtClean="0"/>
              <a:t> No follow-up, frequência de crises, mais episódios de estado convulsivo epiléptico e proporção recebendo anticonvulsivantes foram semelhantes entre os grupos de tratamento (</a:t>
            </a:r>
            <a:r>
              <a:rPr lang="pt-BR" altLang="pt-BR" smtClean="0">
                <a:solidFill>
                  <a:schemeClr val="hlink"/>
                </a:solidFill>
              </a:rPr>
              <a:t>Tabela 5</a:t>
            </a:r>
            <a:r>
              <a:rPr lang="pt-BR" altLang="pt-BR" smtClean="0"/>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Seguimento</a:t>
            </a:r>
            <a:endParaRPr lang="pt-BR" dirty="0"/>
          </a:p>
        </p:txBody>
      </p:sp>
      <p:pic>
        <p:nvPicPr>
          <p:cNvPr id="358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463" y="1312863"/>
            <a:ext cx="6813550" cy="5545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nSpc>
                <a:spcPct val="90000"/>
              </a:lnSpc>
            </a:pPr>
            <a:r>
              <a:rPr lang="pt-BR" altLang="pt-BR" sz="2600" b="1" smtClean="0">
                <a:solidFill>
                  <a:srgbClr val="FF0000"/>
                </a:solidFill>
              </a:rPr>
              <a:t>Levetiracetam não foi superior a Fenitoína</a:t>
            </a:r>
            <a:r>
              <a:rPr lang="pt-BR" altLang="pt-BR" sz="2600" smtClean="0">
                <a:solidFill>
                  <a:srgbClr val="FF0000"/>
                </a:solidFill>
              </a:rPr>
              <a:t>.</a:t>
            </a:r>
          </a:p>
          <a:p>
            <a:pPr>
              <a:lnSpc>
                <a:spcPct val="90000"/>
              </a:lnSpc>
              <a:buFont typeface="Arial" panose="020B0604020202020204" pitchFamily="34" charset="0"/>
              <a:buNone/>
            </a:pPr>
            <a:endParaRPr lang="pt-BR" altLang="pt-BR" sz="2600" smtClean="0">
              <a:solidFill>
                <a:srgbClr val="FF0000"/>
              </a:solidFill>
            </a:endParaRPr>
          </a:p>
          <a:p>
            <a:pPr>
              <a:lnSpc>
                <a:spcPct val="90000"/>
              </a:lnSpc>
            </a:pPr>
            <a:r>
              <a:rPr lang="pt-BR" altLang="pt-BR" sz="2600" smtClean="0"/>
              <a:t>Efetividade de 50-60% para as duas drogas.</a:t>
            </a:r>
          </a:p>
          <a:p>
            <a:pPr>
              <a:lnSpc>
                <a:spcPct val="90000"/>
              </a:lnSpc>
              <a:buFont typeface="Arial" panose="020B0604020202020204" pitchFamily="34" charset="0"/>
              <a:buNone/>
            </a:pPr>
            <a:endParaRPr lang="pt-BR" altLang="pt-BR" sz="2600" smtClean="0"/>
          </a:p>
          <a:p>
            <a:pPr>
              <a:lnSpc>
                <a:spcPct val="90000"/>
              </a:lnSpc>
            </a:pPr>
            <a:r>
              <a:rPr lang="pt-BR" altLang="pt-BR" sz="2600" smtClean="0"/>
              <a:t>Houve controle da crise por 2 horas em 70% dos casos utilizando 1 droga ou ambas.</a:t>
            </a:r>
          </a:p>
          <a:p>
            <a:pPr>
              <a:lnSpc>
                <a:spcPct val="90000"/>
              </a:lnSpc>
              <a:buFont typeface="Arial" panose="020B0604020202020204" pitchFamily="34" charset="0"/>
              <a:buNone/>
            </a:pPr>
            <a:endParaRPr lang="pt-BR" altLang="pt-BR" sz="2600" smtClean="0"/>
          </a:p>
          <a:p>
            <a:pPr>
              <a:lnSpc>
                <a:spcPct val="90000"/>
              </a:lnSpc>
            </a:pPr>
            <a:r>
              <a:rPr lang="pt-BR" altLang="pt-BR" sz="2600" smtClean="0"/>
              <a:t>Estudos menores mostraram superioridade do LevEtiracetam, mas isso não foi confirmado neste grande estudo, talvez por viés de seleção nos estudos menores.</a:t>
            </a:r>
          </a:p>
        </p:txBody>
      </p:sp>
    </p:spTree>
  </p:cSld>
  <p:clrMapOvr>
    <a:masterClrMapping/>
  </p:clrMapOvr>
  <p:transition spd="slow">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err="1" smtClean="0"/>
              <a:t>Fenitoína</a:t>
            </a:r>
            <a:r>
              <a:rPr lang="pt-BR" sz="2800" dirty="0" smtClean="0"/>
              <a:t> apresenta um risco elevado de efeitos adversos – fatais (altas doses).</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defRPr/>
            </a:pPr>
            <a:r>
              <a:rPr lang="pt-BR" sz="2800" dirty="0" err="1" smtClean="0"/>
              <a:t>Levetiracetam</a:t>
            </a:r>
            <a:r>
              <a:rPr lang="pt-BR" sz="2800" dirty="0" smtClean="0"/>
              <a:t> apresenta menos efeitos colaterais, porém tem experiência limitada.</a:t>
            </a:r>
            <a:endParaRPr lang="pt-BR" sz="2800" dirty="0"/>
          </a:p>
        </p:txBody>
      </p:sp>
      <p:pic>
        <p:nvPicPr>
          <p:cNvPr id="37892" name="Picture 5" descr="C:\Users\GABRIELA\AppData\Local\Microsoft\Windows\INetCache\IE\UE95NTB9\epilepsi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425" y="4508500"/>
            <a:ext cx="2452688"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8915" name="Espaço Reservado para Conteúdo 2"/>
          <p:cNvSpPr>
            <a:spLocks noGrp="1"/>
          </p:cNvSpPr>
          <p:nvPr>
            <p:ph idx="1"/>
          </p:nvPr>
        </p:nvSpPr>
        <p:spPr/>
        <p:txBody>
          <a:bodyPr/>
          <a:lstStyle/>
          <a:p>
            <a:r>
              <a:rPr lang="pt-BR" altLang="pt-BR" sz="2800" smtClean="0"/>
              <a:t>As diretrizes internacionais recomendam tratamento adicional 5 a 10 minutos após qualquer tratamento que não cesse a convulsão.</a:t>
            </a:r>
          </a:p>
          <a:p>
            <a:r>
              <a:rPr lang="pt-BR" altLang="pt-BR" sz="2800" smtClean="0"/>
              <a:t>Determinar se a convulsão foi cessada não é fácil na criança.</a:t>
            </a:r>
          </a:p>
          <a:p>
            <a:r>
              <a:rPr lang="pt-BR" altLang="pt-BR" sz="2800" smtClean="0"/>
              <a:t>Se houver falha de agentes de segunda linha as diretrizes recomendam -&gt; intubação orotraqueal (IOT) com sedação contínua</a:t>
            </a:r>
          </a:p>
          <a:p>
            <a:r>
              <a:rPr lang="pt-BR" altLang="pt-BR" sz="2800" smtClean="0"/>
              <a:t>IOT apresenta riscos e demanda recursos avançados.</a:t>
            </a:r>
          </a:p>
        </p:txBody>
      </p:sp>
    </p:spTree>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O uso de uma droga alternativa do estudo após a falha da primeira droga (</a:t>
            </a:r>
            <a:r>
              <a:rPr lang="pt-BR" sz="2800" dirty="0" err="1" smtClean="0"/>
              <a:t>levetiracetam</a:t>
            </a:r>
            <a:r>
              <a:rPr lang="pt-BR" sz="2800" dirty="0" smtClean="0"/>
              <a:t> ou </a:t>
            </a:r>
            <a:r>
              <a:rPr lang="pt-BR" sz="2800" dirty="0" err="1" smtClean="0"/>
              <a:t>fenitoína</a:t>
            </a:r>
            <a:r>
              <a:rPr lang="pt-BR" sz="2800" dirty="0" smtClean="0"/>
              <a:t>) resultou em controle adicional da crise em 52 pacientes, reduzindo em 50% a necessidade de IOT.</a:t>
            </a:r>
          </a:p>
          <a:p>
            <a:pPr marL="0" indent="0" fontAlgn="auto">
              <a:spcAft>
                <a:spcPts val="0"/>
              </a:spcAft>
              <a:buFont typeface="Arial" panose="020B0604020202020204" pitchFamily="34" charset="0"/>
              <a:buNone/>
              <a:defRPr/>
            </a:pPr>
            <a:endParaRPr lang="pt-BR" sz="2800" dirty="0" smtClean="0"/>
          </a:p>
          <a:p>
            <a:pPr marL="182880" indent="-182880" fontAlgn="auto">
              <a:spcAft>
                <a:spcPts val="0"/>
              </a:spcAft>
              <a:defRPr/>
            </a:pPr>
            <a:r>
              <a:rPr lang="pt-BR" sz="2800" dirty="0" smtClean="0"/>
              <a:t>Isso implicou em um acréscimo de apenas 10 minutos no tempo do atendimento (comparado com a </a:t>
            </a:r>
            <a:r>
              <a:rPr lang="pt-BR" sz="2800" dirty="0" err="1" smtClean="0"/>
              <a:t>fenitoína</a:t>
            </a:r>
            <a:r>
              <a:rPr lang="pt-BR" sz="2800" dirty="0" smtClean="0"/>
              <a:t> sozinha).</a:t>
            </a:r>
            <a:endParaRPr lang="pt-BR" sz="2800" dirty="0"/>
          </a:p>
        </p:txBody>
      </p:sp>
    </p:spTree>
  </p:cSld>
  <p:clrMapOvr>
    <a:masterClrMapping/>
  </p:clrMapOvr>
  <p:transition spd="slow">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r>
              <a:rPr lang="pt-BR" sz="2800" dirty="0" smtClean="0"/>
              <a:t>Limitações potenciais:</a:t>
            </a:r>
          </a:p>
          <a:p>
            <a:pPr marL="514350" indent="-514350" fontAlgn="auto">
              <a:spcAft>
                <a:spcPts val="0"/>
              </a:spcAft>
              <a:buFont typeface="Arial" panose="020B0604020202020204" pitchFamily="34" charset="0"/>
              <a:buAutoNum type="arabicPeriod"/>
              <a:defRPr/>
            </a:pPr>
            <a:r>
              <a:rPr lang="pt-BR" sz="2800" dirty="0" smtClean="0"/>
              <a:t>Médicos assistentes não eram mascarados para a intervenção designada.</a:t>
            </a:r>
          </a:p>
          <a:p>
            <a:pPr marL="514350" indent="-514350" fontAlgn="auto">
              <a:spcAft>
                <a:spcPts val="0"/>
              </a:spcAft>
              <a:buFont typeface="Arial" panose="020B0604020202020204" pitchFamily="34" charset="0"/>
              <a:buAutoNum type="arabicPeriod"/>
              <a:defRPr/>
            </a:pPr>
            <a:r>
              <a:rPr lang="pt-BR" sz="2800" dirty="0" smtClean="0"/>
              <a:t>O estudo foi desenhado para encontrar uma diferença absoluta entre os grupos, mas isso não foi encontrado. A incapacidade de encontrar essa diferença, não significa que </a:t>
            </a:r>
            <a:r>
              <a:rPr lang="pt-BR" sz="2800" dirty="0" err="1" smtClean="0"/>
              <a:t>levetiracetam</a:t>
            </a:r>
            <a:r>
              <a:rPr lang="pt-BR" sz="2800" dirty="0" smtClean="0"/>
              <a:t> seja estatisticamente equivalente a </a:t>
            </a:r>
            <a:r>
              <a:rPr lang="pt-BR" sz="2800" dirty="0" err="1" smtClean="0"/>
              <a:t>fenitoína</a:t>
            </a:r>
            <a:r>
              <a:rPr lang="pt-BR" sz="2800" dirty="0" smtClean="0"/>
              <a:t>.</a:t>
            </a:r>
            <a:endParaRPr lang="pt-BR" sz="2800" dirty="0"/>
          </a:p>
        </p:txBody>
      </p:sp>
    </p:spTree>
  </p:cSld>
  <p:clrMapOvr>
    <a:masterClrMapping/>
  </p:clrMapOvr>
  <p:transition spd="slow">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r>
              <a:rPr lang="pt-BR" altLang="pt-BR" sz="2800" smtClean="0"/>
              <a:t>Limitações potenciais:</a:t>
            </a:r>
          </a:p>
          <a:p>
            <a:pPr>
              <a:buFont typeface="Arial" panose="020B0604020202020204" pitchFamily="34" charset="0"/>
              <a:buNone/>
            </a:pPr>
            <a:endParaRPr lang="pt-BR" altLang="pt-BR" sz="2800" smtClean="0"/>
          </a:p>
          <a:p>
            <a:pPr>
              <a:buFont typeface="Arial" panose="020B0604020202020204" pitchFamily="34" charset="0"/>
              <a:buNone/>
            </a:pPr>
            <a:r>
              <a:rPr lang="pt-BR" altLang="pt-BR" sz="2800" smtClean="0"/>
              <a:t>3. Cessação da convulsão não foram confirmadas pelo ELETROENCEFALOGRAMA</a:t>
            </a:r>
          </a:p>
          <a:p>
            <a:pPr>
              <a:buFont typeface="Arial" panose="020B0604020202020204" pitchFamily="34" charset="0"/>
              <a:buNone/>
            </a:pPr>
            <a:endParaRPr lang="pt-BR" altLang="pt-BR" sz="2800" smtClean="0"/>
          </a:p>
          <a:p>
            <a:pPr>
              <a:buFont typeface="Arial" panose="020B0604020202020204" pitchFamily="34" charset="0"/>
              <a:buNone/>
            </a:pPr>
            <a:r>
              <a:rPr lang="pt-BR" altLang="pt-BR" sz="2800" smtClean="0"/>
              <a:t>4. O momento da avaliação do desfecho primário é diferente entre os dois grupos (10min x 25 min)</a:t>
            </a:r>
          </a:p>
        </p:txBody>
      </p:sp>
    </p:spTree>
  </p:cSld>
  <p:clrMapOvr>
    <a:masterClrMapping/>
  </p:clrMapOvr>
  <p:transition spd="slow">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Conclusão</a:t>
            </a:r>
            <a:endParaRPr lang="pt-BR" dirty="0"/>
          </a:p>
        </p:txBody>
      </p:sp>
      <p:sp>
        <p:nvSpPr>
          <p:cNvPr id="3" name="Espaço Reservado para Conteúdo 2"/>
          <p:cNvSpPr>
            <a:spLocks noGrp="1"/>
          </p:cNvSpPr>
          <p:nvPr>
            <p:ph idx="1"/>
          </p:nvPr>
        </p:nvSpPr>
        <p:spPr/>
        <p:txBody>
          <a:bodyPr>
            <a:normAutofit/>
          </a:bodyPr>
          <a:lstStyle/>
          <a:p>
            <a:r>
              <a:rPr lang="pt-BR" altLang="pt-BR" sz="2800" smtClean="0">
                <a:solidFill>
                  <a:srgbClr val="FF0000"/>
                </a:solidFill>
              </a:rPr>
              <a:t>Levetiracetam não é superior a fenitoína para tratamento de segunda linha no estado convulsivo epiléptico em crianças.</a:t>
            </a:r>
          </a:p>
          <a:p>
            <a:pPr>
              <a:buFont typeface="Arial" panose="020B0604020202020204" pitchFamily="34" charset="0"/>
              <a:buNone/>
            </a:pPr>
            <a:endParaRPr lang="pt-BR" altLang="pt-BR" sz="2800" smtClean="0">
              <a:solidFill>
                <a:srgbClr val="FF0000"/>
              </a:solidFill>
            </a:endParaRPr>
          </a:p>
          <a:p>
            <a:r>
              <a:rPr lang="pt-BR" altLang="pt-BR" sz="2800" smtClean="0">
                <a:solidFill>
                  <a:srgbClr val="FF0000"/>
                </a:solidFill>
              </a:rPr>
              <a:t>Ambas as drogas apresentam considerável taxa de insucesso sozinhas</a:t>
            </a:r>
            <a:r>
              <a:rPr lang="pt-BR" altLang="pt-BR" sz="2800" smtClean="0"/>
              <a:t>.</a:t>
            </a:r>
          </a:p>
          <a:p>
            <a:pPr>
              <a:buFont typeface="Arial" panose="020B0604020202020204" pitchFamily="34" charset="0"/>
              <a:buNone/>
            </a:pPr>
            <a:endParaRPr lang="pt-BR" altLang="pt-BR" sz="2800" smtClean="0"/>
          </a:p>
          <a:p>
            <a:r>
              <a:rPr lang="pt-BR" altLang="pt-BR" sz="2800" smtClean="0"/>
              <a:t>Um medicamento depois o outro reduziu a taxa de insucesso mais de 50% a custa de um adicional de 10 minutos, evitando IOT.</a:t>
            </a:r>
          </a:p>
          <a:p>
            <a:endParaRPr lang="pt-BR" altLang="pt-BR" sz="2800" smtClean="0"/>
          </a:p>
        </p:txBody>
      </p:sp>
    </p:spTree>
  </p:cSld>
  <p:clrMapOvr>
    <a:masterClrMapping/>
  </p:clrMapOvr>
  <p:transition spd="slow">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052513"/>
            <a:ext cx="8135938" cy="5283200"/>
          </a:xfrm>
          <a:prstGeom prst="rect">
            <a:avLst/>
          </a:prstGeom>
          <a:noFill/>
          <a:ln w="5715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4287838" cy="6192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63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3284538"/>
            <a:ext cx="4932363" cy="118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7600"/>
            <a:ext cx="8893175" cy="490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altLang="pt-BR" smtClean="0">
                <a:solidFill>
                  <a:schemeClr val="hlink"/>
                </a:solidFill>
              </a:rPr>
              <a:t>Considerações-1</a:t>
            </a:r>
          </a:p>
        </p:txBody>
      </p:sp>
      <p:sp>
        <p:nvSpPr>
          <p:cNvPr id="44035" name="Espaço Reservado para Conteúdo 2"/>
          <p:cNvSpPr>
            <a:spLocks noGrp="1"/>
          </p:cNvSpPr>
          <p:nvPr>
            <p:ph idx="1"/>
          </p:nvPr>
        </p:nvSpPr>
        <p:spPr/>
        <p:txBody>
          <a:bodyPr/>
          <a:lstStyle/>
          <a:p>
            <a:r>
              <a:rPr lang="pt-BR" altLang="pt-BR" sz="2800" smtClean="0"/>
              <a:t>Existe um outro estudo (EcLiPSE) que também comparou </a:t>
            </a:r>
            <a:r>
              <a:rPr lang="pt-BR" altLang="pt-BR" sz="2800" smtClean="0">
                <a:solidFill>
                  <a:schemeClr val="hlink"/>
                </a:solidFill>
              </a:rPr>
              <a:t>levetiracetam x fenitoína</a:t>
            </a:r>
            <a:r>
              <a:rPr lang="pt-BR" altLang="pt-BR" sz="2800" smtClean="0"/>
              <a:t> e encontrou resultados semelhantes ao estudo apresentado (ConSEPT), porém com as mesmas limitações.</a:t>
            </a:r>
          </a:p>
        </p:txBody>
      </p:sp>
      <p:sp>
        <p:nvSpPr>
          <p:cNvPr id="44037" name="Rectangle 5"/>
          <p:cNvSpPr>
            <a:spLocks noChangeArrowheads="1"/>
          </p:cNvSpPr>
          <p:nvPr/>
        </p:nvSpPr>
        <p:spPr bwMode="auto">
          <a:xfrm>
            <a:off x="0" y="3695700"/>
            <a:ext cx="9144000" cy="12763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Levetiracetam versus phenytoin for second-line treatment of paediatric convulsive status epilepticus (EcLiPSE): a multicentre, open-label, randomised trial.</a:t>
            </a:r>
            <a:r>
              <a:rPr lang="pt-BR" altLang="pt-BR" sz="1400"/>
              <a:t>Lyttle MD, Rainford NEA, Gamble C, Messahel S, Humphreys A, Hickey H, Woolfall K, Roper L, Noblet J, Lee ED, Potter S, Tate P, Iyer A, Evans V, Appleton RE; Paediatric Emergency Research in the United Kingdom &amp; Ireland (PERUKI) collaborative.</a:t>
            </a:r>
          </a:p>
          <a:p>
            <a:pPr algn="ctr"/>
            <a:r>
              <a:rPr lang="pt-BR" altLang="pt-BR" sz="1400"/>
              <a:t>Lancet. 2019 Apr 17. pii: S0140-6736(19)30724-X. doi: 10.1016/S0140-6736(19)30724-X. [Epub ahead of print]PMID: 31005385. </a:t>
            </a: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b="1">
                <a:solidFill>
                  <a:schemeClr val="hlink"/>
                </a:solidFill>
              </a:rPr>
              <a:t>Artigo Livre</a:t>
            </a:r>
          </a:p>
        </p:txBody>
      </p:sp>
      <p:sp>
        <p:nvSpPr>
          <p:cNvPr id="44038" name="Rectangle 6"/>
          <p:cNvSpPr>
            <a:spLocks/>
          </p:cNvSpPr>
          <p:nvPr/>
        </p:nvSpPr>
        <p:spPr bwMode="auto">
          <a:xfrm>
            <a:off x="323850" y="5013325"/>
            <a:ext cx="8229600" cy="1684338"/>
          </a:xfrm>
          <a:prstGeom prst="rect">
            <a:avLst/>
          </a:prstGeom>
          <a:noFill/>
          <a:ln w="57150">
            <a:solidFill>
              <a:srgbClr val="008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182563" indent="-182563">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indent="-182563">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730250" indent="-182563">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004888" indent="-182563">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1187450" indent="-136525">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1644650" indent="-136525" fontAlgn="base">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101850" indent="-136525" fontAlgn="base">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2559050" indent="-136525" fontAlgn="base">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016250" indent="-136525" fontAlgn="base">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eaLnBrk="1" hangingPunct="1">
              <a:lnSpc>
                <a:spcPct val="90000"/>
              </a:lnSpc>
              <a:buFont typeface="Arial" panose="020B0604020202020204" pitchFamily="34" charset="0"/>
              <a:buNone/>
            </a:pPr>
            <a:r>
              <a:rPr lang="pt-BR" altLang="pt-BR"/>
              <a:t>                      </a:t>
            </a:r>
            <a:r>
              <a:rPr lang="pt-BR" altLang="pt-BR">
                <a:solidFill>
                  <a:schemeClr val="hlink"/>
                </a:solidFill>
              </a:rPr>
              <a:t>INTERPRETAÇÃO:</a:t>
            </a:r>
          </a:p>
          <a:p>
            <a:pPr algn="ctr" eaLnBrk="1" hangingPunct="1">
              <a:lnSpc>
                <a:spcPct val="90000"/>
              </a:lnSpc>
            </a:pPr>
            <a:r>
              <a:rPr lang="pt-BR" altLang="pt-BR" sz="1600"/>
              <a:t>Embora o levetiracetam não tenha sido significativamente superior à fenitoína, os resultados, juntamente com perfis de segurança relatados anteriormente e facilidade comparativa de administração de levetiracetam, sugerem que pode ser uma alternativa apropriada à fenitoína como anticonvulsivante de segunda escolha no tratamento do ststus epilepticus pediátrico</a:t>
            </a:r>
          </a:p>
        </p:txBody>
      </p:sp>
    </p:spTree>
  </p:cSld>
  <p:clrMapOvr>
    <a:masterClrMapping/>
  </p:clrMapOvr>
  <p:transition spd="slow">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altLang="pt-BR" smtClean="0">
                <a:solidFill>
                  <a:schemeClr val="hlink"/>
                </a:solidFill>
              </a:rPr>
              <a:t>Considerações-2</a:t>
            </a:r>
          </a:p>
        </p:txBody>
      </p:sp>
      <p:sp>
        <p:nvSpPr>
          <p:cNvPr id="45059" name="Espaço Reservado para Conteúdo 2"/>
          <p:cNvSpPr>
            <a:spLocks noGrp="1"/>
          </p:cNvSpPr>
          <p:nvPr>
            <p:ph idx="1"/>
          </p:nvPr>
        </p:nvSpPr>
        <p:spPr>
          <a:xfrm>
            <a:off x="395288" y="1484313"/>
            <a:ext cx="8229600" cy="4876800"/>
          </a:xfrm>
        </p:spPr>
        <p:txBody>
          <a:bodyPr/>
          <a:lstStyle/>
          <a:p>
            <a:r>
              <a:rPr lang="pt-BR" altLang="pt-BR" smtClean="0"/>
              <a:t>Recentemente foi publicado um artigo informando sobre um grande estudo que está sendo realizado nos EUA (ESETT) com o mesmo objetivo de comparar as duas drogas (</a:t>
            </a:r>
            <a:r>
              <a:rPr lang="pt-BR" altLang="pt-BR" smtClean="0">
                <a:solidFill>
                  <a:schemeClr val="hlink"/>
                </a:solidFill>
              </a:rPr>
              <a:t>fenitoína e levetiracetam, assim como ácido valpróico</a:t>
            </a:r>
            <a:r>
              <a:rPr lang="pt-BR" altLang="pt-BR" smtClean="0"/>
              <a:t> ) em adulto e crianças em </a:t>
            </a:r>
            <a:r>
              <a:rPr lang="pt-BR" altLang="pt-BR" i="1" smtClean="0"/>
              <a:t>status epilepticus</a:t>
            </a:r>
            <a:r>
              <a:rPr lang="pt-BR" altLang="pt-BR" smtClean="0"/>
              <a:t> continuado após benzodiazepínico), corrigindo os vieses apresentado.</a:t>
            </a:r>
          </a:p>
          <a:p>
            <a:endParaRPr lang="pt-BR" altLang="pt-BR" sz="2800" smtClean="0"/>
          </a:p>
        </p:txBody>
      </p:sp>
      <p:sp>
        <p:nvSpPr>
          <p:cNvPr id="45061" name="Rectangle 5"/>
          <p:cNvSpPr>
            <a:spLocks noChangeArrowheads="1"/>
          </p:cNvSpPr>
          <p:nvPr/>
        </p:nvSpPr>
        <p:spPr bwMode="auto">
          <a:xfrm>
            <a:off x="0" y="4437063"/>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b="1">
                <a:hlinkClick r:id="rId2"/>
              </a:rPr>
              <a:t>Levetiracetam</a:t>
            </a:r>
            <a:r>
              <a:rPr lang="pt-BR" altLang="pt-BR">
                <a:hlinkClick r:id="rId2"/>
              </a:rPr>
              <a:t> no </a:t>
            </a:r>
            <a:r>
              <a:rPr lang="pt-BR" altLang="pt-BR" b="1">
                <a:hlinkClick r:id="rId2"/>
              </a:rPr>
              <a:t>better</a:t>
            </a:r>
            <a:r>
              <a:rPr lang="pt-BR" altLang="pt-BR">
                <a:hlinkClick r:id="rId2"/>
              </a:rPr>
              <a:t> than </a:t>
            </a:r>
            <a:r>
              <a:rPr lang="pt-BR" altLang="pt-BR" b="1">
                <a:hlinkClick r:id="rId2"/>
              </a:rPr>
              <a:t>phenytoin</a:t>
            </a:r>
            <a:r>
              <a:rPr lang="pt-BR" altLang="pt-BR">
                <a:hlinkClick r:id="rId2"/>
              </a:rPr>
              <a:t> in children with </a:t>
            </a:r>
            <a:r>
              <a:rPr lang="pt-BR" altLang="pt-BR" b="1">
                <a:hlinkClick r:id="rId2"/>
              </a:rPr>
              <a:t>convulsive status epilepticus</a:t>
            </a:r>
            <a:r>
              <a:rPr lang="pt-BR" altLang="pt-BR">
                <a:hlinkClick r:id="rId2"/>
              </a:rPr>
              <a:t>.</a:t>
            </a:r>
            <a:r>
              <a:rPr lang="pt-BR" altLang="pt-BR"/>
              <a:t>Silbergleit R, Elm JJ.Lancet. 2019 Apr 17. pii: S0140-6736(19)30896-7. </a:t>
            </a:r>
            <a:r>
              <a:rPr lang="pt-BR" altLang="pt-BR">
                <a:solidFill>
                  <a:srgbClr val="008000"/>
                </a:solidFill>
              </a:rPr>
              <a:t>doi: 10.1016/S0140-6736(19)30896-7</a:t>
            </a:r>
            <a:r>
              <a:rPr lang="pt-BR" altLang="pt-BR"/>
              <a:t>. [Epub ahead of print] No abstract available.</a:t>
            </a:r>
          </a:p>
          <a:p>
            <a:pPr algn="ctr"/>
            <a:r>
              <a:rPr lang="pt-BR" altLang="pt-BR"/>
              <a:t>PMID: 31005387. </a:t>
            </a:r>
            <a:r>
              <a:rPr lang="pt-BR" altLang="pt-BR" b="1">
                <a:hlinkClick r:id="rId2"/>
              </a:rPr>
              <a:t>Free Article</a:t>
            </a:r>
            <a:r>
              <a:rPr lang="pt-BR" altLang="pt-BR" b="1"/>
              <a:t>.</a:t>
            </a:r>
            <a:r>
              <a:rPr lang="pt-BR" altLang="pt-BR" u="sng">
                <a:hlinkClick r:id="rId3"/>
              </a:rPr>
              <a:t>Similar articles</a:t>
            </a:r>
            <a:r>
              <a:rPr lang="pt-BR" altLang="pt-BR" u="sng"/>
              <a:t>. </a:t>
            </a:r>
            <a:r>
              <a:rPr lang="pt-BR" altLang="pt-BR" b="1" u="sng">
                <a:solidFill>
                  <a:schemeClr val="hlink"/>
                </a:solidFill>
              </a:rPr>
              <a:t>Artigo livre</a:t>
            </a:r>
          </a:p>
        </p:txBody>
      </p:sp>
    </p:spTree>
  </p:cSld>
  <p:clrMapOvr>
    <a:masterClrMapping/>
  </p:clrMapOvr>
  <p:transition spd="slow">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ph type="title"/>
          </p:nvPr>
        </p:nvSpPr>
        <p:spPr bwMode="auto">
          <a:xfrm>
            <a:off x="539750" y="476250"/>
            <a:ext cx="8229600" cy="990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2800" smtClean="0">
                <a:solidFill>
                  <a:schemeClr val="hlink"/>
                </a:solidFill>
              </a:rPr>
              <a:t>Nota do Editor do site, Dr. Paulo R. Margotto. Consultem também! Aqui e Agora!</a:t>
            </a:r>
          </a:p>
        </p:txBody>
      </p:sp>
      <p:sp>
        <p:nvSpPr>
          <p:cNvPr id="58371" name="Rectangle 3"/>
          <p:cNvSpPr>
            <a:spLocks noGrp="1"/>
          </p:cNvSpPr>
          <p:nvPr>
            <p:ph type="body" idx="1"/>
          </p:nvPr>
        </p:nvSpPr>
        <p:spPr>
          <a:xfrm>
            <a:off x="395288" y="1412875"/>
            <a:ext cx="8229600" cy="4876800"/>
          </a:xfrm>
        </p:spPr>
        <p:txBody>
          <a:bodyPr/>
          <a:lstStyle/>
          <a:p>
            <a:pPr algn="ctr"/>
            <a:r>
              <a:rPr lang="pt-BR" altLang="pt-BR" sz="1400" smtClean="0">
                <a:solidFill>
                  <a:srgbClr val="FF00FF"/>
                </a:solidFill>
              </a:rPr>
              <a:t>Mecanismo das convulsões neonatais: cérebro hiperexcitado!</a:t>
            </a:r>
          </a:p>
          <a:p>
            <a:pPr algn="ctr"/>
            <a:r>
              <a:rPr lang="pt-BR" altLang="pt-BR" sz="1400" smtClean="0">
                <a:solidFill>
                  <a:srgbClr val="FF00FF"/>
                </a:solidFill>
              </a:rPr>
              <a:t>Levetiracetam nas convulsões neonatais</a:t>
            </a:r>
          </a:p>
          <a:p>
            <a:pPr algn="ctr"/>
            <a:r>
              <a:rPr lang="pt-BR" altLang="pt-BR" sz="1400" smtClean="0">
                <a:solidFill>
                  <a:srgbClr val="FF00FF"/>
                </a:solidFill>
              </a:rPr>
              <a:t>O importante papel da monitorização das convulsões eletroencefalográficas</a:t>
            </a:r>
          </a:p>
          <a:p>
            <a:pPr algn="ctr"/>
            <a:r>
              <a:rPr lang="pt-BR" altLang="pt-BR" sz="1400" i="1" smtClean="0">
                <a:solidFill>
                  <a:srgbClr val="FF00FF"/>
                </a:solidFill>
              </a:rPr>
              <a:t>Status Epilepticus</a:t>
            </a:r>
            <a:r>
              <a:rPr lang="pt-BR" altLang="pt-BR" sz="1400" smtClean="0">
                <a:solidFill>
                  <a:srgbClr val="FF00FF"/>
                </a:solidFill>
              </a:rPr>
              <a:t> Neonatal</a:t>
            </a:r>
          </a:p>
          <a:p>
            <a:endParaRPr lang="pt-BR" altLang="pt-BR" sz="1400" smtClean="0">
              <a:solidFill>
                <a:srgbClr val="FF00FF"/>
              </a:solidFill>
            </a:endParaRPr>
          </a:p>
        </p:txBody>
      </p:sp>
      <p:pic>
        <p:nvPicPr>
          <p:cNvPr id="58373" name="Picture 5" descr="NEOBRAIN BRASIL 2019. Vamos todos estar lÃ¡!obtenha informaÃ§Ãµes no site:www.neobrainbrasil.com.b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2492375"/>
            <a:ext cx="1931987" cy="1931988"/>
          </a:xfrm>
          <a:prstGeom prst="rect">
            <a:avLst/>
          </a:prstGeom>
          <a:noFill/>
          <a:extLst>
            <a:ext uri="{909E8E84-426E-40DD-AFC4-6F175D3DCCD1}">
              <a14:hiddenFill xmlns:a14="http://schemas.microsoft.com/office/drawing/2010/main">
                <a:solidFill>
                  <a:srgbClr val="FFFFFF"/>
                </a:solidFill>
              </a14:hiddenFill>
            </a:ext>
          </a:extLst>
        </p:spPr>
      </p:pic>
      <p:sp>
        <p:nvSpPr>
          <p:cNvPr id="58376" name="Text Box 8"/>
          <p:cNvSpPr txBox="1">
            <a:spLocks noChangeArrowheads="1"/>
          </p:cNvSpPr>
          <p:nvPr/>
        </p:nvSpPr>
        <p:spPr bwMode="auto">
          <a:xfrm>
            <a:off x="2700338" y="6453188"/>
            <a:ext cx="34655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solidFill>
                  <a:schemeClr val="hlink"/>
                </a:solidFill>
              </a:rPr>
              <a:t>Drs. Paulo R. Margotto e Gabriel  Variane</a:t>
            </a:r>
          </a:p>
        </p:txBody>
      </p:sp>
      <p:pic>
        <p:nvPicPr>
          <p:cNvPr id="58377" name="Picture 9" descr="Drs Gariel e Pau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4437063"/>
            <a:ext cx="3600450" cy="20399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body" idx="1"/>
          </p:nvPr>
        </p:nvSpPr>
        <p:spPr>
          <a:xfrm>
            <a:off x="611188" y="2492375"/>
            <a:ext cx="8229600" cy="4876800"/>
          </a:xfrm>
        </p:spPr>
        <p:txBody>
          <a:bodyPr/>
          <a:lstStyle/>
          <a:p>
            <a:pPr>
              <a:lnSpc>
                <a:spcPct val="90000"/>
              </a:lnSpc>
            </a:pPr>
            <a:r>
              <a:rPr lang="pt-BR" altLang="pt-BR" sz="1800" smtClean="0">
                <a:latin typeface="Times New Roman" panose="02020603050405020304" pitchFamily="18" charset="0"/>
              </a:rPr>
              <a:t>Por que o cérebro imaturo é tão propenso a convulsão? Temos uma coisa chamada “arranjo a três” do desenvolvimento: γ</a:t>
            </a:r>
            <a:r>
              <a:rPr lang="pt-BR" altLang="pt-BR" sz="1800" i="1" smtClean="0">
                <a:latin typeface="Times New Roman" panose="02020603050405020304" pitchFamily="18" charset="0"/>
              </a:rPr>
              <a:t>-aminobutyric acid</a:t>
            </a:r>
            <a:r>
              <a:rPr lang="pt-BR" altLang="pt-BR" sz="1800" smtClean="0">
                <a:latin typeface="Times New Roman" panose="02020603050405020304" pitchFamily="18" charset="0"/>
              </a:rPr>
              <a:t> (GABA), </a:t>
            </a:r>
            <a:r>
              <a:rPr lang="pt-BR" altLang="pt-BR" sz="1800" i="1" smtClean="0">
                <a:latin typeface="Times New Roman" panose="02020603050405020304" pitchFamily="18" charset="0"/>
              </a:rPr>
              <a:t>N-methyl-D-aspartate</a:t>
            </a:r>
            <a:r>
              <a:rPr lang="pt-BR" altLang="pt-BR" sz="1800" smtClean="0">
                <a:latin typeface="Times New Roman" panose="02020603050405020304" pitchFamily="18" charset="0"/>
              </a:rPr>
              <a:t> (NMDA) e  </a:t>
            </a:r>
            <a:r>
              <a:rPr lang="pt-BR" altLang="pt-BR" sz="1800" i="1" smtClean="0">
                <a:latin typeface="Times New Roman" panose="02020603050405020304" pitchFamily="18" charset="0"/>
              </a:rPr>
              <a:t>α--amino-3-hydroxy-5-methyl-4-isoxazole propionate</a:t>
            </a:r>
            <a:r>
              <a:rPr lang="pt-BR" altLang="pt-BR" sz="1800" smtClean="0">
                <a:latin typeface="Times New Roman" panose="02020603050405020304" pitchFamily="18" charset="0"/>
              </a:rPr>
              <a:t> (AMPA). O AMPA é um subtipo de receptor glutamato que acredita ser útil para uma transmissão sináptica  excitatória mais rápida.  No adulto o GABA é um neurotransmissor primariamente inibidor, já no RN o GABA é um neutransmissor excitatório, devido à maior concentração de cloretos intracelular no cérebro imaturo em relação ao cérebro maduro; somente depois que será inibidor.</a:t>
            </a:r>
          </a:p>
          <a:p>
            <a:pPr>
              <a:lnSpc>
                <a:spcPct val="90000"/>
              </a:lnSpc>
            </a:pPr>
            <a:r>
              <a:rPr lang="pt-BR" altLang="pt-BR" sz="1800" smtClean="0">
                <a:latin typeface="Times New Roman" panose="02020603050405020304" pitchFamily="18" charset="0"/>
              </a:rPr>
              <a:t>Podemos observar as diferenças entre o cérebro do RN e o do adulto: </a:t>
            </a:r>
            <a:r>
              <a:rPr lang="pt-BR" altLang="pt-BR" sz="1800" b="1" smtClean="0">
                <a:solidFill>
                  <a:schemeClr val="hlink"/>
                </a:solidFill>
                <a:latin typeface="Times New Roman" panose="02020603050405020304" pitchFamily="18" charset="0"/>
              </a:rPr>
              <a:t>desequilíbrio entre a despolarização (excitação) e hiperpolarização</a:t>
            </a:r>
            <a:r>
              <a:rPr lang="pt-BR" altLang="pt-BR" sz="1800" b="1" smtClean="0">
                <a:latin typeface="Times New Roman" panose="02020603050405020304" pitchFamily="18" charset="0"/>
              </a:rPr>
              <a:t>.</a:t>
            </a:r>
            <a:r>
              <a:rPr lang="pt-BR" altLang="pt-BR" sz="1800" smtClean="0">
                <a:latin typeface="Times New Roman" panose="02020603050405020304" pitchFamily="18" charset="0"/>
              </a:rPr>
              <a:t> O cérebro do RN é mais  propenso a  ficar excitado. </a:t>
            </a:r>
            <a:r>
              <a:rPr lang="pt-BR" altLang="pt-BR" sz="1800" smtClean="0">
                <a:solidFill>
                  <a:srgbClr val="FF00FF"/>
                </a:solidFill>
                <a:latin typeface="Times New Roman" panose="02020603050405020304" pitchFamily="18" charset="0"/>
              </a:rPr>
              <a:t>No cérebro neonatal é muito importante a excitação porque se os neurônios não tiverem excitados não se conectam um com ou outro</a:t>
            </a:r>
            <a:r>
              <a:rPr lang="pt-BR" altLang="pt-BR" sz="1800" smtClean="0">
                <a:latin typeface="Times New Roman" panose="02020603050405020304" pitchFamily="18" charset="0"/>
              </a:rPr>
              <a:t>. Nos cérebros  imaturos existe o desequilíbrio entre excitação e inibição, mas esta excitação é importante para o desenvolvimento do próprio cérebro. Isto torna o cérebro do RN mais susceptível a responder com convulsões a diferentes injúrias. </a:t>
            </a:r>
          </a:p>
        </p:txBody>
      </p:sp>
      <p:sp>
        <p:nvSpPr>
          <p:cNvPr id="80899" name="Rectangle 3"/>
          <p:cNvSpPr>
            <a:spLocks noChangeArrowheads="1"/>
          </p:cNvSpPr>
          <p:nvPr/>
        </p:nvSpPr>
        <p:spPr bwMode="auto">
          <a:xfrm>
            <a:off x="395288" y="549275"/>
            <a:ext cx="8431212" cy="184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000" b="1">
                <a:solidFill>
                  <a:schemeClr val="hlink"/>
                </a:solidFill>
                <a:latin typeface="Lato" panose="020F0502020204030203" pitchFamily="34" charset="0"/>
              </a:rPr>
              <a:t>CONVULSÃO NEONATAL: MECANISMOS B</a:t>
            </a:r>
            <a:r>
              <a:rPr lang="pt-BR" altLang="pt-BR" sz="2000" b="1">
                <a:solidFill>
                  <a:schemeClr val="hlink"/>
                </a:solidFill>
              </a:rPr>
              <a:t>Á</a:t>
            </a:r>
            <a:r>
              <a:rPr lang="pt-BR" altLang="pt-BR" sz="2000" b="1">
                <a:solidFill>
                  <a:schemeClr val="hlink"/>
                </a:solidFill>
                <a:latin typeface="Lato" panose="020F0502020204030203" pitchFamily="34" charset="0"/>
              </a:rPr>
              <a:t>SICOS RESPONS</a:t>
            </a:r>
            <a:r>
              <a:rPr lang="pt-BR" altLang="pt-BR" sz="2000" b="1">
                <a:solidFill>
                  <a:schemeClr val="hlink"/>
                </a:solidFill>
              </a:rPr>
              <a:t>Á</a:t>
            </a:r>
            <a:r>
              <a:rPr lang="pt-BR" altLang="pt-BR" sz="2000" b="1">
                <a:solidFill>
                  <a:schemeClr val="hlink"/>
                </a:solidFill>
                <a:latin typeface="Lato" panose="020F0502020204030203" pitchFamily="34" charset="0"/>
              </a:rPr>
              <a:t>VEIS PELA INDU</a:t>
            </a:r>
            <a:r>
              <a:rPr lang="pt-BR" altLang="pt-BR" sz="2000" b="1">
                <a:solidFill>
                  <a:schemeClr val="hlink"/>
                </a:solidFill>
              </a:rPr>
              <a:t>Ç</a:t>
            </a:r>
            <a:r>
              <a:rPr lang="pt-BR" altLang="pt-BR" sz="2000" b="1">
                <a:solidFill>
                  <a:schemeClr val="hlink"/>
                </a:solidFill>
                <a:latin typeface="Lato" panose="020F0502020204030203" pitchFamily="34" charset="0"/>
              </a:rPr>
              <a:t>ÃO DA INJ</a:t>
            </a:r>
            <a:r>
              <a:rPr lang="pt-BR" altLang="pt-BR" sz="2000" b="1">
                <a:solidFill>
                  <a:schemeClr val="hlink"/>
                </a:solidFill>
              </a:rPr>
              <a:t>Ú</a:t>
            </a:r>
            <a:r>
              <a:rPr lang="pt-BR" altLang="pt-BR" sz="2000" b="1">
                <a:solidFill>
                  <a:schemeClr val="hlink"/>
                </a:solidFill>
                <a:latin typeface="Lato" panose="020F0502020204030203" pitchFamily="34" charset="0"/>
              </a:rPr>
              <a:t>RIA NO REC</a:t>
            </a:r>
            <a:r>
              <a:rPr lang="pt-BR" altLang="pt-BR" sz="2000" b="1">
                <a:solidFill>
                  <a:schemeClr val="hlink"/>
                </a:solidFill>
              </a:rPr>
              <a:t>É</a:t>
            </a:r>
            <a:r>
              <a:rPr lang="pt-BR" altLang="pt-BR" sz="2000" b="1">
                <a:solidFill>
                  <a:schemeClr val="hlink"/>
                </a:solidFill>
                <a:latin typeface="Lato" panose="020F0502020204030203" pitchFamily="34" charset="0"/>
              </a:rPr>
              <a:t>M-NASCIDO</a:t>
            </a:r>
          </a:p>
          <a:p>
            <a:endParaRPr lang="pt-BR" altLang="pt-BR" sz="2000" u="sng">
              <a:solidFill>
                <a:srgbClr val="78909C"/>
              </a:solidFill>
            </a:endParaRPr>
          </a:p>
          <a:p>
            <a:endParaRPr lang="pt-BR" altLang="pt-BR" sz="900" b="1">
              <a:solidFill>
                <a:srgbClr val="989898"/>
              </a:solidFill>
              <a:latin typeface="Lato" panose="020F0502020204030203" pitchFamily="34" charset="0"/>
            </a:endParaRPr>
          </a:p>
          <a:p>
            <a:pPr algn="ctr"/>
            <a:r>
              <a:rPr lang="pt-BR" altLang="pt-BR" sz="1300">
                <a:solidFill>
                  <a:srgbClr val="424242"/>
                </a:solidFill>
                <a:ea typeface="Source Sans Pro"/>
                <a:cs typeface="Source Sans Pro"/>
              </a:rPr>
              <a:t>Maria Roberta CílIo (Itália) </a:t>
            </a:r>
            <a:br>
              <a:rPr lang="pt-BR" altLang="pt-BR" sz="1300">
                <a:solidFill>
                  <a:srgbClr val="424242"/>
                </a:solidFill>
                <a:ea typeface="Source Sans Pro"/>
                <a:cs typeface="Source Sans Pro"/>
              </a:rPr>
            </a:br>
            <a:r>
              <a:rPr lang="pt-BR" altLang="pt-BR" sz="1300">
                <a:solidFill>
                  <a:srgbClr val="424242"/>
                </a:solidFill>
                <a:ea typeface="Source Sans Pro"/>
                <a:cs typeface="Source Sans Pro"/>
              </a:rPr>
              <a:t>7º Simpósio Internacional de Neonatologia do Rio de Janeiro, 24-26 de junho de 2010. </a:t>
            </a:r>
            <a:br>
              <a:rPr lang="pt-BR" altLang="pt-BR" sz="1300">
                <a:solidFill>
                  <a:srgbClr val="424242"/>
                </a:solidFill>
                <a:ea typeface="Source Sans Pro"/>
                <a:cs typeface="Source Sans Pro"/>
              </a:rPr>
            </a:br>
            <a:r>
              <a:rPr lang="pt-BR" altLang="pt-BR" sz="1300">
                <a:solidFill>
                  <a:srgbClr val="424242"/>
                </a:solidFill>
                <a:ea typeface="Source Sans Pro"/>
                <a:cs typeface="Source Sans Pro"/>
              </a:rPr>
              <a:t>Realizado por Paulo R Margotto, Prof. do Curso de Medicina da Escola Superior de Ciências da Saúde (ESCS)/SES/DF</a:t>
            </a:r>
            <a:endParaRPr lang="pt-BR" altLang="pt-BR">
              <a:solidFill>
                <a:srgbClr val="78909C"/>
              </a:solidFill>
            </a:endParaRPr>
          </a:p>
        </p:txBody>
      </p:sp>
      <p:pic>
        <p:nvPicPr>
          <p:cNvPr id="80900" name="Picture 4" descr="doc">
            <a:hlinkClick r:id="rId2" tooltip="Conv_neonat_fisiop_2010"/>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2430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0901" name="Oval 5"/>
          <p:cNvSpPr>
            <a:spLocks noChangeArrowheads="1"/>
          </p:cNvSpPr>
          <p:nvPr/>
        </p:nvSpPr>
        <p:spPr bwMode="auto">
          <a:xfrm>
            <a:off x="0" y="1052513"/>
            <a:ext cx="914400" cy="503237"/>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2010</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250825" y="3860800"/>
            <a:ext cx="8229600" cy="4876800"/>
          </a:xfrm>
        </p:spPr>
        <p:txBody>
          <a:bodyPr/>
          <a:lstStyle/>
          <a:p>
            <a:pPr>
              <a:lnSpc>
                <a:spcPct val="80000"/>
              </a:lnSpc>
            </a:pPr>
            <a:r>
              <a:rPr lang="pt-BR" altLang="pt-BR" sz="1400" smtClean="0">
                <a:latin typeface="Times New Roman" panose="02020603050405020304" pitchFamily="18" charset="0"/>
              </a:rPr>
              <a:t>Apesar das limitações desse pequeno estudo retrospectivo observacional, os achados são condizentes com outros relatos de casos e sugerem que Levetiracetam é seguro e bem tolerado quando administrado em neonatos criticamente enfermos</a:t>
            </a:r>
          </a:p>
          <a:p>
            <a:pPr>
              <a:lnSpc>
                <a:spcPct val="80000"/>
              </a:lnSpc>
            </a:pPr>
            <a:r>
              <a:rPr lang="pt-BR" altLang="pt-BR" sz="1400" smtClean="0">
                <a:latin typeface="Times New Roman" panose="02020603050405020304" pitchFamily="18" charset="0"/>
              </a:rPr>
              <a:t>Há associação com redução de convulsões nas primeiras 24h primariamente quando administrada como 2ª linha de tratamento</a:t>
            </a:r>
          </a:p>
          <a:p>
            <a:pPr>
              <a:lnSpc>
                <a:spcPct val="80000"/>
              </a:lnSpc>
            </a:pPr>
            <a:r>
              <a:rPr lang="pt-BR" altLang="pt-BR" sz="1400" smtClean="0">
                <a:latin typeface="Times New Roman" panose="02020603050405020304" pitchFamily="18" charset="0"/>
              </a:rPr>
              <a:t>Estudos prospectivos maiores devem ser garantidos para definir o exato papel desse medicamento na convulsão neonatal</a:t>
            </a:r>
          </a:p>
          <a:p>
            <a:pPr>
              <a:lnSpc>
                <a:spcPct val="80000"/>
              </a:lnSpc>
            </a:pPr>
            <a:r>
              <a:rPr lang="pt-BR" altLang="pt-BR" sz="1400" smtClean="0">
                <a:latin typeface="Times New Roman" panose="02020603050405020304" pitchFamily="18" charset="0"/>
              </a:rPr>
              <a:t>Um estudo para determinação da dose pode ser necessário e deve incluir dados referentes aos níveis séricos de Levetiracetam</a:t>
            </a:r>
          </a:p>
          <a:p>
            <a:pPr>
              <a:lnSpc>
                <a:spcPct val="80000"/>
              </a:lnSpc>
            </a:pPr>
            <a:r>
              <a:rPr lang="pt-BR" altLang="pt-BR" sz="1400" smtClean="0">
                <a:latin typeface="Times New Roman" panose="02020603050405020304" pitchFamily="18" charset="0"/>
              </a:rPr>
              <a:t>No presente estudo, dose de 40mg/kg/dia não foi associada a maior efeito adverso e nenhum neonato descontinuou o tratamento por  intolerabilidade, portanto parece ser uma dose razoável para estudo</a:t>
            </a:r>
          </a:p>
          <a:p>
            <a:pPr algn="ctr">
              <a:lnSpc>
                <a:spcPct val="80000"/>
              </a:lnSpc>
            </a:pPr>
            <a:r>
              <a:rPr lang="pt-BR" altLang="pt-BR" sz="1400" b="1" smtClean="0">
                <a:solidFill>
                  <a:schemeClr val="hlink"/>
                </a:solidFill>
                <a:latin typeface="Times New Roman" panose="02020603050405020304" pitchFamily="18" charset="0"/>
              </a:rPr>
              <a:t>Consistente com estudos com fenitoína e fenobarbital, a administração de levetiracetam se associou à melhora das crises em menos de 50% dos neonatos, e essa baixa resposta esperada tem implicações para o cálculo do tamanho amostral em futuros estudos prospectivos comparativos </a:t>
            </a:r>
          </a:p>
        </p:txBody>
      </p:sp>
      <p:sp>
        <p:nvSpPr>
          <p:cNvPr id="74756" name="Rectangle 4"/>
          <p:cNvSpPr>
            <a:spLocks noChangeArrowheads="1"/>
          </p:cNvSpPr>
          <p:nvPr/>
        </p:nvSpPr>
        <p:spPr bwMode="auto">
          <a:xfrm>
            <a:off x="179388" y="836613"/>
            <a:ext cx="8850312" cy="80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1" hangingPunct="1"/>
            <a:r>
              <a:rPr lang="pt-BR" altLang="pt-BR" sz="2700" b="1">
                <a:solidFill>
                  <a:schemeClr val="hlink"/>
                </a:solidFill>
                <a:latin typeface="Lato" panose="020F0502020204030203" pitchFamily="34" charset="0"/>
              </a:rPr>
              <a:t>Levetiracetam para o tratamento de convulsões neonatais</a:t>
            </a:r>
          </a:p>
          <a:p>
            <a:pPr algn="ctr"/>
            <a:r>
              <a:rPr lang="pt-BR" altLang="pt-BR" sz="1300">
                <a:solidFill>
                  <a:srgbClr val="424242"/>
                </a:solidFill>
                <a:ea typeface="Source Sans Pro"/>
                <a:cs typeface="Source Sans Pro"/>
              </a:rPr>
              <a:t> Nicholas S. Abend, Ana M. Gutierrez-Colina, Heather M. Monk, Dennis J. Dlugos and Robert R. Clancy.</a:t>
            </a:r>
            <a:br>
              <a:rPr lang="pt-BR" altLang="pt-BR" sz="1300">
                <a:solidFill>
                  <a:srgbClr val="424242"/>
                </a:solidFill>
                <a:ea typeface="Source Sans Pro"/>
                <a:cs typeface="Source Sans Pro"/>
              </a:rPr>
            </a:br>
            <a:r>
              <a:rPr lang="pt-BR" altLang="pt-BR" sz="1300">
                <a:solidFill>
                  <a:srgbClr val="424242"/>
                </a:solidFill>
                <a:ea typeface="Source Sans Pro"/>
                <a:cs typeface="Source Sans Pro"/>
              </a:rPr>
              <a:t>J Child Neurol. 2011 April ; 26(4): 465–470.</a:t>
            </a:r>
            <a:endParaRPr lang="pt-BR" altLang="pt-BR">
              <a:solidFill>
                <a:srgbClr val="78909C"/>
              </a:solidFill>
            </a:endParaRPr>
          </a:p>
        </p:txBody>
      </p:sp>
      <p:pic>
        <p:nvPicPr>
          <p:cNvPr id="74757" name="Picture 5" descr="ppt">
            <a:hlinkClick r:id="rId2" tooltip="Conv_neonatal_levetiracetam"/>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9788" y="12684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4758" name="Rectangle 6"/>
          <p:cNvSpPr>
            <a:spLocks noChangeArrowheads="1"/>
          </p:cNvSpPr>
          <p:nvPr/>
        </p:nvSpPr>
        <p:spPr bwMode="auto">
          <a:xfrm>
            <a:off x="323850" y="1700213"/>
            <a:ext cx="8604250" cy="5476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200" b="1">
                <a:hlinkClick r:id="rId4"/>
              </a:rPr>
              <a:t>Levetiracetam</a:t>
            </a:r>
            <a:r>
              <a:rPr lang="pt-BR" altLang="pt-BR" sz="1200">
                <a:hlinkClick r:id="rId4"/>
              </a:rPr>
              <a:t> for treatment of neonatal seizures.</a:t>
            </a:r>
            <a:r>
              <a:rPr lang="pt-BR" altLang="pt-BR" sz="1200"/>
              <a:t>Abend NS, Gutierrez-Colina AM, Monk HM, Dlugos DJ, Clancy RR.</a:t>
            </a:r>
          </a:p>
          <a:p>
            <a:pPr lvl="1" algn="ctr"/>
            <a:r>
              <a:rPr lang="pt-BR" altLang="pt-BR" sz="1200"/>
              <a:t>J Child Neurol. 2011 Apr;26(4):465-70. doi: 10.1177/0883073810384263. Epub 2011 Jan 13.PMID: 21233461. </a:t>
            </a:r>
            <a:r>
              <a:rPr lang="pt-BR" altLang="pt-BR" sz="1200" b="1">
                <a:hlinkClick r:id="rId4"/>
              </a:rPr>
              <a:t>Free PMC Article</a:t>
            </a:r>
            <a:r>
              <a:rPr lang="pt-BR" altLang="pt-BR" sz="1200" b="1"/>
              <a:t>.</a:t>
            </a:r>
            <a:r>
              <a:rPr lang="pt-BR" altLang="pt-BR" sz="1200" u="sng">
                <a:hlinkClick r:id="rId5"/>
              </a:rPr>
              <a:t>Similar articles</a:t>
            </a:r>
            <a:r>
              <a:rPr lang="pt-BR" altLang="pt-BR" sz="1200" u="sng"/>
              <a:t>. </a:t>
            </a:r>
            <a:r>
              <a:rPr lang="pt-BR" altLang="pt-BR" sz="1200"/>
              <a:t>ArtigoLivre</a:t>
            </a:r>
          </a:p>
        </p:txBody>
      </p:sp>
      <p:sp>
        <p:nvSpPr>
          <p:cNvPr id="74759" name="Rectangle 7"/>
          <p:cNvSpPr>
            <a:spLocks noChangeArrowheads="1"/>
          </p:cNvSpPr>
          <p:nvPr/>
        </p:nvSpPr>
        <p:spPr bwMode="auto">
          <a:xfrm>
            <a:off x="2087563" y="2276475"/>
            <a:ext cx="70564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r>
              <a:rPr lang="pt-BR" altLang="pt-BR" sz="1200"/>
              <a:t>Apresentação: Carla Regina Silva Araújo.</a:t>
            </a:r>
            <a:br>
              <a:rPr lang="pt-BR" altLang="pt-BR" sz="1200"/>
            </a:br>
            <a:r>
              <a:rPr lang="pt-BR" altLang="pt-BR" sz="1200"/>
              <a:t>Coordenação: Paulo R.  Margotto.</a:t>
            </a:r>
            <a:br>
              <a:rPr lang="pt-BR" altLang="pt-BR" sz="1200"/>
            </a:br>
            <a:r>
              <a:rPr lang="pt-BR" altLang="pt-BR" sz="1200"/>
              <a:t>Escola Superior de Ciências da Saúde (ESCS/SES/DF).Unidade de Neonatologia do Hospital Regional da Asa Sul </a:t>
            </a:r>
          </a:p>
        </p:txBody>
      </p:sp>
      <p:pic>
        <p:nvPicPr>
          <p:cNvPr id="7476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388" y="2060575"/>
            <a:ext cx="2160587" cy="162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61" name="Oval 9"/>
          <p:cNvSpPr>
            <a:spLocks noChangeArrowheads="1"/>
          </p:cNvSpPr>
          <p:nvPr/>
        </p:nvSpPr>
        <p:spPr bwMode="auto">
          <a:xfrm>
            <a:off x="179388" y="1268413"/>
            <a:ext cx="684212" cy="430212"/>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2011</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1"/>
          </p:nvPr>
        </p:nvSpPr>
        <p:spPr>
          <a:xfrm>
            <a:off x="539750" y="1981200"/>
            <a:ext cx="8229600" cy="4876800"/>
          </a:xfrm>
        </p:spPr>
        <p:txBody>
          <a:bodyPr/>
          <a:lstStyle/>
          <a:p>
            <a:pPr>
              <a:lnSpc>
                <a:spcPct val="80000"/>
              </a:lnSpc>
            </a:pPr>
            <a:r>
              <a:rPr lang="pt-BR" altLang="pt-BR" sz="1500" smtClean="0">
                <a:latin typeface="Times New Roman" panose="02020603050405020304" pitchFamily="18" charset="0"/>
              </a:rPr>
              <a:t>As convulsões neonatais podem ser o primeiro e único sinal clínico de distúrbio do sistema nervoso central no recém-nascido e devido a baixa acurácia do diagnóstico baseado em sinais clínicos e a falta de estudos baseados em populações usando o EEG convencional (EEGc), a verdadeira incidência só pode ser estimada. </a:t>
            </a:r>
          </a:p>
          <a:p>
            <a:pPr>
              <a:lnSpc>
                <a:spcPct val="80000"/>
              </a:lnSpc>
            </a:pPr>
            <a:r>
              <a:rPr lang="pt-BR" altLang="pt-BR" sz="1500" smtClean="0">
                <a:latin typeface="Times New Roman" panose="02020603050405020304" pitchFamily="18" charset="0"/>
              </a:rPr>
              <a:t>Como já sabemos, as convulsões ocorrem mais em recém-nascidos (o </a:t>
            </a:r>
            <a:r>
              <a:rPr lang="pt-BR" altLang="pt-BR" sz="1500" b="1" smtClean="0">
                <a:latin typeface="Times New Roman" panose="02020603050405020304" pitchFamily="18" charset="0"/>
              </a:rPr>
              <a:t>cérebro neonatal é hiperexcitável, em relação ao do adulto)</a:t>
            </a:r>
            <a:r>
              <a:rPr lang="pt-BR" altLang="pt-BR" sz="1500" smtClean="0">
                <a:latin typeface="Times New Roman" panose="02020603050405020304" pitchFamily="18" charset="0"/>
              </a:rPr>
              <a:t> devido a:-crítico período de sinaptogênese; -receptores glutamatos (excitatórios) são abundantes;  receptores GABA (inibitórios) estão reduzidos (estes receptores exercem uma ação excitatória paradoxal nos neurônios imaturos devido ao aumento da expressão do transportador NKCCI. Durante toda a Conferência foi enfatizada importância do Eletroencefalograma, tanto convencional(EEGc), como o de amplitude (EEGa). Historicamente o diagnóstico de convulsão foi mais frequentemente baseado em sinais clínicos. No entanto, os estudos de EEG demonstraram que nem todo evento clínico suspeito é convulsão epiléptica (muitas convulsões neonatais são subclínicas). </a:t>
            </a:r>
          </a:p>
          <a:p>
            <a:pPr>
              <a:lnSpc>
                <a:spcPct val="80000"/>
              </a:lnSpc>
            </a:pPr>
            <a:r>
              <a:rPr lang="pt-BR" altLang="pt-BR" sz="1500" smtClean="0">
                <a:latin typeface="Times New Roman" panose="02020603050405020304" pitchFamily="18" charset="0"/>
              </a:rPr>
              <a:t>Assim o 	</a:t>
            </a:r>
            <a:r>
              <a:rPr lang="pt-BR" altLang="pt-BR" sz="1500" b="1" smtClean="0">
                <a:latin typeface="Times New Roman" panose="02020603050405020304" pitchFamily="18" charset="0"/>
              </a:rPr>
              <a:t> diagnóstico impreciso de convulsão tem importantes conseqüências</a:t>
            </a:r>
            <a:r>
              <a:rPr lang="pt-BR" altLang="pt-BR" sz="1500" smtClean="0">
                <a:latin typeface="Times New Roman" panose="02020603050405020304" pitchFamily="18" charset="0"/>
              </a:rPr>
              <a:t>:, como subtratamento nos neonatos com convulsões subclínicas e exposição desnecessária a anticonvulsivantes nos   neonatos com atividade motora suspeita.</a:t>
            </a:r>
          </a:p>
          <a:p>
            <a:pPr>
              <a:lnSpc>
                <a:spcPct val="80000"/>
              </a:lnSpc>
            </a:pPr>
            <a:r>
              <a:rPr lang="pt-BR" altLang="pt-BR" sz="1500" smtClean="0">
                <a:latin typeface="Times New Roman" panose="02020603050405020304" pitchFamily="18" charset="0"/>
              </a:rPr>
              <a:t> Apenas 1/3 das crises EEGs se expressam clinicamente, além dos neonatologistas não reconhecerem ou interpretaram mal estas manifestações clínicas. </a:t>
            </a:r>
          </a:p>
          <a:p>
            <a:pPr>
              <a:lnSpc>
                <a:spcPct val="80000"/>
              </a:lnSpc>
            </a:pPr>
            <a:r>
              <a:rPr lang="pt-BR" altLang="pt-BR" sz="1500" smtClean="0">
                <a:latin typeface="Times New Roman" panose="02020603050405020304" pitchFamily="18" charset="0"/>
              </a:rPr>
              <a:t>Além do mais, o monitoramento EEG documenta a contínua expressão EEG após o uso de drogas antiepilépticas, após a supressão completa ou parcial dos comportamentos clínicos convulsivos (</a:t>
            </a:r>
            <a:r>
              <a:rPr lang="pt-BR" altLang="pt-BR" sz="1500" b="1" smtClean="0">
                <a:latin typeface="Times New Roman" panose="02020603050405020304" pitchFamily="18" charset="0"/>
              </a:rPr>
              <a:t>58%</a:t>
            </a:r>
            <a:r>
              <a:rPr lang="pt-BR" altLang="pt-BR" sz="1500" smtClean="0">
                <a:latin typeface="Times New Roman" panose="02020603050405020304" pitchFamily="18" charset="0"/>
              </a:rPr>
              <a:t> das convulsões persistentes tiveram desacoplamento de expressões elétricas e clínicas de convulsões). </a:t>
            </a:r>
          </a:p>
          <a:p>
            <a:pPr>
              <a:lnSpc>
                <a:spcPct val="80000"/>
              </a:lnSpc>
            </a:pPr>
            <a:r>
              <a:rPr lang="pt-BR" altLang="pt-BR" sz="1500" b="1" smtClean="0">
                <a:latin typeface="Times New Roman" panose="02020603050405020304" pitchFamily="18" charset="0"/>
              </a:rPr>
              <a:t>Sinais clínicos são ausentes em 89-90% nas convulsões eletrográficas. </a:t>
            </a:r>
          </a:p>
          <a:p>
            <a:pPr algn="ctr">
              <a:lnSpc>
                <a:spcPct val="80000"/>
              </a:lnSpc>
            </a:pPr>
            <a:r>
              <a:rPr lang="pt-BR" altLang="pt-BR" sz="1500" b="1" smtClean="0">
                <a:solidFill>
                  <a:srgbClr val="FF0000"/>
                </a:solidFill>
                <a:latin typeface="Times New Roman" panose="02020603050405020304" pitchFamily="18" charset="0"/>
              </a:rPr>
              <a:t>A definição de </a:t>
            </a:r>
            <a:r>
              <a:rPr lang="pt-BR" altLang="pt-BR" sz="1500" b="1" i="1" smtClean="0">
                <a:solidFill>
                  <a:srgbClr val="FF0000"/>
                </a:solidFill>
                <a:latin typeface="Times New Roman" panose="02020603050405020304" pitchFamily="18" charset="0"/>
              </a:rPr>
              <a:t>Status Epilepticus</a:t>
            </a:r>
            <a:r>
              <a:rPr lang="pt-BR" altLang="pt-BR" sz="1500" b="1" smtClean="0">
                <a:solidFill>
                  <a:srgbClr val="FF0000"/>
                </a:solidFill>
                <a:latin typeface="Times New Roman" panose="02020603050405020304" pitchFamily="18" charset="0"/>
              </a:rPr>
              <a:t> proposta para os neonatos é: convulsões presentes em mais de 50% do tempo gravado. </a:t>
            </a:r>
          </a:p>
        </p:txBody>
      </p:sp>
      <p:sp>
        <p:nvSpPr>
          <p:cNvPr id="89091" name="Rectangle 3"/>
          <p:cNvSpPr>
            <a:spLocks noChangeArrowheads="1"/>
          </p:cNvSpPr>
          <p:nvPr/>
        </p:nvSpPr>
        <p:spPr bwMode="auto">
          <a:xfrm>
            <a:off x="179388" y="476250"/>
            <a:ext cx="9144000" cy="1417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chemeClr val="hlink"/>
                </a:solidFill>
                <a:latin typeface="Lato" panose="020F0502020204030203" pitchFamily="34" charset="0"/>
              </a:rPr>
              <a:t>DIAGN</a:t>
            </a:r>
            <a:r>
              <a:rPr lang="pt-BR" altLang="pt-BR" sz="2700" b="1">
                <a:solidFill>
                  <a:schemeClr val="hlink"/>
                </a:solidFill>
              </a:rPr>
              <a:t>Ó</a:t>
            </a:r>
            <a:r>
              <a:rPr lang="pt-BR" altLang="pt-BR" sz="2700" b="1">
                <a:solidFill>
                  <a:schemeClr val="hlink"/>
                </a:solidFill>
                <a:latin typeface="Lato" panose="020F0502020204030203" pitchFamily="34" charset="0"/>
              </a:rPr>
              <a:t>STICO E MANUSEIO DAS CONVULSÕES </a:t>
            </a:r>
          </a:p>
          <a:p>
            <a:pPr algn="ctr" eaLnBrk="1" hangingPunct="1"/>
            <a:r>
              <a:rPr lang="pt-BR" altLang="pt-BR" sz="2700" b="1">
                <a:solidFill>
                  <a:schemeClr val="hlink"/>
                </a:solidFill>
                <a:latin typeface="Lato" panose="020F0502020204030203" pitchFamily="34" charset="0"/>
              </a:rPr>
              <a:t>NEONATAIS</a:t>
            </a:r>
          </a:p>
          <a:p>
            <a:pPr algn="ctr"/>
            <a:r>
              <a:rPr lang="pt-BR" altLang="pt-BR" sz="1300">
                <a:solidFill>
                  <a:srgbClr val="424242"/>
                </a:solidFill>
                <a:ea typeface="Source Sans Pro"/>
                <a:cs typeface="Source Sans Pro"/>
              </a:rPr>
              <a:t>Krisa Van Meurs (Estados Unidos). 23o Congresso Brasileiro de Perinatologia, 14 a 17 de setembro de 2016, Gramado, RS. Realizado por Paulo R. Margotto, Professor de Neonatologia (6a Série da Faculdade de Medicina da Universidade Católica de Brasília); Hospital Materno Infantil de Brasília (SES/DF).</a:t>
            </a:r>
            <a:endParaRPr lang="pt-BR" altLang="pt-BR">
              <a:solidFill>
                <a:srgbClr val="78909C"/>
              </a:solidFill>
            </a:endParaRPr>
          </a:p>
        </p:txBody>
      </p:sp>
      <p:pic>
        <p:nvPicPr>
          <p:cNvPr id="89092" name="Picture 4" descr="doc">
            <a:hlinkClick r:id="rId2" tooltip="Convuls_Neon_Diag_Manus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8366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9093" name="Oval 5"/>
          <p:cNvSpPr>
            <a:spLocks noChangeArrowheads="1"/>
          </p:cNvSpPr>
          <p:nvPr/>
        </p:nvSpPr>
        <p:spPr bwMode="auto">
          <a:xfrm>
            <a:off x="0" y="692150"/>
            <a:ext cx="914400" cy="503238"/>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2016</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body" idx="1"/>
          </p:nvPr>
        </p:nvSpPr>
        <p:spPr>
          <a:xfrm>
            <a:off x="179388" y="692150"/>
            <a:ext cx="8964612" cy="6094413"/>
          </a:xfrm>
        </p:spPr>
        <p:txBody>
          <a:bodyPr/>
          <a:lstStyle/>
          <a:p>
            <a:pPr algn="ctr">
              <a:lnSpc>
                <a:spcPct val="80000"/>
              </a:lnSpc>
            </a:pPr>
            <a:r>
              <a:rPr lang="pt-BR" altLang="pt-BR" sz="2000" smtClean="0">
                <a:solidFill>
                  <a:srgbClr val="FF00FF"/>
                </a:solidFill>
                <a:latin typeface="Times New Roman" panose="02020603050405020304" pitchFamily="18" charset="0"/>
              </a:rPr>
              <a:t>Vejam o Guideline para a monitorização contínua EEG nos neonatos</a:t>
            </a:r>
            <a:r>
              <a:rPr lang="pt-BR" altLang="pt-BR" sz="2000" smtClean="0">
                <a:latin typeface="Times New Roman" panose="02020603050405020304" pitchFamily="18" charset="0"/>
              </a:rPr>
              <a:t>:</a:t>
            </a:r>
          </a:p>
          <a:p>
            <a:pPr>
              <a:lnSpc>
                <a:spcPct val="80000"/>
              </a:lnSpc>
            </a:pPr>
            <a:r>
              <a:rPr lang="pt-BR" altLang="pt-BR" sz="1500" smtClean="0">
                <a:latin typeface="Times New Roman" panose="02020603050405020304" pitchFamily="18" charset="0"/>
              </a:rPr>
              <a:t>1-recém-nascidos com alto risco para convulsões deveriam ser monitorizados por 24 horas. Se detectadas convulsões, a monitorização deveria continuar até pelo menos 24 horas sem convulsão;</a:t>
            </a:r>
          </a:p>
          <a:p>
            <a:pPr>
              <a:lnSpc>
                <a:spcPct val="80000"/>
              </a:lnSpc>
            </a:pPr>
            <a:r>
              <a:rPr lang="pt-BR" altLang="pt-BR" sz="1500" smtClean="0">
                <a:latin typeface="Times New Roman" panose="02020603050405020304" pitchFamily="18" charset="0"/>
              </a:rPr>
              <a:t>2-revisão por neurofisiologista após 1 hora de gravação e, depois, 2 vezes ao dia ou mais freqüentemente se clinicamente indicado, com relatos diários escritos; </a:t>
            </a:r>
          </a:p>
          <a:p>
            <a:pPr>
              <a:lnSpc>
                <a:spcPct val="80000"/>
              </a:lnSpc>
            </a:pPr>
            <a:r>
              <a:rPr lang="pt-BR" altLang="pt-BR" sz="1500" smtClean="0">
                <a:latin typeface="Times New Roman" panose="02020603050405020304" pitchFamily="18" charset="0"/>
              </a:rPr>
              <a:t>3-observador ao lado do leito para documentar eventos clínicos suspeitos de convulsões, administração de drogas, alimentação; </a:t>
            </a:r>
          </a:p>
          <a:p>
            <a:pPr>
              <a:lnSpc>
                <a:spcPct val="80000"/>
              </a:lnSpc>
            </a:pPr>
            <a:r>
              <a:rPr lang="pt-BR" altLang="pt-BR" sz="1500" smtClean="0">
                <a:latin typeface="Times New Roman" panose="02020603050405020304" pitchFamily="18" charset="0"/>
              </a:rPr>
              <a:t>4-EEGa ao lado do leito. Na abordagem terapêutica, os fatores a serem considerados são: duração, severidade e etiologia da convulsão; breves convulsões secundárias a distúrbios metabólicos reversíveis (como hipoglicemia) não requerem anticonvulsivante, enquanto convulsões devido a outras etiologias e que são prolongadas, deverão ser tratadas. </a:t>
            </a:r>
          </a:p>
          <a:p>
            <a:pPr>
              <a:lnSpc>
                <a:spcPct val="80000"/>
              </a:lnSpc>
            </a:pPr>
            <a:r>
              <a:rPr lang="pt-BR" altLang="pt-BR" sz="1500" smtClean="0">
                <a:latin typeface="Times New Roman" panose="02020603050405020304" pitchFamily="18" charset="0"/>
              </a:rPr>
              <a:t>A abordagem comum de tratar as convulsões clínicas sem a confirmação EEG resulta em tratamento inadequado das verdadeiras convulsões e expõem alguns recém-nascidos a medicações desnecessárias e potencialmente prejudiciais. </a:t>
            </a:r>
          </a:p>
          <a:p>
            <a:pPr>
              <a:lnSpc>
                <a:spcPct val="80000"/>
              </a:lnSpc>
            </a:pPr>
            <a:r>
              <a:rPr lang="pt-BR" altLang="pt-BR" sz="1500" b="1" smtClean="0">
                <a:latin typeface="Times New Roman" panose="02020603050405020304" pitchFamily="18" charset="0"/>
              </a:rPr>
              <a:t>O EEG convencional é crítico no diagnóstico e tratamento das convulsões. </a:t>
            </a:r>
            <a:r>
              <a:rPr lang="pt-BR" altLang="pt-BR" sz="1500" smtClean="0">
                <a:latin typeface="Times New Roman" panose="02020603050405020304" pitchFamily="18" charset="0"/>
              </a:rPr>
              <a:t>O ótimo protocolo para o tratamento das convulsões neonatais permanece desconhecido sendo urgentemente necessários mais estudos! </a:t>
            </a:r>
          </a:p>
          <a:p>
            <a:pPr>
              <a:lnSpc>
                <a:spcPct val="80000"/>
              </a:lnSpc>
            </a:pPr>
            <a:r>
              <a:rPr lang="pt-BR" altLang="pt-BR" sz="1500" smtClean="0">
                <a:latin typeface="Times New Roman" panose="02020603050405020304" pitchFamily="18" charset="0"/>
              </a:rPr>
              <a:t>Entre as novas drogas, </a:t>
            </a:r>
            <a:r>
              <a:rPr lang="pt-BR" altLang="pt-BR" sz="1500" b="1" smtClean="0">
                <a:latin typeface="Times New Roman" panose="02020603050405020304" pitchFamily="18" charset="0"/>
              </a:rPr>
              <a:t>bumetanide</a:t>
            </a:r>
            <a:r>
              <a:rPr lang="pt-BR" altLang="pt-BR" sz="1500" smtClean="0">
                <a:latin typeface="Times New Roman" panose="02020603050405020304" pitchFamily="18" charset="0"/>
              </a:rPr>
              <a:t> teve limitada redução na convulsão, além do maior risco de perda auditiva.</a:t>
            </a:r>
            <a:r>
              <a:rPr lang="pt-BR" altLang="pt-BR" sz="1500" b="1" smtClean="0">
                <a:latin typeface="Times New Roman" panose="02020603050405020304" pitchFamily="18" charset="0"/>
              </a:rPr>
              <a:t> </a:t>
            </a:r>
          </a:p>
          <a:p>
            <a:pPr>
              <a:lnSpc>
                <a:spcPct val="80000"/>
              </a:lnSpc>
            </a:pPr>
            <a:r>
              <a:rPr lang="pt-BR" altLang="pt-BR" sz="1500" smtClean="0">
                <a:latin typeface="Times New Roman" panose="02020603050405020304" pitchFamily="18" charset="0"/>
              </a:rPr>
              <a:t>Estamos aguardando os resultados do estudo de eficácia do </a:t>
            </a:r>
            <a:r>
              <a:rPr lang="pt-BR" altLang="pt-BR" sz="1500" b="1" smtClean="0">
                <a:latin typeface="Times New Roman" panose="02020603050405020304" pitchFamily="18" charset="0"/>
              </a:rPr>
              <a:t>levetiracetam</a:t>
            </a:r>
            <a:r>
              <a:rPr lang="pt-BR" altLang="pt-BR" sz="1500" smtClean="0">
                <a:latin typeface="Times New Roman" panose="02020603050405020304" pitchFamily="18" charset="0"/>
              </a:rPr>
              <a:t> (40-60mg/kg endovenoso no controle de convulsões comparado ao fenobarbital (20-40mg/kg) quando usado  como terapia de primeira linha. </a:t>
            </a:r>
          </a:p>
          <a:p>
            <a:pPr>
              <a:lnSpc>
                <a:spcPct val="80000"/>
              </a:lnSpc>
            </a:pPr>
            <a:r>
              <a:rPr lang="pt-BR" altLang="pt-BR" sz="1500" smtClean="0">
                <a:latin typeface="Times New Roman" panose="02020603050405020304" pitchFamily="18" charset="0"/>
              </a:rPr>
              <a:t>O tratamento das convulsões EEGs demonstrou melhor resultado na ressonância magnética a termo. Assim até que o EEG convencional seja amplamente disponível, provavelmente muitos bebês com convulsões não serão identificados, com maiores riscos de lesão cerebral  enquanto outros serão tratados desnecessariamente, expondo-os aos efeitos adversos dos anticonvulsivantes</a:t>
            </a:r>
          </a:p>
          <a:p>
            <a:pPr>
              <a:lnSpc>
                <a:spcPct val="80000"/>
              </a:lnSpc>
            </a:pPr>
            <a:r>
              <a:rPr lang="pt-BR" altLang="pt-BR" sz="1500" smtClean="0">
                <a:latin typeface="Times New Roman" panose="02020603050405020304" pitchFamily="18" charset="0"/>
              </a:rPr>
              <a:t> Cuidado acompanhamento deve ser realizado nos neonatos que saem em uso de anticonvulsivantes </a:t>
            </a:r>
            <a:r>
              <a:rPr lang="pt-BR" altLang="pt-BR" sz="1500" b="1" smtClean="0">
                <a:latin typeface="Times New Roman" panose="02020603050405020304" pitchFamily="18" charset="0"/>
              </a:rPr>
              <a:t>(exposição prolongada ao fenobarbital pode inibir o crescimento cerebral a afetar adversamente o neurodesenvolvimento). </a:t>
            </a:r>
          </a:p>
          <a:p>
            <a:pPr algn="ctr">
              <a:lnSpc>
                <a:spcPct val="80000"/>
              </a:lnSpc>
              <a:buFont typeface="Arial" panose="020B0604020202020204" pitchFamily="34" charset="0"/>
              <a:buNone/>
            </a:pPr>
            <a:r>
              <a:rPr lang="pt-BR" altLang="pt-BR" sz="1500" b="1" smtClean="0">
                <a:solidFill>
                  <a:schemeClr val="hlink"/>
                </a:solidFill>
                <a:latin typeface="Times New Roman" panose="02020603050405020304" pitchFamily="18" charset="0"/>
              </a:rPr>
              <a:t>Devemos lutar sem nunca desistir (</a:t>
            </a:r>
            <a:r>
              <a:rPr lang="pt-BR" altLang="pt-BR" sz="1500" b="1" i="1" smtClean="0">
                <a:solidFill>
                  <a:schemeClr val="hlink"/>
                </a:solidFill>
                <a:latin typeface="Times New Roman" panose="02020603050405020304" pitchFamily="18" charset="0"/>
              </a:rPr>
              <a:t>NEVER</a:t>
            </a:r>
            <a:r>
              <a:rPr lang="pt-BR" altLang="pt-BR" sz="1500" b="1" smtClean="0">
                <a:solidFill>
                  <a:schemeClr val="hlink"/>
                </a:solidFill>
                <a:latin typeface="Times New Roman" panose="02020603050405020304" pitchFamily="18" charset="0"/>
              </a:rPr>
              <a:t>!) para que tenhamos sim EEG nas nossas Unidades Neonatais! </a:t>
            </a:r>
          </a:p>
          <a:p>
            <a:pPr>
              <a:lnSpc>
                <a:spcPct val="80000"/>
              </a:lnSpc>
            </a:pPr>
            <a:endParaRPr lang="pt-BR" altLang="pt-BR" sz="1500" b="1" smtClean="0">
              <a:solidFill>
                <a:schemeClr val="hlink"/>
              </a:solidFill>
              <a:latin typeface="Times New Roman" panose="02020603050405020304" pitchFamily="18"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1"/>
          </p:nvPr>
        </p:nvSpPr>
        <p:spPr>
          <a:xfrm>
            <a:off x="611188" y="2349500"/>
            <a:ext cx="8229600" cy="4876800"/>
          </a:xfrm>
        </p:spPr>
        <p:txBody>
          <a:bodyPr/>
          <a:lstStyle/>
          <a:p>
            <a:pPr>
              <a:lnSpc>
                <a:spcPct val="90000"/>
              </a:lnSpc>
            </a:pPr>
            <a:r>
              <a:rPr lang="pt-BR" altLang="pt-BR" sz="2000" smtClean="0"/>
              <a:t>Fenobarbital (PB), um medicamento antiepiléptico de primeira geração (AED), continua sendo a terapia de primeira linha para convulsões neonatais.</a:t>
            </a:r>
          </a:p>
          <a:p>
            <a:pPr>
              <a:lnSpc>
                <a:spcPct val="90000"/>
              </a:lnSpc>
            </a:pPr>
            <a:r>
              <a:rPr lang="pt-BR" altLang="pt-BR" sz="2000" smtClean="0"/>
              <a:t>No entanto, sabe-se que o PB está associado à toxicidade neuronal apoptose em modelos animais, e está associada a comprometimento cognitivo e motor a longo prazo longo prazo</a:t>
            </a:r>
          </a:p>
          <a:p>
            <a:pPr>
              <a:lnSpc>
                <a:spcPct val="90000"/>
              </a:lnSpc>
            </a:pPr>
            <a:r>
              <a:rPr lang="pt-BR" altLang="pt-BR" sz="2000" smtClean="0"/>
              <a:t>Além disso, a sua  eficácia na resolução completa das crises varia entre 33 e e 77% .</a:t>
            </a:r>
          </a:p>
        </p:txBody>
      </p:sp>
      <p:sp>
        <p:nvSpPr>
          <p:cNvPr id="81923" name="Rectangle 3"/>
          <p:cNvSpPr>
            <a:spLocks noChangeArrowheads="1"/>
          </p:cNvSpPr>
          <p:nvPr/>
        </p:nvSpPr>
        <p:spPr bwMode="auto">
          <a:xfrm>
            <a:off x="250825" y="1341438"/>
            <a:ext cx="889317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A Systematic Review of the Efficacy of Levetiracetam in Neonatal Seizures.</a:t>
            </a:r>
            <a:endParaRPr lang="pt-BR" altLang="pt-BR" sz="1400"/>
          </a:p>
          <a:p>
            <a:pPr algn="ctr"/>
            <a:r>
              <a:rPr lang="pt-BR" altLang="pt-BR" sz="1400"/>
              <a:t>McHugh DC, Lancaster S, Manganas LN.Neuropediatrics. 2018 Feb;49(1):12-17. doi: 10.1055/s-0037-1608653. Epub 2017 Nov 27. Review.PMID:</a:t>
            </a:r>
          </a:p>
          <a:p>
            <a:pPr lvl="1" algn="ctr"/>
            <a:r>
              <a:rPr lang="pt-BR" altLang="pt-BR" sz="1400"/>
              <a:t> 29179233.</a:t>
            </a:r>
            <a:r>
              <a:rPr lang="pt-BR" altLang="pt-BR" sz="1400" u="sng">
                <a:hlinkClick r:id="rId3"/>
              </a:rPr>
              <a:t>Similar articles</a:t>
            </a:r>
            <a:endParaRPr lang="pt-BR" altLang="pt-BR" sz="1400" u="sng"/>
          </a:p>
        </p:txBody>
      </p:sp>
      <p:sp>
        <p:nvSpPr>
          <p:cNvPr id="81924" name="Oval 4"/>
          <p:cNvSpPr>
            <a:spLocks noChangeArrowheads="1"/>
          </p:cNvSpPr>
          <p:nvPr/>
        </p:nvSpPr>
        <p:spPr bwMode="auto">
          <a:xfrm>
            <a:off x="0" y="692150"/>
            <a:ext cx="914400" cy="503238"/>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2018</a:t>
            </a:r>
          </a:p>
        </p:txBody>
      </p:sp>
      <p:sp>
        <p:nvSpPr>
          <p:cNvPr id="81925" name="Text Box 5"/>
          <p:cNvSpPr txBox="1">
            <a:spLocks noChangeArrowheads="1"/>
          </p:cNvSpPr>
          <p:nvPr/>
        </p:nvSpPr>
        <p:spPr bwMode="auto">
          <a:xfrm>
            <a:off x="900113" y="908050"/>
            <a:ext cx="8032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FF00FF"/>
                </a:solidFill>
              </a:rPr>
              <a:t>Revisão Sistemática da Eficácia do Levetiracetam nas Convulsões Neonatais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p:txBody>
          <a:bodyPr/>
          <a:lstStyle/>
          <a:p>
            <a:r>
              <a:rPr lang="pt-BR" altLang="pt-BR" smtClean="0"/>
              <a:t>Levetiracetam (LEV) é uma AED de segunda geração que aprovada nos EUA pela </a:t>
            </a:r>
            <a:r>
              <a:rPr lang="pt-BR" altLang="pt-BR" i="1" smtClean="0"/>
              <a:t>Food and Drug Administration</a:t>
            </a:r>
            <a:r>
              <a:rPr lang="pt-BR" altLang="pt-BR" smtClean="0"/>
              <a:t> para o tratamento de epilepsia em adultos e crianças com idade igual ou superior a 1 mês.</a:t>
            </a:r>
          </a:p>
          <a:p>
            <a:r>
              <a:rPr lang="pt-BR" altLang="pt-BR" smtClean="0"/>
              <a:t> LEV demonstrou um perfil de segurança mais favorável em ambos, pediatria e adultos.</a:t>
            </a:r>
          </a:p>
          <a:p>
            <a:r>
              <a:rPr lang="pt-BR" altLang="pt-BR" smtClean="0"/>
              <a:t> Após exposição neonatal a PB e LEV, menos deficiências cognitivas e motoras foram observadas aos 24 meses no grupo LEV quando comparado com o grupo com  PB.</a:t>
            </a:r>
          </a:p>
          <a:p>
            <a:r>
              <a:rPr lang="pt-BR" altLang="pt-BR" smtClean="0"/>
              <a:t>Além disso, ao contrário de PB, LEV não exibe um efeito pró-apoptótico nos neurônios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OBJETIVO DESSE ESTUDO</a:t>
            </a:r>
          </a:p>
        </p:txBody>
      </p:sp>
      <p:sp>
        <p:nvSpPr>
          <p:cNvPr id="83971" name="Rectangle 3"/>
          <p:cNvSpPr>
            <a:spLocks noGrp="1"/>
          </p:cNvSpPr>
          <p:nvPr>
            <p:ph type="body" idx="1"/>
          </p:nvPr>
        </p:nvSpPr>
        <p:spPr/>
        <p:txBody>
          <a:bodyPr/>
          <a:lstStyle/>
          <a:p>
            <a:r>
              <a:rPr lang="pt-BR" altLang="pt-BR" smtClean="0"/>
              <a:t>Para realizar uma revisão sistemática de dados publicados examinando as associações entre o LEV usado para tratar convulsões neonatais e resolução de crises, freqüência de convulsões e crises convulsivas e</a:t>
            </a:r>
          </a:p>
          <a:p>
            <a:r>
              <a:rPr lang="pt-BR" altLang="pt-BR" smtClean="0"/>
              <a:t>mortalidade. </a:t>
            </a:r>
          </a:p>
          <a:p>
            <a:r>
              <a:rPr lang="pt-BR" altLang="pt-BR" smtClean="0"/>
              <a:t>Foram usadas medidas padrão de resultados de eficácia da AED, definida como resolução da crise eletrográfica completa e </a:t>
            </a:r>
            <a:r>
              <a:rPr lang="pt-BR" altLang="pt-BR" smtClean="0">
                <a:cs typeface="Arial" panose="020B0604020202020204" pitchFamily="34" charset="0"/>
              </a:rPr>
              <a:t>≥</a:t>
            </a:r>
            <a:r>
              <a:rPr lang="pt-BR" altLang="pt-BR" smtClean="0"/>
              <a:t>50% de redução das crises eletrográficas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mtClean="0"/>
              <a:t>Resultados</a:t>
            </a:r>
          </a:p>
        </p:txBody>
      </p:sp>
      <p:sp>
        <p:nvSpPr>
          <p:cNvPr id="84995" name="Rectangle 3"/>
          <p:cNvSpPr>
            <a:spLocks noGrp="1"/>
          </p:cNvSpPr>
          <p:nvPr>
            <p:ph type="body" idx="1"/>
          </p:nvPr>
        </p:nvSpPr>
        <p:spPr/>
        <p:txBody>
          <a:bodyPr/>
          <a:lstStyle/>
          <a:p>
            <a:r>
              <a:rPr lang="pt-BR" altLang="pt-BR" smtClean="0"/>
              <a:t>Cinco estudos de LEV cumpriram todos os critérios de inclusão / exclusão. </a:t>
            </a:r>
          </a:p>
          <a:p>
            <a:r>
              <a:rPr lang="pt-BR" altLang="pt-BR" smtClean="0"/>
              <a:t>O tamanho da amostra reunida para LEV foi 102 (48 receberam LEV primário, 54 receberam LEV secundário).</a:t>
            </a:r>
          </a:p>
          <a:p>
            <a:r>
              <a:rPr lang="pt-BR" altLang="pt-BR" smtClean="0"/>
              <a:t> O tamanho da amostra para o PB primário foi de 52. </a:t>
            </a:r>
          </a:p>
          <a:p>
            <a:r>
              <a:rPr lang="pt-BR" altLang="pt-BR" smtClean="0"/>
              <a:t>A cessação completa ou quase completa foi alcançada como segue: LEV 37/48 primário (77%), LEV 34/54 secundário (63%) e primário PB 24/52 (46%).</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mtClean="0"/>
              <a:t>Conclusões</a:t>
            </a:r>
          </a:p>
        </p:txBody>
      </p:sp>
      <p:sp>
        <p:nvSpPr>
          <p:cNvPr id="86019" name="Rectangle 3"/>
          <p:cNvSpPr>
            <a:spLocks noGrp="1"/>
          </p:cNvSpPr>
          <p:nvPr>
            <p:ph type="body" idx="1"/>
          </p:nvPr>
        </p:nvSpPr>
        <p:spPr/>
        <p:txBody>
          <a:bodyPr/>
          <a:lstStyle/>
          <a:p>
            <a:pPr>
              <a:lnSpc>
                <a:spcPct val="80000"/>
              </a:lnSpc>
            </a:pPr>
            <a:r>
              <a:rPr lang="pt-BR" altLang="pt-BR" sz="1800" smtClean="0">
                <a:solidFill>
                  <a:schemeClr val="hlink"/>
                </a:solidFill>
              </a:rPr>
              <a:t>Os presentes  achados sugerem que o LEV pode ser pelo menos tão ou mais eficaz no tratamento das convulsões neonatais como PB. </a:t>
            </a:r>
          </a:p>
          <a:p>
            <a:pPr>
              <a:lnSpc>
                <a:spcPct val="80000"/>
              </a:lnSpc>
            </a:pPr>
            <a:r>
              <a:rPr lang="pt-BR" altLang="pt-BR" sz="1800" smtClean="0"/>
              <a:t>Essa revisão, embora limitada, é a primeira a examinar a eficácia do LEV em comparação com PB em neonatos.</a:t>
            </a:r>
          </a:p>
          <a:p>
            <a:pPr>
              <a:lnSpc>
                <a:spcPct val="80000"/>
              </a:lnSpc>
            </a:pPr>
            <a:r>
              <a:rPr lang="pt-BR" altLang="pt-BR" sz="1800" smtClean="0"/>
              <a:t>Os autores encontraram  dados adequados para apoiar uma investigação mais aprofundada de LEV no cenário de convulsões neonatais.</a:t>
            </a:r>
          </a:p>
          <a:p>
            <a:pPr>
              <a:lnSpc>
                <a:spcPct val="80000"/>
              </a:lnSpc>
            </a:pPr>
            <a:r>
              <a:rPr lang="pt-BR" altLang="pt-BR" sz="1800" smtClean="0"/>
              <a:t> Embora essa  revisão sistemática é baseada em estudos com menores níveis de evidência comparada com ensaios controlados randomizados, dados são atualmente a melhor evidência disponível neste importante campo. </a:t>
            </a:r>
          </a:p>
          <a:p>
            <a:pPr algn="ctr">
              <a:lnSpc>
                <a:spcPct val="80000"/>
              </a:lnSpc>
              <a:buFont typeface="Arial" panose="020B0604020202020204" pitchFamily="34" charset="0"/>
              <a:buNone/>
            </a:pPr>
            <a:r>
              <a:rPr lang="pt-BR" altLang="pt-BR" sz="1800" b="1" smtClean="0">
                <a:solidFill>
                  <a:srgbClr val="FF00FF"/>
                </a:solidFill>
              </a:rPr>
              <a:t>Dada a natureza ameaçadora das convulsões na vida dos recém-nascidos , é essencial investigar as melhores práticas que  determinam quais DEAs são os mais eficazes e seguras</a:t>
            </a:r>
            <a:r>
              <a:rPr lang="pt-BR" altLang="pt-BR" sz="1800" smtClean="0"/>
              <a:t>. </a:t>
            </a:r>
          </a:p>
          <a:p>
            <a:pPr>
              <a:lnSpc>
                <a:spcPct val="80000"/>
              </a:lnSpc>
            </a:pPr>
            <a:r>
              <a:rPr lang="pt-BR" altLang="pt-BR" sz="1800" smtClean="0"/>
              <a:t>Os clínicos há muito tempo se basearam no uso do PB para o tratamento das convulsões neonatais devido a falta de ensaios investigando novas terapias alternativas, apesar do conhecimento de longa data do potencial neurotóxico do PB. </a:t>
            </a:r>
          </a:p>
          <a:p>
            <a:pPr>
              <a:lnSpc>
                <a:spcPct val="80000"/>
              </a:lnSpc>
            </a:pPr>
            <a:r>
              <a:rPr lang="pt-BR" altLang="pt-BR" sz="1800" smtClean="0"/>
              <a:t>O LEV parece não ser neurotóxico e pode oferecer menos e / ou menores efeitos cognitivos severos a longo prazo.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539750" y="2565400"/>
            <a:ext cx="8229600" cy="4876800"/>
          </a:xfrm>
        </p:spPr>
        <p:txBody>
          <a:bodyPr/>
          <a:lstStyle/>
          <a:p>
            <a:pPr>
              <a:lnSpc>
                <a:spcPct val="90000"/>
              </a:lnSpc>
            </a:pPr>
            <a:r>
              <a:rPr lang="pt-BR" altLang="pt-BR" sz="1700" smtClean="0">
                <a:solidFill>
                  <a:schemeClr val="hlink"/>
                </a:solidFill>
              </a:rPr>
              <a:t>Objetivo da revisão:</a:t>
            </a:r>
            <a:r>
              <a:rPr lang="pt-BR" altLang="pt-BR" sz="1700" smtClean="0"/>
              <a:t> O objetivo desta revisão é relatar os avanços recentes no tratamento das convulsões neonatais, com um foco específico na nova literatura desde uma revisão sistemática de 2013 realizado por este autor (Slaughter) e outros. Há uma escassez de dados em relação ao estado epiléptico (SE) bem definido em recém-nascidos, pelo que o tratamento de crises recorrentes foi também incluído neste inquérito. O objetivo dessa revisão  foi resumir os perfis de eficácia e segurança de opções terapêuticas atuais, bem como descrever tendências na seleção de medicamentos no cenário da Unidade de Terapia Intensiva Neonatal (UTIN).</a:t>
            </a:r>
          </a:p>
          <a:p>
            <a:pPr>
              <a:lnSpc>
                <a:spcPct val="90000"/>
              </a:lnSpc>
            </a:pPr>
            <a:r>
              <a:rPr lang="pt-BR" altLang="pt-BR" sz="1700" smtClean="0">
                <a:solidFill>
                  <a:schemeClr val="hlink"/>
                </a:solidFill>
              </a:rPr>
              <a:t>Descobertas recentes:</a:t>
            </a:r>
            <a:r>
              <a:rPr lang="pt-BR" altLang="pt-BR" sz="1700" smtClean="0"/>
              <a:t> O </a:t>
            </a:r>
            <a:r>
              <a:rPr lang="pt-BR" altLang="pt-BR" sz="1700" smtClean="0">
                <a:solidFill>
                  <a:srgbClr val="FF00FF"/>
                </a:solidFill>
              </a:rPr>
              <a:t>fenobarbital</a:t>
            </a:r>
            <a:r>
              <a:rPr lang="pt-BR" altLang="pt-BR" sz="1700" smtClean="0"/>
              <a:t> continua sendo a terapia de primeira linha na prática, embora haja evidência crescente de sua neurotoxicidade e sequelas a longo prazo. </a:t>
            </a:r>
            <a:r>
              <a:rPr lang="pt-BR" altLang="pt-BR" sz="1700" smtClean="0">
                <a:solidFill>
                  <a:srgbClr val="FF00FF"/>
                </a:solidFill>
              </a:rPr>
              <a:t>Bumetanide</a:t>
            </a:r>
            <a:r>
              <a:rPr lang="pt-BR" altLang="pt-BR" sz="1700" smtClean="0"/>
              <a:t> falhou em um ensaio clínico aberto de eficácia e demonstrou um aumento do risco de perda auditiva e assim</a:t>
            </a:r>
          </a:p>
          <a:p>
            <a:pPr>
              <a:lnSpc>
                <a:spcPct val="90000"/>
              </a:lnSpc>
            </a:pPr>
            <a:r>
              <a:rPr lang="pt-BR" altLang="pt-BR" sz="1700" smtClean="0"/>
              <a:t>caiu em desuso para uso nessa população. Novos agentes, como o </a:t>
            </a:r>
            <a:r>
              <a:rPr lang="pt-BR" altLang="pt-BR" sz="1700" smtClean="0">
                <a:solidFill>
                  <a:srgbClr val="FF00FF"/>
                </a:solidFill>
              </a:rPr>
              <a:t>levetiracetam</a:t>
            </a:r>
            <a:r>
              <a:rPr lang="pt-BR" altLang="pt-BR" sz="1700" smtClean="0"/>
              <a:t> e </a:t>
            </a:r>
            <a:r>
              <a:rPr lang="pt-BR" altLang="pt-BR" sz="1700" smtClean="0">
                <a:solidFill>
                  <a:srgbClr val="FF00FF"/>
                </a:solidFill>
              </a:rPr>
              <a:t>topiramato,</a:t>
            </a:r>
            <a:r>
              <a:rPr lang="pt-BR" altLang="pt-BR" sz="1700" smtClean="0"/>
              <a:t> ainda tem dados muito limitados, mas parece ser tão eficaz quanto os medicamentos mais antigos,</a:t>
            </a:r>
          </a:p>
          <a:p>
            <a:pPr>
              <a:lnSpc>
                <a:spcPct val="90000"/>
              </a:lnSpc>
            </a:pPr>
            <a:r>
              <a:rPr lang="pt-BR" altLang="pt-BR" sz="1700" smtClean="0"/>
              <a:t>com perfis de efeitos colaterais mais favoráveis.</a:t>
            </a:r>
          </a:p>
          <a:p>
            <a:pPr>
              <a:lnSpc>
                <a:spcPct val="90000"/>
              </a:lnSpc>
            </a:pPr>
            <a:endParaRPr lang="pt-BR" altLang="pt-BR" sz="1700" smtClean="0"/>
          </a:p>
        </p:txBody>
      </p:sp>
      <p:sp>
        <p:nvSpPr>
          <p:cNvPr id="59396" name="Rectangle 4"/>
          <p:cNvSpPr>
            <a:spLocks noChangeArrowheads="1"/>
          </p:cNvSpPr>
          <p:nvPr/>
        </p:nvSpPr>
        <p:spPr bwMode="auto">
          <a:xfrm>
            <a:off x="0" y="1773238"/>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Status Epilepticus in the Neonate: Updates in Treatment Strategies.</a:t>
            </a:r>
            <a:endParaRPr lang="pt-BR" altLang="pt-BR" sz="1400"/>
          </a:p>
          <a:p>
            <a:pPr algn="ctr"/>
            <a:r>
              <a:rPr lang="pt-BR" altLang="pt-BR" sz="1400"/>
              <a:t>Ahrens S, Ream MA, Slaughter LA.Curr Treat Options Neurol. 2019 Feb 18;21(2):8. doi: 10.1007/s11940-019-0546-5. Review.PMID: 30773607.</a:t>
            </a:r>
            <a:r>
              <a:rPr lang="pt-BR" altLang="pt-BR" sz="1400" u="sng">
                <a:hlinkClick r:id="rId3"/>
              </a:rPr>
              <a:t>Similar articles</a:t>
            </a:r>
            <a:endParaRPr lang="pt-BR" altLang="pt-BR" sz="1400" u="sng"/>
          </a:p>
        </p:txBody>
      </p:sp>
      <p:sp>
        <p:nvSpPr>
          <p:cNvPr id="59398" name="Rectangle 6"/>
          <p:cNvSpPr>
            <a:spLocks noChangeArrowheads="1"/>
          </p:cNvSpPr>
          <p:nvPr/>
        </p:nvSpPr>
        <p:spPr bwMode="auto">
          <a:xfrm>
            <a:off x="395288" y="1196975"/>
            <a:ext cx="8477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i="1">
                <a:solidFill>
                  <a:srgbClr val="FF00FF"/>
                </a:solidFill>
              </a:rPr>
              <a:t>Status Epilepticus</a:t>
            </a:r>
            <a:r>
              <a:rPr lang="pt-BR" altLang="pt-BR" b="1">
                <a:solidFill>
                  <a:srgbClr val="FF00FF"/>
                </a:solidFill>
              </a:rPr>
              <a:t> no Neonato: Atualizações nas Estratégias de Tratamento</a:t>
            </a:r>
            <a:r>
              <a:rPr lang="pt-BR" altLang="pt-BR"/>
              <a:t>.</a:t>
            </a:r>
          </a:p>
        </p:txBody>
      </p:sp>
      <p:sp>
        <p:nvSpPr>
          <p:cNvPr id="59399" name="Oval 7"/>
          <p:cNvSpPr>
            <a:spLocks noChangeArrowheads="1"/>
          </p:cNvSpPr>
          <p:nvPr/>
        </p:nvSpPr>
        <p:spPr bwMode="auto">
          <a:xfrm>
            <a:off x="0" y="692150"/>
            <a:ext cx="914400" cy="503238"/>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2019</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0" y="476250"/>
            <a:ext cx="9036050" cy="6381750"/>
          </a:xfrm>
        </p:spPr>
        <p:txBody>
          <a:bodyPr/>
          <a:lstStyle/>
          <a:p>
            <a:pPr>
              <a:lnSpc>
                <a:spcPct val="80000"/>
              </a:lnSpc>
            </a:pPr>
            <a:r>
              <a:rPr lang="pt-BR" altLang="pt-BR" sz="2000" smtClean="0"/>
              <a:t>As convulsões neonatais são fundamentalmente diferentes das convulsões em idades mais avançadas. </a:t>
            </a:r>
          </a:p>
          <a:p>
            <a:pPr>
              <a:lnSpc>
                <a:spcPct val="80000"/>
              </a:lnSpc>
            </a:pPr>
            <a:r>
              <a:rPr lang="pt-BR" altLang="pt-BR" sz="2000" smtClean="0"/>
              <a:t>As convulsões neonatais são predominantemente sintomas secundários à lesão cerebral aguda (lesão hipóxica , hemorragia, acidente vascular cerebral ou infecção do SNC) e estão associados a altas taxas de morbidade e mortalidade.</a:t>
            </a:r>
          </a:p>
          <a:p>
            <a:pPr>
              <a:lnSpc>
                <a:spcPct val="80000"/>
              </a:lnSpc>
            </a:pPr>
            <a:r>
              <a:rPr lang="pt-BR" altLang="pt-BR" sz="2000" smtClean="0"/>
              <a:t>Convulsões tendem a ser focais, ao invés de generalizadas, por causa de redes neuronais imaturas. </a:t>
            </a:r>
          </a:p>
          <a:p>
            <a:pPr algn="ctr">
              <a:lnSpc>
                <a:spcPct val="80000"/>
              </a:lnSpc>
              <a:buFont typeface="Arial" panose="020B0604020202020204" pitchFamily="34" charset="0"/>
              <a:buNone/>
            </a:pPr>
            <a:r>
              <a:rPr lang="pt-BR" altLang="pt-BR" sz="2000" b="1" smtClean="0">
                <a:solidFill>
                  <a:schemeClr val="hlink"/>
                </a:solidFill>
              </a:rPr>
              <a:t>A fisiologia do cérebro imaturo que é necessário para o seu rápido neurodesenvolvimento resulta em um limiar de convulsão menor</a:t>
            </a:r>
            <a:r>
              <a:rPr lang="pt-BR" altLang="pt-BR" sz="2000" smtClean="0"/>
              <a:t>.</a:t>
            </a:r>
          </a:p>
          <a:p>
            <a:pPr>
              <a:lnSpc>
                <a:spcPct val="80000"/>
              </a:lnSpc>
            </a:pPr>
            <a:r>
              <a:rPr lang="pt-BR" altLang="pt-BR" sz="2000" b="1" smtClean="0"/>
              <a:t>Os receptores de neurotransmissores excitatórios (glutamato) amadurecem mais rápido do que suas contrapartes inibitórias, como GABA</a:t>
            </a:r>
            <a:r>
              <a:rPr lang="pt-BR" altLang="pt-BR" sz="2000" smtClean="0"/>
              <a:t> .</a:t>
            </a:r>
          </a:p>
          <a:p>
            <a:pPr>
              <a:lnSpc>
                <a:spcPct val="80000"/>
              </a:lnSpc>
            </a:pPr>
            <a:r>
              <a:rPr lang="pt-BR" altLang="pt-BR" sz="2000" smtClean="0"/>
              <a:t>Esta observação explica parcialmente a eficácia sub-ótima de alguns anticonvulsivantes padrão e pode fornecer novos alvos para o tratamento.</a:t>
            </a:r>
          </a:p>
          <a:p>
            <a:pPr>
              <a:lnSpc>
                <a:spcPct val="80000"/>
              </a:lnSpc>
            </a:pPr>
            <a:r>
              <a:rPr lang="pt-BR" altLang="pt-BR" sz="2000" smtClean="0"/>
              <a:t> Além disso,a idade  gestacional afeta a expressão das convulsões. Bebês nascidos a termo são mais propensos a ter atividade convulsiva contínua (</a:t>
            </a:r>
            <a:r>
              <a:rPr lang="pt-BR" altLang="pt-BR" sz="2000" i="1" smtClean="0"/>
              <a:t>status epilepticus</a:t>
            </a:r>
            <a:r>
              <a:rPr lang="pt-BR" altLang="pt-BR" sz="2000" smtClean="0"/>
              <a:t>),enquanto prematuros são mais propensos a ter convulsões recorrentes;</a:t>
            </a:r>
          </a:p>
          <a:p>
            <a:pPr>
              <a:lnSpc>
                <a:spcPct val="80000"/>
              </a:lnSpc>
            </a:pPr>
            <a:r>
              <a:rPr lang="pt-BR" altLang="pt-BR" sz="2000" smtClean="0"/>
              <a:t>A duração interictal aumenta com a idade cronológica.</a:t>
            </a:r>
          </a:p>
          <a:p>
            <a:pPr>
              <a:lnSpc>
                <a:spcPct val="80000"/>
              </a:lnSpc>
            </a:pPr>
            <a:r>
              <a:rPr lang="pt-BR" altLang="pt-BR" sz="2000" smtClean="0"/>
              <a:t>Sobreviventes de convulsões neonatais podem apresentar sequelas déficits cognitivo e motor, bem como aumento do risco de epilepsia futura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p:txBody>
          <a:bodyPr/>
          <a:lstStyle/>
          <a:p>
            <a:pPr>
              <a:lnSpc>
                <a:spcPct val="80000"/>
              </a:lnSpc>
            </a:pPr>
            <a:r>
              <a:rPr lang="pt-BR" altLang="pt-BR" sz="2000" smtClean="0"/>
              <a:t>Atualmente, </a:t>
            </a:r>
            <a:r>
              <a:rPr lang="pt-BR" altLang="pt-BR" sz="2000" smtClean="0">
                <a:solidFill>
                  <a:schemeClr val="hlink"/>
                </a:solidFill>
              </a:rPr>
              <a:t>o medicamento de primeira linha mais comum para o status epilepticus no neonato é o fenobarbital.É</a:t>
            </a:r>
            <a:r>
              <a:rPr lang="pt-BR" altLang="pt-BR" sz="2000" smtClean="0"/>
              <a:t> conhecido desde o início dos anos 2000 que o </a:t>
            </a:r>
            <a:r>
              <a:rPr lang="pt-BR" altLang="pt-BR" sz="2000" smtClean="0">
                <a:solidFill>
                  <a:srgbClr val="FF0000"/>
                </a:solidFill>
              </a:rPr>
              <a:t>fenobarbital e vários outros anticonvulsivantes (fenitoína, diazepam, clonazepam, vigabatrina e ácido valpróico) induzem apoptose neuronal no cérebro de ratos neonatos. </a:t>
            </a:r>
          </a:p>
          <a:p>
            <a:pPr>
              <a:lnSpc>
                <a:spcPct val="80000"/>
              </a:lnSpc>
            </a:pPr>
            <a:r>
              <a:rPr lang="pt-BR" altLang="pt-BR" sz="2000" smtClean="0">
                <a:solidFill>
                  <a:schemeClr val="hlink"/>
                </a:solidFill>
              </a:rPr>
              <a:t>A fenitoína (ou fosfenitoína, seu pró-fármaco) é outro clássico</a:t>
            </a:r>
            <a:r>
              <a:rPr lang="pt-BR" altLang="pt-BR" sz="2000" smtClean="0"/>
              <a:t>, anticonvulsivante de primeira geração para tratamento do status epilepticus em crianças e adultos. Bye e Flanagan usaram fenitoína como segunda linha após o fenobarbital, e 5 de 32 neonatos que não cessaram  a convulsão com fenobarbital o fez com a fenitoína. Ainda </a:t>
            </a:r>
            <a:r>
              <a:rPr lang="pt-BR" altLang="pt-BR" sz="2000" smtClean="0">
                <a:solidFill>
                  <a:schemeClr val="hlink"/>
                </a:solidFill>
              </a:rPr>
              <a:t>é comumente usado como tratamento de segunda linha após o fenobarbital em muitas Instituições</a:t>
            </a:r>
            <a:r>
              <a:rPr lang="pt-BR" altLang="pt-BR" sz="2000" smtClean="0"/>
              <a:t>, provavelmente devido à familiaridade com seu uso em populações mais velhas.</a:t>
            </a:r>
          </a:p>
          <a:p>
            <a:pPr>
              <a:lnSpc>
                <a:spcPct val="80000"/>
              </a:lnSpc>
            </a:pPr>
            <a:r>
              <a:rPr lang="pt-BR" altLang="pt-BR" sz="2000" smtClean="0"/>
              <a:t>Notavelmente, </a:t>
            </a:r>
            <a:r>
              <a:rPr lang="pt-BR" altLang="pt-BR" sz="2000" smtClean="0">
                <a:solidFill>
                  <a:srgbClr val="FF0000"/>
                </a:solidFill>
              </a:rPr>
              <a:t>induz a apoptose em modelos de cérebro de ratos neonatais e também parece mostrar um efeito sobre a sinaptogênese</a:t>
            </a:r>
            <a:r>
              <a:rPr lang="pt-BR" altLang="pt-BR" sz="2000" smtClean="0"/>
              <a:t> no estriado quando usado no cérebro em desenvolvimento.</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p:txBody>
          <a:bodyPr/>
          <a:lstStyle/>
          <a:p>
            <a:pPr>
              <a:lnSpc>
                <a:spcPct val="80000"/>
              </a:lnSpc>
            </a:pPr>
            <a:r>
              <a:rPr lang="pt-BR" altLang="pt-BR" sz="2000" smtClean="0">
                <a:solidFill>
                  <a:schemeClr val="hlink"/>
                </a:solidFill>
              </a:rPr>
              <a:t>Levetiracetam </a:t>
            </a:r>
            <a:r>
              <a:rPr lang="pt-BR" altLang="pt-BR" sz="2000" smtClean="0"/>
              <a:t>é um anticonvulsivo de segunda geração com aprovação da FDA para uso em adultos em 1999 e acrescentou aprovação em 2012 como medicação adjuvante no  tratamento de convulsões de início focal em lactentes e crianças com idade igual ou superior a 1 mês.</a:t>
            </a:r>
          </a:p>
          <a:p>
            <a:pPr>
              <a:lnSpc>
                <a:spcPct val="80000"/>
              </a:lnSpc>
            </a:pPr>
            <a:r>
              <a:rPr lang="pt-BR" altLang="pt-BR" sz="2000" smtClean="0"/>
              <a:t>Seus mecanismos de ação são incompletamente compreendidos, mas acredita-se que tenha ação inibitória via ligação à proteína de vesícula sináptica SV2a, que controla a liberação de neurotransmissores e transporte de vesículas em neurônios.</a:t>
            </a:r>
          </a:p>
          <a:p>
            <a:pPr>
              <a:lnSpc>
                <a:spcPct val="80000"/>
              </a:lnSpc>
            </a:pPr>
            <a:r>
              <a:rPr lang="pt-BR" altLang="pt-BR" sz="2000" smtClean="0"/>
              <a:t> Pode também inibir os canais dependentes de cálcio e potássio. </a:t>
            </a:r>
          </a:p>
          <a:p>
            <a:pPr>
              <a:lnSpc>
                <a:spcPct val="80000"/>
              </a:lnSpc>
            </a:pPr>
            <a:r>
              <a:rPr lang="pt-BR" altLang="pt-BR" sz="2000" smtClean="0"/>
              <a:t>Não existe grande população ou estudos prospectivos sobre o uso de levetiracetam em neonatos, mas vários estudos pequenos demonstraram eficácia na redução da  crise  (com confirmação do EEG) e tolerabilidade nesta população.</a:t>
            </a:r>
          </a:p>
          <a:p>
            <a:pPr>
              <a:lnSpc>
                <a:spcPct val="80000"/>
              </a:lnSpc>
            </a:pPr>
            <a:r>
              <a:rPr lang="pt-BR" altLang="pt-BR" sz="2000" smtClean="0">
                <a:solidFill>
                  <a:schemeClr val="hlink"/>
                </a:solidFill>
              </a:rPr>
              <a:t>Doses de ataque nesses estudos variaram de 10 a 50 mg / kg</a:t>
            </a:r>
            <a:r>
              <a:rPr lang="pt-BR" altLang="pt-BR" sz="2000" smtClean="0"/>
              <a:t>. </a:t>
            </a:r>
          </a:p>
          <a:p>
            <a:pPr>
              <a:lnSpc>
                <a:spcPct val="80000"/>
              </a:lnSpc>
            </a:pPr>
            <a:r>
              <a:rPr lang="pt-BR" altLang="pt-BR" sz="2000" smtClean="0"/>
              <a:t>Efeitos colaterais relatados incluem sonolência irritabilidade, mas não houve eventos adversos graves que levaram à descontinuação de medicamentos ou encaminhamento de cuidados médicos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p:txBody>
          <a:bodyPr/>
          <a:lstStyle/>
          <a:p>
            <a:r>
              <a:rPr lang="pt-BR" altLang="pt-BR" sz="2000" smtClean="0"/>
              <a:t>Apesar dos dados limitados, o </a:t>
            </a:r>
            <a:r>
              <a:rPr lang="pt-BR" altLang="pt-BR" sz="2000" smtClean="0">
                <a:solidFill>
                  <a:schemeClr val="hlink"/>
                </a:solidFill>
              </a:rPr>
              <a:t>uso de levetiracetam no tratamento de convulsões neonatais aumentou dramaticamente na última década, de 1,4 para 14% de 2005 para 2014.</a:t>
            </a:r>
          </a:p>
          <a:p>
            <a:r>
              <a:rPr lang="pt-BR" altLang="pt-BR" sz="2000" smtClean="0"/>
              <a:t>O </a:t>
            </a:r>
            <a:r>
              <a:rPr lang="pt-BR" altLang="pt-BR" sz="2000" smtClean="0">
                <a:solidFill>
                  <a:schemeClr val="hlink"/>
                </a:solidFill>
              </a:rPr>
              <a:t>levetiracetam é frequentemente o fármaco de segunda linha, administrado após falência do fenobarbital.</a:t>
            </a:r>
          </a:p>
          <a:p>
            <a:r>
              <a:rPr lang="pt-BR" altLang="pt-BR" sz="2000" smtClean="0"/>
              <a:t>Num pequeno subconjunto de doentes com convulsões  que receberam a primeira linha de levetiracetam  (22 pacientes), não houve diferença significativa na taxa de recorrência de convulsão</a:t>
            </a:r>
          </a:p>
          <a:p>
            <a:r>
              <a:rPr lang="pt-BR" altLang="pt-BR" sz="2000" smtClean="0"/>
              <a:t>em comparação com fenobarbital (64% vs 65%).</a:t>
            </a:r>
          </a:p>
          <a:p>
            <a:r>
              <a:rPr lang="pt-BR" altLang="pt-BR" sz="2000" smtClean="0"/>
              <a:t> Dose média de ataque foi de 20 mg / kg. Este estudo incluiu convulsões diagnosticadas clinicamente, bem como eventos confirmados por EEG e não se limitou a </a:t>
            </a:r>
            <a:r>
              <a:rPr lang="pt-BR" altLang="pt-BR" sz="2000" i="1" smtClean="0"/>
              <a:t>status epilepticus</a:t>
            </a:r>
            <a:r>
              <a:rPr lang="pt-BR" altLang="pt-BR" sz="2000" smtClean="0"/>
              <a:t>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mtClean="0"/>
              <a:t>Concluindo...</a:t>
            </a:r>
          </a:p>
        </p:txBody>
      </p:sp>
      <p:sp>
        <p:nvSpPr>
          <p:cNvPr id="64515" name="Rectangle 3"/>
          <p:cNvSpPr>
            <a:spLocks noGrp="1"/>
          </p:cNvSpPr>
          <p:nvPr>
            <p:ph type="body" idx="1"/>
          </p:nvPr>
        </p:nvSpPr>
        <p:spPr/>
        <p:txBody>
          <a:bodyPr/>
          <a:lstStyle/>
          <a:p>
            <a:r>
              <a:rPr lang="pt-BR" altLang="pt-BR" smtClean="0"/>
              <a:t>Em suma existe limitada evidência de alto nível  para orientar o tratamento das convulsões neonatais. </a:t>
            </a:r>
          </a:p>
          <a:p>
            <a:r>
              <a:rPr lang="pt-BR" altLang="pt-BR" smtClean="0"/>
              <a:t>Pesquisa emergente enfocando mecanismos de drogas e perfis de segurança podem fornecer informações adicionais para orientar decisões</a:t>
            </a:r>
          </a:p>
          <a:p>
            <a:r>
              <a:rPr lang="pt-BR" altLang="pt-BR" smtClean="0"/>
              <a:t> no entanto, mais pesquisa é necessária.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200" smtClean="0">
                <a:solidFill>
                  <a:srgbClr val="FF00FF"/>
                </a:solidFill>
              </a:rPr>
              <a:t>Como fazemos na nosa Unidade de Neonatologia do HMIB</a:t>
            </a:r>
          </a:p>
        </p:txBody>
      </p:sp>
      <p:sp>
        <p:nvSpPr>
          <p:cNvPr id="73731" name="Rectangle 3"/>
          <p:cNvSpPr>
            <a:spLocks noGrp="1"/>
          </p:cNvSpPr>
          <p:nvPr>
            <p:ph type="body" idx="1"/>
          </p:nvPr>
        </p:nvSpPr>
        <p:spPr>
          <a:xfrm>
            <a:off x="395288" y="2492375"/>
            <a:ext cx="8229600" cy="4876800"/>
          </a:xfrm>
        </p:spPr>
        <p:txBody>
          <a:bodyPr/>
          <a:lstStyle/>
          <a:p>
            <a:r>
              <a:rPr lang="pt-BR" altLang="pt-BR" smtClean="0"/>
              <a:t> </a:t>
            </a:r>
            <a:r>
              <a:rPr lang="pt-BR" altLang="pt-BR" b="1" smtClean="0"/>
              <a:t>1-</a:t>
            </a:r>
            <a:r>
              <a:rPr lang="pt-BR" altLang="pt-BR" smtClean="0"/>
              <a:t> </a:t>
            </a:r>
            <a:r>
              <a:rPr lang="pt-BR" altLang="pt-BR" b="1" smtClean="0"/>
              <a:t>FENOBARBITAL</a:t>
            </a:r>
            <a:r>
              <a:rPr lang="pt-BR" altLang="pt-BR" smtClean="0"/>
              <a:t>: </a:t>
            </a:r>
            <a:r>
              <a:rPr lang="pt-BR" altLang="pt-BR" sz="1400" b="1" smtClean="0"/>
              <a:t>Dose de ataque de 20 mg/kg EV, podendo chegar à complementação até a dose de 40 mg/kg (10 mg Kg cada 10 a 30 minutos) caso seja necessário. A manutenção pode ser iniciada de 12 a 24 horas após com doses de 3 a 5 mg/kg/dia e em casos excepcionais 7 mg/kg/dia dividida em uma ou duas infusões diárias.</a:t>
            </a:r>
            <a:r>
              <a:rPr lang="pt-BR" altLang="pt-BR" sz="1400" smtClean="0"/>
              <a:t> </a:t>
            </a:r>
          </a:p>
          <a:p>
            <a:r>
              <a:rPr lang="pt-BR" altLang="pt-BR" smtClean="0"/>
              <a:t> 2-</a:t>
            </a:r>
            <a:r>
              <a:rPr lang="pt-BR" altLang="pt-BR" b="1" smtClean="0"/>
              <a:t>FENITOÍNA:</a:t>
            </a:r>
            <a:r>
              <a:rPr lang="pt-BR" altLang="pt-BR" sz="1400" b="1" smtClean="0"/>
              <a:t>Pode ser utilizada 30 minutos após a dose de ataque do fenobarbital, se a crise não cessou. Sua dose de ataque é de 20 mg/kg EV, em infusão lenta (até 1mgkgmin), diluída em água destilada ou soro fisiológico, a dose de manutenção é de 3 a 7 mg/kg/dia, dividida em duas infusões diárias</a:t>
            </a:r>
          </a:p>
          <a:p>
            <a:r>
              <a:rPr lang="pt-BR" altLang="pt-BR" sz="1400" b="1" smtClean="0"/>
              <a:t>        </a:t>
            </a:r>
            <a:r>
              <a:rPr lang="pt-BR" altLang="pt-BR" sz="1200" b="1" smtClean="0"/>
              <a:t>Fenobarbital associado a Fenitoína aumenta a eficácia no controle de crise em 57%.</a:t>
            </a:r>
          </a:p>
          <a:p>
            <a:r>
              <a:rPr lang="pt-BR" altLang="pt-BR" sz="1200" smtClean="0"/>
              <a:t> </a:t>
            </a:r>
            <a:r>
              <a:rPr lang="pt-BR" altLang="pt-BR" b="1" smtClean="0"/>
              <a:t>3- BENZODIAZEPINICOS (Midazolam/Lorazepam):</a:t>
            </a:r>
            <a:r>
              <a:rPr lang="pt-BR" altLang="pt-BR" smtClean="0"/>
              <a:t>  </a:t>
            </a:r>
          </a:p>
          <a:p>
            <a:r>
              <a:rPr lang="pt-BR" altLang="pt-BR" sz="1200" smtClean="0"/>
              <a:t>A dose de ataque do </a:t>
            </a:r>
            <a:r>
              <a:rPr lang="pt-BR" altLang="pt-BR" sz="1200" b="1" smtClean="0"/>
              <a:t>Midazolam</a:t>
            </a:r>
            <a:r>
              <a:rPr lang="pt-BR" altLang="pt-BR" sz="1200" smtClean="0"/>
              <a:t> está entre 0,05 a 0.15 mg/Kg, a dose de manutenção: 1µ/kg/min, podendo ser aumentado 1µ/kg/min a cada 5 min, até no máximo 18 µ/kg/min.</a:t>
            </a:r>
          </a:p>
          <a:p>
            <a:r>
              <a:rPr lang="pt-BR" altLang="pt-BR" sz="1200" smtClean="0"/>
              <a:t>O</a:t>
            </a:r>
            <a:r>
              <a:rPr lang="pt-BR" altLang="pt-BR" sz="1200" b="1" smtClean="0"/>
              <a:t> Lorazepam</a:t>
            </a:r>
            <a:r>
              <a:rPr lang="pt-BR" altLang="pt-BR" sz="1200" smtClean="0"/>
              <a:t>, ainda não disponível no Brasil na formulação IV. A citada é de 0,05-0,1 mg administrada por via intravenosa (lentamente) e repetida uma vez na dose de 0,05 mg em 10 min, não é recomendado seu uso em infusão contínua </a:t>
            </a:r>
          </a:p>
          <a:p>
            <a:endParaRPr lang="pt-BR" altLang="pt-BR" sz="1200" smtClean="0"/>
          </a:p>
          <a:p>
            <a:endParaRPr lang="pt-BR" altLang="pt-BR" sz="1200" smtClean="0"/>
          </a:p>
        </p:txBody>
      </p:sp>
      <p:sp>
        <p:nvSpPr>
          <p:cNvPr id="73732" name="Rectangle 4"/>
          <p:cNvSpPr>
            <a:spLocks noChangeArrowheads="1"/>
          </p:cNvSpPr>
          <p:nvPr/>
        </p:nvSpPr>
        <p:spPr bwMode="auto">
          <a:xfrm>
            <a:off x="0" y="1557338"/>
            <a:ext cx="9144000"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chemeClr val="hlink"/>
                </a:solidFill>
                <a:latin typeface="Lato" panose="020F0502020204030203" pitchFamily="34" charset="0"/>
              </a:rPr>
              <a:t>CRISES CONVULSIVAS NO PER</a:t>
            </a:r>
            <a:r>
              <a:rPr lang="pt-BR" altLang="pt-BR" sz="2700" b="1">
                <a:solidFill>
                  <a:schemeClr val="hlink"/>
                </a:solidFill>
              </a:rPr>
              <a:t>Í</a:t>
            </a:r>
            <a:r>
              <a:rPr lang="pt-BR" altLang="pt-BR" sz="2700" b="1">
                <a:solidFill>
                  <a:schemeClr val="hlink"/>
                </a:solidFill>
                <a:latin typeface="Lato" panose="020F0502020204030203" pitchFamily="34" charset="0"/>
              </a:rPr>
              <a:t>ODO NEONATAL</a:t>
            </a:r>
          </a:p>
          <a:p>
            <a:pPr algn="ctr"/>
            <a:r>
              <a:rPr lang="pt-BR" altLang="pt-BR" sz="600" u="sng">
                <a:solidFill>
                  <a:srgbClr val="78909C"/>
                </a:solidFill>
              </a:rPr>
              <a:t> </a:t>
            </a:r>
            <a:endParaRPr lang="pt-BR" altLang="pt-BR" u="sng">
              <a:solidFill>
                <a:srgbClr val="78909C"/>
              </a:solidFill>
            </a:endParaRPr>
          </a:p>
          <a:p>
            <a:pPr algn="ctr"/>
            <a:r>
              <a:rPr lang="pt-BR" altLang="pt-BR" sz="1300">
                <a:solidFill>
                  <a:srgbClr val="424242"/>
                </a:solidFill>
                <a:ea typeface="Source Sans Pro"/>
                <a:cs typeface="Source Sans Pro"/>
              </a:rPr>
              <a:t>Sérgio Henrique Veiga, Paulo R. Margotto, Joseleide G. Castro.</a:t>
            </a:r>
          </a:p>
          <a:p>
            <a:pPr algn="ctr"/>
            <a:r>
              <a:rPr lang="pt-BR" altLang="pt-BR" sz="1300">
                <a:solidFill>
                  <a:srgbClr val="424242"/>
                </a:solidFill>
                <a:ea typeface="Source Sans Pro"/>
                <a:cs typeface="Source Sans Pro"/>
              </a:rPr>
              <a:t>Capítulo do livro Assistência ao Recém-Nascido de Risco, Editado por Paulo R. Margotto, 4a Edição, 2019, em Preparação.</a:t>
            </a:r>
            <a:endParaRPr lang="pt-BR" altLang="pt-BR">
              <a:solidFill>
                <a:srgbClr val="78909C"/>
              </a:solidFill>
            </a:endParaRPr>
          </a:p>
        </p:txBody>
      </p:sp>
      <p:pic>
        <p:nvPicPr>
          <p:cNvPr id="73733" name="Picture 5" descr="doc">
            <a:hlinkClick r:id="rId2" tooltip="NOVO-CONVULSO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9788" y="19161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3734" name="Oval 6"/>
          <p:cNvSpPr>
            <a:spLocks noChangeArrowheads="1"/>
          </p:cNvSpPr>
          <p:nvPr/>
        </p:nvSpPr>
        <p:spPr bwMode="auto">
          <a:xfrm>
            <a:off x="0" y="692150"/>
            <a:ext cx="914400" cy="503238"/>
          </a:xfrm>
          <a:prstGeom prst="ellipse">
            <a:avLst/>
          </a:prstGeom>
          <a:solidFill>
            <a:srgbClr val="0099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b="1">
                <a:solidFill>
                  <a:srgbClr val="FFFF00"/>
                </a:solidFill>
              </a:rPr>
              <a:t>2019</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p:txBody>
          <a:bodyPr/>
          <a:lstStyle/>
          <a:p>
            <a:pPr>
              <a:lnSpc>
                <a:spcPct val="90000"/>
              </a:lnSpc>
            </a:pPr>
            <a:r>
              <a:rPr lang="pt-BR" altLang="pt-BR" b="1" smtClean="0"/>
              <a:t>4-TIOPENTAL</a:t>
            </a:r>
            <a:r>
              <a:rPr lang="pt-BR" altLang="pt-BR" smtClean="0"/>
              <a:t>: </a:t>
            </a:r>
            <a:r>
              <a:rPr lang="pt-BR" altLang="pt-BR" sz="1200" b="1" smtClean="0"/>
              <a:t>A dose de ataque é de 1 a 5 mg/kg EV, e manutenção de 0,5 a 5 mg/kg/hora, iniciando com a menor dose e lentamente elevando conforme resposta terapêutica. O paciente deve estar em Unidade de Terapia Intensiva e com monitorização cardiorrespiratória, em ventilação mecânica.</a:t>
            </a:r>
          </a:p>
          <a:p>
            <a:pPr>
              <a:lnSpc>
                <a:spcPct val="90000"/>
              </a:lnSpc>
            </a:pPr>
            <a:r>
              <a:rPr lang="pt-BR" altLang="pt-BR" b="1" smtClean="0"/>
              <a:t>OUTRAS:</a:t>
            </a:r>
          </a:p>
          <a:p>
            <a:pPr>
              <a:lnSpc>
                <a:spcPct val="90000"/>
              </a:lnSpc>
              <a:buFont typeface="Arial" panose="020B0604020202020204" pitchFamily="34" charset="0"/>
              <a:buNone/>
            </a:pPr>
            <a:r>
              <a:rPr lang="pt-BR" altLang="pt-BR" b="1" smtClean="0"/>
              <a:t>       -LIDOCAÍNA :	</a:t>
            </a:r>
          </a:p>
          <a:p>
            <a:pPr>
              <a:lnSpc>
                <a:spcPct val="90000"/>
              </a:lnSpc>
              <a:buFont typeface="Arial" panose="020B0604020202020204" pitchFamily="34" charset="0"/>
              <a:buNone/>
            </a:pPr>
            <a:r>
              <a:rPr lang="pt-BR" altLang="pt-BR" b="1" smtClean="0"/>
              <a:t>                      </a:t>
            </a:r>
            <a:r>
              <a:rPr lang="pt-BR" altLang="pt-BR" sz="1400" b="1" smtClean="0"/>
              <a:t>Pode ser usada em epilepsia refratária no período neonatal.</a:t>
            </a:r>
            <a:r>
              <a:rPr lang="pt-BR" altLang="pt-BR" sz="1400" smtClean="0"/>
              <a:t> </a:t>
            </a:r>
          </a:p>
          <a:p>
            <a:pPr algn="ctr">
              <a:lnSpc>
                <a:spcPct val="90000"/>
              </a:lnSpc>
              <a:buFont typeface="Arial" panose="020B0604020202020204" pitchFamily="34" charset="0"/>
              <a:buNone/>
            </a:pPr>
            <a:r>
              <a:rPr lang="pt-BR" altLang="pt-BR" sz="1400" b="1" smtClean="0"/>
              <a:t>                     Dose inicial em </a:t>
            </a:r>
            <a:r>
              <a:rPr lang="pt-BR" altLang="pt-BR" sz="1400" b="1" i="1" smtClean="0"/>
              <a:t>bolus</a:t>
            </a:r>
            <a:r>
              <a:rPr lang="pt-BR" altLang="pt-BR" sz="1400" b="1" smtClean="0"/>
              <a:t> de 2 mg kg em 10 minutos seguida de  infusão continua de 6 mg/kg/hora por 4 horas, 3 mg/kg/hora por 12 horas e finalmente 1,75 mg/kg/hora por 12 horas.</a:t>
            </a:r>
            <a:r>
              <a:rPr lang="pt-BR" altLang="pt-BR" sz="1400" smtClean="0"/>
              <a:t> </a:t>
            </a:r>
          </a:p>
          <a:p>
            <a:pPr algn="ctr">
              <a:lnSpc>
                <a:spcPct val="90000"/>
              </a:lnSpc>
              <a:buFont typeface="Arial" panose="020B0604020202020204" pitchFamily="34" charset="0"/>
              <a:buNone/>
            </a:pPr>
            <a:endParaRPr lang="pt-BR" altLang="pt-BR" sz="1400" smtClean="0"/>
          </a:p>
          <a:p>
            <a:pPr>
              <a:lnSpc>
                <a:spcPct val="90000"/>
              </a:lnSpc>
              <a:buFont typeface="Arial" panose="020B0604020202020204" pitchFamily="34" charset="0"/>
              <a:buNone/>
            </a:pPr>
            <a:r>
              <a:rPr lang="pt-BR" altLang="pt-BR" b="1" smtClean="0"/>
              <a:t>       -LEVITIRACETAM:</a:t>
            </a:r>
            <a:r>
              <a:rPr lang="pt-BR" altLang="pt-BR" smtClean="0"/>
              <a:t> </a:t>
            </a:r>
            <a:r>
              <a:rPr lang="pt-BR" altLang="pt-BR" sz="1400" b="1" smtClean="0">
                <a:solidFill>
                  <a:schemeClr val="hlink"/>
                </a:solidFill>
              </a:rPr>
              <a:t>Pode ser usada como segunda ou terceira medicação</a:t>
            </a:r>
            <a:r>
              <a:rPr lang="pt-BR" altLang="pt-BR" sz="1400" smtClean="0"/>
              <a:t> e em monoterapia ou associada. Apresenta </a:t>
            </a:r>
            <a:r>
              <a:rPr lang="pt-BR" altLang="pt-BR" sz="1400" smtClean="0">
                <a:solidFill>
                  <a:srgbClr val="FF0000"/>
                </a:solidFill>
              </a:rPr>
              <a:t>excreção renal, isto deve ser observado em RN com disfunção neste órgão </a:t>
            </a:r>
          </a:p>
          <a:p>
            <a:pPr algn="ctr">
              <a:lnSpc>
                <a:spcPct val="90000"/>
              </a:lnSpc>
              <a:buFont typeface="Arial" panose="020B0604020202020204" pitchFamily="34" charset="0"/>
              <a:buNone/>
            </a:pPr>
            <a:r>
              <a:rPr lang="pt-BR" altLang="pt-BR" sz="1400" smtClean="0"/>
              <a:t>                     As </a:t>
            </a:r>
            <a:r>
              <a:rPr lang="pt-BR" altLang="pt-BR" sz="1400" b="1" smtClean="0"/>
              <a:t>doses</a:t>
            </a:r>
            <a:r>
              <a:rPr lang="pt-BR" altLang="pt-BR" sz="1400" smtClean="0"/>
              <a:t> relatadas para RN estão entre </a:t>
            </a:r>
            <a:r>
              <a:rPr lang="pt-BR" altLang="pt-BR" sz="1400" b="1" smtClean="0"/>
              <a:t>10 e 30 mg/kg em </a:t>
            </a:r>
            <a:r>
              <a:rPr lang="pt-BR" altLang="pt-BR" sz="1400" b="1" i="1" smtClean="0"/>
              <a:t>bolus</a:t>
            </a:r>
            <a:r>
              <a:rPr lang="pt-BR" altLang="pt-BR" sz="1400" b="1" smtClean="0"/>
              <a:t> e dose de manutenção de 50 mg/kg/dia dividida em duas ou três infusões diárias.</a:t>
            </a:r>
          </a:p>
          <a:p>
            <a:pPr algn="ctr">
              <a:lnSpc>
                <a:spcPct val="90000"/>
              </a:lnSpc>
              <a:buFont typeface="Arial" panose="020B0604020202020204" pitchFamily="34" charset="0"/>
              <a:buNone/>
            </a:pPr>
            <a:r>
              <a:rPr lang="pt-BR" altLang="pt-BR" sz="1200" smtClean="0"/>
              <a:t>Levetiracetam Hospira 100 mg/ml concentrado para solução para perfusão (não disponível no Brasil)</a:t>
            </a:r>
            <a:r>
              <a:rPr lang="pt-BR" altLang="pt-BR" smtClean="0"/>
              <a:t>.</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pt-BR" altLang="pt-BR" sz="3600" b="1" smtClean="0"/>
              <a:t>COMO E QUANDO SUSPENDER AS MEDICAÇÕES ANTIEPILÉPTICAS</a:t>
            </a:r>
          </a:p>
        </p:txBody>
      </p:sp>
      <p:sp>
        <p:nvSpPr>
          <p:cNvPr id="76803" name="Rectangle 3"/>
          <p:cNvSpPr>
            <a:spLocks noGrp="1"/>
          </p:cNvSpPr>
          <p:nvPr>
            <p:ph type="body" idx="1"/>
          </p:nvPr>
        </p:nvSpPr>
        <p:spPr/>
        <p:txBody>
          <a:bodyPr/>
          <a:lstStyle/>
          <a:p>
            <a:endParaRPr lang="pt-BR" altLang="pt-BR" sz="2000" smtClean="0"/>
          </a:p>
          <a:p>
            <a:r>
              <a:rPr lang="pt-BR" altLang="pt-BR" sz="2000" smtClean="0"/>
              <a:t>        -Após 72 horas do controle das crises com exame neurológico normal e/ou EEG normal,</a:t>
            </a:r>
          </a:p>
          <a:p>
            <a:r>
              <a:rPr lang="pt-BR" altLang="pt-BR" sz="2000" smtClean="0"/>
              <a:t>        -Se a medicação for utilizada por pouco tempo poderá ser retirada de uma vez,</a:t>
            </a:r>
          </a:p>
          <a:p>
            <a:r>
              <a:rPr lang="pt-BR" altLang="pt-BR" sz="2000" smtClean="0"/>
              <a:t>        -Se o exame neurológico permanece anormal e o EEG normal considerar a retirada da medicação,</a:t>
            </a:r>
          </a:p>
          <a:p>
            <a:r>
              <a:rPr lang="pt-BR" altLang="pt-BR" sz="2000" smtClean="0"/>
              <a:t>        -EEG anormal, manter a medicação com acompanhamento e EEG periódicos e a retirada da medicação está condicionada aos sinais de normalização do EEG,</a:t>
            </a:r>
          </a:p>
          <a:p>
            <a:r>
              <a:rPr lang="pt-BR" altLang="pt-BR" sz="2000" smtClean="0"/>
              <a:t>        -Quando for necessidade o uso de associação de duas ou mais medicações sugere-se que está ocorra na ordem inversa de introdução.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600" b="1" smtClean="0"/>
              <a:t>PROGNÓSTICO</a:t>
            </a:r>
            <a:r>
              <a:rPr lang="pt-BR" altLang="pt-BR" sz="3600" smtClean="0"/>
              <a:t/>
            </a:r>
            <a:br>
              <a:rPr lang="pt-BR" altLang="pt-BR" sz="3600" smtClean="0"/>
            </a:br>
            <a:endParaRPr lang="pt-BR" altLang="pt-BR" sz="3600" smtClean="0"/>
          </a:p>
        </p:txBody>
      </p:sp>
      <p:sp>
        <p:nvSpPr>
          <p:cNvPr id="77827" name="Rectangle 3"/>
          <p:cNvSpPr>
            <a:spLocks noGrp="1"/>
          </p:cNvSpPr>
          <p:nvPr>
            <p:ph type="body" idx="1"/>
          </p:nvPr>
        </p:nvSpPr>
        <p:spPr/>
        <p:txBody>
          <a:bodyPr/>
          <a:lstStyle/>
          <a:p>
            <a:pPr>
              <a:buFont typeface="Arial" panose="020B0604020202020204" pitchFamily="34" charset="0"/>
              <a:buNone/>
            </a:pPr>
            <a:endParaRPr lang="pt-BR" altLang="pt-BR" sz="2000" smtClean="0"/>
          </a:p>
          <a:p>
            <a:r>
              <a:rPr lang="pt-BR" altLang="pt-BR" sz="2000" smtClean="0"/>
              <a:t>        Condicionado a etiologia da crise, a precocidade no seu diagnóstico, sua classificação, manejo adequado e a rapidez no seu controle. O risco de evolução para epilepsia parece ocorrer entre 3,5 a 56% dos pacientes de modo geral.  Podendo chegar a 80% se a causa da convulsão for uma malformação cerebral, em 100% nas crises secundárias a digenesias corticais e 30% dos quadros secundários a encefalopatia hipóxico-isquêmica.  </a:t>
            </a:r>
          </a:p>
          <a:p>
            <a:r>
              <a:rPr lang="pt-BR" altLang="pt-BR" sz="2000" smtClean="0"/>
              <a:t>        A presença de coma, crises prolongadas, subentrantes ou grande número de crises sem controle, alterações na atividade de base no EEG são fatores preditivos de evolução para epilepsia. </a:t>
            </a:r>
          </a:p>
          <a:p>
            <a:r>
              <a:rPr lang="pt-BR" altLang="pt-BR" sz="2000" smtClean="0"/>
              <a:t>        A infecção no SNC esteve associada com risco de epilepsia aumentado em 3 vezes. O escore de Apgar e idade gestacional não demonstraram estar correlacionado diretamente com risco aumentado de epilepsia tardia.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600" b="1" smtClean="0"/>
              <a:t>CONCLUSÃO </a:t>
            </a:r>
            <a:r>
              <a:rPr lang="pt-BR" altLang="pt-BR" sz="3600" smtClean="0"/>
              <a:t/>
            </a:r>
            <a:br>
              <a:rPr lang="pt-BR" altLang="pt-BR" sz="3600" smtClean="0"/>
            </a:br>
            <a:endParaRPr lang="pt-BR" altLang="pt-BR" sz="3600" smtClean="0"/>
          </a:p>
        </p:txBody>
      </p:sp>
      <p:sp>
        <p:nvSpPr>
          <p:cNvPr id="78851" name="Rectangle 3"/>
          <p:cNvSpPr>
            <a:spLocks noGrp="1"/>
          </p:cNvSpPr>
          <p:nvPr>
            <p:ph type="body" idx="1"/>
          </p:nvPr>
        </p:nvSpPr>
        <p:spPr/>
        <p:txBody>
          <a:bodyPr/>
          <a:lstStyle/>
          <a:p>
            <a:r>
              <a:rPr lang="pt-BR" altLang="pt-BR" sz="2000" smtClean="0"/>
              <a:t>Ainda estamos limitados pelo reconhecimento da crise e de sua classificação, a disponibilidade de monitorização adequada, do etiológico e sobretudo das dificuldades terapêuticas. Fazer uma descrição minuciosa do quadro aumenta a possibilidade de um diagnóstico e tratamento precisos. Filmar o fenômeno crítico com detalhes pode ser esclarecedor. O EEG mesmo na modalidade convencional é uma arma indispensável no diagnóstico. A estratégia de tratamento necessita do aprofundamento do conhecimento farmacocinético e farmacodinâmico das medicações indicadas seu poder apoptótico ou neuroprotetor e sua relação com a terapia de hipotermia quando indicada. Finalmente a condução de um quadro paroxístico no período neonatal deve ser fundamentada no maior envolvimento do médico assistente do que na alta tecnologia em muitas situações indisponível.</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altLang="pt-BR" sz="3600" smtClean="0"/>
              <a:t>Tratamento das Convulsões Durante a Hipotermia Terapêutica</a:t>
            </a:r>
          </a:p>
        </p:txBody>
      </p:sp>
      <p:sp>
        <p:nvSpPr>
          <p:cNvPr id="79875" name="Rectangle 3"/>
          <p:cNvSpPr>
            <a:spLocks noGrp="1"/>
          </p:cNvSpPr>
          <p:nvPr>
            <p:ph type="body" idx="1"/>
          </p:nvPr>
        </p:nvSpPr>
        <p:spPr/>
        <p:txBody>
          <a:bodyPr/>
          <a:lstStyle/>
          <a:p>
            <a:r>
              <a:rPr lang="pt-BR" altLang="pt-BR" sz="2000" smtClean="0"/>
              <a:t>em caso de </a:t>
            </a:r>
            <a:r>
              <a:rPr lang="pt-BR" altLang="pt-BR" sz="2000" b="1" smtClean="0">
                <a:solidFill>
                  <a:schemeClr val="hlink"/>
                </a:solidFill>
              </a:rPr>
              <a:t>CONVULSÃO</a:t>
            </a:r>
            <a:r>
              <a:rPr lang="pt-BR" altLang="pt-BR" sz="2000" smtClean="0"/>
              <a:t> durante o processo de hipotermia terapêutica, usar </a:t>
            </a:r>
            <a:r>
              <a:rPr lang="pt-BR" altLang="pt-BR" sz="2000" smtClean="0">
                <a:solidFill>
                  <a:srgbClr val="FF00FF"/>
                </a:solidFill>
              </a:rPr>
              <a:t>fenobarbital endovenoso</a:t>
            </a:r>
            <a:r>
              <a:rPr lang="pt-BR" altLang="pt-BR" sz="2000" smtClean="0"/>
              <a:t> (20mg/kg, podendo ser considerado 10mg/kg, seguido de manutenção de 3-5mg/kg/dia iniciada 12-24 horas após a dose de ataque, de 12/12 horas); se necessário, agregar </a:t>
            </a:r>
            <a:r>
              <a:rPr lang="pt-BR" altLang="pt-BR" sz="2000" smtClean="0">
                <a:solidFill>
                  <a:srgbClr val="FF00FF"/>
                </a:solidFill>
              </a:rPr>
              <a:t>difenilhidantoína</a:t>
            </a:r>
            <a:r>
              <a:rPr lang="pt-BR" altLang="pt-BR" sz="2000" smtClean="0"/>
              <a:t> (15-20mg/kg endovenoso lento (1mg/kg/min) e manutenção de 3mg/kg/dia de 12/12 horas (cuidadosa monitorização da frequência cardíaca: risco de bradicardia) e se necessário, </a:t>
            </a:r>
            <a:r>
              <a:rPr lang="pt-BR" altLang="pt-BR" sz="2000" smtClean="0">
                <a:solidFill>
                  <a:srgbClr val="FF00FF"/>
                </a:solidFill>
              </a:rPr>
              <a:t>midazolam</a:t>
            </a:r>
            <a:r>
              <a:rPr lang="pt-BR" altLang="pt-BR" sz="2000" smtClean="0"/>
              <a:t> (dose de ataque: 0,15 mg/kg; modo de preparo: diluir 2 ml de Dormonid</a:t>
            </a:r>
            <a:r>
              <a:rPr lang="pt-BR" altLang="pt-BR" sz="2000" baseline="30000" smtClean="0"/>
              <a:t>R</a:t>
            </a:r>
            <a:r>
              <a:rPr lang="pt-BR" altLang="pt-BR" sz="2000" smtClean="0"/>
              <a:t> em 18 ml de SG 5% e fazer 0,3 ml/kg = 0,15mg/kg e manutenção de 1µg/kg/min, com cuidadosa monitorização da pressão arterial (risco de hipotensão arterial, principalmente se uso concomitante com inotrópico). </a:t>
            </a:r>
            <a:r>
              <a:rPr lang="pt-BR" altLang="pt-BR" sz="2000" smtClean="0">
                <a:solidFill>
                  <a:srgbClr val="FF00FF"/>
                </a:solidFill>
              </a:rPr>
              <a:t>Considerar, nesta situação, a lidocaína nas doses anteriormente colocadas</a:t>
            </a:r>
            <a:endParaRPr lang="pt-BR" altLang="pt-BR" sz="2000"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a:blip r:embed="rId2">
            <a:lum bright="18000" contrast="36000"/>
            <a:extLst>
              <a:ext uri="{28A0092B-C50C-407E-A947-70E740481C1C}">
                <a14:useLocalDpi xmlns:a14="http://schemas.microsoft.com/office/drawing/2010/main" val="0"/>
              </a:ext>
            </a:extLst>
          </a:blip>
          <a:srcRect/>
          <a:stretch>
            <a:fillRect/>
          </a:stretch>
        </p:blipFill>
        <p:spPr bwMode="auto">
          <a:xfrm>
            <a:off x="250825" y="1196975"/>
            <a:ext cx="8642350" cy="4200525"/>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189" name="Text Box 5"/>
          <p:cNvSpPr txBox="1">
            <a:spLocks noChangeArrowheads="1"/>
          </p:cNvSpPr>
          <p:nvPr/>
        </p:nvSpPr>
        <p:spPr bwMode="auto">
          <a:xfrm>
            <a:off x="1166813" y="5392738"/>
            <a:ext cx="6877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chemeClr val="hlink"/>
                </a:solidFill>
              </a:rPr>
              <a:t>Drs. Bárbara Lalinka, Paulo R. Margotto e Gabriela Rabelo Cunha</a:t>
            </a:r>
          </a:p>
        </p:txBody>
      </p:sp>
      <p:sp>
        <p:nvSpPr>
          <p:cNvPr id="93190" name="Text Box 6"/>
          <p:cNvSpPr txBox="1">
            <a:spLocks noChangeArrowheads="1"/>
          </p:cNvSpPr>
          <p:nvPr/>
        </p:nvSpPr>
        <p:spPr bwMode="auto">
          <a:xfrm>
            <a:off x="8872538" y="5178425"/>
            <a:ext cx="3698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200">
                <a:solidFill>
                  <a:srgbClr val="FF00FF"/>
                </a:solidFill>
              </a:rPr>
              <a:t>S8</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6084888" y="533400"/>
            <a:ext cx="2601912" cy="1887538"/>
          </a:xfrm>
        </p:spPr>
        <p:txBody>
          <a:bodyPr/>
          <a:lstStyle/>
          <a:p>
            <a:pPr fontAlgn="auto">
              <a:spcAft>
                <a:spcPts val="0"/>
              </a:spcAft>
              <a:defRPr/>
            </a:pPr>
            <a:r>
              <a:rPr lang="pt-BR" sz="4400" dirty="0" smtClean="0">
                <a:solidFill>
                  <a:schemeClr val="bg1"/>
                </a:solidFill>
              </a:rPr>
              <a:t>Obrigada!</a:t>
            </a:r>
            <a:endParaRPr lang="pt-BR" sz="4400" dirty="0">
              <a:solidFill>
                <a:schemeClr val="bg1"/>
              </a:solidFill>
            </a:endParaRPr>
          </a:p>
        </p:txBody>
      </p:sp>
      <p:sp>
        <p:nvSpPr>
          <p:cNvPr id="3" name="Espaço Reservado para Conteúdo 2"/>
          <p:cNvSpPr>
            <a:spLocks noGrp="1"/>
          </p:cNvSpPr>
          <p:nvPr>
            <p:ph idx="1"/>
          </p:nvPr>
        </p:nvSpPr>
        <p:spPr/>
        <p:txBody>
          <a:bodyPr rtlCol="0">
            <a:normAutofit/>
          </a:bodyPr>
          <a:lstStyle/>
          <a:p>
            <a:pPr marL="182880" indent="-182880" fontAlgn="auto">
              <a:spcAft>
                <a:spcPts val="0"/>
              </a:spcAft>
              <a:defRPr/>
            </a:pPr>
            <a:endParaRPr lang="pt-BR" dirty="0"/>
          </a:p>
          <a:p>
            <a:pPr marL="182880" indent="-182880" fontAlgn="auto">
              <a:spcAft>
                <a:spcPts val="0"/>
              </a:spcAft>
              <a:defRPr/>
            </a:pPr>
            <a:endParaRPr lang="pt-BR" dirty="0" smtClean="0"/>
          </a:p>
          <a:p>
            <a:pPr marL="0" indent="0" fontAlgn="auto">
              <a:spcAft>
                <a:spcPts val="0"/>
              </a:spcAft>
              <a:buFont typeface="Arial" panose="020B0604020202020204" pitchFamily="34" charset="0"/>
              <a:buNone/>
              <a:defRPr/>
            </a:pPr>
            <a:endParaRPr lang="pt-BR" dirty="0"/>
          </a:p>
        </p:txBody>
      </p:sp>
    </p:spTree>
  </p:cSld>
  <p:clrMapOvr>
    <a:masterClrMapping/>
  </p:clrMapOvr>
  <p:transition spd="slow">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ilho">
  <a:themeElements>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Escritório Clássico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rilho">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rilho">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emplate>
  <TotalTime>1415</TotalTime>
  <Words>5505</Words>
  <Application>Microsoft Office PowerPoint</Application>
  <PresentationFormat>Apresentação na tela (4:3)</PresentationFormat>
  <Paragraphs>369</Paragraphs>
  <Slides>69</Slides>
  <Notes>1</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69</vt:i4>
      </vt:variant>
    </vt:vector>
  </HeadingPairs>
  <TitlesOfParts>
    <vt:vector size="75" baseType="lpstr">
      <vt:lpstr>Arial</vt:lpstr>
      <vt:lpstr>Calibri</vt:lpstr>
      <vt:lpstr>Times New Roman</vt:lpstr>
      <vt:lpstr>Lato</vt:lpstr>
      <vt:lpstr>Source Sans Pro</vt:lpstr>
      <vt:lpstr>Brilho</vt:lpstr>
      <vt:lpstr>Levetiracetam versus phenytoin for second-line treatment of convulsive status epilepticus in hildren (ConSEPT): an open-label, multicentre, randomised controlled trial. Dalziel SR, Borland ML, Furyk J, Bonisch M, Neutze J, Donath S, Francis KL, Sharpe C, Harvey AS, Davidson A, Craig S, Phillips N, George S, Rao A, Cheng N, Zhang M, Kochar A, Brabyn C, Oakley E, Babl FE; PREDICT research network.Lancet. 2019 Apr 17. pii: S0140-6736(19)30722-6. doi: 10.1016/S0140-6736(19)30722-6. Similar articles </vt:lpstr>
      <vt:lpstr>Introdução</vt:lpstr>
      <vt:lpstr>Introdução</vt:lpstr>
      <vt:lpstr>Introdução</vt:lpstr>
      <vt:lpstr>Introdução</vt:lpstr>
      <vt:lpstr>Introdução</vt:lpstr>
      <vt:lpstr>Introdução</vt:lpstr>
      <vt:lpstr>Introdução</vt:lpstr>
      <vt:lpstr>Métodos</vt:lpstr>
      <vt:lpstr>Métodos</vt:lpstr>
      <vt:lpstr>Métodos</vt:lpstr>
      <vt:lpstr>Métodos</vt:lpstr>
      <vt:lpstr>Randomização e Mascaramento</vt:lpstr>
      <vt:lpstr>Procedimentos</vt:lpstr>
      <vt:lpstr>Apresentação do PowerPoint</vt:lpstr>
      <vt:lpstr>Procedimentos</vt:lpstr>
      <vt:lpstr>Procedimentos</vt:lpstr>
      <vt:lpstr>Procedimentos</vt:lpstr>
      <vt:lpstr>Desfechos</vt:lpstr>
      <vt:lpstr>Resultados</vt:lpstr>
      <vt:lpstr>Apresentação do PowerPoint</vt:lpstr>
      <vt:lpstr>Características dos participantes</vt:lpstr>
      <vt:lpstr>Resultados</vt:lpstr>
      <vt:lpstr>Resultados primários</vt:lpstr>
      <vt:lpstr>Resultados</vt:lpstr>
      <vt:lpstr>Resultados secundários</vt:lpstr>
      <vt:lpstr>Resultados secundários</vt:lpstr>
      <vt:lpstr>Resultados secundários</vt:lpstr>
      <vt:lpstr>Eventos adversos nas primeiras 2 horas</vt:lpstr>
      <vt:lpstr>Eventos adversos nas primeiras 2 horas</vt:lpstr>
      <vt:lpstr>Eventos adversos durante a admissão</vt:lpstr>
      <vt:lpstr>Sguimento</vt:lpstr>
      <vt:lpstr>Seguimento</vt:lpstr>
      <vt:lpstr>Discussão</vt:lpstr>
      <vt:lpstr>Discussão</vt:lpstr>
      <vt:lpstr>Discussão</vt:lpstr>
      <vt:lpstr>Discussão</vt:lpstr>
      <vt:lpstr>Discussão</vt:lpstr>
      <vt:lpstr>Discussão</vt:lpstr>
      <vt:lpstr>Conclusão</vt:lpstr>
      <vt:lpstr>Apresentação do PowerPoint</vt:lpstr>
      <vt:lpstr>Apresentação do PowerPoint</vt:lpstr>
      <vt:lpstr>Apresentação do PowerPoint</vt:lpstr>
      <vt:lpstr>Considerações-1</vt:lpstr>
      <vt:lpstr>Considerações-2</vt:lpstr>
      <vt:lpstr>Nota do Editor do site, Dr. Paulo R. Margotto. Consultem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OBJETIVO DESSE ESTUDO</vt:lpstr>
      <vt:lpstr>Resultados</vt:lpstr>
      <vt:lpstr>Conclusões</vt:lpstr>
      <vt:lpstr>Apresentação do PowerPoint</vt:lpstr>
      <vt:lpstr>Apresentação do PowerPoint</vt:lpstr>
      <vt:lpstr>Apresentação do PowerPoint</vt:lpstr>
      <vt:lpstr>Apresentação do PowerPoint</vt:lpstr>
      <vt:lpstr>Apresentação do PowerPoint</vt:lpstr>
      <vt:lpstr>Concluindo...</vt:lpstr>
      <vt:lpstr>Como fazemos na nosa Unidade de Neonatologia do HMIB</vt:lpstr>
      <vt:lpstr>Apresentação do PowerPoint</vt:lpstr>
      <vt:lpstr>COMO E QUANDO SUSPENDER AS MEDICAÇÕES ANTIEPILÉPTICAS</vt:lpstr>
      <vt:lpstr>PROGNÓSTICO </vt:lpstr>
      <vt:lpstr>CONCLUSÃO  </vt:lpstr>
      <vt:lpstr>Tratamento das Convulsões Durante a Hipotermia Terapêutica</vt:lpstr>
      <vt:lpstr>Apresentação do PowerPoint</vt:lpstr>
      <vt:lpstr>Obrigada!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Usuário do Windows</dc:creator>
  <cp:lastModifiedBy>Paulo Margotto</cp:lastModifiedBy>
  <cp:revision>49</cp:revision>
  <dcterms:created xsi:type="dcterms:W3CDTF">2019-05-25T18:41:07Z</dcterms:created>
  <dcterms:modified xsi:type="dcterms:W3CDTF">2019-06-14T23:44:16Z</dcterms:modified>
</cp:coreProperties>
</file>