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 id="257" r:id="rId3"/>
    <p:sldId id="322" r:id="rId4"/>
    <p:sldId id="323" r:id="rId5"/>
    <p:sldId id="352" r:id="rId6"/>
    <p:sldId id="353" r:id="rId7"/>
    <p:sldId id="354" r:id="rId8"/>
    <p:sldId id="355" r:id="rId9"/>
    <p:sldId id="325" r:id="rId10"/>
    <p:sldId id="290" r:id="rId11"/>
    <p:sldId id="296" r:id="rId12"/>
    <p:sldId id="297" r:id="rId13"/>
    <p:sldId id="298" r:id="rId14"/>
    <p:sldId id="326" r:id="rId15"/>
    <p:sldId id="330" r:id="rId16"/>
    <p:sldId id="331" r:id="rId17"/>
    <p:sldId id="333" r:id="rId18"/>
    <p:sldId id="334" r:id="rId19"/>
    <p:sldId id="335" r:id="rId20"/>
    <p:sldId id="336" r:id="rId21"/>
    <p:sldId id="337" r:id="rId22"/>
    <p:sldId id="338" r:id="rId23"/>
    <p:sldId id="327" r:id="rId24"/>
    <p:sldId id="328" r:id="rId25"/>
    <p:sldId id="329" r:id="rId26"/>
    <p:sldId id="339" r:id="rId27"/>
    <p:sldId id="340" r:id="rId28"/>
    <p:sldId id="341" r:id="rId29"/>
    <p:sldId id="342" r:id="rId30"/>
    <p:sldId id="343" r:id="rId31"/>
    <p:sldId id="344" r:id="rId32"/>
    <p:sldId id="345" r:id="rId33"/>
    <p:sldId id="346" r:id="rId34"/>
    <p:sldId id="348" r:id="rId35"/>
    <p:sldId id="347" r:id="rId36"/>
    <p:sldId id="349" r:id="rId37"/>
    <p:sldId id="350" r:id="rId38"/>
    <p:sldId id="319" r:id="rId39"/>
    <p:sldId id="351" r:id="rId40"/>
    <p:sldId id="321" r:id="rId41"/>
    <p:sldId id="320" r:id="rId42"/>
    <p:sldId id="272" r:id="rId43"/>
    <p:sldId id="324" r:id="rId44"/>
  </p:sldIdLst>
  <p:sldSz cx="12192000" cy="6858000"/>
  <p:notesSz cx="6858000" cy="9144000"/>
  <p:defaultTextStyle>
    <a:defPPr>
      <a:defRPr lang="en-US"/>
    </a:defPPr>
    <a:lvl1pPr algn="l" defTabSz="457200" rtl="0" eaLnBrk="0" fontAlgn="base" hangingPunct="0">
      <a:spcBef>
        <a:spcPct val="0"/>
      </a:spcBef>
      <a:spcAft>
        <a:spcPct val="0"/>
      </a:spcAft>
      <a:defRPr kern="1200">
        <a:solidFill>
          <a:schemeClr val="tx1"/>
        </a:solidFill>
        <a:latin typeface="Tw Cen MT" panose="020B0602020104020603"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Tw Cen MT" panose="020B0602020104020603"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Tw Cen MT" panose="020B0602020104020603"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Tw Cen MT" panose="020B0602020104020603"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Tw Cen MT" panose="020B0602020104020603" pitchFamily="34" charset="0"/>
        <a:ea typeface="+mn-ea"/>
        <a:cs typeface="+mn-cs"/>
      </a:defRPr>
    </a:lvl5pPr>
    <a:lvl6pPr marL="2286000" algn="l" defTabSz="914400" rtl="0" eaLnBrk="1" latinLnBrk="0" hangingPunct="1">
      <a:defRPr kern="1200">
        <a:solidFill>
          <a:schemeClr val="tx1"/>
        </a:solidFill>
        <a:latin typeface="Tw Cen MT" panose="020B0602020104020603" pitchFamily="34" charset="0"/>
        <a:ea typeface="+mn-ea"/>
        <a:cs typeface="+mn-cs"/>
      </a:defRPr>
    </a:lvl6pPr>
    <a:lvl7pPr marL="2743200" algn="l" defTabSz="914400" rtl="0" eaLnBrk="1" latinLnBrk="0" hangingPunct="1">
      <a:defRPr kern="1200">
        <a:solidFill>
          <a:schemeClr val="tx1"/>
        </a:solidFill>
        <a:latin typeface="Tw Cen MT" panose="020B0602020104020603" pitchFamily="34" charset="0"/>
        <a:ea typeface="+mn-ea"/>
        <a:cs typeface="+mn-cs"/>
      </a:defRPr>
    </a:lvl7pPr>
    <a:lvl8pPr marL="3200400" algn="l" defTabSz="914400" rtl="0" eaLnBrk="1" latinLnBrk="0" hangingPunct="1">
      <a:defRPr kern="1200">
        <a:solidFill>
          <a:schemeClr val="tx1"/>
        </a:solidFill>
        <a:latin typeface="Tw Cen MT" panose="020B0602020104020603" pitchFamily="34" charset="0"/>
        <a:ea typeface="+mn-ea"/>
        <a:cs typeface="+mn-cs"/>
      </a:defRPr>
    </a:lvl8pPr>
    <a:lvl9pPr marL="3657600" algn="l" defTabSz="914400" rtl="0" eaLnBrk="1" latinLnBrk="0" hangingPunct="1">
      <a:defRPr kern="1200">
        <a:solidFill>
          <a:schemeClr val="tx1"/>
        </a:solidFill>
        <a:latin typeface="Tw Cen MT" panose="020B0602020104020603"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CC"/>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autoAdjust="0"/>
  </p:normalViewPr>
  <p:slideViewPr>
    <p:cSldViewPr snapToGrid="0">
      <p:cViewPr varScale="1">
        <p:scale>
          <a:sx n="77" d="100"/>
          <a:sy n="77" d="100"/>
        </p:scale>
        <p:origin x="268" y="6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9"/>
          <p:cNvSpPr/>
          <p:nvPr/>
        </p:nvSpPr>
        <p:spPr>
          <a:xfrm>
            <a:off x="0" y="0"/>
            <a:ext cx="12192000" cy="4572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Oval 5"/>
          <p:cNvSpPr/>
          <p:nvPr/>
        </p:nvSpPr>
        <p:spPr>
          <a:xfrm>
            <a:off x="0" y="0"/>
            <a:ext cx="12192000" cy="4572000"/>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7"/>
          <p:cNvCxnSpPr/>
          <p:nvPr/>
        </p:nvCxnSpPr>
        <p:spPr>
          <a:xfrm flipV="1">
            <a:off x="8386763" y="5264150"/>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457200" y="4960137"/>
            <a:ext cx="7772400" cy="1463040"/>
          </a:xfrm>
        </p:spPr>
        <p:txBody>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7" name="Date Placeholder 3"/>
          <p:cNvSpPr>
            <a:spLocks noGrp="1"/>
          </p:cNvSpPr>
          <p:nvPr>
            <p:ph type="dt" sz="half" idx="10"/>
          </p:nvPr>
        </p:nvSpPr>
        <p:spPr/>
        <p:txBody>
          <a:bodyPr/>
          <a:lstStyle>
            <a:lvl1pPr algn="l">
              <a:defRPr/>
            </a:lvl1pPr>
          </a:lstStyle>
          <a:p>
            <a:pPr>
              <a:defRPr/>
            </a:pPr>
            <a:fld id="{D7290110-CB50-4EA0-8056-AF293A48357C}" type="datetimeFigureOut">
              <a:rPr lang="en-US"/>
              <a:pPr>
                <a:defRPr/>
              </a:pPr>
              <a:t>6/19/2019</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B1A96C11-5148-4CC0-BCC4-A1F1CB7B71CB}" type="slidenum">
              <a:rPr lang="en-US"/>
              <a:pPr>
                <a:defRPr/>
              </a:pPr>
              <a:t>‹nº›</a:t>
            </a:fld>
            <a:endParaRPr lang="en-US" dirty="0"/>
          </a:p>
        </p:txBody>
      </p:sp>
    </p:spTree>
    <p:extLst>
      <p:ext uri="{BB962C8B-B14F-4D97-AF65-F5344CB8AC3E}">
        <p14:creationId xmlns:p14="http://schemas.microsoft.com/office/powerpoint/2010/main" val="37522486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5731416C-64F2-477E-B608-6A43FCD1CFBB}" type="datetimeFigureOut">
              <a:rPr lang="en-US"/>
              <a:pPr>
                <a:defRPr/>
              </a:pPr>
              <a:t>6/19/2019</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F21B115-FAA8-4D0F-BCAE-8F27FE3BC0A0}" type="slidenum">
              <a:rPr lang="en-US"/>
              <a:pPr>
                <a:defRPr/>
              </a:pPr>
              <a:t>‹nº›</a:t>
            </a:fld>
            <a:endParaRPr lang="en-US" dirty="0"/>
          </a:p>
        </p:txBody>
      </p:sp>
    </p:spTree>
    <p:extLst>
      <p:ext uri="{BB962C8B-B14F-4D97-AF65-F5344CB8AC3E}">
        <p14:creationId xmlns:p14="http://schemas.microsoft.com/office/powerpoint/2010/main" val="3068490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8"/>
          <p:cNvSpPr/>
          <p:nvPr/>
        </p:nvSpPr>
        <p:spPr>
          <a:xfrm>
            <a:off x="0" y="0"/>
            <a:ext cx="12192000" cy="4572000"/>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Oval 5"/>
          <p:cNvSpPr/>
          <p:nvPr/>
        </p:nvSpPr>
        <p:spPr>
          <a:xfrm>
            <a:off x="0" y="0"/>
            <a:ext cx="12192000" cy="4572000"/>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7"/>
          <p:cNvCxnSpPr/>
          <p:nvPr/>
        </p:nvCxnSpPr>
        <p:spPr>
          <a:xfrm flipV="1">
            <a:off x="8386763" y="5264150"/>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457200" y="4960137"/>
            <a:ext cx="7772400" cy="1463040"/>
          </a:xfrm>
        </p:spPr>
        <p:txBody>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7" name="Date Placeholder 3"/>
          <p:cNvSpPr>
            <a:spLocks noGrp="1"/>
          </p:cNvSpPr>
          <p:nvPr>
            <p:ph type="dt" sz="half" idx="10"/>
          </p:nvPr>
        </p:nvSpPr>
        <p:spPr/>
        <p:txBody>
          <a:bodyPr/>
          <a:lstStyle>
            <a:lvl1pPr>
              <a:defRPr/>
            </a:lvl1pPr>
          </a:lstStyle>
          <a:p>
            <a:pPr>
              <a:defRPr/>
            </a:pPr>
            <a:fld id="{3393DE67-A9DD-4639-BA2E-4B1992924D8C}" type="datetimeFigureOut">
              <a:rPr lang="en-US"/>
              <a:pPr>
                <a:defRPr/>
              </a:pPr>
              <a:t>6/19/2019</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8AA80B47-00FE-4379-91DF-E72538A34126}" type="slidenum">
              <a:rPr lang="en-US"/>
              <a:pPr>
                <a:defRPr/>
              </a:pPr>
              <a:t>‹nº›</a:t>
            </a:fld>
            <a:endParaRPr lang="en-US" dirty="0"/>
          </a:p>
        </p:txBody>
      </p:sp>
    </p:spTree>
    <p:extLst>
      <p:ext uri="{BB962C8B-B14F-4D97-AF65-F5344CB8AC3E}">
        <p14:creationId xmlns:p14="http://schemas.microsoft.com/office/powerpoint/2010/main" val="40805793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20E3C015-7B72-4CA5-B15D-35709BF70361}" type="datetimeFigureOut">
              <a:rPr lang="en-US"/>
              <a:pPr>
                <a:defRPr/>
              </a:pPr>
              <a:t>6/19/2019</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86BC2140-B420-4A64-9443-061044EED6CE}" type="slidenum">
              <a:rPr lang="en-US"/>
              <a:pPr>
                <a:defRPr/>
              </a:pPr>
              <a:t>‹nº›</a:t>
            </a:fld>
            <a:endParaRPr lang="en-US" dirty="0"/>
          </a:p>
        </p:txBody>
      </p:sp>
    </p:spTree>
    <p:extLst>
      <p:ext uri="{BB962C8B-B14F-4D97-AF65-F5344CB8AC3E}">
        <p14:creationId xmlns:p14="http://schemas.microsoft.com/office/powerpoint/2010/main" val="32007834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lvl1pPr>
              <a:defRPr/>
            </a:lvl1pPr>
          </a:lstStyle>
          <a:p>
            <a:pPr>
              <a:defRPr/>
            </a:pPr>
            <a:fld id="{98CDBF77-E463-45D4-920E-3D8F9F864F75}" type="datetimeFigureOut">
              <a:rPr lang="en-US"/>
              <a:pPr>
                <a:defRPr/>
              </a:pPr>
              <a:t>6/19/2019</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6BFEE845-DD0C-4FA3-881F-B6E95F053FF5}" type="slidenum">
              <a:rPr lang="en-US"/>
              <a:pPr>
                <a:defRPr/>
              </a:pPr>
              <a:t>‹nº›</a:t>
            </a:fld>
            <a:endParaRPr lang="en-US" dirty="0"/>
          </a:p>
        </p:txBody>
      </p:sp>
    </p:spTree>
    <p:extLst>
      <p:ext uri="{BB962C8B-B14F-4D97-AF65-F5344CB8AC3E}">
        <p14:creationId xmlns:p14="http://schemas.microsoft.com/office/powerpoint/2010/main" val="31746914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p:cNvSpPr>
            <a:spLocks noGrp="1"/>
          </p:cNvSpPr>
          <p:nvPr>
            <p:ph type="dt" sz="half" idx="10"/>
          </p:nvPr>
        </p:nvSpPr>
        <p:spPr/>
        <p:txBody>
          <a:bodyPr/>
          <a:lstStyle>
            <a:lvl1pPr>
              <a:defRPr/>
            </a:lvl1pPr>
          </a:lstStyle>
          <a:p>
            <a:pPr>
              <a:defRPr/>
            </a:pPr>
            <a:fld id="{84C1ABC6-3D93-4D1A-ADC5-32F8208CAD24}" type="datetimeFigureOut">
              <a:rPr lang="en-US"/>
              <a:pPr>
                <a:defRPr/>
              </a:pPr>
              <a:t>6/19/2019</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0103D7BD-8E26-4D6B-931C-464856DF6BD7}" type="slidenum">
              <a:rPr lang="en-US"/>
              <a:pPr>
                <a:defRPr/>
              </a:pPr>
              <a:t>‹nº›</a:t>
            </a:fld>
            <a:endParaRPr lang="en-US" dirty="0"/>
          </a:p>
        </p:txBody>
      </p:sp>
    </p:spTree>
    <p:extLst>
      <p:ext uri="{BB962C8B-B14F-4D97-AF65-F5344CB8AC3E}">
        <p14:creationId xmlns:p14="http://schemas.microsoft.com/office/powerpoint/2010/main" val="12835640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CC76BE14-CD3D-4B58-A931-0F352098509C}" type="datetimeFigureOut">
              <a:rPr lang="en-US"/>
              <a:pPr>
                <a:defRPr/>
              </a:pPr>
              <a:t>6/19/2019</a:t>
            </a:fld>
            <a:endParaRPr lang="en-US" dirty="0"/>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3"/>
          <p:cNvSpPr>
            <a:spLocks noGrp="1"/>
          </p:cNvSpPr>
          <p:nvPr>
            <p:ph type="sldNum" sz="quarter" idx="12"/>
          </p:nvPr>
        </p:nvSpPr>
        <p:spPr/>
        <p:txBody>
          <a:bodyPr/>
          <a:lstStyle>
            <a:lvl1pPr>
              <a:defRPr/>
            </a:lvl1pPr>
          </a:lstStyle>
          <a:p>
            <a:pPr>
              <a:defRPr/>
            </a:pPr>
            <a:fld id="{49F99ABC-1F1B-4F29-8BB6-0197405E029D}" type="slidenum">
              <a:rPr lang="en-US"/>
              <a:pPr>
                <a:defRPr/>
              </a:pPr>
              <a:t>‹nº›</a:t>
            </a:fld>
            <a:endParaRPr lang="en-US" dirty="0"/>
          </a:p>
        </p:txBody>
      </p:sp>
    </p:spTree>
    <p:extLst>
      <p:ext uri="{BB962C8B-B14F-4D97-AF65-F5344CB8AC3E}">
        <p14:creationId xmlns:p14="http://schemas.microsoft.com/office/powerpoint/2010/main" val="4345686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323164F8-B0B3-4874-B9F9-C742229C4517}" type="datetimeFigureOut">
              <a:rPr lang="en-US"/>
              <a:pPr>
                <a:defRPr/>
              </a:pPr>
              <a:t>6/19/2019</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6CE5EBC-CC13-479E-8252-5DD206833D52}" type="slidenum">
              <a:rPr lang="en-US"/>
              <a:pPr>
                <a:defRPr/>
              </a:pPr>
              <a:t>‹nº›</a:t>
            </a:fld>
            <a:endParaRPr lang="en-US" dirty="0"/>
          </a:p>
        </p:txBody>
      </p:sp>
    </p:spTree>
    <p:extLst>
      <p:ext uri="{BB962C8B-B14F-4D97-AF65-F5344CB8AC3E}">
        <p14:creationId xmlns:p14="http://schemas.microsoft.com/office/powerpoint/2010/main" val="1789140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cxnSp>
        <p:nvCxnSpPr>
          <p:cNvPr id="5" name="Straight Connector 7"/>
          <p:cNvCxnSpPr/>
          <p:nvPr/>
        </p:nvCxnSpPr>
        <p:spPr>
          <a:xfrm flipV="1">
            <a:off x="8386763" y="5264150"/>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457200" y="4960138"/>
            <a:ext cx="7772400" cy="1463040"/>
          </a:xfrm>
        </p:spPr>
        <p:txBody>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6" name="Date Placeholder 4"/>
          <p:cNvSpPr>
            <a:spLocks noGrp="1"/>
          </p:cNvSpPr>
          <p:nvPr>
            <p:ph type="dt" sz="half" idx="10"/>
          </p:nvPr>
        </p:nvSpPr>
        <p:spPr/>
        <p:txBody>
          <a:bodyPr/>
          <a:lstStyle>
            <a:lvl1pPr>
              <a:defRPr/>
            </a:lvl1pPr>
          </a:lstStyle>
          <a:p>
            <a:pPr>
              <a:defRPr/>
            </a:pPr>
            <a:fld id="{9240280B-D889-41FC-A28A-46E3BBAE0F6E}" type="datetimeFigureOut">
              <a:rPr lang="en-US"/>
              <a:pPr>
                <a:defRPr/>
              </a:pPr>
              <a:t>6/19/2019</a:t>
            </a:fld>
            <a:endParaRPr lang="en-US" dirty="0"/>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26E91E10-A629-41FB-B31E-7DFAD1AE5230}" type="slidenum">
              <a:rPr lang="en-US"/>
              <a:pPr>
                <a:defRPr/>
              </a:pPr>
              <a:t>‹nº›</a:t>
            </a:fld>
            <a:endParaRPr lang="en-US" dirty="0"/>
          </a:p>
        </p:txBody>
      </p:sp>
    </p:spTree>
    <p:extLst>
      <p:ext uri="{BB962C8B-B14F-4D97-AF65-F5344CB8AC3E}">
        <p14:creationId xmlns:p14="http://schemas.microsoft.com/office/powerpoint/2010/main" val="33645114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254EBCB9-E664-42B9-A072-35A74DF68C6C}" type="datetimeFigureOut">
              <a:rPr lang="en-US"/>
              <a:pPr>
                <a:defRPr/>
              </a:pPr>
              <a:t>6/19/2019</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D4116E5-E780-4BFE-874C-CF515A1DEACB}" type="slidenum">
              <a:rPr lang="en-US"/>
              <a:pPr>
                <a:defRPr/>
              </a:pPr>
              <a:t>‹nº›</a:t>
            </a:fld>
            <a:endParaRPr lang="en-US" dirty="0"/>
          </a:p>
        </p:txBody>
      </p:sp>
    </p:spTree>
    <p:extLst>
      <p:ext uri="{BB962C8B-B14F-4D97-AF65-F5344CB8AC3E}">
        <p14:creationId xmlns:p14="http://schemas.microsoft.com/office/powerpoint/2010/main" val="32595876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cxnSp>
        <p:nvCxnSpPr>
          <p:cNvPr id="4" name="Straight Connector 6"/>
          <p:cNvCxnSpPr/>
          <p:nvPr/>
        </p:nvCxnSpPr>
        <p:spPr>
          <a:xfrm rot="5400000" flipV="1">
            <a:off x="10058400" y="58738"/>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9E759532-F8C3-41A2-B0E4-EB79FC334292}" type="datetimeFigureOut">
              <a:rPr lang="en-US"/>
              <a:pPr>
                <a:defRPr/>
              </a:pPr>
              <a:t>6/19/2019</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CF3134E8-31AC-492A-853F-5E5C9382FF27}" type="slidenum">
              <a:rPr lang="en-US"/>
              <a:pPr>
                <a:defRPr/>
              </a:pPr>
              <a:t>‹nº›</a:t>
            </a:fld>
            <a:endParaRPr lang="en-US" dirty="0"/>
          </a:p>
        </p:txBody>
      </p:sp>
    </p:spTree>
    <p:extLst>
      <p:ext uri="{BB962C8B-B14F-4D97-AF65-F5344CB8AC3E}">
        <p14:creationId xmlns:p14="http://schemas.microsoft.com/office/powerpoint/2010/main" val="32105388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3938" y="585788"/>
            <a:ext cx="9720262" cy="1498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1027" name="Text Placeholder 2"/>
          <p:cNvSpPr>
            <a:spLocks noGrp="1"/>
          </p:cNvSpPr>
          <p:nvPr>
            <p:ph type="body" idx="1"/>
          </p:nvPr>
        </p:nvSpPr>
        <p:spPr bwMode="auto">
          <a:xfrm>
            <a:off x="1023938" y="2286000"/>
            <a:ext cx="9720262" cy="402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5720" tIns="45720" rIns="45720" bIns="45720" numCol="1" anchor="t" anchorCtr="0" compatLnSpc="1">
            <a:prstTxWarp prst="textNoShape">
              <a:avLst/>
            </a:prstTxWarp>
          </a:bodyPr>
          <a:lstStyle/>
          <a:p>
            <a:pPr lvl="0"/>
            <a:r>
              <a:rPr lang="en-US" altLang="pt-BR" smtClean="0"/>
              <a:t>Edit Master text styles</a:t>
            </a:r>
          </a:p>
          <a:p>
            <a:pPr lvl="1"/>
            <a:r>
              <a:rPr lang="en-US" altLang="pt-BR" smtClean="0"/>
              <a:t>Second level</a:t>
            </a:r>
          </a:p>
          <a:p>
            <a:pPr lvl="2"/>
            <a:r>
              <a:rPr lang="en-US" altLang="pt-BR" smtClean="0"/>
              <a:t>Third level</a:t>
            </a:r>
          </a:p>
          <a:p>
            <a:pPr lvl="3"/>
            <a:r>
              <a:rPr lang="en-US" altLang="pt-BR" smtClean="0"/>
              <a:t>Fourth level</a:t>
            </a:r>
          </a:p>
          <a:p>
            <a:pPr lvl="4"/>
            <a:r>
              <a:rPr lang="en-US" altLang="pt-BR" smtClean="0"/>
              <a:t>Fifth level</a:t>
            </a:r>
          </a:p>
        </p:txBody>
      </p:sp>
      <p:sp>
        <p:nvSpPr>
          <p:cNvPr id="4" name="Date Placeholder 3"/>
          <p:cNvSpPr>
            <a:spLocks noGrp="1"/>
          </p:cNvSpPr>
          <p:nvPr>
            <p:ph type="dt" sz="half" idx="2"/>
          </p:nvPr>
        </p:nvSpPr>
        <p:spPr>
          <a:xfrm>
            <a:off x="1023938" y="6470650"/>
            <a:ext cx="2154237" cy="274638"/>
          </a:xfrm>
          <a:prstGeom prst="rect">
            <a:avLst/>
          </a:prstGeom>
        </p:spPr>
        <p:txBody>
          <a:bodyPr vert="horz" lIns="91440" tIns="45720" rIns="91440" bIns="45720" rtlCol="0" anchor="ctr"/>
          <a:lstStyle>
            <a:lvl1pPr algn="l" eaLnBrk="1" fontAlgn="auto" hangingPunct="1">
              <a:spcBef>
                <a:spcPts val="0"/>
              </a:spcBef>
              <a:spcAft>
                <a:spcPts val="0"/>
              </a:spcAft>
              <a:defRPr sz="1000">
                <a:solidFill>
                  <a:schemeClr val="tx1">
                    <a:lumMod val="95000"/>
                    <a:lumOff val="5000"/>
                  </a:schemeClr>
                </a:solidFill>
                <a:latin typeface="+mj-lt"/>
              </a:defRPr>
            </a:lvl1pPr>
          </a:lstStyle>
          <a:p>
            <a:pPr>
              <a:defRPr/>
            </a:pPr>
            <a:fld id="{9AA5E005-D278-463F-954D-60849C666DE0}" type="datetimeFigureOut">
              <a:rPr lang="en-US"/>
              <a:pPr>
                <a:defRPr/>
              </a:pPr>
              <a:t>6/19/2019</a:t>
            </a:fld>
            <a:endParaRPr lang="en-US" dirty="0"/>
          </a:p>
        </p:txBody>
      </p:sp>
      <p:sp>
        <p:nvSpPr>
          <p:cNvPr id="5" name="Footer Placeholder 4"/>
          <p:cNvSpPr>
            <a:spLocks noGrp="1"/>
          </p:cNvSpPr>
          <p:nvPr>
            <p:ph type="ftr" sz="quarter" idx="3"/>
          </p:nvPr>
        </p:nvSpPr>
        <p:spPr>
          <a:xfrm>
            <a:off x="4843463" y="6470650"/>
            <a:ext cx="5900737" cy="274638"/>
          </a:xfrm>
          <a:prstGeom prst="rect">
            <a:avLst/>
          </a:prstGeom>
        </p:spPr>
        <p:txBody>
          <a:bodyPr vert="horz" lIns="91440" tIns="45720" rIns="91440" bIns="45720" rtlCol="0" anchor="ctr"/>
          <a:lstStyle>
            <a:lvl1pPr algn="r" eaLnBrk="1" fontAlgn="auto" hangingPunct="1">
              <a:spcBef>
                <a:spcPts val="0"/>
              </a:spcBef>
              <a:spcAft>
                <a:spcPts val="0"/>
              </a:spcAft>
              <a:defRPr sz="1000" cap="all" baseline="0">
                <a:solidFill>
                  <a:schemeClr val="tx1">
                    <a:lumMod val="95000"/>
                    <a:lumOff val="5000"/>
                  </a:schemeClr>
                </a:solidFill>
                <a:latin typeface="+mj-lt"/>
              </a:defRPr>
            </a:lvl1pPr>
          </a:lstStyle>
          <a:p>
            <a:pPr>
              <a:defRPr/>
            </a:pPr>
            <a:endParaRPr lang="en-US"/>
          </a:p>
        </p:txBody>
      </p:sp>
      <p:sp>
        <p:nvSpPr>
          <p:cNvPr id="6" name="Slide Number Placeholder 5"/>
          <p:cNvSpPr>
            <a:spLocks noGrp="1"/>
          </p:cNvSpPr>
          <p:nvPr>
            <p:ph type="sldNum" sz="quarter" idx="4"/>
          </p:nvPr>
        </p:nvSpPr>
        <p:spPr>
          <a:xfrm>
            <a:off x="10837863" y="6470650"/>
            <a:ext cx="973137" cy="274638"/>
          </a:xfrm>
          <a:prstGeom prst="rect">
            <a:avLst/>
          </a:prstGeom>
        </p:spPr>
        <p:txBody>
          <a:bodyPr vert="horz" lIns="91440" tIns="45720" rIns="91440" bIns="45720" rtlCol="0" anchor="ctr"/>
          <a:lstStyle>
            <a:lvl1pPr algn="l" eaLnBrk="1" fontAlgn="auto" hangingPunct="1">
              <a:spcBef>
                <a:spcPts val="0"/>
              </a:spcBef>
              <a:spcAft>
                <a:spcPts val="0"/>
              </a:spcAft>
              <a:defRPr sz="1000">
                <a:solidFill>
                  <a:schemeClr val="tx1">
                    <a:lumMod val="95000"/>
                    <a:lumOff val="5000"/>
                  </a:schemeClr>
                </a:solidFill>
                <a:latin typeface="+mj-lt"/>
              </a:defRPr>
            </a:lvl1pPr>
          </a:lstStyle>
          <a:p>
            <a:pPr>
              <a:defRPr/>
            </a:pPr>
            <a:fld id="{E70F579B-E100-4455-B90B-7C06078803FD}" type="slidenum">
              <a:rPr lang="en-US"/>
              <a:pPr>
                <a:defRPr/>
              </a:pPr>
              <a:t>‹nº›</a:t>
            </a:fld>
            <a:endParaRPr lang="en-US" dirty="0"/>
          </a:p>
        </p:txBody>
      </p:sp>
      <p:cxnSp>
        <p:nvCxnSpPr>
          <p:cNvPr id="7" name="Straight Connector 6"/>
          <p:cNvCxnSpPr/>
          <p:nvPr/>
        </p:nvCxnSpPr>
        <p:spPr>
          <a:xfrm flipV="1">
            <a:off x="762000" y="827088"/>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99" r:id="rId1"/>
    <p:sldLayoutId id="2147483698" r:id="rId2"/>
    <p:sldLayoutId id="2147483700" r:id="rId3"/>
    <p:sldLayoutId id="2147483697" r:id="rId4"/>
    <p:sldLayoutId id="2147483696" r:id="rId5"/>
    <p:sldLayoutId id="2147483695" r:id="rId6"/>
    <p:sldLayoutId id="2147483701" r:id="rId7"/>
    <p:sldLayoutId id="2147483694" r:id="rId8"/>
    <p:sldLayoutId id="2147483702" r:id="rId9"/>
    <p:sldLayoutId id="2147483693" r:id="rId10"/>
    <p:sldLayoutId id="2147483703" r:id="rId11"/>
  </p:sldLayoutIdLst>
  <p:txStyles>
    <p:titleStyle>
      <a:lvl1pPr algn="l" rtl="0" eaLnBrk="0" fontAlgn="base" hangingPunct="0">
        <a:lnSpc>
          <a:spcPct val="80000"/>
        </a:lnSpc>
        <a:spcBef>
          <a:spcPct val="0"/>
        </a:spcBef>
        <a:spcAft>
          <a:spcPct val="0"/>
        </a:spcAft>
        <a:defRPr sz="5000" kern="1200" cap="all" spc="100">
          <a:solidFill>
            <a:srgbClr val="0D0D0D"/>
          </a:solidFill>
          <a:latin typeface="+mj-lt"/>
          <a:ea typeface="+mj-ea"/>
          <a:cs typeface="+mj-cs"/>
        </a:defRPr>
      </a:lvl1pPr>
      <a:lvl2pPr algn="l" rtl="0" eaLnBrk="0" fontAlgn="base" hangingPunct="0">
        <a:lnSpc>
          <a:spcPct val="80000"/>
        </a:lnSpc>
        <a:spcBef>
          <a:spcPct val="0"/>
        </a:spcBef>
        <a:spcAft>
          <a:spcPct val="0"/>
        </a:spcAft>
        <a:defRPr sz="5000">
          <a:solidFill>
            <a:srgbClr val="0D0D0D"/>
          </a:solidFill>
          <a:latin typeface="Tw Cen MT Condensed" panose="020B0606020104020203" pitchFamily="34" charset="0"/>
        </a:defRPr>
      </a:lvl2pPr>
      <a:lvl3pPr algn="l" rtl="0" eaLnBrk="0" fontAlgn="base" hangingPunct="0">
        <a:lnSpc>
          <a:spcPct val="80000"/>
        </a:lnSpc>
        <a:spcBef>
          <a:spcPct val="0"/>
        </a:spcBef>
        <a:spcAft>
          <a:spcPct val="0"/>
        </a:spcAft>
        <a:defRPr sz="5000">
          <a:solidFill>
            <a:srgbClr val="0D0D0D"/>
          </a:solidFill>
          <a:latin typeface="Tw Cen MT Condensed" panose="020B0606020104020203" pitchFamily="34" charset="0"/>
        </a:defRPr>
      </a:lvl3pPr>
      <a:lvl4pPr algn="l" rtl="0" eaLnBrk="0" fontAlgn="base" hangingPunct="0">
        <a:lnSpc>
          <a:spcPct val="80000"/>
        </a:lnSpc>
        <a:spcBef>
          <a:spcPct val="0"/>
        </a:spcBef>
        <a:spcAft>
          <a:spcPct val="0"/>
        </a:spcAft>
        <a:defRPr sz="5000">
          <a:solidFill>
            <a:srgbClr val="0D0D0D"/>
          </a:solidFill>
          <a:latin typeface="Tw Cen MT Condensed" panose="020B0606020104020203" pitchFamily="34" charset="0"/>
        </a:defRPr>
      </a:lvl4pPr>
      <a:lvl5pPr algn="l" rtl="0" eaLnBrk="0" fontAlgn="base" hangingPunct="0">
        <a:lnSpc>
          <a:spcPct val="80000"/>
        </a:lnSpc>
        <a:spcBef>
          <a:spcPct val="0"/>
        </a:spcBef>
        <a:spcAft>
          <a:spcPct val="0"/>
        </a:spcAft>
        <a:defRPr sz="5000">
          <a:solidFill>
            <a:srgbClr val="0D0D0D"/>
          </a:solidFill>
          <a:latin typeface="Tw Cen MT Condensed" panose="020B0606020104020203" pitchFamily="34" charset="0"/>
        </a:defRPr>
      </a:lvl5pPr>
      <a:lvl6pPr marL="457200" algn="l" rtl="0" fontAlgn="base">
        <a:lnSpc>
          <a:spcPct val="80000"/>
        </a:lnSpc>
        <a:spcBef>
          <a:spcPct val="0"/>
        </a:spcBef>
        <a:spcAft>
          <a:spcPct val="0"/>
        </a:spcAft>
        <a:defRPr sz="5000">
          <a:solidFill>
            <a:srgbClr val="0D0D0D"/>
          </a:solidFill>
          <a:latin typeface="Tw Cen MT Condensed" panose="020B0606020104020203" pitchFamily="34" charset="0"/>
        </a:defRPr>
      </a:lvl6pPr>
      <a:lvl7pPr marL="914400" algn="l" rtl="0" fontAlgn="base">
        <a:lnSpc>
          <a:spcPct val="80000"/>
        </a:lnSpc>
        <a:spcBef>
          <a:spcPct val="0"/>
        </a:spcBef>
        <a:spcAft>
          <a:spcPct val="0"/>
        </a:spcAft>
        <a:defRPr sz="5000">
          <a:solidFill>
            <a:srgbClr val="0D0D0D"/>
          </a:solidFill>
          <a:latin typeface="Tw Cen MT Condensed" panose="020B0606020104020203" pitchFamily="34" charset="0"/>
        </a:defRPr>
      </a:lvl7pPr>
      <a:lvl8pPr marL="1371600" algn="l" rtl="0" fontAlgn="base">
        <a:lnSpc>
          <a:spcPct val="80000"/>
        </a:lnSpc>
        <a:spcBef>
          <a:spcPct val="0"/>
        </a:spcBef>
        <a:spcAft>
          <a:spcPct val="0"/>
        </a:spcAft>
        <a:defRPr sz="5000">
          <a:solidFill>
            <a:srgbClr val="0D0D0D"/>
          </a:solidFill>
          <a:latin typeface="Tw Cen MT Condensed" panose="020B0606020104020203" pitchFamily="34" charset="0"/>
        </a:defRPr>
      </a:lvl8pPr>
      <a:lvl9pPr marL="1828800" algn="l" rtl="0" fontAlgn="base">
        <a:lnSpc>
          <a:spcPct val="80000"/>
        </a:lnSpc>
        <a:spcBef>
          <a:spcPct val="0"/>
        </a:spcBef>
        <a:spcAft>
          <a:spcPct val="0"/>
        </a:spcAft>
        <a:defRPr sz="5000">
          <a:solidFill>
            <a:srgbClr val="0D0D0D"/>
          </a:solidFill>
          <a:latin typeface="Tw Cen MT Condensed" panose="020B0606020104020203" pitchFamily="34" charset="0"/>
        </a:defRPr>
      </a:lvl9pPr>
    </p:titleStyle>
    <p:bodyStyle>
      <a:lvl1pPr marL="90488" indent="-90488" algn="l" rtl="0" eaLnBrk="0" fontAlgn="base" hangingPunct="0">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13" indent="-136525" algn="l" rtl="0" eaLnBrk="0" fontAlgn="base" hangingPunct="0">
        <a:lnSpc>
          <a:spcPct val="90000"/>
        </a:lnSpc>
        <a:spcBef>
          <a:spcPts val="200"/>
        </a:spcBef>
        <a:spcAft>
          <a:spcPts val="400"/>
        </a:spcAft>
        <a:buClr>
          <a:schemeClr val="accent1"/>
        </a:buClr>
        <a:buFont typeface="Wingdings 3" panose="05040102010807070707" pitchFamily="18" charset="2"/>
        <a:buChar char=""/>
        <a:defRPr kern="1200">
          <a:solidFill>
            <a:schemeClr val="tx1"/>
          </a:solidFill>
          <a:latin typeface="+mn-lt"/>
          <a:ea typeface="+mn-ea"/>
          <a:cs typeface="+mn-cs"/>
        </a:defRPr>
      </a:lvl2pPr>
      <a:lvl3pPr marL="447675" indent="-136525" algn="l" rtl="0" eaLnBrk="0" fontAlgn="base" hangingPunct="0">
        <a:lnSpc>
          <a:spcPct val="90000"/>
        </a:lnSpc>
        <a:spcBef>
          <a:spcPts val="200"/>
        </a:spcBef>
        <a:spcAft>
          <a:spcPts val="400"/>
        </a:spcAft>
        <a:buClr>
          <a:schemeClr val="accent1"/>
        </a:buClr>
        <a:buFont typeface="Wingdings 3" panose="05040102010807070707" pitchFamily="18" charset="2"/>
        <a:buChar char=""/>
        <a:defRPr sz="1400" kern="1200">
          <a:solidFill>
            <a:schemeClr val="tx1"/>
          </a:solidFill>
          <a:latin typeface="+mn-lt"/>
          <a:ea typeface="+mn-ea"/>
          <a:cs typeface="+mn-cs"/>
        </a:defRPr>
      </a:lvl3pPr>
      <a:lvl4pPr marL="593725" indent="-136525" algn="l" rtl="0" eaLnBrk="0" fontAlgn="base" hangingPunct="0">
        <a:lnSpc>
          <a:spcPct val="90000"/>
        </a:lnSpc>
        <a:spcBef>
          <a:spcPts val="200"/>
        </a:spcBef>
        <a:spcAft>
          <a:spcPts val="400"/>
        </a:spcAft>
        <a:buClr>
          <a:schemeClr val="accent1"/>
        </a:buClr>
        <a:buFont typeface="Wingdings 3" panose="05040102010807070707" pitchFamily="18" charset="2"/>
        <a:buChar char=""/>
        <a:defRPr sz="1400" kern="1200">
          <a:solidFill>
            <a:schemeClr val="tx1"/>
          </a:solidFill>
          <a:latin typeface="+mn-lt"/>
          <a:ea typeface="+mn-ea"/>
          <a:cs typeface="+mn-cs"/>
        </a:defRPr>
      </a:lvl4pPr>
      <a:lvl5pPr marL="776288" indent="-136525" algn="l" rtl="0" eaLnBrk="0" fontAlgn="base" hangingPunct="0">
        <a:lnSpc>
          <a:spcPct val="90000"/>
        </a:lnSpc>
        <a:spcBef>
          <a:spcPts val="200"/>
        </a:spcBef>
        <a:spcAft>
          <a:spcPts val="400"/>
        </a:spcAft>
        <a:buClr>
          <a:schemeClr val="accent1"/>
        </a:buClr>
        <a:buFont typeface="Wingdings 3" panose="05040102010807070707"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28506665"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hyperlink" Target="http://www.scielo.br/scielo.php?script=sci_arttext&amp;pid=S0021-75572017000400328&amp;lng=en&amp;nrm=iso&amp;tlng=pt" TargetMode="External"/><Relationship Id="rId4" Type="http://schemas.openxmlformats.org/officeDocument/2006/relationships/hyperlink" Target="https://www.ncbi.nlm.nih.gov/pubmed?linkname=pubmed_pubmed&amp;from_uid=28506665"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www.scielo.br/scielo.php?script=sci_arttext&amp;pid=S0021-75572017000400328&amp;lng=en&amp;nrm=iso&amp;tlng=pt#B2" TargetMode="External"/><Relationship Id="rId2" Type="http://schemas.openxmlformats.org/officeDocument/2006/relationships/hyperlink" Target="http://www.scielo.br/scielo.php?script=sci_arttext&amp;pid=S0021-75572017000400328&amp;lng=en&amp;nrm=iso&amp;tlng=pt#B1" TargetMode="External"/><Relationship Id="rId1" Type="http://schemas.openxmlformats.org/officeDocument/2006/relationships/slideLayout" Target="../slideLayouts/slideLayout2.xml"/><Relationship Id="rId6" Type="http://schemas.openxmlformats.org/officeDocument/2006/relationships/hyperlink" Target="http://www.scielo.br/scielo.php?script=sci_arttext&amp;pid=S0021-75572017000400328&amp;lng=en&amp;nrm=iso&amp;tlng=pt#B5" TargetMode="External"/><Relationship Id="rId5" Type="http://schemas.openxmlformats.org/officeDocument/2006/relationships/hyperlink" Target="http://www.scielo.br/scielo.php?script=sci_arttext&amp;pid=S0021-75572017000400328&amp;lng=en&amp;nrm=iso&amp;tlng=pt#B4" TargetMode="External"/><Relationship Id="rId4" Type="http://schemas.openxmlformats.org/officeDocument/2006/relationships/hyperlink" Target="http://www.scielo.br/scielo.php?script=sci_arttext&amp;pid=S0021-75572017000400328&amp;lng=en&amp;nrm=iso&amp;tlng=pt#B3"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www.scielo.br/scielo.php?script=sci_arttext&amp;pid=S0021-75572017000400328&amp;lng=en&amp;nrm=iso&amp;tlng=pt#B7" TargetMode="External"/><Relationship Id="rId2" Type="http://schemas.openxmlformats.org/officeDocument/2006/relationships/hyperlink" Target="http://www.scielo.br/scielo.php?script=sci_arttext&amp;pid=S0021-75572017000400328&amp;lng=en&amp;nrm=iso&amp;tlng=pt#B5" TargetMode="External"/><Relationship Id="rId1" Type="http://schemas.openxmlformats.org/officeDocument/2006/relationships/slideLayout" Target="../slideLayouts/slideLayout2.xml"/><Relationship Id="rId4" Type="http://schemas.openxmlformats.org/officeDocument/2006/relationships/hyperlink" Target="http://www.scielo.br/scielo.php?script=sci_arttext&amp;pid=S0021-75572017000400328&amp;lng=en&amp;nrm=iso&amp;tlng=pt#B8" TargetMode="External"/></Relationships>
</file>

<file path=ppt/slides/_rels/slide4.xml.rels><?xml version="1.0" encoding="UTF-8" standalone="yes"?>
<Relationships xmlns="http://schemas.openxmlformats.org/package/2006/relationships"><Relationship Id="rId8" Type="http://schemas.openxmlformats.org/officeDocument/2006/relationships/hyperlink" Target="http://www.scielo.br/scielo.php?script=sci_arttext&amp;pid=S0021-75572017000400328&amp;lng=en&amp;nrm=iso&amp;tlng=pt#B12" TargetMode="External"/><Relationship Id="rId13" Type="http://schemas.openxmlformats.org/officeDocument/2006/relationships/hyperlink" Target="http://www.scielo.br/scielo.php?script=sci_arttext&amp;pid=S0021-75572017000400328&amp;lng=en&amp;nrm=iso&amp;tlng=pt#B17" TargetMode="External"/><Relationship Id="rId3" Type="http://schemas.openxmlformats.org/officeDocument/2006/relationships/hyperlink" Target="http://www.scielo.br/scielo.php?script=sci_arttext&amp;pid=S0021-75572017000400328&amp;lng=en&amp;nrm=iso&amp;tlng=pt#B8" TargetMode="External"/><Relationship Id="rId7" Type="http://schemas.openxmlformats.org/officeDocument/2006/relationships/hyperlink" Target="http://www.scielo.br/scielo.php?script=sci_arttext&amp;pid=S0021-75572017000400328&amp;lng=en&amp;nrm=iso&amp;tlng=pt#B11" TargetMode="External"/><Relationship Id="rId12" Type="http://schemas.openxmlformats.org/officeDocument/2006/relationships/hyperlink" Target="http://www.scielo.br/scielo.php?script=sci_arttext&amp;pid=S0021-75572017000400328&amp;lng=en&amp;nrm=iso&amp;tlng=pt#B16" TargetMode="External"/><Relationship Id="rId2" Type="http://schemas.openxmlformats.org/officeDocument/2006/relationships/hyperlink" Target="http://www.scielo.br/scielo.php?script=sci_arttext&amp;pid=S0021-75572017000400328&amp;lng=en&amp;nrm=iso&amp;tlng=pt#B3" TargetMode="External"/><Relationship Id="rId1" Type="http://schemas.openxmlformats.org/officeDocument/2006/relationships/slideLayout" Target="../slideLayouts/slideLayout2.xml"/><Relationship Id="rId6" Type="http://schemas.openxmlformats.org/officeDocument/2006/relationships/hyperlink" Target="http://www.scielo.br/scielo.php?script=sci_arttext&amp;pid=S0021-75572017000400328&amp;lng=en&amp;nrm=iso&amp;tlng=pt#B10" TargetMode="External"/><Relationship Id="rId11" Type="http://schemas.openxmlformats.org/officeDocument/2006/relationships/hyperlink" Target="http://www.scielo.br/scielo.php?script=sci_arttext&amp;pid=S0021-75572017000400328&amp;lng=en&amp;nrm=iso&amp;tlng=pt#B15" TargetMode="External"/><Relationship Id="rId5" Type="http://schemas.openxmlformats.org/officeDocument/2006/relationships/hyperlink" Target="http://www.scielo.br/scielo.php?script=sci_arttext&amp;pid=S0021-75572017000400328&amp;lng=en&amp;nrm=iso&amp;tlng=pt#B9" TargetMode="External"/><Relationship Id="rId10" Type="http://schemas.openxmlformats.org/officeDocument/2006/relationships/hyperlink" Target="http://www.scielo.br/scielo.php?script=sci_arttext&amp;pid=S0021-75572017000400328&amp;lng=en&amp;nrm=iso&amp;tlng=pt#B14" TargetMode="External"/><Relationship Id="rId4" Type="http://schemas.openxmlformats.org/officeDocument/2006/relationships/hyperlink" Target="http://www.scielo.br/scielo.php?script=sci_arttext&amp;pid=S0021-75572017000400328&amp;lng=en&amp;nrm=iso&amp;tlng=pt#B5" TargetMode="External"/><Relationship Id="rId9" Type="http://schemas.openxmlformats.org/officeDocument/2006/relationships/hyperlink" Target="http://www.scielo.br/scielo.php?script=sci_arttext&amp;pid=S0021-75572017000400328&amp;lng=en&amp;nrm=iso&amp;tlng=pt#B13"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www.scielo.br/scielo.php?script=sci_arttext&amp;pid=S0021-75572017000400328&amp;lng=en&amp;nrm=iso&amp;tlng=pt#B18" TargetMode="External"/><Relationship Id="rId2" Type="http://schemas.openxmlformats.org/officeDocument/2006/relationships/hyperlink" Target="http://www.scielo.br/scielo.php?script=sci_arttext&amp;pid=S0021-75572017000400328&amp;lng=en&amp;nrm=iso&amp;tlng=pt#B6"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www.scielo.br/scielo.php?script=sci_arttext&amp;pid=S0021-75572017000400328&amp;lng=en&amp;nrm=iso&amp;tlng=pt#t3"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www.scielo.br/scielo.php?script=sci_arttext&amp;pid=S0021-75572017000400328&amp;lng=en&amp;nrm=iso&amp;tlng=pt#B22" TargetMode="External"/><Relationship Id="rId2" Type="http://schemas.openxmlformats.org/officeDocument/2006/relationships/hyperlink" Target="http://www.scielo.br/scielo.php?script=sci_arttext&amp;pid=S0021-75572017000400328&amp;lng=en&amp;nrm=iso&amp;tlng=pt#B19" TargetMode="External"/><Relationship Id="rId1" Type="http://schemas.openxmlformats.org/officeDocument/2006/relationships/slideLayout" Target="../slideLayouts/slideLayout2.xml"/><Relationship Id="rId4" Type="http://schemas.openxmlformats.org/officeDocument/2006/relationships/hyperlink" Target="http://www.scielo.br/scielo.php?script=sci_arttext&amp;pid=S0021-75572017000400328&amp;lng=en&amp;nrm=iso&amp;tlng=pt#B11" TargetMode="External"/></Relationships>
</file>

<file path=ppt/slides/_rels/slide24.xml.rels><?xml version="1.0" encoding="UTF-8" standalone="yes"?>
<Relationships xmlns="http://schemas.openxmlformats.org/package/2006/relationships"><Relationship Id="rId8" Type="http://schemas.openxmlformats.org/officeDocument/2006/relationships/hyperlink" Target="http://www.scielo.br/scielo.php?script=sci_arttext&amp;pid=S0021-75572017000400328&amp;lng=en&amp;nrm=iso&amp;tlng=pt#B26" TargetMode="External"/><Relationship Id="rId3" Type="http://schemas.openxmlformats.org/officeDocument/2006/relationships/hyperlink" Target="http://www.scielo.br/scielo.php?script=sci_arttext&amp;pid=S0021-75572017000400328&amp;lng=en&amp;nrm=iso&amp;tlng=pt#B23" TargetMode="External"/><Relationship Id="rId7" Type="http://schemas.openxmlformats.org/officeDocument/2006/relationships/hyperlink" Target="http://www.scielo.br/scielo.php?script=sci_arttext&amp;pid=S0021-75572017000400328&amp;lng=en&amp;nrm=iso&amp;tlng=pt#B13" TargetMode="External"/><Relationship Id="rId2" Type="http://schemas.openxmlformats.org/officeDocument/2006/relationships/hyperlink" Target="http://www.scielo.br/scielo.php?script=sci_arttext&amp;pid=S0021-75572017000400328&amp;lng=en&amp;nrm=iso&amp;tlng=pt#B21" TargetMode="External"/><Relationship Id="rId1" Type="http://schemas.openxmlformats.org/officeDocument/2006/relationships/slideLayout" Target="../slideLayouts/slideLayout2.xml"/><Relationship Id="rId6" Type="http://schemas.openxmlformats.org/officeDocument/2006/relationships/hyperlink" Target="http://www.scielo.br/scielo.php?script=sci_arttext&amp;pid=S0021-75572017000400328&amp;lng=en&amp;nrm=iso&amp;tlng=pt#B10" TargetMode="External"/><Relationship Id="rId11" Type="http://schemas.openxmlformats.org/officeDocument/2006/relationships/hyperlink" Target="http://www.scielo.br/scielo.php?script=sci_arttext&amp;pid=S0021-75572017000400328&amp;lng=en&amp;nrm=iso&amp;tlng=pt#B14" TargetMode="External"/><Relationship Id="rId5" Type="http://schemas.openxmlformats.org/officeDocument/2006/relationships/hyperlink" Target="http://www.scielo.br/scielo.php?script=sci_arttext&amp;pid=S0021-75572017000400328&amp;lng=en&amp;nrm=iso&amp;tlng=pt#B15" TargetMode="External"/><Relationship Id="rId10" Type="http://schemas.openxmlformats.org/officeDocument/2006/relationships/hyperlink" Target="http://www.scielo.br/scielo.php?script=sci_arttext&amp;pid=S0021-75572017000400328&amp;lng=en&amp;nrm=iso&amp;tlng=pt#B28" TargetMode="External"/><Relationship Id="rId4" Type="http://schemas.openxmlformats.org/officeDocument/2006/relationships/hyperlink" Target="http://www.scielo.br/scielo.php?script=sci_arttext&amp;pid=S0021-75572017000400328&amp;lng=en&amp;nrm=iso&amp;tlng=pt#B25" TargetMode="External"/><Relationship Id="rId9" Type="http://schemas.openxmlformats.org/officeDocument/2006/relationships/hyperlink" Target="http://www.scielo.br/scielo.php?script=sci_arttext&amp;pid=S0021-75572017000400328&amp;lng=en&amp;nrm=iso&amp;tlng=pt#B27" TargetMode="External"/></Relationships>
</file>

<file path=ppt/slides/_rels/slide25.xml.rels><?xml version="1.0" encoding="UTF-8" standalone="yes"?>
<Relationships xmlns="http://schemas.openxmlformats.org/package/2006/relationships"><Relationship Id="rId8" Type="http://schemas.openxmlformats.org/officeDocument/2006/relationships/hyperlink" Target="http://www.scielo.br/scielo.php?script=sci_arttext&amp;pid=S0021-75572017000400328&amp;lng=en&amp;nrm=iso&amp;tlng=pt#B30" TargetMode="External"/><Relationship Id="rId3" Type="http://schemas.openxmlformats.org/officeDocument/2006/relationships/hyperlink" Target="http://www.scielo.br/scielo.php?script=sci_arttext&amp;pid=S0021-75572017000400328&amp;lng=en&amp;nrm=iso&amp;tlng=pt#B12" TargetMode="External"/><Relationship Id="rId7" Type="http://schemas.openxmlformats.org/officeDocument/2006/relationships/hyperlink" Target="http://www.scielo.br/scielo.php?script=sci_arttext&amp;pid=S0021-75572017000400328&amp;lng=en&amp;nrm=iso&amp;tlng=pt#B29" TargetMode="External"/><Relationship Id="rId2" Type="http://schemas.openxmlformats.org/officeDocument/2006/relationships/hyperlink" Target="http://www.scielo.br/scielo.php?script=sci_arttext&amp;pid=S0021-75572017000400328&amp;lng=en&amp;nrm=iso&amp;tlng=pt#B10" TargetMode="External"/><Relationship Id="rId1" Type="http://schemas.openxmlformats.org/officeDocument/2006/relationships/slideLayout" Target="../slideLayouts/slideLayout2.xml"/><Relationship Id="rId6" Type="http://schemas.openxmlformats.org/officeDocument/2006/relationships/hyperlink" Target="http://www.scielo.br/scielo.php?script=sci_arttext&amp;pid=S0021-75572017000400328&amp;lng=en&amp;nrm=iso&amp;tlng=pt#B21" TargetMode="External"/><Relationship Id="rId5" Type="http://schemas.openxmlformats.org/officeDocument/2006/relationships/hyperlink" Target="http://www.scielo.br/scielo.php?script=sci_arttext&amp;pid=S0021-75572017000400328&amp;lng=en&amp;nrm=iso&amp;tlng=pt#B17" TargetMode="External"/><Relationship Id="rId4" Type="http://schemas.openxmlformats.org/officeDocument/2006/relationships/hyperlink" Target="http://www.scielo.br/scielo.php?script=sci_arttext&amp;pid=S0021-75572017000400328&amp;lng=en&amp;nrm=iso&amp;tlng=pt#B13" TargetMode="External"/><Relationship Id="rId9" Type="http://schemas.openxmlformats.org/officeDocument/2006/relationships/hyperlink" Target="http://www.scielo.br/scielo.php?script=sci_arttext&amp;pid=S0021-75572017000400328&amp;lng=en&amp;nrm=iso&amp;tlng=pt#B14" TargetMode="External"/></Relationships>
</file>

<file path=ppt/slides/_rels/slide26.xml.rels><?xml version="1.0" encoding="UTF-8" standalone="yes"?>
<Relationships xmlns="http://schemas.openxmlformats.org/package/2006/relationships"><Relationship Id="rId3" Type="http://schemas.openxmlformats.org/officeDocument/2006/relationships/hyperlink" Target="http://www.scielo.br/scielo.php?script=sci_arttext&amp;pid=S0021-75572017000400328&amp;lng=en&amp;nrm=iso&amp;tlng=pt#B12" TargetMode="External"/><Relationship Id="rId2" Type="http://schemas.openxmlformats.org/officeDocument/2006/relationships/hyperlink" Target="http://www.scielo.br/scielo.php?script=sci_arttext&amp;pid=S0021-75572017000400328&amp;lng=en&amp;nrm=iso&amp;tlng=pt#B11"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www.scielo.br/scielo.php?script=sci_arttext&amp;pid=S0021-75572017000400328&amp;lng=en&amp;nrm=iso&amp;tlng=pt#B13" TargetMode="External"/><Relationship Id="rId2" Type="http://schemas.openxmlformats.org/officeDocument/2006/relationships/hyperlink" Target="http://www.scielo.br/scielo.php?script=sci_arttext&amp;pid=S0021-75572017000400328&amp;lng=en&amp;nrm=iso&amp;tlng=pt#B10" TargetMode="External"/><Relationship Id="rId1" Type="http://schemas.openxmlformats.org/officeDocument/2006/relationships/slideLayout" Target="../slideLayouts/slideLayout2.xml"/><Relationship Id="rId5" Type="http://schemas.openxmlformats.org/officeDocument/2006/relationships/hyperlink" Target="http://www.scielo.br/scielo.php?script=sci_arttext&amp;pid=S0021-75572017000400328&amp;lng=en&amp;nrm=iso&amp;tlng=pt#B31" TargetMode="External"/><Relationship Id="rId4" Type="http://schemas.openxmlformats.org/officeDocument/2006/relationships/hyperlink" Target="http://www.scielo.br/scielo.php?script=sci_arttext&amp;pid=S0021-75572017000400328&amp;lng=en&amp;nrm=iso&amp;tlng=pt#B23" TargetMode="External"/></Relationships>
</file>

<file path=ppt/slides/_rels/slide28.xml.rels><?xml version="1.0" encoding="UTF-8" standalone="yes"?>
<Relationships xmlns="http://schemas.openxmlformats.org/package/2006/relationships"><Relationship Id="rId3" Type="http://schemas.openxmlformats.org/officeDocument/2006/relationships/hyperlink" Target="http://www.scielo.br/scielo.php?script=sci_arttext&amp;pid=S0021-75572017000400328&amp;lng=en&amp;nrm=iso&amp;tlng=pt#B26" TargetMode="External"/><Relationship Id="rId2" Type="http://schemas.openxmlformats.org/officeDocument/2006/relationships/hyperlink" Target="http://www.scielo.br/scielo.php?script=sci_arttext&amp;pid=S0021-75572017000400328&amp;lng=en&amp;nrm=iso&amp;tlng=pt#B20" TargetMode="External"/><Relationship Id="rId1" Type="http://schemas.openxmlformats.org/officeDocument/2006/relationships/slideLayout" Target="../slideLayouts/slideLayout2.xml"/><Relationship Id="rId4" Type="http://schemas.openxmlformats.org/officeDocument/2006/relationships/hyperlink" Target="http://www.scielo.br/scielo.php?script=sci_arttext&amp;pid=S0021-75572017000400328&amp;lng=en&amp;nrm=iso&amp;tlng=pt#B32" TargetMode="External"/></Relationships>
</file>

<file path=ppt/slides/_rels/slide29.xml.rels><?xml version="1.0" encoding="UTF-8" standalone="yes"?>
<Relationships xmlns="http://schemas.openxmlformats.org/package/2006/relationships"><Relationship Id="rId3" Type="http://schemas.openxmlformats.org/officeDocument/2006/relationships/hyperlink" Target="http://www.scielo.br/scielo.php?script=sci_arttext&amp;pid=S0021-75572017000400328&amp;lng=en&amp;nrm=iso&amp;tlng=pt#B12" TargetMode="External"/><Relationship Id="rId2" Type="http://schemas.openxmlformats.org/officeDocument/2006/relationships/hyperlink" Target="http://www.scielo.br/scielo.php?script=sci_arttext&amp;pid=S0021-75572017000400328&amp;lng=en&amp;nrm=iso&amp;tlng=pt#B10" TargetMode="External"/><Relationship Id="rId1" Type="http://schemas.openxmlformats.org/officeDocument/2006/relationships/slideLayout" Target="../slideLayouts/slideLayout2.xml"/><Relationship Id="rId4" Type="http://schemas.openxmlformats.org/officeDocument/2006/relationships/hyperlink" Target="http://www.scielo.br/scielo.php?script=sci_arttext&amp;pid=S0021-75572017000400328&amp;lng=en&amp;nrm=iso&amp;tlng=pt#B11" TargetMode="External"/></Relationships>
</file>

<file path=ppt/slides/_rels/slide30.xml.rels><?xml version="1.0" encoding="UTF-8" standalone="yes"?>
<Relationships xmlns="http://schemas.openxmlformats.org/package/2006/relationships"><Relationship Id="rId8" Type="http://schemas.openxmlformats.org/officeDocument/2006/relationships/hyperlink" Target="http://www.scielo.br/scielo.php?script=sci_arttext&amp;pid=S0021-75572017000400328&amp;lng=en&amp;nrm=iso&amp;tlng=pt#B24" TargetMode="External"/><Relationship Id="rId3" Type="http://schemas.openxmlformats.org/officeDocument/2006/relationships/hyperlink" Target="http://www.scielo.br/scielo.php?script=sci_arttext&amp;pid=S0021-75572017000400328&amp;lng=en&amp;nrm=iso&amp;tlng=pt#B13" TargetMode="External"/><Relationship Id="rId7" Type="http://schemas.openxmlformats.org/officeDocument/2006/relationships/hyperlink" Target="http://www.scielo.br/scielo.php?script=sci_arttext&amp;pid=S0021-75572017000400328&amp;lng=en&amp;nrm=iso&amp;tlng=pt#B12" TargetMode="External"/><Relationship Id="rId2" Type="http://schemas.openxmlformats.org/officeDocument/2006/relationships/hyperlink" Target="http://www.scielo.br/scielo.php?script=sci_arttext&amp;pid=S0021-75572017000400328&amp;lng=en&amp;nrm=iso&amp;tlng=pt#B10" TargetMode="External"/><Relationship Id="rId1" Type="http://schemas.openxmlformats.org/officeDocument/2006/relationships/slideLayout" Target="../slideLayouts/slideLayout2.xml"/><Relationship Id="rId6" Type="http://schemas.openxmlformats.org/officeDocument/2006/relationships/hyperlink" Target="http://www.scielo.br/scielo.php?script=sci_arttext&amp;pid=S0021-75572017000400328&amp;lng=en&amp;nrm=iso&amp;tlng=pt#B34" TargetMode="External"/><Relationship Id="rId5" Type="http://schemas.openxmlformats.org/officeDocument/2006/relationships/hyperlink" Target="http://www.scielo.br/scielo.php?script=sci_arttext&amp;pid=S0021-75572017000400328&amp;lng=en&amp;nrm=iso&amp;tlng=pt#B33" TargetMode="External"/><Relationship Id="rId4" Type="http://schemas.openxmlformats.org/officeDocument/2006/relationships/hyperlink" Target="http://www.scielo.br/scielo.php?script=sci_arttext&amp;pid=S0021-75572017000400328&amp;lng=en&amp;nrm=iso&amp;tlng=pt#B23" TargetMode="External"/><Relationship Id="rId9" Type="http://schemas.openxmlformats.org/officeDocument/2006/relationships/hyperlink" Target="http://www.scielo.br/scielo.php?script=sci_arttext&amp;pid=S0021-75572017000400328&amp;lng=en&amp;nrm=iso&amp;tlng=pt#B11" TargetMode="External"/></Relationships>
</file>

<file path=ppt/slides/_rels/slide31.xml.rels><?xml version="1.0" encoding="UTF-8" standalone="yes"?>
<Relationships xmlns="http://schemas.openxmlformats.org/package/2006/relationships"><Relationship Id="rId3" Type="http://schemas.openxmlformats.org/officeDocument/2006/relationships/hyperlink" Target="http://www.scielo.br/scielo.php?script=sci_arttext&amp;pid=S0021-75572017000400328&amp;lng=en&amp;nrm=iso&amp;tlng=pt#B12" TargetMode="External"/><Relationship Id="rId7" Type="http://schemas.openxmlformats.org/officeDocument/2006/relationships/hyperlink" Target="http://www.scielo.br/scielo.php?script=sci_arttext&amp;pid=S0021-75572017000400328&amp;lng=en&amp;nrm=iso&amp;tlng=pt#B35" TargetMode="External"/><Relationship Id="rId2" Type="http://schemas.openxmlformats.org/officeDocument/2006/relationships/hyperlink" Target="http://www.scielo.br/scielo.php?script=sci_arttext&amp;pid=S0021-75572017000400328&amp;lng=en&amp;nrm=iso&amp;tlng=pt#B10" TargetMode="External"/><Relationship Id="rId1" Type="http://schemas.openxmlformats.org/officeDocument/2006/relationships/slideLayout" Target="../slideLayouts/slideLayout2.xml"/><Relationship Id="rId6" Type="http://schemas.openxmlformats.org/officeDocument/2006/relationships/hyperlink" Target="http://www.scielo.br/scielo.php?script=sci_arttext&amp;pid=S0021-75572017000400328&amp;lng=en&amp;nrm=iso&amp;tlng=pt#B33" TargetMode="External"/><Relationship Id="rId5" Type="http://schemas.openxmlformats.org/officeDocument/2006/relationships/hyperlink" Target="http://www.scielo.br/scielo.php?script=sci_arttext&amp;pid=S0021-75572017000400328&amp;lng=en&amp;nrm=iso&amp;tlng=pt#B23" TargetMode="External"/><Relationship Id="rId4" Type="http://schemas.openxmlformats.org/officeDocument/2006/relationships/hyperlink" Target="http://www.scielo.br/scielo.php?script=sci_arttext&amp;pid=S0021-75572017000400328&amp;lng=en&amp;nrm=iso&amp;tlng=pt#B13" TargetMode="External"/></Relationships>
</file>

<file path=ppt/slides/_rels/slide32.xml.rels><?xml version="1.0" encoding="UTF-8" standalone="yes"?>
<Relationships xmlns="http://schemas.openxmlformats.org/package/2006/relationships"><Relationship Id="rId3" Type="http://schemas.openxmlformats.org/officeDocument/2006/relationships/hyperlink" Target="http://www.scielo.br/scielo.php?script=sci_arttext&amp;pid=S0021-75572017000400328&amp;lng=en&amp;nrm=iso&amp;tlng=pt#B27" TargetMode="External"/><Relationship Id="rId2" Type="http://schemas.openxmlformats.org/officeDocument/2006/relationships/hyperlink" Target="http://www.scielo.br/scielo.php?script=sci_arttext&amp;pid=S0021-75572017000400328&amp;lng=en&amp;nrm=iso&amp;tlng=pt#B24" TargetMode="External"/><Relationship Id="rId1" Type="http://schemas.openxmlformats.org/officeDocument/2006/relationships/slideLayout" Target="../slideLayouts/slideLayout2.xml"/><Relationship Id="rId6" Type="http://schemas.openxmlformats.org/officeDocument/2006/relationships/hyperlink" Target="http://www.scielo.br/scielo.php?script=sci_arttext&amp;pid=S0021-75572017000400328&amp;lng=en&amp;nrm=iso&amp;tlng=pt#B12" TargetMode="External"/><Relationship Id="rId5" Type="http://schemas.openxmlformats.org/officeDocument/2006/relationships/hyperlink" Target="http://www.scielo.br/scielo.php?script=sci_arttext&amp;pid=S0021-75572017000400328&amp;lng=en&amp;nrm=iso&amp;tlng=pt#B11" TargetMode="External"/><Relationship Id="rId4" Type="http://schemas.openxmlformats.org/officeDocument/2006/relationships/hyperlink" Target="http://www.scielo.br/scielo.php?script=sci_arttext&amp;pid=S0021-75572017000400328&amp;lng=en&amp;nrm=iso&amp;tlng=pt#B35" TargetMode="External"/></Relationships>
</file>

<file path=ppt/slides/_rels/slide33.xml.rels><?xml version="1.0" encoding="UTF-8" standalone="yes"?>
<Relationships xmlns="http://schemas.openxmlformats.org/package/2006/relationships"><Relationship Id="rId8" Type="http://schemas.openxmlformats.org/officeDocument/2006/relationships/hyperlink" Target="http://www.scielo.br/scielo.php?script=sci_arttext&amp;pid=S0021-75572017000400328&amp;lng=en&amp;nrm=iso&amp;tlng=pt#B38" TargetMode="External"/><Relationship Id="rId3" Type="http://schemas.openxmlformats.org/officeDocument/2006/relationships/hyperlink" Target="http://www.scielo.br/scielo.php?script=sci_arttext&amp;pid=S0021-75572017000400328&amp;lng=en&amp;nrm=iso&amp;tlng=pt#B20" TargetMode="External"/><Relationship Id="rId7" Type="http://schemas.openxmlformats.org/officeDocument/2006/relationships/hyperlink" Target="http://www.scielo.br/scielo.php?script=sci_arttext&amp;pid=S0021-75572017000400328&amp;lng=en&amp;nrm=iso&amp;tlng=pt#B36" TargetMode="External"/><Relationship Id="rId2" Type="http://schemas.openxmlformats.org/officeDocument/2006/relationships/hyperlink" Target="http://www.scielo.br/scielo.php?script=sci_arttext&amp;pid=S0021-75572017000400328&amp;lng=en&amp;nrm=iso&amp;tlng=pt#B17" TargetMode="External"/><Relationship Id="rId1" Type="http://schemas.openxmlformats.org/officeDocument/2006/relationships/slideLayout" Target="../slideLayouts/slideLayout2.xml"/><Relationship Id="rId6" Type="http://schemas.openxmlformats.org/officeDocument/2006/relationships/hyperlink" Target="http://www.scielo.br/scielo.php?script=sci_arttext&amp;pid=S0021-75572017000400328&amp;lng=en&amp;nrm=iso&amp;tlng=pt#B31" TargetMode="External"/><Relationship Id="rId5" Type="http://schemas.openxmlformats.org/officeDocument/2006/relationships/hyperlink" Target="http://www.scielo.br/scielo.php?script=sci_arttext&amp;pid=S0021-75572017000400328&amp;lng=en&amp;nrm=iso&amp;tlng=pt#B25" TargetMode="External"/><Relationship Id="rId4" Type="http://schemas.openxmlformats.org/officeDocument/2006/relationships/hyperlink" Target="http://www.scielo.br/scielo.php?script=sci_arttext&amp;pid=S0021-75572017000400328&amp;lng=en&amp;nrm=iso&amp;tlng=pt#B23" TargetMode="External"/><Relationship Id="rId9" Type="http://schemas.openxmlformats.org/officeDocument/2006/relationships/hyperlink" Target="http://www.scielo.br/scielo.php?script=sci_arttext&amp;pid=S0021-75572017000400328&amp;lng=en&amp;nrm=iso&amp;tlng=pt#t4" TargetMode="External"/></Relationships>
</file>

<file path=ppt/slides/_rels/slide3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8" Type="http://schemas.openxmlformats.org/officeDocument/2006/relationships/hyperlink" Target="http://www.scielo.br/scielo.php?script=sci_arttext&amp;pid=S0021-75572017000400328&amp;lng=en&amp;nrm=iso&amp;tlng=pt#B24" TargetMode="External"/><Relationship Id="rId3" Type="http://schemas.openxmlformats.org/officeDocument/2006/relationships/hyperlink" Target="http://www.scielo.br/scielo.php?script=sci_arttext&amp;pid=S0021-75572017000400328&amp;lng=en&amp;nrm=iso&amp;tlng=pt#B22" TargetMode="External"/><Relationship Id="rId7" Type="http://schemas.openxmlformats.org/officeDocument/2006/relationships/hyperlink" Target="http://www.scielo.br/scielo.php?script=sci_arttext&amp;pid=S0021-75572017000400328&amp;lng=en&amp;nrm=iso&amp;tlng=pt#B23" TargetMode="External"/><Relationship Id="rId12" Type="http://schemas.openxmlformats.org/officeDocument/2006/relationships/hyperlink" Target="http://www.scielo.br/scielo.php?script=sci_arttext&amp;pid=S0021-75572017000400328&amp;lng=en&amp;nrm=iso&amp;tlng=pt#B27" TargetMode="External"/><Relationship Id="rId2" Type="http://schemas.openxmlformats.org/officeDocument/2006/relationships/hyperlink" Target="http://www.scielo.br/scielo.php?script=sci_arttext&amp;pid=S0021-75572017000400328&amp;lng=en&amp;nrm=iso&amp;tlng=pt#B17" TargetMode="External"/><Relationship Id="rId1" Type="http://schemas.openxmlformats.org/officeDocument/2006/relationships/slideLayout" Target="../slideLayouts/slideLayout2.xml"/><Relationship Id="rId6" Type="http://schemas.openxmlformats.org/officeDocument/2006/relationships/hyperlink" Target="http://www.scielo.br/scielo.php?script=sci_arttext&amp;pid=S0021-75572017000400328&amp;lng=en&amp;nrm=iso&amp;tlng=pt#B13" TargetMode="External"/><Relationship Id="rId11" Type="http://schemas.openxmlformats.org/officeDocument/2006/relationships/hyperlink" Target="http://www.scielo.br/scielo.php?script=sci_arttext&amp;pid=S0021-75572017000400328&amp;lng=en&amp;nrm=iso&amp;tlng=pt#B12" TargetMode="External"/><Relationship Id="rId5" Type="http://schemas.openxmlformats.org/officeDocument/2006/relationships/hyperlink" Target="http://www.scielo.br/scielo.php?script=sci_arttext&amp;pid=S0021-75572017000400328&amp;lng=en&amp;nrm=iso&amp;tlng=pt#B37" TargetMode="External"/><Relationship Id="rId10" Type="http://schemas.openxmlformats.org/officeDocument/2006/relationships/hyperlink" Target="http://www.scielo.br/scielo.php?script=sci_arttext&amp;pid=S0021-75572017000400328&amp;lng=en&amp;nrm=iso&amp;tlng=pt#B32" TargetMode="External"/><Relationship Id="rId4" Type="http://schemas.openxmlformats.org/officeDocument/2006/relationships/hyperlink" Target="http://www.scielo.br/scielo.php?script=sci_arttext&amp;pid=S0021-75572017000400328&amp;lng=en&amp;nrm=iso&amp;tlng=pt#B36" TargetMode="External"/><Relationship Id="rId9" Type="http://schemas.openxmlformats.org/officeDocument/2006/relationships/hyperlink" Target="http://www.scielo.br/scielo.php?script=sci_arttext&amp;pid=S0021-75572017000400328&amp;lng=en&amp;nrm=iso&amp;tlng=pt#B19" TargetMode="External"/></Relationships>
</file>

<file path=ppt/slides/_rels/slide36.xml.rels><?xml version="1.0" encoding="UTF-8" standalone="yes"?>
<Relationships xmlns="http://schemas.openxmlformats.org/package/2006/relationships"><Relationship Id="rId8" Type="http://schemas.openxmlformats.org/officeDocument/2006/relationships/hyperlink" Target="http://www.scielo.br/scielo.php?script=sci_arttext&amp;pid=S0021-75572017000400328&amp;lng=en&amp;nrm=iso&amp;tlng=pt#B33" TargetMode="External"/><Relationship Id="rId3" Type="http://schemas.openxmlformats.org/officeDocument/2006/relationships/hyperlink" Target="http://www.scielo.br/scielo.php?script=sci_arttext&amp;pid=S0021-75572017000400328&amp;lng=en&amp;nrm=iso&amp;tlng=pt#B12" TargetMode="External"/><Relationship Id="rId7" Type="http://schemas.openxmlformats.org/officeDocument/2006/relationships/hyperlink" Target="http://www.scielo.br/scielo.php?script=sci_arttext&amp;pid=S0021-75572017000400328&amp;lng=en&amp;nrm=iso&amp;tlng=pt#B26" TargetMode="External"/><Relationship Id="rId2" Type="http://schemas.openxmlformats.org/officeDocument/2006/relationships/hyperlink" Target="http://www.scielo.br/scielo.php?script=sci_arttext&amp;pid=S0021-75572017000400328&amp;lng=en&amp;nrm=iso&amp;tlng=pt#B10" TargetMode="External"/><Relationship Id="rId1" Type="http://schemas.openxmlformats.org/officeDocument/2006/relationships/slideLayout" Target="../slideLayouts/slideLayout2.xml"/><Relationship Id="rId6" Type="http://schemas.openxmlformats.org/officeDocument/2006/relationships/hyperlink" Target="http://www.scielo.br/scielo.php?script=sci_arttext&amp;pid=S0021-75572017000400328&amp;lng=en&amp;nrm=iso&amp;tlng=pt#B23" TargetMode="External"/><Relationship Id="rId5" Type="http://schemas.openxmlformats.org/officeDocument/2006/relationships/hyperlink" Target="http://www.scielo.br/scielo.php?script=sci_arttext&amp;pid=S0021-75572017000400328&amp;lng=en&amp;nrm=iso&amp;tlng=pt#B15" TargetMode="External"/><Relationship Id="rId4" Type="http://schemas.openxmlformats.org/officeDocument/2006/relationships/hyperlink" Target="http://www.scielo.br/scielo.php?script=sci_arttext&amp;pid=S0021-75572017000400328&amp;lng=en&amp;nrm=iso&amp;tlng=pt#B13" TargetMode="External"/></Relationships>
</file>

<file path=ppt/slides/_rels/slide37.xml.rels><?xml version="1.0" encoding="UTF-8" standalone="yes"?>
<Relationships xmlns="http://schemas.openxmlformats.org/package/2006/relationships"><Relationship Id="rId3" Type="http://schemas.openxmlformats.org/officeDocument/2006/relationships/hyperlink" Target="http://www.scielo.br/scielo.php?script=sci_arttext&amp;pid=S0021-75572017000400328&amp;lng=en&amp;nrm=iso&amp;tlng=pt#B40" TargetMode="External"/><Relationship Id="rId2" Type="http://schemas.openxmlformats.org/officeDocument/2006/relationships/hyperlink" Target="http://www.scielo.br/scielo.php?script=sci_arttext&amp;pid=S0021-75572017000400328&amp;lng=en&amp;nrm=iso&amp;tlng=pt#B39" TargetMode="External"/><Relationship Id="rId1" Type="http://schemas.openxmlformats.org/officeDocument/2006/relationships/slideLayout" Target="../slideLayouts/slideLayout2.xml"/><Relationship Id="rId5" Type="http://schemas.openxmlformats.org/officeDocument/2006/relationships/hyperlink" Target="http://www.scielo.br/scielo.php?script=sci_arttext&amp;pid=S0021-75572017000400328&amp;lng=en&amp;nrm=iso&amp;tlng=pt#B41" TargetMode="External"/><Relationship Id="rId4" Type="http://schemas.openxmlformats.org/officeDocument/2006/relationships/hyperlink" Target="http://www.scielo.br/scielo.php?script=sci_arttext&amp;pid=S0021-75572017000400328&amp;lng=en&amp;nrm=iso&amp;tlng=pt#B29" TargetMode="Externa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4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Subtitle 2"/>
          <p:cNvSpPr>
            <a:spLocks noGrp="1"/>
          </p:cNvSpPr>
          <p:nvPr>
            <p:ph type="subTitle" idx="1"/>
          </p:nvPr>
        </p:nvSpPr>
        <p:spPr>
          <a:xfrm>
            <a:off x="2641600" y="4676775"/>
            <a:ext cx="6438900" cy="1735138"/>
          </a:xfrm>
          <a:solidFill>
            <a:schemeClr val="bg1"/>
          </a:solidFill>
        </p:spPr>
        <p:txBody>
          <a:bodyPr/>
          <a:lstStyle/>
          <a:p>
            <a:pPr algn="ctr" eaLnBrk="1" hangingPunct="1">
              <a:lnSpc>
                <a:spcPct val="70000"/>
              </a:lnSpc>
              <a:spcBef>
                <a:spcPct val="0"/>
              </a:spcBef>
            </a:pPr>
            <a:r>
              <a:rPr lang="pt-BR" altLang="pt-BR" sz="2000" smtClean="0">
                <a:solidFill>
                  <a:srgbClr val="0D0D0D"/>
                </a:solidFill>
              </a:rPr>
              <a:t>Apresentação:Gustavo Borela Valente R4 Neonatologia HMIB</a:t>
            </a:r>
          </a:p>
          <a:p>
            <a:pPr algn="ctr" eaLnBrk="1" hangingPunct="1">
              <a:lnSpc>
                <a:spcPct val="70000"/>
              </a:lnSpc>
              <a:spcBef>
                <a:spcPct val="0"/>
              </a:spcBef>
            </a:pPr>
            <a:r>
              <a:rPr lang="pt-BR" altLang="pt-BR" sz="2000" smtClean="0">
                <a:solidFill>
                  <a:srgbClr val="0D0D0D"/>
                </a:solidFill>
              </a:rPr>
              <a:t>Coordenação: Marta DR de Moura Marta Rocha </a:t>
            </a:r>
          </a:p>
          <a:p>
            <a:pPr algn="ctr" eaLnBrk="1" hangingPunct="1">
              <a:lnSpc>
                <a:spcPct val="70000"/>
              </a:lnSpc>
              <a:spcBef>
                <a:spcPct val="0"/>
              </a:spcBef>
            </a:pPr>
            <a:r>
              <a:rPr lang="pt-BR" altLang="pt-BR" sz="2000" smtClean="0">
                <a:solidFill>
                  <a:srgbClr val="0D0D0D"/>
                </a:solidFill>
              </a:rPr>
              <a:t>Serviço de Neonatologia do Hospital Materno Infantil de Brasília</a:t>
            </a:r>
          </a:p>
          <a:p>
            <a:pPr algn="ctr" eaLnBrk="1" hangingPunct="1">
              <a:lnSpc>
                <a:spcPct val="70000"/>
              </a:lnSpc>
              <a:spcBef>
                <a:spcPct val="0"/>
              </a:spcBef>
            </a:pPr>
            <a:r>
              <a:rPr lang="pt-BR" altLang="pt-BR" sz="2000" smtClean="0">
                <a:solidFill>
                  <a:srgbClr val="0D0D0D"/>
                </a:solidFill>
                <a:hlinkClick r:id="rId2"/>
              </a:rPr>
              <a:t>www.paulomargotto.com.br</a:t>
            </a:r>
            <a:endParaRPr lang="pt-BR" altLang="pt-BR" sz="2000" smtClean="0">
              <a:solidFill>
                <a:srgbClr val="0D0D0D"/>
              </a:solidFill>
            </a:endParaRPr>
          </a:p>
          <a:p>
            <a:pPr algn="ctr" eaLnBrk="1" hangingPunct="1">
              <a:lnSpc>
                <a:spcPct val="70000"/>
              </a:lnSpc>
              <a:spcBef>
                <a:spcPct val="0"/>
              </a:spcBef>
            </a:pPr>
            <a:r>
              <a:rPr lang="pt-BR" altLang="pt-BR" sz="2000" smtClean="0">
                <a:solidFill>
                  <a:srgbClr val="0D0D0D"/>
                </a:solidFill>
              </a:rPr>
              <a:t>Brasília, 22 de junho de 2019</a:t>
            </a:r>
          </a:p>
        </p:txBody>
      </p:sp>
      <p:sp useBgFill="1">
        <p:nvSpPr>
          <p:cNvPr id="28" name="Rectangle 2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45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7172" name="Rectangle 5"/>
          <p:cNvSpPr>
            <a:spLocks noChangeArrowheads="1"/>
          </p:cNvSpPr>
          <p:nvPr/>
        </p:nvSpPr>
        <p:spPr bwMode="auto">
          <a:xfrm>
            <a:off x="928688" y="3349625"/>
            <a:ext cx="10266362" cy="8509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5220" bIns="0" anchor="ctr">
            <a:spAutoFit/>
          </a:bodyPr>
          <a:lstStyle>
            <a:lvl1pPr>
              <a:defRPr>
                <a:solidFill>
                  <a:schemeClr val="tx1"/>
                </a:solidFill>
                <a:latin typeface="Tw Cen MT" panose="020B0602020104020603" pitchFamily="34" charset="0"/>
              </a:defRPr>
            </a:lvl1pPr>
            <a:lvl2pPr marL="742950" indent="-285750">
              <a:defRPr>
                <a:solidFill>
                  <a:schemeClr val="tx1"/>
                </a:solidFill>
                <a:latin typeface="Tw Cen MT" panose="020B0602020104020603" pitchFamily="34" charset="0"/>
              </a:defRPr>
            </a:lvl2pPr>
            <a:lvl3pPr marL="1143000" indent="-228600">
              <a:defRPr>
                <a:solidFill>
                  <a:schemeClr val="tx1"/>
                </a:solidFill>
                <a:latin typeface="Tw Cen MT" panose="020B0602020104020603" pitchFamily="34" charset="0"/>
              </a:defRPr>
            </a:lvl3pPr>
            <a:lvl4pPr marL="1600200" indent="-228600">
              <a:defRPr>
                <a:solidFill>
                  <a:schemeClr val="tx1"/>
                </a:solidFill>
                <a:latin typeface="Tw Cen MT" panose="020B0602020104020603" pitchFamily="34" charset="0"/>
              </a:defRPr>
            </a:lvl4pPr>
            <a:lvl5pPr marL="2057400" indent="-228600">
              <a:defRPr>
                <a:solidFill>
                  <a:schemeClr val="tx1"/>
                </a:solidFill>
                <a:latin typeface="Tw Cen MT" panose="020B0602020104020603" pitchFamily="34" charset="0"/>
              </a:defRPr>
            </a:lvl5pPr>
            <a:lvl6pPr marL="2514600" indent="-228600" defTabSz="457200" eaLnBrk="0" fontAlgn="base" hangingPunct="0">
              <a:spcBef>
                <a:spcPct val="0"/>
              </a:spcBef>
              <a:spcAft>
                <a:spcPct val="0"/>
              </a:spcAft>
              <a:defRPr>
                <a:solidFill>
                  <a:schemeClr val="tx1"/>
                </a:solidFill>
                <a:latin typeface="Tw Cen MT" panose="020B0602020104020603" pitchFamily="34" charset="0"/>
              </a:defRPr>
            </a:lvl6pPr>
            <a:lvl7pPr marL="2971800" indent="-228600" defTabSz="457200" eaLnBrk="0" fontAlgn="base" hangingPunct="0">
              <a:spcBef>
                <a:spcPct val="0"/>
              </a:spcBef>
              <a:spcAft>
                <a:spcPct val="0"/>
              </a:spcAft>
              <a:defRPr>
                <a:solidFill>
                  <a:schemeClr val="tx1"/>
                </a:solidFill>
                <a:latin typeface="Tw Cen MT" panose="020B0602020104020603" pitchFamily="34" charset="0"/>
              </a:defRPr>
            </a:lvl7pPr>
            <a:lvl8pPr marL="3429000" indent="-228600" defTabSz="457200" eaLnBrk="0" fontAlgn="base" hangingPunct="0">
              <a:spcBef>
                <a:spcPct val="0"/>
              </a:spcBef>
              <a:spcAft>
                <a:spcPct val="0"/>
              </a:spcAft>
              <a:defRPr>
                <a:solidFill>
                  <a:schemeClr val="tx1"/>
                </a:solidFill>
                <a:latin typeface="Tw Cen MT" panose="020B0602020104020603" pitchFamily="34" charset="0"/>
              </a:defRPr>
            </a:lvl8pPr>
            <a:lvl9pPr marL="3886200" indent="-228600" defTabSz="457200" eaLnBrk="0" fontAlgn="base" hangingPunct="0">
              <a:spcBef>
                <a:spcPct val="0"/>
              </a:spcBef>
              <a:spcAft>
                <a:spcPct val="0"/>
              </a:spcAft>
              <a:defRPr>
                <a:solidFill>
                  <a:schemeClr val="tx1"/>
                </a:solidFill>
                <a:latin typeface="Tw Cen MT" panose="020B0602020104020603" pitchFamily="34" charset="0"/>
              </a:defRPr>
            </a:lvl9pPr>
          </a:lstStyle>
          <a:p>
            <a:pPr algn="ctr"/>
            <a:r>
              <a:rPr lang="en-US" altLang="pt-BR" sz="1400" b="1" dirty="0">
                <a:hlinkClick r:id="rId3"/>
              </a:rPr>
              <a:t>Motor</a:t>
            </a:r>
            <a:r>
              <a:rPr lang="en-US" altLang="pt-BR" sz="1400" dirty="0">
                <a:hlinkClick r:id="rId3"/>
              </a:rPr>
              <a:t> </a:t>
            </a:r>
            <a:r>
              <a:rPr lang="en-US" altLang="pt-BR" sz="1400" b="1" dirty="0">
                <a:hlinkClick r:id="rId3"/>
              </a:rPr>
              <a:t>development</a:t>
            </a:r>
            <a:r>
              <a:rPr lang="en-US" altLang="pt-BR" sz="1400" dirty="0">
                <a:hlinkClick r:id="rId3"/>
              </a:rPr>
              <a:t> of </a:t>
            </a:r>
            <a:r>
              <a:rPr lang="en-US" altLang="pt-BR" sz="1400" b="1" dirty="0">
                <a:hlinkClick r:id="rId3"/>
              </a:rPr>
              <a:t>preterm</a:t>
            </a:r>
            <a:r>
              <a:rPr lang="en-US" altLang="pt-BR" sz="1400" dirty="0">
                <a:hlinkClick r:id="rId3"/>
              </a:rPr>
              <a:t> infants assessed by the Alberta Infant </a:t>
            </a:r>
            <a:r>
              <a:rPr lang="en-US" altLang="pt-BR" sz="1400" b="1" dirty="0">
                <a:hlinkClick r:id="rId3"/>
              </a:rPr>
              <a:t>Motor</a:t>
            </a:r>
            <a:r>
              <a:rPr lang="en-US" altLang="pt-BR" sz="1400" dirty="0">
                <a:hlinkClick r:id="rId3"/>
              </a:rPr>
              <a:t> Scale: systematic review article.</a:t>
            </a:r>
            <a:endParaRPr lang="en-US" altLang="pt-BR" sz="1400" dirty="0"/>
          </a:p>
          <a:p>
            <a:pPr algn="ctr"/>
            <a:r>
              <a:rPr lang="en-US" altLang="pt-BR" sz="1400" dirty="0" err="1"/>
              <a:t>Fuentefria</a:t>
            </a:r>
            <a:r>
              <a:rPr lang="en-US" altLang="pt-BR" sz="1400" dirty="0"/>
              <a:t> RDN, </a:t>
            </a:r>
            <a:r>
              <a:rPr lang="en-US" altLang="pt-BR" sz="1400" dirty="0" err="1"/>
              <a:t>Silveira</a:t>
            </a:r>
            <a:r>
              <a:rPr lang="en-US" altLang="pt-BR" sz="1400" dirty="0"/>
              <a:t> RC, </a:t>
            </a:r>
            <a:r>
              <a:rPr lang="en-US" altLang="pt-BR" sz="1400" dirty="0" err="1"/>
              <a:t>Procianoy</a:t>
            </a:r>
            <a:r>
              <a:rPr lang="en-US" altLang="pt-BR" sz="1400" dirty="0"/>
              <a:t> RS.J </a:t>
            </a:r>
            <a:r>
              <a:rPr lang="en-US" altLang="pt-BR" sz="1400" dirty="0" err="1"/>
              <a:t>Pediatr</a:t>
            </a:r>
            <a:r>
              <a:rPr lang="en-US" altLang="pt-BR" sz="1400" dirty="0"/>
              <a:t> (Rio J). 2017 Jul - Aug;93(4):328-342. </a:t>
            </a:r>
            <a:r>
              <a:rPr lang="en-US" altLang="pt-BR" sz="1400" dirty="0" err="1"/>
              <a:t>doi</a:t>
            </a:r>
            <a:r>
              <a:rPr lang="en-US" altLang="pt-BR" sz="1400" dirty="0"/>
              <a:t>: 10.1016/j.jped.2017.03.003. </a:t>
            </a:r>
            <a:r>
              <a:rPr lang="en-US" altLang="pt-BR" sz="1400" dirty="0" err="1"/>
              <a:t>Epub</a:t>
            </a:r>
            <a:r>
              <a:rPr lang="en-US" altLang="pt-BR" sz="1400" dirty="0"/>
              <a:t> 2017 May 12. </a:t>
            </a:r>
            <a:r>
              <a:rPr lang="en-US" altLang="pt-BR" sz="1400" dirty="0" err="1"/>
              <a:t>Review.PMID</a:t>
            </a:r>
            <a:r>
              <a:rPr lang="en-US" altLang="pt-BR" sz="1400" dirty="0"/>
              <a:t>: 28506665. </a:t>
            </a:r>
            <a:r>
              <a:rPr lang="en-US" altLang="pt-BR" sz="1400" b="1" dirty="0">
                <a:hlinkClick r:id="rId3"/>
              </a:rPr>
              <a:t>Free Article</a:t>
            </a:r>
            <a:endParaRPr lang="en-US" altLang="pt-BR" sz="1400" dirty="0"/>
          </a:p>
          <a:p>
            <a:pPr algn="ctr"/>
            <a:r>
              <a:rPr lang="en-US" altLang="pt-BR" sz="1400" u="sng" dirty="0">
                <a:hlinkClick r:id="rId4"/>
              </a:rPr>
              <a:t>Similar articles</a:t>
            </a:r>
            <a:r>
              <a:rPr lang="en-US" altLang="pt-BR" sz="1400" u="sng" dirty="0"/>
              <a:t>. </a:t>
            </a:r>
            <a:r>
              <a:rPr lang="en-US" altLang="pt-BR" sz="1400" b="1" dirty="0" err="1">
                <a:solidFill>
                  <a:srgbClr val="0000FF"/>
                </a:solidFill>
              </a:rPr>
              <a:t>Artigo</a:t>
            </a:r>
            <a:r>
              <a:rPr lang="en-US" altLang="pt-BR" sz="1400" b="1" dirty="0">
                <a:solidFill>
                  <a:srgbClr val="0000FF"/>
                </a:solidFill>
              </a:rPr>
              <a:t> Livre</a:t>
            </a:r>
          </a:p>
        </p:txBody>
      </p:sp>
      <p:sp>
        <p:nvSpPr>
          <p:cNvPr id="7173" name="Rectangle 6"/>
          <p:cNvSpPr>
            <a:spLocks noChangeArrowheads="1"/>
          </p:cNvSpPr>
          <p:nvPr/>
        </p:nvSpPr>
        <p:spPr bwMode="auto">
          <a:xfrm>
            <a:off x="819294" y="2138403"/>
            <a:ext cx="10574049"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lvl1pPr>
              <a:defRPr>
                <a:solidFill>
                  <a:schemeClr val="tx1"/>
                </a:solidFill>
                <a:latin typeface="Tw Cen MT" panose="020B0602020104020603" pitchFamily="34" charset="0"/>
              </a:defRPr>
            </a:lvl1pPr>
            <a:lvl2pPr marL="742950" indent="-285750">
              <a:defRPr>
                <a:solidFill>
                  <a:schemeClr val="tx1"/>
                </a:solidFill>
                <a:latin typeface="Tw Cen MT" panose="020B0602020104020603" pitchFamily="34" charset="0"/>
              </a:defRPr>
            </a:lvl2pPr>
            <a:lvl3pPr marL="1143000" indent="-228600">
              <a:defRPr>
                <a:solidFill>
                  <a:schemeClr val="tx1"/>
                </a:solidFill>
                <a:latin typeface="Tw Cen MT" panose="020B0602020104020603" pitchFamily="34" charset="0"/>
              </a:defRPr>
            </a:lvl3pPr>
            <a:lvl4pPr marL="1600200" indent="-228600">
              <a:defRPr>
                <a:solidFill>
                  <a:schemeClr val="tx1"/>
                </a:solidFill>
                <a:latin typeface="Tw Cen MT" panose="020B0602020104020603" pitchFamily="34" charset="0"/>
              </a:defRPr>
            </a:lvl4pPr>
            <a:lvl5pPr marL="2057400" indent="-228600">
              <a:defRPr>
                <a:solidFill>
                  <a:schemeClr val="tx1"/>
                </a:solidFill>
                <a:latin typeface="Tw Cen MT" panose="020B0602020104020603" pitchFamily="34" charset="0"/>
              </a:defRPr>
            </a:lvl5pPr>
            <a:lvl6pPr marL="2514600" indent="-228600" defTabSz="457200" eaLnBrk="0" fontAlgn="base" hangingPunct="0">
              <a:spcBef>
                <a:spcPct val="0"/>
              </a:spcBef>
              <a:spcAft>
                <a:spcPct val="0"/>
              </a:spcAft>
              <a:defRPr>
                <a:solidFill>
                  <a:schemeClr val="tx1"/>
                </a:solidFill>
                <a:latin typeface="Tw Cen MT" panose="020B0602020104020603" pitchFamily="34" charset="0"/>
              </a:defRPr>
            </a:lvl6pPr>
            <a:lvl7pPr marL="2971800" indent="-228600" defTabSz="457200" eaLnBrk="0" fontAlgn="base" hangingPunct="0">
              <a:spcBef>
                <a:spcPct val="0"/>
              </a:spcBef>
              <a:spcAft>
                <a:spcPct val="0"/>
              </a:spcAft>
              <a:defRPr>
                <a:solidFill>
                  <a:schemeClr val="tx1"/>
                </a:solidFill>
                <a:latin typeface="Tw Cen MT" panose="020B0602020104020603" pitchFamily="34" charset="0"/>
              </a:defRPr>
            </a:lvl7pPr>
            <a:lvl8pPr marL="3429000" indent="-228600" defTabSz="457200" eaLnBrk="0" fontAlgn="base" hangingPunct="0">
              <a:spcBef>
                <a:spcPct val="0"/>
              </a:spcBef>
              <a:spcAft>
                <a:spcPct val="0"/>
              </a:spcAft>
              <a:defRPr>
                <a:solidFill>
                  <a:schemeClr val="tx1"/>
                </a:solidFill>
                <a:latin typeface="Tw Cen MT" panose="020B0602020104020603" pitchFamily="34" charset="0"/>
              </a:defRPr>
            </a:lvl8pPr>
            <a:lvl9pPr marL="3886200" indent="-228600" defTabSz="457200" eaLnBrk="0" fontAlgn="base" hangingPunct="0">
              <a:spcBef>
                <a:spcPct val="0"/>
              </a:spcBef>
              <a:spcAft>
                <a:spcPct val="0"/>
              </a:spcAft>
              <a:defRPr>
                <a:solidFill>
                  <a:schemeClr val="tx1"/>
                </a:solidFill>
                <a:latin typeface="Tw Cen MT" panose="020B0602020104020603" pitchFamily="34" charset="0"/>
              </a:defRPr>
            </a:lvl9pPr>
          </a:lstStyle>
          <a:p>
            <a:pPr algn="ctr" eaLnBrk="1" hangingPunct="1"/>
            <a:r>
              <a:rPr lang="es-ES" altLang="pt-BR" sz="2400" b="1" dirty="0">
                <a:solidFill>
                  <a:srgbClr val="0000FF"/>
                </a:solidFill>
              </a:rPr>
              <a:t>Desenvolvimento motor de prematuros </a:t>
            </a:r>
            <a:r>
              <a:rPr lang="es-ES" altLang="pt-BR" sz="2400" b="1" dirty="0" smtClean="0">
                <a:solidFill>
                  <a:srgbClr val="0000FF"/>
                </a:solidFill>
              </a:rPr>
              <a:t>avaliados </a:t>
            </a:r>
            <a:r>
              <a:rPr lang="es-ES" altLang="pt-BR" sz="2400" b="1" dirty="0">
                <a:solidFill>
                  <a:srgbClr val="0000FF"/>
                </a:solidFill>
              </a:rPr>
              <a:t>pela Alberta Infant Motor Scale: </a:t>
            </a:r>
          </a:p>
          <a:p>
            <a:pPr algn="ctr" eaLnBrk="1" hangingPunct="1"/>
            <a:r>
              <a:rPr lang="es-ES" altLang="pt-BR" sz="2400" b="1" dirty="0">
                <a:solidFill>
                  <a:srgbClr val="0000FF"/>
                </a:solidFill>
              </a:rPr>
              <a:t>artigo de revisão sistemática</a:t>
            </a:r>
            <a:endParaRPr lang="en-US" altLang="pt-BR" sz="2400" b="1" dirty="0">
              <a:solidFill>
                <a:srgbClr val="0000FF"/>
              </a:solidFill>
            </a:endParaRPr>
          </a:p>
          <a:p>
            <a:pPr algn="ctr"/>
            <a:endParaRPr lang="en-US" altLang="pt-BR" sz="2400" b="1" dirty="0">
              <a:solidFill>
                <a:srgbClr val="0000FF"/>
              </a:solidFill>
            </a:endParaRPr>
          </a:p>
        </p:txBody>
      </p:sp>
      <p:sp>
        <p:nvSpPr>
          <p:cNvPr id="7174" name="Rectangle 7"/>
          <p:cNvSpPr>
            <a:spLocks noChangeArrowheads="1"/>
          </p:cNvSpPr>
          <p:nvPr/>
        </p:nvSpPr>
        <p:spPr bwMode="auto">
          <a:xfrm>
            <a:off x="2365375" y="4237038"/>
            <a:ext cx="9823450" cy="5492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a:defRPr>
                <a:solidFill>
                  <a:schemeClr val="tx1"/>
                </a:solidFill>
                <a:latin typeface="Tw Cen MT" panose="020B0602020104020603" pitchFamily="34" charset="0"/>
              </a:defRPr>
            </a:lvl1pPr>
            <a:lvl2pPr marL="742950" indent="-285750">
              <a:defRPr>
                <a:solidFill>
                  <a:schemeClr val="tx1"/>
                </a:solidFill>
                <a:latin typeface="Tw Cen MT" panose="020B0602020104020603" pitchFamily="34" charset="0"/>
              </a:defRPr>
            </a:lvl2pPr>
            <a:lvl3pPr marL="1143000" indent="-228600">
              <a:defRPr>
                <a:solidFill>
                  <a:schemeClr val="tx1"/>
                </a:solidFill>
                <a:latin typeface="Tw Cen MT" panose="020B0602020104020603" pitchFamily="34" charset="0"/>
              </a:defRPr>
            </a:lvl3pPr>
            <a:lvl4pPr marL="1600200" indent="-228600">
              <a:defRPr>
                <a:solidFill>
                  <a:schemeClr val="tx1"/>
                </a:solidFill>
                <a:latin typeface="Tw Cen MT" panose="020B0602020104020603" pitchFamily="34" charset="0"/>
              </a:defRPr>
            </a:lvl4pPr>
            <a:lvl5pPr marL="2057400" indent="-228600">
              <a:defRPr>
                <a:solidFill>
                  <a:schemeClr val="tx1"/>
                </a:solidFill>
                <a:latin typeface="Tw Cen MT" panose="020B0602020104020603" pitchFamily="34" charset="0"/>
              </a:defRPr>
            </a:lvl5pPr>
            <a:lvl6pPr marL="2514600" indent="-228600" defTabSz="457200" eaLnBrk="0" fontAlgn="base" hangingPunct="0">
              <a:spcBef>
                <a:spcPct val="0"/>
              </a:spcBef>
              <a:spcAft>
                <a:spcPct val="0"/>
              </a:spcAft>
              <a:defRPr>
                <a:solidFill>
                  <a:schemeClr val="tx1"/>
                </a:solidFill>
                <a:latin typeface="Tw Cen MT" panose="020B0602020104020603" pitchFamily="34" charset="0"/>
              </a:defRPr>
            </a:lvl6pPr>
            <a:lvl7pPr marL="2971800" indent="-228600" defTabSz="457200" eaLnBrk="0" fontAlgn="base" hangingPunct="0">
              <a:spcBef>
                <a:spcPct val="0"/>
              </a:spcBef>
              <a:spcAft>
                <a:spcPct val="0"/>
              </a:spcAft>
              <a:defRPr>
                <a:solidFill>
                  <a:schemeClr val="tx1"/>
                </a:solidFill>
                <a:latin typeface="Tw Cen MT" panose="020B0602020104020603" pitchFamily="34" charset="0"/>
              </a:defRPr>
            </a:lvl7pPr>
            <a:lvl8pPr marL="3429000" indent="-228600" defTabSz="457200" eaLnBrk="0" fontAlgn="base" hangingPunct="0">
              <a:spcBef>
                <a:spcPct val="0"/>
              </a:spcBef>
              <a:spcAft>
                <a:spcPct val="0"/>
              </a:spcAft>
              <a:defRPr>
                <a:solidFill>
                  <a:schemeClr val="tx1"/>
                </a:solidFill>
                <a:latin typeface="Tw Cen MT" panose="020B0602020104020603" pitchFamily="34" charset="0"/>
              </a:defRPr>
            </a:lvl8pPr>
            <a:lvl9pPr marL="3886200" indent="-228600" defTabSz="457200" eaLnBrk="0" fontAlgn="base" hangingPunct="0">
              <a:spcBef>
                <a:spcPct val="0"/>
              </a:spcBef>
              <a:spcAft>
                <a:spcPct val="0"/>
              </a:spcAft>
              <a:defRPr>
                <a:solidFill>
                  <a:schemeClr val="tx1"/>
                </a:solidFill>
                <a:latin typeface="Tw Cen MT" panose="020B0602020104020603" pitchFamily="34" charset="0"/>
              </a:defRPr>
            </a:lvl9pPr>
          </a:lstStyle>
          <a:p>
            <a:pPr eaLnBrk="1" hangingPunct="1"/>
            <a:r>
              <a:rPr lang="en-US" altLang="pt-BR" u="sng">
                <a:hlinkClick r:id="rId5"/>
              </a:rPr>
              <a:t>Desenvolvimento motor de prematuros avaliados pela Alberta Infant ...</a:t>
            </a:r>
          </a:p>
          <a:p>
            <a:endParaRPr lang="en-US" altLang="pt-BR"/>
          </a:p>
        </p:txBody>
      </p:sp>
      <p:sp>
        <p:nvSpPr>
          <p:cNvPr id="7175" name="AutoShape 8"/>
          <p:cNvSpPr>
            <a:spLocks noChangeArrowheads="1"/>
          </p:cNvSpPr>
          <p:nvPr/>
        </p:nvSpPr>
        <p:spPr bwMode="auto">
          <a:xfrm>
            <a:off x="1320800" y="3870325"/>
            <a:ext cx="960438" cy="403225"/>
          </a:xfrm>
          <a:prstGeom prst="lightningBolt">
            <a:avLst/>
          </a:prstGeom>
          <a:solidFill>
            <a:schemeClr val="accent1"/>
          </a:solidFill>
          <a:ln w="38100">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w Cen MT" panose="020B0602020104020603" pitchFamily="34" charset="0"/>
              </a:defRPr>
            </a:lvl1pPr>
            <a:lvl2pPr marL="742950" indent="-285750">
              <a:defRPr>
                <a:solidFill>
                  <a:schemeClr val="tx1"/>
                </a:solidFill>
                <a:latin typeface="Tw Cen MT" panose="020B0602020104020603" pitchFamily="34" charset="0"/>
              </a:defRPr>
            </a:lvl2pPr>
            <a:lvl3pPr marL="1143000" indent="-228600">
              <a:defRPr>
                <a:solidFill>
                  <a:schemeClr val="tx1"/>
                </a:solidFill>
                <a:latin typeface="Tw Cen MT" panose="020B0602020104020603" pitchFamily="34" charset="0"/>
              </a:defRPr>
            </a:lvl3pPr>
            <a:lvl4pPr marL="1600200" indent="-228600">
              <a:defRPr>
                <a:solidFill>
                  <a:schemeClr val="tx1"/>
                </a:solidFill>
                <a:latin typeface="Tw Cen MT" panose="020B0602020104020603" pitchFamily="34" charset="0"/>
              </a:defRPr>
            </a:lvl4pPr>
            <a:lvl5pPr marL="2057400" indent="-228600">
              <a:defRPr>
                <a:solidFill>
                  <a:schemeClr val="tx1"/>
                </a:solidFill>
                <a:latin typeface="Tw Cen MT" panose="020B0602020104020603" pitchFamily="34" charset="0"/>
              </a:defRPr>
            </a:lvl5pPr>
            <a:lvl6pPr marL="2514600" indent="-228600" defTabSz="457200" eaLnBrk="0" fontAlgn="base" hangingPunct="0">
              <a:spcBef>
                <a:spcPct val="0"/>
              </a:spcBef>
              <a:spcAft>
                <a:spcPct val="0"/>
              </a:spcAft>
              <a:defRPr>
                <a:solidFill>
                  <a:schemeClr val="tx1"/>
                </a:solidFill>
                <a:latin typeface="Tw Cen MT" panose="020B0602020104020603" pitchFamily="34" charset="0"/>
              </a:defRPr>
            </a:lvl6pPr>
            <a:lvl7pPr marL="2971800" indent="-228600" defTabSz="457200" eaLnBrk="0" fontAlgn="base" hangingPunct="0">
              <a:spcBef>
                <a:spcPct val="0"/>
              </a:spcBef>
              <a:spcAft>
                <a:spcPct val="0"/>
              </a:spcAft>
              <a:defRPr>
                <a:solidFill>
                  <a:schemeClr val="tx1"/>
                </a:solidFill>
                <a:latin typeface="Tw Cen MT" panose="020B0602020104020603" pitchFamily="34" charset="0"/>
              </a:defRPr>
            </a:lvl7pPr>
            <a:lvl8pPr marL="3429000" indent="-228600" defTabSz="457200" eaLnBrk="0" fontAlgn="base" hangingPunct="0">
              <a:spcBef>
                <a:spcPct val="0"/>
              </a:spcBef>
              <a:spcAft>
                <a:spcPct val="0"/>
              </a:spcAft>
              <a:defRPr>
                <a:solidFill>
                  <a:schemeClr val="tx1"/>
                </a:solidFill>
                <a:latin typeface="Tw Cen MT" panose="020B0602020104020603" pitchFamily="34" charset="0"/>
              </a:defRPr>
            </a:lvl8pPr>
            <a:lvl9pPr marL="3886200" indent="-228600" defTabSz="457200" eaLnBrk="0" fontAlgn="base" hangingPunct="0">
              <a:spcBef>
                <a:spcPct val="0"/>
              </a:spcBef>
              <a:spcAft>
                <a:spcPct val="0"/>
              </a:spcAft>
              <a:defRPr>
                <a:solidFill>
                  <a:schemeClr val="tx1"/>
                </a:solidFill>
                <a:latin typeface="Tw Cen MT" panose="020B0602020104020603" pitchFamily="34" charset="0"/>
              </a:defRPr>
            </a:lvl9pPr>
          </a:lstStyle>
          <a:p>
            <a:endParaRPr lang="pt-BR" altLang="pt-BR"/>
          </a:p>
        </p:txBody>
      </p:sp>
      <p:sp>
        <p:nvSpPr>
          <p:cNvPr id="7176" name="Text Box 9"/>
          <p:cNvSpPr txBox="1">
            <a:spLocks noChangeArrowheads="1"/>
          </p:cNvSpPr>
          <p:nvPr/>
        </p:nvSpPr>
        <p:spPr bwMode="auto">
          <a:xfrm>
            <a:off x="533400" y="4125913"/>
            <a:ext cx="1139825" cy="660400"/>
          </a:xfrm>
          <a:prstGeom prst="rect">
            <a:avLst/>
          </a:prstGeom>
          <a:noFill/>
          <a:ln w="1905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w Cen MT" panose="020B0602020104020603" pitchFamily="34" charset="0"/>
              </a:defRPr>
            </a:lvl1pPr>
            <a:lvl2pPr marL="742950" indent="-285750">
              <a:defRPr>
                <a:solidFill>
                  <a:schemeClr val="tx1"/>
                </a:solidFill>
                <a:latin typeface="Tw Cen MT" panose="020B0602020104020603" pitchFamily="34" charset="0"/>
              </a:defRPr>
            </a:lvl2pPr>
            <a:lvl3pPr marL="1143000" indent="-228600">
              <a:defRPr>
                <a:solidFill>
                  <a:schemeClr val="tx1"/>
                </a:solidFill>
                <a:latin typeface="Tw Cen MT" panose="020B0602020104020603" pitchFamily="34" charset="0"/>
              </a:defRPr>
            </a:lvl3pPr>
            <a:lvl4pPr marL="1600200" indent="-228600">
              <a:defRPr>
                <a:solidFill>
                  <a:schemeClr val="tx1"/>
                </a:solidFill>
                <a:latin typeface="Tw Cen MT" panose="020B0602020104020603" pitchFamily="34" charset="0"/>
              </a:defRPr>
            </a:lvl4pPr>
            <a:lvl5pPr marL="2057400" indent="-228600">
              <a:defRPr>
                <a:solidFill>
                  <a:schemeClr val="tx1"/>
                </a:solidFill>
                <a:latin typeface="Tw Cen MT" panose="020B0602020104020603" pitchFamily="34" charset="0"/>
              </a:defRPr>
            </a:lvl5pPr>
            <a:lvl6pPr marL="2514600" indent="-228600" eaLnBrk="0" fontAlgn="base" hangingPunct="0">
              <a:spcBef>
                <a:spcPct val="0"/>
              </a:spcBef>
              <a:spcAft>
                <a:spcPct val="0"/>
              </a:spcAft>
              <a:defRPr>
                <a:solidFill>
                  <a:schemeClr val="tx1"/>
                </a:solidFill>
                <a:latin typeface="Tw Cen MT" panose="020B0602020104020603" pitchFamily="34" charset="0"/>
              </a:defRPr>
            </a:lvl6pPr>
            <a:lvl7pPr marL="2971800" indent="-228600" eaLnBrk="0" fontAlgn="base" hangingPunct="0">
              <a:spcBef>
                <a:spcPct val="0"/>
              </a:spcBef>
              <a:spcAft>
                <a:spcPct val="0"/>
              </a:spcAft>
              <a:defRPr>
                <a:solidFill>
                  <a:schemeClr val="tx1"/>
                </a:solidFill>
                <a:latin typeface="Tw Cen MT" panose="020B0602020104020603" pitchFamily="34" charset="0"/>
              </a:defRPr>
            </a:lvl7pPr>
            <a:lvl8pPr marL="3429000" indent="-228600" eaLnBrk="0" fontAlgn="base" hangingPunct="0">
              <a:spcBef>
                <a:spcPct val="0"/>
              </a:spcBef>
              <a:spcAft>
                <a:spcPct val="0"/>
              </a:spcAft>
              <a:defRPr>
                <a:solidFill>
                  <a:schemeClr val="tx1"/>
                </a:solidFill>
                <a:latin typeface="Tw Cen MT" panose="020B0602020104020603" pitchFamily="34" charset="0"/>
              </a:defRPr>
            </a:lvl8pPr>
            <a:lvl9pPr marL="3886200" indent="-228600" eaLnBrk="0" fontAlgn="base" hangingPunct="0">
              <a:spcBef>
                <a:spcPct val="0"/>
              </a:spcBef>
              <a:spcAft>
                <a:spcPct val="0"/>
              </a:spcAft>
              <a:defRPr>
                <a:solidFill>
                  <a:schemeClr val="tx1"/>
                </a:solidFill>
                <a:latin typeface="Tw Cen MT" panose="020B0602020104020603" pitchFamily="34" charset="0"/>
              </a:defRPr>
            </a:lvl9pPr>
          </a:lstStyle>
          <a:p>
            <a:pPr defTabSz="914400"/>
            <a:r>
              <a:rPr lang="pt-BR" altLang="pt-BR"/>
              <a:t>Acesso em</a:t>
            </a:r>
          </a:p>
          <a:p>
            <a:pPr defTabSz="914400"/>
            <a:r>
              <a:rPr lang="pt-BR" altLang="pt-BR"/>
              <a:t>Português!</a:t>
            </a:r>
          </a:p>
        </p:txBody>
      </p:sp>
      <p:pic>
        <p:nvPicPr>
          <p:cNvPr id="7177" name="Picture 1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71613" y="287338"/>
            <a:ext cx="9144000" cy="1341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eaLnBrk="1" fontAlgn="auto" hangingPunct="1">
              <a:spcAft>
                <a:spcPts val="0"/>
              </a:spcAft>
              <a:defRPr/>
            </a:pPr>
            <a:r>
              <a:rPr lang="pt-BR">
                <a:solidFill>
                  <a:schemeClr val="tx1">
                    <a:lumMod val="95000"/>
                    <a:lumOff val="5000"/>
                  </a:schemeClr>
                </a:solidFill>
              </a:rPr>
              <a:t>INTRODUÇÃO</a:t>
            </a:r>
            <a:endParaRPr lang="pt-BR" dirty="0">
              <a:solidFill>
                <a:schemeClr val="tx1">
                  <a:lumMod val="95000"/>
                  <a:lumOff val="5000"/>
                </a:schemeClr>
              </a:solidFill>
            </a:endParaRPr>
          </a:p>
        </p:txBody>
      </p:sp>
      <p:sp>
        <p:nvSpPr>
          <p:cNvPr id="8195" name="Content Placeholder 2"/>
          <p:cNvSpPr>
            <a:spLocks noGrp="1"/>
          </p:cNvSpPr>
          <p:nvPr>
            <p:ph idx="1"/>
          </p:nvPr>
        </p:nvSpPr>
        <p:spPr>
          <a:xfrm>
            <a:off x="1023938" y="1816100"/>
            <a:ext cx="9720262" cy="4022725"/>
          </a:xfrm>
        </p:spPr>
        <p:txBody>
          <a:bodyPr/>
          <a:lstStyle/>
          <a:p>
            <a:pPr algn="just" eaLnBrk="1" hangingPunct="1">
              <a:lnSpc>
                <a:spcPct val="80000"/>
              </a:lnSpc>
            </a:pPr>
            <a:r>
              <a:rPr lang="pt-BR" altLang="pt-BR" sz="2000" smtClean="0"/>
              <a:t>- Os avanços no manejo clínico, inclusive o uso dos ventiladores mecânicos pediátricos, do surfactante e do corticoide pré-natal, são fatores que contribuíram muito nas últimas décadas para a melhoria da sobrevida de bebês nascidos prematuros e considerados de risco.</a:t>
            </a:r>
            <a:r>
              <a:rPr lang="pt-BR" altLang="pt-BR" sz="2000" baseline="30000" smtClean="0">
                <a:hlinkClick r:id="rId2"/>
              </a:rPr>
              <a:t>1</a:t>
            </a:r>
            <a:r>
              <a:rPr lang="pt-BR" altLang="pt-BR" sz="2000" smtClean="0"/>
              <a:t> Não obstante a taxa de mortalidade ter melhorado dramaticamente ao longo das últimas décadas, os recém-nascidos prematuros permanecem vulneráveis a muitas complicações, inclusive o insulto neurológico e os déficits em longo prazo no crescimento e no desenvolvimento,</a:t>
            </a:r>
            <a:r>
              <a:rPr lang="pt-BR" altLang="pt-BR" sz="2000" baseline="30000" smtClean="0">
                <a:hlinkClick r:id="rId3"/>
              </a:rPr>
              <a:t>2</a:t>
            </a:r>
            <a:r>
              <a:rPr lang="pt-BR" altLang="pt-BR" sz="2000" smtClean="0"/>
              <a:t> o que ocasiona a necessidade de um acompanhamento muito mais próximo do que no passado.</a:t>
            </a:r>
            <a:r>
              <a:rPr lang="pt-BR" altLang="pt-BR" sz="2000" baseline="30000" smtClean="0">
                <a:hlinkClick r:id="rId4"/>
              </a:rPr>
              <a:t>3</a:t>
            </a:r>
            <a:endParaRPr lang="pt-BR" altLang="pt-BR" sz="2000" smtClean="0"/>
          </a:p>
          <a:p>
            <a:pPr algn="just" eaLnBrk="1" hangingPunct="1">
              <a:lnSpc>
                <a:spcPct val="80000"/>
              </a:lnSpc>
            </a:pPr>
            <a:r>
              <a:rPr lang="pt-BR" altLang="pt-BR" sz="2000" smtClean="0"/>
              <a:t>- Na medida em que o peso ao nascer e a idade gestacional diminuem e ocorre a associação de condições biológicas adversas, como hemorragia peri/intraventricular grau III e IV, leucomalácia periventricular, ventilação mecânica prolongada, retinopatia da prematuridade em estágio III ou displasia broncopulmonar, há um aumento no risco de anormalidades no neurodesenvolvimento.</a:t>
            </a:r>
            <a:r>
              <a:rPr lang="pt-BR" altLang="pt-BR" sz="2000" baseline="30000" smtClean="0">
                <a:hlinkClick r:id="rId5"/>
              </a:rPr>
              <a:t>4</a:t>
            </a:r>
            <a:r>
              <a:rPr lang="pt-BR" altLang="pt-BR" sz="2000" smtClean="0"/>
              <a:t> Especialmente os que nascem com menos de 32 semanas de idade gestacional e com peso inferior a 1.500 gramas apresentam condição de alto risco biológico para o desenvolvimento típico.</a:t>
            </a:r>
            <a:r>
              <a:rPr lang="pt-BR" altLang="pt-BR" sz="2000" baseline="30000" smtClean="0">
                <a:hlinkClick r:id="rId6"/>
              </a:rPr>
              <a:t>5</a:t>
            </a:r>
            <a:endParaRPr lang="pt-BR" altLang="pt-BR" sz="2000" smtClean="0"/>
          </a:p>
          <a:p>
            <a:pPr algn="just" eaLnBrk="1" hangingPunct="1">
              <a:lnSpc>
                <a:spcPct val="80000"/>
              </a:lnSpc>
            </a:pPr>
            <a:endParaRPr lang="pt-BR" altLang="pt-BR" sz="200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eaLnBrk="1" fontAlgn="auto" hangingPunct="1">
              <a:spcAft>
                <a:spcPts val="0"/>
              </a:spcAft>
              <a:defRPr/>
            </a:pPr>
            <a:r>
              <a:rPr lang="pt-BR">
                <a:solidFill>
                  <a:schemeClr val="tx1">
                    <a:lumMod val="95000"/>
                    <a:lumOff val="5000"/>
                  </a:schemeClr>
                </a:solidFill>
              </a:rPr>
              <a:t>INTRODUÇÃO</a:t>
            </a:r>
            <a:endParaRPr lang="pt-BR" dirty="0">
              <a:solidFill>
                <a:schemeClr val="tx1">
                  <a:lumMod val="95000"/>
                  <a:lumOff val="5000"/>
                </a:schemeClr>
              </a:solidFill>
            </a:endParaRPr>
          </a:p>
        </p:txBody>
      </p:sp>
      <p:sp>
        <p:nvSpPr>
          <p:cNvPr id="9219" name="Content Placeholder 2"/>
          <p:cNvSpPr>
            <a:spLocks noGrp="1"/>
          </p:cNvSpPr>
          <p:nvPr>
            <p:ph idx="1"/>
          </p:nvPr>
        </p:nvSpPr>
        <p:spPr>
          <a:xfrm>
            <a:off x="1023938" y="1816100"/>
            <a:ext cx="9720262" cy="4022725"/>
          </a:xfrm>
        </p:spPr>
        <p:txBody>
          <a:bodyPr/>
          <a:lstStyle/>
          <a:p>
            <a:pPr algn="just" eaLnBrk="1" hangingPunct="1"/>
            <a:r>
              <a:rPr lang="pt-BR" altLang="pt-BR" smtClean="0"/>
              <a:t>- Embora haja manifestação de anormalidades neurológicas transitórias em 40 a 80% dos casos, que desaparecem no segundo ano de vida, há presença de sequelas neurossensoriais graves e definitivas, como deficiência visual e auditiva e paralisia cerebral, detectadas em 4 a 20% dos prematuros de extremo baixo peso.</a:t>
            </a:r>
            <a:r>
              <a:rPr lang="pt-BR" altLang="pt-BR" baseline="30000" smtClean="0">
                <a:hlinkClick r:id="rId2"/>
              </a:rPr>
              <a:t>5</a:t>
            </a:r>
            <a:r>
              <a:rPr lang="pt-BR" altLang="pt-BR" baseline="30000" smtClean="0"/>
              <a:t>-</a:t>
            </a:r>
            <a:r>
              <a:rPr lang="pt-BR" altLang="pt-BR" baseline="30000" smtClean="0">
                <a:hlinkClick r:id="rId3"/>
              </a:rPr>
              <a:t>7</a:t>
            </a:r>
            <a:r>
              <a:rPr lang="pt-BR" altLang="pt-BR" smtClean="0"/>
              <a:t> Atrasos significativos de desenvolvimento também são evidenciados em 16% dos casos,</a:t>
            </a:r>
            <a:r>
              <a:rPr lang="pt-BR" altLang="pt-BR" baseline="30000" smtClean="0">
                <a:hlinkClick r:id="rId3"/>
              </a:rPr>
              <a:t>7</a:t>
            </a:r>
            <a:r>
              <a:rPr lang="pt-BR" altLang="pt-BR" smtClean="0"/>
              <a:t> o que demonstra haver uma correlação significativa entre atraso no desenvolvimento e nascimento prematuro.</a:t>
            </a:r>
            <a:r>
              <a:rPr lang="pt-BR" altLang="pt-BR" baseline="30000" smtClean="0">
                <a:hlinkClick r:id="rId4"/>
              </a:rPr>
              <a:t>8</a:t>
            </a:r>
            <a:endParaRPr lang="pt-BR" altLang="pt-BR"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eaLnBrk="1" fontAlgn="auto" hangingPunct="1">
              <a:spcAft>
                <a:spcPts val="0"/>
              </a:spcAft>
              <a:defRPr/>
            </a:pPr>
            <a:r>
              <a:rPr lang="pt-BR">
                <a:solidFill>
                  <a:schemeClr val="tx1">
                    <a:lumMod val="95000"/>
                    <a:lumOff val="5000"/>
                  </a:schemeClr>
                </a:solidFill>
              </a:rPr>
              <a:t>INTRODUÇÃO</a:t>
            </a:r>
            <a:endParaRPr lang="pt-BR" dirty="0">
              <a:solidFill>
                <a:schemeClr val="tx1">
                  <a:lumMod val="95000"/>
                  <a:lumOff val="5000"/>
                </a:schemeClr>
              </a:solidFill>
            </a:endParaRPr>
          </a:p>
        </p:txBody>
      </p:sp>
      <p:sp>
        <p:nvSpPr>
          <p:cNvPr id="3" name="Content Placeholder 2"/>
          <p:cNvSpPr>
            <a:spLocks noGrp="1"/>
          </p:cNvSpPr>
          <p:nvPr>
            <p:ph idx="1"/>
          </p:nvPr>
        </p:nvSpPr>
        <p:spPr>
          <a:xfrm>
            <a:off x="1023938" y="1816100"/>
            <a:ext cx="9720262" cy="4022725"/>
          </a:xfrm>
        </p:spPr>
        <p:txBody>
          <a:bodyPr rtlCol="0">
            <a:normAutofit fontScale="92500" lnSpcReduction="10000"/>
          </a:bodyPr>
          <a:lstStyle/>
          <a:p>
            <a:pPr marL="91440" indent="-91440" algn="just" eaLnBrk="1" fontAlgn="auto" hangingPunct="1">
              <a:defRPr/>
            </a:pPr>
            <a:r>
              <a:rPr lang="pt-BR" dirty="0"/>
              <a:t>- Nesse sentido, fazer avaliações periódicas do progresso do desenvolvimento motor (DM) de cada criança é essencial na identificação dos desvios, o que facilita o encaminhamento para programas de intervenção precoce.</a:t>
            </a:r>
            <a:r>
              <a:rPr lang="pt-BR" baseline="30000" dirty="0">
                <a:hlinkClick r:id="rId2"/>
              </a:rPr>
              <a:t>3</a:t>
            </a:r>
            <a:r>
              <a:rPr lang="pt-BR" baseline="30000" dirty="0"/>
              <a:t>,</a:t>
            </a:r>
            <a:r>
              <a:rPr lang="pt-BR" baseline="30000" dirty="0">
                <a:hlinkClick r:id="rId3"/>
              </a:rPr>
              <a:t>8</a:t>
            </a:r>
            <a:r>
              <a:rPr lang="pt-BR" dirty="0"/>
              <a:t> Embora não se observe uniformidade entre os inúmeros estudos quanto ao melhor método de avaliação do desenvolvimento, é consensual a importância da identificação precoce, ou seja, no primeiro ano de vida da criança.</a:t>
            </a:r>
            <a:r>
              <a:rPr lang="pt-BR" baseline="30000" dirty="0">
                <a:hlinkClick r:id="rId4"/>
              </a:rPr>
              <a:t>5</a:t>
            </a:r>
            <a:r>
              <a:rPr lang="pt-BR" baseline="30000" dirty="0"/>
              <a:t>,</a:t>
            </a:r>
            <a:r>
              <a:rPr lang="pt-BR" baseline="30000" dirty="0">
                <a:hlinkClick r:id="rId5"/>
              </a:rPr>
              <a:t>9</a:t>
            </a:r>
            <a:r>
              <a:rPr lang="pt-BR" dirty="0"/>
              <a:t> Entre as ferramentas de avaliação usadas para monitorar mudanças no DM e discriminar comportamentos motores atípicos, destaca-se a AIMS (</a:t>
            </a:r>
            <a:r>
              <a:rPr lang="pt-BR" i="1" dirty="0"/>
              <a:t>Alberta Infant Motor Scale</a:t>
            </a:r>
            <a:r>
              <a:rPr lang="pt-BR" dirty="0"/>
              <a:t>), a qual é considerada um instrumento válido e confiável na avaliação de bebês de risco,</a:t>
            </a:r>
            <a:r>
              <a:rPr lang="pt-BR" baseline="30000" dirty="0">
                <a:hlinkClick r:id="rId6"/>
              </a:rPr>
              <a:t>10</a:t>
            </a:r>
            <a:r>
              <a:rPr lang="pt-BR" dirty="0"/>
              <a:t> demonstra características únicas da qualidade de movimento dos prematuros, em idade precoce.</a:t>
            </a:r>
            <a:r>
              <a:rPr lang="pt-BR" baseline="30000" dirty="0">
                <a:hlinkClick r:id="rId7"/>
              </a:rPr>
              <a:t>11</a:t>
            </a:r>
            <a:r>
              <a:rPr lang="pt-BR" baseline="30000" dirty="0"/>
              <a:t>,</a:t>
            </a:r>
            <a:r>
              <a:rPr lang="pt-BR" baseline="30000" dirty="0">
                <a:hlinkClick r:id="rId8"/>
              </a:rPr>
              <a:t>12</a:t>
            </a:r>
            <a:r>
              <a:rPr lang="pt-BR" dirty="0"/>
              <a:t> Em contraste com o exame neurológico tradicional, a escala enfatiza habilidades funcionais e a qualidade do movimento</a:t>
            </a:r>
            <a:r>
              <a:rPr lang="pt-BR" baseline="30000" dirty="0">
                <a:hlinkClick r:id="rId9"/>
              </a:rPr>
              <a:t>13</a:t>
            </a:r>
            <a:r>
              <a:rPr lang="pt-BR" dirty="0"/>
              <a:t> e oferece valores normativos de referência atualizados.</a:t>
            </a:r>
            <a:r>
              <a:rPr lang="pt-BR" baseline="30000" dirty="0">
                <a:hlinkClick r:id="rId10"/>
              </a:rPr>
              <a:t>14</a:t>
            </a:r>
            <a:r>
              <a:rPr lang="pt-BR" dirty="0"/>
              <a:t> A AIMS foi validada para a população infantil brasileira, resultou em uma versão brasileira-portuguesa,</a:t>
            </a:r>
            <a:r>
              <a:rPr lang="pt-BR" baseline="30000" dirty="0">
                <a:hlinkClick r:id="rId11"/>
              </a:rPr>
              <a:t>15</a:t>
            </a:r>
            <a:r>
              <a:rPr lang="pt-BR" dirty="0"/>
              <a:t> e foram estabelecidas novas normas que melhor representam essa população.</a:t>
            </a:r>
            <a:r>
              <a:rPr lang="pt-BR" baseline="30000" dirty="0">
                <a:hlinkClick r:id="rId12"/>
              </a:rPr>
              <a:t>16</a:t>
            </a:r>
            <a:r>
              <a:rPr lang="pt-BR" dirty="0"/>
              <a:t> Apresenta alta sensibilidade, especificidade e acurácia para detectar déficits motores, é indicada no acompanhamento do DM de crianças prematuras nos primeiros 18 meses de vida, ao longo do tempo.</a:t>
            </a:r>
            <a:r>
              <a:rPr lang="pt-BR" baseline="30000" dirty="0">
                <a:hlinkClick r:id="rId13"/>
              </a:rPr>
              <a:t>17</a:t>
            </a:r>
            <a:endParaRPr lang="pt-B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2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9400" y="160338"/>
            <a:ext cx="11555413" cy="6535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213" y="719138"/>
            <a:ext cx="11841162" cy="541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838" y="550863"/>
            <a:ext cx="11745912" cy="5735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463" y="742950"/>
            <a:ext cx="11650662" cy="5372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eaLnBrk="1" fontAlgn="auto" hangingPunct="1">
              <a:spcAft>
                <a:spcPts val="0"/>
              </a:spcAft>
              <a:defRPr/>
            </a:pPr>
            <a:r>
              <a:rPr lang="pt-BR">
                <a:solidFill>
                  <a:schemeClr val="tx1">
                    <a:lumMod val="95000"/>
                    <a:lumOff val="5000"/>
                  </a:schemeClr>
                </a:solidFill>
              </a:rPr>
              <a:t>INTRODUÇÃO</a:t>
            </a:r>
            <a:endParaRPr lang="pt-BR" dirty="0">
              <a:solidFill>
                <a:schemeClr val="tx1">
                  <a:lumMod val="95000"/>
                  <a:lumOff val="5000"/>
                </a:schemeClr>
              </a:solidFill>
            </a:endParaRPr>
          </a:p>
        </p:txBody>
      </p:sp>
      <p:sp>
        <p:nvSpPr>
          <p:cNvPr id="12291" name="Content Placeholder 2"/>
          <p:cNvSpPr>
            <a:spLocks noGrp="1"/>
          </p:cNvSpPr>
          <p:nvPr>
            <p:ph idx="1"/>
          </p:nvPr>
        </p:nvSpPr>
        <p:spPr>
          <a:xfrm>
            <a:off x="1023938" y="1816100"/>
            <a:ext cx="9720262" cy="4022725"/>
          </a:xfrm>
        </p:spPr>
        <p:txBody>
          <a:bodyPr/>
          <a:lstStyle/>
          <a:p>
            <a:pPr algn="just" eaLnBrk="1" hangingPunct="1"/>
            <a:r>
              <a:rPr lang="pt-BR" altLang="pt-BR" smtClean="0"/>
              <a:t>- Não foram encontradas revisões sistemáticas que abordassem os desfechos no DM de prematuros avaliados pela AIMS e estabelecessem uma análise comparativa com crianças nascidas a termo. Considerando a importância do diagnóstico e da intervenção precoce das anormalidades no desenvolvimento dessa população de risco, o objetivo deste artigo foi revisar de forma sistemática as publicações que abordam o desenvolvimento motor amplo de prematuros que tenham sido avaliados por meio da AIMS, de modo a identificar os principais desfechos motores em relação às crianças nascidas a termo, na faixa até 18 meses de idade corrigida (ICo).</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eaLnBrk="1" fontAlgn="auto" hangingPunct="1">
              <a:spcAft>
                <a:spcPts val="0"/>
              </a:spcAft>
              <a:defRPr/>
            </a:pPr>
            <a:r>
              <a:rPr lang="pt-BR" dirty="0">
                <a:solidFill>
                  <a:schemeClr val="tx1">
                    <a:lumMod val="95000"/>
                    <a:lumOff val="5000"/>
                  </a:schemeClr>
                </a:solidFill>
              </a:rPr>
              <a:t>MÉTODO</a:t>
            </a:r>
          </a:p>
        </p:txBody>
      </p:sp>
      <p:sp>
        <p:nvSpPr>
          <p:cNvPr id="13315" name="Content Placeholder 2"/>
          <p:cNvSpPr>
            <a:spLocks noGrp="1"/>
          </p:cNvSpPr>
          <p:nvPr>
            <p:ph idx="1"/>
          </p:nvPr>
        </p:nvSpPr>
        <p:spPr>
          <a:xfrm>
            <a:off x="1023938" y="1565275"/>
            <a:ext cx="10558462" cy="4957763"/>
          </a:xfrm>
        </p:spPr>
        <p:txBody>
          <a:bodyPr/>
          <a:lstStyle/>
          <a:p>
            <a:pPr algn="just" eaLnBrk="1" hangingPunct="1"/>
            <a:r>
              <a:rPr lang="pt-BR" altLang="pt-BR" b="1" smtClean="0"/>
              <a:t>Fontes dos dados</a:t>
            </a:r>
          </a:p>
          <a:p>
            <a:pPr algn="just" eaLnBrk="1" hangingPunct="1"/>
            <a:r>
              <a:rPr lang="pt-BR" altLang="pt-BR" smtClean="0"/>
              <a:t>Foi feita revisão sistemática de artigos publicados nos últimos 10 anos e disponíveis nas seguintes bases de dados: Pubmed (</a:t>
            </a:r>
            <a:r>
              <a:rPr lang="pt-BR" altLang="pt-BR" i="1" smtClean="0"/>
              <a:t>US National Library of Medicine National Institutes of Health</a:t>
            </a:r>
            <a:r>
              <a:rPr lang="pt-BR" altLang="pt-BR" smtClean="0"/>
              <a:t>), Scielo (</a:t>
            </a:r>
            <a:r>
              <a:rPr lang="pt-BR" altLang="pt-BR" i="1" smtClean="0"/>
              <a:t>Scientific Electronic Library Online</a:t>
            </a:r>
            <a:r>
              <a:rPr lang="pt-BR" altLang="pt-BR" smtClean="0"/>
              <a:t>), Lilacs (</a:t>
            </a:r>
            <a:r>
              <a:rPr lang="pt-BR" altLang="pt-BR" i="1" smtClean="0"/>
              <a:t>Latin American and Caribbean Health Sciences</a:t>
            </a:r>
            <a:r>
              <a:rPr lang="pt-BR" altLang="pt-BR" smtClean="0"/>
              <a:t>) e Medline (</a:t>
            </a:r>
            <a:r>
              <a:rPr lang="pt-BR" altLang="pt-BR" i="1" smtClean="0"/>
              <a:t>National Library of Medicine United States</a:t>
            </a:r>
            <a:r>
              <a:rPr lang="pt-BR" altLang="pt-BR" smtClean="0"/>
              <a:t>). A estratégia de busca incluiu a combinação das seguintes palavras-chave: prematuro, pré-termo, prematuridade, desenvolvimento motor amplo, controle postural, seguimento. Também incluiu os unitermos na língua inglês: </a:t>
            </a:r>
            <a:r>
              <a:rPr lang="pt-BR" altLang="pt-BR" i="1" smtClean="0"/>
              <a:t>Preterm, prematurity, gross motor development, postural control, Alberta Infant Motor Scale, follow-up</a:t>
            </a:r>
            <a:r>
              <a:rPr lang="pt-BR" altLang="pt-BR" smtClean="0"/>
              <a:t>. A união dessas palavras foi feita sempre com o termo AND. A pesquisa foi feita da mesma forma em todas as bases de dados. As palavras-chave foram selecionadas com base na pesquisa de termos Decs/MeSH (Lilacs e Scielo).</a:t>
            </a:r>
          </a:p>
          <a:p>
            <a:pPr algn="just" eaLnBrk="1" hangingPunct="1"/>
            <a:endParaRPr lang="pt-BR" altLang="pt-BR"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eaLnBrk="1" fontAlgn="auto" hangingPunct="1">
              <a:spcAft>
                <a:spcPts val="0"/>
              </a:spcAft>
              <a:defRPr/>
            </a:pPr>
            <a:r>
              <a:rPr lang="pt-BR" dirty="0">
                <a:solidFill>
                  <a:schemeClr val="tx1">
                    <a:lumMod val="95000"/>
                    <a:lumOff val="5000"/>
                  </a:schemeClr>
                </a:solidFill>
              </a:rPr>
              <a:t>MÉTODO</a:t>
            </a:r>
          </a:p>
        </p:txBody>
      </p:sp>
      <p:sp>
        <p:nvSpPr>
          <p:cNvPr id="14339" name="Content Placeholder 2"/>
          <p:cNvSpPr>
            <a:spLocks noGrp="1"/>
          </p:cNvSpPr>
          <p:nvPr>
            <p:ph idx="1"/>
          </p:nvPr>
        </p:nvSpPr>
        <p:spPr>
          <a:xfrm>
            <a:off x="1023938" y="1489075"/>
            <a:ext cx="10739437" cy="4997450"/>
          </a:xfrm>
        </p:spPr>
        <p:txBody>
          <a:bodyPr/>
          <a:lstStyle/>
          <a:p>
            <a:pPr algn="just" eaLnBrk="1" hangingPunct="1"/>
            <a:r>
              <a:rPr lang="pt-BR" altLang="pt-BR" sz="1800" b="1" smtClean="0"/>
              <a:t>Critérios de seleção</a:t>
            </a:r>
          </a:p>
          <a:p>
            <a:pPr algn="just" eaLnBrk="1" hangingPunct="1"/>
            <a:r>
              <a:rPr lang="pt-BR" altLang="pt-BR" sz="1800" smtClean="0"/>
              <a:t>Estudos foram incluídos na presença dos seguintes critérios: (1) Artigos originais que envolvessem o estudo observacional do DM de prematuros, na faixa até 18 meses de ICo, publicados nos últimos 10 anos (1 de janeiro de 2006 a 31 de dezembro de 2015). A idade corrigida representa o ajuste da idade cronológica em função do grau de prematuridade, ou seja, descontam-se da idade cronológica do prematuro as semanas que faltaram para sua idade gestacional atingir 40 semanas.</a:t>
            </a:r>
            <a:r>
              <a:rPr lang="pt-BR" altLang="pt-BR" sz="1800" baseline="30000" smtClean="0">
                <a:hlinkClick r:id="rId2"/>
              </a:rPr>
              <a:t>6</a:t>
            </a:r>
            <a:r>
              <a:rPr lang="pt-BR" altLang="pt-BR" sz="1800" smtClean="0"/>
              <a:t> (2) Que apresentasse um dos seguintes delineamentos: estudo de coorte (prospectivos ou retrospectivos), estudo transversal, estudo de caso controle; (3) Que tivesse usado a </a:t>
            </a:r>
            <a:r>
              <a:rPr lang="pt-BR" altLang="pt-BR" sz="1800" i="1" smtClean="0"/>
              <a:t>Alberta Infant Motor Scale</a:t>
            </a:r>
            <a:r>
              <a:rPr lang="pt-BR" altLang="pt-BR" sz="1800" smtClean="0"/>
              <a:t> como instrumento de avaliação do desenvolvimento motor amplo; (4) Que o idioma da publicação fosse somente português ou inglês.</a:t>
            </a:r>
          </a:p>
          <a:p>
            <a:pPr algn="just" eaLnBrk="1" hangingPunct="1"/>
            <a:r>
              <a:rPr lang="pt-BR" altLang="pt-BR" sz="1800" smtClean="0"/>
              <a:t>No presente estudo, a prematuridade foi considerada conforme a classificação de Shapiro-Mendoza &amp; Lackritz:</a:t>
            </a:r>
            <a:r>
              <a:rPr lang="pt-BR" altLang="pt-BR" sz="1800" baseline="30000" smtClean="0">
                <a:hlinkClick r:id="rId3"/>
              </a:rPr>
              <a:t>18</a:t>
            </a:r>
            <a:r>
              <a:rPr lang="pt-BR" altLang="pt-BR" sz="1800" smtClean="0"/>
              <a:t>prematuridade tardia (34 semanas completas a 36 semanas e seis dias de IG), prematuridade moderada (32 semanas completas a 33 semanas e seis dias de IG) e prematuridade extrema (23 a 31 semanas e seis dias).</a:t>
            </a:r>
          </a:p>
          <a:p>
            <a:pPr algn="just" eaLnBrk="1" hangingPunct="1"/>
            <a:r>
              <a:rPr lang="pt-BR" altLang="pt-BR" sz="1800" smtClean="0"/>
              <a:t>Todos os estudos que preencheram os critérios de inclusão foram submetidos à extração de dados e ao processo de avaliação crítica. As principais características foram sintetizadas de acordo com um modelo de extração de dados constituído por: autor/local; método e amostra; IG e idade das avaliações; principais resultados; fatores de risco associados; pontos fortes e limitações.</a:t>
            </a:r>
          </a:p>
          <a:p>
            <a:pPr algn="just" eaLnBrk="1" hangingPunct="1"/>
            <a:r>
              <a:rPr lang="pt-BR" altLang="pt-BR" sz="1800" smtClean="0"/>
              <a:t>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eaLnBrk="1" fontAlgn="auto" hangingPunct="1">
              <a:spcAft>
                <a:spcPts val="0"/>
              </a:spcAft>
              <a:defRPr/>
            </a:pPr>
            <a:r>
              <a:rPr lang="pt-BR" dirty="0">
                <a:solidFill>
                  <a:schemeClr val="tx1">
                    <a:lumMod val="95000"/>
                    <a:lumOff val="5000"/>
                  </a:schemeClr>
                </a:solidFill>
              </a:rPr>
              <a:t>MÉTODO</a:t>
            </a:r>
          </a:p>
        </p:txBody>
      </p:sp>
      <p:sp>
        <p:nvSpPr>
          <p:cNvPr id="15363" name="Content Placeholder 2"/>
          <p:cNvSpPr>
            <a:spLocks noGrp="1"/>
          </p:cNvSpPr>
          <p:nvPr>
            <p:ph idx="1"/>
          </p:nvPr>
        </p:nvSpPr>
        <p:spPr>
          <a:xfrm>
            <a:off x="1023938" y="1489075"/>
            <a:ext cx="10463212" cy="4635500"/>
          </a:xfrm>
        </p:spPr>
        <p:txBody>
          <a:bodyPr/>
          <a:lstStyle/>
          <a:p>
            <a:pPr algn="just" eaLnBrk="1" hangingPunct="1"/>
            <a:r>
              <a:rPr lang="pt-BR" altLang="pt-BR" b="1" smtClean="0"/>
              <a:t>Síntese/análise dos dados</a:t>
            </a:r>
          </a:p>
          <a:p>
            <a:pPr algn="just" eaLnBrk="1" hangingPunct="1"/>
            <a:r>
              <a:rPr lang="pt-BR" altLang="pt-BR" smtClean="0"/>
              <a:t>A estratégia de pesquisa resultou em 101 títulos listados e 23 selecionados para a revisão. Pela leitura do título e do resumo, 78 artigos foram excluídos, com base nos critérios de inclusão. Os 23 artigos selecionados foram incluídos na revisão e os resultados analisados de forma descritiva.</a:t>
            </a:r>
          </a:p>
          <a:p>
            <a:pPr algn="just" eaLnBrk="1" hangingPunct="1">
              <a:lnSpc>
                <a:spcPct val="100000"/>
              </a:lnSpc>
              <a:spcBef>
                <a:spcPct val="0"/>
              </a:spcBef>
              <a:spcAft>
                <a:spcPct val="0"/>
              </a:spcAft>
            </a:pPr>
            <a:r>
              <a:rPr lang="pt-BR" altLang="pt-BR" sz="2600" smtClean="0"/>
              <a:t>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4572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4572000"/>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3" name="Straight Connector 12">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flipV="1">
            <a:off x="8386763" y="5264150"/>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useBgFill="1">
        <p:nvSpPr>
          <p:cNvPr id="15" name="Rectangle 14">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95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 name="Title 1"/>
          <p:cNvSpPr>
            <a:spLocks noGrp="1"/>
          </p:cNvSpPr>
          <p:nvPr>
            <p:ph type="title"/>
          </p:nvPr>
        </p:nvSpPr>
        <p:spPr>
          <a:xfrm>
            <a:off x="636588" y="639763"/>
            <a:ext cx="3378200" cy="3035300"/>
          </a:xfrm>
        </p:spPr>
        <p:txBody>
          <a:bodyPr anchor="b"/>
          <a:lstStyle/>
          <a:p>
            <a:pPr algn="r" eaLnBrk="1" fontAlgn="auto" hangingPunct="1">
              <a:spcAft>
                <a:spcPts val="0"/>
              </a:spcAft>
              <a:defRPr/>
            </a:pPr>
            <a:r>
              <a:rPr lang="en-US" sz="4400" spc="200">
                <a:solidFill>
                  <a:schemeClr val="tx1">
                    <a:lumMod val="95000"/>
                    <a:lumOff val="5000"/>
                  </a:schemeClr>
                </a:solidFill>
              </a:rPr>
              <a:t>RESULTADOS e discussÃo</a:t>
            </a:r>
          </a:p>
        </p:txBody>
      </p:sp>
      <p:sp>
        <p:nvSpPr>
          <p:cNvPr id="3" name="Content Placeholder 2"/>
          <p:cNvSpPr>
            <a:spLocks noGrp="1"/>
          </p:cNvSpPr>
          <p:nvPr>
            <p:ph idx="1"/>
          </p:nvPr>
        </p:nvSpPr>
        <p:spPr>
          <a:xfrm>
            <a:off x="636588" y="3849688"/>
            <a:ext cx="3378200" cy="2366962"/>
          </a:xfrm>
        </p:spPr>
        <p:txBody>
          <a:bodyPr lIns="91440" rIns="91440" rtlCol="0">
            <a:normAutofit/>
          </a:bodyPr>
          <a:lstStyle/>
          <a:p>
            <a:pPr marL="0" indent="0" algn="r" eaLnBrk="1" fontAlgn="auto" hangingPunct="1">
              <a:lnSpc>
                <a:spcPct val="100000"/>
              </a:lnSpc>
              <a:spcBef>
                <a:spcPts val="0"/>
              </a:spcBef>
              <a:buFont typeface="Tw Cen MT" panose="020B0602020104020603" pitchFamily="34" charset="0"/>
              <a:buNone/>
              <a:defRPr/>
            </a:pPr>
            <a:r>
              <a:rPr lang="en-US" sz="1600">
                <a:solidFill>
                  <a:schemeClr val="tx1">
                    <a:lumMod val="95000"/>
                    <a:lumOff val="5000"/>
                  </a:schemeClr>
                </a:solidFill>
              </a:rPr>
              <a:t>- As características dos estudos estão descritas na </a:t>
            </a:r>
            <a:r>
              <a:rPr lang="en-US" sz="1600">
                <a:solidFill>
                  <a:schemeClr val="tx1">
                    <a:lumMod val="95000"/>
                    <a:lumOff val="5000"/>
                  </a:schemeClr>
                </a:solidFill>
                <a:hlinkClick r:id="rId2"/>
              </a:rPr>
              <a:t>tabela 1</a:t>
            </a:r>
            <a:r>
              <a:rPr lang="en-US" sz="1600">
                <a:solidFill>
                  <a:schemeClr val="tx1">
                    <a:lumMod val="95000"/>
                    <a:lumOff val="5000"/>
                  </a:schemeClr>
                </a:solidFill>
              </a:rPr>
              <a:t>.</a:t>
            </a:r>
          </a:p>
        </p:txBody>
      </p:sp>
      <p:cxnSp>
        <p:nvCxnSpPr>
          <p:cNvPr id="17" name="Straight Connector 16">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a:off x="700088" y="3765550"/>
            <a:ext cx="3200400" cy="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pic>
        <p:nvPicPr>
          <p:cNvPr id="16393"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651375" y="427038"/>
            <a:ext cx="7286625" cy="615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4572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4572000"/>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3" name="Straight Connector 12">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flipV="1">
            <a:off x="8386763" y="5264150"/>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useBgFill="1">
        <p:nvSpPr>
          <p:cNvPr id="15" name="Rectangle 14">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95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 name="Title 1"/>
          <p:cNvSpPr>
            <a:spLocks noGrp="1"/>
          </p:cNvSpPr>
          <p:nvPr>
            <p:ph type="title"/>
          </p:nvPr>
        </p:nvSpPr>
        <p:spPr>
          <a:xfrm>
            <a:off x="636588" y="639763"/>
            <a:ext cx="3378200" cy="3035300"/>
          </a:xfrm>
        </p:spPr>
        <p:txBody>
          <a:bodyPr anchor="b"/>
          <a:lstStyle/>
          <a:p>
            <a:pPr algn="r" eaLnBrk="1" fontAlgn="auto" hangingPunct="1">
              <a:spcAft>
                <a:spcPts val="0"/>
              </a:spcAft>
              <a:defRPr/>
            </a:pPr>
            <a:r>
              <a:rPr lang="en-US" sz="4400" spc="200">
                <a:solidFill>
                  <a:schemeClr val="tx1">
                    <a:lumMod val="95000"/>
                    <a:lumOff val="5000"/>
                  </a:schemeClr>
                </a:solidFill>
              </a:rPr>
              <a:t>RESULTADOS e discussÃo</a:t>
            </a:r>
          </a:p>
        </p:txBody>
      </p:sp>
      <p:sp>
        <p:nvSpPr>
          <p:cNvPr id="3" name="Content Placeholder 2"/>
          <p:cNvSpPr>
            <a:spLocks noGrp="1"/>
          </p:cNvSpPr>
          <p:nvPr>
            <p:ph idx="1"/>
          </p:nvPr>
        </p:nvSpPr>
        <p:spPr>
          <a:xfrm>
            <a:off x="636588" y="3849688"/>
            <a:ext cx="3378200" cy="2366962"/>
          </a:xfrm>
        </p:spPr>
        <p:txBody>
          <a:bodyPr lIns="91440" rIns="91440" rtlCol="0">
            <a:normAutofit/>
          </a:bodyPr>
          <a:lstStyle/>
          <a:p>
            <a:pPr marL="0" indent="0" algn="r" eaLnBrk="1" fontAlgn="auto" hangingPunct="1">
              <a:lnSpc>
                <a:spcPct val="100000"/>
              </a:lnSpc>
              <a:spcBef>
                <a:spcPts val="0"/>
              </a:spcBef>
              <a:buFont typeface="Tw Cen MT" panose="020B0602020104020603" pitchFamily="34" charset="0"/>
              <a:buNone/>
              <a:defRPr/>
            </a:pPr>
            <a:r>
              <a:rPr lang="en-US" sz="1600">
                <a:solidFill>
                  <a:schemeClr val="tx1">
                    <a:lumMod val="95000"/>
                    <a:lumOff val="5000"/>
                  </a:schemeClr>
                </a:solidFill>
              </a:rPr>
              <a:t> </a:t>
            </a:r>
          </a:p>
        </p:txBody>
      </p:sp>
      <p:cxnSp>
        <p:nvCxnSpPr>
          <p:cNvPr id="17" name="Straight Connector 16">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a:off x="700088" y="3765550"/>
            <a:ext cx="3200400" cy="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pic>
        <p:nvPicPr>
          <p:cNvPr id="1741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941888" y="447675"/>
            <a:ext cx="6940550" cy="6122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2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4572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Oval 5">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4572000"/>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26" name="Straight Connector 25">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flipV="1">
            <a:off x="8386763" y="5264150"/>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useBgFill="1">
        <p:nvSpPr>
          <p:cNvPr id="28" name="Rectangle 2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95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 name="Title 1"/>
          <p:cNvSpPr>
            <a:spLocks noGrp="1"/>
          </p:cNvSpPr>
          <p:nvPr>
            <p:ph type="title"/>
          </p:nvPr>
        </p:nvSpPr>
        <p:spPr>
          <a:xfrm>
            <a:off x="636588" y="639763"/>
            <a:ext cx="3378200" cy="3035300"/>
          </a:xfrm>
        </p:spPr>
        <p:txBody>
          <a:bodyPr anchor="b"/>
          <a:lstStyle/>
          <a:p>
            <a:pPr algn="r" eaLnBrk="1" fontAlgn="auto" hangingPunct="1">
              <a:spcAft>
                <a:spcPts val="0"/>
              </a:spcAft>
              <a:defRPr/>
            </a:pPr>
            <a:r>
              <a:rPr lang="en-US" sz="4400" spc="200">
                <a:solidFill>
                  <a:schemeClr val="tx1">
                    <a:lumMod val="95000"/>
                    <a:lumOff val="5000"/>
                  </a:schemeClr>
                </a:solidFill>
              </a:rPr>
              <a:t>RESULTADOS e discussÃo</a:t>
            </a:r>
          </a:p>
        </p:txBody>
      </p:sp>
      <p:sp>
        <p:nvSpPr>
          <p:cNvPr id="3" name="Content Placeholder 2"/>
          <p:cNvSpPr>
            <a:spLocks noGrp="1"/>
          </p:cNvSpPr>
          <p:nvPr>
            <p:ph idx="1"/>
          </p:nvPr>
        </p:nvSpPr>
        <p:spPr>
          <a:xfrm>
            <a:off x="636588" y="3849688"/>
            <a:ext cx="3378200" cy="2366962"/>
          </a:xfrm>
        </p:spPr>
        <p:txBody>
          <a:bodyPr lIns="91440" rIns="91440" rtlCol="0">
            <a:normAutofit/>
          </a:bodyPr>
          <a:lstStyle/>
          <a:p>
            <a:pPr marL="0" indent="0" algn="r" eaLnBrk="1" fontAlgn="auto" hangingPunct="1">
              <a:lnSpc>
                <a:spcPct val="100000"/>
              </a:lnSpc>
              <a:spcBef>
                <a:spcPts val="0"/>
              </a:spcBef>
              <a:buFont typeface="Tw Cen MT" panose="020B0602020104020603" pitchFamily="34" charset="0"/>
              <a:buNone/>
              <a:defRPr/>
            </a:pPr>
            <a:r>
              <a:rPr lang="en-US" sz="1600">
                <a:solidFill>
                  <a:schemeClr val="tx1">
                    <a:lumMod val="95000"/>
                    <a:lumOff val="5000"/>
                  </a:schemeClr>
                </a:solidFill>
              </a:rPr>
              <a:t> </a:t>
            </a:r>
          </a:p>
        </p:txBody>
      </p:sp>
      <p:cxnSp>
        <p:nvCxnSpPr>
          <p:cNvPr id="30" name="Straight Connector 29">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a:off x="700088" y="3765550"/>
            <a:ext cx="3200400" cy="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pic>
        <p:nvPicPr>
          <p:cNvPr id="18441"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654550" y="1239838"/>
            <a:ext cx="7391400" cy="4694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 name="Rectangle 34">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4572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7" name="Oval 5">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4572000"/>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39" name="Straight Connector 38">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flipV="1">
            <a:off x="8386763" y="5264150"/>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useBgFill="1">
        <p:nvSpPr>
          <p:cNvPr id="41" name="Rectangle 40">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95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 name="Title 1"/>
          <p:cNvSpPr>
            <a:spLocks noGrp="1"/>
          </p:cNvSpPr>
          <p:nvPr>
            <p:ph type="title"/>
          </p:nvPr>
        </p:nvSpPr>
        <p:spPr>
          <a:xfrm>
            <a:off x="636588" y="639763"/>
            <a:ext cx="3378200" cy="3035300"/>
          </a:xfrm>
        </p:spPr>
        <p:txBody>
          <a:bodyPr anchor="b"/>
          <a:lstStyle/>
          <a:p>
            <a:pPr algn="r" eaLnBrk="1" fontAlgn="auto" hangingPunct="1">
              <a:spcAft>
                <a:spcPts val="0"/>
              </a:spcAft>
              <a:defRPr/>
            </a:pPr>
            <a:r>
              <a:rPr lang="en-US" sz="4400" spc="200">
                <a:solidFill>
                  <a:schemeClr val="tx1">
                    <a:lumMod val="95000"/>
                    <a:lumOff val="5000"/>
                  </a:schemeClr>
                </a:solidFill>
              </a:rPr>
              <a:t>RESULTADOS e discussÃo</a:t>
            </a:r>
          </a:p>
        </p:txBody>
      </p:sp>
      <p:sp>
        <p:nvSpPr>
          <p:cNvPr id="3" name="Content Placeholder 2"/>
          <p:cNvSpPr>
            <a:spLocks noGrp="1"/>
          </p:cNvSpPr>
          <p:nvPr>
            <p:ph idx="1"/>
          </p:nvPr>
        </p:nvSpPr>
        <p:spPr>
          <a:xfrm>
            <a:off x="636588" y="3849688"/>
            <a:ext cx="3378200" cy="2366962"/>
          </a:xfrm>
        </p:spPr>
        <p:txBody>
          <a:bodyPr lIns="91440" rIns="91440" rtlCol="0">
            <a:normAutofit/>
          </a:bodyPr>
          <a:lstStyle/>
          <a:p>
            <a:pPr marL="0" indent="0" algn="r" eaLnBrk="1" fontAlgn="auto" hangingPunct="1">
              <a:lnSpc>
                <a:spcPct val="100000"/>
              </a:lnSpc>
              <a:spcBef>
                <a:spcPts val="0"/>
              </a:spcBef>
              <a:buFont typeface="Tw Cen MT" panose="020B0602020104020603" pitchFamily="34" charset="0"/>
              <a:buNone/>
              <a:defRPr/>
            </a:pPr>
            <a:r>
              <a:rPr lang="en-US" sz="1600">
                <a:solidFill>
                  <a:schemeClr val="tx1">
                    <a:lumMod val="95000"/>
                    <a:lumOff val="5000"/>
                  </a:schemeClr>
                </a:solidFill>
              </a:rPr>
              <a:t> </a:t>
            </a:r>
          </a:p>
        </p:txBody>
      </p:sp>
      <p:cxnSp>
        <p:nvCxnSpPr>
          <p:cNvPr id="43" name="Straight Connector 42">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a:off x="700088" y="3765550"/>
            <a:ext cx="3200400" cy="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pic>
        <p:nvPicPr>
          <p:cNvPr id="19465"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276725" y="1219200"/>
            <a:ext cx="7764463" cy="4911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2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4572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Oval 5">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4572000"/>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26" name="Straight Connector 25">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flipV="1">
            <a:off x="8386763" y="5264150"/>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useBgFill="1">
        <p:nvSpPr>
          <p:cNvPr id="28" name="Rectangle 2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95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 name="Title 1"/>
          <p:cNvSpPr>
            <a:spLocks noGrp="1"/>
          </p:cNvSpPr>
          <p:nvPr>
            <p:ph type="title"/>
          </p:nvPr>
        </p:nvSpPr>
        <p:spPr>
          <a:xfrm>
            <a:off x="636588" y="639763"/>
            <a:ext cx="3378200" cy="3035300"/>
          </a:xfrm>
        </p:spPr>
        <p:txBody>
          <a:bodyPr anchor="b"/>
          <a:lstStyle/>
          <a:p>
            <a:pPr algn="r" eaLnBrk="1" fontAlgn="auto" hangingPunct="1">
              <a:spcAft>
                <a:spcPts val="0"/>
              </a:spcAft>
              <a:defRPr/>
            </a:pPr>
            <a:r>
              <a:rPr lang="en-US" sz="4400" spc="200">
                <a:solidFill>
                  <a:schemeClr val="tx1">
                    <a:lumMod val="95000"/>
                    <a:lumOff val="5000"/>
                  </a:schemeClr>
                </a:solidFill>
              </a:rPr>
              <a:t>RESULTADOS e discussÃo</a:t>
            </a:r>
          </a:p>
        </p:txBody>
      </p:sp>
      <p:sp>
        <p:nvSpPr>
          <p:cNvPr id="3" name="Content Placeholder 2"/>
          <p:cNvSpPr>
            <a:spLocks noGrp="1"/>
          </p:cNvSpPr>
          <p:nvPr>
            <p:ph idx="1"/>
          </p:nvPr>
        </p:nvSpPr>
        <p:spPr>
          <a:xfrm>
            <a:off x="636588" y="3849688"/>
            <a:ext cx="3378200" cy="2366962"/>
          </a:xfrm>
        </p:spPr>
        <p:txBody>
          <a:bodyPr lIns="91440" rIns="91440" rtlCol="0">
            <a:normAutofit/>
          </a:bodyPr>
          <a:lstStyle/>
          <a:p>
            <a:pPr marL="0" indent="0" algn="r" eaLnBrk="1" fontAlgn="auto" hangingPunct="1">
              <a:lnSpc>
                <a:spcPct val="100000"/>
              </a:lnSpc>
              <a:spcBef>
                <a:spcPts val="0"/>
              </a:spcBef>
              <a:buFont typeface="Tw Cen MT" panose="020B0602020104020603" pitchFamily="34" charset="0"/>
              <a:buNone/>
              <a:defRPr/>
            </a:pPr>
            <a:r>
              <a:rPr lang="en-US" sz="1600">
                <a:solidFill>
                  <a:schemeClr val="tx1">
                    <a:lumMod val="95000"/>
                    <a:lumOff val="5000"/>
                  </a:schemeClr>
                </a:solidFill>
              </a:rPr>
              <a:t> </a:t>
            </a:r>
          </a:p>
        </p:txBody>
      </p:sp>
      <p:cxnSp>
        <p:nvCxnSpPr>
          <p:cNvPr id="30" name="Straight Connector 29">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a:off x="700088" y="3765550"/>
            <a:ext cx="3200400" cy="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pic>
        <p:nvPicPr>
          <p:cNvPr id="2048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216400" y="898525"/>
            <a:ext cx="7772400" cy="493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 name="Rectangle 34">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4572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7" name="Oval 5">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4572000"/>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39" name="Straight Connector 38">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flipV="1">
            <a:off x="8386763" y="5264150"/>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useBgFill="1">
        <p:nvSpPr>
          <p:cNvPr id="41" name="Rectangle 40">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95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 name="Title 1"/>
          <p:cNvSpPr>
            <a:spLocks noGrp="1"/>
          </p:cNvSpPr>
          <p:nvPr>
            <p:ph type="title"/>
          </p:nvPr>
        </p:nvSpPr>
        <p:spPr>
          <a:xfrm>
            <a:off x="636588" y="639763"/>
            <a:ext cx="3378200" cy="3035300"/>
          </a:xfrm>
        </p:spPr>
        <p:txBody>
          <a:bodyPr anchor="b"/>
          <a:lstStyle/>
          <a:p>
            <a:pPr algn="r" eaLnBrk="1" fontAlgn="auto" hangingPunct="1">
              <a:spcAft>
                <a:spcPts val="0"/>
              </a:spcAft>
              <a:defRPr/>
            </a:pPr>
            <a:r>
              <a:rPr lang="en-US" sz="4400" spc="200">
                <a:solidFill>
                  <a:schemeClr val="tx1">
                    <a:lumMod val="95000"/>
                    <a:lumOff val="5000"/>
                  </a:schemeClr>
                </a:solidFill>
              </a:rPr>
              <a:t>RESULTADOS e discussÃo</a:t>
            </a:r>
          </a:p>
        </p:txBody>
      </p:sp>
      <p:sp>
        <p:nvSpPr>
          <p:cNvPr id="3" name="Content Placeholder 2"/>
          <p:cNvSpPr>
            <a:spLocks noGrp="1"/>
          </p:cNvSpPr>
          <p:nvPr>
            <p:ph idx="1"/>
          </p:nvPr>
        </p:nvSpPr>
        <p:spPr>
          <a:xfrm>
            <a:off x="636588" y="3849688"/>
            <a:ext cx="3378200" cy="2366962"/>
          </a:xfrm>
        </p:spPr>
        <p:txBody>
          <a:bodyPr lIns="91440" rIns="91440" rtlCol="0">
            <a:normAutofit/>
          </a:bodyPr>
          <a:lstStyle/>
          <a:p>
            <a:pPr marL="0" indent="0" algn="r" eaLnBrk="1" fontAlgn="auto" hangingPunct="1">
              <a:lnSpc>
                <a:spcPct val="100000"/>
              </a:lnSpc>
              <a:spcBef>
                <a:spcPts val="0"/>
              </a:spcBef>
              <a:buFont typeface="Tw Cen MT" panose="020B0602020104020603" pitchFamily="34" charset="0"/>
              <a:buNone/>
              <a:defRPr/>
            </a:pPr>
            <a:r>
              <a:rPr lang="en-US" sz="1600">
                <a:solidFill>
                  <a:schemeClr val="tx1">
                    <a:lumMod val="95000"/>
                    <a:lumOff val="5000"/>
                  </a:schemeClr>
                </a:solidFill>
              </a:rPr>
              <a:t> </a:t>
            </a:r>
          </a:p>
        </p:txBody>
      </p:sp>
      <p:cxnSp>
        <p:nvCxnSpPr>
          <p:cNvPr id="43" name="Straight Connector 42">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a:off x="700088" y="3765550"/>
            <a:ext cx="3200400" cy="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pic>
        <p:nvPicPr>
          <p:cNvPr id="21513"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87863" y="517525"/>
            <a:ext cx="7110412" cy="602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 name="Rectangle 34">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4572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7" name="Oval 5">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4572000"/>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39" name="Straight Connector 38">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flipV="1">
            <a:off x="8386763" y="5264150"/>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useBgFill="1">
        <p:nvSpPr>
          <p:cNvPr id="41" name="Rectangle 40">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95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 name="Title 1"/>
          <p:cNvSpPr>
            <a:spLocks noGrp="1"/>
          </p:cNvSpPr>
          <p:nvPr>
            <p:ph type="title"/>
          </p:nvPr>
        </p:nvSpPr>
        <p:spPr>
          <a:xfrm>
            <a:off x="636588" y="639763"/>
            <a:ext cx="3378200" cy="3035300"/>
          </a:xfrm>
        </p:spPr>
        <p:txBody>
          <a:bodyPr anchor="b"/>
          <a:lstStyle/>
          <a:p>
            <a:pPr algn="r" eaLnBrk="1" fontAlgn="auto" hangingPunct="1">
              <a:spcAft>
                <a:spcPts val="0"/>
              </a:spcAft>
              <a:defRPr/>
            </a:pPr>
            <a:r>
              <a:rPr lang="en-US" sz="4400" spc="200">
                <a:solidFill>
                  <a:schemeClr val="tx1">
                    <a:lumMod val="95000"/>
                    <a:lumOff val="5000"/>
                  </a:schemeClr>
                </a:solidFill>
              </a:rPr>
              <a:t>RESULTADOS e discussÃo</a:t>
            </a:r>
          </a:p>
        </p:txBody>
      </p:sp>
      <p:sp>
        <p:nvSpPr>
          <p:cNvPr id="3" name="Content Placeholder 2"/>
          <p:cNvSpPr>
            <a:spLocks noGrp="1"/>
          </p:cNvSpPr>
          <p:nvPr>
            <p:ph idx="1"/>
          </p:nvPr>
        </p:nvSpPr>
        <p:spPr>
          <a:xfrm>
            <a:off x="636588" y="3849688"/>
            <a:ext cx="3378200" cy="2366962"/>
          </a:xfrm>
        </p:spPr>
        <p:txBody>
          <a:bodyPr lIns="91440" rIns="91440" rtlCol="0">
            <a:normAutofit/>
          </a:bodyPr>
          <a:lstStyle/>
          <a:p>
            <a:pPr marL="0" indent="0" algn="r" eaLnBrk="1" fontAlgn="auto" hangingPunct="1">
              <a:lnSpc>
                <a:spcPct val="100000"/>
              </a:lnSpc>
              <a:spcBef>
                <a:spcPts val="0"/>
              </a:spcBef>
              <a:buFont typeface="Tw Cen MT" panose="020B0602020104020603" pitchFamily="34" charset="0"/>
              <a:buNone/>
              <a:defRPr/>
            </a:pPr>
            <a:r>
              <a:rPr lang="en-US" sz="1600">
                <a:solidFill>
                  <a:schemeClr val="tx1">
                    <a:lumMod val="95000"/>
                    <a:lumOff val="5000"/>
                  </a:schemeClr>
                </a:solidFill>
              </a:rPr>
              <a:t> </a:t>
            </a:r>
          </a:p>
        </p:txBody>
      </p:sp>
      <p:cxnSp>
        <p:nvCxnSpPr>
          <p:cNvPr id="43" name="Straight Connector 42">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a:off x="700088" y="3765550"/>
            <a:ext cx="3200400" cy="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pic>
        <p:nvPicPr>
          <p:cNvPr id="2253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152900" y="904875"/>
            <a:ext cx="7734300" cy="5160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 name="Rectangle 34">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4572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7" name="Oval 5">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4572000"/>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39" name="Straight Connector 38">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flipV="1">
            <a:off x="8386763" y="5264150"/>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useBgFill="1">
        <p:nvSpPr>
          <p:cNvPr id="41" name="Rectangle 40">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95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 name="Title 1"/>
          <p:cNvSpPr>
            <a:spLocks noGrp="1"/>
          </p:cNvSpPr>
          <p:nvPr>
            <p:ph type="title"/>
          </p:nvPr>
        </p:nvSpPr>
        <p:spPr>
          <a:xfrm>
            <a:off x="636588" y="639763"/>
            <a:ext cx="3378200" cy="3035300"/>
          </a:xfrm>
        </p:spPr>
        <p:txBody>
          <a:bodyPr anchor="b"/>
          <a:lstStyle/>
          <a:p>
            <a:pPr algn="r" eaLnBrk="1" fontAlgn="auto" hangingPunct="1">
              <a:spcAft>
                <a:spcPts val="0"/>
              </a:spcAft>
              <a:defRPr/>
            </a:pPr>
            <a:r>
              <a:rPr lang="en-US" sz="4400" spc="200">
                <a:solidFill>
                  <a:schemeClr val="tx1">
                    <a:lumMod val="95000"/>
                    <a:lumOff val="5000"/>
                  </a:schemeClr>
                </a:solidFill>
              </a:rPr>
              <a:t>RESULTADOS e discussÃo</a:t>
            </a:r>
          </a:p>
        </p:txBody>
      </p:sp>
      <p:sp>
        <p:nvSpPr>
          <p:cNvPr id="3" name="Content Placeholder 2"/>
          <p:cNvSpPr>
            <a:spLocks noGrp="1"/>
          </p:cNvSpPr>
          <p:nvPr>
            <p:ph idx="1"/>
          </p:nvPr>
        </p:nvSpPr>
        <p:spPr>
          <a:xfrm>
            <a:off x="636588" y="3849688"/>
            <a:ext cx="3378200" cy="2366962"/>
          </a:xfrm>
        </p:spPr>
        <p:txBody>
          <a:bodyPr lIns="91440" rIns="91440" rtlCol="0">
            <a:normAutofit/>
          </a:bodyPr>
          <a:lstStyle/>
          <a:p>
            <a:pPr marL="0" indent="0" algn="r" eaLnBrk="1" fontAlgn="auto" hangingPunct="1">
              <a:lnSpc>
                <a:spcPct val="100000"/>
              </a:lnSpc>
              <a:spcBef>
                <a:spcPts val="0"/>
              </a:spcBef>
              <a:buFont typeface="Tw Cen MT" panose="020B0602020104020603" pitchFamily="34" charset="0"/>
              <a:buNone/>
              <a:defRPr/>
            </a:pPr>
            <a:r>
              <a:rPr lang="en-US" sz="1600">
                <a:solidFill>
                  <a:schemeClr val="tx1">
                    <a:lumMod val="95000"/>
                    <a:lumOff val="5000"/>
                  </a:schemeClr>
                </a:solidFill>
              </a:rPr>
              <a:t> </a:t>
            </a:r>
          </a:p>
        </p:txBody>
      </p:sp>
      <p:cxnSp>
        <p:nvCxnSpPr>
          <p:cNvPr id="43" name="Straight Connector 42">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a:off x="700088" y="3765550"/>
            <a:ext cx="3200400" cy="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pic>
        <p:nvPicPr>
          <p:cNvPr id="23561"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40238" y="371475"/>
            <a:ext cx="7405687" cy="6294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 name="Rectangle 34">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4572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7" name="Oval 5">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4572000"/>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39" name="Straight Connector 38">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flipV="1">
            <a:off x="8386763" y="5264150"/>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useBgFill="1">
        <p:nvSpPr>
          <p:cNvPr id="41" name="Rectangle 40">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95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 name="Title 1"/>
          <p:cNvSpPr>
            <a:spLocks noGrp="1"/>
          </p:cNvSpPr>
          <p:nvPr>
            <p:ph type="title"/>
          </p:nvPr>
        </p:nvSpPr>
        <p:spPr>
          <a:xfrm>
            <a:off x="636588" y="639763"/>
            <a:ext cx="3378200" cy="3035300"/>
          </a:xfrm>
        </p:spPr>
        <p:txBody>
          <a:bodyPr anchor="b"/>
          <a:lstStyle/>
          <a:p>
            <a:pPr algn="r" eaLnBrk="1" fontAlgn="auto" hangingPunct="1">
              <a:spcAft>
                <a:spcPts val="0"/>
              </a:spcAft>
              <a:defRPr/>
            </a:pPr>
            <a:r>
              <a:rPr lang="en-US" sz="4400" spc="200">
                <a:solidFill>
                  <a:schemeClr val="tx1">
                    <a:lumMod val="95000"/>
                    <a:lumOff val="5000"/>
                  </a:schemeClr>
                </a:solidFill>
              </a:rPr>
              <a:t>RESULTADOS e discussÃo</a:t>
            </a:r>
          </a:p>
        </p:txBody>
      </p:sp>
      <p:sp>
        <p:nvSpPr>
          <p:cNvPr id="3" name="Content Placeholder 2"/>
          <p:cNvSpPr>
            <a:spLocks noGrp="1"/>
          </p:cNvSpPr>
          <p:nvPr>
            <p:ph idx="1"/>
          </p:nvPr>
        </p:nvSpPr>
        <p:spPr>
          <a:xfrm>
            <a:off x="636588" y="3849688"/>
            <a:ext cx="3378200" cy="2366962"/>
          </a:xfrm>
        </p:spPr>
        <p:txBody>
          <a:bodyPr lIns="91440" rIns="91440" rtlCol="0">
            <a:normAutofit/>
          </a:bodyPr>
          <a:lstStyle/>
          <a:p>
            <a:pPr marL="0" indent="0" algn="r" eaLnBrk="1" fontAlgn="auto" hangingPunct="1">
              <a:lnSpc>
                <a:spcPct val="100000"/>
              </a:lnSpc>
              <a:spcBef>
                <a:spcPts val="0"/>
              </a:spcBef>
              <a:buFont typeface="Tw Cen MT" panose="020B0602020104020603" pitchFamily="34" charset="0"/>
              <a:buNone/>
              <a:defRPr/>
            </a:pPr>
            <a:r>
              <a:rPr lang="en-US" sz="1600">
                <a:solidFill>
                  <a:schemeClr val="tx1">
                    <a:lumMod val="95000"/>
                    <a:lumOff val="5000"/>
                  </a:schemeClr>
                </a:solidFill>
              </a:rPr>
              <a:t> </a:t>
            </a:r>
          </a:p>
        </p:txBody>
      </p:sp>
      <p:cxnSp>
        <p:nvCxnSpPr>
          <p:cNvPr id="43" name="Straight Connector 42">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a:off x="700088" y="3765550"/>
            <a:ext cx="3200400" cy="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pic>
        <p:nvPicPr>
          <p:cNvPr id="24585"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370388" y="1643063"/>
            <a:ext cx="7464425" cy="3954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 name="Rectangle 34">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4572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7" name="Oval 5">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4572000"/>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39" name="Straight Connector 38">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flipV="1">
            <a:off x="8386763" y="5264150"/>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useBgFill="1">
        <p:nvSpPr>
          <p:cNvPr id="41" name="Rectangle 40">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95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 name="Title 1"/>
          <p:cNvSpPr>
            <a:spLocks noGrp="1"/>
          </p:cNvSpPr>
          <p:nvPr>
            <p:ph type="title"/>
          </p:nvPr>
        </p:nvSpPr>
        <p:spPr>
          <a:xfrm>
            <a:off x="636588" y="639763"/>
            <a:ext cx="3378200" cy="3035300"/>
          </a:xfrm>
        </p:spPr>
        <p:txBody>
          <a:bodyPr anchor="b"/>
          <a:lstStyle/>
          <a:p>
            <a:pPr algn="r" eaLnBrk="1" fontAlgn="auto" hangingPunct="1">
              <a:spcAft>
                <a:spcPts val="0"/>
              </a:spcAft>
              <a:defRPr/>
            </a:pPr>
            <a:r>
              <a:rPr lang="en-US" sz="4400" spc="200">
                <a:solidFill>
                  <a:schemeClr val="tx1">
                    <a:lumMod val="95000"/>
                    <a:lumOff val="5000"/>
                  </a:schemeClr>
                </a:solidFill>
              </a:rPr>
              <a:t>RESULTADOS e discussÃo</a:t>
            </a:r>
          </a:p>
        </p:txBody>
      </p:sp>
      <p:sp>
        <p:nvSpPr>
          <p:cNvPr id="3" name="Content Placeholder 2"/>
          <p:cNvSpPr>
            <a:spLocks noGrp="1"/>
          </p:cNvSpPr>
          <p:nvPr>
            <p:ph idx="1"/>
          </p:nvPr>
        </p:nvSpPr>
        <p:spPr>
          <a:xfrm>
            <a:off x="636588" y="3849688"/>
            <a:ext cx="3378200" cy="2366962"/>
          </a:xfrm>
        </p:spPr>
        <p:txBody>
          <a:bodyPr lIns="91440" rIns="91440" rtlCol="0">
            <a:normAutofit/>
          </a:bodyPr>
          <a:lstStyle/>
          <a:p>
            <a:pPr marL="0" indent="0" algn="r" eaLnBrk="1" fontAlgn="auto" hangingPunct="1">
              <a:lnSpc>
                <a:spcPct val="100000"/>
              </a:lnSpc>
              <a:spcBef>
                <a:spcPts val="0"/>
              </a:spcBef>
              <a:buFont typeface="Tw Cen MT" panose="020B0602020104020603" pitchFamily="34" charset="0"/>
              <a:buNone/>
              <a:defRPr/>
            </a:pPr>
            <a:r>
              <a:rPr lang="en-US" sz="1600">
                <a:solidFill>
                  <a:schemeClr val="tx1">
                    <a:lumMod val="95000"/>
                    <a:lumOff val="5000"/>
                  </a:schemeClr>
                </a:solidFill>
              </a:rPr>
              <a:t> </a:t>
            </a:r>
          </a:p>
        </p:txBody>
      </p:sp>
      <p:cxnSp>
        <p:nvCxnSpPr>
          <p:cNvPr id="43" name="Straight Connector 42">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a:off x="700088" y="3765550"/>
            <a:ext cx="3200400" cy="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pic>
        <p:nvPicPr>
          <p:cNvPr id="2560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086225" y="1682750"/>
            <a:ext cx="7869238" cy="391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eaLnBrk="1" fontAlgn="auto" hangingPunct="1">
              <a:spcAft>
                <a:spcPts val="0"/>
              </a:spcAft>
              <a:defRPr/>
            </a:pPr>
            <a:r>
              <a:rPr lang="pt-BR" dirty="0">
                <a:solidFill>
                  <a:schemeClr val="tx1">
                    <a:lumMod val="95000"/>
                    <a:lumOff val="5000"/>
                  </a:schemeClr>
                </a:solidFill>
              </a:rPr>
              <a:t>RESULTADOS e discussÃo</a:t>
            </a:r>
          </a:p>
        </p:txBody>
      </p:sp>
      <p:sp>
        <p:nvSpPr>
          <p:cNvPr id="26627" name="Content Placeholder 2"/>
          <p:cNvSpPr>
            <a:spLocks noGrp="1"/>
          </p:cNvSpPr>
          <p:nvPr>
            <p:ph idx="1"/>
          </p:nvPr>
        </p:nvSpPr>
        <p:spPr>
          <a:xfrm>
            <a:off x="1023938" y="1489075"/>
            <a:ext cx="10758487" cy="5054600"/>
          </a:xfrm>
        </p:spPr>
        <p:txBody>
          <a:bodyPr/>
          <a:lstStyle/>
          <a:p>
            <a:pPr algn="just" eaLnBrk="1" hangingPunct="1"/>
            <a:r>
              <a:rPr lang="pt-BR" altLang="pt-BR" sz="2600" smtClean="0"/>
              <a:t> - </a:t>
            </a:r>
            <a:r>
              <a:rPr lang="pt-BR" altLang="pt-BR" smtClean="0"/>
              <a:t>Pode-se afirmar que de 2010 a 2015 foi o período que mais envolveu publicações sobre o tema, à exceção de 2014, no qual nenhum artigo foi publicado com essa abordagem. Na análise das localidades dos estudos, o Brasil apresentou destaque, com 12 publicações. A Holanda e Austrália estão na sequência, com sete estudos.</a:t>
            </a:r>
          </a:p>
          <a:p>
            <a:pPr algn="just" eaLnBrk="1" hangingPunct="1"/>
            <a:r>
              <a:rPr lang="pt-BR" altLang="pt-BR" smtClean="0"/>
              <a:t>- Percebe-se que as idades das crianças avaliadas nos estudos foram variadas. Dos 23 artigos selecionados, seis abordaram a avaliação do DM em faixas que envolveram os primeiros seis meses até os 15 ou 18 meses; e quatro que envolveram os primeiros seis meses até os 12 ou 13 meses de ICo. Um único estudo abordou a análise a partir dos 12 meses de ICo, foi até os 18 meses. Somente dois artigos incluíram o estudo do DM em longo prazo, acompanharam-no até os quatro anos, aplicaram escala apropriada para essa faixa etária. Por outro lado, a falta de seguimento das crianças a partir dos 12 meses de ICo foi observada em alguns estudos.</a:t>
            </a:r>
            <a:r>
              <a:rPr lang="pt-BR" altLang="pt-BR" baseline="30000" smtClean="0">
                <a:hlinkClick r:id="rId2"/>
              </a:rPr>
              <a:t>19</a:t>
            </a:r>
            <a:r>
              <a:rPr lang="pt-BR" altLang="pt-BR" baseline="30000" smtClean="0"/>
              <a:t>-</a:t>
            </a:r>
            <a:r>
              <a:rPr lang="pt-BR" altLang="pt-BR" baseline="30000" smtClean="0">
                <a:hlinkClick r:id="rId3"/>
              </a:rPr>
              <a:t>22</a:t>
            </a:r>
            <a:r>
              <a:rPr lang="pt-BR" altLang="pt-BR" smtClean="0"/>
              <a:t> Um deles envolveu avaliações aos três meses de ICo; quatro incluíram avaliações até os cinco ou seis meses e cinco até os oito ou nove meses de ICo.</a:t>
            </a:r>
            <a:r>
              <a:rPr lang="pt-BR" altLang="pt-BR" baseline="30000" smtClean="0">
                <a:hlinkClick r:id="rId4"/>
              </a:rPr>
              <a:t>11</a:t>
            </a:r>
            <a:r>
              <a:rPr lang="pt-BR" altLang="pt-BR" baseline="30000" smtClean="0"/>
              <a:t>,</a:t>
            </a:r>
            <a:r>
              <a:rPr lang="pt-BR" altLang="pt-BR" baseline="30000" smtClean="0">
                <a:hlinkClick r:id="rId2"/>
              </a:rPr>
              <a:t>19</a:t>
            </a:r>
            <a:r>
              <a:rPr lang="pt-BR" altLang="pt-BR" baseline="30000" smtClean="0"/>
              <a:t>-</a:t>
            </a:r>
            <a:r>
              <a:rPr lang="pt-BR" altLang="pt-BR" baseline="30000" smtClean="0">
                <a:hlinkClick r:id="rId3"/>
              </a:rPr>
              <a:t>22</a:t>
            </a:r>
            <a:endParaRPr lang="pt-BR" altLang="pt-BR" smtClean="0"/>
          </a:p>
          <a:p>
            <a:pPr algn="just" eaLnBrk="1" hangingPunct="1">
              <a:lnSpc>
                <a:spcPct val="100000"/>
              </a:lnSpc>
              <a:spcBef>
                <a:spcPct val="0"/>
              </a:spcBef>
              <a:spcAft>
                <a:spcPct val="0"/>
              </a:spcAft>
            </a:pPr>
            <a:endParaRPr lang="pt-BR" altLang="pt-BR" sz="2600" smtClean="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eaLnBrk="1" fontAlgn="auto" hangingPunct="1">
              <a:spcAft>
                <a:spcPts val="0"/>
              </a:spcAft>
              <a:defRPr/>
            </a:pPr>
            <a:r>
              <a:rPr lang="pt-BR" dirty="0">
                <a:solidFill>
                  <a:schemeClr val="tx1">
                    <a:lumMod val="95000"/>
                    <a:lumOff val="5000"/>
                  </a:schemeClr>
                </a:solidFill>
              </a:rPr>
              <a:t>RESULTADOS e discussÃo</a:t>
            </a:r>
          </a:p>
        </p:txBody>
      </p:sp>
      <p:sp>
        <p:nvSpPr>
          <p:cNvPr id="27651" name="Content Placeholder 2"/>
          <p:cNvSpPr>
            <a:spLocks noGrp="1"/>
          </p:cNvSpPr>
          <p:nvPr>
            <p:ph idx="1"/>
          </p:nvPr>
        </p:nvSpPr>
        <p:spPr>
          <a:xfrm>
            <a:off x="900113" y="1489075"/>
            <a:ext cx="10996612" cy="5016500"/>
          </a:xfrm>
        </p:spPr>
        <p:txBody>
          <a:bodyPr/>
          <a:lstStyle/>
          <a:p>
            <a:pPr algn="just" eaLnBrk="1" hangingPunct="1"/>
            <a:r>
              <a:rPr lang="pt-BR" altLang="pt-BR" sz="2000" smtClean="0"/>
              <a:t>- No que se refere às idades gestacionais envolvidas nos estudos, constatou-se que quase a metade das publicações (n = 11) compreendeu amostra de prematuros, ambos moderados e extremos, dessas oito foram somente de prematuros extremos. Por outro lado, nove estudos incluíram amostras consideradas heterogêneas quanto à classificação da prematuridade, já que envolveram os três tipos na mesma amostra (tardia, moderada e extrema).</a:t>
            </a:r>
            <a:r>
              <a:rPr lang="pt-BR" altLang="pt-BR" sz="2000" baseline="30000" smtClean="0">
                <a:hlinkClick r:id="rId2"/>
              </a:rPr>
              <a:t>21</a:t>
            </a:r>
            <a:r>
              <a:rPr lang="pt-BR" altLang="pt-BR" sz="2000" baseline="30000" smtClean="0"/>
              <a:t>,</a:t>
            </a:r>
            <a:r>
              <a:rPr lang="pt-BR" altLang="pt-BR" sz="2000" baseline="30000" smtClean="0">
                <a:hlinkClick r:id="rId3"/>
              </a:rPr>
              <a:t>23</a:t>
            </a:r>
            <a:r>
              <a:rPr lang="pt-BR" altLang="pt-BR" sz="2000" baseline="30000" smtClean="0"/>
              <a:t>-</a:t>
            </a:r>
            <a:r>
              <a:rPr lang="pt-BR" altLang="pt-BR" sz="2000" baseline="30000" smtClean="0">
                <a:hlinkClick r:id="rId4"/>
              </a:rPr>
              <a:t>25</a:t>
            </a:r>
            <a:r>
              <a:rPr lang="pt-BR" altLang="pt-BR" sz="2000" smtClean="0"/>
              <a:t> Um estudo não esclareceu a faixa de IG das crianças avaliadas.</a:t>
            </a:r>
            <a:r>
              <a:rPr lang="pt-BR" altLang="pt-BR" sz="2000" baseline="30000" smtClean="0">
                <a:hlinkClick r:id="rId5"/>
              </a:rPr>
              <a:t>15</a:t>
            </a:r>
            <a:endParaRPr lang="pt-BR" altLang="pt-BR" sz="2000" smtClean="0"/>
          </a:p>
          <a:p>
            <a:pPr algn="just" eaLnBrk="1" hangingPunct="1"/>
            <a:r>
              <a:rPr lang="pt-BR" altLang="pt-BR" sz="2000" smtClean="0"/>
              <a:t>- Quanto aos delineamentos, observa-se que o estudo de coorte prospectivo foi o que prevaleceu, com 14 artigos; seguido do estudo transversal, com oito publicações. A maioria dos estudos analisados (n = 15) apresentou amostra constituída somente de prematuros, sem incluir um grupo controle de crianças nascidas a termo. Para efeitos comparativos, cinco desses estudos usaram a amostra normativa da AIMS, buscaram identificar diferenças no desenvolvimento motor amplo entre os grupos.</a:t>
            </a:r>
            <a:r>
              <a:rPr lang="pt-BR" altLang="pt-BR" sz="2000" baseline="30000" smtClean="0">
                <a:hlinkClick r:id="rId6"/>
              </a:rPr>
              <a:t>10</a:t>
            </a:r>
            <a:r>
              <a:rPr lang="pt-BR" altLang="pt-BR" sz="2000" baseline="30000" smtClean="0"/>
              <a:t>,</a:t>
            </a:r>
            <a:r>
              <a:rPr lang="pt-BR" altLang="pt-BR" sz="2000" baseline="30000" smtClean="0">
                <a:hlinkClick r:id="rId7"/>
              </a:rPr>
              <a:t>13</a:t>
            </a:r>
            <a:r>
              <a:rPr lang="pt-BR" altLang="pt-BR" sz="2000" baseline="30000" smtClean="0"/>
              <a:t>,</a:t>
            </a:r>
            <a:r>
              <a:rPr lang="pt-BR" altLang="pt-BR" sz="2000" baseline="30000" smtClean="0">
                <a:hlinkClick r:id="rId3"/>
              </a:rPr>
              <a:t>23</a:t>
            </a:r>
            <a:r>
              <a:rPr lang="pt-BR" altLang="pt-BR" sz="2000" baseline="30000" smtClean="0"/>
              <a:t>,</a:t>
            </a:r>
            <a:r>
              <a:rPr lang="pt-BR" altLang="pt-BR" sz="2000" baseline="30000" smtClean="0">
                <a:hlinkClick r:id="rId8"/>
              </a:rPr>
              <a:t>26</a:t>
            </a:r>
            <a:r>
              <a:rPr lang="pt-BR" altLang="pt-BR" sz="2000" baseline="30000" smtClean="0"/>
              <a:t>,</a:t>
            </a:r>
            <a:r>
              <a:rPr lang="pt-BR" altLang="pt-BR" sz="2000" baseline="30000" smtClean="0">
                <a:hlinkClick r:id="rId9"/>
              </a:rPr>
              <a:t>27</a:t>
            </a:r>
            <a:r>
              <a:rPr lang="pt-BR" altLang="pt-BR" sz="2000" smtClean="0"/>
              <a:t> Os dados normativos são baseados em uma população de 2.200 crianças nascidas a termo até 18 meses oriundas de Alberta, no Canadá.</a:t>
            </a:r>
            <a:r>
              <a:rPr lang="pt-BR" altLang="pt-BR" sz="2000" baseline="30000" smtClean="0">
                <a:hlinkClick r:id="rId10"/>
              </a:rPr>
              <a:t>28</a:t>
            </a:r>
            <a:r>
              <a:rPr lang="pt-BR" altLang="pt-BR" sz="2000" smtClean="0"/>
              <a:t> Recentemente, esses dados originais da AIMS, coletados há 20 anos, foram comparados com os dados de uma amostra contemporânea de 650 crianças canadenses. Os atuais valores normativos permanecem apropriados para interpretar o escore total da AIMS em uma criança e os percentis originais continuam a refletir a ordem contemporânea e a idade de surgimento das habilidades motoras infantis representadas na AIMS.</a:t>
            </a:r>
            <a:r>
              <a:rPr lang="pt-BR" altLang="pt-BR" sz="2000" baseline="30000" smtClean="0">
                <a:hlinkClick r:id="rId11"/>
              </a:rPr>
              <a:t>14</a:t>
            </a:r>
            <a:endParaRPr lang="pt-BR" altLang="pt-BR" sz="2000" smtClean="0"/>
          </a:p>
          <a:p>
            <a:pPr algn="just" eaLnBrk="1" hangingPunct="1">
              <a:lnSpc>
                <a:spcPct val="100000"/>
              </a:lnSpc>
              <a:spcBef>
                <a:spcPct val="0"/>
              </a:spcBef>
              <a:spcAft>
                <a:spcPct val="0"/>
              </a:spcAft>
            </a:pPr>
            <a:endParaRPr lang="pt-BR" altLang="pt-BR" sz="2000" smtClean="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eaLnBrk="1" fontAlgn="auto" hangingPunct="1">
              <a:spcAft>
                <a:spcPts val="0"/>
              </a:spcAft>
              <a:defRPr/>
            </a:pPr>
            <a:r>
              <a:rPr lang="pt-BR" dirty="0">
                <a:solidFill>
                  <a:schemeClr val="tx1">
                    <a:lumMod val="95000"/>
                    <a:lumOff val="5000"/>
                  </a:schemeClr>
                </a:solidFill>
              </a:rPr>
              <a:t>RESULTADOS e discussÃo</a:t>
            </a:r>
          </a:p>
        </p:txBody>
      </p:sp>
      <p:sp>
        <p:nvSpPr>
          <p:cNvPr id="28675" name="Content Placeholder 2"/>
          <p:cNvSpPr>
            <a:spLocks noGrp="1"/>
          </p:cNvSpPr>
          <p:nvPr>
            <p:ph idx="1"/>
          </p:nvPr>
        </p:nvSpPr>
        <p:spPr>
          <a:xfrm>
            <a:off x="1023938" y="1489075"/>
            <a:ext cx="10758487" cy="5054600"/>
          </a:xfrm>
        </p:spPr>
        <p:txBody>
          <a:bodyPr/>
          <a:lstStyle/>
          <a:p>
            <a:pPr algn="just" eaLnBrk="1" hangingPunct="1">
              <a:lnSpc>
                <a:spcPct val="100000"/>
              </a:lnSpc>
              <a:spcBef>
                <a:spcPct val="0"/>
              </a:spcBef>
              <a:spcAft>
                <a:spcPct val="0"/>
              </a:spcAft>
            </a:pPr>
            <a:r>
              <a:rPr lang="pt-BR" altLang="pt-BR" sz="2600" smtClean="0"/>
              <a:t>- </a:t>
            </a:r>
            <a:r>
              <a:rPr lang="pt-BR" altLang="pt-BR" smtClean="0"/>
              <a:t>Por conseguinte, as normativas da AIMS têm sido muito usadas no âmbito nacional e internacional como medida de desfecho clínico e de pesquisa,</a:t>
            </a:r>
            <a:r>
              <a:rPr lang="pt-BR" altLang="pt-BR" baseline="30000" smtClean="0">
                <a:hlinkClick r:id="rId2"/>
              </a:rPr>
              <a:t>10</a:t>
            </a:r>
            <a:r>
              <a:rPr lang="pt-BR" altLang="pt-BR" baseline="30000" smtClean="0"/>
              <a:t>,</a:t>
            </a:r>
            <a:r>
              <a:rPr lang="pt-BR" altLang="pt-BR" baseline="30000" smtClean="0">
                <a:hlinkClick r:id="rId3"/>
              </a:rPr>
              <a:t>12</a:t>
            </a:r>
            <a:r>
              <a:rPr lang="pt-BR" altLang="pt-BR" baseline="30000" smtClean="0"/>
              <a:t>,</a:t>
            </a:r>
            <a:r>
              <a:rPr lang="pt-BR" altLang="pt-BR" baseline="30000" smtClean="0">
                <a:hlinkClick r:id="rId4"/>
              </a:rPr>
              <a:t>13</a:t>
            </a:r>
            <a:r>
              <a:rPr lang="pt-BR" altLang="pt-BR" baseline="30000" smtClean="0"/>
              <a:t>,</a:t>
            </a:r>
            <a:r>
              <a:rPr lang="pt-BR" altLang="pt-BR" baseline="30000" smtClean="0">
                <a:hlinkClick r:id="rId5"/>
              </a:rPr>
              <a:t>17</a:t>
            </a:r>
            <a:r>
              <a:rPr lang="pt-BR" altLang="pt-BR" baseline="30000" smtClean="0"/>
              <a:t>,</a:t>
            </a:r>
            <a:r>
              <a:rPr lang="pt-BR" altLang="pt-BR" baseline="30000" smtClean="0">
                <a:hlinkClick r:id="rId6"/>
              </a:rPr>
              <a:t>21</a:t>
            </a:r>
            <a:r>
              <a:rPr lang="pt-BR" altLang="pt-BR" baseline="30000" smtClean="0"/>
              <a:t>,</a:t>
            </a:r>
            <a:r>
              <a:rPr lang="pt-BR" altLang="pt-BR" baseline="30000" smtClean="0">
                <a:hlinkClick r:id="rId7"/>
              </a:rPr>
              <a:t>29</a:t>
            </a:r>
            <a:r>
              <a:rPr lang="pt-BR" altLang="pt-BR" smtClean="0"/>
              <a:t> ainda que haja a preocupação de que as normas canadenses da AIMS seriam inadequadas para crianças de culturas diferentes.</a:t>
            </a:r>
            <a:r>
              <a:rPr lang="pt-BR" altLang="pt-BR" baseline="30000" smtClean="0">
                <a:hlinkClick r:id="rId7"/>
              </a:rPr>
              <a:t>29</a:t>
            </a:r>
            <a:r>
              <a:rPr lang="pt-BR" altLang="pt-BR" baseline="30000" smtClean="0"/>
              <a:t>,</a:t>
            </a:r>
            <a:r>
              <a:rPr lang="pt-BR" altLang="pt-BR" baseline="30000" smtClean="0">
                <a:hlinkClick r:id="rId8"/>
              </a:rPr>
              <a:t>30</a:t>
            </a:r>
            <a:r>
              <a:rPr lang="pt-BR" altLang="pt-BR" smtClean="0"/>
              <a:t> Nesse sentido, os autores do estudo de reavaliação dos valores da normativa afirmam que, dados a estabilidade dos resultados ao longo de 20 anos e o aumento da diversidade étnica da amostra contemporânea, pode não ser necessário investigar diferenças internacionais.</a:t>
            </a:r>
            <a:r>
              <a:rPr lang="pt-BR" altLang="pt-BR" baseline="30000" smtClean="0">
                <a:hlinkClick r:id="rId9"/>
              </a:rPr>
              <a:t>14</a:t>
            </a:r>
            <a:r>
              <a:rPr lang="pt-BR" altLang="pt-BR" smtClean="0"/>
              <a:t> Por outro lado, no cenário nacional, os percentis mais baixos da amostra brasileira, descritos por Saccani &amp; Valentini,</a:t>
            </a:r>
            <a:r>
              <a:rPr lang="pt-BR" altLang="pt-BR" baseline="30000" smtClean="0">
                <a:hlinkClick r:id="rId7"/>
              </a:rPr>
              <a:t>29</a:t>
            </a:r>
            <a:r>
              <a:rPr lang="pt-BR" altLang="pt-BR" smtClean="0"/>
              <a:t> reforçam a necessidade de se usarem normas nacionais para categorizar o desempenho motor das crianças. As diferenças entre Brasil, Canadá e as crianças gregas, encontradas nesse estudo comparativo de três amostras de população, prevaleceram até 15 meses e um número representativo da amostra brasileira (34,6%) apresentou desempenho motor inferior ao esperado. Conforme os autores,</a:t>
            </a:r>
            <a:r>
              <a:rPr lang="pt-BR" altLang="pt-BR" baseline="30000" smtClean="0">
                <a:hlinkClick r:id="rId7"/>
              </a:rPr>
              <a:t>29</a:t>
            </a:r>
            <a:r>
              <a:rPr lang="pt-BR" altLang="pt-BR" smtClean="0"/>
              <a:t> os resultados podem indicar uma trajetória diferente no DM, influenciada possivelmente por fatores socioculturais pertinentes ao cuidado das crianças.</a:t>
            </a:r>
            <a:endParaRPr lang="pt-BR" altLang="pt-BR" sz="2600" smtClean="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eaLnBrk="1" fontAlgn="auto" hangingPunct="1">
              <a:spcAft>
                <a:spcPts val="0"/>
              </a:spcAft>
              <a:defRPr/>
            </a:pPr>
            <a:r>
              <a:rPr lang="pt-BR" dirty="0">
                <a:solidFill>
                  <a:schemeClr val="tx1">
                    <a:lumMod val="95000"/>
                    <a:lumOff val="5000"/>
                  </a:schemeClr>
                </a:solidFill>
              </a:rPr>
              <a:t>RESULTADOS e discussÃo</a:t>
            </a:r>
          </a:p>
        </p:txBody>
      </p:sp>
      <p:sp>
        <p:nvSpPr>
          <p:cNvPr id="29699" name="Content Placeholder 2"/>
          <p:cNvSpPr>
            <a:spLocks noGrp="1"/>
          </p:cNvSpPr>
          <p:nvPr>
            <p:ph idx="1"/>
          </p:nvPr>
        </p:nvSpPr>
        <p:spPr>
          <a:xfrm>
            <a:off x="1023938" y="1498600"/>
            <a:ext cx="10758487" cy="5054600"/>
          </a:xfrm>
        </p:spPr>
        <p:txBody>
          <a:bodyPr/>
          <a:lstStyle/>
          <a:p>
            <a:pPr algn="just" eaLnBrk="1" hangingPunct="1">
              <a:lnSpc>
                <a:spcPct val="100000"/>
              </a:lnSpc>
              <a:spcBef>
                <a:spcPct val="0"/>
              </a:spcBef>
              <a:spcAft>
                <a:spcPct val="0"/>
              </a:spcAft>
            </a:pPr>
            <a:r>
              <a:rPr lang="pt-BR" altLang="pt-BR" sz="2000" smtClean="0"/>
              <a:t>- Quanto aos principais resultados relacionados ao DM avaliado pela AIMS, observa-se certa heterogeneidade na descrição dos desfechos motores. Somente dois estudos</a:t>
            </a:r>
            <a:r>
              <a:rPr lang="pt-BR" altLang="pt-BR" sz="2000" baseline="30000" smtClean="0">
                <a:hlinkClick r:id="rId2"/>
              </a:rPr>
              <a:t>11</a:t>
            </a:r>
            <a:r>
              <a:rPr lang="pt-BR" altLang="pt-BR" sz="2000" baseline="30000" smtClean="0"/>
              <a:t>,</a:t>
            </a:r>
            <a:r>
              <a:rPr lang="pt-BR" altLang="pt-BR" sz="2000" baseline="30000" smtClean="0">
                <a:hlinkClick r:id="rId3"/>
              </a:rPr>
              <a:t>12</a:t>
            </a:r>
            <a:r>
              <a:rPr lang="pt-BR" altLang="pt-BR" sz="2000" smtClean="0"/>
              <a:t> discutiram as diferenças observadas nas aquisições motoras de cada subescala (prono, supino, sentado e em pé), apresentaram o percentual de crianças prematuras </a:t>
            </a:r>
            <a:r>
              <a:rPr lang="pt-BR" altLang="pt-BR" sz="2000" i="1" smtClean="0"/>
              <a:t>versus</a:t>
            </a:r>
            <a:r>
              <a:rPr lang="pt-BR" altLang="pt-BR" sz="2000" smtClean="0"/>
              <a:t> crianças nascidas a termo que pontuaram a aquisição avaliada. Pin et al.</a:t>
            </a:r>
            <a:r>
              <a:rPr lang="pt-BR" altLang="pt-BR" sz="2000" baseline="30000" smtClean="0">
                <a:hlinkClick r:id="rId2"/>
              </a:rPr>
              <a:t>11</a:t>
            </a:r>
            <a:r>
              <a:rPr lang="pt-BR" altLang="pt-BR" sz="2000" smtClean="0"/>
              <a:t> apresentaram essa descrição no estudo do DM de prematuros nascidos com idade gestacional menor ou igual a 29 semanas e lactentes nascidos de termo, avaliados aos quatro e oito meses de ICo. Aos quatro meses, todos os lactentes nascidos a termo foram capazes de brincar com as mãos na linha média </a:t>
            </a:r>
            <a:r>
              <a:rPr lang="pt-BR" altLang="pt-BR" sz="2000" i="1" smtClean="0"/>
              <a:t>versus</a:t>
            </a:r>
            <a:r>
              <a:rPr lang="pt-BR" altLang="pt-BR" sz="2000" smtClean="0"/>
              <a:t> 81% dos prematuros e, aos oito meses de ICo, os prematuros também não progrediram tanto quanto o esperado, já que muitos não foram capazes de sentar de forma independente (25% </a:t>
            </a:r>
            <a:r>
              <a:rPr lang="pt-BR" altLang="pt-BR" sz="2000" i="1" smtClean="0"/>
              <a:t>versus</a:t>
            </a:r>
            <a:r>
              <a:rPr lang="pt-BR" altLang="pt-BR" sz="2000" smtClean="0"/>
              <a:t> 90%). Pin et al.</a:t>
            </a:r>
            <a:r>
              <a:rPr lang="pt-BR" altLang="pt-BR" sz="2000" baseline="30000" smtClean="0">
                <a:hlinkClick r:id="rId3"/>
              </a:rPr>
              <a:t>12</a:t>
            </a:r>
            <a:r>
              <a:rPr lang="pt-BR" altLang="pt-BR" sz="2000" smtClean="0"/>
              <a:t> seguiram a investigação dessa coorte até os 18 meses de ICo e a discussão acerca das diferenças de cada aquisição avaliada. Aos 12 meses de ICo, mais lactentes nascidos a termo do que prematuros alcançaram a pontuação total na subescala sentada (94% </a:t>
            </a:r>
            <a:r>
              <a:rPr lang="pt-BR" altLang="pt-BR" sz="2000" i="1" smtClean="0"/>
              <a:t>versus</a:t>
            </a:r>
            <a:r>
              <a:rPr lang="pt-BR" altLang="pt-BR" sz="2000" smtClean="0"/>
              <a:t>68%); também um número maior de crianças do grupo controle foi capaz de fazer marcha lateral ao longo de um mobiliário na subescala em pé (90% </a:t>
            </a:r>
            <a:r>
              <a:rPr lang="pt-BR" altLang="pt-BR" sz="2000" i="1" smtClean="0"/>
              <a:t>versus</a:t>
            </a:r>
            <a:r>
              <a:rPr lang="pt-BR" altLang="pt-BR" sz="2000" smtClean="0"/>
              <a:t> 70%). Aos 18 meses de ICo, quase todas as crianças nascidas a termo alcançaram a pontuação total da AIMS, no entanto 17 crianças prematuras não foram capazes (37% </a:t>
            </a:r>
            <a:r>
              <a:rPr lang="pt-BR" altLang="pt-BR" sz="2000" i="1" smtClean="0"/>
              <a:t>versus</a:t>
            </a:r>
            <a:r>
              <a:rPr lang="pt-BR" altLang="pt-BR" sz="2000" smtClean="0"/>
              <a:t> 2%).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eaLnBrk="1" fontAlgn="auto" hangingPunct="1">
              <a:spcAft>
                <a:spcPts val="0"/>
              </a:spcAft>
              <a:defRPr/>
            </a:pPr>
            <a:r>
              <a:rPr lang="pt-BR" dirty="0">
                <a:solidFill>
                  <a:schemeClr val="tx1">
                    <a:lumMod val="95000"/>
                    <a:lumOff val="5000"/>
                  </a:schemeClr>
                </a:solidFill>
              </a:rPr>
              <a:t>RESULTADOS e discussÃo</a:t>
            </a:r>
          </a:p>
        </p:txBody>
      </p:sp>
      <p:sp>
        <p:nvSpPr>
          <p:cNvPr id="30723" name="Content Placeholder 2"/>
          <p:cNvSpPr>
            <a:spLocks noGrp="1"/>
          </p:cNvSpPr>
          <p:nvPr>
            <p:ph idx="1"/>
          </p:nvPr>
        </p:nvSpPr>
        <p:spPr>
          <a:xfrm>
            <a:off x="1023938" y="1489075"/>
            <a:ext cx="10758487" cy="5054600"/>
          </a:xfrm>
        </p:spPr>
        <p:txBody>
          <a:bodyPr/>
          <a:lstStyle/>
          <a:p>
            <a:pPr algn="just" eaLnBrk="1" hangingPunct="1">
              <a:lnSpc>
                <a:spcPct val="100000"/>
              </a:lnSpc>
              <a:spcBef>
                <a:spcPct val="0"/>
              </a:spcBef>
              <a:spcAft>
                <a:spcPct val="0"/>
              </a:spcAft>
            </a:pPr>
            <a:r>
              <a:rPr lang="pt-BR" altLang="pt-BR" sz="2600" smtClean="0"/>
              <a:t>- </a:t>
            </a:r>
            <a:r>
              <a:rPr lang="pt-BR" altLang="pt-BR" smtClean="0"/>
              <a:t>Diversos estudos têm comparado o DM de crianças nascidas prematuras e de termo nos primeiros dois anos de vida e demonstrado que os primeiros apresentam inferioridade no desempenho motor.</a:t>
            </a:r>
            <a:r>
              <a:rPr lang="pt-BR" altLang="pt-BR" baseline="30000" smtClean="0">
                <a:hlinkClick r:id="rId2"/>
              </a:rPr>
              <a:t>10</a:t>
            </a:r>
            <a:r>
              <a:rPr lang="pt-BR" altLang="pt-BR" baseline="30000" smtClean="0"/>
              <a:t>-</a:t>
            </a:r>
            <a:r>
              <a:rPr lang="pt-BR" altLang="pt-BR" baseline="30000" smtClean="0">
                <a:hlinkClick r:id="rId3"/>
              </a:rPr>
              <a:t>13</a:t>
            </a:r>
            <a:r>
              <a:rPr lang="pt-BR" altLang="pt-BR" baseline="30000" smtClean="0"/>
              <a:t>,</a:t>
            </a:r>
            <a:r>
              <a:rPr lang="pt-BR" altLang="pt-BR" baseline="30000" smtClean="0">
                <a:hlinkClick r:id="rId4"/>
              </a:rPr>
              <a:t>23</a:t>
            </a:r>
            <a:r>
              <a:rPr lang="pt-BR" altLang="pt-BR" baseline="30000" smtClean="0"/>
              <a:t>,</a:t>
            </a:r>
            <a:r>
              <a:rPr lang="pt-BR" altLang="pt-BR" baseline="30000" smtClean="0">
                <a:hlinkClick r:id="rId5"/>
              </a:rPr>
              <a:t>31</a:t>
            </a:r>
            <a:r>
              <a:rPr lang="pt-BR" altLang="pt-BR" smtClean="0"/>
              <a:t> Dos 23 artigos selecionados, pode-se dizer que 14 encontraram diferenças significativas no desempenho motor entre prematuros e nascidos a termo, contudo observa-se variabilidade no que se refere à idade em que as diferenças são identificadas.</a:t>
            </a:r>
            <a:r>
              <a:rPr lang="pt-BR" altLang="pt-BR" sz="2600" smtClean="0"/>
              <a:t>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eaLnBrk="1" fontAlgn="auto" hangingPunct="1">
              <a:spcAft>
                <a:spcPts val="0"/>
              </a:spcAft>
              <a:defRPr/>
            </a:pPr>
            <a:r>
              <a:rPr lang="pt-BR" dirty="0">
                <a:solidFill>
                  <a:schemeClr val="tx1">
                    <a:lumMod val="95000"/>
                    <a:lumOff val="5000"/>
                  </a:schemeClr>
                </a:solidFill>
              </a:rPr>
              <a:t>RESULTADOS e discussÃo</a:t>
            </a:r>
          </a:p>
        </p:txBody>
      </p:sp>
      <p:sp>
        <p:nvSpPr>
          <p:cNvPr id="31747" name="Content Placeholder 2"/>
          <p:cNvSpPr>
            <a:spLocks noGrp="1"/>
          </p:cNvSpPr>
          <p:nvPr>
            <p:ph idx="1"/>
          </p:nvPr>
        </p:nvSpPr>
        <p:spPr>
          <a:xfrm>
            <a:off x="1023938" y="1498600"/>
            <a:ext cx="10758487" cy="5054600"/>
          </a:xfrm>
        </p:spPr>
        <p:txBody>
          <a:bodyPr/>
          <a:lstStyle/>
          <a:p>
            <a:pPr algn="just" eaLnBrk="1" hangingPunct="1">
              <a:lnSpc>
                <a:spcPct val="100000"/>
              </a:lnSpc>
              <a:spcBef>
                <a:spcPct val="0"/>
              </a:spcBef>
              <a:spcAft>
                <a:spcPct val="0"/>
              </a:spcAft>
            </a:pPr>
            <a:r>
              <a:rPr lang="pt-BR" altLang="pt-BR" sz="2000" smtClean="0"/>
              <a:t>- Por outro lado, dois estudos </a:t>
            </a:r>
            <a:r>
              <a:rPr lang="pt-BR" altLang="pt-BR" sz="2000" baseline="30000" smtClean="0">
                <a:hlinkClick r:id="rId2"/>
              </a:rPr>
              <a:t>20</a:t>
            </a:r>
            <a:r>
              <a:rPr lang="pt-BR" altLang="pt-BR" sz="2000" baseline="30000" smtClean="0"/>
              <a:t>,</a:t>
            </a:r>
            <a:r>
              <a:rPr lang="pt-BR" altLang="pt-BR" sz="2000" baseline="30000" smtClean="0">
                <a:hlinkClick r:id="rId3"/>
              </a:rPr>
              <a:t>26</a:t>
            </a:r>
            <a:r>
              <a:rPr lang="pt-BR" altLang="pt-BR" sz="2000" smtClean="0"/>
              <a:t> afirmam não ter encontrado diferença significativa no DM dos prematuros em relação às crianças nascidas a termo, quando considerada a ICo. Restiffe &amp; Gherpelli</a:t>
            </a:r>
            <a:r>
              <a:rPr lang="pt-BR" altLang="pt-BR" sz="2000" baseline="30000" smtClean="0">
                <a:hlinkClick r:id="rId3"/>
              </a:rPr>
              <a:t>26</a:t>
            </a:r>
            <a:r>
              <a:rPr lang="pt-BR" altLang="pt-BR" sz="2000" smtClean="0"/>
              <a:t> demonstraram que as médias dos escores brutos de 43 recém-nascidos prematuros de baixo risco foram semelhantes, depois da correção da idade, aos dados da normativa da AIMS, nas diferentes faixas etárias, ao longo dos 13 meses de ICo. Cabral et al.</a:t>
            </a:r>
            <a:r>
              <a:rPr lang="pt-BR" altLang="pt-BR" sz="2000" baseline="30000" smtClean="0">
                <a:hlinkClick r:id="rId2"/>
              </a:rPr>
              <a:t>20</a:t>
            </a:r>
            <a:r>
              <a:rPr lang="pt-BR" altLang="pt-BR" sz="2000" smtClean="0"/>
              <a:t> também afirmam que, aos quatro e aos seis meses, na comparação entre um grupo de prematuros (n = 15) e um grupo de lactentes nascidos a termo (n = 15), não houve diferença significativa na pontuação total da AIMS, bem como no escore da subescala prono e da subescala sentado. Nesses dois estudos as características metodológicas, tais como pequeno tamanho da amostra</a:t>
            </a:r>
            <a:r>
              <a:rPr lang="pt-BR" altLang="pt-BR" sz="2000" baseline="30000" smtClean="0">
                <a:hlinkClick r:id="rId2"/>
              </a:rPr>
              <a:t>20</a:t>
            </a:r>
            <a:r>
              <a:rPr lang="pt-BR" altLang="pt-BR" sz="2000" smtClean="0"/>
              <a:t> e a inclusão de recém-nascidos prematuros com baixo risco para lesão neurológica e problemas neuromotores,</a:t>
            </a:r>
            <a:r>
              <a:rPr lang="pt-BR" altLang="pt-BR" sz="2000" baseline="30000" smtClean="0">
                <a:hlinkClick r:id="rId3"/>
              </a:rPr>
              <a:t>26</a:t>
            </a:r>
            <a:r>
              <a:rPr lang="pt-BR" altLang="pt-BR" sz="2000" smtClean="0"/>
              <a:t> podem ter influenciado os achados descritos. Manacero &amp; Nunes</a:t>
            </a:r>
            <a:r>
              <a:rPr lang="pt-BR" altLang="pt-BR" sz="2000" baseline="30000" smtClean="0">
                <a:hlinkClick r:id="rId4"/>
              </a:rPr>
              <a:t>32</a:t>
            </a:r>
            <a:r>
              <a:rPr lang="pt-BR" altLang="pt-BR" sz="2000" smtClean="0"/>
              <a:t> corroboram esses achados e afirmam que o desempenho motor de prematuros sem distúrbios neurológicos, avaliados na 40ª semana de idade concepcional, no quarto e no oitavo mês de ICo, foi normal pela escala AIMS. Os prematuros apresentaram sequência progressiva normal de aparecimento de habilidades motoras em todas as posturas estudadas (prono, supino, sentado, em pé), expressa pelo percentil médio de 43,2 a 45,7%, considerado adequado na AIMS.</a:t>
            </a:r>
            <a:r>
              <a:rPr lang="pt-BR" altLang="pt-BR" sz="2000" baseline="30000" smtClean="0">
                <a:hlinkClick r:id="rId4"/>
              </a:rPr>
              <a:t>32</a:t>
            </a:r>
            <a:endParaRPr lang="pt-BR" altLang="pt-BR" sz="2000" smtClean="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eaLnBrk="1" fontAlgn="auto" hangingPunct="1">
              <a:spcAft>
                <a:spcPts val="0"/>
              </a:spcAft>
              <a:defRPr/>
            </a:pPr>
            <a:r>
              <a:rPr lang="pt-BR" dirty="0">
                <a:solidFill>
                  <a:schemeClr val="tx1">
                    <a:lumMod val="95000"/>
                    <a:lumOff val="5000"/>
                  </a:schemeClr>
                </a:solidFill>
              </a:rPr>
              <a:t>RESULTADOS e discussÃo</a:t>
            </a:r>
          </a:p>
        </p:txBody>
      </p:sp>
      <p:sp>
        <p:nvSpPr>
          <p:cNvPr id="32771" name="Content Placeholder 2"/>
          <p:cNvSpPr>
            <a:spLocks noGrp="1"/>
          </p:cNvSpPr>
          <p:nvPr>
            <p:ph idx="1"/>
          </p:nvPr>
        </p:nvSpPr>
        <p:spPr>
          <a:xfrm>
            <a:off x="1023938" y="1498600"/>
            <a:ext cx="10758487" cy="5054600"/>
          </a:xfrm>
        </p:spPr>
        <p:txBody>
          <a:bodyPr/>
          <a:lstStyle/>
          <a:p>
            <a:pPr algn="just" eaLnBrk="1" hangingPunct="1">
              <a:lnSpc>
                <a:spcPct val="100000"/>
              </a:lnSpc>
              <a:spcBef>
                <a:spcPct val="0"/>
              </a:spcBef>
              <a:spcAft>
                <a:spcPct val="0"/>
              </a:spcAft>
            </a:pPr>
            <a:r>
              <a:rPr lang="pt-BR" altLang="pt-BR" sz="2000" smtClean="0"/>
              <a:t>- </a:t>
            </a:r>
            <a:r>
              <a:rPr lang="pt-BR" altLang="pt-BR" smtClean="0"/>
              <a:t>Entre os estudos que destacam diferenças significativas no desempenho motor entre prematuros e nascidos a termo foi feita uma análise crítica baseada nas idades das avaliações. Assim, aos quatro meses de ICo, pode-se afirmar que três estudos apontam diferenças.</a:t>
            </a:r>
            <a:r>
              <a:rPr lang="pt-BR" altLang="pt-BR" baseline="30000" smtClean="0">
                <a:hlinkClick r:id="rId2"/>
              </a:rPr>
              <a:t>10</a:t>
            </a:r>
            <a:r>
              <a:rPr lang="pt-BR" altLang="pt-BR" baseline="30000" smtClean="0"/>
              <a:t>-</a:t>
            </a:r>
            <a:r>
              <a:rPr lang="pt-BR" altLang="pt-BR" baseline="30000" smtClean="0">
                <a:hlinkClick r:id="rId3"/>
              </a:rPr>
              <a:t>12</a:t>
            </a:r>
            <a:r>
              <a:rPr lang="pt-BR" altLang="pt-BR" smtClean="0"/>
              <a:t> No entanto, somente dois desses estabelecem essa análise comparativa que envolve os prematuros extremos, com um grupo controle de bebês nascidos a termo. Pin et al.</a:t>
            </a:r>
            <a:r>
              <a:rPr lang="pt-BR" altLang="pt-BR" baseline="30000" smtClean="0">
                <a:hlinkClick r:id="rId4"/>
              </a:rPr>
              <a:t>11</a:t>
            </a:r>
            <a:r>
              <a:rPr lang="pt-BR" altLang="pt-BR" smtClean="0"/>
              <a:t> descrevem pontuação inferior nos escores de todas as subescalas e no escore total da escala, destacam que os prematuros, com idade gestacional menor ou igual a 29 semanas apresentam habilidades motoras que progridem de forma diferente de seus pares a termo nas quatro posturas avaliadas aos quatro meses de ICo. Pin et al.</a:t>
            </a:r>
            <a:r>
              <a:rPr lang="pt-BR" altLang="pt-BR" baseline="30000" smtClean="0">
                <a:hlinkClick r:id="rId3"/>
              </a:rPr>
              <a:t>12</a:t>
            </a:r>
            <a:r>
              <a:rPr lang="pt-BR" altLang="pt-BR" smtClean="0"/>
              <a:t> também relatam escores totais mais baixos na AIMS de prematuros, nessa faixa etária, quando comparados com um grupo controle, o que demonstra pontuações inferiores nas subescalas supino, prono e sentado.</a:t>
            </a:r>
            <a:r>
              <a:rPr lang="pt-BR" altLang="pt-BR" sz="2000" smtClean="0"/>
              <a:t>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eaLnBrk="1" fontAlgn="auto" hangingPunct="1">
              <a:spcAft>
                <a:spcPts val="0"/>
              </a:spcAft>
              <a:defRPr/>
            </a:pPr>
            <a:r>
              <a:rPr lang="pt-BR" dirty="0">
                <a:solidFill>
                  <a:schemeClr val="tx1">
                    <a:lumMod val="95000"/>
                    <a:lumOff val="5000"/>
                  </a:schemeClr>
                </a:solidFill>
              </a:rPr>
              <a:t>RESULTADOS e discussÃo</a:t>
            </a:r>
          </a:p>
        </p:txBody>
      </p:sp>
      <p:sp>
        <p:nvSpPr>
          <p:cNvPr id="33795" name="Content Placeholder 2"/>
          <p:cNvSpPr>
            <a:spLocks noGrp="1"/>
          </p:cNvSpPr>
          <p:nvPr>
            <p:ph idx="1"/>
          </p:nvPr>
        </p:nvSpPr>
        <p:spPr>
          <a:xfrm>
            <a:off x="938213" y="1498600"/>
            <a:ext cx="10758487" cy="5054600"/>
          </a:xfrm>
        </p:spPr>
        <p:txBody>
          <a:bodyPr/>
          <a:lstStyle/>
          <a:p>
            <a:pPr algn="just" eaLnBrk="1" hangingPunct="1"/>
            <a:r>
              <a:rPr lang="pt-BR" altLang="pt-BR" sz="2000" smtClean="0"/>
              <a:t>- Diferenças no DM de prematuros e bebês nascidos a termo também foram descritas aos seis meses de ICo. Cinco estudos demonstram que os prematuros apresentam escores totais menores na AIMS nessa faixa etária, quando comparados com bebês nascidos a termo.</a:t>
            </a:r>
            <a:r>
              <a:rPr lang="pt-BR" altLang="pt-BR" sz="2000" baseline="30000" smtClean="0">
                <a:hlinkClick r:id="rId2"/>
              </a:rPr>
              <a:t>10</a:t>
            </a:r>
            <a:r>
              <a:rPr lang="pt-BR" altLang="pt-BR" sz="2000" baseline="30000" smtClean="0"/>
              <a:t>,</a:t>
            </a:r>
            <a:r>
              <a:rPr lang="pt-BR" altLang="pt-BR" sz="2000" baseline="30000" smtClean="0">
                <a:hlinkClick r:id="rId3"/>
              </a:rPr>
              <a:t>13</a:t>
            </a:r>
            <a:r>
              <a:rPr lang="pt-BR" altLang="pt-BR" sz="2000" baseline="30000" smtClean="0"/>
              <a:t>,</a:t>
            </a:r>
            <a:r>
              <a:rPr lang="pt-BR" altLang="pt-BR" sz="2000" baseline="30000" smtClean="0">
                <a:hlinkClick r:id="rId4"/>
              </a:rPr>
              <a:t>23</a:t>
            </a:r>
            <a:r>
              <a:rPr lang="pt-BR" altLang="pt-BR" sz="2000" baseline="30000" smtClean="0"/>
              <a:t>,</a:t>
            </a:r>
            <a:r>
              <a:rPr lang="pt-BR" altLang="pt-BR" sz="2000" baseline="30000" smtClean="0">
                <a:hlinkClick r:id="rId5"/>
              </a:rPr>
              <a:t>33</a:t>
            </a:r>
            <a:r>
              <a:rPr lang="pt-BR" altLang="pt-BR" sz="2000" baseline="30000" smtClean="0"/>
              <a:t>,</a:t>
            </a:r>
            <a:r>
              <a:rPr lang="pt-BR" altLang="pt-BR" sz="2000" baseline="30000" smtClean="0">
                <a:hlinkClick r:id="rId6"/>
              </a:rPr>
              <a:t>34</a:t>
            </a:r>
            <a:r>
              <a:rPr lang="pt-BR" altLang="pt-BR" sz="2000" smtClean="0"/>
              <a:t> No estudo de Wang et al.</a:t>
            </a:r>
            <a:r>
              <a:rPr lang="pt-BR" altLang="pt-BR" sz="2000" baseline="30000" smtClean="0">
                <a:hlinkClick r:id="rId5"/>
              </a:rPr>
              <a:t>33</a:t>
            </a:r>
            <a:r>
              <a:rPr lang="pt-BR" altLang="pt-BR" sz="2000" smtClean="0"/>
              <a:t> os prematuros apresentaram pontuação significativamente inferior ao grupo controle em todas as subescalas. No entanto, apesar de apresentar pontuações mais baixas aos seis meses de ICo, alcançaram o DM de seus pares a termo ao longo dos 18 meses de ICo. Maia et al.</a:t>
            </a:r>
            <a:r>
              <a:rPr lang="pt-BR" altLang="pt-BR" sz="2000" baseline="30000" smtClean="0">
                <a:hlinkClick r:id="rId6"/>
              </a:rPr>
              <a:t>34</a:t>
            </a:r>
            <a:r>
              <a:rPr lang="pt-BR" altLang="pt-BR" sz="2000" smtClean="0"/>
              <a:t> também descrevem pontuações inferiores no grupo de prematuros nas quatro posições avaliadas pela AIMS.</a:t>
            </a:r>
          </a:p>
          <a:p>
            <a:pPr algn="just" eaLnBrk="1" hangingPunct="1"/>
            <a:r>
              <a:rPr lang="pt-BR" altLang="pt-BR" sz="2000" smtClean="0"/>
              <a:t>- As diferenças entre prematuros e bebês nascidos a termos encontradas aos quatro e seis meses de ICo fundamentam e reforçam a importância da avaliação precoce no seguimento ainda nos primeiros seis meses de ICo, principalmente do prematuro de alto risco.</a:t>
            </a:r>
            <a:r>
              <a:rPr lang="pt-BR" altLang="pt-BR" sz="2000" baseline="30000" smtClean="0">
                <a:hlinkClick r:id="rId4"/>
              </a:rPr>
              <a:t>23</a:t>
            </a:r>
            <a:r>
              <a:rPr lang="pt-BR" altLang="pt-BR" sz="2000" smtClean="0"/>
              <a:t> Aos oito meses de ICo, quatro estudos encontraram diferenças, no escore total da AIMS, entre prematuros e seus pares a termo.</a:t>
            </a:r>
            <a:r>
              <a:rPr lang="pt-BR" altLang="pt-BR" sz="2000" baseline="30000" smtClean="0">
                <a:hlinkClick r:id="rId2"/>
              </a:rPr>
              <a:t>10</a:t>
            </a:r>
            <a:r>
              <a:rPr lang="pt-BR" altLang="pt-BR" sz="2000" baseline="30000" smtClean="0"/>
              <a:t>-</a:t>
            </a:r>
            <a:r>
              <a:rPr lang="pt-BR" altLang="pt-BR" sz="2000" baseline="30000" smtClean="0">
                <a:hlinkClick r:id="rId7"/>
              </a:rPr>
              <a:t>12</a:t>
            </a:r>
            <a:r>
              <a:rPr lang="pt-BR" altLang="pt-BR" sz="2000" baseline="30000" smtClean="0"/>
              <a:t>,</a:t>
            </a:r>
            <a:r>
              <a:rPr lang="pt-BR" altLang="pt-BR" sz="2000" baseline="30000" smtClean="0">
                <a:hlinkClick r:id="rId8"/>
              </a:rPr>
              <a:t>24</a:t>
            </a:r>
            <a:r>
              <a:rPr lang="pt-BR" altLang="pt-BR" sz="2000" smtClean="0"/>
              <a:t> Desses, pode-se afirmar que dois estudos, Pin et al.</a:t>
            </a:r>
            <a:r>
              <a:rPr lang="pt-BR" altLang="pt-BR" sz="2000" baseline="30000" smtClean="0">
                <a:hlinkClick r:id="rId9"/>
              </a:rPr>
              <a:t>11</a:t>
            </a:r>
            <a:r>
              <a:rPr lang="pt-BR" altLang="pt-BR" sz="2000" smtClean="0"/>
              <a:t> e Pin et al.,</a:t>
            </a:r>
            <a:r>
              <a:rPr lang="pt-BR" altLang="pt-BR" sz="2000" baseline="30000" smtClean="0">
                <a:hlinkClick r:id="rId7"/>
              </a:rPr>
              <a:t>12</a:t>
            </a:r>
            <a:r>
              <a:rPr lang="pt-BR" altLang="pt-BR" sz="2000" smtClean="0"/>
              <a:t> foram os que envolveram a avaliação do desempenho motor de prematuros extremos, com idade gestacional menor ou igual a 29 semanas. Os autores </a:t>
            </a:r>
            <a:r>
              <a:rPr lang="pt-BR" altLang="pt-BR" sz="2000" baseline="30000" smtClean="0">
                <a:hlinkClick r:id="rId9"/>
              </a:rPr>
              <a:t>11</a:t>
            </a:r>
            <a:r>
              <a:rPr lang="pt-BR" altLang="pt-BR" sz="2000" baseline="30000" smtClean="0"/>
              <a:t>,</a:t>
            </a:r>
            <a:r>
              <a:rPr lang="pt-BR" altLang="pt-BR" sz="2000" baseline="30000" smtClean="0">
                <a:hlinkClick r:id="rId7"/>
              </a:rPr>
              <a:t>12</a:t>
            </a:r>
            <a:r>
              <a:rPr lang="pt-BR" altLang="pt-BR" sz="2000" smtClean="0"/>
              <a:t> descrevem escores totais significativamente mais baixos do que os dos controles, bem como escores inferiores nas subescalas sentado e em pé, evidenciam um atraso motor em posturas mais verticais nessa faixa etária.</a:t>
            </a:r>
          </a:p>
          <a:p>
            <a:pPr algn="just" eaLnBrk="1" hangingPunct="1">
              <a:lnSpc>
                <a:spcPct val="100000"/>
              </a:lnSpc>
              <a:spcBef>
                <a:spcPct val="0"/>
              </a:spcBef>
              <a:spcAft>
                <a:spcPct val="0"/>
              </a:spcAft>
            </a:pPr>
            <a:r>
              <a:rPr lang="pt-BR" altLang="pt-BR" sz="2000" smtClean="0"/>
              <a:t>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eaLnBrk="1" fontAlgn="auto" hangingPunct="1">
              <a:spcAft>
                <a:spcPts val="0"/>
              </a:spcAft>
              <a:defRPr/>
            </a:pPr>
            <a:r>
              <a:rPr lang="pt-BR" dirty="0">
                <a:solidFill>
                  <a:schemeClr val="tx1">
                    <a:lumMod val="95000"/>
                    <a:lumOff val="5000"/>
                  </a:schemeClr>
                </a:solidFill>
              </a:rPr>
              <a:t>RESULTADOS e discussÃo</a:t>
            </a:r>
          </a:p>
        </p:txBody>
      </p:sp>
      <p:sp>
        <p:nvSpPr>
          <p:cNvPr id="34819" name="Content Placeholder 2"/>
          <p:cNvSpPr>
            <a:spLocks noGrp="1"/>
          </p:cNvSpPr>
          <p:nvPr>
            <p:ph idx="1"/>
          </p:nvPr>
        </p:nvSpPr>
        <p:spPr>
          <a:xfrm>
            <a:off x="1023938" y="1498600"/>
            <a:ext cx="10758487" cy="5054600"/>
          </a:xfrm>
        </p:spPr>
        <p:txBody>
          <a:bodyPr/>
          <a:lstStyle/>
          <a:p>
            <a:pPr algn="just" eaLnBrk="1" hangingPunct="1"/>
            <a:r>
              <a:rPr lang="pt-BR" altLang="pt-BR" sz="2000" smtClean="0"/>
              <a:t>- </a:t>
            </a:r>
            <a:r>
              <a:rPr lang="pt-BR" altLang="pt-BR" smtClean="0"/>
              <a:t>Cinco estudos encontraram diferenças no DM aos 12 meses de ICo, apontaram escores totais mais baixos nas crianças prematuras.</a:t>
            </a:r>
            <a:r>
              <a:rPr lang="pt-BR" altLang="pt-BR" baseline="30000" smtClean="0">
                <a:hlinkClick r:id="rId2"/>
              </a:rPr>
              <a:t>10</a:t>
            </a:r>
            <a:r>
              <a:rPr lang="pt-BR" altLang="pt-BR" baseline="30000" smtClean="0"/>
              <a:t>,</a:t>
            </a:r>
            <a:r>
              <a:rPr lang="pt-BR" altLang="pt-BR" baseline="30000" smtClean="0">
                <a:hlinkClick r:id="rId3"/>
              </a:rPr>
              <a:t>12</a:t>
            </a:r>
            <a:r>
              <a:rPr lang="pt-BR" altLang="pt-BR" baseline="30000" smtClean="0"/>
              <a:t>,</a:t>
            </a:r>
            <a:r>
              <a:rPr lang="pt-BR" altLang="pt-BR" baseline="30000" smtClean="0">
                <a:hlinkClick r:id="rId4"/>
              </a:rPr>
              <a:t>13</a:t>
            </a:r>
            <a:r>
              <a:rPr lang="pt-BR" altLang="pt-BR" baseline="30000" smtClean="0"/>
              <a:t>,</a:t>
            </a:r>
            <a:r>
              <a:rPr lang="pt-BR" altLang="pt-BR" baseline="30000" smtClean="0">
                <a:hlinkClick r:id="rId5"/>
              </a:rPr>
              <a:t>23</a:t>
            </a:r>
            <a:r>
              <a:rPr lang="pt-BR" altLang="pt-BR" baseline="30000" smtClean="0"/>
              <a:t>,</a:t>
            </a:r>
            <a:r>
              <a:rPr lang="pt-BR" altLang="pt-BR" baseline="30000" smtClean="0">
                <a:hlinkClick r:id="rId6"/>
              </a:rPr>
              <a:t>33</a:t>
            </a:r>
            <a:r>
              <a:rPr lang="pt-BR" altLang="pt-BR" smtClean="0"/>
              <a:t> Em três desses trabalhos, a prematuridade extrema foi o grupo estudado, indica que há uma trajetória específica de DM que reflete uma variante do DM típico nessa população.</a:t>
            </a:r>
            <a:r>
              <a:rPr lang="pt-BR" altLang="pt-BR" baseline="30000" smtClean="0">
                <a:hlinkClick r:id="rId3"/>
              </a:rPr>
              <a:t>12</a:t>
            </a:r>
            <a:r>
              <a:rPr lang="pt-BR" altLang="pt-BR" baseline="30000" smtClean="0"/>
              <a:t>,</a:t>
            </a:r>
            <a:r>
              <a:rPr lang="pt-BR" altLang="pt-BR" baseline="30000" smtClean="0">
                <a:hlinkClick r:id="rId4"/>
              </a:rPr>
              <a:t>13</a:t>
            </a:r>
            <a:r>
              <a:rPr lang="pt-BR" altLang="pt-BR" baseline="30000" smtClean="0"/>
              <a:t>,</a:t>
            </a:r>
            <a:r>
              <a:rPr lang="pt-BR" altLang="pt-BR" baseline="30000" smtClean="0">
                <a:hlinkClick r:id="rId6"/>
              </a:rPr>
              <a:t>33</a:t>
            </a:r>
            <a:r>
              <a:rPr lang="pt-BR" altLang="pt-BR" smtClean="0"/>
              <a:t> Pin et al.</a:t>
            </a:r>
            <a:r>
              <a:rPr lang="pt-BR" altLang="pt-BR" baseline="30000" smtClean="0">
                <a:hlinkClick r:id="rId3"/>
              </a:rPr>
              <a:t>12</a:t>
            </a:r>
            <a:r>
              <a:rPr lang="pt-BR" altLang="pt-BR" smtClean="0"/>
              <a:t> encontraram pontuações inferiores nas subescalas prono, sentado e em pé. Wang et al.</a:t>
            </a:r>
            <a:r>
              <a:rPr lang="pt-BR" altLang="pt-BR" baseline="30000" smtClean="0">
                <a:hlinkClick r:id="rId6"/>
              </a:rPr>
              <a:t>33</a:t>
            </a:r>
            <a:r>
              <a:rPr lang="pt-BR" altLang="pt-BR" smtClean="0"/>
              <a:t> também afirmam que os prematuros foram diferentes dos nascidos a termo na subescala em pé, nessa faixa etária.</a:t>
            </a:r>
          </a:p>
          <a:p>
            <a:pPr algn="just" eaLnBrk="1" hangingPunct="1"/>
            <a:r>
              <a:rPr lang="pt-BR" altLang="pt-BR" smtClean="0"/>
              <a:t>- Aos 18 meses de ICo, três estudos descrevem diferenças no desempenho motor entre os prematuros e seus pares.</a:t>
            </a:r>
            <a:r>
              <a:rPr lang="pt-BR" altLang="pt-BR" baseline="30000" smtClean="0">
                <a:hlinkClick r:id="rId3"/>
              </a:rPr>
              <a:t>12</a:t>
            </a:r>
            <a:r>
              <a:rPr lang="pt-BR" altLang="pt-BR" baseline="30000" smtClean="0"/>
              <a:t>,</a:t>
            </a:r>
            <a:r>
              <a:rPr lang="pt-BR" altLang="pt-BR" baseline="30000" smtClean="0">
                <a:hlinkClick r:id="rId4"/>
              </a:rPr>
              <a:t>13</a:t>
            </a:r>
            <a:r>
              <a:rPr lang="pt-BR" altLang="pt-BR" baseline="30000" smtClean="0"/>
              <a:t>,</a:t>
            </a:r>
            <a:r>
              <a:rPr lang="pt-BR" altLang="pt-BR" baseline="30000" smtClean="0">
                <a:hlinkClick r:id="rId7"/>
              </a:rPr>
              <a:t>35</a:t>
            </a:r>
            <a:r>
              <a:rPr lang="pt-BR" altLang="pt-BR" smtClean="0"/>
              <a:t> Pin et al.</a:t>
            </a:r>
            <a:r>
              <a:rPr lang="pt-BR" altLang="pt-BR" baseline="30000" smtClean="0">
                <a:hlinkClick r:id="rId3"/>
              </a:rPr>
              <a:t>12</a:t>
            </a:r>
            <a:r>
              <a:rPr lang="pt-BR" altLang="pt-BR" smtClean="0"/>
              <a:t> apontam pontuações significativamente inferiores do grupo prematuro extremo, também nessa faixa etária, nas subescalas prono, sentado e em pé. Para os autores,</a:t>
            </a:r>
            <a:r>
              <a:rPr lang="pt-BR" altLang="pt-BR" baseline="30000" smtClean="0">
                <a:hlinkClick r:id="rId3"/>
              </a:rPr>
              <a:t>12</a:t>
            </a:r>
            <a:r>
              <a:rPr lang="pt-BR" altLang="pt-BR" smtClean="0"/>
              <a:t> os resultados descritos aos 12 e aos 18 meses de ICo refletem a falta de controle de tronco maduro nos prematuros extremos, o que afeta o alcance de habilidades motoras mais complexas, não somente na posição de quatro apoios e na aquisição do engatinhar recíproco, mas também na posição sentada e em pé.</a:t>
            </a:r>
          </a:p>
          <a:p>
            <a:pPr algn="just" eaLnBrk="1" hangingPunct="1">
              <a:lnSpc>
                <a:spcPct val="100000"/>
              </a:lnSpc>
              <a:spcBef>
                <a:spcPct val="0"/>
              </a:spcBef>
              <a:spcAft>
                <a:spcPct val="0"/>
              </a:spcAft>
            </a:pPr>
            <a:r>
              <a:rPr lang="pt-BR" altLang="pt-BR" sz="2000" smtClean="0"/>
              <a:t>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eaLnBrk="1" fontAlgn="auto" hangingPunct="1">
              <a:spcAft>
                <a:spcPts val="0"/>
              </a:spcAft>
              <a:defRPr/>
            </a:pPr>
            <a:r>
              <a:rPr lang="pt-BR" dirty="0">
                <a:solidFill>
                  <a:schemeClr val="tx1">
                    <a:lumMod val="95000"/>
                    <a:lumOff val="5000"/>
                  </a:schemeClr>
                </a:solidFill>
              </a:rPr>
              <a:t>RESULTADOS e discussÃo</a:t>
            </a:r>
          </a:p>
        </p:txBody>
      </p:sp>
      <p:sp>
        <p:nvSpPr>
          <p:cNvPr id="35843" name="Content Placeholder 2"/>
          <p:cNvSpPr>
            <a:spLocks noGrp="1"/>
          </p:cNvSpPr>
          <p:nvPr>
            <p:ph idx="1"/>
          </p:nvPr>
        </p:nvSpPr>
        <p:spPr>
          <a:xfrm>
            <a:off x="1023938" y="1508125"/>
            <a:ext cx="10758487" cy="5054600"/>
          </a:xfrm>
        </p:spPr>
        <p:txBody>
          <a:bodyPr/>
          <a:lstStyle/>
          <a:p>
            <a:pPr algn="just" eaLnBrk="1" hangingPunct="1"/>
            <a:r>
              <a:rPr lang="pt-BR" altLang="pt-BR" sz="2000" smtClean="0"/>
              <a:t>- Quanto à marcha independente, três estudos apresentam evidências de que os prematuros adquirem essa habilidade mais tardiamente do que os bebês nascidos a termo.</a:t>
            </a:r>
            <a:r>
              <a:rPr lang="pt-BR" altLang="pt-BR" sz="2000" baseline="30000" smtClean="0">
                <a:hlinkClick r:id="rId2"/>
              </a:rPr>
              <a:t>24</a:t>
            </a:r>
            <a:r>
              <a:rPr lang="pt-BR" altLang="pt-BR" sz="2000" baseline="30000" smtClean="0"/>
              <a:t>,</a:t>
            </a:r>
            <a:r>
              <a:rPr lang="pt-BR" altLang="pt-BR" sz="2000" baseline="30000" smtClean="0">
                <a:hlinkClick r:id="rId3"/>
              </a:rPr>
              <a:t>27</a:t>
            </a:r>
            <a:r>
              <a:rPr lang="pt-BR" altLang="pt-BR" sz="2000" baseline="30000" smtClean="0"/>
              <a:t>,</a:t>
            </a:r>
            <a:r>
              <a:rPr lang="pt-BR" altLang="pt-BR" sz="2000" baseline="30000" smtClean="0">
                <a:hlinkClick r:id="rId4"/>
              </a:rPr>
              <a:t>35</a:t>
            </a:r>
            <a:r>
              <a:rPr lang="pt-BR" altLang="pt-BR" sz="2000" smtClean="0"/>
              <a:t> Restiffe &amp; Gherpelli</a:t>
            </a:r>
            <a:r>
              <a:rPr lang="pt-BR" altLang="pt-BR" sz="2000" baseline="30000" smtClean="0">
                <a:hlinkClick r:id="rId2"/>
              </a:rPr>
              <a:t>24</a:t>
            </a:r>
            <a:r>
              <a:rPr lang="pt-BR" altLang="pt-BR" sz="2000" smtClean="0"/>
              <a:t> e Souza &amp; Magalhães</a:t>
            </a:r>
            <a:r>
              <a:rPr lang="pt-BR" altLang="pt-BR" sz="2000" baseline="30000" smtClean="0">
                <a:hlinkClick r:id="rId4"/>
              </a:rPr>
              <a:t>35</a:t>
            </a:r>
            <a:r>
              <a:rPr lang="pt-BR" altLang="pt-BR" sz="2000" smtClean="0"/>
              <a:t> referem que há um atraso de aproximadamente um mês, com média de 13,8 meses de ICo para os prematuros e 12,3 meses para o grupo controle. Por outro lado, Nuysink et al.</a:t>
            </a:r>
            <a:r>
              <a:rPr lang="pt-BR" altLang="pt-BR" sz="2000" baseline="30000" smtClean="0">
                <a:hlinkClick r:id="rId3"/>
              </a:rPr>
              <a:t>27</a:t>
            </a:r>
            <a:r>
              <a:rPr lang="pt-BR" altLang="pt-BR" sz="2000" smtClean="0"/>
              <a:t> referem que as crianças nascidas com menos de 30 semanas de idade gestacional iniciam a marcha independente cerca de três meses depois de seus pares a termo, mesmo com a correção da idade. Nesse estudo,</a:t>
            </a:r>
            <a:r>
              <a:rPr lang="pt-BR" altLang="pt-BR" sz="2000" baseline="30000" smtClean="0">
                <a:hlinkClick r:id="rId3"/>
              </a:rPr>
              <a:t>27</a:t>
            </a:r>
            <a:r>
              <a:rPr lang="pt-BR" altLang="pt-BR" sz="2000" smtClean="0"/>
              <a:t> a média de idade da aquisição da marcha independente para os prematuros foi de 15,7 meses de ICo.</a:t>
            </a:r>
          </a:p>
          <a:p>
            <a:pPr algn="just" eaLnBrk="1" hangingPunct="1"/>
            <a:r>
              <a:rPr lang="pt-BR" altLang="pt-BR" sz="2000" smtClean="0"/>
              <a:t>Para Pin et al.</a:t>
            </a:r>
            <a:r>
              <a:rPr lang="pt-BR" altLang="pt-BR" sz="2000" baseline="30000" smtClean="0">
                <a:hlinkClick r:id="rId5"/>
              </a:rPr>
              <a:t>11</a:t>
            </a:r>
            <a:r>
              <a:rPr lang="pt-BR" altLang="pt-BR" sz="2000" smtClean="0"/>
              <a:t> e Pin et al.,</a:t>
            </a:r>
            <a:r>
              <a:rPr lang="pt-BR" altLang="pt-BR" sz="2000" baseline="30000" smtClean="0">
                <a:hlinkClick r:id="rId6"/>
              </a:rPr>
              <a:t>12</a:t>
            </a:r>
            <a:r>
              <a:rPr lang="pt-BR" altLang="pt-BR" sz="2000" smtClean="0"/>
              <a:t> as diferenças significativas no desempenho motor entre prematuros e crianças nascidas a termo, ao longo dos 18 meses de ICo, parecem estar relacionadas ao atraso no desenvolvimento de habilidades motoras nas posições mais verticais, como sentado e em pé, posições essas que exigem maior força muscular e controle motor antigravitacional. Sinais de distonia de tronco ou de desequilíbrio entre forças flexoras e extensoras foram encontrados com mais frequência nos prematuros e ao longo do tempo, possivelmente porque a demanda para o controle postural fez o controle flexor inadequado no tronco ser mais aparente, levou a um atraso na capacidade de manter a postura sentada e em pé, afetou a capacidade de andar de forma independente.</a:t>
            </a:r>
          </a:p>
          <a:p>
            <a:pPr algn="just" eaLnBrk="1" hangingPunct="1">
              <a:lnSpc>
                <a:spcPct val="100000"/>
              </a:lnSpc>
              <a:spcBef>
                <a:spcPct val="0"/>
              </a:spcBef>
              <a:spcAft>
                <a:spcPct val="0"/>
              </a:spcAft>
            </a:pPr>
            <a:r>
              <a:rPr lang="pt-BR" altLang="pt-BR" sz="2000" smtClean="0"/>
              <a:t>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eaLnBrk="1" fontAlgn="auto" hangingPunct="1">
              <a:spcAft>
                <a:spcPts val="0"/>
              </a:spcAft>
              <a:defRPr/>
            </a:pPr>
            <a:r>
              <a:rPr lang="pt-BR" dirty="0">
                <a:solidFill>
                  <a:schemeClr val="tx1">
                    <a:lumMod val="95000"/>
                    <a:lumOff val="5000"/>
                  </a:schemeClr>
                </a:solidFill>
              </a:rPr>
              <a:t>RESULTADOS e discussÃo</a:t>
            </a:r>
          </a:p>
        </p:txBody>
      </p:sp>
      <p:sp>
        <p:nvSpPr>
          <p:cNvPr id="36867" name="Content Placeholder 2"/>
          <p:cNvSpPr>
            <a:spLocks noGrp="1"/>
          </p:cNvSpPr>
          <p:nvPr>
            <p:ph idx="1"/>
          </p:nvPr>
        </p:nvSpPr>
        <p:spPr>
          <a:xfrm>
            <a:off x="1023938" y="1498600"/>
            <a:ext cx="10758487" cy="5054600"/>
          </a:xfrm>
        </p:spPr>
        <p:txBody>
          <a:bodyPr/>
          <a:lstStyle/>
          <a:p>
            <a:pPr algn="just" eaLnBrk="1" hangingPunct="1">
              <a:lnSpc>
                <a:spcPct val="100000"/>
              </a:lnSpc>
              <a:spcBef>
                <a:spcPct val="0"/>
              </a:spcBef>
              <a:spcAft>
                <a:spcPct val="0"/>
              </a:spcAft>
            </a:pPr>
            <a:r>
              <a:rPr lang="pt-BR" altLang="pt-BR" sz="2000" smtClean="0"/>
              <a:t>- </a:t>
            </a:r>
            <a:r>
              <a:rPr lang="pt-BR" altLang="pt-BR" smtClean="0"/>
              <a:t>Não obstante ser importante identificar diferenças no desempenho motor dos prematuros, nas diversas faixas etárias, também se torna relevante a identificação do percentual de atraso motor nessa população. Assim, alguns estudos</a:t>
            </a:r>
            <a:r>
              <a:rPr lang="pt-BR" altLang="pt-BR" baseline="30000" smtClean="0">
                <a:hlinkClick r:id="rId2"/>
              </a:rPr>
              <a:t>17</a:t>
            </a:r>
            <a:r>
              <a:rPr lang="pt-BR" altLang="pt-BR" baseline="30000" smtClean="0"/>
              <a:t>,</a:t>
            </a:r>
            <a:r>
              <a:rPr lang="pt-BR" altLang="pt-BR" baseline="30000" smtClean="0">
                <a:hlinkClick r:id="rId3"/>
              </a:rPr>
              <a:t>20</a:t>
            </a:r>
            <a:r>
              <a:rPr lang="pt-BR" altLang="pt-BR" baseline="30000" smtClean="0"/>
              <a:t>-</a:t>
            </a:r>
            <a:r>
              <a:rPr lang="pt-BR" altLang="pt-BR" baseline="30000" smtClean="0">
                <a:hlinkClick r:id="rId4"/>
              </a:rPr>
              <a:t>23</a:t>
            </a:r>
            <a:r>
              <a:rPr lang="pt-BR" altLang="pt-BR" baseline="30000" smtClean="0"/>
              <a:t>,</a:t>
            </a:r>
            <a:r>
              <a:rPr lang="pt-BR" altLang="pt-BR" baseline="30000" smtClean="0">
                <a:hlinkClick r:id="rId5"/>
              </a:rPr>
              <a:t>25</a:t>
            </a:r>
            <a:r>
              <a:rPr lang="pt-BR" altLang="pt-BR" baseline="30000" smtClean="0"/>
              <a:t>,</a:t>
            </a:r>
            <a:r>
              <a:rPr lang="pt-BR" altLang="pt-BR" baseline="30000" smtClean="0">
                <a:hlinkClick r:id="rId6"/>
              </a:rPr>
              <a:t>31</a:t>
            </a:r>
            <a:r>
              <a:rPr lang="pt-BR" altLang="pt-BR" baseline="30000" smtClean="0"/>
              <a:t>,</a:t>
            </a:r>
            <a:r>
              <a:rPr lang="pt-BR" altLang="pt-BR" baseline="30000" smtClean="0">
                <a:hlinkClick r:id="rId7"/>
              </a:rPr>
              <a:t>36</a:t>
            </a:r>
            <a:r>
              <a:rPr lang="pt-BR" altLang="pt-BR" baseline="30000" smtClean="0"/>
              <a:t>-</a:t>
            </a:r>
            <a:r>
              <a:rPr lang="pt-BR" altLang="pt-BR" baseline="30000" smtClean="0">
                <a:hlinkClick r:id="rId8"/>
              </a:rPr>
              <a:t>38</a:t>
            </a:r>
            <a:r>
              <a:rPr lang="pt-BR" altLang="pt-BR" smtClean="0"/>
              <a:t> apresentam os desfechos motores com base no percentil da AIMS, descreveram o percentual de atraso encontrado entre os prematuros (</a:t>
            </a:r>
            <a:r>
              <a:rPr lang="pt-BR" altLang="pt-BR" smtClean="0">
                <a:hlinkClick r:id="rId9"/>
              </a:rPr>
              <a:t>tabela 2</a:t>
            </a:r>
            <a:r>
              <a:rPr lang="pt-BR" altLang="pt-BR" smtClean="0"/>
              <a:t>).</a:t>
            </a:r>
            <a:r>
              <a:rPr lang="pt-BR" altLang="pt-BR" sz="2000" smtClean="0"/>
              <a:t>  </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eaLnBrk="1" fontAlgn="auto" hangingPunct="1">
              <a:spcAft>
                <a:spcPts val="0"/>
              </a:spcAft>
              <a:defRPr/>
            </a:pPr>
            <a:r>
              <a:rPr lang="pt-BR" dirty="0">
                <a:solidFill>
                  <a:schemeClr val="tx1">
                    <a:lumMod val="95000"/>
                    <a:lumOff val="5000"/>
                  </a:schemeClr>
                </a:solidFill>
              </a:rPr>
              <a:t>RESULTADOS e discussÃo</a:t>
            </a:r>
          </a:p>
        </p:txBody>
      </p:sp>
      <p:pic>
        <p:nvPicPr>
          <p:cNvPr id="37891"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79613" y="1522413"/>
            <a:ext cx="8029575"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eaLnBrk="1" fontAlgn="auto" hangingPunct="1">
              <a:spcAft>
                <a:spcPts val="0"/>
              </a:spcAft>
              <a:defRPr/>
            </a:pPr>
            <a:r>
              <a:rPr lang="pt-BR" dirty="0">
                <a:solidFill>
                  <a:schemeClr val="tx1">
                    <a:lumMod val="95000"/>
                    <a:lumOff val="5000"/>
                  </a:schemeClr>
                </a:solidFill>
              </a:rPr>
              <a:t>RESULTADOS e discussÃo</a:t>
            </a:r>
          </a:p>
        </p:txBody>
      </p:sp>
      <p:sp>
        <p:nvSpPr>
          <p:cNvPr id="38915" name="Content Placeholder 2"/>
          <p:cNvSpPr>
            <a:spLocks noGrp="1"/>
          </p:cNvSpPr>
          <p:nvPr>
            <p:ph idx="1"/>
          </p:nvPr>
        </p:nvSpPr>
        <p:spPr>
          <a:xfrm>
            <a:off x="1023938" y="1508125"/>
            <a:ext cx="10758487" cy="5054600"/>
          </a:xfrm>
        </p:spPr>
        <p:txBody>
          <a:bodyPr/>
          <a:lstStyle/>
          <a:p>
            <a:pPr eaLnBrk="1" hangingPunct="1"/>
            <a:r>
              <a:rPr lang="pt-BR" altLang="pt-BR" sz="2000" smtClean="0"/>
              <a:t>- Foi possível identificar 10 estudos com essa abordagem, nos quais se percebe variado percentual de atraso motor identificado, de 4 a 53%, depende da idade em que o bebê foi avaliado no primeiro ano de vida. Observa-se que quatro estudos delimitam a idade gestacional da amostra de modo a incluir somente prematuros moderados e/ou extremos;</a:t>
            </a:r>
            <a:r>
              <a:rPr lang="pt-BR" altLang="pt-BR" sz="2000" baseline="30000" smtClean="0">
                <a:hlinkClick r:id="rId2"/>
              </a:rPr>
              <a:t>17</a:t>
            </a:r>
            <a:r>
              <a:rPr lang="pt-BR" altLang="pt-BR" sz="2000" baseline="30000" smtClean="0"/>
              <a:t>,</a:t>
            </a:r>
            <a:r>
              <a:rPr lang="pt-BR" altLang="pt-BR" sz="2000" baseline="30000" smtClean="0">
                <a:hlinkClick r:id="rId3"/>
              </a:rPr>
              <a:t>22</a:t>
            </a:r>
            <a:r>
              <a:rPr lang="pt-BR" altLang="pt-BR" sz="2000" baseline="30000" smtClean="0"/>
              <a:t>,</a:t>
            </a:r>
            <a:r>
              <a:rPr lang="pt-BR" altLang="pt-BR" sz="2000" baseline="30000" smtClean="0">
                <a:hlinkClick r:id="rId4"/>
              </a:rPr>
              <a:t>36</a:t>
            </a:r>
            <a:r>
              <a:rPr lang="pt-BR" altLang="pt-BR" sz="2000" baseline="30000" smtClean="0"/>
              <a:t>,</a:t>
            </a:r>
            <a:r>
              <a:rPr lang="pt-BR" altLang="pt-BR" sz="2000" baseline="30000" smtClean="0">
                <a:hlinkClick r:id="rId5"/>
              </a:rPr>
              <a:t>37</a:t>
            </a:r>
            <a:r>
              <a:rPr lang="pt-BR" altLang="pt-BR" sz="2000" smtClean="0"/>
              <a:t> os demais envolvem a análise do desfecho e consideram uma faixa mais ampla de idade gestacional. Pode-se constatar que os prematuros extremos apresentam de 22 a 37% de atraso nas idades corrigidas de três a quatro meses</a:t>
            </a:r>
            <a:r>
              <a:rPr lang="pt-BR" altLang="pt-BR" sz="2000" baseline="30000" smtClean="0">
                <a:hlinkClick r:id="rId2"/>
              </a:rPr>
              <a:t>17</a:t>
            </a:r>
            <a:r>
              <a:rPr lang="pt-BR" altLang="pt-BR" sz="2000" baseline="30000" smtClean="0"/>
              <a:t>,</a:t>
            </a:r>
            <a:r>
              <a:rPr lang="pt-BR" altLang="pt-BR" sz="2000" baseline="30000" smtClean="0">
                <a:hlinkClick r:id="rId3"/>
              </a:rPr>
              <a:t>22</a:t>
            </a:r>
            <a:r>
              <a:rPr lang="pt-BR" altLang="pt-BR" sz="2000" smtClean="0"/>
              <a:t> e de 26 a 36% de oito e 12 meses.</a:t>
            </a:r>
            <a:r>
              <a:rPr lang="pt-BR" altLang="pt-BR" sz="2000" baseline="30000" smtClean="0">
                <a:hlinkClick r:id="rId2"/>
              </a:rPr>
              <a:t>17</a:t>
            </a:r>
            <a:r>
              <a:rPr lang="pt-BR" altLang="pt-BR" sz="2000" smtClean="0"/>
              <a:t> Já os prematuros moderados parecem apresentar desfechos melhores aos três meses, apresentam 12% de atraso motor, no entanto isso parece não se confirmar quando se observa a idade de nove meses (32%).</a:t>
            </a:r>
            <a:r>
              <a:rPr lang="pt-BR" altLang="pt-BR" sz="2000" baseline="30000" smtClean="0">
                <a:hlinkClick r:id="rId4"/>
              </a:rPr>
              <a:t>36</a:t>
            </a:r>
            <a:endParaRPr lang="pt-BR" altLang="pt-BR" sz="2000" smtClean="0"/>
          </a:p>
          <a:p>
            <a:pPr eaLnBrk="1" hangingPunct="1"/>
            <a:r>
              <a:rPr lang="pt-BR" altLang="pt-BR" sz="2000" smtClean="0"/>
              <a:t>Entre as variáveis associadas ao atraso motor, constata-se que o menor peso ao nascer foi o que esteve associado a escores brutos mais baixos na AIMS em três estudos.</a:t>
            </a:r>
            <a:r>
              <a:rPr lang="pt-BR" altLang="pt-BR" sz="2000" baseline="30000" smtClean="0">
                <a:hlinkClick r:id="rId6"/>
              </a:rPr>
              <a:t>13</a:t>
            </a:r>
            <a:r>
              <a:rPr lang="pt-BR" altLang="pt-BR" sz="2000" baseline="30000" smtClean="0"/>
              <a:t>,</a:t>
            </a:r>
            <a:r>
              <a:rPr lang="pt-BR" altLang="pt-BR" sz="2000" baseline="30000" smtClean="0">
                <a:hlinkClick r:id="rId7"/>
              </a:rPr>
              <a:t>23</a:t>
            </a:r>
            <a:r>
              <a:rPr lang="pt-BR" altLang="pt-BR" sz="2000" baseline="30000" smtClean="0"/>
              <a:t>,</a:t>
            </a:r>
            <a:r>
              <a:rPr lang="pt-BR" altLang="pt-BR" sz="2000" baseline="30000" smtClean="0">
                <a:hlinkClick r:id="rId8"/>
              </a:rPr>
              <a:t>24</a:t>
            </a:r>
            <a:r>
              <a:rPr lang="pt-BR" altLang="pt-BR" sz="2000" smtClean="0"/>
              <a:t> Em contrapartida há estudos que não encontram essa associação.</a:t>
            </a:r>
            <a:r>
              <a:rPr lang="pt-BR" altLang="pt-BR" sz="2000" baseline="30000" smtClean="0">
                <a:hlinkClick r:id="rId9"/>
              </a:rPr>
              <a:t>19</a:t>
            </a:r>
            <a:r>
              <a:rPr lang="pt-BR" altLang="pt-BR" sz="2000" baseline="30000" smtClean="0"/>
              <a:t>,</a:t>
            </a:r>
            <a:r>
              <a:rPr lang="pt-BR" altLang="pt-BR" sz="2000" baseline="30000" smtClean="0">
                <a:hlinkClick r:id="rId10"/>
              </a:rPr>
              <a:t>32</a:t>
            </a:r>
            <a:r>
              <a:rPr lang="pt-BR" altLang="pt-BR" sz="2000" baseline="30000" smtClean="0"/>
              <a:t>,</a:t>
            </a:r>
            <a:r>
              <a:rPr lang="pt-BR" altLang="pt-BR" sz="2000" baseline="30000" smtClean="0">
                <a:hlinkClick r:id="rId4"/>
              </a:rPr>
              <a:t>36</a:t>
            </a:r>
            <a:r>
              <a:rPr lang="pt-BR" altLang="pt-BR" sz="2000" smtClean="0"/>
              <a:t> Outras variáveis associadas a desfecho motor pobre referem-se à HPIV (hemorragia peri-intraventricular), doença pulmonar crônica, corticoide pré e pós-natal e menor escore de Apgar.</a:t>
            </a:r>
            <a:r>
              <a:rPr lang="pt-BR" altLang="pt-BR" sz="2000" baseline="30000" smtClean="0">
                <a:hlinkClick r:id="rId11"/>
              </a:rPr>
              <a:t>12</a:t>
            </a:r>
            <a:r>
              <a:rPr lang="pt-BR" altLang="pt-BR" sz="2000" smtClean="0"/>
              <a:t> A etnia, a baixa escolaridade e idade materna são fatores sociais e ambientais que também apresentam influência significativa no DM do prematuro.</a:t>
            </a:r>
            <a:r>
              <a:rPr lang="pt-BR" altLang="pt-BR" sz="2000" baseline="30000" smtClean="0">
                <a:hlinkClick r:id="rId7"/>
              </a:rPr>
              <a:t>23</a:t>
            </a:r>
            <a:r>
              <a:rPr lang="pt-BR" altLang="pt-BR" sz="2000" baseline="30000" smtClean="0"/>
              <a:t>,</a:t>
            </a:r>
            <a:r>
              <a:rPr lang="pt-BR" altLang="pt-BR" sz="2000" baseline="30000" smtClean="0">
                <a:hlinkClick r:id="rId12"/>
              </a:rPr>
              <a:t>27</a:t>
            </a:r>
            <a:endParaRPr lang="pt-BR" altLang="pt-BR" sz="2000" smtClean="0"/>
          </a:p>
          <a:p>
            <a:pPr algn="just" eaLnBrk="1" hangingPunct="1">
              <a:lnSpc>
                <a:spcPct val="100000"/>
              </a:lnSpc>
              <a:spcBef>
                <a:spcPct val="0"/>
              </a:spcBef>
              <a:spcAft>
                <a:spcPct val="0"/>
              </a:spcAft>
            </a:pPr>
            <a:endParaRPr lang="pt-BR" altLang="pt-BR" sz="2000" smtClean="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eaLnBrk="1" fontAlgn="auto" hangingPunct="1">
              <a:spcAft>
                <a:spcPts val="0"/>
              </a:spcAft>
              <a:defRPr/>
            </a:pPr>
            <a:r>
              <a:rPr lang="pt-BR" dirty="0">
                <a:solidFill>
                  <a:schemeClr val="tx1">
                    <a:lumMod val="95000"/>
                    <a:lumOff val="5000"/>
                  </a:schemeClr>
                </a:solidFill>
              </a:rPr>
              <a:t>RESULTADOS e discussÃo</a:t>
            </a:r>
          </a:p>
        </p:txBody>
      </p:sp>
      <p:sp>
        <p:nvSpPr>
          <p:cNvPr id="39939" name="Content Placeholder 2"/>
          <p:cNvSpPr>
            <a:spLocks noGrp="1"/>
          </p:cNvSpPr>
          <p:nvPr>
            <p:ph idx="1"/>
          </p:nvPr>
        </p:nvSpPr>
        <p:spPr>
          <a:xfrm>
            <a:off x="1023938" y="1508125"/>
            <a:ext cx="10758487" cy="5054600"/>
          </a:xfrm>
        </p:spPr>
        <p:txBody>
          <a:bodyPr/>
          <a:lstStyle/>
          <a:p>
            <a:pPr algn="just" eaLnBrk="1" hangingPunct="1"/>
            <a:r>
              <a:rPr lang="pt-BR" altLang="pt-BR" sz="2000" smtClean="0"/>
              <a:t>- </a:t>
            </a:r>
            <a:r>
              <a:rPr lang="pt-BR" altLang="pt-BR" smtClean="0"/>
              <a:t>Entre os pontos fortes dos estudos, destacam-se as evidências de que o desempenho dos prematuros na AIMS é diferente das crianças nascidas a termo, significativamente inferior em determinadas idades, ao longo dos primeiros 18 meses de vida.</a:t>
            </a:r>
            <a:r>
              <a:rPr lang="pt-BR" altLang="pt-BR" baseline="30000" smtClean="0">
                <a:hlinkClick r:id="rId2"/>
              </a:rPr>
              <a:t>10</a:t>
            </a:r>
            <a:r>
              <a:rPr lang="pt-BR" altLang="pt-BR" baseline="30000" smtClean="0"/>
              <a:t>,</a:t>
            </a:r>
            <a:r>
              <a:rPr lang="pt-BR" altLang="pt-BR" baseline="30000" smtClean="0">
                <a:hlinkClick r:id="rId3"/>
              </a:rPr>
              <a:t>12</a:t>
            </a:r>
            <a:r>
              <a:rPr lang="pt-BR" altLang="pt-BR" baseline="30000" smtClean="0"/>
              <a:t>,</a:t>
            </a:r>
            <a:r>
              <a:rPr lang="pt-BR" altLang="pt-BR" baseline="30000" smtClean="0">
                <a:hlinkClick r:id="rId4"/>
              </a:rPr>
              <a:t>13</a:t>
            </a:r>
            <a:r>
              <a:rPr lang="pt-BR" altLang="pt-BR" baseline="30000" smtClean="0"/>
              <a:t>,</a:t>
            </a:r>
            <a:r>
              <a:rPr lang="pt-BR" altLang="pt-BR" baseline="30000" smtClean="0">
                <a:hlinkClick r:id="rId5"/>
              </a:rPr>
              <a:t>15</a:t>
            </a:r>
            <a:r>
              <a:rPr lang="pt-BR" altLang="pt-BR" baseline="30000" smtClean="0"/>
              <a:t>,</a:t>
            </a:r>
            <a:r>
              <a:rPr lang="pt-BR" altLang="pt-BR" baseline="30000" smtClean="0">
                <a:hlinkClick r:id="rId6"/>
              </a:rPr>
              <a:t>23</a:t>
            </a:r>
            <a:r>
              <a:rPr lang="pt-BR" altLang="pt-BR" baseline="30000" smtClean="0"/>
              <a:t>,</a:t>
            </a:r>
            <a:r>
              <a:rPr lang="pt-BR" altLang="pt-BR" baseline="30000" smtClean="0">
                <a:hlinkClick r:id="rId7"/>
              </a:rPr>
              <a:t>26</a:t>
            </a:r>
            <a:r>
              <a:rPr lang="pt-BR" altLang="pt-BR" baseline="30000" smtClean="0"/>
              <a:t>,</a:t>
            </a:r>
            <a:r>
              <a:rPr lang="pt-BR" altLang="pt-BR" baseline="30000" smtClean="0">
                <a:hlinkClick r:id="rId8"/>
              </a:rPr>
              <a:t>33</a:t>
            </a:r>
            <a:r>
              <a:rPr lang="pt-BR" altLang="pt-BR" smtClean="0"/>
              <a:t> Já as limitações encontradas refletem as dificuldades dos estudos quanto à generalização dos resultados, às perdas no seguimento e ao tamanho limitado da amostra. Também foi uma limitação da revisão a falta de avaliação dos estudos quanto à sua qualidade metodológica. Para estudos futuros, sugere-se uma revisão sistemática de publicações que envolva avaliações padronizadas do desempenho motor de prematuros na fase pré-escolar e escolar, já que há a preocupação de que crianças prematuras possam entrar em idade escolar mais vulneráveis.</a:t>
            </a:r>
            <a:endParaRPr lang="pt-BR" altLang="pt-BR" sz="2000" smtClean="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eaLnBrk="1" fontAlgn="auto" hangingPunct="1">
              <a:spcAft>
                <a:spcPts val="0"/>
              </a:spcAft>
              <a:defRPr/>
            </a:pPr>
            <a:r>
              <a:rPr lang="pt-BR" dirty="0">
                <a:solidFill>
                  <a:schemeClr val="tx1">
                    <a:lumMod val="95000"/>
                    <a:lumOff val="5000"/>
                  </a:schemeClr>
                </a:solidFill>
              </a:rPr>
              <a:t>RESULTADOS e discussÃo</a:t>
            </a:r>
          </a:p>
        </p:txBody>
      </p:sp>
      <p:sp>
        <p:nvSpPr>
          <p:cNvPr id="40963" name="Content Placeholder 2"/>
          <p:cNvSpPr>
            <a:spLocks noGrp="1"/>
          </p:cNvSpPr>
          <p:nvPr>
            <p:ph idx="1"/>
          </p:nvPr>
        </p:nvSpPr>
        <p:spPr>
          <a:xfrm>
            <a:off x="1023938" y="1508125"/>
            <a:ext cx="10758487" cy="5054600"/>
          </a:xfrm>
        </p:spPr>
        <p:txBody>
          <a:bodyPr/>
          <a:lstStyle/>
          <a:p>
            <a:pPr algn="just" eaLnBrk="1" hangingPunct="1"/>
            <a:r>
              <a:rPr lang="pt-BR" altLang="pt-BR" sz="2000" smtClean="0"/>
              <a:t>- </a:t>
            </a:r>
            <a:r>
              <a:rPr lang="pt-BR" altLang="pt-BR" smtClean="0"/>
              <a:t>O atraso motor, bem como as diferenças no DM das crianças prematuras, está relacionado aos fatores biológicos envolvidos, tais como idade gestacional, peso de nascimento, lesão da substância branca cerebral </a:t>
            </a:r>
            <a:r>
              <a:rPr lang="pt-BR" altLang="pt-BR" baseline="30000" smtClean="0">
                <a:hlinkClick r:id="rId2"/>
              </a:rPr>
              <a:t>39</a:t>
            </a:r>
            <a:r>
              <a:rPr lang="pt-BR" altLang="pt-BR" smtClean="0"/>
              <a:t> e morbidades associadas.</a:t>
            </a:r>
            <a:r>
              <a:rPr lang="pt-BR" altLang="pt-BR" baseline="30000" smtClean="0">
                <a:hlinkClick r:id="rId3"/>
              </a:rPr>
              <a:t>40</a:t>
            </a:r>
            <a:r>
              <a:rPr lang="pt-BR" altLang="pt-BR" smtClean="0"/>
              <a:t> Além disso, condições socioculturais adversas podem agravar o risco das crianças,</a:t>
            </a:r>
            <a:r>
              <a:rPr lang="pt-BR" altLang="pt-BR" baseline="30000" smtClean="0">
                <a:hlinkClick r:id="rId4"/>
              </a:rPr>
              <a:t>29</a:t>
            </a:r>
            <a:r>
              <a:rPr lang="pt-BR" altLang="pt-BR" smtClean="0"/>
              <a:t> há um prognóstico desfavorável ao seu desenvolvimento. O nascimento prematuro desafia o desenvolvimento do controle motor, pois a criança começa a vida extrauterina com o sistema nervoso central e sensório-motor imaturos e mais vulneráveis. Como resultado, uma das mais frequentes sequelas é a falta de um controle postural adequado durante as atividades motoras.</a:t>
            </a:r>
            <a:r>
              <a:rPr lang="pt-BR" altLang="pt-BR" baseline="30000" smtClean="0">
                <a:hlinkClick r:id="rId5"/>
              </a:rPr>
              <a:t>41</a:t>
            </a:r>
            <a:r>
              <a:rPr lang="pt-BR" altLang="pt-BR" smtClean="0"/>
              <a:t> Dessa forma, é fundamental que os profissionais de saúde estejam vigilantes aos diferentes fatores de risco e ao DM dos prematuros, de modo a detectar os desvios precocemente e encaminhar a criança e sua família para intervenção precoce.</a:t>
            </a:r>
            <a:endParaRPr lang="pt-BR" altLang="pt-BR" sz="2000" smtClean="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eaLnBrk="1" fontAlgn="auto" hangingPunct="1">
              <a:spcAft>
                <a:spcPts val="0"/>
              </a:spcAft>
              <a:defRPr/>
            </a:pPr>
            <a:r>
              <a:rPr lang="pt-BR" dirty="0">
                <a:solidFill>
                  <a:schemeClr val="tx1">
                    <a:lumMod val="95000"/>
                    <a:lumOff val="5000"/>
                  </a:schemeClr>
                </a:solidFill>
              </a:rPr>
              <a:t>concluSÃO</a:t>
            </a:r>
          </a:p>
        </p:txBody>
      </p:sp>
      <p:sp>
        <p:nvSpPr>
          <p:cNvPr id="41987" name="Content Placeholder 2"/>
          <p:cNvSpPr>
            <a:spLocks noGrp="1"/>
          </p:cNvSpPr>
          <p:nvPr>
            <p:ph idx="1"/>
          </p:nvPr>
        </p:nvSpPr>
        <p:spPr>
          <a:xfrm>
            <a:off x="647700" y="1681163"/>
            <a:ext cx="11361738" cy="4981575"/>
          </a:xfrm>
        </p:spPr>
        <p:txBody>
          <a:bodyPr/>
          <a:lstStyle/>
          <a:p>
            <a:pPr algn="just" eaLnBrk="1" hangingPunct="1">
              <a:lnSpc>
                <a:spcPct val="100000"/>
              </a:lnSpc>
              <a:spcBef>
                <a:spcPct val="0"/>
              </a:spcBef>
              <a:spcAft>
                <a:spcPct val="0"/>
              </a:spcAft>
            </a:pPr>
            <a:r>
              <a:rPr lang="pt-BR" altLang="pt-BR" dirty="0" smtClean="0"/>
              <a:t>A </a:t>
            </a:r>
            <a:r>
              <a:rPr lang="pt-BR" altLang="pt-BR" dirty="0" smtClean="0"/>
              <a:t>maioria dos estudos analisados busca identificar diferenças no desenvolvimento motor amplo, por meio da AIMS, entre prematuros e crianças nascidas a termo, em variadas idades de avaliações. Pode-se afirmar que os estudos apontam inferioridade no desempenho motor dos prematuros nos primeiros 18 meses de </a:t>
            </a:r>
            <a:r>
              <a:rPr lang="pt-BR" altLang="pt-BR" dirty="0" err="1" smtClean="0"/>
              <a:t>ICo</a:t>
            </a:r>
            <a:r>
              <a:rPr lang="pt-BR" altLang="pt-BR" dirty="0" smtClean="0"/>
              <a:t>, seja por meio da análise comparativa com os dados da normativa canadense da AIMS ou com os dados de um grupo controle de crianças nascidas a termo. A depender da idade da avaliação e das características da amostra, variado percentual de atraso motor entre os prematuros foi identificado. Baixa escolaridade e idade materna, bem como fatores relacionados à prematuridade, como menor peso ao nascer, a HPIV e a doença pulmonar crônica, estiveram associados com desfecho motor atípico na AIMS.</a:t>
            </a:r>
            <a:endParaRPr lang="pt-BR" altLang="pt-BR" sz="2400" dirty="0" smtClean="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195263"/>
            <a:ext cx="9720262" cy="1498600"/>
          </a:xfrm>
        </p:spPr>
        <p:txBody>
          <a:bodyPr/>
          <a:lstStyle/>
          <a:p>
            <a:pPr algn="ctr" eaLnBrk="1" fontAlgn="auto" hangingPunct="1">
              <a:spcAft>
                <a:spcPts val="0"/>
              </a:spcAft>
              <a:defRPr/>
            </a:pPr>
            <a:r>
              <a:rPr lang="pt-BR" dirty="0">
                <a:solidFill>
                  <a:schemeClr val="tx1">
                    <a:lumMod val="95000"/>
                    <a:lumOff val="5000"/>
                  </a:schemeClr>
                </a:solidFill>
              </a:rPr>
              <a:t>concluSÃO</a:t>
            </a:r>
          </a:p>
        </p:txBody>
      </p:sp>
      <p:sp>
        <p:nvSpPr>
          <p:cNvPr id="43011" name="Content Placeholder 2"/>
          <p:cNvSpPr>
            <a:spLocks noGrp="1"/>
          </p:cNvSpPr>
          <p:nvPr>
            <p:ph idx="1"/>
          </p:nvPr>
        </p:nvSpPr>
        <p:spPr>
          <a:xfrm>
            <a:off x="647700" y="1681163"/>
            <a:ext cx="11361738" cy="4981575"/>
          </a:xfrm>
        </p:spPr>
        <p:txBody>
          <a:bodyPr/>
          <a:lstStyle/>
          <a:p>
            <a:pPr algn="just" eaLnBrk="1" hangingPunct="1">
              <a:lnSpc>
                <a:spcPct val="100000"/>
              </a:lnSpc>
              <a:spcBef>
                <a:spcPct val="0"/>
              </a:spcBef>
              <a:spcAft>
                <a:spcPct val="0"/>
              </a:spcAft>
            </a:pPr>
            <a:r>
              <a:rPr lang="pt-BR" altLang="pt-BR" sz="2400" smtClean="0"/>
              <a:t>- </a:t>
            </a:r>
            <a:r>
              <a:rPr lang="pt-BR" altLang="pt-BR" smtClean="0"/>
              <a:t>Assim, crianças nascidas prematuras e em condições ambientais e sociais desfavoráveis podem estar mais vulneráveis a problemas motores, já em idade muito precoce. Diante disso, é fundamental que os serviços de seguimento de bebês de risco apresentem estratégias de avaliação e acompanhamento do desenvolvimento motor amplo de prematuros, desde a alta da UTI neonatal até os dois primeiros anos de vida da criança, a AIMS é uma ferramenta de avaliação indicada para identificar comportamentos motores atípicos nessa população.</a:t>
            </a:r>
            <a:endParaRPr lang="pt-BR" altLang="pt-BR" sz="2400" smtClean="0"/>
          </a:p>
          <a:p>
            <a:pPr algn="just" eaLnBrk="1" hangingPunct="1">
              <a:lnSpc>
                <a:spcPct val="100000"/>
              </a:lnSpc>
              <a:spcBef>
                <a:spcPct val="0"/>
              </a:spcBef>
              <a:spcAft>
                <a:spcPct val="0"/>
              </a:spcAft>
            </a:pPr>
            <a:r>
              <a:rPr lang="pt-BR" altLang="pt-BR" sz="2400" smtClean="0"/>
              <a:t>- Autores declararam nao ter conflitos de interesse.</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 name="Rectangle 28">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4572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1" name="Oval 5">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4572000"/>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33" name="Straight Connector 32">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flipV="1">
            <a:off x="8386763" y="5264150"/>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useBgFill="1">
        <p:nvSpPr>
          <p:cNvPr id="35" name="Rectangle 34">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95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 name="Title 1"/>
          <p:cNvSpPr>
            <a:spLocks noGrp="1"/>
          </p:cNvSpPr>
          <p:nvPr>
            <p:ph type="title"/>
          </p:nvPr>
        </p:nvSpPr>
        <p:spPr>
          <a:xfrm>
            <a:off x="636588" y="639763"/>
            <a:ext cx="3378200" cy="3035300"/>
          </a:xfrm>
        </p:spPr>
        <p:txBody>
          <a:bodyPr anchor="b"/>
          <a:lstStyle/>
          <a:p>
            <a:pPr algn="r" eaLnBrk="1" fontAlgn="auto" hangingPunct="1">
              <a:spcAft>
                <a:spcPts val="0"/>
              </a:spcAft>
              <a:defRPr/>
            </a:pPr>
            <a:r>
              <a:rPr lang="en-US" sz="4400" spc="200">
                <a:solidFill>
                  <a:schemeClr val="tx1">
                    <a:lumMod val="95000"/>
                    <a:lumOff val="5000"/>
                  </a:schemeClr>
                </a:solidFill>
              </a:rPr>
              <a:t>REFERÊNCIAS BIBLIOGRÁFICAS</a:t>
            </a:r>
          </a:p>
        </p:txBody>
      </p:sp>
      <p:cxnSp>
        <p:nvCxnSpPr>
          <p:cNvPr id="37" name="Straight Connector 36">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a:off x="700088" y="3765550"/>
            <a:ext cx="3200400" cy="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pic>
        <p:nvPicPr>
          <p:cNvPr id="4404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77175" y="639763"/>
            <a:ext cx="3994150" cy="5954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41"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027488" y="1571625"/>
            <a:ext cx="3824287" cy="476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42" name="Pictur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040188" y="639763"/>
            <a:ext cx="3671887" cy="103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 name="Rectangle 28">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4572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1" name="Oval 5">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4572000"/>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33" name="Straight Connector 32">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flipV="1">
            <a:off x="8386763" y="5264150"/>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useBgFill="1">
        <p:nvSpPr>
          <p:cNvPr id="35" name="Rectangle 34">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95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 name="Title 1"/>
          <p:cNvSpPr>
            <a:spLocks noGrp="1"/>
          </p:cNvSpPr>
          <p:nvPr>
            <p:ph type="title"/>
          </p:nvPr>
        </p:nvSpPr>
        <p:spPr>
          <a:xfrm>
            <a:off x="636588" y="639763"/>
            <a:ext cx="3378200" cy="3035300"/>
          </a:xfrm>
        </p:spPr>
        <p:txBody>
          <a:bodyPr anchor="b"/>
          <a:lstStyle/>
          <a:p>
            <a:pPr algn="r" eaLnBrk="1" fontAlgn="auto" hangingPunct="1">
              <a:spcAft>
                <a:spcPts val="0"/>
              </a:spcAft>
              <a:defRPr/>
            </a:pPr>
            <a:r>
              <a:rPr lang="en-US" sz="4400" spc="200">
                <a:solidFill>
                  <a:schemeClr val="tx1">
                    <a:lumMod val="95000"/>
                    <a:lumOff val="5000"/>
                  </a:schemeClr>
                </a:solidFill>
              </a:rPr>
              <a:t>REFERÊNCIAS BIBLIOGRÁFICAS</a:t>
            </a:r>
          </a:p>
        </p:txBody>
      </p:sp>
      <p:cxnSp>
        <p:nvCxnSpPr>
          <p:cNvPr id="37" name="Straight Connector 36">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a:off x="700088" y="3765550"/>
            <a:ext cx="3200400" cy="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pic>
        <p:nvPicPr>
          <p:cNvPr id="45064"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21188" y="892175"/>
            <a:ext cx="7426325" cy="493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4572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Oval 5">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4572000"/>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25" name="Straight Connector 24">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flipV="1">
            <a:off x="8386763" y="5264150"/>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useBgFill="1">
        <p:nvSpPr>
          <p:cNvPr id="27" name="Rectangle 26">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95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 name="Title 1"/>
          <p:cNvSpPr>
            <a:spLocks noGrp="1"/>
          </p:cNvSpPr>
          <p:nvPr>
            <p:ph type="title"/>
          </p:nvPr>
        </p:nvSpPr>
        <p:spPr>
          <a:xfrm>
            <a:off x="636588" y="639763"/>
            <a:ext cx="3378200" cy="3035300"/>
          </a:xfrm>
        </p:spPr>
        <p:txBody>
          <a:bodyPr anchor="b"/>
          <a:lstStyle/>
          <a:p>
            <a:pPr algn="r" eaLnBrk="1" fontAlgn="auto" hangingPunct="1">
              <a:spcAft>
                <a:spcPts val="0"/>
              </a:spcAft>
              <a:defRPr/>
            </a:pPr>
            <a:r>
              <a:rPr lang="en-US" sz="4400" spc="200">
                <a:solidFill>
                  <a:schemeClr val="tx1">
                    <a:lumMod val="95000"/>
                    <a:lumOff val="5000"/>
                  </a:schemeClr>
                </a:solidFill>
              </a:rPr>
              <a:t>Obrigado!!!</a:t>
            </a:r>
          </a:p>
        </p:txBody>
      </p:sp>
      <p:cxnSp>
        <p:nvCxnSpPr>
          <p:cNvPr id="29" name="Straight Connector 28">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a:off x="700088" y="3765550"/>
            <a:ext cx="3200400" cy="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pic>
        <p:nvPicPr>
          <p:cNvPr id="46088"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654550" y="669925"/>
            <a:ext cx="6897688" cy="551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 name="Rectangle 3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4572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6" name="Oval 5">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4572000"/>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38" name="Straight Connector 37">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flipV="1">
            <a:off x="8386763" y="5264150"/>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useBgFill="1">
        <p:nvSpPr>
          <p:cNvPr id="40" name="Rectangle 3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95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 name="Title 1"/>
          <p:cNvSpPr>
            <a:spLocks noGrp="1"/>
          </p:cNvSpPr>
          <p:nvPr>
            <p:ph type="title"/>
          </p:nvPr>
        </p:nvSpPr>
        <p:spPr>
          <a:xfrm>
            <a:off x="636588" y="639763"/>
            <a:ext cx="3378200" cy="3035300"/>
          </a:xfrm>
        </p:spPr>
        <p:txBody>
          <a:bodyPr anchor="b"/>
          <a:lstStyle/>
          <a:p>
            <a:pPr algn="r" eaLnBrk="1" fontAlgn="auto" hangingPunct="1">
              <a:spcAft>
                <a:spcPts val="0"/>
              </a:spcAft>
              <a:defRPr/>
            </a:pPr>
            <a:r>
              <a:rPr lang="en-US" sz="4400" spc="200">
                <a:solidFill>
                  <a:schemeClr val="tx1">
                    <a:lumMod val="95000"/>
                    <a:lumOff val="5000"/>
                  </a:schemeClr>
                </a:solidFill>
              </a:rPr>
              <a:t>Obrigado!!!</a:t>
            </a:r>
          </a:p>
        </p:txBody>
      </p:sp>
      <p:cxnSp>
        <p:nvCxnSpPr>
          <p:cNvPr id="42" name="Straight Connector 41">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a:off x="700088" y="3765550"/>
            <a:ext cx="3200400" cy="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pic>
        <p:nvPicPr>
          <p:cNvPr id="471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300663" y="639763"/>
            <a:ext cx="5605462" cy="557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docProps/app.xml><?xml version="1.0" encoding="utf-8"?>
<Properties xmlns="http://schemas.openxmlformats.org/officeDocument/2006/extended-properties" xmlns:vt="http://schemas.openxmlformats.org/officeDocument/2006/docPropsVTypes">
  <TotalTime>79</TotalTime>
  <Words>1519</Words>
  <Application>Microsoft Office PowerPoint</Application>
  <PresentationFormat>Widescreen</PresentationFormat>
  <Paragraphs>102</Paragraphs>
  <Slides>43</Slides>
  <Notes>0</Notes>
  <HiddenSlides>0</HiddenSlides>
  <MMClips>0</MMClips>
  <ScaleCrop>false</ScaleCrop>
  <HeadingPairs>
    <vt:vector size="6" baseType="variant">
      <vt:variant>
        <vt:lpstr>Fontes usadas</vt:lpstr>
      </vt:variant>
      <vt:variant>
        <vt:i4>5</vt:i4>
      </vt:variant>
      <vt:variant>
        <vt:lpstr>Tema</vt:lpstr>
      </vt:variant>
      <vt:variant>
        <vt:i4>1</vt:i4>
      </vt:variant>
      <vt:variant>
        <vt:lpstr>Títulos de slides</vt:lpstr>
      </vt:variant>
      <vt:variant>
        <vt:i4>43</vt:i4>
      </vt:variant>
    </vt:vector>
  </HeadingPairs>
  <TitlesOfParts>
    <vt:vector size="49" baseType="lpstr">
      <vt:lpstr>Tw Cen MT</vt:lpstr>
      <vt:lpstr>Arial</vt:lpstr>
      <vt:lpstr>Tw Cen MT Condensed</vt:lpstr>
      <vt:lpstr>Wingdings 3</vt:lpstr>
      <vt:lpstr>Calibri</vt:lpstr>
      <vt:lpstr>Integral</vt:lpstr>
      <vt:lpstr>Apresentação do PowerPoint</vt:lpstr>
      <vt:lpstr>INTRODUÇÃO</vt:lpstr>
      <vt:lpstr>INTRODUÇÃO</vt:lpstr>
      <vt:lpstr>INTRODUÇÃO</vt:lpstr>
      <vt:lpstr>Apresentação do PowerPoint</vt:lpstr>
      <vt:lpstr>Apresentação do PowerPoint</vt:lpstr>
      <vt:lpstr>Apresentação do PowerPoint</vt:lpstr>
      <vt:lpstr>Apresentação do PowerPoint</vt:lpstr>
      <vt:lpstr>INTRODUÇÃO</vt:lpstr>
      <vt:lpstr>MÉTODO</vt:lpstr>
      <vt:lpstr>MÉTODO</vt:lpstr>
      <vt:lpstr>MÉTODO</vt:lpstr>
      <vt:lpstr>RESULTADOS e discussÃo</vt:lpstr>
      <vt:lpstr>RESULTADOS e discussÃo</vt:lpstr>
      <vt:lpstr>RESULTADOS e discussÃo</vt:lpstr>
      <vt:lpstr>RESULTADOS e discussÃo</vt:lpstr>
      <vt:lpstr>RESULTADOS e discussÃo</vt:lpstr>
      <vt:lpstr>RESULTADOS e discussÃo</vt:lpstr>
      <vt:lpstr>RESULTADOS e discussÃo</vt:lpstr>
      <vt:lpstr>RESULTADOS e discussÃo</vt:lpstr>
      <vt:lpstr>RESULTADOS e discussÃo</vt:lpstr>
      <vt:lpstr>RESULTADOS e discussÃo</vt:lpstr>
      <vt:lpstr>RESULTADOS e discussÃo</vt:lpstr>
      <vt:lpstr>RESULTADOS e discussÃo</vt:lpstr>
      <vt:lpstr>RESULTADOS e discussÃo</vt:lpstr>
      <vt:lpstr>RESULTADOS e discussÃo</vt:lpstr>
      <vt:lpstr>RESULTADOS e discussÃo</vt:lpstr>
      <vt:lpstr>RESULTADOS e discussÃo</vt:lpstr>
      <vt:lpstr>RESULTADOS e discussÃo</vt:lpstr>
      <vt:lpstr>RESULTADOS e discussÃo</vt:lpstr>
      <vt:lpstr>RESULTADOS e discussÃo</vt:lpstr>
      <vt:lpstr>RESULTADOS e discussÃo</vt:lpstr>
      <vt:lpstr>RESULTADOS e discussÃo</vt:lpstr>
      <vt:lpstr>RESULTADOS e discussÃo</vt:lpstr>
      <vt:lpstr>RESULTADOS e discussÃo</vt:lpstr>
      <vt:lpstr>RESULTADOS e discussÃo</vt:lpstr>
      <vt:lpstr>RESULTADOS e discussÃo</vt:lpstr>
      <vt:lpstr>concluSÃO</vt:lpstr>
      <vt:lpstr>concluSÃO</vt:lpstr>
      <vt:lpstr>REFERÊNCIAS BIBLIOGRÁFICAS</vt:lpstr>
      <vt:lpstr>REFERÊNCIAS BIBLIOGRÁFICAS</vt:lpstr>
      <vt:lpstr>Obrigado!!!</vt:lpstr>
      <vt:lpstr>Obrigado!!!</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Gustavo Borela Valente</dc:creator>
  <cp:lastModifiedBy>Paulo Margotto</cp:lastModifiedBy>
  <cp:revision>30</cp:revision>
  <dcterms:created xsi:type="dcterms:W3CDTF">2019-06-10T23:38:22Z</dcterms:created>
  <dcterms:modified xsi:type="dcterms:W3CDTF">2019-06-19T17:45:49Z</dcterms:modified>
</cp:coreProperties>
</file>