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 autoCompressPictures="0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257" r:id="rId2"/>
    <p:sldId id="266" r:id="rId3"/>
    <p:sldId id="295" r:id="rId4"/>
    <p:sldId id="276" r:id="rId5"/>
    <p:sldId id="272" r:id="rId6"/>
    <p:sldId id="277" r:id="rId7"/>
    <p:sldId id="279" r:id="rId8"/>
    <p:sldId id="280" r:id="rId9"/>
    <p:sldId id="281" r:id="rId10"/>
    <p:sldId id="283" r:id="rId11"/>
    <p:sldId id="284" r:id="rId12"/>
    <p:sldId id="287" r:id="rId13"/>
    <p:sldId id="288" r:id="rId14"/>
    <p:sldId id="286" r:id="rId15"/>
    <p:sldId id="285" r:id="rId16"/>
    <p:sldId id="289" r:id="rId17"/>
    <p:sldId id="290" r:id="rId18"/>
    <p:sldId id="291" r:id="rId19"/>
    <p:sldId id="292" r:id="rId20"/>
    <p:sldId id="293" r:id="rId21"/>
    <p:sldId id="294" r:id="rId22"/>
    <p:sldId id="275" r:id="rId23"/>
    <p:sldId id="296" r:id="rId24"/>
    <p:sldId id="297" r:id="rId25"/>
    <p:sldId id="299" r:id="rId26"/>
    <p:sldId id="300" r:id="rId27"/>
  </p:sldIdLst>
  <p:sldSz cx="12192000" cy="6858000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5533"/>
    <a:srgbClr val="FF7C80"/>
    <a:srgbClr val="0D1D51"/>
    <a:srgbClr val="FFFF99"/>
    <a:srgbClr val="F6B68E"/>
    <a:srgbClr val="FF3300"/>
    <a:srgbClr val="3333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Estilo Médio 2 - Ênfas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Estilo Médio 2 - Ênfase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16" autoAdjust="0"/>
    <p:restoredTop sz="96408" autoAdjust="0"/>
  </p:normalViewPr>
  <p:slideViewPr>
    <p:cSldViewPr snapToGrid="0">
      <p:cViewPr varScale="1">
        <p:scale>
          <a:sx n="79" d="100"/>
          <a:sy n="79" d="100"/>
        </p:scale>
        <p:origin x="392" y="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13"/>
    </p:cViewPr>
  </p:sorterViewPr>
  <p:notesViewPr>
    <p:cSldViewPr snapToGrid="0">
      <p:cViewPr varScale="1">
        <p:scale>
          <a:sx n="88" d="100"/>
          <a:sy n="88" d="100"/>
        </p:scale>
        <p:origin x="286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002C3957-31CF-49CC-A17E-6097CC6FFCC3}" type="datetime1">
              <a:rPr lang="pt-BR"/>
              <a:pPr>
                <a:defRPr/>
              </a:pPr>
              <a:t>19/06/2019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o Número do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92689B39-263A-4172-B85A-176651706F12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5178882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08882B95-BAFC-45D7-9702-4357F3AA99C4}" type="datetime1">
              <a:rPr lang="pt-BR"/>
              <a:pPr>
                <a:defRPr/>
              </a:pPr>
              <a:t>19/06/2019</a:t>
            </a:fld>
            <a:endParaRPr lang="pt-BR" dirty="0"/>
          </a:p>
        </p:txBody>
      </p:sp>
      <p:sp>
        <p:nvSpPr>
          <p:cNvPr id="4" name="Espaço Reservado para Imagem do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dirty="0"/>
              <a:t>Editar estilos de texto Mestre</a:t>
            </a:r>
          </a:p>
          <a:p>
            <a:pPr lvl="1"/>
            <a:r>
              <a:rPr lang="pt-BR" noProof="0" dirty="0"/>
              <a:t>Segundo nível</a:t>
            </a:r>
          </a:p>
          <a:p>
            <a:pPr lvl="2"/>
            <a:r>
              <a:rPr lang="pt-BR" noProof="0" dirty="0"/>
              <a:t>Terceiro nível</a:t>
            </a:r>
          </a:p>
          <a:p>
            <a:pPr lvl="3"/>
            <a:r>
              <a:rPr lang="pt-BR" noProof="0" dirty="0"/>
              <a:t>Quarto nível</a:t>
            </a:r>
          </a:p>
          <a:p>
            <a:pPr lvl="4"/>
            <a:r>
              <a:rPr lang="pt-BR" noProof="0" dirty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o Número do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A726A5E3-91B5-4421-A831-DE1FF41D24C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4005692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Espaço reservado para a imagem do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24580" name="Espaço Reservado para o Número do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E795A83-DFA0-4AC1-916F-99B12D1143CC}" type="slidenum">
              <a:rPr lang="pt-BR" alt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8425313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Espaço reservado para a imagem do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26628" name="Espaço reservado para o número do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58586FD-8B2C-4A75-9098-E72CAA67B2C4}" type="slidenum">
              <a:rPr lang="pt-BR" alt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7012512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Espaço reservado para a imagem do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28676" name="Espaço reservado para o número do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6B7342E-9A6D-4FD7-A8AB-189F37BA5A98}" type="slidenum">
              <a:rPr lang="pt-BR" alt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3536628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Espaço reservado para a imagem do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30724" name="Espaço reservado para o número do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05D8304-D4E1-4E64-A52B-22CACB0293CC}" type="slidenum">
              <a:rPr lang="pt-BR" alt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2787918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Espaço reservado para a imagem do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32772" name="Espaço reservado para o número do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18D97ED-C4E9-4F4B-B7CE-1EB2E011D991}" type="slidenum">
              <a:rPr lang="pt-BR" alt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3912929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Espaço reservado para a imagem do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34820" name="Espaço reservado para o número do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4BE475C-B404-4E8C-8346-478E82AE6D70}" type="slidenum">
              <a:rPr lang="pt-BR" alt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673046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Espaço reservado para a imagem do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36868" name="Espaço reservado para o número do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AAC0352-E44F-4CB7-BDD1-BC4447B00FBB}" type="slidenum">
              <a:rPr lang="pt-BR" alt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2787972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ço reservado para a imagem do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38916" name="Espaço reservado para o número do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77575F8-AEE3-4BE4-8053-2B24B5761DCF}" type="slidenum">
              <a:rPr lang="pt-BR" alt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7267093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Espaço reservado para a imagem do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40964" name="Espaço reservado para o número do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66AE746-8F90-4AE7-8767-D284CAE43FE6}" type="slidenum">
              <a:rPr lang="pt-BR" alt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5091142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Espaço reservado para a imagem do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43012" name="Espaço reservado para o número do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33BB76D-1083-428D-8016-467D6804814C}" type="slidenum">
              <a:rPr lang="pt-BR" alt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5469316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Espaço reservado para a imagem do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45060" name="Espaço reservado para o número do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73FA651-0591-4C6A-BEE8-707012249493}" type="slidenum">
              <a:rPr lang="pt-BR" alt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2639331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Espaço reservado para a imagem do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47108" name="Espaço reservado para o número do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2EF33DB-1AA8-4DFB-8831-DEF314AFD51B}" type="slidenum">
              <a:rPr lang="pt-BR" alt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2428989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Espaço reservado para a imagem do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49156" name="Espaço reservado para o número do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AD102C5-F502-4B02-B221-181B6F5D3676}" type="slidenum">
              <a:rPr lang="pt-BR" alt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2840072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Espaço reservado para a imagem do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51204" name="Espaço reservado para o número do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D2A1383-E870-438F-AB5F-E14D41EDFAD4}" type="slidenum">
              <a:rPr lang="pt-BR" alt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5054900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Espaço reservado para a imagem do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60420" name="Espaço reservado para o número do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E9B9196-5C2B-4B17-A428-BE13DCA2DB9C}" type="slidenum">
              <a:rPr lang="pt-BR" alt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2280520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Slide_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/>
            </a:extLst>
          </p:cNvPr>
          <p:cNvGrpSpPr/>
          <p:nvPr userDrawn="1"/>
        </p:nvGrpSpPr>
        <p:grpSpPr>
          <a:xfrm>
            <a:off x="-1728305" y="-2049517"/>
            <a:ext cx="8917229" cy="10769768"/>
            <a:chOff x="11114088" y="2241550"/>
            <a:chExt cx="1905000" cy="2354263"/>
          </a:xfrm>
          <a:solidFill>
            <a:schemeClr val="bg2">
              <a:alpha val="91000"/>
            </a:schemeClr>
          </a:solidFill>
        </p:grpSpPr>
        <p:sp>
          <p:nvSpPr>
            <p:cNvPr id="6" name="Forma Livre 5">
              <a:extLst>
                <a:ext uri="{FF2B5EF4-FFF2-40B4-BE49-F238E27FC236}"/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</a:endParaRPr>
            </a:p>
          </p:txBody>
        </p:sp>
        <p:sp>
          <p:nvSpPr>
            <p:cNvPr id="7" name="Forma Livre 6">
              <a:extLst>
                <a:ext uri="{FF2B5EF4-FFF2-40B4-BE49-F238E27FC236}"/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</a:endParaRPr>
            </a:p>
          </p:txBody>
        </p:sp>
      </p:grpSp>
      <p:pic>
        <p:nvPicPr>
          <p:cNvPr id="8" name="Imagem 7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0638" y="1311275"/>
            <a:ext cx="174942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Conector Reto 4">
            <a:extLst>
              <a:ext uri="{FF2B5EF4-FFF2-40B4-BE49-F238E27FC236}"/>
            </a:extLst>
          </p:cNvPr>
          <p:cNvCxnSpPr/>
          <p:nvPr userDrawn="1"/>
        </p:nvCxnSpPr>
        <p:spPr>
          <a:xfrm>
            <a:off x="6469063" y="4233863"/>
            <a:ext cx="2700337" cy="0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43650" y="2173288"/>
            <a:ext cx="5143500" cy="2090808"/>
          </a:xfrm>
        </p:spPr>
        <p:txBody>
          <a:bodyPr rtlCol="0" anchor="b">
            <a:noAutofit/>
          </a:bodyPr>
          <a:lstStyle>
            <a:lvl1pPr algn="l">
              <a:defRPr sz="5400" b="1" cap="all" baseline="0">
                <a:solidFill>
                  <a:schemeClr val="accent4"/>
                </a:solidFill>
                <a:latin typeface="+mj-lt"/>
              </a:defRPr>
            </a:lvl1pPr>
          </a:lstStyle>
          <a:p>
            <a:r>
              <a:rPr lang="pt-BR" noProof="0" smtClean="0"/>
              <a:t>Clique para editar o título mestre</a:t>
            </a:r>
            <a:endParaRPr lang="pt-BR" noProof="0" dirty="0"/>
          </a:p>
        </p:txBody>
      </p:sp>
      <p:sp>
        <p:nvSpPr>
          <p:cNvPr id="3" name="Subtítulo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43650" y="4279971"/>
            <a:ext cx="5143500" cy="503167"/>
          </a:xfrm>
        </p:spPr>
        <p:txBody>
          <a:bodyPr rtlCol="0">
            <a:no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noProof="0"/>
              <a:t>Clique para editar o estilo do subtítulo Mestre</a:t>
            </a:r>
            <a:endParaRPr lang="pt-BR" noProof="0" dirty="0"/>
          </a:p>
        </p:txBody>
      </p:sp>
      <p:sp>
        <p:nvSpPr>
          <p:cNvPr id="13" name="Espaço Reservado para Imagem 12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10812" y="728545"/>
            <a:ext cx="5305661" cy="5305661"/>
          </a:xfrm>
          <a:prstGeom prst="ellipse">
            <a:avLst/>
          </a:prstGeom>
          <a:solidFill>
            <a:schemeClr val="bg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pt-BR" noProof="0"/>
              <a:t>Clique no ícone para adicionar uma imagem</a:t>
            </a:r>
            <a:endParaRPr lang="pt-BR" noProof="0" dirty="0"/>
          </a:p>
        </p:txBody>
      </p:sp>
    </p:spTree>
    <p:extLst>
      <p:ext uri="{BB962C8B-B14F-4D97-AF65-F5344CB8AC3E}">
        <p14:creationId xmlns:p14="http://schemas.microsoft.com/office/powerpoint/2010/main" val="33986390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Slide_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/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grpSp>
        <p:nvGrpSpPr>
          <p:cNvPr id="6" name="Grupo 5">
            <a:extLst>
              <a:ext uri="{FF2B5EF4-FFF2-40B4-BE49-F238E27FC236}"/>
            </a:extLst>
          </p:cNvPr>
          <p:cNvGrpSpPr/>
          <p:nvPr userDrawn="1"/>
        </p:nvGrpSpPr>
        <p:grpSpPr>
          <a:xfrm>
            <a:off x="-1728305" y="-2049517"/>
            <a:ext cx="8917229" cy="10769768"/>
            <a:chOff x="11114088" y="2241550"/>
            <a:chExt cx="1905000" cy="2354263"/>
          </a:xfrm>
          <a:solidFill>
            <a:schemeClr val="bg1">
              <a:alpha val="16000"/>
            </a:schemeClr>
          </a:solidFill>
        </p:grpSpPr>
        <p:sp>
          <p:nvSpPr>
            <p:cNvPr id="7" name="Forma Livre 5">
              <a:extLst>
                <a:ext uri="{FF2B5EF4-FFF2-40B4-BE49-F238E27FC236}"/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</a:endParaRPr>
            </a:p>
          </p:txBody>
        </p:sp>
        <p:sp>
          <p:nvSpPr>
            <p:cNvPr id="8" name="Forma Livre 6">
              <a:extLst>
                <a:ext uri="{FF2B5EF4-FFF2-40B4-BE49-F238E27FC236}"/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</a:endParaRPr>
            </a:p>
          </p:txBody>
        </p:sp>
      </p:grpSp>
      <p:pic>
        <p:nvPicPr>
          <p:cNvPr id="9" name="Imagem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5538" y="392113"/>
            <a:ext cx="1746250" cy="67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Conector Reto 4">
            <a:extLst>
              <a:ext uri="{FF2B5EF4-FFF2-40B4-BE49-F238E27FC236}"/>
            </a:extLst>
          </p:cNvPr>
          <p:cNvCxnSpPr/>
          <p:nvPr userDrawn="1"/>
        </p:nvCxnSpPr>
        <p:spPr>
          <a:xfrm>
            <a:off x="6469063" y="4233863"/>
            <a:ext cx="270033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43650" y="2173288"/>
            <a:ext cx="5143500" cy="2090808"/>
          </a:xfrm>
        </p:spPr>
        <p:txBody>
          <a:bodyPr rtlCol="0" anchor="b">
            <a:noAutofit/>
          </a:bodyPr>
          <a:lstStyle>
            <a:lvl1pPr algn="l">
              <a:defRPr sz="5400" b="1" cap="all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pt-BR" noProof="0" smtClean="0"/>
              <a:t>Clique para editar o título mestre</a:t>
            </a:r>
            <a:endParaRPr lang="pt-BR" noProof="0" dirty="0"/>
          </a:p>
        </p:txBody>
      </p:sp>
      <p:sp>
        <p:nvSpPr>
          <p:cNvPr id="3" name="Subtítulo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43650" y="4279971"/>
            <a:ext cx="5143500" cy="503167"/>
          </a:xfrm>
        </p:spPr>
        <p:txBody>
          <a:bodyPr rtlCol="0">
            <a:noAutofit/>
          </a:bodyPr>
          <a:lstStyle>
            <a:lvl1pPr marL="0" indent="0" algn="l">
              <a:buNone/>
              <a:defRPr sz="1800" b="0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noProof="0"/>
              <a:t>Clique para editar o estilo do subtítulo Mestre</a:t>
            </a:r>
            <a:endParaRPr lang="pt-BR" noProof="0" dirty="0"/>
          </a:p>
        </p:txBody>
      </p:sp>
      <p:sp>
        <p:nvSpPr>
          <p:cNvPr id="13" name="Espaço Reservado para Imagem 12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10812" y="728545"/>
            <a:ext cx="5305661" cy="5305661"/>
          </a:xfrm>
          <a:prstGeom prst="ellipse">
            <a:avLst/>
          </a:prstGeom>
          <a:solidFill>
            <a:schemeClr val="bg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pt-BR" noProof="0"/>
              <a:t>Clique no ícone para adicionar uma imagem</a:t>
            </a:r>
            <a:endParaRPr lang="pt-BR" noProof="0" dirty="0"/>
          </a:p>
        </p:txBody>
      </p:sp>
    </p:spTree>
    <p:extLst>
      <p:ext uri="{BB962C8B-B14F-4D97-AF65-F5344CB8AC3E}">
        <p14:creationId xmlns:p14="http://schemas.microsoft.com/office/powerpoint/2010/main" val="4232593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beçalho da Seção com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/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6" name="Imagem 7"/>
          <p:cNvPicPr>
            <a:picLocks noChangeAspect="1"/>
          </p:cNvPicPr>
          <p:nvPr userDrawn="1"/>
        </p:nvPicPr>
        <p:blipFill>
          <a:blip r:embed="rId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6261100"/>
            <a:ext cx="1074738" cy="41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10">
            <a:extLst>
              <a:ext uri="{FF2B5EF4-FFF2-40B4-BE49-F238E27FC236}"/>
            </a:extLst>
          </p:cNvPr>
          <p:cNvSpPr/>
          <p:nvPr userDrawn="1"/>
        </p:nvSpPr>
        <p:spPr>
          <a:xfrm>
            <a:off x="11371263" y="6408738"/>
            <a:ext cx="280987" cy="2809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82563"/>
            <a:ext cx="10515600" cy="940181"/>
          </a:xfrm>
        </p:spPr>
        <p:txBody>
          <a:bodyPr rtlCol="0" anchor="b">
            <a:noAutofit/>
          </a:bodyPr>
          <a:lstStyle>
            <a:lvl1pPr algn="ctr">
              <a:defRPr sz="4000" b="1" cap="all" baseline="0">
                <a:solidFill>
                  <a:schemeClr val="bg1"/>
                </a:solidFill>
              </a:defRPr>
            </a:lvl1pPr>
          </a:lstStyle>
          <a:p>
            <a:r>
              <a:rPr lang="pt-BR" noProof="0"/>
              <a:t>Clique para editar o título Mestre</a:t>
            </a:r>
            <a:endParaRPr lang="pt-BR" noProof="0" dirty="0"/>
          </a:p>
        </p:txBody>
      </p:sp>
      <p:sp>
        <p:nvSpPr>
          <p:cNvPr id="3" name="Espaço Reservado para Texto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39388" y="1154832"/>
            <a:ext cx="7900525" cy="764460"/>
          </a:xfrm>
        </p:spPr>
        <p:txBody>
          <a:bodyPr rtlCol="0">
            <a:noAutofit/>
          </a:bodyPr>
          <a:lstStyle>
            <a:lvl1pPr marL="0" indent="0" algn="ctr">
              <a:buNone/>
              <a:defRPr sz="1800" cap="none" baseline="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noProof="0" smtClean="0"/>
              <a:t>Clique para editar o texto mestre</a:t>
            </a:r>
          </a:p>
        </p:txBody>
      </p:sp>
      <p:sp>
        <p:nvSpPr>
          <p:cNvPr id="15" name="Espaço Reservado para Imagem 14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993041" y="2270376"/>
            <a:ext cx="6206400" cy="4587625"/>
          </a:xfrm>
          <a:custGeom>
            <a:avLst/>
            <a:gdLst>
              <a:gd name="connsiteX0" fmla="*/ 3103200 w 6206400"/>
              <a:gd name="connsiteY0" fmla="*/ 0 h 4587625"/>
              <a:gd name="connsiteX1" fmla="*/ 6206400 w 6206400"/>
              <a:gd name="connsiteY1" fmla="*/ 3103200 h 4587625"/>
              <a:gd name="connsiteX2" fmla="*/ 5831861 w 6206400"/>
              <a:gd name="connsiteY2" fmla="*/ 4582370 h 4587625"/>
              <a:gd name="connsiteX3" fmla="*/ 5828668 w 6206400"/>
              <a:gd name="connsiteY3" fmla="*/ 4587625 h 4587625"/>
              <a:gd name="connsiteX4" fmla="*/ 377733 w 6206400"/>
              <a:gd name="connsiteY4" fmla="*/ 4587625 h 4587625"/>
              <a:gd name="connsiteX5" fmla="*/ 374540 w 6206400"/>
              <a:gd name="connsiteY5" fmla="*/ 4582370 h 4587625"/>
              <a:gd name="connsiteX6" fmla="*/ 0 w 6206400"/>
              <a:gd name="connsiteY6" fmla="*/ 3103200 h 4587625"/>
              <a:gd name="connsiteX7" fmla="*/ 3103200 w 6206400"/>
              <a:gd name="connsiteY7" fmla="*/ 0 h 4587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206400" h="4587625">
                <a:moveTo>
                  <a:pt x="3103200" y="0"/>
                </a:moveTo>
                <a:cubicBezTo>
                  <a:pt x="4817050" y="0"/>
                  <a:pt x="6206400" y="1389350"/>
                  <a:pt x="6206400" y="3103200"/>
                </a:cubicBezTo>
                <a:cubicBezTo>
                  <a:pt x="6206400" y="3638778"/>
                  <a:pt x="6070721" y="4142667"/>
                  <a:pt x="5831861" y="4582370"/>
                </a:cubicBezTo>
                <a:lnTo>
                  <a:pt x="5828668" y="4587625"/>
                </a:lnTo>
                <a:lnTo>
                  <a:pt x="377733" y="4587625"/>
                </a:lnTo>
                <a:lnTo>
                  <a:pt x="374540" y="4582370"/>
                </a:lnTo>
                <a:cubicBezTo>
                  <a:pt x="135679" y="4142667"/>
                  <a:pt x="0" y="3638778"/>
                  <a:pt x="0" y="3103200"/>
                </a:cubicBezTo>
                <a:cubicBezTo>
                  <a:pt x="0" y="1389350"/>
                  <a:pt x="1389350" y="0"/>
                  <a:pt x="3103200" y="0"/>
                </a:cubicBezTo>
                <a:close/>
              </a:path>
            </a:pathLst>
          </a:custGeom>
          <a:solidFill>
            <a:schemeClr val="bg2"/>
          </a:solidFill>
        </p:spPr>
        <p:txBody>
          <a:bodyPr rtlCol="0" anchor="ctr">
            <a:noAutofit/>
          </a:bodyPr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pt-BR" noProof="0"/>
              <a:t>Clique no ícone para adicionar uma imagem</a:t>
            </a:r>
            <a:endParaRPr lang="pt-BR" noProof="0" dirty="0"/>
          </a:p>
        </p:txBody>
      </p:sp>
      <p:sp>
        <p:nvSpPr>
          <p:cNvPr id="8" name="Espaço Reservado para o Número do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11363325" y="6456363"/>
            <a:ext cx="295275" cy="187325"/>
          </a:xfrm>
        </p:spPr>
        <p:txBody>
          <a:bodyPr lIns="0" tIns="0" rIns="0" bIns="0"/>
          <a:lstStyle>
            <a:lvl1pPr algn="ctr">
              <a:defRPr sz="900" smtClean="0">
                <a:solidFill>
                  <a:srgbClr val="2C567A"/>
                </a:solidFill>
                <a:latin typeface="+mn-lt"/>
              </a:defRPr>
            </a:lvl1pPr>
          </a:lstStyle>
          <a:p>
            <a:pPr>
              <a:defRPr/>
            </a:pPr>
            <a:fld id="{D878529A-D8D9-4294-BE23-9EA5F77CEAF9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097996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Conteúdo com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/>
            </a:extLst>
          </p:cNvPr>
          <p:cNvSpPr/>
          <p:nvPr userDrawn="1"/>
        </p:nvSpPr>
        <p:spPr>
          <a:xfrm rot="10800000">
            <a:off x="515938" y="-17463"/>
            <a:ext cx="1258887" cy="11112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chemeClr val="bg1"/>
              </a:solidFill>
            </a:endParaRPr>
          </a:p>
        </p:txBody>
      </p:sp>
      <p:pic>
        <p:nvPicPr>
          <p:cNvPr id="6" name="Imagem 5">
            <a:extLst>
              <a:ext uri="{FF2B5EF4-FFF2-40B4-BE49-F238E27FC236}"/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grpSp>
        <p:nvGrpSpPr>
          <p:cNvPr id="7" name="Grupo 6">
            <a:extLst>
              <a:ext uri="{FF2B5EF4-FFF2-40B4-BE49-F238E27FC236}"/>
            </a:extLst>
          </p:cNvPr>
          <p:cNvGrpSpPr/>
          <p:nvPr userDrawn="1"/>
        </p:nvGrpSpPr>
        <p:grpSpPr>
          <a:xfrm rot="8650774">
            <a:off x="5037655" y="4336093"/>
            <a:ext cx="1905000" cy="2354263"/>
            <a:chOff x="11114088" y="2241550"/>
            <a:chExt cx="1905000" cy="2354263"/>
          </a:xfrm>
          <a:solidFill>
            <a:schemeClr val="bg2"/>
          </a:solidFill>
        </p:grpSpPr>
        <p:sp>
          <p:nvSpPr>
            <p:cNvPr id="8" name="Forma Livre 5">
              <a:extLst>
                <a:ext uri="{FF2B5EF4-FFF2-40B4-BE49-F238E27FC236}"/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</a:endParaRPr>
            </a:p>
          </p:txBody>
        </p:sp>
        <p:sp>
          <p:nvSpPr>
            <p:cNvPr id="9" name="Forma livre 6">
              <a:extLst>
                <a:ext uri="{FF2B5EF4-FFF2-40B4-BE49-F238E27FC236}"/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</a:endParaRPr>
            </a:p>
          </p:txBody>
        </p:sp>
        <p:sp>
          <p:nvSpPr>
            <p:cNvPr id="10" name="Forma Livre 7">
              <a:extLst>
                <a:ext uri="{FF2B5EF4-FFF2-40B4-BE49-F238E27FC236}"/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</a:endParaRPr>
            </a:p>
          </p:txBody>
        </p:sp>
      </p:grpSp>
      <p:sp>
        <p:nvSpPr>
          <p:cNvPr id="11" name="Oval 14">
            <a:extLst>
              <a:ext uri="{FF2B5EF4-FFF2-40B4-BE49-F238E27FC236}"/>
            </a:extLst>
          </p:cNvPr>
          <p:cNvSpPr/>
          <p:nvPr userDrawn="1"/>
        </p:nvSpPr>
        <p:spPr>
          <a:xfrm>
            <a:off x="11371263" y="6408738"/>
            <a:ext cx="280987" cy="2809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38960" y="1825625"/>
            <a:ext cx="4914189" cy="4351338"/>
          </a:xfrm>
        </p:spPr>
        <p:txBody>
          <a:bodyPr lIns="0" tIns="0" rIns="0" bIns="0" rtlCol="0">
            <a:no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t-BR" noProof="0"/>
              <a:t>Clique para editar os estilos de texto Mestres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  <a:endParaRPr lang="pt-BR" noProof="0" dirty="0"/>
          </a:p>
        </p:txBody>
      </p:sp>
      <p:sp>
        <p:nvSpPr>
          <p:cNvPr id="23" name="Espaço Reservado para Imagem 22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884648" y="0"/>
            <a:ext cx="6307353" cy="5780372"/>
          </a:xfrm>
          <a:custGeom>
            <a:avLst/>
            <a:gdLst>
              <a:gd name="connsiteX0" fmla="*/ 760444 w 6307353"/>
              <a:gd name="connsiteY0" fmla="*/ 0 h 5780372"/>
              <a:gd name="connsiteX1" fmla="*/ 6307353 w 6307353"/>
              <a:gd name="connsiteY1" fmla="*/ 0 h 5780372"/>
              <a:gd name="connsiteX2" fmla="*/ 6307353 w 6307353"/>
              <a:gd name="connsiteY2" fmla="*/ 4515612 h 5780372"/>
              <a:gd name="connsiteX3" fmla="*/ 6110746 w 6307353"/>
              <a:gd name="connsiteY3" fmla="*/ 4731934 h 5780372"/>
              <a:gd name="connsiteX4" fmla="*/ 3579592 w 6307353"/>
              <a:gd name="connsiteY4" fmla="*/ 5780372 h 5780372"/>
              <a:gd name="connsiteX5" fmla="*/ 0 w 6307353"/>
              <a:gd name="connsiteY5" fmla="*/ 2200780 h 5780372"/>
              <a:gd name="connsiteX6" fmla="*/ 611338 w 6307353"/>
              <a:gd name="connsiteY6" fmla="*/ 199396 h 57803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07353" h="5780372">
                <a:moveTo>
                  <a:pt x="760444" y="0"/>
                </a:moveTo>
                <a:lnTo>
                  <a:pt x="6307353" y="0"/>
                </a:lnTo>
                <a:lnTo>
                  <a:pt x="6307353" y="4515612"/>
                </a:lnTo>
                <a:lnTo>
                  <a:pt x="6110746" y="4731934"/>
                </a:lnTo>
                <a:cubicBezTo>
                  <a:pt x="5462967" y="5379713"/>
                  <a:pt x="4568069" y="5780372"/>
                  <a:pt x="3579592" y="5780372"/>
                </a:cubicBezTo>
                <a:cubicBezTo>
                  <a:pt x="1602638" y="5780372"/>
                  <a:pt x="0" y="4177734"/>
                  <a:pt x="0" y="2200780"/>
                </a:cubicBezTo>
                <a:cubicBezTo>
                  <a:pt x="0" y="1459422"/>
                  <a:pt x="225371" y="770703"/>
                  <a:pt x="611338" y="199396"/>
                </a:cubicBezTo>
                <a:close/>
              </a:path>
            </a:pathLst>
          </a:custGeom>
          <a:solidFill>
            <a:schemeClr val="bg2"/>
          </a:solidFill>
        </p:spPr>
        <p:txBody>
          <a:bodyPr rtlCol="0" anchor="ctr">
            <a:no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pt-BR" noProof="0"/>
              <a:t>Clique no ícone para adicionar uma imagem</a:t>
            </a:r>
            <a:endParaRPr lang="pt-BR" noProof="0" dirty="0"/>
          </a:p>
        </p:txBody>
      </p:sp>
      <p:sp>
        <p:nvSpPr>
          <p:cNvPr id="14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499595"/>
            <a:ext cx="4937211" cy="1325563"/>
          </a:xfrm>
        </p:spPr>
        <p:txBody>
          <a:bodyPr lIns="0" tIns="0" rIns="0" bIns="0" rtlCol="0">
            <a:noAutofit/>
          </a:bodyPr>
          <a:lstStyle>
            <a:lvl1pPr>
              <a:defRPr sz="3200" b="1" cap="all" baseline="0"/>
            </a:lvl1pPr>
          </a:lstStyle>
          <a:p>
            <a:r>
              <a:rPr lang="pt-BR" noProof="0"/>
              <a:t>Clique para editar o título Mestre</a:t>
            </a:r>
            <a:endParaRPr lang="pt-BR" noProof="0" dirty="0"/>
          </a:p>
        </p:txBody>
      </p:sp>
      <p:sp>
        <p:nvSpPr>
          <p:cNvPr id="12" name="Espaço Reservado para o Número do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11363325" y="6456363"/>
            <a:ext cx="295275" cy="187325"/>
          </a:xfrm>
        </p:spPr>
        <p:txBody>
          <a:bodyPr lIns="0" tIns="0" rIns="0" bIns="0"/>
          <a:lstStyle>
            <a:lvl1pPr algn="ctr">
              <a:defRPr sz="900" smtClean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4B18BA91-175F-4E20-B662-98B1453FA1A1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531123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Conteúdo 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/>
            </a:extLst>
          </p:cNvPr>
          <p:cNvSpPr/>
          <p:nvPr userDrawn="1"/>
        </p:nvSpPr>
        <p:spPr>
          <a:xfrm rot="10800000">
            <a:off x="515938" y="-17463"/>
            <a:ext cx="1258887" cy="11112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chemeClr val="bg1"/>
              </a:solidFill>
            </a:endParaRPr>
          </a:p>
        </p:txBody>
      </p:sp>
      <p:pic>
        <p:nvPicPr>
          <p:cNvPr id="6" name="Imagem 5">
            <a:extLst>
              <a:ext uri="{FF2B5EF4-FFF2-40B4-BE49-F238E27FC236}"/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7" name="Oval 14">
            <a:extLst>
              <a:ext uri="{FF2B5EF4-FFF2-40B4-BE49-F238E27FC236}"/>
            </a:extLst>
          </p:cNvPr>
          <p:cNvSpPr/>
          <p:nvPr userDrawn="1"/>
        </p:nvSpPr>
        <p:spPr>
          <a:xfrm>
            <a:off x="11371263" y="6408738"/>
            <a:ext cx="280987" cy="2809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/>
            </a:extLst>
          </p:cNvPr>
          <p:cNvSpPr/>
          <p:nvPr userDrawn="1"/>
        </p:nvSpPr>
        <p:spPr>
          <a:xfrm>
            <a:off x="7854950" y="989013"/>
            <a:ext cx="4329113" cy="48799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9" name="Oval 3">
            <a:extLst>
              <a:ext uri="{FF2B5EF4-FFF2-40B4-BE49-F238E27FC236}"/>
            </a:extLst>
          </p:cNvPr>
          <p:cNvSpPr/>
          <p:nvPr userDrawn="1"/>
        </p:nvSpPr>
        <p:spPr>
          <a:xfrm>
            <a:off x="5108575" y="633413"/>
            <a:ext cx="5570538" cy="5572125"/>
          </a:xfrm>
          <a:prstGeom prst="ellipse">
            <a:avLst/>
          </a:prstGeom>
          <a:solidFill>
            <a:schemeClr val="bg2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499595"/>
            <a:ext cx="4937211" cy="1325563"/>
          </a:xfrm>
        </p:spPr>
        <p:txBody>
          <a:bodyPr lIns="0" tIns="0" rIns="0" bIns="0" rtlCol="0">
            <a:noAutofit/>
          </a:bodyPr>
          <a:lstStyle>
            <a:lvl1pPr>
              <a:defRPr sz="3200" b="1" cap="all" baseline="0"/>
            </a:lvl1pPr>
          </a:lstStyle>
          <a:p>
            <a:r>
              <a:rPr lang="pt-BR" noProof="0"/>
              <a:t>Clique para editar o título Mestre</a:t>
            </a:r>
            <a:endParaRPr lang="pt-BR" noProof="0" dirty="0"/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38960" y="1825625"/>
            <a:ext cx="4914189" cy="4351338"/>
          </a:xfrm>
        </p:spPr>
        <p:txBody>
          <a:bodyPr lIns="0" tIns="0" rIns="0" bIns="0" rtlCol="0">
            <a:no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t-BR" noProof="0"/>
              <a:t>Clique para editar os estilos de texto Mestres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  <a:endParaRPr lang="pt-BR" noProof="0" dirty="0"/>
          </a:p>
        </p:txBody>
      </p:sp>
      <p:sp>
        <p:nvSpPr>
          <p:cNvPr id="18" name="Espaço Reservado para Imagem 5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455212" y="988536"/>
            <a:ext cx="4884848" cy="4884848"/>
          </a:xfrm>
          <a:prstGeom prst="ellipse">
            <a:avLst/>
          </a:prstGeom>
          <a:solidFill>
            <a:schemeClr val="bg1">
              <a:lumMod val="85000"/>
            </a:schemeClr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pt-BR" noProof="0"/>
              <a:t>Clique no ícone para adicionar uma imagem</a:t>
            </a:r>
            <a:endParaRPr lang="pt-BR" noProof="0" dirty="0"/>
          </a:p>
        </p:txBody>
      </p:sp>
      <p:sp>
        <p:nvSpPr>
          <p:cNvPr id="10" name="Espaço Reservado para o Número do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11363325" y="6456363"/>
            <a:ext cx="295275" cy="187325"/>
          </a:xfrm>
        </p:spPr>
        <p:txBody>
          <a:bodyPr lIns="0" tIns="0" rIns="0" bIns="0"/>
          <a:lstStyle>
            <a:lvl1pPr algn="ctr">
              <a:defRPr sz="900" smtClean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1896C97A-4B78-49F0-B27C-12F7E2C68EFF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574462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Conteúdo 0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>
            <a:extLst>
              <a:ext uri="{FF2B5EF4-FFF2-40B4-BE49-F238E27FC236}"/>
            </a:extLst>
          </p:cNvPr>
          <p:cNvSpPr/>
          <p:nvPr userDrawn="1"/>
        </p:nvSpPr>
        <p:spPr>
          <a:xfrm>
            <a:off x="8307388" y="1630363"/>
            <a:ext cx="3884612" cy="437356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1" name="Oval 21">
            <a:extLst>
              <a:ext uri="{FF2B5EF4-FFF2-40B4-BE49-F238E27FC236}"/>
            </a:extLst>
          </p:cNvPr>
          <p:cNvSpPr>
            <a:spLocks noChangeAspect="1"/>
          </p:cNvSpPr>
          <p:nvPr userDrawn="1"/>
        </p:nvSpPr>
        <p:spPr>
          <a:xfrm>
            <a:off x="9832975" y="1824038"/>
            <a:ext cx="833438" cy="83185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3" name="Retângulo 12">
            <a:extLst>
              <a:ext uri="{FF2B5EF4-FFF2-40B4-BE49-F238E27FC236}"/>
            </a:extLst>
          </p:cNvPr>
          <p:cNvSpPr/>
          <p:nvPr userDrawn="1"/>
        </p:nvSpPr>
        <p:spPr>
          <a:xfrm>
            <a:off x="0" y="1630363"/>
            <a:ext cx="3884613" cy="437356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4" name="Oval 3">
            <a:extLst>
              <a:ext uri="{FF2B5EF4-FFF2-40B4-BE49-F238E27FC236}"/>
            </a:extLst>
          </p:cNvPr>
          <p:cNvSpPr>
            <a:spLocks noChangeAspect="1"/>
          </p:cNvSpPr>
          <p:nvPr userDrawn="1"/>
        </p:nvSpPr>
        <p:spPr>
          <a:xfrm>
            <a:off x="1525588" y="1824038"/>
            <a:ext cx="831850" cy="831850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5" name="Retângulo 14">
            <a:extLst>
              <a:ext uri="{FF2B5EF4-FFF2-40B4-BE49-F238E27FC236}"/>
            </a:extLst>
          </p:cNvPr>
          <p:cNvSpPr/>
          <p:nvPr userDrawn="1"/>
        </p:nvSpPr>
        <p:spPr>
          <a:xfrm rot="10800000">
            <a:off x="515938" y="-17463"/>
            <a:ext cx="1258887" cy="11112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chemeClr val="bg1"/>
              </a:solidFill>
            </a:endParaRPr>
          </a:p>
        </p:txBody>
      </p:sp>
      <p:pic>
        <p:nvPicPr>
          <p:cNvPr id="16" name="Imagem 15">
            <a:extLst>
              <a:ext uri="{FF2B5EF4-FFF2-40B4-BE49-F238E27FC236}"/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18" name="Oval 14">
            <a:extLst>
              <a:ext uri="{FF2B5EF4-FFF2-40B4-BE49-F238E27FC236}"/>
            </a:extLst>
          </p:cNvPr>
          <p:cNvSpPr/>
          <p:nvPr userDrawn="1"/>
        </p:nvSpPr>
        <p:spPr>
          <a:xfrm>
            <a:off x="11371263" y="6408738"/>
            <a:ext cx="280987" cy="2809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3" name="Espaço Reservado para Imagem 11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9998318" y="1988373"/>
            <a:ext cx="502873" cy="502873"/>
          </a:xfrm>
          <a:prstGeom prst="rect">
            <a:avLst/>
          </a:prstGeom>
          <a:noFill/>
        </p:spPr>
        <p:txBody>
          <a:bodyPr lIns="0" rIns="0" rtlCol="0" anchor="ctr">
            <a:noAutofit/>
          </a:bodyPr>
          <a:lstStyle>
            <a:lvl1pPr marL="0" indent="0" algn="ctr">
              <a:buNone/>
              <a:defRPr sz="1100">
                <a:solidFill>
                  <a:schemeClr val="bg1"/>
                </a:solidFill>
              </a:defRPr>
            </a:lvl1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dirty="0"/>
          </a:p>
        </p:txBody>
      </p:sp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246621"/>
            <a:ext cx="11150600" cy="920336"/>
          </a:xfrm>
        </p:spPr>
        <p:txBody>
          <a:bodyPr lIns="0" tIns="0" rIns="0" bIns="0" rtlCol="0" anchor="b">
            <a:noAutofit/>
          </a:bodyPr>
          <a:lstStyle>
            <a:lvl1pPr>
              <a:defRPr sz="3200" b="1" cap="all" baseline="0"/>
            </a:lvl1pPr>
          </a:lstStyle>
          <a:p>
            <a:r>
              <a:rPr lang="pt-BR" noProof="0"/>
              <a:t>Clique para editar o título Mestre</a:t>
            </a:r>
            <a:endParaRPr lang="pt-BR" noProof="0" dirty="0"/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219126" y="3207024"/>
            <a:ext cx="3445566" cy="2504663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pt-BR" noProof="0"/>
              <a:t>Clique para editar os estilos de texto Mestres</a:t>
            </a:r>
          </a:p>
        </p:txBody>
      </p:sp>
      <p:sp>
        <p:nvSpPr>
          <p:cNvPr id="6" name="Espaço Reservado para Imagem 5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883819" y="1630018"/>
            <a:ext cx="4424362" cy="4373217"/>
          </a:xfrm>
          <a:solidFill>
            <a:schemeClr val="bg2">
              <a:lumMod val="90000"/>
            </a:schemeClr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pt-BR" noProof="0"/>
              <a:t>Clique no ícone para adicionar uma imagem</a:t>
            </a:r>
            <a:endParaRPr lang="pt-BR" noProof="0" dirty="0"/>
          </a:p>
        </p:txBody>
      </p:sp>
      <p:sp>
        <p:nvSpPr>
          <p:cNvPr id="17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4"/>
          </p:nvPr>
        </p:nvSpPr>
        <p:spPr>
          <a:xfrm>
            <a:off x="8527490" y="3207024"/>
            <a:ext cx="3445200" cy="2504663"/>
          </a:xfrm>
        </p:spPr>
        <p:txBody>
          <a:bodyPr lIns="0" tIns="0" rIns="0" bIns="0" rtlCol="0">
            <a:norm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pt-BR" noProof="0"/>
              <a:t>Clique para editar os estilos de texto Mestres</a:t>
            </a:r>
          </a:p>
        </p:txBody>
      </p:sp>
      <p:sp>
        <p:nvSpPr>
          <p:cNvPr id="20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5"/>
          </p:nvPr>
        </p:nvSpPr>
        <p:spPr>
          <a:xfrm>
            <a:off x="219126" y="2711636"/>
            <a:ext cx="3445566" cy="495389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buNone/>
              <a:defRPr sz="1800" b="1" cap="all" baseline="0"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pt-BR" noProof="0"/>
              <a:t>Clique para editar os estilos de texto Mestres</a:t>
            </a:r>
          </a:p>
        </p:txBody>
      </p:sp>
      <p:sp>
        <p:nvSpPr>
          <p:cNvPr id="21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6"/>
          </p:nvPr>
        </p:nvSpPr>
        <p:spPr>
          <a:xfrm>
            <a:off x="8527124" y="2711636"/>
            <a:ext cx="3445566" cy="495389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buNone/>
              <a:defRPr sz="1800" b="1" cap="all" baseline="0"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pt-BR" noProof="0"/>
              <a:t>Clique para editar os estilos de texto Mestres</a:t>
            </a:r>
          </a:p>
        </p:txBody>
      </p:sp>
      <p:sp>
        <p:nvSpPr>
          <p:cNvPr id="12" name="Espaço Reservado para Imagem 11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1690627" y="1988373"/>
            <a:ext cx="502873" cy="502873"/>
          </a:xfrm>
          <a:prstGeom prst="rect">
            <a:avLst/>
          </a:prstGeom>
          <a:noFill/>
        </p:spPr>
        <p:txBody>
          <a:bodyPr lIns="0" rIns="0" rtlCol="0" anchor="ctr">
            <a:noAutofit/>
          </a:bodyPr>
          <a:lstStyle>
            <a:lvl1pPr marL="0" indent="0" algn="ctr">
              <a:buNone/>
              <a:defRPr sz="1100">
                <a:solidFill>
                  <a:schemeClr val="bg1"/>
                </a:solidFill>
              </a:defRPr>
            </a:lvl1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dirty="0"/>
          </a:p>
        </p:txBody>
      </p:sp>
      <p:sp>
        <p:nvSpPr>
          <p:cNvPr id="19" name="Espaço Reservado para o Número do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20"/>
          </p:nvPr>
        </p:nvSpPr>
        <p:spPr>
          <a:xfrm>
            <a:off x="11363325" y="6456363"/>
            <a:ext cx="295275" cy="187325"/>
          </a:xfrm>
        </p:spPr>
        <p:txBody>
          <a:bodyPr lIns="0" tIns="0" rIns="0" bIns="0"/>
          <a:lstStyle>
            <a:lvl1pPr algn="ctr">
              <a:defRPr sz="900" smtClean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8673A45A-4476-45EE-936E-52A551C2D8B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92272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ção com image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>
            <a:extLst>
              <a:ext uri="{FF2B5EF4-FFF2-40B4-BE49-F238E27FC236}"/>
            </a:extLst>
          </p:cNvPr>
          <p:cNvSpPr/>
          <p:nvPr userDrawn="1"/>
        </p:nvSpPr>
        <p:spPr>
          <a:xfrm>
            <a:off x="6599238" y="4708525"/>
            <a:ext cx="5592762" cy="100647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0" name="Retângulo 9">
            <a:extLst>
              <a:ext uri="{FF2B5EF4-FFF2-40B4-BE49-F238E27FC236}"/>
            </a:extLst>
          </p:cNvPr>
          <p:cNvSpPr/>
          <p:nvPr userDrawn="1"/>
        </p:nvSpPr>
        <p:spPr>
          <a:xfrm>
            <a:off x="-82550" y="1647825"/>
            <a:ext cx="5710238" cy="100647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1" name="Retângulo 10">
            <a:extLst>
              <a:ext uri="{FF2B5EF4-FFF2-40B4-BE49-F238E27FC236}"/>
            </a:extLst>
          </p:cNvPr>
          <p:cNvSpPr/>
          <p:nvPr userDrawn="1"/>
        </p:nvSpPr>
        <p:spPr>
          <a:xfrm rot="10800000">
            <a:off x="515938" y="-17463"/>
            <a:ext cx="1258887" cy="11112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chemeClr val="accent2"/>
              </a:solidFill>
            </a:endParaRPr>
          </a:p>
        </p:txBody>
      </p:sp>
      <p:pic>
        <p:nvPicPr>
          <p:cNvPr id="12" name="Imagem 11">
            <a:extLst>
              <a:ext uri="{FF2B5EF4-FFF2-40B4-BE49-F238E27FC236}"/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13" name="Oval 14">
            <a:extLst>
              <a:ext uri="{FF2B5EF4-FFF2-40B4-BE49-F238E27FC236}"/>
            </a:extLst>
          </p:cNvPr>
          <p:cNvSpPr/>
          <p:nvPr userDrawn="1"/>
        </p:nvSpPr>
        <p:spPr>
          <a:xfrm>
            <a:off x="11371263" y="6408738"/>
            <a:ext cx="280987" cy="2809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4" name="Oval 20">
            <a:extLst>
              <a:ext uri="{FF2B5EF4-FFF2-40B4-BE49-F238E27FC236}"/>
            </a:extLst>
          </p:cNvPr>
          <p:cNvSpPr>
            <a:spLocks noChangeAspect="1"/>
          </p:cNvSpPr>
          <p:nvPr userDrawn="1"/>
        </p:nvSpPr>
        <p:spPr>
          <a:xfrm>
            <a:off x="5084763" y="1652588"/>
            <a:ext cx="1001712" cy="1001712"/>
          </a:xfrm>
          <a:prstGeom prst="ellipse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5" name="Oval 27">
            <a:extLst>
              <a:ext uri="{FF2B5EF4-FFF2-40B4-BE49-F238E27FC236}"/>
            </a:extLst>
          </p:cNvPr>
          <p:cNvSpPr>
            <a:spLocks noChangeAspect="1"/>
          </p:cNvSpPr>
          <p:nvPr userDrawn="1"/>
        </p:nvSpPr>
        <p:spPr>
          <a:xfrm>
            <a:off x="6100763" y="4708525"/>
            <a:ext cx="1001712" cy="1001713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246621"/>
            <a:ext cx="11150600" cy="920336"/>
          </a:xfrm>
        </p:spPr>
        <p:txBody>
          <a:bodyPr lIns="0" tIns="0" rIns="0" bIns="0" rtlCol="0" anchor="b">
            <a:noAutofit/>
          </a:bodyPr>
          <a:lstStyle>
            <a:lvl1pPr>
              <a:defRPr sz="3200" b="1" cap="all" baseline="0"/>
            </a:lvl1pPr>
          </a:lstStyle>
          <a:p>
            <a:r>
              <a:rPr lang="pt-BR" noProof="0"/>
              <a:t>Clique para editar o título Mestre</a:t>
            </a:r>
            <a:endParaRPr lang="pt-BR" noProof="0" dirty="0"/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680934" y="2863158"/>
            <a:ext cx="4074002" cy="2846648"/>
          </a:xfrm>
        </p:spPr>
        <p:txBody>
          <a:bodyPr lIns="0" tIns="0" rIns="0" bIns="0" rtlCol="0">
            <a:noAutofit/>
          </a:bodyPr>
          <a:lstStyle>
            <a:lvl1pPr marL="0" indent="0" algn="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pt-BR" noProof="0"/>
              <a:t>Clique para editar os estilos de texto Mestres</a:t>
            </a:r>
          </a:p>
        </p:txBody>
      </p:sp>
      <p:sp>
        <p:nvSpPr>
          <p:cNvPr id="20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5"/>
          </p:nvPr>
        </p:nvSpPr>
        <p:spPr>
          <a:xfrm>
            <a:off x="1309370" y="1903728"/>
            <a:ext cx="3445566" cy="495389"/>
          </a:xfrm>
        </p:spPr>
        <p:txBody>
          <a:bodyPr lIns="0" tIns="0" rIns="0" bIns="0" rtlCol="0" anchor="ctr">
            <a:noAutofit/>
          </a:bodyPr>
          <a:lstStyle>
            <a:lvl1pPr marL="0" indent="0" algn="r">
              <a:buNone/>
              <a:defRPr sz="1800" b="1" cap="all" baseline="0">
                <a:solidFill>
                  <a:schemeClr val="accent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pt-BR" noProof="0" smtClean="0"/>
              <a:t>Clique para editar o texto mestre</a:t>
            </a:r>
          </a:p>
        </p:txBody>
      </p:sp>
      <p:sp>
        <p:nvSpPr>
          <p:cNvPr id="2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9"/>
          </p:nvPr>
        </p:nvSpPr>
        <p:spPr>
          <a:xfrm>
            <a:off x="7327918" y="1648186"/>
            <a:ext cx="4074002" cy="2834508"/>
          </a:xfrm>
        </p:spPr>
        <p:txBody>
          <a:bodyPr lIns="0" tIns="0" rIns="0" bIns="0" rtlCol="0" anchor="b">
            <a:noAutofit/>
          </a:bodyPr>
          <a:lstStyle>
            <a:lvl1pPr marL="0" indent="0" algn="l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pt-BR" noProof="0"/>
              <a:t>Clique para editar os estilos de texto Mestres</a:t>
            </a:r>
          </a:p>
        </p:txBody>
      </p:sp>
      <p:sp>
        <p:nvSpPr>
          <p:cNvPr id="25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20"/>
          </p:nvPr>
        </p:nvSpPr>
        <p:spPr>
          <a:xfrm>
            <a:off x="7475709" y="4963450"/>
            <a:ext cx="3445566" cy="495389"/>
          </a:xfrm>
        </p:spPr>
        <p:txBody>
          <a:bodyPr lIns="0" tIns="0" rIns="0" bIns="0" rtlCol="0" anchor="ctr">
            <a:noAutofit/>
          </a:bodyPr>
          <a:lstStyle>
            <a:lvl1pPr marL="0" indent="0" algn="l">
              <a:buNone/>
              <a:defRPr sz="1800" b="1" cap="all" baseline="0">
                <a:solidFill>
                  <a:schemeClr val="accent4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pt-BR" noProof="0" smtClean="0"/>
              <a:t>Clique para editar o texto mestre</a:t>
            </a:r>
          </a:p>
        </p:txBody>
      </p:sp>
      <p:sp>
        <p:nvSpPr>
          <p:cNvPr id="24" name="Espaço Reservado para Imagem 11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5282969" y="1850968"/>
            <a:ext cx="605487" cy="605487"/>
          </a:xfrm>
          <a:prstGeom prst="rect">
            <a:avLst/>
          </a:prstGeom>
          <a:noFill/>
        </p:spPr>
        <p:txBody>
          <a:bodyPr lIns="0" rIns="0" rtlCol="0" anchor="ctr">
            <a:normAutofit/>
          </a:bodyPr>
          <a:lstStyle>
            <a:lvl1pPr marL="0" indent="0" algn="ctr">
              <a:buNone/>
              <a:defRPr sz="1100">
                <a:solidFill>
                  <a:schemeClr val="bg1"/>
                </a:solidFill>
              </a:defRPr>
            </a:lvl1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dirty="0"/>
          </a:p>
        </p:txBody>
      </p:sp>
      <p:sp>
        <p:nvSpPr>
          <p:cNvPr id="29" name="Espaço Reservado para Imagem 11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6298782" y="4906113"/>
            <a:ext cx="605487" cy="605487"/>
          </a:xfrm>
          <a:prstGeom prst="rect">
            <a:avLst/>
          </a:prstGeom>
          <a:noFill/>
        </p:spPr>
        <p:txBody>
          <a:bodyPr lIns="0" rIns="0" rtlCol="0" anchor="ctr">
            <a:normAutofit/>
          </a:bodyPr>
          <a:lstStyle>
            <a:lvl1pPr marL="0" indent="0" algn="ctr">
              <a:buNone/>
              <a:defRPr sz="1100">
                <a:solidFill>
                  <a:schemeClr val="bg1"/>
                </a:solidFill>
              </a:defRPr>
            </a:lvl1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dirty="0"/>
          </a:p>
        </p:txBody>
      </p:sp>
      <p:sp>
        <p:nvSpPr>
          <p:cNvPr id="16" name="Espaço Reservado para o Número do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23"/>
          </p:nvPr>
        </p:nvSpPr>
        <p:spPr>
          <a:xfrm>
            <a:off x="11363325" y="6456363"/>
            <a:ext cx="295275" cy="187325"/>
          </a:xfrm>
        </p:spPr>
        <p:txBody>
          <a:bodyPr lIns="0" tIns="0" rIns="0" bIns="0"/>
          <a:lstStyle>
            <a:lvl1pPr algn="ctr">
              <a:defRPr sz="900" smtClean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59066499-2E06-480D-99D7-1502D1C01FF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131990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>
            <a:extLst>
              <a:ext uri="{FF2B5EF4-FFF2-40B4-BE49-F238E27FC236}"/>
            </a:extLst>
          </p:cNvPr>
          <p:cNvSpPr/>
          <p:nvPr userDrawn="1"/>
        </p:nvSpPr>
        <p:spPr>
          <a:xfrm rot="10800000">
            <a:off x="515938" y="-17463"/>
            <a:ext cx="1258887" cy="11112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chemeClr val="bg1"/>
              </a:solidFill>
            </a:endParaRPr>
          </a:p>
        </p:txBody>
      </p:sp>
      <p:pic>
        <p:nvPicPr>
          <p:cNvPr id="4" name="Imagem 3">
            <a:extLst>
              <a:ext uri="{FF2B5EF4-FFF2-40B4-BE49-F238E27FC236}"/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5" name="Oval 8">
            <a:extLst>
              <a:ext uri="{FF2B5EF4-FFF2-40B4-BE49-F238E27FC236}"/>
            </a:extLst>
          </p:cNvPr>
          <p:cNvSpPr/>
          <p:nvPr userDrawn="1"/>
        </p:nvSpPr>
        <p:spPr>
          <a:xfrm>
            <a:off x="11371263" y="6408738"/>
            <a:ext cx="280987" cy="2809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grpSp>
        <p:nvGrpSpPr>
          <p:cNvPr id="7" name="Grupo 6">
            <a:extLst>
              <a:ext uri="{FF2B5EF4-FFF2-40B4-BE49-F238E27FC236}"/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8" name="Forma Livre 5">
              <a:extLst>
                <a:ext uri="{FF2B5EF4-FFF2-40B4-BE49-F238E27FC236}"/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</a:endParaRPr>
            </a:p>
          </p:txBody>
        </p:sp>
        <p:sp>
          <p:nvSpPr>
            <p:cNvPr id="9" name="Forma livre 6">
              <a:extLst>
                <a:ext uri="{FF2B5EF4-FFF2-40B4-BE49-F238E27FC236}"/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</a:endParaRPr>
            </a:p>
          </p:txBody>
        </p:sp>
        <p:sp>
          <p:nvSpPr>
            <p:cNvPr id="10" name="Forma Livre 7">
              <a:extLst>
                <a:ext uri="{FF2B5EF4-FFF2-40B4-BE49-F238E27FC236}"/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</a:endParaRPr>
            </a:p>
          </p:txBody>
        </p:sp>
      </p:grpSp>
      <p:sp>
        <p:nvSpPr>
          <p:cNvPr id="6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246621"/>
            <a:ext cx="11150600" cy="920336"/>
          </a:xfrm>
        </p:spPr>
        <p:txBody>
          <a:bodyPr lIns="0" tIns="0" rIns="0" bIns="0" rtlCol="0" anchor="b">
            <a:noAutofit/>
          </a:bodyPr>
          <a:lstStyle>
            <a:lvl1pPr>
              <a:defRPr sz="3200" b="1" cap="all" baseline="0"/>
            </a:lvl1pPr>
          </a:lstStyle>
          <a:p>
            <a:r>
              <a:rPr lang="pt-BR" noProof="0"/>
              <a:t>Clique para editar o título Mestre</a:t>
            </a:r>
            <a:endParaRPr lang="pt-BR" noProof="0" dirty="0"/>
          </a:p>
        </p:txBody>
      </p:sp>
      <p:sp>
        <p:nvSpPr>
          <p:cNvPr id="11" name="Espaço Reservado para o Número do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363325" y="6456363"/>
            <a:ext cx="295275" cy="187325"/>
          </a:xfrm>
        </p:spPr>
        <p:txBody>
          <a:bodyPr lIns="0" tIns="0" rIns="0" bIns="0"/>
          <a:lstStyle>
            <a:lvl1pPr algn="ctr">
              <a:defRPr sz="900" smtClean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29B76BA7-6E59-4898-A4CE-C1425591F59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237181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/>
            </a:extLst>
          </p:cNvPr>
          <p:cNvSpPr/>
          <p:nvPr userDrawn="1"/>
        </p:nvSpPr>
        <p:spPr>
          <a:xfrm rot="10800000">
            <a:off x="515938" y="-17463"/>
            <a:ext cx="1258887" cy="11112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chemeClr val="bg1"/>
              </a:solidFill>
            </a:endParaRPr>
          </a:p>
        </p:txBody>
      </p:sp>
      <p:pic>
        <p:nvPicPr>
          <p:cNvPr id="3" name="Imagem 2">
            <a:extLst>
              <a:ext uri="{FF2B5EF4-FFF2-40B4-BE49-F238E27FC236}"/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4" name="Oval 8">
            <a:extLst>
              <a:ext uri="{FF2B5EF4-FFF2-40B4-BE49-F238E27FC236}"/>
            </a:extLst>
          </p:cNvPr>
          <p:cNvSpPr/>
          <p:nvPr userDrawn="1"/>
        </p:nvSpPr>
        <p:spPr>
          <a:xfrm>
            <a:off x="11371263" y="6408738"/>
            <a:ext cx="280987" cy="2809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grpSp>
        <p:nvGrpSpPr>
          <p:cNvPr id="5" name="Grupo 4">
            <a:extLst>
              <a:ext uri="{FF2B5EF4-FFF2-40B4-BE49-F238E27FC236}"/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6" name="Forma Livre 5">
              <a:extLst>
                <a:ext uri="{FF2B5EF4-FFF2-40B4-BE49-F238E27FC236}"/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</a:endParaRPr>
            </a:p>
          </p:txBody>
        </p:sp>
        <p:sp>
          <p:nvSpPr>
            <p:cNvPr id="7" name="Forma livre 6">
              <a:extLst>
                <a:ext uri="{FF2B5EF4-FFF2-40B4-BE49-F238E27FC236}"/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</a:endParaRPr>
            </a:p>
          </p:txBody>
        </p:sp>
        <p:sp>
          <p:nvSpPr>
            <p:cNvPr id="8" name="Forma Livre 7">
              <a:extLst>
                <a:ext uri="{FF2B5EF4-FFF2-40B4-BE49-F238E27FC236}"/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</a:endParaRPr>
            </a:p>
          </p:txBody>
        </p:sp>
      </p:grpSp>
      <p:sp>
        <p:nvSpPr>
          <p:cNvPr id="9" name="Espaço Reservado para o Número do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363325" y="6456363"/>
            <a:ext cx="295275" cy="187325"/>
          </a:xfrm>
        </p:spPr>
        <p:txBody>
          <a:bodyPr lIns="0" tIns="0" rIns="0" bIns="0"/>
          <a:lstStyle>
            <a:lvl1pPr algn="ctr">
              <a:defRPr sz="900" smtClean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A94B93B5-899A-47F6-A8CB-0F02B830DE6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241269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a equi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upo 14">
            <a:extLst>
              <a:ext uri="{FF2B5EF4-FFF2-40B4-BE49-F238E27FC236}"/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16" name="Forma Livre 5">
              <a:extLst>
                <a:ext uri="{FF2B5EF4-FFF2-40B4-BE49-F238E27FC236}"/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</a:endParaRPr>
            </a:p>
          </p:txBody>
        </p:sp>
        <p:sp>
          <p:nvSpPr>
            <p:cNvPr id="17" name="Forma livre 6">
              <a:extLst>
                <a:ext uri="{FF2B5EF4-FFF2-40B4-BE49-F238E27FC236}"/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</a:endParaRPr>
            </a:p>
          </p:txBody>
        </p:sp>
        <p:sp>
          <p:nvSpPr>
            <p:cNvPr id="18" name="Forma Livre 7">
              <a:extLst>
                <a:ext uri="{FF2B5EF4-FFF2-40B4-BE49-F238E27FC236}"/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</a:endParaRPr>
            </a:p>
          </p:txBody>
        </p:sp>
      </p:grpSp>
      <p:sp>
        <p:nvSpPr>
          <p:cNvPr id="19" name="Oval 22">
            <a:extLst>
              <a:ext uri="{FF2B5EF4-FFF2-40B4-BE49-F238E27FC236}"/>
            </a:extLst>
          </p:cNvPr>
          <p:cNvSpPr/>
          <p:nvPr userDrawn="1"/>
        </p:nvSpPr>
        <p:spPr>
          <a:xfrm>
            <a:off x="954088" y="1698625"/>
            <a:ext cx="1728787" cy="1728788"/>
          </a:xfrm>
          <a:prstGeom prst="ellipse">
            <a:avLst/>
          </a:prstGeom>
          <a:solidFill>
            <a:schemeClr val="tx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0" name="Oval 23">
            <a:extLst>
              <a:ext uri="{FF2B5EF4-FFF2-40B4-BE49-F238E27FC236}"/>
            </a:extLst>
          </p:cNvPr>
          <p:cNvSpPr/>
          <p:nvPr userDrawn="1"/>
        </p:nvSpPr>
        <p:spPr>
          <a:xfrm>
            <a:off x="3806825" y="1698625"/>
            <a:ext cx="1730375" cy="1728788"/>
          </a:xfrm>
          <a:prstGeom prst="ellipse">
            <a:avLst/>
          </a:prstGeom>
          <a:solidFill>
            <a:schemeClr val="tx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1" name="Oval 24">
            <a:extLst>
              <a:ext uri="{FF2B5EF4-FFF2-40B4-BE49-F238E27FC236}"/>
            </a:extLst>
          </p:cNvPr>
          <p:cNvSpPr/>
          <p:nvPr userDrawn="1"/>
        </p:nvSpPr>
        <p:spPr>
          <a:xfrm>
            <a:off x="6646863" y="1698625"/>
            <a:ext cx="1728787" cy="1728788"/>
          </a:xfrm>
          <a:prstGeom prst="ellipse">
            <a:avLst/>
          </a:prstGeom>
          <a:solidFill>
            <a:schemeClr val="tx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2" name="Oval 25">
            <a:extLst>
              <a:ext uri="{FF2B5EF4-FFF2-40B4-BE49-F238E27FC236}"/>
            </a:extLst>
          </p:cNvPr>
          <p:cNvSpPr/>
          <p:nvPr userDrawn="1"/>
        </p:nvSpPr>
        <p:spPr>
          <a:xfrm>
            <a:off x="9498013" y="1698625"/>
            <a:ext cx="1730375" cy="1728788"/>
          </a:xfrm>
          <a:prstGeom prst="ellipse">
            <a:avLst/>
          </a:prstGeom>
          <a:solidFill>
            <a:schemeClr val="tx1">
              <a:alpha val="1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3" name="Forma livre: Forma 19">
            <a:extLst>
              <a:ext uri="{FF2B5EF4-FFF2-40B4-BE49-F238E27FC236}"/>
            </a:extLst>
          </p:cNvPr>
          <p:cNvSpPr/>
          <p:nvPr userDrawn="1"/>
        </p:nvSpPr>
        <p:spPr>
          <a:xfrm>
            <a:off x="4011613" y="1778000"/>
            <a:ext cx="1320800" cy="361950"/>
          </a:xfrm>
          <a:custGeom>
            <a:avLst/>
            <a:gdLst>
              <a:gd name="connsiteX0" fmla="*/ 660238 w 1320476"/>
              <a:gd name="connsiteY0" fmla="*/ 0 h 362088"/>
              <a:gd name="connsiteX1" fmla="*/ 1312051 w 1320476"/>
              <a:gd name="connsiteY1" fmla="*/ 346566 h 362088"/>
              <a:gd name="connsiteX2" fmla="*/ 1320476 w 1320476"/>
              <a:gd name="connsiteY2" fmla="*/ 362088 h 362088"/>
              <a:gd name="connsiteX3" fmla="*/ 0 w 1320476"/>
              <a:gd name="connsiteY3" fmla="*/ 362088 h 362088"/>
              <a:gd name="connsiteX4" fmla="*/ 8425 w 1320476"/>
              <a:gd name="connsiteY4" fmla="*/ 346566 h 362088"/>
              <a:gd name="connsiteX5" fmla="*/ 660238 w 1320476"/>
              <a:gd name="connsiteY5" fmla="*/ 0 h 362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20476" h="362088">
                <a:moveTo>
                  <a:pt x="660238" y="0"/>
                </a:moveTo>
                <a:cubicBezTo>
                  <a:pt x="931569" y="0"/>
                  <a:pt x="1170791" y="137473"/>
                  <a:pt x="1312051" y="346566"/>
                </a:cubicBezTo>
                <a:lnTo>
                  <a:pt x="1320476" y="362088"/>
                </a:lnTo>
                <a:lnTo>
                  <a:pt x="0" y="362088"/>
                </a:lnTo>
                <a:lnTo>
                  <a:pt x="8425" y="346566"/>
                </a:lnTo>
                <a:cubicBezTo>
                  <a:pt x="149685" y="137473"/>
                  <a:pt x="388907" y="0"/>
                  <a:pt x="660238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4" name="Forma livre: Forma 20">
            <a:extLst>
              <a:ext uri="{FF2B5EF4-FFF2-40B4-BE49-F238E27FC236}"/>
            </a:extLst>
          </p:cNvPr>
          <p:cNvSpPr/>
          <p:nvPr userDrawn="1"/>
        </p:nvSpPr>
        <p:spPr>
          <a:xfrm>
            <a:off x="6850063" y="1778000"/>
            <a:ext cx="1320800" cy="361950"/>
          </a:xfrm>
          <a:custGeom>
            <a:avLst/>
            <a:gdLst>
              <a:gd name="connsiteX0" fmla="*/ 660238 w 1320476"/>
              <a:gd name="connsiteY0" fmla="*/ 0 h 362088"/>
              <a:gd name="connsiteX1" fmla="*/ 1312051 w 1320476"/>
              <a:gd name="connsiteY1" fmla="*/ 346566 h 362088"/>
              <a:gd name="connsiteX2" fmla="*/ 1320476 w 1320476"/>
              <a:gd name="connsiteY2" fmla="*/ 362088 h 362088"/>
              <a:gd name="connsiteX3" fmla="*/ 0 w 1320476"/>
              <a:gd name="connsiteY3" fmla="*/ 362088 h 362088"/>
              <a:gd name="connsiteX4" fmla="*/ 8425 w 1320476"/>
              <a:gd name="connsiteY4" fmla="*/ 346566 h 362088"/>
              <a:gd name="connsiteX5" fmla="*/ 660238 w 1320476"/>
              <a:gd name="connsiteY5" fmla="*/ 0 h 362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20476" h="362088">
                <a:moveTo>
                  <a:pt x="660238" y="0"/>
                </a:moveTo>
                <a:cubicBezTo>
                  <a:pt x="931569" y="0"/>
                  <a:pt x="1170791" y="137473"/>
                  <a:pt x="1312051" y="346566"/>
                </a:cubicBezTo>
                <a:lnTo>
                  <a:pt x="1320476" y="362088"/>
                </a:lnTo>
                <a:lnTo>
                  <a:pt x="0" y="362088"/>
                </a:lnTo>
                <a:lnTo>
                  <a:pt x="8425" y="346566"/>
                </a:lnTo>
                <a:cubicBezTo>
                  <a:pt x="149685" y="137473"/>
                  <a:pt x="388907" y="0"/>
                  <a:pt x="660238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5" name="Forma livre: Forma 21">
            <a:extLst>
              <a:ext uri="{FF2B5EF4-FFF2-40B4-BE49-F238E27FC236}"/>
            </a:extLst>
          </p:cNvPr>
          <p:cNvSpPr/>
          <p:nvPr userDrawn="1"/>
        </p:nvSpPr>
        <p:spPr>
          <a:xfrm>
            <a:off x="9702800" y="1778000"/>
            <a:ext cx="1320800" cy="361950"/>
          </a:xfrm>
          <a:custGeom>
            <a:avLst/>
            <a:gdLst>
              <a:gd name="connsiteX0" fmla="*/ 660238 w 1320476"/>
              <a:gd name="connsiteY0" fmla="*/ 0 h 362088"/>
              <a:gd name="connsiteX1" fmla="*/ 1312051 w 1320476"/>
              <a:gd name="connsiteY1" fmla="*/ 346566 h 362088"/>
              <a:gd name="connsiteX2" fmla="*/ 1320476 w 1320476"/>
              <a:gd name="connsiteY2" fmla="*/ 362088 h 362088"/>
              <a:gd name="connsiteX3" fmla="*/ 0 w 1320476"/>
              <a:gd name="connsiteY3" fmla="*/ 362088 h 362088"/>
              <a:gd name="connsiteX4" fmla="*/ 8425 w 1320476"/>
              <a:gd name="connsiteY4" fmla="*/ 346566 h 362088"/>
              <a:gd name="connsiteX5" fmla="*/ 660238 w 1320476"/>
              <a:gd name="connsiteY5" fmla="*/ 0 h 362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20476" h="362088">
                <a:moveTo>
                  <a:pt x="660238" y="0"/>
                </a:moveTo>
                <a:cubicBezTo>
                  <a:pt x="931569" y="0"/>
                  <a:pt x="1170791" y="137473"/>
                  <a:pt x="1312051" y="346566"/>
                </a:cubicBezTo>
                <a:lnTo>
                  <a:pt x="1320476" y="362088"/>
                </a:lnTo>
                <a:lnTo>
                  <a:pt x="0" y="362088"/>
                </a:lnTo>
                <a:lnTo>
                  <a:pt x="8425" y="346566"/>
                </a:lnTo>
                <a:cubicBezTo>
                  <a:pt x="149685" y="137473"/>
                  <a:pt x="388907" y="0"/>
                  <a:pt x="660238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6" name="Forma livre: Forma 16">
            <a:extLst>
              <a:ext uri="{FF2B5EF4-FFF2-40B4-BE49-F238E27FC236}"/>
            </a:extLst>
          </p:cNvPr>
          <p:cNvSpPr/>
          <p:nvPr userDrawn="1"/>
        </p:nvSpPr>
        <p:spPr>
          <a:xfrm>
            <a:off x="1158875" y="1778000"/>
            <a:ext cx="1320800" cy="361950"/>
          </a:xfrm>
          <a:custGeom>
            <a:avLst/>
            <a:gdLst>
              <a:gd name="connsiteX0" fmla="*/ 660238 w 1320476"/>
              <a:gd name="connsiteY0" fmla="*/ 0 h 362088"/>
              <a:gd name="connsiteX1" fmla="*/ 1312051 w 1320476"/>
              <a:gd name="connsiteY1" fmla="*/ 346566 h 362088"/>
              <a:gd name="connsiteX2" fmla="*/ 1320476 w 1320476"/>
              <a:gd name="connsiteY2" fmla="*/ 362088 h 362088"/>
              <a:gd name="connsiteX3" fmla="*/ 0 w 1320476"/>
              <a:gd name="connsiteY3" fmla="*/ 362088 h 362088"/>
              <a:gd name="connsiteX4" fmla="*/ 8425 w 1320476"/>
              <a:gd name="connsiteY4" fmla="*/ 346566 h 362088"/>
              <a:gd name="connsiteX5" fmla="*/ 660238 w 1320476"/>
              <a:gd name="connsiteY5" fmla="*/ 0 h 362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20476" h="362088">
                <a:moveTo>
                  <a:pt x="660238" y="0"/>
                </a:moveTo>
                <a:cubicBezTo>
                  <a:pt x="931569" y="0"/>
                  <a:pt x="1170791" y="137473"/>
                  <a:pt x="1312051" y="346566"/>
                </a:cubicBezTo>
                <a:lnTo>
                  <a:pt x="1320476" y="362088"/>
                </a:lnTo>
                <a:lnTo>
                  <a:pt x="0" y="362088"/>
                </a:lnTo>
                <a:lnTo>
                  <a:pt x="8425" y="346566"/>
                </a:lnTo>
                <a:cubicBezTo>
                  <a:pt x="149685" y="137473"/>
                  <a:pt x="388907" y="0"/>
                  <a:pt x="660238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35" name="Retângulo 34">
            <a:extLst>
              <a:ext uri="{FF2B5EF4-FFF2-40B4-BE49-F238E27FC236}"/>
            </a:extLst>
          </p:cNvPr>
          <p:cNvSpPr/>
          <p:nvPr userDrawn="1"/>
        </p:nvSpPr>
        <p:spPr>
          <a:xfrm rot="10800000">
            <a:off x="515938" y="-17463"/>
            <a:ext cx="1258887" cy="11112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chemeClr val="bg1"/>
              </a:solidFill>
            </a:endParaRPr>
          </a:p>
        </p:txBody>
      </p:sp>
      <p:pic>
        <p:nvPicPr>
          <p:cNvPr id="36" name="Imagem 35">
            <a:extLst>
              <a:ext uri="{FF2B5EF4-FFF2-40B4-BE49-F238E27FC236}"/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37" name="Oval 8">
            <a:extLst>
              <a:ext uri="{FF2B5EF4-FFF2-40B4-BE49-F238E27FC236}"/>
            </a:extLst>
          </p:cNvPr>
          <p:cNvSpPr/>
          <p:nvPr userDrawn="1"/>
        </p:nvSpPr>
        <p:spPr>
          <a:xfrm>
            <a:off x="11371263" y="6408738"/>
            <a:ext cx="280987" cy="2809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6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246621"/>
            <a:ext cx="11150600" cy="920336"/>
          </a:xfrm>
        </p:spPr>
        <p:txBody>
          <a:bodyPr lIns="0" tIns="0" rIns="0" bIns="0" rtlCol="0" anchor="b">
            <a:noAutofit/>
          </a:bodyPr>
          <a:lstStyle>
            <a:lvl1pPr>
              <a:defRPr sz="3200" b="1" cap="all" baseline="0"/>
            </a:lvl1pPr>
          </a:lstStyle>
          <a:p>
            <a:r>
              <a:rPr lang="pt-BR" noProof="0"/>
              <a:t>Clique para editar o título Mestre</a:t>
            </a:r>
            <a:endParaRPr lang="pt-BR" noProof="0" dirty="0"/>
          </a:p>
        </p:txBody>
      </p:sp>
      <p:sp>
        <p:nvSpPr>
          <p:cNvPr id="3" name="Espaço Reservado para Imagem 2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103638" y="1848535"/>
            <a:ext cx="1430337" cy="1430337"/>
          </a:xfrm>
          <a:prstGeom prst="ellipse">
            <a:avLst/>
          </a:prstGeom>
          <a:solidFill>
            <a:schemeClr val="bg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2000"/>
            </a:lvl1pPr>
          </a:lstStyle>
          <a:p>
            <a:pPr lvl="0"/>
            <a:r>
              <a:rPr lang="pt-BR" noProof="0"/>
              <a:t>Clique no ícone para adicionar uma imagem</a:t>
            </a:r>
            <a:endParaRPr lang="pt-BR" noProof="0" dirty="0"/>
          </a:p>
        </p:txBody>
      </p:sp>
      <p:sp>
        <p:nvSpPr>
          <p:cNvPr id="11" name="Espaço Reservado para Imagem 2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957037" y="1848535"/>
            <a:ext cx="1430337" cy="1430337"/>
          </a:xfrm>
          <a:prstGeom prst="ellipse">
            <a:avLst/>
          </a:prstGeom>
          <a:solidFill>
            <a:schemeClr val="bg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2000"/>
            </a:lvl1pPr>
          </a:lstStyle>
          <a:p>
            <a:pPr lvl="0"/>
            <a:r>
              <a:rPr lang="pt-BR" noProof="0"/>
              <a:t>Clique no ícone para adicionar uma imagem</a:t>
            </a:r>
            <a:endParaRPr lang="pt-BR" noProof="0" dirty="0"/>
          </a:p>
        </p:txBody>
      </p:sp>
      <p:sp>
        <p:nvSpPr>
          <p:cNvPr id="12" name="Espaço Reservado para Imagem 2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795773" y="1848535"/>
            <a:ext cx="1430337" cy="1430337"/>
          </a:xfrm>
          <a:prstGeom prst="ellipse">
            <a:avLst/>
          </a:prstGeom>
          <a:solidFill>
            <a:schemeClr val="bg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2000"/>
            </a:lvl1pPr>
          </a:lstStyle>
          <a:p>
            <a:pPr lvl="0"/>
            <a:r>
              <a:rPr lang="pt-BR" noProof="0"/>
              <a:t>Clique no ícone para adicionar uma imagem</a:t>
            </a:r>
            <a:endParaRPr lang="pt-BR" noProof="0" dirty="0"/>
          </a:p>
        </p:txBody>
      </p:sp>
      <p:sp>
        <p:nvSpPr>
          <p:cNvPr id="13" name="Espaço Reservado para Imagem 2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648156" y="1848535"/>
            <a:ext cx="1430337" cy="1430337"/>
          </a:xfrm>
          <a:prstGeom prst="ellipse">
            <a:avLst/>
          </a:prstGeom>
          <a:solidFill>
            <a:schemeClr val="bg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 sz="2000"/>
            </a:lvl1pPr>
          </a:lstStyle>
          <a:p>
            <a:pPr lvl="0"/>
            <a:r>
              <a:rPr lang="pt-BR" noProof="0"/>
              <a:t>Clique no ícone para adicionar uma imagem</a:t>
            </a:r>
            <a:endParaRPr lang="pt-BR" noProof="0" dirty="0"/>
          </a:p>
        </p:txBody>
      </p:sp>
      <p:sp>
        <p:nvSpPr>
          <p:cNvPr id="27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24454" y="4052306"/>
            <a:ext cx="2588705" cy="1749005"/>
          </a:xfrm>
        </p:spPr>
        <p:txBody>
          <a:bodyPr lIns="0" tIns="0" rIns="0" bIns="0" rtlCol="0">
            <a:no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pt-BR" noProof="0"/>
              <a:t>Clique para editar os estilos de texto Mestres</a:t>
            </a:r>
          </a:p>
        </p:txBody>
      </p:sp>
      <p:sp>
        <p:nvSpPr>
          <p:cNvPr id="28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7"/>
          </p:nvPr>
        </p:nvSpPr>
        <p:spPr>
          <a:xfrm>
            <a:off x="524454" y="3539268"/>
            <a:ext cx="2588705" cy="495389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buNone/>
              <a:defRPr sz="1600" b="1" cap="all" baseline="0">
                <a:solidFill>
                  <a:srgbClr val="0D1D5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pt-BR" noProof="0" smtClean="0"/>
              <a:t>Clique para editar o texto mestre</a:t>
            </a:r>
          </a:p>
        </p:txBody>
      </p:sp>
      <p:sp>
        <p:nvSpPr>
          <p:cNvPr id="29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8"/>
          </p:nvPr>
        </p:nvSpPr>
        <p:spPr>
          <a:xfrm>
            <a:off x="3377853" y="4052306"/>
            <a:ext cx="2588705" cy="1749005"/>
          </a:xfrm>
        </p:spPr>
        <p:txBody>
          <a:bodyPr lIns="0" tIns="0" rIns="0" bIns="0" rtlCol="0">
            <a:no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pt-BR" noProof="0"/>
              <a:t>Clique para editar os estilos de texto Mestres</a:t>
            </a:r>
          </a:p>
        </p:txBody>
      </p:sp>
      <p:sp>
        <p:nvSpPr>
          <p:cNvPr id="30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9"/>
          </p:nvPr>
        </p:nvSpPr>
        <p:spPr>
          <a:xfrm>
            <a:off x="3377853" y="3539268"/>
            <a:ext cx="2588705" cy="495389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buNone/>
              <a:defRPr sz="1600" b="1" cap="all" baseline="0">
                <a:solidFill>
                  <a:srgbClr val="0D1D5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pt-BR" noProof="0" smtClean="0"/>
              <a:t>Clique para editar o texto mestre</a:t>
            </a:r>
          </a:p>
        </p:txBody>
      </p:sp>
      <p:sp>
        <p:nvSpPr>
          <p:cNvPr id="31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20"/>
          </p:nvPr>
        </p:nvSpPr>
        <p:spPr>
          <a:xfrm>
            <a:off x="6216589" y="4052306"/>
            <a:ext cx="2588705" cy="1749005"/>
          </a:xfrm>
        </p:spPr>
        <p:txBody>
          <a:bodyPr lIns="0" tIns="0" rIns="0" bIns="0" rtlCol="0">
            <a:no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pt-BR" noProof="0"/>
              <a:t>Clique para editar os estilos de texto Mestres</a:t>
            </a:r>
          </a:p>
        </p:txBody>
      </p:sp>
      <p:sp>
        <p:nvSpPr>
          <p:cNvPr id="32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21"/>
          </p:nvPr>
        </p:nvSpPr>
        <p:spPr>
          <a:xfrm>
            <a:off x="6216589" y="3539268"/>
            <a:ext cx="2588705" cy="495389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buNone/>
              <a:defRPr sz="1600" b="1" cap="all" baseline="0">
                <a:solidFill>
                  <a:srgbClr val="0D1D5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pt-BR" noProof="0" smtClean="0"/>
              <a:t>Clique para editar o texto mestre</a:t>
            </a:r>
          </a:p>
        </p:txBody>
      </p:sp>
      <p:sp>
        <p:nvSpPr>
          <p:cNvPr id="3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22"/>
          </p:nvPr>
        </p:nvSpPr>
        <p:spPr>
          <a:xfrm>
            <a:off x="9068972" y="4052306"/>
            <a:ext cx="2588705" cy="1749005"/>
          </a:xfrm>
        </p:spPr>
        <p:txBody>
          <a:bodyPr lIns="0" tIns="0" rIns="0" bIns="0" rtlCol="0">
            <a:noAutofit/>
          </a:bodyPr>
          <a:lstStyle>
            <a:lvl1pPr marL="0" indent="0" algn="ctr">
              <a:buNone/>
              <a:defRPr sz="16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pt-BR" noProof="0"/>
              <a:t>Clique para editar os estilos de texto Mestres</a:t>
            </a:r>
          </a:p>
        </p:txBody>
      </p:sp>
      <p:sp>
        <p:nvSpPr>
          <p:cNvPr id="34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23"/>
          </p:nvPr>
        </p:nvSpPr>
        <p:spPr>
          <a:xfrm>
            <a:off x="9068972" y="3539268"/>
            <a:ext cx="2588705" cy="495389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buNone/>
              <a:defRPr sz="1600" b="1" cap="all" baseline="0">
                <a:solidFill>
                  <a:srgbClr val="0D1D51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</a:lstStyle>
          <a:p>
            <a:pPr lvl="0"/>
            <a:r>
              <a:rPr lang="pt-BR" noProof="0" smtClean="0"/>
              <a:t>Clique para editar o texto mestre</a:t>
            </a:r>
          </a:p>
        </p:txBody>
      </p:sp>
      <p:sp>
        <p:nvSpPr>
          <p:cNvPr id="38" name="Espaço Reservado para o Número do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24"/>
          </p:nvPr>
        </p:nvSpPr>
        <p:spPr>
          <a:xfrm>
            <a:off x="11363325" y="6456363"/>
            <a:ext cx="295275" cy="187325"/>
          </a:xfrm>
        </p:spPr>
        <p:txBody>
          <a:bodyPr lIns="0" tIns="0" rIns="0" bIns="0"/>
          <a:lstStyle>
            <a:lvl1pPr algn="ctr">
              <a:defRPr sz="900" smtClean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56445467-78EB-4D93-82FA-AFE19D30305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696583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radecimento 0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upo 5">
            <a:extLst>
              <a:ext uri="{FF2B5EF4-FFF2-40B4-BE49-F238E27FC236}"/>
            </a:extLst>
          </p:cNvPr>
          <p:cNvGrpSpPr/>
          <p:nvPr userDrawn="1"/>
        </p:nvGrpSpPr>
        <p:grpSpPr>
          <a:xfrm>
            <a:off x="-1728305" y="-2049517"/>
            <a:ext cx="8917229" cy="10769768"/>
            <a:chOff x="11114088" y="2241550"/>
            <a:chExt cx="1905000" cy="2354263"/>
          </a:xfrm>
          <a:solidFill>
            <a:schemeClr val="bg2">
              <a:alpha val="91000"/>
            </a:schemeClr>
          </a:solidFill>
        </p:grpSpPr>
        <p:sp>
          <p:nvSpPr>
            <p:cNvPr id="8" name="Forma Livre 5">
              <a:extLst>
                <a:ext uri="{FF2B5EF4-FFF2-40B4-BE49-F238E27FC236}"/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</a:endParaRPr>
            </a:p>
          </p:txBody>
        </p:sp>
        <p:sp>
          <p:nvSpPr>
            <p:cNvPr id="9" name="Forma Livre 6">
              <a:extLst>
                <a:ext uri="{FF2B5EF4-FFF2-40B4-BE49-F238E27FC236}"/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</a:endParaRPr>
            </a:p>
          </p:txBody>
        </p:sp>
      </p:grpSp>
      <p:pic>
        <p:nvPicPr>
          <p:cNvPr id="10" name="Imagem 9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0638" y="1847850"/>
            <a:ext cx="1749425" cy="66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" name="Conector Reto 4">
            <a:extLst>
              <a:ext uri="{FF2B5EF4-FFF2-40B4-BE49-F238E27FC236}"/>
            </a:extLst>
          </p:cNvPr>
          <p:cNvCxnSpPr/>
          <p:nvPr userDrawn="1"/>
        </p:nvCxnSpPr>
        <p:spPr>
          <a:xfrm>
            <a:off x="6469063" y="4233863"/>
            <a:ext cx="2533650" cy="0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Elemento gráfico 16" descr="Envelope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4452938"/>
            <a:ext cx="387350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Elemento gráfico 17" descr="Rede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1450" y="4926013"/>
            <a:ext cx="427038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ubtítulo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02130" y="4484691"/>
            <a:ext cx="4540440" cy="503167"/>
          </a:xfrm>
        </p:spPr>
        <p:txBody>
          <a:bodyPr rtlCol="0">
            <a:noAutofit/>
          </a:bodyPr>
          <a:lstStyle>
            <a:lvl1pPr marL="0" indent="0" algn="l">
              <a:buNone/>
              <a:defRPr sz="16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noProof="0" smtClean="0"/>
              <a:t>Clique para editar o estilo do subtítulo mestre</a:t>
            </a:r>
            <a:endParaRPr lang="pt-BR" noProof="0" dirty="0"/>
          </a:p>
        </p:txBody>
      </p:sp>
      <p:sp>
        <p:nvSpPr>
          <p:cNvPr id="13" name="Espaço Reservado para Imagem 12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10812" y="728545"/>
            <a:ext cx="5305661" cy="5305661"/>
          </a:xfrm>
          <a:prstGeom prst="ellipse">
            <a:avLst/>
          </a:prstGeom>
          <a:solidFill>
            <a:schemeClr val="bg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pt-BR" noProof="0"/>
              <a:t>Clique no ícone para adicionar uma imagem</a:t>
            </a:r>
            <a:endParaRPr lang="pt-BR" noProof="0" dirty="0"/>
          </a:p>
        </p:txBody>
      </p:sp>
      <p:sp>
        <p:nvSpPr>
          <p:cNvPr id="7" name="Espaço Reservado para Texto 6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002320" y="5012635"/>
            <a:ext cx="4533900" cy="503238"/>
          </a:xfrm>
        </p:spPr>
        <p:txBody>
          <a:bodyPr rtlCol="0">
            <a:noAutofit/>
          </a:bodyPr>
          <a:lstStyle>
            <a:lvl1pPr marL="0" indent="0">
              <a:buNone/>
              <a:defRPr lang="en-US" sz="1600" b="0" cap="all" baseline="0" dirty="0" smtClean="0"/>
            </a:lvl1pPr>
          </a:lstStyle>
          <a:p>
            <a:pPr lvl="0"/>
            <a:r>
              <a:rPr lang="pt-BR" noProof="0" smtClean="0"/>
              <a:t>Clique para editar o texto mestre</a:t>
            </a:r>
          </a:p>
        </p:txBody>
      </p:sp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2998" y="3309109"/>
            <a:ext cx="5163222" cy="673365"/>
          </a:xfrm>
          <a:noFill/>
        </p:spPr>
        <p:txBody>
          <a:bodyPr rtlCol="0">
            <a:noAutofit/>
          </a:bodyPr>
          <a:lstStyle>
            <a:lvl1pPr>
              <a:defRPr lang="en-US" sz="6000" b="1" cap="all" baseline="0">
                <a:solidFill>
                  <a:schemeClr val="accent4"/>
                </a:solidFill>
                <a:ea typeface="+mn-ea"/>
                <a:cs typeface="+mn-cs"/>
              </a:defRPr>
            </a:lvl1pPr>
          </a:lstStyle>
          <a:p>
            <a:pPr lvl="0"/>
            <a:r>
              <a:rPr lang="pt-BR" noProof="0"/>
              <a:t>Clique para editar o título Mestre</a:t>
            </a:r>
            <a:endParaRPr lang="pt-BR" noProof="0" dirty="0"/>
          </a:p>
        </p:txBody>
      </p:sp>
    </p:spTree>
    <p:extLst>
      <p:ext uri="{BB962C8B-B14F-4D97-AF65-F5344CB8AC3E}">
        <p14:creationId xmlns:p14="http://schemas.microsoft.com/office/powerpoint/2010/main" val="25176824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ítulo do Slide_0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/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grpSp>
        <p:nvGrpSpPr>
          <p:cNvPr id="7" name="Grupo 6">
            <a:extLst>
              <a:ext uri="{FF2B5EF4-FFF2-40B4-BE49-F238E27FC236}"/>
            </a:extLst>
          </p:cNvPr>
          <p:cNvGrpSpPr/>
          <p:nvPr userDrawn="1"/>
        </p:nvGrpSpPr>
        <p:grpSpPr>
          <a:xfrm>
            <a:off x="-1728305" y="-2049517"/>
            <a:ext cx="8917229" cy="10769768"/>
            <a:chOff x="11114088" y="2241550"/>
            <a:chExt cx="1905000" cy="2354263"/>
          </a:xfrm>
          <a:solidFill>
            <a:schemeClr val="bg1">
              <a:alpha val="16000"/>
            </a:schemeClr>
          </a:solidFill>
        </p:grpSpPr>
        <p:sp>
          <p:nvSpPr>
            <p:cNvPr id="8" name="Forma Livre 5">
              <a:extLst>
                <a:ext uri="{FF2B5EF4-FFF2-40B4-BE49-F238E27FC236}"/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</a:endParaRPr>
            </a:p>
          </p:txBody>
        </p:sp>
        <p:sp>
          <p:nvSpPr>
            <p:cNvPr id="9" name="Forma Livre 6">
              <a:extLst>
                <a:ext uri="{FF2B5EF4-FFF2-40B4-BE49-F238E27FC236}"/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</a:endParaRPr>
            </a:p>
          </p:txBody>
        </p:sp>
      </p:grpSp>
      <p:pic>
        <p:nvPicPr>
          <p:cNvPr id="10" name="Imagem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5538" y="392113"/>
            <a:ext cx="1746250" cy="67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1" name="Conector Reto 11">
            <a:extLst>
              <a:ext uri="{FF2B5EF4-FFF2-40B4-BE49-F238E27FC236}"/>
            </a:extLst>
          </p:cNvPr>
          <p:cNvCxnSpPr/>
          <p:nvPr userDrawn="1"/>
        </p:nvCxnSpPr>
        <p:spPr>
          <a:xfrm>
            <a:off x="6469063" y="4233863"/>
            <a:ext cx="253365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Elemento gráfico 16" descr="Envelope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4452938"/>
            <a:ext cx="387350" cy="38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Elemento gráfico 17" descr="Rede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1450" y="4926013"/>
            <a:ext cx="427038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Espaço Reservado para Imagem 12">
            <a:extLst>
              <a:ext uri="{FF2B5EF4-FFF2-40B4-BE49-F238E27FC236}"/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10812" y="728545"/>
            <a:ext cx="5305661" cy="5305661"/>
          </a:xfrm>
          <a:prstGeom prst="ellipse">
            <a:avLst/>
          </a:prstGeom>
          <a:solidFill>
            <a:schemeClr val="bg2"/>
          </a:solidFill>
        </p:spPr>
        <p:txBody>
          <a:bodyPr rtlCol="0" anchor="ctr">
            <a:normAutofit/>
          </a:bodyPr>
          <a:lstStyle>
            <a:lvl1pPr marL="0" indent="0" algn="ctr">
              <a:buNone/>
              <a:defRPr/>
            </a:lvl1pPr>
          </a:lstStyle>
          <a:p>
            <a:pPr lvl="0"/>
            <a:r>
              <a:rPr lang="pt-BR" noProof="0"/>
              <a:t>Clique no ícone para adicionar uma imagem</a:t>
            </a:r>
            <a:endParaRPr lang="pt-BR" noProof="0" dirty="0"/>
          </a:p>
        </p:txBody>
      </p:sp>
      <p:sp>
        <p:nvSpPr>
          <p:cNvPr id="21" name="Subtítulo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02130" y="4484691"/>
            <a:ext cx="4540440" cy="503167"/>
          </a:xfrm>
        </p:spPr>
        <p:txBody>
          <a:bodyPr rtlCol="0">
            <a:noAutofit/>
          </a:bodyPr>
          <a:lstStyle>
            <a:lvl1pPr marL="0" indent="0" algn="l">
              <a:buNone/>
              <a:defRPr sz="1600" b="0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noProof="0" smtClean="0"/>
              <a:t>Clique para editar o estilo do subtítulo mestre</a:t>
            </a:r>
            <a:endParaRPr lang="pt-BR" noProof="0" dirty="0"/>
          </a:p>
        </p:txBody>
      </p:sp>
      <p:sp>
        <p:nvSpPr>
          <p:cNvPr id="22" name="Espaço Reservado para Texto 6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002320" y="5012635"/>
            <a:ext cx="4533900" cy="503238"/>
          </a:xfrm>
        </p:spPr>
        <p:txBody>
          <a:bodyPr rtlCol="0">
            <a:noAutofit/>
          </a:bodyPr>
          <a:lstStyle>
            <a:lvl1pPr marL="0" indent="0">
              <a:buNone/>
              <a:defRPr lang="en-US" sz="1600" b="0" cap="all" baseline="0" dirty="0" smtClean="0">
                <a:solidFill>
                  <a:schemeClr val="bg1"/>
                </a:solidFill>
              </a:defRPr>
            </a:lvl1pPr>
          </a:lstStyle>
          <a:p>
            <a:pPr lvl="0"/>
            <a:r>
              <a:rPr lang="pt-BR" noProof="0" smtClean="0"/>
              <a:t>Clique para editar o texto mestre</a:t>
            </a:r>
          </a:p>
        </p:txBody>
      </p:sp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7744" y="3275218"/>
            <a:ext cx="5188475" cy="826628"/>
          </a:xfrm>
          <a:noFill/>
        </p:spPr>
        <p:txBody>
          <a:bodyPr rtlCol="0">
            <a:noAutofit/>
          </a:bodyPr>
          <a:lstStyle>
            <a:lvl1pPr>
              <a:defRPr lang="en-US" sz="6000" b="1" cap="all" baseline="0">
                <a:solidFill>
                  <a:schemeClr val="bg1"/>
                </a:solidFill>
                <a:ea typeface="+mn-ea"/>
                <a:cs typeface="+mn-cs"/>
              </a:defRPr>
            </a:lvl1pPr>
          </a:lstStyle>
          <a:p>
            <a:pPr lvl="0"/>
            <a:r>
              <a:rPr lang="pt-BR" noProof="0"/>
              <a:t>Clique para editar o título Mestre</a:t>
            </a:r>
            <a:endParaRPr lang="pt-BR" noProof="0" dirty="0"/>
          </a:p>
        </p:txBody>
      </p:sp>
    </p:spTree>
    <p:extLst>
      <p:ext uri="{BB962C8B-B14F-4D97-AF65-F5344CB8AC3E}">
        <p14:creationId xmlns:p14="http://schemas.microsoft.com/office/powerpoint/2010/main" val="6874604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/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5" name="Oval 5">
            <a:extLst>
              <a:ext uri="{FF2B5EF4-FFF2-40B4-BE49-F238E27FC236}"/>
            </a:extLst>
          </p:cNvPr>
          <p:cNvSpPr/>
          <p:nvPr userDrawn="1"/>
        </p:nvSpPr>
        <p:spPr>
          <a:xfrm>
            <a:off x="754063" y="708025"/>
            <a:ext cx="5334000" cy="5334000"/>
          </a:xfrm>
          <a:prstGeom prst="ellipse">
            <a:avLst/>
          </a:prstGeom>
          <a:solidFill>
            <a:schemeClr val="bg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grpSp>
        <p:nvGrpSpPr>
          <p:cNvPr id="6" name="Grupo 5">
            <a:extLst>
              <a:ext uri="{FF2B5EF4-FFF2-40B4-BE49-F238E27FC236}"/>
            </a:extLst>
          </p:cNvPr>
          <p:cNvGrpSpPr/>
          <p:nvPr userDrawn="1"/>
        </p:nvGrpSpPr>
        <p:grpSpPr>
          <a:xfrm>
            <a:off x="-1728305" y="-2049517"/>
            <a:ext cx="8917229" cy="10769768"/>
            <a:chOff x="11114088" y="2241550"/>
            <a:chExt cx="1905000" cy="2354263"/>
          </a:xfrm>
          <a:solidFill>
            <a:schemeClr val="bg1">
              <a:alpha val="16000"/>
            </a:schemeClr>
          </a:solidFill>
        </p:grpSpPr>
        <p:sp>
          <p:nvSpPr>
            <p:cNvPr id="7" name="Forma Livre 5">
              <a:extLst>
                <a:ext uri="{FF2B5EF4-FFF2-40B4-BE49-F238E27FC236}"/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</a:endParaRPr>
            </a:p>
          </p:txBody>
        </p:sp>
        <p:sp>
          <p:nvSpPr>
            <p:cNvPr id="8" name="Forma Livre 6">
              <a:extLst>
                <a:ext uri="{FF2B5EF4-FFF2-40B4-BE49-F238E27FC236}"/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</a:endParaRPr>
            </a:p>
          </p:txBody>
        </p:sp>
      </p:grpSp>
      <p:pic>
        <p:nvPicPr>
          <p:cNvPr id="9" name="Imagem 1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5538" y="392113"/>
            <a:ext cx="1746250" cy="67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Conector Reto 4">
            <a:extLst>
              <a:ext uri="{FF2B5EF4-FFF2-40B4-BE49-F238E27FC236}"/>
            </a:extLst>
          </p:cNvPr>
          <p:cNvCxnSpPr/>
          <p:nvPr userDrawn="1"/>
        </p:nvCxnSpPr>
        <p:spPr>
          <a:xfrm>
            <a:off x="6469063" y="4233863"/>
            <a:ext cx="253365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43650" y="2173288"/>
            <a:ext cx="5143500" cy="2090808"/>
          </a:xfrm>
        </p:spPr>
        <p:txBody>
          <a:bodyPr rtlCol="0" anchor="b">
            <a:noAutofit/>
          </a:bodyPr>
          <a:lstStyle>
            <a:lvl1pPr algn="l">
              <a:defRPr sz="5400" b="1" cap="all" baseline="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pt-BR" noProof="0" smtClean="0"/>
              <a:t>Clique para editar o título mestre</a:t>
            </a:r>
            <a:endParaRPr lang="pt-BR" noProof="0" dirty="0"/>
          </a:p>
        </p:txBody>
      </p:sp>
      <p:sp>
        <p:nvSpPr>
          <p:cNvPr id="3" name="Subtítulo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343650" y="4279971"/>
            <a:ext cx="5143500" cy="503167"/>
          </a:xfrm>
        </p:spPr>
        <p:txBody>
          <a:bodyPr rtlCol="0">
            <a:noAutofit/>
          </a:bodyPr>
          <a:lstStyle>
            <a:lvl1pPr marL="0" indent="0" algn="l">
              <a:buNone/>
              <a:defRPr sz="1800" b="0" cap="all" baseline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noProof="0"/>
              <a:t>Clique para editar o estilo do subtítulo Mestre</a:t>
            </a:r>
            <a:endParaRPr lang="pt-BR" noProof="0" dirty="0"/>
          </a:p>
        </p:txBody>
      </p:sp>
    </p:spTree>
    <p:extLst>
      <p:ext uri="{BB962C8B-B14F-4D97-AF65-F5344CB8AC3E}">
        <p14:creationId xmlns:p14="http://schemas.microsoft.com/office/powerpoint/2010/main" val="24437850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/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5" name="Imagem 7"/>
          <p:cNvPicPr>
            <a:picLocks noChangeAspect="1"/>
          </p:cNvPicPr>
          <p:nvPr userDrawn="1"/>
        </p:nvPicPr>
        <p:blipFill>
          <a:blip r:embed="rId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900" y="6261100"/>
            <a:ext cx="1074738" cy="414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val 10">
            <a:extLst>
              <a:ext uri="{FF2B5EF4-FFF2-40B4-BE49-F238E27FC236}"/>
            </a:extLst>
          </p:cNvPr>
          <p:cNvSpPr/>
          <p:nvPr userDrawn="1"/>
        </p:nvSpPr>
        <p:spPr>
          <a:xfrm>
            <a:off x="11371263" y="6408738"/>
            <a:ext cx="280987" cy="28098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grpSp>
        <p:nvGrpSpPr>
          <p:cNvPr id="7" name="Grupo 9"/>
          <p:cNvGrpSpPr>
            <a:grpSpLocks/>
          </p:cNvGrpSpPr>
          <p:nvPr userDrawn="1"/>
        </p:nvGrpSpPr>
        <p:grpSpPr bwMode="auto">
          <a:xfrm rot="-5400000">
            <a:off x="1636712" y="1473201"/>
            <a:ext cx="8918575" cy="10769600"/>
            <a:chOff x="-1728305" y="-2049517"/>
            <a:chExt cx="8917229" cy="10769768"/>
          </a:xfrm>
        </p:grpSpPr>
        <p:sp>
          <p:nvSpPr>
            <p:cNvPr id="8" name="Oval 16">
              <a:extLst>
                <a:ext uri="{FF2B5EF4-FFF2-40B4-BE49-F238E27FC236}"/>
              </a:extLst>
            </p:cNvPr>
            <p:cNvSpPr/>
            <p:nvPr userDrawn="1"/>
          </p:nvSpPr>
          <p:spPr>
            <a:xfrm>
              <a:off x="754171" y="708015"/>
              <a:ext cx="5333195" cy="5334083"/>
            </a:xfrm>
            <a:prstGeom prst="ellipse">
              <a:avLst/>
            </a:prstGeom>
            <a:solidFill>
              <a:schemeClr val="bg1">
                <a:alpha val="1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/>
            </a:p>
          </p:txBody>
        </p:sp>
        <p:pic>
          <p:nvPicPr>
            <p:cNvPr id="9" name="Grupo 11"/>
            <p:cNvPicPr>
              <a:picLocks noChangeArrowheads="1"/>
            </p:cNvPicPr>
            <p:nvPr userDrawn="1"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-2448242" y="-995841"/>
              <a:ext cx="10198608" cy="87538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82563"/>
            <a:ext cx="10515600" cy="940181"/>
          </a:xfrm>
        </p:spPr>
        <p:txBody>
          <a:bodyPr rtlCol="0" anchor="b">
            <a:noAutofit/>
          </a:bodyPr>
          <a:lstStyle>
            <a:lvl1pPr algn="ctr">
              <a:defRPr sz="4000" b="1" cap="all" baseline="0">
                <a:solidFill>
                  <a:schemeClr val="bg1"/>
                </a:solidFill>
              </a:defRPr>
            </a:lvl1pPr>
          </a:lstStyle>
          <a:p>
            <a:r>
              <a:rPr lang="pt-BR" noProof="0"/>
              <a:t>Clique para editar o título Mestre</a:t>
            </a:r>
            <a:endParaRPr lang="pt-BR" noProof="0" dirty="0"/>
          </a:p>
        </p:txBody>
      </p:sp>
      <p:sp>
        <p:nvSpPr>
          <p:cNvPr id="21" name="Espaço Reservado para Texto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1153348"/>
            <a:ext cx="10515600" cy="648543"/>
          </a:xfrm>
        </p:spPr>
        <p:txBody>
          <a:bodyPr rtlCol="0"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noProof="0"/>
              <a:t>Clique para editar os estilos de texto Mestres</a:t>
            </a:r>
          </a:p>
        </p:txBody>
      </p:sp>
      <p:sp>
        <p:nvSpPr>
          <p:cNvPr id="10" name="Espaço Reservado para o Número do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363325" y="6456363"/>
            <a:ext cx="295275" cy="187325"/>
          </a:xfrm>
        </p:spPr>
        <p:txBody>
          <a:bodyPr lIns="0" tIns="0" rIns="0" bIns="0"/>
          <a:lstStyle>
            <a:lvl1pPr algn="ctr">
              <a:defRPr sz="900" smtClean="0">
                <a:solidFill>
                  <a:srgbClr val="2C567A"/>
                </a:solidFill>
                <a:latin typeface="+mn-lt"/>
              </a:defRPr>
            </a:lvl1pPr>
          </a:lstStyle>
          <a:p>
            <a:pPr>
              <a:defRPr/>
            </a:pPr>
            <a:fld id="{D1F50156-5525-4F9E-9AE1-252C72EEBD2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137579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/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6" name="Forma Livre 5">
              <a:extLst>
                <a:ext uri="{FF2B5EF4-FFF2-40B4-BE49-F238E27FC236}"/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</a:endParaRPr>
            </a:p>
          </p:txBody>
        </p:sp>
        <p:sp>
          <p:nvSpPr>
            <p:cNvPr id="7" name="Forma livre 6">
              <a:extLst>
                <a:ext uri="{FF2B5EF4-FFF2-40B4-BE49-F238E27FC236}"/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</a:endParaRPr>
            </a:p>
          </p:txBody>
        </p:sp>
        <p:sp>
          <p:nvSpPr>
            <p:cNvPr id="8" name="Forma Livre 7">
              <a:extLst>
                <a:ext uri="{FF2B5EF4-FFF2-40B4-BE49-F238E27FC236}"/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</a:endParaRPr>
            </a:p>
          </p:txBody>
        </p:sp>
      </p:grpSp>
      <p:sp>
        <p:nvSpPr>
          <p:cNvPr id="9" name="Retângulo 8">
            <a:extLst>
              <a:ext uri="{FF2B5EF4-FFF2-40B4-BE49-F238E27FC236}"/>
            </a:extLst>
          </p:cNvPr>
          <p:cNvSpPr/>
          <p:nvPr userDrawn="1"/>
        </p:nvSpPr>
        <p:spPr>
          <a:xfrm rot="10800000">
            <a:off x="515938" y="-17463"/>
            <a:ext cx="1258887" cy="11112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chemeClr val="bg1"/>
              </a:solidFill>
            </a:endParaRPr>
          </a:p>
        </p:txBody>
      </p:sp>
      <p:pic>
        <p:nvPicPr>
          <p:cNvPr id="10" name="Imagem 9">
            <a:extLst>
              <a:ext uri="{FF2B5EF4-FFF2-40B4-BE49-F238E27FC236}"/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11" name="Oval 14">
            <a:extLst>
              <a:ext uri="{FF2B5EF4-FFF2-40B4-BE49-F238E27FC236}"/>
            </a:extLst>
          </p:cNvPr>
          <p:cNvSpPr/>
          <p:nvPr userDrawn="1"/>
        </p:nvSpPr>
        <p:spPr>
          <a:xfrm>
            <a:off x="11371263" y="6408738"/>
            <a:ext cx="280987" cy="2809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4" name="Título 3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365125"/>
            <a:ext cx="10837862" cy="1325563"/>
          </a:xfrm>
        </p:spPr>
        <p:txBody>
          <a:bodyPr rtlCol="0"/>
          <a:lstStyle/>
          <a:p>
            <a:r>
              <a:rPr lang="pt-BR" noProof="0"/>
              <a:t>Clique para editar o título Mestre</a:t>
            </a:r>
            <a:endParaRPr lang="pt-BR" noProof="0" dirty="0"/>
          </a:p>
        </p:txBody>
      </p:sp>
      <p:sp>
        <p:nvSpPr>
          <p:cNvPr id="27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15938" y="1825625"/>
            <a:ext cx="10837862" cy="4351338"/>
          </a:xfrm>
        </p:spPr>
        <p:txBody>
          <a:bodyPr rtlCol="0"/>
          <a:lstStyle/>
          <a:p>
            <a:pPr lvl="0"/>
            <a:r>
              <a:rPr lang="pt-BR" noProof="0"/>
              <a:t>Clique para editar os estilos de texto Mestres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  <a:endParaRPr lang="pt-BR" noProof="0" dirty="0"/>
          </a:p>
        </p:txBody>
      </p:sp>
      <p:sp>
        <p:nvSpPr>
          <p:cNvPr id="12" name="Espaço Reservado para o Número do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363325" y="6456363"/>
            <a:ext cx="295275" cy="187325"/>
          </a:xfrm>
        </p:spPr>
        <p:txBody>
          <a:bodyPr lIns="0" tIns="0" rIns="0" bIns="0"/>
          <a:lstStyle>
            <a:lvl1pPr algn="ctr">
              <a:defRPr sz="900" smtClean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BA3A0407-FFEB-4CC5-A5A0-CB4ED05F122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295323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is conteúd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/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6" name="Forma Livre 5">
              <a:extLst>
                <a:ext uri="{FF2B5EF4-FFF2-40B4-BE49-F238E27FC236}"/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</a:endParaRPr>
            </a:p>
          </p:txBody>
        </p:sp>
        <p:sp>
          <p:nvSpPr>
            <p:cNvPr id="7" name="Forma livre 6">
              <a:extLst>
                <a:ext uri="{FF2B5EF4-FFF2-40B4-BE49-F238E27FC236}"/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</a:endParaRPr>
            </a:p>
          </p:txBody>
        </p:sp>
        <p:sp>
          <p:nvSpPr>
            <p:cNvPr id="8" name="Forma Livre 7">
              <a:extLst>
                <a:ext uri="{FF2B5EF4-FFF2-40B4-BE49-F238E27FC236}"/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</a:endParaRPr>
            </a:p>
          </p:txBody>
        </p:sp>
      </p:grpSp>
      <p:sp>
        <p:nvSpPr>
          <p:cNvPr id="9" name="Retângulo 8">
            <a:extLst>
              <a:ext uri="{FF2B5EF4-FFF2-40B4-BE49-F238E27FC236}"/>
            </a:extLst>
          </p:cNvPr>
          <p:cNvSpPr/>
          <p:nvPr userDrawn="1"/>
        </p:nvSpPr>
        <p:spPr>
          <a:xfrm rot="10800000">
            <a:off x="515938" y="-17463"/>
            <a:ext cx="1258887" cy="11112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chemeClr val="bg1"/>
              </a:solidFill>
            </a:endParaRPr>
          </a:p>
        </p:txBody>
      </p:sp>
      <p:pic>
        <p:nvPicPr>
          <p:cNvPr id="10" name="Imagem 9">
            <a:extLst>
              <a:ext uri="{FF2B5EF4-FFF2-40B4-BE49-F238E27FC236}"/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11" name="Oval 14">
            <a:extLst>
              <a:ext uri="{FF2B5EF4-FFF2-40B4-BE49-F238E27FC236}"/>
            </a:extLst>
          </p:cNvPr>
          <p:cNvSpPr/>
          <p:nvPr userDrawn="1"/>
        </p:nvSpPr>
        <p:spPr>
          <a:xfrm>
            <a:off x="11371263" y="6408738"/>
            <a:ext cx="280987" cy="2809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365125"/>
            <a:ext cx="10837862" cy="1325563"/>
          </a:xfrm>
        </p:spPr>
        <p:txBody>
          <a:bodyPr rtlCol="0"/>
          <a:lstStyle/>
          <a:p>
            <a:r>
              <a:rPr lang="pt-BR" noProof="0"/>
              <a:t>Clique para editar o título Mestre</a:t>
            </a:r>
            <a:endParaRPr lang="pt-BR" noProof="0" dirty="0"/>
          </a:p>
        </p:txBody>
      </p:sp>
      <p:sp>
        <p:nvSpPr>
          <p:cNvPr id="14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15938" y="1825625"/>
            <a:ext cx="5503862" cy="4351338"/>
          </a:xfrm>
        </p:spPr>
        <p:txBody>
          <a:bodyPr rtlCol="0"/>
          <a:lstStyle/>
          <a:p>
            <a:pPr lvl="0"/>
            <a:r>
              <a:rPr lang="pt-BR" noProof="0"/>
              <a:t>Clique para editar os estilos de texto Mestres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  <a:endParaRPr lang="pt-BR" noProof="0" dirty="0"/>
          </a:p>
        </p:txBody>
      </p:sp>
      <p:sp>
        <p:nvSpPr>
          <p:cNvPr id="17" name="Espaço reservado para conteúdo 3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 rtlCol="0"/>
          <a:lstStyle/>
          <a:p>
            <a:pPr lvl="0"/>
            <a:r>
              <a:rPr lang="pt-BR" noProof="0"/>
              <a:t>Clique para editar os estilos de texto Mestres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  <a:endParaRPr lang="pt-BR" noProof="0" dirty="0"/>
          </a:p>
        </p:txBody>
      </p:sp>
      <p:sp>
        <p:nvSpPr>
          <p:cNvPr id="12" name="Espaço Reservado para o Número do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363325" y="6456363"/>
            <a:ext cx="295275" cy="187325"/>
          </a:xfrm>
        </p:spPr>
        <p:txBody>
          <a:bodyPr lIns="0" tIns="0" rIns="0" bIns="0"/>
          <a:lstStyle>
            <a:lvl1pPr algn="ctr">
              <a:defRPr sz="900" smtClean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48AF4805-1138-44DC-B2EE-9E5AC0CFF9DF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616842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o 6">
            <a:extLst>
              <a:ext uri="{FF2B5EF4-FFF2-40B4-BE49-F238E27FC236}"/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8" name="Forma Livre 5">
              <a:extLst>
                <a:ext uri="{FF2B5EF4-FFF2-40B4-BE49-F238E27FC236}"/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</a:endParaRPr>
            </a:p>
          </p:txBody>
        </p:sp>
        <p:sp>
          <p:nvSpPr>
            <p:cNvPr id="9" name="Forma livre 6">
              <a:extLst>
                <a:ext uri="{FF2B5EF4-FFF2-40B4-BE49-F238E27FC236}"/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</a:endParaRPr>
            </a:p>
          </p:txBody>
        </p:sp>
        <p:sp>
          <p:nvSpPr>
            <p:cNvPr id="10" name="Forma Livre 7">
              <a:extLst>
                <a:ext uri="{FF2B5EF4-FFF2-40B4-BE49-F238E27FC236}"/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</a:endParaRPr>
            </a:p>
          </p:txBody>
        </p:sp>
      </p:grpSp>
      <p:sp>
        <p:nvSpPr>
          <p:cNvPr id="11" name="Retângulo 10">
            <a:extLst>
              <a:ext uri="{FF2B5EF4-FFF2-40B4-BE49-F238E27FC236}"/>
            </a:extLst>
          </p:cNvPr>
          <p:cNvSpPr/>
          <p:nvPr userDrawn="1"/>
        </p:nvSpPr>
        <p:spPr>
          <a:xfrm rot="10800000">
            <a:off x="515938" y="-17463"/>
            <a:ext cx="1258887" cy="11112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chemeClr val="bg1"/>
              </a:solidFill>
            </a:endParaRPr>
          </a:p>
        </p:txBody>
      </p:sp>
      <p:pic>
        <p:nvPicPr>
          <p:cNvPr id="12" name="Imagem 11">
            <a:extLst>
              <a:ext uri="{FF2B5EF4-FFF2-40B4-BE49-F238E27FC236}"/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13" name="Oval 14">
            <a:extLst>
              <a:ext uri="{FF2B5EF4-FFF2-40B4-BE49-F238E27FC236}"/>
            </a:extLst>
          </p:cNvPr>
          <p:cNvSpPr/>
          <p:nvPr userDrawn="1"/>
        </p:nvSpPr>
        <p:spPr>
          <a:xfrm>
            <a:off x="11371263" y="6408738"/>
            <a:ext cx="280987" cy="2809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15938" y="365125"/>
            <a:ext cx="10837862" cy="1325563"/>
          </a:xfrm>
        </p:spPr>
        <p:txBody>
          <a:bodyPr rtlCol="0"/>
          <a:lstStyle/>
          <a:p>
            <a:r>
              <a:rPr lang="pt-BR" noProof="0"/>
              <a:t>Clique para editar o título Mestre</a:t>
            </a:r>
            <a:endParaRPr lang="pt-BR" noProof="0" dirty="0"/>
          </a:p>
        </p:txBody>
      </p:sp>
      <p:sp>
        <p:nvSpPr>
          <p:cNvPr id="14" name="Espaço Reservado para Texto 2">
            <a:extLst>
              <a:ext uri="{FF2B5EF4-FFF2-40B4-BE49-F238E27FC236}"/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5938" y="1681163"/>
            <a:ext cx="5157787" cy="823912"/>
          </a:xfrm>
        </p:spPr>
        <p:txBody>
          <a:bodyPr rtlCol="0"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noProof="0"/>
              <a:t>Clique para editar os estilos de texto Mestres</a:t>
            </a:r>
          </a:p>
        </p:txBody>
      </p:sp>
      <p:sp>
        <p:nvSpPr>
          <p:cNvPr id="17" name="Espaço reservado para conteúdo 3">
            <a:extLst>
              <a:ext uri="{FF2B5EF4-FFF2-40B4-BE49-F238E27FC236}"/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5938" y="2505075"/>
            <a:ext cx="5157787" cy="3684588"/>
          </a:xfrm>
        </p:spPr>
        <p:txBody>
          <a:bodyPr rtlCol="0"/>
          <a:lstStyle/>
          <a:p>
            <a:pPr lvl="0"/>
            <a:r>
              <a:rPr lang="pt-BR" noProof="0"/>
              <a:t>Clique para editar os estilos de texto Mestres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  <a:endParaRPr lang="pt-BR" noProof="0" dirty="0"/>
          </a:p>
        </p:txBody>
      </p:sp>
      <p:sp>
        <p:nvSpPr>
          <p:cNvPr id="18" name="Espaço Reservado para Texto 4">
            <a:extLst>
              <a:ext uri="{FF2B5EF4-FFF2-40B4-BE49-F238E27FC236}"/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rtlCol="0" anchor="b"/>
          <a:lstStyle>
            <a:lvl1pPr marL="0" indent="0">
              <a:buNone/>
              <a:defRPr sz="2400" b="1">
                <a:solidFill>
                  <a:schemeClr val="accent5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noProof="0"/>
              <a:t>Clique para editar os estilos de texto Mestres</a:t>
            </a:r>
          </a:p>
        </p:txBody>
      </p:sp>
      <p:sp>
        <p:nvSpPr>
          <p:cNvPr id="19" name="Espaço reservado para conteúdo 5">
            <a:extLst>
              <a:ext uri="{FF2B5EF4-FFF2-40B4-BE49-F238E27FC236}"/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 rtlCol="0"/>
          <a:lstStyle/>
          <a:p>
            <a:pPr lvl="0"/>
            <a:r>
              <a:rPr lang="pt-BR" noProof="0"/>
              <a:t>Clique para editar os estilos de texto Mestres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  <a:endParaRPr lang="pt-BR" noProof="0" dirty="0"/>
          </a:p>
        </p:txBody>
      </p:sp>
      <p:sp>
        <p:nvSpPr>
          <p:cNvPr id="15" name="Espaço Reservado para o Número do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363325" y="6456363"/>
            <a:ext cx="295275" cy="187325"/>
          </a:xfrm>
        </p:spPr>
        <p:txBody>
          <a:bodyPr lIns="0" tIns="0" rIns="0" bIns="0"/>
          <a:lstStyle>
            <a:lvl1pPr algn="ctr">
              <a:defRPr sz="900" smtClean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E3D7486B-4B43-4BD4-A147-FBB7C70C658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156881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/>
            </a:extLst>
          </p:cNvPr>
          <p:cNvGrpSpPr/>
          <p:nvPr userDrawn="1"/>
        </p:nvGrpSpPr>
        <p:grpSpPr>
          <a:xfrm flipH="1">
            <a:off x="5400786" y="-2003509"/>
            <a:ext cx="8917229" cy="10769768"/>
            <a:chOff x="11114088" y="2241550"/>
            <a:chExt cx="1905000" cy="2354263"/>
          </a:xfrm>
          <a:solidFill>
            <a:schemeClr val="bg2">
              <a:alpha val="91000"/>
            </a:schemeClr>
          </a:solidFill>
        </p:grpSpPr>
        <p:sp>
          <p:nvSpPr>
            <p:cNvPr id="6" name="Forma Livre 5">
              <a:extLst>
                <a:ext uri="{FF2B5EF4-FFF2-40B4-BE49-F238E27FC236}"/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</a:endParaRPr>
            </a:p>
          </p:txBody>
        </p:sp>
        <p:sp>
          <p:nvSpPr>
            <p:cNvPr id="7" name="Forma Livre 6">
              <a:extLst>
                <a:ext uri="{FF2B5EF4-FFF2-40B4-BE49-F238E27FC236}"/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</a:endParaRPr>
            </a:p>
          </p:txBody>
        </p:sp>
      </p:grpSp>
      <p:sp>
        <p:nvSpPr>
          <p:cNvPr id="22" name="Espaço Reservado para Imagem 21">
            <a:extLst>
              <a:ext uri="{FF2B5EF4-FFF2-40B4-BE49-F238E27FC236}"/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096000" y="768485"/>
            <a:ext cx="5305662" cy="5305662"/>
          </a:xfrm>
          <a:custGeom>
            <a:avLst/>
            <a:gdLst>
              <a:gd name="connsiteX0" fmla="*/ 2652831 w 5305662"/>
              <a:gd name="connsiteY0" fmla="*/ 0 h 5305662"/>
              <a:gd name="connsiteX1" fmla="*/ 5305662 w 5305662"/>
              <a:gd name="connsiteY1" fmla="*/ 2652831 h 5305662"/>
              <a:gd name="connsiteX2" fmla="*/ 2652831 w 5305662"/>
              <a:gd name="connsiteY2" fmla="*/ 5305662 h 5305662"/>
              <a:gd name="connsiteX3" fmla="*/ 0 w 5305662"/>
              <a:gd name="connsiteY3" fmla="*/ 2652831 h 5305662"/>
              <a:gd name="connsiteX4" fmla="*/ 2652831 w 5305662"/>
              <a:gd name="connsiteY4" fmla="*/ 0 h 53056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05662" h="5305662">
                <a:moveTo>
                  <a:pt x="2652831" y="0"/>
                </a:moveTo>
                <a:cubicBezTo>
                  <a:pt x="4117949" y="0"/>
                  <a:pt x="5305662" y="1187713"/>
                  <a:pt x="5305662" y="2652831"/>
                </a:cubicBezTo>
                <a:cubicBezTo>
                  <a:pt x="5305662" y="4117949"/>
                  <a:pt x="4117949" y="5305662"/>
                  <a:pt x="2652831" y="5305662"/>
                </a:cubicBezTo>
                <a:cubicBezTo>
                  <a:pt x="1187713" y="5305662"/>
                  <a:pt x="0" y="4117949"/>
                  <a:pt x="0" y="2652831"/>
                </a:cubicBezTo>
                <a:cubicBezTo>
                  <a:pt x="0" y="1187713"/>
                  <a:pt x="1187713" y="0"/>
                  <a:pt x="2652831" y="0"/>
                </a:cubicBezTo>
                <a:close/>
              </a:path>
            </a:pathLst>
          </a:custGeom>
          <a:solidFill>
            <a:schemeClr val="bg2"/>
          </a:solidFill>
        </p:spPr>
        <p:txBody>
          <a:bodyPr rtlCol="0" anchor="ctr">
            <a:no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pt-BR" noProof="0" dirty="0"/>
          </a:p>
        </p:txBody>
      </p:sp>
      <p:sp>
        <p:nvSpPr>
          <p:cNvPr id="19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r>
              <a:rPr lang="pt-BR" noProof="0"/>
              <a:t>Clique para editar o título Mestre</a:t>
            </a:r>
            <a:endParaRPr lang="pt-BR" noProof="0" dirty="0"/>
          </a:p>
        </p:txBody>
      </p:sp>
      <p:sp>
        <p:nvSpPr>
          <p:cNvPr id="20" name="Espaço Reservado para Texto 3">
            <a:extLst>
              <a:ext uri="{FF2B5EF4-FFF2-40B4-BE49-F238E27FC236}"/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Font typeface="Arial" panose="020B0604020202020204" pitchFamily="34" charset="0"/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noProof="0"/>
              <a:t>Clique para editar os estilos de texto Mestres</a:t>
            </a:r>
          </a:p>
        </p:txBody>
      </p:sp>
    </p:spTree>
    <p:extLst>
      <p:ext uri="{BB962C8B-B14F-4D97-AF65-F5344CB8AC3E}">
        <p14:creationId xmlns:p14="http://schemas.microsoft.com/office/powerpoint/2010/main" val="13517003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o 4">
            <a:extLst>
              <a:ext uri="{FF2B5EF4-FFF2-40B4-BE49-F238E27FC236}"/>
            </a:extLst>
          </p:cNvPr>
          <p:cNvGrpSpPr/>
          <p:nvPr userDrawn="1"/>
        </p:nvGrpSpPr>
        <p:grpSpPr>
          <a:xfrm rot="8650774" flipH="1" flipV="1">
            <a:off x="7430044" y="-1843126"/>
            <a:ext cx="4436224" cy="5482435"/>
            <a:chOff x="11114088" y="2241550"/>
            <a:chExt cx="1905000" cy="2354263"/>
          </a:xfrm>
          <a:solidFill>
            <a:schemeClr val="bg2">
              <a:alpha val="53000"/>
            </a:schemeClr>
          </a:solidFill>
        </p:grpSpPr>
        <p:sp>
          <p:nvSpPr>
            <p:cNvPr id="6" name="Forma livre 5">
              <a:extLst>
                <a:ext uri="{FF2B5EF4-FFF2-40B4-BE49-F238E27FC236}"/>
              </a:extLst>
            </p:cNvPr>
            <p:cNvSpPr>
              <a:spLocks/>
            </p:cNvSpPr>
            <p:nvPr/>
          </p:nvSpPr>
          <p:spPr bwMode="auto">
            <a:xfrm>
              <a:off x="11114088" y="2241550"/>
              <a:ext cx="1905000" cy="2354263"/>
            </a:xfrm>
            <a:custGeom>
              <a:avLst/>
              <a:gdLst>
                <a:gd name="T0" fmla="*/ 0 w 447"/>
                <a:gd name="T1" fmla="*/ 264 h 553"/>
                <a:gd name="T2" fmla="*/ 141 w 447"/>
                <a:gd name="T3" fmla="*/ 48 h 553"/>
                <a:gd name="T4" fmla="*/ 414 w 447"/>
                <a:gd name="T5" fmla="*/ 67 h 553"/>
                <a:gd name="T6" fmla="*/ 438 w 447"/>
                <a:gd name="T7" fmla="*/ 98 h 553"/>
                <a:gd name="T8" fmla="*/ 391 w 447"/>
                <a:gd name="T9" fmla="*/ 111 h 553"/>
                <a:gd name="T10" fmla="*/ 94 w 447"/>
                <a:gd name="T11" fmla="*/ 149 h 553"/>
                <a:gd name="T12" fmla="*/ 107 w 447"/>
                <a:gd name="T13" fmla="*/ 424 h 553"/>
                <a:gd name="T14" fmla="*/ 383 w 447"/>
                <a:gd name="T15" fmla="*/ 453 h 553"/>
                <a:gd name="T16" fmla="*/ 393 w 447"/>
                <a:gd name="T17" fmla="*/ 446 h 553"/>
                <a:gd name="T18" fmla="*/ 433 w 447"/>
                <a:gd name="T19" fmla="*/ 449 h 553"/>
                <a:gd name="T20" fmla="*/ 421 w 447"/>
                <a:gd name="T21" fmla="*/ 485 h 553"/>
                <a:gd name="T22" fmla="*/ 194 w 447"/>
                <a:gd name="T23" fmla="*/ 531 h 553"/>
                <a:gd name="T24" fmla="*/ 0 w 447"/>
                <a:gd name="T25" fmla="*/ 264 h 5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3">
                  <a:moveTo>
                    <a:pt x="0" y="264"/>
                  </a:moveTo>
                  <a:cubicBezTo>
                    <a:pt x="5" y="176"/>
                    <a:pt x="49" y="96"/>
                    <a:pt x="141" y="48"/>
                  </a:cubicBezTo>
                  <a:cubicBezTo>
                    <a:pt x="235" y="0"/>
                    <a:pt x="327" y="9"/>
                    <a:pt x="414" y="67"/>
                  </a:cubicBezTo>
                  <a:cubicBezTo>
                    <a:pt x="425" y="75"/>
                    <a:pt x="439" y="82"/>
                    <a:pt x="438" y="98"/>
                  </a:cubicBezTo>
                  <a:cubicBezTo>
                    <a:pt x="437" y="120"/>
                    <a:pt x="413" y="127"/>
                    <a:pt x="391" y="111"/>
                  </a:cubicBezTo>
                  <a:cubicBezTo>
                    <a:pt x="294" y="40"/>
                    <a:pt x="166" y="56"/>
                    <a:pt x="94" y="149"/>
                  </a:cubicBezTo>
                  <a:cubicBezTo>
                    <a:pt x="30" y="231"/>
                    <a:pt x="36" y="349"/>
                    <a:pt x="107" y="424"/>
                  </a:cubicBezTo>
                  <a:cubicBezTo>
                    <a:pt x="180" y="502"/>
                    <a:pt x="296" y="514"/>
                    <a:pt x="383" y="453"/>
                  </a:cubicBezTo>
                  <a:cubicBezTo>
                    <a:pt x="386" y="451"/>
                    <a:pt x="390" y="449"/>
                    <a:pt x="393" y="446"/>
                  </a:cubicBezTo>
                  <a:cubicBezTo>
                    <a:pt x="407" y="433"/>
                    <a:pt x="420" y="433"/>
                    <a:pt x="433" y="449"/>
                  </a:cubicBezTo>
                  <a:cubicBezTo>
                    <a:pt x="447" y="467"/>
                    <a:pt x="433" y="477"/>
                    <a:pt x="421" y="485"/>
                  </a:cubicBezTo>
                  <a:cubicBezTo>
                    <a:pt x="353" y="537"/>
                    <a:pt x="277" y="553"/>
                    <a:pt x="194" y="531"/>
                  </a:cubicBezTo>
                  <a:cubicBezTo>
                    <a:pt x="79" y="501"/>
                    <a:pt x="1" y="397"/>
                    <a:pt x="0" y="26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</a:endParaRPr>
            </a:p>
          </p:txBody>
        </p:sp>
        <p:sp>
          <p:nvSpPr>
            <p:cNvPr id="7" name="Forma livre 6">
              <a:extLst>
                <a:ext uri="{FF2B5EF4-FFF2-40B4-BE49-F238E27FC236}"/>
              </a:extLst>
            </p:cNvPr>
            <p:cNvSpPr>
              <a:spLocks/>
            </p:cNvSpPr>
            <p:nvPr/>
          </p:nvSpPr>
          <p:spPr bwMode="auto">
            <a:xfrm>
              <a:off x="11412538" y="2590800"/>
              <a:ext cx="835025" cy="1673225"/>
            </a:xfrm>
            <a:custGeom>
              <a:avLst/>
              <a:gdLst>
                <a:gd name="T0" fmla="*/ 0 w 196"/>
                <a:gd name="T1" fmla="*/ 198 h 393"/>
                <a:gd name="T2" fmla="*/ 157 w 196"/>
                <a:gd name="T3" fmla="*/ 8 h 393"/>
                <a:gd name="T4" fmla="*/ 192 w 196"/>
                <a:gd name="T5" fmla="*/ 22 h 393"/>
                <a:gd name="T6" fmla="*/ 167 w 196"/>
                <a:gd name="T7" fmla="*/ 56 h 393"/>
                <a:gd name="T8" fmla="*/ 48 w 196"/>
                <a:gd name="T9" fmla="*/ 198 h 393"/>
                <a:gd name="T10" fmla="*/ 170 w 196"/>
                <a:gd name="T11" fmla="*/ 339 h 393"/>
                <a:gd name="T12" fmla="*/ 193 w 196"/>
                <a:gd name="T13" fmla="*/ 372 h 393"/>
                <a:gd name="T14" fmla="*/ 160 w 196"/>
                <a:gd name="T15" fmla="*/ 387 h 393"/>
                <a:gd name="T16" fmla="*/ 0 w 196"/>
                <a:gd name="T17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6" h="393">
                  <a:moveTo>
                    <a:pt x="0" y="198"/>
                  </a:moveTo>
                  <a:cubicBezTo>
                    <a:pt x="0" y="103"/>
                    <a:pt x="64" y="26"/>
                    <a:pt x="157" y="8"/>
                  </a:cubicBezTo>
                  <a:cubicBezTo>
                    <a:pt x="171" y="6"/>
                    <a:pt x="188" y="0"/>
                    <a:pt x="192" y="22"/>
                  </a:cubicBezTo>
                  <a:cubicBezTo>
                    <a:pt x="196" y="41"/>
                    <a:pt x="190" y="52"/>
                    <a:pt x="167" y="56"/>
                  </a:cubicBezTo>
                  <a:cubicBezTo>
                    <a:pt x="95" y="70"/>
                    <a:pt x="47" y="129"/>
                    <a:pt x="48" y="198"/>
                  </a:cubicBezTo>
                  <a:cubicBezTo>
                    <a:pt x="48" y="267"/>
                    <a:pt x="97" y="325"/>
                    <a:pt x="170" y="339"/>
                  </a:cubicBezTo>
                  <a:cubicBezTo>
                    <a:pt x="191" y="343"/>
                    <a:pt x="195" y="354"/>
                    <a:pt x="193" y="372"/>
                  </a:cubicBezTo>
                  <a:cubicBezTo>
                    <a:pt x="190" y="393"/>
                    <a:pt x="174" y="389"/>
                    <a:pt x="160" y="387"/>
                  </a:cubicBezTo>
                  <a:cubicBezTo>
                    <a:pt x="70" y="375"/>
                    <a:pt x="0" y="293"/>
                    <a:pt x="0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</a:endParaRPr>
            </a:p>
          </p:txBody>
        </p:sp>
        <p:sp>
          <p:nvSpPr>
            <p:cNvPr id="8" name="Forma Livre 7">
              <a:extLst>
                <a:ext uri="{FF2B5EF4-FFF2-40B4-BE49-F238E27FC236}"/>
              </a:extLst>
            </p:cNvPr>
            <p:cNvSpPr>
              <a:spLocks/>
            </p:cNvSpPr>
            <p:nvPr/>
          </p:nvSpPr>
          <p:spPr bwMode="auto">
            <a:xfrm>
              <a:off x="11728451" y="3071813"/>
              <a:ext cx="306388" cy="719138"/>
            </a:xfrm>
            <a:custGeom>
              <a:avLst/>
              <a:gdLst>
                <a:gd name="T0" fmla="*/ 0 w 72"/>
                <a:gd name="T1" fmla="*/ 84 h 169"/>
                <a:gd name="T2" fmla="*/ 20 w 72"/>
                <a:gd name="T3" fmla="*/ 20 h 169"/>
                <a:gd name="T4" fmla="*/ 42 w 72"/>
                <a:gd name="T5" fmla="*/ 9 h 169"/>
                <a:gd name="T6" fmla="*/ 62 w 72"/>
                <a:gd name="T7" fmla="*/ 44 h 169"/>
                <a:gd name="T8" fmla="*/ 62 w 72"/>
                <a:gd name="T9" fmla="*/ 125 h 169"/>
                <a:gd name="T10" fmla="*/ 43 w 72"/>
                <a:gd name="T11" fmla="*/ 159 h 169"/>
                <a:gd name="T12" fmla="*/ 20 w 72"/>
                <a:gd name="T13" fmla="*/ 148 h 169"/>
                <a:gd name="T14" fmla="*/ 0 w 72"/>
                <a:gd name="T15" fmla="*/ 84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" h="169">
                  <a:moveTo>
                    <a:pt x="0" y="84"/>
                  </a:moveTo>
                  <a:cubicBezTo>
                    <a:pt x="2" y="62"/>
                    <a:pt x="6" y="39"/>
                    <a:pt x="20" y="20"/>
                  </a:cubicBezTo>
                  <a:cubicBezTo>
                    <a:pt x="25" y="13"/>
                    <a:pt x="31" y="0"/>
                    <a:pt x="42" y="9"/>
                  </a:cubicBezTo>
                  <a:cubicBezTo>
                    <a:pt x="53" y="18"/>
                    <a:pt x="72" y="25"/>
                    <a:pt x="62" y="44"/>
                  </a:cubicBezTo>
                  <a:cubicBezTo>
                    <a:pt x="47" y="72"/>
                    <a:pt x="47" y="97"/>
                    <a:pt x="62" y="125"/>
                  </a:cubicBezTo>
                  <a:cubicBezTo>
                    <a:pt x="72" y="143"/>
                    <a:pt x="53" y="151"/>
                    <a:pt x="43" y="159"/>
                  </a:cubicBezTo>
                  <a:cubicBezTo>
                    <a:pt x="31" y="169"/>
                    <a:pt x="25" y="156"/>
                    <a:pt x="20" y="148"/>
                  </a:cubicBezTo>
                  <a:cubicBezTo>
                    <a:pt x="6" y="129"/>
                    <a:pt x="2" y="107"/>
                    <a:pt x="0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>
                <a:latin typeface="+mn-lt"/>
              </a:endParaRPr>
            </a:p>
          </p:txBody>
        </p:sp>
      </p:grpSp>
      <p:sp>
        <p:nvSpPr>
          <p:cNvPr id="9" name="Retângulo 8">
            <a:extLst>
              <a:ext uri="{FF2B5EF4-FFF2-40B4-BE49-F238E27FC236}"/>
            </a:extLst>
          </p:cNvPr>
          <p:cNvSpPr/>
          <p:nvPr userDrawn="1"/>
        </p:nvSpPr>
        <p:spPr>
          <a:xfrm rot="10800000">
            <a:off x="515938" y="-17463"/>
            <a:ext cx="1258887" cy="11112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chemeClr val="bg1"/>
              </a:solidFill>
            </a:endParaRPr>
          </a:p>
        </p:txBody>
      </p:sp>
      <p:pic>
        <p:nvPicPr>
          <p:cNvPr id="10" name="Imagem 9">
            <a:extLst>
              <a:ext uri="{FF2B5EF4-FFF2-40B4-BE49-F238E27FC236}"/>
            </a:extLst>
          </p:cNvPr>
          <p:cNvPicPr>
            <a:picLocks noChangeAspect="1"/>
          </p:cNvPicPr>
          <p:nvPr userDrawn="1"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2046" y="6261436"/>
            <a:ext cx="1073019" cy="414000"/>
          </a:xfrm>
          <a:prstGeom prst="rect">
            <a:avLst/>
          </a:prstGeom>
        </p:spPr>
      </p:pic>
      <p:sp>
        <p:nvSpPr>
          <p:cNvPr id="11" name="Oval 14">
            <a:extLst>
              <a:ext uri="{FF2B5EF4-FFF2-40B4-BE49-F238E27FC236}"/>
            </a:extLst>
          </p:cNvPr>
          <p:cNvSpPr/>
          <p:nvPr userDrawn="1"/>
        </p:nvSpPr>
        <p:spPr>
          <a:xfrm>
            <a:off x="11371263" y="6408738"/>
            <a:ext cx="280987" cy="280987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4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r>
              <a:rPr lang="pt-BR" noProof="0"/>
              <a:t>Clique para editar o título Mestre</a:t>
            </a:r>
            <a:endParaRPr lang="pt-BR" noProof="0" dirty="0"/>
          </a:p>
        </p:txBody>
      </p:sp>
      <p:sp>
        <p:nvSpPr>
          <p:cNvPr id="17" name="Espaço Reservado para Texto 3">
            <a:extLst>
              <a:ext uri="{FF2B5EF4-FFF2-40B4-BE49-F238E27FC236}"/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noProof="0"/>
              <a:t>Clique para editar os estilos de texto Mestres</a:t>
            </a:r>
          </a:p>
        </p:txBody>
      </p:sp>
      <p:sp>
        <p:nvSpPr>
          <p:cNvPr id="18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457201"/>
            <a:ext cx="6172200" cy="5403850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noProof="0"/>
              <a:t>Clique para editar os estilos de texto Mestres</a:t>
            </a:r>
          </a:p>
          <a:p>
            <a:pPr lvl="1"/>
            <a:r>
              <a:rPr lang="pt-BR" noProof="0"/>
              <a:t>Segundo nível</a:t>
            </a:r>
          </a:p>
          <a:p>
            <a:pPr lvl="2"/>
            <a:r>
              <a:rPr lang="pt-BR" noProof="0"/>
              <a:t>Terceiro nível</a:t>
            </a:r>
          </a:p>
          <a:p>
            <a:pPr lvl="3"/>
            <a:r>
              <a:rPr lang="pt-BR" noProof="0"/>
              <a:t>Quarto nível</a:t>
            </a:r>
          </a:p>
          <a:p>
            <a:pPr lvl="4"/>
            <a:r>
              <a:rPr lang="pt-BR" noProof="0"/>
              <a:t>Quinto nível</a:t>
            </a:r>
            <a:endParaRPr lang="pt-BR" noProof="0" dirty="0"/>
          </a:p>
        </p:txBody>
      </p:sp>
      <p:sp>
        <p:nvSpPr>
          <p:cNvPr id="12" name="Espaço Reservado para o Número do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1363325" y="6456363"/>
            <a:ext cx="295275" cy="187325"/>
          </a:xfrm>
        </p:spPr>
        <p:txBody>
          <a:bodyPr lIns="0" tIns="0" rIns="0" bIns="0"/>
          <a:lstStyle>
            <a:lvl1pPr algn="ctr">
              <a:defRPr sz="900" smtClean="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BB463A78-D7F8-4E0A-934A-FB61B9A351D1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387963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de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Editar estilos de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219963A-5C5A-4483-AA43-469656E62425}" type="datetime1">
              <a:rPr lang="pt-BR"/>
              <a:pPr>
                <a:defRPr/>
              </a:pPr>
              <a:t>19/06/2019</a:t>
            </a:fld>
            <a:endParaRPr lang="pt-BR" dirty="0"/>
          </a:p>
        </p:txBody>
      </p:sp>
      <p:sp>
        <p:nvSpPr>
          <p:cNvPr id="5" name="Espaço Reservado para Rodapé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o Número do Slide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EB51648-4DF0-4F0E-AC85-6F403FE6733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  <p:sldLayoutId id="2147483708" r:id="rId14"/>
    <p:sldLayoutId id="2147483709" r:id="rId15"/>
    <p:sldLayoutId id="2147483710" r:id="rId16"/>
    <p:sldLayoutId id="2147483711" r:id="rId17"/>
    <p:sldLayoutId id="2147483712" r:id="rId18"/>
    <p:sldLayoutId id="2147483713" r:id="rId19"/>
  </p:sldLayoutIdLst>
  <p:hf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rbel" panose="020B050302020402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rbel" panose="020B050302020402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rbel" panose="020B050302020402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rbel" panose="020B050302020402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rbel" panose="020B050302020402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rbel" panose="020B050302020402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rbel" panose="020B050302020402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rbel" panose="020B050302020402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3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23.png"/><Relationship Id="rId4" Type="http://schemas.openxmlformats.org/officeDocument/2006/relationships/image" Target="../media/image12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hyperlink" Target="http://paulomargotto.com.br/documentos/13031" TargetMode="External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hyperlink" Target="http://paulomargotto.com.br/documentos/19343" TargetMode="External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hyperlink" Target="http://paulomargotto.com.br/documentos/19454" TargetMode="Externa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73775" y="2773363"/>
            <a:ext cx="5930900" cy="1509712"/>
          </a:xfrm>
        </p:spPr>
        <p:txBody>
          <a:bodyPr/>
          <a:lstStyle/>
          <a:p>
            <a:pPr algn="ctr"/>
            <a:r>
              <a:rPr lang="pt-BR" altLang="pt-BR" sz="3600" cap="none" smtClean="0">
                <a:solidFill>
                  <a:srgbClr val="FF0000"/>
                </a:solidFill>
              </a:rPr>
              <a:t>O RECÉM-NASCIDO </a:t>
            </a:r>
            <a:br>
              <a:rPr lang="pt-BR" altLang="pt-BR" sz="3600" cap="none" smtClean="0">
                <a:solidFill>
                  <a:srgbClr val="FF0000"/>
                </a:solidFill>
              </a:rPr>
            </a:br>
            <a:r>
              <a:rPr lang="pt-BR" altLang="pt-BR" sz="3600" cap="none" smtClean="0">
                <a:solidFill>
                  <a:srgbClr val="FF0000"/>
                </a:solidFill>
              </a:rPr>
              <a:t>QUE RETORNA PELO PRONTO SOCORRO</a:t>
            </a:r>
          </a:p>
        </p:txBody>
      </p:sp>
      <p:sp>
        <p:nvSpPr>
          <p:cNvPr id="3" name="Subtítulo 2">
            <a:extLst>
              <a:ext uri="{FF2B5EF4-FFF2-40B4-BE49-F238E27FC236}"/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61138" y="4549775"/>
            <a:ext cx="5143500" cy="503238"/>
          </a:xfrm>
        </p:spPr>
        <p:txBody>
          <a:bodyPr/>
          <a:lstStyle/>
          <a:p>
            <a:pPr algn="ctr"/>
            <a:r>
              <a:rPr lang="pt-BR" altLang="pt-BR" sz="2400" cap="none" smtClean="0"/>
              <a:t>MARTA DAVID ROCHA DE MOURA </a:t>
            </a:r>
          </a:p>
          <a:p>
            <a:pPr algn="ctr"/>
            <a:r>
              <a:rPr lang="pt-BR" altLang="pt-BR" sz="2400" cap="none" smtClean="0"/>
              <a:t>PEDIATRA/NEONATOLOGISTA</a:t>
            </a:r>
          </a:p>
          <a:p>
            <a:pPr algn="ctr"/>
            <a:r>
              <a:rPr lang="pt-BR" altLang="pt-BR" sz="2400" cap="none" smtClean="0"/>
              <a:t>HMIB/ESCS/H.SANTA LÚCIA</a:t>
            </a:r>
          </a:p>
          <a:p>
            <a:pPr algn="ctr"/>
            <a:r>
              <a:rPr lang="pt-BR" altLang="pt-BR" sz="2400" cap="none" smtClean="0">
                <a:hlinkClick r:id="rId3"/>
              </a:rPr>
              <a:t>www.paulomargotto.com.br</a:t>
            </a:r>
            <a:endParaRPr lang="pt-BR" altLang="pt-BR" sz="2400" cap="none" smtClean="0"/>
          </a:p>
          <a:p>
            <a:pPr algn="ctr"/>
            <a:r>
              <a:rPr lang="pt-BR" altLang="pt-BR" sz="2400" cap="none" smtClean="0"/>
              <a:t>Brasília. 22 de junho de 2019</a:t>
            </a:r>
          </a:p>
        </p:txBody>
      </p:sp>
      <p:pic>
        <p:nvPicPr>
          <p:cNvPr id="17" name="Espaço Reservado para Imagem 16" descr="Uma imagem contendo interior, pessoa, bebê, mantendo&#10;&#10;Descrição gerada automaticamente"/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12788" y="769938"/>
            <a:ext cx="5303837" cy="5303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Imagem 18" descr="Uma imagem contendo captura de tela&#10;&#10;Descrição gerada automaticament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4225" y="0"/>
            <a:ext cx="6327775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515938" y="246063"/>
            <a:ext cx="11150600" cy="67786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O que leva o </a:t>
            </a:r>
            <a:r>
              <a:rPr lang="pt-BR" dirty="0" err="1"/>
              <a:t>rn</a:t>
            </a:r>
            <a:r>
              <a:rPr lang="pt-BR" dirty="0"/>
              <a:t> ao pronto – socorro ?</a:t>
            </a:r>
          </a:p>
        </p:txBody>
      </p:sp>
      <p:graphicFrame>
        <p:nvGraphicFramePr>
          <p:cNvPr id="6" name="Tabela 5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215900" y="1139825"/>
          <a:ext cx="11701463" cy="3370263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239614">
                  <a:extLst>
                    <a:ext uri="{9D8B030D-6E8A-4147-A177-3AD203B41FA5}"/>
                  </a:extLst>
                </a:gridCol>
                <a:gridCol w="1972501">
                  <a:extLst>
                    <a:ext uri="{9D8B030D-6E8A-4147-A177-3AD203B41FA5}"/>
                  </a:extLst>
                </a:gridCol>
                <a:gridCol w="2003322">
                  <a:extLst>
                    <a:ext uri="{9D8B030D-6E8A-4147-A177-3AD203B41FA5}"/>
                  </a:extLst>
                </a:gridCol>
                <a:gridCol w="2003323">
                  <a:extLst>
                    <a:ext uri="{9D8B030D-6E8A-4147-A177-3AD203B41FA5}"/>
                  </a:extLst>
                </a:gridCol>
                <a:gridCol w="1828675">
                  <a:extLst>
                    <a:ext uri="{9D8B030D-6E8A-4147-A177-3AD203B41FA5}"/>
                  </a:extLst>
                </a:gridCol>
                <a:gridCol w="1654026">
                  <a:extLst>
                    <a:ext uri="{9D8B030D-6E8A-4147-A177-3AD203B41FA5}"/>
                  </a:extLst>
                </a:gridCol>
              </a:tblGrid>
              <a:tr h="964841">
                <a:tc>
                  <a:txBody>
                    <a:bodyPr/>
                    <a:lstStyle/>
                    <a:p>
                      <a:pPr algn="ctr" rtl="0"/>
                      <a:r>
                        <a:rPr lang="pt-BR" sz="2400" noProof="0" dirty="0"/>
                        <a:t>Respiratórias</a:t>
                      </a:r>
                    </a:p>
                  </a:txBody>
                  <a:tcPr marL="91434" marR="91434" marT="45725" marB="45725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pt-BR" sz="2400" noProof="0" dirty="0"/>
                        <a:t>Acidentes</a:t>
                      </a:r>
                    </a:p>
                  </a:txBody>
                  <a:tcPr marL="91434" marR="91434" marT="45725" marB="45725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pt-BR" sz="2400" noProof="0" dirty="0"/>
                        <a:t>Febre</a:t>
                      </a:r>
                    </a:p>
                  </a:txBody>
                  <a:tcPr marL="91434" marR="91434" marT="45725" marB="45725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pt-BR" sz="2400" noProof="0" dirty="0"/>
                        <a:t>Convulsões</a:t>
                      </a:r>
                    </a:p>
                  </a:txBody>
                  <a:tcPr marL="91434" marR="91434" marT="45725" marB="45725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pt-BR" sz="2400" noProof="0" dirty="0"/>
                        <a:t>Choro </a:t>
                      </a:r>
                    </a:p>
                  </a:txBody>
                  <a:tcPr marL="91434" marR="91434" marT="45725" marB="45725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pt-BR" sz="2400" noProof="0" dirty="0"/>
                        <a:t>Lesões de Pele</a:t>
                      </a:r>
                    </a:p>
                  </a:txBody>
                  <a:tcPr marL="91434" marR="91434" marT="45725" marB="45725" anchor="ctr"/>
                </a:tc>
                <a:extLst>
                  <a:ext uri="{0D108BD9-81ED-4DB2-BD59-A6C34878D82A}"/>
                </a:extLst>
              </a:tr>
              <a:tr h="791190">
                <a:tc>
                  <a:txBody>
                    <a:bodyPr/>
                    <a:lstStyle/>
                    <a:p>
                      <a:pPr algn="ctr" rtl="0"/>
                      <a:r>
                        <a:rPr lang="pt-BR" sz="2400" noProof="0" dirty="0"/>
                        <a:t>Tosse</a:t>
                      </a:r>
                    </a:p>
                  </a:txBody>
                  <a:tcPr marL="91434" marR="91434" marT="45725" marB="45725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pt-BR" sz="2400" noProof="0" dirty="0"/>
                        <a:t>Quedas </a:t>
                      </a:r>
                    </a:p>
                  </a:txBody>
                  <a:tcPr marL="91434" marR="91434" marT="45725" marB="45725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pt-BR" sz="2400" noProof="0" dirty="0"/>
                        <a:t>Baixa Ingesta</a:t>
                      </a:r>
                    </a:p>
                  </a:txBody>
                  <a:tcPr marL="91434" marR="91434" marT="45725" marB="45725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pt-BR" sz="2400" noProof="0" dirty="0"/>
                        <a:t>Febril</a:t>
                      </a:r>
                    </a:p>
                  </a:txBody>
                  <a:tcPr marL="91434" marR="91434" marT="45725" marB="45725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pt-BR" sz="2400" noProof="0" dirty="0"/>
                        <a:t>Fome</a:t>
                      </a:r>
                    </a:p>
                  </a:txBody>
                  <a:tcPr marL="91434" marR="91434" marT="45725" marB="45725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pt-BR" sz="2400" noProof="0" dirty="0"/>
                        <a:t>Eritema</a:t>
                      </a:r>
                    </a:p>
                  </a:txBody>
                  <a:tcPr marL="91434" marR="91434" marT="45725" marB="45725" anchor="ctr"/>
                </a:tc>
                <a:extLst>
                  <a:ext uri="{0D108BD9-81ED-4DB2-BD59-A6C34878D82A}"/>
                </a:extLst>
              </a:tr>
              <a:tr h="82304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400" noProof="0" dirty="0"/>
                        <a:t>Apneia</a:t>
                      </a:r>
                    </a:p>
                  </a:txBody>
                  <a:tcPr marL="91434" marR="91434" marT="45725" marB="45725" anchor="ctr"/>
                </a:tc>
                <a:tc>
                  <a:txBody>
                    <a:bodyPr/>
                    <a:lstStyle/>
                    <a:p>
                      <a:pPr algn="ctr" rtl="0"/>
                      <a:endParaRPr lang="pt-BR" sz="2400" b="0" i="0" u="none" strike="noStrike" kern="1200" cap="none" spc="0" normalizeH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1434" marR="91434" marT="45725" marB="45725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pt-BR" sz="2400" noProof="0" dirty="0"/>
                        <a:t>Quadros infecciosos </a:t>
                      </a:r>
                    </a:p>
                  </a:txBody>
                  <a:tcPr marL="91434" marR="91434" marT="45725" marB="45725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pt-BR" sz="2400" noProof="0" dirty="0"/>
                        <a:t>Infecciosa</a:t>
                      </a:r>
                    </a:p>
                  </a:txBody>
                  <a:tcPr marL="91434" marR="91434" marT="45725" marB="45725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pt-BR" sz="2400" u="none" strike="noStrike" kern="1200" cap="none" spc="0" normalizeH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Cólica</a:t>
                      </a:r>
                      <a:endParaRPr lang="pt-BR" sz="2400" noProof="0" dirty="0"/>
                    </a:p>
                  </a:txBody>
                  <a:tcPr marL="91434" marR="91434" marT="45725" marB="45725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pt-BR" sz="2400" u="none" strike="noStrike" kern="1200" cap="none" spc="0" normalizeH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Icterícia</a:t>
                      </a:r>
                      <a:endParaRPr lang="pt-BR" sz="2400" noProof="0" dirty="0"/>
                    </a:p>
                  </a:txBody>
                  <a:tcPr marL="91434" marR="91434" marT="45725" marB="45725" anchor="ctr"/>
                </a:tc>
                <a:extLst>
                  <a:ext uri="{0D108BD9-81ED-4DB2-BD59-A6C34878D82A}"/>
                </a:extLst>
              </a:tr>
              <a:tr h="79119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400" noProof="0" dirty="0"/>
                        <a:t>Cansaço</a:t>
                      </a:r>
                    </a:p>
                  </a:txBody>
                  <a:tcPr marL="91434" marR="91434" marT="45725" marB="45725" anchor="ctr"/>
                </a:tc>
                <a:tc>
                  <a:txBody>
                    <a:bodyPr/>
                    <a:lstStyle/>
                    <a:p>
                      <a:pPr algn="l" rtl="0"/>
                      <a:endParaRPr lang="pt-BR" sz="2400" noProof="0" dirty="0"/>
                    </a:p>
                  </a:txBody>
                  <a:tcPr marL="91434" marR="91434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2400" noProof="0" dirty="0"/>
                    </a:p>
                  </a:txBody>
                  <a:tcPr marL="91434" marR="91434" marT="45725" marB="45725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pt-BR" sz="2400" noProof="0" dirty="0"/>
                        <a:t>metabólica</a:t>
                      </a:r>
                    </a:p>
                  </a:txBody>
                  <a:tcPr marL="91434" marR="91434" marT="45725" marB="45725" anchor="ctr"/>
                </a:tc>
                <a:tc>
                  <a:txBody>
                    <a:bodyPr/>
                    <a:lstStyle/>
                    <a:p>
                      <a:pPr algn="ctr" rtl="0"/>
                      <a:endParaRPr lang="pt-BR" sz="2400" noProof="0" dirty="0"/>
                    </a:p>
                  </a:txBody>
                  <a:tcPr marL="91434" marR="91434" marT="45725" marB="45725" anchor="ctr"/>
                </a:tc>
                <a:tc>
                  <a:txBody>
                    <a:bodyPr/>
                    <a:lstStyle/>
                    <a:p>
                      <a:pPr algn="ctr" rtl="0"/>
                      <a:endParaRPr lang="pt-BR" sz="2400" noProof="0" dirty="0"/>
                    </a:p>
                  </a:txBody>
                  <a:tcPr marL="91434" marR="91434" marT="45725" marB="45725" anchor="ctr"/>
                </a:tc>
                <a:extLst>
                  <a:ext uri="{0D108BD9-81ED-4DB2-BD59-A6C34878D82A}"/>
                </a:extLst>
              </a:tr>
            </a:tbl>
          </a:graphicData>
        </a:graphic>
      </p:graphicFrame>
      <p:pic>
        <p:nvPicPr>
          <p:cNvPr id="25640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25" y="6061075"/>
            <a:ext cx="18192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m 2" descr="Uma imagem contendo pessoa, objeto&#10;&#10;Descrição gerada automaticamente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76207" y="4849402"/>
            <a:ext cx="2215793" cy="20188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515938" y="246063"/>
            <a:ext cx="11150600" cy="67786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O que leva o </a:t>
            </a:r>
            <a:r>
              <a:rPr lang="pt-BR" dirty="0" err="1"/>
              <a:t>rn</a:t>
            </a:r>
            <a:r>
              <a:rPr lang="pt-BR" dirty="0"/>
              <a:t> ao pronto – socorro ?</a:t>
            </a:r>
          </a:p>
        </p:txBody>
      </p:sp>
      <p:graphicFrame>
        <p:nvGraphicFramePr>
          <p:cNvPr id="6" name="Tabela 5">
            <a:extLst>
              <a:ext uri="{FF2B5EF4-FFF2-40B4-BE49-F238E27FC236}"/>
            </a:extLst>
          </p:cNvPr>
          <p:cNvGraphicFramePr>
            <a:graphicFrameLocks noGrp="1"/>
          </p:cNvGraphicFramePr>
          <p:nvPr/>
        </p:nvGraphicFramePr>
        <p:xfrm>
          <a:off x="188913" y="1139825"/>
          <a:ext cx="11728450" cy="3370263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266264">
                  <a:extLst>
                    <a:ext uri="{9D8B030D-6E8A-4147-A177-3AD203B41FA5}"/>
                  </a:extLst>
                </a:gridCol>
                <a:gridCol w="1972572">
                  <a:extLst>
                    <a:ext uri="{9D8B030D-6E8A-4147-A177-3AD203B41FA5}"/>
                  </a:extLst>
                </a:gridCol>
                <a:gridCol w="2003394">
                  <a:extLst>
                    <a:ext uri="{9D8B030D-6E8A-4147-A177-3AD203B41FA5}"/>
                  </a:extLst>
                </a:gridCol>
                <a:gridCol w="2003395">
                  <a:extLst>
                    <a:ext uri="{9D8B030D-6E8A-4147-A177-3AD203B41FA5}"/>
                  </a:extLst>
                </a:gridCol>
                <a:gridCol w="1828741">
                  <a:extLst>
                    <a:ext uri="{9D8B030D-6E8A-4147-A177-3AD203B41FA5}"/>
                  </a:extLst>
                </a:gridCol>
                <a:gridCol w="1654085">
                  <a:extLst>
                    <a:ext uri="{9D8B030D-6E8A-4147-A177-3AD203B41FA5}"/>
                  </a:extLst>
                </a:gridCol>
              </a:tblGrid>
              <a:tr h="964841">
                <a:tc>
                  <a:txBody>
                    <a:bodyPr/>
                    <a:lstStyle/>
                    <a:p>
                      <a:pPr algn="ctr" rtl="0"/>
                      <a:r>
                        <a:rPr lang="pt-BR" sz="2400" b="1" noProof="0" dirty="0">
                          <a:solidFill>
                            <a:srgbClr val="D15533"/>
                          </a:solidFill>
                        </a:rPr>
                        <a:t>Respiratórias</a:t>
                      </a:r>
                    </a:p>
                  </a:txBody>
                  <a:tcPr marL="91437" marR="91437" marT="45725" marB="45725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pt-BR" sz="2400" noProof="0" dirty="0"/>
                        <a:t>Acidentes</a:t>
                      </a:r>
                    </a:p>
                  </a:txBody>
                  <a:tcPr marL="91437" marR="91437" marT="45725" marB="45725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pt-BR" sz="2400" noProof="0" dirty="0">
                          <a:solidFill>
                            <a:srgbClr val="D15533"/>
                          </a:solidFill>
                        </a:rPr>
                        <a:t>Febre</a:t>
                      </a:r>
                    </a:p>
                  </a:txBody>
                  <a:tcPr marL="91437" marR="91437" marT="45725" marB="45725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pt-BR" sz="2400" noProof="0" dirty="0">
                          <a:solidFill>
                            <a:srgbClr val="D15533"/>
                          </a:solidFill>
                        </a:rPr>
                        <a:t>Convulsões</a:t>
                      </a:r>
                    </a:p>
                  </a:txBody>
                  <a:tcPr marL="91437" marR="91437" marT="45725" marB="45725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pt-BR" sz="2400" noProof="0" dirty="0"/>
                        <a:t>Choro </a:t>
                      </a:r>
                    </a:p>
                  </a:txBody>
                  <a:tcPr marL="91437" marR="91437" marT="45725" marB="45725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pt-BR" sz="2400" noProof="0" dirty="0">
                          <a:solidFill>
                            <a:srgbClr val="D15533"/>
                          </a:solidFill>
                        </a:rPr>
                        <a:t>Lesões de Pele</a:t>
                      </a:r>
                    </a:p>
                  </a:txBody>
                  <a:tcPr marL="91437" marR="91437" marT="45725" marB="45725" anchor="ctr"/>
                </a:tc>
                <a:extLst>
                  <a:ext uri="{0D108BD9-81ED-4DB2-BD59-A6C34878D82A}"/>
                </a:extLst>
              </a:tr>
              <a:tr h="791190">
                <a:tc>
                  <a:txBody>
                    <a:bodyPr/>
                    <a:lstStyle/>
                    <a:p>
                      <a:pPr algn="ctr" rtl="0"/>
                      <a:r>
                        <a:rPr lang="pt-BR" sz="2400" b="1" noProof="0" dirty="0">
                          <a:solidFill>
                            <a:srgbClr val="D15533"/>
                          </a:solidFill>
                        </a:rPr>
                        <a:t>Tosse</a:t>
                      </a:r>
                    </a:p>
                  </a:txBody>
                  <a:tcPr marL="91437" marR="91437" marT="45725" marB="45725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pt-BR" sz="2400" noProof="0" dirty="0"/>
                        <a:t>Quedas </a:t>
                      </a:r>
                    </a:p>
                  </a:txBody>
                  <a:tcPr marL="91437" marR="91437" marT="45725" marB="45725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pt-BR" sz="2400" noProof="0" dirty="0">
                          <a:solidFill>
                            <a:srgbClr val="D15533"/>
                          </a:solidFill>
                        </a:rPr>
                        <a:t>Baixa Ingesta</a:t>
                      </a:r>
                    </a:p>
                  </a:txBody>
                  <a:tcPr marL="91437" marR="91437" marT="45725" marB="45725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pt-BR" sz="2400" noProof="0" dirty="0">
                          <a:solidFill>
                            <a:srgbClr val="D15533"/>
                          </a:solidFill>
                        </a:rPr>
                        <a:t>Febril</a:t>
                      </a:r>
                    </a:p>
                  </a:txBody>
                  <a:tcPr marL="91437" marR="91437" marT="45725" marB="45725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pt-BR" sz="2400" noProof="0" dirty="0"/>
                        <a:t>Fome</a:t>
                      </a:r>
                    </a:p>
                  </a:txBody>
                  <a:tcPr marL="91437" marR="91437" marT="45725" marB="45725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pt-BR" sz="2400" noProof="0" dirty="0"/>
                        <a:t>Eritema</a:t>
                      </a:r>
                    </a:p>
                  </a:txBody>
                  <a:tcPr marL="91437" marR="91437" marT="45725" marB="45725" anchor="ctr"/>
                </a:tc>
                <a:extLst>
                  <a:ext uri="{0D108BD9-81ED-4DB2-BD59-A6C34878D82A}"/>
                </a:extLst>
              </a:tr>
              <a:tr h="82304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400" b="1" noProof="0" dirty="0">
                          <a:solidFill>
                            <a:srgbClr val="D15533"/>
                          </a:solidFill>
                        </a:rPr>
                        <a:t>Apneia</a:t>
                      </a:r>
                    </a:p>
                  </a:txBody>
                  <a:tcPr marL="91437" marR="91437" marT="45725" marB="45725" anchor="ctr"/>
                </a:tc>
                <a:tc>
                  <a:txBody>
                    <a:bodyPr/>
                    <a:lstStyle/>
                    <a:p>
                      <a:pPr algn="ctr" rtl="0"/>
                      <a:endParaRPr lang="pt-BR" sz="2400" b="0" i="0" u="none" strike="noStrike" kern="1200" cap="none" spc="0" normalizeH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1437" marR="91437" marT="45725" marB="45725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pt-BR" sz="2400" noProof="0" dirty="0">
                          <a:solidFill>
                            <a:srgbClr val="D15533"/>
                          </a:solidFill>
                        </a:rPr>
                        <a:t>Quadros infecciosos </a:t>
                      </a:r>
                    </a:p>
                  </a:txBody>
                  <a:tcPr marL="91437" marR="91437" marT="45725" marB="45725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pt-BR" sz="2400" noProof="0" dirty="0">
                          <a:solidFill>
                            <a:srgbClr val="D15533"/>
                          </a:solidFill>
                        </a:rPr>
                        <a:t>Infecciosa</a:t>
                      </a:r>
                    </a:p>
                  </a:txBody>
                  <a:tcPr marL="91437" marR="91437" marT="45725" marB="45725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pt-BR" sz="2400" u="none" strike="noStrike" kern="1200" cap="none" spc="0" normalizeH="0" noProof="0" dirty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Cólica</a:t>
                      </a:r>
                      <a:endParaRPr lang="pt-BR" sz="2400" noProof="0" dirty="0"/>
                    </a:p>
                  </a:txBody>
                  <a:tcPr marL="91437" marR="91437" marT="45725" marB="45725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pt-BR" sz="2400" u="none" strike="noStrike" kern="1200" cap="none" spc="0" normalizeH="0" noProof="0" dirty="0">
                          <a:ln>
                            <a:noFill/>
                          </a:ln>
                          <a:solidFill>
                            <a:srgbClr val="D15533"/>
                          </a:solidFill>
                          <a:effectLst/>
                          <a:uLnTx/>
                          <a:uFillTx/>
                        </a:rPr>
                        <a:t>Icterícia</a:t>
                      </a:r>
                      <a:endParaRPr lang="pt-BR" sz="2400" noProof="0" dirty="0">
                        <a:solidFill>
                          <a:srgbClr val="D15533"/>
                        </a:solidFill>
                      </a:endParaRPr>
                    </a:p>
                  </a:txBody>
                  <a:tcPr marL="91437" marR="91437" marT="45725" marB="45725" anchor="ctr"/>
                </a:tc>
                <a:extLst>
                  <a:ext uri="{0D108BD9-81ED-4DB2-BD59-A6C34878D82A}"/>
                </a:extLst>
              </a:tr>
              <a:tr h="79119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400" noProof="0" dirty="0"/>
                        <a:t>Cansaço</a:t>
                      </a:r>
                    </a:p>
                  </a:txBody>
                  <a:tcPr marL="91437" marR="91437" marT="45725" marB="45725" anchor="ctr"/>
                </a:tc>
                <a:tc>
                  <a:txBody>
                    <a:bodyPr/>
                    <a:lstStyle/>
                    <a:p>
                      <a:pPr algn="l" rtl="0"/>
                      <a:endParaRPr lang="pt-BR" sz="2400" noProof="0" dirty="0"/>
                    </a:p>
                  </a:txBody>
                  <a:tcPr marL="91437" marR="91437" marT="45725" marB="45725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2400" noProof="0" dirty="0"/>
                    </a:p>
                  </a:txBody>
                  <a:tcPr marL="91437" marR="91437" marT="45725" marB="45725" anchor="ctr"/>
                </a:tc>
                <a:tc>
                  <a:txBody>
                    <a:bodyPr/>
                    <a:lstStyle/>
                    <a:p>
                      <a:pPr algn="ctr" rtl="0"/>
                      <a:r>
                        <a:rPr lang="pt-BR" sz="2400" noProof="0" dirty="0">
                          <a:solidFill>
                            <a:srgbClr val="D15533"/>
                          </a:solidFill>
                        </a:rPr>
                        <a:t>metabólica</a:t>
                      </a:r>
                    </a:p>
                  </a:txBody>
                  <a:tcPr marL="91437" marR="91437" marT="45725" marB="45725" anchor="ctr"/>
                </a:tc>
                <a:tc>
                  <a:txBody>
                    <a:bodyPr/>
                    <a:lstStyle/>
                    <a:p>
                      <a:pPr algn="ctr" rtl="0"/>
                      <a:endParaRPr lang="pt-BR" sz="2400" noProof="0" dirty="0"/>
                    </a:p>
                  </a:txBody>
                  <a:tcPr marL="91437" marR="91437" marT="45725" marB="45725" anchor="ctr"/>
                </a:tc>
                <a:tc>
                  <a:txBody>
                    <a:bodyPr/>
                    <a:lstStyle/>
                    <a:p>
                      <a:pPr algn="ctr" rtl="0"/>
                      <a:endParaRPr lang="pt-BR" sz="2400" noProof="0" dirty="0"/>
                    </a:p>
                  </a:txBody>
                  <a:tcPr marL="91437" marR="91437" marT="45725" marB="45725" anchor="ctr"/>
                </a:tc>
                <a:extLst>
                  <a:ext uri="{0D108BD9-81ED-4DB2-BD59-A6C34878D82A}"/>
                </a:extLst>
              </a:tr>
            </a:tbl>
          </a:graphicData>
        </a:graphic>
      </p:graphicFrame>
      <p:pic>
        <p:nvPicPr>
          <p:cNvPr id="27688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25" y="6061075"/>
            <a:ext cx="18192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m 7" descr="Uma imagem contendo pessoa, objeto&#10;&#10;Descrição gerada automaticamente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76207" y="4839128"/>
            <a:ext cx="2215793" cy="20188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515938" y="246063"/>
            <a:ext cx="11150600" cy="67786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/>
              <a:t>O que leva o </a:t>
            </a:r>
            <a:r>
              <a:rPr lang="pt-BR" dirty="0" err="1"/>
              <a:t>rn</a:t>
            </a:r>
            <a:r>
              <a:rPr lang="pt-BR" dirty="0"/>
              <a:t> ao pronto – socorro ?</a:t>
            </a:r>
          </a:p>
        </p:txBody>
      </p:sp>
      <p:pic>
        <p:nvPicPr>
          <p:cNvPr id="29699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25" y="6061075"/>
            <a:ext cx="18192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822325" y="3678238"/>
            <a:ext cx="9801225" cy="677862"/>
          </a:xfrm>
          <a:prstGeom prst="rect">
            <a:avLst/>
          </a:prstGeom>
        </p:spPr>
        <p:txBody>
          <a:bodyPr lIns="0" tIns="0" rIns="0" bIns="0"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pt-BR" dirty="0">
                <a:solidFill>
                  <a:schemeClr val="accent3">
                    <a:lumMod val="50000"/>
                  </a:schemeClr>
                </a:solidFill>
              </a:rPr>
              <a:t>Objetivos dessa aula </a:t>
            </a:r>
          </a:p>
          <a:p>
            <a:pPr marL="514350" indent="-514350" algn="just" fontAlgn="auto">
              <a:lnSpc>
                <a:spcPct val="150000"/>
              </a:lnSpc>
              <a:spcAft>
                <a:spcPts val="0"/>
              </a:spcAft>
              <a:buFontTx/>
              <a:buAutoNum type="arabicPeriod"/>
              <a:defRPr/>
            </a:pPr>
            <a:r>
              <a:rPr lang="pt-BR" dirty="0">
                <a:solidFill>
                  <a:schemeClr val="accent3">
                    <a:lumMod val="50000"/>
                  </a:schemeClr>
                </a:solidFill>
              </a:rPr>
              <a:t>Discutir queixas mais comuns </a:t>
            </a:r>
          </a:p>
          <a:p>
            <a:pPr marL="514350" indent="-514350" algn="just" fontAlgn="auto">
              <a:lnSpc>
                <a:spcPct val="150000"/>
              </a:lnSpc>
              <a:spcAft>
                <a:spcPts val="0"/>
              </a:spcAft>
              <a:buFontTx/>
              <a:buAutoNum type="arabicPeriod"/>
              <a:defRPr/>
            </a:pPr>
            <a:r>
              <a:rPr lang="pt-BR" dirty="0">
                <a:solidFill>
                  <a:schemeClr val="accent3">
                    <a:lumMod val="50000"/>
                  </a:schemeClr>
                </a:solidFill>
              </a:rPr>
              <a:t>Estabelecer critérios de gravidade </a:t>
            </a:r>
          </a:p>
          <a:p>
            <a:pPr marL="514350" indent="-514350" algn="just" fontAlgn="auto">
              <a:lnSpc>
                <a:spcPct val="150000"/>
              </a:lnSpc>
              <a:spcAft>
                <a:spcPts val="0"/>
              </a:spcAft>
              <a:buFontTx/>
              <a:buAutoNum type="arabicPeriod"/>
              <a:defRPr/>
            </a:pPr>
            <a:r>
              <a:rPr lang="pt-BR" dirty="0">
                <a:solidFill>
                  <a:schemeClr val="accent3">
                    <a:lumMod val="50000"/>
                  </a:schemeClr>
                </a:solidFill>
              </a:rPr>
              <a:t>Quando internar um Recém-nascido </a:t>
            </a:r>
          </a:p>
        </p:txBody>
      </p:sp>
      <p:pic>
        <p:nvPicPr>
          <p:cNvPr id="3" name="Imagem 2" descr="Uma imagem contendo colocando, interior, bebê, cama&#10;&#10;Descrição gerada automaticament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9200" y="890588"/>
            <a:ext cx="3541713" cy="362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>
            <a:spLocks noChangeArrowheads="1"/>
          </p:cNvSpPr>
          <p:nvPr/>
        </p:nvSpPr>
        <p:spPr bwMode="auto">
          <a:xfrm>
            <a:off x="123825" y="3951288"/>
            <a:ext cx="1695450" cy="382587"/>
          </a:xfrm>
          <a:prstGeom prst="rect">
            <a:avLst/>
          </a:prstGeom>
          <a:solidFill>
            <a:srgbClr val="FFFF99"/>
          </a:solidFill>
          <a:ln w="127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188" y="525463"/>
            <a:ext cx="11356975" cy="606425"/>
          </a:xfrm>
          <a:solidFill>
            <a:srgbClr val="FFFF99"/>
          </a:solidFill>
        </p:spPr>
        <p:txBody>
          <a:bodyPr/>
          <a:lstStyle/>
          <a:p>
            <a:pPr algn="ctr"/>
            <a:r>
              <a:rPr lang="pt-BR" altLang="pt-BR" sz="2800" cap="none" smtClean="0">
                <a:latin typeface="Abadi Extra Light"/>
              </a:rPr>
              <a:t>DR, MEU BEBÊ DE 5 DIAS DE VIDA ESTÁ MUITO AMARELO!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12713" y="2749550"/>
            <a:ext cx="5603875" cy="1966913"/>
          </a:xfrm>
        </p:spPr>
        <p:txBody>
          <a:bodyPr/>
          <a:lstStyle/>
          <a:p>
            <a:pPr algn="just" fontAlgn="auto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2400" dirty="0">
                <a:latin typeface="Abadi Extra Light" panose="020B0204020104020204" pitchFamily="34" charset="0"/>
              </a:rPr>
              <a:t>Um dos problemas mais frequentes no período neonatal e corresponde à expressão clínica da </a:t>
            </a:r>
            <a:r>
              <a:rPr lang="pt-BR" sz="2400" dirty="0" err="1">
                <a:latin typeface="Abadi Extra Light" panose="020B0204020104020204" pitchFamily="34" charset="0"/>
              </a:rPr>
              <a:t>hiperbilirrubinemia</a:t>
            </a:r>
            <a:r>
              <a:rPr lang="pt-BR" sz="2400" dirty="0">
                <a:latin typeface="Abadi Extra Light" panose="020B0204020104020204" pitchFamily="34" charset="0"/>
              </a:rPr>
              <a:t>.</a:t>
            </a:r>
          </a:p>
          <a:p>
            <a:pPr marL="342900" indent="-342900" algn="just" fontAlgn="auto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Tx/>
              <a:buChar char="-"/>
              <a:defRPr/>
            </a:pPr>
            <a:r>
              <a:rPr lang="pt-BR" sz="2400" dirty="0">
                <a:latin typeface="Abadi Extra Light" panose="020B0204020104020204" pitchFamily="34" charset="0"/>
              </a:rPr>
              <a:t>Indireta </a:t>
            </a:r>
          </a:p>
          <a:p>
            <a:pPr marL="342900" indent="-342900" algn="just" fontAlgn="auto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Tx/>
              <a:buChar char="-"/>
              <a:defRPr/>
            </a:pPr>
            <a:r>
              <a:rPr lang="pt-BR" sz="2400" dirty="0">
                <a:latin typeface="Abadi Extra Light" panose="020B0204020104020204" pitchFamily="34" charset="0"/>
              </a:rPr>
              <a:t>Direta </a:t>
            </a:r>
          </a:p>
        </p:txBody>
      </p:sp>
      <p:sp>
        <p:nvSpPr>
          <p:cNvPr id="5" name="Espaço Reservado para Conteúdo 4">
            <a:extLst>
              <a:ext uri="{FF2B5EF4-FFF2-40B4-BE49-F238E27FC236}"/>
            </a:extLst>
          </p:cNvPr>
          <p:cNvSpPr>
            <a:spLocks noGrp="1"/>
          </p:cNvSpPr>
          <p:nvPr>
            <p:ph idx="15"/>
          </p:nvPr>
        </p:nvSpPr>
        <p:spPr>
          <a:xfrm>
            <a:off x="123825" y="1903413"/>
            <a:ext cx="4630738" cy="4953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2400" b="0" dirty="0">
                <a:solidFill>
                  <a:schemeClr val="tx1"/>
                </a:solidFill>
                <a:latin typeface="Abadi Extra Light" panose="020B0204020104020204" pitchFamily="34" charset="0"/>
              </a:rPr>
              <a:t>Icterícia do recém-nascido</a:t>
            </a:r>
          </a:p>
        </p:txBody>
      </p:sp>
      <p:sp>
        <p:nvSpPr>
          <p:cNvPr id="8" name="Espaço Reservado para Conteúdo 7"/>
          <p:cNvSpPr>
            <a:spLocks noGrp="1"/>
          </p:cNvSpPr>
          <p:nvPr>
            <p:ph idx="19"/>
          </p:nvPr>
        </p:nvSpPr>
        <p:spPr>
          <a:xfrm>
            <a:off x="6299200" y="2058988"/>
            <a:ext cx="5487988" cy="2084387"/>
          </a:xfrm>
        </p:spPr>
        <p:txBody>
          <a:bodyPr/>
          <a:lstStyle/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altLang="pt-BR" sz="2400" smtClean="0">
                <a:latin typeface="Abadi Extra Light"/>
              </a:rPr>
              <a:t>Classificação da hiperbilirrubinemia, de acordo com os níveis de bilirrubina em RN a termo: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altLang="pt-BR" sz="2400" smtClean="0">
                <a:latin typeface="Abadi Extra Light"/>
              </a:rPr>
              <a:t> • Significante: BT sérica &gt;15 – 17 mg/dL  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altLang="pt-BR" sz="2400" smtClean="0">
                <a:latin typeface="Abadi Extra Light"/>
              </a:rPr>
              <a:t>• Grave: BT &gt;25 mg/dL 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altLang="pt-BR" sz="2400" smtClean="0">
                <a:latin typeface="Abadi Extra Light"/>
              </a:rPr>
              <a:t>• Extrema: BT &gt;30 mg/dL</a:t>
            </a:r>
          </a:p>
        </p:txBody>
      </p:sp>
      <p:sp>
        <p:nvSpPr>
          <p:cNvPr id="9" name="Espaço Reservado para Conteúdo 8">
            <a:extLst>
              <a:ext uri="{FF2B5EF4-FFF2-40B4-BE49-F238E27FC236}"/>
            </a:extLst>
          </p:cNvPr>
          <p:cNvSpPr>
            <a:spLocks noGrp="1"/>
          </p:cNvSpPr>
          <p:nvPr>
            <p:ph idx="20"/>
          </p:nvPr>
        </p:nvSpPr>
        <p:spPr>
          <a:xfrm>
            <a:off x="7150100" y="4716463"/>
            <a:ext cx="4929188" cy="1019175"/>
          </a:xfrm>
        </p:spPr>
        <p:txBody>
          <a:bodyPr/>
          <a:lstStyle/>
          <a:p>
            <a:pPr algn="ctr" fontAlgn="auto">
              <a:spcBef>
                <a:spcPts val="600"/>
              </a:spcBef>
              <a:spcAft>
                <a:spcPts val="600"/>
              </a:spcAft>
              <a:defRPr/>
            </a:pPr>
            <a:r>
              <a:rPr lang="pt-BR" sz="2400" b="0" dirty="0">
                <a:solidFill>
                  <a:srgbClr val="FF0000"/>
                </a:solidFill>
                <a:latin typeface="Abadi Extra Light" panose="020B0204020104020204" pitchFamily="34" charset="0"/>
              </a:rPr>
              <a:t>baixa ingesta, perda elevada de peso e desidratação</a:t>
            </a:r>
          </a:p>
        </p:txBody>
      </p:sp>
      <p:pic>
        <p:nvPicPr>
          <p:cNvPr id="31752" name="Espaço Reservado para Imagem 28" descr="Lápis"/>
          <p:cNvPicPr>
            <a:picLocks noGrp="1" noChangeAspect="1"/>
          </p:cNvPicPr>
          <p:nvPr>
            <p:ph type="pic" sz="quarter" idx="2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83200" y="1851025"/>
            <a:ext cx="604838" cy="604838"/>
          </a:xfrm>
        </p:spPr>
      </p:pic>
      <p:pic>
        <p:nvPicPr>
          <p:cNvPr id="31753" name="Imagem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25" y="6061075"/>
            <a:ext cx="18192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4" name="Espaço Reservado para Imagem 28" descr="Lápi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630154">
            <a:off x="6298406" y="4923632"/>
            <a:ext cx="606425" cy="60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47688" y="252413"/>
            <a:ext cx="11356975" cy="585787"/>
          </a:xfrm>
          <a:solidFill>
            <a:srgbClr val="FFFF99"/>
          </a:solidFill>
        </p:spPr>
        <p:txBody>
          <a:bodyPr/>
          <a:lstStyle/>
          <a:p>
            <a:pPr algn="ctr"/>
            <a:r>
              <a:rPr lang="pt-BR" altLang="pt-BR" sz="2800" cap="none" smtClean="0">
                <a:latin typeface="Abadi Extra Light"/>
              </a:rPr>
              <a:t>DR, MEU BEBÊ DE 5 DIAS DE VIDA ESTÁ MUITO AMARELO!</a:t>
            </a:r>
          </a:p>
        </p:txBody>
      </p:sp>
      <p:sp>
        <p:nvSpPr>
          <p:cNvPr id="33795" name="Espaço Reservado para o Número do Slide 3"/>
          <p:cNvSpPr>
            <a:spLocks noGrp="1"/>
          </p:cNvSpPr>
          <p:nvPr>
            <p:ph type="sldNum" sz="quarter" idx="23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D86A02A-9068-44F8-9DBA-2C04BA0062FE}" type="slidenum">
              <a:rPr lang="pt-BR" altLang="pt-BR">
                <a:solidFill>
                  <a:schemeClr val="bg1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pt-BR" altLang="pt-BR">
              <a:solidFill>
                <a:schemeClr val="bg1"/>
              </a:solidFill>
            </a:endParaRPr>
          </a:p>
        </p:txBody>
      </p:sp>
      <p:sp>
        <p:nvSpPr>
          <p:cNvPr id="5" name="Espaço Reservado para Conteúdo 4">
            <a:extLst>
              <a:ext uri="{FF2B5EF4-FFF2-40B4-BE49-F238E27FC236}"/>
            </a:extLst>
          </p:cNvPr>
          <p:cNvSpPr>
            <a:spLocks noGrp="1"/>
          </p:cNvSpPr>
          <p:nvPr>
            <p:ph idx="15"/>
          </p:nvPr>
        </p:nvSpPr>
        <p:spPr>
          <a:xfrm>
            <a:off x="123825" y="1903413"/>
            <a:ext cx="4748213" cy="4953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sz="2400" b="0" dirty="0">
                <a:solidFill>
                  <a:schemeClr val="tx1"/>
                </a:solidFill>
                <a:latin typeface="Abadi Extra Light" panose="020B0204020104020204" pitchFamily="34" charset="0"/>
              </a:rPr>
              <a:t>Fatores de risco</a:t>
            </a:r>
          </a:p>
        </p:txBody>
      </p:sp>
      <p:pic>
        <p:nvPicPr>
          <p:cNvPr id="33797" name="Espaço Reservado para Imagem 28" descr="Lápis"/>
          <p:cNvPicPr>
            <a:picLocks noGrp="1" noChangeAspect="1"/>
          </p:cNvPicPr>
          <p:nvPr>
            <p:ph type="pic" sz="quarter" idx="2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83200" y="1851025"/>
            <a:ext cx="604838" cy="604838"/>
          </a:xfrm>
        </p:spPr>
      </p:pic>
      <p:sp>
        <p:nvSpPr>
          <p:cNvPr id="33798" name="Espaço Reservado para Conteúdo 9"/>
          <p:cNvSpPr>
            <a:spLocks noGrp="1"/>
          </p:cNvSpPr>
          <p:nvPr>
            <p:ph idx="1"/>
          </p:nvPr>
        </p:nvSpPr>
        <p:spPr>
          <a:xfrm>
            <a:off x="6226175" y="989013"/>
            <a:ext cx="6000750" cy="3252787"/>
          </a:xfrm>
        </p:spPr>
        <p:txBody>
          <a:bodyPr/>
          <a:lstStyle/>
          <a:p>
            <a:pPr marL="342900" indent="-342900" algn="just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t-BR" altLang="pt-BR" sz="2400" smtClean="0">
                <a:latin typeface="Abadi Extra Light"/>
              </a:rPr>
              <a:t>Doença hemolítica por Rh ou ABO</a:t>
            </a:r>
          </a:p>
          <a:p>
            <a:pPr marL="342900" indent="-342900" algn="l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t-BR" altLang="pt-BR" sz="2400" smtClean="0">
                <a:latin typeface="Abadi Extra Light"/>
              </a:rPr>
              <a:t>Idade gestacional de 35 ou 36 semanas (independentemente do peso ao nascer)</a:t>
            </a:r>
          </a:p>
          <a:p>
            <a:pPr marL="342900" indent="-342900" algn="just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t-BR" altLang="pt-BR" sz="2400" smtClean="0">
                <a:latin typeface="Abadi Extra Light"/>
              </a:rPr>
              <a:t>Dificuldade no aleitamento materno</a:t>
            </a:r>
          </a:p>
          <a:p>
            <a:pPr marL="342900" indent="-342900" algn="just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t-BR" altLang="pt-BR" sz="2400" smtClean="0">
                <a:latin typeface="Abadi Extra Light"/>
              </a:rPr>
              <a:t>perda de peso &gt;7%</a:t>
            </a:r>
          </a:p>
          <a:p>
            <a:pPr marL="342900" indent="-342900" algn="just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t-BR" altLang="pt-BR" sz="2400" smtClean="0">
                <a:latin typeface="Abadi Extra Light"/>
              </a:rPr>
              <a:t>Irmão tratado com fototerapia  </a:t>
            </a:r>
          </a:p>
          <a:p>
            <a:pPr marL="342900" indent="-342900" algn="just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t-BR" altLang="pt-BR" sz="2400" smtClean="0">
                <a:latin typeface="Abadi Extra Light"/>
              </a:rPr>
              <a:t>Descendência asiática </a:t>
            </a:r>
          </a:p>
          <a:p>
            <a:pPr marL="342900" indent="-342900" algn="just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t-BR" altLang="pt-BR" sz="2400" smtClean="0">
                <a:latin typeface="Abadi Extra Light"/>
              </a:rPr>
              <a:t>Presença de cefalo-hematoma ou equimoses </a:t>
            </a:r>
          </a:p>
          <a:p>
            <a:pPr marL="342900" indent="-342900" algn="just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pt-BR" altLang="pt-BR" sz="2400" smtClean="0">
                <a:latin typeface="Abadi Extra Light"/>
              </a:rPr>
              <a:t>Deficiência de G6PD</a:t>
            </a:r>
          </a:p>
        </p:txBody>
      </p:sp>
      <p:sp>
        <p:nvSpPr>
          <p:cNvPr id="18" name="Retângulo 17">
            <a:extLst>
              <a:ext uri="{FF2B5EF4-FFF2-40B4-BE49-F238E27FC236}"/>
            </a:extLst>
          </p:cNvPr>
          <p:cNvSpPr/>
          <p:nvPr/>
        </p:nvSpPr>
        <p:spPr>
          <a:xfrm>
            <a:off x="5807075" y="4735513"/>
            <a:ext cx="6384925" cy="16160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buFontTx/>
              <a:buChar char="-"/>
            </a:pPr>
            <a:r>
              <a:rPr lang="pt-BR" altLang="pt-BR" sz="2000">
                <a:latin typeface="Abadi Extra Light"/>
              </a:rPr>
              <a:t>(zona 1) está associada a valores de BI que variam de 4 a 8 mg/dL </a:t>
            </a:r>
          </a:p>
          <a:p>
            <a:pPr eaLnBrk="1" hangingPunct="1">
              <a:buFontTx/>
              <a:buChar char="-"/>
            </a:pPr>
            <a:r>
              <a:rPr lang="pt-BR" altLang="pt-BR" sz="2000">
                <a:latin typeface="Abadi Extra Light"/>
              </a:rPr>
              <a:t>(zona 2) corresponde a valores desde 5 até 12 mg/dL. </a:t>
            </a:r>
          </a:p>
          <a:p>
            <a:pPr eaLnBrk="1" hangingPunct="1">
              <a:buFontTx/>
              <a:buChar char="-"/>
            </a:pPr>
            <a:r>
              <a:rPr lang="pt-BR" altLang="pt-BR" sz="2000">
                <a:latin typeface="Abadi Extra Light"/>
              </a:rPr>
              <a:t>(zona 3) podem apresentar BI superior a 15 mg/dL.</a:t>
            </a:r>
          </a:p>
        </p:txBody>
      </p:sp>
      <p:pic>
        <p:nvPicPr>
          <p:cNvPr id="33800" name="Imagem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863" y="2752725"/>
            <a:ext cx="5189537" cy="398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Conector reto 5">
            <a:extLst>
              <a:ext uri="{FF2B5EF4-FFF2-40B4-BE49-F238E27FC236}"/>
            </a:extLst>
          </p:cNvPr>
          <p:cNvCxnSpPr>
            <a:cxnSpLocks/>
          </p:cNvCxnSpPr>
          <p:nvPr/>
        </p:nvCxnSpPr>
        <p:spPr>
          <a:xfrm>
            <a:off x="944563" y="5033963"/>
            <a:ext cx="1757362" cy="0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sultado de imagem para ictericia neonat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2463" y="542925"/>
            <a:ext cx="3840162" cy="2651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3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25" y="6061075"/>
            <a:ext cx="18192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144463" y="1827213"/>
            <a:ext cx="11150600" cy="3970337"/>
          </a:xfrm>
          <a:prstGeom prst="rect">
            <a:avLst/>
          </a:prstGeom>
        </p:spPr>
        <p:txBody>
          <a:bodyPr lIns="0" tIns="0" rIns="0" bIns="0" anchor="b"/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altLang="pt-BR" sz="2000">
                <a:latin typeface="Abadi Extra Light"/>
              </a:rPr>
              <a:t>EXAMES LABORATORIAIS </a:t>
            </a:r>
          </a:p>
          <a:p>
            <a:pPr algn="just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altLang="pt-BR" sz="2000">
                <a:latin typeface="Abadi Extra Light"/>
              </a:rPr>
              <a:t>BILIRRUBINA TOTAL E FRAÇÕES INDIRETA E DIRETA </a:t>
            </a:r>
          </a:p>
          <a:p>
            <a:pPr algn="just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altLang="pt-BR" sz="2000">
                <a:latin typeface="Abadi Extra Light"/>
              </a:rPr>
              <a:t>HEMOGLOBINA, HEMATÓCRITO, RETICULÓCITOS</a:t>
            </a:r>
          </a:p>
          <a:p>
            <a:pPr algn="just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altLang="pt-BR" sz="2000">
                <a:latin typeface="Abadi Extra Light"/>
              </a:rPr>
              <a:t>TIPAGEM SANGUÍNEA DA MÃE E RN , COOMBS DIRETO NO SANGUE DO RN </a:t>
            </a:r>
          </a:p>
          <a:p>
            <a:pPr algn="just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altLang="pt-BR" sz="2000">
                <a:latin typeface="Abadi Extra Light"/>
              </a:rPr>
              <a:t>PESQUISA DE ANTICORPOS ANTI-D (COOMBS INDIRETO) SE MÃE RH NEGATIVO </a:t>
            </a:r>
          </a:p>
          <a:p>
            <a:pPr algn="just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altLang="pt-BR" sz="2000">
                <a:latin typeface="Abadi Extra Light"/>
              </a:rPr>
              <a:t>DOSAGEM SANGUÍNEA QUANTITATIVA DE GLICOSE-6-FOSFATO DESIDROGENASE </a:t>
            </a:r>
          </a:p>
          <a:p>
            <a:pPr algn="just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altLang="pt-BR" sz="2000">
                <a:latin typeface="Abadi Extra Light"/>
              </a:rPr>
              <a:t>DOSAGEM SANGUÍNEA DE HORMÔNIO TIREOIDIANO E TSH (TESTE DO PEZINHO)</a:t>
            </a:r>
            <a:endParaRPr lang="pt-BR" altLang="pt-BR" sz="2000">
              <a:solidFill>
                <a:srgbClr val="316857"/>
              </a:solidFill>
              <a:latin typeface="Abadi Extra Light"/>
            </a:endParaRPr>
          </a:p>
        </p:txBody>
      </p:sp>
      <p:sp>
        <p:nvSpPr>
          <p:cNvPr id="6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47688" y="127000"/>
            <a:ext cx="11356975" cy="585788"/>
          </a:xfrm>
          <a:solidFill>
            <a:srgbClr val="FFFF99"/>
          </a:solidFill>
        </p:spPr>
        <p:txBody>
          <a:bodyPr/>
          <a:lstStyle/>
          <a:p>
            <a:pPr algn="ctr"/>
            <a:r>
              <a:rPr lang="pt-BR" altLang="pt-BR" sz="2800" cap="none" smtClean="0">
                <a:latin typeface="Abadi Extra Light"/>
              </a:rPr>
              <a:t>DR, MEU BEBÊ DE 5 DIAS DE VIDA ESTÁ MUITO AMARELO</a:t>
            </a:r>
            <a:r>
              <a:rPr lang="pt-BR" altLang="pt-BR" cap="none" smtClean="0">
                <a:latin typeface="Abadi Extra Light"/>
              </a:rPr>
              <a:t>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Resultado de imagem para nomograma de bhutani fototerap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" y="865188"/>
            <a:ext cx="11150600" cy="574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1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25" y="6061075"/>
            <a:ext cx="18192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47688" y="252413"/>
            <a:ext cx="11356975" cy="585787"/>
          </a:xfrm>
          <a:solidFill>
            <a:srgbClr val="FFFF99"/>
          </a:solidFill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>
                <a:latin typeface="Abadi Extra Light" panose="020B0204020104020204" pitchFamily="34" charset="0"/>
              </a:rPr>
              <a:t>Nomograma de </a:t>
            </a:r>
            <a:r>
              <a:rPr lang="pt-BR" dirty="0" err="1">
                <a:latin typeface="Abadi Extra Light" panose="020B0204020104020204" pitchFamily="34" charset="0"/>
              </a:rPr>
              <a:t>bhutani</a:t>
            </a:r>
            <a:endParaRPr lang="pt-BR" dirty="0">
              <a:latin typeface="Abadi Extra Light" panose="020B0204020104020204" pitchFamily="34" charset="0"/>
            </a:endParaRPr>
          </a:p>
        </p:txBody>
      </p:sp>
      <p:sp>
        <p:nvSpPr>
          <p:cNvPr id="7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520700" y="1293813"/>
            <a:ext cx="11150600" cy="3794125"/>
          </a:xfrm>
          <a:prstGeom prst="rect">
            <a:avLst/>
          </a:prstGeom>
        </p:spPr>
        <p:txBody>
          <a:bodyPr lIns="0" tIns="0" rIns="0" bIns="0"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 fontAlgn="auto">
              <a:lnSpc>
                <a:spcPct val="150000"/>
              </a:lnSpc>
              <a:spcAft>
                <a:spcPts val="0"/>
              </a:spcAft>
              <a:defRPr/>
            </a:pPr>
            <a:endParaRPr lang="pt-BR" sz="2400" b="0" dirty="0">
              <a:solidFill>
                <a:schemeClr val="accent3">
                  <a:lumMod val="50000"/>
                </a:schemeClr>
              </a:solidFill>
              <a:latin typeface="Abadi Extra Light" panose="020B0204020104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o Explicativo: Seta para a Direita 9">
            <a:extLst>
              <a:ext uri="{FF2B5EF4-FFF2-40B4-BE49-F238E27FC236}"/>
            </a:extLst>
          </p:cNvPr>
          <p:cNvSpPr/>
          <p:nvPr/>
        </p:nvSpPr>
        <p:spPr>
          <a:xfrm>
            <a:off x="1333500" y="4364038"/>
            <a:ext cx="4165600" cy="1058862"/>
          </a:xfrm>
          <a:prstGeom prst="rightArrowCallou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pic>
        <p:nvPicPr>
          <p:cNvPr id="39939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25" y="6061075"/>
            <a:ext cx="18192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527050" y="2000250"/>
            <a:ext cx="11356975" cy="1589088"/>
          </a:xfrm>
          <a:prstGeom prst="rect">
            <a:avLst/>
          </a:prstGeom>
        </p:spPr>
        <p:txBody>
          <a:bodyPr lIns="0" tIns="0" rIns="0" bIns="0"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pt-BR" sz="2400" b="0" dirty="0">
                <a:latin typeface="Abadi Extra Light" panose="020B0204020104020204" pitchFamily="34" charset="0"/>
              </a:rPr>
              <a:t>recém-nascido apático, com dificuldade respiratória, sucção débil ou  ausente, sangue nas fezes ou vômitos, cianose, apneia, febre (acima de 38) ou hipotermia (abaixo de 35,5 / 36º)</a:t>
            </a:r>
            <a:endParaRPr lang="pt-BR" sz="2400" b="0" dirty="0">
              <a:solidFill>
                <a:schemeClr val="accent3">
                  <a:lumMod val="50000"/>
                </a:schemeClr>
              </a:solidFill>
              <a:latin typeface="Abadi Extra Light" panose="020B0204020104020204" pitchFamily="34" charset="0"/>
            </a:endParaRPr>
          </a:p>
        </p:txBody>
      </p:sp>
      <p:sp>
        <p:nvSpPr>
          <p:cNvPr id="6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47688" y="201613"/>
            <a:ext cx="11356975" cy="585787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pt-BR" altLang="pt-BR" sz="2800" cap="none" smtClean="0">
                <a:latin typeface="Abadi Extra Light"/>
              </a:rPr>
              <a:t>DR, MEU BEBÊ DE ESTÁ MUITO MOLINHO E PAROU DE MAMAR</a:t>
            </a:r>
            <a:r>
              <a:rPr lang="pt-BR" altLang="pt-BR" cap="none" smtClean="0">
                <a:latin typeface="Abadi Extra Light"/>
              </a:rPr>
              <a:t> !</a:t>
            </a:r>
          </a:p>
        </p:txBody>
      </p:sp>
      <p:sp>
        <p:nvSpPr>
          <p:cNvPr id="7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547688" y="973138"/>
            <a:ext cx="3028950" cy="102711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txBody>
          <a:bodyPr lIns="0" tIns="0" rIns="0" bIns="0"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pt-BR" sz="2400" b="0" dirty="0">
                <a:latin typeface="Abadi Extra Light" panose="020B0204020104020204" pitchFamily="34" charset="0"/>
              </a:rPr>
              <a:t>Sinais de gravidade </a:t>
            </a:r>
            <a:endParaRPr lang="pt-BR" sz="2400" b="0" dirty="0">
              <a:solidFill>
                <a:schemeClr val="accent3">
                  <a:lumMod val="50000"/>
                </a:schemeClr>
              </a:solidFill>
              <a:latin typeface="Abadi Extra Light" panose="020B0204020104020204" pitchFamily="34" charset="0"/>
            </a:endParaRPr>
          </a:p>
        </p:txBody>
      </p:sp>
      <p:sp>
        <p:nvSpPr>
          <p:cNvPr id="9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1439863" y="4584700"/>
            <a:ext cx="2486025" cy="496888"/>
          </a:xfrm>
          <a:prstGeom prst="rect">
            <a:avLst/>
          </a:prstGeom>
        </p:spPr>
        <p:txBody>
          <a:bodyPr lIns="0" tIns="0" rIns="0" bIns="0"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pt-BR" sz="2400" dirty="0">
                <a:latin typeface="Abadi Extra Light" panose="020B0204020104020204" pitchFamily="34" charset="0"/>
              </a:rPr>
              <a:t>INTERNAÇÃO </a:t>
            </a:r>
          </a:p>
        </p:txBody>
      </p:sp>
      <p:pic>
        <p:nvPicPr>
          <p:cNvPr id="6146" name="Picture 2" descr="Resultado de imagem para bebe hipoativo significad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563" y="3578225"/>
            <a:ext cx="4826000" cy="2714625"/>
          </a:xfrm>
          <a:prstGeom prst="rect">
            <a:avLst/>
          </a:prstGeom>
          <a:noFill/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45" name="Retângulo 1"/>
          <p:cNvSpPr>
            <a:spLocks noChangeArrowheads="1"/>
          </p:cNvSpPr>
          <p:nvPr/>
        </p:nvSpPr>
        <p:spPr bwMode="auto">
          <a:xfrm>
            <a:off x="8959850" y="6399213"/>
            <a:ext cx="22701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sz="2000">
                <a:latin typeface="Abadi Extra Light"/>
              </a:rPr>
              <a:t>Schooler et al, 2017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Resultado de imagem para bebe hipoativo significad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0688" y="249238"/>
            <a:ext cx="3584575" cy="2786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987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25" y="6061075"/>
            <a:ext cx="18192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8" name="Título 1"/>
          <p:cNvSpPr txBox="1">
            <a:spLocks/>
          </p:cNvSpPr>
          <p:nvPr/>
        </p:nvSpPr>
        <p:spPr bwMode="auto">
          <a:xfrm>
            <a:off x="825500" y="3057525"/>
            <a:ext cx="9340850" cy="265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</a:pPr>
            <a:r>
              <a:rPr lang="pt-BR" altLang="pt-BR" sz="2800">
                <a:latin typeface="Abadi Extra Light"/>
              </a:rPr>
              <a:t>Hemograma, PCR, Hemocultura , </a:t>
            </a:r>
          </a:p>
          <a:p>
            <a:pPr algn="just" eaLnBrk="1" hangingPunct="1">
              <a:lnSpc>
                <a:spcPct val="150000"/>
              </a:lnSpc>
            </a:pPr>
            <a:r>
              <a:rPr lang="pt-BR" altLang="pt-BR" sz="2800">
                <a:latin typeface="Abadi Extra Light"/>
              </a:rPr>
              <a:t>Glicemia Capilar, eletrólitos</a:t>
            </a:r>
          </a:p>
          <a:p>
            <a:pPr algn="just" eaLnBrk="1" hangingPunct="1">
              <a:lnSpc>
                <a:spcPct val="150000"/>
              </a:lnSpc>
            </a:pPr>
            <a:r>
              <a:rPr lang="pt-BR" altLang="pt-BR" sz="2800">
                <a:latin typeface="Abadi Extra Light"/>
              </a:rPr>
              <a:t>Raio X De Tórax </a:t>
            </a:r>
          </a:p>
          <a:p>
            <a:pPr algn="just" eaLnBrk="1" hangingPunct="1">
              <a:lnSpc>
                <a:spcPct val="150000"/>
              </a:lnSpc>
            </a:pPr>
            <a:r>
              <a:rPr lang="pt-BR" altLang="pt-BR" sz="2800">
                <a:latin typeface="Abadi Extra Light"/>
              </a:rPr>
              <a:t>Punção Lombar</a:t>
            </a:r>
          </a:p>
          <a:p>
            <a:pPr algn="just" eaLnBrk="1" hangingPunct="1">
              <a:lnSpc>
                <a:spcPct val="150000"/>
              </a:lnSpc>
            </a:pPr>
            <a:r>
              <a:rPr lang="pt-BR" altLang="pt-BR" sz="2800">
                <a:latin typeface="Abadi Extra Light"/>
              </a:rPr>
              <a:t>Sumário De Urina Urocultura por sondagem vesical ou punção supra púbica</a:t>
            </a:r>
          </a:p>
        </p:txBody>
      </p:sp>
      <p:sp>
        <p:nvSpPr>
          <p:cNvPr id="6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47688" y="201613"/>
            <a:ext cx="11356975" cy="585787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pt-BR" altLang="pt-BR" sz="2800" cap="none" smtClean="0">
                <a:latin typeface="Abadi Extra Light"/>
              </a:rPr>
              <a:t>DR, MEU BEBÊ DE ESTÁ MUITO MOLINHO E PAROU DE MAMAR !</a:t>
            </a:r>
          </a:p>
        </p:txBody>
      </p:sp>
      <p:sp>
        <p:nvSpPr>
          <p:cNvPr id="7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547688" y="1146175"/>
            <a:ext cx="4557712" cy="4111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txBody>
          <a:bodyPr lIns="0" tIns="0" rIns="0" bIns="0"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pt-BR" sz="2400" b="0" dirty="0">
                <a:latin typeface="Abadi Extra Light" panose="020B0204020104020204" pitchFamily="34" charset="0"/>
              </a:rPr>
              <a:t>EXAMES LABORATORIAS</a:t>
            </a:r>
            <a:endParaRPr lang="pt-BR" sz="2400" b="0" dirty="0">
              <a:solidFill>
                <a:schemeClr val="accent3">
                  <a:lumMod val="50000"/>
                </a:schemeClr>
              </a:solidFill>
              <a:latin typeface="Abadi Extra Light" panose="020B0204020104020204" pitchFamily="34" charset="0"/>
            </a:endParaRPr>
          </a:p>
        </p:txBody>
      </p:sp>
      <p:sp>
        <p:nvSpPr>
          <p:cNvPr id="41991" name="Retângulo 8"/>
          <p:cNvSpPr>
            <a:spLocks noChangeArrowheads="1"/>
          </p:cNvSpPr>
          <p:nvPr/>
        </p:nvSpPr>
        <p:spPr bwMode="auto">
          <a:xfrm>
            <a:off x="8959850" y="6399213"/>
            <a:ext cx="22701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sz="2000">
                <a:latin typeface="Abadi Extra Light"/>
              </a:rPr>
              <a:t>Schooler et al, 2017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25" y="6061075"/>
            <a:ext cx="18192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47688" y="201613"/>
            <a:ext cx="11356975" cy="585787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pt-BR" altLang="pt-BR" sz="2800" cap="none" smtClean="0">
                <a:latin typeface="Abadi Extra Light"/>
              </a:rPr>
              <a:t>DR, MEU BEBÊ DE ESTÁ MUITO MOLINHO E PAROU DE MAMAR !</a:t>
            </a:r>
          </a:p>
        </p:txBody>
      </p:sp>
      <p:sp>
        <p:nvSpPr>
          <p:cNvPr id="7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3656013" y="1019175"/>
            <a:ext cx="4556125" cy="4111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txBody>
          <a:bodyPr lIns="0" tIns="0" rIns="0" bIns="0"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pt-BR" sz="2400" b="0" dirty="0">
                <a:latin typeface="Abadi Extra Light" panose="020B0204020104020204" pitchFamily="34" charset="0"/>
              </a:rPr>
              <a:t>Febre, </a:t>
            </a:r>
            <a:r>
              <a:rPr lang="pt-BR" sz="2400" b="0" dirty="0" err="1">
                <a:latin typeface="Abadi Extra Light" panose="020B0204020104020204" pitchFamily="34" charset="0"/>
              </a:rPr>
              <a:t>hipoatividade</a:t>
            </a:r>
            <a:endParaRPr lang="pt-BR" sz="2400" b="0" dirty="0">
              <a:solidFill>
                <a:schemeClr val="accent3">
                  <a:lumMod val="50000"/>
                </a:schemeClr>
              </a:solidFill>
              <a:latin typeface="Abadi Extra Light" panose="020B0204020104020204" pitchFamily="34" charset="0"/>
            </a:endParaRPr>
          </a:p>
        </p:txBody>
      </p:sp>
      <p:sp>
        <p:nvSpPr>
          <p:cNvPr id="9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760413" y="1662113"/>
            <a:ext cx="5022850" cy="41116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txBody>
          <a:bodyPr lIns="0" tIns="0" rIns="0" bIns="0"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pt-BR" sz="2400" b="0" dirty="0">
                <a:latin typeface="Abadi Extra Light" panose="020B0204020104020204" pitchFamily="34" charset="0"/>
              </a:rPr>
              <a:t>Baixa ingesta</a:t>
            </a:r>
            <a:endParaRPr lang="pt-BR" sz="2400" b="0" dirty="0">
              <a:solidFill>
                <a:schemeClr val="accent3">
                  <a:lumMod val="50000"/>
                </a:schemeClr>
              </a:solidFill>
              <a:latin typeface="Abadi Extra Light" panose="020B0204020104020204" pitchFamily="34" charset="0"/>
            </a:endParaRPr>
          </a:p>
        </p:txBody>
      </p:sp>
      <p:sp>
        <p:nvSpPr>
          <p:cNvPr id="10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6545263" y="1662113"/>
            <a:ext cx="4953000" cy="411162"/>
          </a:xfrm>
          <a:prstGeom prst="rect">
            <a:avLst/>
          </a:prstGeom>
          <a:solidFill>
            <a:srgbClr val="D15533"/>
          </a:solidFill>
          <a:ln>
            <a:solidFill>
              <a:srgbClr val="FF0000"/>
            </a:solidFill>
          </a:ln>
        </p:spPr>
        <p:txBody>
          <a:bodyPr lIns="0" tIns="0" rIns="0" bIns="0"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pt-BR" sz="2400" b="0" dirty="0">
                <a:solidFill>
                  <a:schemeClr val="bg1"/>
                </a:solidFill>
                <a:latin typeface="Abadi Extra Light" panose="020B0204020104020204" pitchFamily="34" charset="0"/>
              </a:rPr>
              <a:t>Quadro infeccioso</a:t>
            </a:r>
          </a:p>
        </p:txBody>
      </p:sp>
      <p:sp>
        <p:nvSpPr>
          <p:cNvPr id="11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760413" y="2306638"/>
            <a:ext cx="5022850" cy="3268662"/>
          </a:xfrm>
          <a:prstGeom prst="rect">
            <a:avLst/>
          </a:prstGeom>
          <a:solidFill>
            <a:schemeClr val="bg2"/>
          </a:solidFill>
          <a:ln>
            <a:solidFill>
              <a:srgbClr val="FF0000"/>
            </a:solidFill>
          </a:ln>
        </p:spPr>
        <p:txBody>
          <a:bodyPr lIns="0" tIns="0" rIns="0" bIns="0"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b="0" cap="none" dirty="0">
                <a:latin typeface="Abadi Extra Light" panose="020B0204020104020204" pitchFamily="34" charset="0"/>
              </a:rPr>
              <a:t>Primigesta, parto cesáreo</a:t>
            </a:r>
          </a:p>
          <a:p>
            <a:pPr marL="342900" indent="-34290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b="0" cap="none" dirty="0">
                <a:latin typeface="Abadi Extra Light" panose="020B0204020104020204" pitchFamily="34" charset="0"/>
              </a:rPr>
              <a:t>Sinais de desidratação</a:t>
            </a:r>
          </a:p>
          <a:p>
            <a:pPr marL="342900" indent="-34290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b="0" cap="none" dirty="0">
                <a:latin typeface="Abadi Extra Light" panose="020B0204020104020204" pitchFamily="34" charset="0"/>
              </a:rPr>
              <a:t>dificuldade de amamentação mamas cheias fissuras pouco leite </a:t>
            </a:r>
            <a:r>
              <a:rPr lang="pt-BR" sz="2400" b="0" cap="none" dirty="0" err="1">
                <a:latin typeface="Abadi Extra Light" panose="020B0204020104020204" pitchFamily="34" charset="0"/>
              </a:rPr>
              <a:t>mamoplastia</a:t>
            </a:r>
            <a:r>
              <a:rPr lang="pt-BR" sz="2400" b="0" cap="none" dirty="0">
                <a:latin typeface="Abadi Extra Light" panose="020B0204020104020204" pitchFamily="34" charset="0"/>
              </a:rPr>
              <a:t> prótese mamária </a:t>
            </a:r>
          </a:p>
          <a:p>
            <a:pPr marL="342900" indent="-34290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b="0" cap="none" dirty="0">
                <a:latin typeface="Abadi Extra Light" panose="020B0204020104020204" pitchFamily="34" charset="0"/>
              </a:rPr>
              <a:t>RN com fenda palatina </a:t>
            </a:r>
            <a:r>
              <a:rPr lang="pt-BR" sz="2400" b="0" cap="none" dirty="0" err="1">
                <a:latin typeface="Abadi Extra Light" panose="020B0204020104020204" pitchFamily="34" charset="0"/>
              </a:rPr>
              <a:t>micrognatia</a:t>
            </a:r>
            <a:r>
              <a:rPr lang="pt-BR" sz="2400" b="0" cap="none" dirty="0">
                <a:latin typeface="Abadi Extra Light" panose="020B0204020104020204" pitchFamily="34" charset="0"/>
              </a:rPr>
              <a:t> síndrome de </a:t>
            </a:r>
            <a:r>
              <a:rPr lang="pt-BR" sz="2400" b="0" cap="none" dirty="0" err="1">
                <a:latin typeface="Abadi Extra Light" panose="020B0204020104020204" pitchFamily="34" charset="0"/>
              </a:rPr>
              <a:t>down</a:t>
            </a:r>
            <a:endParaRPr lang="pt-BR" sz="2400" b="0" cap="none" dirty="0">
              <a:latin typeface="Abadi Extra Light" panose="020B0204020104020204" pitchFamily="34" charset="0"/>
            </a:endParaRPr>
          </a:p>
          <a:p>
            <a:pPr marL="342900" indent="-34290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b="0" cap="none" dirty="0">
                <a:latin typeface="Abadi Extra Light" panose="020B0204020104020204" pitchFamily="34" charset="0"/>
              </a:rPr>
              <a:t>RN GIG ou PIG</a:t>
            </a:r>
          </a:p>
          <a:p>
            <a:pPr marL="342900" indent="-34290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sz="2400" b="0" cap="none" dirty="0">
              <a:solidFill>
                <a:schemeClr val="accent3">
                  <a:lumMod val="50000"/>
                </a:schemeClr>
              </a:solidFill>
              <a:latin typeface="Abadi Extra Light" panose="020B0204020104020204" pitchFamily="34" charset="0"/>
            </a:endParaRPr>
          </a:p>
        </p:txBody>
      </p:sp>
      <p:sp>
        <p:nvSpPr>
          <p:cNvPr id="12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6545263" y="2192338"/>
            <a:ext cx="4953000" cy="3382962"/>
          </a:xfrm>
          <a:prstGeom prst="rect">
            <a:avLst/>
          </a:prstGeom>
          <a:solidFill>
            <a:srgbClr val="FFFF99"/>
          </a:solidFill>
          <a:ln>
            <a:solidFill>
              <a:srgbClr val="FF0000"/>
            </a:solidFill>
          </a:ln>
        </p:spPr>
        <p:txBody>
          <a:bodyPr lIns="0" tIns="0" rIns="0" bIns="0"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b="0" cap="none" dirty="0">
                <a:latin typeface="Abadi Extra Light" panose="020B0204020104020204" pitchFamily="34" charset="0"/>
              </a:rPr>
              <a:t>História obstétrica – bolsa rota</a:t>
            </a:r>
          </a:p>
          <a:p>
            <a:pPr marL="342900" indent="-34290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b="0" cap="none" dirty="0">
                <a:latin typeface="Abadi Extra Light" panose="020B0204020104020204" pitchFamily="34" charset="0"/>
              </a:rPr>
              <a:t>Quadro infeccioso na gestação</a:t>
            </a:r>
          </a:p>
          <a:p>
            <a:pPr marL="342900" indent="-34290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b="0" cap="none" dirty="0">
                <a:latin typeface="Abadi Extra Light" panose="020B0204020104020204" pitchFamily="34" charset="0"/>
              </a:rPr>
              <a:t>Parto prematuro </a:t>
            </a:r>
          </a:p>
          <a:p>
            <a:pPr marL="342900" indent="-34290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b="0" cap="none" dirty="0">
                <a:latin typeface="Abadi Extra Light" panose="020B0204020104020204" pitchFamily="34" charset="0"/>
              </a:rPr>
              <a:t>Distensão abdominal</a:t>
            </a:r>
          </a:p>
          <a:p>
            <a:pPr marL="342900" indent="-34290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b="0" cap="none" dirty="0">
                <a:latin typeface="Abadi Extra Light" panose="020B0204020104020204" pitchFamily="34" charset="0"/>
              </a:rPr>
              <a:t>Enchimento capilar </a:t>
            </a:r>
            <a:r>
              <a:rPr lang="pt-BR" sz="2400" b="0" cap="none" dirty="0" err="1">
                <a:latin typeface="Abadi Extra Light" panose="020B0204020104020204" pitchFamily="34" charset="0"/>
              </a:rPr>
              <a:t>lentificado</a:t>
            </a:r>
            <a:r>
              <a:rPr lang="pt-BR" sz="2400" b="0" cap="none" dirty="0">
                <a:latin typeface="Abadi Extra Light" panose="020B0204020104020204" pitchFamily="34" charset="0"/>
              </a:rPr>
              <a:t> </a:t>
            </a:r>
          </a:p>
          <a:p>
            <a:pPr marL="342900" indent="-34290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b="0" cap="none" dirty="0">
                <a:latin typeface="Abadi Extra Light" panose="020B0204020104020204" pitchFamily="34" charset="0"/>
              </a:rPr>
              <a:t>Apneia </a:t>
            </a:r>
          </a:p>
          <a:p>
            <a:pPr marL="342900" indent="-34290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b="0" cap="none" dirty="0">
                <a:latin typeface="Abadi Extra Light" panose="020B0204020104020204" pitchFamily="34" charset="0"/>
              </a:rPr>
              <a:t>Desconforto Respiratório</a:t>
            </a:r>
          </a:p>
          <a:p>
            <a:pPr marL="342900" indent="-34290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b="0" cap="none" dirty="0">
                <a:latin typeface="Abadi Extra Light" panose="020B0204020104020204" pitchFamily="34" charset="0"/>
              </a:rPr>
              <a:t>Vômitos </a:t>
            </a:r>
          </a:p>
          <a:p>
            <a:pPr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pt-BR" sz="2400" b="0" cap="none" dirty="0">
              <a:solidFill>
                <a:schemeClr val="accent3">
                  <a:lumMod val="50000"/>
                </a:schemeClr>
              </a:solidFill>
              <a:latin typeface="Abadi Extra Light" panose="020B0204020104020204" pitchFamily="34" charset="0"/>
            </a:endParaRPr>
          </a:p>
        </p:txBody>
      </p:sp>
      <p:sp>
        <p:nvSpPr>
          <p:cNvPr id="44041" name="Retângulo 1"/>
          <p:cNvSpPr>
            <a:spLocks noChangeArrowheads="1"/>
          </p:cNvSpPr>
          <p:nvPr/>
        </p:nvSpPr>
        <p:spPr bwMode="auto">
          <a:xfrm>
            <a:off x="8491538" y="6346825"/>
            <a:ext cx="3475037" cy="4000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sz="200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Susanna Esposito et al, 2018.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25" y="6061075"/>
            <a:ext cx="18192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547688" y="201613"/>
            <a:ext cx="11356975" cy="585787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pt-BR" altLang="pt-BR" sz="2800" cap="none" smtClean="0">
                <a:latin typeface="Abadi Extra Light"/>
              </a:rPr>
              <a:t>DR, MEU BEBÊ DE ESTÁ MUITO MOLINHO E PAROU DE MAMAR !</a:t>
            </a:r>
          </a:p>
        </p:txBody>
      </p:sp>
      <p:sp>
        <p:nvSpPr>
          <p:cNvPr id="7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3656013" y="1019175"/>
            <a:ext cx="4556125" cy="4111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rgbClr val="FF0000"/>
            </a:solidFill>
          </a:ln>
        </p:spPr>
        <p:txBody>
          <a:bodyPr lIns="0" tIns="0" rIns="0" bIns="0"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pt-BR" sz="2400" b="0" dirty="0">
                <a:latin typeface="Abadi Extra Light" panose="020B0204020104020204" pitchFamily="34" charset="0"/>
              </a:rPr>
              <a:t>Febre, </a:t>
            </a:r>
            <a:r>
              <a:rPr lang="pt-BR" sz="2400" b="0" dirty="0" err="1">
                <a:latin typeface="Abadi Extra Light" panose="020B0204020104020204" pitchFamily="34" charset="0"/>
              </a:rPr>
              <a:t>hipoatividade</a:t>
            </a:r>
            <a:endParaRPr lang="pt-BR" sz="2400" b="0" dirty="0">
              <a:solidFill>
                <a:schemeClr val="accent3">
                  <a:lumMod val="50000"/>
                </a:schemeClr>
              </a:solidFill>
              <a:latin typeface="Abadi Extra Light" panose="020B0204020104020204" pitchFamily="34" charset="0"/>
            </a:endParaRPr>
          </a:p>
        </p:txBody>
      </p:sp>
      <p:sp>
        <p:nvSpPr>
          <p:cNvPr id="9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760413" y="1662113"/>
            <a:ext cx="5022850" cy="41116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txBody>
          <a:bodyPr lIns="0" tIns="0" rIns="0" bIns="0"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pt-BR" sz="2400" b="0" dirty="0">
                <a:latin typeface="Abadi Extra Light" panose="020B0204020104020204" pitchFamily="34" charset="0"/>
              </a:rPr>
              <a:t>Infecções virais</a:t>
            </a:r>
            <a:endParaRPr lang="pt-BR" sz="2400" b="0" dirty="0">
              <a:solidFill>
                <a:schemeClr val="accent3">
                  <a:lumMod val="50000"/>
                </a:schemeClr>
              </a:solidFill>
              <a:latin typeface="Abadi Extra Light" panose="020B0204020104020204" pitchFamily="34" charset="0"/>
            </a:endParaRPr>
          </a:p>
        </p:txBody>
      </p:sp>
      <p:sp>
        <p:nvSpPr>
          <p:cNvPr id="10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6408738" y="1662113"/>
            <a:ext cx="5275262" cy="411162"/>
          </a:xfrm>
          <a:prstGeom prst="rect">
            <a:avLst/>
          </a:prstGeom>
          <a:solidFill>
            <a:srgbClr val="D15533"/>
          </a:solidFill>
          <a:ln>
            <a:solidFill>
              <a:srgbClr val="FF0000"/>
            </a:solidFill>
          </a:ln>
        </p:spPr>
        <p:txBody>
          <a:bodyPr lIns="0" tIns="0" rIns="0" bIns="0"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pt-BR" sz="2400" b="0" dirty="0">
                <a:solidFill>
                  <a:schemeClr val="bg1"/>
                </a:solidFill>
                <a:latin typeface="Abadi Extra Light" panose="020B0204020104020204" pitchFamily="34" charset="0"/>
              </a:rPr>
              <a:t>Bacterianos </a:t>
            </a:r>
          </a:p>
        </p:txBody>
      </p:sp>
      <p:sp>
        <p:nvSpPr>
          <p:cNvPr id="11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665163" y="2057400"/>
            <a:ext cx="5108575" cy="3681413"/>
          </a:xfrm>
          <a:prstGeom prst="rect">
            <a:avLst/>
          </a:prstGeom>
          <a:solidFill>
            <a:schemeClr val="bg2"/>
          </a:solidFill>
          <a:ln>
            <a:solidFill>
              <a:srgbClr val="FF0000"/>
            </a:solidFill>
          </a:ln>
        </p:spPr>
        <p:txBody>
          <a:bodyPr lIns="0" tIns="0" rIns="0" bIns="0"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b="0" cap="none" dirty="0">
                <a:solidFill>
                  <a:schemeClr val="accent3">
                    <a:lumMod val="50000"/>
                  </a:schemeClr>
                </a:solidFill>
                <a:latin typeface="Abadi Extra Light" panose="020B0204020104020204" pitchFamily="34" charset="0"/>
              </a:rPr>
              <a:t>Alguém em casa está gripado </a:t>
            </a:r>
          </a:p>
          <a:p>
            <a:pPr marL="342900" indent="-34290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b="0" cap="none" dirty="0">
                <a:solidFill>
                  <a:schemeClr val="accent3">
                    <a:lumMod val="50000"/>
                  </a:schemeClr>
                </a:solidFill>
                <a:latin typeface="Abadi Extra Light" panose="020B0204020104020204" pitchFamily="34" charset="0"/>
              </a:rPr>
              <a:t>Sinais de gripe coriza, congestão nasal</a:t>
            </a:r>
          </a:p>
          <a:p>
            <a:pPr marL="342900" indent="-34290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b="0" cap="none" dirty="0">
                <a:solidFill>
                  <a:schemeClr val="accent3">
                    <a:lumMod val="50000"/>
                  </a:schemeClr>
                </a:solidFill>
                <a:latin typeface="Abadi Extra Light" panose="020B0204020104020204" pitchFamily="34" charset="0"/>
              </a:rPr>
              <a:t>Olhos vermelhos </a:t>
            </a:r>
          </a:p>
          <a:p>
            <a:pPr marL="342900" indent="-34290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b="0" cap="none" dirty="0">
                <a:solidFill>
                  <a:schemeClr val="accent3">
                    <a:lumMod val="50000"/>
                  </a:schemeClr>
                </a:solidFill>
                <a:latin typeface="Abadi Extra Light" panose="020B0204020104020204" pitchFamily="34" charset="0"/>
              </a:rPr>
              <a:t>Desconforto respiratório </a:t>
            </a:r>
          </a:p>
          <a:p>
            <a:pPr marL="342900" indent="-34290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b="0" cap="none" dirty="0">
                <a:solidFill>
                  <a:schemeClr val="accent3">
                    <a:lumMod val="50000"/>
                  </a:schemeClr>
                </a:solidFill>
                <a:latin typeface="Abadi Extra Light" panose="020B0204020104020204" pitchFamily="34" charset="0"/>
              </a:rPr>
              <a:t>Tosse </a:t>
            </a:r>
          </a:p>
          <a:p>
            <a:pPr marL="342900" indent="-34290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b="0" cap="none" dirty="0">
                <a:solidFill>
                  <a:schemeClr val="accent3">
                    <a:lumMod val="50000"/>
                  </a:schemeClr>
                </a:solidFill>
                <a:latin typeface="Abadi Extra Light" panose="020B0204020104020204" pitchFamily="34" charset="0"/>
              </a:rPr>
              <a:t>Apneia </a:t>
            </a:r>
          </a:p>
          <a:p>
            <a:pPr marL="342900" indent="-34290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b="0" cap="none" dirty="0" err="1">
                <a:solidFill>
                  <a:schemeClr val="accent3">
                    <a:lumMod val="50000"/>
                  </a:schemeClr>
                </a:solidFill>
                <a:latin typeface="Abadi Extra Light" panose="020B0204020104020204" pitchFamily="34" charset="0"/>
              </a:rPr>
              <a:t>Rx</a:t>
            </a:r>
            <a:r>
              <a:rPr lang="pt-BR" sz="2400" b="0" cap="none" dirty="0">
                <a:solidFill>
                  <a:schemeClr val="accent3">
                    <a:lumMod val="50000"/>
                  </a:schemeClr>
                </a:solidFill>
                <a:latin typeface="Abadi Extra Light" panose="020B0204020104020204" pitchFamily="34" charset="0"/>
              </a:rPr>
              <a:t> de Tórax normal </a:t>
            </a:r>
          </a:p>
          <a:p>
            <a:pPr marL="342900" indent="-342900"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b="0" cap="none" dirty="0">
                <a:solidFill>
                  <a:schemeClr val="accent3">
                    <a:lumMod val="50000"/>
                  </a:schemeClr>
                </a:solidFill>
                <a:latin typeface="Abadi Extra Light" panose="020B0204020104020204" pitchFamily="34" charset="0"/>
              </a:rPr>
              <a:t>Hemograma normal ou predomínio de linfócitos </a:t>
            </a:r>
          </a:p>
          <a:p>
            <a:pPr fontAlgn="auto">
              <a:spcAft>
                <a:spcPts val="0"/>
              </a:spcAft>
              <a:defRPr/>
            </a:pPr>
            <a:endParaRPr lang="pt-BR" sz="2400" b="0" cap="none" dirty="0">
              <a:solidFill>
                <a:schemeClr val="accent3">
                  <a:lumMod val="50000"/>
                </a:schemeClr>
              </a:solidFill>
              <a:latin typeface="Abadi Extra Light" panose="020B0204020104020204" pitchFamily="34" charset="0"/>
            </a:endParaRPr>
          </a:p>
        </p:txBody>
      </p:sp>
      <p:sp>
        <p:nvSpPr>
          <p:cNvPr id="46088" name="Título 1"/>
          <p:cNvSpPr txBox="1">
            <a:spLocks/>
          </p:cNvSpPr>
          <p:nvPr/>
        </p:nvSpPr>
        <p:spPr bwMode="auto">
          <a:xfrm>
            <a:off x="6254750" y="2112963"/>
            <a:ext cx="5429250" cy="3856037"/>
          </a:xfrm>
          <a:prstGeom prst="rect">
            <a:avLst/>
          </a:prstGeom>
          <a:solidFill>
            <a:srgbClr val="FFFF99"/>
          </a:solidFill>
          <a:ln w="9525">
            <a:solidFill>
              <a:srgbClr val="FF0000"/>
            </a:solidFill>
            <a:miter lim="800000"/>
            <a:headEnd/>
            <a:tailEnd/>
          </a:ln>
        </p:spPr>
        <p:txBody>
          <a:bodyPr lIns="0" tIns="0" rIns="0" bIns="0" anchor="b"/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pt-BR" altLang="pt-BR" sz="2400">
                <a:latin typeface="Abadi Extra Light"/>
              </a:rPr>
              <a:t>História obstétrica – bolsa rota</a:t>
            </a:r>
          </a:p>
          <a:p>
            <a:pPr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pt-BR" altLang="pt-BR" sz="2400">
                <a:latin typeface="Abadi Extra Light"/>
              </a:rPr>
              <a:t>Quadro infeccioso na gestação SCGB</a:t>
            </a:r>
          </a:p>
          <a:p>
            <a:pPr eaLnBrk="1" hangingPunct="1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pt-BR" altLang="pt-BR" sz="2400">
                <a:latin typeface="Abadi Extra Light"/>
              </a:rPr>
              <a:t>Parto prematuro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z="2400">
                <a:latin typeface="Abadi Extra Light"/>
              </a:rPr>
              <a:t>Desconforto Respiratório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z="2400">
                <a:latin typeface="Abadi Extra Light"/>
              </a:rPr>
              <a:t>Má perfusão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z="2400">
                <a:latin typeface="Abadi Extra Light"/>
              </a:rPr>
              <a:t>HC com leucocitose ou leucopenia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z="2400">
                <a:latin typeface="Abadi Extra Light"/>
              </a:rPr>
              <a:t>Choro fraco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z="2400">
                <a:latin typeface="Abadi Extra Light"/>
              </a:rPr>
              <a:t>Pele mosqueada </a:t>
            </a:r>
          </a:p>
          <a:p>
            <a:pPr eaLnBrk="1" hangingPunct="1">
              <a:buFont typeface="Arial" panose="020B0604020202020204" pitchFamily="34" charset="0"/>
              <a:buChar char="•"/>
            </a:pPr>
            <a:r>
              <a:rPr lang="pt-BR" altLang="pt-BR" sz="2400">
                <a:latin typeface="Abadi Extra Light"/>
              </a:rPr>
              <a:t>RX de Tórax (infiltrado / condensações)</a:t>
            </a:r>
          </a:p>
        </p:txBody>
      </p:sp>
      <p:sp>
        <p:nvSpPr>
          <p:cNvPr id="13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677863" y="5689600"/>
            <a:ext cx="5105400" cy="41275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FF0000"/>
            </a:solidFill>
          </a:ln>
        </p:spPr>
        <p:txBody>
          <a:bodyPr lIns="0" tIns="0" rIns="0" bIns="0"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pt-BR" sz="2400" b="0" cap="none" dirty="0">
                <a:latin typeface="Abadi Extra Light" panose="020B0204020104020204" pitchFamily="34" charset="0"/>
              </a:rPr>
              <a:t>Suporte Ventilatório </a:t>
            </a:r>
            <a:endParaRPr lang="pt-BR" sz="2400" b="0" cap="none" dirty="0">
              <a:solidFill>
                <a:schemeClr val="accent3">
                  <a:lumMod val="50000"/>
                </a:schemeClr>
              </a:solidFill>
              <a:latin typeface="Abadi Extra Light" panose="020B0204020104020204" pitchFamily="34" charset="0"/>
            </a:endParaRPr>
          </a:p>
        </p:txBody>
      </p:sp>
      <p:sp>
        <p:nvSpPr>
          <p:cNvPr id="14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6227763" y="5673725"/>
            <a:ext cx="5449887" cy="488950"/>
          </a:xfrm>
          <a:prstGeom prst="rect">
            <a:avLst/>
          </a:prstGeom>
          <a:solidFill>
            <a:srgbClr val="FFFF99"/>
          </a:solidFill>
          <a:ln>
            <a:solidFill>
              <a:srgbClr val="FF0000"/>
            </a:solidFill>
          </a:ln>
        </p:spPr>
        <p:txBody>
          <a:bodyPr lIns="0" tIns="0" rIns="0" bIns="0"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pt-BR" sz="2400" b="0" cap="none" dirty="0">
                <a:latin typeface="Abadi Extra Light" panose="020B0204020104020204" pitchFamily="34" charset="0"/>
              </a:rPr>
              <a:t>Ampicilina + Gentamicina</a:t>
            </a:r>
            <a:endParaRPr lang="pt-BR" sz="2400" b="0" cap="none" dirty="0">
              <a:solidFill>
                <a:schemeClr val="accent3">
                  <a:lumMod val="50000"/>
                </a:schemeClr>
              </a:solidFill>
              <a:latin typeface="Abadi Extra Light" panose="020B0204020104020204" pitchFamily="34" charset="0"/>
            </a:endParaRPr>
          </a:p>
        </p:txBody>
      </p:sp>
      <p:sp>
        <p:nvSpPr>
          <p:cNvPr id="46091" name="Retângulo 14"/>
          <p:cNvSpPr>
            <a:spLocks noChangeArrowheads="1"/>
          </p:cNvSpPr>
          <p:nvPr/>
        </p:nvSpPr>
        <p:spPr bwMode="auto">
          <a:xfrm>
            <a:off x="8491538" y="6337300"/>
            <a:ext cx="3475037" cy="4000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sz="2000">
                <a:latin typeface="Microsoft JhengHei Light" panose="020B0304030504040204" pitchFamily="34" charset="-120"/>
                <a:ea typeface="Microsoft JhengHei Light" panose="020B0304030504040204" pitchFamily="34" charset="-120"/>
              </a:rPr>
              <a:t>Susanna Esposito et al, 2018.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25" y="6061075"/>
            <a:ext cx="18192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225425" y="201613"/>
            <a:ext cx="11679238" cy="585787"/>
          </a:xfrm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pt-BR" altLang="pt-BR" sz="2800" cap="none" smtClean="0">
                <a:latin typeface="Abadi Extra Light"/>
              </a:rPr>
              <a:t>DR, MEU BEBÊ DE ESTÁ MUITO MOLINHO E PAROU DE MAMAR !</a:t>
            </a:r>
          </a:p>
        </p:txBody>
      </p:sp>
      <p:sp>
        <p:nvSpPr>
          <p:cNvPr id="7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3454400" y="944563"/>
            <a:ext cx="4818063" cy="412750"/>
          </a:xfrm>
          <a:prstGeom prst="rect">
            <a:avLst/>
          </a:prstGeom>
          <a:solidFill>
            <a:schemeClr val="accent1"/>
          </a:solidFill>
          <a:ln>
            <a:solidFill>
              <a:srgbClr val="FF0000"/>
            </a:solidFill>
          </a:ln>
        </p:spPr>
        <p:txBody>
          <a:bodyPr lIns="0" tIns="0" rIns="0" bIns="0"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pt-BR" sz="2400" dirty="0">
                <a:solidFill>
                  <a:schemeClr val="accent5">
                    <a:lumMod val="20000"/>
                    <a:lumOff val="80000"/>
                  </a:schemeClr>
                </a:solidFill>
                <a:latin typeface="Abadi Extra Light" panose="020B0204020104020204" pitchFamily="34" charset="0"/>
              </a:rPr>
              <a:t>Cardiopatia congênita</a:t>
            </a:r>
          </a:p>
        </p:txBody>
      </p:sp>
      <p:sp>
        <p:nvSpPr>
          <p:cNvPr id="11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9604375" y="1743075"/>
            <a:ext cx="2300288" cy="3508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lIns="0" tIns="0" rIns="0" bIns="0"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pt-BR" sz="2400" b="0" cap="none" dirty="0">
                <a:latin typeface="Abadi Extra Light" panose="020B0204020104020204" pitchFamily="34" charset="0"/>
              </a:rPr>
              <a:t>Sopro cardíaco</a:t>
            </a:r>
            <a:endParaRPr lang="pt-BR" sz="2400" b="0" cap="none" dirty="0">
              <a:solidFill>
                <a:schemeClr val="accent3">
                  <a:lumMod val="50000"/>
                </a:schemeClr>
              </a:solidFill>
              <a:latin typeface="Abadi Extra Light" panose="020B0204020104020204" pitchFamily="34" charset="0"/>
            </a:endParaRPr>
          </a:p>
        </p:txBody>
      </p:sp>
      <p:sp>
        <p:nvSpPr>
          <p:cNvPr id="2" name="Retângulo 1">
            <a:extLst>
              <a:ext uri="{FF2B5EF4-FFF2-40B4-BE49-F238E27FC236}"/>
            </a:extLst>
          </p:cNvPr>
          <p:cNvSpPr/>
          <p:nvPr/>
        </p:nvSpPr>
        <p:spPr>
          <a:xfrm>
            <a:off x="225425" y="2252663"/>
            <a:ext cx="2601913" cy="197008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rgbClr val="FF0000"/>
            </a:solidFill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latin typeface="Abadi Extra Light" panose="020B0204020104020204" pitchFamily="34" charset="0"/>
              </a:rPr>
              <a:t>fluxo pulmonar é dependente do canal arterial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latin typeface="Abadi Extra Light" panose="020B0204020104020204" pitchFamily="34" charset="0"/>
              </a:rPr>
              <a:t> (ex.: </a:t>
            </a:r>
            <a:r>
              <a:rPr lang="pt-BR" sz="2400" dirty="0" err="1">
                <a:latin typeface="Abadi Extra Light" panose="020B0204020104020204" pitchFamily="34" charset="0"/>
              </a:rPr>
              <a:t>atresia</a:t>
            </a:r>
            <a:r>
              <a:rPr lang="pt-BR" sz="2400" dirty="0">
                <a:latin typeface="Abadi Extra Light" panose="020B0204020104020204" pitchFamily="34" charset="0"/>
              </a:rPr>
              <a:t> pulmonar).</a:t>
            </a:r>
          </a:p>
        </p:txBody>
      </p:sp>
      <p:sp>
        <p:nvSpPr>
          <p:cNvPr id="13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6762750" y="1712913"/>
            <a:ext cx="2682875" cy="411162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19050">
            <a:solidFill>
              <a:srgbClr val="FF0000"/>
            </a:solidFill>
          </a:ln>
        </p:spPr>
        <p:txBody>
          <a:bodyPr lIns="0" tIns="0" rIns="0" bIns="0"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pt-BR" sz="2400" b="0" cap="none" dirty="0">
                <a:latin typeface="Abadi Extra Light" panose="020B0204020104020204" pitchFamily="34" charset="0"/>
              </a:rPr>
              <a:t>Taquipneia</a:t>
            </a:r>
            <a:endParaRPr lang="pt-BR" sz="2400" b="0" cap="none" dirty="0">
              <a:solidFill>
                <a:schemeClr val="accent3">
                  <a:lumMod val="50000"/>
                </a:schemeClr>
              </a:solidFill>
              <a:latin typeface="Abadi Extra Light" panose="020B0204020104020204" pitchFamily="34" charset="0"/>
            </a:endParaRPr>
          </a:p>
        </p:txBody>
      </p:sp>
      <p:sp>
        <p:nvSpPr>
          <p:cNvPr id="14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3213100" y="1682750"/>
            <a:ext cx="3390900" cy="411163"/>
          </a:xfrm>
          <a:prstGeom prst="rect">
            <a:avLst/>
          </a:prstGeom>
          <a:solidFill>
            <a:srgbClr val="F6B68E"/>
          </a:solidFill>
          <a:ln w="38100">
            <a:solidFill>
              <a:srgbClr val="FF0000"/>
            </a:solidFill>
          </a:ln>
        </p:spPr>
        <p:txBody>
          <a:bodyPr lIns="0" tIns="0" rIns="0" bIns="0"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pt-BR" sz="2400" b="0" cap="none" dirty="0">
                <a:latin typeface="Abadi Extra Light" panose="020B0204020104020204" pitchFamily="34" charset="0"/>
              </a:rPr>
              <a:t>Baixo débito sistêmico</a:t>
            </a:r>
            <a:endParaRPr lang="pt-BR" sz="2400" b="0" cap="none" dirty="0">
              <a:solidFill>
                <a:schemeClr val="accent3">
                  <a:lumMod val="50000"/>
                </a:schemeClr>
              </a:solidFill>
              <a:latin typeface="Abadi Extra Light" panose="020B0204020104020204" pitchFamily="34" charset="0"/>
            </a:endParaRPr>
          </a:p>
        </p:txBody>
      </p:sp>
      <p:sp>
        <p:nvSpPr>
          <p:cNvPr id="15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225425" y="1682750"/>
            <a:ext cx="2601913" cy="41116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rgbClr val="FF0000"/>
            </a:solidFill>
          </a:ln>
        </p:spPr>
        <p:txBody>
          <a:bodyPr lIns="0" tIns="0" rIns="0" bIns="0"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pt-BR" sz="2400" cap="none" dirty="0">
                <a:latin typeface="Abadi Extra Light" panose="020B0204020104020204" pitchFamily="34" charset="0"/>
              </a:rPr>
              <a:t>Cianose</a:t>
            </a:r>
          </a:p>
        </p:txBody>
      </p:sp>
      <p:sp>
        <p:nvSpPr>
          <p:cNvPr id="48138" name="Retângulo 2"/>
          <p:cNvSpPr>
            <a:spLocks noChangeArrowheads="1"/>
          </p:cNvSpPr>
          <p:nvPr/>
        </p:nvSpPr>
        <p:spPr bwMode="auto">
          <a:xfrm>
            <a:off x="3213100" y="2252663"/>
            <a:ext cx="3411538" cy="4511675"/>
          </a:xfrm>
          <a:prstGeom prst="rect">
            <a:avLst/>
          </a:prstGeom>
          <a:solidFill>
            <a:srgbClr val="F6B68E"/>
          </a:solidFill>
          <a:ln w="381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sz="2400">
                <a:latin typeface="Abadi Extra Light"/>
              </a:rPr>
              <a:t>Taquipneia progressiva. Cansaço às mamadas.</a:t>
            </a:r>
          </a:p>
          <a:p>
            <a:pPr eaLnBrk="1" hangingPunct="1"/>
            <a:r>
              <a:rPr lang="pt-BR" altLang="pt-BR" sz="2400">
                <a:latin typeface="Abadi Extra Light"/>
              </a:rPr>
              <a:t>Palidez cutânea Sudorese acentuada Taquicardia</a:t>
            </a:r>
          </a:p>
          <a:p>
            <a:pPr eaLnBrk="1" hangingPunct="1"/>
            <a:r>
              <a:rPr lang="pt-BR" altLang="pt-BR" sz="2400">
                <a:latin typeface="Abadi Extra Light"/>
              </a:rPr>
              <a:t>Redução da amplitude dos pulsos centrais e periféricos</a:t>
            </a:r>
          </a:p>
          <a:p>
            <a:pPr eaLnBrk="1" hangingPunct="1"/>
            <a:r>
              <a:rPr lang="pt-BR" altLang="pt-BR" sz="2400">
                <a:latin typeface="Abadi Extra Light"/>
              </a:rPr>
              <a:t>Hipotensão arterial sistêmica. Ex.:atresia aortica</a:t>
            </a:r>
          </a:p>
        </p:txBody>
      </p:sp>
      <p:sp>
        <p:nvSpPr>
          <p:cNvPr id="16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6727825" y="1712913"/>
            <a:ext cx="2717800" cy="249872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28575">
            <a:solidFill>
              <a:srgbClr val="FF0000"/>
            </a:solidFill>
          </a:ln>
        </p:spPr>
        <p:txBody>
          <a:bodyPr lIns="0" tIns="0" rIns="0" bIns="0"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pt-BR" sz="2400" b="0" cap="none" dirty="0">
                <a:latin typeface="Abadi Extra Light" panose="020B0204020104020204" pitchFamily="34" charset="0"/>
              </a:rPr>
              <a:t>frequência respiratória maior que 60 </a:t>
            </a:r>
            <a:r>
              <a:rPr lang="pt-BR" sz="2400" b="0" cap="none" dirty="0" err="1">
                <a:latin typeface="Abadi Extra Light" panose="020B0204020104020204" pitchFamily="34" charset="0"/>
              </a:rPr>
              <a:t>irpm</a:t>
            </a:r>
            <a:r>
              <a:rPr lang="pt-BR" sz="2400" b="0" cap="none" dirty="0">
                <a:latin typeface="Abadi Extra Light" panose="020B0204020104020204" pitchFamily="34" charset="0"/>
              </a:rPr>
              <a:t> em repouso</a:t>
            </a:r>
          </a:p>
          <a:p>
            <a:pPr algn="ctr" fontAlgn="auto">
              <a:lnSpc>
                <a:spcPct val="150000"/>
              </a:lnSpc>
              <a:spcAft>
                <a:spcPts val="0"/>
              </a:spcAft>
              <a:defRPr/>
            </a:pPr>
            <a:endParaRPr lang="pt-BR" sz="1000" b="0" cap="none" dirty="0">
              <a:latin typeface="Abadi Extra Light" panose="020B0204020104020204" pitchFamily="34" charset="0"/>
            </a:endParaRPr>
          </a:p>
        </p:txBody>
      </p:sp>
      <p:sp>
        <p:nvSpPr>
          <p:cNvPr id="4" name="Retângulo 3">
            <a:extLst>
              <a:ext uri="{FF2B5EF4-FFF2-40B4-BE49-F238E27FC236}"/>
            </a:extLst>
          </p:cNvPr>
          <p:cNvSpPr/>
          <p:nvPr/>
        </p:nvSpPr>
        <p:spPr>
          <a:xfrm>
            <a:off x="9575800" y="1733550"/>
            <a:ext cx="2362200" cy="37719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FF0000"/>
            </a:solidFill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latin typeface="Abadi Extra Light" panose="020B0204020104020204" pitchFamily="34" charset="0"/>
              </a:rPr>
              <a:t>No período neonatal, a maioria das cardiopatias congênitas graves não apresenta sopros cardíacos significativos.</a:t>
            </a:r>
          </a:p>
        </p:txBody>
      </p:sp>
      <p:sp>
        <p:nvSpPr>
          <p:cNvPr id="48141" name="Retângulo 7"/>
          <p:cNvSpPr>
            <a:spLocks noChangeArrowheads="1"/>
          </p:cNvSpPr>
          <p:nvPr/>
        </p:nvSpPr>
        <p:spPr bwMode="auto">
          <a:xfrm>
            <a:off x="6977063" y="6053138"/>
            <a:ext cx="5080000" cy="5175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sz="1400"/>
              <a:t>Atenção à saúde do recém-nascido : guia para os profissionais de saúde / 2. ed. atual. – Brasília : Ministério da Saúde, 2014.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509588" y="200025"/>
            <a:ext cx="11333162" cy="104616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lIns="0" tIns="0" rIns="0" bIns="0"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pt-BR" sz="2400" dirty="0">
                <a:latin typeface="Abadi Extra Light" panose="020B0204020104020204" pitchFamily="34" charset="0"/>
              </a:rPr>
              <a:t>Cardiopatia congênita – suspeita – teste de </a:t>
            </a:r>
            <a:r>
              <a:rPr lang="pt-BR" sz="2400" dirty="0" err="1">
                <a:latin typeface="Abadi Extra Light" panose="020B0204020104020204" pitchFamily="34" charset="0"/>
              </a:rPr>
              <a:t>hiperóxia</a:t>
            </a:r>
            <a:endParaRPr lang="pt-BR" sz="2400" dirty="0">
              <a:latin typeface="Abadi Extra Light" panose="020B0204020104020204" pitchFamily="34" charset="0"/>
            </a:endParaRPr>
          </a:p>
          <a:p>
            <a:pPr algn="ctr" fontAlgn="auto">
              <a:lnSpc>
                <a:spcPct val="150000"/>
              </a:lnSpc>
              <a:spcAft>
                <a:spcPts val="0"/>
              </a:spcAft>
              <a:defRPr/>
            </a:pPr>
            <a:r>
              <a:rPr lang="pt-BR" sz="2400" dirty="0">
                <a:latin typeface="Abadi Extra Light" panose="020B0204020104020204" pitchFamily="34" charset="0"/>
              </a:rPr>
              <a:t>Oferecer o2 a 100%</a:t>
            </a:r>
          </a:p>
        </p:txBody>
      </p:sp>
      <p:sp>
        <p:nvSpPr>
          <p:cNvPr id="50179" name="Retângulo 7"/>
          <p:cNvSpPr>
            <a:spLocks noChangeArrowheads="1"/>
          </p:cNvSpPr>
          <p:nvPr/>
        </p:nvSpPr>
        <p:spPr bwMode="auto">
          <a:xfrm>
            <a:off x="509588" y="1998663"/>
            <a:ext cx="5299075" cy="476250"/>
          </a:xfrm>
          <a:prstGeom prst="rect">
            <a:avLst/>
          </a:prstGeom>
          <a:solidFill>
            <a:srgbClr val="FF7C80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sz="2400">
                <a:latin typeface="Abadi Extra Light"/>
              </a:rPr>
              <a:t>pré-ductal (membro superior direito)</a:t>
            </a:r>
          </a:p>
        </p:txBody>
      </p:sp>
      <p:sp>
        <p:nvSpPr>
          <p:cNvPr id="18" name="Retângulo 17">
            <a:extLst>
              <a:ext uri="{FF2B5EF4-FFF2-40B4-BE49-F238E27FC236}"/>
            </a:extLst>
          </p:cNvPr>
          <p:cNvSpPr/>
          <p:nvPr/>
        </p:nvSpPr>
        <p:spPr>
          <a:xfrm>
            <a:off x="4295775" y="1414463"/>
            <a:ext cx="3762375" cy="46037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D15533"/>
            </a:solidFill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latin typeface="Abadi Extra Light" panose="020B0204020104020204" pitchFamily="34" charset="0"/>
              </a:rPr>
              <a:t>Gasometria Arterial</a:t>
            </a:r>
          </a:p>
        </p:txBody>
      </p:sp>
      <p:sp>
        <p:nvSpPr>
          <p:cNvPr id="17" name="Retângulo 16"/>
          <p:cNvSpPr>
            <a:spLocks noChangeArrowheads="1"/>
          </p:cNvSpPr>
          <p:nvPr/>
        </p:nvSpPr>
        <p:spPr bwMode="auto">
          <a:xfrm>
            <a:off x="6154738" y="2049463"/>
            <a:ext cx="6037262" cy="476250"/>
          </a:xfrm>
          <a:prstGeom prst="rect">
            <a:avLst/>
          </a:prstGeom>
          <a:solidFill>
            <a:srgbClr val="75BDA7"/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latin typeface="Abadi Extra Light" panose="020B0204020104020204" pitchFamily="34" charset="0"/>
              </a:rPr>
              <a:t>pós-</a:t>
            </a:r>
            <a:r>
              <a:rPr lang="pt-BR" sz="2400" dirty="0" err="1">
                <a:latin typeface="Abadi Extra Light" panose="020B0204020104020204" pitchFamily="34" charset="0"/>
              </a:rPr>
              <a:t>ductal</a:t>
            </a:r>
            <a:r>
              <a:rPr lang="pt-BR" sz="2400" dirty="0">
                <a:latin typeface="Abadi Extra Light" panose="020B0204020104020204" pitchFamily="34" charset="0"/>
              </a:rPr>
              <a:t> (um dos membros inferiores)</a:t>
            </a:r>
            <a:endParaRPr lang="pt-BR" sz="2400" dirty="0">
              <a:latin typeface="+mn-lt"/>
            </a:endParaRPr>
          </a:p>
        </p:txBody>
      </p:sp>
      <p:sp>
        <p:nvSpPr>
          <p:cNvPr id="19" name="Retângulo 18"/>
          <p:cNvSpPr>
            <a:spLocks noChangeArrowheads="1"/>
          </p:cNvSpPr>
          <p:nvPr/>
        </p:nvSpPr>
        <p:spPr bwMode="auto">
          <a:xfrm>
            <a:off x="300038" y="2668588"/>
            <a:ext cx="5359400" cy="1562100"/>
          </a:xfrm>
          <a:prstGeom prst="rect">
            <a:avLst/>
          </a:prstGeom>
          <a:noFill/>
          <a:ln w="9525">
            <a:solidFill>
              <a:srgbClr val="F6B68E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pt-BR" altLang="pt-BR" sz="2400" b="1">
                <a:solidFill>
                  <a:srgbClr val="FF0000"/>
                </a:solidFill>
                <a:latin typeface="Abadi Extra Light"/>
              </a:rPr>
              <a:t>TESTE POSITIVO</a:t>
            </a:r>
          </a:p>
          <a:p>
            <a:pPr algn="ctr" eaLnBrk="1" hangingPunct="1"/>
            <a:r>
              <a:rPr lang="pt-BR" altLang="pt-BR" sz="2400">
                <a:latin typeface="Abadi Extra Light"/>
              </a:rPr>
              <a:t> PO2 &gt; 250 mmHg:</a:t>
            </a:r>
          </a:p>
          <a:p>
            <a:pPr algn="ctr" eaLnBrk="1" hangingPunct="1"/>
            <a:r>
              <a:rPr lang="pt-BR" altLang="pt-BR" sz="2400">
                <a:latin typeface="Abadi Extra Light"/>
              </a:rPr>
              <a:t> excluídas as cardiopatias congênitas críticas</a:t>
            </a:r>
          </a:p>
        </p:txBody>
      </p:sp>
      <p:sp>
        <p:nvSpPr>
          <p:cNvPr id="20" name="Retângulo 19">
            <a:extLst>
              <a:ext uri="{FF2B5EF4-FFF2-40B4-BE49-F238E27FC236}"/>
            </a:extLst>
          </p:cNvPr>
          <p:cNvSpPr/>
          <p:nvPr/>
        </p:nvSpPr>
        <p:spPr>
          <a:xfrm>
            <a:off x="6011863" y="2674938"/>
            <a:ext cx="6022975" cy="2308225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latin typeface="Abadi Extra Light" panose="020B0204020104020204" pitchFamily="34" charset="0"/>
              </a:rPr>
              <a:t>TESTE NEGATIVO</a:t>
            </a:r>
            <a:endParaRPr lang="pt-BR" sz="2400" dirty="0">
              <a:latin typeface="Abadi Extra Light" panose="020B0204020104020204" pitchFamily="34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rgbClr val="FF0000"/>
                </a:solidFill>
                <a:latin typeface="Abadi Extra Light" panose="020B0204020104020204" pitchFamily="34" charset="0"/>
              </a:rPr>
              <a:t> PO2 &lt; 100 mmHg: </a:t>
            </a:r>
            <a:r>
              <a:rPr lang="pt-BR" sz="2400" dirty="0">
                <a:latin typeface="Abadi Extra Light" panose="020B0204020104020204" pitchFamily="34" charset="0"/>
              </a:rPr>
              <a:t>provável cardiopatia congênita cianótica crítica com fluxo pulmonar canal-dependente (</a:t>
            </a:r>
            <a:r>
              <a:rPr lang="pt-BR" sz="2400" dirty="0" err="1">
                <a:latin typeface="Abadi Extra Light" panose="020B0204020104020204" pitchFamily="34" charset="0"/>
              </a:rPr>
              <a:t>atresia</a:t>
            </a:r>
            <a:r>
              <a:rPr lang="pt-BR" sz="2400" dirty="0">
                <a:latin typeface="Abadi Extra Light" panose="020B0204020104020204" pitchFamily="34" charset="0"/>
              </a:rPr>
              <a:t> pulmonar) ou circulação em paralelo (transposição das grandes artérias). </a:t>
            </a:r>
          </a:p>
        </p:txBody>
      </p:sp>
      <p:sp>
        <p:nvSpPr>
          <p:cNvPr id="21" name="Retângulo 20">
            <a:extLst>
              <a:ext uri="{FF2B5EF4-FFF2-40B4-BE49-F238E27FC236}"/>
            </a:extLst>
          </p:cNvPr>
          <p:cNvSpPr/>
          <p:nvPr/>
        </p:nvSpPr>
        <p:spPr>
          <a:xfrm>
            <a:off x="304800" y="4562475"/>
            <a:ext cx="5475288" cy="2295525"/>
          </a:xfrm>
          <a:prstGeom prst="rect">
            <a:avLst/>
          </a:prstGeom>
          <a:solidFill>
            <a:schemeClr val="bg1"/>
          </a:solidFill>
          <a:ln>
            <a:solidFill>
              <a:srgbClr val="00B050"/>
            </a:solidFill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pt-BR" altLang="pt-BR" sz="2400" b="1">
                <a:solidFill>
                  <a:srgbClr val="3A8F98"/>
                </a:solidFill>
                <a:latin typeface="Abadi Extra Light"/>
              </a:rPr>
              <a:t>TESTE NEGATIVO</a:t>
            </a:r>
          </a:p>
          <a:p>
            <a:pPr algn="just" eaLnBrk="1" hangingPunct="1"/>
            <a:r>
              <a:rPr lang="pt-BR" altLang="pt-BR" sz="2000">
                <a:latin typeface="Abadi Extra Light"/>
              </a:rPr>
              <a:t>PO2 entre 100 e 250 mmHg: possível cardiopatia congênita com shunt misto (ex.: tronco arterial comum, ventrículo único sem estenose pulmonar, síndrome de hipoplasia do coração esquerdo).</a:t>
            </a:r>
          </a:p>
          <a:p>
            <a:pPr algn="just" eaLnBrk="1" hangingPunct="1"/>
            <a:endParaRPr lang="pt-BR" altLang="pt-BR" sz="2000">
              <a:latin typeface="Abadi Extra Light"/>
            </a:endParaRPr>
          </a:p>
        </p:txBody>
      </p:sp>
      <p:sp>
        <p:nvSpPr>
          <p:cNvPr id="50185" name="Retângulo 9"/>
          <p:cNvSpPr>
            <a:spLocks noChangeArrowheads="1"/>
          </p:cNvSpPr>
          <p:nvPr/>
        </p:nvSpPr>
        <p:spPr bwMode="auto">
          <a:xfrm>
            <a:off x="6534150" y="6229350"/>
            <a:ext cx="5554663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sz="1400"/>
              <a:t>Atenção à saúde do recém-nascido : guia para os profissionais de saúde / 2. ed. atual. – Brasília : Ministério da Saúde, 2014.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2738" y="231775"/>
            <a:ext cx="8539162" cy="504825"/>
          </a:xfr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pt-BR" altLang="pt-BR" sz="2400" b="0" cap="none" smtClean="0">
                <a:latin typeface="Abadi Extra Light"/>
              </a:rPr>
              <a:t>SUSPEITA DE CARDIOPATIA CONGÊNITA CRÍTICA</a:t>
            </a:r>
          </a:p>
        </p:txBody>
      </p:sp>
      <p:pic>
        <p:nvPicPr>
          <p:cNvPr id="52227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25" y="6061075"/>
            <a:ext cx="18192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260350" y="1022350"/>
            <a:ext cx="3681413" cy="7651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lIns="0" tIns="0" rIns="0" bIns="0"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endParaRPr lang="pt-BR" altLang="pt-BR" sz="2400">
              <a:latin typeface="Abadi Extra Light"/>
            </a:endParaRPr>
          </a:p>
          <a:p>
            <a:pPr algn="ctr" eaLnBrk="1" hangingPunct="1">
              <a:lnSpc>
                <a:spcPct val="90000"/>
              </a:lnSpc>
            </a:pPr>
            <a:endParaRPr lang="pt-BR" altLang="pt-BR" sz="2400">
              <a:latin typeface="Abadi Extra Light"/>
            </a:endParaRPr>
          </a:p>
          <a:p>
            <a:pPr algn="ctr" eaLnBrk="1" hangingPunct="1">
              <a:lnSpc>
                <a:spcPct val="90000"/>
              </a:lnSpc>
            </a:pPr>
            <a:r>
              <a:rPr lang="pt-BR" altLang="pt-BR" sz="2400">
                <a:solidFill>
                  <a:srgbClr val="FF0000"/>
                </a:solidFill>
                <a:latin typeface="Abadi Extra Light"/>
              </a:rPr>
              <a:t>Cianose acentuada</a:t>
            </a:r>
          </a:p>
          <a:p>
            <a:pPr algn="ctr" eaLnBrk="1" hangingPunct="1">
              <a:lnSpc>
                <a:spcPct val="90000"/>
              </a:lnSpc>
            </a:pPr>
            <a:r>
              <a:rPr lang="pt-BR" altLang="pt-BR" sz="2400">
                <a:latin typeface="Abadi Extra Light"/>
              </a:rPr>
              <a:t> </a:t>
            </a:r>
            <a:r>
              <a:rPr lang="pt-BR" altLang="pt-BR" sz="2000">
                <a:latin typeface="Abadi Extra Light"/>
              </a:rPr>
              <a:t>Teste de hiperóxia negativo</a:t>
            </a:r>
          </a:p>
        </p:txBody>
      </p:sp>
      <p:sp>
        <p:nvSpPr>
          <p:cNvPr id="7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601663" y="1854200"/>
            <a:ext cx="2601912" cy="10160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lIns="0" tIns="0" rIns="0" bIns="0"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endParaRPr lang="pt-BR" sz="1000" b="0" cap="none" dirty="0">
              <a:latin typeface="Abadi Extra Light" panose="020B0204020104020204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endParaRPr lang="pt-BR" sz="2000" b="0" cap="none" dirty="0">
              <a:latin typeface="Abadi Extra Light" panose="020B0204020104020204" pitchFamily="34" charset="0"/>
            </a:endParaRPr>
          </a:p>
          <a:p>
            <a:pPr algn="ctr" fontAlgn="auto">
              <a:spcAft>
                <a:spcPts val="0"/>
              </a:spcAft>
              <a:defRPr/>
            </a:pPr>
            <a:r>
              <a:rPr lang="pt-BR" sz="2000" b="0" cap="none" dirty="0">
                <a:latin typeface="Abadi Extra Light" panose="020B0204020104020204" pitchFamily="34" charset="0"/>
              </a:rPr>
              <a:t>RX de tórax : trama vascular pulmonar</a:t>
            </a:r>
          </a:p>
          <a:p>
            <a:pPr algn="ctr" fontAlgn="auto">
              <a:spcAft>
                <a:spcPts val="0"/>
              </a:spcAft>
              <a:defRPr/>
            </a:pPr>
            <a:endParaRPr lang="pt-BR" sz="2000" b="0" cap="none" dirty="0">
              <a:latin typeface="Abadi Extra Light" panose="020B0204020104020204" pitchFamily="34" charset="0"/>
            </a:endParaRPr>
          </a:p>
        </p:txBody>
      </p:sp>
      <p:cxnSp>
        <p:nvCxnSpPr>
          <p:cNvPr id="9" name="Conector de Seta Reta 8">
            <a:extLst>
              <a:ext uri="{FF2B5EF4-FFF2-40B4-BE49-F238E27FC236}"/>
            </a:extLst>
          </p:cNvPr>
          <p:cNvCxnSpPr>
            <a:cxnSpLocks/>
          </p:cNvCxnSpPr>
          <p:nvPr/>
        </p:nvCxnSpPr>
        <p:spPr>
          <a:xfrm>
            <a:off x="3021013" y="2032000"/>
            <a:ext cx="0" cy="66992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4430713" y="1898650"/>
            <a:ext cx="3208337" cy="9906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lIns="0" tIns="0" rIns="0" bIns="0"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pt-BR" sz="2000" b="0" cap="none" dirty="0">
                <a:latin typeface="Abadi Extra Light" panose="020B0204020104020204" pitchFamily="34" charset="0"/>
              </a:rPr>
              <a:t>RX de tórax :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pt-BR" sz="2000" b="0" cap="none" dirty="0">
                <a:latin typeface="Abadi Extra Light" panose="020B0204020104020204" pitchFamily="34" charset="0"/>
              </a:rPr>
              <a:t>trama vascular pulmonar</a:t>
            </a:r>
          </a:p>
          <a:p>
            <a:pPr algn="ctr" fontAlgn="auto">
              <a:spcAft>
                <a:spcPts val="0"/>
              </a:spcAft>
              <a:defRPr/>
            </a:pPr>
            <a:endParaRPr lang="pt-BR" sz="2000" b="0" cap="none" dirty="0">
              <a:latin typeface="Abadi Extra Light" panose="020B0204020104020204" pitchFamily="34" charset="0"/>
            </a:endParaRPr>
          </a:p>
        </p:txBody>
      </p:sp>
      <p:cxnSp>
        <p:nvCxnSpPr>
          <p:cNvPr id="13" name="Conector de Seta Reta 12">
            <a:extLst>
              <a:ext uri="{FF2B5EF4-FFF2-40B4-BE49-F238E27FC236}"/>
            </a:extLst>
          </p:cNvPr>
          <p:cNvCxnSpPr>
            <a:cxnSpLocks/>
          </p:cNvCxnSpPr>
          <p:nvPr/>
        </p:nvCxnSpPr>
        <p:spPr>
          <a:xfrm flipV="1">
            <a:off x="7502525" y="2032000"/>
            <a:ext cx="0" cy="60960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276225" y="3095625"/>
            <a:ext cx="3679825" cy="116363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lIns="0" tIns="0" rIns="0" bIns="0" anchor="b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pt-BR" sz="2000" b="0" cap="none" dirty="0">
                <a:latin typeface="Abadi Extra Light" panose="020B0204020104020204" pitchFamily="34" charset="0"/>
              </a:rPr>
              <a:t>Cardiopatia com fluxo pulmonar dependente do canal arterial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pt-BR" sz="2000" b="0" cap="none" dirty="0">
                <a:latin typeface="Abadi Extra Light" panose="020B0204020104020204" pitchFamily="34" charset="0"/>
              </a:rPr>
              <a:t>(</a:t>
            </a:r>
            <a:r>
              <a:rPr lang="pt-BR" sz="2000" b="0" cap="none" dirty="0" err="1">
                <a:latin typeface="Abadi Extra Light" panose="020B0204020104020204" pitchFamily="34" charset="0"/>
              </a:rPr>
              <a:t>atresia</a:t>
            </a:r>
            <a:r>
              <a:rPr lang="pt-BR" sz="2000" b="0" cap="none" dirty="0">
                <a:latin typeface="Abadi Extra Light" panose="020B0204020104020204" pitchFamily="34" charset="0"/>
              </a:rPr>
              <a:t> pulmonar)</a:t>
            </a:r>
          </a:p>
          <a:p>
            <a:pPr algn="ctr" fontAlgn="auto">
              <a:spcAft>
                <a:spcPts val="0"/>
              </a:spcAft>
              <a:defRPr/>
            </a:pPr>
            <a:endParaRPr lang="pt-BR" sz="2000" b="0" cap="none" dirty="0">
              <a:latin typeface="Abadi Extra Light" panose="020B0204020104020204" pitchFamily="34" charset="0"/>
            </a:endParaRPr>
          </a:p>
        </p:txBody>
      </p:sp>
      <p:sp>
        <p:nvSpPr>
          <p:cNvPr id="52234" name="Título 1"/>
          <p:cNvSpPr txBox="1">
            <a:spLocks/>
          </p:cNvSpPr>
          <p:nvPr/>
        </p:nvSpPr>
        <p:spPr bwMode="auto">
          <a:xfrm>
            <a:off x="8050213" y="3060700"/>
            <a:ext cx="3929062" cy="1123950"/>
          </a:xfrm>
          <a:prstGeom prst="rect">
            <a:avLst/>
          </a:prstGeom>
          <a:solidFill>
            <a:srgbClr val="F6B68E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0" bIns="0"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pt-BR" altLang="pt-BR" sz="2000">
                <a:latin typeface="Abadi Extra Light"/>
              </a:rPr>
              <a:t>Cardiopatia com fluxo sistêmico dependente do canal arterial </a:t>
            </a:r>
          </a:p>
          <a:p>
            <a:pPr algn="ctr" eaLnBrk="1" hangingPunct="1">
              <a:lnSpc>
                <a:spcPct val="90000"/>
              </a:lnSpc>
            </a:pPr>
            <a:r>
              <a:rPr lang="pt-BR" altLang="pt-BR" sz="2000">
                <a:latin typeface="Abadi Extra Light"/>
              </a:rPr>
              <a:t>(atresia aórtica)</a:t>
            </a:r>
          </a:p>
          <a:p>
            <a:pPr algn="ctr" eaLnBrk="1" hangingPunct="1">
              <a:lnSpc>
                <a:spcPct val="90000"/>
              </a:lnSpc>
            </a:pPr>
            <a:endParaRPr lang="pt-BR" altLang="pt-BR" sz="800">
              <a:latin typeface="Abadi Extra Light"/>
            </a:endParaRPr>
          </a:p>
        </p:txBody>
      </p:sp>
      <p:sp>
        <p:nvSpPr>
          <p:cNvPr id="52235" name="Título 1"/>
          <p:cNvSpPr txBox="1">
            <a:spLocks/>
          </p:cNvSpPr>
          <p:nvPr/>
        </p:nvSpPr>
        <p:spPr bwMode="auto">
          <a:xfrm>
            <a:off x="6430963" y="742950"/>
            <a:ext cx="4706937" cy="839788"/>
          </a:xfrm>
          <a:prstGeom prst="rect">
            <a:avLst/>
          </a:prstGeom>
          <a:solidFill>
            <a:srgbClr val="F6B68E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0" bIns="0"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pt-BR" altLang="pt-BR" sz="2200">
                <a:latin typeface="Abadi Extra Light"/>
              </a:rPr>
              <a:t>Choque/baixo débito sistêmico sem resposta ao tratamento habitual </a:t>
            </a:r>
          </a:p>
        </p:txBody>
      </p:sp>
      <p:sp>
        <p:nvSpPr>
          <p:cNvPr id="52236" name="Título 1"/>
          <p:cNvSpPr txBox="1">
            <a:spLocks/>
          </p:cNvSpPr>
          <p:nvPr/>
        </p:nvSpPr>
        <p:spPr bwMode="auto">
          <a:xfrm>
            <a:off x="8867775" y="1860550"/>
            <a:ext cx="2601913" cy="1016000"/>
          </a:xfrm>
          <a:prstGeom prst="rect">
            <a:avLst/>
          </a:prstGeom>
          <a:solidFill>
            <a:srgbClr val="F6B68E"/>
          </a:solidFill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lIns="0" tIns="0" rIns="0" bIns="0"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pt-BR" altLang="pt-BR" sz="2000">
                <a:latin typeface="Abadi Extra Light"/>
              </a:rPr>
              <a:t>RX de tórax : trama vascular pulmonar</a:t>
            </a:r>
          </a:p>
          <a:p>
            <a:pPr algn="ctr" eaLnBrk="1" hangingPunct="1">
              <a:lnSpc>
                <a:spcPct val="90000"/>
              </a:lnSpc>
            </a:pPr>
            <a:endParaRPr lang="pt-BR" altLang="pt-BR" sz="2000">
              <a:latin typeface="Abadi Extra Light"/>
            </a:endParaRPr>
          </a:p>
        </p:txBody>
      </p:sp>
      <p:cxnSp>
        <p:nvCxnSpPr>
          <p:cNvPr id="20" name="Conector de Seta Reta 19">
            <a:extLst>
              <a:ext uri="{FF2B5EF4-FFF2-40B4-BE49-F238E27FC236}"/>
            </a:extLst>
          </p:cNvPr>
          <p:cNvCxnSpPr>
            <a:cxnSpLocks/>
          </p:cNvCxnSpPr>
          <p:nvPr/>
        </p:nvCxnSpPr>
        <p:spPr>
          <a:xfrm flipV="1">
            <a:off x="11322050" y="2033588"/>
            <a:ext cx="0" cy="608012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4092575" y="3060700"/>
            <a:ext cx="3719513" cy="12588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lIns="0" tIns="0" rIns="0" bIns="0"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pt-BR" altLang="pt-BR">
                <a:latin typeface="Abadi Extra Light"/>
              </a:rPr>
              <a:t>Cardiopatia com circulação em paralelo </a:t>
            </a:r>
          </a:p>
          <a:p>
            <a:pPr algn="ctr" eaLnBrk="1" hangingPunct="1">
              <a:lnSpc>
                <a:spcPct val="90000"/>
              </a:lnSpc>
            </a:pPr>
            <a:r>
              <a:rPr lang="pt-BR" altLang="pt-BR">
                <a:latin typeface="Abadi Extra Light"/>
              </a:rPr>
              <a:t>(transposição das grandes artérias)</a:t>
            </a:r>
          </a:p>
          <a:p>
            <a:pPr algn="ctr" eaLnBrk="1" hangingPunct="1">
              <a:lnSpc>
                <a:spcPct val="90000"/>
              </a:lnSpc>
            </a:pPr>
            <a:endParaRPr lang="pt-BR" altLang="pt-BR">
              <a:latin typeface="Abadi Extra Light"/>
            </a:endParaRPr>
          </a:p>
        </p:txBody>
      </p:sp>
      <p:sp>
        <p:nvSpPr>
          <p:cNvPr id="23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2154238" y="4686300"/>
            <a:ext cx="9796462" cy="21717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lIns="0" tIns="0" rIns="0" bIns="0" anchor="b"/>
          <a:lstStyle>
            <a:lvl1pPr marL="342900" indent="-3429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algn="just" eaLnBrk="1" hangingPunct="1"/>
            <a:r>
              <a:rPr lang="pt-BR" altLang="pt-BR" sz="2000" b="1">
                <a:solidFill>
                  <a:srgbClr val="0000FF"/>
                </a:solidFill>
                <a:latin typeface="Corbel" panose="020B0503020204020204" pitchFamily="34" charset="0"/>
              </a:rPr>
              <a:t>                                                      Tratamento imediato</a:t>
            </a:r>
          </a:p>
          <a:p>
            <a:pPr lvl="1" algn="just" eaLnBrk="1" hangingPunct="1">
              <a:buFontTx/>
              <a:buAutoNum type="arabicPeriod"/>
            </a:pPr>
            <a:r>
              <a:rPr lang="pt-BR" altLang="pt-BR" sz="2000">
                <a:latin typeface="Abadi Extra Light"/>
              </a:rPr>
              <a:t>Uso imediato de prostaglandina E1 (acesso venoso calibroso, preferencialmente central)</a:t>
            </a:r>
          </a:p>
          <a:p>
            <a:pPr lvl="1" algn="just" eaLnBrk="1" hangingPunct="1">
              <a:buFontTx/>
              <a:buAutoNum type="arabicPeriod"/>
            </a:pPr>
            <a:r>
              <a:rPr lang="pt-BR" altLang="pt-BR" sz="2000">
                <a:latin typeface="Abadi Extra Light"/>
              </a:rPr>
              <a:t>Ventilação oxigenação Saturação entre 85 a 90%</a:t>
            </a:r>
          </a:p>
          <a:p>
            <a:pPr lvl="1" algn="just" eaLnBrk="1" hangingPunct="1">
              <a:buFontTx/>
              <a:buAutoNum type="arabicPeriod"/>
            </a:pPr>
            <a:r>
              <a:rPr lang="pt-BR" altLang="pt-BR" sz="2000">
                <a:latin typeface="Abadi Extra Light"/>
              </a:rPr>
              <a:t>Aumentar a oferta de O2 quando SpO2 &lt; 80%</a:t>
            </a:r>
          </a:p>
          <a:p>
            <a:pPr lvl="1" algn="just" eaLnBrk="1" hangingPunct="1">
              <a:buFontTx/>
              <a:buAutoNum type="arabicPeriod"/>
            </a:pPr>
            <a:r>
              <a:rPr lang="pt-BR" altLang="pt-BR" sz="2000">
                <a:latin typeface="Abadi Extra Light"/>
              </a:rPr>
              <a:t>Diminuir oferta de O2 quanto Sat &gt; 90%</a:t>
            </a:r>
          </a:p>
          <a:p>
            <a:pPr lvl="1" algn="just" eaLnBrk="1" hangingPunct="1">
              <a:buFontTx/>
              <a:buAutoNum type="arabicPeriod"/>
            </a:pPr>
            <a:r>
              <a:rPr lang="pt-BR" altLang="pt-BR" sz="2000">
                <a:latin typeface="Abadi Extra Light"/>
              </a:rPr>
              <a:t>Solicitar ecocardiograma</a:t>
            </a:r>
          </a:p>
          <a:p>
            <a:pPr lvl="1" algn="just" eaLnBrk="1" hangingPunct="1"/>
            <a:endParaRPr lang="pt-BR" altLang="pt-BR" sz="2000">
              <a:latin typeface="Abadi Extra Light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tângulo 2"/>
          <p:cNvSpPr>
            <a:spLocks noChangeArrowheads="1"/>
          </p:cNvSpPr>
          <p:nvPr/>
        </p:nvSpPr>
        <p:spPr bwMode="auto">
          <a:xfrm>
            <a:off x="296863" y="3806825"/>
            <a:ext cx="117189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sz="2000">
                <a:latin typeface="Abadi Extra Light"/>
              </a:rPr>
              <a:t>ALPROSTADIL - injetável – 20mcg/frasco Dose: EV: 0,01-0,4mcg/kg/min. </a:t>
            </a:r>
          </a:p>
        </p:txBody>
      </p:sp>
      <p:sp>
        <p:nvSpPr>
          <p:cNvPr id="53251" name="Retângulo 3"/>
          <p:cNvSpPr>
            <a:spLocks noChangeArrowheads="1"/>
          </p:cNvSpPr>
          <p:nvPr/>
        </p:nvSpPr>
        <p:spPr bwMode="auto">
          <a:xfrm>
            <a:off x="328613" y="1139825"/>
            <a:ext cx="11161712" cy="264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/>
            <a:r>
              <a:rPr lang="pt-BR" altLang="pt-BR" sz="2400">
                <a:latin typeface="Abadi Extra Light"/>
              </a:rPr>
              <a:t>O uso de PGE1 está indicado nas seguintes cardiopatias congênitas:</a:t>
            </a:r>
          </a:p>
          <a:p>
            <a:pPr algn="just" eaLnBrk="1" hangingPunct="1"/>
            <a:r>
              <a:rPr lang="pt-BR" altLang="pt-BR" sz="2400">
                <a:latin typeface="Abadi Extra Light"/>
              </a:rPr>
              <a:t>• Cardiopatias com fluxo pulmonar dependente do canal arterial (ex.: atresia pulmonar). </a:t>
            </a:r>
          </a:p>
          <a:p>
            <a:pPr algn="just" eaLnBrk="1" hangingPunct="1"/>
            <a:r>
              <a:rPr lang="pt-BR" altLang="pt-BR" sz="2400">
                <a:latin typeface="Abadi Extra Light"/>
              </a:rPr>
              <a:t>• Cardiopatias com fluxo sistêmico dependente do canal arterial (ex.: atresia aórtica). </a:t>
            </a:r>
          </a:p>
          <a:p>
            <a:pPr algn="just" eaLnBrk="1" hangingPunct="1"/>
            <a:r>
              <a:rPr lang="pt-BR" altLang="pt-BR" sz="2400">
                <a:latin typeface="Abadi Extra Light"/>
              </a:rPr>
              <a:t>• Cardiopatias com circulação em paralelo (ex.: transposição das grandes artérias). </a:t>
            </a:r>
          </a:p>
        </p:txBody>
      </p:sp>
      <p:sp>
        <p:nvSpPr>
          <p:cNvPr id="5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1230313" y="346075"/>
            <a:ext cx="9336087" cy="850900"/>
          </a:xfrm>
          <a:prstGeom prst="rect">
            <a:avLst/>
          </a:prstGeom>
          <a:solidFill>
            <a:schemeClr val="accent6">
              <a:lumMod val="50000"/>
            </a:schemeClr>
          </a:solidFill>
          <a:ln w="38100">
            <a:solidFill>
              <a:schemeClr val="tx1"/>
            </a:solidFill>
          </a:ln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pt-BR" sz="2800" b="1" dirty="0">
                <a:solidFill>
                  <a:schemeClr val="bg1"/>
                </a:solidFill>
                <a:latin typeface="Abadi Extra Light" panose="020B0204020104020204" pitchFamily="34" charset="0"/>
              </a:rPr>
              <a:t>Suspeita de cardiopatia congênita crítica – não esperar ! Tratar </a:t>
            </a:r>
          </a:p>
        </p:txBody>
      </p:sp>
      <p:sp>
        <p:nvSpPr>
          <p:cNvPr id="6" name="Retângulo 5">
            <a:extLst>
              <a:ext uri="{FF2B5EF4-FFF2-40B4-BE49-F238E27FC236}"/>
            </a:extLst>
          </p:cNvPr>
          <p:cNvSpPr/>
          <p:nvPr/>
        </p:nvSpPr>
        <p:spPr>
          <a:xfrm>
            <a:off x="749300" y="4305300"/>
            <a:ext cx="10853738" cy="1216025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latin typeface="Abadi Extra Light" panose="020B0204020104020204" pitchFamily="34" charset="0"/>
              </a:rPr>
              <a:t> É indicativa de boa resposta à administração da PGE1, uma melhora clínica dentro de 30 a 60 minutos, seja da cianose ou dos sinais de baixo débito sistêmico.</a:t>
            </a:r>
          </a:p>
        </p:txBody>
      </p:sp>
      <p:sp>
        <p:nvSpPr>
          <p:cNvPr id="53254" name="Retângulo 6"/>
          <p:cNvSpPr>
            <a:spLocks noChangeArrowheads="1"/>
          </p:cNvSpPr>
          <p:nvPr/>
        </p:nvSpPr>
        <p:spPr bwMode="auto">
          <a:xfrm>
            <a:off x="768350" y="5559425"/>
            <a:ext cx="10825163" cy="850900"/>
          </a:xfrm>
          <a:prstGeom prst="rect">
            <a:avLst/>
          </a:prstGeom>
          <a:solidFill>
            <a:srgbClr val="002060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pt-BR" altLang="pt-BR" sz="2400" b="1">
                <a:solidFill>
                  <a:schemeClr val="bg1"/>
                </a:solidFill>
                <a:latin typeface="Abadi Extra Light"/>
              </a:rPr>
              <a:t>Atenção: O risco de apneia com a utilização de prostaglandina E1 é elevado, deve-se estar preparado para realizar intubação traqueal.</a:t>
            </a:r>
          </a:p>
        </p:txBody>
      </p:sp>
      <p:pic>
        <p:nvPicPr>
          <p:cNvPr id="53255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6289675"/>
            <a:ext cx="1173163" cy="34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6" name="Retângulo 8"/>
          <p:cNvSpPr>
            <a:spLocks noChangeArrowheads="1"/>
          </p:cNvSpPr>
          <p:nvPr/>
        </p:nvSpPr>
        <p:spPr bwMode="auto">
          <a:xfrm>
            <a:off x="3865563" y="6421438"/>
            <a:ext cx="8326437" cy="51752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sz="1400"/>
              <a:t>Atenção à saúde do recém-nascido : guia para os profissionais de saúde / 2. ed. atual. – Brasília : Ministério da Saúde, 2014.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tângulo 3"/>
          <p:cNvSpPr>
            <a:spLocks noChangeArrowheads="1"/>
          </p:cNvSpPr>
          <p:nvPr/>
        </p:nvSpPr>
        <p:spPr bwMode="auto">
          <a:xfrm>
            <a:off x="504825" y="1101725"/>
            <a:ext cx="11256963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/>
            <a:r>
              <a:rPr lang="pt-BR" altLang="pt-BR" sz="2400">
                <a:latin typeface="Abadi Extra Light"/>
              </a:rPr>
              <a:t>Convulsões são manifestações epilépticas motoras positivas (contraturas tônicas, clônicas ou mioclônicas). Ocorrem em cerca de 1% dos nascidos vivos, sendo 30 vezes mais frequentes entre os RNs pré-termo.</a:t>
            </a:r>
          </a:p>
          <a:p>
            <a:pPr algn="just" eaLnBrk="1" hangingPunct="1"/>
            <a:endParaRPr lang="pt-BR" altLang="pt-BR" sz="2400">
              <a:latin typeface="Abadi Extra Light"/>
            </a:endParaRPr>
          </a:p>
        </p:txBody>
      </p:sp>
      <p:sp>
        <p:nvSpPr>
          <p:cNvPr id="5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504825" y="252413"/>
            <a:ext cx="11256963" cy="5048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pt-BR" sz="2800" dirty="0">
                <a:latin typeface="Abadi Extra Light" panose="020B0204020104020204" pitchFamily="34" charset="0"/>
              </a:rPr>
              <a:t>Considerar crises convulsivas</a:t>
            </a:r>
          </a:p>
        </p:txBody>
      </p:sp>
      <p:pic>
        <p:nvPicPr>
          <p:cNvPr id="54276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700" y="6181725"/>
            <a:ext cx="18192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tângulo 9">
            <a:extLst>
              <a:ext uri="{FF2B5EF4-FFF2-40B4-BE49-F238E27FC236}"/>
            </a:extLst>
          </p:cNvPr>
          <p:cNvSpPr/>
          <p:nvPr/>
        </p:nvSpPr>
        <p:spPr>
          <a:xfrm>
            <a:off x="504825" y="2671763"/>
            <a:ext cx="11256963" cy="30464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latin typeface="Abadi Extra Light" panose="020B0204020104020204" pitchFamily="34" charset="0"/>
              </a:rPr>
              <a:t>As crises epilépticas no período neonatal são classificadas, segundo sua semiologia clínica, em: 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b="1" u="sng" dirty="0">
                <a:solidFill>
                  <a:srgbClr val="FF0000"/>
                </a:solidFill>
                <a:latin typeface="Abadi Extra Light" panose="020B0204020104020204" pitchFamily="34" charset="0"/>
              </a:rPr>
              <a:t>sutis, </a:t>
            </a:r>
            <a:r>
              <a:rPr lang="pt-BR" sz="2400" dirty="0">
                <a:latin typeface="Abadi Extra Light" panose="020B0204020104020204" pitchFamily="34" charset="0"/>
              </a:rPr>
              <a:t>sucção, mastigação, desvio ocular tônico ou </a:t>
            </a:r>
            <a:r>
              <a:rPr lang="pt-BR" sz="2400" dirty="0" err="1">
                <a:latin typeface="Abadi Extra Light" panose="020B0204020104020204" pitchFamily="34" charset="0"/>
              </a:rPr>
              <a:t>nistagmiforme</a:t>
            </a:r>
            <a:r>
              <a:rPr lang="pt-BR" sz="2400" dirty="0">
                <a:latin typeface="Abadi Extra Light" panose="020B0204020104020204" pitchFamily="34" charset="0"/>
              </a:rPr>
              <a:t>, olhar fixo, piscadelas 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400" b="1" u="sng" dirty="0">
              <a:solidFill>
                <a:srgbClr val="FF0000"/>
              </a:solidFill>
              <a:latin typeface="Abadi Extra Light" panose="020B0204020104020204" pitchFamily="34" charset="0"/>
            </a:endParaRP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b="1" u="sng" dirty="0" err="1">
                <a:solidFill>
                  <a:srgbClr val="FF0000"/>
                </a:solidFill>
                <a:latin typeface="Abadi Extra Light" panose="020B0204020104020204" pitchFamily="34" charset="0"/>
              </a:rPr>
              <a:t>clônicas</a:t>
            </a:r>
            <a:r>
              <a:rPr lang="pt-BR" sz="2400" b="1" u="sng" dirty="0">
                <a:solidFill>
                  <a:srgbClr val="FF0000"/>
                </a:solidFill>
                <a:latin typeface="Abadi Extra Light" panose="020B0204020104020204" pitchFamily="34" charset="0"/>
              </a:rPr>
              <a:t> </a:t>
            </a:r>
            <a:r>
              <a:rPr lang="pt-BR" sz="2400" dirty="0">
                <a:latin typeface="Abadi Extra Light" panose="020B0204020104020204" pitchFamily="34" charset="0"/>
              </a:rPr>
              <a:t>(focais e erráticas) Focais: em um segmento muscular (dedo, mão, antebraço, face, pé, por exemplo), caracterizada por contração rápida e relaxamento lento no mesmo ciclo de movimento. Diferenciam-se dos tremores, os quais apresentam tempos iguais de contração e relaxamento Erráticas: mudam de um local para outro </a:t>
            </a:r>
          </a:p>
        </p:txBody>
      </p:sp>
      <p:sp>
        <p:nvSpPr>
          <p:cNvPr id="54278" name="Retângulo 5"/>
          <p:cNvSpPr>
            <a:spLocks noChangeArrowheads="1"/>
          </p:cNvSpPr>
          <p:nvPr/>
        </p:nvSpPr>
        <p:spPr bwMode="auto">
          <a:xfrm>
            <a:off x="6596063" y="6213475"/>
            <a:ext cx="5595937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sz="1400"/>
              <a:t>Atenção à saúde do recém-nascido : guia para os profissionais de saúde / 2. ed. atual. – Brasília : Ministério da Saúde, 2014.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504825" y="293688"/>
            <a:ext cx="11256963" cy="5048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pt-BR" sz="2800" dirty="0">
                <a:latin typeface="Abadi Extra Light" panose="020B0204020104020204" pitchFamily="34" charset="0"/>
              </a:rPr>
              <a:t>Considerar crises convulsivas</a:t>
            </a:r>
          </a:p>
        </p:txBody>
      </p:sp>
      <p:pic>
        <p:nvPicPr>
          <p:cNvPr id="55299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25" y="6061075"/>
            <a:ext cx="18192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tângulo 9">
            <a:extLst>
              <a:ext uri="{FF2B5EF4-FFF2-40B4-BE49-F238E27FC236}"/>
            </a:extLst>
          </p:cNvPr>
          <p:cNvSpPr/>
          <p:nvPr/>
        </p:nvSpPr>
        <p:spPr>
          <a:xfrm>
            <a:off x="425450" y="1350963"/>
            <a:ext cx="11336338" cy="41560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latin typeface="Abadi Extra Light" panose="020B0204020104020204" pitchFamily="34" charset="0"/>
              </a:rPr>
              <a:t>As crises epilépticas no período neonatal são classificadas, segundo sua semiologia clínica, em: 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b="1" u="sng" dirty="0">
                <a:solidFill>
                  <a:srgbClr val="FF0000"/>
                </a:solidFill>
                <a:latin typeface="Abadi Extra Light" panose="020B0204020104020204" pitchFamily="34" charset="0"/>
              </a:rPr>
              <a:t>tônicas</a:t>
            </a:r>
            <a:r>
              <a:rPr lang="pt-BR" sz="2400" b="1" dirty="0">
                <a:solidFill>
                  <a:srgbClr val="FF0000"/>
                </a:solidFill>
                <a:latin typeface="Abadi Extra Light" panose="020B0204020104020204" pitchFamily="34" charset="0"/>
              </a:rPr>
              <a:t> </a:t>
            </a:r>
            <a:r>
              <a:rPr lang="pt-BR" sz="2400" dirty="0">
                <a:latin typeface="Abadi Extra Light" panose="020B0204020104020204" pitchFamily="34" charset="0"/>
              </a:rPr>
              <a:t>(focais e generalizadas) - Focais: extensão assimétrica de um dos membros ou músculo facial Generalizadas: extensão ou flexão (mais rara) dos quatro membros com desvio ocular para cima; são mais duradouras que os espasmos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2400" dirty="0">
              <a:latin typeface="Abadi Extra Light" panose="020B0204020104020204" pitchFamily="34" charset="0"/>
            </a:endParaRP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b="1" u="sng" dirty="0" err="1">
                <a:solidFill>
                  <a:srgbClr val="FF0000"/>
                </a:solidFill>
                <a:latin typeface="Abadi Extra Light" panose="020B0204020104020204" pitchFamily="34" charset="0"/>
              </a:rPr>
              <a:t>mioclônicas</a:t>
            </a:r>
            <a:r>
              <a:rPr lang="pt-BR" sz="2400" b="1" u="sng" dirty="0">
                <a:solidFill>
                  <a:srgbClr val="FF0000"/>
                </a:solidFill>
                <a:latin typeface="Abadi Extra Light" panose="020B0204020104020204" pitchFamily="34" charset="0"/>
              </a:rPr>
              <a:t> </a:t>
            </a:r>
            <a:r>
              <a:rPr lang="pt-BR" sz="2400" dirty="0">
                <a:latin typeface="Abadi Extra Light" panose="020B0204020104020204" pitchFamily="34" charset="0"/>
              </a:rPr>
              <a:t>(focais, multifocais e generalizadas) Contrações isoladas ou repetitivas, semelhantes a choques (muito breves) de um grupo muscular único (focais), de vários músculos (multifocais ou erráticas) ou simultâneas bilateralmente (generalizadas)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latin typeface="Abadi Extra Light" panose="020B0204020104020204" pitchFamily="34" charset="0"/>
              </a:rPr>
              <a:t> </a:t>
            </a:r>
          </a:p>
          <a:p>
            <a:pPr marL="342900" indent="-342900" algn="just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pt-BR" sz="2400" b="1" u="sng" dirty="0">
                <a:solidFill>
                  <a:srgbClr val="FF0000"/>
                </a:solidFill>
                <a:latin typeface="Abadi Extra Light" panose="020B0204020104020204" pitchFamily="34" charset="0"/>
              </a:rPr>
              <a:t>Espasmos </a:t>
            </a:r>
            <a:r>
              <a:rPr lang="pt-BR" sz="2400" dirty="0">
                <a:latin typeface="Abadi Extra Light" panose="020B0204020104020204" pitchFamily="34" charset="0"/>
              </a:rPr>
              <a:t>Contrações do tipo “susto” em flexão ou extensão</a:t>
            </a:r>
            <a:endParaRPr lang="pt-BR" sz="2400" b="1" u="sng" dirty="0">
              <a:solidFill>
                <a:srgbClr val="FF0000"/>
              </a:solidFill>
              <a:latin typeface="Abadi Extra Light" panose="020B0204020104020204" pitchFamily="34" charset="0"/>
            </a:endParaRPr>
          </a:p>
        </p:txBody>
      </p:sp>
      <p:sp>
        <p:nvSpPr>
          <p:cNvPr id="55301" name="Retângulo 5"/>
          <p:cNvSpPr>
            <a:spLocks noChangeArrowheads="1"/>
          </p:cNvSpPr>
          <p:nvPr/>
        </p:nvSpPr>
        <p:spPr bwMode="auto">
          <a:xfrm>
            <a:off x="6740525" y="6213475"/>
            <a:ext cx="5451475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sz="1400"/>
              <a:t>Atenção à saúde do recém-nascido : guia para os profissionais de saúde / 2. ed. atual. – Brasília : Ministério da Saúde, 2014.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504825" y="293688"/>
            <a:ext cx="11256963" cy="5048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pt-BR" sz="2800" dirty="0">
                <a:latin typeface="Abadi Extra Light" panose="020B0204020104020204" pitchFamily="34" charset="0"/>
              </a:rPr>
              <a:t>Considerar crises convulsivas</a:t>
            </a:r>
          </a:p>
        </p:txBody>
      </p:sp>
      <p:pic>
        <p:nvPicPr>
          <p:cNvPr id="56323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25" y="6061075"/>
            <a:ext cx="18192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tângulo 9">
            <a:extLst>
              <a:ext uri="{FF2B5EF4-FFF2-40B4-BE49-F238E27FC236}"/>
            </a:extLst>
          </p:cNvPr>
          <p:cNvSpPr/>
          <p:nvPr/>
        </p:nvSpPr>
        <p:spPr>
          <a:xfrm>
            <a:off x="465138" y="1290638"/>
            <a:ext cx="11334750" cy="42767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rgbClr val="FF0000"/>
                </a:solidFill>
                <a:latin typeface="Abadi Extra Light" panose="020B0204020104020204" pitchFamily="34" charset="0"/>
              </a:rPr>
              <a:t>Abordagem e Tratamento: </a:t>
            </a:r>
          </a:p>
          <a:p>
            <a:pPr marL="342900" indent="-34290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pt-BR" sz="2400" dirty="0">
                <a:latin typeface="Abadi Extra Light" panose="020B0204020104020204" pitchFamily="34" charset="0"/>
              </a:rPr>
              <a:t>Garantir vias aéreas livres e aporte de oxigênio e acesso vascular seguro</a:t>
            </a:r>
          </a:p>
          <a:p>
            <a:pPr marL="342900" indent="-34290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pt-BR" sz="2400" dirty="0">
                <a:latin typeface="Abadi Extra Light" panose="020B0204020104020204" pitchFamily="34" charset="0"/>
              </a:rPr>
              <a:t> Manter cabeceira elevada a 30º. </a:t>
            </a:r>
          </a:p>
          <a:p>
            <a:pPr marL="342900" indent="-34290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pt-BR" sz="2400" dirty="0">
                <a:latin typeface="Abadi Extra Light" panose="020B0204020104020204" pitchFamily="34" charset="0"/>
              </a:rPr>
              <a:t> Fazer monitorização cardíaca e da saturação de oxigênio. </a:t>
            </a:r>
          </a:p>
          <a:p>
            <a:pPr marL="342900" indent="-34290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pt-BR" sz="2400" dirty="0">
                <a:latin typeface="Abadi Extra Light" panose="020B0204020104020204" pitchFamily="34" charset="0"/>
              </a:rPr>
              <a:t>Suspender dieta. </a:t>
            </a:r>
          </a:p>
          <a:p>
            <a:pPr marL="342900" indent="-34290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pt-BR" sz="2400" dirty="0">
                <a:latin typeface="Abadi Extra Light" panose="020B0204020104020204" pitchFamily="34" charset="0"/>
              </a:rPr>
              <a:t>Manter sonda </a:t>
            </a:r>
            <a:r>
              <a:rPr lang="pt-BR" sz="2400" dirty="0" err="1">
                <a:latin typeface="Abadi Extra Light" panose="020B0204020104020204" pitchFamily="34" charset="0"/>
              </a:rPr>
              <a:t>naso</a:t>
            </a:r>
            <a:r>
              <a:rPr lang="pt-BR" sz="2400" dirty="0">
                <a:latin typeface="Abadi Extra Light" panose="020B0204020104020204" pitchFamily="34" charset="0"/>
              </a:rPr>
              <a:t> ou </a:t>
            </a:r>
            <a:r>
              <a:rPr lang="pt-BR" sz="2400" dirty="0" err="1">
                <a:latin typeface="Abadi Extra Light" panose="020B0204020104020204" pitchFamily="34" charset="0"/>
              </a:rPr>
              <a:t>orogástrica</a:t>
            </a:r>
            <a:r>
              <a:rPr lang="pt-BR" sz="2400" dirty="0">
                <a:latin typeface="Abadi Extra Light" panose="020B0204020104020204" pitchFamily="34" charset="0"/>
              </a:rPr>
              <a:t> aberta. </a:t>
            </a:r>
          </a:p>
          <a:p>
            <a:pPr marL="342900" indent="-34290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pt-BR" sz="2400" dirty="0">
                <a:latin typeface="Abadi Extra Light" panose="020B0204020104020204" pitchFamily="34" charset="0"/>
              </a:rPr>
              <a:t> Coletar sangue para dosagem de glicose e eletrólitos (inclusive magnésio), lactato e gasometria, Hemograma e PCR  </a:t>
            </a:r>
          </a:p>
        </p:txBody>
      </p:sp>
      <p:sp>
        <p:nvSpPr>
          <p:cNvPr id="56325" name="Retângulo 5"/>
          <p:cNvSpPr>
            <a:spLocks noChangeArrowheads="1"/>
          </p:cNvSpPr>
          <p:nvPr/>
        </p:nvSpPr>
        <p:spPr bwMode="auto">
          <a:xfrm>
            <a:off x="7007225" y="6213475"/>
            <a:ext cx="5184775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sz="1400"/>
              <a:t>Atenção à saúde do recém-nascido : guia para os profissionais de saúde / 2. ed. atual. – Brasília : Ministério da Saúde, 2014.</a:t>
            </a:r>
          </a:p>
        </p:txBody>
      </p:sp>
      <p:pic>
        <p:nvPicPr>
          <p:cNvPr id="3" name="Imagem 2" descr="Uma imagem contendo colocando, interior, bebê, cama&#10;&#10;Descrição gerada automaticament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5388" y="1920875"/>
            <a:ext cx="2943225" cy="2760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500063" y="180975"/>
            <a:ext cx="11255375" cy="5048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pt-BR" sz="2800" dirty="0">
                <a:latin typeface="Abadi Extra Light" panose="020B0204020104020204" pitchFamily="34" charset="0"/>
              </a:rPr>
              <a:t>Considerar crises convulsivas</a:t>
            </a:r>
          </a:p>
        </p:txBody>
      </p:sp>
      <p:pic>
        <p:nvPicPr>
          <p:cNvPr id="57347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25" y="6061075"/>
            <a:ext cx="18192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tângulo 9">
            <a:extLst>
              <a:ext uri="{FF2B5EF4-FFF2-40B4-BE49-F238E27FC236}"/>
            </a:extLst>
          </p:cNvPr>
          <p:cNvSpPr/>
          <p:nvPr/>
        </p:nvSpPr>
        <p:spPr>
          <a:xfrm>
            <a:off x="500063" y="742950"/>
            <a:ext cx="11334750" cy="5311775"/>
          </a:xfrm>
          <a:prstGeom prst="rect">
            <a:avLst/>
          </a:prstGeom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/>
            <a:r>
              <a:rPr lang="pt-BR" altLang="pt-BR" sz="2400" b="1">
                <a:solidFill>
                  <a:srgbClr val="FF0000"/>
                </a:solidFill>
                <a:latin typeface="Abadi Extra Light"/>
              </a:rPr>
              <a:t>Abordagem e Tratamento: </a:t>
            </a: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BR" altLang="pt-BR" sz="2400">
                <a:solidFill>
                  <a:srgbClr val="FF3300"/>
                </a:solidFill>
                <a:latin typeface="Abadi Extra Light"/>
              </a:rPr>
              <a:t>Se a glicemia capilar for menor que 50 mg/dL</a:t>
            </a:r>
            <a:r>
              <a:rPr lang="pt-BR" altLang="pt-BR" sz="2400">
                <a:latin typeface="Abadi Extra Light"/>
              </a:rPr>
              <a:t> , injetar por via endovenosa 2 mL/kg de soro glicosado a 10% a uma velocidade de 1 mL/min. Após, manter oferta EV contínua de glicose de 6 - 8 mg/kg/min. </a:t>
            </a: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BR" altLang="pt-BR" sz="2400">
                <a:latin typeface="Abadi Extra Light"/>
              </a:rPr>
              <a:t>Se o RN mantiver crise, suspeitar e tratar como hipocalcemia (não esperar laboratório) com 2 mL/kg de gluconato de cálcio a 10%, em 5 a 10 minutos, com acompanhamento contínuo da frequência cardíaca. </a:t>
            </a: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BR" altLang="pt-BR" sz="2400">
                <a:latin typeface="Abadi Extra Light"/>
              </a:rPr>
              <a:t>Garantir a manutenção do equilíbrio térmico, hidroeletrolítico e glicêmico. </a:t>
            </a: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BR" altLang="pt-BR" sz="2400">
                <a:latin typeface="Abadi Extra Light"/>
              </a:rPr>
              <a:t>Considerar punção lombar quando a causa não for definida por outros exames ou na suspeita de infecção. </a:t>
            </a: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BR" altLang="pt-BR" sz="2400">
                <a:latin typeface="Abadi Extra Light"/>
              </a:rPr>
              <a:t>Ecografia transfontanela </a:t>
            </a:r>
          </a:p>
          <a:p>
            <a:pPr algn="just" eaLnBrk="1" hangingPunct="1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ü"/>
            </a:pPr>
            <a:r>
              <a:rPr lang="pt-BR" altLang="pt-BR" sz="2400">
                <a:latin typeface="Abadi Extra Light"/>
              </a:rPr>
              <a:t>Indicar drogas antiepilépticas</a:t>
            </a:r>
            <a:endParaRPr lang="pt-BR" altLang="pt-BR" sz="2400" b="1" u="sng">
              <a:solidFill>
                <a:srgbClr val="FF0000"/>
              </a:solidFill>
              <a:latin typeface="Abadi Extra Light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504825" y="293688"/>
            <a:ext cx="11256963" cy="5048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pt-BR" sz="2800" dirty="0">
                <a:latin typeface="Abadi Extra Light" panose="020B0204020104020204" pitchFamily="34" charset="0"/>
              </a:rPr>
              <a:t>Considerar crises convulsivas</a:t>
            </a:r>
          </a:p>
        </p:txBody>
      </p:sp>
      <p:pic>
        <p:nvPicPr>
          <p:cNvPr id="58371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25" y="6061075"/>
            <a:ext cx="1819275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2" name="Retângulo 1"/>
          <p:cNvSpPr>
            <a:spLocks noChangeArrowheads="1"/>
          </p:cNvSpPr>
          <p:nvPr/>
        </p:nvSpPr>
        <p:spPr bwMode="auto">
          <a:xfrm>
            <a:off x="631825" y="862013"/>
            <a:ext cx="24828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/>
            <a:r>
              <a:rPr lang="pt-BR" altLang="pt-BR" sz="3200" b="1">
                <a:solidFill>
                  <a:srgbClr val="FF0000"/>
                </a:solidFill>
                <a:latin typeface="Abadi Extra Light"/>
              </a:rPr>
              <a:t>TRATAMENTO</a:t>
            </a:r>
          </a:p>
        </p:txBody>
      </p:sp>
      <p:sp>
        <p:nvSpPr>
          <p:cNvPr id="58373" name="Retângulo 2"/>
          <p:cNvSpPr>
            <a:spLocks noChangeArrowheads="1"/>
          </p:cNvSpPr>
          <p:nvPr/>
        </p:nvSpPr>
        <p:spPr bwMode="auto">
          <a:xfrm>
            <a:off x="504825" y="1490663"/>
            <a:ext cx="11256963" cy="1200150"/>
          </a:xfrm>
          <a:prstGeom prst="rect">
            <a:avLst/>
          </a:prstGeom>
          <a:solidFill>
            <a:schemeClr val="bg2"/>
          </a:solidFill>
          <a:ln w="28575">
            <a:solidFill>
              <a:srgbClr val="0D1D5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pt-BR" altLang="pt-BR" sz="2400">
                <a:latin typeface="Abadi Extra Light"/>
              </a:rPr>
              <a:t>MEDICAÇÃO DE PRIMEIRA ESCOLHA  </a:t>
            </a:r>
            <a:r>
              <a:rPr lang="pt-BR" altLang="pt-BR" sz="2400" b="1">
                <a:solidFill>
                  <a:srgbClr val="FF0000"/>
                </a:solidFill>
                <a:latin typeface="Abadi Extra Light"/>
              </a:rPr>
              <a:t>FENOBARBITAL</a:t>
            </a:r>
            <a:r>
              <a:rPr lang="pt-BR" altLang="pt-BR" sz="2400">
                <a:latin typeface="Abadi Extra Light"/>
              </a:rPr>
              <a:t> EV</a:t>
            </a:r>
          </a:p>
          <a:p>
            <a:pPr algn="ctr" eaLnBrk="1" hangingPunct="1"/>
            <a:r>
              <a:rPr lang="pt-BR" altLang="pt-BR" sz="2400">
                <a:latin typeface="Abadi Extra Light"/>
              </a:rPr>
              <a:t>Dose de ataque 20 mg/kg/dose (diluentes: AD, SG 5% ou SF 0,9%) </a:t>
            </a:r>
          </a:p>
          <a:p>
            <a:pPr algn="ctr" eaLnBrk="1" hangingPunct="1"/>
            <a:r>
              <a:rPr lang="pt-BR" altLang="pt-BR" sz="2400">
                <a:latin typeface="Abadi Extra Light"/>
              </a:rPr>
              <a:t>Dose de manutenção: 3 a 5 mg/kg/dia, 12/12h, VO</a:t>
            </a:r>
          </a:p>
        </p:txBody>
      </p:sp>
      <p:sp>
        <p:nvSpPr>
          <p:cNvPr id="4" name="Retângulo 3">
            <a:extLst>
              <a:ext uri="{FF2B5EF4-FFF2-40B4-BE49-F238E27FC236}"/>
            </a:extLst>
          </p:cNvPr>
          <p:cNvSpPr/>
          <p:nvPr/>
        </p:nvSpPr>
        <p:spPr>
          <a:xfrm>
            <a:off x="504825" y="2828925"/>
            <a:ext cx="11256963" cy="12001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rgbClr val="FF0000"/>
                </a:solidFill>
                <a:latin typeface="Abadi Extra Light" panose="020B0204020104020204" pitchFamily="34" charset="0"/>
              </a:rPr>
              <a:t>FENITOÍNA</a:t>
            </a:r>
            <a:r>
              <a:rPr lang="pt-BR" sz="2400" dirty="0">
                <a:latin typeface="Abadi Extra Light" panose="020B0204020104020204" pitchFamily="34" charset="0"/>
              </a:rPr>
              <a:t> – 250 mg/5 </a:t>
            </a:r>
            <a:r>
              <a:rPr lang="pt-BR" sz="2400" dirty="0" err="1">
                <a:latin typeface="Abadi Extra Light" panose="020B0204020104020204" pitchFamily="34" charset="0"/>
              </a:rPr>
              <a:t>mL</a:t>
            </a:r>
            <a:r>
              <a:rPr lang="pt-BR" sz="2400" dirty="0">
                <a:latin typeface="Abadi Extra Light" panose="020B0204020104020204" pitchFamily="34" charset="0"/>
              </a:rPr>
              <a:t> EV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latin typeface="Abadi Extra Light" panose="020B0204020104020204" pitchFamily="34" charset="0"/>
              </a:rPr>
              <a:t>Dose de ataque 20 mg/kg/ dose (diluentes AD ou SF 0,9%)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latin typeface="Abadi Extra Light" panose="020B0204020104020204" pitchFamily="34" charset="0"/>
              </a:rPr>
              <a:t>Dose de manutenção: 5 a 7 mg/kg/dia, 12/12h, VO</a:t>
            </a:r>
          </a:p>
        </p:txBody>
      </p:sp>
      <p:sp>
        <p:nvSpPr>
          <p:cNvPr id="6" name="Retângulo 5">
            <a:extLst>
              <a:ext uri="{FF2B5EF4-FFF2-40B4-BE49-F238E27FC236}"/>
            </a:extLst>
          </p:cNvPr>
          <p:cNvSpPr/>
          <p:nvPr/>
        </p:nvSpPr>
        <p:spPr>
          <a:xfrm>
            <a:off x="468313" y="4232275"/>
            <a:ext cx="11255375" cy="120015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rgbClr val="FF0000"/>
                </a:solidFill>
                <a:latin typeface="Abadi Extra Light" panose="020B0204020104020204" pitchFamily="34" charset="0"/>
              </a:rPr>
              <a:t>MIDAZOLAM </a:t>
            </a:r>
            <a:r>
              <a:rPr lang="pt-BR" sz="2400" dirty="0">
                <a:latin typeface="Abadi Extra Light" panose="020B0204020104020204" pitchFamily="34" charset="0"/>
              </a:rPr>
              <a:t>– 15 mg/3 </a:t>
            </a:r>
            <a:r>
              <a:rPr lang="pt-BR" sz="2400" dirty="0" err="1">
                <a:latin typeface="Abadi Extra Light" panose="020B0204020104020204" pitchFamily="34" charset="0"/>
              </a:rPr>
              <a:t>mL</a:t>
            </a:r>
            <a:r>
              <a:rPr lang="pt-BR" sz="2400" dirty="0">
                <a:latin typeface="Abadi Extra Light" panose="020B0204020104020204" pitchFamily="34" charset="0"/>
              </a:rPr>
              <a:t> EV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latin typeface="Abadi Extra Light" panose="020B0204020104020204" pitchFamily="34" charset="0"/>
              </a:rPr>
              <a:t>Dose de ataque: 0,15 mg/kg/ dose EV (diluentes: AD, SG 5% ou SF 0,9%)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latin typeface="Abadi Extra Light" panose="020B0204020104020204" pitchFamily="34" charset="0"/>
              </a:rPr>
              <a:t>Dose de manutenção: 0,06 a 0,4 mg/kg/hora, EV</a:t>
            </a:r>
            <a:endParaRPr lang="pt-BR" sz="2400" dirty="0">
              <a:latin typeface="+mn-lt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ubtítulo 1"/>
          <p:cNvSpPr>
            <a:spLocks noGrp="1"/>
          </p:cNvSpPr>
          <p:nvPr>
            <p:ph type="subTitle" idx="1"/>
          </p:nvPr>
        </p:nvSpPr>
        <p:spPr>
          <a:xfrm>
            <a:off x="6940550" y="4337050"/>
            <a:ext cx="4540250" cy="503238"/>
          </a:xfrm>
        </p:spPr>
        <p:txBody>
          <a:bodyPr/>
          <a:lstStyle/>
          <a:p>
            <a:r>
              <a:rPr lang="pt-BR" altLang="pt-BR" sz="2400" cap="none" smtClean="0">
                <a:latin typeface="Abadi Extra Light"/>
              </a:rPr>
              <a:t>mdavidrocha@yahoo.com.br</a:t>
            </a:r>
          </a:p>
        </p:txBody>
      </p:sp>
      <p:sp>
        <p:nvSpPr>
          <p:cNvPr id="7" name="Título 6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2225" y="3308350"/>
            <a:ext cx="5664200" cy="67468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dirty="0">
                <a:solidFill>
                  <a:srgbClr val="FF7C80"/>
                </a:solidFill>
              </a:rPr>
              <a:t>Obrigada</a:t>
            </a:r>
          </a:p>
        </p:txBody>
      </p:sp>
      <p:pic>
        <p:nvPicPr>
          <p:cNvPr id="13" name="Espaço Reservado para Imagem 12" descr="Uma imagem contendo pessoa, interior, bebê, parede&#10;&#10;Descrição gerada automaticamente"/>
          <p:cNvPicPr>
            <a:picLocks noGrp="1" noChangeAspect="1" noChangeArrowheads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12788" y="731838"/>
            <a:ext cx="5303837" cy="5303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397" name="Imagem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1773238"/>
            <a:ext cx="2182813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ítulo 6">
            <a:extLst>
              <a:ext uri="{FF2B5EF4-FFF2-40B4-BE49-F238E27FC236}"/>
            </a:extLst>
          </p:cNvPr>
          <p:cNvSpPr txBox="1">
            <a:spLocks/>
          </p:cNvSpPr>
          <p:nvPr/>
        </p:nvSpPr>
        <p:spPr>
          <a:xfrm>
            <a:off x="5391150" y="766763"/>
            <a:ext cx="6937375" cy="673100"/>
          </a:xfrm>
          <a:prstGeom prst="rect">
            <a:avLst/>
          </a:prstGeom>
          <a:noFill/>
        </p:spPr>
        <p:txBody>
          <a:bodyPr anchor="ctr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6000" b="1" kern="1200" cap="all" baseline="0">
                <a:solidFill>
                  <a:schemeClr val="accent4"/>
                </a:solidFill>
                <a:latin typeface="+mj-lt"/>
                <a:ea typeface="+mn-ea"/>
                <a:cs typeface="+mn-cs"/>
              </a:defRPr>
            </a:lvl1pPr>
          </a:lstStyle>
          <a:p>
            <a:pPr algn="ctr" fontAlgn="auto">
              <a:spcAft>
                <a:spcPts val="0"/>
              </a:spcAft>
              <a:defRPr/>
            </a:pPr>
            <a:r>
              <a:rPr lang="pt-BR" sz="4400" i="1" dirty="0">
                <a:solidFill>
                  <a:srgbClr val="FF7C80"/>
                </a:solidFill>
              </a:rPr>
              <a:t>Acho que é isso pessoal!</a:t>
            </a:r>
          </a:p>
        </p:txBody>
      </p:sp>
      <p:pic>
        <p:nvPicPr>
          <p:cNvPr id="4" name="Imagem 3" descr="Uma imagem contendo captura de tela&#10;&#10;Descrição gerada automaticament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3025" y="5029200"/>
            <a:ext cx="4114800" cy="2078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/>
          </p:cNvSpPr>
          <p:nvPr>
            <p:ph type="title" idx="4294967295"/>
          </p:nvPr>
        </p:nvSpPr>
        <p:spPr>
          <a:xfrm>
            <a:off x="933450" y="1646238"/>
            <a:ext cx="10707688" cy="4164012"/>
          </a:xfrm>
          <a:solidFill>
            <a:schemeClr val="bg1"/>
          </a:solidFill>
        </p:spPr>
        <p:txBody>
          <a:bodyPr/>
          <a:lstStyle/>
          <a:p>
            <a:pPr algn="ctr"/>
            <a:r>
              <a:rPr lang="pt-BR" altLang="pt-BR" b="1" smtClean="0">
                <a:solidFill>
                  <a:srgbClr val="0000FF"/>
                </a:solidFill>
              </a:rPr>
              <a:t>Nota do Editor do site, Paulo R. Margotto. Consultem também! Aqui e Agora!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Rectangle 3"/>
          <p:cNvSpPr>
            <a:spLocks noGrp="1"/>
          </p:cNvSpPr>
          <p:nvPr>
            <p:ph type="body" idx="4294967295"/>
          </p:nvPr>
        </p:nvSpPr>
        <p:spPr>
          <a:xfrm>
            <a:off x="1300163" y="2643188"/>
            <a:ext cx="10515600" cy="4351337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70000"/>
              </a:lnSpc>
            </a:pPr>
            <a:r>
              <a:rPr lang="pt-BR" altLang="pt-BR" sz="2000" smtClean="0"/>
              <a:t>A definição de RN febril é uma criança com menos de 30 dias de vida e temperatura retal </a:t>
            </a:r>
            <a:r>
              <a:rPr lang="pt-BR" altLang="pt-BR" sz="2000" smtClean="0">
                <a:sym typeface="Symbol" panose="05050102010706020507" pitchFamily="18" charset="2"/>
              </a:rPr>
              <a:t></a:t>
            </a:r>
            <a:r>
              <a:rPr lang="pt-BR" altLang="pt-BR" sz="2000" smtClean="0"/>
              <a:t> a 38ºC. </a:t>
            </a:r>
          </a:p>
          <a:p>
            <a:pPr>
              <a:lnSpc>
                <a:spcPct val="70000"/>
              </a:lnSpc>
            </a:pPr>
            <a:r>
              <a:rPr lang="pt-BR" altLang="pt-BR" sz="2000" smtClean="0"/>
              <a:t>	A diferença do lactente e pré-escolar, onde um episódio febril é, na maioria das vezes sinal de um processo benigno, a febre no RN indica prioridade na elucidação diagnóstica e a conduta jamais deve limitar-se ao tratamento sintomático da mesma.</a:t>
            </a:r>
          </a:p>
          <a:p>
            <a:pPr>
              <a:lnSpc>
                <a:spcPct val="70000"/>
              </a:lnSpc>
            </a:pPr>
            <a:r>
              <a:rPr lang="pt-BR" altLang="pt-BR" sz="2000" smtClean="0"/>
              <a:t>	</a:t>
            </a:r>
            <a:r>
              <a:rPr lang="pt-BR" altLang="pt-BR" sz="2000" b="1" smtClean="0"/>
              <a:t>Perante um RN que foi de alta saudável e que retorna com febre no ambulatório ou na emergência, o pediatra deve orientar o seu raciocínio para responder às seguintes perguntas</a:t>
            </a:r>
            <a:r>
              <a:rPr lang="pt-BR" altLang="pt-BR" sz="2000" smtClean="0"/>
              <a:t>:</a:t>
            </a:r>
            <a:endParaRPr lang="pt-BR" altLang="pt-BR" sz="2000" b="1" smtClean="0"/>
          </a:p>
          <a:p>
            <a:pPr>
              <a:lnSpc>
                <a:spcPct val="70000"/>
              </a:lnSpc>
            </a:pPr>
            <a:r>
              <a:rPr lang="pt-BR" altLang="pt-BR" sz="2000" b="1" smtClean="0"/>
              <a:t>É um caso de febre por baixa ingesta de leite?</a:t>
            </a:r>
          </a:p>
          <a:p>
            <a:pPr>
              <a:lnSpc>
                <a:spcPct val="70000"/>
              </a:lnSpc>
            </a:pPr>
            <a:r>
              <a:rPr lang="pt-BR" altLang="pt-BR" sz="2000" b="1" smtClean="0"/>
              <a:t>O paciente tem uma infecção bacteriana?</a:t>
            </a:r>
          </a:p>
          <a:p>
            <a:pPr>
              <a:lnSpc>
                <a:spcPct val="70000"/>
              </a:lnSpc>
            </a:pPr>
            <a:r>
              <a:rPr lang="pt-BR" altLang="pt-BR" sz="2000" b="1" smtClean="0"/>
              <a:t>O RN tem uma pneumonia viral/bronquiolite?</a:t>
            </a:r>
          </a:p>
          <a:p>
            <a:pPr>
              <a:lnSpc>
                <a:spcPct val="70000"/>
              </a:lnSpc>
            </a:pPr>
            <a:r>
              <a:rPr lang="pt-BR" altLang="pt-BR" sz="2000" b="1" smtClean="0"/>
              <a:t>Trata-se de um caso de infecção por Herpes vírus?</a:t>
            </a:r>
          </a:p>
          <a:p>
            <a:pPr>
              <a:lnSpc>
                <a:spcPct val="70000"/>
              </a:lnSpc>
            </a:pPr>
            <a:r>
              <a:rPr lang="pt-BR" altLang="pt-BR" sz="2000" b="1" smtClean="0"/>
              <a:t>É um RN com cardiopatia congênita?</a:t>
            </a:r>
            <a:endParaRPr lang="pt-BR" altLang="pt-BR" sz="2000" smtClean="0"/>
          </a:p>
          <a:p>
            <a:pPr>
              <a:lnSpc>
                <a:spcPct val="70000"/>
              </a:lnSpc>
            </a:pPr>
            <a:r>
              <a:rPr lang="pt-BR" altLang="pt-BR" sz="2000" smtClean="0"/>
              <a:t>Como cada uma destas entidades demandaria por si mesma um capítulo à parte, abordaremos a seguir cada uma delas de forma sucinta.</a:t>
            </a:r>
          </a:p>
        </p:txBody>
      </p:sp>
      <p:sp>
        <p:nvSpPr>
          <p:cNvPr id="62468" name="Rectangle 4"/>
          <p:cNvSpPr>
            <a:spLocks noChangeArrowheads="1"/>
          </p:cNvSpPr>
          <p:nvPr/>
        </p:nvSpPr>
        <p:spPr bwMode="auto">
          <a:xfrm>
            <a:off x="1844675" y="1260475"/>
            <a:ext cx="9186863" cy="13335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126960" rIns="0" bIns="63480" anchor="ctr">
            <a:spAutoFit/>
          </a:bodyPr>
          <a:lstStyle/>
          <a:p>
            <a:pPr algn="ctr" eaLnBrk="1" hangingPunct="1"/>
            <a:r>
              <a:rPr lang="pt-BR" altLang="pt-BR" sz="2700" b="1">
                <a:solidFill>
                  <a:srgbClr val="0000FF"/>
                </a:solidFill>
                <a:latin typeface="Lato" panose="020F0502020204030203" pitchFamily="34" charset="0"/>
              </a:rPr>
              <a:t>ABORDAGEM DO REC</a:t>
            </a:r>
            <a:r>
              <a:rPr lang="pt-BR" altLang="pt-BR" sz="2700" b="1">
                <a:solidFill>
                  <a:srgbClr val="0000FF"/>
                </a:solidFill>
              </a:rPr>
              <a:t>É</a:t>
            </a:r>
            <a:r>
              <a:rPr lang="pt-BR" altLang="pt-BR" sz="2700" b="1">
                <a:solidFill>
                  <a:srgbClr val="0000FF"/>
                </a:solidFill>
                <a:latin typeface="Lato" panose="020F0502020204030203" pitchFamily="34" charset="0"/>
              </a:rPr>
              <a:t>M-NASCIDO FEBRIL</a:t>
            </a:r>
          </a:p>
          <a:p>
            <a:pPr algn="ctr"/>
            <a:r>
              <a:rPr lang="pt-BR" altLang="pt-BR" sz="800" u="sng">
                <a:solidFill>
                  <a:srgbClr val="78909C"/>
                </a:solidFill>
              </a:rPr>
              <a:t>  </a:t>
            </a:r>
            <a:endParaRPr lang="pt-BR" altLang="pt-BR" u="sng">
              <a:solidFill>
                <a:srgbClr val="78909C"/>
              </a:solidFill>
            </a:endParaRPr>
          </a:p>
          <a:p>
            <a:pPr algn="ctr"/>
            <a:r>
              <a:rPr lang="pt-BR" altLang="pt-BR" sz="2000">
                <a:solidFill>
                  <a:srgbClr val="424242"/>
                </a:solidFill>
                <a:ea typeface="Source Sans Pro"/>
                <a:cs typeface="Source Sans Pro"/>
              </a:rPr>
              <a:t>Carlos Moreno Zaconeta , Paulo R. Margotto</a:t>
            </a:r>
          </a:p>
          <a:p>
            <a:pPr algn="ctr"/>
            <a:r>
              <a:rPr lang="pt-BR" altLang="pt-BR" sz="2000">
                <a:solidFill>
                  <a:srgbClr val="424242"/>
                </a:solidFill>
                <a:ea typeface="Source Sans Pro"/>
                <a:cs typeface="Source Sans Pro"/>
              </a:rPr>
              <a:t>Capítulo do livro Assistência ao Recém-Nascido de Risco 4ª Edição, 2019, em preparação.</a:t>
            </a:r>
          </a:p>
        </p:txBody>
      </p:sp>
      <p:pic>
        <p:nvPicPr>
          <p:cNvPr id="62469" name="Picture 5" descr="doc">
            <a:hlinkClick r:id="rId2" tooltip="FEBRE NO RN-2009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2688" y="1430338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Rectangle 3"/>
          <p:cNvSpPr>
            <a:spLocks noGrp="1"/>
          </p:cNvSpPr>
          <p:nvPr>
            <p:ph type="body" idx="4294967295"/>
          </p:nvPr>
        </p:nvSpPr>
        <p:spPr>
          <a:solidFill>
            <a:schemeClr val="bg1"/>
          </a:solidFill>
        </p:spPr>
        <p:txBody>
          <a:bodyPr/>
          <a:lstStyle/>
          <a:p>
            <a:pPr marL="533400" indent="-533400">
              <a:buFont typeface="Arial" panose="020B0604020202020204" pitchFamily="34" charset="0"/>
              <a:buNone/>
            </a:pPr>
            <a:r>
              <a:rPr lang="pt-BR" altLang="pt-BR" sz="2400" b="1" smtClean="0"/>
              <a:t>                                                </a:t>
            </a:r>
            <a:r>
              <a:rPr lang="pt-BR" altLang="pt-BR" sz="2400" b="1" smtClean="0">
                <a:solidFill>
                  <a:srgbClr val="FF00FF"/>
                </a:solidFill>
              </a:rPr>
              <a:t>ICTERÍCIA FISIOLÓGICA</a:t>
            </a:r>
            <a:r>
              <a:rPr lang="pt-BR" altLang="pt-BR" sz="2400" smtClean="0"/>
              <a:t> </a:t>
            </a: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pt-BR" altLang="pt-BR" sz="2400" smtClean="0"/>
              <a:t>           CARACTERÍSTICAS</a:t>
            </a:r>
          </a:p>
          <a:p>
            <a:pPr marL="1295400" lvl="2" indent="-381000"/>
            <a:r>
              <a:rPr lang="pt-BR" altLang="pt-BR" sz="1800" smtClean="0"/>
              <a:t>Inicia-se após as 24 h de vida. </a:t>
            </a:r>
          </a:p>
          <a:p>
            <a:pPr marL="1295400" lvl="2" indent="-381000"/>
            <a:r>
              <a:rPr lang="pt-BR" altLang="pt-BR" sz="1800" smtClean="0"/>
              <a:t> </a:t>
            </a:r>
            <a:r>
              <a:rPr lang="pt-BR" altLang="pt-BR" sz="2400" b="1" smtClean="0">
                <a:solidFill>
                  <a:srgbClr val="0000FF"/>
                </a:solidFill>
              </a:rPr>
              <a:t>No RN a termo  </a:t>
            </a: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pt-BR" altLang="pt-BR" sz="2400" smtClean="0"/>
              <a:t>                               -níveis séricos até 13mg%</a:t>
            </a: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pt-BR" altLang="pt-BR" sz="2400" smtClean="0"/>
              <a:t>                               -pico entre 3º e 5º  </a:t>
            </a: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pt-BR" altLang="pt-BR" sz="2400" smtClean="0"/>
              <a:t>                     .duração de 1 semana. </a:t>
            </a:r>
          </a:p>
          <a:p>
            <a:pPr marL="1295400" lvl="2" indent="-381000"/>
            <a:r>
              <a:rPr lang="pt-BR" altLang="pt-BR" sz="2400" b="1" smtClean="0">
                <a:solidFill>
                  <a:srgbClr val="0000FF"/>
                </a:solidFill>
              </a:rPr>
              <a:t>No RN pré-termo</a:t>
            </a:r>
            <a:r>
              <a:rPr lang="pt-BR" altLang="pt-BR" sz="1800" smtClean="0"/>
              <a:t>  </a:t>
            </a: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pt-BR" altLang="pt-BR" sz="2400" smtClean="0"/>
              <a:t>       -níveis séricos até 15 mg%</a:t>
            </a:r>
          </a:p>
          <a:p>
            <a:pPr marL="533400" indent="-533400">
              <a:buFont typeface="Arial" panose="020B0604020202020204" pitchFamily="34" charset="0"/>
              <a:buNone/>
            </a:pPr>
            <a:r>
              <a:rPr lang="pt-BR" altLang="pt-BR" sz="2400" smtClean="0"/>
              <a:t>       -pico entre o 5º e 7º dia de vida</a:t>
            </a:r>
          </a:p>
        </p:txBody>
      </p:sp>
      <p:sp>
        <p:nvSpPr>
          <p:cNvPr id="64517" name="Rectangle 5"/>
          <p:cNvSpPr>
            <a:spLocks noChangeArrowheads="1"/>
          </p:cNvSpPr>
          <p:nvPr/>
        </p:nvSpPr>
        <p:spPr bwMode="auto">
          <a:xfrm>
            <a:off x="3556000" y="404813"/>
            <a:ext cx="7700963" cy="1235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 eaLnBrk="1" hangingPunct="1"/>
            <a:r>
              <a:rPr lang="pt-BR" altLang="pt-BR" sz="2700" b="1">
                <a:solidFill>
                  <a:srgbClr val="0000FF"/>
                </a:solidFill>
                <a:latin typeface="Lato" panose="020F0502020204030203" pitchFamily="34" charset="0"/>
              </a:rPr>
              <a:t>Hiperbilirrubinemia Neonatal-2019</a:t>
            </a:r>
          </a:p>
          <a:p>
            <a:pPr algn="ctr"/>
            <a:endParaRPr lang="pt-BR" altLang="pt-BR" u="sng">
              <a:solidFill>
                <a:srgbClr val="0000FF"/>
              </a:solidFill>
            </a:endParaRPr>
          </a:p>
          <a:p>
            <a:pPr algn="ctr"/>
            <a:r>
              <a:rPr lang="pt-BR" altLang="pt-BR">
                <a:solidFill>
                  <a:srgbClr val="424242"/>
                </a:solidFill>
                <a:ea typeface="Source Sans Pro"/>
                <a:cs typeface="Source Sans Pro"/>
              </a:rPr>
              <a:t>Paulo R. Margotto.</a:t>
            </a:r>
          </a:p>
          <a:p>
            <a:pPr algn="ctr"/>
            <a:r>
              <a:rPr lang="pt-BR" altLang="pt-BR">
                <a:solidFill>
                  <a:srgbClr val="424242"/>
                </a:solidFill>
                <a:ea typeface="Source Sans Pro"/>
                <a:cs typeface="Source Sans Pro"/>
              </a:rPr>
              <a:t>Capitulo do Livro Assistência ao Recém-Nascido de Risco, 4a Edição, Brasília, 2019</a:t>
            </a:r>
            <a:r>
              <a:rPr lang="pt-BR" altLang="pt-BR" u="sng">
                <a:solidFill>
                  <a:srgbClr val="424242"/>
                </a:solidFill>
                <a:ea typeface="Source Sans Pro"/>
                <a:cs typeface="Source Sans Pro"/>
              </a:rPr>
              <a:t>, </a:t>
            </a:r>
            <a:endParaRPr lang="pt-BR" altLang="pt-BR" u="sng">
              <a:solidFill>
                <a:srgbClr val="78909C"/>
              </a:solidFill>
            </a:endParaRPr>
          </a:p>
        </p:txBody>
      </p:sp>
      <p:pic>
        <p:nvPicPr>
          <p:cNvPr id="64518" name="Picture 6" descr="doc">
            <a:hlinkClick r:id="rId2" tooltip="NOVO-Hiperbilirrub_neonatal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0013" y="390525"/>
            <a:ext cx="457200" cy="457200"/>
          </a:xfrm>
          <a:prstGeom prst="rect">
            <a:avLst/>
          </a:prstGeom>
          <a:solidFill>
            <a:schemeClr val="bg1"/>
          </a:solidFill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Rectangle 3"/>
          <p:cNvSpPr>
            <a:spLocks noGrp="1"/>
          </p:cNvSpPr>
          <p:nvPr>
            <p:ph type="body" idx="4294967295"/>
          </p:nvPr>
        </p:nvSpPr>
        <p:spPr>
          <a:xfrm>
            <a:off x="558800" y="1766888"/>
            <a:ext cx="11315700" cy="5091112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altLang="pt-BR" sz="2400" smtClean="0"/>
              <a:t> Segundo Jensen, F E as convulsões no período neonatal são importantes exemplos de crises idade-específica e podem ser refratárias a fármacos antiepilépticos que são efetivas em populações de outras idades.</a:t>
            </a:r>
          </a:p>
          <a:p>
            <a:pPr>
              <a:lnSpc>
                <a:spcPct val="80000"/>
              </a:lnSpc>
            </a:pPr>
            <a:r>
              <a:rPr lang="pt-BR" altLang="pt-BR" sz="2400" smtClean="0"/>
              <a:t>       Segundo </a:t>
            </a:r>
            <a:r>
              <a:rPr lang="pt-BR" altLang="pt-BR" sz="2400" i="1" smtClean="0"/>
              <a:t>Guidelines on Neonatal Seizures</a:t>
            </a:r>
            <a:r>
              <a:rPr lang="pt-BR" altLang="pt-BR" sz="2400" smtClean="0"/>
              <a:t>, WHO Library Cataloguing,  são elegíveis para iniciar o tratamento, as manifestações convulsivas que durem 3 minutos ou mais, várias crises intercaladas por breves intervalos de tempo, as manifestações associadas a alterações disautinômicas e as alterações eletroencefalográficas consistentes, mesmo na ausência de manifestações clinicas.</a:t>
            </a:r>
          </a:p>
          <a:p>
            <a:pPr>
              <a:lnSpc>
                <a:spcPct val="80000"/>
              </a:lnSpc>
            </a:pPr>
            <a:r>
              <a:rPr lang="pt-BR" altLang="pt-BR" sz="2400" smtClean="0"/>
              <a:t>        Inicialmente assegurar ventilação e perfusão do RN.</a:t>
            </a:r>
          </a:p>
          <a:p>
            <a:pPr>
              <a:lnSpc>
                <a:spcPct val="80000"/>
              </a:lnSpc>
            </a:pPr>
            <a:r>
              <a:rPr lang="pt-BR" altLang="pt-BR" sz="2400" smtClean="0"/>
              <a:t>       Corrigir as alterações metabólicas primárias (se  glicemia pela fita reagente abaixo de 50 mg%, </a:t>
            </a:r>
            <a:r>
              <a:rPr lang="pt-BR" altLang="pt-BR" sz="2400" i="1" smtClean="0"/>
              <a:t>push</a:t>
            </a:r>
            <a:r>
              <a:rPr lang="pt-BR" altLang="pt-BR" sz="2400" smtClean="0"/>
              <a:t> de glicose de 200 mg/kg - 2 ml de SG 10% com  manutenção: TIG de 6-8 mg/kg/min, mantendo  a glicemia entre 50-150mg%;  sódio, cálcio, magnésio) sempre que diagnosticadas, assim como tratar os quadros supostamente infecciosos.</a:t>
            </a:r>
          </a:p>
          <a:p>
            <a:pPr>
              <a:lnSpc>
                <a:spcPct val="80000"/>
              </a:lnSpc>
            </a:pPr>
            <a:r>
              <a:rPr lang="pt-BR" altLang="pt-BR" sz="2400" smtClean="0"/>
              <a:t>       Esta correção pode controlar as crises sem a necessidade de “utilizar ou manter” os fármacos antiepilépticos. </a:t>
            </a:r>
          </a:p>
        </p:txBody>
      </p:sp>
      <p:sp>
        <p:nvSpPr>
          <p:cNvPr id="65540" name="Rectangle 4"/>
          <p:cNvSpPr>
            <a:spLocks noChangeArrowheads="1"/>
          </p:cNvSpPr>
          <p:nvPr/>
        </p:nvSpPr>
        <p:spPr bwMode="auto">
          <a:xfrm>
            <a:off x="822325" y="588963"/>
            <a:ext cx="11280775" cy="960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 eaLnBrk="1" hangingPunct="1"/>
            <a:r>
              <a:rPr lang="pt-BR" altLang="pt-BR" sz="2700" b="1">
                <a:solidFill>
                  <a:srgbClr val="3333FF"/>
                </a:solidFill>
                <a:latin typeface="Lato" panose="020F0502020204030203" pitchFamily="34" charset="0"/>
              </a:rPr>
              <a:t>CRISES CONVULSIVAS NO PER</a:t>
            </a:r>
            <a:r>
              <a:rPr lang="pt-BR" altLang="pt-BR" sz="2700" b="1">
                <a:solidFill>
                  <a:srgbClr val="3333FF"/>
                </a:solidFill>
              </a:rPr>
              <a:t>Í</a:t>
            </a:r>
            <a:r>
              <a:rPr lang="pt-BR" altLang="pt-BR" sz="2700" b="1">
                <a:solidFill>
                  <a:srgbClr val="3333FF"/>
                </a:solidFill>
                <a:latin typeface="Lato" panose="020F0502020204030203" pitchFamily="34" charset="0"/>
              </a:rPr>
              <a:t>ODO NEONATAL</a:t>
            </a:r>
          </a:p>
          <a:p>
            <a:pPr algn="ctr"/>
            <a:r>
              <a:rPr lang="pt-BR" altLang="pt-BR">
                <a:solidFill>
                  <a:srgbClr val="424242"/>
                </a:solidFill>
                <a:ea typeface="Source Sans Pro"/>
                <a:cs typeface="Source Sans Pro"/>
              </a:rPr>
              <a:t>Sérgio Henrique Veiga, Paulo R. Margotto, Joseleide G. Castro.</a:t>
            </a:r>
          </a:p>
          <a:p>
            <a:pPr algn="ctr"/>
            <a:r>
              <a:rPr lang="pt-BR" altLang="pt-BR">
                <a:solidFill>
                  <a:srgbClr val="424242"/>
                </a:solidFill>
                <a:ea typeface="Source Sans Pro"/>
                <a:cs typeface="Source Sans Pro"/>
              </a:rPr>
              <a:t>Capítulo do livro Assistência ao Recém-Nascido de Risco, Editado por Paulo R. Margotto, 4a Edição, 2019, em Preparação.</a:t>
            </a:r>
            <a:endParaRPr lang="pt-BR" altLang="pt-BR">
              <a:solidFill>
                <a:srgbClr val="78909C"/>
              </a:solidFill>
            </a:endParaRPr>
          </a:p>
        </p:txBody>
      </p:sp>
      <p:pic>
        <p:nvPicPr>
          <p:cNvPr id="65541" name="Picture 5" descr="doc">
            <a:hlinkClick r:id="rId2" tooltip="NOVO-CONVULSOES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4488" y="525463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Verde-azulado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Contoso v2">
      <a:majorFont>
        <a:latin typeface="Corbel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30740242_TF88997677.potx" id="{D7155E3D-0F3E-49E6-A707-3114CF85AAC5}" vid="{24E03E57-0959-4FF3-8C5B-0F05BAC8DD36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Apresentação com conjunto rosa</Template>
  <TotalTime>0</TotalTime>
  <Words>2142</Words>
  <Application>Microsoft Office PowerPoint</Application>
  <PresentationFormat>Widescreen</PresentationFormat>
  <Paragraphs>297</Paragraphs>
  <Slides>26</Slides>
  <Notes>15</Notes>
  <HiddenSlides>0</HiddenSlides>
  <MMClips>0</MMClips>
  <ScaleCrop>false</ScaleCrop>
  <HeadingPairs>
    <vt:vector size="6" baseType="variant">
      <vt:variant>
        <vt:lpstr>Fontes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26</vt:i4>
      </vt:variant>
    </vt:vector>
  </HeadingPairs>
  <TitlesOfParts>
    <vt:vector size="36" baseType="lpstr">
      <vt:lpstr>Calibri</vt:lpstr>
      <vt:lpstr>Arial</vt:lpstr>
      <vt:lpstr>Corbel</vt:lpstr>
      <vt:lpstr>Abadi Extra Light</vt:lpstr>
      <vt:lpstr>Microsoft JhengHei Light</vt:lpstr>
      <vt:lpstr>Wingdings</vt:lpstr>
      <vt:lpstr>Symbol</vt:lpstr>
      <vt:lpstr>Lato</vt:lpstr>
      <vt:lpstr>Source Sans Pro</vt:lpstr>
      <vt:lpstr>Tema do Office</vt:lpstr>
      <vt:lpstr>O RECÉM-NASCIDO  QUE RETORNA PELO PRONTO SOCORRO</vt:lpstr>
      <vt:lpstr>O que leva o rn ao pronto – socorro ?</vt:lpstr>
      <vt:lpstr>O que leva o rn ao pronto – socorro ?</vt:lpstr>
      <vt:lpstr>O que leva o rn ao pronto – socorro ?</vt:lpstr>
      <vt:lpstr>DR, MEU BEBÊ DE 5 DIAS DE VIDA ESTÁ MUITO AMARELO!</vt:lpstr>
      <vt:lpstr>DR, MEU BEBÊ DE 5 DIAS DE VIDA ESTÁ MUITO AMARELO!</vt:lpstr>
      <vt:lpstr>DR, MEU BEBÊ DE 5 DIAS DE VIDA ESTÁ MUITO AMARELO!</vt:lpstr>
      <vt:lpstr>Nomograma de bhutani</vt:lpstr>
      <vt:lpstr>DR, MEU BEBÊ DE ESTÁ MUITO MOLINHO E PAROU DE MAMAR !</vt:lpstr>
      <vt:lpstr>DR, MEU BEBÊ DE ESTÁ MUITO MOLINHO E PAROU DE MAMAR !</vt:lpstr>
      <vt:lpstr>DR, MEU BEBÊ DE ESTÁ MUITO MOLINHO E PAROU DE MAMAR !</vt:lpstr>
      <vt:lpstr>DR, MEU BEBÊ DE ESTÁ MUITO MOLINHO E PAROU DE MAMAR !</vt:lpstr>
      <vt:lpstr>DR, MEU BEBÊ DE ESTÁ MUITO MOLINHO E PAROU DE MAMAR !</vt:lpstr>
      <vt:lpstr>Apresentação do PowerPoint</vt:lpstr>
      <vt:lpstr>SUSPEITA DE CARDIOPATIA CONGÊNITA CRÍTICA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Obrigada</vt:lpstr>
      <vt:lpstr>Nota do Editor do site, Paulo R. Margotto. Consultem também! Aqui e Agora!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 RECÉM-NASCIDO  QUE RETORNA PELO PRONTO SOCORRO</dc:title>
  <dc:creator/>
  <cp:lastModifiedBy/>
  <cp:revision>4</cp:revision>
  <dcterms:created xsi:type="dcterms:W3CDTF">2019-06-08T14:58:04Z</dcterms:created>
  <dcterms:modified xsi:type="dcterms:W3CDTF">2019-06-19T17:51:18Z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KeyPoints">
    <vt:lpwstr/>
  </property>
</Properties>
</file>