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 id="265" r:id="rId10"/>
    <p:sldId id="264" r:id="rId11"/>
    <p:sldId id="266" r:id="rId12"/>
    <p:sldId id="267" r:id="rId13"/>
    <p:sldId id="268" r:id="rId14"/>
    <p:sldId id="269" r:id="rId15"/>
    <p:sldId id="270" r:id="rId16"/>
    <p:sldId id="271" r:id="rId17"/>
    <p:sldId id="272" r:id="rId18"/>
    <p:sldId id="273"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300" r:id="rId34"/>
    <p:sldId id="289" r:id="rId35"/>
    <p:sldId id="290" r:id="rId36"/>
    <p:sldId id="291" r:id="rId37"/>
    <p:sldId id="292" r:id="rId38"/>
    <p:sldId id="293" r:id="rId39"/>
    <p:sldId id="301" r:id="rId40"/>
    <p:sldId id="294" r:id="rId41"/>
    <p:sldId id="295" r:id="rId42"/>
    <p:sldId id="296" r:id="rId43"/>
    <p:sldId id="297" r:id="rId44"/>
    <p:sldId id="298" r:id="rId45"/>
    <p:sldId id="299" r:id="rId46"/>
    <p:sldId id="303" r:id="rId47"/>
    <p:sldId id="302" r:id="rId48"/>
    <p:sldId id="304" r:id="rId49"/>
    <p:sldId id="305" r:id="rId50"/>
    <p:sldId id="306" r:id="rId51"/>
    <p:sldId id="307" r:id="rId52"/>
    <p:sldId id="308" r:id="rId53"/>
    <p:sldId id="310" r:id="rId54"/>
    <p:sldId id="311" r:id="rId55"/>
    <p:sldId id="312" r:id="rId56"/>
    <p:sldId id="313" r:id="rId57"/>
    <p:sldId id="314" r:id="rId58"/>
    <p:sldId id="315" r:id="rId59"/>
    <p:sldId id="316" r:id="rId60"/>
    <p:sldId id="317" r:id="rId61"/>
    <p:sldId id="318" r:id="rId62"/>
    <p:sldId id="319" r:id="rId63"/>
    <p:sldId id="332" r:id="rId64"/>
    <p:sldId id="331" r:id="rId65"/>
  </p:sldIdLst>
  <p:sldSz cx="9144000" cy="6858000" type="screen4x3"/>
  <p:notesSz cx="6858000" cy="9144000"/>
  <p:defaultTextStyle>
    <a:defPPr>
      <a:defRPr lang="pt-BR"/>
    </a:defPPr>
    <a:lvl1pPr algn="l" rtl="0" eaLnBrk="0" fontAlgn="base" hangingPunct="0">
      <a:spcBef>
        <a:spcPct val="0"/>
      </a:spcBef>
      <a:spcAft>
        <a:spcPct val="0"/>
      </a:spcAft>
      <a:defRPr kern="1200">
        <a:solidFill>
          <a:schemeClr val="tx1"/>
        </a:solidFill>
        <a:latin typeface="Perpetua" panose="02020502060401020303" pitchFamily="18" charset="0"/>
        <a:ea typeface="+mn-ea"/>
        <a:cs typeface="+mn-cs"/>
      </a:defRPr>
    </a:lvl1pPr>
    <a:lvl2pPr marL="457200" algn="l" rtl="0" eaLnBrk="0" fontAlgn="base" hangingPunct="0">
      <a:spcBef>
        <a:spcPct val="0"/>
      </a:spcBef>
      <a:spcAft>
        <a:spcPct val="0"/>
      </a:spcAft>
      <a:defRPr kern="1200">
        <a:solidFill>
          <a:schemeClr val="tx1"/>
        </a:solidFill>
        <a:latin typeface="Perpetua" panose="02020502060401020303" pitchFamily="18" charset="0"/>
        <a:ea typeface="+mn-ea"/>
        <a:cs typeface="+mn-cs"/>
      </a:defRPr>
    </a:lvl2pPr>
    <a:lvl3pPr marL="914400" algn="l" rtl="0" eaLnBrk="0" fontAlgn="base" hangingPunct="0">
      <a:spcBef>
        <a:spcPct val="0"/>
      </a:spcBef>
      <a:spcAft>
        <a:spcPct val="0"/>
      </a:spcAft>
      <a:defRPr kern="1200">
        <a:solidFill>
          <a:schemeClr val="tx1"/>
        </a:solidFill>
        <a:latin typeface="Perpetua" panose="02020502060401020303" pitchFamily="18" charset="0"/>
        <a:ea typeface="+mn-ea"/>
        <a:cs typeface="+mn-cs"/>
      </a:defRPr>
    </a:lvl3pPr>
    <a:lvl4pPr marL="1371600" algn="l" rtl="0" eaLnBrk="0" fontAlgn="base" hangingPunct="0">
      <a:spcBef>
        <a:spcPct val="0"/>
      </a:spcBef>
      <a:spcAft>
        <a:spcPct val="0"/>
      </a:spcAft>
      <a:defRPr kern="1200">
        <a:solidFill>
          <a:schemeClr val="tx1"/>
        </a:solidFill>
        <a:latin typeface="Perpetua" panose="02020502060401020303" pitchFamily="18" charset="0"/>
        <a:ea typeface="+mn-ea"/>
        <a:cs typeface="+mn-cs"/>
      </a:defRPr>
    </a:lvl4pPr>
    <a:lvl5pPr marL="1828800" algn="l" rtl="0" eaLnBrk="0" fontAlgn="base" hangingPunct="0">
      <a:spcBef>
        <a:spcPct val="0"/>
      </a:spcBef>
      <a:spcAft>
        <a:spcPct val="0"/>
      </a:spcAft>
      <a:defRPr kern="1200">
        <a:solidFill>
          <a:schemeClr val="tx1"/>
        </a:solidFill>
        <a:latin typeface="Perpetua" panose="02020502060401020303" pitchFamily="18" charset="0"/>
        <a:ea typeface="+mn-ea"/>
        <a:cs typeface="+mn-cs"/>
      </a:defRPr>
    </a:lvl5pPr>
    <a:lvl6pPr marL="2286000" algn="l" defTabSz="914400" rtl="0" eaLnBrk="1" latinLnBrk="0" hangingPunct="1">
      <a:defRPr kern="1200">
        <a:solidFill>
          <a:schemeClr val="tx1"/>
        </a:solidFill>
        <a:latin typeface="Perpetua" panose="02020502060401020303" pitchFamily="18" charset="0"/>
        <a:ea typeface="+mn-ea"/>
        <a:cs typeface="+mn-cs"/>
      </a:defRPr>
    </a:lvl6pPr>
    <a:lvl7pPr marL="2743200" algn="l" defTabSz="914400" rtl="0" eaLnBrk="1" latinLnBrk="0" hangingPunct="1">
      <a:defRPr kern="1200">
        <a:solidFill>
          <a:schemeClr val="tx1"/>
        </a:solidFill>
        <a:latin typeface="Perpetua" panose="02020502060401020303" pitchFamily="18" charset="0"/>
        <a:ea typeface="+mn-ea"/>
        <a:cs typeface="+mn-cs"/>
      </a:defRPr>
    </a:lvl7pPr>
    <a:lvl8pPr marL="3200400" algn="l" defTabSz="914400" rtl="0" eaLnBrk="1" latinLnBrk="0" hangingPunct="1">
      <a:defRPr kern="1200">
        <a:solidFill>
          <a:schemeClr val="tx1"/>
        </a:solidFill>
        <a:latin typeface="Perpetua" panose="02020502060401020303" pitchFamily="18" charset="0"/>
        <a:ea typeface="+mn-ea"/>
        <a:cs typeface="+mn-cs"/>
      </a:defRPr>
    </a:lvl8pPr>
    <a:lvl9pPr marL="3657600" algn="l" defTabSz="914400" rtl="0" eaLnBrk="1" latinLnBrk="0" hangingPunct="1">
      <a:defRPr kern="1200">
        <a:solidFill>
          <a:schemeClr val="tx1"/>
        </a:solidFill>
        <a:latin typeface="Perpetua" panose="02020502060401020303"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FF3399"/>
    <a:srgbClr val="FF0000"/>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7" d="100"/>
          <a:sy n="77" d="100"/>
        </p:scale>
        <p:origin x="980" y="-11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Retângulo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useBgFill="1">
        <p:nvSpPr>
          <p:cNvPr id="5" name="Retângulo de cantos arredondados 4"/>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 name="Retângulo 5"/>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7" name="Retângulo 6"/>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0" name="Retângulo 9"/>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9" name="Subtítulo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pt-BR" smtClean="0"/>
              <a:t>Clique para editar o estilo do subtítulo mestre</a:t>
            </a:r>
            <a:endParaRPr lang="en-US"/>
          </a:p>
        </p:txBody>
      </p:sp>
      <p:sp>
        <p:nvSpPr>
          <p:cNvPr id="8" name="Título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pt-BR" smtClean="0"/>
              <a:t>Clique para editar o estilo do título mestre</a:t>
            </a:r>
            <a:endParaRPr lang="en-US"/>
          </a:p>
        </p:txBody>
      </p:sp>
      <p:sp>
        <p:nvSpPr>
          <p:cNvPr id="11" name="Espaço Reservado para Data 27"/>
          <p:cNvSpPr>
            <a:spLocks noGrp="1"/>
          </p:cNvSpPr>
          <p:nvPr>
            <p:ph type="dt" sz="half" idx="10"/>
          </p:nvPr>
        </p:nvSpPr>
        <p:spPr/>
        <p:txBody>
          <a:bodyPr/>
          <a:lstStyle>
            <a:lvl1pPr>
              <a:defRPr/>
            </a:lvl1pPr>
          </a:lstStyle>
          <a:p>
            <a:pPr>
              <a:defRPr/>
            </a:pPr>
            <a:fld id="{6D14C72C-A653-4DD4-BD93-3C4B4C452178}" type="datetimeFigureOut">
              <a:rPr lang="pt-BR"/>
              <a:pPr>
                <a:defRPr/>
              </a:pPr>
              <a:t>21/06/2019</a:t>
            </a:fld>
            <a:endParaRPr lang="pt-BR"/>
          </a:p>
        </p:txBody>
      </p:sp>
      <p:sp>
        <p:nvSpPr>
          <p:cNvPr id="12" name="Espaço Reservado para Rodapé 16"/>
          <p:cNvSpPr>
            <a:spLocks noGrp="1"/>
          </p:cNvSpPr>
          <p:nvPr>
            <p:ph type="ftr" sz="quarter" idx="11"/>
          </p:nvPr>
        </p:nvSpPr>
        <p:spPr/>
        <p:txBody>
          <a:bodyPr/>
          <a:lstStyle>
            <a:lvl1pPr>
              <a:defRPr/>
            </a:lvl1pPr>
          </a:lstStyle>
          <a:p>
            <a:pPr>
              <a:defRPr/>
            </a:pPr>
            <a:endParaRPr lang="pt-BR"/>
          </a:p>
        </p:txBody>
      </p:sp>
      <p:sp>
        <p:nvSpPr>
          <p:cNvPr id="13" name="Espaço Reservado para Número de Slide 28"/>
          <p:cNvSpPr>
            <a:spLocks noGrp="1"/>
          </p:cNvSpPr>
          <p:nvPr>
            <p:ph type="sldNum" sz="quarter" idx="12"/>
          </p:nvPr>
        </p:nvSpPr>
        <p:spPr/>
        <p:txBody>
          <a:bodyPr/>
          <a:lstStyle>
            <a:lvl1pPr>
              <a:defRPr sz="1400" smtClean="0">
                <a:solidFill>
                  <a:srgbClr val="FFFFFF"/>
                </a:solidFill>
              </a:defRPr>
            </a:lvl1pPr>
          </a:lstStyle>
          <a:p>
            <a:pPr>
              <a:defRPr/>
            </a:pPr>
            <a:fld id="{1074DDF7-FB47-4D9A-9A54-0F1555A909BC}" type="slidenum">
              <a:rPr lang="pt-BR"/>
              <a:pPr>
                <a:defRPr/>
              </a:pPr>
              <a:t>‹nº›</a:t>
            </a:fld>
            <a:endParaRPr lang="pt-BR"/>
          </a:p>
        </p:txBody>
      </p:sp>
    </p:spTree>
    <p:extLst>
      <p:ext uri="{BB962C8B-B14F-4D97-AF65-F5344CB8AC3E}">
        <p14:creationId xmlns:p14="http://schemas.microsoft.com/office/powerpoint/2010/main" val="1931183284"/>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8" name="Espaço Reservado para Conteúdo 7"/>
          <p:cNvSpPr>
            <a:spLocks noGrp="1"/>
          </p:cNvSpPr>
          <p:nvPr>
            <p:ph sz="quarter" idx="1"/>
          </p:nvPr>
        </p:nvSpPr>
        <p:spPr>
          <a:xfrm>
            <a:off x="914400" y="1447800"/>
            <a:ext cx="7772400" cy="45720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13"/>
          <p:cNvSpPr>
            <a:spLocks noGrp="1"/>
          </p:cNvSpPr>
          <p:nvPr>
            <p:ph type="dt" sz="half" idx="10"/>
          </p:nvPr>
        </p:nvSpPr>
        <p:spPr/>
        <p:txBody>
          <a:bodyPr/>
          <a:lstStyle>
            <a:lvl1pPr>
              <a:defRPr/>
            </a:lvl1pPr>
          </a:lstStyle>
          <a:p>
            <a:pPr>
              <a:defRPr/>
            </a:pPr>
            <a:fld id="{A619EE80-F0F9-4C87-9DC6-318C743FB5E3}" type="datetimeFigureOut">
              <a:rPr lang="pt-BR"/>
              <a:pPr>
                <a:defRPr/>
              </a:pPr>
              <a:t>21/06/2019</a:t>
            </a:fld>
            <a:endParaRPr lang="pt-BR"/>
          </a:p>
        </p:txBody>
      </p:sp>
      <p:sp>
        <p:nvSpPr>
          <p:cNvPr id="5" name="Espaço Reservado para Rodapé 2"/>
          <p:cNvSpPr>
            <a:spLocks noGrp="1"/>
          </p:cNvSpPr>
          <p:nvPr>
            <p:ph type="ftr" sz="quarter" idx="11"/>
          </p:nvPr>
        </p:nvSpPr>
        <p:spPr/>
        <p:txBody>
          <a:bodyPr/>
          <a:lstStyle>
            <a:lvl1pPr>
              <a:defRPr/>
            </a:lvl1pPr>
          </a:lstStyle>
          <a:p>
            <a:pPr>
              <a:defRPr/>
            </a:pPr>
            <a:endParaRPr lang="pt-BR"/>
          </a:p>
        </p:txBody>
      </p:sp>
      <p:sp>
        <p:nvSpPr>
          <p:cNvPr id="6" name="Espaço Reservado para Número de Slide 22"/>
          <p:cNvSpPr>
            <a:spLocks noGrp="1"/>
          </p:cNvSpPr>
          <p:nvPr>
            <p:ph type="sldNum" sz="quarter" idx="12"/>
          </p:nvPr>
        </p:nvSpPr>
        <p:spPr/>
        <p:txBody>
          <a:bodyPr/>
          <a:lstStyle>
            <a:lvl1pPr>
              <a:defRPr/>
            </a:lvl1pPr>
          </a:lstStyle>
          <a:p>
            <a:pPr>
              <a:defRPr/>
            </a:pPr>
            <a:fld id="{5A728E9D-3C9C-4038-9D5B-A464CA6ECBC2}" type="slidenum">
              <a:rPr lang="pt-BR"/>
              <a:pPr>
                <a:defRPr/>
              </a:pPr>
              <a:t>‹nº›</a:t>
            </a:fld>
            <a:endParaRPr lang="pt-BR"/>
          </a:p>
        </p:txBody>
      </p:sp>
    </p:spTree>
    <p:extLst>
      <p:ext uri="{BB962C8B-B14F-4D97-AF65-F5344CB8AC3E}">
        <p14:creationId xmlns:p14="http://schemas.microsoft.com/office/powerpoint/2010/main" val="38201559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Retângulo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useBgFill="1">
        <p:nvSpPr>
          <p:cNvPr id="5" name="Retângulo de cantos arredondados 4"/>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 name="Retângulo 5"/>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7" name="Retângulo 6"/>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8" name="Retângulo 7"/>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2" name="Título 1"/>
          <p:cNvSpPr>
            <a:spLocks noGrp="1"/>
          </p:cNvSpPr>
          <p:nvPr>
            <p:ph type="title"/>
          </p:nvPr>
        </p:nvSpPr>
        <p:spPr>
          <a:xfrm>
            <a:off x="722313" y="952500"/>
            <a:ext cx="7772400" cy="1362075"/>
          </a:xfrm>
        </p:spPr>
        <p:txBody>
          <a:bodyPr/>
          <a:lstStyle>
            <a:lvl1pPr algn="l">
              <a:buNone/>
              <a:defRPr sz="4000" b="0" cap="none"/>
            </a:lvl1pPr>
          </a:lstStyle>
          <a:p>
            <a:r>
              <a:rPr lang="pt-BR" smtClean="0"/>
              <a:t>Clique para editar o estilo do título mestre</a:t>
            </a:r>
            <a:endParaRPr lang="en-US"/>
          </a:p>
        </p:txBody>
      </p:sp>
      <p:sp>
        <p:nvSpPr>
          <p:cNvPr id="3" name="Espaço Reservado para Texto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pt-BR" smtClean="0"/>
              <a:t>Clique para editar os estilos do texto mestre</a:t>
            </a:r>
          </a:p>
        </p:txBody>
      </p:sp>
      <p:sp>
        <p:nvSpPr>
          <p:cNvPr id="9" name="Espaço Reservado para Data 3"/>
          <p:cNvSpPr>
            <a:spLocks noGrp="1"/>
          </p:cNvSpPr>
          <p:nvPr>
            <p:ph type="dt" sz="half" idx="10"/>
          </p:nvPr>
        </p:nvSpPr>
        <p:spPr/>
        <p:txBody>
          <a:bodyPr/>
          <a:lstStyle>
            <a:lvl1pPr>
              <a:defRPr/>
            </a:lvl1pPr>
          </a:lstStyle>
          <a:p>
            <a:pPr>
              <a:defRPr/>
            </a:pPr>
            <a:fld id="{AE38A596-55B1-4383-9EEA-E1BCE3E63FEB}" type="datetimeFigureOut">
              <a:rPr lang="pt-BR"/>
              <a:pPr>
                <a:defRPr/>
              </a:pPr>
              <a:t>21/06/2019</a:t>
            </a:fld>
            <a:endParaRPr lang="pt-BR"/>
          </a:p>
        </p:txBody>
      </p:sp>
      <p:sp>
        <p:nvSpPr>
          <p:cNvPr id="10" name="Espaço Reservado para Rodapé 4"/>
          <p:cNvSpPr>
            <a:spLocks noGrp="1"/>
          </p:cNvSpPr>
          <p:nvPr>
            <p:ph type="ftr" sz="quarter" idx="11"/>
          </p:nvPr>
        </p:nvSpPr>
        <p:spPr>
          <a:xfrm>
            <a:off x="800100" y="6172200"/>
            <a:ext cx="4000500" cy="457200"/>
          </a:xfrm>
        </p:spPr>
        <p:txBody>
          <a:bodyPr/>
          <a:lstStyle>
            <a:lvl1pPr>
              <a:defRPr/>
            </a:lvl1pPr>
          </a:lstStyle>
          <a:p>
            <a:pPr>
              <a:defRPr/>
            </a:pPr>
            <a:endParaRPr lang="pt-BR"/>
          </a:p>
        </p:txBody>
      </p:sp>
      <p:sp>
        <p:nvSpPr>
          <p:cNvPr id="11" name="Espaço Reservado para Número de Slide 5"/>
          <p:cNvSpPr>
            <a:spLocks noGrp="1"/>
          </p:cNvSpPr>
          <p:nvPr>
            <p:ph type="sldNum" sz="quarter" idx="12"/>
          </p:nvPr>
        </p:nvSpPr>
        <p:spPr>
          <a:xfrm>
            <a:off x="146050" y="6208713"/>
            <a:ext cx="457200" cy="457200"/>
          </a:xfrm>
        </p:spPr>
        <p:txBody>
          <a:bodyPr/>
          <a:lstStyle>
            <a:lvl1pPr>
              <a:defRPr/>
            </a:lvl1pPr>
          </a:lstStyle>
          <a:p>
            <a:pPr>
              <a:defRPr/>
            </a:pPr>
            <a:fld id="{248FC5A2-3743-43DF-B9AD-B060A540DE70}" type="slidenum">
              <a:rPr lang="pt-BR"/>
              <a:pPr>
                <a:defRPr/>
              </a:pPr>
              <a:t>‹nº›</a:t>
            </a:fld>
            <a:endParaRPr lang="pt-BR"/>
          </a:p>
        </p:txBody>
      </p:sp>
    </p:spTree>
    <p:extLst>
      <p:ext uri="{BB962C8B-B14F-4D97-AF65-F5344CB8AC3E}">
        <p14:creationId xmlns:p14="http://schemas.microsoft.com/office/powerpoint/2010/main" val="2541102679"/>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9" name="Espaço Reservado para Conteúdo 8"/>
          <p:cNvSpPr>
            <a:spLocks noGrp="1"/>
          </p:cNvSpPr>
          <p:nvPr>
            <p:ph sz="quarter" idx="1"/>
          </p:nvPr>
        </p:nvSpPr>
        <p:spPr>
          <a:xfrm>
            <a:off x="914400" y="1447800"/>
            <a:ext cx="3749040" cy="45720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1" name="Espaço Reservado para Conteúdo 10"/>
          <p:cNvSpPr>
            <a:spLocks noGrp="1"/>
          </p:cNvSpPr>
          <p:nvPr>
            <p:ph sz="quarter" idx="2"/>
          </p:nvPr>
        </p:nvSpPr>
        <p:spPr>
          <a:xfrm>
            <a:off x="4933950" y="1447800"/>
            <a:ext cx="3749040" cy="45720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Espaço Reservado para Data 13"/>
          <p:cNvSpPr>
            <a:spLocks noGrp="1"/>
          </p:cNvSpPr>
          <p:nvPr>
            <p:ph type="dt" sz="half" idx="10"/>
          </p:nvPr>
        </p:nvSpPr>
        <p:spPr/>
        <p:txBody>
          <a:bodyPr/>
          <a:lstStyle>
            <a:lvl1pPr>
              <a:defRPr/>
            </a:lvl1pPr>
          </a:lstStyle>
          <a:p>
            <a:pPr>
              <a:defRPr/>
            </a:pPr>
            <a:fld id="{41E8C2EC-E201-4D5A-82A9-8CF4CC272698}" type="datetimeFigureOut">
              <a:rPr lang="pt-BR"/>
              <a:pPr>
                <a:defRPr/>
              </a:pPr>
              <a:t>21/06/2019</a:t>
            </a:fld>
            <a:endParaRPr lang="pt-BR"/>
          </a:p>
        </p:txBody>
      </p:sp>
      <p:sp>
        <p:nvSpPr>
          <p:cNvPr id="6" name="Espaço Reservado para Rodapé 2"/>
          <p:cNvSpPr>
            <a:spLocks noGrp="1"/>
          </p:cNvSpPr>
          <p:nvPr>
            <p:ph type="ftr" sz="quarter" idx="11"/>
          </p:nvPr>
        </p:nvSpPr>
        <p:spPr/>
        <p:txBody>
          <a:bodyPr/>
          <a:lstStyle>
            <a:lvl1pPr>
              <a:defRPr/>
            </a:lvl1pPr>
          </a:lstStyle>
          <a:p>
            <a:pPr>
              <a:defRPr/>
            </a:pPr>
            <a:endParaRPr lang="pt-BR"/>
          </a:p>
        </p:txBody>
      </p:sp>
      <p:sp>
        <p:nvSpPr>
          <p:cNvPr id="7" name="Espaço Reservado para Número de Slide 22"/>
          <p:cNvSpPr>
            <a:spLocks noGrp="1"/>
          </p:cNvSpPr>
          <p:nvPr>
            <p:ph type="sldNum" sz="quarter" idx="12"/>
          </p:nvPr>
        </p:nvSpPr>
        <p:spPr/>
        <p:txBody>
          <a:bodyPr/>
          <a:lstStyle>
            <a:lvl1pPr>
              <a:defRPr/>
            </a:lvl1pPr>
          </a:lstStyle>
          <a:p>
            <a:pPr>
              <a:defRPr/>
            </a:pPr>
            <a:fld id="{6B29CD59-98D5-4C9B-80EF-AE33D5C4BE43}" type="slidenum">
              <a:rPr lang="pt-BR"/>
              <a:pPr>
                <a:defRPr/>
              </a:pPr>
              <a:t>‹nº›</a:t>
            </a:fld>
            <a:endParaRPr lang="pt-BR"/>
          </a:p>
        </p:txBody>
      </p:sp>
    </p:spTree>
    <p:extLst>
      <p:ext uri="{BB962C8B-B14F-4D97-AF65-F5344CB8AC3E}">
        <p14:creationId xmlns:p14="http://schemas.microsoft.com/office/powerpoint/2010/main" val="42257050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914400" y="273050"/>
            <a:ext cx="7772400" cy="1143000"/>
          </a:xfrm>
        </p:spPr>
        <p:txBody>
          <a:bodyPr/>
          <a:lstStyle>
            <a:lvl1pPr>
              <a:defRPr/>
            </a:lvl1pPr>
          </a:lstStyle>
          <a:p>
            <a:r>
              <a:rPr lang="pt-BR" smtClean="0"/>
              <a:t>Clique para editar o estilo do título mestre</a:t>
            </a:r>
            <a:endParaRPr lang="en-US"/>
          </a:p>
        </p:txBody>
      </p:sp>
      <p:sp>
        <p:nvSpPr>
          <p:cNvPr id="3" name="Espaço Reservado para Texto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pt-BR" smtClean="0"/>
              <a:t>Clique para editar os estilos do texto mestre</a:t>
            </a:r>
          </a:p>
        </p:txBody>
      </p:sp>
      <p:sp>
        <p:nvSpPr>
          <p:cNvPr id="4" name="Espaço Reservado para Texto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pt-BR" smtClean="0"/>
              <a:t>Clique para editar os estilos do texto mestre</a:t>
            </a:r>
          </a:p>
        </p:txBody>
      </p:sp>
      <p:sp>
        <p:nvSpPr>
          <p:cNvPr id="11" name="Espaço Reservado para Conteúdo 10"/>
          <p:cNvSpPr>
            <a:spLocks noGrp="1"/>
          </p:cNvSpPr>
          <p:nvPr>
            <p:ph sz="half" idx="2"/>
          </p:nvPr>
        </p:nvSpPr>
        <p:spPr>
          <a:xfrm>
            <a:off x="914400" y="2247900"/>
            <a:ext cx="3733800" cy="38862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3" name="Espaço Reservado para Conteúdo 12"/>
          <p:cNvSpPr>
            <a:spLocks noGrp="1"/>
          </p:cNvSpPr>
          <p:nvPr>
            <p:ph sz="half" idx="4"/>
          </p:nvPr>
        </p:nvSpPr>
        <p:spPr>
          <a:xfrm>
            <a:off x="4953000" y="2247900"/>
            <a:ext cx="3733800" cy="38862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7" name="Espaço Reservado para Data 13"/>
          <p:cNvSpPr>
            <a:spLocks noGrp="1"/>
          </p:cNvSpPr>
          <p:nvPr>
            <p:ph type="dt" sz="half" idx="10"/>
          </p:nvPr>
        </p:nvSpPr>
        <p:spPr/>
        <p:txBody>
          <a:bodyPr/>
          <a:lstStyle>
            <a:lvl1pPr>
              <a:defRPr/>
            </a:lvl1pPr>
          </a:lstStyle>
          <a:p>
            <a:pPr>
              <a:defRPr/>
            </a:pPr>
            <a:fld id="{17BF905B-5FC9-4D9B-BF7A-8BEEAD7198B1}" type="datetimeFigureOut">
              <a:rPr lang="pt-BR"/>
              <a:pPr>
                <a:defRPr/>
              </a:pPr>
              <a:t>21/06/2019</a:t>
            </a:fld>
            <a:endParaRPr lang="pt-BR"/>
          </a:p>
        </p:txBody>
      </p:sp>
      <p:sp>
        <p:nvSpPr>
          <p:cNvPr id="8" name="Espaço Reservado para Rodapé 2"/>
          <p:cNvSpPr>
            <a:spLocks noGrp="1"/>
          </p:cNvSpPr>
          <p:nvPr>
            <p:ph type="ftr" sz="quarter" idx="11"/>
          </p:nvPr>
        </p:nvSpPr>
        <p:spPr/>
        <p:txBody>
          <a:bodyPr/>
          <a:lstStyle>
            <a:lvl1pPr>
              <a:defRPr/>
            </a:lvl1pPr>
          </a:lstStyle>
          <a:p>
            <a:pPr>
              <a:defRPr/>
            </a:pPr>
            <a:endParaRPr lang="pt-BR"/>
          </a:p>
        </p:txBody>
      </p:sp>
      <p:sp>
        <p:nvSpPr>
          <p:cNvPr id="9" name="Espaço Reservado para Número de Slide 22"/>
          <p:cNvSpPr>
            <a:spLocks noGrp="1"/>
          </p:cNvSpPr>
          <p:nvPr>
            <p:ph type="sldNum" sz="quarter" idx="12"/>
          </p:nvPr>
        </p:nvSpPr>
        <p:spPr/>
        <p:txBody>
          <a:bodyPr/>
          <a:lstStyle>
            <a:lvl1pPr>
              <a:defRPr/>
            </a:lvl1pPr>
          </a:lstStyle>
          <a:p>
            <a:pPr>
              <a:defRPr/>
            </a:pPr>
            <a:fld id="{0AB8C6C9-913E-4D18-8B64-0DB8B03D9D91}" type="slidenum">
              <a:rPr lang="pt-BR"/>
              <a:pPr>
                <a:defRPr/>
              </a:pPr>
              <a:t>‹nº›</a:t>
            </a:fld>
            <a:endParaRPr lang="pt-BR"/>
          </a:p>
        </p:txBody>
      </p:sp>
    </p:spTree>
    <p:extLst>
      <p:ext uri="{BB962C8B-B14F-4D97-AF65-F5344CB8AC3E}">
        <p14:creationId xmlns:p14="http://schemas.microsoft.com/office/powerpoint/2010/main" val="41680501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3" name="Espaço Reservado para Data 13"/>
          <p:cNvSpPr>
            <a:spLocks noGrp="1"/>
          </p:cNvSpPr>
          <p:nvPr>
            <p:ph type="dt" sz="half" idx="10"/>
          </p:nvPr>
        </p:nvSpPr>
        <p:spPr/>
        <p:txBody>
          <a:bodyPr/>
          <a:lstStyle>
            <a:lvl1pPr>
              <a:defRPr/>
            </a:lvl1pPr>
          </a:lstStyle>
          <a:p>
            <a:pPr>
              <a:defRPr/>
            </a:pPr>
            <a:fld id="{33033A3F-F025-458E-B1AA-7CEEAA6FAEF3}" type="datetimeFigureOut">
              <a:rPr lang="pt-BR"/>
              <a:pPr>
                <a:defRPr/>
              </a:pPr>
              <a:t>21/06/2019</a:t>
            </a:fld>
            <a:endParaRPr lang="pt-BR"/>
          </a:p>
        </p:txBody>
      </p:sp>
      <p:sp>
        <p:nvSpPr>
          <p:cNvPr id="4" name="Espaço Reservado para Rodapé 2"/>
          <p:cNvSpPr>
            <a:spLocks noGrp="1"/>
          </p:cNvSpPr>
          <p:nvPr>
            <p:ph type="ftr" sz="quarter" idx="11"/>
          </p:nvPr>
        </p:nvSpPr>
        <p:spPr/>
        <p:txBody>
          <a:bodyPr/>
          <a:lstStyle>
            <a:lvl1pPr>
              <a:defRPr/>
            </a:lvl1pPr>
          </a:lstStyle>
          <a:p>
            <a:pPr>
              <a:defRPr/>
            </a:pPr>
            <a:endParaRPr lang="pt-BR"/>
          </a:p>
        </p:txBody>
      </p:sp>
      <p:sp>
        <p:nvSpPr>
          <p:cNvPr id="5" name="Espaço Reservado para Número de Slide 22"/>
          <p:cNvSpPr>
            <a:spLocks noGrp="1"/>
          </p:cNvSpPr>
          <p:nvPr>
            <p:ph type="sldNum" sz="quarter" idx="12"/>
          </p:nvPr>
        </p:nvSpPr>
        <p:spPr/>
        <p:txBody>
          <a:bodyPr/>
          <a:lstStyle>
            <a:lvl1pPr>
              <a:defRPr/>
            </a:lvl1pPr>
          </a:lstStyle>
          <a:p>
            <a:pPr>
              <a:defRPr/>
            </a:pPr>
            <a:fld id="{9A3965CD-9B67-48F5-A46B-855A63F7667A}" type="slidenum">
              <a:rPr lang="pt-BR"/>
              <a:pPr>
                <a:defRPr/>
              </a:pPr>
              <a:t>‹nº›</a:t>
            </a:fld>
            <a:endParaRPr lang="pt-BR"/>
          </a:p>
        </p:txBody>
      </p:sp>
    </p:spTree>
    <p:extLst>
      <p:ext uri="{BB962C8B-B14F-4D97-AF65-F5344CB8AC3E}">
        <p14:creationId xmlns:p14="http://schemas.microsoft.com/office/powerpoint/2010/main" val="41576652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3"/>
          <p:cNvSpPr>
            <a:spLocks noGrp="1"/>
          </p:cNvSpPr>
          <p:nvPr>
            <p:ph type="dt" sz="half" idx="10"/>
          </p:nvPr>
        </p:nvSpPr>
        <p:spPr/>
        <p:txBody>
          <a:bodyPr/>
          <a:lstStyle>
            <a:lvl1pPr>
              <a:defRPr/>
            </a:lvl1pPr>
          </a:lstStyle>
          <a:p>
            <a:pPr>
              <a:defRPr/>
            </a:pPr>
            <a:fld id="{10AA3E5A-3A94-42AA-AD89-908987FCCF85}" type="datetimeFigureOut">
              <a:rPr lang="pt-BR"/>
              <a:pPr>
                <a:defRPr/>
              </a:pPr>
              <a:t>21/06/2019</a:t>
            </a:fld>
            <a:endParaRPr lang="pt-BR"/>
          </a:p>
        </p:txBody>
      </p:sp>
      <p:sp>
        <p:nvSpPr>
          <p:cNvPr id="3" name="Espaço Reservado para Rodapé 2"/>
          <p:cNvSpPr>
            <a:spLocks noGrp="1"/>
          </p:cNvSpPr>
          <p:nvPr>
            <p:ph type="ftr" sz="quarter" idx="11"/>
          </p:nvPr>
        </p:nvSpPr>
        <p:spPr/>
        <p:txBody>
          <a:bodyPr/>
          <a:lstStyle>
            <a:lvl1pPr>
              <a:defRPr/>
            </a:lvl1pPr>
          </a:lstStyle>
          <a:p>
            <a:pPr>
              <a:defRPr/>
            </a:pPr>
            <a:endParaRPr lang="pt-BR"/>
          </a:p>
        </p:txBody>
      </p:sp>
      <p:sp>
        <p:nvSpPr>
          <p:cNvPr id="4" name="Espaço Reservado para Número de Slide 22"/>
          <p:cNvSpPr>
            <a:spLocks noGrp="1"/>
          </p:cNvSpPr>
          <p:nvPr>
            <p:ph type="sldNum" sz="quarter" idx="12"/>
          </p:nvPr>
        </p:nvSpPr>
        <p:spPr/>
        <p:txBody>
          <a:bodyPr/>
          <a:lstStyle>
            <a:lvl1pPr>
              <a:defRPr/>
            </a:lvl1pPr>
          </a:lstStyle>
          <a:p>
            <a:pPr>
              <a:defRPr/>
            </a:pPr>
            <a:fld id="{D55ABE65-8CA0-42A1-B8FC-6B208F23CEA2}" type="slidenum">
              <a:rPr lang="pt-BR"/>
              <a:pPr>
                <a:defRPr/>
              </a:pPr>
              <a:t>‹nº›</a:t>
            </a:fld>
            <a:endParaRPr lang="pt-BR"/>
          </a:p>
        </p:txBody>
      </p:sp>
    </p:spTree>
    <p:extLst>
      <p:ext uri="{BB962C8B-B14F-4D97-AF65-F5344CB8AC3E}">
        <p14:creationId xmlns:p14="http://schemas.microsoft.com/office/powerpoint/2010/main" val="39690849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5" name="Retângulo 4"/>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useBgFill="1">
        <p:nvSpPr>
          <p:cNvPr id="6" name="Retângulo de cantos arredondados 5"/>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2" name="Título 1"/>
          <p:cNvSpPr>
            <a:spLocks noGrp="1"/>
          </p:cNvSpPr>
          <p:nvPr>
            <p:ph type="title"/>
          </p:nvPr>
        </p:nvSpPr>
        <p:spPr>
          <a:xfrm>
            <a:off x="914400" y="273050"/>
            <a:ext cx="7772400" cy="1143000"/>
          </a:xfrm>
        </p:spPr>
        <p:txBody>
          <a:bodyPr/>
          <a:lstStyle>
            <a:lvl1pPr algn="l">
              <a:buNone/>
              <a:defRPr sz="4000" b="0"/>
            </a:lvl1pPr>
          </a:lstStyle>
          <a:p>
            <a:r>
              <a:rPr lang="pt-BR" smtClean="0"/>
              <a:t>Clique para editar o estilo do título mestre</a:t>
            </a:r>
            <a:endParaRPr lang="en-US"/>
          </a:p>
        </p:txBody>
      </p:sp>
      <p:sp>
        <p:nvSpPr>
          <p:cNvPr id="3" name="Espaço Reservado para Texto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pt-BR" smtClean="0"/>
              <a:t>Clique para editar os estilos do texto mestre</a:t>
            </a:r>
          </a:p>
        </p:txBody>
      </p:sp>
      <p:sp>
        <p:nvSpPr>
          <p:cNvPr id="11" name="Espaço Reservado para Conteúdo 10"/>
          <p:cNvSpPr>
            <a:spLocks noGrp="1"/>
          </p:cNvSpPr>
          <p:nvPr>
            <p:ph sz="quarter" idx="1"/>
          </p:nvPr>
        </p:nvSpPr>
        <p:spPr>
          <a:xfrm>
            <a:off x="2971800" y="1600200"/>
            <a:ext cx="5715000" cy="44958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7" name="Espaço Reservado para Data 4"/>
          <p:cNvSpPr>
            <a:spLocks noGrp="1"/>
          </p:cNvSpPr>
          <p:nvPr>
            <p:ph type="dt" sz="half" idx="10"/>
          </p:nvPr>
        </p:nvSpPr>
        <p:spPr/>
        <p:txBody>
          <a:bodyPr/>
          <a:lstStyle>
            <a:lvl1pPr>
              <a:defRPr/>
            </a:lvl1pPr>
          </a:lstStyle>
          <a:p>
            <a:pPr>
              <a:defRPr/>
            </a:pPr>
            <a:fld id="{08B8E83D-2D48-4D95-BD87-E2D54194CFD6}" type="datetimeFigureOut">
              <a:rPr lang="pt-BR"/>
              <a:pPr>
                <a:defRPr/>
              </a:pPr>
              <a:t>21/06/2019</a:t>
            </a:fld>
            <a:endParaRPr lang="pt-BR"/>
          </a:p>
        </p:txBody>
      </p:sp>
      <p:sp>
        <p:nvSpPr>
          <p:cNvPr id="8" name="Espaço Reservado para Rodapé 5"/>
          <p:cNvSpPr>
            <a:spLocks noGrp="1"/>
          </p:cNvSpPr>
          <p:nvPr>
            <p:ph type="ftr" sz="quarter" idx="11"/>
          </p:nvPr>
        </p:nvSpPr>
        <p:spPr/>
        <p:txBody>
          <a:bodyPr/>
          <a:lstStyle>
            <a:lvl1pPr>
              <a:defRPr/>
            </a:lvl1pPr>
          </a:lstStyle>
          <a:p>
            <a:pPr>
              <a:defRPr/>
            </a:pPr>
            <a:endParaRPr lang="pt-BR"/>
          </a:p>
        </p:txBody>
      </p:sp>
      <p:sp>
        <p:nvSpPr>
          <p:cNvPr id="9" name="Espaço Reservado para Número de Slide 6"/>
          <p:cNvSpPr>
            <a:spLocks noGrp="1"/>
          </p:cNvSpPr>
          <p:nvPr>
            <p:ph type="sldNum" sz="quarter" idx="12"/>
          </p:nvPr>
        </p:nvSpPr>
        <p:spPr/>
        <p:txBody>
          <a:bodyPr/>
          <a:lstStyle>
            <a:lvl1pPr>
              <a:defRPr/>
            </a:lvl1pPr>
          </a:lstStyle>
          <a:p>
            <a:pPr>
              <a:defRPr/>
            </a:pPr>
            <a:fld id="{0E5F5EAF-3FCE-4F25-88FF-F7BE09D722E7}" type="slidenum">
              <a:rPr lang="pt-BR"/>
              <a:pPr>
                <a:defRPr/>
              </a:pPr>
              <a:t>‹nº›</a:t>
            </a:fld>
            <a:endParaRPr lang="pt-BR"/>
          </a:p>
        </p:txBody>
      </p:sp>
    </p:spTree>
    <p:extLst>
      <p:ext uri="{BB962C8B-B14F-4D97-AF65-F5344CB8AC3E}">
        <p14:creationId xmlns:p14="http://schemas.microsoft.com/office/powerpoint/2010/main" val="36345664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5" name="Retângulo 4"/>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 name="Retângulo 5"/>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7" name="Retângulo 6"/>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2" name="Título 1"/>
          <p:cNvSpPr>
            <a:spLocks noGrp="1"/>
          </p:cNvSpPr>
          <p:nvPr>
            <p:ph type="title"/>
          </p:nvPr>
        </p:nvSpPr>
        <p:spPr>
          <a:xfrm>
            <a:off x="914400" y="4900550"/>
            <a:ext cx="7315200" cy="522288"/>
          </a:xfrm>
        </p:spPr>
        <p:txBody>
          <a:bodyPr anchor="ctr">
            <a:noAutofit/>
          </a:bodyPr>
          <a:lstStyle>
            <a:lvl1pPr algn="l">
              <a:buNone/>
              <a:defRPr sz="2800" b="0"/>
            </a:lvl1pPr>
          </a:lstStyle>
          <a:p>
            <a:r>
              <a:rPr lang="pt-BR" smtClean="0"/>
              <a:t>Clique para editar o estilo do título mestre</a:t>
            </a:r>
            <a:endParaRPr lang="en-US"/>
          </a:p>
        </p:txBody>
      </p:sp>
      <p:sp>
        <p:nvSpPr>
          <p:cNvPr id="4" name="Espaço Reservado para Texto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pt-BR" smtClean="0"/>
              <a:t>Clique para editar os estilos do texto mestre</a:t>
            </a:r>
          </a:p>
        </p:txBody>
      </p:sp>
      <p:sp>
        <p:nvSpPr>
          <p:cNvPr id="3" name="Espaço Reservado para Imagem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pt-BR" noProof="0" smtClean="0"/>
              <a:t>Clique no ícone para adicionar uma imagem</a:t>
            </a:r>
            <a:endParaRPr lang="en-US" noProof="0" dirty="0"/>
          </a:p>
        </p:txBody>
      </p:sp>
      <p:sp>
        <p:nvSpPr>
          <p:cNvPr id="8" name="Espaço Reservado para Data 4"/>
          <p:cNvSpPr>
            <a:spLocks noGrp="1"/>
          </p:cNvSpPr>
          <p:nvPr>
            <p:ph type="dt" sz="half" idx="10"/>
          </p:nvPr>
        </p:nvSpPr>
        <p:spPr/>
        <p:txBody>
          <a:bodyPr/>
          <a:lstStyle>
            <a:lvl1pPr>
              <a:defRPr/>
            </a:lvl1pPr>
          </a:lstStyle>
          <a:p>
            <a:pPr>
              <a:defRPr/>
            </a:pPr>
            <a:fld id="{138835F4-1918-473C-8B0A-1E5FC96982FC}" type="datetimeFigureOut">
              <a:rPr lang="pt-BR"/>
              <a:pPr>
                <a:defRPr/>
              </a:pPr>
              <a:t>21/06/2019</a:t>
            </a:fld>
            <a:endParaRPr lang="pt-BR"/>
          </a:p>
        </p:txBody>
      </p:sp>
      <p:sp>
        <p:nvSpPr>
          <p:cNvPr id="9" name="Espaço Reservado para Rodapé 5"/>
          <p:cNvSpPr>
            <a:spLocks noGrp="1"/>
          </p:cNvSpPr>
          <p:nvPr>
            <p:ph type="ftr" sz="quarter" idx="11"/>
          </p:nvPr>
        </p:nvSpPr>
        <p:spPr>
          <a:xfrm>
            <a:off x="914400" y="6172200"/>
            <a:ext cx="3886200" cy="457200"/>
          </a:xfrm>
        </p:spPr>
        <p:txBody>
          <a:bodyPr/>
          <a:lstStyle>
            <a:lvl1pPr>
              <a:defRPr/>
            </a:lvl1pPr>
          </a:lstStyle>
          <a:p>
            <a:pPr>
              <a:defRPr/>
            </a:pPr>
            <a:endParaRPr lang="pt-BR"/>
          </a:p>
        </p:txBody>
      </p:sp>
      <p:sp>
        <p:nvSpPr>
          <p:cNvPr id="10" name="Espaço Reservado para Número de Slide 6"/>
          <p:cNvSpPr>
            <a:spLocks noGrp="1"/>
          </p:cNvSpPr>
          <p:nvPr>
            <p:ph type="sldNum" sz="quarter" idx="12"/>
          </p:nvPr>
        </p:nvSpPr>
        <p:spPr>
          <a:xfrm>
            <a:off x="146050" y="6208713"/>
            <a:ext cx="457200" cy="457200"/>
          </a:xfrm>
        </p:spPr>
        <p:txBody>
          <a:bodyPr/>
          <a:lstStyle>
            <a:lvl1pPr>
              <a:defRPr/>
            </a:lvl1pPr>
          </a:lstStyle>
          <a:p>
            <a:pPr>
              <a:defRPr/>
            </a:pPr>
            <a:fld id="{2102E4DF-F92C-41E3-AD53-BEF0E63DE1EC}" type="slidenum">
              <a:rPr lang="pt-BR"/>
              <a:pPr>
                <a:defRPr/>
              </a:pPr>
              <a:t>‹nº›</a:t>
            </a:fld>
            <a:endParaRPr lang="pt-BR"/>
          </a:p>
        </p:txBody>
      </p:sp>
    </p:spTree>
    <p:extLst>
      <p:ext uri="{BB962C8B-B14F-4D97-AF65-F5344CB8AC3E}">
        <p14:creationId xmlns:p14="http://schemas.microsoft.com/office/powerpoint/2010/main" val="28036392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13"/>
          <p:cNvSpPr>
            <a:spLocks noGrp="1"/>
          </p:cNvSpPr>
          <p:nvPr>
            <p:ph type="dt" sz="half" idx="10"/>
          </p:nvPr>
        </p:nvSpPr>
        <p:spPr/>
        <p:txBody>
          <a:bodyPr/>
          <a:lstStyle>
            <a:lvl1pPr>
              <a:defRPr/>
            </a:lvl1pPr>
          </a:lstStyle>
          <a:p>
            <a:pPr>
              <a:defRPr/>
            </a:pPr>
            <a:fld id="{60186A2C-7610-4968-A5E7-5327E9EA02F2}" type="datetimeFigureOut">
              <a:rPr lang="pt-BR"/>
              <a:pPr>
                <a:defRPr/>
              </a:pPr>
              <a:t>21/06/2019</a:t>
            </a:fld>
            <a:endParaRPr lang="pt-BR"/>
          </a:p>
        </p:txBody>
      </p:sp>
      <p:sp>
        <p:nvSpPr>
          <p:cNvPr id="5" name="Espaço Reservado para Rodapé 2"/>
          <p:cNvSpPr>
            <a:spLocks noGrp="1"/>
          </p:cNvSpPr>
          <p:nvPr>
            <p:ph type="ftr" sz="quarter" idx="11"/>
          </p:nvPr>
        </p:nvSpPr>
        <p:spPr/>
        <p:txBody>
          <a:bodyPr/>
          <a:lstStyle>
            <a:lvl1pPr>
              <a:defRPr/>
            </a:lvl1pPr>
          </a:lstStyle>
          <a:p>
            <a:pPr>
              <a:defRPr/>
            </a:pPr>
            <a:endParaRPr lang="pt-BR"/>
          </a:p>
        </p:txBody>
      </p:sp>
      <p:sp>
        <p:nvSpPr>
          <p:cNvPr id="6" name="Espaço Reservado para Número de Slide 22"/>
          <p:cNvSpPr>
            <a:spLocks noGrp="1"/>
          </p:cNvSpPr>
          <p:nvPr>
            <p:ph type="sldNum" sz="quarter" idx="12"/>
          </p:nvPr>
        </p:nvSpPr>
        <p:spPr/>
        <p:txBody>
          <a:bodyPr/>
          <a:lstStyle>
            <a:lvl1pPr>
              <a:defRPr/>
            </a:lvl1pPr>
          </a:lstStyle>
          <a:p>
            <a:pPr>
              <a:defRPr/>
            </a:pPr>
            <a:fld id="{D2A4ED8C-81B7-409C-9F0D-301CF9E7B6BE}" type="slidenum">
              <a:rPr lang="pt-BR"/>
              <a:pPr>
                <a:defRPr/>
              </a:pPr>
              <a:t>‹nº›</a:t>
            </a:fld>
            <a:endParaRPr lang="pt-BR"/>
          </a:p>
        </p:txBody>
      </p:sp>
    </p:spTree>
    <p:extLst>
      <p:ext uri="{BB962C8B-B14F-4D97-AF65-F5344CB8AC3E}">
        <p14:creationId xmlns:p14="http://schemas.microsoft.com/office/powerpoint/2010/main" val="5891426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41"/>
            <a:ext cx="2011680" cy="5851525"/>
          </a:xfrm>
        </p:spPr>
        <p:txBody>
          <a:bodyPr vert="eaVert"/>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a:xfrm>
            <a:off x="914400" y="274640"/>
            <a:ext cx="5562600" cy="5851525"/>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13"/>
          <p:cNvSpPr>
            <a:spLocks noGrp="1"/>
          </p:cNvSpPr>
          <p:nvPr>
            <p:ph type="dt" sz="half" idx="10"/>
          </p:nvPr>
        </p:nvSpPr>
        <p:spPr/>
        <p:txBody>
          <a:bodyPr/>
          <a:lstStyle>
            <a:lvl1pPr>
              <a:defRPr/>
            </a:lvl1pPr>
          </a:lstStyle>
          <a:p>
            <a:pPr>
              <a:defRPr/>
            </a:pPr>
            <a:fld id="{88D31059-5B4E-4776-862C-327355E566E6}" type="datetimeFigureOut">
              <a:rPr lang="pt-BR"/>
              <a:pPr>
                <a:defRPr/>
              </a:pPr>
              <a:t>21/06/2019</a:t>
            </a:fld>
            <a:endParaRPr lang="pt-BR"/>
          </a:p>
        </p:txBody>
      </p:sp>
      <p:sp>
        <p:nvSpPr>
          <p:cNvPr id="5" name="Espaço Reservado para Rodapé 2"/>
          <p:cNvSpPr>
            <a:spLocks noGrp="1"/>
          </p:cNvSpPr>
          <p:nvPr>
            <p:ph type="ftr" sz="quarter" idx="11"/>
          </p:nvPr>
        </p:nvSpPr>
        <p:spPr/>
        <p:txBody>
          <a:bodyPr/>
          <a:lstStyle>
            <a:lvl1pPr>
              <a:defRPr/>
            </a:lvl1pPr>
          </a:lstStyle>
          <a:p>
            <a:pPr>
              <a:defRPr/>
            </a:pPr>
            <a:endParaRPr lang="pt-BR"/>
          </a:p>
        </p:txBody>
      </p:sp>
      <p:sp>
        <p:nvSpPr>
          <p:cNvPr id="6" name="Espaço Reservado para Número de Slide 22"/>
          <p:cNvSpPr>
            <a:spLocks noGrp="1"/>
          </p:cNvSpPr>
          <p:nvPr>
            <p:ph type="sldNum" sz="quarter" idx="12"/>
          </p:nvPr>
        </p:nvSpPr>
        <p:spPr/>
        <p:txBody>
          <a:bodyPr/>
          <a:lstStyle>
            <a:lvl1pPr>
              <a:defRPr/>
            </a:lvl1pPr>
          </a:lstStyle>
          <a:p>
            <a:pPr>
              <a:defRPr/>
            </a:pPr>
            <a:fld id="{49F472C7-2521-4D88-9E1C-B9272D4C9AD9}" type="slidenum">
              <a:rPr lang="pt-BR"/>
              <a:pPr>
                <a:defRPr/>
              </a:pPr>
              <a:t>‹nº›</a:t>
            </a:fld>
            <a:endParaRPr lang="pt-BR"/>
          </a:p>
        </p:txBody>
      </p:sp>
    </p:spTree>
    <p:extLst>
      <p:ext uri="{BB962C8B-B14F-4D97-AF65-F5344CB8AC3E}">
        <p14:creationId xmlns:p14="http://schemas.microsoft.com/office/powerpoint/2010/main" val="2791657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tângulo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useBgFill="1">
        <p:nvSpPr>
          <p:cNvPr id="8" name="Retângulo de cantos arredondados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028" name="Espaço Reservado para Título 21"/>
          <p:cNvSpPr>
            <a:spLocks noGrp="1"/>
          </p:cNvSpPr>
          <p:nvPr>
            <p:ph type="title"/>
          </p:nvPr>
        </p:nvSpPr>
        <p:spPr bwMode="auto">
          <a:xfrm>
            <a:off x="914400" y="274638"/>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91440" numCol="1" anchor="b" anchorCtr="0" compatLnSpc="1">
            <a:prstTxWarp prst="textNoShape">
              <a:avLst/>
            </a:prstTxWarp>
          </a:bodyPr>
          <a:lstStyle/>
          <a:p>
            <a:pPr lvl="0"/>
            <a:r>
              <a:rPr lang="pt-BR" altLang="pt-BR" smtClean="0"/>
              <a:t>Clique para editar o estilo do título mestre</a:t>
            </a:r>
            <a:endParaRPr lang="en-US" altLang="pt-BR" smtClean="0"/>
          </a:p>
        </p:txBody>
      </p:sp>
      <p:sp>
        <p:nvSpPr>
          <p:cNvPr id="1029" name="Espaço Reservado para Texto 12"/>
          <p:cNvSpPr>
            <a:spLocks noGrp="1"/>
          </p:cNvSpPr>
          <p:nvPr>
            <p:ph type="body" idx="1"/>
          </p:nvPr>
        </p:nvSpPr>
        <p:spPr bwMode="auto">
          <a:xfrm>
            <a:off x="914400" y="1447800"/>
            <a:ext cx="77724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altLang="pt-BR" smtClean="0"/>
              <a:t>Clique para editar os estilos do texto mestre</a:t>
            </a:r>
          </a:p>
          <a:p>
            <a:pPr lvl="1"/>
            <a:r>
              <a:rPr lang="pt-BR" altLang="pt-BR" smtClean="0"/>
              <a:t>Segundo nível</a:t>
            </a:r>
          </a:p>
          <a:p>
            <a:pPr lvl="2"/>
            <a:r>
              <a:rPr lang="pt-BR" altLang="pt-BR" smtClean="0"/>
              <a:t>Terceiro nível</a:t>
            </a:r>
          </a:p>
          <a:p>
            <a:pPr lvl="3"/>
            <a:r>
              <a:rPr lang="pt-BR" altLang="pt-BR" smtClean="0"/>
              <a:t>Quarto nível</a:t>
            </a:r>
          </a:p>
          <a:p>
            <a:pPr lvl="4"/>
            <a:r>
              <a:rPr lang="pt-BR" altLang="pt-BR" smtClean="0"/>
              <a:t>Quinto nível</a:t>
            </a:r>
            <a:endParaRPr lang="en-US" altLang="pt-BR" smtClean="0"/>
          </a:p>
        </p:txBody>
      </p:sp>
      <p:sp>
        <p:nvSpPr>
          <p:cNvPr id="14" name="Espaço Reservado para Data 13"/>
          <p:cNvSpPr>
            <a:spLocks noGrp="1"/>
          </p:cNvSpPr>
          <p:nvPr>
            <p:ph type="dt" sz="half" idx="2"/>
          </p:nvPr>
        </p:nvSpPr>
        <p:spPr>
          <a:xfrm>
            <a:off x="6172200" y="6191250"/>
            <a:ext cx="2476500" cy="476250"/>
          </a:xfrm>
          <a:prstGeom prst="rect">
            <a:avLst/>
          </a:prstGeom>
        </p:spPr>
        <p:txBody>
          <a:bodyPr anchor="ctr" anchorCtr="0"/>
          <a:lstStyle>
            <a:lvl1pPr algn="r" eaLnBrk="1" fontAlgn="auto" latinLnBrk="0" hangingPunct="1">
              <a:spcBef>
                <a:spcPts val="0"/>
              </a:spcBef>
              <a:spcAft>
                <a:spcPts val="0"/>
              </a:spcAft>
              <a:defRPr kumimoji="0" sz="1400" smtClean="0">
                <a:solidFill>
                  <a:schemeClr val="tx2"/>
                </a:solidFill>
                <a:latin typeface="+mn-lt"/>
              </a:defRPr>
            </a:lvl1pPr>
          </a:lstStyle>
          <a:p>
            <a:pPr>
              <a:defRPr/>
            </a:pPr>
            <a:fld id="{06A9BB35-0409-4D72-A6E0-DCB4940804EC}" type="datetimeFigureOut">
              <a:rPr lang="pt-BR"/>
              <a:pPr>
                <a:defRPr/>
              </a:pPr>
              <a:t>21/06/2019</a:t>
            </a:fld>
            <a:endParaRPr lang="pt-BR"/>
          </a:p>
        </p:txBody>
      </p:sp>
      <p:sp>
        <p:nvSpPr>
          <p:cNvPr id="3" name="Espaço Reservado para Rodapé 2"/>
          <p:cNvSpPr>
            <a:spLocks noGrp="1"/>
          </p:cNvSpPr>
          <p:nvPr>
            <p:ph type="ftr" sz="quarter" idx="3"/>
          </p:nvPr>
        </p:nvSpPr>
        <p:spPr>
          <a:xfrm>
            <a:off x="914400" y="6172200"/>
            <a:ext cx="3962400" cy="457200"/>
          </a:xfrm>
          <a:prstGeom prst="rect">
            <a:avLst/>
          </a:prstGeom>
        </p:spPr>
        <p:txBody>
          <a:bodyPr anchor="ctr" anchorCtr="0"/>
          <a:lstStyle>
            <a:lvl1pPr eaLnBrk="1" fontAlgn="auto" latinLnBrk="0" hangingPunct="1">
              <a:spcBef>
                <a:spcPts val="0"/>
              </a:spcBef>
              <a:spcAft>
                <a:spcPts val="0"/>
              </a:spcAft>
              <a:defRPr kumimoji="0" sz="1400">
                <a:solidFill>
                  <a:schemeClr val="tx2"/>
                </a:solidFill>
                <a:latin typeface="+mn-lt"/>
              </a:defRPr>
            </a:lvl1pPr>
          </a:lstStyle>
          <a:p>
            <a:pPr>
              <a:defRPr/>
            </a:pPr>
            <a:endParaRPr lang="pt-BR"/>
          </a:p>
        </p:txBody>
      </p:sp>
      <p:sp>
        <p:nvSpPr>
          <p:cNvPr id="23" name="Espaço Reservado para Número de Slide 22"/>
          <p:cNvSpPr>
            <a:spLocks noGrp="1"/>
          </p:cNvSpPr>
          <p:nvPr>
            <p:ph type="sldNum" sz="quarter" idx="4"/>
          </p:nvPr>
        </p:nvSpPr>
        <p:spPr>
          <a:xfrm>
            <a:off x="146050" y="6210300"/>
            <a:ext cx="457200" cy="457200"/>
          </a:xfrm>
          <a:prstGeom prst="ellipse">
            <a:avLst/>
          </a:prstGeom>
          <a:solidFill>
            <a:schemeClr val="accent1"/>
          </a:solidFill>
        </p:spPr>
        <p:txBody>
          <a:bodyPr wrap="none" lIns="0" tIns="0" rIns="0" bIns="0" anchor="ctr" anchorCtr="1">
            <a:noAutofit/>
          </a:bodyPr>
          <a:lstStyle>
            <a:lvl1pPr algn="ctr" eaLnBrk="1" fontAlgn="auto" latinLnBrk="0" hangingPunct="1">
              <a:spcBef>
                <a:spcPts val="0"/>
              </a:spcBef>
              <a:spcAft>
                <a:spcPts val="0"/>
              </a:spcAft>
              <a:defRPr kumimoji="0" sz="1400" smtClean="0">
                <a:solidFill>
                  <a:srgbClr val="FFFFFF"/>
                </a:solidFill>
                <a:latin typeface="+mj-lt"/>
                <a:ea typeface="+mj-ea"/>
                <a:cs typeface="+mj-cs"/>
              </a:defRPr>
            </a:lvl1pPr>
          </a:lstStyle>
          <a:p>
            <a:pPr>
              <a:defRPr/>
            </a:pPr>
            <a:fld id="{AF8102E0-7BD9-46A8-B090-B6A8A2805F7E}"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95" r:id="rId1"/>
    <p:sldLayoutId id="2147483694" r:id="rId2"/>
    <p:sldLayoutId id="2147483696" r:id="rId3"/>
    <p:sldLayoutId id="2147483693" r:id="rId4"/>
    <p:sldLayoutId id="2147483692" r:id="rId5"/>
    <p:sldLayoutId id="2147483691" r:id="rId6"/>
    <p:sldLayoutId id="2147483690" r:id="rId7"/>
    <p:sldLayoutId id="2147483697" r:id="rId8"/>
    <p:sldLayoutId id="2147483698" r:id="rId9"/>
    <p:sldLayoutId id="2147483689" r:id="rId10"/>
    <p:sldLayoutId id="2147483688" r:id="rId11"/>
  </p:sldLayoutIdLst>
  <p:txStyles>
    <p:titleStyle>
      <a:lvl1pPr algn="l" rtl="0" fontAlgn="base">
        <a:spcBef>
          <a:spcPct val="0"/>
        </a:spcBef>
        <a:spcAft>
          <a:spcPct val="0"/>
        </a:spcAft>
        <a:defRPr sz="4000" kern="1200">
          <a:solidFill>
            <a:schemeClr val="tx2"/>
          </a:solidFill>
          <a:latin typeface="+mj-lt"/>
          <a:ea typeface="+mj-ea"/>
          <a:cs typeface="+mj-cs"/>
        </a:defRPr>
      </a:lvl1pPr>
      <a:lvl2pPr algn="l" rtl="0" fontAlgn="base">
        <a:spcBef>
          <a:spcPct val="0"/>
        </a:spcBef>
        <a:spcAft>
          <a:spcPct val="0"/>
        </a:spcAft>
        <a:defRPr sz="4000">
          <a:solidFill>
            <a:schemeClr val="tx2"/>
          </a:solidFill>
          <a:latin typeface="Franklin Gothic Book" panose="020B0503020102020204" pitchFamily="34" charset="0"/>
        </a:defRPr>
      </a:lvl2pPr>
      <a:lvl3pPr algn="l" rtl="0" fontAlgn="base">
        <a:spcBef>
          <a:spcPct val="0"/>
        </a:spcBef>
        <a:spcAft>
          <a:spcPct val="0"/>
        </a:spcAft>
        <a:defRPr sz="4000">
          <a:solidFill>
            <a:schemeClr val="tx2"/>
          </a:solidFill>
          <a:latin typeface="Franklin Gothic Book" panose="020B0503020102020204" pitchFamily="34" charset="0"/>
        </a:defRPr>
      </a:lvl3pPr>
      <a:lvl4pPr algn="l" rtl="0" fontAlgn="base">
        <a:spcBef>
          <a:spcPct val="0"/>
        </a:spcBef>
        <a:spcAft>
          <a:spcPct val="0"/>
        </a:spcAft>
        <a:defRPr sz="4000">
          <a:solidFill>
            <a:schemeClr val="tx2"/>
          </a:solidFill>
          <a:latin typeface="Franklin Gothic Book" panose="020B0503020102020204" pitchFamily="34" charset="0"/>
        </a:defRPr>
      </a:lvl4pPr>
      <a:lvl5pPr algn="l" rtl="0" fontAlgn="base">
        <a:spcBef>
          <a:spcPct val="0"/>
        </a:spcBef>
        <a:spcAft>
          <a:spcPct val="0"/>
        </a:spcAft>
        <a:defRPr sz="4000">
          <a:solidFill>
            <a:schemeClr val="tx2"/>
          </a:solidFill>
          <a:latin typeface="Franklin Gothic Book" panose="020B0503020102020204" pitchFamily="34" charset="0"/>
        </a:defRPr>
      </a:lvl5pPr>
      <a:lvl6pPr marL="457200" algn="l" rtl="0" fontAlgn="base">
        <a:spcBef>
          <a:spcPct val="0"/>
        </a:spcBef>
        <a:spcAft>
          <a:spcPct val="0"/>
        </a:spcAft>
        <a:defRPr sz="4000">
          <a:solidFill>
            <a:schemeClr val="tx2"/>
          </a:solidFill>
          <a:latin typeface="Franklin Gothic Book" panose="020B0503020102020204" pitchFamily="34" charset="0"/>
        </a:defRPr>
      </a:lvl6pPr>
      <a:lvl7pPr marL="914400" algn="l" rtl="0" fontAlgn="base">
        <a:spcBef>
          <a:spcPct val="0"/>
        </a:spcBef>
        <a:spcAft>
          <a:spcPct val="0"/>
        </a:spcAft>
        <a:defRPr sz="4000">
          <a:solidFill>
            <a:schemeClr val="tx2"/>
          </a:solidFill>
          <a:latin typeface="Franklin Gothic Book" panose="020B0503020102020204" pitchFamily="34" charset="0"/>
        </a:defRPr>
      </a:lvl7pPr>
      <a:lvl8pPr marL="1371600" algn="l" rtl="0" fontAlgn="base">
        <a:spcBef>
          <a:spcPct val="0"/>
        </a:spcBef>
        <a:spcAft>
          <a:spcPct val="0"/>
        </a:spcAft>
        <a:defRPr sz="4000">
          <a:solidFill>
            <a:schemeClr val="tx2"/>
          </a:solidFill>
          <a:latin typeface="Franklin Gothic Book" panose="020B0503020102020204" pitchFamily="34" charset="0"/>
        </a:defRPr>
      </a:lvl8pPr>
      <a:lvl9pPr marL="1828800" algn="l" rtl="0" fontAlgn="base">
        <a:spcBef>
          <a:spcPct val="0"/>
        </a:spcBef>
        <a:spcAft>
          <a:spcPct val="0"/>
        </a:spcAft>
        <a:defRPr sz="4000">
          <a:solidFill>
            <a:schemeClr val="tx2"/>
          </a:solidFill>
          <a:latin typeface="Franklin Gothic Book" panose="020B0503020102020204" pitchFamily="34" charset="0"/>
        </a:defRPr>
      </a:lvl9pPr>
    </p:titleStyle>
    <p:bodyStyle>
      <a:lvl1pPr marL="273050" indent="-273050" algn="l" rtl="0" fontAlgn="base">
        <a:spcBef>
          <a:spcPts val="575"/>
        </a:spcBef>
        <a:spcAft>
          <a:spcPct val="0"/>
        </a:spcAft>
        <a:buClr>
          <a:schemeClr val="accent1"/>
        </a:buClr>
        <a:buSzPct val="85000"/>
        <a:buFont typeface="Wingdings 2" panose="05020102010507070707" pitchFamily="18" charset="2"/>
        <a:buChar char=""/>
        <a:defRPr sz="2600" kern="1200">
          <a:solidFill>
            <a:schemeClr val="tx1"/>
          </a:solidFill>
          <a:latin typeface="+mn-lt"/>
          <a:ea typeface="+mn-ea"/>
          <a:cs typeface="+mn-cs"/>
        </a:defRPr>
      </a:lvl1pPr>
      <a:lvl2pPr marL="547688" indent="-228600" algn="l" rtl="0" fontAlgn="base">
        <a:spcBef>
          <a:spcPts val="375"/>
        </a:spcBef>
        <a:spcAft>
          <a:spcPct val="0"/>
        </a:spcAft>
        <a:buClr>
          <a:schemeClr val="accent2"/>
        </a:buClr>
        <a:buSzPct val="85000"/>
        <a:buFont typeface="Wingdings 2" panose="05020102010507070707" pitchFamily="18" charset="2"/>
        <a:buChar char=""/>
        <a:defRPr sz="2400" kern="1200">
          <a:solidFill>
            <a:schemeClr val="tx1"/>
          </a:solidFill>
          <a:latin typeface="+mn-lt"/>
          <a:ea typeface="+mn-ea"/>
          <a:cs typeface="+mn-cs"/>
        </a:defRPr>
      </a:lvl2pPr>
      <a:lvl3pPr marL="822325" indent="-228600" algn="l" rtl="0" fontAlgn="base">
        <a:spcBef>
          <a:spcPts val="375"/>
        </a:spcBef>
        <a:spcAft>
          <a:spcPct val="0"/>
        </a:spcAft>
        <a:buClr>
          <a:srgbClr val="E6B1AB"/>
        </a:buClr>
        <a:buSzPct val="85000"/>
        <a:buFont typeface="Wingdings 2" panose="05020102010507070707" pitchFamily="18" charset="2"/>
        <a:buChar char=""/>
        <a:defRPr sz="2000" kern="1200">
          <a:solidFill>
            <a:schemeClr val="tx1"/>
          </a:solidFill>
          <a:latin typeface="+mn-lt"/>
          <a:ea typeface="+mn-ea"/>
          <a:cs typeface="+mn-cs"/>
        </a:defRPr>
      </a:lvl3pPr>
      <a:lvl4pPr marL="1096963" indent="-228600" algn="l" rtl="0" fontAlgn="base">
        <a:spcBef>
          <a:spcPts val="375"/>
        </a:spcBef>
        <a:spcAft>
          <a:spcPct val="0"/>
        </a:spcAft>
        <a:buClr>
          <a:srgbClr val="A28E6A"/>
        </a:buClr>
        <a:buSzPct val="80000"/>
        <a:buFont typeface="Wingdings 2" panose="05020102010507070707" pitchFamily="18" charset="2"/>
        <a:buChar char=""/>
        <a:defRPr sz="2000" kern="1200">
          <a:solidFill>
            <a:schemeClr val="tx1"/>
          </a:solidFill>
          <a:latin typeface="+mn-lt"/>
          <a:ea typeface="+mn-ea"/>
          <a:cs typeface="+mn-cs"/>
        </a:defRPr>
      </a:lvl4pPr>
      <a:lvl5pPr marL="1371600" indent="-228600" algn="l" rtl="0" fontAlgn="base">
        <a:spcBef>
          <a:spcPts val="375"/>
        </a:spcBef>
        <a:spcAft>
          <a:spcPct val="0"/>
        </a:spcAft>
        <a:buClr>
          <a:srgbClr val="A28E6A"/>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ncbi.nlm.nih.gov/pubmed/20963330" TargetMode="External"/><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hyperlink" Target="https://www.ncbi.nlm.nih.gov/pubmed?linkname=pubmed_pubmed&amp;from_uid=20963330"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hyperlink" Target="https://www.ncbi.nlm.nih.gov/pubmed?linkname=pubmed_pubmed&amp;from_uid=29884206" TargetMode="External"/><Relationship Id="rId2" Type="http://schemas.openxmlformats.org/officeDocument/2006/relationships/hyperlink" Target="https://www.ncbi.nlm.nih.gov/pubmed/29884206" TargetMode="Externa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paulomargotto.com.br/documentos/8179" TargetMode="External"/><Relationship Id="rId1" Type="http://schemas.openxmlformats.org/officeDocument/2006/relationships/slideLayout" Target="../slideLayouts/slideLayout2.xml"/><Relationship Id="rId5" Type="http://schemas.openxmlformats.org/officeDocument/2006/relationships/hyperlink" Target="https://www.ncbi.nlm.nih.gov/pubmed?linkname=pubmed_pubmed&amp;from_uid=26375536" TargetMode="External"/><Relationship Id="rId4" Type="http://schemas.openxmlformats.org/officeDocument/2006/relationships/hyperlink" Target="https://www.ncbi.nlm.nih.gov/pubmed/26375536" TargetMode="External"/></Relationships>
</file>

<file path=ppt/slides/_rels/slide53.xml.rels><?xml version="1.0" encoding="UTF-8" standalone="yes"?>
<Relationships xmlns="http://schemas.openxmlformats.org/package/2006/relationships"><Relationship Id="rId3" Type="http://schemas.openxmlformats.org/officeDocument/2006/relationships/hyperlink" Target="http://www.paulomargotto.com.br/" TargetMode="External"/><Relationship Id="rId2" Type="http://schemas.openxmlformats.org/officeDocument/2006/relationships/image" Target="../media/image13.jpe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hyperlink" Target="https://www.google.com.br/url?sa=t&amp;rct=j&amp;q=&amp;esrc=s&amp;source=web&amp;cd=1&amp;cad=rja&amp;uact=8&amp;ved=0ahUKEwjHp7CQ_d7UAhXEE5AKHUlSCckQFggnMAA&amp;url=http://www.paediatricstoday.com/index.php/pt/article/view/196&amp;usg=AFQjCNEp4ASIKrnFfU-gX0Fg4kYo4Jnj1w" TargetMode="External"/></Relationships>
</file>

<file path=ppt/slides/_rels/slide5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5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paulomargotto.com.br/documentos/19451" TargetMode="Externa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5.jpeg"/><Relationship Id="rId1" Type="http://schemas.openxmlformats.org/officeDocument/2006/relationships/slideLayout" Target="../slideLayouts/slideLayout7.xml"/><Relationship Id="rId4"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ubtítulo 2"/>
          <p:cNvSpPr>
            <a:spLocks noGrp="1"/>
          </p:cNvSpPr>
          <p:nvPr>
            <p:ph type="subTitle" idx="1"/>
          </p:nvPr>
        </p:nvSpPr>
        <p:spPr>
          <a:xfrm>
            <a:off x="755650" y="4076700"/>
            <a:ext cx="7345363" cy="1600200"/>
          </a:xfrm>
        </p:spPr>
        <p:txBody>
          <a:bodyPr/>
          <a:lstStyle/>
          <a:p>
            <a:r>
              <a:rPr lang="pt-BR" altLang="pt-BR" sz="2000" b="1" smtClean="0">
                <a:solidFill>
                  <a:schemeClr val="tx1"/>
                </a:solidFill>
              </a:rPr>
              <a:t>Apresentação: Lorena Andrade ( R4 Neonatologia/HMIB/SES;DF)</a:t>
            </a:r>
          </a:p>
          <a:p>
            <a:r>
              <a:rPr lang="pt-BR" altLang="pt-BR" sz="2000" b="1" smtClean="0">
                <a:solidFill>
                  <a:schemeClr val="tx1"/>
                </a:solidFill>
              </a:rPr>
              <a:t>Coordenação: Diogo Pedroso</a:t>
            </a:r>
          </a:p>
          <a:p>
            <a:r>
              <a:rPr lang="pt-BR" altLang="pt-BR" sz="2000" b="1" smtClean="0">
                <a:solidFill>
                  <a:schemeClr val="tx1"/>
                </a:solidFill>
                <a:hlinkClick r:id="rId2"/>
              </a:rPr>
              <a:t>www.paulomargotto.com.br</a:t>
            </a:r>
            <a:endParaRPr lang="pt-BR" altLang="pt-BR" sz="2000" b="1" smtClean="0">
              <a:solidFill>
                <a:schemeClr val="tx1"/>
              </a:solidFill>
            </a:endParaRPr>
          </a:p>
          <a:p>
            <a:r>
              <a:rPr lang="pt-BR" altLang="pt-BR" sz="2000" b="1" smtClean="0">
                <a:solidFill>
                  <a:schemeClr val="tx1"/>
                </a:solidFill>
              </a:rPr>
              <a:t>Brasília, 22 de junho de 2019</a:t>
            </a:r>
          </a:p>
        </p:txBody>
      </p:sp>
      <p:sp>
        <p:nvSpPr>
          <p:cNvPr id="6147" name="Título 1"/>
          <p:cNvSpPr>
            <a:spLocks noGrp="1"/>
          </p:cNvSpPr>
          <p:nvPr>
            <p:ph type="ctrTitle"/>
          </p:nvPr>
        </p:nvSpPr>
        <p:spPr>
          <a:xfrm>
            <a:off x="457200" y="1506538"/>
            <a:ext cx="8229600" cy="1470025"/>
          </a:xfrm>
        </p:spPr>
        <p:txBody>
          <a:bodyPr/>
          <a:lstStyle/>
          <a:p>
            <a:r>
              <a:rPr lang="pt-BR" altLang="pt-BR" smtClean="0"/>
              <a:t>Osteoartrite em Neonatologia- fatores de risco e desfecho </a:t>
            </a:r>
          </a:p>
        </p:txBody>
      </p:sp>
      <p:sp>
        <p:nvSpPr>
          <p:cNvPr id="6149" name="Rectangle 5"/>
          <p:cNvSpPr>
            <a:spLocks noChangeArrowheads="1"/>
          </p:cNvSpPr>
          <p:nvPr/>
        </p:nvSpPr>
        <p:spPr bwMode="auto">
          <a:xfrm>
            <a:off x="107950" y="2862263"/>
            <a:ext cx="9036050" cy="112871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altLang="pt-BR" b="1">
                <a:hlinkClick r:id="rId3"/>
              </a:rPr>
              <a:t>Osteoarthritis</a:t>
            </a:r>
            <a:r>
              <a:rPr lang="pt-BR" altLang="pt-BR">
                <a:hlinkClick r:id="rId3"/>
              </a:rPr>
              <a:t> in the </a:t>
            </a:r>
            <a:r>
              <a:rPr lang="pt-BR" altLang="pt-BR" b="1">
                <a:hlinkClick r:id="rId3"/>
              </a:rPr>
              <a:t>neonate</a:t>
            </a:r>
            <a:r>
              <a:rPr lang="pt-BR" altLang="pt-BR">
                <a:hlinkClick r:id="rId3"/>
              </a:rPr>
              <a:t>: </a:t>
            </a:r>
            <a:r>
              <a:rPr lang="pt-BR" altLang="pt-BR" b="1">
                <a:hlinkClick r:id="rId3"/>
              </a:rPr>
              <a:t>risk factors</a:t>
            </a:r>
            <a:r>
              <a:rPr lang="pt-BR" altLang="pt-BR">
                <a:hlinkClick r:id="rId3"/>
              </a:rPr>
              <a:t> and </a:t>
            </a:r>
            <a:r>
              <a:rPr lang="pt-BR" altLang="pt-BR" b="1">
                <a:hlinkClick r:id="rId3"/>
              </a:rPr>
              <a:t>outcome</a:t>
            </a:r>
            <a:r>
              <a:rPr lang="pt-BR" altLang="pt-BR">
                <a:hlinkClick r:id="rId3"/>
              </a:rPr>
              <a:t>.</a:t>
            </a:r>
            <a:endParaRPr lang="pt-BR" altLang="pt-BR"/>
          </a:p>
          <a:p>
            <a:pPr algn="ctr"/>
            <a:r>
              <a:rPr lang="pt-BR" altLang="pt-BR"/>
              <a:t>Berberian G, Firpo V, Soto A, Lopez Mañan J, Torroija C, Castro G, Polanuer P, Espinola C, Piñeiro JL, Rosanova MT.Braz J Infect Dis. 2010 Jul-Aug;14(4):413-8.PMID: 20963330.</a:t>
            </a:r>
            <a:r>
              <a:rPr lang="pt-BR" altLang="pt-BR" b="1">
                <a:hlinkClick r:id="rId3"/>
              </a:rPr>
              <a:t>Free Article</a:t>
            </a:r>
            <a:endParaRPr lang="pt-BR" altLang="pt-BR"/>
          </a:p>
          <a:p>
            <a:pPr algn="ctr"/>
            <a:r>
              <a:rPr lang="pt-BR" altLang="pt-BR" u="sng">
                <a:hlinkClick r:id="rId4"/>
              </a:rPr>
              <a:t>Similar articles</a:t>
            </a:r>
            <a:r>
              <a:rPr lang="pt-BR" altLang="pt-BR" u="sng"/>
              <a:t>. </a:t>
            </a:r>
            <a:r>
              <a:rPr lang="pt-BR" altLang="pt-BR" sz="2000" b="1">
                <a:solidFill>
                  <a:srgbClr val="0000FF"/>
                </a:solidFill>
              </a:rPr>
              <a:t>Artigo Livre</a:t>
            </a:r>
          </a:p>
        </p:txBody>
      </p:sp>
      <p:pic>
        <p:nvPicPr>
          <p:cNvPr id="6150"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3276600" cy="1622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51" name="Picture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59563" y="4868863"/>
            <a:ext cx="1695450" cy="136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ítulo 1"/>
          <p:cNvSpPr>
            <a:spLocks noGrp="1"/>
          </p:cNvSpPr>
          <p:nvPr>
            <p:ph type="title"/>
          </p:nvPr>
        </p:nvSpPr>
        <p:spPr/>
        <p:txBody>
          <a:bodyPr/>
          <a:lstStyle/>
          <a:p>
            <a:r>
              <a:rPr lang="pt-BR" altLang="pt-BR" smtClean="0"/>
              <a:t>Introdução</a:t>
            </a:r>
          </a:p>
        </p:txBody>
      </p:sp>
      <p:sp>
        <p:nvSpPr>
          <p:cNvPr id="3" name="Espaço Reservado para Conteúdo 2"/>
          <p:cNvSpPr>
            <a:spLocks noGrp="1"/>
          </p:cNvSpPr>
          <p:nvPr>
            <p:ph sz="quarter" idx="1"/>
          </p:nvPr>
        </p:nvSpPr>
        <p:spPr/>
        <p:txBody>
          <a:bodyPr>
            <a:normAutofit lnSpcReduction="10000"/>
          </a:bodyPr>
          <a:lstStyle/>
          <a:p>
            <a:pPr>
              <a:lnSpc>
                <a:spcPct val="90000"/>
              </a:lnSpc>
            </a:pPr>
            <a:r>
              <a:rPr lang="pt-BR" altLang="pt-BR" sz="2400" smtClean="0"/>
              <a:t>A osteoartrite aguda (OA) no período neonatal é incomum. </a:t>
            </a:r>
          </a:p>
          <a:p>
            <a:pPr>
              <a:lnSpc>
                <a:spcPct val="90000"/>
              </a:lnSpc>
            </a:pPr>
            <a:r>
              <a:rPr lang="pt-BR" altLang="pt-BR" sz="2400" smtClean="0"/>
              <a:t>A incidência estimada é 1 a 3 casos por 1000 internações em Terapia de Unidade de Terapia Intensiva Neonatal.</a:t>
            </a:r>
          </a:p>
          <a:p>
            <a:pPr>
              <a:lnSpc>
                <a:spcPct val="90000"/>
              </a:lnSpc>
            </a:pPr>
            <a:r>
              <a:rPr lang="pt-BR" altLang="pt-BR" sz="2400" smtClean="0"/>
              <a:t> As características clínicas, os micro-organismos envolvidos e os desfechos diferem em relação a população pediátrica </a:t>
            </a:r>
          </a:p>
          <a:p>
            <a:pPr>
              <a:lnSpc>
                <a:spcPct val="90000"/>
              </a:lnSpc>
            </a:pPr>
            <a:r>
              <a:rPr lang="pt-BR" altLang="pt-BR" sz="2400" smtClean="0"/>
              <a:t>O diagnóstico pode ser difícil e atrasado devido aos sinais e sintomas inespecíficos</a:t>
            </a:r>
          </a:p>
          <a:p>
            <a:pPr>
              <a:lnSpc>
                <a:spcPct val="90000"/>
              </a:lnSpc>
            </a:pPr>
            <a:r>
              <a:rPr lang="pt-BR" altLang="pt-BR" sz="2400" smtClean="0"/>
              <a:t> Um desfecho ruim está relacionado a um maior potencial para causar sequelas permanentes.</a:t>
            </a:r>
          </a:p>
          <a:p>
            <a:pPr algn="ctr">
              <a:lnSpc>
                <a:spcPct val="90000"/>
              </a:lnSpc>
              <a:buFont typeface="Wingdings 2" panose="05020102010507070707" pitchFamily="18" charset="2"/>
              <a:buNone/>
            </a:pPr>
            <a:r>
              <a:rPr lang="pt-BR" altLang="pt-BR" sz="2400" b="1" smtClean="0">
                <a:solidFill>
                  <a:srgbClr val="0000FF"/>
                </a:solidFill>
              </a:rPr>
              <a:t>O objetivo desta investigação foi identificar características clínicas e radiológicas, os micro-organismos envolvidos, fatores de risco para sequelas e desfecho dos pacientes com osteoartrite aguda.</a:t>
            </a:r>
          </a:p>
          <a:p>
            <a:pPr algn="ctr">
              <a:lnSpc>
                <a:spcPct val="90000"/>
              </a:lnSpc>
            </a:pPr>
            <a:endParaRPr lang="pt-BR" altLang="pt-BR" sz="2400" b="1" smtClean="0">
              <a:solidFill>
                <a:srgbClr val="0000FF"/>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ítulo 1"/>
          <p:cNvSpPr>
            <a:spLocks noGrp="1"/>
          </p:cNvSpPr>
          <p:nvPr>
            <p:ph type="title"/>
          </p:nvPr>
        </p:nvSpPr>
        <p:spPr/>
        <p:txBody>
          <a:bodyPr/>
          <a:lstStyle/>
          <a:p>
            <a:r>
              <a:rPr lang="pt-BR" altLang="pt-BR" smtClean="0"/>
              <a:t>Métodos e Pacientes</a:t>
            </a:r>
          </a:p>
        </p:txBody>
      </p:sp>
      <p:sp>
        <p:nvSpPr>
          <p:cNvPr id="8195" name="Espaço Reservado para Conteúdo 2"/>
          <p:cNvSpPr>
            <a:spLocks noGrp="1"/>
          </p:cNvSpPr>
          <p:nvPr>
            <p:ph sz="quarter" idx="1"/>
          </p:nvPr>
        </p:nvSpPr>
        <p:spPr/>
        <p:txBody>
          <a:bodyPr/>
          <a:lstStyle/>
          <a:p>
            <a:r>
              <a:rPr lang="pt-PT" altLang="pt-BR" smtClean="0"/>
              <a:t>Foram incluídos  todos os pacientes com menos de dois meses de idade internados na Unidade de Terapia Intensiva Neonatal (UTIN) do Hospital Nacional de Pediatría “Prof. Dr. Juan P. Garrahan ”, </a:t>
            </a:r>
            <a:r>
              <a:rPr lang="pt-PT" altLang="pt-BR" b="1" smtClean="0"/>
              <a:t>Buenos Aires, Argentina</a:t>
            </a:r>
            <a:r>
              <a:rPr lang="pt-PT" altLang="pt-BR" smtClean="0"/>
              <a:t>, durante um período de 16 anos(1988 a 2004). </a:t>
            </a:r>
          </a:p>
          <a:p>
            <a:r>
              <a:rPr lang="pt-PT" altLang="pt-BR" smtClean="0"/>
              <a:t>Esta Unidade admite cerca de 700 recém-nascidos por ano e é um centro de referência terciário no país.</a:t>
            </a:r>
            <a:endParaRPr lang="pt-BR" altLang="pt-BR"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ítulo 1"/>
          <p:cNvSpPr>
            <a:spLocks noGrp="1"/>
          </p:cNvSpPr>
          <p:nvPr>
            <p:ph type="title"/>
          </p:nvPr>
        </p:nvSpPr>
        <p:spPr/>
        <p:txBody>
          <a:bodyPr/>
          <a:lstStyle/>
          <a:p>
            <a:r>
              <a:rPr lang="pt-BR" altLang="pt-BR" smtClean="0"/>
              <a:t>Métodos e Pacientes</a:t>
            </a:r>
          </a:p>
        </p:txBody>
      </p:sp>
      <p:sp>
        <p:nvSpPr>
          <p:cNvPr id="3" name="Espaço Reservado para Conteúdo 2"/>
          <p:cNvSpPr>
            <a:spLocks noGrp="1"/>
          </p:cNvSpPr>
          <p:nvPr>
            <p:ph sz="quarter" idx="1"/>
          </p:nvPr>
        </p:nvSpPr>
        <p:spPr/>
        <p:txBody>
          <a:bodyPr>
            <a:normAutofit/>
          </a:bodyPr>
          <a:lstStyle/>
          <a:p>
            <a:r>
              <a:rPr lang="pt-PT" altLang="pt-BR" smtClean="0"/>
              <a:t>O diagnóstico de infecção óssea ou articular baseou-se em critérios clínicos, radiológicos e microbiológicos. </a:t>
            </a:r>
          </a:p>
          <a:p>
            <a:pPr algn="ctr"/>
            <a:r>
              <a:rPr lang="pt-PT" altLang="pt-BR" b="1" smtClean="0">
                <a:solidFill>
                  <a:srgbClr val="0000FF"/>
                </a:solidFill>
              </a:rPr>
              <a:t>Pelo menos dois dos seguintes critérios precisaram ser atendidos para inclusão no estudo</a:t>
            </a:r>
            <a:r>
              <a:rPr lang="pt-PT" altLang="pt-BR" smtClean="0"/>
              <a:t>:</a:t>
            </a:r>
          </a:p>
          <a:p>
            <a:pPr algn="ctr">
              <a:buFont typeface="Wingdings 2" panose="05020102010507070707" pitchFamily="18" charset="2"/>
              <a:buAutoNum type="arabicParenR"/>
            </a:pPr>
            <a:r>
              <a:rPr lang="pt-PT" altLang="pt-BR" smtClean="0">
                <a:solidFill>
                  <a:srgbClr val="FF0000"/>
                </a:solidFill>
              </a:rPr>
              <a:t>sintomas clínicos; </a:t>
            </a:r>
          </a:p>
          <a:p>
            <a:pPr algn="ctr">
              <a:buFont typeface="Wingdings 2" panose="05020102010507070707" pitchFamily="18" charset="2"/>
              <a:buAutoNum type="arabicParenR"/>
            </a:pPr>
            <a:r>
              <a:rPr lang="pt-PT" altLang="pt-BR" smtClean="0">
                <a:solidFill>
                  <a:srgbClr val="FF0000"/>
                </a:solidFill>
              </a:rPr>
              <a:t>alterações radiológicas;</a:t>
            </a:r>
          </a:p>
          <a:p>
            <a:pPr algn="ctr">
              <a:buFont typeface="Wingdings 2" panose="05020102010507070707" pitchFamily="18" charset="2"/>
              <a:buAutoNum type="arabicParenR"/>
            </a:pPr>
            <a:r>
              <a:rPr lang="pt-PT" altLang="pt-BR" smtClean="0">
                <a:solidFill>
                  <a:srgbClr val="FF0000"/>
                </a:solidFill>
              </a:rPr>
              <a:t>hemocultura ou culturas articulares ou óssea positivas; </a:t>
            </a:r>
          </a:p>
          <a:p>
            <a:pPr algn="ctr">
              <a:buFont typeface="Wingdings 2" panose="05020102010507070707" pitchFamily="18" charset="2"/>
              <a:buAutoNum type="arabicParenR"/>
            </a:pPr>
            <a:r>
              <a:rPr lang="pt-PT" altLang="pt-BR" smtClean="0">
                <a:solidFill>
                  <a:srgbClr val="FF0000"/>
                </a:solidFill>
              </a:rPr>
              <a:t> aspiração de pus de osso ou articulação</a:t>
            </a:r>
            <a:r>
              <a:rPr lang="pt-PT" altLang="pt-BR" smtClean="0"/>
              <a:t>.</a:t>
            </a:r>
            <a:endParaRPr lang="pt-BR" altLang="pt-BR"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ítulo 1"/>
          <p:cNvSpPr>
            <a:spLocks noGrp="1"/>
          </p:cNvSpPr>
          <p:nvPr>
            <p:ph type="title"/>
          </p:nvPr>
        </p:nvSpPr>
        <p:spPr/>
        <p:txBody>
          <a:bodyPr/>
          <a:lstStyle/>
          <a:p>
            <a:r>
              <a:rPr lang="pt-BR" altLang="pt-BR" smtClean="0"/>
              <a:t>Métodos e Pacientes</a:t>
            </a:r>
          </a:p>
        </p:txBody>
      </p:sp>
      <p:sp>
        <p:nvSpPr>
          <p:cNvPr id="10243" name="Espaço Reservado para Conteúdo 2"/>
          <p:cNvSpPr>
            <a:spLocks noGrp="1"/>
          </p:cNvSpPr>
          <p:nvPr>
            <p:ph sz="quarter" idx="1"/>
          </p:nvPr>
        </p:nvSpPr>
        <p:spPr/>
        <p:txBody>
          <a:bodyPr/>
          <a:lstStyle/>
          <a:p>
            <a:r>
              <a:rPr lang="pt-PT" altLang="pt-BR" smtClean="0"/>
              <a:t>O resultado foi avaliado por um  ortopedista, infectologista e neonatologista com base em características radiográficas e clínicas.</a:t>
            </a:r>
          </a:p>
          <a:p>
            <a:r>
              <a:rPr lang="pt-PT" altLang="pt-BR" smtClean="0"/>
              <a:t> Seqüelas incluíram incapacidade ambulatorial, discrepância no comprimento dos membros e anormalidades no crescimento ósseo.</a:t>
            </a:r>
            <a:endParaRPr lang="pt-BR" altLang="pt-BR"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ítulo 1"/>
          <p:cNvSpPr>
            <a:spLocks noGrp="1"/>
          </p:cNvSpPr>
          <p:nvPr>
            <p:ph type="title"/>
          </p:nvPr>
        </p:nvSpPr>
        <p:spPr/>
        <p:txBody>
          <a:bodyPr/>
          <a:lstStyle/>
          <a:p>
            <a:r>
              <a:rPr lang="pt-BR" altLang="pt-BR" smtClean="0"/>
              <a:t>Métodos e Pacientes</a:t>
            </a:r>
          </a:p>
        </p:txBody>
      </p:sp>
      <p:sp>
        <p:nvSpPr>
          <p:cNvPr id="11267" name="Espaço Reservado para Conteúdo 2"/>
          <p:cNvSpPr>
            <a:spLocks noGrp="1"/>
          </p:cNvSpPr>
          <p:nvPr>
            <p:ph sz="quarter" idx="1"/>
          </p:nvPr>
        </p:nvSpPr>
        <p:spPr/>
        <p:txBody>
          <a:bodyPr/>
          <a:lstStyle/>
          <a:p>
            <a:r>
              <a:rPr lang="pt-BR" altLang="pt-BR" smtClean="0"/>
              <a:t>Sequelas leves foram definidas como:</a:t>
            </a:r>
          </a:p>
          <a:p>
            <a:pPr>
              <a:buFontTx/>
              <a:buChar char="-"/>
            </a:pPr>
            <a:r>
              <a:rPr lang="pt-BR" altLang="pt-BR" smtClean="0"/>
              <a:t>Clínica:  edema, dor ou limitação mobilidade.</a:t>
            </a:r>
          </a:p>
          <a:p>
            <a:pPr>
              <a:buFontTx/>
              <a:buChar char="-"/>
            </a:pPr>
            <a:r>
              <a:rPr lang="pt-BR" altLang="pt-BR" smtClean="0"/>
              <a:t> Alterações radiográficas: lesões líticas limitado a menos de um terço da haste ósseo, e/ ou reação periosteal e/ ou esclerose.</a:t>
            </a:r>
          </a:p>
          <a:p>
            <a:r>
              <a:rPr lang="pt-BR" altLang="pt-BR" smtClean="0"/>
              <a:t> As sequelas graves foram definidas como qualquer sintoma local  e alterações radiográficas consistindo de lesões líticas que se estendem sobre um terço da haste óssea ou lesões em placa de crescimento. Classificação radiográfica (I-V) proposto por Hunka et al. foi usado para infecção no quadril. </a:t>
            </a:r>
          </a:p>
          <a:p>
            <a:endParaRPr lang="pt-BR" altLang="pt-BR" smtClean="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ítulo 1"/>
          <p:cNvSpPr>
            <a:spLocks noGrp="1"/>
          </p:cNvSpPr>
          <p:nvPr>
            <p:ph type="title"/>
          </p:nvPr>
        </p:nvSpPr>
        <p:spPr/>
        <p:txBody>
          <a:bodyPr/>
          <a:lstStyle/>
          <a:p>
            <a:r>
              <a:rPr lang="pt-BR" altLang="pt-BR" smtClean="0"/>
              <a:t>Analise Estatística </a:t>
            </a:r>
          </a:p>
        </p:txBody>
      </p:sp>
      <p:sp>
        <p:nvSpPr>
          <p:cNvPr id="3" name="Espaço Reservado para Conteúdo 2"/>
          <p:cNvSpPr>
            <a:spLocks noGrp="1"/>
          </p:cNvSpPr>
          <p:nvPr>
            <p:ph sz="quarter" idx="1"/>
          </p:nvPr>
        </p:nvSpPr>
        <p:spPr/>
        <p:txBody>
          <a:bodyPr>
            <a:normAutofit fontScale="92500"/>
          </a:bodyPr>
          <a:lstStyle/>
          <a:p>
            <a:pPr marL="274320" indent="-274320" fontAlgn="auto">
              <a:spcBef>
                <a:spcPts val="580"/>
              </a:spcBef>
              <a:spcAft>
                <a:spcPts val="0"/>
              </a:spcAft>
              <a:buFont typeface="Wingdings 2"/>
              <a:buChar char=""/>
              <a:defRPr/>
            </a:pPr>
            <a:r>
              <a:rPr lang="pt-PT" dirty="0"/>
              <a:t>Todos os dados foram digitados e verificados com o uso do Epi-Info 6.0. </a:t>
            </a:r>
            <a:endParaRPr lang="pt-PT" dirty="0" smtClean="0"/>
          </a:p>
          <a:p>
            <a:pPr marL="274320" indent="-274320" fontAlgn="auto">
              <a:spcBef>
                <a:spcPts val="580"/>
              </a:spcBef>
              <a:spcAft>
                <a:spcPts val="0"/>
              </a:spcAft>
              <a:buFont typeface="Wingdings 2"/>
              <a:buChar char=""/>
              <a:defRPr/>
            </a:pPr>
            <a:r>
              <a:rPr lang="pt-PT" dirty="0" smtClean="0"/>
              <a:t>Os </a:t>
            </a:r>
            <a:r>
              <a:rPr lang="pt-PT" dirty="0"/>
              <a:t>dados estatísticos foram </a:t>
            </a:r>
            <a:r>
              <a:rPr lang="pt-PT" dirty="0" smtClean="0"/>
              <a:t>classificados e subdivididos quanto:  </a:t>
            </a:r>
            <a:r>
              <a:rPr lang="pt-PT" dirty="0"/>
              <a:t>média ou mediana, intervalo para variáveis ​​contínuas, frequência e porcentagens para dados categóricos. </a:t>
            </a:r>
            <a:endParaRPr lang="pt-PT" dirty="0" smtClean="0"/>
          </a:p>
          <a:p>
            <a:pPr marL="274320" indent="-274320" fontAlgn="auto">
              <a:spcBef>
                <a:spcPts val="580"/>
              </a:spcBef>
              <a:spcAft>
                <a:spcPts val="0"/>
              </a:spcAft>
              <a:buFont typeface="Wingdings 2"/>
              <a:buChar char=""/>
              <a:defRPr/>
            </a:pPr>
            <a:r>
              <a:rPr lang="pt-PT" dirty="0" smtClean="0"/>
              <a:t>Análises </a:t>
            </a:r>
            <a:r>
              <a:rPr lang="pt-PT" dirty="0"/>
              <a:t>comparativas de dados categóricos foram realizadas pela análise qui-quadrado. </a:t>
            </a:r>
            <a:endParaRPr lang="pt-PT" dirty="0" smtClean="0"/>
          </a:p>
          <a:p>
            <a:pPr marL="274320" indent="-274320" fontAlgn="auto">
              <a:spcBef>
                <a:spcPts val="580"/>
              </a:spcBef>
              <a:spcAft>
                <a:spcPts val="0"/>
              </a:spcAft>
              <a:buFont typeface="Wingdings 2"/>
              <a:buChar char=""/>
              <a:defRPr/>
            </a:pPr>
            <a:r>
              <a:rPr lang="pt-PT" dirty="0" smtClean="0"/>
              <a:t>Valores </a:t>
            </a:r>
            <a:r>
              <a:rPr lang="pt-PT" dirty="0"/>
              <a:t>de p &lt;0,05 foram considerados estatisticamente significantes</a:t>
            </a:r>
            <a:r>
              <a:rPr lang="pt-PT" dirty="0" smtClean="0"/>
              <a:t>.</a:t>
            </a:r>
          </a:p>
          <a:p>
            <a:pPr marL="274320" indent="-274320" fontAlgn="auto">
              <a:spcBef>
                <a:spcPts val="580"/>
              </a:spcBef>
              <a:spcAft>
                <a:spcPts val="0"/>
              </a:spcAft>
              <a:buFont typeface="Wingdings 2"/>
              <a:buChar char=""/>
              <a:defRPr/>
            </a:pPr>
            <a:r>
              <a:rPr lang="pt-PT" dirty="0" smtClean="0"/>
              <a:t> </a:t>
            </a:r>
            <a:r>
              <a:rPr lang="pt-PT" dirty="0"/>
              <a:t>As análises estatísticas foram calculadas com intervalos de confiança de 95%.</a:t>
            </a:r>
            <a:endParaRPr lang="pt-BR"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ítulo 1"/>
          <p:cNvSpPr>
            <a:spLocks noGrp="1"/>
          </p:cNvSpPr>
          <p:nvPr>
            <p:ph type="title"/>
          </p:nvPr>
        </p:nvSpPr>
        <p:spPr/>
        <p:txBody>
          <a:bodyPr/>
          <a:lstStyle/>
          <a:p>
            <a:r>
              <a:rPr lang="pt-BR" altLang="pt-BR" smtClean="0"/>
              <a:t>Resultados</a:t>
            </a:r>
          </a:p>
        </p:txBody>
      </p:sp>
      <p:sp>
        <p:nvSpPr>
          <p:cNvPr id="13315" name="Espaço Reservado para Conteúdo 2"/>
          <p:cNvSpPr>
            <a:spLocks noGrp="1"/>
          </p:cNvSpPr>
          <p:nvPr>
            <p:ph sz="quarter" idx="1"/>
          </p:nvPr>
        </p:nvSpPr>
        <p:spPr>
          <a:xfrm>
            <a:off x="468313" y="1447800"/>
            <a:ext cx="8496300" cy="4572000"/>
          </a:xfrm>
        </p:spPr>
        <p:txBody>
          <a:bodyPr/>
          <a:lstStyle/>
          <a:p>
            <a:r>
              <a:rPr lang="pt-PT" altLang="pt-BR" smtClean="0"/>
              <a:t>Foram incluídos </a:t>
            </a:r>
            <a:r>
              <a:rPr lang="pt-PT" altLang="pt-BR" b="1" smtClean="0"/>
              <a:t>77 pacientes</a:t>
            </a:r>
            <a:r>
              <a:rPr lang="pt-PT" altLang="pt-BR" smtClean="0"/>
              <a:t> com </a:t>
            </a:r>
            <a:r>
              <a:rPr lang="pt-PT" altLang="pt-BR" b="1" smtClean="0"/>
              <a:t>99 focos de Osteoartrite</a:t>
            </a:r>
            <a:r>
              <a:rPr lang="pt-PT" altLang="pt-BR" smtClean="0"/>
              <a:t>.</a:t>
            </a:r>
          </a:p>
          <a:p>
            <a:r>
              <a:rPr lang="pt-PT" altLang="pt-BR" smtClean="0"/>
              <a:t> O Idade média  foi de </a:t>
            </a:r>
            <a:r>
              <a:rPr lang="pt-PT" altLang="pt-BR" b="1" smtClean="0"/>
              <a:t>21 dias</a:t>
            </a:r>
            <a:r>
              <a:rPr lang="pt-PT" altLang="pt-BR" smtClean="0"/>
              <a:t> (variação 2-53) , 42 desdes pacientes (55%) foram do sexo masculino.</a:t>
            </a:r>
          </a:p>
          <a:p>
            <a:r>
              <a:rPr lang="pt-PT" altLang="pt-BR" smtClean="0"/>
              <a:t> A idade gestacional média ao nascimento foi de 38 semanas (variação: 26- 42) .</a:t>
            </a:r>
          </a:p>
          <a:p>
            <a:pPr>
              <a:buFont typeface="Wingdings 2" panose="05020102010507070707" pitchFamily="18" charset="2"/>
              <a:buNone/>
            </a:pPr>
            <a:r>
              <a:rPr lang="pt-PT" altLang="pt-BR" smtClean="0">
                <a:solidFill>
                  <a:srgbClr val="0000FF"/>
                </a:solidFill>
              </a:rPr>
              <a:t>                                              </a:t>
            </a:r>
            <a:endParaRPr lang="pt-PT" altLang="pt-BR" b="1" smtClean="0">
              <a:solidFill>
                <a:srgbClr val="0000FF"/>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ítulo 1"/>
          <p:cNvSpPr>
            <a:spLocks noGrp="1"/>
          </p:cNvSpPr>
          <p:nvPr>
            <p:ph type="title"/>
          </p:nvPr>
        </p:nvSpPr>
        <p:spPr/>
        <p:txBody>
          <a:bodyPr/>
          <a:lstStyle/>
          <a:p>
            <a:r>
              <a:rPr lang="pt-BR" altLang="pt-BR" smtClean="0"/>
              <a:t>Resultados</a:t>
            </a:r>
          </a:p>
        </p:txBody>
      </p:sp>
      <p:sp>
        <p:nvSpPr>
          <p:cNvPr id="3" name="Espaço Reservado para Conteúdo 2"/>
          <p:cNvSpPr>
            <a:spLocks noGrp="1"/>
          </p:cNvSpPr>
          <p:nvPr>
            <p:ph sz="quarter" idx="1"/>
          </p:nvPr>
        </p:nvSpPr>
        <p:spPr/>
        <p:txBody>
          <a:bodyPr>
            <a:normAutofit/>
          </a:bodyPr>
          <a:lstStyle/>
          <a:p>
            <a:pPr>
              <a:lnSpc>
                <a:spcPct val="80000"/>
              </a:lnSpc>
            </a:pPr>
            <a:r>
              <a:rPr lang="pt-PT" altLang="pt-BR" sz="2400" smtClean="0"/>
              <a:t> De todos os pacientes:</a:t>
            </a:r>
          </a:p>
          <a:p>
            <a:pPr>
              <a:lnSpc>
                <a:spcPct val="80000"/>
              </a:lnSpc>
              <a:buFontTx/>
              <a:buChar char="-"/>
            </a:pPr>
            <a:r>
              <a:rPr lang="pt-PT" altLang="pt-BR" sz="2400" smtClean="0"/>
              <a:t>49 (</a:t>
            </a:r>
            <a:r>
              <a:rPr lang="pt-PT" altLang="pt-BR" sz="2400" b="1" smtClean="0"/>
              <a:t>64%)</a:t>
            </a:r>
            <a:r>
              <a:rPr lang="pt-PT" altLang="pt-BR" sz="2400" smtClean="0"/>
              <a:t> tinham </a:t>
            </a:r>
            <a:r>
              <a:rPr lang="pt-PT" altLang="pt-BR" sz="2400" b="1" smtClean="0"/>
              <a:t>infecções nosocomiais</a:t>
            </a:r>
            <a:r>
              <a:rPr lang="pt-PT" altLang="pt-BR" sz="2400" smtClean="0"/>
              <a:t> e  53 (</a:t>
            </a:r>
            <a:r>
              <a:rPr lang="pt-PT" altLang="pt-BR" sz="2400" b="1" smtClean="0"/>
              <a:t>69%)</a:t>
            </a:r>
            <a:r>
              <a:rPr lang="pt-PT" altLang="pt-BR" sz="2400" smtClean="0"/>
              <a:t> destes apresentavam  </a:t>
            </a:r>
            <a:r>
              <a:rPr lang="pt-PT" altLang="pt-BR" sz="2400" b="1" smtClean="0"/>
              <a:t>menos um fator de risco para infecção</a:t>
            </a:r>
            <a:r>
              <a:rPr lang="pt-PT" altLang="pt-BR" sz="2400" smtClean="0"/>
              <a:t>. </a:t>
            </a:r>
          </a:p>
          <a:p>
            <a:pPr>
              <a:lnSpc>
                <a:spcPct val="80000"/>
              </a:lnSpc>
              <a:buFontTx/>
              <a:buChar char="-"/>
            </a:pPr>
            <a:r>
              <a:rPr lang="pt-PT" altLang="pt-BR" sz="2400" b="1" smtClean="0"/>
              <a:t>Uso prévio de antibióticos em 35 (45%).</a:t>
            </a:r>
          </a:p>
          <a:p>
            <a:pPr>
              <a:lnSpc>
                <a:spcPct val="80000"/>
              </a:lnSpc>
              <a:buFontTx/>
              <a:buChar char="-"/>
            </a:pPr>
            <a:r>
              <a:rPr lang="pt-PT" altLang="pt-BR" sz="2400" smtClean="0"/>
              <a:t> </a:t>
            </a:r>
            <a:r>
              <a:rPr lang="pt-PT" altLang="pt-BR" sz="2400" b="1" smtClean="0"/>
              <a:t>Gestação de alto risco em 19 (25%);</a:t>
            </a:r>
          </a:p>
          <a:p>
            <a:pPr>
              <a:lnSpc>
                <a:spcPct val="80000"/>
              </a:lnSpc>
              <a:buFontTx/>
              <a:buChar char="-"/>
            </a:pPr>
            <a:r>
              <a:rPr lang="pt-PT" altLang="pt-BR" sz="2400" smtClean="0"/>
              <a:t>Prematuridade em 15 (20%)</a:t>
            </a:r>
          </a:p>
          <a:p>
            <a:pPr>
              <a:lnSpc>
                <a:spcPct val="80000"/>
              </a:lnSpc>
              <a:buFontTx/>
              <a:buChar char="-"/>
            </a:pPr>
            <a:r>
              <a:rPr lang="pt-PT" altLang="pt-BR" sz="2400" smtClean="0"/>
              <a:t> Peso ao nascer menor que 1500 g em 5 (7%)</a:t>
            </a:r>
          </a:p>
          <a:p>
            <a:pPr>
              <a:lnSpc>
                <a:spcPct val="80000"/>
              </a:lnSpc>
              <a:buFontTx/>
              <a:buChar char="-"/>
            </a:pPr>
            <a:r>
              <a:rPr lang="pt-PT" altLang="pt-BR" sz="2400" smtClean="0"/>
              <a:t>Asfixia em 16 (21%), </a:t>
            </a:r>
          </a:p>
          <a:p>
            <a:pPr>
              <a:lnSpc>
                <a:spcPct val="80000"/>
              </a:lnSpc>
              <a:buFontTx/>
              <a:buChar char="-"/>
            </a:pPr>
            <a:r>
              <a:rPr lang="pt-PT" altLang="pt-BR" sz="2400" smtClean="0"/>
              <a:t>Cateterismo central em 24 (31%);</a:t>
            </a:r>
          </a:p>
          <a:p>
            <a:pPr>
              <a:lnSpc>
                <a:spcPct val="80000"/>
              </a:lnSpc>
              <a:buFontTx/>
              <a:buChar char="-"/>
            </a:pPr>
            <a:r>
              <a:rPr lang="pt-PT" altLang="pt-BR" sz="2400" smtClean="0"/>
              <a:t> Ventilação mecânica em 11 (14%),</a:t>
            </a:r>
          </a:p>
          <a:p>
            <a:pPr>
              <a:lnSpc>
                <a:spcPct val="80000"/>
              </a:lnSpc>
            </a:pPr>
            <a:r>
              <a:rPr lang="pt-PT" altLang="pt-BR" sz="2400" smtClean="0"/>
              <a:t>Menos de 4% dos pacientes tinham história de cirurgia, enterocolite necrosante ou  uso de corticoide. </a:t>
            </a:r>
            <a:endParaRPr lang="pt-BR" altLang="pt-BR" sz="2400" smtClean="0"/>
          </a:p>
          <a:p>
            <a:pPr>
              <a:lnSpc>
                <a:spcPct val="80000"/>
              </a:lnSpc>
            </a:pPr>
            <a:endParaRPr lang="pt-BR" altLang="pt-BR" sz="2400" smtClean="0"/>
          </a:p>
        </p:txBody>
      </p:sp>
      <p:sp>
        <p:nvSpPr>
          <p:cNvPr id="14341" name="Rectangle 5"/>
          <p:cNvSpPr>
            <a:spLocks noChangeArrowheads="1"/>
          </p:cNvSpPr>
          <p:nvPr/>
        </p:nvSpPr>
        <p:spPr bwMode="auto">
          <a:xfrm>
            <a:off x="3708400" y="5813425"/>
            <a:ext cx="12430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1" hangingPunct="1">
              <a:spcBef>
                <a:spcPts val="575"/>
              </a:spcBef>
              <a:buClr>
                <a:schemeClr val="accent1"/>
              </a:buClr>
              <a:buSzPct val="85000"/>
              <a:buFont typeface="Wingdings 2" panose="05020102010507070707" pitchFamily="18" charset="2"/>
              <a:buNone/>
            </a:pPr>
            <a:r>
              <a:rPr lang="pt-PT" altLang="pt-BR" sz="2400" b="1">
                <a:solidFill>
                  <a:srgbClr val="0000FF"/>
                </a:solidFill>
              </a:rPr>
              <a:t>Tabela 1</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4" descr="Screen Shot 2019-06-16 at 17.55.47.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84213" y="0"/>
            <a:ext cx="4686300" cy="6858000"/>
          </a:xfrm>
          <a:prstGeom prst="rect">
            <a:avLst/>
          </a:prstGeom>
          <a:noFill/>
          <a:ln w="38100">
            <a:solidFill>
              <a:srgbClr val="FF3399"/>
            </a:solidFill>
            <a:miter lim="800000"/>
            <a:headEnd/>
            <a:tailEnd/>
          </a:ln>
          <a:extLst>
            <a:ext uri="{909E8E84-426E-40DD-AFC4-6F175D3DCCD1}">
              <a14:hiddenFill xmlns:a14="http://schemas.microsoft.com/office/drawing/2010/main">
                <a:solidFill>
                  <a:srgbClr val="FFFFFF"/>
                </a:solidFill>
              </a14:hiddenFill>
            </a:ext>
          </a:extLst>
        </p:spPr>
      </p:pic>
      <p:sp>
        <p:nvSpPr>
          <p:cNvPr id="15364" name="Rectangle 4"/>
          <p:cNvSpPr>
            <a:spLocks noChangeArrowheads="1"/>
          </p:cNvSpPr>
          <p:nvPr/>
        </p:nvSpPr>
        <p:spPr bwMode="auto">
          <a:xfrm>
            <a:off x="5821363" y="2852738"/>
            <a:ext cx="2965450" cy="714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1" hangingPunct="1">
              <a:spcBef>
                <a:spcPts val="575"/>
              </a:spcBef>
              <a:buClr>
                <a:schemeClr val="accent1"/>
              </a:buClr>
              <a:buSzPct val="85000"/>
              <a:buFont typeface="Wingdings 2" panose="05020102010507070707" pitchFamily="18" charset="2"/>
              <a:buNone/>
            </a:pPr>
            <a:r>
              <a:rPr lang="pt-PT" altLang="pt-BR" b="1">
                <a:solidFill>
                  <a:srgbClr val="0000FF"/>
                </a:solidFill>
              </a:rPr>
              <a:t>Tabela 1</a:t>
            </a:r>
          </a:p>
          <a:p>
            <a:pPr algn="ctr" eaLnBrk="1" hangingPunct="1">
              <a:spcBef>
                <a:spcPts val="575"/>
              </a:spcBef>
              <a:buClr>
                <a:schemeClr val="accent1"/>
              </a:buClr>
              <a:buSzPct val="85000"/>
              <a:buFont typeface="Wingdings 2" panose="05020102010507070707" pitchFamily="18" charset="2"/>
              <a:buNone/>
            </a:pPr>
            <a:r>
              <a:rPr lang="pt-PT" altLang="pt-BR" b="1">
                <a:solidFill>
                  <a:srgbClr val="0000FF"/>
                </a:solidFill>
              </a:rPr>
              <a:t>Características dos pacientes</a:t>
            </a:r>
          </a:p>
        </p:txBody>
      </p:sp>
      <p:pic>
        <p:nvPicPr>
          <p:cNvPr id="15365"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35600" y="188913"/>
            <a:ext cx="3348038" cy="354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ítulo 1"/>
          <p:cNvSpPr>
            <a:spLocks noGrp="1"/>
          </p:cNvSpPr>
          <p:nvPr>
            <p:ph type="title"/>
          </p:nvPr>
        </p:nvSpPr>
        <p:spPr/>
        <p:txBody>
          <a:bodyPr/>
          <a:lstStyle/>
          <a:p>
            <a:r>
              <a:rPr lang="pt-BR" altLang="pt-BR" smtClean="0"/>
              <a:t>Resultados</a:t>
            </a:r>
          </a:p>
        </p:txBody>
      </p:sp>
      <p:sp>
        <p:nvSpPr>
          <p:cNvPr id="16387" name="Espaço Reservado para Conteúdo 2"/>
          <p:cNvSpPr>
            <a:spLocks noGrp="1"/>
          </p:cNvSpPr>
          <p:nvPr>
            <p:ph sz="quarter" idx="1"/>
          </p:nvPr>
        </p:nvSpPr>
        <p:spPr/>
        <p:txBody>
          <a:bodyPr/>
          <a:lstStyle/>
          <a:p>
            <a:r>
              <a:rPr lang="pt-PT" altLang="pt-BR" smtClean="0"/>
              <a:t>Quatorze pacientes (</a:t>
            </a:r>
            <a:r>
              <a:rPr lang="pt-PT" altLang="pt-BR" b="1" smtClean="0"/>
              <a:t>18%)</a:t>
            </a:r>
            <a:r>
              <a:rPr lang="pt-PT" altLang="pt-BR" smtClean="0"/>
              <a:t> tiveram </a:t>
            </a:r>
            <a:r>
              <a:rPr lang="pt-PT" altLang="pt-BR" b="1" smtClean="0"/>
              <a:t>envolvimento articular múltiplo.</a:t>
            </a:r>
          </a:p>
          <a:p>
            <a:r>
              <a:rPr lang="pt-PT" altLang="pt-BR" smtClean="0"/>
              <a:t> As </a:t>
            </a:r>
            <a:r>
              <a:rPr lang="pt-PT" altLang="pt-BR" b="1" smtClean="0"/>
              <a:t>extremidades inferiores</a:t>
            </a:r>
            <a:r>
              <a:rPr lang="pt-PT" altLang="pt-BR" smtClean="0"/>
              <a:t> foram as mais afetadas com 79 focos (</a:t>
            </a:r>
            <a:r>
              <a:rPr lang="pt-PT" altLang="pt-BR" b="1" smtClean="0"/>
              <a:t>80%).</a:t>
            </a:r>
            <a:r>
              <a:rPr lang="pt-PT" altLang="pt-BR" smtClean="0"/>
              <a:t> </a:t>
            </a:r>
          </a:p>
          <a:p>
            <a:r>
              <a:rPr lang="pt-PT" altLang="pt-BR" smtClean="0"/>
              <a:t>O quadril foi o foco mais frequentemente afetando ; em 47 pacientes (</a:t>
            </a:r>
            <a:r>
              <a:rPr lang="pt-PT" altLang="pt-BR" b="1" smtClean="0"/>
              <a:t>60%),</a:t>
            </a:r>
            <a:r>
              <a:rPr lang="pt-PT" altLang="pt-BR" smtClean="0"/>
              <a:t> seguido pelo </a:t>
            </a:r>
            <a:r>
              <a:rPr lang="pt-PT" altLang="pt-BR" b="1" smtClean="0"/>
              <a:t>joelho</a:t>
            </a:r>
            <a:r>
              <a:rPr lang="pt-PT" altLang="pt-BR" smtClean="0"/>
              <a:t> em 23 (</a:t>
            </a:r>
            <a:r>
              <a:rPr lang="pt-PT" altLang="pt-BR" b="1" smtClean="0"/>
              <a:t>30%).</a:t>
            </a:r>
            <a:r>
              <a:rPr lang="pt-PT" altLang="pt-BR" smtClean="0"/>
              <a:t> </a:t>
            </a:r>
          </a:p>
          <a:p>
            <a:r>
              <a:rPr lang="pt-PT" altLang="pt-BR" smtClean="0"/>
              <a:t>Dezenove focos foram localizados nas </a:t>
            </a:r>
            <a:r>
              <a:rPr lang="pt-PT" altLang="pt-BR" b="1" smtClean="0"/>
              <a:t>extremidades superiores</a:t>
            </a:r>
            <a:r>
              <a:rPr lang="pt-PT" altLang="pt-BR" smtClean="0"/>
              <a:t> (20%),sendo  12 desses (</a:t>
            </a:r>
            <a:r>
              <a:rPr lang="pt-PT" altLang="pt-BR" b="1" smtClean="0"/>
              <a:t>66%)</a:t>
            </a:r>
            <a:r>
              <a:rPr lang="pt-PT" altLang="pt-BR" smtClean="0"/>
              <a:t> no </a:t>
            </a:r>
            <a:r>
              <a:rPr lang="pt-PT" altLang="pt-BR" b="1" smtClean="0"/>
              <a:t>ombro.</a:t>
            </a:r>
          </a:p>
          <a:p>
            <a:pPr>
              <a:buFont typeface="Wingdings 2" panose="05020102010507070707" pitchFamily="18" charset="2"/>
              <a:buNone/>
            </a:pPr>
            <a:r>
              <a:rPr lang="pt-PT" altLang="pt-BR" b="1" smtClean="0"/>
              <a:t>                                        </a:t>
            </a:r>
            <a:r>
              <a:rPr lang="pt-PT" altLang="pt-BR" b="1" smtClean="0">
                <a:solidFill>
                  <a:srgbClr val="0000FF"/>
                </a:solidFill>
              </a:rPr>
              <a:t>Tabela 2</a:t>
            </a:r>
            <a:endParaRPr lang="pt-BR" altLang="pt-BR" b="1" smtClean="0">
              <a:solidFill>
                <a:srgbClr val="0000FF"/>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5" descr="Screen Shot 2019-06-16 at 17.56.38.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92275" y="1557338"/>
            <a:ext cx="5740400" cy="3771900"/>
          </a:xfrm>
          <a:prstGeom prst="rect">
            <a:avLst/>
          </a:prstGeom>
          <a:noFill/>
          <a:ln w="38100">
            <a:solidFill>
              <a:srgbClr val="FF3399"/>
            </a:solidFill>
            <a:miter lim="800000"/>
            <a:headEnd/>
            <a:tailEnd/>
          </a:ln>
          <a:extLst>
            <a:ext uri="{909E8E84-426E-40DD-AFC4-6F175D3DCCD1}">
              <a14:hiddenFill xmlns:a14="http://schemas.microsoft.com/office/drawing/2010/main">
                <a:solidFill>
                  <a:srgbClr val="FFFFFF"/>
                </a:solidFill>
              </a14:hiddenFill>
            </a:ext>
          </a:extLst>
        </p:spPr>
      </p:pic>
      <p:sp>
        <p:nvSpPr>
          <p:cNvPr id="17412" name="Rectangle 4"/>
          <p:cNvSpPr>
            <a:spLocks noChangeArrowheads="1"/>
          </p:cNvSpPr>
          <p:nvPr/>
        </p:nvSpPr>
        <p:spPr bwMode="auto">
          <a:xfrm>
            <a:off x="330200" y="404813"/>
            <a:ext cx="7697788" cy="774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1" hangingPunct="1">
              <a:spcBef>
                <a:spcPts val="575"/>
              </a:spcBef>
              <a:buClr>
                <a:schemeClr val="accent1"/>
              </a:buClr>
              <a:buSzPct val="85000"/>
              <a:buFont typeface="Wingdings 2" panose="05020102010507070707" pitchFamily="18" charset="2"/>
              <a:buNone/>
            </a:pPr>
            <a:r>
              <a:rPr lang="pt-PT" altLang="pt-BR" sz="2000" b="1">
                <a:solidFill>
                  <a:srgbClr val="0000FF"/>
                </a:solidFill>
              </a:rPr>
              <a:t>Tabela 2</a:t>
            </a:r>
          </a:p>
          <a:p>
            <a:pPr algn="ctr" eaLnBrk="1" hangingPunct="1">
              <a:spcBef>
                <a:spcPts val="575"/>
              </a:spcBef>
              <a:buClr>
                <a:schemeClr val="accent1"/>
              </a:buClr>
              <a:buSzPct val="85000"/>
              <a:buFont typeface="Wingdings 2" panose="05020102010507070707" pitchFamily="18" charset="2"/>
              <a:buNone/>
            </a:pPr>
            <a:r>
              <a:rPr lang="pt-PT" altLang="pt-BR" sz="2000" b="1">
                <a:solidFill>
                  <a:srgbClr val="0000FF"/>
                </a:solidFill>
              </a:rPr>
              <a:t>Caraterísticas dos ossos e juntas afetadas –n:99 sítios em 77 pacientes</a:t>
            </a:r>
            <a:endParaRPr lang="pt-BR" altLang="pt-BR" sz="2000" b="1">
              <a:solidFill>
                <a:srgbClr val="0000FF"/>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ítulo 1"/>
          <p:cNvSpPr>
            <a:spLocks noGrp="1"/>
          </p:cNvSpPr>
          <p:nvPr>
            <p:ph type="title"/>
          </p:nvPr>
        </p:nvSpPr>
        <p:spPr/>
        <p:txBody>
          <a:bodyPr/>
          <a:lstStyle/>
          <a:p>
            <a:r>
              <a:rPr lang="pt-BR" altLang="pt-BR" smtClean="0"/>
              <a:t>Resultados</a:t>
            </a:r>
          </a:p>
        </p:txBody>
      </p:sp>
      <p:sp>
        <p:nvSpPr>
          <p:cNvPr id="18435" name="Espaço Reservado para Conteúdo 2"/>
          <p:cNvSpPr>
            <a:spLocks noGrp="1"/>
          </p:cNvSpPr>
          <p:nvPr>
            <p:ph sz="quarter" idx="1"/>
          </p:nvPr>
        </p:nvSpPr>
        <p:spPr/>
        <p:txBody>
          <a:bodyPr/>
          <a:lstStyle/>
          <a:p>
            <a:r>
              <a:rPr lang="pt-PT" altLang="pt-BR" smtClean="0"/>
              <a:t>A media do tempo para o </a:t>
            </a:r>
            <a:r>
              <a:rPr lang="pt-PT" altLang="pt-BR" b="1" smtClean="0"/>
              <a:t>diagnóstico foi de dois dias</a:t>
            </a:r>
            <a:r>
              <a:rPr lang="pt-PT" altLang="pt-BR" smtClean="0"/>
              <a:t> (intervalo: 1-15).</a:t>
            </a:r>
          </a:p>
          <a:p>
            <a:r>
              <a:rPr lang="pt-PT" altLang="pt-BR" smtClean="0"/>
              <a:t> As apresentações clínicas mais comuns foram:  </a:t>
            </a:r>
            <a:r>
              <a:rPr lang="pt-PT" altLang="pt-BR" b="1" smtClean="0"/>
              <a:t>dor</a:t>
            </a:r>
            <a:r>
              <a:rPr lang="pt-PT" altLang="pt-BR" smtClean="0"/>
              <a:t> em 69 pacientes (</a:t>
            </a:r>
            <a:r>
              <a:rPr lang="pt-PT" altLang="pt-BR" b="1" smtClean="0"/>
              <a:t>90%),</a:t>
            </a:r>
            <a:r>
              <a:rPr lang="pt-PT" altLang="pt-BR" smtClean="0"/>
              <a:t> </a:t>
            </a:r>
            <a:r>
              <a:rPr lang="pt-PT" altLang="pt-BR" b="1" smtClean="0"/>
              <a:t>incapacidade motora</a:t>
            </a:r>
            <a:r>
              <a:rPr lang="pt-PT" altLang="pt-BR" smtClean="0"/>
              <a:t> em 71 (</a:t>
            </a:r>
            <a:r>
              <a:rPr lang="pt-PT" altLang="pt-BR" b="1" smtClean="0"/>
              <a:t>96%),</a:t>
            </a:r>
            <a:r>
              <a:rPr lang="pt-PT" altLang="pt-BR" smtClean="0"/>
              <a:t> </a:t>
            </a:r>
            <a:r>
              <a:rPr lang="pt-PT" altLang="pt-BR" b="1" smtClean="0"/>
              <a:t>alteração em sensibilidade</a:t>
            </a:r>
            <a:r>
              <a:rPr lang="pt-PT" altLang="pt-BR" smtClean="0"/>
              <a:t> em 58 (</a:t>
            </a:r>
            <a:r>
              <a:rPr lang="pt-PT" altLang="pt-BR" b="1" smtClean="0"/>
              <a:t>75%)</a:t>
            </a:r>
            <a:r>
              <a:rPr lang="pt-PT" altLang="pt-BR" smtClean="0"/>
              <a:t> e eritema em 35 (45%).</a:t>
            </a:r>
          </a:p>
          <a:p>
            <a:r>
              <a:rPr lang="pt-PT" altLang="pt-BR" smtClean="0"/>
              <a:t> </a:t>
            </a:r>
            <a:r>
              <a:rPr lang="pt-PT" altLang="pt-BR" b="1" smtClean="0"/>
              <a:t>Febre e sepse</a:t>
            </a:r>
            <a:r>
              <a:rPr lang="pt-PT" altLang="pt-BR" smtClean="0"/>
              <a:t> estavam presentes em 38 pacientes (</a:t>
            </a:r>
            <a:r>
              <a:rPr lang="pt-PT" altLang="pt-BR" b="1" smtClean="0"/>
              <a:t>50%).</a:t>
            </a:r>
            <a:r>
              <a:rPr lang="pt-PT" altLang="pt-BR" smtClean="0"/>
              <a:t> </a:t>
            </a:r>
          </a:p>
          <a:p>
            <a:r>
              <a:rPr lang="pt-PT" altLang="pt-BR" b="1" smtClean="0"/>
              <a:t>47%</a:t>
            </a:r>
            <a:r>
              <a:rPr lang="pt-PT" altLang="pt-BR" smtClean="0"/>
              <a:t> dos  pacientes apresentavam apenas </a:t>
            </a:r>
            <a:r>
              <a:rPr lang="pt-PT" altLang="pt-BR" b="1" smtClean="0"/>
              <a:t>sinais locais de infecção. </a:t>
            </a:r>
            <a:endParaRPr lang="pt-BR" altLang="pt-BR" b="1"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ítulo 1"/>
          <p:cNvSpPr>
            <a:spLocks noGrp="1"/>
          </p:cNvSpPr>
          <p:nvPr>
            <p:ph type="title"/>
          </p:nvPr>
        </p:nvSpPr>
        <p:spPr/>
        <p:txBody>
          <a:bodyPr/>
          <a:lstStyle/>
          <a:p>
            <a:r>
              <a:rPr lang="pt-BR" altLang="pt-BR" smtClean="0"/>
              <a:t>Resultados</a:t>
            </a:r>
          </a:p>
        </p:txBody>
      </p:sp>
      <p:sp>
        <p:nvSpPr>
          <p:cNvPr id="19459" name="Espaço Reservado para Conteúdo 2"/>
          <p:cNvSpPr>
            <a:spLocks noGrp="1"/>
          </p:cNvSpPr>
          <p:nvPr>
            <p:ph sz="quarter" idx="1"/>
          </p:nvPr>
        </p:nvSpPr>
        <p:spPr/>
        <p:txBody>
          <a:bodyPr/>
          <a:lstStyle/>
          <a:p>
            <a:r>
              <a:rPr lang="pt-PT" altLang="pt-BR" smtClean="0"/>
              <a:t>A media da contagem de leucócitos periféricos foi 15,900 / mm3  (r: 4.500 - 37.000) com 70% de leucócitos polimorfonucleares. </a:t>
            </a:r>
          </a:p>
          <a:p>
            <a:r>
              <a:rPr lang="pt-PT" altLang="pt-BR" smtClean="0"/>
              <a:t>Na avaliação inicial  72 pacientes (</a:t>
            </a:r>
            <a:r>
              <a:rPr lang="pt-PT" altLang="pt-BR" b="1" smtClean="0"/>
              <a:t>93%,)</a:t>
            </a:r>
            <a:r>
              <a:rPr lang="pt-PT" altLang="pt-BR" smtClean="0"/>
              <a:t> apresentavam </a:t>
            </a:r>
            <a:r>
              <a:rPr lang="pt-PT" altLang="pt-BR" b="1" smtClean="0"/>
              <a:t>alteração em VHS.</a:t>
            </a:r>
            <a:r>
              <a:rPr lang="pt-PT" altLang="pt-BR" smtClean="0"/>
              <a:t> </a:t>
            </a:r>
          </a:p>
          <a:p>
            <a:r>
              <a:rPr lang="pt-PT" altLang="pt-BR" b="1" smtClean="0"/>
              <a:t>Culturas foram positivas</a:t>
            </a:r>
            <a:r>
              <a:rPr lang="pt-PT" altLang="pt-BR" smtClean="0"/>
              <a:t> em 66 pacientes (</a:t>
            </a:r>
            <a:r>
              <a:rPr lang="pt-PT" altLang="pt-BR" b="1" smtClean="0"/>
              <a:t>84%):</a:t>
            </a:r>
            <a:r>
              <a:rPr lang="pt-PT" altLang="pt-BR" smtClean="0"/>
              <a:t> </a:t>
            </a:r>
            <a:r>
              <a:rPr lang="pt-PT" altLang="pt-BR" b="1" smtClean="0"/>
              <a:t>culturas articulares em</a:t>
            </a:r>
            <a:r>
              <a:rPr lang="pt-PT" altLang="pt-BR" smtClean="0"/>
              <a:t> 53 (</a:t>
            </a:r>
            <a:r>
              <a:rPr lang="pt-PT" altLang="pt-BR" i="1" smtClean="0"/>
              <a:t>82%),</a:t>
            </a:r>
            <a:r>
              <a:rPr lang="pt-PT" altLang="pt-BR" smtClean="0"/>
              <a:t> e </a:t>
            </a:r>
            <a:r>
              <a:rPr lang="pt-PT" altLang="pt-BR" b="1" smtClean="0"/>
              <a:t>hemoculturas</a:t>
            </a:r>
            <a:r>
              <a:rPr lang="pt-PT" altLang="pt-BR" smtClean="0"/>
              <a:t> em 35 (</a:t>
            </a:r>
            <a:r>
              <a:rPr lang="pt-PT" altLang="pt-BR" b="1" smtClean="0"/>
              <a:t>54%).</a:t>
            </a:r>
          </a:p>
          <a:p>
            <a:r>
              <a:rPr lang="pt-PT" altLang="pt-BR" smtClean="0"/>
              <a:t> O principal agente identificado  foi </a:t>
            </a:r>
            <a:r>
              <a:rPr lang="pt-PT" altLang="pt-BR" b="1" smtClean="0">
                <a:solidFill>
                  <a:srgbClr val="FF0000"/>
                </a:solidFill>
              </a:rPr>
              <a:t>Staphylococcus aureus</a:t>
            </a:r>
            <a:r>
              <a:rPr lang="pt-PT" altLang="pt-BR" smtClean="0"/>
              <a:t>  em 37 pacientes (</a:t>
            </a:r>
            <a:r>
              <a:rPr lang="pt-PT" altLang="pt-BR" smtClean="0">
                <a:solidFill>
                  <a:srgbClr val="FF0000"/>
                </a:solidFill>
              </a:rPr>
              <a:t>57%</a:t>
            </a:r>
            <a:r>
              <a:rPr lang="pt-PT" altLang="pt-BR" smtClean="0"/>
              <a:t>)</a:t>
            </a:r>
            <a:r>
              <a:rPr lang="pt-PT" altLang="pt-BR" smtClean="0">
                <a:solidFill>
                  <a:srgbClr val="FF0000"/>
                </a:solidFill>
              </a:rPr>
              <a:t>,</a:t>
            </a:r>
            <a:r>
              <a:rPr lang="pt-PT" altLang="pt-BR" smtClean="0"/>
              <a:t> sendo que  19 foram sensíveis à meticilina.</a:t>
            </a:r>
          </a:p>
          <a:p>
            <a:pPr>
              <a:buFont typeface="Wingdings 2" panose="05020102010507070707" pitchFamily="18" charset="2"/>
              <a:buNone/>
            </a:pPr>
            <a:r>
              <a:rPr lang="pt-PT" altLang="pt-BR" smtClean="0"/>
              <a:t>                                                  </a:t>
            </a:r>
            <a:r>
              <a:rPr lang="pt-PT" altLang="pt-BR" b="1" smtClean="0">
                <a:solidFill>
                  <a:srgbClr val="0000FF"/>
                </a:solidFill>
              </a:rPr>
              <a:t>Tabela 3</a:t>
            </a:r>
            <a:endParaRPr lang="pt-BR" altLang="pt-BR" b="1" smtClean="0">
              <a:solidFill>
                <a:srgbClr val="0000FF"/>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4" descr="Screen Shot 2019-06-16 at 17.57.18.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92275" y="620713"/>
            <a:ext cx="5689600" cy="5422900"/>
          </a:xfrm>
          <a:prstGeom prst="rect">
            <a:avLst/>
          </a:prstGeom>
          <a:noFill/>
          <a:ln w="38100">
            <a:solidFill>
              <a:srgbClr val="FF3399"/>
            </a:solidFill>
            <a:miter lim="800000"/>
            <a:headEnd/>
            <a:tailEnd/>
          </a:ln>
          <a:extLst>
            <a:ext uri="{909E8E84-426E-40DD-AFC4-6F175D3DCCD1}">
              <a14:hiddenFill xmlns:a14="http://schemas.microsoft.com/office/drawing/2010/main">
                <a:solidFill>
                  <a:srgbClr val="FFFFFF"/>
                </a:solidFill>
              </a14:hiddenFill>
            </a:ext>
          </a:extLst>
        </p:spPr>
      </p:pic>
      <p:sp>
        <p:nvSpPr>
          <p:cNvPr id="20484" name="Text Box 4"/>
          <p:cNvSpPr txBox="1">
            <a:spLocks noChangeArrowheads="1"/>
          </p:cNvSpPr>
          <p:nvPr/>
        </p:nvSpPr>
        <p:spPr bwMode="auto">
          <a:xfrm>
            <a:off x="1455738" y="6138863"/>
            <a:ext cx="64897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b="1">
                <a:solidFill>
                  <a:srgbClr val="0000FF"/>
                </a:solidFill>
              </a:rPr>
              <a:t>Tabela 3: Microbiologia da infecção do osso e junta-n: 66 isolados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ítulo 1"/>
          <p:cNvSpPr>
            <a:spLocks noGrp="1"/>
          </p:cNvSpPr>
          <p:nvPr>
            <p:ph type="title"/>
          </p:nvPr>
        </p:nvSpPr>
        <p:spPr/>
        <p:txBody>
          <a:bodyPr/>
          <a:lstStyle/>
          <a:p>
            <a:r>
              <a:rPr lang="pt-BR" altLang="pt-BR" smtClean="0"/>
              <a:t>Resultados</a:t>
            </a:r>
          </a:p>
        </p:txBody>
      </p:sp>
      <p:sp>
        <p:nvSpPr>
          <p:cNvPr id="21507" name="Espaço Reservado para Conteúdo 2"/>
          <p:cNvSpPr>
            <a:spLocks noGrp="1"/>
          </p:cNvSpPr>
          <p:nvPr>
            <p:ph sz="quarter" idx="1"/>
          </p:nvPr>
        </p:nvSpPr>
        <p:spPr/>
        <p:txBody>
          <a:bodyPr/>
          <a:lstStyle/>
          <a:p>
            <a:r>
              <a:rPr lang="pt-PT" altLang="pt-BR" smtClean="0"/>
              <a:t>49 pacientes adquiriram infecção no hospital, 39 destes (80%) deles com isolamento do micro-organismo .</a:t>
            </a:r>
          </a:p>
          <a:p>
            <a:r>
              <a:rPr lang="pt-PT" altLang="pt-BR" smtClean="0"/>
              <a:t> Infecção comunitária foram identificados em 28 pacientes, 27 destes (96%) com cultura positiva. </a:t>
            </a:r>
          </a:p>
          <a:p>
            <a:r>
              <a:rPr lang="pt-PT" altLang="pt-BR" smtClean="0"/>
              <a:t>Relação entre fatores de risco e etiologia é mostrada em (</a:t>
            </a:r>
            <a:r>
              <a:rPr lang="pt-PT" altLang="pt-BR" b="1" smtClean="0">
                <a:solidFill>
                  <a:srgbClr val="0000FF"/>
                </a:solidFill>
              </a:rPr>
              <a:t>Tabela 4</a:t>
            </a:r>
            <a:r>
              <a:rPr lang="pt-PT" altLang="pt-BR" smtClean="0"/>
              <a:t>).</a:t>
            </a:r>
            <a:endParaRPr lang="pt-BR" altLang="pt-BR" smtClean="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5" descr="Screen Shot 2019-06-16 at 17.57.58.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47813" y="404813"/>
            <a:ext cx="5765800" cy="5956300"/>
          </a:xfrm>
          <a:prstGeom prst="rect">
            <a:avLst/>
          </a:prstGeom>
          <a:noFill/>
          <a:ln w="38100">
            <a:solidFill>
              <a:srgbClr val="FF3399"/>
            </a:solidFill>
            <a:miter lim="800000"/>
            <a:headEnd/>
            <a:tailEnd/>
          </a:ln>
          <a:extLst>
            <a:ext uri="{909E8E84-426E-40DD-AFC4-6F175D3DCCD1}">
              <a14:hiddenFill xmlns:a14="http://schemas.microsoft.com/office/drawing/2010/main">
                <a:solidFill>
                  <a:srgbClr val="FFFFFF"/>
                </a:solidFill>
              </a14:hiddenFill>
            </a:ext>
          </a:extLst>
        </p:spPr>
      </p:pic>
      <p:sp>
        <p:nvSpPr>
          <p:cNvPr id="22532" name="Text Box 4"/>
          <p:cNvSpPr txBox="1">
            <a:spLocks noChangeArrowheads="1"/>
          </p:cNvSpPr>
          <p:nvPr/>
        </p:nvSpPr>
        <p:spPr bwMode="auto">
          <a:xfrm>
            <a:off x="1835150" y="6308725"/>
            <a:ext cx="5233988"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b="1">
                <a:solidFill>
                  <a:srgbClr val="0000FF"/>
                </a:solidFill>
              </a:rPr>
              <a:t>Tabela 4: Fator de risco e isolamento microbiológico</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ítulo 1"/>
          <p:cNvSpPr>
            <a:spLocks noGrp="1"/>
          </p:cNvSpPr>
          <p:nvPr>
            <p:ph type="title"/>
          </p:nvPr>
        </p:nvSpPr>
        <p:spPr/>
        <p:txBody>
          <a:bodyPr/>
          <a:lstStyle/>
          <a:p>
            <a:r>
              <a:rPr lang="pt-BR" altLang="pt-BR" smtClean="0"/>
              <a:t>Resultados</a:t>
            </a:r>
          </a:p>
        </p:txBody>
      </p:sp>
      <p:sp>
        <p:nvSpPr>
          <p:cNvPr id="23555" name="Espaço Reservado para Conteúdo 2"/>
          <p:cNvSpPr>
            <a:spLocks noGrp="1"/>
          </p:cNvSpPr>
          <p:nvPr>
            <p:ph sz="quarter" idx="1"/>
          </p:nvPr>
        </p:nvSpPr>
        <p:spPr/>
        <p:txBody>
          <a:bodyPr/>
          <a:lstStyle/>
          <a:p>
            <a:r>
              <a:rPr lang="pt-PT" altLang="pt-BR" smtClean="0"/>
              <a:t>Considerando a infecção adquirida nosocomial, todos apresentavam sintomatologia local e apenas 23 pacientes (</a:t>
            </a:r>
            <a:r>
              <a:rPr lang="pt-PT" altLang="pt-BR" b="1" smtClean="0"/>
              <a:t>47%)</a:t>
            </a:r>
            <a:r>
              <a:rPr lang="pt-PT" altLang="pt-BR" smtClean="0"/>
              <a:t> com manifestações </a:t>
            </a:r>
            <a:r>
              <a:rPr lang="pt-PT" altLang="pt-BR" b="1" smtClean="0"/>
              <a:t>sistêmicas, como febre e sepse</a:t>
            </a:r>
            <a:r>
              <a:rPr lang="pt-PT" altLang="pt-BR" smtClean="0"/>
              <a:t>. </a:t>
            </a:r>
          </a:p>
          <a:p>
            <a:r>
              <a:rPr lang="pt-PT" altLang="pt-BR" b="1" smtClean="0"/>
              <a:t>Alterações radiológicas ósseas</a:t>
            </a:r>
            <a:r>
              <a:rPr lang="pt-PT" altLang="pt-BR" smtClean="0"/>
              <a:t> foram observadas em 29 pacientes (</a:t>
            </a:r>
            <a:r>
              <a:rPr lang="pt-PT" altLang="pt-BR" b="1" smtClean="0"/>
              <a:t>38%)</a:t>
            </a:r>
            <a:r>
              <a:rPr lang="pt-PT" altLang="pt-BR" smtClean="0"/>
              <a:t> na avaliação inicial; </a:t>
            </a:r>
            <a:r>
              <a:rPr lang="pt-PT" altLang="pt-BR" b="1" smtClean="0"/>
              <a:t>lesões osteolíticas</a:t>
            </a:r>
            <a:r>
              <a:rPr lang="pt-PT" altLang="pt-BR" smtClean="0"/>
              <a:t> foram as imagens radiográficas mais freqüentemente observadas (</a:t>
            </a:r>
            <a:r>
              <a:rPr lang="pt-PT" altLang="pt-BR" b="1" smtClean="0">
                <a:solidFill>
                  <a:srgbClr val="0000FF"/>
                </a:solidFill>
              </a:rPr>
              <a:t>Figura 1</a:t>
            </a:r>
            <a:r>
              <a:rPr lang="pt-PT" altLang="pt-BR" smtClean="0"/>
              <a:t>).</a:t>
            </a:r>
            <a:endParaRPr lang="pt-BR" altLang="pt-BR" smtClean="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4" descr="Screen Shot 2019-06-16 at 17.58.29.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92275" y="908050"/>
            <a:ext cx="5715000" cy="5092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0" name="Text Box 4"/>
          <p:cNvSpPr txBox="1">
            <a:spLocks noChangeArrowheads="1"/>
          </p:cNvSpPr>
          <p:nvPr/>
        </p:nvSpPr>
        <p:spPr bwMode="auto">
          <a:xfrm>
            <a:off x="1095375" y="6065838"/>
            <a:ext cx="6624638"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b="1">
                <a:solidFill>
                  <a:srgbClr val="0000FF"/>
                </a:solidFill>
              </a:rPr>
              <a:t>Figura 1. Severa sequela da infecção óssea-junta no quadril direito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pPr fontAlgn="auto">
              <a:spcAft>
                <a:spcPts val="0"/>
              </a:spcAft>
              <a:defRPr/>
            </a:pPr>
            <a:r>
              <a:rPr lang="pt-BR" dirty="0" smtClean="0"/>
              <a:t>Resultados </a:t>
            </a:r>
            <a:br>
              <a:rPr lang="pt-BR" dirty="0" smtClean="0"/>
            </a:br>
            <a:endParaRPr lang="pt-BR" dirty="0"/>
          </a:p>
        </p:txBody>
      </p:sp>
      <p:sp>
        <p:nvSpPr>
          <p:cNvPr id="3" name="Espaço Reservado para Conteúdo 2"/>
          <p:cNvSpPr>
            <a:spLocks noGrp="1"/>
          </p:cNvSpPr>
          <p:nvPr>
            <p:ph sz="quarter" idx="1"/>
          </p:nvPr>
        </p:nvSpPr>
        <p:spPr/>
        <p:txBody>
          <a:bodyPr>
            <a:normAutofit fontScale="92500"/>
          </a:bodyPr>
          <a:lstStyle/>
          <a:p>
            <a:pPr>
              <a:lnSpc>
                <a:spcPct val="90000"/>
              </a:lnSpc>
            </a:pPr>
            <a:r>
              <a:rPr lang="pt-PT" altLang="pt-BR" sz="2400" smtClean="0"/>
              <a:t>Todos os pacientes foram tratados com </a:t>
            </a:r>
            <a:r>
              <a:rPr lang="pt-PT" altLang="pt-BR" sz="2400" b="1" smtClean="0"/>
              <a:t>antibióticos por</a:t>
            </a:r>
            <a:r>
              <a:rPr lang="pt-PT" altLang="pt-BR" sz="2400" smtClean="0"/>
              <a:t> uma duração média de </a:t>
            </a:r>
            <a:r>
              <a:rPr lang="pt-PT" altLang="pt-BR" sz="2400" b="1" smtClean="0"/>
              <a:t>40 dias</a:t>
            </a:r>
            <a:r>
              <a:rPr lang="pt-PT" altLang="pt-BR" sz="2400" smtClean="0"/>
              <a:t>.</a:t>
            </a:r>
          </a:p>
          <a:p>
            <a:pPr>
              <a:lnSpc>
                <a:spcPct val="90000"/>
              </a:lnSpc>
            </a:pPr>
            <a:r>
              <a:rPr lang="pt-PT" altLang="pt-BR" sz="2400" smtClean="0"/>
              <a:t> A </a:t>
            </a:r>
            <a:r>
              <a:rPr lang="pt-PT" altLang="pt-BR" sz="2400" b="1" smtClean="0"/>
              <a:t>drenagem cirúrgica</a:t>
            </a:r>
            <a:r>
              <a:rPr lang="pt-PT" altLang="pt-BR" sz="2400" smtClean="0"/>
              <a:t> foi realizada em 58 pacientes (</a:t>
            </a:r>
            <a:r>
              <a:rPr lang="pt-PT" altLang="pt-BR" sz="2400" b="1" smtClean="0"/>
              <a:t>75%</a:t>
            </a:r>
            <a:r>
              <a:rPr lang="pt-PT" altLang="pt-BR" sz="2400" smtClean="0"/>
              <a:t>)</a:t>
            </a:r>
            <a:r>
              <a:rPr lang="pt-PT" altLang="pt-BR" sz="2400" b="1" smtClean="0"/>
              <a:t>,</a:t>
            </a:r>
            <a:r>
              <a:rPr lang="pt-PT" altLang="pt-BR" sz="2400" smtClean="0"/>
              <a:t> um paciente  morreu por sepse. </a:t>
            </a:r>
          </a:p>
          <a:p>
            <a:pPr>
              <a:lnSpc>
                <a:spcPct val="90000"/>
              </a:lnSpc>
            </a:pPr>
            <a:r>
              <a:rPr lang="pt-PT" altLang="pt-BR" sz="2400" smtClean="0"/>
              <a:t>29 lactentes (</a:t>
            </a:r>
            <a:r>
              <a:rPr lang="pt-PT" altLang="pt-BR" sz="2400" b="1" smtClean="0"/>
              <a:t>38%)</a:t>
            </a:r>
            <a:r>
              <a:rPr lang="pt-PT" altLang="pt-BR" sz="2400" smtClean="0"/>
              <a:t> apresentaram </a:t>
            </a:r>
            <a:r>
              <a:rPr lang="pt-PT" altLang="pt-BR" sz="2400" b="1" smtClean="0"/>
              <a:t>sequelas</a:t>
            </a:r>
            <a:r>
              <a:rPr lang="pt-PT" altLang="pt-BR" sz="2400" smtClean="0"/>
              <a:t>.</a:t>
            </a:r>
          </a:p>
          <a:p>
            <a:pPr>
              <a:lnSpc>
                <a:spcPct val="90000"/>
              </a:lnSpc>
            </a:pPr>
            <a:r>
              <a:rPr lang="pt-PT" altLang="pt-BR" sz="2400" smtClean="0"/>
              <a:t> Das 29 sequelas, onze (38%) eram leves e 18 (62%) graves, considerando as definições iniciais.</a:t>
            </a:r>
          </a:p>
          <a:p>
            <a:pPr algn="ctr">
              <a:lnSpc>
                <a:spcPct val="90000"/>
              </a:lnSpc>
              <a:buFont typeface="Wingdings 2" panose="05020102010507070707" pitchFamily="18" charset="2"/>
              <a:buNone/>
            </a:pPr>
            <a:r>
              <a:rPr lang="pt-PT" altLang="pt-BR" sz="2400" smtClean="0"/>
              <a:t> </a:t>
            </a:r>
            <a:r>
              <a:rPr lang="pt-PT" altLang="pt-BR" sz="2400" b="1" smtClean="0">
                <a:solidFill>
                  <a:srgbClr val="FF3399"/>
                </a:solidFill>
              </a:rPr>
              <a:t>Por análise univariada, os fatores de risco para sequelas foram:</a:t>
            </a:r>
            <a:r>
              <a:rPr lang="pt-PT" altLang="pt-BR" sz="2400" b="1" smtClean="0">
                <a:solidFill>
                  <a:srgbClr val="FF0000"/>
                </a:solidFill>
              </a:rPr>
              <a:t> </a:t>
            </a:r>
          </a:p>
          <a:p>
            <a:pPr>
              <a:lnSpc>
                <a:spcPct val="90000"/>
              </a:lnSpc>
            </a:pPr>
            <a:r>
              <a:rPr lang="pt-PT" altLang="pt-BR" sz="2400" b="1" smtClean="0">
                <a:solidFill>
                  <a:srgbClr val="FF0000"/>
                </a:solidFill>
              </a:rPr>
              <a:t>envolvimento do quadril (RR = 3,15; IC95%: 1,55-6,42; p &lt;0,0005), </a:t>
            </a:r>
          </a:p>
          <a:p>
            <a:pPr>
              <a:lnSpc>
                <a:spcPct val="90000"/>
              </a:lnSpc>
            </a:pPr>
            <a:r>
              <a:rPr lang="pt-PT" altLang="pt-BR" sz="2400" b="1" smtClean="0">
                <a:solidFill>
                  <a:srgbClr val="FF0000"/>
                </a:solidFill>
              </a:rPr>
              <a:t>cultura positiva (RR = 5,25; IC95%: 0,79-35; p &lt;0,02) e </a:t>
            </a:r>
          </a:p>
          <a:p>
            <a:pPr>
              <a:lnSpc>
                <a:spcPct val="90000"/>
              </a:lnSpc>
            </a:pPr>
            <a:r>
              <a:rPr lang="pt-PT" altLang="pt-BR" sz="2400" b="1" smtClean="0">
                <a:solidFill>
                  <a:srgbClr val="FF0000"/>
                </a:solidFill>
              </a:rPr>
              <a:t> Isolamento de </a:t>
            </a:r>
            <a:r>
              <a:rPr lang="pt-PT" altLang="pt-BR" sz="2400" b="1" i="1" smtClean="0">
                <a:solidFill>
                  <a:srgbClr val="FF0000"/>
                </a:solidFill>
              </a:rPr>
              <a:t>Staphylococcus aureus</a:t>
            </a:r>
            <a:r>
              <a:rPr lang="pt-PT" altLang="pt-BR" sz="2400" b="1" smtClean="0">
                <a:solidFill>
                  <a:srgbClr val="FF0000"/>
                </a:solidFill>
              </a:rPr>
              <a:t> (RR = 3,17; IC95%: 1,09- 9,34; p &lt;0,03).</a:t>
            </a:r>
            <a:endParaRPr lang="pt-BR" altLang="pt-BR" sz="2400" b="1" smtClean="0">
              <a:solidFill>
                <a:srgbClr val="FF0000"/>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ítulo 1"/>
          <p:cNvSpPr>
            <a:spLocks noGrp="1"/>
          </p:cNvSpPr>
          <p:nvPr>
            <p:ph type="title"/>
          </p:nvPr>
        </p:nvSpPr>
        <p:spPr/>
        <p:txBody>
          <a:bodyPr/>
          <a:lstStyle/>
          <a:p>
            <a:r>
              <a:rPr lang="pt-BR" altLang="pt-BR" smtClean="0"/>
              <a:t>Discussão</a:t>
            </a:r>
          </a:p>
        </p:txBody>
      </p:sp>
      <p:sp>
        <p:nvSpPr>
          <p:cNvPr id="3" name="Espaço Reservado para Conteúdo 2"/>
          <p:cNvSpPr>
            <a:spLocks noGrp="1"/>
          </p:cNvSpPr>
          <p:nvPr>
            <p:ph sz="quarter" idx="1"/>
          </p:nvPr>
        </p:nvSpPr>
        <p:spPr/>
        <p:txBody>
          <a:bodyPr>
            <a:normAutofit/>
          </a:bodyPr>
          <a:lstStyle/>
          <a:p>
            <a:r>
              <a:rPr lang="pt-PT" altLang="pt-BR" sz="2400" smtClean="0"/>
              <a:t>Nesse estudo, a taxa de incidência de Osteartrite (OA)  foi de 7 casos por 1000 internações, superiores ao relatado na literatura. </a:t>
            </a:r>
          </a:p>
          <a:p>
            <a:r>
              <a:rPr lang="pt-PT" altLang="pt-BR" sz="2400" smtClean="0"/>
              <a:t>Isso pode ser explicado porque o Hospital Garrahan é um Centro e referência, onde são encaminhados recém-nascidos (RNs) de alto risco e/ou para manejo cirúrgico.</a:t>
            </a:r>
          </a:p>
          <a:p>
            <a:r>
              <a:rPr lang="pt-PT" altLang="pt-BR" sz="2400" smtClean="0"/>
              <a:t> A freqüência de OA não mudou ao longo dos 16 anos do estudo, sendo um problema incomum.</a:t>
            </a:r>
          </a:p>
          <a:p>
            <a:r>
              <a:rPr lang="pt-PT" altLang="pt-BR" sz="2400" smtClean="0"/>
              <a:t> No recém-nascido, OA geralmente é devido a um propagação de infecção para ossos ou articulações. </a:t>
            </a:r>
            <a:r>
              <a:rPr lang="pt-PT" altLang="pt-BR" sz="2400" b="1" smtClean="0"/>
              <a:t>Fatores de risco são portanto, intimamente relacionado ao risco de bacteremia.</a:t>
            </a:r>
            <a:endParaRPr lang="pt-BR" altLang="pt-BR" sz="2400" b="1" smtClean="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ítulo 1"/>
          <p:cNvSpPr>
            <a:spLocks noGrp="1"/>
          </p:cNvSpPr>
          <p:nvPr>
            <p:ph type="title"/>
          </p:nvPr>
        </p:nvSpPr>
        <p:spPr/>
        <p:txBody>
          <a:bodyPr/>
          <a:lstStyle/>
          <a:p>
            <a:r>
              <a:rPr lang="pt-BR" altLang="pt-BR" smtClean="0"/>
              <a:t>Discussão</a:t>
            </a:r>
          </a:p>
        </p:txBody>
      </p:sp>
      <p:sp>
        <p:nvSpPr>
          <p:cNvPr id="3" name="Espaço Reservado para Conteúdo 2"/>
          <p:cNvSpPr>
            <a:spLocks noGrp="1"/>
          </p:cNvSpPr>
          <p:nvPr>
            <p:ph sz="quarter" idx="1"/>
          </p:nvPr>
        </p:nvSpPr>
        <p:spPr/>
        <p:txBody>
          <a:bodyPr>
            <a:normAutofit/>
          </a:bodyPr>
          <a:lstStyle/>
          <a:p>
            <a:pPr>
              <a:lnSpc>
                <a:spcPct val="80000"/>
              </a:lnSpc>
            </a:pPr>
            <a:r>
              <a:rPr lang="pt-PT" altLang="pt-BR" sz="2400" smtClean="0"/>
              <a:t>Complicações na gravidez, no trabalho de parto ou do próprio parto precedem a ocorrência de OA neonatal em cerca ½ a 1/3 dos pacientes.</a:t>
            </a:r>
          </a:p>
          <a:p>
            <a:pPr algn="ctr">
              <a:lnSpc>
                <a:spcPct val="80000"/>
              </a:lnSpc>
              <a:buFont typeface="Wingdings 2" panose="05020102010507070707" pitchFamily="18" charset="2"/>
              <a:buNone/>
            </a:pPr>
            <a:r>
              <a:rPr lang="pt-PT" altLang="pt-BR" sz="2400" b="1" smtClean="0">
                <a:solidFill>
                  <a:srgbClr val="FF3399"/>
                </a:solidFill>
              </a:rPr>
              <a:t>Os fatores de risco associados incluíram prematuridade, baixo peso ao nascer, asfixia, bacteremia e presença de cateter venoso ou umbilical.</a:t>
            </a:r>
          </a:p>
          <a:p>
            <a:pPr>
              <a:lnSpc>
                <a:spcPct val="80000"/>
              </a:lnSpc>
            </a:pPr>
            <a:r>
              <a:rPr lang="pt-PT" altLang="pt-BR" sz="2400" smtClean="0"/>
              <a:t> Em uma revisão de mais de 300 casos de OA neonatal, houve prevalência do </a:t>
            </a:r>
            <a:r>
              <a:rPr lang="pt-PT" altLang="pt-BR" sz="2400" b="1" smtClean="0">
                <a:solidFill>
                  <a:srgbClr val="FF0000"/>
                </a:solidFill>
              </a:rPr>
              <a:t>sexo masculino</a:t>
            </a:r>
            <a:r>
              <a:rPr lang="pt-PT" altLang="pt-BR" sz="2400" smtClean="0"/>
              <a:t> (1,6: 1), </a:t>
            </a:r>
            <a:r>
              <a:rPr lang="pt-PT" altLang="pt-BR" sz="2400" b="1" smtClean="0">
                <a:solidFill>
                  <a:srgbClr val="FF0000"/>
                </a:solidFill>
              </a:rPr>
              <a:t>e prematuros</a:t>
            </a:r>
            <a:r>
              <a:rPr lang="pt-PT" altLang="pt-BR" sz="2400" smtClean="0"/>
              <a:t> adquiriram OA com uma frequência  maior do que bebês a termo.</a:t>
            </a:r>
          </a:p>
          <a:p>
            <a:pPr>
              <a:lnSpc>
                <a:spcPct val="80000"/>
              </a:lnSpc>
            </a:pPr>
            <a:r>
              <a:rPr lang="pt-PT" altLang="pt-BR" sz="2400" smtClean="0"/>
              <a:t> No presente estudo, os fatores de </a:t>
            </a:r>
            <a:r>
              <a:rPr lang="pt-PT" altLang="pt-BR" sz="2400" smtClean="0">
                <a:solidFill>
                  <a:srgbClr val="FF0000"/>
                </a:solidFill>
              </a:rPr>
              <a:t>risco para infecção estavam presentes em 53 pacientes (69%);</a:t>
            </a:r>
            <a:r>
              <a:rPr lang="pt-PT" altLang="pt-BR" sz="2400" smtClean="0"/>
              <a:t> principalmente relacionado a infecções nosocomiais, tais como gravidez de alto risco e uso de cateteres centrais.</a:t>
            </a:r>
            <a:endParaRPr lang="pt-BR" altLang="pt-BR" sz="2400" smtClean="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ítulo 1"/>
          <p:cNvSpPr>
            <a:spLocks noGrp="1"/>
          </p:cNvSpPr>
          <p:nvPr>
            <p:ph type="title"/>
          </p:nvPr>
        </p:nvSpPr>
        <p:spPr/>
        <p:txBody>
          <a:bodyPr/>
          <a:lstStyle/>
          <a:p>
            <a:r>
              <a:rPr lang="pt-BR" altLang="pt-BR" smtClean="0"/>
              <a:t>Discussão</a:t>
            </a:r>
          </a:p>
        </p:txBody>
      </p:sp>
      <p:sp>
        <p:nvSpPr>
          <p:cNvPr id="3" name="Espaço Reservado para Conteúdo 2"/>
          <p:cNvSpPr>
            <a:spLocks noGrp="1"/>
          </p:cNvSpPr>
          <p:nvPr>
            <p:ph sz="quarter" idx="1"/>
          </p:nvPr>
        </p:nvSpPr>
        <p:spPr/>
        <p:txBody>
          <a:bodyPr>
            <a:normAutofit/>
          </a:bodyPr>
          <a:lstStyle/>
          <a:p>
            <a:pPr algn="ctr">
              <a:lnSpc>
                <a:spcPct val="90000"/>
              </a:lnSpc>
            </a:pPr>
            <a:r>
              <a:rPr lang="pt-BR" altLang="pt-BR" b="1" smtClean="0">
                <a:solidFill>
                  <a:srgbClr val="0000FF"/>
                </a:solidFill>
              </a:rPr>
              <a:t>As apresentações clínicas no neonato diferem das crianças maiores.</a:t>
            </a:r>
            <a:r>
              <a:rPr lang="pt-BR" altLang="pt-BR" smtClean="0"/>
              <a:t>  </a:t>
            </a:r>
          </a:p>
          <a:p>
            <a:pPr>
              <a:lnSpc>
                <a:spcPct val="90000"/>
              </a:lnSpc>
            </a:pPr>
            <a:r>
              <a:rPr lang="pt-BR" altLang="pt-BR" smtClean="0"/>
              <a:t>Isso pode ser explicado em parte pelo suprimento de sangue ao osso dos RNs. </a:t>
            </a:r>
          </a:p>
          <a:p>
            <a:pPr>
              <a:lnSpc>
                <a:spcPct val="90000"/>
              </a:lnSpc>
            </a:pPr>
            <a:r>
              <a:rPr lang="pt-BR" altLang="pt-BR" smtClean="0"/>
              <a:t>Os vasos metafisários comunicam-se com os vasos epifisários no precursor cartilaginoso do núcleo ósseo. </a:t>
            </a:r>
          </a:p>
          <a:p>
            <a:pPr>
              <a:lnSpc>
                <a:spcPct val="90000"/>
              </a:lnSpc>
            </a:pPr>
            <a:r>
              <a:rPr lang="pt-BR" altLang="pt-BR" smtClean="0"/>
              <a:t>Isso facilita uma rápida propagação da infecção da metáfise para a epífise, que muitas vezes é destruída, oferecendo uma rota de infecção na articulação. Isso explica porque na população neonatal, artrite e osteomielite muitas vezes coexistem.</a:t>
            </a:r>
          </a:p>
        </p:txBody>
      </p:sp>
      <p:sp>
        <p:nvSpPr>
          <p:cNvPr id="28677" name="AutoShape 5"/>
          <p:cNvSpPr>
            <a:spLocks noChangeArrowheads="1"/>
          </p:cNvSpPr>
          <p:nvPr/>
        </p:nvSpPr>
        <p:spPr bwMode="auto">
          <a:xfrm>
            <a:off x="468313" y="1628775"/>
            <a:ext cx="1008062" cy="576263"/>
          </a:xfrm>
          <a:prstGeom prst="lightningBolt">
            <a:avLst/>
          </a:prstGeom>
          <a:solidFill>
            <a:schemeClr val="accent1"/>
          </a:solidFill>
          <a:ln w="57150">
            <a:solidFill>
              <a:srgbClr val="FF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ítulo 1"/>
          <p:cNvSpPr>
            <a:spLocks noGrp="1"/>
          </p:cNvSpPr>
          <p:nvPr>
            <p:ph type="title"/>
          </p:nvPr>
        </p:nvSpPr>
        <p:spPr/>
        <p:txBody>
          <a:bodyPr/>
          <a:lstStyle/>
          <a:p>
            <a:r>
              <a:rPr lang="pt-BR" altLang="pt-BR" smtClean="0"/>
              <a:t>Discussão</a:t>
            </a:r>
          </a:p>
        </p:txBody>
      </p:sp>
      <p:sp>
        <p:nvSpPr>
          <p:cNvPr id="29699" name="Espaço Reservado para Conteúdo 2"/>
          <p:cNvSpPr>
            <a:spLocks noGrp="1"/>
          </p:cNvSpPr>
          <p:nvPr>
            <p:ph sz="quarter" idx="1"/>
          </p:nvPr>
        </p:nvSpPr>
        <p:spPr/>
        <p:txBody>
          <a:bodyPr/>
          <a:lstStyle/>
          <a:p>
            <a:r>
              <a:rPr lang="pt-BR" altLang="pt-BR" smtClean="0"/>
              <a:t>O diagnóstico de OA em recém-nascidos é muitas vezes atrasado devido a sintomas inespecíficos e pode ser descoberto acidentalmente em exames de imagem, ou pode não ser aparente até surgimento de abscesso subcutâneo local. </a:t>
            </a:r>
          </a:p>
          <a:p>
            <a:r>
              <a:rPr lang="pt-BR" altLang="pt-BR" smtClean="0"/>
              <a:t>Sinais locais podem ser leves e sintomas sistêmicos podem estar ausentes, sendo a </a:t>
            </a:r>
            <a:r>
              <a:rPr lang="pt-BR" altLang="pt-BR" b="1" smtClean="0"/>
              <a:t>irritabilidade muitas vezes,  o único sinal.</a:t>
            </a:r>
          </a:p>
          <a:p>
            <a:endParaRPr lang="pt-BR" altLang="pt-BR" b="1" smtClean="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ítulo 1"/>
          <p:cNvSpPr>
            <a:spLocks noGrp="1"/>
          </p:cNvSpPr>
          <p:nvPr>
            <p:ph type="title"/>
          </p:nvPr>
        </p:nvSpPr>
        <p:spPr/>
        <p:txBody>
          <a:bodyPr/>
          <a:lstStyle/>
          <a:p>
            <a:r>
              <a:rPr lang="pt-BR" altLang="pt-BR" smtClean="0"/>
              <a:t>Discussão</a:t>
            </a:r>
          </a:p>
        </p:txBody>
      </p:sp>
      <p:sp>
        <p:nvSpPr>
          <p:cNvPr id="30723" name="Espaço Reservado para Conteúdo 2"/>
          <p:cNvSpPr>
            <a:spLocks noGrp="1"/>
          </p:cNvSpPr>
          <p:nvPr>
            <p:ph sz="quarter" idx="1"/>
          </p:nvPr>
        </p:nvSpPr>
        <p:spPr/>
        <p:txBody>
          <a:bodyPr/>
          <a:lstStyle/>
          <a:p>
            <a:r>
              <a:rPr lang="pt-PT" altLang="pt-BR" smtClean="0"/>
              <a:t>A apresentação clínica pode ser dividida em dois grupos: </a:t>
            </a:r>
          </a:p>
          <a:p>
            <a:pPr>
              <a:buFont typeface="Wingdings 2" panose="05020102010507070707" pitchFamily="18" charset="2"/>
              <a:buNone/>
            </a:pPr>
            <a:r>
              <a:rPr lang="pt-PT" altLang="pt-BR" smtClean="0"/>
              <a:t> A)"forma benigna ou leve“: podem preceder bacteremia sendo de pouca intensidade ou transitório, com pouca ou nenhuma evidência de infecção.</a:t>
            </a:r>
          </a:p>
          <a:p>
            <a:pPr>
              <a:buFont typeface="Wingdings 2" panose="05020102010507070707" pitchFamily="18" charset="2"/>
              <a:buNone/>
            </a:pPr>
            <a:r>
              <a:rPr lang="pt-PT" altLang="pt-BR" smtClean="0"/>
              <a:t>    Pode se manifestar com inchaço ou incapacidade e os sintomas podem durar vários semanas.</a:t>
            </a:r>
          </a:p>
          <a:p>
            <a:pPr>
              <a:buFont typeface="Wingdings 2" panose="05020102010507070707" pitchFamily="18" charset="2"/>
              <a:buNone/>
            </a:pPr>
            <a:r>
              <a:rPr lang="pt-PT" altLang="pt-BR" smtClean="0"/>
              <a:t>B)  “forma grave”:  onde bacteremia prolongada ou intensa é freqüente e manifestações sistêmicas de sepse predominam.</a:t>
            </a:r>
          </a:p>
          <a:p>
            <a:pPr>
              <a:buFont typeface="Wingdings 2" panose="05020102010507070707" pitchFamily="18" charset="2"/>
              <a:buNone/>
            </a:pPr>
            <a:r>
              <a:rPr lang="pt-PT" altLang="pt-BR" smtClean="0"/>
              <a:t>É comum apresentação aguda com envolvimento articular múltiplo. </a:t>
            </a:r>
            <a:endParaRPr lang="pt-BR" altLang="pt-BR" smtClean="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ítulo 1"/>
          <p:cNvSpPr>
            <a:spLocks noGrp="1"/>
          </p:cNvSpPr>
          <p:nvPr>
            <p:ph type="title"/>
          </p:nvPr>
        </p:nvSpPr>
        <p:spPr/>
        <p:txBody>
          <a:bodyPr/>
          <a:lstStyle/>
          <a:p>
            <a:r>
              <a:rPr lang="pt-BR" altLang="pt-BR" smtClean="0"/>
              <a:t>Discussão</a:t>
            </a:r>
          </a:p>
        </p:txBody>
      </p:sp>
      <p:sp>
        <p:nvSpPr>
          <p:cNvPr id="31747" name="Espaço Reservado para Conteúdo 2"/>
          <p:cNvSpPr>
            <a:spLocks noGrp="1"/>
          </p:cNvSpPr>
          <p:nvPr>
            <p:ph sz="quarter" idx="1"/>
          </p:nvPr>
        </p:nvSpPr>
        <p:spPr/>
        <p:txBody>
          <a:bodyPr/>
          <a:lstStyle/>
          <a:p>
            <a:r>
              <a:rPr lang="pt-PT" altLang="pt-BR" sz="2400" smtClean="0"/>
              <a:t>Nos pacientes desse estuo, como em outros relatos, a “forma benigna” foi mais frequente.</a:t>
            </a:r>
          </a:p>
          <a:p>
            <a:r>
              <a:rPr lang="pt-PT" altLang="pt-BR" sz="2400" smtClean="0"/>
              <a:t>Um relato de 485 recém-nascidos o acometimento nas extremidades inferiores ocorreu em mais de 70% dos pacientes.</a:t>
            </a:r>
          </a:p>
          <a:p>
            <a:r>
              <a:rPr lang="pt-PT" altLang="pt-BR" sz="2400" b="1" smtClean="0"/>
              <a:t>80%</a:t>
            </a:r>
            <a:r>
              <a:rPr lang="pt-PT" altLang="pt-BR" sz="2400" smtClean="0"/>
              <a:t> dos pacientes desse estudo apresentaram envolvimento de </a:t>
            </a:r>
            <a:r>
              <a:rPr lang="pt-PT" altLang="pt-BR" sz="2400" b="1" smtClean="0"/>
              <a:t>extremidades  inferiores</a:t>
            </a:r>
            <a:r>
              <a:rPr lang="pt-PT" altLang="pt-BR" sz="2400" smtClean="0"/>
              <a:t> (joelho, quadril e tornozelo), sendo o </a:t>
            </a:r>
            <a:r>
              <a:rPr lang="pt-PT" altLang="pt-BR" sz="2400" b="1" smtClean="0"/>
              <a:t>quadril </a:t>
            </a:r>
            <a:r>
              <a:rPr lang="pt-PT" altLang="pt-BR" sz="2400" smtClean="0"/>
              <a:t>o local mais frequente de infecção em 47 pacientes (60%) , seguido do joelho em 23 pacientes (30%). </a:t>
            </a:r>
          </a:p>
          <a:p>
            <a:r>
              <a:rPr lang="pt-PT" altLang="pt-BR" sz="2400" smtClean="0"/>
              <a:t>Nas extremidades superiores, o ombro foi o sítio  mais comumentemente  envolvido.</a:t>
            </a:r>
            <a:endParaRPr lang="pt-BR" altLang="pt-BR" sz="2400" smtClean="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ítulo 1"/>
          <p:cNvSpPr>
            <a:spLocks noGrp="1"/>
          </p:cNvSpPr>
          <p:nvPr>
            <p:ph type="title"/>
          </p:nvPr>
        </p:nvSpPr>
        <p:spPr/>
        <p:txBody>
          <a:bodyPr/>
          <a:lstStyle/>
          <a:p>
            <a:r>
              <a:rPr lang="pt-BR" altLang="pt-BR" smtClean="0"/>
              <a:t>Discussão</a:t>
            </a:r>
          </a:p>
        </p:txBody>
      </p:sp>
      <p:sp>
        <p:nvSpPr>
          <p:cNvPr id="3" name="Espaço Reservado para Conteúdo 2"/>
          <p:cNvSpPr>
            <a:spLocks noGrp="1"/>
          </p:cNvSpPr>
          <p:nvPr>
            <p:ph sz="quarter" idx="1"/>
          </p:nvPr>
        </p:nvSpPr>
        <p:spPr/>
        <p:txBody>
          <a:bodyPr>
            <a:normAutofit lnSpcReduction="10000"/>
          </a:bodyPr>
          <a:lstStyle/>
          <a:p>
            <a:pPr>
              <a:lnSpc>
                <a:spcPct val="90000"/>
              </a:lnSpc>
            </a:pPr>
            <a:r>
              <a:rPr lang="pt-PT" altLang="pt-BR" sz="2200" smtClean="0"/>
              <a:t>O comprometimento ósseo múltiplo é mais frequente no recém-nascido e foi relatado em 20- 50% dos neonatos com focos de OA.</a:t>
            </a:r>
          </a:p>
          <a:p>
            <a:pPr>
              <a:lnSpc>
                <a:spcPct val="90000"/>
              </a:lnSpc>
            </a:pPr>
            <a:r>
              <a:rPr lang="pt-PT" altLang="pt-BR" sz="2200" smtClean="0"/>
              <a:t>Nesse estudo houve envolvimento múltiplo em 18% dos casos. </a:t>
            </a:r>
          </a:p>
          <a:p>
            <a:pPr>
              <a:lnSpc>
                <a:spcPct val="90000"/>
              </a:lnSpc>
            </a:pPr>
            <a:r>
              <a:rPr lang="pt-PT" altLang="pt-BR" sz="2200" smtClean="0"/>
              <a:t>Radiografia simples ainda é o meio mais útil para estabelecer o diagnóstico de OA neonatal.</a:t>
            </a:r>
          </a:p>
          <a:p>
            <a:pPr algn="ctr">
              <a:lnSpc>
                <a:spcPct val="90000"/>
              </a:lnSpc>
              <a:buFont typeface="Wingdings 2" panose="05020102010507070707" pitchFamily="18" charset="2"/>
              <a:buNone/>
            </a:pPr>
            <a:r>
              <a:rPr lang="pt-PT" altLang="pt-BR" sz="2200" smtClean="0"/>
              <a:t> </a:t>
            </a:r>
            <a:r>
              <a:rPr lang="pt-PT" altLang="pt-BR" sz="2200" b="1" smtClean="0">
                <a:solidFill>
                  <a:srgbClr val="FF0000"/>
                </a:solidFill>
              </a:rPr>
              <a:t>Recém-nascidos costumam demonstrar sinais definitivos de alterações óssea em RX do 7º ao 10º dia da doença.</a:t>
            </a:r>
          </a:p>
          <a:p>
            <a:pPr algn="ctr">
              <a:lnSpc>
                <a:spcPct val="90000"/>
              </a:lnSpc>
              <a:buFont typeface="Wingdings 2" panose="05020102010507070707" pitchFamily="18" charset="2"/>
              <a:buNone/>
            </a:pPr>
            <a:r>
              <a:rPr lang="pt-PT" altLang="pt-BR" sz="2200" smtClean="0"/>
              <a:t> </a:t>
            </a:r>
            <a:r>
              <a:rPr lang="pt-PT" altLang="pt-BR" sz="2200" b="1" smtClean="0">
                <a:solidFill>
                  <a:srgbClr val="0000FF"/>
                </a:solidFill>
              </a:rPr>
              <a:t>O uso da ultrassonografia tem sido importante nas infecções ósseas e articulares</a:t>
            </a:r>
            <a:r>
              <a:rPr lang="pt-PT" altLang="pt-BR" sz="2200" smtClean="0"/>
              <a:t>. </a:t>
            </a:r>
          </a:p>
          <a:p>
            <a:pPr>
              <a:lnSpc>
                <a:spcPct val="90000"/>
              </a:lnSpc>
            </a:pPr>
            <a:r>
              <a:rPr lang="pt-PT" altLang="pt-BR" sz="2200" smtClean="0"/>
              <a:t>O uso da  tomografia computadorizada (TC) e ressonância magnética (RNM) são  limitadas, uma vez que são utilizados em algumas situações após  outros métodos convencionais. </a:t>
            </a:r>
          </a:p>
          <a:p>
            <a:pPr>
              <a:lnSpc>
                <a:spcPct val="90000"/>
              </a:lnSpc>
            </a:pPr>
            <a:r>
              <a:rPr lang="pt-PT" altLang="pt-BR" sz="2200" smtClean="0"/>
              <a:t> Foram encontradas alterações radiográficas  em 29 pacientes (37%) na avaliação inicial.</a:t>
            </a:r>
            <a:endParaRPr lang="pt-BR" altLang="pt-BR" sz="2200" smtClean="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ítulo 1"/>
          <p:cNvSpPr>
            <a:spLocks noGrp="1"/>
          </p:cNvSpPr>
          <p:nvPr>
            <p:ph type="title"/>
          </p:nvPr>
        </p:nvSpPr>
        <p:spPr/>
        <p:txBody>
          <a:bodyPr/>
          <a:lstStyle/>
          <a:p>
            <a:r>
              <a:rPr lang="pt-BR" altLang="pt-BR" smtClean="0"/>
              <a:t>Discussão</a:t>
            </a:r>
          </a:p>
        </p:txBody>
      </p:sp>
      <p:sp>
        <p:nvSpPr>
          <p:cNvPr id="33795" name="Espaço Reservado para Conteúdo 2"/>
          <p:cNvSpPr>
            <a:spLocks noGrp="1"/>
          </p:cNvSpPr>
          <p:nvPr>
            <p:ph sz="quarter" idx="1"/>
          </p:nvPr>
        </p:nvSpPr>
        <p:spPr/>
        <p:txBody>
          <a:bodyPr/>
          <a:lstStyle/>
          <a:p>
            <a:r>
              <a:rPr lang="pt-BR" altLang="pt-BR" smtClean="0"/>
              <a:t>A contagem de glóbulos brancos (WBC) é de pouco valor para o diagnostico de OA neonatal.</a:t>
            </a:r>
          </a:p>
          <a:p>
            <a:r>
              <a:rPr lang="pt-BR" altLang="pt-BR" smtClean="0"/>
              <a:t> Em mais de 150 casos, nos quais esses valores foram registrados, a média da contagem de leucócitos foram de 17.000 mil  (4.000-75.000); </a:t>
            </a:r>
          </a:p>
          <a:p>
            <a:r>
              <a:rPr lang="pt-BR" altLang="pt-BR" smtClean="0"/>
              <a:t>Leucócitos PMN representados cerca de 60% do WBC.</a:t>
            </a:r>
          </a:p>
          <a:p>
            <a:r>
              <a:rPr lang="pt-BR" altLang="pt-BR" smtClean="0"/>
              <a:t> O VHS (velocidade de hemossedimentação)  geralmente é elevada, sendo útil para o diagnóstico e acompanhamento quando elevado, mas não pode ser usado para descartar a infecção por OA.</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ítulo 1"/>
          <p:cNvSpPr>
            <a:spLocks noGrp="1"/>
          </p:cNvSpPr>
          <p:nvPr>
            <p:ph type="title"/>
          </p:nvPr>
        </p:nvSpPr>
        <p:spPr/>
        <p:txBody>
          <a:bodyPr/>
          <a:lstStyle/>
          <a:p>
            <a:r>
              <a:rPr lang="pt-BR" altLang="pt-BR" smtClean="0"/>
              <a:t>Discussão</a:t>
            </a:r>
          </a:p>
        </p:txBody>
      </p:sp>
      <p:sp>
        <p:nvSpPr>
          <p:cNvPr id="3" name="Espaço Reservado para Conteúdo 2"/>
          <p:cNvSpPr>
            <a:spLocks noGrp="1"/>
          </p:cNvSpPr>
          <p:nvPr>
            <p:ph sz="quarter" idx="1"/>
          </p:nvPr>
        </p:nvSpPr>
        <p:spPr/>
        <p:txBody>
          <a:bodyPr>
            <a:normAutofit lnSpcReduction="10000"/>
          </a:bodyPr>
          <a:lstStyle/>
          <a:p>
            <a:pPr>
              <a:lnSpc>
                <a:spcPct val="90000"/>
              </a:lnSpc>
            </a:pPr>
            <a:r>
              <a:rPr lang="pt-BR" altLang="pt-BR" b="1" smtClean="0"/>
              <a:t>VHS</a:t>
            </a:r>
            <a:r>
              <a:rPr lang="pt-BR" altLang="pt-BR" smtClean="0"/>
              <a:t> reage lentamente à resolução da inflamação; </a:t>
            </a:r>
          </a:p>
          <a:p>
            <a:pPr>
              <a:lnSpc>
                <a:spcPct val="90000"/>
              </a:lnSpc>
            </a:pPr>
            <a:r>
              <a:rPr lang="pt-BR" altLang="pt-BR" smtClean="0"/>
              <a:t>Pode continuar em elevação mesmo quando há  melhora clínica (frequentemente).</a:t>
            </a:r>
          </a:p>
          <a:p>
            <a:pPr>
              <a:lnSpc>
                <a:spcPct val="90000"/>
              </a:lnSpc>
            </a:pPr>
            <a:r>
              <a:rPr lang="pt-BR" altLang="pt-BR" smtClean="0"/>
              <a:t> Mesmo quando a recuperação ocorre sem intercorrências, as taxas </a:t>
            </a:r>
            <a:r>
              <a:rPr lang="pt-BR" altLang="pt-BR" b="1" smtClean="0"/>
              <a:t>podem levar cerca de três semanas para normalizar</a:t>
            </a:r>
            <a:r>
              <a:rPr lang="pt-BR" altLang="pt-BR" smtClean="0"/>
              <a:t>.</a:t>
            </a:r>
          </a:p>
          <a:p>
            <a:pPr>
              <a:lnSpc>
                <a:spcPct val="90000"/>
              </a:lnSpc>
            </a:pPr>
            <a:r>
              <a:rPr lang="pt-BR" altLang="pt-BR" smtClean="0"/>
              <a:t> Alternativamente, a proteína C reativa(</a:t>
            </a:r>
            <a:r>
              <a:rPr lang="pt-BR" altLang="pt-BR" b="1" smtClean="0"/>
              <a:t>PCR</a:t>
            </a:r>
            <a:r>
              <a:rPr lang="pt-BR" altLang="pt-BR" smtClean="0"/>
              <a:t>) é um indicador rápido de inflamação e necrose tecidual e pode ser </a:t>
            </a:r>
            <a:r>
              <a:rPr lang="pt-BR" altLang="pt-BR" b="1" smtClean="0"/>
              <a:t>útil como reagente de fase aguda, com maior sensibilidade no seguimento</a:t>
            </a:r>
            <a:r>
              <a:rPr lang="pt-BR" altLang="pt-BR" smtClean="0"/>
              <a:t>. </a:t>
            </a:r>
          </a:p>
          <a:p>
            <a:pPr algn="ctr">
              <a:lnSpc>
                <a:spcPct val="90000"/>
              </a:lnSpc>
              <a:buFont typeface="Wingdings 2" panose="05020102010507070707" pitchFamily="18" charset="2"/>
              <a:buNone/>
            </a:pPr>
            <a:r>
              <a:rPr lang="pt-BR" altLang="pt-BR" smtClean="0">
                <a:solidFill>
                  <a:srgbClr val="FF0000"/>
                </a:solidFill>
              </a:rPr>
              <a:t>Concentração de PCR alta em série está relacionada com propensão a sequelas nos pacientes.</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ítulo 1"/>
          <p:cNvSpPr>
            <a:spLocks noGrp="1"/>
          </p:cNvSpPr>
          <p:nvPr>
            <p:ph type="title"/>
          </p:nvPr>
        </p:nvSpPr>
        <p:spPr/>
        <p:txBody>
          <a:bodyPr/>
          <a:lstStyle/>
          <a:p>
            <a:r>
              <a:rPr lang="pt-BR" altLang="pt-BR" smtClean="0"/>
              <a:t>Discussão </a:t>
            </a:r>
          </a:p>
        </p:txBody>
      </p:sp>
      <p:sp>
        <p:nvSpPr>
          <p:cNvPr id="35843" name="Espaço Reservado para Conteúdo 2"/>
          <p:cNvSpPr>
            <a:spLocks noGrp="1"/>
          </p:cNvSpPr>
          <p:nvPr>
            <p:ph sz="quarter" idx="1"/>
          </p:nvPr>
        </p:nvSpPr>
        <p:spPr/>
        <p:txBody>
          <a:bodyPr/>
          <a:lstStyle/>
          <a:p>
            <a:r>
              <a:rPr lang="pt-BR" altLang="pt-BR" smtClean="0"/>
              <a:t>No estudo a contagem média de células brancas foi 15.900/ mm3 com predomínio de neutrófilos (70%). </a:t>
            </a:r>
          </a:p>
          <a:p>
            <a:r>
              <a:rPr lang="pt-BR" altLang="pt-BR" smtClean="0"/>
              <a:t>A PCR não foi avaliada porque não fazia parte da rotina. </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ítulo 1"/>
          <p:cNvSpPr>
            <a:spLocks noGrp="1"/>
          </p:cNvSpPr>
          <p:nvPr>
            <p:ph type="title"/>
          </p:nvPr>
        </p:nvSpPr>
        <p:spPr/>
        <p:txBody>
          <a:bodyPr/>
          <a:lstStyle/>
          <a:p>
            <a:r>
              <a:rPr lang="pt-BR" altLang="pt-BR" smtClean="0"/>
              <a:t>Discussão</a:t>
            </a:r>
          </a:p>
        </p:txBody>
      </p:sp>
      <p:sp>
        <p:nvSpPr>
          <p:cNvPr id="36867" name="Espaço Reservado para Conteúdo 2"/>
          <p:cNvSpPr>
            <a:spLocks noGrp="1"/>
          </p:cNvSpPr>
          <p:nvPr>
            <p:ph sz="quarter" idx="1"/>
          </p:nvPr>
        </p:nvSpPr>
        <p:spPr/>
        <p:txBody>
          <a:bodyPr/>
          <a:lstStyle/>
          <a:p>
            <a:pPr algn="ctr"/>
            <a:r>
              <a:rPr lang="pt-BR" altLang="pt-BR" b="1" smtClean="0">
                <a:solidFill>
                  <a:srgbClr val="FF0000"/>
                </a:solidFill>
              </a:rPr>
              <a:t>Evidência clínica ou radiológica de infecção do espaço articular exige a confirmação através da aspiração da agulha de uma área inflamatória, para estabelecer um rápido diagnóstico, além dos estudos usuais de triagem de sepse.</a:t>
            </a:r>
          </a:p>
          <a:p>
            <a:r>
              <a:rPr lang="pt-BR" altLang="pt-BR" smtClean="0"/>
              <a:t>Na experiência desses autores, as culturas foram positivas em 65 pacientes (84%), com sangue e articulação como os sítios mais frequentes de isolamento.</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ítulo 1"/>
          <p:cNvSpPr>
            <a:spLocks noGrp="1"/>
          </p:cNvSpPr>
          <p:nvPr>
            <p:ph type="title"/>
          </p:nvPr>
        </p:nvSpPr>
        <p:spPr/>
        <p:txBody>
          <a:bodyPr/>
          <a:lstStyle/>
          <a:p>
            <a:r>
              <a:rPr lang="pt-BR" altLang="pt-BR" smtClean="0"/>
              <a:t>Discussão</a:t>
            </a:r>
          </a:p>
        </p:txBody>
      </p:sp>
      <p:sp>
        <p:nvSpPr>
          <p:cNvPr id="37891" name="Espaço Reservado para Conteúdo 2"/>
          <p:cNvSpPr>
            <a:spLocks noGrp="1"/>
          </p:cNvSpPr>
          <p:nvPr>
            <p:ph sz="quarter" idx="1"/>
          </p:nvPr>
        </p:nvSpPr>
        <p:spPr>
          <a:xfrm>
            <a:off x="827088" y="1268413"/>
            <a:ext cx="7859712" cy="4751387"/>
          </a:xfrm>
        </p:spPr>
        <p:txBody>
          <a:bodyPr/>
          <a:lstStyle/>
          <a:p>
            <a:r>
              <a:rPr lang="pt-BR" altLang="pt-BR" sz="2800" smtClean="0"/>
              <a:t>A maioria dos casos surge como consequência de um início bacteremia, sendo assim os </a:t>
            </a:r>
            <a:r>
              <a:rPr lang="pt-BR" altLang="pt-BR" sz="2800" b="1" smtClean="0"/>
              <a:t>micro-organismos responsáveis pelo OA refletiram etiologia da sepse neonatal. </a:t>
            </a:r>
          </a:p>
          <a:p>
            <a:r>
              <a:rPr lang="pt-BR" altLang="pt-BR" sz="2800" smtClean="0"/>
              <a:t>Os cocos gram-positivos são os microrganismos mais comumente isolados, representando mais de </a:t>
            </a:r>
            <a:r>
              <a:rPr lang="pt-BR" altLang="pt-BR" sz="2800" b="1" smtClean="0"/>
              <a:t>85%</a:t>
            </a:r>
            <a:r>
              <a:rPr lang="pt-BR" altLang="pt-BR" sz="2800" smtClean="0"/>
              <a:t> dos isolamentos, sendo </a:t>
            </a:r>
            <a:r>
              <a:rPr lang="pt-BR" altLang="pt-BR" sz="2800" b="1" i="1" smtClean="0"/>
              <a:t>Stafyloccocus aureus</a:t>
            </a:r>
            <a:r>
              <a:rPr lang="pt-BR" altLang="pt-BR" sz="2800" smtClean="0"/>
              <a:t> o mais comum.</a:t>
            </a:r>
          </a:p>
          <a:p>
            <a:r>
              <a:rPr lang="pt-BR" altLang="pt-BR" sz="2800" smtClean="0"/>
              <a:t> </a:t>
            </a:r>
            <a:r>
              <a:rPr lang="pt-BR" altLang="pt-BR" sz="2800" i="1" smtClean="0"/>
              <a:t>Streptococcus agalactiae</a:t>
            </a:r>
            <a:r>
              <a:rPr lang="pt-BR" altLang="pt-BR" sz="2800" smtClean="0"/>
              <a:t> a cada dia se torna mais prevalente, geralmente de início tardio(3 </a:t>
            </a:r>
            <a:r>
              <a:rPr lang="pt-BR" altLang="pt-BR" sz="2800" b="1" smtClean="0"/>
              <a:t>e 4º semana de vida</a:t>
            </a:r>
            <a:r>
              <a:rPr lang="pt-BR" altLang="pt-BR" sz="2800" smtClean="0"/>
              <a:t>) costuma ter mais apresentação mais leve.</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ítulo 1"/>
          <p:cNvSpPr>
            <a:spLocks noGrp="1"/>
          </p:cNvSpPr>
          <p:nvPr>
            <p:ph type="title"/>
          </p:nvPr>
        </p:nvSpPr>
        <p:spPr/>
        <p:txBody>
          <a:bodyPr/>
          <a:lstStyle/>
          <a:p>
            <a:r>
              <a:rPr lang="pt-BR" altLang="pt-BR" smtClean="0"/>
              <a:t>Discussão</a:t>
            </a:r>
          </a:p>
        </p:txBody>
      </p:sp>
      <p:sp>
        <p:nvSpPr>
          <p:cNvPr id="38915" name="Espaço Reservado para Conteúdo 2"/>
          <p:cNvSpPr>
            <a:spLocks noGrp="1"/>
          </p:cNvSpPr>
          <p:nvPr>
            <p:ph sz="quarter" idx="1"/>
          </p:nvPr>
        </p:nvSpPr>
        <p:spPr/>
        <p:txBody>
          <a:bodyPr/>
          <a:lstStyle/>
          <a:p>
            <a:r>
              <a:rPr lang="pt-BR" altLang="pt-BR" sz="2800" smtClean="0"/>
              <a:t> </a:t>
            </a:r>
            <a:r>
              <a:rPr lang="pt-BR" altLang="pt-BR" sz="2800" b="1" smtClean="0"/>
              <a:t>OA causada por bacilos entéricos Gram-negativos é relativamente incomum</a:t>
            </a:r>
            <a:r>
              <a:rPr lang="pt-BR" altLang="pt-BR" sz="2800" smtClean="0"/>
              <a:t>, apesar da frequência de alta bacteremia causa por esse agente. </a:t>
            </a:r>
          </a:p>
          <a:p>
            <a:r>
              <a:rPr lang="pt-BR" altLang="pt-BR" sz="2800" smtClean="0"/>
              <a:t>Em Estocolmo, durante 1969 to1979, </a:t>
            </a:r>
            <a:r>
              <a:rPr lang="pt-BR" altLang="pt-BR" sz="2800" i="1" smtClean="0"/>
              <a:t>E. coli</a:t>
            </a:r>
            <a:r>
              <a:rPr lang="pt-BR" altLang="pt-BR" sz="2800" smtClean="0"/>
              <a:t> e </a:t>
            </a:r>
            <a:r>
              <a:rPr lang="pt-BR" altLang="pt-BR" sz="2800" i="1" smtClean="0"/>
              <a:t>Klebsiella-Enterobacter</a:t>
            </a:r>
            <a:r>
              <a:rPr lang="pt-BR" altLang="pt-BR" sz="2800" smtClean="0"/>
              <a:t> foram responsáveis por cerca de 30% do septicemia neonatal, mas somente 5% de infecções ósseas.</a:t>
            </a:r>
          </a:p>
          <a:p>
            <a:r>
              <a:rPr lang="pt-BR" altLang="pt-BR" sz="2800" smtClean="0"/>
              <a:t> Em contraste: </a:t>
            </a:r>
            <a:r>
              <a:rPr lang="pt-BR" altLang="pt-BR" sz="2800" b="1" i="1" smtClean="0">
                <a:solidFill>
                  <a:srgbClr val="FF0000"/>
                </a:solidFill>
              </a:rPr>
              <a:t>S. aureus</a:t>
            </a:r>
            <a:r>
              <a:rPr lang="pt-BR" altLang="pt-BR" sz="2800" smtClean="0"/>
              <a:t>, embora seja responsável por 30% de bacteremia neonatal, foi </a:t>
            </a:r>
            <a:r>
              <a:rPr lang="pt-BR" altLang="pt-BR" sz="2800" b="1" smtClean="0">
                <a:solidFill>
                  <a:srgbClr val="FF0000"/>
                </a:solidFill>
              </a:rPr>
              <a:t>responsável por 75% dos casos de Osteomielite.</a:t>
            </a:r>
          </a:p>
          <a:p>
            <a:endParaRPr lang="pt-BR" altLang="pt-BR" b="1" smtClean="0">
              <a:solidFill>
                <a:srgbClr val="FF0000"/>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ítulo 1"/>
          <p:cNvSpPr>
            <a:spLocks noGrp="1"/>
          </p:cNvSpPr>
          <p:nvPr>
            <p:ph type="title"/>
          </p:nvPr>
        </p:nvSpPr>
        <p:spPr/>
        <p:txBody>
          <a:bodyPr/>
          <a:lstStyle/>
          <a:p>
            <a:r>
              <a:rPr lang="pt-BR" altLang="pt-BR" smtClean="0"/>
              <a:t>Discussão </a:t>
            </a:r>
          </a:p>
        </p:txBody>
      </p:sp>
      <p:sp>
        <p:nvSpPr>
          <p:cNvPr id="39939" name="Espaço Reservado para Conteúdo 2"/>
          <p:cNvSpPr>
            <a:spLocks noGrp="1"/>
          </p:cNvSpPr>
          <p:nvPr>
            <p:ph sz="quarter" idx="1"/>
          </p:nvPr>
        </p:nvSpPr>
        <p:spPr/>
        <p:txBody>
          <a:bodyPr/>
          <a:lstStyle/>
          <a:p>
            <a:r>
              <a:rPr lang="pt-BR" altLang="pt-BR" smtClean="0"/>
              <a:t>Nesse estudo, os cocos gram-positivos representaram 75% de todas os agentes isolados. O organismo causador predominante foi </a:t>
            </a:r>
            <a:r>
              <a:rPr lang="pt-BR" altLang="pt-BR" i="1" smtClean="0">
                <a:solidFill>
                  <a:srgbClr val="FF0000"/>
                </a:solidFill>
              </a:rPr>
              <a:t>Staphylococcus aureus</a:t>
            </a:r>
            <a:r>
              <a:rPr lang="pt-BR" altLang="pt-BR" smtClean="0"/>
              <a:t> em 37 pacientes (57%). </a:t>
            </a:r>
          </a:p>
          <a:p>
            <a:r>
              <a:rPr lang="pt-BR" altLang="pt-BR" smtClean="0"/>
              <a:t>O </a:t>
            </a:r>
            <a:r>
              <a:rPr lang="pt-BR" altLang="pt-BR" i="1" smtClean="0"/>
              <a:t>Streptococcus </a:t>
            </a:r>
            <a:r>
              <a:rPr lang="pt-BR" altLang="pt-BR" smtClean="0"/>
              <a:t>do grupo B  foi cultivado em 10 pacientes (15%), os bacilos Gram-negativos em  16 pacientes (24%), e o </a:t>
            </a:r>
            <a:r>
              <a:rPr lang="pt-BR" altLang="pt-BR" i="1" smtClean="0"/>
              <a:t>Staphylococcus epidermidis</a:t>
            </a:r>
            <a:r>
              <a:rPr lang="pt-BR" altLang="pt-BR" smtClean="0"/>
              <a:t> em dois, e </a:t>
            </a:r>
            <a:r>
              <a:rPr lang="pt-BR" altLang="pt-BR" i="1" smtClean="0"/>
              <a:t>Haemophilus influenzae</a:t>
            </a:r>
            <a:r>
              <a:rPr lang="pt-BR" altLang="pt-BR" smtClean="0"/>
              <a:t> tipo b em um paciente.</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ítulo 1"/>
          <p:cNvSpPr>
            <a:spLocks noGrp="1"/>
          </p:cNvSpPr>
          <p:nvPr>
            <p:ph type="title"/>
          </p:nvPr>
        </p:nvSpPr>
        <p:spPr/>
        <p:txBody>
          <a:bodyPr/>
          <a:lstStyle/>
          <a:p>
            <a:r>
              <a:rPr lang="pt-BR" altLang="pt-BR" smtClean="0"/>
              <a:t>Discussão</a:t>
            </a:r>
          </a:p>
        </p:txBody>
      </p:sp>
      <p:sp>
        <p:nvSpPr>
          <p:cNvPr id="40963" name="Espaço Reservado para Conteúdo 2"/>
          <p:cNvSpPr>
            <a:spLocks noGrp="1"/>
          </p:cNvSpPr>
          <p:nvPr>
            <p:ph sz="quarter" idx="1"/>
          </p:nvPr>
        </p:nvSpPr>
        <p:spPr/>
        <p:txBody>
          <a:bodyPr/>
          <a:lstStyle/>
          <a:p>
            <a:r>
              <a:rPr lang="pt-BR" altLang="pt-BR" smtClean="0"/>
              <a:t>Surgimento de novos patógenos como </a:t>
            </a:r>
            <a:r>
              <a:rPr lang="pt-BR" altLang="pt-BR" i="1" smtClean="0"/>
              <a:t>Staphylococcus aureus</a:t>
            </a:r>
            <a:r>
              <a:rPr lang="pt-BR" altLang="pt-BR" smtClean="0"/>
              <a:t> adquirida na comunidade resistente à meticilina deve ser considerada nesses  RNs. </a:t>
            </a:r>
          </a:p>
          <a:p>
            <a:r>
              <a:rPr lang="pt-BR" altLang="pt-BR" smtClean="0"/>
              <a:t>O  tratamento bem-sucedido da osteoartrite depende do diagnóstico clínico imediato e identificação do agente infeccioso. </a:t>
            </a:r>
          </a:p>
          <a:p>
            <a:r>
              <a:rPr lang="pt-BR" altLang="pt-BR" smtClean="0"/>
              <a:t>Não foram identificados estudos controlados sobre o tipo e duração da terapêutica recomendada. </a:t>
            </a:r>
          </a:p>
          <a:p>
            <a:r>
              <a:rPr lang="pt-BR" altLang="pt-BR" smtClean="0"/>
              <a:t>Recomenda-se que o tratamento deve ser administrado por via parenteral inicialmente e realizado durante </a:t>
            </a:r>
            <a:r>
              <a:rPr lang="pt-BR" altLang="pt-BR" b="1" smtClean="0"/>
              <a:t>4 a 6 semanas</a:t>
            </a:r>
            <a:r>
              <a:rPr lang="pt-BR" altLang="pt-BR" smtClean="0"/>
              <a:t>.</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ítulo 1"/>
          <p:cNvSpPr>
            <a:spLocks noGrp="1"/>
          </p:cNvSpPr>
          <p:nvPr>
            <p:ph type="title"/>
          </p:nvPr>
        </p:nvSpPr>
        <p:spPr/>
        <p:txBody>
          <a:bodyPr/>
          <a:lstStyle/>
          <a:p>
            <a:r>
              <a:rPr lang="pt-BR" altLang="pt-BR" smtClean="0"/>
              <a:t>Discussão</a:t>
            </a:r>
          </a:p>
        </p:txBody>
      </p:sp>
      <p:sp>
        <p:nvSpPr>
          <p:cNvPr id="3" name="Espaço Reservado para Conteúdo 2"/>
          <p:cNvSpPr>
            <a:spLocks noGrp="1"/>
          </p:cNvSpPr>
          <p:nvPr>
            <p:ph sz="quarter" idx="1"/>
          </p:nvPr>
        </p:nvSpPr>
        <p:spPr/>
        <p:txBody>
          <a:bodyPr>
            <a:normAutofit/>
          </a:bodyPr>
          <a:lstStyle/>
          <a:p>
            <a:pPr>
              <a:lnSpc>
                <a:spcPct val="90000"/>
              </a:lnSpc>
            </a:pPr>
            <a:r>
              <a:rPr lang="pt-BR" altLang="pt-BR" sz="2400" smtClean="0"/>
              <a:t>Peltola et al. propõem um curso mais curto de tratamento em pacientes pediátricos &gt; 3 meses de idade, mas apenas poucos relatos são descritos em pacientes recém-nascidos. </a:t>
            </a:r>
          </a:p>
          <a:p>
            <a:pPr>
              <a:lnSpc>
                <a:spcPct val="90000"/>
              </a:lnSpc>
            </a:pPr>
            <a:r>
              <a:rPr lang="pt-BR" altLang="pt-BR" sz="2400" smtClean="0"/>
              <a:t>Complicações podem surgir durante o tratamento com antibiótico parenteral prolongado, tais como reações de drogas antimicrobianas e infecções relacionadas com cateter. </a:t>
            </a:r>
          </a:p>
          <a:p>
            <a:pPr>
              <a:lnSpc>
                <a:spcPct val="90000"/>
              </a:lnSpc>
            </a:pPr>
            <a:r>
              <a:rPr lang="pt-BR" altLang="pt-BR" sz="2400" smtClean="0"/>
              <a:t>Paciente pode continuar tratamento inicialmente parenteral, pela via oral .</a:t>
            </a:r>
          </a:p>
          <a:p>
            <a:pPr>
              <a:lnSpc>
                <a:spcPct val="90000"/>
              </a:lnSpc>
            </a:pPr>
            <a:r>
              <a:rPr lang="pt-BR" altLang="pt-BR" sz="2400" smtClean="0"/>
              <a:t> Nelson et al. demostraram que uma duração mais curta da terapia parenteral seguida de uma terapêutica oral com base na resposta clínica resposta não foi associada a qualquer recorrência da infecção. </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ítulo 1"/>
          <p:cNvSpPr>
            <a:spLocks noGrp="1"/>
          </p:cNvSpPr>
          <p:nvPr>
            <p:ph type="title"/>
          </p:nvPr>
        </p:nvSpPr>
        <p:spPr/>
        <p:txBody>
          <a:bodyPr/>
          <a:lstStyle/>
          <a:p>
            <a:r>
              <a:rPr lang="pt-BR" altLang="pt-BR" smtClean="0"/>
              <a:t>Discussão</a:t>
            </a:r>
          </a:p>
        </p:txBody>
      </p:sp>
      <p:sp>
        <p:nvSpPr>
          <p:cNvPr id="43011" name="Espaço Reservado para Conteúdo 2"/>
          <p:cNvSpPr>
            <a:spLocks noGrp="1"/>
          </p:cNvSpPr>
          <p:nvPr>
            <p:ph sz="quarter" idx="1"/>
          </p:nvPr>
        </p:nvSpPr>
        <p:spPr/>
        <p:txBody>
          <a:bodyPr/>
          <a:lstStyle/>
          <a:p>
            <a:r>
              <a:rPr lang="pt-BR" altLang="pt-BR" smtClean="0"/>
              <a:t>Podem ser necessários mais de um esquema terapêutico endovenoso, em pacientes de alto risco para desenvolver  sequelas , dependendo localização e microorganismo. </a:t>
            </a:r>
          </a:p>
          <a:p>
            <a:r>
              <a:rPr lang="pt-BR" altLang="pt-BR" smtClean="0"/>
              <a:t>Na presente casuística, todos os pacientes receberam tratamento antibiótico, e 75% (58) também necessitavam de drenagem cirúrgica aberta, especialmente aqueles com acometimento do quadril e do ombro.</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ítulo 1"/>
          <p:cNvSpPr>
            <a:spLocks noGrp="1"/>
          </p:cNvSpPr>
          <p:nvPr>
            <p:ph type="title"/>
          </p:nvPr>
        </p:nvSpPr>
        <p:spPr/>
        <p:txBody>
          <a:bodyPr/>
          <a:lstStyle/>
          <a:p>
            <a:r>
              <a:rPr lang="pt-BR" altLang="pt-BR" smtClean="0"/>
              <a:t>Discussão</a:t>
            </a:r>
          </a:p>
        </p:txBody>
      </p:sp>
      <p:sp>
        <p:nvSpPr>
          <p:cNvPr id="44035" name="Espaço Reservado para Conteúdo 2"/>
          <p:cNvSpPr>
            <a:spLocks noGrp="1"/>
          </p:cNvSpPr>
          <p:nvPr>
            <p:ph sz="quarter" idx="1"/>
          </p:nvPr>
        </p:nvSpPr>
        <p:spPr/>
        <p:txBody>
          <a:bodyPr/>
          <a:lstStyle/>
          <a:p>
            <a:r>
              <a:rPr lang="pt-BR" altLang="pt-BR" smtClean="0"/>
              <a:t>A duração do tratamento teve um tempo médio de 40 dias, com uma média de 21 dias de tratamento intravenoso.</a:t>
            </a:r>
          </a:p>
          <a:p>
            <a:r>
              <a:rPr lang="pt-BR" altLang="pt-BR" smtClean="0"/>
              <a:t> A maioria dos pacientes (91%) recebeu tratamento parenteral-oral sequencial.</a:t>
            </a:r>
          </a:p>
          <a:p>
            <a:r>
              <a:rPr lang="pt-BR" altLang="pt-BR" smtClean="0"/>
              <a:t>A minoria (9%) receberam antibióticos intravenoso isoladamente.</a:t>
            </a:r>
          </a:p>
          <a:p>
            <a:r>
              <a:rPr lang="pt-BR" altLang="pt-BR" smtClean="0"/>
              <a:t>A mortalidade relacionada ao OA é baixa e está associada com a presença de sepse associada.</a:t>
            </a:r>
          </a:p>
          <a:p>
            <a:pPr>
              <a:buFont typeface="Wingdings 2" panose="05020102010507070707" pitchFamily="18" charset="2"/>
              <a:buNone/>
            </a:pPr>
            <a:endParaRPr lang="pt-BR" altLang="pt-BR" smtClean="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ítulo 1"/>
          <p:cNvSpPr>
            <a:spLocks noGrp="1"/>
          </p:cNvSpPr>
          <p:nvPr>
            <p:ph type="title"/>
          </p:nvPr>
        </p:nvSpPr>
        <p:spPr/>
        <p:txBody>
          <a:bodyPr/>
          <a:lstStyle/>
          <a:p>
            <a:r>
              <a:rPr lang="pt-BR" altLang="pt-BR" smtClean="0"/>
              <a:t>Discussão</a:t>
            </a:r>
          </a:p>
        </p:txBody>
      </p:sp>
      <p:sp>
        <p:nvSpPr>
          <p:cNvPr id="3" name="Espaço Reservado para Conteúdo 2"/>
          <p:cNvSpPr>
            <a:spLocks noGrp="1"/>
          </p:cNvSpPr>
          <p:nvPr>
            <p:ph sz="quarter" idx="1"/>
          </p:nvPr>
        </p:nvSpPr>
        <p:spPr/>
        <p:txBody>
          <a:bodyPr>
            <a:normAutofit lnSpcReduction="10000"/>
          </a:bodyPr>
          <a:lstStyle/>
          <a:p>
            <a:pPr>
              <a:lnSpc>
                <a:spcPct val="90000"/>
              </a:lnSpc>
            </a:pPr>
            <a:r>
              <a:rPr lang="pt-BR" altLang="pt-BR" smtClean="0"/>
              <a:t>Nesse estudo apenas um paciente morreu, e foi por causa da sepse.</a:t>
            </a:r>
          </a:p>
          <a:p>
            <a:pPr>
              <a:lnSpc>
                <a:spcPct val="90000"/>
              </a:lnSpc>
            </a:pPr>
            <a:r>
              <a:rPr lang="pt-BR" altLang="pt-BR" smtClean="0"/>
              <a:t>O recém-nascido com OA pode evoluir com deficiências articulares permanentes ou alterações  secundária do crescimento além de danos à placa de crescimento cartilaginoso. </a:t>
            </a:r>
          </a:p>
          <a:p>
            <a:pPr>
              <a:lnSpc>
                <a:spcPct val="90000"/>
              </a:lnSpc>
            </a:pPr>
            <a:r>
              <a:rPr lang="pt-BR" altLang="pt-BR" smtClean="0"/>
              <a:t>Entre as complicações estão: artrite, diminuição da amplitude de movimento, discrepância do comprimento do membro, e alterações no crescimento. </a:t>
            </a:r>
          </a:p>
          <a:p>
            <a:pPr>
              <a:lnSpc>
                <a:spcPct val="90000"/>
              </a:lnSpc>
            </a:pPr>
            <a:r>
              <a:rPr lang="pt-BR" altLang="pt-BR" smtClean="0"/>
              <a:t>A </a:t>
            </a:r>
            <a:r>
              <a:rPr lang="pt-BR" altLang="pt-BR" b="1" smtClean="0"/>
              <a:t>incidência de sequelas permanentes varia de 6 a 50%.</a:t>
            </a:r>
            <a:r>
              <a:rPr lang="pt-BR" altLang="pt-BR" smtClean="0"/>
              <a:t> </a:t>
            </a:r>
          </a:p>
          <a:p>
            <a:pPr>
              <a:lnSpc>
                <a:spcPct val="90000"/>
              </a:lnSpc>
            </a:pPr>
            <a:r>
              <a:rPr lang="pt-BR" altLang="pt-BR" b="1" smtClean="0"/>
              <a:t>Deficiências osteoarticulares foram encontradas em 38%  nossos pacientes.</a:t>
            </a:r>
          </a:p>
          <a:p>
            <a:pPr>
              <a:lnSpc>
                <a:spcPct val="90000"/>
              </a:lnSpc>
            </a:pPr>
            <a:endParaRPr lang="pt-BR" altLang="pt-BR" b="1" smtClean="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ítulo 1"/>
          <p:cNvSpPr>
            <a:spLocks noGrp="1"/>
          </p:cNvSpPr>
          <p:nvPr>
            <p:ph type="title"/>
          </p:nvPr>
        </p:nvSpPr>
        <p:spPr/>
        <p:txBody>
          <a:bodyPr/>
          <a:lstStyle/>
          <a:p>
            <a:r>
              <a:rPr lang="pt-BR" altLang="pt-BR" smtClean="0"/>
              <a:t>Discussão </a:t>
            </a:r>
          </a:p>
        </p:txBody>
      </p:sp>
      <p:sp>
        <p:nvSpPr>
          <p:cNvPr id="3" name="Espaço Reservado para Conteúdo 2"/>
          <p:cNvSpPr>
            <a:spLocks noGrp="1"/>
          </p:cNvSpPr>
          <p:nvPr>
            <p:ph sz="quarter" idx="1"/>
          </p:nvPr>
        </p:nvSpPr>
        <p:spPr/>
        <p:txBody>
          <a:bodyPr>
            <a:normAutofit/>
          </a:bodyPr>
          <a:lstStyle/>
          <a:p>
            <a:pPr algn="ctr">
              <a:lnSpc>
                <a:spcPct val="80000"/>
              </a:lnSpc>
            </a:pPr>
            <a:r>
              <a:rPr lang="pt-BR" altLang="pt-BR" sz="2400" b="1" smtClean="0">
                <a:solidFill>
                  <a:srgbClr val="FF0000"/>
                </a:solidFill>
              </a:rPr>
              <a:t>Vários fatores de risco estão associados à sequela: atraso no diagnóstico ou drenagem cirúrgica, envolvimento de quadril ou ombro, curta duração de terapêutica antimicrobiana, concentrações séricas elevadas  de PCR de série  ou alta VHS e resposta clínica lenta ao tratamento. </a:t>
            </a:r>
          </a:p>
          <a:p>
            <a:pPr>
              <a:lnSpc>
                <a:spcPct val="80000"/>
              </a:lnSpc>
            </a:pPr>
            <a:r>
              <a:rPr lang="pt-BR" altLang="pt-BR" sz="2400" smtClean="0"/>
              <a:t>26 outros estudos relataram que a presença  de osteomielite por </a:t>
            </a:r>
            <a:r>
              <a:rPr lang="pt-BR" altLang="pt-BR" sz="2400" i="1" smtClean="0"/>
              <a:t>Staphylococcus aureus</a:t>
            </a:r>
            <a:r>
              <a:rPr lang="pt-BR" altLang="pt-BR" sz="2400" smtClean="0"/>
              <a:t> resistente à meticilina foi associado com um aumento significativamente do risco de sequelas. </a:t>
            </a:r>
          </a:p>
          <a:p>
            <a:pPr>
              <a:lnSpc>
                <a:spcPct val="80000"/>
              </a:lnSpc>
            </a:pPr>
            <a:r>
              <a:rPr lang="pt-BR" altLang="pt-BR" sz="2400" smtClean="0"/>
              <a:t>Foram analisados 77 pacientes com fatores de risco. O desfecho adverso foi associado ao </a:t>
            </a:r>
            <a:r>
              <a:rPr lang="pt-BR" altLang="pt-BR" sz="2400" b="1" smtClean="0"/>
              <a:t>comprometimento do quadril</a:t>
            </a:r>
            <a:r>
              <a:rPr lang="pt-BR" altLang="pt-BR" sz="2400" smtClean="0"/>
              <a:t>, positividade da cultura e isolamento de Stapyloccocus aureus. </a:t>
            </a:r>
          </a:p>
          <a:p>
            <a:pPr>
              <a:lnSpc>
                <a:spcPct val="80000"/>
              </a:lnSpc>
            </a:pPr>
            <a:r>
              <a:rPr lang="pt-BR" altLang="pt-BR" sz="2400" smtClean="0"/>
              <a:t>Os outros fatores avaliados não foram significativos para os resultados.</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ítulo 1"/>
          <p:cNvSpPr>
            <a:spLocks noGrp="1"/>
          </p:cNvSpPr>
          <p:nvPr>
            <p:ph type="title"/>
          </p:nvPr>
        </p:nvSpPr>
        <p:spPr/>
        <p:txBody>
          <a:bodyPr/>
          <a:lstStyle/>
          <a:p>
            <a:r>
              <a:rPr lang="pt-BR" altLang="pt-BR" smtClean="0"/>
              <a:t>Conclusões</a:t>
            </a:r>
          </a:p>
        </p:txBody>
      </p:sp>
      <p:sp>
        <p:nvSpPr>
          <p:cNvPr id="3" name="Espaço Reservado para Conteúdo 2"/>
          <p:cNvSpPr>
            <a:spLocks noGrp="1"/>
          </p:cNvSpPr>
          <p:nvPr>
            <p:ph sz="quarter" idx="1"/>
          </p:nvPr>
        </p:nvSpPr>
        <p:spPr/>
        <p:txBody>
          <a:bodyPr>
            <a:normAutofit/>
          </a:bodyPr>
          <a:lstStyle/>
          <a:p>
            <a:pPr>
              <a:lnSpc>
                <a:spcPct val="90000"/>
              </a:lnSpc>
            </a:pPr>
            <a:r>
              <a:rPr lang="pt-BR" altLang="pt-BR" sz="2400" smtClean="0"/>
              <a:t>As infecções ósseas e articulares são complicações graves na período neonatal.</a:t>
            </a:r>
          </a:p>
          <a:p>
            <a:pPr>
              <a:lnSpc>
                <a:spcPct val="90000"/>
              </a:lnSpc>
            </a:pPr>
            <a:r>
              <a:rPr lang="pt-BR" altLang="pt-BR" sz="2400" smtClean="0"/>
              <a:t> Existem fatores de risco associados à resultados desfavoráveis.</a:t>
            </a:r>
          </a:p>
          <a:p>
            <a:pPr>
              <a:lnSpc>
                <a:spcPct val="90000"/>
              </a:lnSpc>
            </a:pPr>
            <a:r>
              <a:rPr lang="pt-BR" altLang="pt-BR" sz="2400" smtClean="0"/>
              <a:t>Nesse estudo, </a:t>
            </a:r>
            <a:r>
              <a:rPr lang="pt-BR" altLang="pt-BR" sz="2400" b="1" smtClean="0">
                <a:solidFill>
                  <a:srgbClr val="FF0000"/>
                </a:solidFill>
              </a:rPr>
              <a:t>o envolvimento do quadril e isolamento microbiológico foram fatores de risco para um desfecho desfavorável a longo prazo.</a:t>
            </a:r>
          </a:p>
          <a:p>
            <a:pPr>
              <a:lnSpc>
                <a:spcPct val="90000"/>
              </a:lnSpc>
            </a:pPr>
            <a:r>
              <a:rPr lang="pt-BR" altLang="pt-BR" sz="2400" smtClean="0"/>
              <a:t>Considerando a baixa incidência, escassez de sintomas, e morbidade associadas, um alta suspeita clínica é necessária para diagnosticar OA no recém-nascido. </a:t>
            </a:r>
          </a:p>
          <a:p>
            <a:pPr>
              <a:lnSpc>
                <a:spcPct val="90000"/>
              </a:lnSpc>
            </a:pPr>
            <a:r>
              <a:rPr lang="pt-BR" altLang="pt-BR" sz="2400" smtClean="0"/>
              <a:t>A administração  apropriado de antibióticos e a realização de  drenagens cirúrgicas em casos selecionados são importantes para evitar morbidade a longo prazo.</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ítulo 1"/>
          <p:cNvSpPr>
            <a:spLocks noGrp="1"/>
          </p:cNvSpPr>
          <p:nvPr>
            <p:ph type="title"/>
          </p:nvPr>
        </p:nvSpPr>
        <p:spPr/>
        <p:txBody>
          <a:bodyPr/>
          <a:lstStyle/>
          <a:p>
            <a:pPr algn="ctr"/>
            <a:r>
              <a:rPr lang="pt-BR" altLang="pt-BR" sz="3600" b="1" smtClean="0">
                <a:solidFill>
                  <a:srgbClr val="0000FF"/>
                </a:solidFill>
              </a:rPr>
              <a:t>Referências (consulte o artigo  para a citação das referências no texto)</a:t>
            </a:r>
          </a:p>
        </p:txBody>
      </p:sp>
      <p:sp>
        <p:nvSpPr>
          <p:cNvPr id="3" name="Espaço Reservado para Conteúdo 2"/>
          <p:cNvSpPr>
            <a:spLocks noGrp="1"/>
          </p:cNvSpPr>
          <p:nvPr>
            <p:ph sz="quarter" idx="1"/>
          </p:nvPr>
        </p:nvSpPr>
        <p:spPr/>
        <p:txBody>
          <a:bodyPr>
            <a:normAutofit fontScale="70000" lnSpcReduction="20000"/>
          </a:bodyPr>
          <a:lstStyle/>
          <a:p>
            <a:pPr marL="274320" indent="-274320" fontAlgn="auto">
              <a:spcBef>
                <a:spcPts val="580"/>
              </a:spcBef>
              <a:spcAft>
                <a:spcPts val="0"/>
              </a:spcAft>
              <a:buFont typeface="Wingdings 2"/>
              <a:buChar char=""/>
              <a:defRPr/>
            </a:pPr>
            <a:r>
              <a:rPr lang="pt-BR" i="1" dirty="0"/>
              <a:t>REFERENCES</a:t>
            </a:r>
          </a:p>
          <a:p>
            <a:pPr marL="274320" indent="-274320" fontAlgn="auto">
              <a:spcBef>
                <a:spcPts val="580"/>
              </a:spcBef>
              <a:spcAft>
                <a:spcPts val="0"/>
              </a:spcAft>
              <a:buFont typeface="Wingdings 2"/>
              <a:buChar char=""/>
              <a:defRPr/>
            </a:pPr>
            <a:r>
              <a:rPr lang="en-US" dirty="0"/>
              <a:t>1 </a:t>
            </a:r>
            <a:r>
              <a:rPr lang="en-US" dirty="0" err="1"/>
              <a:t>Goldmann</a:t>
            </a:r>
            <a:r>
              <a:rPr lang="en-US" dirty="0"/>
              <a:t> D, Durbin W, Freeman J. Nosocomial infections</a:t>
            </a:r>
          </a:p>
          <a:p>
            <a:pPr marL="274320" indent="-274320" fontAlgn="auto">
              <a:spcBef>
                <a:spcPts val="580"/>
              </a:spcBef>
              <a:spcAft>
                <a:spcPts val="0"/>
              </a:spcAft>
              <a:buFont typeface="Wingdings 2"/>
              <a:buChar char=""/>
              <a:defRPr/>
            </a:pPr>
            <a:r>
              <a:rPr lang="pt-BR" dirty="0"/>
              <a:t>in a neonatal </a:t>
            </a:r>
            <a:r>
              <a:rPr lang="pt-BR" dirty="0" err="1"/>
              <a:t>intensive</a:t>
            </a:r>
            <a:r>
              <a:rPr lang="pt-BR" dirty="0"/>
              <a:t> </a:t>
            </a:r>
            <a:r>
              <a:rPr lang="pt-BR" dirty="0" err="1"/>
              <a:t>care</a:t>
            </a:r>
            <a:r>
              <a:rPr lang="pt-BR" dirty="0"/>
              <a:t> </a:t>
            </a:r>
            <a:r>
              <a:rPr lang="pt-BR" dirty="0" err="1"/>
              <a:t>unit</a:t>
            </a:r>
            <a:r>
              <a:rPr lang="pt-BR" dirty="0"/>
              <a:t>. J </a:t>
            </a:r>
            <a:r>
              <a:rPr lang="pt-BR" dirty="0" err="1"/>
              <a:t>Infect</a:t>
            </a:r>
            <a:r>
              <a:rPr lang="pt-BR" dirty="0"/>
              <a:t> </a:t>
            </a:r>
            <a:r>
              <a:rPr lang="pt-BR" dirty="0" err="1"/>
              <a:t>Dis</a:t>
            </a:r>
            <a:r>
              <a:rPr lang="pt-BR" dirty="0"/>
              <a:t> 1981; </a:t>
            </a:r>
            <a:r>
              <a:rPr lang="pt-BR" dirty="0" smtClean="0"/>
              <a:t>144:449- 59</a:t>
            </a:r>
            <a:r>
              <a:rPr lang="pt-BR" dirty="0"/>
              <a:t>.</a:t>
            </a:r>
          </a:p>
          <a:p>
            <a:pPr marL="274320" indent="-274320" fontAlgn="auto">
              <a:spcBef>
                <a:spcPts val="580"/>
              </a:spcBef>
              <a:spcAft>
                <a:spcPts val="0"/>
              </a:spcAft>
              <a:buFont typeface="Wingdings 2"/>
              <a:buChar char=""/>
              <a:defRPr/>
            </a:pPr>
            <a:r>
              <a:rPr lang="pt-BR" dirty="0"/>
              <a:t>2. </a:t>
            </a:r>
            <a:r>
              <a:rPr lang="pt-BR" dirty="0" err="1"/>
              <a:t>Bergdahl</a:t>
            </a:r>
            <a:r>
              <a:rPr lang="pt-BR" dirty="0"/>
              <a:t> S, </a:t>
            </a:r>
            <a:r>
              <a:rPr lang="pt-BR" dirty="0" err="1"/>
              <a:t>Ekengren</a:t>
            </a:r>
            <a:r>
              <a:rPr lang="pt-BR" dirty="0"/>
              <a:t> k, </a:t>
            </a:r>
            <a:r>
              <a:rPr lang="pt-BR" dirty="0" err="1"/>
              <a:t>Erriksson</a:t>
            </a:r>
            <a:r>
              <a:rPr lang="pt-BR" dirty="0"/>
              <a:t> M. Neonatal </a:t>
            </a:r>
            <a:r>
              <a:rPr lang="pt-BR" dirty="0" err="1" smtClean="0"/>
              <a:t>hematogenous</a:t>
            </a:r>
            <a:r>
              <a:rPr lang="pt-BR" dirty="0"/>
              <a:t> </a:t>
            </a:r>
            <a:r>
              <a:rPr lang="en-US" dirty="0" smtClean="0"/>
              <a:t>osteomyelitis</a:t>
            </a:r>
            <a:r>
              <a:rPr lang="en-US" dirty="0"/>
              <a:t>: risk factors for long-term sequelae. </a:t>
            </a:r>
            <a:r>
              <a:rPr lang="en-US" dirty="0" smtClean="0"/>
              <a:t>J </a:t>
            </a:r>
            <a:r>
              <a:rPr lang="pt-BR" dirty="0" err="1" smtClean="0"/>
              <a:t>Pediatr</a:t>
            </a:r>
            <a:r>
              <a:rPr lang="pt-BR" dirty="0" smtClean="0"/>
              <a:t> </a:t>
            </a:r>
            <a:r>
              <a:rPr lang="pt-BR" dirty="0" err="1"/>
              <a:t>Orthop</a:t>
            </a:r>
            <a:r>
              <a:rPr lang="pt-BR" dirty="0"/>
              <a:t> 1985; 5:564-82.</a:t>
            </a:r>
          </a:p>
          <a:p>
            <a:pPr marL="274320" indent="-274320" fontAlgn="auto">
              <a:spcBef>
                <a:spcPts val="580"/>
              </a:spcBef>
              <a:spcAft>
                <a:spcPts val="0"/>
              </a:spcAft>
              <a:buFont typeface="Wingdings 2"/>
              <a:buChar char=""/>
              <a:defRPr/>
            </a:pPr>
            <a:r>
              <a:rPr lang="en-US" dirty="0"/>
              <a:t>3. Williamson , </a:t>
            </a:r>
            <a:r>
              <a:rPr lang="en-US" dirty="0" err="1"/>
              <a:t>Galasko</a:t>
            </a:r>
            <a:r>
              <a:rPr lang="en-US" dirty="0"/>
              <a:t> C, Robinson M. Outcome after </a:t>
            </a:r>
            <a:r>
              <a:rPr lang="en-US" dirty="0" smtClean="0"/>
              <a:t>acute </a:t>
            </a:r>
            <a:r>
              <a:rPr lang="pt-BR" dirty="0" err="1" smtClean="0"/>
              <a:t>osteomyelitis</a:t>
            </a:r>
            <a:r>
              <a:rPr lang="pt-BR" dirty="0" smtClean="0"/>
              <a:t> </a:t>
            </a:r>
            <a:r>
              <a:rPr lang="pt-BR" dirty="0"/>
              <a:t>in </a:t>
            </a:r>
            <a:r>
              <a:rPr lang="pt-BR" dirty="0" err="1"/>
              <a:t>preterm</a:t>
            </a:r>
            <a:r>
              <a:rPr lang="pt-BR" dirty="0"/>
              <a:t> </a:t>
            </a:r>
            <a:r>
              <a:rPr lang="pt-BR" dirty="0" err="1"/>
              <a:t>infants</a:t>
            </a:r>
            <a:r>
              <a:rPr lang="pt-BR" dirty="0"/>
              <a:t>. </a:t>
            </a:r>
            <a:r>
              <a:rPr lang="pt-BR" dirty="0" err="1"/>
              <a:t>Arch</a:t>
            </a:r>
            <a:r>
              <a:rPr lang="pt-BR" dirty="0"/>
              <a:t> </a:t>
            </a:r>
            <a:r>
              <a:rPr lang="pt-BR" dirty="0" err="1"/>
              <a:t>Dis</a:t>
            </a:r>
            <a:r>
              <a:rPr lang="pt-BR" dirty="0"/>
              <a:t> </a:t>
            </a:r>
            <a:r>
              <a:rPr lang="pt-BR" dirty="0" err="1"/>
              <a:t>Child</a:t>
            </a:r>
            <a:r>
              <a:rPr lang="pt-BR" dirty="0"/>
              <a:t> </a:t>
            </a:r>
            <a:r>
              <a:rPr lang="pt-BR" dirty="0" smtClean="0"/>
              <a:t>1990; 65:1060-2. </a:t>
            </a:r>
          </a:p>
          <a:p>
            <a:pPr marL="274320" indent="-274320" fontAlgn="auto">
              <a:spcBef>
                <a:spcPts val="580"/>
              </a:spcBef>
              <a:spcAft>
                <a:spcPts val="0"/>
              </a:spcAft>
              <a:buFont typeface="Wingdings 2"/>
              <a:buChar char=""/>
              <a:defRPr/>
            </a:pPr>
            <a:r>
              <a:rPr lang="en-US" dirty="0" smtClean="0"/>
              <a:t>4</a:t>
            </a:r>
            <a:r>
              <a:rPr lang="en-US" dirty="0"/>
              <a:t>. </a:t>
            </a:r>
            <a:r>
              <a:rPr lang="en-US" dirty="0" err="1"/>
              <a:t>Hunka</a:t>
            </a:r>
            <a:r>
              <a:rPr lang="en-US" dirty="0"/>
              <a:t> L, Said S, Mac Kenzie D, </a:t>
            </a:r>
            <a:r>
              <a:rPr lang="en-US" i="1" dirty="0"/>
              <a:t>et al </a:t>
            </a:r>
            <a:r>
              <a:rPr lang="en-US" dirty="0"/>
              <a:t>. </a:t>
            </a:r>
            <a:r>
              <a:rPr lang="en-US" dirty="0" err="1"/>
              <a:t>Classifi</a:t>
            </a:r>
            <a:r>
              <a:rPr lang="en-US" dirty="0"/>
              <a:t> cation and </a:t>
            </a:r>
            <a:r>
              <a:rPr lang="en-US" dirty="0" smtClean="0"/>
              <a:t>surgical management </a:t>
            </a:r>
            <a:r>
              <a:rPr lang="en-US" dirty="0"/>
              <a:t>of the </a:t>
            </a:r>
            <a:r>
              <a:rPr lang="en-US" dirty="0" smtClean="0"/>
              <a:t>sever sequelae </a:t>
            </a:r>
            <a:r>
              <a:rPr lang="en-US" dirty="0"/>
              <a:t>of septic hips </a:t>
            </a:r>
            <a:r>
              <a:rPr lang="en-US" dirty="0" smtClean="0"/>
              <a:t>in children</a:t>
            </a:r>
            <a:r>
              <a:rPr lang="en-US" dirty="0"/>
              <a:t>. </a:t>
            </a:r>
            <a:r>
              <a:rPr lang="en-US" dirty="0" err="1"/>
              <a:t>Clin</a:t>
            </a:r>
            <a:r>
              <a:rPr lang="en-US" dirty="0"/>
              <a:t> </a:t>
            </a:r>
            <a:r>
              <a:rPr lang="en-US" dirty="0" err="1"/>
              <a:t>Orthop</a:t>
            </a:r>
            <a:r>
              <a:rPr lang="en-US" dirty="0"/>
              <a:t> 1982; 171:30-6.</a:t>
            </a:r>
          </a:p>
          <a:p>
            <a:pPr marL="274320" indent="-274320" fontAlgn="auto">
              <a:spcBef>
                <a:spcPts val="580"/>
              </a:spcBef>
              <a:spcAft>
                <a:spcPts val="0"/>
              </a:spcAft>
              <a:buFont typeface="Wingdings 2"/>
              <a:buChar char=""/>
              <a:defRPr/>
            </a:pPr>
            <a:r>
              <a:rPr lang="pt-BR" dirty="0"/>
              <a:t>5. Coto-</a:t>
            </a:r>
            <a:r>
              <a:rPr lang="pt-BR" dirty="0" err="1"/>
              <a:t>Cotallo</a:t>
            </a:r>
            <a:r>
              <a:rPr lang="pt-BR" dirty="0"/>
              <a:t> G, </a:t>
            </a:r>
            <a:r>
              <a:rPr lang="pt-BR" dirty="0" err="1"/>
              <a:t>Solis</a:t>
            </a:r>
            <a:r>
              <a:rPr lang="pt-BR" dirty="0"/>
              <a:t>-Sanchez G, Crespo-Hernandez M </a:t>
            </a:r>
            <a:r>
              <a:rPr lang="pt-BR" i="1" dirty="0"/>
              <a:t>et </a:t>
            </a:r>
            <a:r>
              <a:rPr lang="pt-BR" i="1" dirty="0" smtClean="0"/>
              <a:t>al</a:t>
            </a:r>
            <a:r>
              <a:rPr lang="pt-BR" dirty="0" smtClean="0"/>
              <a:t>. </a:t>
            </a:r>
            <a:r>
              <a:rPr lang="es-ES" dirty="0" smtClean="0"/>
              <a:t>osteomielitis </a:t>
            </a:r>
            <a:r>
              <a:rPr lang="es-ES" dirty="0"/>
              <a:t>neonatal: estudio de una serie de 35 casos. </a:t>
            </a:r>
            <a:r>
              <a:rPr lang="es-ES" dirty="0" smtClean="0"/>
              <a:t>Ann </a:t>
            </a:r>
            <a:r>
              <a:rPr lang="pt-BR" dirty="0" err="1" smtClean="0"/>
              <a:t>Esp</a:t>
            </a:r>
            <a:r>
              <a:rPr lang="pt-BR" dirty="0" smtClean="0"/>
              <a:t> </a:t>
            </a:r>
            <a:r>
              <a:rPr lang="pt-BR" dirty="0" err="1"/>
              <a:t>pediatr</a:t>
            </a:r>
            <a:r>
              <a:rPr lang="pt-BR" dirty="0"/>
              <a:t> 1990; </a:t>
            </a:r>
            <a:r>
              <a:rPr lang="pt-BR" dirty="0" smtClean="0"/>
              <a:t>33:429.</a:t>
            </a:r>
          </a:p>
          <a:p>
            <a:pPr marL="274320" indent="-274320" fontAlgn="auto">
              <a:spcBef>
                <a:spcPts val="580"/>
              </a:spcBef>
              <a:spcAft>
                <a:spcPts val="0"/>
              </a:spcAft>
              <a:buFont typeface="Wingdings 2"/>
              <a:buChar char=""/>
              <a:defRPr/>
            </a:pPr>
            <a:r>
              <a:rPr lang="pt-BR" dirty="0" smtClean="0"/>
              <a:t>6</a:t>
            </a:r>
            <a:r>
              <a:rPr lang="pt-BR" dirty="0"/>
              <a:t>. </a:t>
            </a:r>
            <a:r>
              <a:rPr lang="pt-BR" dirty="0" err="1"/>
              <a:t>Frederiksen</a:t>
            </a:r>
            <a:r>
              <a:rPr lang="pt-BR" dirty="0"/>
              <a:t> B, </a:t>
            </a:r>
            <a:r>
              <a:rPr lang="pt-BR" dirty="0" err="1"/>
              <a:t>Christiansen</a:t>
            </a:r>
            <a:r>
              <a:rPr lang="pt-BR" dirty="0"/>
              <a:t> P, </a:t>
            </a:r>
            <a:r>
              <a:rPr lang="pt-BR" dirty="0" err="1"/>
              <a:t>Knudsen</a:t>
            </a:r>
            <a:r>
              <a:rPr lang="pt-BR" dirty="0"/>
              <a:t> F </a:t>
            </a:r>
            <a:r>
              <a:rPr lang="pt-BR" i="1" dirty="0"/>
              <a:t>et al</a:t>
            </a:r>
            <a:r>
              <a:rPr lang="pt-BR" dirty="0"/>
              <a:t>. </a:t>
            </a:r>
            <a:r>
              <a:rPr lang="pt-BR" dirty="0" err="1"/>
              <a:t>Acute</a:t>
            </a:r>
            <a:r>
              <a:rPr lang="pt-BR" dirty="0"/>
              <a:t> </a:t>
            </a:r>
            <a:r>
              <a:rPr lang="pt-BR" dirty="0" err="1" smtClean="0"/>
              <a:t>oseomyelitis</a:t>
            </a:r>
            <a:r>
              <a:rPr lang="pt-BR" dirty="0"/>
              <a:t> </a:t>
            </a:r>
            <a:r>
              <a:rPr lang="en-US" dirty="0" smtClean="0"/>
              <a:t>and </a:t>
            </a:r>
            <a:r>
              <a:rPr lang="en-US" dirty="0"/>
              <a:t>septic arthritis in the neonate, risk factors </a:t>
            </a:r>
            <a:r>
              <a:rPr lang="en-US" dirty="0" smtClean="0"/>
              <a:t>and </a:t>
            </a:r>
            <a:r>
              <a:rPr lang="pt-BR" dirty="0" err="1" smtClean="0"/>
              <a:t>outcome</a:t>
            </a:r>
            <a:r>
              <a:rPr lang="pt-BR" dirty="0"/>
              <a:t>. </a:t>
            </a:r>
            <a:r>
              <a:rPr lang="pt-BR" dirty="0" err="1"/>
              <a:t>Eur</a:t>
            </a:r>
            <a:r>
              <a:rPr lang="pt-BR" dirty="0"/>
              <a:t> J </a:t>
            </a:r>
            <a:r>
              <a:rPr lang="pt-BR" dirty="0" err="1"/>
              <a:t>Pediatr</a:t>
            </a:r>
            <a:r>
              <a:rPr lang="pt-BR" dirty="0"/>
              <a:t> 1993; 152:577-80.</a:t>
            </a:r>
          </a:p>
          <a:p>
            <a:pPr marL="274320" indent="-274320" fontAlgn="auto">
              <a:spcBef>
                <a:spcPts val="580"/>
              </a:spcBef>
              <a:spcAft>
                <a:spcPts val="0"/>
              </a:spcAft>
              <a:buFont typeface="Wingdings 2"/>
              <a:buChar char=""/>
              <a:defRPr/>
            </a:pPr>
            <a:r>
              <a:rPr lang="en-US" dirty="0"/>
              <a:t>7. </a:t>
            </a:r>
            <a:r>
              <a:rPr lang="en-US" dirty="0" err="1"/>
              <a:t>Asmar</a:t>
            </a:r>
            <a:r>
              <a:rPr lang="en-US" dirty="0"/>
              <a:t> B. Osteomyelitis in the neonate. </a:t>
            </a:r>
            <a:r>
              <a:rPr lang="en-US" dirty="0" err="1"/>
              <a:t>Inf</a:t>
            </a:r>
            <a:r>
              <a:rPr lang="en-US" dirty="0"/>
              <a:t> Dis </a:t>
            </a:r>
            <a:r>
              <a:rPr lang="en-US" dirty="0" err="1"/>
              <a:t>Clin</a:t>
            </a:r>
            <a:r>
              <a:rPr lang="en-US" dirty="0"/>
              <a:t> of </a:t>
            </a:r>
            <a:r>
              <a:rPr lang="en-US" dirty="0" smtClean="0"/>
              <a:t>North </a:t>
            </a:r>
            <a:r>
              <a:rPr lang="pt-BR" dirty="0" err="1" smtClean="0"/>
              <a:t>Am</a:t>
            </a:r>
            <a:r>
              <a:rPr lang="pt-BR" dirty="0" smtClean="0"/>
              <a:t> </a:t>
            </a:r>
            <a:r>
              <a:rPr lang="pt-BR" dirty="0"/>
              <a:t>1992; 6:117-32.</a:t>
            </a:r>
          </a:p>
          <a:p>
            <a:pPr marL="274320" indent="-274320" fontAlgn="auto">
              <a:spcBef>
                <a:spcPts val="580"/>
              </a:spcBef>
              <a:spcAft>
                <a:spcPts val="0"/>
              </a:spcAft>
              <a:buFont typeface="Wingdings 2"/>
              <a:buChar char=""/>
              <a:defRPr/>
            </a:pPr>
            <a:r>
              <a:rPr lang="pt-BR" dirty="0"/>
              <a:t>8. Fox L, </a:t>
            </a:r>
            <a:r>
              <a:rPr lang="pt-BR" dirty="0" err="1"/>
              <a:t>Sprunt</a:t>
            </a:r>
            <a:r>
              <a:rPr lang="pt-BR" dirty="0"/>
              <a:t> K. Neonatal </a:t>
            </a:r>
            <a:r>
              <a:rPr lang="pt-BR" dirty="0" err="1"/>
              <a:t>osteomyelitis</a:t>
            </a:r>
            <a:r>
              <a:rPr lang="pt-BR" dirty="0"/>
              <a:t>. </a:t>
            </a:r>
            <a:r>
              <a:rPr lang="pt-BR" dirty="0" err="1"/>
              <a:t>Pediatrics</a:t>
            </a:r>
            <a:r>
              <a:rPr lang="pt-BR" dirty="0"/>
              <a:t> 1978 </a:t>
            </a:r>
            <a:r>
              <a:rPr lang="pt-BR" dirty="0" err="1" smtClean="0"/>
              <a:t>Oct</a:t>
            </a:r>
            <a:r>
              <a:rPr lang="pt-BR" dirty="0" smtClean="0"/>
              <a:t>; 62:535-42.</a:t>
            </a:r>
            <a:endParaRPr lang="pt-BR"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1"/>
          </p:nvPr>
        </p:nvSpPr>
        <p:spPr/>
        <p:txBody>
          <a:bodyPr>
            <a:normAutofit fontScale="62500" lnSpcReduction="20000"/>
          </a:bodyPr>
          <a:lstStyle/>
          <a:p>
            <a:pPr marL="274320" indent="-274320" fontAlgn="auto">
              <a:spcBef>
                <a:spcPts val="580"/>
              </a:spcBef>
              <a:spcAft>
                <a:spcPts val="0"/>
              </a:spcAft>
              <a:buFont typeface="Wingdings 2"/>
              <a:buChar char=""/>
              <a:defRPr/>
            </a:pPr>
            <a:r>
              <a:rPr lang="en-US" dirty="0"/>
              <a:t>9. Ogden J. Pediatric osteomyelitis and septic arthritis. </a:t>
            </a:r>
            <a:r>
              <a:rPr lang="en-US" dirty="0" smtClean="0"/>
              <a:t>The </a:t>
            </a:r>
            <a:r>
              <a:rPr lang="en-US" dirty="0" err="1" smtClean="0"/>
              <a:t>patology</a:t>
            </a:r>
            <a:r>
              <a:rPr lang="en-US" dirty="0" smtClean="0"/>
              <a:t> </a:t>
            </a:r>
            <a:r>
              <a:rPr lang="en-US" dirty="0"/>
              <a:t>of neonatal </a:t>
            </a:r>
            <a:r>
              <a:rPr lang="en-US" dirty="0" err="1"/>
              <a:t>oseomyelitis</a:t>
            </a:r>
            <a:r>
              <a:rPr lang="en-US" dirty="0"/>
              <a:t>. Yale J </a:t>
            </a:r>
            <a:r>
              <a:rPr lang="en-US" dirty="0" err="1"/>
              <a:t>Biol</a:t>
            </a:r>
            <a:r>
              <a:rPr lang="en-US" dirty="0"/>
              <a:t> Med </a:t>
            </a:r>
            <a:r>
              <a:rPr lang="en-US" dirty="0" smtClean="0"/>
              <a:t>1979; </a:t>
            </a:r>
            <a:r>
              <a:rPr lang="pt-BR" dirty="0" smtClean="0"/>
              <a:t>52:423-48</a:t>
            </a:r>
            <a:r>
              <a:rPr lang="pt-BR" dirty="0"/>
              <a:t>.</a:t>
            </a:r>
          </a:p>
          <a:p>
            <a:pPr marL="274320" indent="-274320" fontAlgn="auto">
              <a:spcBef>
                <a:spcPts val="580"/>
              </a:spcBef>
              <a:spcAft>
                <a:spcPts val="0"/>
              </a:spcAft>
              <a:buFont typeface="Wingdings 2"/>
              <a:buChar char=""/>
              <a:defRPr/>
            </a:pPr>
            <a:r>
              <a:rPr lang="en-US" dirty="0"/>
              <a:t>10. Wong M, Isaacs D, </a:t>
            </a:r>
            <a:r>
              <a:rPr lang="en-US" dirty="0" err="1"/>
              <a:t>Howman</a:t>
            </a:r>
            <a:r>
              <a:rPr lang="en-US" dirty="0"/>
              <a:t>- Giles R, Uren R. Clinical </a:t>
            </a:r>
            <a:r>
              <a:rPr lang="en-US" dirty="0" smtClean="0"/>
              <a:t>and diagnostic </a:t>
            </a:r>
            <a:r>
              <a:rPr lang="en-US" dirty="0"/>
              <a:t>features of osteomyelitis occurring in the fi </a:t>
            </a:r>
            <a:r>
              <a:rPr lang="en-US" dirty="0" err="1" smtClean="0"/>
              <a:t>rst</a:t>
            </a:r>
            <a:r>
              <a:rPr lang="en-US" dirty="0" smtClean="0"/>
              <a:t> three </a:t>
            </a:r>
            <a:r>
              <a:rPr lang="en-US" dirty="0"/>
              <a:t>months of life. </a:t>
            </a:r>
            <a:r>
              <a:rPr lang="en-US" dirty="0" err="1"/>
              <a:t>Pediatr</a:t>
            </a:r>
            <a:r>
              <a:rPr lang="en-US" dirty="0"/>
              <a:t> Infect Dis J 1995; </a:t>
            </a:r>
            <a:r>
              <a:rPr lang="en-US" dirty="0" smtClean="0"/>
              <a:t>14:1047. </a:t>
            </a:r>
          </a:p>
          <a:p>
            <a:pPr marL="274320" indent="-274320" fontAlgn="auto">
              <a:spcBef>
                <a:spcPts val="580"/>
              </a:spcBef>
              <a:spcAft>
                <a:spcPts val="0"/>
              </a:spcAft>
              <a:buFont typeface="Wingdings 2"/>
              <a:buChar char=""/>
              <a:defRPr/>
            </a:pPr>
            <a:r>
              <a:rPr lang="fr-FR" dirty="0" smtClean="0"/>
              <a:t>11</a:t>
            </a:r>
            <a:r>
              <a:rPr lang="fr-FR" dirty="0"/>
              <a:t>. Sarlangue J, Castella C, Pontailler J, Chateil J. Neonatal </a:t>
            </a:r>
            <a:r>
              <a:rPr lang="fr-FR" dirty="0" smtClean="0"/>
              <a:t>infections </a:t>
            </a:r>
            <a:r>
              <a:rPr lang="en-US" dirty="0" smtClean="0"/>
              <a:t>of </a:t>
            </a:r>
            <a:r>
              <a:rPr lang="en-US" dirty="0"/>
              <a:t>the bone and joints. Archives de </a:t>
            </a:r>
            <a:r>
              <a:rPr lang="en-US" dirty="0" err="1"/>
              <a:t>Pediatrie</a:t>
            </a:r>
            <a:r>
              <a:rPr lang="en-US" dirty="0"/>
              <a:t> </a:t>
            </a:r>
            <a:r>
              <a:rPr lang="en-US" dirty="0" smtClean="0"/>
              <a:t>2007; </a:t>
            </a:r>
          </a:p>
          <a:p>
            <a:pPr marL="274320" indent="-274320" fontAlgn="auto">
              <a:spcBef>
                <a:spcPts val="580"/>
              </a:spcBef>
              <a:spcAft>
                <a:spcPts val="0"/>
              </a:spcAft>
              <a:buFont typeface="Wingdings 2"/>
              <a:buChar char=""/>
              <a:defRPr/>
            </a:pPr>
            <a:r>
              <a:rPr lang="pt-BR" dirty="0" smtClean="0"/>
              <a:t>S108-12</a:t>
            </a:r>
            <a:r>
              <a:rPr lang="pt-BR" dirty="0"/>
              <a:t>.</a:t>
            </a:r>
          </a:p>
          <a:p>
            <a:pPr marL="274320" indent="-274320" fontAlgn="auto">
              <a:spcBef>
                <a:spcPts val="580"/>
              </a:spcBef>
              <a:spcAft>
                <a:spcPts val="0"/>
              </a:spcAft>
              <a:buFont typeface="Wingdings 2"/>
              <a:buChar char=""/>
              <a:defRPr/>
            </a:pPr>
            <a:r>
              <a:rPr lang="en-US" dirty="0"/>
              <a:t>12. Dan M. Septic arthritis in young infants: clinical and </a:t>
            </a:r>
            <a:r>
              <a:rPr lang="en-US" dirty="0" smtClean="0"/>
              <a:t>microbiologic correlations </a:t>
            </a:r>
            <a:r>
              <a:rPr lang="en-US" dirty="0"/>
              <a:t>and therapeutic implications. Rev </a:t>
            </a:r>
            <a:r>
              <a:rPr lang="en-US" dirty="0" err="1" smtClean="0"/>
              <a:t>Inf</a:t>
            </a:r>
            <a:r>
              <a:rPr lang="en-US" dirty="0" smtClean="0"/>
              <a:t> </a:t>
            </a:r>
            <a:r>
              <a:rPr lang="pt-BR" dirty="0" err="1" smtClean="0"/>
              <a:t>Dis</a:t>
            </a:r>
            <a:r>
              <a:rPr lang="pt-BR" dirty="0" smtClean="0"/>
              <a:t> </a:t>
            </a:r>
            <a:r>
              <a:rPr lang="pt-BR" dirty="0"/>
              <a:t>1984; 6:147-55.</a:t>
            </a:r>
          </a:p>
          <a:p>
            <a:pPr marL="274320" indent="-274320" fontAlgn="auto">
              <a:spcBef>
                <a:spcPts val="580"/>
              </a:spcBef>
              <a:spcAft>
                <a:spcPts val="0"/>
              </a:spcAft>
              <a:buFont typeface="Wingdings 2"/>
              <a:buChar char=""/>
              <a:defRPr/>
            </a:pPr>
            <a:r>
              <a:rPr lang="en-US" dirty="0"/>
              <a:t>13. </a:t>
            </a:r>
            <a:r>
              <a:rPr lang="en-US" dirty="0" err="1"/>
              <a:t>Overturf</a:t>
            </a:r>
            <a:r>
              <a:rPr lang="en-US" dirty="0"/>
              <a:t> G, Marcy M. Bacterial Infections of the Bones </a:t>
            </a:r>
            <a:r>
              <a:rPr lang="en-US" dirty="0" smtClean="0"/>
              <a:t>and Joints</a:t>
            </a:r>
            <a:r>
              <a:rPr lang="en-US" dirty="0"/>
              <a:t>. In: Remington J and Klein J editors. Infectious </a:t>
            </a:r>
            <a:r>
              <a:rPr lang="en-US" dirty="0" smtClean="0"/>
              <a:t>Diseases of </a:t>
            </a:r>
            <a:r>
              <a:rPr lang="en-US" dirty="0"/>
              <a:t>the Fetus and Newborn Infant. Fifth edition </a:t>
            </a:r>
            <a:r>
              <a:rPr lang="en-US" dirty="0" smtClean="0"/>
              <a:t>2001. WB </a:t>
            </a:r>
            <a:r>
              <a:rPr lang="en-US" dirty="0"/>
              <a:t>Sounders. Chapter 23; 1019-103.</a:t>
            </a:r>
          </a:p>
          <a:p>
            <a:pPr marL="274320" indent="-274320" fontAlgn="auto">
              <a:spcBef>
                <a:spcPts val="580"/>
              </a:spcBef>
              <a:spcAft>
                <a:spcPts val="0"/>
              </a:spcAft>
              <a:buFont typeface="Wingdings 2"/>
              <a:buChar char=""/>
              <a:defRPr/>
            </a:pPr>
            <a:r>
              <a:rPr lang="it-IT" dirty="0"/>
              <a:t>14. Al Saadi M, Al Zamil FA, Bokary NA </a:t>
            </a:r>
            <a:r>
              <a:rPr lang="it-IT" i="1" dirty="0"/>
              <a:t>et al</a:t>
            </a:r>
            <a:r>
              <a:rPr lang="it-IT" dirty="0"/>
              <a:t>. Acute septic </a:t>
            </a:r>
            <a:r>
              <a:rPr lang="it-IT" dirty="0" smtClean="0"/>
              <a:t>arthritis </a:t>
            </a:r>
            <a:r>
              <a:rPr lang="en-US" dirty="0" smtClean="0"/>
              <a:t>in </a:t>
            </a:r>
            <a:r>
              <a:rPr lang="en-US" dirty="0"/>
              <a:t>children. Pediatrics International 2009; </a:t>
            </a:r>
            <a:r>
              <a:rPr lang="en-US" dirty="0" smtClean="0"/>
              <a:t>51:377-80.</a:t>
            </a:r>
          </a:p>
          <a:p>
            <a:pPr marL="274320" indent="-274320" fontAlgn="auto">
              <a:spcBef>
                <a:spcPts val="580"/>
              </a:spcBef>
              <a:spcAft>
                <a:spcPts val="0"/>
              </a:spcAft>
              <a:buFont typeface="Wingdings 2"/>
              <a:buChar char=""/>
              <a:defRPr/>
            </a:pPr>
            <a:r>
              <a:rPr lang="en-US" dirty="0" smtClean="0"/>
              <a:t>15</a:t>
            </a:r>
            <a:r>
              <a:rPr lang="en-US" dirty="0"/>
              <a:t>. Prober </a:t>
            </a:r>
            <a:r>
              <a:rPr lang="en-US" dirty="0" err="1"/>
              <a:t>C.Clinical</a:t>
            </a:r>
            <a:r>
              <a:rPr lang="en-US" dirty="0"/>
              <a:t> approach to the infected neonate. In: </a:t>
            </a:r>
            <a:r>
              <a:rPr lang="en-US" dirty="0" smtClean="0"/>
              <a:t>Long S</a:t>
            </a:r>
            <a:r>
              <a:rPr lang="en-US" dirty="0"/>
              <a:t>, Pickering L- Prober C editors. Principles and practice </a:t>
            </a:r>
            <a:r>
              <a:rPr lang="en-US" dirty="0" smtClean="0"/>
              <a:t>of pediatric </a:t>
            </a:r>
            <a:r>
              <a:rPr lang="en-US" dirty="0"/>
              <a:t>infectious disease. II edition 2006. Chapter 97; </a:t>
            </a:r>
            <a:r>
              <a:rPr lang="en-US" dirty="0" smtClean="0"/>
              <a:t>533- </a:t>
            </a:r>
            <a:r>
              <a:rPr lang="pt-BR" dirty="0" smtClean="0"/>
              <a:t>42</a:t>
            </a:r>
            <a:r>
              <a:rPr lang="pt-BR" dirty="0"/>
              <a:t>.</a:t>
            </a:r>
          </a:p>
          <a:p>
            <a:pPr marL="274320" indent="-274320" fontAlgn="auto">
              <a:spcBef>
                <a:spcPts val="580"/>
              </a:spcBef>
              <a:spcAft>
                <a:spcPts val="0"/>
              </a:spcAft>
              <a:buFont typeface="Wingdings 2"/>
              <a:buChar char=""/>
              <a:defRPr/>
            </a:pPr>
            <a:r>
              <a:rPr lang="it-IT" dirty="0"/>
              <a:t>16. Weinstein M, Stratton C, Hawley H </a:t>
            </a:r>
            <a:r>
              <a:rPr lang="it-IT" i="1" dirty="0"/>
              <a:t>et al</a:t>
            </a:r>
            <a:r>
              <a:rPr lang="it-IT" dirty="0"/>
              <a:t>. Multicenter </a:t>
            </a:r>
            <a:r>
              <a:rPr lang="it-IT" dirty="0" smtClean="0"/>
              <a:t>collaborative </a:t>
            </a:r>
            <a:r>
              <a:rPr lang="en-US" dirty="0" smtClean="0"/>
              <a:t>evaluation </a:t>
            </a:r>
            <a:r>
              <a:rPr lang="en-US" dirty="0"/>
              <a:t>of standardize serum bactericidal </a:t>
            </a:r>
            <a:r>
              <a:rPr lang="en-US" dirty="0" smtClean="0"/>
              <a:t>test as </a:t>
            </a:r>
            <a:r>
              <a:rPr lang="en-US" dirty="0"/>
              <a:t>a predictor of therapeutic </a:t>
            </a:r>
            <a:r>
              <a:rPr lang="en-US" dirty="0" err="1"/>
              <a:t>effi</a:t>
            </a:r>
            <a:r>
              <a:rPr lang="en-US" dirty="0"/>
              <a:t> </a:t>
            </a:r>
            <a:r>
              <a:rPr lang="en-US" dirty="0" err="1"/>
              <a:t>cacy</a:t>
            </a:r>
            <a:r>
              <a:rPr lang="en-US" dirty="0"/>
              <a:t> in acute and </a:t>
            </a:r>
            <a:r>
              <a:rPr lang="en-US" dirty="0" smtClean="0"/>
              <a:t>chronic </a:t>
            </a:r>
            <a:r>
              <a:rPr lang="de-DE" dirty="0" smtClean="0"/>
              <a:t>osteomyelitis</a:t>
            </a:r>
            <a:r>
              <a:rPr lang="de-DE" dirty="0"/>
              <a:t>. Am J Med 1987; 83:218-23</a:t>
            </a:r>
            <a:endParaRPr lang="pt-BR" dirty="0"/>
          </a:p>
          <a:p>
            <a:pPr marL="274320" indent="-274320" fontAlgn="auto">
              <a:spcBef>
                <a:spcPts val="580"/>
              </a:spcBef>
              <a:spcAft>
                <a:spcPts val="0"/>
              </a:spcAft>
              <a:buFont typeface="Wingdings 2"/>
              <a:buChar char=""/>
              <a:defRPr/>
            </a:pPr>
            <a:endParaRPr lang="pt-BR"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ítulo 1"/>
          <p:cNvSpPr>
            <a:spLocks noGrp="1"/>
          </p:cNvSpPr>
          <p:nvPr>
            <p:ph type="title"/>
          </p:nvPr>
        </p:nvSpPr>
        <p:spPr/>
        <p:txBody>
          <a:bodyPr/>
          <a:lstStyle/>
          <a:p>
            <a:r>
              <a:rPr lang="pt-BR" altLang="pt-BR" smtClean="0"/>
              <a:t>Referências</a:t>
            </a:r>
          </a:p>
        </p:txBody>
      </p:sp>
      <p:sp>
        <p:nvSpPr>
          <p:cNvPr id="3" name="Espaço Reservado para Conteúdo 2"/>
          <p:cNvSpPr>
            <a:spLocks noGrp="1"/>
          </p:cNvSpPr>
          <p:nvPr>
            <p:ph sz="quarter" idx="1"/>
          </p:nvPr>
        </p:nvSpPr>
        <p:spPr/>
        <p:txBody>
          <a:bodyPr>
            <a:normAutofit fontScale="92500" lnSpcReduction="20000"/>
          </a:bodyPr>
          <a:lstStyle/>
          <a:p>
            <a:pPr marL="274320" indent="-274320" fontAlgn="auto">
              <a:spcBef>
                <a:spcPts val="580"/>
              </a:spcBef>
              <a:spcAft>
                <a:spcPts val="0"/>
              </a:spcAft>
              <a:buFont typeface="Wingdings 2"/>
              <a:buChar char=""/>
              <a:defRPr/>
            </a:pPr>
            <a:r>
              <a:rPr lang="en-US" dirty="0"/>
              <a:t>17 </a:t>
            </a:r>
            <a:r>
              <a:rPr lang="en-US" dirty="0" err="1"/>
              <a:t>Unkila-Kallio</a:t>
            </a:r>
            <a:r>
              <a:rPr lang="en-US" dirty="0"/>
              <a:t> L, </a:t>
            </a:r>
            <a:r>
              <a:rPr lang="en-US" dirty="0" err="1"/>
              <a:t>Kallio</a:t>
            </a:r>
            <a:r>
              <a:rPr lang="en-US" dirty="0"/>
              <a:t> M, </a:t>
            </a:r>
            <a:r>
              <a:rPr lang="en-US" dirty="0" err="1"/>
              <a:t>Peltola</a:t>
            </a:r>
            <a:r>
              <a:rPr lang="en-US" dirty="0"/>
              <a:t> H. The usefulness of </a:t>
            </a:r>
            <a:r>
              <a:rPr lang="en-US" dirty="0" smtClean="0"/>
              <a:t>C-reactive protein </a:t>
            </a:r>
            <a:r>
              <a:rPr lang="en-US" dirty="0"/>
              <a:t>levels in the </a:t>
            </a:r>
            <a:r>
              <a:rPr lang="en-US" dirty="0" err="1"/>
              <a:t>identifi</a:t>
            </a:r>
            <a:r>
              <a:rPr lang="en-US" dirty="0"/>
              <a:t> cation of concurrent </a:t>
            </a:r>
            <a:r>
              <a:rPr lang="en-US" dirty="0" smtClean="0"/>
              <a:t>septic arthritis </a:t>
            </a:r>
            <a:r>
              <a:rPr lang="en-US" dirty="0"/>
              <a:t>in children who have acute </a:t>
            </a:r>
            <a:r>
              <a:rPr lang="en-US" dirty="0" err="1"/>
              <a:t>hematogenous</a:t>
            </a:r>
            <a:r>
              <a:rPr lang="en-US" dirty="0"/>
              <a:t> </a:t>
            </a:r>
            <a:r>
              <a:rPr lang="en-US" dirty="0" smtClean="0"/>
              <a:t>osteomyelitis. J </a:t>
            </a:r>
            <a:r>
              <a:rPr lang="en-US" dirty="0"/>
              <a:t>Bone and Joint </a:t>
            </a:r>
            <a:r>
              <a:rPr lang="en-US" dirty="0" err="1"/>
              <a:t>Surg</a:t>
            </a:r>
            <a:r>
              <a:rPr lang="en-US" dirty="0"/>
              <a:t> 1994; 6:848-53.</a:t>
            </a:r>
          </a:p>
          <a:p>
            <a:pPr marL="274320" indent="-274320" fontAlgn="auto">
              <a:spcBef>
                <a:spcPts val="580"/>
              </a:spcBef>
              <a:spcAft>
                <a:spcPts val="0"/>
              </a:spcAft>
              <a:buFont typeface="Wingdings 2"/>
              <a:buChar char=""/>
              <a:defRPr/>
            </a:pPr>
            <a:r>
              <a:rPr lang="en-US" dirty="0"/>
              <a:t>18. </a:t>
            </a:r>
            <a:r>
              <a:rPr lang="en-US" dirty="0" err="1"/>
              <a:t>Roine</a:t>
            </a:r>
            <a:r>
              <a:rPr lang="en-US" dirty="0"/>
              <a:t> I, </a:t>
            </a:r>
            <a:r>
              <a:rPr lang="en-US" dirty="0" err="1"/>
              <a:t>Arguedas</a:t>
            </a:r>
            <a:r>
              <a:rPr lang="en-US" dirty="0"/>
              <a:t> A, </a:t>
            </a:r>
            <a:r>
              <a:rPr lang="en-US" dirty="0" err="1"/>
              <a:t>Faingezicht</a:t>
            </a:r>
            <a:r>
              <a:rPr lang="en-US" dirty="0"/>
              <a:t> </a:t>
            </a:r>
            <a:r>
              <a:rPr lang="en-US" i="1" dirty="0"/>
              <a:t>et al</a:t>
            </a:r>
            <a:r>
              <a:rPr lang="en-US" dirty="0"/>
              <a:t>. Early detection of </a:t>
            </a:r>
            <a:r>
              <a:rPr lang="en-US" dirty="0" smtClean="0"/>
              <a:t>sequela- prone </a:t>
            </a:r>
            <a:r>
              <a:rPr lang="en-US" dirty="0"/>
              <a:t>osteomyelitis in children with use of simple </a:t>
            </a:r>
            <a:r>
              <a:rPr lang="en-US" dirty="0" smtClean="0"/>
              <a:t>clinical and </a:t>
            </a:r>
            <a:r>
              <a:rPr lang="en-US" dirty="0"/>
              <a:t>laboratory criteria. </a:t>
            </a:r>
            <a:r>
              <a:rPr lang="en-US" dirty="0" err="1"/>
              <a:t>Clin</a:t>
            </a:r>
            <a:r>
              <a:rPr lang="en-US" dirty="0"/>
              <a:t> Infect Dis 1997; 2:489-53.</a:t>
            </a:r>
          </a:p>
          <a:p>
            <a:pPr marL="274320" indent="-274320" fontAlgn="auto">
              <a:spcBef>
                <a:spcPts val="580"/>
              </a:spcBef>
              <a:spcAft>
                <a:spcPts val="0"/>
              </a:spcAft>
              <a:buFont typeface="Wingdings 2"/>
              <a:buChar char=""/>
              <a:defRPr/>
            </a:pPr>
            <a:r>
              <a:rPr lang="fr-FR" dirty="0"/>
              <a:t>19. Dessi A, Crisafulli M, Accossu </a:t>
            </a:r>
            <a:r>
              <a:rPr lang="fr-FR" i="1" dirty="0"/>
              <a:t>et al</a:t>
            </a:r>
            <a:r>
              <a:rPr lang="fr-FR" dirty="0"/>
              <a:t>. Osteo-articular </a:t>
            </a:r>
            <a:r>
              <a:rPr lang="fr-FR" dirty="0" smtClean="0"/>
              <a:t>infections </a:t>
            </a:r>
            <a:r>
              <a:rPr lang="en-US" dirty="0" smtClean="0"/>
              <a:t>in </a:t>
            </a:r>
            <a:r>
              <a:rPr lang="en-US" dirty="0"/>
              <a:t>newborns: diagnosis and treatment. J </a:t>
            </a:r>
            <a:r>
              <a:rPr lang="en-US" dirty="0" err="1" smtClean="0"/>
              <a:t>Chemother</a:t>
            </a:r>
            <a:r>
              <a:rPr lang="en-US" dirty="0"/>
              <a:t> </a:t>
            </a:r>
            <a:r>
              <a:rPr lang="pt-BR" dirty="0" smtClean="0"/>
              <a:t>2008</a:t>
            </a:r>
            <a:r>
              <a:rPr lang="pt-BR" dirty="0"/>
              <a:t>; 20:542-50.</a:t>
            </a:r>
          </a:p>
          <a:p>
            <a:pPr marL="274320" indent="-274320" fontAlgn="auto">
              <a:spcBef>
                <a:spcPts val="580"/>
              </a:spcBef>
              <a:spcAft>
                <a:spcPts val="0"/>
              </a:spcAft>
              <a:buFont typeface="Wingdings 2"/>
              <a:buChar char=""/>
              <a:defRPr/>
            </a:pPr>
            <a:r>
              <a:rPr lang="it-IT" dirty="0"/>
              <a:t>20. Korakaki E, Aligizakis A, Manoura A </a:t>
            </a:r>
            <a:r>
              <a:rPr lang="it-IT" i="1" dirty="0"/>
              <a:t>et al</a:t>
            </a:r>
            <a:r>
              <a:rPr lang="it-IT" dirty="0"/>
              <a:t>. </a:t>
            </a:r>
            <a:r>
              <a:rPr lang="it-IT" dirty="0" smtClean="0"/>
              <a:t>Methicillin-resistant </a:t>
            </a:r>
            <a:r>
              <a:rPr lang="pt-BR" i="1" dirty="0" err="1" smtClean="0"/>
              <a:t>Staphylococus</a:t>
            </a:r>
            <a:r>
              <a:rPr lang="pt-BR" i="1" dirty="0" smtClean="0"/>
              <a:t> </a:t>
            </a:r>
            <a:r>
              <a:rPr lang="pt-BR" i="1" dirty="0"/>
              <a:t>aureus </a:t>
            </a:r>
            <a:r>
              <a:rPr lang="pt-BR" dirty="0" err="1"/>
              <a:t>osteomielitis</a:t>
            </a:r>
            <a:r>
              <a:rPr lang="pt-BR" dirty="0"/>
              <a:t> </a:t>
            </a:r>
            <a:r>
              <a:rPr lang="pt-BR" dirty="0" err="1"/>
              <a:t>and</a:t>
            </a:r>
            <a:r>
              <a:rPr lang="pt-BR" dirty="0"/>
              <a:t> </a:t>
            </a:r>
            <a:r>
              <a:rPr lang="pt-BR" dirty="0" err="1"/>
              <a:t>septic</a:t>
            </a:r>
            <a:r>
              <a:rPr lang="pt-BR" dirty="0"/>
              <a:t> </a:t>
            </a:r>
            <a:r>
              <a:rPr lang="pt-BR" dirty="0" err="1"/>
              <a:t>arthritis</a:t>
            </a:r>
            <a:r>
              <a:rPr lang="pt-BR" dirty="0"/>
              <a:t> </a:t>
            </a:r>
            <a:r>
              <a:rPr lang="pt-BR" dirty="0" smtClean="0"/>
              <a:t>in </a:t>
            </a:r>
            <a:r>
              <a:rPr lang="en-US" dirty="0" smtClean="0"/>
              <a:t>neonates</a:t>
            </a:r>
            <a:r>
              <a:rPr lang="en-US" dirty="0"/>
              <a:t>: diagnosis and treatment. JPN J Infect Dis </a:t>
            </a:r>
            <a:r>
              <a:rPr lang="en-US" dirty="0" smtClean="0"/>
              <a:t>2007; </a:t>
            </a:r>
            <a:r>
              <a:rPr lang="pt-BR" dirty="0" smtClean="0"/>
              <a:t>60:129-31</a:t>
            </a:r>
            <a:r>
              <a:rPr lang="pt-BR" dirty="0"/>
              <a:t>.</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1"/>
          </p:nvPr>
        </p:nvSpPr>
        <p:spPr/>
        <p:txBody>
          <a:bodyPr>
            <a:normAutofit fontScale="62500" lnSpcReduction="20000"/>
          </a:bodyPr>
          <a:lstStyle/>
          <a:p>
            <a:pPr marL="274320" indent="-274320" fontAlgn="auto">
              <a:spcBef>
                <a:spcPts val="580"/>
              </a:spcBef>
              <a:spcAft>
                <a:spcPts val="0"/>
              </a:spcAft>
              <a:buFont typeface="Wingdings 2"/>
              <a:buChar char=""/>
              <a:defRPr/>
            </a:pPr>
            <a:r>
              <a:rPr lang="pt-BR" dirty="0"/>
              <a:t>21. </a:t>
            </a:r>
            <a:r>
              <a:rPr lang="pt-BR" dirty="0" err="1"/>
              <a:t>Peltola</a:t>
            </a:r>
            <a:r>
              <a:rPr lang="pt-BR" dirty="0"/>
              <a:t> H, </a:t>
            </a:r>
            <a:r>
              <a:rPr lang="pt-BR" dirty="0" err="1"/>
              <a:t>Paakkonen</a:t>
            </a:r>
            <a:r>
              <a:rPr lang="pt-BR" dirty="0"/>
              <a:t> M, </a:t>
            </a:r>
            <a:r>
              <a:rPr lang="pt-BR" dirty="0" err="1"/>
              <a:t>Kallio</a:t>
            </a:r>
            <a:r>
              <a:rPr lang="pt-BR" dirty="0"/>
              <a:t> </a:t>
            </a:r>
            <a:r>
              <a:rPr lang="pt-BR" i="1" dirty="0"/>
              <a:t>et al</a:t>
            </a:r>
            <a:r>
              <a:rPr lang="pt-BR" dirty="0"/>
              <a:t>. </a:t>
            </a:r>
            <a:r>
              <a:rPr lang="pt-BR" dirty="0" err="1"/>
              <a:t>Prospective</a:t>
            </a:r>
            <a:r>
              <a:rPr lang="pt-BR" dirty="0"/>
              <a:t>, </a:t>
            </a:r>
            <a:r>
              <a:rPr lang="pt-BR" dirty="0" err="1" smtClean="0"/>
              <a:t>randomized</a:t>
            </a:r>
            <a:r>
              <a:rPr lang="pt-BR" dirty="0"/>
              <a:t> </a:t>
            </a:r>
            <a:r>
              <a:rPr lang="en-US" dirty="0" smtClean="0"/>
              <a:t>trial </a:t>
            </a:r>
            <a:r>
              <a:rPr lang="en-US" dirty="0"/>
              <a:t>of 10 days versus 30 days of antimicrobial treatment, including</a:t>
            </a:r>
          </a:p>
          <a:p>
            <a:pPr marL="274320" indent="-274320" fontAlgn="auto">
              <a:spcBef>
                <a:spcPts val="580"/>
              </a:spcBef>
              <a:spcAft>
                <a:spcPts val="0"/>
              </a:spcAft>
              <a:buFont typeface="Wingdings 2"/>
              <a:buChar char=""/>
              <a:defRPr/>
            </a:pPr>
            <a:r>
              <a:rPr lang="en-US" dirty="0"/>
              <a:t>a short term course of parenteral therapy, for </a:t>
            </a:r>
            <a:r>
              <a:rPr lang="en-US" dirty="0" smtClean="0"/>
              <a:t>childhood septic </a:t>
            </a:r>
            <a:r>
              <a:rPr lang="en-US" dirty="0"/>
              <a:t>arthritis. CID 2009; 48:1201-10.</a:t>
            </a:r>
          </a:p>
          <a:p>
            <a:pPr marL="274320" indent="-274320" fontAlgn="auto">
              <a:spcBef>
                <a:spcPts val="580"/>
              </a:spcBef>
              <a:spcAft>
                <a:spcPts val="0"/>
              </a:spcAft>
              <a:buFont typeface="Wingdings 2"/>
              <a:buChar char=""/>
              <a:defRPr/>
            </a:pPr>
            <a:r>
              <a:rPr lang="pt-BR" dirty="0"/>
              <a:t>22. </a:t>
            </a:r>
            <a:r>
              <a:rPr lang="pt-BR" dirty="0" err="1"/>
              <a:t>Jagodzinski</a:t>
            </a:r>
            <a:r>
              <a:rPr lang="pt-BR" dirty="0"/>
              <a:t> NA, </a:t>
            </a:r>
            <a:r>
              <a:rPr lang="pt-BR" dirty="0" err="1"/>
              <a:t>Kanwar</a:t>
            </a:r>
            <a:r>
              <a:rPr lang="pt-BR" dirty="0"/>
              <a:t> R, Graham K, </a:t>
            </a:r>
            <a:r>
              <a:rPr lang="pt-BR" dirty="0" err="1"/>
              <a:t>Bache</a:t>
            </a:r>
            <a:r>
              <a:rPr lang="pt-BR" dirty="0"/>
              <a:t> CE. </a:t>
            </a:r>
            <a:r>
              <a:rPr lang="pt-BR" dirty="0" err="1" smtClean="0"/>
              <a:t>Prospective</a:t>
            </a:r>
            <a:r>
              <a:rPr lang="pt-BR" dirty="0"/>
              <a:t> </a:t>
            </a:r>
            <a:r>
              <a:rPr lang="en-US" dirty="0" smtClean="0"/>
              <a:t>evaluation </a:t>
            </a:r>
            <a:r>
              <a:rPr lang="en-US" dirty="0"/>
              <a:t>of a shortened regimen of treatment for acute </a:t>
            </a:r>
            <a:r>
              <a:rPr lang="en-US" dirty="0" smtClean="0"/>
              <a:t>osteomyelitis and </a:t>
            </a:r>
            <a:r>
              <a:rPr lang="en-US" dirty="0"/>
              <a:t>septic arthritis in children. J </a:t>
            </a:r>
            <a:r>
              <a:rPr lang="en-US" dirty="0" err="1"/>
              <a:t>Pediatr</a:t>
            </a:r>
            <a:r>
              <a:rPr lang="en-US" dirty="0"/>
              <a:t> </a:t>
            </a:r>
            <a:r>
              <a:rPr lang="en-US" dirty="0" err="1" smtClean="0"/>
              <a:t>Orthop</a:t>
            </a:r>
            <a:r>
              <a:rPr lang="en-US" dirty="0"/>
              <a:t> </a:t>
            </a:r>
            <a:r>
              <a:rPr lang="pt-BR" dirty="0" smtClean="0"/>
              <a:t>2009</a:t>
            </a:r>
            <a:r>
              <a:rPr lang="pt-BR" dirty="0"/>
              <a:t>; 9:518-25.</a:t>
            </a:r>
          </a:p>
          <a:p>
            <a:pPr marL="274320" indent="-274320" fontAlgn="auto">
              <a:spcBef>
                <a:spcPts val="580"/>
              </a:spcBef>
              <a:spcAft>
                <a:spcPts val="0"/>
              </a:spcAft>
              <a:buFont typeface="Wingdings 2"/>
              <a:buChar char=""/>
              <a:defRPr/>
            </a:pPr>
            <a:r>
              <a:rPr lang="en-US" dirty="0"/>
              <a:t>23. </a:t>
            </a:r>
            <a:r>
              <a:rPr lang="en-US" dirty="0" err="1"/>
              <a:t>Ceroni</a:t>
            </a:r>
            <a:r>
              <a:rPr lang="en-US" dirty="0"/>
              <a:t> D, </a:t>
            </a:r>
            <a:r>
              <a:rPr lang="en-US" dirty="0" err="1"/>
              <a:t>Regusci</a:t>
            </a:r>
            <a:r>
              <a:rPr lang="en-US" dirty="0"/>
              <a:t> M, </a:t>
            </a:r>
            <a:r>
              <a:rPr lang="en-US" dirty="0" err="1"/>
              <a:t>Pazos</a:t>
            </a:r>
            <a:r>
              <a:rPr lang="en-US" dirty="0"/>
              <a:t> JM </a:t>
            </a:r>
            <a:r>
              <a:rPr lang="en-US" i="1" dirty="0"/>
              <a:t>et al</a:t>
            </a:r>
            <a:r>
              <a:rPr lang="en-US" dirty="0"/>
              <a:t>. Risk and complications </a:t>
            </a:r>
            <a:r>
              <a:rPr lang="en-US" dirty="0" smtClean="0"/>
              <a:t>of prolonged </a:t>
            </a:r>
            <a:r>
              <a:rPr lang="en-US" dirty="0"/>
              <a:t>parenteral antibiotic treatment in children with </a:t>
            </a:r>
            <a:r>
              <a:rPr lang="en-US" dirty="0" smtClean="0"/>
              <a:t>acute </a:t>
            </a:r>
            <a:r>
              <a:rPr lang="en-US" dirty="0" err="1" smtClean="0"/>
              <a:t>osteoarticular</a:t>
            </a:r>
            <a:r>
              <a:rPr lang="en-US" dirty="0" smtClean="0"/>
              <a:t> </a:t>
            </a:r>
            <a:r>
              <a:rPr lang="en-US" dirty="0"/>
              <a:t>infections. Act </a:t>
            </a:r>
            <a:r>
              <a:rPr lang="en-US" dirty="0" err="1"/>
              <a:t>Orthop</a:t>
            </a:r>
            <a:r>
              <a:rPr lang="en-US" dirty="0"/>
              <a:t> </a:t>
            </a:r>
            <a:r>
              <a:rPr lang="en-US" dirty="0" err="1"/>
              <a:t>Belg</a:t>
            </a:r>
            <a:r>
              <a:rPr lang="en-US" dirty="0"/>
              <a:t> 2003; 69:400-4.</a:t>
            </a:r>
          </a:p>
          <a:p>
            <a:pPr marL="274320" indent="-274320" fontAlgn="auto">
              <a:spcBef>
                <a:spcPts val="580"/>
              </a:spcBef>
              <a:spcAft>
                <a:spcPts val="0"/>
              </a:spcAft>
              <a:buFont typeface="Wingdings 2"/>
              <a:buChar char=""/>
              <a:defRPr/>
            </a:pPr>
            <a:r>
              <a:rPr lang="en-US" dirty="0"/>
              <a:t>24. Nelson JD. The bacterial etiology an antibiotic management of </a:t>
            </a:r>
            <a:r>
              <a:rPr lang="en-US" dirty="0" smtClean="0"/>
              <a:t>septic arthritis </a:t>
            </a:r>
            <a:r>
              <a:rPr lang="en-US" dirty="0"/>
              <a:t>in infants and children. Pediatrics 1972; 50:437-40.</a:t>
            </a:r>
          </a:p>
          <a:p>
            <a:pPr marL="274320" indent="-274320" fontAlgn="auto">
              <a:spcBef>
                <a:spcPts val="580"/>
              </a:spcBef>
              <a:spcAft>
                <a:spcPts val="0"/>
              </a:spcAft>
              <a:buFont typeface="Wingdings 2"/>
              <a:buChar char=""/>
              <a:defRPr/>
            </a:pPr>
            <a:r>
              <a:rPr lang="en-US" dirty="0"/>
              <a:t>25. Kim H, </a:t>
            </a:r>
            <a:r>
              <a:rPr lang="en-US" dirty="0" err="1"/>
              <a:t>Alman</a:t>
            </a:r>
            <a:r>
              <a:rPr lang="en-US" dirty="0"/>
              <a:t> B, Cole W. A Shortened course of parenteral </a:t>
            </a:r>
            <a:r>
              <a:rPr lang="en-US" dirty="0" smtClean="0"/>
              <a:t>antibiotic therapy </a:t>
            </a:r>
            <a:r>
              <a:rPr lang="en-US" dirty="0"/>
              <a:t>in de management of acute septic arthritis of the </a:t>
            </a:r>
            <a:r>
              <a:rPr lang="en-US" dirty="0" smtClean="0"/>
              <a:t>hip. Journal </a:t>
            </a:r>
            <a:r>
              <a:rPr lang="en-US" dirty="0"/>
              <a:t>of Pediatric </a:t>
            </a:r>
            <a:r>
              <a:rPr lang="en-US" dirty="0" err="1"/>
              <a:t>Orthopaedics</a:t>
            </a:r>
            <a:r>
              <a:rPr lang="en-US" dirty="0"/>
              <a:t> 2000; 20:44-47.</a:t>
            </a:r>
          </a:p>
          <a:p>
            <a:pPr marL="274320" indent="-274320" fontAlgn="auto">
              <a:spcBef>
                <a:spcPts val="580"/>
              </a:spcBef>
              <a:spcAft>
                <a:spcPts val="0"/>
              </a:spcAft>
              <a:buFont typeface="Wingdings 2"/>
              <a:buChar char=""/>
              <a:defRPr/>
            </a:pPr>
            <a:r>
              <a:rPr lang="pt-BR" dirty="0"/>
              <a:t>26. </a:t>
            </a:r>
            <a:r>
              <a:rPr lang="pt-BR" dirty="0" err="1"/>
              <a:t>Dagan</a:t>
            </a:r>
            <a:r>
              <a:rPr lang="pt-BR" dirty="0"/>
              <a:t> R, </a:t>
            </a:r>
            <a:r>
              <a:rPr lang="pt-BR" dirty="0" err="1"/>
              <a:t>Jacobs</a:t>
            </a:r>
            <a:r>
              <a:rPr lang="pt-BR" dirty="0"/>
              <a:t> RF. Management </a:t>
            </a:r>
            <a:r>
              <a:rPr lang="pt-BR" dirty="0" err="1"/>
              <a:t>of</a:t>
            </a:r>
            <a:r>
              <a:rPr lang="pt-BR" dirty="0"/>
              <a:t> </a:t>
            </a:r>
            <a:r>
              <a:rPr lang="pt-BR" dirty="0" err="1"/>
              <a:t>acute</a:t>
            </a:r>
            <a:r>
              <a:rPr lang="pt-BR" dirty="0"/>
              <a:t> </a:t>
            </a:r>
            <a:r>
              <a:rPr lang="pt-BR" dirty="0" err="1"/>
              <a:t>hematogenous</a:t>
            </a:r>
            <a:r>
              <a:rPr lang="pt-BR" dirty="0"/>
              <a:t> </a:t>
            </a:r>
            <a:r>
              <a:rPr lang="pt-BR" dirty="0" err="1"/>
              <a:t>osteomyelitis</a:t>
            </a:r>
            <a:endParaRPr lang="pt-BR" dirty="0"/>
          </a:p>
          <a:p>
            <a:pPr marL="274320" indent="-274320" fontAlgn="auto">
              <a:spcBef>
                <a:spcPts val="580"/>
              </a:spcBef>
              <a:spcAft>
                <a:spcPts val="0"/>
              </a:spcAft>
              <a:buFont typeface="Wingdings 2"/>
              <a:buChar char=""/>
              <a:defRPr/>
            </a:pPr>
            <a:r>
              <a:rPr lang="en-US" dirty="0"/>
              <a:t>and septic arthritis in pediatric patient. </a:t>
            </a:r>
            <a:r>
              <a:rPr lang="en-US" dirty="0" err="1"/>
              <a:t>Pediatr</a:t>
            </a:r>
            <a:r>
              <a:rPr lang="en-US" dirty="0"/>
              <a:t> Infect Dis </a:t>
            </a:r>
            <a:r>
              <a:rPr lang="en-US" dirty="0" smtClean="0"/>
              <a:t>J </a:t>
            </a:r>
            <a:r>
              <a:rPr lang="pt-BR" dirty="0" smtClean="0"/>
              <a:t>1995</a:t>
            </a:r>
            <a:r>
              <a:rPr lang="pt-BR" dirty="0"/>
              <a:t>; 14:40-4.</a:t>
            </a:r>
          </a:p>
          <a:p>
            <a:pPr marL="274320" indent="-274320" fontAlgn="auto">
              <a:spcBef>
                <a:spcPts val="580"/>
              </a:spcBef>
              <a:spcAft>
                <a:spcPts val="0"/>
              </a:spcAft>
              <a:buFont typeface="Wingdings 2"/>
              <a:buChar char=""/>
              <a:defRPr/>
            </a:pPr>
            <a:r>
              <a:rPr lang="en-US" dirty="0"/>
              <a:t>27. Wang C, Wang S, Yang Y </a:t>
            </a:r>
            <a:r>
              <a:rPr lang="en-US" i="1" dirty="0"/>
              <a:t>et al</a:t>
            </a:r>
            <a:r>
              <a:rPr lang="en-US" dirty="0"/>
              <a:t>. Septic arthritis in children: </a:t>
            </a:r>
            <a:r>
              <a:rPr lang="en-US" dirty="0" smtClean="0"/>
              <a:t>relationship of </a:t>
            </a:r>
            <a:r>
              <a:rPr lang="en-US" dirty="0"/>
              <a:t>causative pathogens, complications, and outcome. </a:t>
            </a:r>
            <a:r>
              <a:rPr lang="en-US" dirty="0" smtClean="0"/>
              <a:t>J </a:t>
            </a:r>
            <a:r>
              <a:rPr lang="pt-BR" dirty="0" err="1" smtClean="0"/>
              <a:t>Microbiol</a:t>
            </a:r>
            <a:r>
              <a:rPr lang="pt-BR" dirty="0" smtClean="0"/>
              <a:t> </a:t>
            </a:r>
            <a:r>
              <a:rPr lang="pt-BR" dirty="0" err="1"/>
              <a:t>Immunol</a:t>
            </a:r>
            <a:r>
              <a:rPr lang="pt-BR" dirty="0"/>
              <a:t> </a:t>
            </a:r>
            <a:r>
              <a:rPr lang="pt-BR" dirty="0" err="1"/>
              <a:t>Infect</a:t>
            </a:r>
            <a:r>
              <a:rPr lang="pt-BR" dirty="0"/>
              <a:t> 2003; 36:41-6.</a:t>
            </a:r>
          </a:p>
          <a:p>
            <a:pPr marL="274320" indent="-274320" fontAlgn="auto">
              <a:spcBef>
                <a:spcPts val="580"/>
              </a:spcBef>
              <a:spcAft>
                <a:spcPts val="0"/>
              </a:spcAft>
              <a:buFont typeface="Wingdings 2"/>
              <a:buChar char=""/>
              <a:defRPr/>
            </a:pPr>
            <a:r>
              <a:rPr lang="pt-BR" dirty="0" smtClean="0"/>
              <a:t>28. </a:t>
            </a:r>
            <a:r>
              <a:rPr lang="pt-BR" dirty="0" err="1" smtClean="0"/>
              <a:t>Narang</a:t>
            </a:r>
            <a:r>
              <a:rPr lang="pt-BR" dirty="0" smtClean="0"/>
              <a:t> A, </a:t>
            </a:r>
            <a:r>
              <a:rPr lang="pt-BR" dirty="0" err="1" smtClean="0"/>
              <a:t>Mukhopadhyay</a:t>
            </a:r>
            <a:r>
              <a:rPr lang="pt-BR" dirty="0" smtClean="0"/>
              <a:t> K, </a:t>
            </a:r>
            <a:r>
              <a:rPr lang="pt-BR" dirty="0" err="1" smtClean="0"/>
              <a:t>Kumar</a:t>
            </a:r>
            <a:r>
              <a:rPr lang="pt-BR" dirty="0" smtClean="0"/>
              <a:t> P </a:t>
            </a:r>
            <a:r>
              <a:rPr lang="pt-BR" i="1" dirty="0" smtClean="0"/>
              <a:t>et al</a:t>
            </a:r>
            <a:r>
              <a:rPr lang="pt-BR" dirty="0" smtClean="0"/>
              <a:t>. </a:t>
            </a:r>
            <a:r>
              <a:rPr lang="pt-BR" dirty="0" err="1" smtClean="0"/>
              <a:t>Bone</a:t>
            </a:r>
            <a:r>
              <a:rPr lang="pt-BR" dirty="0" smtClean="0"/>
              <a:t> </a:t>
            </a:r>
            <a:r>
              <a:rPr lang="pt-BR" dirty="0" err="1" smtClean="0"/>
              <a:t>and</a:t>
            </a:r>
            <a:r>
              <a:rPr lang="pt-BR" dirty="0" smtClean="0"/>
              <a:t> joint </a:t>
            </a:r>
            <a:r>
              <a:rPr lang="pt-BR" dirty="0" err="1" smtClean="0"/>
              <a:t>infection</a:t>
            </a:r>
            <a:r>
              <a:rPr lang="pt-BR" dirty="0" smtClean="0"/>
              <a:t> in </a:t>
            </a:r>
            <a:r>
              <a:rPr lang="pt-BR" dirty="0" err="1" smtClean="0"/>
              <a:t>neonate</a:t>
            </a:r>
            <a:r>
              <a:rPr lang="pt-BR" dirty="0" smtClean="0"/>
              <a:t>. </a:t>
            </a:r>
            <a:r>
              <a:rPr lang="pt-BR" dirty="0" err="1" smtClean="0"/>
              <a:t>Indian</a:t>
            </a:r>
            <a:r>
              <a:rPr lang="pt-BR" dirty="0" smtClean="0"/>
              <a:t> J </a:t>
            </a:r>
            <a:r>
              <a:rPr lang="pt-BR" dirty="0" err="1" smtClean="0"/>
              <a:t>Pediatr</a:t>
            </a:r>
            <a:r>
              <a:rPr lang="pt-BR" dirty="0" smtClean="0"/>
              <a:t> 1998; 65:461-4.</a:t>
            </a:r>
            <a:endParaRPr lang="pt-BR"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p:cNvSpPr>
          <p:nvPr>
            <p:ph type="title"/>
          </p:nvPr>
        </p:nvSpPr>
        <p:spPr>
          <a:xfrm>
            <a:off x="611188" y="765175"/>
            <a:ext cx="7772400" cy="1143000"/>
          </a:xfrm>
        </p:spPr>
        <p:txBody>
          <a:bodyPr/>
          <a:lstStyle/>
          <a:p>
            <a:pPr algn="ctr"/>
            <a:r>
              <a:rPr lang="pt-BR" altLang="pt-BR" sz="3600" smtClean="0">
                <a:solidFill>
                  <a:srgbClr val="0000FF"/>
                </a:solidFill>
              </a:rPr>
              <a:t>Nota do Editor do site, Dr. Paulo R. Margotto. Consultem também! ESTUDANDO Juntos! Online Sempre!</a:t>
            </a:r>
          </a:p>
        </p:txBody>
      </p:sp>
      <p:sp>
        <p:nvSpPr>
          <p:cNvPr id="55299" name="Rectangle 3"/>
          <p:cNvSpPr>
            <a:spLocks noGrp="1"/>
          </p:cNvSpPr>
          <p:nvPr>
            <p:ph type="body" idx="1"/>
          </p:nvPr>
        </p:nvSpPr>
        <p:spPr>
          <a:xfrm>
            <a:off x="900113" y="1916113"/>
            <a:ext cx="7772400" cy="4572000"/>
          </a:xfrm>
        </p:spPr>
        <p:txBody>
          <a:bodyPr/>
          <a:lstStyle/>
          <a:p>
            <a:pPr algn="ctr"/>
            <a:r>
              <a:rPr lang="pt-BR" altLang="pt-BR" sz="2000" b="1" smtClean="0">
                <a:solidFill>
                  <a:srgbClr val="FF3399"/>
                </a:solidFill>
              </a:rPr>
              <a:t>Associação do baio peso e prematuro com osteoartrite de quadril</a:t>
            </a:r>
          </a:p>
          <a:p>
            <a:pPr algn="ctr"/>
            <a:r>
              <a:rPr lang="pt-BR" altLang="pt-BR" sz="2000" b="1" smtClean="0">
                <a:solidFill>
                  <a:srgbClr val="FF3399"/>
                </a:solidFill>
              </a:rPr>
              <a:t>Atrite séptica em crianças &lt;3 meses</a:t>
            </a:r>
          </a:p>
          <a:p>
            <a:pPr algn="ctr"/>
            <a:r>
              <a:rPr lang="pt-BR" altLang="pt-BR" sz="2000" b="1" smtClean="0">
                <a:solidFill>
                  <a:srgbClr val="FF3399"/>
                </a:solidFill>
              </a:rPr>
              <a:t>Artrite séptica em um recém-nascido de 10 dias</a:t>
            </a:r>
          </a:p>
          <a:p>
            <a:pPr algn="ctr"/>
            <a:endParaRPr lang="pt-BR" altLang="pt-BR" sz="2000" b="1" smtClean="0">
              <a:solidFill>
                <a:srgbClr val="FF3399"/>
              </a:solidFill>
            </a:endParaRPr>
          </a:p>
        </p:txBody>
      </p:sp>
      <p:sp>
        <p:nvSpPr>
          <p:cNvPr id="55301" name="Text Box 5"/>
          <p:cNvSpPr txBox="1">
            <a:spLocks noChangeArrowheads="1"/>
          </p:cNvSpPr>
          <p:nvPr/>
        </p:nvSpPr>
        <p:spPr bwMode="auto">
          <a:xfrm>
            <a:off x="1403350" y="6021388"/>
            <a:ext cx="671512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pt-BR" altLang="pt-BR" b="1">
                <a:solidFill>
                  <a:srgbClr val="0000FF"/>
                </a:solidFill>
              </a:rPr>
              <a:t>Reunião das 8 horas na Unidade de Neonatologia do HMIB/SES/DF</a:t>
            </a:r>
          </a:p>
          <a:p>
            <a:pPr algn="ctr"/>
            <a:r>
              <a:rPr lang="pt-BR" altLang="pt-BR" b="1">
                <a:solidFill>
                  <a:srgbClr val="0000FF"/>
                </a:solidFill>
              </a:rPr>
              <a:t>19/6/2019</a:t>
            </a:r>
          </a:p>
        </p:txBody>
      </p:sp>
      <p:pic>
        <p:nvPicPr>
          <p:cNvPr id="55302" name="Picture 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63713" y="3141663"/>
            <a:ext cx="5903912" cy="287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p:cNvSpPr>
          <p:nvPr>
            <p:ph type="title"/>
          </p:nvPr>
        </p:nvSpPr>
        <p:spPr/>
        <p:txBody>
          <a:bodyPr/>
          <a:lstStyle/>
          <a:p>
            <a:pPr algn="ctr"/>
            <a:r>
              <a:rPr lang="pt-BR" altLang="pt-BR" sz="2400" b="1" smtClean="0">
                <a:solidFill>
                  <a:srgbClr val="FF3399"/>
                </a:solidFill>
              </a:rPr>
              <a:t>O baixo peso ao nascer e o nascimento prematuro podem estar associados a uma carga significativa de osteoartrite do quadril? Uma revisão sistemática</a:t>
            </a:r>
          </a:p>
        </p:txBody>
      </p:sp>
      <p:sp>
        <p:nvSpPr>
          <p:cNvPr id="53251" name="Rectangle 3"/>
          <p:cNvSpPr>
            <a:spLocks noGrp="1"/>
          </p:cNvSpPr>
          <p:nvPr>
            <p:ph type="body" idx="1"/>
          </p:nvPr>
        </p:nvSpPr>
        <p:spPr>
          <a:xfrm>
            <a:off x="900113" y="2286000"/>
            <a:ext cx="7772400" cy="4572000"/>
          </a:xfrm>
        </p:spPr>
        <p:txBody>
          <a:bodyPr/>
          <a:lstStyle/>
          <a:p>
            <a:pPr>
              <a:buFont typeface="Wingdings 2" panose="05020102010507070707" pitchFamily="18" charset="2"/>
              <a:buNone/>
            </a:pPr>
            <a:endParaRPr lang="pt-BR" altLang="pt-BR" sz="2200" smtClean="0"/>
          </a:p>
          <a:p>
            <a:pPr algn="ctr">
              <a:buFont typeface="Wingdings 2" panose="05020102010507070707" pitchFamily="18" charset="2"/>
              <a:buNone/>
            </a:pPr>
            <a:r>
              <a:rPr lang="pt-BR" altLang="pt-BR" sz="2200" smtClean="0"/>
              <a:t>Abordagens para a prevenção e tratamento da osteoartrite de quadril (OA) permanecem limitadas. Existem dados recentes que sugerem que o baixo peso ao nascer (BPN) e o nascimento prematuro podem ser fatores de risco para a osteoartrite do quadril. Isso tem o potencial de mudar o atual paradigma da prevenção da osteoartrite do quadril, visando os fatores iniciais da vida. O objetivo desta revisão foi examinar as evidências disponíveis para uma associação de BPN e prematuridade com OA de quadril. As possíveis implicações de custo associadas à artroplastia total do quadril também foram avaliadas.</a:t>
            </a:r>
          </a:p>
          <a:p>
            <a:pPr algn="ctr"/>
            <a:endParaRPr lang="pt-BR" altLang="pt-BR" sz="2200" smtClean="0"/>
          </a:p>
          <a:p>
            <a:pPr>
              <a:buFont typeface="Wingdings 2" panose="05020102010507070707" pitchFamily="18" charset="2"/>
              <a:buNone/>
            </a:pPr>
            <a:r>
              <a:rPr lang="pt-BR" altLang="pt-BR" sz="2200" smtClean="0"/>
              <a:t>     </a:t>
            </a:r>
          </a:p>
        </p:txBody>
      </p:sp>
      <p:sp>
        <p:nvSpPr>
          <p:cNvPr id="53252" name="Rectangle 4"/>
          <p:cNvSpPr>
            <a:spLocks noChangeArrowheads="1"/>
          </p:cNvSpPr>
          <p:nvPr/>
        </p:nvSpPr>
        <p:spPr bwMode="auto">
          <a:xfrm>
            <a:off x="468313" y="1412875"/>
            <a:ext cx="8353425" cy="112871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altLang="pt-BR">
                <a:hlinkClick r:id="rId2"/>
              </a:rPr>
              <a:t>Could low birth weight and preterm birth be associated with significant burden of hip </a:t>
            </a:r>
            <a:r>
              <a:rPr lang="pt-BR" altLang="pt-BR" b="1">
                <a:hlinkClick r:id="rId2"/>
              </a:rPr>
              <a:t>osteoarthritis</a:t>
            </a:r>
            <a:r>
              <a:rPr lang="pt-BR" altLang="pt-BR">
                <a:hlinkClick r:id="rId2"/>
              </a:rPr>
              <a:t>? A systematic review.</a:t>
            </a:r>
            <a:r>
              <a:rPr lang="pt-BR" altLang="pt-BR"/>
              <a:t>Hussain SM, Ackerman IN, Wang Y, Zomer E, Cicuttini FM.Arthritis Res Ther. 2018 Jun 8;20(1):121. doi: 10.1186/s13075-018-1627-7.PMID:</a:t>
            </a:r>
          </a:p>
          <a:p>
            <a:pPr lvl="1" algn="ctr"/>
            <a:r>
              <a:rPr lang="pt-BR" altLang="pt-BR"/>
              <a:t> 29884206. </a:t>
            </a:r>
            <a:r>
              <a:rPr lang="pt-BR" altLang="pt-BR" b="1">
                <a:hlinkClick r:id="rId2"/>
              </a:rPr>
              <a:t>Free PMC Article</a:t>
            </a:r>
            <a:r>
              <a:rPr lang="pt-BR" altLang="pt-BR" b="1"/>
              <a:t>.</a:t>
            </a:r>
            <a:r>
              <a:rPr lang="pt-BR" altLang="pt-BR" u="sng">
                <a:hlinkClick r:id="rId3"/>
              </a:rPr>
              <a:t>Similar articles</a:t>
            </a:r>
            <a:r>
              <a:rPr lang="pt-BR" altLang="pt-BR" u="sng"/>
              <a:t>. </a:t>
            </a:r>
            <a:r>
              <a:rPr lang="pt-BR" altLang="pt-BR" sz="2000" b="1" u="sng">
                <a:solidFill>
                  <a:srgbClr val="0000FF"/>
                </a:solidFill>
              </a:rPr>
              <a:t>Artigo Livre!</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3"/>
          <p:cNvSpPr>
            <a:spLocks noGrp="1"/>
          </p:cNvSpPr>
          <p:nvPr>
            <p:ph type="body" idx="1"/>
          </p:nvPr>
        </p:nvSpPr>
        <p:spPr>
          <a:xfrm>
            <a:off x="395288" y="981075"/>
            <a:ext cx="8507412" cy="5614988"/>
          </a:xfrm>
        </p:spPr>
        <p:txBody>
          <a:bodyPr/>
          <a:lstStyle/>
          <a:p>
            <a:pPr>
              <a:lnSpc>
                <a:spcPct val="80000"/>
              </a:lnSpc>
              <a:buFont typeface="Wingdings 2" panose="05020102010507070707" pitchFamily="18" charset="2"/>
              <a:buNone/>
            </a:pPr>
            <a:r>
              <a:rPr lang="pt-BR" altLang="pt-BR" sz="2000" smtClean="0">
                <a:solidFill>
                  <a:srgbClr val="0000FF"/>
                </a:solidFill>
              </a:rPr>
              <a:t>    </a:t>
            </a:r>
            <a:r>
              <a:rPr lang="pt-BR" altLang="pt-BR" sz="2000" b="1" smtClean="0">
                <a:solidFill>
                  <a:srgbClr val="0000FF"/>
                </a:solidFill>
              </a:rPr>
              <a:t>MÉTODOS:</a:t>
            </a:r>
          </a:p>
          <a:p>
            <a:pPr>
              <a:lnSpc>
                <a:spcPct val="80000"/>
              </a:lnSpc>
            </a:pPr>
            <a:r>
              <a:rPr lang="pt-BR" altLang="pt-BR" sz="2000" smtClean="0"/>
              <a:t>Ovid Medline, EMBASE e Cinahl foram pesquisados ​​até agosto de 2017 usando termos e palavras-chave do MeSH. A qualidade metodológica foi avaliada usando a ferramenta de avaliação da qualidade do </a:t>
            </a:r>
            <a:r>
              <a:rPr lang="pt-BR" altLang="pt-BR" sz="2000" i="1" smtClean="0"/>
              <a:t>National Heart Lung and Blood Institute</a:t>
            </a:r>
            <a:r>
              <a:rPr lang="pt-BR" altLang="pt-BR" sz="2000" smtClean="0"/>
              <a:t> (NHLBI). A síntese das evidências qualitativas foi realizada para resumir os resultados. Os critérios de causalidade de Bradford Hill, incluindo a relação temporal, a consistência, a força da associação, a especificidade, a relação dose-resposta e a analogia foram usados ​​para avaliar a evidência da causa. A modelagem econômica foi usada para calcular a carga econômica potencial associada à artroplastia total do quadril relacionada a nascimento e nascimento prematuro usando dados australianos de 2012 a 2015.</a:t>
            </a:r>
          </a:p>
          <a:p>
            <a:pPr>
              <a:lnSpc>
                <a:spcPct val="80000"/>
              </a:lnSpc>
            </a:pPr>
            <a:endParaRPr lang="pt-BR" altLang="pt-BR" sz="2000" smtClean="0"/>
          </a:p>
          <a:p>
            <a:pPr>
              <a:lnSpc>
                <a:spcPct val="80000"/>
              </a:lnSpc>
              <a:buFont typeface="Wingdings 2" panose="05020102010507070707" pitchFamily="18" charset="2"/>
              <a:buNone/>
            </a:pPr>
            <a:r>
              <a:rPr lang="pt-BR" altLang="pt-BR" sz="2000" smtClean="0"/>
              <a:t>    </a:t>
            </a:r>
            <a:r>
              <a:rPr lang="pt-BR" altLang="pt-BR" sz="2000" b="1" smtClean="0">
                <a:solidFill>
                  <a:srgbClr val="0000FF"/>
                </a:solidFill>
              </a:rPr>
              <a:t>RESULTADOS:</a:t>
            </a:r>
          </a:p>
          <a:p>
            <a:pPr>
              <a:lnSpc>
                <a:spcPct val="80000"/>
              </a:lnSpc>
            </a:pPr>
            <a:r>
              <a:rPr lang="pt-BR" altLang="pt-BR" sz="2000" smtClean="0"/>
              <a:t>Cinco estudos, variando de alta a baixa qualidade, foram incluídos. As anormalidades da forma do osso do quadril examinadas incluíram displasia do quadril do desenvolvimento e quadril imaturo e a osteoartrite do quadril incluiu osteófitos e artroplastia total do quadril. Uma ligação causal entre baixo peso ao nascer ou parto prematuro e osteoartrite do quadril foi encontrada. </a:t>
            </a:r>
            <a:r>
              <a:rPr lang="pt-BR" altLang="pt-BR" sz="2000" b="1" smtClean="0">
                <a:solidFill>
                  <a:srgbClr val="FF0000"/>
                </a:solidFill>
              </a:rPr>
              <a:t>Das 30.477 artroplastias totais de quadril realizadas para osteoartrite de quadril na Austrália em 2015, estimaram-se 5791 nascidos pré-termo e 5273 com baixo peso ao nascer</a:t>
            </a:r>
            <a:r>
              <a:rPr lang="pt-BR" altLang="pt-BR" sz="2000" smtClean="0"/>
              <a:t>. Isso equivale a um potencial custo de artroplastia total do quadril de AU $ 145.136.082 e AU $ 132.150.222 para esses subgrupos, respectivamente.</a:t>
            </a:r>
          </a:p>
          <a:p>
            <a:pPr>
              <a:lnSpc>
                <a:spcPct val="80000"/>
              </a:lnSpc>
            </a:pPr>
            <a:endParaRPr lang="pt-BR" altLang="pt-BR" sz="2000" smtClean="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7" name="Rectangle 3"/>
          <p:cNvSpPr>
            <a:spLocks noGrp="1"/>
          </p:cNvSpPr>
          <p:nvPr>
            <p:ph type="body" idx="1"/>
          </p:nvPr>
        </p:nvSpPr>
        <p:spPr/>
        <p:txBody>
          <a:bodyPr/>
          <a:lstStyle/>
          <a:p>
            <a:r>
              <a:rPr lang="pt-BR" altLang="pt-BR" smtClean="0"/>
              <a:t>Neste estudo, os autores examinaram  a evidência disponível para uma associação entre BPN e parto prematuro, e a evidência de possível causa com base nos critérios de Bradford Hill. </a:t>
            </a:r>
          </a:p>
          <a:p>
            <a:r>
              <a:rPr lang="pt-BR" altLang="pt-BR" smtClean="0"/>
              <a:t>Considerando os dados disponíveis de dois estudos de coorte de alta a boa qualidade e evidências plausíveis de causalidade , há uma forte indicação para apoiar a hipótese de que tanto o BPN quanto o nascimento prematuro são fatores de risco para a osteoartrite do quadril.</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Rectangle 3"/>
          <p:cNvSpPr>
            <a:spLocks noGrp="1"/>
          </p:cNvSpPr>
          <p:nvPr>
            <p:ph type="body" idx="1"/>
          </p:nvPr>
        </p:nvSpPr>
        <p:spPr>
          <a:xfrm>
            <a:off x="179388" y="188913"/>
            <a:ext cx="8785225" cy="6480175"/>
          </a:xfrm>
        </p:spPr>
        <p:txBody>
          <a:bodyPr/>
          <a:lstStyle/>
          <a:p>
            <a:pPr algn="ctr">
              <a:lnSpc>
                <a:spcPct val="80000"/>
              </a:lnSpc>
            </a:pPr>
            <a:r>
              <a:rPr lang="pt-BR" altLang="pt-BR" sz="2200" b="1" smtClean="0">
                <a:solidFill>
                  <a:srgbClr val="0000FF"/>
                </a:solidFill>
              </a:rPr>
              <a:t>A associação entre BPN ou nascimento prematuro e anormalidade óssea do quadril nem sempre foi clara. </a:t>
            </a:r>
          </a:p>
          <a:p>
            <a:pPr>
              <a:lnSpc>
                <a:spcPct val="80000"/>
              </a:lnSpc>
            </a:pPr>
            <a:r>
              <a:rPr lang="pt-BR" altLang="pt-BR" sz="2200" smtClean="0"/>
              <a:t>Houve evidências conflitantes sobre BPN ou nascimento prematuro e anormalidade óssea do quadril em três estudos de baixa qualidade.</a:t>
            </a:r>
          </a:p>
          <a:p>
            <a:pPr>
              <a:lnSpc>
                <a:spcPct val="80000"/>
              </a:lnSpc>
            </a:pPr>
            <a:r>
              <a:rPr lang="pt-BR" altLang="pt-BR" sz="2200" smtClean="0"/>
              <a:t> Um estudo transversal relatou que BPN e parto prematuro estavam associados à deformidade de quadril . Em contraste, o outro estudo transversal e o único estudo caso-controle relataram que não havia relação entre BPN ou parto prematuro, e quadril imaturo e displasia do quadril, respectivamente. </a:t>
            </a:r>
          </a:p>
          <a:p>
            <a:pPr>
              <a:lnSpc>
                <a:spcPct val="80000"/>
              </a:lnSpc>
            </a:pPr>
            <a:r>
              <a:rPr lang="pt-BR" altLang="pt-BR" sz="2200" smtClean="0"/>
              <a:t>Pode haver várias razões para esses achados discordantes. Por exemplo, o estudo que mostrou BPN e parto prematuro foi associado à deformidade do quadril mensurando a deformidade do quadril quando as crianças tinham de 3 a 4 anos de idade, enquanto o outro realizou ultrassonografia para medir o ângulo do quadril preditivo de quadril imaturo preditivo de displasia de quadril em a idade gestacional de 40 semanas, independentemente da semana de nascimento real do participante. </a:t>
            </a:r>
          </a:p>
          <a:p>
            <a:pPr>
              <a:lnSpc>
                <a:spcPct val="80000"/>
              </a:lnSpc>
            </a:pPr>
            <a:r>
              <a:rPr lang="pt-BR" altLang="pt-BR" sz="2200" smtClean="0"/>
              <a:t>Tem sido demonstrado que um número de crianças que progridem para displasia do quadril têm quadris instáveis ​​na infância e, portanto, na maioria dos casos, a displasia é diagnosticada durante a infância tardia . </a:t>
            </a:r>
          </a:p>
          <a:p>
            <a:pPr>
              <a:lnSpc>
                <a:spcPct val="80000"/>
              </a:lnSpc>
            </a:pPr>
            <a:r>
              <a:rPr lang="pt-BR" altLang="pt-BR" sz="2200" smtClean="0"/>
              <a:t>Além disso, não há acordo sobre o que constitui um quadril "anormal" . No estudo de caso-controle, a displasia do quadril foi autorreferida e, portanto, pode ter capturado apenas casos graves  e não conseguiu demonstrar uma associação.</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p:cNvSpPr>
          <p:nvPr>
            <p:ph type="title"/>
          </p:nvPr>
        </p:nvSpPr>
        <p:spPr>
          <a:xfrm>
            <a:off x="827088" y="-171450"/>
            <a:ext cx="7772400" cy="1143000"/>
          </a:xfrm>
        </p:spPr>
        <p:txBody>
          <a:bodyPr/>
          <a:lstStyle/>
          <a:p>
            <a:r>
              <a:rPr lang="pt-BR" altLang="pt-BR" smtClean="0">
                <a:solidFill>
                  <a:srgbClr val="0000FF"/>
                </a:solidFill>
              </a:rPr>
              <a:t>                   CONCLUSÃO</a:t>
            </a:r>
          </a:p>
        </p:txBody>
      </p:sp>
      <p:sp>
        <p:nvSpPr>
          <p:cNvPr id="59395" name="Rectangle 3"/>
          <p:cNvSpPr>
            <a:spLocks noGrp="1"/>
          </p:cNvSpPr>
          <p:nvPr>
            <p:ph type="body" idx="1"/>
          </p:nvPr>
        </p:nvSpPr>
        <p:spPr>
          <a:xfrm>
            <a:off x="611188" y="908050"/>
            <a:ext cx="8353425" cy="5689600"/>
          </a:xfrm>
        </p:spPr>
        <p:txBody>
          <a:bodyPr/>
          <a:lstStyle/>
          <a:p>
            <a:r>
              <a:rPr lang="pt-BR" altLang="pt-BR" sz="2200" smtClean="0"/>
              <a:t>Apesar da falta de estudos de alta qualidade nesta área, os presentes achados sugerem que </a:t>
            </a:r>
            <a:r>
              <a:rPr lang="pt-BR" altLang="pt-BR" sz="2200" b="1" smtClean="0">
                <a:solidFill>
                  <a:srgbClr val="FF0000"/>
                </a:solidFill>
              </a:rPr>
              <a:t>o BPN e o nascimento prematuro são fatores de risco potenciais para anormalidades na forma do osso do quadril e osteoartrite de quadril que requerem artropatia total do quadril na idade adulta.</a:t>
            </a:r>
          </a:p>
          <a:p>
            <a:r>
              <a:rPr lang="pt-BR" altLang="pt-BR" sz="2200" smtClean="0"/>
              <a:t> Com base em nossos cálculos, isso pode ter implicações financeiras substanciais para os sistemas de saúde. Dada a atual falta de tratamento efetivo e estratégias preventivas para a osteoartrite de quadril, essa é uma área em que mais pesquisas são necessárias para reduzir a carga de osteoartrite de quadril. </a:t>
            </a:r>
          </a:p>
          <a:p>
            <a:r>
              <a:rPr lang="pt-BR" altLang="pt-BR" sz="2200" smtClean="0"/>
              <a:t>Por exemplo, </a:t>
            </a:r>
            <a:r>
              <a:rPr lang="pt-BR" altLang="pt-BR" sz="2200" b="1" smtClean="0">
                <a:solidFill>
                  <a:srgbClr val="FF0000"/>
                </a:solidFill>
              </a:rPr>
              <a:t>os indivíduos nascidos pré-termo ou com BPN podem ser identificados como um “grupo de risco” para a osteoartrite  em quadril no estágio final do futuro;</a:t>
            </a:r>
          </a:p>
          <a:p>
            <a:pPr algn="ctr">
              <a:buFont typeface="Wingdings 2" panose="05020102010507070707" pitchFamily="18" charset="2"/>
              <a:buNone/>
            </a:pPr>
            <a:r>
              <a:rPr lang="pt-BR" altLang="pt-BR" sz="2200" smtClean="0"/>
              <a:t> </a:t>
            </a:r>
            <a:r>
              <a:rPr lang="pt-BR" altLang="pt-BR" sz="2200" b="1" smtClean="0">
                <a:solidFill>
                  <a:srgbClr val="0000FF"/>
                </a:solidFill>
              </a:rPr>
              <a:t>Isso permitirá um monitoramento direcionado e intervenções precoces que poderiam potencialmente reduzir o ônus da população com artroplastia de quadril mais tarde na vida</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9" name="Rectangle 3"/>
          <p:cNvSpPr>
            <a:spLocks noGrp="1"/>
          </p:cNvSpPr>
          <p:nvPr>
            <p:ph type="body" idx="1"/>
          </p:nvPr>
        </p:nvSpPr>
        <p:spPr>
          <a:xfrm>
            <a:off x="684213" y="2708275"/>
            <a:ext cx="7772400" cy="4572000"/>
          </a:xfrm>
        </p:spPr>
        <p:txBody>
          <a:bodyPr/>
          <a:lstStyle/>
          <a:p>
            <a:pPr>
              <a:lnSpc>
                <a:spcPct val="80000"/>
              </a:lnSpc>
            </a:pPr>
            <a:r>
              <a:rPr lang="pt-BR" altLang="pt-BR" sz="1700" dirty="0" smtClean="0"/>
              <a:t>Várias modalidades de imagem podem ajudar no  diagnóstico de artrite séptica, e este estudo encontrou várias características </a:t>
            </a:r>
            <a:r>
              <a:rPr lang="pt-BR" altLang="pt-BR" sz="1700" dirty="0" err="1" smtClean="0"/>
              <a:t>radiogáficas</a:t>
            </a:r>
            <a:r>
              <a:rPr lang="pt-BR" altLang="pt-BR" sz="1700" dirty="0" smtClean="0"/>
              <a:t> radiografia positivas que indicam infecção (Figuras 1-2). </a:t>
            </a:r>
          </a:p>
          <a:p>
            <a:pPr>
              <a:lnSpc>
                <a:spcPct val="80000"/>
              </a:lnSpc>
            </a:pPr>
            <a:r>
              <a:rPr lang="pt-BR" altLang="pt-BR" sz="1700" dirty="0" smtClean="0"/>
              <a:t>Entre as características incluem no </a:t>
            </a:r>
            <a:r>
              <a:rPr lang="pt-BR" altLang="pt-BR" sz="1700" b="1" dirty="0" smtClean="0"/>
              <a:t>RX</a:t>
            </a:r>
            <a:r>
              <a:rPr lang="pt-BR" altLang="pt-BR" sz="1700" dirty="0" smtClean="0"/>
              <a:t>: reação periosteal, umeral, erosão da cabeça e </a:t>
            </a:r>
            <a:r>
              <a:rPr lang="pt-BR" altLang="pt-BR" sz="1700" dirty="0" err="1" smtClean="0"/>
              <a:t>subluxação</a:t>
            </a:r>
            <a:r>
              <a:rPr lang="pt-BR" altLang="pt-BR" sz="1700" dirty="0" smtClean="0"/>
              <a:t> do quadril e deslocamento. </a:t>
            </a:r>
          </a:p>
          <a:p>
            <a:pPr>
              <a:lnSpc>
                <a:spcPct val="80000"/>
              </a:lnSpc>
            </a:pPr>
            <a:r>
              <a:rPr lang="pt-BR" altLang="pt-BR" sz="1700" dirty="0" smtClean="0"/>
              <a:t>Na </a:t>
            </a:r>
            <a:r>
              <a:rPr lang="pt-BR" altLang="pt-BR" sz="1700" b="1" dirty="0" smtClean="0"/>
              <a:t>ressonância magnética</a:t>
            </a:r>
            <a:r>
              <a:rPr lang="pt-BR" altLang="pt-BR" sz="1700" dirty="0" smtClean="0"/>
              <a:t>: efusão da articulação envolvida e / ou </a:t>
            </a:r>
            <a:r>
              <a:rPr lang="pt-BR" altLang="pt-BR" sz="1700" dirty="0" err="1" smtClean="0"/>
              <a:t>osteomielite</a:t>
            </a:r>
            <a:r>
              <a:rPr lang="pt-BR" altLang="pt-BR" sz="1700" dirty="0" smtClean="0"/>
              <a:t> adjacente. </a:t>
            </a:r>
          </a:p>
          <a:p>
            <a:pPr>
              <a:lnSpc>
                <a:spcPct val="80000"/>
              </a:lnSpc>
            </a:pPr>
            <a:r>
              <a:rPr lang="pt-BR" altLang="pt-BR" sz="1700" b="1" smtClean="0"/>
              <a:t>Ultrassom: </a:t>
            </a:r>
            <a:r>
              <a:rPr lang="pt-BR" altLang="pt-BR" sz="1700" smtClean="0"/>
              <a:t>o exame é particularmente útil porque Não só confirma ou exclui efusão </a:t>
            </a:r>
            <a:r>
              <a:rPr lang="pt-BR" altLang="pt-BR" sz="1700" smtClean="0"/>
              <a:t>em </a:t>
            </a:r>
            <a:r>
              <a:rPr lang="pt-BR" altLang="pt-BR" sz="1700" smtClean="0"/>
              <a:t>crianças, mas também pode identificar elevação periosteal, erosão cortical ou uma coleção </a:t>
            </a:r>
            <a:r>
              <a:rPr lang="pt-BR" altLang="pt-BR" sz="1700" dirty="0" err="1" smtClean="0"/>
              <a:t>subperióstica</a:t>
            </a:r>
            <a:r>
              <a:rPr lang="pt-BR" altLang="pt-BR" sz="1700" dirty="0" smtClean="0"/>
              <a:t>.(17) </a:t>
            </a:r>
          </a:p>
          <a:p>
            <a:pPr>
              <a:lnSpc>
                <a:spcPct val="80000"/>
              </a:lnSpc>
            </a:pPr>
            <a:r>
              <a:rPr lang="pt-BR" altLang="pt-BR" sz="1700" b="1" dirty="0" smtClean="0">
                <a:solidFill>
                  <a:srgbClr val="0000FF"/>
                </a:solidFill>
              </a:rPr>
              <a:t>A sensibilidade e especificidade relatadas da ultrassonografia para o diagnóstico de artrite do quadril séptico pediátrico é de 86,4% e 89,7%, respectivamente</a:t>
            </a:r>
            <a:r>
              <a:rPr lang="pt-BR" altLang="pt-BR" sz="1700" dirty="0" smtClean="0"/>
              <a:t>.(17) </a:t>
            </a:r>
          </a:p>
          <a:p>
            <a:pPr>
              <a:lnSpc>
                <a:spcPct val="80000"/>
              </a:lnSpc>
            </a:pPr>
            <a:r>
              <a:rPr lang="pt-BR" altLang="pt-BR" sz="1700" dirty="0" smtClean="0"/>
              <a:t>No presente estudo, 7 crianças foram submetidas a ultrassom e 5 resultados mostraram um derrame. </a:t>
            </a:r>
          </a:p>
          <a:p>
            <a:pPr>
              <a:lnSpc>
                <a:spcPct val="80000"/>
              </a:lnSpc>
            </a:pPr>
            <a:r>
              <a:rPr lang="pt-BR" altLang="pt-BR" sz="1700" dirty="0" smtClean="0"/>
              <a:t>Com todas as modalidades de imagens combinadas, apenas 3 pacientes não apresentaram </a:t>
            </a:r>
            <a:r>
              <a:rPr lang="pt-BR" altLang="pt-BR" sz="1700" dirty="0" smtClean="0">
                <a:solidFill>
                  <a:srgbClr val="0000FF"/>
                </a:solidFill>
              </a:rPr>
              <a:t>evidência radiográfica</a:t>
            </a:r>
            <a:r>
              <a:rPr lang="pt-BR" altLang="pt-BR" sz="1700" dirty="0" smtClean="0"/>
              <a:t> de artrite séptica, indicando que este é um meio de diagnóstico bastante robusto, com </a:t>
            </a:r>
            <a:r>
              <a:rPr lang="pt-BR" altLang="pt-BR" sz="1700" dirty="0" smtClean="0">
                <a:solidFill>
                  <a:srgbClr val="0000FF"/>
                </a:solidFill>
              </a:rPr>
              <a:t>78,6% dos estudos</a:t>
            </a:r>
            <a:r>
              <a:rPr lang="pt-BR" altLang="pt-BR" sz="1700" dirty="0" smtClean="0"/>
              <a:t> ajudando a confirmar o diagnóstico</a:t>
            </a:r>
          </a:p>
        </p:txBody>
      </p:sp>
      <p:sp>
        <p:nvSpPr>
          <p:cNvPr id="60422" name="Rectangle 6"/>
          <p:cNvSpPr>
            <a:spLocks noChangeArrowheads="1"/>
          </p:cNvSpPr>
          <p:nvPr/>
        </p:nvSpPr>
        <p:spPr bwMode="auto">
          <a:xfrm>
            <a:off x="323850" y="381000"/>
            <a:ext cx="8640763" cy="2378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eaLnBrk="1" hangingPunct="1"/>
            <a:r>
              <a:rPr lang="pt-BR" altLang="pt-BR" sz="2700" b="1">
                <a:solidFill>
                  <a:srgbClr val="0000FF"/>
                </a:solidFill>
                <a:latin typeface="Lato" panose="020F0502020204030203" pitchFamily="34" charset="0"/>
              </a:rPr>
              <a:t>Artrite s</a:t>
            </a:r>
            <a:r>
              <a:rPr lang="pt-BR" altLang="pt-BR" sz="2700" b="1">
                <a:solidFill>
                  <a:srgbClr val="0000FF"/>
                </a:solidFill>
              </a:rPr>
              <a:t>é</a:t>
            </a:r>
            <a:r>
              <a:rPr lang="pt-BR" altLang="pt-BR" sz="2700" b="1">
                <a:solidFill>
                  <a:srgbClr val="0000FF"/>
                </a:solidFill>
                <a:latin typeface="Lato" panose="020F0502020204030203" pitchFamily="34" charset="0"/>
              </a:rPr>
              <a:t>ptica em crian</a:t>
            </a:r>
            <a:r>
              <a:rPr lang="pt-BR" altLang="pt-BR" sz="2700" b="1">
                <a:solidFill>
                  <a:srgbClr val="0000FF"/>
                </a:solidFill>
              </a:rPr>
              <a:t>ç</a:t>
            </a:r>
            <a:r>
              <a:rPr lang="pt-BR" altLang="pt-BR" sz="2700" b="1">
                <a:solidFill>
                  <a:srgbClr val="0000FF"/>
                </a:solidFill>
                <a:latin typeface="Lato" panose="020F0502020204030203" pitchFamily="34" charset="0"/>
              </a:rPr>
              <a:t>as menores de 3 meses: revisão retrospectiva</a:t>
            </a:r>
          </a:p>
          <a:p>
            <a:pPr algn="ctr" eaLnBrk="1" hangingPunct="1"/>
            <a:endParaRPr lang="pt-BR" altLang="pt-BR" sz="2700" b="1">
              <a:solidFill>
                <a:srgbClr val="0000FF"/>
              </a:solidFill>
              <a:latin typeface="Lato" panose="020F0502020204030203" pitchFamily="34" charset="0"/>
            </a:endParaRPr>
          </a:p>
          <a:p>
            <a:pPr algn="ctr"/>
            <a:endParaRPr lang="pt-BR" altLang="pt-BR" sz="1300" u="sng">
              <a:solidFill>
                <a:srgbClr val="0000FF"/>
              </a:solidFill>
              <a:ea typeface="Source Sans Pro"/>
              <a:cs typeface="Source Sans Pro"/>
            </a:endParaRPr>
          </a:p>
          <a:p>
            <a:pPr algn="ctr"/>
            <a:endParaRPr lang="pt-BR" altLang="pt-BR" sz="1300" u="sng">
              <a:solidFill>
                <a:srgbClr val="424242"/>
              </a:solidFill>
              <a:ea typeface="Source Sans Pro"/>
              <a:cs typeface="Source Sans Pro"/>
            </a:endParaRPr>
          </a:p>
          <a:p>
            <a:pPr algn="ctr"/>
            <a:endParaRPr lang="pt-BR" altLang="pt-BR" sz="1300" u="sng">
              <a:solidFill>
                <a:srgbClr val="424242"/>
              </a:solidFill>
              <a:ea typeface="Source Sans Pro"/>
              <a:cs typeface="Source Sans Pro"/>
            </a:endParaRPr>
          </a:p>
          <a:p>
            <a:pPr algn="ctr"/>
            <a:r>
              <a:rPr lang="pt-BR" altLang="pt-BR">
                <a:solidFill>
                  <a:srgbClr val="424242"/>
                </a:solidFill>
                <a:ea typeface="Source Sans Pro"/>
                <a:cs typeface="Source Sans Pro"/>
              </a:rPr>
              <a:t>Apresentação: Marcos Vinícius.(R3 em Neonatologia HMIB/SES/DF.</a:t>
            </a:r>
            <a:br>
              <a:rPr lang="pt-BR" altLang="pt-BR">
                <a:solidFill>
                  <a:srgbClr val="424242"/>
                </a:solidFill>
                <a:ea typeface="Source Sans Pro"/>
                <a:cs typeface="Source Sans Pro"/>
              </a:rPr>
            </a:br>
            <a:r>
              <a:rPr lang="pt-BR" altLang="pt-BR">
                <a:solidFill>
                  <a:srgbClr val="424242"/>
                </a:solidFill>
                <a:ea typeface="Source Sans Pro"/>
                <a:cs typeface="Source Sans Pro"/>
              </a:rPr>
              <a:t>Coordenação: Diogo Pedroso</a:t>
            </a:r>
            <a:endParaRPr lang="pt-BR" altLang="pt-BR">
              <a:solidFill>
                <a:srgbClr val="78909C"/>
              </a:solidFill>
            </a:endParaRPr>
          </a:p>
        </p:txBody>
      </p:sp>
      <p:pic>
        <p:nvPicPr>
          <p:cNvPr id="60423" name="Picture 7" descr="pptx">
            <a:hlinkClick r:id="rId2" tooltip="Artrite - septica_2017"/>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72450" y="765175"/>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60424" name="Rectangle 8"/>
          <p:cNvSpPr>
            <a:spLocks noChangeArrowheads="1"/>
          </p:cNvSpPr>
          <p:nvPr/>
        </p:nvSpPr>
        <p:spPr bwMode="auto">
          <a:xfrm>
            <a:off x="179388" y="1196975"/>
            <a:ext cx="8964612" cy="82391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altLang="pt-BR">
                <a:hlinkClick r:id="rId4"/>
              </a:rPr>
              <a:t>Septic Arthritis in Infants Younger Than 3 Months: A Retrospective Review.</a:t>
            </a:r>
            <a:endParaRPr lang="pt-BR" altLang="pt-BR"/>
          </a:p>
          <a:p>
            <a:pPr algn="ctr"/>
            <a:r>
              <a:rPr lang="pt-BR" altLang="pt-BR"/>
              <a:t>Bono KT, Samora JB, Klingele KE.Orthopedics. 2015 Sep;38(9):e787-93. </a:t>
            </a:r>
            <a:r>
              <a:rPr lang="pt-BR" altLang="pt-BR" b="1">
                <a:solidFill>
                  <a:srgbClr val="0000FF"/>
                </a:solidFill>
              </a:rPr>
              <a:t>doi: 10.3928/01477447-20150902-56</a:t>
            </a:r>
            <a:r>
              <a:rPr lang="pt-BR" altLang="pt-BR"/>
              <a:t>.PMID: 26375536.</a:t>
            </a:r>
            <a:r>
              <a:rPr lang="pt-BR" altLang="pt-BR" u="sng">
                <a:hlinkClick r:id="rId5"/>
              </a:rPr>
              <a:t>Similar articles</a:t>
            </a:r>
            <a:r>
              <a:rPr lang="pt-BR" altLang="pt-BR" u="sng"/>
              <a:t>.</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Imagem 3" descr="polvos.jpg"/>
          <p:cNvPicPr>
            <a:picLocks noChangeAspect="1"/>
          </p:cNvPicPr>
          <p:nvPr/>
        </p:nvPicPr>
        <p:blipFill>
          <a:blip r:embed="rId2">
            <a:lum bright="10000"/>
            <a:extLst>
              <a:ext uri="{28A0092B-C50C-407E-A947-70E740481C1C}">
                <a14:useLocalDpi xmlns:a14="http://schemas.microsoft.com/office/drawing/2010/main" val="0"/>
              </a:ext>
            </a:extLst>
          </a:blip>
          <a:srcRect/>
          <a:stretch>
            <a:fillRect/>
          </a:stretch>
        </p:blipFill>
        <p:spPr bwMode="auto">
          <a:xfrm>
            <a:off x="323850" y="2781300"/>
            <a:ext cx="8496300" cy="374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2467" name="Subtítulo 2"/>
          <p:cNvSpPr>
            <a:spLocks noGrp="1"/>
          </p:cNvSpPr>
          <p:nvPr>
            <p:ph type="subTitle" idx="4294967295"/>
          </p:nvPr>
        </p:nvSpPr>
        <p:spPr>
          <a:xfrm>
            <a:off x="250825" y="3213100"/>
            <a:ext cx="8369300" cy="1752600"/>
          </a:xfrm>
          <a:solidFill>
            <a:srgbClr val="FFFFFF"/>
          </a:solidFill>
        </p:spPr>
        <p:txBody>
          <a:bodyPr lIns="45720" rIns="246888"/>
          <a:lstStyle/>
          <a:p>
            <a:pPr marL="0" indent="0" algn="r">
              <a:lnSpc>
                <a:spcPct val="80000"/>
              </a:lnSpc>
              <a:buFont typeface="Wingdings 2" panose="05020102010507070707" pitchFamily="18" charset="2"/>
              <a:buNone/>
            </a:pPr>
            <a:endParaRPr lang="pt-BR" altLang="pt-BR" sz="1700" smtClean="0"/>
          </a:p>
          <a:p>
            <a:pPr marL="0" indent="0" algn="ctr">
              <a:lnSpc>
                <a:spcPct val="80000"/>
              </a:lnSpc>
              <a:buFont typeface="Wingdings 2" panose="05020102010507070707" pitchFamily="18" charset="2"/>
              <a:buNone/>
            </a:pPr>
            <a:r>
              <a:rPr lang="pt-BR" altLang="pt-BR" sz="1700" smtClean="0"/>
              <a:t>Apresentação: Milena Pires R2 Pediatria</a:t>
            </a:r>
          </a:p>
          <a:p>
            <a:pPr marL="0" indent="0" algn="ctr">
              <a:lnSpc>
                <a:spcPct val="80000"/>
              </a:lnSpc>
              <a:buFont typeface="Wingdings 2" panose="05020102010507070707" pitchFamily="18" charset="2"/>
              <a:buNone/>
            </a:pPr>
            <a:r>
              <a:rPr lang="pt-BR" altLang="pt-BR" sz="1700" smtClean="0"/>
              <a:t>Coordenação: Diogo Pedroso</a:t>
            </a:r>
          </a:p>
          <a:p>
            <a:pPr marL="0" indent="0" algn="ctr">
              <a:lnSpc>
                <a:spcPct val="80000"/>
              </a:lnSpc>
              <a:buFont typeface="Wingdings 2" panose="05020102010507070707" pitchFamily="18" charset="2"/>
              <a:buNone/>
            </a:pPr>
            <a:r>
              <a:rPr lang="pt-BR" altLang="pt-BR" sz="1700" smtClean="0"/>
              <a:t>Unidade de Neonatologia do HMIB/SES/DF</a:t>
            </a:r>
          </a:p>
          <a:p>
            <a:pPr marL="0" indent="0" algn="ctr">
              <a:lnSpc>
                <a:spcPct val="80000"/>
              </a:lnSpc>
              <a:buFont typeface="Wingdings 2" panose="05020102010507070707" pitchFamily="18" charset="2"/>
              <a:buNone/>
            </a:pPr>
            <a:r>
              <a:rPr lang="pt-BR" altLang="pt-BR" sz="1700" smtClean="0">
                <a:hlinkClick r:id="rId3"/>
              </a:rPr>
              <a:t>www.paulomargotto.com.br</a:t>
            </a:r>
            <a:r>
              <a:rPr lang="pt-BR" altLang="pt-BR" sz="1700" smtClean="0"/>
              <a:t> </a:t>
            </a:r>
          </a:p>
          <a:p>
            <a:pPr marL="0" indent="0" algn="ctr">
              <a:lnSpc>
                <a:spcPct val="80000"/>
              </a:lnSpc>
              <a:buFont typeface="Wingdings 2" panose="05020102010507070707" pitchFamily="18" charset="2"/>
              <a:buNone/>
            </a:pPr>
            <a:r>
              <a:rPr lang="pt-BR" altLang="pt-BR" sz="1700" smtClean="0"/>
              <a:t>Brasília, 8 de julho de 2017</a:t>
            </a:r>
          </a:p>
        </p:txBody>
      </p:sp>
      <p:sp>
        <p:nvSpPr>
          <p:cNvPr id="62468" name="Text Box 6"/>
          <p:cNvSpPr txBox="1">
            <a:spLocks noChangeArrowheads="1"/>
          </p:cNvSpPr>
          <p:nvPr/>
        </p:nvSpPr>
        <p:spPr bwMode="auto">
          <a:xfrm>
            <a:off x="395288" y="549275"/>
            <a:ext cx="8475662"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Perpetua" panose="02020502060401020303" pitchFamily="18" charset="0"/>
              </a:defRPr>
            </a:lvl1pPr>
            <a:lvl2pPr marL="742950" indent="-285750">
              <a:defRPr>
                <a:solidFill>
                  <a:schemeClr val="tx1"/>
                </a:solidFill>
                <a:latin typeface="Perpetua" panose="02020502060401020303" pitchFamily="18" charset="0"/>
              </a:defRPr>
            </a:lvl2pPr>
            <a:lvl3pPr marL="1143000" indent="-228600">
              <a:defRPr>
                <a:solidFill>
                  <a:schemeClr val="tx1"/>
                </a:solidFill>
                <a:latin typeface="Perpetua" panose="02020502060401020303" pitchFamily="18" charset="0"/>
              </a:defRPr>
            </a:lvl3pPr>
            <a:lvl4pPr marL="1600200" indent="-228600">
              <a:defRPr>
                <a:solidFill>
                  <a:schemeClr val="tx1"/>
                </a:solidFill>
                <a:latin typeface="Perpetua" panose="02020502060401020303" pitchFamily="18" charset="0"/>
              </a:defRPr>
            </a:lvl4pPr>
            <a:lvl5pPr marL="2057400" indent="-228600">
              <a:defRPr>
                <a:solidFill>
                  <a:schemeClr val="tx1"/>
                </a:solidFill>
                <a:latin typeface="Perpetua" panose="02020502060401020303" pitchFamily="18" charset="0"/>
              </a:defRPr>
            </a:lvl5pPr>
            <a:lvl6pPr marL="2514600" indent="-228600" fontAlgn="base">
              <a:spcBef>
                <a:spcPct val="0"/>
              </a:spcBef>
              <a:spcAft>
                <a:spcPct val="0"/>
              </a:spcAft>
              <a:defRPr>
                <a:solidFill>
                  <a:schemeClr val="tx1"/>
                </a:solidFill>
                <a:latin typeface="Perpetua" panose="02020502060401020303" pitchFamily="18" charset="0"/>
              </a:defRPr>
            </a:lvl6pPr>
            <a:lvl7pPr marL="2971800" indent="-228600" fontAlgn="base">
              <a:spcBef>
                <a:spcPct val="0"/>
              </a:spcBef>
              <a:spcAft>
                <a:spcPct val="0"/>
              </a:spcAft>
              <a:defRPr>
                <a:solidFill>
                  <a:schemeClr val="tx1"/>
                </a:solidFill>
                <a:latin typeface="Perpetua" panose="02020502060401020303" pitchFamily="18" charset="0"/>
              </a:defRPr>
            </a:lvl7pPr>
            <a:lvl8pPr marL="3429000" indent="-228600" fontAlgn="base">
              <a:spcBef>
                <a:spcPct val="0"/>
              </a:spcBef>
              <a:spcAft>
                <a:spcPct val="0"/>
              </a:spcAft>
              <a:defRPr>
                <a:solidFill>
                  <a:schemeClr val="tx1"/>
                </a:solidFill>
                <a:latin typeface="Perpetua" panose="02020502060401020303" pitchFamily="18" charset="0"/>
              </a:defRPr>
            </a:lvl8pPr>
            <a:lvl9pPr marL="3886200" indent="-228600" fontAlgn="base">
              <a:spcBef>
                <a:spcPct val="0"/>
              </a:spcBef>
              <a:spcAft>
                <a:spcPct val="0"/>
              </a:spcAft>
              <a:defRPr>
                <a:solidFill>
                  <a:schemeClr val="tx1"/>
                </a:solidFill>
                <a:latin typeface="Perpetua" panose="02020502060401020303" pitchFamily="18" charset="0"/>
              </a:defRPr>
            </a:lvl9pPr>
          </a:lstStyle>
          <a:p>
            <a:pPr algn="ctr" eaLnBrk="1" hangingPunct="1"/>
            <a:r>
              <a:rPr lang="pt-BR" altLang="pt-BR" sz="2800" b="1">
                <a:solidFill>
                  <a:srgbClr val="0000FF"/>
                </a:solidFill>
                <a:latin typeface="Arial" panose="020B0604020202020204" pitchFamily="34" charset="0"/>
                <a:cs typeface="Arial" panose="020B0604020202020204" pitchFamily="34" charset="0"/>
              </a:rPr>
              <a:t>Artrite séptica em um recém-nascido de 10 dias: </a:t>
            </a:r>
          </a:p>
          <a:p>
            <a:pPr algn="ctr" eaLnBrk="1" hangingPunct="1"/>
            <a:r>
              <a:rPr lang="pt-BR" altLang="pt-BR" sz="2800" b="1">
                <a:solidFill>
                  <a:srgbClr val="0000FF"/>
                </a:solidFill>
                <a:latin typeface="Arial" panose="020B0604020202020204" pitchFamily="34" charset="0"/>
                <a:cs typeface="Arial" panose="020B0604020202020204" pitchFamily="34" charset="0"/>
              </a:rPr>
              <a:t>quando esperar para a drenagem articular?</a:t>
            </a:r>
          </a:p>
        </p:txBody>
      </p:sp>
      <p:sp>
        <p:nvSpPr>
          <p:cNvPr id="62470" name="Rectangle 10"/>
          <p:cNvSpPr>
            <a:spLocks noChangeArrowheads="1"/>
          </p:cNvSpPr>
          <p:nvPr/>
        </p:nvSpPr>
        <p:spPr bwMode="auto">
          <a:xfrm>
            <a:off x="539750" y="1557338"/>
            <a:ext cx="8248650" cy="588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158700" bIns="39675" anchor="ctr">
            <a:spAutoFit/>
          </a:bodyPr>
          <a:lstStyle>
            <a:lvl1pPr>
              <a:defRPr>
                <a:solidFill>
                  <a:schemeClr val="tx1"/>
                </a:solidFill>
                <a:latin typeface="Perpetua" panose="02020502060401020303" pitchFamily="18" charset="0"/>
              </a:defRPr>
            </a:lvl1pPr>
            <a:lvl2pPr marL="742950" indent="-285750">
              <a:defRPr>
                <a:solidFill>
                  <a:schemeClr val="tx1"/>
                </a:solidFill>
                <a:latin typeface="Perpetua" panose="02020502060401020303" pitchFamily="18" charset="0"/>
              </a:defRPr>
            </a:lvl2pPr>
            <a:lvl3pPr marL="1143000" indent="-228600">
              <a:defRPr>
                <a:solidFill>
                  <a:schemeClr val="tx1"/>
                </a:solidFill>
                <a:latin typeface="Perpetua" panose="02020502060401020303" pitchFamily="18" charset="0"/>
              </a:defRPr>
            </a:lvl3pPr>
            <a:lvl4pPr marL="1600200" indent="-228600">
              <a:defRPr>
                <a:solidFill>
                  <a:schemeClr val="tx1"/>
                </a:solidFill>
                <a:latin typeface="Perpetua" panose="02020502060401020303" pitchFamily="18" charset="0"/>
              </a:defRPr>
            </a:lvl4pPr>
            <a:lvl5pPr marL="2057400" indent="-228600">
              <a:defRPr>
                <a:solidFill>
                  <a:schemeClr val="tx1"/>
                </a:solidFill>
                <a:latin typeface="Perpetua" panose="02020502060401020303" pitchFamily="18" charset="0"/>
              </a:defRPr>
            </a:lvl5pPr>
            <a:lvl6pPr marL="2514600" indent="-228600" fontAlgn="base">
              <a:spcBef>
                <a:spcPct val="0"/>
              </a:spcBef>
              <a:spcAft>
                <a:spcPct val="0"/>
              </a:spcAft>
              <a:defRPr>
                <a:solidFill>
                  <a:schemeClr val="tx1"/>
                </a:solidFill>
                <a:latin typeface="Perpetua" panose="02020502060401020303" pitchFamily="18" charset="0"/>
              </a:defRPr>
            </a:lvl6pPr>
            <a:lvl7pPr marL="2971800" indent="-228600" fontAlgn="base">
              <a:spcBef>
                <a:spcPct val="0"/>
              </a:spcBef>
              <a:spcAft>
                <a:spcPct val="0"/>
              </a:spcAft>
              <a:defRPr>
                <a:solidFill>
                  <a:schemeClr val="tx1"/>
                </a:solidFill>
                <a:latin typeface="Perpetua" panose="02020502060401020303" pitchFamily="18" charset="0"/>
              </a:defRPr>
            </a:lvl7pPr>
            <a:lvl8pPr marL="3429000" indent="-228600" fontAlgn="base">
              <a:spcBef>
                <a:spcPct val="0"/>
              </a:spcBef>
              <a:spcAft>
                <a:spcPct val="0"/>
              </a:spcAft>
              <a:defRPr>
                <a:solidFill>
                  <a:schemeClr val="tx1"/>
                </a:solidFill>
                <a:latin typeface="Perpetua" panose="02020502060401020303" pitchFamily="18" charset="0"/>
              </a:defRPr>
            </a:lvl8pPr>
            <a:lvl9pPr marL="3886200" indent="-228600" fontAlgn="base">
              <a:spcBef>
                <a:spcPct val="0"/>
              </a:spcBef>
              <a:spcAft>
                <a:spcPct val="0"/>
              </a:spcAft>
              <a:defRPr>
                <a:solidFill>
                  <a:schemeClr val="tx1"/>
                </a:solidFill>
                <a:latin typeface="Perpetua" panose="02020502060401020303" pitchFamily="18" charset="0"/>
              </a:defRPr>
            </a:lvl9pPr>
          </a:lstStyle>
          <a:p>
            <a:pPr algn="ctr" eaLnBrk="1" hangingPunct="1"/>
            <a:r>
              <a:rPr lang="pt-BR" altLang="pt-BR">
                <a:latin typeface="Arial" panose="020B0604020202020204" pitchFamily="34" charset="0"/>
                <a:cs typeface="Arial" panose="020B0604020202020204" pitchFamily="34" charset="0"/>
              </a:rPr>
              <a:t>Septic arthritis in a ten day old newborn: How long to wait for articular drainage?</a:t>
            </a:r>
          </a:p>
          <a:p>
            <a:pPr algn="ctr" eaLnBrk="1" hangingPunct="1"/>
            <a:r>
              <a:rPr lang="pt-BR" altLang="pt-BR" i="1">
                <a:latin typeface="Arial" panose="020B0604020202020204" pitchFamily="34" charset="0"/>
                <a:cs typeface="Arial" panose="020B0604020202020204" pitchFamily="34" charset="0"/>
              </a:rPr>
              <a:t>Izeta Softic, Sahmir Sadic, Svemir Custovic</a:t>
            </a:r>
          </a:p>
        </p:txBody>
      </p:sp>
      <p:sp>
        <p:nvSpPr>
          <p:cNvPr id="62471" name="Rectangle 11"/>
          <p:cNvSpPr>
            <a:spLocks noChangeArrowheads="1"/>
          </p:cNvSpPr>
          <p:nvPr/>
        </p:nvSpPr>
        <p:spPr bwMode="auto">
          <a:xfrm>
            <a:off x="2627313" y="2133600"/>
            <a:ext cx="3829050"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Perpetua" panose="02020502060401020303" pitchFamily="18" charset="0"/>
              </a:defRPr>
            </a:lvl1pPr>
            <a:lvl2pPr marL="742950" indent="-285750">
              <a:defRPr>
                <a:solidFill>
                  <a:schemeClr val="tx1"/>
                </a:solidFill>
                <a:latin typeface="Perpetua" panose="02020502060401020303" pitchFamily="18" charset="0"/>
              </a:defRPr>
            </a:lvl2pPr>
            <a:lvl3pPr marL="1143000" indent="-228600">
              <a:defRPr>
                <a:solidFill>
                  <a:schemeClr val="tx1"/>
                </a:solidFill>
                <a:latin typeface="Perpetua" panose="02020502060401020303" pitchFamily="18" charset="0"/>
              </a:defRPr>
            </a:lvl3pPr>
            <a:lvl4pPr marL="1600200" indent="-228600">
              <a:defRPr>
                <a:solidFill>
                  <a:schemeClr val="tx1"/>
                </a:solidFill>
                <a:latin typeface="Perpetua" panose="02020502060401020303" pitchFamily="18" charset="0"/>
              </a:defRPr>
            </a:lvl4pPr>
            <a:lvl5pPr marL="2057400" indent="-228600">
              <a:defRPr>
                <a:solidFill>
                  <a:schemeClr val="tx1"/>
                </a:solidFill>
                <a:latin typeface="Perpetua" panose="02020502060401020303" pitchFamily="18" charset="0"/>
              </a:defRPr>
            </a:lvl5pPr>
            <a:lvl6pPr marL="2514600" indent="-228600" fontAlgn="base">
              <a:spcBef>
                <a:spcPct val="0"/>
              </a:spcBef>
              <a:spcAft>
                <a:spcPct val="0"/>
              </a:spcAft>
              <a:defRPr>
                <a:solidFill>
                  <a:schemeClr val="tx1"/>
                </a:solidFill>
                <a:latin typeface="Perpetua" panose="02020502060401020303" pitchFamily="18" charset="0"/>
              </a:defRPr>
            </a:lvl6pPr>
            <a:lvl7pPr marL="2971800" indent="-228600" fontAlgn="base">
              <a:spcBef>
                <a:spcPct val="0"/>
              </a:spcBef>
              <a:spcAft>
                <a:spcPct val="0"/>
              </a:spcAft>
              <a:defRPr>
                <a:solidFill>
                  <a:schemeClr val="tx1"/>
                </a:solidFill>
                <a:latin typeface="Perpetua" panose="02020502060401020303" pitchFamily="18" charset="0"/>
              </a:defRPr>
            </a:lvl7pPr>
            <a:lvl8pPr marL="3429000" indent="-228600" fontAlgn="base">
              <a:spcBef>
                <a:spcPct val="0"/>
              </a:spcBef>
              <a:spcAft>
                <a:spcPct val="0"/>
              </a:spcAft>
              <a:defRPr>
                <a:solidFill>
                  <a:schemeClr val="tx1"/>
                </a:solidFill>
                <a:latin typeface="Perpetua" panose="02020502060401020303" pitchFamily="18" charset="0"/>
              </a:defRPr>
            </a:lvl8pPr>
            <a:lvl9pPr marL="3886200" indent="-228600" fontAlgn="base">
              <a:spcBef>
                <a:spcPct val="0"/>
              </a:spcBef>
              <a:spcAft>
                <a:spcPct val="0"/>
              </a:spcAft>
              <a:defRPr>
                <a:solidFill>
                  <a:schemeClr val="tx1"/>
                </a:solidFill>
                <a:latin typeface="Perpetua" panose="02020502060401020303" pitchFamily="18" charset="0"/>
              </a:defRPr>
            </a:lvl9pPr>
          </a:lstStyle>
          <a:p>
            <a:pPr eaLnBrk="1" hangingPunct="1"/>
            <a:r>
              <a:rPr lang="pt-BR" altLang="pt-BR">
                <a:latin typeface="Arial" panose="020B0604020202020204" pitchFamily="34" charset="0"/>
                <a:cs typeface="Arial" panose="020B0604020202020204" pitchFamily="34" charset="0"/>
              </a:rPr>
              <a:t>Paediatrics Today 2014;10(1):51-54</a:t>
            </a:r>
            <a:br>
              <a:rPr lang="pt-BR" altLang="pt-BR">
                <a:latin typeface="Arial" panose="020B0604020202020204" pitchFamily="34" charset="0"/>
                <a:cs typeface="Arial" panose="020B0604020202020204" pitchFamily="34" charset="0"/>
              </a:rPr>
            </a:br>
            <a:r>
              <a:rPr lang="pt-BR" altLang="pt-BR">
                <a:latin typeface="Arial" panose="020B0604020202020204" pitchFamily="34" charset="0"/>
                <a:cs typeface="Arial" panose="020B0604020202020204" pitchFamily="34" charset="0"/>
              </a:rPr>
              <a:t/>
            </a:r>
            <a:br>
              <a:rPr lang="pt-BR" altLang="pt-BR">
                <a:latin typeface="Arial" panose="020B0604020202020204" pitchFamily="34" charset="0"/>
                <a:cs typeface="Arial" panose="020B0604020202020204" pitchFamily="34" charset="0"/>
              </a:rPr>
            </a:br>
            <a:endParaRPr lang="pt-BR" altLang="pt-BR">
              <a:latin typeface="Arial" panose="020B0604020202020204" pitchFamily="34" charset="0"/>
              <a:cs typeface="Arial" panose="020B0604020202020204" pitchFamily="34" charset="0"/>
            </a:endParaRPr>
          </a:p>
        </p:txBody>
      </p:sp>
      <p:sp>
        <p:nvSpPr>
          <p:cNvPr id="62472" name="Rectangle 12"/>
          <p:cNvSpPr>
            <a:spLocks noChangeArrowheads="1"/>
          </p:cNvSpPr>
          <p:nvPr/>
        </p:nvSpPr>
        <p:spPr bwMode="auto">
          <a:xfrm>
            <a:off x="1042988" y="2852738"/>
            <a:ext cx="7264400" cy="5492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a:defRPr>
                <a:solidFill>
                  <a:schemeClr val="tx1"/>
                </a:solidFill>
                <a:latin typeface="Perpetua" panose="02020502060401020303" pitchFamily="18" charset="0"/>
              </a:defRPr>
            </a:lvl1pPr>
            <a:lvl2pPr marL="742950" indent="-285750">
              <a:defRPr>
                <a:solidFill>
                  <a:schemeClr val="tx1"/>
                </a:solidFill>
                <a:latin typeface="Perpetua" panose="02020502060401020303" pitchFamily="18" charset="0"/>
              </a:defRPr>
            </a:lvl2pPr>
            <a:lvl3pPr marL="1143000" indent="-228600">
              <a:defRPr>
                <a:solidFill>
                  <a:schemeClr val="tx1"/>
                </a:solidFill>
                <a:latin typeface="Perpetua" panose="02020502060401020303" pitchFamily="18" charset="0"/>
              </a:defRPr>
            </a:lvl3pPr>
            <a:lvl4pPr marL="1600200" indent="-228600">
              <a:defRPr>
                <a:solidFill>
                  <a:schemeClr val="tx1"/>
                </a:solidFill>
                <a:latin typeface="Perpetua" panose="02020502060401020303" pitchFamily="18" charset="0"/>
              </a:defRPr>
            </a:lvl4pPr>
            <a:lvl5pPr marL="2057400" indent="-228600">
              <a:defRPr>
                <a:solidFill>
                  <a:schemeClr val="tx1"/>
                </a:solidFill>
                <a:latin typeface="Perpetua" panose="02020502060401020303" pitchFamily="18" charset="0"/>
              </a:defRPr>
            </a:lvl5pPr>
            <a:lvl6pPr marL="2514600" indent="-228600" fontAlgn="base">
              <a:spcBef>
                <a:spcPct val="0"/>
              </a:spcBef>
              <a:spcAft>
                <a:spcPct val="0"/>
              </a:spcAft>
              <a:defRPr>
                <a:solidFill>
                  <a:schemeClr val="tx1"/>
                </a:solidFill>
                <a:latin typeface="Perpetua" panose="02020502060401020303" pitchFamily="18" charset="0"/>
              </a:defRPr>
            </a:lvl6pPr>
            <a:lvl7pPr marL="2971800" indent="-228600" fontAlgn="base">
              <a:spcBef>
                <a:spcPct val="0"/>
              </a:spcBef>
              <a:spcAft>
                <a:spcPct val="0"/>
              </a:spcAft>
              <a:defRPr>
                <a:solidFill>
                  <a:schemeClr val="tx1"/>
                </a:solidFill>
                <a:latin typeface="Perpetua" panose="02020502060401020303" pitchFamily="18" charset="0"/>
              </a:defRPr>
            </a:lvl7pPr>
            <a:lvl8pPr marL="3429000" indent="-228600" fontAlgn="base">
              <a:spcBef>
                <a:spcPct val="0"/>
              </a:spcBef>
              <a:spcAft>
                <a:spcPct val="0"/>
              </a:spcAft>
              <a:defRPr>
                <a:solidFill>
                  <a:schemeClr val="tx1"/>
                </a:solidFill>
                <a:latin typeface="Perpetua" panose="02020502060401020303" pitchFamily="18" charset="0"/>
              </a:defRPr>
            </a:lvl8pPr>
            <a:lvl9pPr marL="3886200" indent="-228600" fontAlgn="base">
              <a:spcBef>
                <a:spcPct val="0"/>
              </a:spcBef>
              <a:spcAft>
                <a:spcPct val="0"/>
              </a:spcAft>
              <a:defRPr>
                <a:solidFill>
                  <a:schemeClr val="tx1"/>
                </a:solidFill>
                <a:latin typeface="Perpetua" panose="02020502060401020303" pitchFamily="18" charset="0"/>
              </a:defRPr>
            </a:lvl9pPr>
          </a:lstStyle>
          <a:p>
            <a:pPr algn="ctr" eaLnBrk="1" hangingPunct="1"/>
            <a:r>
              <a:rPr lang="pt-BR" altLang="pt-BR" u="sng">
                <a:latin typeface="Arial" panose="020B0604020202020204" pitchFamily="34" charset="0"/>
                <a:cs typeface="Arial" panose="020B0604020202020204" pitchFamily="34" charset="0"/>
                <a:hlinkClick r:id="rId4"/>
              </a:rPr>
              <a:t>Septic arthritis in a ten day old newborn: How long to wait for articular ...</a:t>
            </a:r>
            <a:endParaRPr lang="pt-BR" altLang="pt-BR">
              <a:latin typeface="Arial" panose="020B0604020202020204" pitchFamily="34" charset="0"/>
              <a:cs typeface="Arial" panose="020B0604020202020204" pitchFamily="34" charset="0"/>
            </a:endParaRPr>
          </a:p>
          <a:p>
            <a:pPr algn="ctr" eaLnBrk="1" hangingPunct="1"/>
            <a:r>
              <a:rPr lang="pt-BR" altLang="pt-BR">
                <a:latin typeface="Arial" panose="020B0604020202020204" pitchFamily="34" charset="0"/>
                <a:cs typeface="Arial" panose="020B0604020202020204" pitchFamily="34" charset="0"/>
              </a:rPr>
              <a:t>www.paediatricstoday.com/index.php/pt/article/view/196</a:t>
            </a:r>
          </a:p>
        </p:txBody>
      </p:sp>
      <p:sp>
        <p:nvSpPr>
          <p:cNvPr id="62473" name="Line 13"/>
          <p:cNvSpPr>
            <a:spLocks noChangeShapeType="1"/>
          </p:cNvSpPr>
          <p:nvPr/>
        </p:nvSpPr>
        <p:spPr bwMode="auto">
          <a:xfrm>
            <a:off x="468313" y="2708275"/>
            <a:ext cx="503237" cy="288925"/>
          </a:xfrm>
          <a:prstGeom prst="line">
            <a:avLst/>
          </a:prstGeom>
          <a:noFill/>
          <a:ln w="57150">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endParaRPr lang="pt-BR"/>
          </a:p>
        </p:txBody>
      </p:sp>
      <p:sp>
        <p:nvSpPr>
          <p:cNvPr id="62474" name="Text Box 14"/>
          <p:cNvSpPr txBox="1">
            <a:spLocks noChangeArrowheads="1"/>
          </p:cNvSpPr>
          <p:nvPr/>
        </p:nvSpPr>
        <p:spPr bwMode="auto">
          <a:xfrm>
            <a:off x="231775" y="2368550"/>
            <a:ext cx="18224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Perpetua" panose="02020502060401020303" pitchFamily="18" charset="0"/>
              </a:defRPr>
            </a:lvl1pPr>
            <a:lvl2pPr marL="742950" indent="-285750">
              <a:defRPr>
                <a:solidFill>
                  <a:schemeClr val="tx1"/>
                </a:solidFill>
                <a:latin typeface="Perpetua" panose="02020502060401020303" pitchFamily="18" charset="0"/>
              </a:defRPr>
            </a:lvl2pPr>
            <a:lvl3pPr marL="1143000" indent="-228600">
              <a:defRPr>
                <a:solidFill>
                  <a:schemeClr val="tx1"/>
                </a:solidFill>
                <a:latin typeface="Perpetua" panose="02020502060401020303" pitchFamily="18" charset="0"/>
              </a:defRPr>
            </a:lvl3pPr>
            <a:lvl4pPr marL="1600200" indent="-228600">
              <a:defRPr>
                <a:solidFill>
                  <a:schemeClr val="tx1"/>
                </a:solidFill>
                <a:latin typeface="Perpetua" panose="02020502060401020303" pitchFamily="18" charset="0"/>
              </a:defRPr>
            </a:lvl4pPr>
            <a:lvl5pPr marL="2057400" indent="-228600">
              <a:defRPr>
                <a:solidFill>
                  <a:schemeClr val="tx1"/>
                </a:solidFill>
                <a:latin typeface="Perpetua" panose="02020502060401020303" pitchFamily="18" charset="0"/>
              </a:defRPr>
            </a:lvl5pPr>
            <a:lvl6pPr marL="2514600" indent="-228600" fontAlgn="base">
              <a:spcBef>
                <a:spcPct val="0"/>
              </a:spcBef>
              <a:spcAft>
                <a:spcPct val="0"/>
              </a:spcAft>
              <a:defRPr>
                <a:solidFill>
                  <a:schemeClr val="tx1"/>
                </a:solidFill>
                <a:latin typeface="Perpetua" panose="02020502060401020303" pitchFamily="18" charset="0"/>
              </a:defRPr>
            </a:lvl6pPr>
            <a:lvl7pPr marL="2971800" indent="-228600" fontAlgn="base">
              <a:spcBef>
                <a:spcPct val="0"/>
              </a:spcBef>
              <a:spcAft>
                <a:spcPct val="0"/>
              </a:spcAft>
              <a:defRPr>
                <a:solidFill>
                  <a:schemeClr val="tx1"/>
                </a:solidFill>
                <a:latin typeface="Perpetua" panose="02020502060401020303" pitchFamily="18" charset="0"/>
              </a:defRPr>
            </a:lvl7pPr>
            <a:lvl8pPr marL="3429000" indent="-228600" fontAlgn="base">
              <a:spcBef>
                <a:spcPct val="0"/>
              </a:spcBef>
              <a:spcAft>
                <a:spcPct val="0"/>
              </a:spcAft>
              <a:defRPr>
                <a:solidFill>
                  <a:schemeClr val="tx1"/>
                </a:solidFill>
                <a:latin typeface="Perpetua" panose="02020502060401020303" pitchFamily="18" charset="0"/>
              </a:defRPr>
            </a:lvl8pPr>
            <a:lvl9pPr marL="3886200" indent="-228600" fontAlgn="base">
              <a:spcBef>
                <a:spcPct val="0"/>
              </a:spcBef>
              <a:spcAft>
                <a:spcPct val="0"/>
              </a:spcAft>
              <a:defRPr>
                <a:solidFill>
                  <a:schemeClr val="tx1"/>
                </a:solidFill>
                <a:latin typeface="Perpetua" panose="02020502060401020303" pitchFamily="18" charset="0"/>
              </a:defRPr>
            </a:lvl9pPr>
          </a:lstStyle>
          <a:p>
            <a:pPr eaLnBrk="1" hangingPunct="1"/>
            <a:r>
              <a:rPr lang="pt-BR" altLang="pt-BR" b="1">
                <a:solidFill>
                  <a:srgbClr val="0000FF"/>
                </a:solidFill>
                <a:latin typeface="Arial" panose="020B0604020202020204" pitchFamily="34" charset="0"/>
                <a:cs typeface="Arial" panose="020B0604020202020204" pitchFamily="34" charset="0"/>
              </a:rPr>
              <a:t>Artigo Integral!</a:t>
            </a:r>
          </a:p>
        </p:txBody>
      </p:sp>
      <p:pic>
        <p:nvPicPr>
          <p:cNvPr id="62475" name="Picture 1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00338" y="4879975"/>
            <a:ext cx="3609975" cy="1978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Espaço Reservado para Conteúdo 4" descr="polvos (2).jpg"/>
          <p:cNvPicPr>
            <a:picLocks noChangeAspect="1"/>
          </p:cNvPicPr>
          <p:nvPr/>
        </p:nvPicPr>
        <p:blipFill>
          <a:blip r:embed="rId2">
            <a:lum bright="10000"/>
            <a:extLst>
              <a:ext uri="{28A0092B-C50C-407E-A947-70E740481C1C}">
                <a14:useLocalDpi xmlns:a14="http://schemas.microsoft.com/office/drawing/2010/main" val="0"/>
              </a:ext>
            </a:extLst>
          </a:blip>
          <a:srcRect/>
          <a:stretch>
            <a:fillRect/>
          </a:stretch>
        </p:blipFill>
        <p:spPr bwMode="auto">
          <a:xfrm>
            <a:off x="179388" y="188913"/>
            <a:ext cx="8785225" cy="139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3491" name="Espaço Reservado para Conteúdo 4" descr="polvos (2).jpg"/>
          <p:cNvPicPr>
            <a:picLocks noGrp="1" noChangeAspect="1"/>
          </p:cNvPicPr>
          <p:nvPr>
            <p:ph idx="4294967295"/>
          </p:nvPr>
        </p:nvPicPr>
        <p:blipFill>
          <a:blip r:embed="rId2">
            <a:lum bright="10000"/>
            <a:extLst>
              <a:ext uri="{28A0092B-C50C-407E-A947-70E740481C1C}">
                <a14:useLocalDpi xmlns:a14="http://schemas.microsoft.com/office/drawing/2010/main" val="0"/>
              </a:ext>
            </a:extLst>
          </a:blip>
          <a:srcRect/>
          <a:stretch>
            <a:fillRect/>
          </a:stretch>
        </p:blipFill>
        <p:spPr>
          <a:xfrm>
            <a:off x="179388" y="165100"/>
            <a:ext cx="8785225" cy="1393825"/>
          </a:xfrm>
        </p:spPr>
      </p:pic>
      <p:sp>
        <p:nvSpPr>
          <p:cNvPr id="2" name="Título 1"/>
          <p:cNvSpPr>
            <a:spLocks noGrp="1"/>
          </p:cNvSpPr>
          <p:nvPr>
            <p:ph type="title" idx="4294967295"/>
          </p:nvPr>
        </p:nvSpPr>
        <p:spPr>
          <a:xfrm>
            <a:off x="457200" y="253536"/>
            <a:ext cx="8229600" cy="1143000"/>
          </a:xfrm>
          <a:noFill/>
        </p:spPr>
        <p:txBody>
          <a:bodyPr>
            <a:normAutofit/>
            <a:scene3d>
              <a:camera prst="orthographicFront"/>
              <a:lightRig rig="soft" dir="t">
                <a:rot lat="0" lon="0" rev="2400000"/>
              </a:lightRig>
            </a:scene3d>
            <a:sp3d>
              <a:bevelT w="19050" h="12700"/>
            </a:sp3d>
          </a:bodyPr>
          <a:lstStyle/>
          <a:p>
            <a:pPr marL="54864" fontAlgn="auto">
              <a:spcAft>
                <a:spcPts val="0"/>
              </a:spcAft>
              <a:defRPr/>
            </a:pPr>
            <a:r>
              <a:rPr lang="pt-BR" sz="4600" dirty="0" smtClean="0">
                <a:solidFill>
                  <a:schemeClr val="tx2">
                    <a:tint val="100000"/>
                    <a:shade val="90000"/>
                    <a:satMod val="250000"/>
                    <a:alpha val="100000"/>
                  </a:schemeClr>
                </a:solidFill>
                <a:effectLst>
                  <a:outerShdw blurRad="38100" dist="25500" dir="5400000" algn="tl" rotWithShape="0">
                    <a:srgbClr val="000000">
                      <a:satMod val="180000"/>
                      <a:alpha val="75000"/>
                    </a:srgbClr>
                  </a:outerShdw>
                </a:effectLst>
              </a:rPr>
              <a:t>Introdução</a:t>
            </a:r>
            <a:endParaRPr lang="pt-BR" sz="4600" dirty="0">
              <a:solidFill>
                <a:schemeClr val="tx2">
                  <a:tint val="100000"/>
                  <a:shade val="90000"/>
                  <a:satMod val="250000"/>
                  <a:alpha val="100000"/>
                </a:schemeClr>
              </a:solidFill>
              <a:effectLst>
                <a:outerShdw blurRad="38100" dist="25500" dir="5400000" algn="tl" rotWithShape="0">
                  <a:srgbClr val="000000">
                    <a:satMod val="180000"/>
                    <a:alpha val="75000"/>
                  </a:srgbClr>
                </a:outerShdw>
              </a:effectLst>
            </a:endParaRPr>
          </a:p>
        </p:txBody>
      </p:sp>
      <p:sp>
        <p:nvSpPr>
          <p:cNvPr id="63493" name="Espaço Reservado para Conteúdo 2"/>
          <p:cNvSpPr>
            <a:spLocks noGrp="1"/>
          </p:cNvSpPr>
          <p:nvPr>
            <p:ph idx="4294967295"/>
          </p:nvPr>
        </p:nvSpPr>
        <p:spPr>
          <a:xfrm>
            <a:off x="755650" y="1773238"/>
            <a:ext cx="7772400" cy="4572000"/>
          </a:xfrm>
        </p:spPr>
        <p:txBody>
          <a:bodyPr/>
          <a:lstStyle/>
          <a:p>
            <a:pPr>
              <a:lnSpc>
                <a:spcPct val="80000"/>
              </a:lnSpc>
            </a:pPr>
            <a:r>
              <a:rPr lang="pt-BR" altLang="pt-BR" sz="1800" smtClean="0"/>
              <a:t>Incomum, grave.</a:t>
            </a:r>
          </a:p>
          <a:p>
            <a:pPr>
              <a:lnSpc>
                <a:spcPct val="80000"/>
              </a:lnSpc>
            </a:pPr>
            <a:endParaRPr lang="pt-BR" altLang="pt-BR" sz="1800" smtClean="0"/>
          </a:p>
          <a:p>
            <a:pPr>
              <a:lnSpc>
                <a:spcPct val="80000"/>
              </a:lnSpc>
            </a:pPr>
            <a:r>
              <a:rPr lang="pt-BR" altLang="pt-BR" sz="1800" smtClean="0"/>
              <a:t> Incidência estimada: 1-3/1000 admissões às UTI Neonatal (1). </a:t>
            </a:r>
          </a:p>
          <a:p>
            <a:pPr>
              <a:lnSpc>
                <a:spcPct val="80000"/>
              </a:lnSpc>
            </a:pPr>
            <a:endParaRPr lang="pt-BR" altLang="pt-BR" sz="1800" smtClean="0"/>
          </a:p>
          <a:p>
            <a:pPr>
              <a:lnSpc>
                <a:spcPct val="80000"/>
              </a:lnSpc>
            </a:pPr>
            <a:r>
              <a:rPr lang="pt-BR" altLang="pt-BR" sz="1800" smtClean="0"/>
              <a:t>As características clínicas, a microbiologia e o desfecho em neonatos diferem das crianças mais velhas.</a:t>
            </a:r>
          </a:p>
          <a:p>
            <a:pPr>
              <a:lnSpc>
                <a:spcPct val="80000"/>
              </a:lnSpc>
            </a:pPr>
            <a:endParaRPr lang="pt-BR" altLang="pt-BR" sz="1800" smtClean="0"/>
          </a:p>
          <a:p>
            <a:pPr>
              <a:lnSpc>
                <a:spcPct val="80000"/>
              </a:lnSpc>
            </a:pPr>
            <a:r>
              <a:rPr lang="pt-BR" altLang="pt-BR" sz="1800" smtClean="0"/>
              <a:t>O diagnóstico pode ser difícil e adiado devido à falta de sinais e sintomas. </a:t>
            </a:r>
          </a:p>
          <a:p>
            <a:pPr>
              <a:lnSpc>
                <a:spcPct val="80000"/>
              </a:lnSpc>
            </a:pPr>
            <a:endParaRPr lang="pt-BR" altLang="pt-BR" sz="1800" smtClean="0"/>
          </a:p>
          <a:p>
            <a:pPr>
              <a:lnSpc>
                <a:spcPct val="80000"/>
              </a:lnSpc>
            </a:pPr>
            <a:r>
              <a:rPr lang="pt-BR" altLang="pt-BR" sz="1800" smtClean="0"/>
              <a:t>O atraso na drenagem cirúrgica pode causar desfecho e sequelas permanentes.</a:t>
            </a:r>
          </a:p>
          <a:p>
            <a:pPr>
              <a:lnSpc>
                <a:spcPct val="80000"/>
              </a:lnSpc>
            </a:pPr>
            <a:endParaRPr lang="pt-BR" altLang="pt-BR" sz="1800" smtClean="0"/>
          </a:p>
          <a:p>
            <a:pPr>
              <a:lnSpc>
                <a:spcPct val="80000"/>
              </a:lnSpc>
            </a:pPr>
            <a:r>
              <a:rPr lang="pt-BR" altLang="pt-BR" sz="1800" smtClean="0"/>
              <a:t>Artrite séptica (AS) ou artrite supurativa é uma infecção das articulações causada por uma variedade de microorganismos. Sendo </a:t>
            </a:r>
            <a:r>
              <a:rPr lang="pt-BR" altLang="pt-BR" sz="1800" i="1" smtClean="0"/>
              <a:t>S. aureus</a:t>
            </a:r>
            <a:r>
              <a:rPr lang="pt-BR" altLang="pt-BR" sz="1800" smtClean="0"/>
              <a:t> o principal microorganismo isolado (2). </a:t>
            </a:r>
          </a:p>
          <a:p>
            <a:pPr>
              <a:lnSpc>
                <a:spcPct val="80000"/>
              </a:lnSpc>
            </a:pPr>
            <a:endParaRPr lang="pt-BR" altLang="pt-BR" sz="1800" smtClean="0"/>
          </a:p>
          <a:p>
            <a:pPr>
              <a:lnSpc>
                <a:spcPct val="80000"/>
              </a:lnSpc>
            </a:pPr>
            <a:r>
              <a:rPr lang="pt-BR" altLang="pt-BR" sz="1800" b="1" smtClean="0">
                <a:solidFill>
                  <a:srgbClr val="FF0066"/>
                </a:solidFill>
              </a:rPr>
              <a:t>Pode resultar da implantação sinovial de organismos ao longo de um episódio de sepse</a:t>
            </a:r>
            <a:r>
              <a:rPr lang="pt-BR" altLang="pt-BR" sz="1800" smtClean="0"/>
              <a:t>.</a:t>
            </a:r>
          </a:p>
          <a:p>
            <a:pPr>
              <a:lnSpc>
                <a:spcPct val="80000"/>
              </a:lnSpc>
            </a:pPr>
            <a:endParaRPr lang="pt-BR" altLang="pt-BR" sz="1800" smtClean="0"/>
          </a:p>
          <a:p>
            <a:pPr>
              <a:lnSpc>
                <a:spcPct val="80000"/>
              </a:lnSpc>
            </a:pPr>
            <a:endParaRPr lang="pt-BR" altLang="pt-BR" sz="1800" smtClean="0"/>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Espaço Reservado para Conteúdo 4" descr="polvos (2).jpg"/>
          <p:cNvPicPr>
            <a:picLocks noGrp="1" noChangeAspect="1"/>
          </p:cNvPicPr>
          <p:nvPr>
            <p:ph idx="4294967295"/>
          </p:nvPr>
        </p:nvPicPr>
        <p:blipFill>
          <a:blip r:embed="rId2">
            <a:lum bright="10000"/>
            <a:extLst>
              <a:ext uri="{28A0092B-C50C-407E-A947-70E740481C1C}">
                <a14:useLocalDpi xmlns:a14="http://schemas.microsoft.com/office/drawing/2010/main" val="0"/>
              </a:ext>
            </a:extLst>
          </a:blip>
          <a:srcRect/>
          <a:stretch>
            <a:fillRect/>
          </a:stretch>
        </p:blipFill>
        <p:spPr>
          <a:xfrm>
            <a:off x="179388" y="165100"/>
            <a:ext cx="8785225" cy="1393825"/>
          </a:xfrm>
        </p:spPr>
      </p:pic>
      <p:sp>
        <p:nvSpPr>
          <p:cNvPr id="2" name="Título 1"/>
          <p:cNvSpPr>
            <a:spLocks noGrp="1"/>
          </p:cNvSpPr>
          <p:nvPr>
            <p:ph type="title" idx="4294967295"/>
          </p:nvPr>
        </p:nvSpPr>
        <p:spPr>
          <a:xfrm>
            <a:off x="457200" y="253536"/>
            <a:ext cx="8229600" cy="1143000"/>
          </a:xfrm>
          <a:noFill/>
        </p:spPr>
        <p:txBody>
          <a:bodyPr>
            <a:normAutofit/>
            <a:scene3d>
              <a:camera prst="orthographicFront"/>
              <a:lightRig rig="soft" dir="t">
                <a:rot lat="0" lon="0" rev="2400000"/>
              </a:lightRig>
            </a:scene3d>
            <a:sp3d>
              <a:bevelT w="19050" h="12700"/>
            </a:sp3d>
          </a:bodyPr>
          <a:lstStyle/>
          <a:p>
            <a:pPr marL="54864" fontAlgn="auto">
              <a:spcAft>
                <a:spcPts val="0"/>
              </a:spcAft>
              <a:defRPr/>
            </a:pPr>
            <a:r>
              <a:rPr lang="pt-BR" sz="4600" dirty="0" smtClean="0">
                <a:solidFill>
                  <a:schemeClr val="tx2">
                    <a:tint val="100000"/>
                    <a:shade val="90000"/>
                    <a:satMod val="250000"/>
                    <a:alpha val="100000"/>
                  </a:schemeClr>
                </a:solidFill>
                <a:effectLst>
                  <a:outerShdw blurRad="38100" dist="25500" dir="5400000" algn="tl" rotWithShape="0">
                    <a:srgbClr val="000000">
                      <a:satMod val="180000"/>
                      <a:alpha val="75000"/>
                    </a:srgbClr>
                  </a:outerShdw>
                </a:effectLst>
              </a:rPr>
              <a:t>Introdução</a:t>
            </a:r>
            <a:endParaRPr lang="pt-BR" sz="4600" dirty="0">
              <a:solidFill>
                <a:schemeClr val="tx2">
                  <a:tint val="100000"/>
                  <a:shade val="90000"/>
                  <a:satMod val="250000"/>
                  <a:alpha val="100000"/>
                </a:schemeClr>
              </a:solidFill>
              <a:effectLst>
                <a:outerShdw blurRad="38100" dist="25500" dir="5400000" algn="tl" rotWithShape="0">
                  <a:srgbClr val="000000">
                    <a:satMod val="180000"/>
                    <a:alpha val="75000"/>
                  </a:srgbClr>
                </a:outerShdw>
              </a:effectLst>
            </a:endParaRPr>
          </a:p>
        </p:txBody>
      </p:sp>
      <p:sp>
        <p:nvSpPr>
          <p:cNvPr id="64516" name="Espaço Reservado para Conteúdo 2"/>
          <p:cNvSpPr>
            <a:spLocks noGrp="1"/>
          </p:cNvSpPr>
          <p:nvPr>
            <p:ph idx="4294967295"/>
          </p:nvPr>
        </p:nvSpPr>
        <p:spPr>
          <a:xfrm>
            <a:off x="755650" y="1916113"/>
            <a:ext cx="7772400" cy="4572000"/>
          </a:xfrm>
        </p:spPr>
        <p:txBody>
          <a:bodyPr/>
          <a:lstStyle/>
          <a:p>
            <a:pPr algn="ctr">
              <a:lnSpc>
                <a:spcPct val="80000"/>
              </a:lnSpc>
            </a:pPr>
            <a:r>
              <a:rPr lang="pt-BR" altLang="pt-BR" sz="2400" b="1" smtClean="0">
                <a:solidFill>
                  <a:srgbClr val="0000FF"/>
                </a:solidFill>
              </a:rPr>
              <a:t>Líquido sinovial purulento, cultura positiva e coloração positiva de Gram são aceitos como padrão-ouro no diagnóstico.</a:t>
            </a:r>
          </a:p>
          <a:p>
            <a:pPr algn="just">
              <a:lnSpc>
                <a:spcPct val="80000"/>
              </a:lnSpc>
            </a:pPr>
            <a:endParaRPr lang="pt-BR" altLang="pt-BR" sz="2400" b="1" smtClean="0">
              <a:solidFill>
                <a:srgbClr val="0000FF"/>
              </a:solidFill>
            </a:endParaRPr>
          </a:p>
          <a:p>
            <a:pPr algn="just">
              <a:lnSpc>
                <a:spcPct val="80000"/>
              </a:lnSpc>
            </a:pPr>
            <a:r>
              <a:rPr lang="pt-BR" altLang="pt-BR" sz="1800" smtClean="0">
                <a:solidFill>
                  <a:srgbClr val="FF0000"/>
                </a:solidFill>
              </a:rPr>
              <a:t>70%</a:t>
            </a:r>
            <a:r>
              <a:rPr lang="pt-BR" altLang="pt-BR" sz="1800" smtClean="0"/>
              <a:t> das crianças com sintomas clínicos de artrite séptica foram descritas por ter culturas de líquido sinovial </a:t>
            </a:r>
            <a:r>
              <a:rPr lang="pt-BR" altLang="pt-BR" sz="1800" smtClean="0">
                <a:solidFill>
                  <a:srgbClr val="FF0000"/>
                </a:solidFill>
              </a:rPr>
              <a:t>negativo</a:t>
            </a:r>
            <a:r>
              <a:rPr lang="pt-BR" altLang="pt-BR" sz="1800" smtClean="0"/>
              <a:t> (3)</a:t>
            </a:r>
          </a:p>
          <a:p>
            <a:pPr algn="just">
              <a:lnSpc>
                <a:spcPct val="80000"/>
              </a:lnSpc>
            </a:pPr>
            <a:endParaRPr lang="pt-BR" altLang="pt-BR" sz="1800" smtClean="0"/>
          </a:p>
          <a:p>
            <a:pPr algn="just">
              <a:lnSpc>
                <a:spcPct val="80000"/>
              </a:lnSpc>
            </a:pPr>
            <a:r>
              <a:rPr lang="pt-BR" altLang="pt-BR" sz="1800" smtClean="0"/>
              <a:t>A maioria dos pacientes sobrevive, com limitação da função articular (4). </a:t>
            </a:r>
          </a:p>
          <a:p>
            <a:pPr algn="just">
              <a:lnSpc>
                <a:spcPct val="80000"/>
              </a:lnSpc>
            </a:pPr>
            <a:endParaRPr lang="pt-BR" altLang="pt-BR" sz="1800" smtClean="0"/>
          </a:p>
          <a:p>
            <a:pPr algn="just">
              <a:lnSpc>
                <a:spcPct val="80000"/>
              </a:lnSpc>
            </a:pPr>
            <a:r>
              <a:rPr lang="pt-BR" altLang="pt-BR" sz="1800" smtClean="0"/>
              <a:t>O diagnóstico de AS é mais difícil que em crianças mais velhas. </a:t>
            </a:r>
          </a:p>
          <a:p>
            <a:pPr algn="just">
              <a:lnSpc>
                <a:spcPct val="80000"/>
              </a:lnSpc>
            </a:pPr>
            <a:endParaRPr lang="pt-BR" altLang="pt-BR" sz="1800" smtClean="0"/>
          </a:p>
          <a:p>
            <a:pPr algn="ctr">
              <a:lnSpc>
                <a:spcPct val="80000"/>
              </a:lnSpc>
            </a:pPr>
            <a:r>
              <a:rPr lang="pt-BR" altLang="pt-BR" sz="1800" b="1" smtClean="0">
                <a:solidFill>
                  <a:srgbClr val="FF0000"/>
                </a:solidFill>
              </a:rPr>
              <a:t>Um atraso de cinco dias no tratamento cirúrgico tem sido associado a um risco relativo de 1,6 para o desenvolvimento de um desfecho ruim (5). </a:t>
            </a:r>
          </a:p>
          <a:p>
            <a:pPr algn="ctr">
              <a:lnSpc>
                <a:spcPct val="80000"/>
              </a:lnSpc>
            </a:pPr>
            <a:endParaRPr lang="pt-BR" altLang="pt-BR" sz="1800" b="1" smtClean="0">
              <a:solidFill>
                <a:srgbClr val="FF0000"/>
              </a:solidFill>
            </a:endParaRPr>
          </a:p>
          <a:p>
            <a:pPr algn="just">
              <a:lnSpc>
                <a:spcPct val="80000"/>
              </a:lnSpc>
            </a:pPr>
            <a:r>
              <a:rPr lang="pt-BR" altLang="pt-BR" sz="1800" smtClean="0"/>
              <a:t>O objetivo do relato de caso é apontar a importância de uma abordagem de equipe e os algoritmos de gerenciamento clínico para o tratamento bem-sucedido da artrite séptica em recém-nascidos.</a:t>
            </a:r>
          </a:p>
          <a:p>
            <a:pPr>
              <a:lnSpc>
                <a:spcPct val="80000"/>
              </a:lnSpc>
            </a:pPr>
            <a:endParaRPr lang="pt-BR" altLang="pt-BR" sz="1800" smtClean="0"/>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Espaço Reservado para Conteúdo 4" descr="polvos (2).jpg"/>
          <p:cNvPicPr>
            <a:picLocks noGrp="1" noChangeAspect="1"/>
          </p:cNvPicPr>
          <p:nvPr>
            <p:ph idx="4294967295"/>
          </p:nvPr>
        </p:nvPicPr>
        <p:blipFill>
          <a:blip r:embed="rId2">
            <a:lum bright="10000"/>
            <a:extLst>
              <a:ext uri="{28A0092B-C50C-407E-A947-70E740481C1C}">
                <a14:useLocalDpi xmlns:a14="http://schemas.microsoft.com/office/drawing/2010/main" val="0"/>
              </a:ext>
            </a:extLst>
          </a:blip>
          <a:srcRect/>
          <a:stretch>
            <a:fillRect/>
          </a:stretch>
        </p:blipFill>
        <p:spPr>
          <a:xfrm>
            <a:off x="179388" y="165100"/>
            <a:ext cx="8785225" cy="1393825"/>
          </a:xfrm>
        </p:spPr>
      </p:pic>
      <p:sp>
        <p:nvSpPr>
          <p:cNvPr id="2" name="Título 1"/>
          <p:cNvSpPr>
            <a:spLocks noGrp="1"/>
          </p:cNvSpPr>
          <p:nvPr>
            <p:ph type="title" idx="4294967295"/>
          </p:nvPr>
        </p:nvSpPr>
        <p:spPr>
          <a:xfrm>
            <a:off x="914400" y="274173"/>
            <a:ext cx="7772400" cy="1143000"/>
          </a:xfrm>
          <a:noFill/>
        </p:spPr>
        <p:txBody>
          <a:bodyPr>
            <a:normAutofit/>
            <a:scene3d>
              <a:camera prst="orthographicFront"/>
              <a:lightRig rig="soft" dir="t">
                <a:rot lat="0" lon="0" rev="2400000"/>
              </a:lightRig>
            </a:scene3d>
            <a:sp3d>
              <a:bevelT w="19050" h="12700"/>
            </a:sp3d>
          </a:bodyPr>
          <a:lstStyle/>
          <a:p>
            <a:pPr marL="54864" fontAlgn="auto">
              <a:spcAft>
                <a:spcPts val="0"/>
              </a:spcAft>
              <a:defRPr/>
            </a:pPr>
            <a:r>
              <a:rPr lang="pt-BR" sz="4600" dirty="0" smtClean="0">
                <a:solidFill>
                  <a:schemeClr val="tx2">
                    <a:tint val="100000"/>
                    <a:shade val="90000"/>
                    <a:satMod val="250000"/>
                    <a:alpha val="100000"/>
                  </a:schemeClr>
                </a:solidFill>
                <a:effectLst>
                  <a:outerShdw blurRad="38100" dist="25500" dir="5400000" algn="tl" rotWithShape="0">
                    <a:srgbClr val="000000">
                      <a:satMod val="180000"/>
                      <a:alpha val="75000"/>
                    </a:srgbClr>
                  </a:outerShdw>
                </a:effectLst>
              </a:rPr>
              <a:t>Relato de caso</a:t>
            </a:r>
            <a:endParaRPr lang="pt-BR" sz="4600" dirty="0">
              <a:solidFill>
                <a:schemeClr val="tx2">
                  <a:tint val="100000"/>
                  <a:shade val="90000"/>
                  <a:satMod val="250000"/>
                  <a:alpha val="100000"/>
                </a:schemeClr>
              </a:solidFill>
              <a:effectLst>
                <a:outerShdw blurRad="38100" dist="25500" dir="5400000" algn="tl" rotWithShape="0">
                  <a:srgbClr val="000000">
                    <a:satMod val="180000"/>
                    <a:alpha val="75000"/>
                  </a:srgbClr>
                </a:outerShdw>
              </a:effectLst>
            </a:endParaRPr>
          </a:p>
        </p:txBody>
      </p:sp>
      <p:sp>
        <p:nvSpPr>
          <p:cNvPr id="65540" name="Espaço Reservado para Conteúdo 2"/>
          <p:cNvSpPr>
            <a:spLocks noGrp="1"/>
          </p:cNvSpPr>
          <p:nvPr>
            <p:ph idx="4294967295"/>
          </p:nvPr>
        </p:nvSpPr>
        <p:spPr>
          <a:xfrm>
            <a:off x="611188" y="2133600"/>
            <a:ext cx="7772400" cy="4572000"/>
          </a:xfrm>
        </p:spPr>
        <p:txBody>
          <a:bodyPr/>
          <a:lstStyle/>
          <a:p>
            <a:pPr algn="just">
              <a:lnSpc>
                <a:spcPct val="80000"/>
              </a:lnSpc>
            </a:pPr>
            <a:r>
              <a:rPr lang="pt-BR" altLang="pt-BR" sz="2400" smtClean="0"/>
              <a:t>RNT, masculino, 3580 g, parto vaginal sem complicações, Apgar foi 9/9, líquido amniótico tinto de mecônio corado. No terceiro dia da vida, o recém-nascido.</a:t>
            </a:r>
          </a:p>
          <a:p>
            <a:pPr algn="just">
              <a:lnSpc>
                <a:spcPct val="80000"/>
              </a:lnSpc>
              <a:buFont typeface="Wingdings 2" panose="05020102010507070707" pitchFamily="18" charset="2"/>
              <a:buNone/>
            </a:pPr>
            <a:endParaRPr lang="pt-BR" altLang="pt-BR" sz="2400" smtClean="0"/>
          </a:p>
          <a:p>
            <a:pPr algn="just">
              <a:lnSpc>
                <a:spcPct val="80000"/>
              </a:lnSpc>
            </a:pPr>
            <a:r>
              <a:rPr lang="pt-BR" altLang="pt-BR" sz="2400" smtClean="0"/>
              <a:t>3° DV- </a:t>
            </a:r>
            <a:r>
              <a:rPr lang="pt-PT" altLang="pt-BR" sz="2400" smtClean="0"/>
              <a:t>iniciou icterícia com má sucção</a:t>
            </a:r>
          </a:p>
          <a:p>
            <a:pPr algn="just">
              <a:lnSpc>
                <a:spcPct val="80000"/>
              </a:lnSpc>
            </a:pPr>
            <a:r>
              <a:rPr lang="pt-PT" altLang="pt-BR" sz="2400" smtClean="0"/>
              <a:t>10° DV,  febril (</a:t>
            </a:r>
            <a:r>
              <a:rPr lang="pt-PT" altLang="pt-BR" sz="2400" smtClean="0">
                <a:solidFill>
                  <a:srgbClr val="FF0000"/>
                </a:solidFill>
              </a:rPr>
              <a:t>37,8 ° C), inchaço, vermelhidão, calor e movimento diminuído no joelho direito (Fig. 1). </a:t>
            </a:r>
          </a:p>
          <a:p>
            <a:pPr algn="just">
              <a:lnSpc>
                <a:spcPct val="80000"/>
              </a:lnSpc>
            </a:pPr>
            <a:endParaRPr lang="pt-PT" altLang="pt-BR" sz="2400" smtClean="0"/>
          </a:p>
          <a:p>
            <a:pPr algn="just">
              <a:lnSpc>
                <a:spcPct val="80000"/>
              </a:lnSpc>
            </a:pPr>
            <a:r>
              <a:rPr lang="pt-PT" altLang="pt-BR" sz="2400" smtClean="0"/>
              <a:t>O RX e a tomografia computadorizada revelaram alterações nos tecidos moles, sem alteração no próprio osso (</a:t>
            </a:r>
            <a:r>
              <a:rPr lang="pt-PT" altLang="pt-BR" sz="2400" smtClean="0">
                <a:solidFill>
                  <a:srgbClr val="0000FF"/>
                </a:solidFill>
              </a:rPr>
              <a:t>Fig. 2</a:t>
            </a:r>
            <a:r>
              <a:rPr lang="pt-PT" altLang="pt-BR" sz="2400" smtClean="0"/>
              <a:t>). </a:t>
            </a:r>
          </a:p>
          <a:p>
            <a:pPr>
              <a:lnSpc>
                <a:spcPct val="80000"/>
              </a:lnSpc>
            </a:pPr>
            <a:endParaRPr lang="pt-PT" altLang="pt-BR" sz="2400" smtClean="0"/>
          </a:p>
          <a:p>
            <a:pPr>
              <a:lnSpc>
                <a:spcPct val="80000"/>
              </a:lnSpc>
            </a:pPr>
            <a:endParaRPr lang="pt-BR" altLang="pt-BR" sz="2400" smtClean="0"/>
          </a:p>
          <a:p>
            <a:pPr>
              <a:lnSpc>
                <a:spcPct val="80000"/>
              </a:lnSpc>
            </a:pPr>
            <a:endParaRPr lang="pt-BR" altLang="pt-BR" sz="2400" smtClean="0"/>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115888"/>
            <a:ext cx="4305300" cy="3306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6563"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8263" y="115888"/>
            <a:ext cx="2462212" cy="4357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6564"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4792663"/>
            <a:ext cx="2803525" cy="2065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6565" name="Rectangle 7"/>
          <p:cNvSpPr>
            <a:spLocks noChangeArrowheads="1"/>
          </p:cNvSpPr>
          <p:nvPr/>
        </p:nvSpPr>
        <p:spPr bwMode="auto">
          <a:xfrm>
            <a:off x="0" y="3357563"/>
            <a:ext cx="428466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Perpetua" panose="02020502060401020303" pitchFamily="18" charset="0"/>
              </a:defRPr>
            </a:lvl1pPr>
            <a:lvl2pPr marL="742950" indent="-285750">
              <a:defRPr>
                <a:solidFill>
                  <a:schemeClr val="tx1"/>
                </a:solidFill>
                <a:latin typeface="Perpetua" panose="02020502060401020303" pitchFamily="18" charset="0"/>
              </a:defRPr>
            </a:lvl2pPr>
            <a:lvl3pPr marL="1143000" indent="-228600">
              <a:defRPr>
                <a:solidFill>
                  <a:schemeClr val="tx1"/>
                </a:solidFill>
                <a:latin typeface="Perpetua" panose="02020502060401020303" pitchFamily="18" charset="0"/>
              </a:defRPr>
            </a:lvl3pPr>
            <a:lvl4pPr marL="1600200" indent="-228600">
              <a:defRPr>
                <a:solidFill>
                  <a:schemeClr val="tx1"/>
                </a:solidFill>
                <a:latin typeface="Perpetua" panose="02020502060401020303" pitchFamily="18" charset="0"/>
              </a:defRPr>
            </a:lvl4pPr>
            <a:lvl5pPr marL="2057400" indent="-228600">
              <a:defRPr>
                <a:solidFill>
                  <a:schemeClr val="tx1"/>
                </a:solidFill>
                <a:latin typeface="Perpetua" panose="02020502060401020303" pitchFamily="18" charset="0"/>
              </a:defRPr>
            </a:lvl5pPr>
            <a:lvl6pPr marL="2514600" indent="-228600" fontAlgn="base">
              <a:spcBef>
                <a:spcPct val="0"/>
              </a:spcBef>
              <a:spcAft>
                <a:spcPct val="0"/>
              </a:spcAft>
              <a:defRPr>
                <a:solidFill>
                  <a:schemeClr val="tx1"/>
                </a:solidFill>
                <a:latin typeface="Perpetua" panose="02020502060401020303" pitchFamily="18" charset="0"/>
              </a:defRPr>
            </a:lvl6pPr>
            <a:lvl7pPr marL="2971800" indent="-228600" fontAlgn="base">
              <a:spcBef>
                <a:spcPct val="0"/>
              </a:spcBef>
              <a:spcAft>
                <a:spcPct val="0"/>
              </a:spcAft>
              <a:defRPr>
                <a:solidFill>
                  <a:schemeClr val="tx1"/>
                </a:solidFill>
                <a:latin typeface="Perpetua" panose="02020502060401020303" pitchFamily="18" charset="0"/>
              </a:defRPr>
            </a:lvl7pPr>
            <a:lvl8pPr marL="3429000" indent="-228600" fontAlgn="base">
              <a:spcBef>
                <a:spcPct val="0"/>
              </a:spcBef>
              <a:spcAft>
                <a:spcPct val="0"/>
              </a:spcAft>
              <a:defRPr>
                <a:solidFill>
                  <a:schemeClr val="tx1"/>
                </a:solidFill>
                <a:latin typeface="Perpetua" panose="02020502060401020303" pitchFamily="18" charset="0"/>
              </a:defRPr>
            </a:lvl8pPr>
            <a:lvl9pPr marL="3886200" indent="-228600" fontAlgn="base">
              <a:spcBef>
                <a:spcPct val="0"/>
              </a:spcBef>
              <a:spcAft>
                <a:spcPct val="0"/>
              </a:spcAft>
              <a:defRPr>
                <a:solidFill>
                  <a:schemeClr val="tx1"/>
                </a:solidFill>
                <a:latin typeface="Perpetua" panose="02020502060401020303" pitchFamily="18" charset="0"/>
              </a:defRPr>
            </a:lvl9pPr>
          </a:lstStyle>
          <a:p>
            <a:pPr algn="ctr" eaLnBrk="1" hangingPunct="1"/>
            <a:r>
              <a:rPr lang="pt-BR" altLang="pt-BR" b="1">
                <a:solidFill>
                  <a:srgbClr val="0000FF"/>
                </a:solidFill>
                <a:latin typeface="Arial" panose="020B0604020202020204" pitchFamily="34" charset="0"/>
                <a:cs typeface="Arial" panose="020B0604020202020204" pitchFamily="34" charset="0"/>
              </a:rPr>
              <a:t>FIG.1. Inchaço e vermelhidão do joelho direito</a:t>
            </a:r>
          </a:p>
        </p:txBody>
      </p:sp>
      <p:sp>
        <p:nvSpPr>
          <p:cNvPr id="66566" name="Rectangle 8"/>
          <p:cNvSpPr>
            <a:spLocks noChangeArrowheads="1"/>
          </p:cNvSpPr>
          <p:nvPr/>
        </p:nvSpPr>
        <p:spPr bwMode="auto">
          <a:xfrm>
            <a:off x="2700338" y="5805488"/>
            <a:ext cx="38417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Perpetua" panose="02020502060401020303" pitchFamily="18" charset="0"/>
              </a:defRPr>
            </a:lvl1pPr>
            <a:lvl2pPr marL="742950" indent="-285750">
              <a:defRPr>
                <a:solidFill>
                  <a:schemeClr val="tx1"/>
                </a:solidFill>
                <a:latin typeface="Perpetua" panose="02020502060401020303" pitchFamily="18" charset="0"/>
              </a:defRPr>
            </a:lvl2pPr>
            <a:lvl3pPr marL="1143000" indent="-228600">
              <a:defRPr>
                <a:solidFill>
                  <a:schemeClr val="tx1"/>
                </a:solidFill>
                <a:latin typeface="Perpetua" panose="02020502060401020303" pitchFamily="18" charset="0"/>
              </a:defRPr>
            </a:lvl3pPr>
            <a:lvl4pPr marL="1600200" indent="-228600">
              <a:defRPr>
                <a:solidFill>
                  <a:schemeClr val="tx1"/>
                </a:solidFill>
                <a:latin typeface="Perpetua" panose="02020502060401020303" pitchFamily="18" charset="0"/>
              </a:defRPr>
            </a:lvl4pPr>
            <a:lvl5pPr marL="2057400" indent="-228600">
              <a:defRPr>
                <a:solidFill>
                  <a:schemeClr val="tx1"/>
                </a:solidFill>
                <a:latin typeface="Perpetua" panose="02020502060401020303" pitchFamily="18" charset="0"/>
              </a:defRPr>
            </a:lvl5pPr>
            <a:lvl6pPr marL="2514600" indent="-228600" fontAlgn="base">
              <a:spcBef>
                <a:spcPct val="0"/>
              </a:spcBef>
              <a:spcAft>
                <a:spcPct val="0"/>
              </a:spcAft>
              <a:defRPr>
                <a:solidFill>
                  <a:schemeClr val="tx1"/>
                </a:solidFill>
                <a:latin typeface="Perpetua" panose="02020502060401020303" pitchFamily="18" charset="0"/>
              </a:defRPr>
            </a:lvl6pPr>
            <a:lvl7pPr marL="2971800" indent="-228600" fontAlgn="base">
              <a:spcBef>
                <a:spcPct val="0"/>
              </a:spcBef>
              <a:spcAft>
                <a:spcPct val="0"/>
              </a:spcAft>
              <a:defRPr>
                <a:solidFill>
                  <a:schemeClr val="tx1"/>
                </a:solidFill>
                <a:latin typeface="Perpetua" panose="02020502060401020303" pitchFamily="18" charset="0"/>
              </a:defRPr>
            </a:lvl7pPr>
            <a:lvl8pPr marL="3429000" indent="-228600" fontAlgn="base">
              <a:spcBef>
                <a:spcPct val="0"/>
              </a:spcBef>
              <a:spcAft>
                <a:spcPct val="0"/>
              </a:spcAft>
              <a:defRPr>
                <a:solidFill>
                  <a:schemeClr val="tx1"/>
                </a:solidFill>
                <a:latin typeface="Perpetua" panose="02020502060401020303" pitchFamily="18" charset="0"/>
              </a:defRPr>
            </a:lvl8pPr>
            <a:lvl9pPr marL="3886200" indent="-228600" fontAlgn="base">
              <a:spcBef>
                <a:spcPct val="0"/>
              </a:spcBef>
              <a:spcAft>
                <a:spcPct val="0"/>
              </a:spcAft>
              <a:defRPr>
                <a:solidFill>
                  <a:schemeClr val="tx1"/>
                </a:solidFill>
                <a:latin typeface="Perpetua" panose="02020502060401020303" pitchFamily="18" charset="0"/>
              </a:defRPr>
            </a:lvl9pPr>
          </a:lstStyle>
          <a:p>
            <a:pPr eaLnBrk="1" hangingPunct="1"/>
            <a:r>
              <a:rPr lang="pt-BR" altLang="pt-BR" b="1">
                <a:solidFill>
                  <a:srgbClr val="0000FF"/>
                </a:solidFill>
                <a:latin typeface="Arial" panose="020B0604020202020204" pitchFamily="34" charset="0"/>
                <a:cs typeface="Arial" panose="020B0604020202020204" pitchFamily="34" charset="0"/>
              </a:rPr>
              <a:t>FIG.3. Drenagem cirúrgica aberta</a:t>
            </a:r>
            <a:r>
              <a:rPr lang="pt-BR" altLang="pt-BR">
                <a:latin typeface="Arial" panose="020B0604020202020204" pitchFamily="34" charset="0"/>
                <a:cs typeface="Arial" panose="020B0604020202020204" pitchFamily="34" charset="0"/>
              </a:rPr>
              <a:t>.</a:t>
            </a:r>
          </a:p>
        </p:txBody>
      </p:sp>
      <p:sp>
        <p:nvSpPr>
          <p:cNvPr id="66567" name="Rectangle 9"/>
          <p:cNvSpPr>
            <a:spLocks noChangeArrowheads="1"/>
          </p:cNvSpPr>
          <p:nvPr/>
        </p:nvSpPr>
        <p:spPr bwMode="auto">
          <a:xfrm>
            <a:off x="3636963" y="4652963"/>
            <a:ext cx="5399087" cy="91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Perpetua" panose="02020502060401020303" pitchFamily="18" charset="0"/>
              </a:defRPr>
            </a:lvl1pPr>
            <a:lvl2pPr marL="742950" indent="-285750">
              <a:defRPr>
                <a:solidFill>
                  <a:schemeClr val="tx1"/>
                </a:solidFill>
                <a:latin typeface="Perpetua" panose="02020502060401020303" pitchFamily="18" charset="0"/>
              </a:defRPr>
            </a:lvl2pPr>
            <a:lvl3pPr marL="1143000" indent="-228600">
              <a:defRPr>
                <a:solidFill>
                  <a:schemeClr val="tx1"/>
                </a:solidFill>
                <a:latin typeface="Perpetua" panose="02020502060401020303" pitchFamily="18" charset="0"/>
              </a:defRPr>
            </a:lvl3pPr>
            <a:lvl4pPr marL="1600200" indent="-228600">
              <a:defRPr>
                <a:solidFill>
                  <a:schemeClr val="tx1"/>
                </a:solidFill>
                <a:latin typeface="Perpetua" panose="02020502060401020303" pitchFamily="18" charset="0"/>
              </a:defRPr>
            </a:lvl4pPr>
            <a:lvl5pPr marL="2057400" indent="-228600">
              <a:defRPr>
                <a:solidFill>
                  <a:schemeClr val="tx1"/>
                </a:solidFill>
                <a:latin typeface="Perpetua" panose="02020502060401020303" pitchFamily="18" charset="0"/>
              </a:defRPr>
            </a:lvl5pPr>
            <a:lvl6pPr marL="2514600" indent="-228600" fontAlgn="base">
              <a:spcBef>
                <a:spcPct val="0"/>
              </a:spcBef>
              <a:spcAft>
                <a:spcPct val="0"/>
              </a:spcAft>
              <a:defRPr>
                <a:solidFill>
                  <a:schemeClr val="tx1"/>
                </a:solidFill>
                <a:latin typeface="Perpetua" panose="02020502060401020303" pitchFamily="18" charset="0"/>
              </a:defRPr>
            </a:lvl6pPr>
            <a:lvl7pPr marL="2971800" indent="-228600" fontAlgn="base">
              <a:spcBef>
                <a:spcPct val="0"/>
              </a:spcBef>
              <a:spcAft>
                <a:spcPct val="0"/>
              </a:spcAft>
              <a:defRPr>
                <a:solidFill>
                  <a:schemeClr val="tx1"/>
                </a:solidFill>
                <a:latin typeface="Perpetua" panose="02020502060401020303" pitchFamily="18" charset="0"/>
              </a:defRPr>
            </a:lvl7pPr>
            <a:lvl8pPr marL="3429000" indent="-228600" fontAlgn="base">
              <a:spcBef>
                <a:spcPct val="0"/>
              </a:spcBef>
              <a:spcAft>
                <a:spcPct val="0"/>
              </a:spcAft>
              <a:defRPr>
                <a:solidFill>
                  <a:schemeClr val="tx1"/>
                </a:solidFill>
                <a:latin typeface="Perpetua" panose="02020502060401020303" pitchFamily="18" charset="0"/>
              </a:defRPr>
            </a:lvl8pPr>
            <a:lvl9pPr marL="3886200" indent="-228600" fontAlgn="base">
              <a:spcBef>
                <a:spcPct val="0"/>
              </a:spcBef>
              <a:spcAft>
                <a:spcPct val="0"/>
              </a:spcAft>
              <a:defRPr>
                <a:solidFill>
                  <a:schemeClr val="tx1"/>
                </a:solidFill>
                <a:latin typeface="Perpetua" panose="02020502060401020303" pitchFamily="18" charset="0"/>
              </a:defRPr>
            </a:lvl9pPr>
          </a:lstStyle>
          <a:p>
            <a:pPr eaLnBrk="1" hangingPunct="1"/>
            <a:r>
              <a:rPr lang="pt-BR" altLang="pt-BR" b="1">
                <a:solidFill>
                  <a:srgbClr val="0000FF"/>
                </a:solidFill>
                <a:latin typeface="Arial" panose="020B0604020202020204" pitchFamily="34" charset="0"/>
                <a:cs typeface="Arial" panose="020B0604020202020204" pitchFamily="34" charset="0"/>
              </a:rPr>
              <a:t>FIG.2 Raio X (a) e tomografia computadorizada</a:t>
            </a:r>
          </a:p>
          <a:p>
            <a:pPr eaLnBrk="1" hangingPunct="1"/>
            <a:r>
              <a:rPr lang="pt-BR" altLang="pt-BR" b="1">
                <a:solidFill>
                  <a:srgbClr val="0000FF"/>
                </a:solidFill>
                <a:latin typeface="Arial" panose="020B0604020202020204" pitchFamily="34" charset="0"/>
                <a:cs typeface="Arial" panose="020B0604020202020204" pitchFamily="34" charset="0"/>
              </a:rPr>
              <a:t>(B) do joelho direito mostram mudanças nos tecidos moles, sem Uma mudança no osso</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Espaço Reservado para Conteúdo 4" descr="polvos (2).jpg"/>
          <p:cNvPicPr>
            <a:picLocks noGrp="1" noChangeAspect="1"/>
          </p:cNvPicPr>
          <p:nvPr>
            <p:ph idx="4294967295"/>
          </p:nvPr>
        </p:nvPicPr>
        <p:blipFill>
          <a:blip r:embed="rId2">
            <a:lum bright="10000"/>
            <a:extLst>
              <a:ext uri="{28A0092B-C50C-407E-A947-70E740481C1C}">
                <a14:useLocalDpi xmlns:a14="http://schemas.microsoft.com/office/drawing/2010/main" val="0"/>
              </a:ext>
            </a:extLst>
          </a:blip>
          <a:srcRect/>
          <a:stretch>
            <a:fillRect/>
          </a:stretch>
        </p:blipFill>
        <p:spPr>
          <a:xfrm>
            <a:off x="179388" y="165100"/>
            <a:ext cx="8785225" cy="1393825"/>
          </a:xfrm>
        </p:spPr>
      </p:pic>
      <p:sp>
        <p:nvSpPr>
          <p:cNvPr id="2" name="Título 1"/>
          <p:cNvSpPr>
            <a:spLocks noGrp="1"/>
          </p:cNvSpPr>
          <p:nvPr>
            <p:ph type="title" idx="4294967295"/>
          </p:nvPr>
        </p:nvSpPr>
        <p:spPr>
          <a:xfrm>
            <a:off x="914400" y="274173"/>
            <a:ext cx="7772400" cy="1143000"/>
          </a:xfrm>
          <a:noFill/>
        </p:spPr>
        <p:txBody>
          <a:bodyPr>
            <a:normAutofit/>
            <a:scene3d>
              <a:camera prst="orthographicFront"/>
              <a:lightRig rig="soft" dir="t">
                <a:rot lat="0" lon="0" rev="2400000"/>
              </a:lightRig>
            </a:scene3d>
            <a:sp3d>
              <a:bevelT w="19050" h="12700"/>
            </a:sp3d>
          </a:bodyPr>
          <a:lstStyle/>
          <a:p>
            <a:pPr marL="54864" fontAlgn="auto">
              <a:spcAft>
                <a:spcPts val="0"/>
              </a:spcAft>
              <a:defRPr/>
            </a:pPr>
            <a:r>
              <a:rPr lang="pt-BR" sz="4600" dirty="0" smtClean="0">
                <a:solidFill>
                  <a:schemeClr val="tx2">
                    <a:tint val="100000"/>
                    <a:shade val="90000"/>
                    <a:satMod val="250000"/>
                    <a:alpha val="100000"/>
                  </a:schemeClr>
                </a:solidFill>
                <a:effectLst>
                  <a:outerShdw blurRad="38100" dist="25500" dir="5400000" algn="tl" rotWithShape="0">
                    <a:srgbClr val="000000">
                      <a:satMod val="180000"/>
                      <a:alpha val="75000"/>
                    </a:srgbClr>
                  </a:outerShdw>
                </a:effectLst>
              </a:rPr>
              <a:t>Relato de caso</a:t>
            </a:r>
            <a:endParaRPr lang="pt-BR" sz="4600" dirty="0">
              <a:solidFill>
                <a:schemeClr val="tx2">
                  <a:tint val="100000"/>
                  <a:shade val="90000"/>
                  <a:satMod val="250000"/>
                  <a:alpha val="100000"/>
                </a:schemeClr>
              </a:solidFill>
              <a:effectLst>
                <a:outerShdw blurRad="38100" dist="25500" dir="5400000" algn="tl" rotWithShape="0">
                  <a:srgbClr val="000000">
                    <a:satMod val="180000"/>
                    <a:alpha val="75000"/>
                  </a:srgbClr>
                </a:outerShdw>
              </a:effectLst>
            </a:endParaRPr>
          </a:p>
        </p:txBody>
      </p:sp>
      <p:sp>
        <p:nvSpPr>
          <p:cNvPr id="67588" name="Espaço Reservado para Conteúdo 2"/>
          <p:cNvSpPr>
            <a:spLocks noGrp="1"/>
          </p:cNvSpPr>
          <p:nvPr>
            <p:ph idx="4294967295"/>
          </p:nvPr>
        </p:nvSpPr>
        <p:spPr>
          <a:xfrm>
            <a:off x="684213" y="1628775"/>
            <a:ext cx="7772400" cy="4572000"/>
          </a:xfrm>
        </p:spPr>
        <p:txBody>
          <a:bodyPr/>
          <a:lstStyle/>
          <a:p>
            <a:pPr>
              <a:lnSpc>
                <a:spcPct val="80000"/>
              </a:lnSpc>
            </a:pPr>
            <a:r>
              <a:rPr lang="pt-PT" altLang="pt-BR" sz="2400" smtClean="0"/>
              <a:t>Parâmetros hematológicos mostraram contagem de leucócitos periféricos </a:t>
            </a:r>
            <a:r>
              <a:rPr lang="pt-PT" altLang="pt-BR" sz="2400" smtClean="0">
                <a:solidFill>
                  <a:srgbClr val="FF0000"/>
                </a:solidFill>
              </a:rPr>
              <a:t>18,44</a:t>
            </a:r>
            <a:r>
              <a:rPr lang="pt-PT" altLang="pt-BR" sz="2400" smtClean="0"/>
              <a:t>x109 / 1 (normal: ≤12x109 / l) proteína C reativa elevada </a:t>
            </a:r>
            <a:r>
              <a:rPr lang="pt-PT" altLang="pt-BR" sz="2400" smtClean="0">
                <a:solidFill>
                  <a:srgbClr val="FF0000"/>
                </a:solidFill>
              </a:rPr>
              <a:t>49,5</a:t>
            </a:r>
            <a:r>
              <a:rPr lang="pt-PT" altLang="pt-BR" sz="2400" smtClean="0"/>
              <a:t> mg / l (normal: ≤ 10 mg / l) taxa de sedimentação elevada 25/50 mm / h (normal: ≤6mm / H). </a:t>
            </a:r>
          </a:p>
          <a:p>
            <a:pPr>
              <a:lnSpc>
                <a:spcPct val="80000"/>
              </a:lnSpc>
            </a:pPr>
            <a:endParaRPr lang="pt-PT" altLang="pt-BR" sz="2400" smtClean="0"/>
          </a:p>
          <a:p>
            <a:pPr>
              <a:lnSpc>
                <a:spcPct val="80000"/>
              </a:lnSpc>
            </a:pPr>
            <a:r>
              <a:rPr lang="pt-PT" altLang="pt-BR" sz="2400" smtClean="0"/>
              <a:t>Na admissão consultamos o ortopedista que não indicava drenagem articular. </a:t>
            </a:r>
          </a:p>
          <a:p>
            <a:pPr>
              <a:lnSpc>
                <a:spcPct val="80000"/>
              </a:lnSpc>
            </a:pPr>
            <a:endParaRPr lang="pt-PT" altLang="pt-BR" sz="2400" smtClean="0"/>
          </a:p>
          <a:p>
            <a:pPr>
              <a:lnSpc>
                <a:spcPct val="80000"/>
              </a:lnSpc>
            </a:pPr>
            <a:r>
              <a:rPr lang="pt-PT" altLang="pt-BR" sz="2400" smtClean="0"/>
              <a:t>No quinto dia, o status local e geral pioraram. O recém-nascido tornou-se febril novamente, mesmo sob terapia antibiótica (Ceftazidima, 30 mg / kg e Amicacina, 15 mg / kg). Realizada  aspiração e drenagem articular (</a:t>
            </a:r>
            <a:r>
              <a:rPr lang="pt-PT" altLang="pt-BR" sz="2400" smtClean="0">
                <a:solidFill>
                  <a:srgbClr val="0000FF"/>
                </a:solidFill>
              </a:rPr>
              <a:t>Fig. 3</a:t>
            </a:r>
            <a:r>
              <a:rPr lang="pt-PT" altLang="pt-BR" sz="2400" smtClean="0"/>
              <a:t>). </a:t>
            </a:r>
          </a:p>
          <a:p>
            <a:pPr>
              <a:lnSpc>
                <a:spcPct val="80000"/>
              </a:lnSpc>
            </a:pPr>
            <a:endParaRPr lang="pt-PT" altLang="pt-BR" sz="2400" smtClean="0"/>
          </a:p>
          <a:p>
            <a:pPr>
              <a:lnSpc>
                <a:spcPct val="80000"/>
              </a:lnSpc>
            </a:pPr>
            <a:r>
              <a:rPr lang="pt-PT" altLang="pt-BR" sz="2400" smtClean="0"/>
              <a:t>Coletado 50 ml de líquido purulento. A microbiológica do fluido </a:t>
            </a:r>
            <a:r>
              <a:rPr lang="pt-PT" altLang="pt-BR" sz="2400" smtClean="0">
                <a:solidFill>
                  <a:srgbClr val="FF0000"/>
                </a:solidFill>
              </a:rPr>
              <a:t>não</a:t>
            </a:r>
            <a:r>
              <a:rPr lang="pt-PT" altLang="pt-BR" sz="2400" smtClean="0"/>
              <a:t> revelou o microorganismo causador. Após o procedimento cirúrgico, os sintomas locais começaram a melhorar.</a:t>
            </a:r>
            <a:endParaRPr lang="pt-BR" altLang="pt-BR" sz="2400" smtClean="0"/>
          </a:p>
          <a:p>
            <a:pPr>
              <a:lnSpc>
                <a:spcPct val="80000"/>
              </a:lnSpc>
            </a:pPr>
            <a:endParaRPr lang="pt-BR" altLang="pt-BR" sz="2400" smtClean="0"/>
          </a:p>
          <a:p>
            <a:pPr>
              <a:lnSpc>
                <a:spcPct val="80000"/>
              </a:lnSpc>
            </a:pPr>
            <a:endParaRPr lang="pt-BR" altLang="pt-BR" sz="2400" smtClean="0"/>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Espaço Reservado para Conteúdo 4" descr="polvos (2).jpg"/>
          <p:cNvPicPr>
            <a:picLocks noGrp="1" noChangeAspect="1"/>
          </p:cNvPicPr>
          <p:nvPr>
            <p:ph idx="4294967295"/>
          </p:nvPr>
        </p:nvPicPr>
        <p:blipFill>
          <a:blip r:embed="rId2">
            <a:lum bright="10000"/>
            <a:extLst>
              <a:ext uri="{28A0092B-C50C-407E-A947-70E740481C1C}">
                <a14:useLocalDpi xmlns:a14="http://schemas.microsoft.com/office/drawing/2010/main" val="0"/>
              </a:ext>
            </a:extLst>
          </a:blip>
          <a:srcRect/>
          <a:stretch>
            <a:fillRect/>
          </a:stretch>
        </p:blipFill>
        <p:spPr>
          <a:xfrm>
            <a:off x="179388" y="165100"/>
            <a:ext cx="8785225" cy="1393825"/>
          </a:xfrm>
        </p:spPr>
      </p:pic>
      <p:sp>
        <p:nvSpPr>
          <p:cNvPr id="2" name="Título 1"/>
          <p:cNvSpPr>
            <a:spLocks noGrp="1"/>
          </p:cNvSpPr>
          <p:nvPr>
            <p:ph type="title" idx="4294967295"/>
          </p:nvPr>
        </p:nvSpPr>
        <p:spPr>
          <a:xfrm>
            <a:off x="914400" y="274173"/>
            <a:ext cx="7772400" cy="1143000"/>
          </a:xfrm>
          <a:noFill/>
        </p:spPr>
        <p:txBody>
          <a:bodyPr>
            <a:normAutofit/>
            <a:scene3d>
              <a:camera prst="orthographicFront"/>
              <a:lightRig rig="soft" dir="t">
                <a:rot lat="0" lon="0" rev="2400000"/>
              </a:lightRig>
            </a:scene3d>
            <a:sp3d>
              <a:bevelT w="19050" h="12700"/>
            </a:sp3d>
          </a:bodyPr>
          <a:lstStyle/>
          <a:p>
            <a:pPr marL="54864" fontAlgn="auto">
              <a:spcAft>
                <a:spcPts val="0"/>
              </a:spcAft>
              <a:defRPr/>
            </a:pPr>
            <a:r>
              <a:rPr lang="pt-PT" sz="4600" b="1" dirty="0" smtClean="0">
                <a:solidFill>
                  <a:schemeClr val="tx2">
                    <a:tint val="100000"/>
                    <a:shade val="90000"/>
                    <a:satMod val="250000"/>
                    <a:alpha val="100000"/>
                  </a:schemeClr>
                </a:solidFill>
                <a:effectLst>
                  <a:outerShdw blurRad="38100" dist="25500" dir="5400000" algn="tl" rotWithShape="0">
                    <a:srgbClr val="000000">
                      <a:satMod val="180000"/>
                      <a:alpha val="75000"/>
                    </a:srgbClr>
                  </a:outerShdw>
                </a:effectLst>
              </a:rPr>
              <a:t>Discussão </a:t>
            </a:r>
            <a:endParaRPr lang="pt-BR" sz="4600" dirty="0">
              <a:solidFill>
                <a:schemeClr val="tx2">
                  <a:tint val="100000"/>
                  <a:shade val="90000"/>
                  <a:satMod val="250000"/>
                  <a:alpha val="100000"/>
                </a:schemeClr>
              </a:solidFill>
              <a:effectLst>
                <a:outerShdw blurRad="38100" dist="25500" dir="5400000" algn="tl" rotWithShape="0">
                  <a:srgbClr val="000000">
                    <a:satMod val="180000"/>
                    <a:alpha val="75000"/>
                  </a:srgbClr>
                </a:outerShdw>
              </a:effectLst>
            </a:endParaRPr>
          </a:p>
        </p:txBody>
      </p:sp>
      <p:sp>
        <p:nvSpPr>
          <p:cNvPr id="68612" name="Espaço Reservado para Conteúdo 2"/>
          <p:cNvSpPr>
            <a:spLocks noGrp="1"/>
          </p:cNvSpPr>
          <p:nvPr>
            <p:ph idx="4294967295"/>
          </p:nvPr>
        </p:nvSpPr>
        <p:spPr>
          <a:xfrm>
            <a:off x="684213" y="1989138"/>
            <a:ext cx="7772400" cy="4572000"/>
          </a:xfrm>
        </p:spPr>
        <p:txBody>
          <a:bodyPr/>
          <a:lstStyle/>
          <a:p>
            <a:pPr>
              <a:lnSpc>
                <a:spcPct val="90000"/>
              </a:lnSpc>
            </a:pPr>
            <a:r>
              <a:rPr lang="pt-PT" altLang="pt-BR" sz="2000" smtClean="0"/>
              <a:t>Artrite séptica em crianças tem consequências devastadoras, os sintomas e sinais clínicos iniciais podem ser sutis. </a:t>
            </a:r>
          </a:p>
          <a:p>
            <a:pPr>
              <a:lnSpc>
                <a:spcPct val="90000"/>
              </a:lnSpc>
            </a:pPr>
            <a:endParaRPr lang="pt-PT" altLang="pt-BR" sz="2000" smtClean="0"/>
          </a:p>
          <a:p>
            <a:pPr>
              <a:lnSpc>
                <a:spcPct val="90000"/>
              </a:lnSpc>
            </a:pPr>
            <a:r>
              <a:rPr lang="pt-PT" altLang="pt-BR" sz="2000" smtClean="0"/>
              <a:t>O início do tratamento médico / cirúrgico apropriado quatro ou mais dias após o início dos sintomas pode estar associado a resultados ruins (6).</a:t>
            </a:r>
            <a:r>
              <a:rPr lang="pt-BR" altLang="pt-BR" sz="2000" smtClean="0"/>
              <a:t>A maioria das ortopedias estão conscientes desse problema e estão em alerta elevado em qualquer caso de AS neonatal suspeita, enquanto que em muitos casos a garantia de tratamento precoce da artrite séptica no período do recém-nascido está garantida (4). </a:t>
            </a:r>
          </a:p>
          <a:p>
            <a:pPr>
              <a:lnSpc>
                <a:spcPct val="90000"/>
              </a:lnSpc>
            </a:pPr>
            <a:endParaRPr lang="pt-BR" altLang="pt-BR" sz="2000" smtClean="0"/>
          </a:p>
          <a:p>
            <a:pPr>
              <a:lnSpc>
                <a:spcPct val="90000"/>
              </a:lnSpc>
            </a:pPr>
            <a:r>
              <a:rPr lang="pt-BR" altLang="pt-BR" sz="2000" smtClean="0"/>
              <a:t>Na opinião de Rutz e Spoerri (7), uma condição da junção séptica deve sempre ser tratada como uma emergência em todos os momentos. Assim que os dados clínicos sugerem o diagnóstico de artrite séptica, uma aspiração por agulha torna-se obrigatória para: contagem de células, coloração de Gram e cultura. Depois de encontrar pus por aspiração por agulha diagnóstica, artrotomia ou irrigação artroscópica deve ser realizada imediatamente (7). </a:t>
            </a: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Espaço Reservado para Conteúdo 4" descr="polvos (2).jpg"/>
          <p:cNvPicPr>
            <a:picLocks noGrp="1" noChangeAspect="1"/>
          </p:cNvPicPr>
          <p:nvPr>
            <p:ph idx="4294967295"/>
          </p:nvPr>
        </p:nvPicPr>
        <p:blipFill>
          <a:blip r:embed="rId2">
            <a:lum bright="10000"/>
            <a:extLst>
              <a:ext uri="{28A0092B-C50C-407E-A947-70E740481C1C}">
                <a14:useLocalDpi xmlns:a14="http://schemas.microsoft.com/office/drawing/2010/main" val="0"/>
              </a:ext>
            </a:extLst>
          </a:blip>
          <a:srcRect/>
          <a:stretch>
            <a:fillRect/>
          </a:stretch>
        </p:blipFill>
        <p:spPr>
          <a:xfrm>
            <a:off x="179388" y="165100"/>
            <a:ext cx="8785225" cy="1393825"/>
          </a:xfrm>
        </p:spPr>
      </p:pic>
      <p:sp>
        <p:nvSpPr>
          <p:cNvPr id="2" name="Título 1"/>
          <p:cNvSpPr>
            <a:spLocks noGrp="1"/>
          </p:cNvSpPr>
          <p:nvPr>
            <p:ph type="title" idx="4294967295"/>
          </p:nvPr>
        </p:nvSpPr>
        <p:spPr>
          <a:xfrm>
            <a:off x="914400" y="274173"/>
            <a:ext cx="7772400" cy="1143000"/>
          </a:xfrm>
          <a:noFill/>
        </p:spPr>
        <p:txBody>
          <a:bodyPr>
            <a:normAutofit/>
            <a:scene3d>
              <a:camera prst="orthographicFront"/>
              <a:lightRig rig="soft" dir="t">
                <a:rot lat="0" lon="0" rev="2400000"/>
              </a:lightRig>
            </a:scene3d>
            <a:sp3d>
              <a:bevelT w="19050" h="12700"/>
            </a:sp3d>
          </a:bodyPr>
          <a:lstStyle/>
          <a:p>
            <a:pPr marL="54864" fontAlgn="auto">
              <a:spcAft>
                <a:spcPts val="0"/>
              </a:spcAft>
              <a:defRPr/>
            </a:pPr>
            <a:r>
              <a:rPr lang="pt-PT" sz="4600" b="1" dirty="0" smtClean="0">
                <a:solidFill>
                  <a:schemeClr val="tx2">
                    <a:tint val="100000"/>
                    <a:shade val="90000"/>
                    <a:satMod val="250000"/>
                    <a:alpha val="100000"/>
                  </a:schemeClr>
                </a:solidFill>
                <a:effectLst>
                  <a:outerShdw blurRad="38100" dist="25500" dir="5400000" algn="tl" rotWithShape="0">
                    <a:srgbClr val="000000">
                      <a:satMod val="180000"/>
                      <a:alpha val="75000"/>
                    </a:srgbClr>
                  </a:outerShdw>
                </a:effectLst>
              </a:rPr>
              <a:t>Discussão </a:t>
            </a:r>
            <a:endParaRPr lang="pt-BR" sz="4600" dirty="0">
              <a:solidFill>
                <a:schemeClr val="tx2">
                  <a:tint val="100000"/>
                  <a:shade val="90000"/>
                  <a:satMod val="250000"/>
                  <a:alpha val="100000"/>
                </a:schemeClr>
              </a:solidFill>
              <a:effectLst>
                <a:outerShdw blurRad="38100" dist="25500" dir="5400000" algn="tl" rotWithShape="0">
                  <a:srgbClr val="000000">
                    <a:satMod val="180000"/>
                    <a:alpha val="75000"/>
                  </a:srgbClr>
                </a:outerShdw>
              </a:effectLst>
            </a:endParaRPr>
          </a:p>
        </p:txBody>
      </p:sp>
      <p:sp>
        <p:nvSpPr>
          <p:cNvPr id="69636" name="Espaço Reservado para Conteúdo 2"/>
          <p:cNvSpPr>
            <a:spLocks noGrp="1"/>
          </p:cNvSpPr>
          <p:nvPr>
            <p:ph idx="4294967295"/>
          </p:nvPr>
        </p:nvSpPr>
        <p:spPr>
          <a:xfrm>
            <a:off x="457200" y="1646238"/>
            <a:ext cx="8229600" cy="4951412"/>
          </a:xfrm>
        </p:spPr>
        <p:txBody>
          <a:bodyPr/>
          <a:lstStyle/>
          <a:p>
            <a:r>
              <a:rPr lang="pt-BR" altLang="pt-BR" sz="1800" smtClean="0"/>
              <a:t>A aspiração conjunta é importante se o diagnóstico for incerto, para diferenciar outras etiologias da patologia osteoarticular, como trauma trabalhista (8). </a:t>
            </a:r>
          </a:p>
          <a:p>
            <a:endParaRPr lang="pt-BR" altLang="pt-BR" sz="1800" smtClean="0"/>
          </a:p>
          <a:p>
            <a:r>
              <a:rPr lang="pt-BR" altLang="pt-BR" sz="1800" smtClean="0"/>
              <a:t>No caso apresentado o ortopedista optou pela aspiração e drenagem no quinto dia após a admissão em vez do primeiro dia. Como os ortopedistas têm abordagens diferentes para o manejo da artrite séptica, é obrigatória uma abordagem multidisciplinar entre pediatras e a equipe ortopédica pediátrica. </a:t>
            </a:r>
          </a:p>
          <a:p>
            <a:endParaRPr lang="pt-BR" altLang="pt-BR" sz="1800" smtClean="0"/>
          </a:p>
          <a:p>
            <a:r>
              <a:rPr lang="pt-BR" altLang="pt-BR" sz="1800" b="1" smtClean="0"/>
              <a:t>Idade vs atraso no tratamento (controverso)</a:t>
            </a:r>
          </a:p>
          <a:p>
            <a:pPr>
              <a:buFont typeface="Wingdings 2" panose="05020102010507070707" pitchFamily="18" charset="2"/>
              <a:buNone/>
            </a:pPr>
            <a:endParaRPr lang="pt-BR" altLang="pt-BR" sz="1800" b="1" smtClean="0"/>
          </a:p>
          <a:p>
            <a:pPr>
              <a:buFontTx/>
              <a:buChar char="-"/>
            </a:pPr>
            <a:r>
              <a:rPr lang="pt-BR" altLang="pt-BR" sz="1800" smtClean="0"/>
              <a:t>Pior prognóstico foi observado em neonatos; Mas não podemos confirmar como fator independente de atraso no diagnóstico e tratamento (9). </a:t>
            </a:r>
          </a:p>
          <a:p>
            <a:pPr>
              <a:buFontTx/>
              <a:buChar char="-"/>
            </a:pPr>
            <a:endParaRPr lang="pt-BR" altLang="pt-BR" sz="1800" smtClean="0"/>
          </a:p>
          <a:p>
            <a:pPr>
              <a:buFontTx/>
              <a:buChar char="-"/>
            </a:pPr>
            <a:r>
              <a:rPr lang="pt-BR" altLang="pt-BR" sz="1800" smtClean="0"/>
              <a:t>Na Unidade de Neonatologia do Departamento de Pediatria do Hospital Universitário Clínico Tuzla de1994-2001, foram tratados 11 recém-nascidos com artrite séptica com três intervenções cirúrgicas (10). </a:t>
            </a:r>
          </a:p>
          <a:p>
            <a:pPr>
              <a:buFontTx/>
              <a:buChar char="-"/>
            </a:pPr>
            <a:endParaRPr lang="pt-BR" altLang="pt-BR" sz="1800" smtClean="0"/>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Espaço Reservado para Conteúdo 4" descr="polvos (2).jpg"/>
          <p:cNvPicPr>
            <a:picLocks noGrp="1" noChangeAspect="1"/>
          </p:cNvPicPr>
          <p:nvPr>
            <p:ph idx="4294967295"/>
          </p:nvPr>
        </p:nvPicPr>
        <p:blipFill>
          <a:blip r:embed="rId2">
            <a:lum bright="10000"/>
            <a:extLst>
              <a:ext uri="{28A0092B-C50C-407E-A947-70E740481C1C}">
                <a14:useLocalDpi xmlns:a14="http://schemas.microsoft.com/office/drawing/2010/main" val="0"/>
              </a:ext>
            </a:extLst>
          </a:blip>
          <a:srcRect/>
          <a:stretch>
            <a:fillRect/>
          </a:stretch>
        </p:blipFill>
        <p:spPr>
          <a:xfrm>
            <a:off x="179388" y="165100"/>
            <a:ext cx="8785225" cy="1393825"/>
          </a:xfrm>
        </p:spPr>
      </p:pic>
      <p:sp>
        <p:nvSpPr>
          <p:cNvPr id="2" name="Título 1"/>
          <p:cNvSpPr>
            <a:spLocks noGrp="1"/>
          </p:cNvSpPr>
          <p:nvPr>
            <p:ph type="title" idx="4294967295"/>
          </p:nvPr>
        </p:nvSpPr>
        <p:spPr>
          <a:xfrm>
            <a:off x="914400" y="274173"/>
            <a:ext cx="7772400" cy="1143000"/>
          </a:xfrm>
          <a:noFill/>
        </p:spPr>
        <p:txBody>
          <a:bodyPr>
            <a:normAutofit/>
            <a:scene3d>
              <a:camera prst="orthographicFront"/>
              <a:lightRig rig="soft" dir="t">
                <a:rot lat="0" lon="0" rev="2400000"/>
              </a:lightRig>
            </a:scene3d>
            <a:sp3d>
              <a:bevelT w="19050" h="12700"/>
            </a:sp3d>
          </a:bodyPr>
          <a:lstStyle/>
          <a:p>
            <a:pPr marL="54864" fontAlgn="auto">
              <a:spcAft>
                <a:spcPts val="0"/>
              </a:spcAft>
              <a:defRPr/>
            </a:pPr>
            <a:r>
              <a:rPr lang="pt-PT" sz="4600" b="1" dirty="0" smtClean="0">
                <a:solidFill>
                  <a:schemeClr val="tx2">
                    <a:tint val="100000"/>
                    <a:shade val="90000"/>
                    <a:satMod val="250000"/>
                    <a:alpha val="100000"/>
                  </a:schemeClr>
                </a:solidFill>
                <a:effectLst>
                  <a:outerShdw blurRad="38100" dist="25500" dir="5400000" algn="tl" rotWithShape="0">
                    <a:srgbClr val="000000">
                      <a:satMod val="180000"/>
                      <a:alpha val="75000"/>
                    </a:srgbClr>
                  </a:outerShdw>
                </a:effectLst>
              </a:rPr>
              <a:t>Discussão </a:t>
            </a:r>
            <a:endParaRPr lang="pt-BR" sz="4600" dirty="0">
              <a:solidFill>
                <a:schemeClr val="tx2">
                  <a:tint val="100000"/>
                  <a:shade val="90000"/>
                  <a:satMod val="250000"/>
                  <a:alpha val="100000"/>
                </a:schemeClr>
              </a:solidFill>
              <a:effectLst>
                <a:outerShdw blurRad="38100" dist="25500" dir="5400000" algn="tl" rotWithShape="0">
                  <a:srgbClr val="000000">
                    <a:satMod val="180000"/>
                    <a:alpha val="75000"/>
                  </a:srgbClr>
                </a:outerShdw>
              </a:effectLst>
            </a:endParaRPr>
          </a:p>
        </p:txBody>
      </p:sp>
      <p:sp>
        <p:nvSpPr>
          <p:cNvPr id="70660" name="Espaço Reservado para Conteúdo 2"/>
          <p:cNvSpPr>
            <a:spLocks noGrp="1"/>
          </p:cNvSpPr>
          <p:nvPr>
            <p:ph idx="4294967295"/>
          </p:nvPr>
        </p:nvSpPr>
        <p:spPr>
          <a:xfrm>
            <a:off x="457200" y="1646238"/>
            <a:ext cx="8229600" cy="4806950"/>
          </a:xfrm>
        </p:spPr>
        <p:txBody>
          <a:bodyPr/>
          <a:lstStyle/>
          <a:p>
            <a:pPr>
              <a:buFont typeface="Wingdings 2" panose="05020102010507070707" pitchFamily="18" charset="2"/>
              <a:buNone/>
            </a:pPr>
            <a:r>
              <a:rPr lang="pt-BR" altLang="pt-BR" sz="1400" smtClean="0"/>
              <a:t>-	</a:t>
            </a:r>
            <a:r>
              <a:rPr lang="pt-BR" altLang="pt-BR" sz="2000" smtClean="0"/>
              <a:t>De 2002 a 2013, seis RN foram tratados sem punção e drenagem diagnóstica.  </a:t>
            </a:r>
            <a:r>
              <a:rPr lang="pt-BR" altLang="pt-BR" sz="2000" b="1" smtClean="0">
                <a:solidFill>
                  <a:srgbClr val="0000FF"/>
                </a:solidFill>
              </a:rPr>
              <a:t>A punção diagnóstica imediata é necessária se a AS for suspeita</a:t>
            </a:r>
            <a:r>
              <a:rPr lang="pt-BR" altLang="pt-BR" sz="2000" smtClean="0">
                <a:solidFill>
                  <a:srgbClr val="0000FF"/>
                </a:solidFill>
              </a:rPr>
              <a:t>. </a:t>
            </a:r>
          </a:p>
          <a:p>
            <a:pPr>
              <a:buFontTx/>
              <a:buChar char="-"/>
            </a:pPr>
            <a:endParaRPr lang="pt-BR" altLang="pt-BR" sz="2000" smtClean="0">
              <a:solidFill>
                <a:srgbClr val="0000FF"/>
              </a:solidFill>
            </a:endParaRPr>
          </a:p>
          <a:p>
            <a:pPr>
              <a:buFontTx/>
              <a:buChar char="-"/>
            </a:pPr>
            <a:r>
              <a:rPr lang="pt-BR" altLang="pt-BR" sz="2000" smtClean="0"/>
              <a:t>É necessário ocompanhamento durante pelo menos 5 anos para detectar complicações, como restrição de crescimento ou necrose avascular (11).</a:t>
            </a:r>
          </a:p>
          <a:p>
            <a:pPr>
              <a:buFontTx/>
              <a:buChar char="-"/>
            </a:pPr>
            <a:r>
              <a:rPr lang="pt-BR" altLang="pt-BR" sz="2000" smtClean="0"/>
              <a:t> </a:t>
            </a:r>
          </a:p>
          <a:p>
            <a:pPr>
              <a:buFontTx/>
              <a:buChar char="-"/>
            </a:pPr>
            <a:r>
              <a:rPr lang="pt-BR" altLang="pt-BR" sz="2000" smtClean="0"/>
              <a:t>A cultura de sangue e a cultura de aspiração articular não produziram bactérias com achado clínico positivo para a sepse neonatal. (baixa carga bacteriana na circulação).</a:t>
            </a:r>
          </a:p>
          <a:p>
            <a:pPr>
              <a:buFontTx/>
              <a:buChar char="-"/>
            </a:pPr>
            <a:endParaRPr lang="pt-BR" altLang="pt-BR" sz="2000" smtClean="0"/>
          </a:p>
          <a:p>
            <a:pPr>
              <a:buFontTx/>
              <a:buChar char="-"/>
            </a:pPr>
            <a:r>
              <a:rPr lang="pt-BR" altLang="pt-BR" sz="2000" smtClean="0"/>
              <a:t>A terapia antibiótica apropriada foi de acordo com a situação epidemiológica no berçário. Maior prevalência de bactérias Gram (-),  (cefalosporina e aminoglicosídeo). Os resultados são encontrados com monitoramento de longo prazo de nosso paciente.</a:t>
            </a:r>
          </a:p>
          <a:p>
            <a:pPr>
              <a:buFontTx/>
              <a:buChar char="-"/>
            </a:pPr>
            <a:endParaRPr lang="pt-BR" altLang="pt-BR" sz="2000" smtClean="0"/>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Espaço Reservado para Conteúdo 4" descr="polvos (2).jpg"/>
          <p:cNvPicPr>
            <a:picLocks noGrp="1" noChangeAspect="1"/>
          </p:cNvPicPr>
          <p:nvPr>
            <p:ph idx="4294967295"/>
          </p:nvPr>
        </p:nvPicPr>
        <p:blipFill>
          <a:blip r:embed="rId2">
            <a:lum bright="10000"/>
            <a:extLst>
              <a:ext uri="{28A0092B-C50C-407E-A947-70E740481C1C}">
                <a14:useLocalDpi xmlns:a14="http://schemas.microsoft.com/office/drawing/2010/main" val="0"/>
              </a:ext>
            </a:extLst>
          </a:blip>
          <a:srcRect/>
          <a:stretch>
            <a:fillRect/>
          </a:stretch>
        </p:blipFill>
        <p:spPr>
          <a:xfrm>
            <a:off x="179388" y="165100"/>
            <a:ext cx="8785225" cy="1393825"/>
          </a:xfrm>
        </p:spPr>
      </p:pic>
      <p:pic>
        <p:nvPicPr>
          <p:cNvPr id="71683" name="Título 1"/>
          <p:cNvPicPr>
            <a:picLocks noGrp="1" noChangeArrowheads="1"/>
          </p:cNvPicPr>
          <p:nvPr>
            <p:ph type="title" idx="4294967295"/>
          </p:nvPr>
        </p:nvPicPr>
        <p:blipFill>
          <a:blip r:embed="rId3">
            <a:extLst>
              <a:ext uri="{28A0092B-C50C-407E-A947-70E740481C1C}">
                <a14:useLocalDpi xmlns:a14="http://schemas.microsoft.com/office/drawing/2010/main" val="0"/>
              </a:ext>
            </a:extLst>
          </a:blip>
          <a:srcRect/>
          <a:stretch>
            <a:fillRect/>
          </a:stretch>
        </p:blipFill>
        <p:spPr>
          <a:xfrm>
            <a:off x="188913" y="249238"/>
            <a:ext cx="8504237" cy="1165225"/>
          </a:xfrm>
        </p:spPr>
      </p:pic>
      <p:sp>
        <p:nvSpPr>
          <p:cNvPr id="71684" name="Espaço Reservado para Conteúdo 2"/>
          <p:cNvSpPr>
            <a:spLocks noGrp="1"/>
          </p:cNvSpPr>
          <p:nvPr>
            <p:ph idx="4294967295"/>
          </p:nvPr>
        </p:nvSpPr>
        <p:spPr>
          <a:xfrm>
            <a:off x="611188" y="2332038"/>
            <a:ext cx="8229600" cy="4525962"/>
          </a:xfrm>
        </p:spPr>
        <p:txBody>
          <a:bodyPr/>
          <a:lstStyle/>
          <a:p>
            <a:r>
              <a:rPr lang="pt-BR" altLang="pt-BR" sz="2800" smtClean="0"/>
              <a:t>Devido ao possível desenvolvimento de dano grave e irreversível, e mesmo resultado letal, a artrite séptica requer diagnóstico precoce, pronta administração de antibióticos e remoção rápida de pus por tratamento cirúrgico. </a:t>
            </a:r>
          </a:p>
          <a:p>
            <a:pPr>
              <a:buFont typeface="Wingdings 2" panose="05020102010507070707" pitchFamily="18" charset="2"/>
              <a:buNone/>
            </a:pPr>
            <a:r>
              <a:rPr lang="pt-BR" altLang="pt-BR" sz="2800" smtClean="0"/>
              <a:t>	O tratamento cirúrgico atrasado pode ter sérias consequências. Uma abordagem multidisciplinar é crítica para o tratamento bem-sucedido.</a:t>
            </a:r>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5" name="Rectangle 3"/>
          <p:cNvSpPr>
            <a:spLocks noGrp="1"/>
          </p:cNvSpPr>
          <p:nvPr>
            <p:ph type="body" idx="1"/>
          </p:nvPr>
        </p:nvSpPr>
        <p:spPr/>
        <p:txBody>
          <a:bodyPr/>
          <a:lstStyle/>
          <a:p>
            <a:pPr>
              <a:buFont typeface="Wingdings 2" panose="05020102010507070707" pitchFamily="18" charset="2"/>
              <a:buNone/>
            </a:pPr>
            <a:r>
              <a:rPr lang="pt-BR" altLang="pt-BR" b="1" smtClean="0"/>
              <a:t>                       Osteomielite/ Artrite séptica  	</a:t>
            </a:r>
          </a:p>
          <a:p>
            <a:r>
              <a:rPr lang="pt-BR" altLang="pt-BR" b="1" smtClean="0"/>
              <a:t>Tratamento mínimo de 21 dias</a:t>
            </a:r>
            <a:endParaRPr lang="pt-BR" altLang="pt-BR" b="1" i="1" smtClean="0"/>
          </a:p>
          <a:p>
            <a:r>
              <a:rPr lang="pt-BR" altLang="pt-BR" i="1" smtClean="0"/>
              <a:t>S. aureus</a:t>
            </a:r>
            <a:r>
              <a:rPr lang="pt-BR" altLang="pt-BR" smtClean="0"/>
              <a:t> – Oxacilina*/Vancomicina (MRSA). A oxacilina tem boa penetração articular.           </a:t>
            </a:r>
          </a:p>
          <a:p>
            <a:r>
              <a:rPr lang="pt-BR" altLang="pt-BR" smtClean="0"/>
              <a:t>Agente desconhecido : oxacilina + cefotaxima</a:t>
            </a:r>
          </a:p>
          <a:p>
            <a:pPr>
              <a:buFont typeface="Wingdings 2" panose="05020102010507070707" pitchFamily="18" charset="2"/>
              <a:buNone/>
            </a:pPr>
            <a:r>
              <a:rPr lang="pt-BR" altLang="pt-BR" smtClean="0"/>
              <a:t>	</a:t>
            </a:r>
          </a:p>
          <a:p>
            <a:r>
              <a:rPr lang="pt-BR" altLang="pt-BR" smtClean="0"/>
              <a:t> A avaliação ortopédica mandatória, fazer controle do tratamento com VHS</a:t>
            </a:r>
          </a:p>
        </p:txBody>
      </p:sp>
      <p:sp>
        <p:nvSpPr>
          <p:cNvPr id="84996" name="Rectangle 4"/>
          <p:cNvSpPr>
            <a:spLocks noChangeArrowheads="1"/>
          </p:cNvSpPr>
          <p:nvPr/>
        </p:nvSpPr>
        <p:spPr bwMode="auto">
          <a:xfrm>
            <a:off x="395288" y="476250"/>
            <a:ext cx="7362825" cy="836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eaLnBrk="1" hangingPunct="1"/>
            <a:r>
              <a:rPr lang="pt-BR" altLang="pt-BR" sz="2700" b="1">
                <a:solidFill>
                  <a:srgbClr val="0000FF"/>
                </a:solidFill>
                <a:latin typeface="Lato" panose="020F0502020204030203" pitchFamily="34" charset="0"/>
              </a:rPr>
              <a:t>Infec</a:t>
            </a:r>
            <a:r>
              <a:rPr lang="pt-BR" altLang="pt-BR" sz="2700" b="1">
                <a:solidFill>
                  <a:srgbClr val="0000FF"/>
                </a:solidFill>
              </a:rPr>
              <a:t>ç</a:t>
            </a:r>
            <a:r>
              <a:rPr lang="pt-BR" altLang="pt-BR" sz="2700" b="1">
                <a:solidFill>
                  <a:srgbClr val="0000FF"/>
                </a:solidFill>
                <a:latin typeface="Lato" panose="020F0502020204030203" pitchFamily="34" charset="0"/>
              </a:rPr>
              <a:t>ões Bacterianas </a:t>
            </a:r>
            <a:r>
              <a:rPr lang="pt-BR" altLang="pt-BR" sz="2700" b="1">
                <a:solidFill>
                  <a:srgbClr val="0000FF"/>
                </a:solidFill>
              </a:rPr>
              <a:t>–</a:t>
            </a:r>
            <a:r>
              <a:rPr lang="pt-BR" altLang="pt-BR" sz="2700" b="1">
                <a:solidFill>
                  <a:srgbClr val="0000FF"/>
                </a:solidFill>
                <a:latin typeface="Lato" panose="020F0502020204030203" pitchFamily="34" charset="0"/>
              </a:rPr>
              <a:t> 2019</a:t>
            </a:r>
          </a:p>
          <a:p>
            <a:pPr algn="ctr"/>
            <a:r>
              <a:rPr lang="pt-BR" altLang="pt-BR" sz="1400">
                <a:solidFill>
                  <a:srgbClr val="424242"/>
                </a:solidFill>
                <a:effectLst>
                  <a:outerShdw blurRad="38100" dist="38100" dir="2700000" algn="tl">
                    <a:srgbClr val="C0C0C0"/>
                  </a:outerShdw>
                </a:effectLst>
                <a:ea typeface="Source Sans Pro"/>
                <a:cs typeface="Source Sans Pro"/>
              </a:rPr>
              <a:t>Capítulo de autoria dos Drs. Paulo R. Margotto e Marta David Rocha de Moura, do Livro Assistência ao</a:t>
            </a:r>
          </a:p>
          <a:p>
            <a:pPr algn="ctr"/>
            <a:r>
              <a:rPr lang="pt-BR" altLang="pt-BR" sz="1400">
                <a:solidFill>
                  <a:srgbClr val="424242"/>
                </a:solidFill>
                <a:effectLst>
                  <a:outerShdw blurRad="38100" dist="38100" dir="2700000" algn="tl">
                    <a:srgbClr val="C0C0C0"/>
                  </a:outerShdw>
                </a:effectLst>
                <a:ea typeface="Source Sans Pro"/>
                <a:cs typeface="Source Sans Pro"/>
              </a:rPr>
              <a:t> Recém-Nascid de Risco, Hospital de Ensino Materno Infantil de Brasília, SES/DF. 4a Edição,2o19 em preparação.</a:t>
            </a:r>
            <a:endParaRPr lang="pt-BR" altLang="pt-BR" sz="1400">
              <a:solidFill>
                <a:srgbClr val="78909C"/>
              </a:solidFill>
              <a:effectLst>
                <a:outerShdw blurRad="38100" dist="38100" dir="2700000" algn="tl">
                  <a:srgbClr val="C0C0C0"/>
                </a:outerShdw>
              </a:effectLst>
            </a:endParaRPr>
          </a:p>
        </p:txBody>
      </p:sp>
      <p:pic>
        <p:nvPicPr>
          <p:cNvPr id="84997" name="Picture 5" descr="doc">
            <a:hlinkClick r:id="rId2" tooltip="NOVO-INFECÇOES BACTERIANAS"/>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48488" y="404813"/>
            <a:ext cx="457200" cy="457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0" name="Espaço Reservado para Conteúdo 4" descr="polvos (2).jpg"/>
          <p:cNvPicPr>
            <a:picLocks noGrp="1" noChangeAspect="1"/>
          </p:cNvPicPr>
          <p:nvPr>
            <p:ph idx="4294967295"/>
          </p:nvPr>
        </p:nvPicPr>
        <p:blipFill>
          <a:blip r:embed="rId2">
            <a:lum bright="10000"/>
            <a:extLst>
              <a:ext uri="{28A0092B-C50C-407E-A947-70E740481C1C}">
                <a14:useLocalDpi xmlns:a14="http://schemas.microsoft.com/office/drawing/2010/main" val="0"/>
              </a:ext>
            </a:extLst>
          </a:blip>
          <a:srcRect/>
          <a:stretch>
            <a:fillRect/>
          </a:stretch>
        </p:blipFill>
        <p:spPr>
          <a:xfrm>
            <a:off x="179388" y="165100"/>
            <a:ext cx="8785225" cy="1393825"/>
          </a:xfrm>
        </p:spPr>
      </p:pic>
      <p:pic>
        <p:nvPicPr>
          <p:cNvPr id="83971" name="Título 1"/>
          <p:cNvPicPr>
            <a:picLocks noGrp="1" noChangeArrowheads="1"/>
          </p:cNvPicPr>
          <p:nvPr>
            <p:ph type="title" idx="4294967295"/>
          </p:nvPr>
        </p:nvPicPr>
        <p:blipFill>
          <a:blip r:embed="rId3">
            <a:extLst>
              <a:ext uri="{28A0092B-C50C-407E-A947-70E740481C1C}">
                <a14:useLocalDpi xmlns:a14="http://schemas.microsoft.com/office/drawing/2010/main" val="0"/>
              </a:ext>
            </a:extLst>
          </a:blip>
          <a:srcRect/>
          <a:stretch>
            <a:fillRect/>
          </a:stretch>
        </p:blipFill>
        <p:spPr>
          <a:xfrm>
            <a:off x="179388" y="260350"/>
            <a:ext cx="8485187" cy="1165225"/>
          </a:xfrm>
        </p:spPr>
      </p:pic>
      <p:pic>
        <p:nvPicPr>
          <p:cNvPr id="83973"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1188" y="1341438"/>
            <a:ext cx="8139112" cy="4962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3974" name="Line 6"/>
          <p:cNvSpPr>
            <a:spLocks noChangeShapeType="1"/>
          </p:cNvSpPr>
          <p:nvPr/>
        </p:nvSpPr>
        <p:spPr bwMode="auto">
          <a:xfrm flipH="1">
            <a:off x="7524750" y="3500438"/>
            <a:ext cx="215900" cy="433387"/>
          </a:xfrm>
          <a:prstGeom prst="line">
            <a:avLst/>
          </a:prstGeom>
          <a:noFill/>
          <a:ln w="57150">
            <a:solidFill>
              <a:srgbClr val="FF3399"/>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83975" name="Text Box 7"/>
          <p:cNvSpPr txBox="1">
            <a:spLocks noChangeArrowheads="1"/>
          </p:cNvSpPr>
          <p:nvPr/>
        </p:nvSpPr>
        <p:spPr bwMode="auto">
          <a:xfrm>
            <a:off x="7432675" y="3186113"/>
            <a:ext cx="1328738"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b="1">
                <a:solidFill>
                  <a:srgbClr val="0000FF"/>
                </a:solidFill>
              </a:rPr>
              <a:t>Dra. Lorena</a:t>
            </a:r>
          </a:p>
        </p:txBody>
      </p:sp>
      <p:sp>
        <p:nvSpPr>
          <p:cNvPr id="83976" name="Rectangle 8"/>
          <p:cNvSpPr>
            <a:spLocks noChangeArrowheads="1"/>
          </p:cNvSpPr>
          <p:nvPr/>
        </p:nvSpPr>
        <p:spPr bwMode="auto">
          <a:xfrm>
            <a:off x="250825" y="6381750"/>
            <a:ext cx="8661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eaLnBrk="1" hangingPunct="1"/>
            <a:r>
              <a:rPr lang="pt-BR" altLang="pt-BR">
                <a:solidFill>
                  <a:srgbClr val="0000FF"/>
                </a:solidFill>
              </a:rPr>
              <a:t>Drs. Carlos A. Zaconeta e Paulo R. Margotto com os Residentes da Neonatologia do HMIB (27/5/19)</a:t>
            </a: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trimônio Líquido">
  <a:themeElements>
    <a:clrScheme name="Patrimônio Líquido">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Patrimônio Líquido">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Patrimônio Líquido">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701</TotalTime>
  <Words>5892</Words>
  <Application>Microsoft Office PowerPoint</Application>
  <PresentationFormat>Apresentação na tela (4:3)</PresentationFormat>
  <Paragraphs>374</Paragraphs>
  <Slides>64</Slides>
  <Notes>0</Notes>
  <HiddenSlides>0</HiddenSlides>
  <MMClips>0</MMClips>
  <ScaleCrop>false</ScaleCrop>
  <HeadingPairs>
    <vt:vector size="6" baseType="variant">
      <vt:variant>
        <vt:lpstr>Fontes usadas</vt:lpstr>
      </vt:variant>
      <vt:variant>
        <vt:i4>6</vt:i4>
      </vt:variant>
      <vt:variant>
        <vt:lpstr>Tema</vt:lpstr>
      </vt:variant>
      <vt:variant>
        <vt:i4>1</vt:i4>
      </vt:variant>
      <vt:variant>
        <vt:lpstr>Títulos de slides</vt:lpstr>
      </vt:variant>
      <vt:variant>
        <vt:i4>64</vt:i4>
      </vt:variant>
    </vt:vector>
  </HeadingPairs>
  <TitlesOfParts>
    <vt:vector size="71" baseType="lpstr">
      <vt:lpstr>Arial</vt:lpstr>
      <vt:lpstr>Franklin Gothic Book</vt:lpstr>
      <vt:lpstr>Lato</vt:lpstr>
      <vt:lpstr>Perpetua</vt:lpstr>
      <vt:lpstr>Source Sans Pro</vt:lpstr>
      <vt:lpstr>Wingdings 2</vt:lpstr>
      <vt:lpstr>Patrimônio Líquido</vt:lpstr>
      <vt:lpstr>Osteoartrite em Neonatologia- fatores de risco e desfecho </vt:lpstr>
      <vt:lpstr>Introdução</vt:lpstr>
      <vt:lpstr>Métodos e Pacientes</vt:lpstr>
      <vt:lpstr>Métodos e Pacientes</vt:lpstr>
      <vt:lpstr>Métodos e Pacientes</vt:lpstr>
      <vt:lpstr>Métodos e Pacientes</vt:lpstr>
      <vt:lpstr>Analise Estatística </vt:lpstr>
      <vt:lpstr>Resultados</vt:lpstr>
      <vt:lpstr>Resultados</vt:lpstr>
      <vt:lpstr>Apresentação do PowerPoint</vt:lpstr>
      <vt:lpstr>Resultados</vt:lpstr>
      <vt:lpstr>Apresentação do PowerPoint</vt:lpstr>
      <vt:lpstr>Resultados</vt:lpstr>
      <vt:lpstr>Resultados</vt:lpstr>
      <vt:lpstr>Apresentação do PowerPoint</vt:lpstr>
      <vt:lpstr>Resultados</vt:lpstr>
      <vt:lpstr>Apresentação do PowerPoint</vt:lpstr>
      <vt:lpstr>Resultados</vt:lpstr>
      <vt:lpstr>Apresentação do PowerPoint</vt:lpstr>
      <vt:lpstr>Resultados  </vt:lpstr>
      <vt:lpstr>Discussão</vt:lpstr>
      <vt:lpstr>Discussão</vt:lpstr>
      <vt:lpstr>Discussão</vt:lpstr>
      <vt:lpstr>Discussão</vt:lpstr>
      <vt:lpstr>Discussão</vt:lpstr>
      <vt:lpstr>Discussão</vt:lpstr>
      <vt:lpstr>Discussão</vt:lpstr>
      <vt:lpstr>Discussão</vt:lpstr>
      <vt:lpstr>Discussão</vt:lpstr>
      <vt:lpstr>Discussão </vt:lpstr>
      <vt:lpstr>Discussão</vt:lpstr>
      <vt:lpstr>Discussão</vt:lpstr>
      <vt:lpstr>Discussão</vt:lpstr>
      <vt:lpstr>Discussão </vt:lpstr>
      <vt:lpstr>Discussão</vt:lpstr>
      <vt:lpstr>Discussão</vt:lpstr>
      <vt:lpstr>Discussão</vt:lpstr>
      <vt:lpstr>Discussão</vt:lpstr>
      <vt:lpstr>Discussão</vt:lpstr>
      <vt:lpstr>Discussão </vt:lpstr>
      <vt:lpstr>Conclusões</vt:lpstr>
      <vt:lpstr>Referências (consulte o artigo  para a citação das referências no texto)</vt:lpstr>
      <vt:lpstr>Apresentação do PowerPoint</vt:lpstr>
      <vt:lpstr>Referências</vt:lpstr>
      <vt:lpstr>Apresentação do PowerPoint</vt:lpstr>
      <vt:lpstr>Nota do Editor do site, Dr. Paulo R. Margotto. Consultem também! ESTUDANDO Juntos! Online Sempre!</vt:lpstr>
      <vt:lpstr>O baixo peso ao nascer e o nascimento prematuro podem estar associados a uma carga significativa de osteoartrite do quadril? Uma revisão sistemática</vt:lpstr>
      <vt:lpstr>Apresentação do PowerPoint</vt:lpstr>
      <vt:lpstr>Apresentação do PowerPoint</vt:lpstr>
      <vt:lpstr>Apresentação do PowerPoint</vt:lpstr>
      <vt:lpstr>                   CONCLUSÃO</vt:lpstr>
      <vt:lpstr>Apresentação do PowerPoint</vt:lpstr>
      <vt:lpstr>Apresentação do PowerPoint</vt:lpstr>
      <vt:lpstr>Introdução</vt:lpstr>
      <vt:lpstr>Introdução</vt:lpstr>
      <vt:lpstr>Relato de caso</vt:lpstr>
      <vt:lpstr>Apresentação do PowerPoint</vt:lpstr>
      <vt:lpstr>Relato de caso</vt:lpstr>
      <vt:lpstr>Discussão </vt:lpstr>
      <vt:lpstr>Discussão </vt:lpstr>
      <vt:lpstr>Discussão </vt:lpstr>
      <vt:lpstr>Apresentação do PowerPoint</vt:lpstr>
      <vt:lpstr>Apresentação do PowerPoint</vt:lpstr>
      <vt:lpstr>Apresentação do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Artigo: Osteoartrite em Neonatologia- fatores de risco e desfecho</dc:title>
  <dc:creator>pc</dc:creator>
  <cp:lastModifiedBy>Paulo Margotto</cp:lastModifiedBy>
  <cp:revision>34</cp:revision>
  <dcterms:created xsi:type="dcterms:W3CDTF">2019-06-15T23:38:13Z</dcterms:created>
  <dcterms:modified xsi:type="dcterms:W3CDTF">2019-06-21T21:22:56Z</dcterms:modified>
</cp:coreProperties>
</file>