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50"/>
  </p:notesMasterIdLst>
  <p:sldIdLst>
    <p:sldId id="256" r:id="rId2"/>
    <p:sldId id="322" r:id="rId3"/>
    <p:sldId id="323" r:id="rId4"/>
    <p:sldId id="324" r:id="rId5"/>
    <p:sldId id="325" r:id="rId6"/>
    <p:sldId id="326" r:id="rId7"/>
    <p:sldId id="327" r:id="rId8"/>
    <p:sldId id="328" r:id="rId9"/>
    <p:sldId id="329" r:id="rId10"/>
    <p:sldId id="330" r:id="rId11"/>
    <p:sldId id="331" r:id="rId12"/>
    <p:sldId id="357" r:id="rId13"/>
    <p:sldId id="366" r:id="rId14"/>
    <p:sldId id="355" r:id="rId15"/>
    <p:sldId id="356" r:id="rId16"/>
    <p:sldId id="359" r:id="rId17"/>
    <p:sldId id="360" r:id="rId18"/>
    <p:sldId id="369" r:id="rId19"/>
    <p:sldId id="361" r:id="rId20"/>
    <p:sldId id="362" r:id="rId21"/>
    <p:sldId id="363" r:id="rId22"/>
    <p:sldId id="370" r:id="rId23"/>
    <p:sldId id="368" r:id="rId24"/>
    <p:sldId id="364" r:id="rId25"/>
    <p:sldId id="365" r:id="rId26"/>
    <p:sldId id="358" r:id="rId27"/>
    <p:sldId id="332" r:id="rId28"/>
    <p:sldId id="333" r:id="rId29"/>
    <p:sldId id="334" r:id="rId30"/>
    <p:sldId id="335" r:id="rId31"/>
    <p:sldId id="336" r:id="rId32"/>
    <p:sldId id="371" r:id="rId33"/>
    <p:sldId id="372" r:id="rId34"/>
    <p:sldId id="341" r:id="rId35"/>
    <p:sldId id="339" r:id="rId36"/>
    <p:sldId id="342" r:id="rId37"/>
    <p:sldId id="347" r:id="rId38"/>
    <p:sldId id="338" r:id="rId39"/>
    <p:sldId id="346" r:id="rId40"/>
    <p:sldId id="344" r:id="rId41"/>
    <p:sldId id="345" r:id="rId42"/>
    <p:sldId id="337" r:id="rId43"/>
    <p:sldId id="349" r:id="rId44"/>
    <p:sldId id="350" r:id="rId45"/>
    <p:sldId id="351" r:id="rId46"/>
    <p:sldId id="352" r:id="rId47"/>
    <p:sldId id="353" r:id="rId48"/>
    <p:sldId id="354" r:id="rId49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9900"/>
    <a:srgbClr val="CC6600"/>
    <a:srgbClr val="FF3300"/>
    <a:srgbClr val="FF9900"/>
    <a:srgbClr val="0033CC"/>
    <a:srgbClr val="FFFF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6" autoAdjust="0"/>
    <p:restoredTop sz="94712" autoAdjust="0"/>
  </p:normalViewPr>
  <p:slideViewPr>
    <p:cSldViewPr snapToGrid="0" snapToObjects="1">
      <p:cViewPr varScale="1">
        <p:scale>
          <a:sx n="77" d="100"/>
          <a:sy n="77" d="100"/>
        </p:scale>
        <p:origin x="98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5A7F8B16-BD74-4921-A3E4-FB8D675AE955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noProof="0" smtClean="0"/>
              <a:t>Click to edit Master text styles</a:t>
            </a:r>
          </a:p>
          <a:p>
            <a:pPr lvl="1"/>
            <a:r>
              <a:rPr lang="x-none" noProof="0" smtClean="0"/>
              <a:t>Second level</a:t>
            </a:r>
          </a:p>
          <a:p>
            <a:pPr lvl="2"/>
            <a:r>
              <a:rPr lang="x-none" noProof="0" smtClean="0"/>
              <a:t>Third level</a:t>
            </a:r>
          </a:p>
          <a:p>
            <a:pPr lvl="3"/>
            <a:r>
              <a:rPr lang="x-none" noProof="0" smtClean="0"/>
              <a:t>Fourth level</a:t>
            </a:r>
          </a:p>
          <a:p>
            <a:pPr lvl="4"/>
            <a:r>
              <a:rPr lang="x-none" noProof="0" smtClean="0"/>
              <a:t>Fifth level</a:t>
            </a:r>
            <a:endParaRPr 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94B3BDD7-38E0-43BD-BF4D-ADA1053ACD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1909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TitleSlide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492375"/>
            <a:ext cx="6762749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1" y="3966882"/>
            <a:ext cx="6762749" cy="1752600"/>
          </a:xfrm>
        </p:spPr>
        <p:txBody>
          <a:bodyPr>
            <a:normAutofit/>
          </a:bodyPr>
          <a:lstStyle>
            <a:lvl1pPr marL="0" indent="0" algn="r"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D6618-FD13-474B-A8FB-47DC42A03EC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95DB9-BC57-49CA-91E0-856A8324761E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SectionHeader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591360"/>
            <a:ext cx="7583487" cy="1362075"/>
          </a:xfrm>
        </p:spPr>
        <p:txBody>
          <a:bodyPr>
            <a:noAutofit/>
          </a:bodyPr>
          <a:lstStyle>
            <a:lvl1pPr algn="l">
              <a:defRPr sz="4400" b="1" cap="none" baseline="0">
                <a:solidFill>
                  <a:schemeClr val="bg1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3950354"/>
            <a:ext cx="7583487" cy="1500187"/>
          </a:xfrm>
        </p:spPr>
        <p:txBody>
          <a:bodyPr/>
          <a:lstStyle>
            <a:lvl1pPr marL="0" indent="0" algn="l">
              <a:spcBef>
                <a:spcPts val="60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C9B81-965F-4BEE-B5DE-C8667DD6F1B4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5D43D-4659-48DD-91E9-BAC49D72E5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8541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836B2-8440-486A-BF64-C17C62659BBE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97034-30A7-4B21-8DA1-2D7B544011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9"/>
          <p:cNvCxnSpPr/>
          <p:nvPr/>
        </p:nvCxnSpPr>
        <p:spPr>
          <a:xfrm>
            <a:off x="874713" y="2286000"/>
            <a:ext cx="356235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10"/>
          <p:cNvCxnSpPr/>
          <p:nvPr/>
        </p:nvCxnSpPr>
        <p:spPr>
          <a:xfrm>
            <a:off x="4816475" y="2286000"/>
            <a:ext cx="3565525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1"/>
          <p:cNvCxnSpPr/>
          <p:nvPr/>
        </p:nvCxnSpPr>
        <p:spPr>
          <a:xfrm>
            <a:off x="874713" y="2286000"/>
            <a:ext cx="356235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2"/>
          <p:cNvCxnSpPr/>
          <p:nvPr/>
        </p:nvCxnSpPr>
        <p:spPr>
          <a:xfrm>
            <a:off x="4816475" y="2286000"/>
            <a:ext cx="3565525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5350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5350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12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E930E-99E9-487B-B76D-F20E64130472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13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8323B-332F-44F7-8E0D-2095877AF64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1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779462" y="3991816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079CD-FA73-48B4-B395-1C81B0A2FC10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223AB-F864-4DF3-9E6F-97351E47B4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757B7-B1FC-4399-9863-83DDF43F43BB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8DCAD-7E1A-4A6F-9BF3-5F7C08A18F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12" name="Content Placeholder 2"/>
          <p:cNvSpPr>
            <a:spLocks noGrp="1"/>
          </p:cNvSpPr>
          <p:nvPr>
            <p:ph sz="half" idx="14"/>
          </p:nvPr>
        </p:nvSpPr>
        <p:spPr>
          <a:xfrm>
            <a:off x="77946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5"/>
          </p:nvPr>
        </p:nvSpPr>
        <p:spPr>
          <a:xfrm>
            <a:off x="77946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9EC7C-D21F-47B3-8D6F-467A48E66356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0FD01-D2AC-4090-9328-E2EC29EE117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BD085-C158-4C66-B6D5-CE02E9EBBB48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A2BEE-E0D7-470E-847F-A9E16CF9F83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70481-B6B8-4CBA-9372-EB183D69F5CB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F488B-2B35-4BAE-9079-A75508F9762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ContentCaptio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4" y="590550"/>
            <a:ext cx="3657600" cy="1162050"/>
          </a:xfrm>
        </p:spPr>
        <p:txBody>
          <a:bodyPr/>
          <a:lstStyle>
            <a:lvl1pPr algn="ctr">
              <a:defRPr sz="3600" b="0"/>
            </a:lvl1pPr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3023" y="739588"/>
            <a:ext cx="3657600" cy="53087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464" y="1816100"/>
            <a:ext cx="3657600" cy="38227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6B66A-F767-4FF5-85B1-4D5794832AD9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AF885-FB3F-4603-A629-630441D9C2A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PictureCaptio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263" y="187325"/>
            <a:ext cx="8535987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533400"/>
            <a:ext cx="4476750" cy="1252538"/>
          </a:xfrm>
        </p:spPr>
        <p:txBody>
          <a:bodyPr/>
          <a:lstStyle>
            <a:lvl1pPr algn="l">
              <a:defRPr sz="3600" b="0"/>
            </a:lvl1pPr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124" y="1828800"/>
            <a:ext cx="4474539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188253" y="179292"/>
            <a:ext cx="3281087" cy="6483096"/>
          </a:xfrm>
          <a:prstGeom prst="round1Rect">
            <a:avLst>
              <a:gd name="adj" fmla="val 17325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noProof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200" y="6288088"/>
            <a:ext cx="18875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11876-388B-43C9-883F-E7BD31F14D6C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288088"/>
            <a:ext cx="2676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574CB-D357-4F61-ABBA-AAA1F3EF3C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PictureCaption-Extra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0953" y="533400"/>
            <a:ext cx="3657600" cy="1252538"/>
          </a:xfrm>
        </p:spPr>
        <p:txBody>
          <a:bodyPr/>
          <a:lstStyle>
            <a:lvl1pPr algn="l">
              <a:defRPr sz="3600" b="0"/>
            </a:lvl1pPr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596153" y="1600199"/>
            <a:ext cx="3657600" cy="3657601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0412" y="1828800"/>
            <a:ext cx="3657600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088"/>
            <a:ext cx="18653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E537C-1F56-46D3-AAA6-43DD318BE2D2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088"/>
            <a:ext cx="52181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8C402-A60C-444F-AB47-D2A94F8D0D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PictureCaption-Extra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038" y="3778624"/>
            <a:ext cx="7560515" cy="1102658"/>
          </a:xfrm>
        </p:spPr>
        <p:txBody>
          <a:bodyPr/>
          <a:lstStyle>
            <a:lvl1pPr algn="l">
              <a:defRPr sz="3600" b="0"/>
            </a:lvl1pPr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871584" y="762000"/>
            <a:ext cx="7427726" cy="2989730"/>
          </a:xfrm>
          <a:prstGeom prst="roundRect">
            <a:avLst>
              <a:gd name="adj" fmla="val 7476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8034" y="4827493"/>
            <a:ext cx="7559977" cy="1220881"/>
          </a:xfrm>
        </p:spPr>
        <p:txBody>
          <a:bodyPr>
            <a:normAutofit/>
          </a:bodyPr>
          <a:lstStyle>
            <a:lvl1pPr marL="0" indent="0">
              <a:spcBef>
                <a:spcPts val="3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088"/>
            <a:ext cx="18653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51A347-8BC5-4C76-A8E2-ED6823F597F8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088"/>
            <a:ext cx="52181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05644-E86D-4AB0-8C2C-F05C5ADA8E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08F8E-774D-41C0-9553-3A8BFE00B385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FBC78-949B-4C5E-8224-BCB4D731D47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ContentSlide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28646" y="779463"/>
            <a:ext cx="1358153" cy="5268912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779464"/>
            <a:ext cx="6170613" cy="5268911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86C92-5391-48B8-BF4C-2DCBE35E1DA3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96D0A-1BBB-4D56-B815-F606BD6C41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190500" y="190500"/>
            <a:ext cx="8764588" cy="6478588"/>
          </a:xfrm>
          <a:prstGeom prst="round2DiagRect">
            <a:avLst>
              <a:gd name="adj1" fmla="val 9416"/>
              <a:gd name="adj2" fmla="val 0"/>
            </a:avLst>
          </a:prstGeom>
          <a:gradFill>
            <a:gsLst>
              <a:gs pos="1700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779463" y="381000"/>
            <a:ext cx="7583487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79463" y="1828800"/>
            <a:ext cx="7583487" cy="420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1000" y="6288088"/>
            <a:ext cx="188753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C2F7A005-915A-4830-8629-16C2ACB755F9}" type="datetimeFigureOut">
              <a:rPr lang="en-US"/>
              <a:pPr>
                <a:defRPr/>
              </a:pPr>
              <a:t>6/26/2019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5175" y="6288088"/>
            <a:ext cx="5238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4225" y="219075"/>
            <a:ext cx="49371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22C78C6-6E3B-4FF9-B3EA-8E0E4AA90A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  <p:sldLayoutId id="2147483800" r:id="rId14"/>
    <p:sldLayoutId id="2147483801" r:id="rId15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bg1"/>
          </a:solidFill>
          <a:latin typeface="+mj-lt"/>
          <a:ea typeface="MS PGothic" pitchFamily="34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MS PGothic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MS PGothic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MS PGothic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MS PGothic" pitchFamily="34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MS PGothic" pitchFamily="34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MS PGothic" pitchFamily="34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MS PGothic" pitchFamily="34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MS PGothic" pitchFamily="34" charset="-128"/>
        </a:defRPr>
      </a:lvl9pPr>
    </p:titleStyle>
    <p:bodyStyle>
      <a:lvl1pPr marL="282575" indent="-282575" algn="l" rtl="0" eaLnBrk="0" fontAlgn="base" hangingPunct="0">
        <a:spcBef>
          <a:spcPts val="2000"/>
        </a:spcBef>
        <a:spcAft>
          <a:spcPct val="0"/>
        </a:spcAft>
        <a:buFont typeface="Wingdings 2" pitchFamily="18" charset="2"/>
        <a:buChar char=""/>
        <a:defRPr sz="2200" kern="1200">
          <a:solidFill>
            <a:schemeClr val="bg1"/>
          </a:solidFill>
          <a:latin typeface="+mn-lt"/>
          <a:ea typeface="MS PGothic" pitchFamily="34" charset="-128"/>
          <a:cs typeface="+mn-cs"/>
        </a:defRPr>
      </a:lvl1pPr>
      <a:lvl2pPr marL="577850" indent="-295275" algn="l" rtl="0" eaLnBrk="0" fontAlgn="base" hangingPunct="0">
        <a:spcBef>
          <a:spcPts val="600"/>
        </a:spcBef>
        <a:spcAft>
          <a:spcPct val="0"/>
        </a:spcAft>
        <a:buFont typeface="Wingdings 2" pitchFamily="18" charset="2"/>
        <a:buChar char=""/>
        <a:defRPr sz="2000" kern="1200">
          <a:solidFill>
            <a:schemeClr val="bg1"/>
          </a:solidFill>
          <a:latin typeface="+mn-lt"/>
          <a:ea typeface="MS PGothic" pitchFamily="34" charset="-128"/>
          <a:cs typeface="+mn-cs"/>
        </a:defRPr>
      </a:lvl2pPr>
      <a:lvl3pPr marL="860425" indent="-282575" algn="l" rtl="0" eaLnBrk="0" fontAlgn="base" hangingPunct="0">
        <a:spcBef>
          <a:spcPts val="600"/>
        </a:spcBef>
        <a:spcAft>
          <a:spcPct val="0"/>
        </a:spcAft>
        <a:buFont typeface="Wingdings 2" pitchFamily="18" charset="2"/>
        <a:buChar char=""/>
        <a:defRPr sz="2400" kern="1200">
          <a:solidFill>
            <a:schemeClr val="bg1"/>
          </a:solidFill>
          <a:latin typeface="+mn-lt"/>
          <a:ea typeface="MS PGothic" pitchFamily="34" charset="-128"/>
          <a:cs typeface="+mn-cs"/>
        </a:defRPr>
      </a:lvl3pPr>
      <a:lvl4pPr marL="1143000" indent="-282575" algn="l" rtl="0" eaLnBrk="0" fontAlgn="base" hangingPunct="0">
        <a:spcBef>
          <a:spcPts val="600"/>
        </a:spcBef>
        <a:spcAft>
          <a:spcPct val="0"/>
        </a:spcAft>
        <a:buFont typeface="Wingdings 2" pitchFamily="18" charset="2"/>
        <a:buChar char=""/>
        <a:defRPr sz="2000" kern="1200">
          <a:solidFill>
            <a:schemeClr val="bg1"/>
          </a:solidFill>
          <a:latin typeface="+mn-lt"/>
          <a:ea typeface="MS PGothic" pitchFamily="34" charset="-128"/>
          <a:cs typeface="+mn-cs"/>
        </a:defRPr>
      </a:lvl4pPr>
      <a:lvl5pPr marL="1425575" indent="-282575" algn="l" rtl="0" eaLnBrk="0" fontAlgn="base" hangingPunct="0">
        <a:spcBef>
          <a:spcPts val="600"/>
        </a:spcBef>
        <a:spcAft>
          <a:spcPct val="0"/>
        </a:spcAft>
        <a:buFont typeface="Wingdings 2" pitchFamily="18" charset="2"/>
        <a:buChar char=""/>
        <a:defRPr sz="2000" kern="1200">
          <a:solidFill>
            <a:schemeClr val="bg1"/>
          </a:solidFill>
          <a:latin typeface="+mn-lt"/>
          <a:ea typeface="MS PGothic" pitchFamily="34" charset="-128"/>
          <a:cs typeface="+mn-cs"/>
        </a:defRPr>
      </a:lvl5pPr>
      <a:lvl6pPr marL="1711325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6pPr>
      <a:lvl7pPr marL="20002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7pPr>
      <a:lvl8pPr marL="2290763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8pPr>
      <a:lvl9pPr marL="25717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Hipoglicemia-valor%20normal.pptx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Hipoglicemia-valor%20normal.pptx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Hipoglicemia-valor%20normal.pptx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Hipoglicemia-valor%20normal.pptx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Hipoglicemia-valor%20normal.pptx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aulomargotto.com.br/documentos/Hipoglic_lesao_cerebral.ppt" TargetMode="External"/><Relationship Id="rId4" Type="http://schemas.openxmlformats.org/officeDocument/2006/relationships/hyperlink" Target="http://www.paulomargotto.com.br/documentos/hipoglicemia.doc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livro%20assist%20ass%20ao%20recem%20nasc%20de%20risco.docx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aulomargotto.com.br/documentos/Disturbios_metabolicos.doc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hyperlink" Target="http://www.paulomargotto.com.br/documentos/Livro%20neussonografia%20neonatal%20link.docx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Disturbios_metabolicos.doc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aulomargotto.com.br/documentos/livro%20assist%20ass%20ao%20recem%20nasc%20de%20risco.docx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livro%20assist%20ass%20ao%20recem%20nasc%20de%20risco.docx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aulomargotto.com.br/documentos/Hipoglicemia-valor%20normal.pptx" TargetMode="External"/><Relationship Id="rId4" Type="http://schemas.openxmlformats.org/officeDocument/2006/relationships/hyperlink" Target="http://www.paulomargotto.com.br/documentos/Disturbios_metabolicos.doc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RN_diabet_implicacoes.pptx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aulomargotto.com.br/documentos/Disturbios_metabolicos.doc" TargetMode="External"/><Relationship Id="rId5" Type="http://schemas.openxmlformats.org/officeDocument/2006/relationships/hyperlink" Target="http://www.paulomargotto.com.br/documentos/livro%20assist%20ass%20ao%20recem%20nasc%20de%20risco.docx" TargetMode="Externa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Dor_Neon_int_2011.ppt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hyperlink" Target="http://www.paulomargotto.com.br/documentos/Dor_Neon_Teste_pezinho.ppt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pubmed/20937658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ncbi.nlm.nih.gov/pubmed/20463370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hyperlink" Target="http://www.paulomargotto.com.br/documentos/Dor_no_recem_nascido_2010.doc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hyperlink" Target="http://www.paulomargotto.com.br/documentos/IDNAnand.doc" TargetMode="Externa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abordagem.doc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Dor_no_recem_nascido_2010.doc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hyperlink" Target="http://www.ncbi.nlm.nih.gov/entrez/query.fcgi?cmd=Retrieve&amp;db=pubmed&amp;dopt=Abstract&amp;list_uids=14647575&amp;itool=iconfft&amp;query_hl=1&amp;itool=pubmed_docsum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livro%20assist%20ass%20ao%20recem%20nasc%20de%20risco.docx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aulomargotto.com.br/documentos/Disturbios_metabolicos.doc" TargetMode="External"/><Relationship Id="rId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pesoplacenta.doc" TargetMode="External"/><Relationship Id="rId7" Type="http://schemas.openxmlformats.org/officeDocument/2006/relationships/image" Target="../media/image4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ncbi.nlm.nih.gov/entrez/query.fcgi?cmd=Retrieve&amp;db=pubmed&amp;dopt=Abstract&amp;list_uids=14647575&amp;itool=iconfft&amp;query_hl=1&amp;itool=pubmed_docsum" TargetMode="External"/><Relationship Id="rId5" Type="http://schemas.openxmlformats.org/officeDocument/2006/relationships/image" Target="../media/image46.jpeg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Miocardiopat_hipertrof_2013.ppt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Miocardiopat_hipertrof_2013.ppt" TargetMode="Externa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Hipoglicemia_lesao_occipital.ppt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aulomargotto.com.br/documentos/Hipoglicemia_epilepsia.ppt" TargetMode="Externa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://www.ncbi.nlm.nih.gov/entrez/query.fcgi?cmd=Retrieve&amp;db=pubmed&amp;dopt=Abstract&amp;list_uids=9828743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livro%20assist%20ass%20ao%20recem%20nasc%20de%20risco.docx" TargetMode="Externa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aulomargotto.com.br/documentos/hipoglicemia.doc" TargetMode="External"/><Relationship Id="rId5" Type="http://schemas.openxmlformats.org/officeDocument/2006/relationships/hyperlink" Target="http://www.paulomargotto.com.br/documentos/Disturbios_metabolicos.doc" TargetMode="External"/><Relationship Id="rId4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hyperlink" Target="http://www.ncbi.nlm.nih.gov/pubmed/7400902?ordinalpos=2&amp;itool=EntrezSystem2.PEntrez.Pubmed.Pubmed_ResultsPanel.Pubmed_RVDocSum" TargetMode="Externa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hipoglicemia.doc" TargetMode="Externa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livro%20assist%20ass%20ao%20recem%20nasc%20de%20risco.docx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aulomargotto.com.br/documentos/Disturbios_metabolicos.doc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livro%20assist%20ass%20ao%20recem%20nasc%20de%20risco.docx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aulomargotto.com.br/documentos/Disturbios_metabolicos.doc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paulomargotto.com.br/documentos/aa_precoce_nutricao.doc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aulomargotto.com.br/documentos/Hiperglicemia-ROP_2011.ppt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paulomargotto.com.br/documentos/aa_precoce_nutricao.doc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hyperlink" Target="http://www.paulomargotto.com.br/documentos/NPT_PT_baixo_peso_2015.ppt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diabetesneonatalpermanente.ppt" TargetMode="Externa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aulomargotto.com.br/documentos/Hiperglicemia_Hemorrag_Intrav.ppt" TargetMode="External"/><Relationship Id="rId3" Type="http://schemas.openxmlformats.org/officeDocument/2006/relationships/image" Target="../media/image58.png"/><Relationship Id="rId7" Type="http://schemas.openxmlformats.org/officeDocument/2006/relationships/image" Target="../media/image11.png"/><Relationship Id="rId2" Type="http://schemas.openxmlformats.org/officeDocument/2006/relationships/hyperlink" Target="http://www.paulomargotto.com.br/documentos/Clube_revista_Hiperglicemia.ppt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aulomargotto.com.br/documentos/Hiperglicemia-ROP_2011.ppt" TargetMode="External"/><Relationship Id="rId5" Type="http://schemas.openxmlformats.org/officeDocument/2006/relationships/image" Target="../media/image27.jpeg"/><Relationship Id="rId4" Type="http://schemas.openxmlformats.org/officeDocument/2006/relationships/hyperlink" Target="http://www.paulomargotto.com.br/documentos/Hiperglicem_lesao_subst_branca.ppt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paulomargotto.com.br/documentos/livro%20assist%20ass%20ao%20recem%20nasc%20de%20risco.docx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aulomargotto.com.br/documentos/Disturbios_metabolicos.doc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aulomargotto.com.br/" TargetMode="External"/><Relationship Id="rId5" Type="http://schemas.openxmlformats.org/officeDocument/2006/relationships/hyperlink" Target="https://drive.google.com/open?id=0B5b9fOW0rJ3Sa0pSeFQ3YmVsOU0" TargetMode="External"/><Relationship Id="rId4" Type="http://schemas.openxmlformats.org/officeDocument/2006/relationships/hyperlink" Target="https://drive.google.com/open?id=0B5b9fOW0rJ3SRkRpUFMwVUxJZj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5"/>
          <p:cNvSpPr txBox="1">
            <a:spLocks noChangeArrowheads="1"/>
          </p:cNvSpPr>
          <p:nvPr/>
        </p:nvSpPr>
        <p:spPr bwMode="auto">
          <a:xfrm>
            <a:off x="204788" y="2257425"/>
            <a:ext cx="8620125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sz="3200" b="1" dirty="0">
                <a:solidFill>
                  <a:srgbClr val="FFFF00"/>
                </a:solidFill>
              </a:rPr>
              <a:t>HIPOGLICEMIA NEONATAL</a:t>
            </a:r>
          </a:p>
          <a:p>
            <a:pPr algn="ctr" defTabSz="914400"/>
            <a:r>
              <a:rPr lang="pt-BR" dirty="0">
                <a:solidFill>
                  <a:schemeClr val="bg1"/>
                </a:solidFill>
              </a:rPr>
              <a:t>Congresso de Pediatria da UNIMED  de Ribeirão Preto (17ª Jornada de Pediatria da UNIMED de Ribeirão Preto</a:t>
            </a:r>
            <a:endParaRPr lang="pt-BR" sz="3200" b="1" dirty="0">
              <a:solidFill>
                <a:schemeClr val="bg1"/>
              </a:solidFill>
            </a:endParaRPr>
          </a:p>
          <a:p>
            <a:pPr algn="ctr" defTabSz="914400"/>
            <a:r>
              <a:rPr lang="pt-BR" dirty="0" smtClean="0">
                <a:solidFill>
                  <a:schemeClr val="bg1"/>
                </a:solidFill>
              </a:rPr>
              <a:t>Paulo </a:t>
            </a:r>
            <a:r>
              <a:rPr lang="pt-BR" dirty="0">
                <a:solidFill>
                  <a:schemeClr val="bg1"/>
                </a:solidFill>
              </a:rPr>
              <a:t>R. Margotto</a:t>
            </a:r>
          </a:p>
          <a:p>
            <a:pPr algn="ctr" defTabSz="914400"/>
            <a:endParaRPr lang="pt-BR" dirty="0">
              <a:solidFill>
                <a:schemeClr val="bg1"/>
              </a:solidFill>
            </a:endParaRPr>
          </a:p>
          <a:p>
            <a:pPr algn="ctr" defTabSz="914400"/>
            <a:r>
              <a:rPr lang="pt-BR" dirty="0">
                <a:solidFill>
                  <a:schemeClr val="bg1"/>
                </a:solidFill>
              </a:rPr>
              <a:t>Unidade de Neonatologia do HRAS/HMIB/SES/DF</a:t>
            </a:r>
          </a:p>
          <a:p>
            <a:pPr algn="ctr" defTabSz="914400"/>
            <a:r>
              <a:rPr lang="pt-BR" dirty="0">
                <a:hlinkClick r:id="rId2"/>
              </a:rPr>
              <a:t>www.paulomargotto.com.br</a:t>
            </a:r>
            <a:r>
              <a:rPr lang="pt-BR" dirty="0"/>
              <a:t> </a:t>
            </a:r>
            <a:r>
              <a:rPr lang="pt-BR" dirty="0">
                <a:solidFill>
                  <a:srgbClr val="FFFF00"/>
                </a:solidFill>
              </a:rPr>
              <a:t>(VERSÃO EXTENDIDA)</a:t>
            </a:r>
          </a:p>
          <a:p>
            <a:pPr algn="ctr" defTabSz="914400"/>
            <a:r>
              <a:rPr lang="pt-BR" dirty="0">
                <a:hlinkClick r:id="rId3"/>
              </a:rPr>
              <a:t>pmargotto@gmail.com</a:t>
            </a:r>
            <a:endParaRPr lang="pt-BR" dirty="0"/>
          </a:p>
          <a:p>
            <a:pPr algn="ctr" defTabSz="914400"/>
            <a:endParaRPr lang="pt-BR" dirty="0"/>
          </a:p>
          <a:p>
            <a:pPr algn="ctr" defTabSz="914400"/>
            <a:r>
              <a:rPr lang="pt-BR" dirty="0">
                <a:solidFill>
                  <a:schemeClr val="bg1"/>
                </a:solidFill>
              </a:rPr>
              <a:t>Brasília, 26 de novembro  de 2016</a:t>
            </a:r>
          </a:p>
        </p:txBody>
      </p:sp>
      <p:pic>
        <p:nvPicPr>
          <p:cNvPr id="17411" name="Picture 6" descr="20160126_1205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4788" y="19050"/>
            <a:ext cx="3671887" cy="206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7" descr="20160301_12491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02250" y="22225"/>
            <a:ext cx="3665538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7"/>
          <p:cNvSpPr txBox="1">
            <a:spLocks noChangeArrowheads="1"/>
          </p:cNvSpPr>
          <p:nvPr/>
        </p:nvSpPr>
        <p:spPr bwMode="auto">
          <a:xfrm>
            <a:off x="1382713" y="5550634"/>
            <a:ext cx="6230937" cy="925512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 dirty="0">
                <a:solidFill>
                  <a:srgbClr val="FF33CC"/>
                </a:solidFill>
              </a:rPr>
              <a:t>17/11-Dia Mundial da Prematuridade:</a:t>
            </a:r>
          </a:p>
          <a:p>
            <a:pPr algn="ctr"/>
            <a:r>
              <a:rPr lang="pt-BR" b="1" dirty="0">
                <a:solidFill>
                  <a:srgbClr val="0033CC"/>
                </a:solidFill>
              </a:rPr>
              <a:t>“Não existe pé tão</a:t>
            </a:r>
          </a:p>
          <a:p>
            <a:pPr algn="ctr"/>
            <a:r>
              <a:rPr lang="pt-BR" b="1" dirty="0" smtClean="0">
                <a:solidFill>
                  <a:srgbClr val="0033CC"/>
                </a:solidFill>
              </a:rPr>
              <a:t>pequeno </a:t>
            </a:r>
            <a:r>
              <a:rPr lang="pt-BR" b="1" dirty="0">
                <a:solidFill>
                  <a:srgbClr val="0033CC"/>
                </a:solidFill>
              </a:rPr>
              <a:t>que não possa deixar a sua pegada no mundo!”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 idx="4294967295"/>
          </p:nvPr>
        </p:nvSpPr>
        <p:spPr>
          <a:xfrm>
            <a:off x="1560513" y="0"/>
            <a:ext cx="7583487" cy="1044575"/>
          </a:xfrm>
        </p:spPr>
        <p:txBody>
          <a:bodyPr/>
          <a:lstStyle/>
          <a:p>
            <a:r>
              <a:rPr lang="pt-BR" smtClean="0"/>
              <a:t>Hipoglicemia Neonatal</a:t>
            </a:r>
          </a:p>
        </p:txBody>
      </p:sp>
      <p:sp>
        <p:nvSpPr>
          <p:cNvPr id="1843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>
              <a:lnSpc>
                <a:spcPct val="80000"/>
              </a:lnSpc>
            </a:pPr>
            <a:r>
              <a:rPr lang="en-US" sz="3200" b="1" smtClean="0">
                <a:solidFill>
                  <a:srgbClr val="FFFF00"/>
                </a:solidFill>
              </a:rPr>
              <a:t>Qual é a glicemia normal? 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en-US" b="1" smtClean="0">
                <a:solidFill>
                  <a:srgbClr val="FFFF00"/>
                </a:solidFill>
              </a:rPr>
              <a:t>(What is a normal blood glucose? Güegmes M et al. Arch Dis Child jun 101(6):569-74)</a:t>
            </a:r>
            <a:r>
              <a:rPr lang="pt-BR" b="1" smtClean="0">
                <a:solidFill>
                  <a:srgbClr val="FFFF00"/>
                </a:solidFill>
              </a:rPr>
              <a:t> </a:t>
            </a:r>
            <a:br>
              <a:rPr lang="pt-BR" b="1" smtClean="0">
                <a:solidFill>
                  <a:srgbClr val="FFFF00"/>
                </a:solidFill>
              </a:rPr>
            </a:br>
            <a:endParaRPr lang="pt-BR" b="1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000" smtClean="0"/>
              <a:t>A glicose sanguínea é o substrato chave para a produção de energia durante os períodos perinatal, natal e pós-natal 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2000" smtClean="0"/>
              <a:t>   (contribui para quase 80% das necessidades de energia total do   feto)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Durante o período perinatal, o contínuo suplemento de glicose ao feto vem da mãe. No feto normal não há produção de glicose endógena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154363" y="-9126538"/>
            <a:ext cx="1965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3200" b="1">
                <a:solidFill>
                  <a:srgbClr val="FF33CC"/>
                </a:solidFill>
              </a:rPr>
              <a:t>Definição</a:t>
            </a:r>
          </a:p>
        </p:txBody>
      </p:sp>
      <p:pic>
        <p:nvPicPr>
          <p:cNvPr id="18437" name="Picture 6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1950" y="279082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/>
              <a:t>Hipoglicemia Neonatal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idx="4294967295"/>
          </p:nvPr>
        </p:nvSpPr>
        <p:spPr>
          <a:xfrm>
            <a:off x="969963" y="1425575"/>
            <a:ext cx="7894637" cy="4208463"/>
          </a:xfrm>
        </p:spPr>
        <p:txBody>
          <a:bodyPr/>
          <a:lstStyle/>
          <a:p>
            <a:r>
              <a:rPr lang="pt-BR" b="1" smtClean="0">
                <a:solidFill>
                  <a:srgbClr val="FFFF00"/>
                </a:solidFill>
              </a:rPr>
              <a:t>Após o nascimento</a:t>
            </a:r>
            <a:r>
              <a:rPr lang="pt-BR" smtClean="0"/>
              <a:t>: a passagem contínua de glicose para   o feto é interrompida</a:t>
            </a:r>
          </a:p>
          <a:p>
            <a:endParaRPr lang="pt-BR" smtClean="0"/>
          </a:p>
          <a:p>
            <a:pPr>
              <a:buFont typeface="Wingdings 2" pitchFamily="18" charset="2"/>
              <a:buNone/>
            </a:pPr>
            <a:endParaRPr lang="pt-BR" smtClean="0"/>
          </a:p>
          <a:p>
            <a:pPr>
              <a:buFont typeface="Wingdings 2" pitchFamily="18" charset="2"/>
              <a:buNone/>
            </a:pPr>
            <a:r>
              <a:rPr lang="pt-BR" smtClean="0"/>
              <a:t>   nas primeiras horas após o nascimento, há uma fase de   transição de níveis baixos de glicose no sangue fisiologicamente normal</a:t>
            </a:r>
          </a:p>
        </p:txBody>
      </p:sp>
      <p:sp>
        <p:nvSpPr>
          <p:cNvPr id="19460" name="AutoShape 4"/>
          <p:cNvSpPr>
            <a:spLocks noChangeArrowheads="1"/>
          </p:cNvSpPr>
          <p:nvPr/>
        </p:nvSpPr>
        <p:spPr bwMode="auto">
          <a:xfrm>
            <a:off x="236538" y="1968500"/>
            <a:ext cx="957262" cy="2687638"/>
          </a:xfrm>
          <a:prstGeom prst="curvedRightArrow">
            <a:avLst>
              <a:gd name="adj1" fmla="val 56153"/>
              <a:gd name="adj2" fmla="val 112305"/>
              <a:gd name="adj3" fmla="val 33333"/>
            </a:avLst>
          </a:prstGeom>
          <a:solidFill>
            <a:srgbClr val="FF33CC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9461" name="Oval 5"/>
          <p:cNvSpPr>
            <a:spLocks noChangeArrowheads="1"/>
          </p:cNvSpPr>
          <p:nvPr/>
        </p:nvSpPr>
        <p:spPr bwMode="auto">
          <a:xfrm>
            <a:off x="2146300" y="2211388"/>
            <a:ext cx="5392738" cy="1081087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 eaLnBrk="0" hangingPunct="0">
              <a:spcBef>
                <a:spcPts val="2000"/>
              </a:spcBef>
              <a:buFont typeface="Wingdings 2" pitchFamily="18" charset="2"/>
              <a:buNone/>
            </a:pPr>
            <a:r>
              <a:rPr lang="pt-BR" b="1">
                <a:solidFill>
                  <a:srgbClr val="0033CC"/>
                </a:solidFill>
              </a:rPr>
              <a:t>hipoglicemia neonatal de transição</a:t>
            </a:r>
          </a:p>
          <a:p>
            <a:pPr algn="ctr" defTabSz="914400"/>
            <a:endParaRPr lang="pt-BR" b="1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1912938" y="4656138"/>
            <a:ext cx="6242050" cy="914400"/>
          </a:xfrm>
          <a:prstGeom prst="rect">
            <a:avLst/>
          </a:prstGeom>
          <a:solidFill>
            <a:schemeClr val="accent2"/>
          </a:solidFill>
          <a:ln w="9525">
            <a:solidFill>
              <a:srgbClr val="FF33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914400" eaLnBrk="0" hangingPunct="0">
              <a:spcBef>
                <a:spcPts val="2000"/>
              </a:spcBef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Processo de adaptação fisiológica normal</a:t>
            </a:r>
          </a:p>
          <a:p>
            <a:pPr algn="ctr" defTabSz="914400"/>
            <a:endParaRPr lang="pt-BR" sz="2400" b="1">
              <a:solidFill>
                <a:srgbClr val="0033CC"/>
              </a:solidFill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612775" y="5634038"/>
            <a:ext cx="83042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9900"/>
                </a:solidFill>
              </a:rPr>
              <a:t>RN a termo AIG: NÍVEIS MENORES DE GLICOSE NAS PRIMEIRAS 2-4 HORAS</a:t>
            </a:r>
          </a:p>
          <a:p>
            <a:pPr defTabSz="914400"/>
            <a:r>
              <a:rPr lang="pt-BR" b="1">
                <a:solidFill>
                  <a:srgbClr val="FF9900"/>
                </a:solidFill>
              </a:rPr>
              <a:t>(principalmente nos RN amamentados ao seio:27-95,4mg% x 45,5-11,6mg%)</a:t>
            </a: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6584950" y="6275388"/>
            <a:ext cx="19081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Güegmes M,2016</a:t>
            </a:r>
            <a:endParaRPr lang="pt-BR">
              <a:solidFill>
                <a:schemeClr val="bg1"/>
              </a:solidFill>
            </a:endParaRPr>
          </a:p>
        </p:txBody>
      </p:sp>
      <p:pic>
        <p:nvPicPr>
          <p:cNvPr id="19465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93125" y="62753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/>
              <a:t>HIPOGLICEMIA NEONATAL</a:t>
            </a:r>
          </a:p>
        </p:txBody>
      </p:sp>
      <p:sp>
        <p:nvSpPr>
          <p:cNvPr id="20483" name="Rectangle 3"/>
          <p:cNvSpPr>
            <a:spLocks noGrp="1"/>
          </p:cNvSpPr>
          <p:nvPr>
            <p:ph type="body" idx="4294967295"/>
          </p:nvPr>
        </p:nvSpPr>
        <p:spPr>
          <a:xfrm>
            <a:off x="244475" y="1828800"/>
            <a:ext cx="8472488" cy="4208463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US" sz="2000" b="1" smtClean="0">
                <a:solidFill>
                  <a:srgbClr val="FFFF00"/>
                </a:solidFill>
              </a:rPr>
              <a:t>A queda de glicose parece essencial para facilitar a transição fisiológica para a vida neonatal  que inclui: </a:t>
            </a:r>
          </a:p>
          <a:p>
            <a:pPr>
              <a:lnSpc>
                <a:spcPct val="80000"/>
              </a:lnSpc>
            </a:pPr>
            <a:r>
              <a:rPr lang="en-US" sz="2000" b="1" smtClean="0"/>
              <a:t>aumento na produção de glicose por glicogenólise, gliconeogênese, </a:t>
            </a:r>
          </a:p>
          <a:p>
            <a:pPr>
              <a:lnSpc>
                <a:spcPct val="80000"/>
              </a:lnSpc>
            </a:pPr>
            <a:r>
              <a:rPr lang="en-US" sz="2000" b="1" smtClean="0"/>
              <a:t>estimulação do apetite, </a:t>
            </a:r>
          </a:p>
          <a:p>
            <a:pPr>
              <a:lnSpc>
                <a:spcPct val="80000"/>
              </a:lnSpc>
            </a:pPr>
            <a:r>
              <a:rPr lang="en-US" sz="2000" b="1" smtClean="0"/>
              <a:t>adaptação aos ciclos de jejum e pós-prandial e </a:t>
            </a:r>
          </a:p>
          <a:p>
            <a:pPr>
              <a:lnSpc>
                <a:spcPct val="80000"/>
              </a:lnSpc>
            </a:pPr>
            <a:r>
              <a:rPr lang="en-US" sz="2000" b="1" smtClean="0"/>
              <a:t>promoção de um metabolismo oxidativo da gordura usando lipídios dos depósitos e ingeridos no leite</a:t>
            </a:r>
          </a:p>
          <a:p>
            <a:pPr>
              <a:lnSpc>
                <a:spcPct val="80000"/>
              </a:lnSpc>
            </a:pPr>
            <a:r>
              <a:rPr lang="en-US" sz="2000" b="1" smtClean="0"/>
              <a:t>No entanto: para </a:t>
            </a:r>
            <a:r>
              <a:rPr lang="en-US" sz="2000" b="1" smtClean="0">
                <a:solidFill>
                  <a:srgbClr val="FF3300"/>
                </a:solidFill>
              </a:rPr>
              <a:t>RN PIG e Prematuro</a:t>
            </a:r>
            <a:r>
              <a:rPr lang="en-US" sz="2000" b="1" smtClean="0"/>
              <a:t>: </a:t>
            </a:r>
          </a:p>
          <a:p>
            <a:pPr algn="ctr">
              <a:lnSpc>
                <a:spcPct val="80000"/>
              </a:lnSpc>
            </a:pPr>
            <a:r>
              <a:rPr lang="pt-BR" sz="2000" smtClean="0"/>
              <a:t>Este processo de adaptação hormonal e metabólico é imaturo e subdesenvolvido</a:t>
            </a:r>
          </a:p>
        </p:txBody>
      </p:sp>
      <p:sp>
        <p:nvSpPr>
          <p:cNvPr id="20484" name="AutoShape 5"/>
          <p:cNvSpPr>
            <a:spLocks noChangeArrowheads="1"/>
          </p:cNvSpPr>
          <p:nvPr/>
        </p:nvSpPr>
        <p:spPr bwMode="auto">
          <a:xfrm>
            <a:off x="0" y="4645025"/>
            <a:ext cx="914400" cy="914400"/>
          </a:xfrm>
          <a:prstGeom prst="lightningBolt">
            <a:avLst/>
          </a:prstGeom>
          <a:solidFill>
            <a:srgbClr val="FF33C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0485" name="Text Box 11"/>
          <p:cNvSpPr txBox="1">
            <a:spLocks noChangeArrowheads="1"/>
          </p:cNvSpPr>
          <p:nvPr/>
        </p:nvSpPr>
        <p:spPr bwMode="auto">
          <a:xfrm>
            <a:off x="6635750" y="6132513"/>
            <a:ext cx="19764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chemeClr val="bg1"/>
                </a:solidFill>
              </a:rPr>
              <a:t>Güegmes M, 2016</a:t>
            </a:r>
          </a:p>
        </p:txBody>
      </p:sp>
      <p:pic>
        <p:nvPicPr>
          <p:cNvPr id="20486" name="Picture 15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39025" y="585152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 idx="4294967295"/>
          </p:nvPr>
        </p:nvSpPr>
        <p:spPr>
          <a:xfrm>
            <a:off x="779463" y="-141288"/>
            <a:ext cx="7583487" cy="1044576"/>
          </a:xfrm>
        </p:spPr>
        <p:txBody>
          <a:bodyPr/>
          <a:lstStyle/>
          <a:p>
            <a:r>
              <a:rPr lang="pt-BR" smtClean="0"/>
              <a:t>      HIPOGLICEMIA NEONATAL</a:t>
            </a:r>
          </a:p>
        </p:txBody>
      </p:sp>
      <p:sp>
        <p:nvSpPr>
          <p:cNvPr id="21507" name="Rectangle 3"/>
          <p:cNvSpPr>
            <a:spLocks noGrp="1"/>
          </p:cNvSpPr>
          <p:nvPr>
            <p:ph type="body" idx="4294967295"/>
          </p:nvPr>
        </p:nvSpPr>
        <p:spPr>
          <a:xfrm>
            <a:off x="779463" y="903288"/>
            <a:ext cx="7583487" cy="5324475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t-BR" b="1" smtClean="0">
                <a:solidFill>
                  <a:srgbClr val="FFFF00"/>
                </a:solidFill>
              </a:rPr>
              <a:t>Por quê é difícil definir  HIPOGLICEMIA NEONATAL</a:t>
            </a:r>
          </a:p>
          <a:p>
            <a:pPr algn="ctr">
              <a:buFont typeface="Wingdings 2" pitchFamily="18" charset="2"/>
              <a:buNone/>
            </a:pPr>
            <a:endParaRPr lang="pt-BR" b="1" smtClean="0">
              <a:solidFill>
                <a:srgbClr val="FFFF00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pt-BR" sz="2400" smtClean="0"/>
              <a:t>Forma e local de coleta influenciam nos resultados das dosagens da glicose sérica, principalmente o uso de tiras (fitas reagentes).</a:t>
            </a:r>
          </a:p>
          <a:p>
            <a:r>
              <a:rPr lang="pt-BR" sz="2400" smtClean="0"/>
              <a:t>Por outro lado, as concentrações de  glicose no sangue venoso são 10% mais baixos do que arterial. </a:t>
            </a:r>
          </a:p>
          <a:p>
            <a:r>
              <a:rPr lang="pt-BR" sz="2400" smtClean="0"/>
              <a:t>Para medir a glicose no plasma, a amostra de sangue deve ser coletada em um tubo contendo fluoreto, de modo a inibir a glicólise.</a:t>
            </a:r>
            <a:endParaRPr lang="en-US" sz="2400" smtClean="0"/>
          </a:p>
          <a:p>
            <a:pPr algn="just">
              <a:lnSpc>
                <a:spcPct val="80000"/>
              </a:lnSpc>
            </a:pPr>
            <a:endParaRPr lang="en-US" sz="2400" smtClean="0"/>
          </a:p>
          <a:p>
            <a:endParaRPr lang="pt-BR" sz="2400" smtClean="0"/>
          </a:p>
        </p:txBody>
      </p:sp>
      <p:sp>
        <p:nvSpPr>
          <p:cNvPr id="21508" name="Rectangle 9"/>
          <p:cNvSpPr>
            <a:spLocks noChangeArrowheads="1"/>
          </p:cNvSpPr>
          <p:nvPr/>
        </p:nvSpPr>
        <p:spPr bwMode="auto">
          <a:xfrm>
            <a:off x="6743700" y="6043613"/>
            <a:ext cx="19081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Güegmes M,2016</a:t>
            </a:r>
            <a:endParaRPr lang="pt-BR">
              <a:solidFill>
                <a:schemeClr val="bg1"/>
              </a:solidFill>
            </a:endParaRPr>
          </a:p>
        </p:txBody>
      </p:sp>
      <p:pic>
        <p:nvPicPr>
          <p:cNvPr id="21509" name="Picture 10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39025" y="567213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>
            <a:spLocks noGrp="1" noChangeArrowheads="1"/>
          </p:cNvSpPr>
          <p:nvPr>
            <p:ph type="body" idx="4294967295"/>
          </p:nvPr>
        </p:nvSpPr>
        <p:spPr>
          <a:xfrm>
            <a:off x="911225" y="1270000"/>
            <a:ext cx="7583488" cy="4208463"/>
          </a:xfrm>
          <a:noFill/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en-US" smtClean="0"/>
              <a:t>Hipoglicemia significante  é o nível de glicose plasmática ou sanguínea no qual o indivíduo apresenta uma resposta única a uma circunstância anômala causada pela redução do suprimento de glicose para um órgão alvo, no caso o cérebro.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sz="1800" smtClean="0">
              <a:solidFill>
                <a:srgbClr val="FFFF00"/>
              </a:solidFill>
            </a:endParaRPr>
          </a:p>
        </p:txBody>
      </p:sp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373063" y="3597275"/>
            <a:ext cx="8443912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400" b="1">
                <a:solidFill>
                  <a:srgbClr val="FFFF00"/>
                </a:solidFill>
              </a:rPr>
              <a:t>Qual é o nível neuroglicopênico que leva a sintomas?</a:t>
            </a:r>
          </a:p>
          <a:p>
            <a:pPr algn="ctr"/>
            <a:endParaRPr lang="pt-BR" sz="2400" b="1">
              <a:solidFill>
                <a:srgbClr val="FFFF00"/>
              </a:solidFill>
            </a:endParaRP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pt-BR" b="1">
                <a:solidFill>
                  <a:schemeClr val="bg1"/>
                </a:solidFill>
              </a:rPr>
              <a:t>É impossível estabelecer um simples valor de glicose no sangue que conduz a</a:t>
            </a: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pt-BR" b="1">
                <a:solidFill>
                  <a:schemeClr val="bg1"/>
                </a:solidFill>
              </a:rPr>
              <a:t> dano cerebral e este  dano  está na dependência da gravidade, duração</a:t>
            </a: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pt-BR" b="1">
                <a:solidFill>
                  <a:schemeClr val="bg1"/>
                </a:solidFill>
              </a:rPr>
              <a:t> e frequência de hipoglicemia</a:t>
            </a:r>
          </a:p>
          <a:p>
            <a:pPr algn="ctr"/>
            <a:endParaRPr lang="pt-BR">
              <a:solidFill>
                <a:schemeClr val="bg1"/>
              </a:solidFill>
            </a:endParaRPr>
          </a:p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22532" name="Rectangle 6"/>
          <p:cNvSpPr>
            <a:spLocks noGrp="1"/>
          </p:cNvSpPr>
          <p:nvPr>
            <p:ph type="title" idx="4294967295"/>
          </p:nvPr>
        </p:nvSpPr>
        <p:spPr>
          <a:xfrm>
            <a:off x="779463" y="-141288"/>
            <a:ext cx="7583487" cy="1044576"/>
          </a:xfrm>
          <a:noFill/>
        </p:spPr>
        <p:txBody>
          <a:bodyPr/>
          <a:lstStyle/>
          <a:p>
            <a:r>
              <a:rPr lang="pt-BR" smtClean="0"/>
              <a:t>      HIPOGLICEMIA NEONATAL</a:t>
            </a:r>
          </a:p>
        </p:txBody>
      </p:sp>
      <p:sp>
        <p:nvSpPr>
          <p:cNvPr id="22533" name="Rectangle 7"/>
          <p:cNvSpPr>
            <a:spLocks noChangeArrowheads="1"/>
          </p:cNvSpPr>
          <p:nvPr/>
        </p:nvSpPr>
        <p:spPr bwMode="auto">
          <a:xfrm>
            <a:off x="1803400" y="903288"/>
            <a:ext cx="5538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FF00"/>
                </a:solidFill>
              </a:rPr>
              <a:t>Por quê é difícil definir  HIPOGLICEMIA NEONATAL</a:t>
            </a:r>
          </a:p>
        </p:txBody>
      </p:sp>
      <p:sp>
        <p:nvSpPr>
          <p:cNvPr id="22534" name="Rectangle 8"/>
          <p:cNvSpPr>
            <a:spLocks noChangeArrowheads="1"/>
          </p:cNvSpPr>
          <p:nvPr/>
        </p:nvSpPr>
        <p:spPr bwMode="auto">
          <a:xfrm>
            <a:off x="3386138" y="5922963"/>
            <a:ext cx="19081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en-US">
                <a:solidFill>
                  <a:schemeClr val="bg1"/>
                </a:solidFill>
              </a:rPr>
              <a:t>Güegmes M,2016</a:t>
            </a:r>
            <a:endParaRPr lang="pt-BR">
              <a:solidFill>
                <a:schemeClr val="bg1"/>
              </a:solidFill>
            </a:endParaRPr>
          </a:p>
        </p:txBody>
      </p:sp>
      <p:sp>
        <p:nvSpPr>
          <p:cNvPr id="22535" name="Rectangle 9"/>
          <p:cNvSpPr>
            <a:spLocks noChangeArrowheads="1"/>
          </p:cNvSpPr>
          <p:nvPr/>
        </p:nvSpPr>
        <p:spPr bwMode="auto">
          <a:xfrm>
            <a:off x="184150" y="5580063"/>
            <a:ext cx="84312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solidFill>
                  <a:schemeClr val="bg1"/>
                </a:solidFill>
              </a:rPr>
              <a:t>Boardman</a:t>
            </a:r>
            <a:r>
              <a:rPr lang="pt-BR" sz="1600">
                <a:solidFill>
                  <a:schemeClr val="bg1"/>
                </a:solidFill>
              </a:rPr>
              <a:t>,JP,2015; Boardman,JP, 2013, Kalhan S, 2007; Stanley CA,1999; Willian R,2004;</a:t>
            </a:r>
            <a:r>
              <a:rPr lang="en-US" sz="1600" b="1">
                <a:solidFill>
                  <a:schemeClr val="bg1"/>
                </a:solidFill>
              </a:rPr>
              <a:t> </a:t>
            </a:r>
            <a:endParaRPr lang="pt-BR" sz="1600" b="1">
              <a:solidFill>
                <a:schemeClr val="bg1"/>
              </a:solidFill>
            </a:endParaRPr>
          </a:p>
        </p:txBody>
      </p:sp>
      <p:pic>
        <p:nvPicPr>
          <p:cNvPr id="22536" name="Picture 10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4313" y="592296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5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66025" y="52085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35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0400" y="529272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smtClean="0"/>
              <a:t>HIPOGLICEMIA NEONATAL</a:t>
            </a:r>
          </a:p>
        </p:txBody>
      </p:sp>
      <p:sp>
        <p:nvSpPr>
          <p:cNvPr id="2355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/>
            <a:r>
              <a:rPr lang="pt-BR" b="1" smtClean="0">
                <a:solidFill>
                  <a:srgbClr val="FFFF00"/>
                </a:solidFill>
              </a:rPr>
              <a:t>O QUE TEMOS CONSIDERADOS NÍVEIS NORMAIS DE GLICOSE</a:t>
            </a:r>
          </a:p>
          <a:p>
            <a:pPr algn="ctr"/>
            <a:endParaRPr lang="pt-BR" b="1" smtClean="0">
              <a:solidFill>
                <a:srgbClr val="FFFF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pt-BR" b="1" smtClean="0">
                <a:solidFill>
                  <a:schemeClr val="hlink"/>
                </a:solidFill>
              </a:rPr>
              <a:t>glicose sangüínea &gt; 50 mg%,</a:t>
            </a:r>
            <a:r>
              <a:rPr lang="pt-BR" smtClean="0"/>
              <a:t> que equivale a uma </a:t>
            </a:r>
            <a:r>
              <a:rPr lang="pt-BR" smtClean="0">
                <a:solidFill>
                  <a:schemeClr val="hlink"/>
                </a:solidFill>
              </a:rPr>
              <a:t>glicemia plasmática de 60mg%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b="1" i="1" smtClean="0"/>
              <a:t>(a glicemia plasmática é aproximadamente 10%-15% maior que a sangüínea</a:t>
            </a:r>
            <a:r>
              <a:rPr lang="pt-BR" smtClean="0"/>
              <a:t>), garantindo um (possível) nível seguro para prevenir possível comprometimento do SNC</a:t>
            </a:r>
          </a:p>
          <a:p>
            <a:pPr>
              <a:spcBef>
                <a:spcPct val="0"/>
              </a:spcBef>
              <a:buFontTx/>
              <a:buNone/>
            </a:pPr>
            <a:endParaRPr lang="pt-BR" smtClean="0"/>
          </a:p>
        </p:txBody>
      </p:sp>
      <p:sp>
        <p:nvSpPr>
          <p:cNvPr id="23556" name="Oval 4"/>
          <p:cNvSpPr>
            <a:spLocks noChangeArrowheads="1"/>
          </p:cNvSpPr>
          <p:nvPr/>
        </p:nvSpPr>
        <p:spPr bwMode="auto">
          <a:xfrm>
            <a:off x="701675" y="5216525"/>
            <a:ext cx="7661275" cy="820738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/>
              <a:t>A hipoglicemia aumenta o fluxo sanguíneo cerebral em 2-3 vezes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03200" y="6254750"/>
            <a:ext cx="62626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bg1"/>
                </a:solidFill>
              </a:rPr>
              <a:t>Margotto, PR. Assistência ao Recém-Nascido de Risco, 2013</a:t>
            </a:r>
          </a:p>
        </p:txBody>
      </p:sp>
      <p:pic>
        <p:nvPicPr>
          <p:cNvPr id="23558" name="Picture 43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5888" y="62499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91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1188" y="62499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0" y="1341438"/>
            <a:ext cx="9144000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ctr">
              <a:lnSpc>
                <a:spcPct val="110000"/>
              </a:lnSpc>
              <a:buClr>
                <a:srgbClr val="FFCC00"/>
              </a:buClr>
              <a:buFont typeface="Wingdings" pitchFamily="2" charset="2"/>
              <a:buChar char="Ø"/>
            </a:pPr>
            <a:r>
              <a:rPr lang="pt-BR" sz="280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pt-BR" sz="2800" b="1">
                <a:solidFill>
                  <a:srgbClr val="FFFF00"/>
                </a:solidFill>
                <a:latin typeface="Arial" pitchFamily="34" charset="0"/>
              </a:rPr>
              <a:t>FLUXO SANGUÍNEO CEREBRAL</a:t>
            </a:r>
          </a:p>
          <a:p>
            <a:pPr>
              <a:lnSpc>
                <a:spcPct val="150000"/>
              </a:lnSpc>
              <a:buClr>
                <a:srgbClr val="FFCC00"/>
              </a:buClr>
              <a:buFontTx/>
              <a:buChar char="-"/>
            </a:pPr>
            <a:r>
              <a:rPr lang="pt-BR" sz="2600">
                <a:solidFill>
                  <a:schemeClr val="bg1"/>
                </a:solidFill>
                <a:latin typeface="Arial" pitchFamily="34" charset="0"/>
              </a:rPr>
              <a:t>     IR:     FSC 2 a 3 x (glicemia: 30 mg%)</a:t>
            </a:r>
          </a:p>
          <a:p>
            <a:pPr>
              <a:lnSpc>
                <a:spcPct val="110000"/>
              </a:lnSpc>
              <a:buClr>
                <a:srgbClr val="FFCC00"/>
              </a:buClr>
              <a:buFontTx/>
              <a:buChar char="-"/>
            </a:pPr>
            <a:r>
              <a:rPr lang="pt-BR" sz="2600">
                <a:solidFill>
                  <a:schemeClr val="bg1"/>
                </a:solidFill>
                <a:latin typeface="Arial" pitchFamily="34" charset="0"/>
              </a:rPr>
              <a:t> Recrutamento de capilares normalmente não perfundidos</a:t>
            </a:r>
          </a:p>
          <a:p>
            <a:pPr>
              <a:lnSpc>
                <a:spcPct val="110000"/>
              </a:lnSpc>
              <a:buClr>
                <a:srgbClr val="FFCC00"/>
              </a:buClr>
            </a:pPr>
            <a:endParaRPr lang="pt-BR" sz="260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5045075" y="2881313"/>
            <a:ext cx="35877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ial" pitchFamily="34" charset="0"/>
              </a:rPr>
              <a:t>Margotto, PR Neurossonografia Neonatal, 2013</a:t>
            </a:r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>
            <a:off x="539750" y="1989138"/>
            <a:ext cx="0" cy="431800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4581" name="Line 5"/>
          <p:cNvSpPr>
            <a:spLocks noChangeShapeType="1"/>
          </p:cNvSpPr>
          <p:nvPr/>
        </p:nvSpPr>
        <p:spPr bwMode="auto">
          <a:xfrm flipV="1">
            <a:off x="1403350" y="1989138"/>
            <a:ext cx="0" cy="431800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24582" name="Picture 8" descr="osso-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155950"/>
            <a:ext cx="3952875" cy="301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9" descr="osso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76713" y="3155950"/>
            <a:ext cx="4967287" cy="370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4" name="Rectangle 10"/>
          <p:cNvSpPr>
            <a:spLocks/>
          </p:cNvSpPr>
          <p:nvPr/>
        </p:nvSpPr>
        <p:spPr bwMode="auto">
          <a:xfrm>
            <a:off x="1049338" y="296863"/>
            <a:ext cx="7583487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914400" eaLnBrk="0" hangingPunct="0"/>
            <a:r>
              <a:rPr lang="pt-BR" sz="3800">
                <a:solidFill>
                  <a:schemeClr val="bg1"/>
                </a:solidFill>
              </a:rPr>
              <a:t>HIPOGLICEMIA NEONATAL</a:t>
            </a:r>
          </a:p>
        </p:txBody>
      </p:sp>
      <p:sp>
        <p:nvSpPr>
          <p:cNvPr id="24585" name="Text Box 11"/>
          <p:cNvSpPr txBox="1">
            <a:spLocks noChangeArrowheads="1"/>
          </p:cNvSpPr>
          <p:nvPr/>
        </p:nvSpPr>
        <p:spPr bwMode="auto">
          <a:xfrm>
            <a:off x="3195638" y="6302375"/>
            <a:ext cx="981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chemeClr val="bg1"/>
                </a:solidFill>
              </a:rPr>
              <a:t>Marba S</a:t>
            </a:r>
          </a:p>
        </p:txBody>
      </p:sp>
      <p:pic>
        <p:nvPicPr>
          <p:cNvPr id="24586" name="Picture 16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32825" y="2881313"/>
            <a:ext cx="242888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/>
          </p:cNvSpPr>
          <p:nvPr>
            <p:ph type="body" idx="4294967295"/>
          </p:nvPr>
        </p:nvSpPr>
        <p:spPr>
          <a:xfrm>
            <a:off x="779463" y="1425575"/>
            <a:ext cx="7583487" cy="5143500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2000" smtClean="0">
                <a:solidFill>
                  <a:srgbClr val="FF9933"/>
                </a:solidFill>
              </a:rPr>
              <a:t>        </a:t>
            </a:r>
            <a:r>
              <a:rPr lang="pt-BR" sz="2000" b="1" smtClean="0">
                <a:solidFill>
                  <a:srgbClr val="FFFF00"/>
                </a:solidFill>
              </a:rPr>
              <a:t>Pacientes de risco para apresentar hipoglicemia</a:t>
            </a:r>
            <a:r>
              <a:rPr lang="pt-BR" sz="2000" smtClean="0">
                <a:solidFill>
                  <a:srgbClr val="FFFF00"/>
                </a:solidFill>
              </a:rPr>
              <a:t>:</a:t>
            </a:r>
          </a:p>
          <a:p>
            <a:pPr algn="ctr">
              <a:lnSpc>
                <a:spcPct val="90000"/>
              </a:lnSpc>
              <a:buFont typeface="Wingdings 2" pitchFamily="18" charset="2"/>
              <a:buNone/>
            </a:pPr>
            <a:r>
              <a:rPr lang="pt-BR" sz="2000" b="1" smtClean="0">
                <a:solidFill>
                  <a:srgbClr val="FFFF00"/>
                </a:solidFill>
              </a:rPr>
              <a:t>Quaisquer estados patológicos que afetam a produção ou utilização de glicose vai levar a hipoglicemia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 RCIU,o menor dos gêmeos discordantes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 Filhos de mães com Pré-eclâmpsia, Prematuros, Asfixia perinatal, Hipotermia, RN de Diabética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 Erros Inatos do Metabolismo: deficiência da glicose 6- fostato, frutose 1-6- difosfatase, galactosemia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 Síndrome de Beckwith-Wiedemann:(hiperplasia das células beta-pancreáticas), Doença Hemolítica pelo sistema Rh (Hipoglicemia hiperinsulinêmica), RN cuja mãe fez terapêutica tocolítica com beta-simpaticomimético para inibir o trabalho de parto prematuro (2/3 dos casos).</a:t>
            </a:r>
          </a:p>
          <a:p>
            <a:pPr>
              <a:lnSpc>
                <a:spcPct val="90000"/>
              </a:lnSpc>
            </a:pPr>
            <a:endParaRPr lang="pt-BR" sz="2000" smtClean="0"/>
          </a:p>
        </p:txBody>
      </p:sp>
      <p:sp>
        <p:nvSpPr>
          <p:cNvPr id="25603" name="Rectangle 4"/>
          <p:cNvSpPr>
            <a:spLocks noGrp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pPr algn="ctr"/>
            <a:r>
              <a:rPr lang="pt-BR" smtClean="0"/>
              <a:t>HIPOGLICEMIA NEONATAL</a:t>
            </a:r>
          </a:p>
        </p:txBody>
      </p:sp>
      <p:sp>
        <p:nvSpPr>
          <p:cNvPr id="25604" name="Text Box 5"/>
          <p:cNvSpPr txBox="1">
            <a:spLocks noChangeArrowheads="1"/>
          </p:cNvSpPr>
          <p:nvPr/>
        </p:nvSpPr>
        <p:spPr bwMode="auto">
          <a:xfrm>
            <a:off x="203200" y="6416675"/>
            <a:ext cx="4905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>
                <a:solidFill>
                  <a:schemeClr val="bg1"/>
                </a:solidFill>
              </a:rPr>
              <a:t>Margotto, PR. Assistência ao Recém-Nascido de Risco, 2013</a:t>
            </a:r>
          </a:p>
        </p:txBody>
      </p:sp>
      <p:pic>
        <p:nvPicPr>
          <p:cNvPr id="25605" name="Picture 6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4675" y="635000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7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8575" y="635000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mtClean="0"/>
              <a:t>Tremores, convulsões, apatia, recusa alimentar, </a:t>
            </a:r>
          </a:p>
          <a:p>
            <a:r>
              <a:rPr lang="pt-BR" smtClean="0"/>
              <a:t> Apnéia com bradicardia, cianose, hipotonia, hipotermia, </a:t>
            </a:r>
          </a:p>
          <a:p>
            <a:r>
              <a:rPr lang="pt-BR" smtClean="0"/>
              <a:t> Insuficiência cardíaca congestiva no  RN - PIG (devido ao insuficiente substrato energético cardíaco).</a:t>
            </a:r>
          </a:p>
        </p:txBody>
      </p:sp>
      <p:sp>
        <p:nvSpPr>
          <p:cNvPr id="26627" name="Rectangle 4"/>
          <p:cNvSpPr>
            <a:spLocks noGrp="1"/>
          </p:cNvSpPr>
          <p:nvPr>
            <p:ph type="title" idx="4294967295"/>
          </p:nvPr>
        </p:nvSpPr>
        <p:spPr>
          <a:xfrm>
            <a:off x="928688" y="157163"/>
            <a:ext cx="7583487" cy="1044575"/>
          </a:xfrm>
          <a:noFill/>
        </p:spPr>
        <p:txBody>
          <a:bodyPr/>
          <a:lstStyle/>
          <a:p>
            <a:pPr algn="ctr"/>
            <a:r>
              <a:rPr lang="pt-BR" smtClean="0"/>
              <a:t>HIPOGLICEMIA NEONATAL</a:t>
            </a:r>
          </a:p>
        </p:txBody>
      </p:sp>
      <p:sp>
        <p:nvSpPr>
          <p:cNvPr id="26628" name="Text Box 5"/>
          <p:cNvSpPr txBox="1">
            <a:spLocks noChangeArrowheads="1"/>
          </p:cNvSpPr>
          <p:nvPr/>
        </p:nvSpPr>
        <p:spPr bwMode="auto">
          <a:xfrm>
            <a:off x="3471863" y="1323975"/>
            <a:ext cx="1289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400" b="1">
                <a:solidFill>
                  <a:srgbClr val="FFFF00"/>
                </a:solidFill>
              </a:rPr>
              <a:t>CLÍNICA</a:t>
            </a:r>
          </a:p>
        </p:txBody>
      </p:sp>
      <p:sp>
        <p:nvSpPr>
          <p:cNvPr id="26629" name="Rectangle 8"/>
          <p:cNvSpPr>
            <a:spLocks/>
          </p:cNvSpPr>
          <p:nvPr/>
        </p:nvSpPr>
        <p:spPr bwMode="auto">
          <a:xfrm>
            <a:off x="779463" y="4430713"/>
            <a:ext cx="7440612" cy="138112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2575" indent="-282575" algn="ctr" defTabSz="914400" eaLnBrk="0" hangingPunct="0">
              <a:spcBef>
                <a:spcPts val="2000"/>
              </a:spcBef>
              <a:buFont typeface="Wingdings 2" pitchFamily="18" charset="2"/>
              <a:buChar char=""/>
            </a:pPr>
            <a:r>
              <a:rPr lang="pt-BR" sz="2000" b="1">
                <a:solidFill>
                  <a:srgbClr val="FFFF00"/>
                </a:solidFill>
              </a:rPr>
              <a:t>Nos períodos neonatal e infância, hipoglicemia não pode ser definida pelo aparecimento dos sinais e sintomas uma vez que  estes tendem a ser inespecíficos e não são fáceis de reconhecer neste grupo etário</a:t>
            </a:r>
          </a:p>
          <a:p>
            <a:pPr marL="282575" indent="-282575" defTabSz="914400" eaLnBrk="0" hangingPunct="0">
              <a:spcBef>
                <a:spcPts val="2000"/>
              </a:spcBef>
              <a:buFont typeface="Wingdings 2" pitchFamily="18" charset="2"/>
              <a:buChar char=""/>
            </a:pPr>
            <a:endParaRPr lang="pt-BR" sz="2000" b="1">
              <a:solidFill>
                <a:srgbClr val="FFFF00"/>
              </a:solidFill>
            </a:endParaRPr>
          </a:p>
        </p:txBody>
      </p:sp>
      <p:sp>
        <p:nvSpPr>
          <p:cNvPr id="26630" name="Rectangle 9"/>
          <p:cNvSpPr>
            <a:spLocks noChangeArrowheads="1"/>
          </p:cNvSpPr>
          <p:nvPr/>
        </p:nvSpPr>
        <p:spPr bwMode="auto">
          <a:xfrm>
            <a:off x="6697663" y="5811838"/>
            <a:ext cx="15224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chemeClr val="bg1"/>
                </a:solidFill>
              </a:rPr>
              <a:t>Güegmes M,2016</a:t>
            </a:r>
            <a:endParaRPr lang="pt-BR" sz="1400">
              <a:solidFill>
                <a:schemeClr val="bg1"/>
              </a:solidFill>
            </a:endParaRPr>
          </a:p>
        </p:txBody>
      </p:sp>
      <p:sp>
        <p:nvSpPr>
          <p:cNvPr id="26631" name="Text Box 10"/>
          <p:cNvSpPr txBox="1">
            <a:spLocks noChangeArrowheads="1"/>
          </p:cNvSpPr>
          <p:nvPr/>
        </p:nvSpPr>
        <p:spPr bwMode="auto">
          <a:xfrm>
            <a:off x="203200" y="6254750"/>
            <a:ext cx="62626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bg1"/>
                </a:solidFill>
              </a:rPr>
              <a:t>Margotto, PR. Assistência ao Recém-Nascido de Risco, 2013</a:t>
            </a:r>
          </a:p>
        </p:txBody>
      </p:sp>
      <p:pic>
        <p:nvPicPr>
          <p:cNvPr id="26632" name="Picture 11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5888" y="62499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12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64375" y="62547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Picture 13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8175" y="5878513"/>
            <a:ext cx="207963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smtClean="0"/>
              <a:t>                   </a:t>
            </a:r>
            <a:r>
              <a:rPr lang="pt-BR" b="1" smtClean="0">
                <a:solidFill>
                  <a:srgbClr val="FF9900"/>
                </a:solidFill>
              </a:rPr>
              <a:t>Fita-reagente para os RN de Risco </a:t>
            </a:r>
          </a:p>
          <a:p>
            <a:pPr algn="ctr">
              <a:buFont typeface="Wingdings 2" pitchFamily="18" charset="2"/>
              <a:buNone/>
            </a:pPr>
            <a:r>
              <a:rPr lang="pt-BR" smtClean="0"/>
              <a:t>                   (mede a glicemia sanguínea/ colhemos na mãozinha!)</a:t>
            </a:r>
          </a:p>
          <a:p>
            <a:r>
              <a:rPr lang="pt-BR" smtClean="0"/>
              <a:t> RN PIG/GIG e prematuros: 6 – 12 – 24  horas</a:t>
            </a:r>
          </a:p>
          <a:p>
            <a:r>
              <a:rPr lang="pt-BR" smtClean="0"/>
              <a:t> RN de Diabética:1 – 2 – 3 – 6 – 12 – 24  horas</a:t>
            </a:r>
          </a:p>
          <a:p>
            <a:r>
              <a:rPr lang="pt-BR" smtClean="0"/>
              <a:t> RN com Doença Hemolítica pelo fator Rh: 6 – 12 – 24 h e 6 h</a:t>
            </a:r>
          </a:p>
          <a:p>
            <a:r>
              <a:rPr lang="pt-BR" smtClean="0"/>
              <a:t> Após Exsangüíneotransfusão.</a:t>
            </a:r>
          </a:p>
          <a:p>
            <a:endParaRPr lang="pt-BR" smtClean="0"/>
          </a:p>
        </p:txBody>
      </p:sp>
      <p:sp>
        <p:nvSpPr>
          <p:cNvPr id="27651" name="Rectangle 4"/>
          <p:cNvSpPr>
            <a:spLocks noGrp="1"/>
          </p:cNvSpPr>
          <p:nvPr>
            <p:ph type="title" idx="4294967295"/>
          </p:nvPr>
        </p:nvSpPr>
        <p:spPr>
          <a:xfrm>
            <a:off x="928688" y="157163"/>
            <a:ext cx="7583487" cy="1044575"/>
          </a:xfrm>
          <a:noFill/>
        </p:spPr>
        <p:txBody>
          <a:bodyPr/>
          <a:lstStyle/>
          <a:p>
            <a:pPr algn="ctr"/>
            <a:r>
              <a:rPr lang="pt-BR" smtClean="0"/>
              <a:t>HIPOGLICEMIA NEONATAL</a:t>
            </a:r>
          </a:p>
        </p:txBody>
      </p:sp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3714750" y="1076325"/>
            <a:ext cx="1438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400" b="1">
                <a:solidFill>
                  <a:srgbClr val="FFFF00"/>
                </a:solidFill>
              </a:rPr>
              <a:t>TRIAGEM</a:t>
            </a:r>
          </a:p>
        </p:txBody>
      </p:sp>
      <p:pic>
        <p:nvPicPr>
          <p:cNvPr id="27653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8138" y="1828800"/>
            <a:ext cx="1905000" cy="128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 Box 9"/>
          <p:cNvSpPr txBox="1">
            <a:spLocks noChangeArrowheads="1"/>
          </p:cNvSpPr>
          <p:nvPr/>
        </p:nvSpPr>
        <p:spPr bwMode="auto">
          <a:xfrm>
            <a:off x="203200" y="6254750"/>
            <a:ext cx="8345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bg1"/>
                </a:solidFill>
              </a:rPr>
              <a:t>Margotto, PR. Assistência ao Recém-Nascido de Risco, 2013/*Mitanchez D, 2015</a:t>
            </a:r>
          </a:p>
        </p:txBody>
      </p:sp>
      <p:sp>
        <p:nvSpPr>
          <p:cNvPr id="27655" name="Text Box 11"/>
          <p:cNvSpPr txBox="1">
            <a:spLocks noChangeArrowheads="1"/>
          </p:cNvSpPr>
          <p:nvPr/>
        </p:nvSpPr>
        <p:spPr bwMode="auto">
          <a:xfrm>
            <a:off x="203200" y="4233863"/>
            <a:ext cx="8286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FF00"/>
                </a:solidFill>
              </a:rPr>
              <a:t>Diabetes gestacional com crescimento normal:não necessita de monitorização*</a:t>
            </a:r>
          </a:p>
        </p:txBody>
      </p:sp>
      <p:pic>
        <p:nvPicPr>
          <p:cNvPr id="27656" name="Picture 15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89950" y="622300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7" name="Rectangle 33"/>
          <p:cNvSpPr>
            <a:spLocks noChangeArrowheads="1"/>
          </p:cNvSpPr>
          <p:nvPr/>
        </p:nvSpPr>
        <p:spPr bwMode="auto">
          <a:xfrm>
            <a:off x="588963" y="5884863"/>
            <a:ext cx="7893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400" b="1">
                <a:solidFill>
                  <a:srgbClr val="FFFF00"/>
                </a:solidFill>
              </a:rPr>
              <a:t>O nível de Glicose sangüínea cai 18 mg/hora quando o sangue fica em temperatura ambiente</a:t>
            </a:r>
          </a:p>
        </p:txBody>
      </p:sp>
      <p:pic>
        <p:nvPicPr>
          <p:cNvPr id="27658" name="Picture 34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18200" y="6110288"/>
            <a:ext cx="20320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35" descr="Clique aqui para ver o artigo">
            <a:hlinkClick r:id="rId6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3000" y="6110288"/>
            <a:ext cx="223838" cy="22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type="body" idx="4294967295"/>
          </p:nvPr>
        </p:nvSpPr>
        <p:spPr>
          <a:xfrm>
            <a:off x="600075" y="2787650"/>
            <a:ext cx="7583488" cy="4208463"/>
          </a:xfrm>
        </p:spPr>
        <p:txBody>
          <a:bodyPr/>
          <a:lstStyle/>
          <a:p>
            <a:pPr lvl="1"/>
            <a:r>
              <a:rPr lang="pt-BR" b="1" smtClean="0">
                <a:solidFill>
                  <a:srgbClr val="FFFF00"/>
                </a:solidFill>
              </a:rPr>
              <a:t>O limiar da dor no calcâneo é menor, se comparado com extremidades superiores</a:t>
            </a:r>
          </a:p>
          <a:p>
            <a:pPr lvl="2"/>
            <a:r>
              <a:rPr lang="pt-BR" b="1" smtClean="0">
                <a:solidFill>
                  <a:srgbClr val="FFFF00"/>
                </a:solidFill>
              </a:rPr>
              <a:t>fibras inibitórias descendentes da dor : inicialmente na porção cervical da coluna dorsal e mais tardiamente até a porção lombar</a:t>
            </a:r>
          </a:p>
        </p:txBody>
      </p:sp>
      <p:sp>
        <p:nvSpPr>
          <p:cNvPr id="28675" name="Rectangle 4"/>
          <p:cNvSpPr>
            <a:spLocks noGrp="1"/>
          </p:cNvSpPr>
          <p:nvPr>
            <p:ph type="title" idx="4294967295"/>
          </p:nvPr>
        </p:nvSpPr>
        <p:spPr>
          <a:xfrm>
            <a:off x="928688" y="157163"/>
            <a:ext cx="7583487" cy="1044575"/>
          </a:xfrm>
          <a:noFill/>
        </p:spPr>
        <p:txBody>
          <a:bodyPr/>
          <a:lstStyle/>
          <a:p>
            <a:pPr algn="ctr"/>
            <a:r>
              <a:rPr lang="pt-BR" smtClean="0"/>
              <a:t>HIPOGLICEMIA NEONATAL</a:t>
            </a:r>
          </a:p>
        </p:txBody>
      </p:sp>
      <p:sp>
        <p:nvSpPr>
          <p:cNvPr id="28676" name="Text Box 5"/>
          <p:cNvSpPr txBox="1">
            <a:spLocks noChangeArrowheads="1"/>
          </p:cNvSpPr>
          <p:nvPr/>
        </p:nvSpPr>
        <p:spPr bwMode="auto">
          <a:xfrm>
            <a:off x="3714750" y="1076325"/>
            <a:ext cx="1438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TRIAGEM</a:t>
            </a:r>
          </a:p>
        </p:txBody>
      </p:sp>
      <p:sp>
        <p:nvSpPr>
          <p:cNvPr id="28677" name="Rectangle 6"/>
          <p:cNvSpPr>
            <a:spLocks noChangeArrowheads="1"/>
          </p:cNvSpPr>
          <p:nvPr/>
        </p:nvSpPr>
        <p:spPr bwMode="auto">
          <a:xfrm>
            <a:off x="2286000" y="1533525"/>
            <a:ext cx="4572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 b="1">
                <a:solidFill>
                  <a:srgbClr val="FF9900"/>
                </a:solidFill>
              </a:rPr>
              <a:t>Fita-reagente para os RN de Risco </a:t>
            </a:r>
          </a:p>
          <a:p>
            <a:pPr defTabSz="914400"/>
            <a:r>
              <a:rPr lang="pt-BR">
                <a:solidFill>
                  <a:schemeClr val="bg1"/>
                </a:solidFill>
              </a:rPr>
              <a:t>                   (mede a glicemia sanguínea/ colhemos na mãozinha!)</a:t>
            </a:r>
          </a:p>
        </p:txBody>
      </p:sp>
      <p:sp>
        <p:nvSpPr>
          <p:cNvPr id="28678" name="Rectangle 7"/>
          <p:cNvSpPr>
            <a:spLocks noChangeArrowheads="1"/>
          </p:cNvSpPr>
          <p:nvPr/>
        </p:nvSpPr>
        <p:spPr bwMode="auto">
          <a:xfrm>
            <a:off x="3013075" y="5838825"/>
            <a:ext cx="5880100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>
                <a:solidFill>
                  <a:schemeClr val="bg1"/>
                </a:solidFill>
              </a:rPr>
              <a:t>Guinsburg R,1999; Margotto P,2011; </a:t>
            </a:r>
            <a:r>
              <a:rPr lang="en-US" sz="1600">
                <a:solidFill>
                  <a:schemeClr val="bg1"/>
                </a:solidFill>
              </a:rPr>
              <a:t>Shrestha M,</a:t>
            </a:r>
            <a:r>
              <a:rPr lang="en-US" sz="1600" i="1">
                <a:solidFill>
                  <a:schemeClr val="bg1"/>
                </a:solidFill>
              </a:rPr>
              <a:t> </a:t>
            </a:r>
            <a:r>
              <a:rPr lang="en-US" sz="1600">
                <a:solidFill>
                  <a:schemeClr val="bg1"/>
                </a:solidFill>
              </a:rPr>
              <a:t>2012</a:t>
            </a:r>
            <a:endParaRPr lang="pt-BR" sz="1600">
              <a:solidFill>
                <a:schemeClr val="bg1"/>
              </a:solidFill>
            </a:endParaRPr>
          </a:p>
          <a:p>
            <a:pPr lvl="1">
              <a:lnSpc>
                <a:spcPct val="140000"/>
              </a:lnSpc>
              <a:spcBef>
                <a:spcPct val="5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</a:pPr>
            <a:endParaRPr lang="pt-BR" sz="16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9" name="Picture 11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7363" y="54673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55575" y="1063625"/>
            <a:ext cx="9144000" cy="4525963"/>
          </a:xfrm>
          <a:noFill/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2500" smtClean="0"/>
              <a:t>            -</a:t>
            </a:r>
            <a:r>
              <a:rPr lang="pt-BR" sz="1800" b="1" smtClean="0">
                <a:solidFill>
                  <a:srgbClr val="FFFF00"/>
                </a:solidFill>
              </a:rPr>
              <a:t>RN&gt; sensibilidade a dor em relação ao adulto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1800" smtClean="0"/>
              <a:t>              (3 a 10 minutos-Adulto x 30-90 min- RN)</a:t>
            </a:r>
          </a:p>
          <a:p>
            <a:pPr>
              <a:lnSpc>
                <a:spcPct val="90000"/>
              </a:lnSpc>
            </a:pPr>
            <a:r>
              <a:rPr lang="pt-BR" sz="1800" smtClean="0">
                <a:solidFill>
                  <a:srgbClr val="FFFF00"/>
                </a:solidFill>
              </a:rPr>
              <a:t>Por quê?</a:t>
            </a:r>
            <a:r>
              <a:rPr lang="pt-BR" sz="1800" smtClean="0"/>
              <a:t> Estresse ambiental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1800" smtClean="0"/>
              <a:t>            </a:t>
            </a:r>
            <a:r>
              <a:rPr lang="pt-BR" sz="1800" b="1" smtClean="0">
                <a:solidFill>
                  <a:srgbClr val="FFFF00"/>
                </a:solidFill>
              </a:rPr>
              <a:t>-RN pré-termos &gt;sensibilidade a dor x RN termo</a:t>
            </a:r>
          </a:p>
          <a:p>
            <a:pPr>
              <a:lnSpc>
                <a:spcPct val="90000"/>
              </a:lnSpc>
            </a:pPr>
            <a:r>
              <a:rPr lang="pt-BR" sz="1800" smtClean="0">
                <a:solidFill>
                  <a:srgbClr val="FFFF00"/>
                </a:solidFill>
              </a:rPr>
              <a:t>Por quê?</a:t>
            </a:r>
            <a:r>
              <a:rPr lang="pt-BR" sz="1800" smtClean="0"/>
              <a:t> -</a:t>
            </a:r>
            <a:r>
              <a:rPr lang="pt-BR" sz="1800" smtClean="0">
                <a:solidFill>
                  <a:srgbClr val="FFFF00"/>
                </a:solidFill>
              </a:rPr>
              <a:t>Vias inibitórias descendentes subdesenvolvidas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pt-BR" sz="1800" smtClean="0"/>
              <a:t>                           ativam neuromoduladores que bloqueiam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pt-BR" sz="1800" smtClean="0"/>
              <a:t>                           a condução do estimulo doloroso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pt-BR" sz="1800" smtClean="0"/>
              <a:t>                    -</a:t>
            </a:r>
            <a:r>
              <a:rPr lang="pt-BR" sz="1800" smtClean="0">
                <a:solidFill>
                  <a:srgbClr val="FFFF00"/>
                </a:solidFill>
              </a:rPr>
              <a:t>hiperinervação</a:t>
            </a:r>
            <a:r>
              <a:rPr lang="pt-BR" sz="1800" smtClean="0"/>
              <a:t> (área lesada)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pt-BR" sz="1800" i="1" smtClean="0"/>
              <a:t>                    -</a:t>
            </a:r>
            <a:r>
              <a:rPr lang="pt-BR" sz="1800" smtClean="0">
                <a:solidFill>
                  <a:srgbClr val="FFFF00"/>
                </a:solidFill>
              </a:rPr>
              <a:t>proximidade das fibras de toque e dor</a:t>
            </a:r>
            <a:r>
              <a:rPr lang="pt-BR" sz="1800" smtClean="0"/>
              <a:t> (corno dorsal da medula espinhal)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 2" pitchFamily="18" charset="2"/>
              <a:buNone/>
            </a:pPr>
            <a:endParaRPr lang="pt-BR" sz="1800" smtClean="0"/>
          </a:p>
          <a:p>
            <a:pPr>
              <a:lnSpc>
                <a:spcPct val="9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pt-BR" sz="1800" smtClean="0"/>
              <a:t>                    -</a:t>
            </a:r>
            <a:r>
              <a:rPr lang="pt-BR" sz="2400" b="1" smtClean="0">
                <a:solidFill>
                  <a:srgbClr val="FFFF00"/>
                </a:solidFill>
              </a:rPr>
              <a:t>alodinia</a:t>
            </a:r>
            <a:r>
              <a:rPr lang="pt-BR" sz="1800" smtClean="0">
                <a:solidFill>
                  <a:srgbClr val="FFFF00"/>
                </a:solidFill>
              </a:rPr>
              <a:t>:</a:t>
            </a:r>
            <a:r>
              <a:rPr lang="pt-BR" sz="1800" smtClean="0">
                <a:solidFill>
                  <a:srgbClr val="0000FF"/>
                </a:solidFill>
              </a:rPr>
              <a:t> </a:t>
            </a:r>
            <a:r>
              <a:rPr lang="pt-BR" sz="1800" smtClean="0"/>
              <a:t>reação a um estímulo que não  provoca dor (troca de fraldas)</a:t>
            </a:r>
          </a:p>
        </p:txBody>
      </p:sp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539750" y="4762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 eaLnBrk="0" hangingPunct="0"/>
            <a:endParaRPr lang="pt-BR" sz="3600" b="1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29700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330200" y="198438"/>
            <a:ext cx="8229600" cy="1143000"/>
          </a:xfrm>
          <a:noFill/>
        </p:spPr>
        <p:txBody>
          <a:bodyPr anchor="ctr"/>
          <a:lstStyle/>
          <a:p>
            <a:pPr algn="ctr"/>
            <a:r>
              <a:rPr lang="pt-BR" sz="2400" smtClean="0">
                <a:solidFill>
                  <a:srgbClr val="FFFF00"/>
                </a:solidFill>
              </a:rPr>
              <a:t>DOR NEONATAL</a:t>
            </a:r>
            <a:r>
              <a:rPr lang="pt-BR" sz="2400" smtClean="0">
                <a:solidFill>
                  <a:schemeClr val="accent2"/>
                </a:solidFill>
              </a:rPr>
              <a:t/>
            </a:r>
            <a:br>
              <a:rPr lang="pt-BR" sz="2400" smtClean="0">
                <a:solidFill>
                  <a:schemeClr val="accent2"/>
                </a:solidFill>
              </a:rPr>
            </a:br>
            <a:r>
              <a:rPr lang="pt-BR" sz="2400" b="1" smtClean="0"/>
              <a:t>Base fisiológica da hiperalgesia</a:t>
            </a:r>
          </a:p>
        </p:txBody>
      </p:sp>
      <p:sp>
        <p:nvSpPr>
          <p:cNvPr id="29701" name="AutoShape 6"/>
          <p:cNvSpPr>
            <a:spLocks noChangeArrowheads="1"/>
          </p:cNvSpPr>
          <p:nvPr/>
        </p:nvSpPr>
        <p:spPr bwMode="auto">
          <a:xfrm>
            <a:off x="0" y="4941888"/>
            <a:ext cx="771525" cy="411162"/>
          </a:xfrm>
          <a:prstGeom prst="lightningBol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914400"/>
            <a:endParaRPr lang="pt-BR">
              <a:latin typeface="Arial" pitchFamily="34" charset="0"/>
            </a:endParaRPr>
          </a:p>
        </p:txBody>
      </p:sp>
      <p:sp>
        <p:nvSpPr>
          <p:cNvPr id="29702" name="Text Box 8"/>
          <p:cNvSpPr txBox="1">
            <a:spLocks noChangeArrowheads="1"/>
          </p:cNvSpPr>
          <p:nvPr/>
        </p:nvSpPr>
        <p:spPr bwMode="auto">
          <a:xfrm>
            <a:off x="4375150" y="6230938"/>
            <a:ext cx="4337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600">
                <a:solidFill>
                  <a:schemeClr val="bg1"/>
                </a:solidFill>
                <a:latin typeface="Arial" pitchFamily="34" charset="0"/>
              </a:rPr>
              <a:t>Anand, 2001;Puchalsky,2002;Fitzgerald, 2005</a:t>
            </a:r>
          </a:p>
        </p:txBody>
      </p:sp>
      <p:sp>
        <p:nvSpPr>
          <p:cNvPr id="29703" name="Text Box 9"/>
          <p:cNvSpPr txBox="1">
            <a:spLocks noChangeArrowheads="1"/>
          </p:cNvSpPr>
          <p:nvPr/>
        </p:nvSpPr>
        <p:spPr bwMode="auto">
          <a:xfrm>
            <a:off x="4216400" y="5589588"/>
            <a:ext cx="4502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b="1">
                <a:solidFill>
                  <a:srgbClr val="FF0000"/>
                </a:solidFill>
                <a:latin typeface="Arial" pitchFamily="34" charset="0"/>
              </a:rPr>
              <a:t>Apnéia, dessaturação, bradicardia</a:t>
            </a:r>
          </a:p>
          <a:p>
            <a:pPr algn="ctr" defTabSz="914400"/>
            <a:r>
              <a:rPr lang="pt-BR" b="1">
                <a:solidFill>
                  <a:srgbClr val="FF0000"/>
                </a:solidFill>
                <a:latin typeface="Arial" pitchFamily="34" charset="0"/>
              </a:rPr>
              <a:t>hipertonicidade, mudanças na perfusão</a:t>
            </a:r>
          </a:p>
        </p:txBody>
      </p:sp>
      <p:pic>
        <p:nvPicPr>
          <p:cNvPr id="29704" name="Picture 10" descr="YUIUYU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3525"/>
            <a:ext cx="2500313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Grp="1"/>
          </p:cNvSpPr>
          <p:nvPr>
            <p:ph type="title" idx="4294967295"/>
          </p:nvPr>
        </p:nvSpPr>
        <p:spPr>
          <a:xfrm>
            <a:off x="928688" y="157163"/>
            <a:ext cx="7583487" cy="1044575"/>
          </a:xfrm>
          <a:noFill/>
        </p:spPr>
        <p:txBody>
          <a:bodyPr/>
          <a:lstStyle/>
          <a:p>
            <a:pPr algn="ctr"/>
            <a:r>
              <a:rPr lang="pt-BR" sz="3400" smtClean="0">
                <a:solidFill>
                  <a:srgbClr val="FFFF00"/>
                </a:solidFill>
              </a:rPr>
              <a:t>Teste do Pezinho</a:t>
            </a:r>
            <a:br>
              <a:rPr lang="pt-BR" sz="3400" smtClean="0">
                <a:solidFill>
                  <a:srgbClr val="FFFF00"/>
                </a:solidFill>
              </a:rPr>
            </a:br>
            <a:r>
              <a:rPr lang="pt-BR" sz="3400" smtClean="0">
                <a:solidFill>
                  <a:srgbClr val="FFFF00"/>
                </a:solidFill>
              </a:rPr>
              <a:t>(feito na mãozinha)</a:t>
            </a:r>
          </a:p>
        </p:txBody>
      </p:sp>
      <p:pic>
        <p:nvPicPr>
          <p:cNvPr id="30723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6213" y="2205038"/>
            <a:ext cx="5557837" cy="409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Rectangle 7"/>
          <p:cNvSpPr>
            <a:spLocks noChangeArrowheads="1"/>
          </p:cNvSpPr>
          <p:nvPr/>
        </p:nvSpPr>
        <p:spPr bwMode="auto">
          <a:xfrm>
            <a:off x="803275" y="1533525"/>
            <a:ext cx="7461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400" b="1">
                <a:solidFill>
                  <a:srgbClr val="FFFF00"/>
                </a:solidFill>
              </a:rPr>
              <a:t>MENSURAÇÃO DE DOR NEONATAL DURANTE APLICAÇÃO DO TESTE DO PEZINHO NO HMIB</a:t>
            </a:r>
            <a:endParaRPr lang="pt-BR">
              <a:solidFill>
                <a:srgbClr val="FFFF00"/>
              </a:solidFill>
            </a:endParaRPr>
          </a:p>
        </p:txBody>
      </p:sp>
      <p:sp>
        <p:nvSpPr>
          <p:cNvPr id="30725" name="Rectangle 8"/>
          <p:cNvSpPr>
            <a:spLocks noChangeArrowheads="1"/>
          </p:cNvSpPr>
          <p:nvPr/>
        </p:nvSpPr>
        <p:spPr bwMode="auto">
          <a:xfrm>
            <a:off x="3224213" y="1838325"/>
            <a:ext cx="38465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FF00"/>
                </a:solidFill>
              </a:rPr>
              <a:t>Naiara Viudes Garcia Martins (2015)</a:t>
            </a:r>
          </a:p>
        </p:txBody>
      </p:sp>
      <p:sp>
        <p:nvSpPr>
          <p:cNvPr id="30726" name="Line 11"/>
          <p:cNvSpPr>
            <a:spLocks noChangeShapeType="1"/>
          </p:cNvSpPr>
          <p:nvPr/>
        </p:nvSpPr>
        <p:spPr bwMode="auto">
          <a:xfrm flipH="1">
            <a:off x="6472238" y="2420938"/>
            <a:ext cx="582612" cy="519112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30727" name="Picture 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75" y="3489325"/>
            <a:ext cx="1449388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16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4050" y="183832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150" y="1044575"/>
            <a:ext cx="8709025" cy="318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10"/>
          <p:cNvSpPr>
            <a:spLocks noGrp="1"/>
          </p:cNvSpPr>
          <p:nvPr>
            <p:ph type="title" idx="4294967295"/>
          </p:nvPr>
        </p:nvSpPr>
        <p:spPr>
          <a:xfrm>
            <a:off x="1090613" y="0"/>
            <a:ext cx="7583487" cy="1044575"/>
          </a:xfrm>
          <a:noFill/>
        </p:spPr>
        <p:txBody>
          <a:bodyPr/>
          <a:lstStyle/>
          <a:p>
            <a:pPr algn="ctr"/>
            <a:r>
              <a:rPr lang="pt-BR" sz="2800" smtClean="0">
                <a:solidFill>
                  <a:srgbClr val="FFFF00"/>
                </a:solidFill>
              </a:rPr>
              <a:t>Teste do Pezinho</a:t>
            </a:r>
            <a:br>
              <a:rPr lang="pt-BR" sz="2800" smtClean="0">
                <a:solidFill>
                  <a:srgbClr val="FFFF00"/>
                </a:solidFill>
              </a:rPr>
            </a:br>
            <a:r>
              <a:rPr lang="pt-BR" sz="2800" smtClean="0">
                <a:solidFill>
                  <a:srgbClr val="FFFF00"/>
                </a:solidFill>
              </a:rPr>
              <a:t>(feito na mãozinha)</a:t>
            </a:r>
          </a:p>
        </p:txBody>
      </p:sp>
      <p:pic>
        <p:nvPicPr>
          <p:cNvPr id="31748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0613" y="4230688"/>
            <a:ext cx="6934200" cy="208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 Box 12"/>
          <p:cNvSpPr txBox="1">
            <a:spLocks noChangeArrowheads="1"/>
          </p:cNvSpPr>
          <p:nvPr/>
        </p:nvSpPr>
        <p:spPr bwMode="auto">
          <a:xfrm>
            <a:off x="1346200" y="6335713"/>
            <a:ext cx="61325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600" b="1">
                <a:solidFill>
                  <a:srgbClr val="FFFF00"/>
                </a:solidFill>
              </a:rPr>
              <a:t>Escala </a:t>
            </a:r>
            <a:r>
              <a:rPr lang="pt-BR" sz="1600" b="1" i="1">
                <a:solidFill>
                  <a:srgbClr val="FFFF00"/>
                </a:solidFill>
              </a:rPr>
              <a:t>Neonatal Facial Activity Coding System – NFCS</a:t>
            </a:r>
            <a:r>
              <a:rPr lang="pt-BR" sz="1600" b="1">
                <a:solidFill>
                  <a:srgbClr val="FFFF00"/>
                </a:solidFill>
              </a:rPr>
              <a:t> : DOR≥3</a:t>
            </a:r>
          </a:p>
        </p:txBody>
      </p:sp>
      <p:sp>
        <p:nvSpPr>
          <p:cNvPr id="31750" name="Line 13"/>
          <p:cNvSpPr>
            <a:spLocks noChangeShapeType="1"/>
          </p:cNvSpPr>
          <p:nvPr/>
        </p:nvSpPr>
        <p:spPr bwMode="auto">
          <a:xfrm>
            <a:off x="2743200" y="5414963"/>
            <a:ext cx="287338" cy="2063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1751" name="Line 14"/>
          <p:cNvSpPr>
            <a:spLocks noChangeShapeType="1"/>
          </p:cNvSpPr>
          <p:nvPr/>
        </p:nvSpPr>
        <p:spPr bwMode="auto">
          <a:xfrm>
            <a:off x="6284913" y="5424488"/>
            <a:ext cx="287337" cy="2063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784350" y="1905000"/>
            <a:ext cx="6324600" cy="3508375"/>
          </a:xfrm>
        </p:spPr>
      </p:pic>
      <p:sp>
        <p:nvSpPr>
          <p:cNvPr id="32771" name="Text Box 6"/>
          <p:cNvSpPr txBox="1">
            <a:spLocks noChangeArrowheads="1"/>
          </p:cNvSpPr>
          <p:nvPr/>
        </p:nvSpPr>
        <p:spPr bwMode="auto">
          <a:xfrm>
            <a:off x="958850" y="1325563"/>
            <a:ext cx="16494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3200" b="1">
                <a:solidFill>
                  <a:srgbClr val="FFFF00"/>
                </a:solidFill>
                <a:latin typeface="Arial" pitchFamily="34" charset="0"/>
              </a:rPr>
              <a:t>Glicose</a:t>
            </a:r>
          </a:p>
        </p:txBody>
      </p:sp>
      <p:sp>
        <p:nvSpPr>
          <p:cNvPr id="32772" name="Text Box 7"/>
          <p:cNvSpPr txBox="1">
            <a:spLocks noChangeArrowheads="1"/>
          </p:cNvSpPr>
          <p:nvPr/>
        </p:nvSpPr>
        <p:spPr bwMode="auto">
          <a:xfrm>
            <a:off x="2771775" y="1538288"/>
            <a:ext cx="4502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chemeClr val="bg1"/>
                </a:solidFill>
                <a:latin typeface="Arial" pitchFamily="34" charset="0"/>
              </a:rPr>
              <a:t>Harrison D et al, Pediatrics, jun/Nov,  2010</a:t>
            </a:r>
          </a:p>
        </p:txBody>
      </p:sp>
      <p:sp>
        <p:nvSpPr>
          <p:cNvPr id="32773" name="Line 8"/>
          <p:cNvSpPr>
            <a:spLocks noChangeShapeType="1"/>
          </p:cNvSpPr>
          <p:nvPr/>
        </p:nvSpPr>
        <p:spPr bwMode="auto">
          <a:xfrm>
            <a:off x="4643438" y="4868863"/>
            <a:ext cx="3313112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2774" name="Line 9"/>
          <p:cNvSpPr>
            <a:spLocks noChangeShapeType="1"/>
          </p:cNvSpPr>
          <p:nvPr/>
        </p:nvSpPr>
        <p:spPr bwMode="auto">
          <a:xfrm>
            <a:off x="1476375" y="5949950"/>
            <a:ext cx="6840538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2775" name="Rectangle 10"/>
          <p:cNvSpPr>
            <a:spLocks noChangeArrowheads="1"/>
          </p:cNvSpPr>
          <p:nvPr/>
        </p:nvSpPr>
        <p:spPr bwMode="auto">
          <a:xfrm>
            <a:off x="250825" y="5516563"/>
            <a:ext cx="914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defTabSz="914400" eaLnBrk="0" hangingPunct="0"/>
            <a:r>
              <a:rPr lang="pt-BR">
                <a:latin typeface="Arial" pitchFamily="34" charset="0"/>
                <a:hlinkClick r:id="rId3"/>
              </a:rPr>
              <a:t>Analgesic effects of sweet-tasting solutions for infants: current state of equipoise.</a:t>
            </a:r>
            <a:r>
              <a:rPr lang="pt-BR">
                <a:latin typeface="Arial" pitchFamily="34" charset="0"/>
              </a:rPr>
              <a:t> </a:t>
            </a:r>
          </a:p>
        </p:txBody>
      </p:sp>
      <p:sp>
        <p:nvSpPr>
          <p:cNvPr id="32776" name="Text Box 13"/>
          <p:cNvSpPr txBox="1">
            <a:spLocks noChangeArrowheads="1"/>
          </p:cNvSpPr>
          <p:nvPr/>
        </p:nvSpPr>
        <p:spPr bwMode="auto">
          <a:xfrm>
            <a:off x="1239838" y="5969000"/>
            <a:ext cx="7461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FF00"/>
                </a:solidFill>
                <a:latin typeface="Arial" pitchFamily="34" charset="0"/>
              </a:rPr>
              <a:t>Crianças de 1-12 meses</a:t>
            </a:r>
            <a:r>
              <a:rPr lang="pt-BR">
                <a:solidFill>
                  <a:srgbClr val="0066FF"/>
                </a:solidFill>
                <a:latin typeface="Arial" pitchFamily="34" charset="0"/>
              </a:rPr>
              <a:t> </a:t>
            </a:r>
            <a:r>
              <a:rPr lang="pt-BR">
                <a:solidFill>
                  <a:schemeClr val="bg1"/>
                </a:solidFill>
                <a:latin typeface="Arial" pitchFamily="34" charset="0"/>
              </a:rPr>
              <a:t>(imunização):reduz choro (RR:0,80 (0,69-0,93)</a:t>
            </a:r>
          </a:p>
        </p:txBody>
      </p:sp>
      <p:sp>
        <p:nvSpPr>
          <p:cNvPr id="32777" name="Rectangle 15"/>
          <p:cNvSpPr>
            <a:spLocks noChangeArrowheads="1"/>
          </p:cNvSpPr>
          <p:nvPr/>
        </p:nvSpPr>
        <p:spPr bwMode="auto">
          <a:xfrm>
            <a:off x="250825" y="638175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defTabSz="914400" eaLnBrk="0" hangingPunct="0"/>
            <a:r>
              <a:rPr lang="pt-BR" sz="1400">
                <a:latin typeface="Arial" pitchFamily="34" charset="0"/>
                <a:hlinkClick r:id="rId4"/>
              </a:rPr>
              <a:t>Efficacy of sweet solutions for analgesia in infants between 1 and 12 months of age: a systematic review.</a:t>
            </a:r>
            <a:r>
              <a:rPr lang="pt-BR" sz="1400">
                <a:latin typeface="Arial" pitchFamily="34" charset="0"/>
              </a:rPr>
              <a:t> </a:t>
            </a:r>
          </a:p>
        </p:txBody>
      </p:sp>
      <p:sp>
        <p:nvSpPr>
          <p:cNvPr id="32778" name="Line 16"/>
          <p:cNvSpPr>
            <a:spLocks noChangeShapeType="1"/>
          </p:cNvSpPr>
          <p:nvPr/>
        </p:nvSpPr>
        <p:spPr bwMode="auto">
          <a:xfrm>
            <a:off x="2411413" y="5084763"/>
            <a:ext cx="1296987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2779" name="Text Box 17"/>
          <p:cNvSpPr txBox="1">
            <a:spLocks noChangeArrowheads="1"/>
          </p:cNvSpPr>
          <p:nvPr/>
        </p:nvSpPr>
        <p:spPr bwMode="auto">
          <a:xfrm>
            <a:off x="303213" y="4673600"/>
            <a:ext cx="92710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sz="1200">
                <a:solidFill>
                  <a:schemeClr val="bg1"/>
                </a:solidFill>
                <a:latin typeface="Arial" pitchFamily="34" charset="0"/>
              </a:rPr>
              <a:t>Clicar aqui</a:t>
            </a:r>
          </a:p>
          <a:p>
            <a:pPr algn="ctr" defTabSz="914400"/>
            <a:r>
              <a:rPr lang="pt-BR" sz="1200">
                <a:solidFill>
                  <a:schemeClr val="bg1"/>
                </a:solidFill>
                <a:latin typeface="Arial" pitchFamily="34" charset="0"/>
              </a:rPr>
              <a:t>Para artigo</a:t>
            </a:r>
          </a:p>
          <a:p>
            <a:pPr algn="ctr" defTabSz="914400"/>
            <a:r>
              <a:rPr lang="pt-BR" sz="1200">
                <a:solidFill>
                  <a:schemeClr val="bg1"/>
                </a:solidFill>
                <a:latin typeface="Arial" pitchFamily="34" charset="0"/>
              </a:rPr>
              <a:t>integral</a:t>
            </a:r>
          </a:p>
        </p:txBody>
      </p:sp>
      <p:sp>
        <p:nvSpPr>
          <p:cNvPr id="32780" name="Line 18"/>
          <p:cNvSpPr>
            <a:spLocks noChangeShapeType="1"/>
          </p:cNvSpPr>
          <p:nvPr/>
        </p:nvSpPr>
        <p:spPr bwMode="auto">
          <a:xfrm>
            <a:off x="323850" y="5157788"/>
            <a:ext cx="215900" cy="431800"/>
          </a:xfrm>
          <a:prstGeom prst="line">
            <a:avLst/>
          </a:prstGeom>
          <a:noFill/>
          <a:ln w="5715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2781" name="Text Box 4"/>
          <p:cNvSpPr txBox="1">
            <a:spLocks noChangeArrowheads="1"/>
          </p:cNvSpPr>
          <p:nvPr/>
        </p:nvSpPr>
        <p:spPr bwMode="auto">
          <a:xfrm>
            <a:off x="827088" y="188913"/>
            <a:ext cx="73453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sz="3600" b="1">
                <a:solidFill>
                  <a:srgbClr val="FFFF00"/>
                </a:solidFill>
                <a:latin typeface="Century Gothic" pitchFamily="34" charset="0"/>
              </a:rPr>
              <a:t>DOR NEONATAL</a:t>
            </a:r>
          </a:p>
          <a:p>
            <a:pPr algn="ctr" defTabSz="914400"/>
            <a:r>
              <a:rPr lang="pt-BR" sz="2400" b="1">
                <a:solidFill>
                  <a:schemeClr val="bg1"/>
                </a:solidFill>
                <a:latin typeface="Century Gothic" pitchFamily="34" charset="0"/>
              </a:rPr>
              <a:t>ABORDAGEM NÃO FARMACOLÓGICA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2771775" y="260350"/>
            <a:ext cx="3867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 eaLnBrk="0" hangingPunct="0"/>
            <a:r>
              <a:rPr lang="pt-BR" sz="3600" b="1">
                <a:solidFill>
                  <a:srgbClr val="FFFF00"/>
                </a:solidFill>
                <a:latin typeface="Arial" pitchFamily="34" charset="0"/>
              </a:rPr>
              <a:t>DOR NEONATAL</a:t>
            </a:r>
          </a:p>
        </p:txBody>
      </p:sp>
      <p:sp>
        <p:nvSpPr>
          <p:cNvPr id="33795" name="Text Box 5"/>
          <p:cNvSpPr txBox="1">
            <a:spLocks noChangeArrowheads="1"/>
          </p:cNvSpPr>
          <p:nvPr/>
        </p:nvSpPr>
        <p:spPr bwMode="auto">
          <a:xfrm>
            <a:off x="1258888" y="76517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sz="2400" b="1">
                <a:solidFill>
                  <a:schemeClr val="bg1"/>
                </a:solidFill>
                <a:latin typeface="Century Gothic" pitchFamily="34" charset="0"/>
              </a:rPr>
              <a:t>Glicose a 25%/Sucção não nutritiva</a:t>
            </a:r>
          </a:p>
        </p:txBody>
      </p:sp>
      <p:sp>
        <p:nvSpPr>
          <p:cNvPr id="33796" name="Text Box 6"/>
          <p:cNvSpPr txBox="1">
            <a:spLocks noChangeArrowheads="1"/>
          </p:cNvSpPr>
          <p:nvPr/>
        </p:nvSpPr>
        <p:spPr bwMode="auto">
          <a:xfrm>
            <a:off x="4787900" y="4913313"/>
            <a:ext cx="42735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chemeClr val="bg1"/>
                </a:solidFill>
                <a:latin typeface="Arial" pitchFamily="34" charset="0"/>
              </a:rPr>
              <a:t>Dilen B (BIRTH 37:2 June</a:t>
            </a:r>
          </a:p>
          <a:p>
            <a:pPr defTabSz="914400"/>
            <a:r>
              <a:rPr lang="pt-BR">
                <a:solidFill>
                  <a:schemeClr val="bg1"/>
                </a:solidFill>
                <a:latin typeface="Arial" pitchFamily="34" charset="0"/>
              </a:rPr>
              <a:t>2010). Melhor do que creme anestésico </a:t>
            </a:r>
          </a:p>
          <a:p>
            <a:pPr defTabSz="914400"/>
            <a:r>
              <a:rPr lang="pt-BR">
                <a:solidFill>
                  <a:schemeClr val="bg1"/>
                </a:solidFill>
                <a:latin typeface="Arial" pitchFamily="34" charset="0"/>
              </a:rPr>
              <a:t>local</a:t>
            </a:r>
          </a:p>
        </p:txBody>
      </p:sp>
      <p:sp>
        <p:nvSpPr>
          <p:cNvPr id="33797" name="Text Box 7"/>
          <p:cNvSpPr txBox="1">
            <a:spLocks noChangeArrowheads="1"/>
          </p:cNvSpPr>
          <p:nvPr/>
        </p:nvSpPr>
        <p:spPr bwMode="auto">
          <a:xfrm>
            <a:off x="754063" y="5372100"/>
            <a:ext cx="3155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chemeClr val="bg1"/>
                </a:solidFill>
                <a:latin typeface="Arial" pitchFamily="34" charset="0"/>
              </a:rPr>
              <a:t>Liu:JCN 2010;19: 1604–1611</a:t>
            </a:r>
          </a:p>
        </p:txBody>
      </p:sp>
      <p:sp>
        <p:nvSpPr>
          <p:cNvPr id="33798" name="Text Box 8"/>
          <p:cNvSpPr txBox="1">
            <a:spLocks noChangeArrowheads="1"/>
          </p:cNvSpPr>
          <p:nvPr/>
        </p:nvSpPr>
        <p:spPr bwMode="auto">
          <a:xfrm>
            <a:off x="754063" y="5799138"/>
            <a:ext cx="7486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FF00"/>
                </a:solidFill>
                <a:latin typeface="Arial" pitchFamily="34" charset="0"/>
              </a:rPr>
              <a:t>A sucção não nutritiva tem-se mostrado mais efetiva que  a glicose</a:t>
            </a:r>
          </a:p>
        </p:txBody>
      </p:sp>
      <p:sp>
        <p:nvSpPr>
          <p:cNvPr id="33799" name="Text Box 9"/>
          <p:cNvSpPr txBox="1">
            <a:spLocks noChangeArrowheads="1"/>
          </p:cNvSpPr>
          <p:nvPr/>
        </p:nvSpPr>
        <p:spPr bwMode="auto">
          <a:xfrm>
            <a:off x="6099175" y="6583363"/>
            <a:ext cx="21415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200">
                <a:latin typeface="Arial" pitchFamily="34" charset="0"/>
              </a:rPr>
              <a:t>Stevens,1999;Carbajal, 1999</a:t>
            </a:r>
          </a:p>
        </p:txBody>
      </p:sp>
      <p:pic>
        <p:nvPicPr>
          <p:cNvPr id="33800" name="Picture 11" descr="yuiopçlkkjjhg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0" y="1222375"/>
            <a:ext cx="4003675" cy="414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Picture 12" descr="yuioolkmnbgjjuyt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27550" y="1300163"/>
            <a:ext cx="4533900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2" name="Line 12"/>
          <p:cNvSpPr>
            <a:spLocks noChangeShapeType="1"/>
          </p:cNvSpPr>
          <p:nvPr/>
        </p:nvSpPr>
        <p:spPr bwMode="auto">
          <a:xfrm flipV="1">
            <a:off x="3059113" y="4437063"/>
            <a:ext cx="0" cy="287337"/>
          </a:xfrm>
          <a:prstGeom prst="line">
            <a:avLst/>
          </a:prstGeom>
          <a:noFill/>
          <a:ln w="5715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3803" name="Text Box 13"/>
          <p:cNvSpPr txBox="1">
            <a:spLocks noChangeArrowheads="1"/>
          </p:cNvSpPr>
          <p:nvPr/>
        </p:nvSpPr>
        <p:spPr bwMode="auto">
          <a:xfrm>
            <a:off x="2627313" y="4724400"/>
            <a:ext cx="1693862" cy="284163"/>
          </a:xfrm>
          <a:prstGeom prst="rect">
            <a:avLst/>
          </a:prstGeom>
          <a:noFill/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200" b="1">
                <a:solidFill>
                  <a:srgbClr val="0033CC"/>
                </a:solidFill>
                <a:latin typeface="Arial" pitchFamily="34" charset="0"/>
              </a:rPr>
              <a:t>Sucção não nutritiva</a:t>
            </a:r>
          </a:p>
        </p:txBody>
      </p:sp>
      <p:sp>
        <p:nvSpPr>
          <p:cNvPr id="33804" name="Rectangle 12"/>
          <p:cNvSpPr>
            <a:spLocks noChangeArrowheads="1"/>
          </p:cNvSpPr>
          <p:nvPr/>
        </p:nvSpPr>
        <p:spPr bwMode="auto">
          <a:xfrm>
            <a:off x="584200" y="6165850"/>
            <a:ext cx="8196263" cy="376238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3300"/>
                </a:solidFill>
              </a:rPr>
              <a:t>SUCCÃO (estimula as fibras sensoriais que bloqueiam a transmissão da dor)</a:t>
            </a:r>
          </a:p>
        </p:txBody>
      </p:sp>
      <p:sp>
        <p:nvSpPr>
          <p:cNvPr id="33805" name="Text Box 8"/>
          <p:cNvSpPr txBox="1">
            <a:spLocks noChangeArrowheads="1"/>
          </p:cNvSpPr>
          <p:nvPr/>
        </p:nvSpPr>
        <p:spPr bwMode="auto">
          <a:xfrm>
            <a:off x="2254250" y="6583363"/>
            <a:ext cx="44275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 sz="1200">
                <a:latin typeface="Arial" pitchFamily="34" charset="0"/>
              </a:rPr>
              <a:t>Anand, 2001       ; Puchalsky,2002; Lawhon,2010;       ;</a:t>
            </a:r>
          </a:p>
        </p:txBody>
      </p:sp>
      <p:pic>
        <p:nvPicPr>
          <p:cNvPr id="33806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10475" y="212725"/>
            <a:ext cx="1450975" cy="110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7" name="Picture 21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98813" y="6535738"/>
            <a:ext cx="258762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8" name="Picture 58" descr="Clique aqui para ver o artigo">
            <a:hlinkClick r:id="rId7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34050" y="6542088"/>
            <a:ext cx="252413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92263" y="1379538"/>
            <a:ext cx="623728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4"/>
          <p:cNvSpPr>
            <a:spLocks noChangeArrowheads="1"/>
          </p:cNvSpPr>
          <p:nvPr/>
        </p:nvSpPr>
        <p:spPr bwMode="auto">
          <a:xfrm>
            <a:off x="2771775" y="260350"/>
            <a:ext cx="3867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 eaLnBrk="0" hangingPunct="0"/>
            <a:r>
              <a:rPr lang="pt-BR" sz="3600" b="1">
                <a:solidFill>
                  <a:srgbClr val="FFFF00"/>
                </a:solidFill>
                <a:latin typeface="Arial" pitchFamily="34" charset="0"/>
              </a:rPr>
              <a:t>DOR NEONATAL</a:t>
            </a:r>
          </a:p>
        </p:txBody>
      </p:sp>
      <p:pic>
        <p:nvPicPr>
          <p:cNvPr id="3482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4788" y="5703888"/>
            <a:ext cx="7273925" cy="43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000" smtClean="0"/>
              <a:t>Aconchegar o recém-nascido (RN)</a:t>
            </a:r>
            <a:endParaRPr lang="pt-BR" sz="2000" smtClean="0">
              <a:sym typeface="Wingdings" pitchFamily="2" charset="2"/>
            </a:endParaRPr>
          </a:p>
          <a:p>
            <a:pPr>
              <a:lnSpc>
                <a:spcPct val="90000"/>
              </a:lnSpc>
            </a:pPr>
            <a:r>
              <a:rPr lang="pt-BR" sz="2000" smtClean="0">
                <a:sym typeface="Wingdings" pitchFamily="2" charset="2"/>
              </a:rPr>
              <a:t>Posicionar o RN com equilíbrio entre posturas flexoras e extensoras</a:t>
            </a:r>
          </a:p>
          <a:p>
            <a:pPr>
              <a:lnSpc>
                <a:spcPct val="90000"/>
              </a:lnSpc>
            </a:pPr>
            <a:r>
              <a:rPr lang="pt-BR" sz="2000" smtClean="0">
                <a:sym typeface="Wingdings" pitchFamily="2" charset="2"/>
              </a:rPr>
              <a:t>Usar o mínimo de fitas adesivas</a:t>
            </a:r>
          </a:p>
          <a:p>
            <a:pPr>
              <a:lnSpc>
                <a:spcPct val="90000"/>
              </a:lnSpc>
            </a:pPr>
            <a:r>
              <a:rPr lang="pt-BR" sz="2000" smtClean="0">
                <a:sym typeface="Wingdings" pitchFamily="2" charset="2"/>
              </a:rPr>
              <a:t>Otimizar a monitorização não invasiva</a:t>
            </a:r>
          </a:p>
          <a:p>
            <a:pPr>
              <a:lnSpc>
                <a:spcPct val="90000"/>
              </a:lnSpc>
            </a:pPr>
            <a:r>
              <a:rPr lang="pt-BR" sz="2000" smtClean="0">
                <a:sym typeface="Wingdings" pitchFamily="2" charset="2"/>
              </a:rPr>
              <a:t>Agrupar tarefas</a:t>
            </a:r>
          </a:p>
          <a:p>
            <a:pPr>
              <a:lnSpc>
                <a:spcPct val="90000"/>
              </a:lnSpc>
            </a:pPr>
            <a:r>
              <a:rPr lang="pt-BR" sz="2000" smtClean="0">
                <a:sym typeface="Wingdings" pitchFamily="2" charset="2"/>
              </a:rPr>
              <a:t>Estimular o contato com os pais</a:t>
            </a:r>
          </a:p>
          <a:p>
            <a:pPr>
              <a:lnSpc>
                <a:spcPct val="90000"/>
              </a:lnSpc>
            </a:pPr>
            <a:r>
              <a:rPr lang="pt-BR" sz="2000" smtClean="0">
                <a:sym typeface="Wingdings" pitchFamily="2" charset="2"/>
              </a:rPr>
              <a:t>Designar o melhor profissional para os RN mais críticos: </a:t>
            </a:r>
            <a:r>
              <a:rPr lang="pt-BR" sz="2000" smtClean="0">
                <a:solidFill>
                  <a:srgbClr val="FFFF00"/>
                </a:solidFill>
                <a:sym typeface="Wingdings" pitchFamily="2" charset="2"/>
              </a:rPr>
              <a:t>falha de venopunção e PL: 20% cada; canulação intravenosa:&gt;30%</a:t>
            </a:r>
            <a:endParaRPr lang="pt-BR" sz="2000" smtClean="0">
              <a:solidFill>
                <a:srgbClr val="FFFF00"/>
              </a:solidFill>
            </a:endParaRPr>
          </a:p>
        </p:txBody>
      </p:sp>
      <p:sp>
        <p:nvSpPr>
          <p:cNvPr id="35843" name="Text Box 4"/>
          <p:cNvSpPr txBox="1">
            <a:spLocks noChangeArrowheads="1"/>
          </p:cNvSpPr>
          <p:nvPr/>
        </p:nvSpPr>
        <p:spPr bwMode="auto">
          <a:xfrm>
            <a:off x="5092700" y="6308725"/>
            <a:ext cx="3270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chemeClr val="bg1"/>
                </a:solidFill>
                <a:latin typeface="Arial" pitchFamily="34" charset="0"/>
              </a:rPr>
              <a:t>Simons, 2003;Guinsburg,2001</a:t>
            </a:r>
          </a:p>
        </p:txBody>
      </p:sp>
      <p:sp>
        <p:nvSpPr>
          <p:cNvPr id="35844" name="Text Box 7"/>
          <p:cNvSpPr txBox="1">
            <a:spLocks noChangeArrowheads="1"/>
          </p:cNvSpPr>
          <p:nvPr/>
        </p:nvSpPr>
        <p:spPr bwMode="auto">
          <a:xfrm>
            <a:off x="231775" y="6400800"/>
            <a:ext cx="2101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chemeClr val="bg1"/>
                </a:solidFill>
                <a:latin typeface="Arial" pitchFamily="34" charset="0"/>
              </a:rPr>
              <a:t>PL: punção lombar</a:t>
            </a:r>
          </a:p>
        </p:txBody>
      </p:sp>
      <p:pic>
        <p:nvPicPr>
          <p:cNvPr id="35845" name="Picture 9" descr="ytredscv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51725" y="908050"/>
            <a:ext cx="1482725" cy="111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6" name="Text Box 4"/>
          <p:cNvSpPr txBox="1">
            <a:spLocks noChangeArrowheads="1"/>
          </p:cNvSpPr>
          <p:nvPr/>
        </p:nvSpPr>
        <p:spPr bwMode="auto">
          <a:xfrm>
            <a:off x="827088" y="188913"/>
            <a:ext cx="73453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sz="3600" b="1">
                <a:solidFill>
                  <a:srgbClr val="FFFF00"/>
                </a:solidFill>
                <a:latin typeface="Century Gothic" pitchFamily="34" charset="0"/>
              </a:rPr>
              <a:t>DOR NEONATAL</a:t>
            </a:r>
          </a:p>
          <a:p>
            <a:pPr algn="ctr" defTabSz="914400"/>
            <a:r>
              <a:rPr lang="pt-BR" sz="2400" b="1">
                <a:solidFill>
                  <a:srgbClr val="FFFF00"/>
                </a:solidFill>
                <a:latin typeface="Century Gothic" pitchFamily="34" charset="0"/>
              </a:rPr>
              <a:t>ABORDAGEM NÃO FARMACOLÓGICA</a:t>
            </a:r>
          </a:p>
        </p:txBody>
      </p:sp>
      <p:pic>
        <p:nvPicPr>
          <p:cNvPr id="35847" name="Picture 12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75513" y="60213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196975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1800" smtClean="0"/>
              <a:t>                              </a:t>
            </a:r>
            <a:r>
              <a:rPr lang="pt-BR" sz="1800" b="1" smtClean="0">
                <a:solidFill>
                  <a:srgbClr val="FFFF00"/>
                </a:solidFill>
              </a:rPr>
              <a:t>Antes do procedimento</a:t>
            </a:r>
            <a:endParaRPr lang="pt-BR" sz="1800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</a:pPr>
            <a:r>
              <a:rPr lang="pt-BR" sz="1500" b="1" smtClean="0"/>
              <a:t>PREPARAR O AMBIENTE</a:t>
            </a:r>
            <a:r>
              <a:rPr lang="pt-BR" sz="1500" smtClean="0"/>
              <a:t>: desligar rádio, alarmes desnecessários, falar baixo, evitar ações perturbadores ao redor do bebê </a:t>
            </a:r>
          </a:p>
          <a:p>
            <a:pPr>
              <a:lnSpc>
                <a:spcPct val="90000"/>
              </a:lnSpc>
            </a:pPr>
            <a:r>
              <a:rPr lang="pt-BR" sz="1500" b="1" smtClean="0"/>
              <a:t>PREPARAR O BEBÊ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1500" smtClean="0"/>
              <a:t>      (respeitar a dignidade do pré-termo:ele deve saber o que vai acontecer a seguir)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1500" smtClean="0"/>
              <a:t>      -acordar o bebe conversando suavemente, afagando, acariciando,tocando, para acordar seguro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1500" smtClean="0"/>
              <a:t>      -glicose na língua 2 minutos antes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1500" smtClean="0"/>
              <a:t>      -presença dos pais acariciando e conversando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1500" smtClean="0"/>
              <a:t>      -restaurar a sensação de segurança (não deixar o bebê  sozinho com a sua dor):presença dos pais</a:t>
            </a:r>
          </a:p>
        </p:txBody>
      </p:sp>
      <p:sp>
        <p:nvSpPr>
          <p:cNvPr id="36867" name="Text Box 9"/>
          <p:cNvSpPr txBox="1">
            <a:spLocks noChangeArrowheads="1"/>
          </p:cNvSpPr>
          <p:nvPr/>
        </p:nvSpPr>
        <p:spPr bwMode="auto">
          <a:xfrm>
            <a:off x="7981950" y="6583363"/>
            <a:ext cx="11620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200">
                <a:latin typeface="Arial" pitchFamily="34" charset="0"/>
              </a:rPr>
              <a:t>Halimaa, 2003</a:t>
            </a:r>
          </a:p>
        </p:txBody>
      </p:sp>
      <p:sp>
        <p:nvSpPr>
          <p:cNvPr id="36868" name="Text Box 10"/>
          <p:cNvSpPr txBox="1">
            <a:spLocks noChangeArrowheads="1"/>
          </p:cNvSpPr>
          <p:nvPr/>
        </p:nvSpPr>
        <p:spPr bwMode="auto">
          <a:xfrm>
            <a:off x="95250" y="6021388"/>
            <a:ext cx="9048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b="1">
                <a:solidFill>
                  <a:srgbClr val="FFFF00"/>
                </a:solidFill>
                <a:latin typeface="Arial" pitchFamily="34" charset="0"/>
              </a:rPr>
              <a:t>A dor é um importante fator de qualidade de vida do bebê pré-termo. Aliviar a sua</a:t>
            </a:r>
          </a:p>
          <a:p>
            <a:pPr algn="ctr" defTabSz="914400"/>
            <a:r>
              <a:rPr lang="pt-BR" b="1">
                <a:solidFill>
                  <a:srgbClr val="FFFF00"/>
                </a:solidFill>
                <a:latin typeface="Arial" pitchFamily="34" charset="0"/>
              </a:rPr>
              <a:t>dor é parte do seu cuidado diário</a:t>
            </a:r>
          </a:p>
        </p:txBody>
      </p:sp>
      <p:pic>
        <p:nvPicPr>
          <p:cNvPr id="36869" name="Picture 11" descr="ytuioljknbvc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90650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0" name="Text Box 4"/>
          <p:cNvSpPr txBox="1">
            <a:spLocks noChangeArrowheads="1"/>
          </p:cNvSpPr>
          <p:nvPr/>
        </p:nvSpPr>
        <p:spPr bwMode="auto">
          <a:xfrm>
            <a:off x="1042988" y="115888"/>
            <a:ext cx="73453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sz="3600" b="1">
                <a:solidFill>
                  <a:srgbClr val="FFFF00"/>
                </a:solidFill>
                <a:latin typeface="Century Gothic" pitchFamily="34" charset="0"/>
              </a:rPr>
              <a:t>DOR NEONATAL</a:t>
            </a:r>
          </a:p>
          <a:p>
            <a:pPr algn="ctr" defTabSz="914400"/>
            <a:r>
              <a:rPr lang="pt-BR" sz="2400" b="1">
                <a:solidFill>
                  <a:schemeClr val="bg1"/>
                </a:solidFill>
                <a:latin typeface="Century Gothic" pitchFamily="34" charset="0"/>
              </a:rPr>
              <a:t>ABORDAGEM NÃO FARMACOLÓGICA</a:t>
            </a:r>
          </a:p>
        </p:txBody>
      </p:sp>
      <p:sp>
        <p:nvSpPr>
          <p:cNvPr id="36871" name="Rectangle 11"/>
          <p:cNvSpPr>
            <a:spLocks noChangeArrowheads="1"/>
          </p:cNvSpPr>
          <p:nvPr/>
        </p:nvSpPr>
        <p:spPr bwMode="auto">
          <a:xfrm>
            <a:off x="1979613" y="5445125"/>
            <a:ext cx="6630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400" b="1">
                <a:solidFill>
                  <a:srgbClr val="FFFF00"/>
                </a:solidFill>
                <a:latin typeface="Arial" pitchFamily="34" charset="0"/>
              </a:rPr>
              <a:t>É humano e ético dar conforto e aliviar a dor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989138"/>
            <a:ext cx="8675687" cy="4525962"/>
          </a:xfrm>
        </p:spPr>
        <p:txBody>
          <a:bodyPr/>
          <a:lstStyle/>
          <a:p>
            <a:r>
              <a:rPr lang="pt-BR" sz="1500" smtClean="0"/>
              <a:t>Muitos </a:t>
            </a:r>
            <a:r>
              <a:rPr lang="pt-BR" sz="1500" i="1" smtClean="0"/>
              <a:t>guidelines </a:t>
            </a:r>
            <a:r>
              <a:rPr lang="pt-BR" sz="1500" smtClean="0"/>
              <a:t>deixam de reconhecer o ecocadiograma como procedimento doloroso</a:t>
            </a:r>
          </a:p>
          <a:p>
            <a:r>
              <a:rPr lang="pt-BR" sz="1500" smtClean="0"/>
              <a:t>É um procedimento estressante e pode causar moderada dor</a:t>
            </a:r>
          </a:p>
          <a:p>
            <a:endParaRPr lang="pt-BR" sz="1500" smtClean="0"/>
          </a:p>
        </p:txBody>
      </p:sp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468313" y="6921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 eaLnBrk="0" hangingPunct="0"/>
            <a:r>
              <a:rPr lang="pt-BR" sz="2800" b="1">
                <a:solidFill>
                  <a:srgbClr val="FF0000"/>
                </a:solidFill>
                <a:latin typeface="Times New Roman" pitchFamily="18" charset="0"/>
              </a:rPr>
              <a:t>DOR NEONATAL</a:t>
            </a:r>
            <a:br>
              <a:rPr lang="pt-BR" sz="2800" b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pt-BR" sz="2000" b="1">
                <a:solidFill>
                  <a:srgbClr val="FFFF00"/>
                </a:solidFill>
                <a:latin typeface="Times New Roman" pitchFamily="18" charset="0"/>
              </a:rPr>
              <a:t>Medidas Farmacológicas</a:t>
            </a:r>
          </a:p>
          <a:p>
            <a:pPr algn="ctr" defTabSz="914400" eaLnBrk="0" hangingPunct="0"/>
            <a:r>
              <a:rPr lang="pt-BR" sz="2000" b="1">
                <a:solidFill>
                  <a:srgbClr val="FFFF00"/>
                </a:solidFill>
                <a:latin typeface="Times New Roman" pitchFamily="18" charset="0"/>
              </a:rPr>
              <a:t>ECOCARDIOGRAMA</a:t>
            </a:r>
          </a:p>
          <a:p>
            <a:pPr algn="ctr" defTabSz="914400" eaLnBrk="0" hangingPunct="0"/>
            <a:r>
              <a:rPr lang="pt-BR" sz="2000" b="1">
                <a:solidFill>
                  <a:schemeClr val="bg1"/>
                </a:solidFill>
                <a:latin typeface="Times New Roman" pitchFamily="18" charset="0"/>
              </a:rPr>
              <a:t>Potana NT, 2015</a:t>
            </a:r>
          </a:p>
          <a:p>
            <a:pPr algn="ctr" defTabSz="914400" eaLnBrk="0" hangingPunct="0"/>
            <a:r>
              <a:rPr lang="pt-BR" sz="2000" b="1">
                <a:solidFill>
                  <a:schemeClr val="bg1"/>
                </a:solidFill>
                <a:latin typeface="Times New Roman" pitchFamily="18" charset="0"/>
              </a:rPr>
              <a:t>Glicose 25% 2min antes (52 RN entre 32-42 sem; 52 RN controles)</a:t>
            </a:r>
            <a:br>
              <a:rPr lang="pt-BR" sz="2000" b="1">
                <a:solidFill>
                  <a:schemeClr val="bg1"/>
                </a:solidFill>
                <a:latin typeface="Times New Roman" pitchFamily="18" charset="0"/>
              </a:rPr>
            </a:br>
            <a:endParaRPr lang="pt-BR" sz="2000" b="1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3789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226175"/>
            <a:ext cx="5014912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2997200"/>
            <a:ext cx="3816350" cy="321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Text Box 7"/>
          <p:cNvSpPr txBox="1">
            <a:spLocks noChangeArrowheads="1"/>
          </p:cNvSpPr>
          <p:nvPr/>
        </p:nvSpPr>
        <p:spPr bwMode="auto">
          <a:xfrm>
            <a:off x="5983288" y="3789363"/>
            <a:ext cx="2946400" cy="973137"/>
          </a:xfrm>
          <a:prstGeom prst="rect">
            <a:avLst/>
          </a:prstGeom>
          <a:noFill/>
          <a:ln w="57150">
            <a:solidFill>
              <a:srgbClr val="FF6699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b="1">
                <a:solidFill>
                  <a:srgbClr val="FFFF00"/>
                </a:solidFill>
                <a:latin typeface="Arial" pitchFamily="34" charset="0"/>
              </a:rPr>
              <a:t>Glicose 2 minutos antes:</a:t>
            </a:r>
          </a:p>
          <a:p>
            <a:pPr algn="ctr" defTabSz="914400"/>
            <a:r>
              <a:rPr lang="pt-BR" b="1">
                <a:solidFill>
                  <a:srgbClr val="FFFF00"/>
                </a:solidFill>
                <a:latin typeface="Arial" pitchFamily="34" charset="0"/>
              </a:rPr>
              <a:t> causa efetiva</a:t>
            </a:r>
          </a:p>
          <a:p>
            <a:pPr algn="ctr" defTabSz="914400"/>
            <a:r>
              <a:rPr lang="pt-BR" b="1">
                <a:solidFill>
                  <a:srgbClr val="FFFF00"/>
                </a:solidFill>
                <a:latin typeface="Arial" pitchFamily="34" charset="0"/>
              </a:rPr>
              <a:t>redução da dor</a:t>
            </a:r>
            <a:r>
              <a:rPr lang="pt-BR">
                <a:latin typeface="Arial" pitchFamily="34" charset="0"/>
              </a:rPr>
              <a:t> </a:t>
            </a:r>
          </a:p>
        </p:txBody>
      </p:sp>
      <p:sp>
        <p:nvSpPr>
          <p:cNvPr id="37895" name="Line 8"/>
          <p:cNvSpPr>
            <a:spLocks noChangeShapeType="1"/>
          </p:cNvSpPr>
          <p:nvPr/>
        </p:nvSpPr>
        <p:spPr bwMode="auto">
          <a:xfrm flipH="1">
            <a:off x="6156325" y="5949950"/>
            <a:ext cx="215900" cy="2159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7896" name="Text Box 9"/>
          <p:cNvSpPr txBox="1">
            <a:spLocks noChangeArrowheads="1"/>
          </p:cNvSpPr>
          <p:nvPr/>
        </p:nvSpPr>
        <p:spPr bwMode="auto">
          <a:xfrm>
            <a:off x="6351588" y="5753100"/>
            <a:ext cx="1111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chemeClr val="bg1"/>
                </a:solidFill>
                <a:latin typeface="Arial" pitchFamily="34" charset="0"/>
              </a:rPr>
              <a:t>controles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 idx="4294967295"/>
          </p:nvPr>
        </p:nvSpPr>
        <p:spPr>
          <a:xfrm>
            <a:off x="779463" y="392113"/>
            <a:ext cx="7583487" cy="1044575"/>
          </a:xfrm>
        </p:spPr>
        <p:txBody>
          <a:bodyPr/>
          <a:lstStyle/>
          <a:p>
            <a:pPr algn="ctr"/>
            <a:r>
              <a:rPr lang="pt-BR" sz="3400" smtClean="0"/>
              <a:t>  </a:t>
            </a:r>
            <a:r>
              <a:rPr lang="pt-BR" sz="3400" smtClean="0">
                <a:solidFill>
                  <a:srgbClr val="FF3300"/>
                </a:solidFill>
              </a:rPr>
              <a:t>DOR NEONATAL</a:t>
            </a:r>
            <a:r>
              <a:rPr lang="pt-BR" sz="3400" smtClean="0"/>
              <a:t/>
            </a:r>
            <a:br>
              <a:rPr lang="pt-BR" sz="3400" smtClean="0"/>
            </a:br>
            <a:r>
              <a:rPr lang="pt-BR" sz="2400" smtClean="0">
                <a:solidFill>
                  <a:srgbClr val="FFFF00"/>
                </a:solidFill>
              </a:rPr>
              <a:t>GASOMETRIA: COLHEMOS NA MÃOZINHA!(SANGUE VENOSO)</a:t>
            </a:r>
          </a:p>
        </p:txBody>
      </p:sp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395288" y="14366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 eaLnBrk="0" hangingPunct="0">
              <a:defRPr/>
            </a:pPr>
            <a:r>
              <a:rPr lang="pt-BR" sz="17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BOA CORRELAÇÃO DA ANÁLISE DOS GASES ARTERIAIS, VENOSOS E CAPILARES</a:t>
            </a:r>
            <a:r>
              <a:rPr lang="pt-BR" sz="17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br>
              <a:rPr lang="pt-BR" sz="17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pt-BR" sz="17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Yildizdas D, Yapicioglu H, Yilmaz HL, Sertdemir Y. (Turquia)</a:t>
            </a:r>
            <a:r>
              <a:rPr lang="en-US" sz="17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17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7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Arch Dis Child 2004; 89:176-180</a:t>
            </a:r>
            <a:r>
              <a:rPr lang="pt-BR" sz="340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38916" name="Picture 7" descr="ytuiokkjhhy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9363" y="2579688"/>
            <a:ext cx="6507162" cy="2387600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pic>
        <p:nvPicPr>
          <p:cNvPr id="38917" name="Picture 8" descr="yutrerddcvbgg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22513" y="4964113"/>
            <a:ext cx="2500312" cy="1893887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pic>
        <p:nvPicPr>
          <p:cNvPr id="38918" name="Picture 9" descr="ytrfcvnmkopoiuy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22825" y="4964113"/>
            <a:ext cx="2362200" cy="1824037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sz="2400" b="1" smtClean="0">
                <a:solidFill>
                  <a:srgbClr val="FFFF00"/>
                </a:solidFill>
              </a:rPr>
              <a:t>PRESERVE OS MEUS PÉS!</a:t>
            </a:r>
            <a:br>
              <a:rPr lang="en-US" sz="2400" b="1" smtClean="0">
                <a:solidFill>
                  <a:srgbClr val="FFFF00"/>
                </a:solidFill>
              </a:rPr>
            </a:br>
            <a:r>
              <a:rPr lang="en-US" sz="2400" b="1" smtClean="0">
                <a:solidFill>
                  <a:srgbClr val="FFFF00"/>
                </a:solidFill>
              </a:rPr>
              <a:t>USE AS MINHAS MÃOS!</a:t>
            </a:r>
            <a:br>
              <a:rPr lang="en-US" sz="2400" b="1" smtClean="0">
                <a:solidFill>
                  <a:srgbClr val="FFFF00"/>
                </a:solidFill>
              </a:rPr>
            </a:br>
            <a:r>
              <a:rPr lang="en-US" sz="2400" b="1" smtClean="0">
                <a:solidFill>
                  <a:srgbClr val="FFFF00"/>
                </a:solidFill>
              </a:rPr>
              <a:t>Agradeço!</a:t>
            </a:r>
          </a:p>
        </p:txBody>
      </p:sp>
      <p:pic>
        <p:nvPicPr>
          <p:cNvPr id="39939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 t="-6519" b="4221"/>
          <a:stretch>
            <a:fillRect/>
          </a:stretch>
        </p:blipFill>
        <p:spPr>
          <a:xfrm>
            <a:off x="958850" y="1484313"/>
            <a:ext cx="7404100" cy="4278312"/>
          </a:xfrm>
        </p:spPr>
      </p:pic>
      <p:pic>
        <p:nvPicPr>
          <p:cNvPr id="39940" name="Picture 9" descr="dv378024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54850" y="98425"/>
            <a:ext cx="208915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4" descr="nene0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5232400"/>
            <a:ext cx="1430338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1938" y="177800"/>
            <a:ext cx="1839912" cy="130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Content Placeholder 8" descr="user164337_pic1826_1219731305.jpg"/>
          <p:cNvPicPr>
            <a:picLocks noChangeAspect="1"/>
          </p:cNvPicPr>
          <p:nvPr/>
        </p:nvPicPr>
        <p:blipFill>
          <a:blip r:embed="rId6">
            <a:lum bright="12000"/>
          </a:blip>
          <a:srcRect/>
          <a:stretch>
            <a:fillRect/>
          </a:stretch>
        </p:blipFill>
        <p:spPr bwMode="auto">
          <a:xfrm>
            <a:off x="5662613" y="992188"/>
            <a:ext cx="116840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4" name="Oval 9"/>
          <p:cNvSpPr>
            <a:spLocks noChangeArrowheads="1"/>
          </p:cNvSpPr>
          <p:nvPr/>
        </p:nvSpPr>
        <p:spPr bwMode="auto">
          <a:xfrm>
            <a:off x="2101850" y="5868988"/>
            <a:ext cx="5422900" cy="914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 sz="1600" b="1">
                <a:solidFill>
                  <a:srgbClr val="FF33CC"/>
                </a:solidFill>
              </a:rPr>
              <a:t>O MANUSEIO DA DOR É UM INDICADO DE QUALIDADE</a:t>
            </a:r>
            <a:r>
              <a:rPr lang="pt-BR">
                <a:solidFill>
                  <a:srgbClr val="FF33CC"/>
                </a:solidFill>
              </a:rPr>
              <a:t>!</a:t>
            </a:r>
          </a:p>
        </p:txBody>
      </p:sp>
      <p:sp>
        <p:nvSpPr>
          <p:cNvPr id="39945" name="Text Box 10"/>
          <p:cNvSpPr txBox="1">
            <a:spLocks noChangeArrowheads="1"/>
          </p:cNvSpPr>
          <p:nvPr/>
        </p:nvSpPr>
        <p:spPr bwMode="auto">
          <a:xfrm>
            <a:off x="7432675" y="4865688"/>
            <a:ext cx="1711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33CC"/>
                </a:solidFill>
              </a:rPr>
              <a:t>Estou de olho</a:t>
            </a:r>
            <a:r>
              <a:rPr lang="pt-BR">
                <a:solidFill>
                  <a:srgbClr val="FF33CC"/>
                </a:solidFill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4"/>
          <p:cNvSpPr txBox="1">
            <a:spLocks noChangeArrowheads="1"/>
          </p:cNvSpPr>
          <p:nvPr/>
        </p:nvSpPr>
        <p:spPr bwMode="auto">
          <a:xfrm>
            <a:off x="2916238" y="6165850"/>
            <a:ext cx="2890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400">
                <a:solidFill>
                  <a:srgbClr val="FFFF00"/>
                </a:solidFill>
                <a:latin typeface="Times New Roman" pitchFamily="18" charset="0"/>
              </a:rPr>
              <a:t>O caminho é longo.....</a:t>
            </a:r>
          </a:p>
        </p:txBody>
      </p:sp>
      <p:sp>
        <p:nvSpPr>
          <p:cNvPr id="40963" name="Text Box 5"/>
          <p:cNvSpPr txBox="1">
            <a:spLocks noChangeArrowheads="1"/>
          </p:cNvSpPr>
          <p:nvPr/>
        </p:nvSpPr>
        <p:spPr bwMode="auto">
          <a:xfrm>
            <a:off x="6276975" y="6165850"/>
            <a:ext cx="2387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600" b="1" i="1">
                <a:solidFill>
                  <a:srgbClr val="FFFF66"/>
                </a:solidFill>
                <a:latin typeface="Times New Roman" pitchFamily="18" charset="0"/>
              </a:rPr>
              <a:t>Dragão do Mar, Fortaleza</a:t>
            </a:r>
          </a:p>
        </p:txBody>
      </p:sp>
      <p:sp>
        <p:nvSpPr>
          <p:cNvPr id="40964" name="Text Box 6"/>
          <p:cNvSpPr txBox="1">
            <a:spLocks noChangeArrowheads="1"/>
          </p:cNvSpPr>
          <p:nvPr/>
        </p:nvSpPr>
        <p:spPr bwMode="auto">
          <a:xfrm>
            <a:off x="2389188" y="260350"/>
            <a:ext cx="380047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pt-BR" sz="2400" b="1">
                <a:solidFill>
                  <a:srgbClr val="FFFF00"/>
                </a:solidFill>
                <a:latin typeface="Times New Roman" pitchFamily="18" charset="0"/>
              </a:rPr>
              <a:t>PODEMOS MUDAR  SIM!</a:t>
            </a:r>
          </a:p>
        </p:txBody>
      </p:sp>
      <p:pic>
        <p:nvPicPr>
          <p:cNvPr id="4096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7338" y="1125538"/>
            <a:ext cx="8856662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AutoShape 9"/>
          <p:cNvSpPr>
            <a:spLocks noChangeArrowheads="1"/>
          </p:cNvSpPr>
          <p:nvPr/>
        </p:nvSpPr>
        <p:spPr bwMode="auto">
          <a:xfrm>
            <a:off x="611188" y="0"/>
            <a:ext cx="8893175" cy="6858000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914400"/>
            <a:endParaRPr lang="pt-BR">
              <a:latin typeface="Arial" pitchFamily="34" charset="0"/>
            </a:endParaRPr>
          </a:p>
          <a:p>
            <a:pPr algn="ctr" defTabSz="914400"/>
            <a:endParaRPr lang="pt-BR">
              <a:latin typeface="Arial" pitchFamily="34" charset="0"/>
            </a:endParaRPr>
          </a:p>
        </p:txBody>
      </p:sp>
      <p:sp>
        <p:nvSpPr>
          <p:cNvPr id="41987" name="Text Box 11"/>
          <p:cNvSpPr txBox="1">
            <a:spLocks noChangeArrowheads="1"/>
          </p:cNvSpPr>
          <p:nvPr/>
        </p:nvSpPr>
        <p:spPr bwMode="auto">
          <a:xfrm>
            <a:off x="2124075" y="3429000"/>
            <a:ext cx="49180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sz="1600" b="1" i="1">
                <a:solidFill>
                  <a:srgbClr val="FFFF00"/>
                </a:solidFill>
                <a:latin typeface="Arial" pitchFamily="34" charset="0"/>
              </a:rPr>
              <a:t>O crescimento cerebral depende de experiência. </a:t>
            </a:r>
          </a:p>
          <a:p>
            <a:pPr algn="ctr" defTabSz="914400"/>
            <a:r>
              <a:rPr lang="pt-BR" sz="1600" b="1" i="1">
                <a:solidFill>
                  <a:srgbClr val="FFFF00"/>
                </a:solidFill>
                <a:latin typeface="Arial" pitchFamily="34" charset="0"/>
              </a:rPr>
              <a:t>A experiência do bebe cujo cérebro está  se </a:t>
            </a:r>
          </a:p>
          <a:p>
            <a:pPr algn="ctr" defTabSz="914400"/>
            <a:r>
              <a:rPr lang="pt-BR" sz="1600" b="1" i="1">
                <a:solidFill>
                  <a:srgbClr val="FFFF00"/>
                </a:solidFill>
                <a:latin typeface="Arial" pitchFamily="34" charset="0"/>
              </a:rPr>
              <a:t>desenvolvimento na UTI será afetado pela </a:t>
            </a:r>
          </a:p>
          <a:p>
            <a:pPr algn="ctr" defTabSz="914400"/>
            <a:r>
              <a:rPr lang="pt-BR" sz="1600" b="1" i="1">
                <a:solidFill>
                  <a:srgbClr val="FFFF00"/>
                </a:solidFill>
                <a:latin typeface="Arial" pitchFamily="34" charset="0"/>
              </a:rPr>
              <a:t>qualidade do atendimento e do cuidado, do </a:t>
            </a:r>
          </a:p>
          <a:p>
            <a:pPr algn="ctr" defTabSz="914400"/>
            <a:r>
              <a:rPr lang="pt-BR" sz="1600" b="1" i="1">
                <a:solidFill>
                  <a:srgbClr val="FFFF00"/>
                </a:solidFill>
                <a:latin typeface="Arial" pitchFamily="34" charset="0"/>
              </a:rPr>
              <a:t>manuseio que fazemos.</a:t>
            </a:r>
            <a:r>
              <a:rPr lang="pt-BR" sz="1600">
                <a:solidFill>
                  <a:srgbClr val="FFFF00"/>
                </a:solidFill>
                <a:latin typeface="Arial" pitchFamily="34" charset="0"/>
              </a:rPr>
              <a:t> </a:t>
            </a:r>
          </a:p>
        </p:txBody>
      </p:sp>
      <p:sp>
        <p:nvSpPr>
          <p:cNvPr id="41988" name="Text Box 12"/>
          <p:cNvSpPr txBox="1">
            <a:spLocks noChangeArrowheads="1"/>
          </p:cNvSpPr>
          <p:nvPr/>
        </p:nvSpPr>
        <p:spPr bwMode="auto">
          <a:xfrm>
            <a:off x="2411413" y="2420938"/>
            <a:ext cx="526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66FF33"/>
                </a:solidFill>
                <a:latin typeface="Arial" pitchFamily="34" charset="0"/>
              </a:rPr>
              <a:t>Temos apenas um único cérebro durante toda </a:t>
            </a:r>
          </a:p>
          <a:p>
            <a:pPr defTabSz="914400"/>
            <a:r>
              <a:rPr lang="pt-BR" b="1">
                <a:solidFill>
                  <a:srgbClr val="66FF33"/>
                </a:solidFill>
                <a:latin typeface="Arial" pitchFamily="34" charset="0"/>
              </a:rPr>
              <a:t>a vida. Todas as experiências são importantes</a:t>
            </a:r>
          </a:p>
        </p:txBody>
      </p:sp>
      <p:sp>
        <p:nvSpPr>
          <p:cNvPr id="41989" name="Text Box 14"/>
          <p:cNvSpPr txBox="1">
            <a:spLocks noChangeArrowheads="1"/>
          </p:cNvSpPr>
          <p:nvPr/>
        </p:nvSpPr>
        <p:spPr bwMode="auto">
          <a:xfrm>
            <a:off x="2684463" y="5734050"/>
            <a:ext cx="49085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b="1">
                <a:solidFill>
                  <a:srgbClr val="66FF33"/>
                </a:solidFill>
                <a:latin typeface="Arial" pitchFamily="34" charset="0"/>
              </a:rPr>
              <a:t>“Somos o que somos,</a:t>
            </a:r>
          </a:p>
          <a:p>
            <a:pPr algn="ctr" defTabSz="914400"/>
            <a:r>
              <a:rPr lang="pt-BR" b="1">
                <a:solidFill>
                  <a:srgbClr val="66FF33"/>
                </a:solidFill>
                <a:latin typeface="Arial" pitchFamily="34" charset="0"/>
              </a:rPr>
              <a:t> mas somos principalmente o que fazemos </a:t>
            </a:r>
          </a:p>
          <a:p>
            <a:pPr algn="ctr" defTabSz="914400"/>
            <a:r>
              <a:rPr lang="pt-BR" b="1">
                <a:solidFill>
                  <a:srgbClr val="66FF33"/>
                </a:solidFill>
                <a:latin typeface="Arial" pitchFamily="34" charset="0"/>
              </a:rPr>
              <a:t>para mudarmos o que somos”</a:t>
            </a:r>
            <a:r>
              <a:rPr lang="pt-BR" b="1">
                <a:latin typeface="Arial" pitchFamily="34" charset="0"/>
              </a:rPr>
              <a:t> </a:t>
            </a:r>
          </a:p>
        </p:txBody>
      </p:sp>
      <p:sp>
        <p:nvSpPr>
          <p:cNvPr id="41990" name="Text Box 9"/>
          <p:cNvSpPr txBox="1">
            <a:spLocks noChangeArrowheads="1"/>
          </p:cNvSpPr>
          <p:nvPr/>
        </p:nvSpPr>
        <p:spPr bwMode="auto">
          <a:xfrm>
            <a:off x="7588250" y="6308725"/>
            <a:ext cx="1247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400">
                <a:solidFill>
                  <a:schemeClr val="hlink"/>
                </a:solidFill>
                <a:latin typeface="Arial" pitchFamily="34" charset="0"/>
              </a:rPr>
              <a:t>Lawhon,2010</a:t>
            </a:r>
          </a:p>
        </p:txBody>
      </p:sp>
      <p:sp>
        <p:nvSpPr>
          <p:cNvPr id="41991" name="Text Box 10"/>
          <p:cNvSpPr txBox="1">
            <a:spLocks noChangeArrowheads="1"/>
          </p:cNvSpPr>
          <p:nvPr/>
        </p:nvSpPr>
        <p:spPr bwMode="auto">
          <a:xfrm>
            <a:off x="2781300" y="260350"/>
            <a:ext cx="372427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pt-BR" sz="2400" b="1">
                <a:solidFill>
                  <a:srgbClr val="FFFF00"/>
                </a:solidFill>
                <a:latin typeface="Times New Roman" pitchFamily="18" charset="0"/>
              </a:rPr>
              <a:t>PODEMOS MUDAR SIM!</a:t>
            </a:r>
          </a:p>
        </p:txBody>
      </p:sp>
      <p:pic>
        <p:nvPicPr>
          <p:cNvPr id="41992" name="Picture 11" descr="Imagem1klçpo (45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125538"/>
            <a:ext cx="1763712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1092200" y="4743450"/>
            <a:ext cx="75358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>
              <a:tabLst>
                <a:tab pos="457200" algn="l"/>
              </a:tabLst>
            </a:pPr>
            <a:r>
              <a:rPr lang="pt-BR" sz="2400" b="1" i="1">
                <a:solidFill>
                  <a:srgbClr val="FFFF00"/>
                </a:solidFill>
              </a:rPr>
              <a:t>Experiências dolorosas são capazes de reescrever </a:t>
            </a:r>
          </a:p>
          <a:p>
            <a:pPr algn="ctr" eaLnBrk="0" hangingPunct="0">
              <a:tabLst>
                <a:tab pos="457200" algn="l"/>
              </a:tabLst>
            </a:pPr>
            <a:r>
              <a:rPr lang="pt-BR" sz="2400" b="1" i="1">
                <a:solidFill>
                  <a:srgbClr val="FFFF00"/>
                </a:solidFill>
              </a:rPr>
              <a:t>o cérebro do adulto.</a:t>
            </a:r>
          </a:p>
        </p:txBody>
      </p:sp>
      <p:pic>
        <p:nvPicPr>
          <p:cNvPr id="41994" name="Picture 10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10525" y="6056313"/>
            <a:ext cx="252413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/>
          </p:cNvSpPr>
          <p:nvPr>
            <p:ph type="body" idx="4294967295"/>
          </p:nvPr>
        </p:nvSpPr>
        <p:spPr>
          <a:xfrm>
            <a:off x="779463" y="2649538"/>
            <a:ext cx="7583487" cy="4208462"/>
          </a:xfrm>
        </p:spPr>
        <p:txBody>
          <a:bodyPr/>
          <a:lstStyle/>
          <a:p>
            <a:pPr algn="ctr"/>
            <a:r>
              <a:rPr lang="pt-BR" sz="4800" smtClean="0">
                <a:solidFill>
                  <a:srgbClr val="FFFF00"/>
                </a:solidFill>
              </a:rPr>
              <a:t>Voltando ao nosso tema...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Grp="1"/>
          </p:cNvSpPr>
          <p:nvPr>
            <p:ph type="body" idx="4294967295"/>
          </p:nvPr>
        </p:nvSpPr>
        <p:spPr>
          <a:xfrm>
            <a:off x="779463" y="1455738"/>
            <a:ext cx="8085137" cy="4208462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t-BR" b="1" smtClean="0">
                <a:solidFill>
                  <a:srgbClr val="FFFF00"/>
                </a:solidFill>
              </a:rPr>
              <a:t>Recém Nascidos Pequenos para a idade gestacional (PIG)</a:t>
            </a:r>
          </a:p>
          <a:p>
            <a:r>
              <a:rPr lang="pt-BR" smtClean="0"/>
              <a:t>PIG simétrico (IP&gt;P10)  e PIG assimétrico (IP &lt;P10</a:t>
            </a:r>
          </a:p>
        </p:txBody>
      </p:sp>
      <p:sp>
        <p:nvSpPr>
          <p:cNvPr id="44035" name="Rectangle 4"/>
          <p:cNvSpPr>
            <a:spLocks noGrp="1"/>
          </p:cNvSpPr>
          <p:nvPr>
            <p:ph type="title" idx="4294967295"/>
          </p:nvPr>
        </p:nvSpPr>
        <p:spPr>
          <a:xfrm>
            <a:off x="928688" y="157163"/>
            <a:ext cx="7583487" cy="1044575"/>
          </a:xfrm>
          <a:noFill/>
        </p:spPr>
        <p:txBody>
          <a:bodyPr/>
          <a:lstStyle/>
          <a:p>
            <a:pPr algn="ctr"/>
            <a:r>
              <a:rPr lang="pt-BR" smtClean="0"/>
              <a:t>HIPOGLICEMIA NEONATAL</a:t>
            </a:r>
          </a:p>
        </p:txBody>
      </p:sp>
      <p:pic>
        <p:nvPicPr>
          <p:cNvPr id="4403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138" y="2574925"/>
            <a:ext cx="2820987" cy="3208338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44037" name="Text Box 6"/>
          <p:cNvSpPr txBox="1">
            <a:spLocks noChangeArrowheads="1"/>
          </p:cNvSpPr>
          <p:nvPr/>
        </p:nvSpPr>
        <p:spPr bwMode="auto">
          <a:xfrm>
            <a:off x="454025" y="5783263"/>
            <a:ext cx="31448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pt-BR" sz="1400">
                <a:solidFill>
                  <a:schemeClr val="bg1"/>
                </a:solidFill>
              </a:rPr>
              <a:t>RN, 40 semanas, peso 2000g,  45 cm.</a:t>
            </a:r>
          </a:p>
          <a:p>
            <a:pPr defTabSz="914400"/>
            <a:endParaRPr lang="pt-BR" sz="1400">
              <a:solidFill>
                <a:schemeClr val="bg1"/>
              </a:solidFill>
            </a:endParaRPr>
          </a:p>
        </p:txBody>
      </p:sp>
      <p:pic>
        <p:nvPicPr>
          <p:cNvPr id="4403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2988" y="2566988"/>
            <a:ext cx="2770187" cy="3216275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44039" name="Rectangle 9"/>
          <p:cNvSpPr>
            <a:spLocks noChangeArrowheads="1"/>
          </p:cNvSpPr>
          <p:nvPr/>
        </p:nvSpPr>
        <p:spPr bwMode="auto">
          <a:xfrm>
            <a:off x="5634038" y="5834063"/>
            <a:ext cx="16922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400">
                <a:solidFill>
                  <a:schemeClr val="bg1"/>
                </a:solidFill>
              </a:rPr>
              <a:t>RN PIG Assimétrico</a:t>
            </a:r>
          </a:p>
        </p:txBody>
      </p:sp>
      <p:sp>
        <p:nvSpPr>
          <p:cNvPr id="44040" name="Text Box 10"/>
          <p:cNvSpPr txBox="1">
            <a:spLocks noChangeArrowheads="1"/>
          </p:cNvSpPr>
          <p:nvPr/>
        </p:nvSpPr>
        <p:spPr bwMode="auto">
          <a:xfrm>
            <a:off x="7532688" y="5478463"/>
            <a:ext cx="13319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400">
                <a:solidFill>
                  <a:schemeClr val="bg1"/>
                </a:solidFill>
              </a:rPr>
              <a:t>Margotto,1995</a:t>
            </a:r>
          </a:p>
        </p:txBody>
      </p:sp>
      <p:sp>
        <p:nvSpPr>
          <p:cNvPr id="44041" name="Text Box 11"/>
          <p:cNvSpPr txBox="1">
            <a:spLocks noChangeArrowheads="1"/>
          </p:cNvSpPr>
          <p:nvPr/>
        </p:nvSpPr>
        <p:spPr bwMode="auto">
          <a:xfrm>
            <a:off x="3413125" y="5511800"/>
            <a:ext cx="13319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>
                <a:solidFill>
                  <a:schemeClr val="bg1"/>
                </a:solidFill>
              </a:rPr>
              <a:t>Margotto,1995</a:t>
            </a:r>
          </a:p>
        </p:txBody>
      </p:sp>
      <p:sp>
        <p:nvSpPr>
          <p:cNvPr id="44042" name="Text Box 12"/>
          <p:cNvSpPr txBox="1">
            <a:spLocks noChangeArrowheads="1"/>
          </p:cNvSpPr>
          <p:nvPr/>
        </p:nvSpPr>
        <p:spPr bwMode="auto">
          <a:xfrm>
            <a:off x="2608263" y="6259513"/>
            <a:ext cx="38814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FF00"/>
                </a:solidFill>
              </a:rPr>
              <a:t>PIG assimétrico: mais hipoglicemia</a:t>
            </a:r>
          </a:p>
        </p:txBody>
      </p:sp>
      <p:pic>
        <p:nvPicPr>
          <p:cNvPr id="44043" name="Picture 52" descr="Free Full Text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36988" y="5335588"/>
            <a:ext cx="2381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4" name="Picture 52" descr="Free Full Text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72425" y="5226050"/>
            <a:ext cx="2381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54" name="Picture 10" descr="slide 29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522413" y="1201738"/>
            <a:ext cx="6118225" cy="4403725"/>
          </a:xfrm>
          <a:noFill/>
          <a:ln w="38100">
            <a:solidFill>
              <a:srgbClr val="0033CC"/>
            </a:solidFill>
          </a:ln>
        </p:spPr>
      </p:pic>
      <p:sp>
        <p:nvSpPr>
          <p:cNvPr id="45059" name="Rectangle 5"/>
          <p:cNvSpPr>
            <a:spLocks noGrp="1"/>
          </p:cNvSpPr>
          <p:nvPr>
            <p:ph type="title" idx="4294967295"/>
          </p:nvPr>
        </p:nvSpPr>
        <p:spPr>
          <a:xfrm>
            <a:off x="928688" y="157163"/>
            <a:ext cx="7583487" cy="1044575"/>
          </a:xfrm>
          <a:noFill/>
        </p:spPr>
        <p:txBody>
          <a:bodyPr/>
          <a:lstStyle/>
          <a:p>
            <a:pPr algn="ctr"/>
            <a:r>
              <a:rPr lang="pt-BR" smtClean="0"/>
              <a:t>HIPOGLICEMIA NEONATAL</a:t>
            </a:r>
          </a:p>
        </p:txBody>
      </p:sp>
      <p:sp>
        <p:nvSpPr>
          <p:cNvPr id="45060" name="Text Box 6"/>
          <p:cNvSpPr txBox="1">
            <a:spLocks noChangeArrowheads="1"/>
          </p:cNvSpPr>
          <p:nvPr/>
        </p:nvSpPr>
        <p:spPr bwMode="auto">
          <a:xfrm>
            <a:off x="1617663" y="4738688"/>
            <a:ext cx="1752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b="1">
                <a:solidFill>
                  <a:srgbClr val="FF3300"/>
                </a:solidFill>
              </a:rPr>
              <a:t>Maior risco de </a:t>
            </a:r>
          </a:p>
          <a:p>
            <a:pPr algn="ctr" defTabSz="914400"/>
            <a:r>
              <a:rPr lang="pt-BR" b="1">
                <a:solidFill>
                  <a:srgbClr val="FF3300"/>
                </a:solidFill>
              </a:rPr>
              <a:t>hipoglicemia</a:t>
            </a:r>
          </a:p>
        </p:txBody>
      </p:sp>
      <p:sp>
        <p:nvSpPr>
          <p:cNvPr id="45061" name="Text Box 7"/>
          <p:cNvSpPr txBox="1">
            <a:spLocks noChangeArrowheads="1"/>
          </p:cNvSpPr>
          <p:nvPr/>
        </p:nvSpPr>
        <p:spPr bwMode="auto">
          <a:xfrm>
            <a:off x="203200" y="6254750"/>
            <a:ext cx="62626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chemeClr val="bg1"/>
                </a:solidFill>
              </a:rPr>
              <a:t>Margotto, PR. Assistência ao Recém-Nascido de Risco, 2013</a:t>
            </a:r>
          </a:p>
        </p:txBody>
      </p:sp>
      <p:pic>
        <p:nvPicPr>
          <p:cNvPr id="45062" name="Picture 8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65888" y="61737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3" name="Picture 9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64375" y="61737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5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/>
          </p:cNvSpPr>
          <p:nvPr>
            <p:ph type="body" idx="4294967295"/>
          </p:nvPr>
        </p:nvSpPr>
        <p:spPr>
          <a:xfrm>
            <a:off x="779463" y="1201738"/>
            <a:ext cx="7583487" cy="42084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smtClean="0"/>
              <a:t>        </a:t>
            </a:r>
            <a:r>
              <a:rPr lang="pt-BR" b="1" smtClean="0">
                <a:solidFill>
                  <a:srgbClr val="FFFF00"/>
                </a:solidFill>
              </a:rPr>
              <a:t>RN PIG / GIG E CRESCIMENTO DA PLACENTA</a:t>
            </a:r>
          </a:p>
        </p:txBody>
      </p:sp>
      <p:sp>
        <p:nvSpPr>
          <p:cNvPr id="46083" name="Rectangle 6"/>
          <p:cNvSpPr>
            <a:spLocks noGrp="1"/>
          </p:cNvSpPr>
          <p:nvPr>
            <p:ph type="title" idx="4294967295"/>
          </p:nvPr>
        </p:nvSpPr>
        <p:spPr>
          <a:xfrm>
            <a:off x="928688" y="157163"/>
            <a:ext cx="7583487" cy="1044575"/>
          </a:xfrm>
          <a:noFill/>
        </p:spPr>
        <p:txBody>
          <a:bodyPr/>
          <a:lstStyle/>
          <a:p>
            <a:pPr algn="ctr"/>
            <a:r>
              <a:rPr lang="pt-BR" smtClean="0"/>
              <a:t>HIPOGLICEMIA NEONATAL</a:t>
            </a:r>
          </a:p>
        </p:txBody>
      </p:sp>
      <p:pic>
        <p:nvPicPr>
          <p:cNvPr id="46084" name="Picture 13" descr="slide 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775" y="2078038"/>
            <a:ext cx="2239963" cy="2647950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46085" name="Text Box 8"/>
          <p:cNvSpPr txBox="1">
            <a:spLocks noChangeArrowheads="1"/>
          </p:cNvSpPr>
          <p:nvPr/>
        </p:nvSpPr>
        <p:spPr bwMode="auto">
          <a:xfrm>
            <a:off x="608013" y="4725988"/>
            <a:ext cx="17065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400">
                <a:solidFill>
                  <a:schemeClr val="bg1"/>
                </a:solidFill>
              </a:rPr>
              <a:t>Margotto, PR, 1995</a:t>
            </a:r>
          </a:p>
        </p:txBody>
      </p:sp>
      <p:sp>
        <p:nvSpPr>
          <p:cNvPr id="46086" name="Rectangle 9"/>
          <p:cNvSpPr>
            <a:spLocks noChangeArrowheads="1"/>
          </p:cNvSpPr>
          <p:nvPr/>
        </p:nvSpPr>
        <p:spPr bwMode="auto">
          <a:xfrm>
            <a:off x="3017838" y="2543175"/>
            <a:ext cx="474186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>
              <a:lnSpc>
                <a:spcPct val="14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pt-BR" b="1">
                <a:solidFill>
                  <a:srgbClr val="FF9900"/>
                </a:solidFill>
              </a:rPr>
              <a:t>RN PIG com placenta PIG e DHEG</a:t>
            </a:r>
            <a:r>
              <a:rPr lang="pt-BR">
                <a:solidFill>
                  <a:schemeClr val="bg1"/>
                </a:solidFill>
              </a:rPr>
              <a:t> (RR=4,16)</a:t>
            </a:r>
          </a:p>
          <a:p>
            <a:pPr defTabSz="914400">
              <a:lnSpc>
                <a:spcPct val="14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pt-BR">
                <a:solidFill>
                  <a:schemeClr val="bg1"/>
                </a:solidFill>
              </a:rPr>
              <a:t>      (doença específica da gravidez)</a:t>
            </a:r>
          </a:p>
        </p:txBody>
      </p:sp>
      <p:sp>
        <p:nvSpPr>
          <p:cNvPr id="46087" name="Rectangle 10"/>
          <p:cNvSpPr>
            <a:spLocks noChangeArrowheads="1"/>
          </p:cNvSpPr>
          <p:nvPr/>
        </p:nvSpPr>
        <p:spPr bwMode="auto">
          <a:xfrm>
            <a:off x="3017838" y="3613150"/>
            <a:ext cx="5611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9900"/>
                </a:solidFill>
              </a:rPr>
              <a:t>RN GIG com placenta GIG e hipoglicemia</a:t>
            </a:r>
            <a:r>
              <a:rPr lang="pt-BR">
                <a:solidFill>
                  <a:schemeClr val="bg1"/>
                </a:solidFill>
              </a:rPr>
              <a:t> (RR= 10,2)</a:t>
            </a:r>
          </a:p>
        </p:txBody>
      </p:sp>
      <p:graphicFrame>
        <p:nvGraphicFramePr>
          <p:cNvPr id="115744" name="Group 32"/>
          <p:cNvGraphicFramePr>
            <a:graphicFrameLocks noGrp="1"/>
          </p:cNvGraphicFramePr>
          <p:nvPr/>
        </p:nvGraphicFramePr>
        <p:xfrm>
          <a:off x="3603625" y="4192588"/>
          <a:ext cx="3705225" cy="548640"/>
        </p:xfrm>
        <a:graphic>
          <a:graphicData uri="http://schemas.openxmlformats.org/drawingml/2006/table">
            <a:tbl>
              <a:tblPr/>
              <a:tblGrid>
                <a:gridCol w="1235075"/>
                <a:gridCol w="1235075"/>
                <a:gridCol w="123507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ea typeface="MS PGothic" pitchFamily="34" charset="-128"/>
                          <a:cs typeface="Times New Roman" pitchFamily="18" charset="0"/>
                          <a:hlinkClick r:id="rId3"/>
                        </a:rPr>
                        <a:t>Significado perinatal do peso da placenta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ea typeface="MS PGothic" pitchFamily="34" charset="-128"/>
                          <a:cs typeface="Times New Roman" pitchFamily="18" charset="0"/>
                          <a:hlinkClick r:id="rId3"/>
                        </a:rPr>
                        <a:t>Paulo R. Margotto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ea typeface="MS PGothic" pitchFamily="34" charset="-128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ea typeface="MS PGothic" pitchFamily="34" charset="-128"/>
                          <a:cs typeface="Times New Roman" pitchFamily="18" charset="0"/>
                        </a:rPr>
                        <a:t>         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46098" name="Picture 14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29400" y="4333875"/>
            <a:ext cx="2667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8" name="Picture 10" descr="slide 3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34238" y="1125538"/>
            <a:ext cx="10509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100" name="Picture 52" descr="Free Full Text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14575" y="4740275"/>
            <a:ext cx="2381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9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Grp="1"/>
          </p:cNvSpPr>
          <p:nvPr>
            <p:ph type="body" idx="4294967295"/>
          </p:nvPr>
        </p:nvSpPr>
        <p:spPr>
          <a:xfrm>
            <a:off x="779463" y="1201738"/>
            <a:ext cx="7958137" cy="5656262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t-BR" smtClean="0"/>
              <a:t>  </a:t>
            </a:r>
            <a:r>
              <a:rPr lang="pt-BR" sz="4100" b="1" smtClean="0">
                <a:solidFill>
                  <a:srgbClr val="FFFF00"/>
                </a:solidFill>
              </a:rPr>
              <a:t>Hiperinsulinismo Neonatal</a:t>
            </a:r>
          </a:p>
          <a:p>
            <a:pPr algn="just" eaLnBrk="1" hangingPunct="1"/>
            <a:r>
              <a:rPr lang="pt-BR" sz="2400" smtClean="0"/>
              <a:t>Semelhante aos recém-nascidos de diabéticas,  às crianças com hiperinsulinismo congênito tem </a:t>
            </a:r>
            <a:r>
              <a:rPr lang="pt-BR" sz="2400" b="1" smtClean="0"/>
              <a:t>excessiva secreção de insulina intrauterina</a:t>
            </a:r>
            <a:r>
              <a:rPr lang="pt-BR" sz="2400" smtClean="0"/>
              <a:t>, são frequentemente grandes para a idade gestacional e apresentam hipoglicemia nos primeiros dias de vida</a:t>
            </a:r>
          </a:p>
          <a:p>
            <a:pPr eaLnBrk="1" hangingPunct="1"/>
            <a:r>
              <a:rPr lang="pt-BR" sz="2400" smtClean="0">
                <a:solidFill>
                  <a:srgbClr val="FFFF00"/>
                </a:solidFill>
              </a:rPr>
              <a:t>Nos  recém-nascidos com hiperinsulinismo congênito  este excesso de secreção de insulina não é devido a hiperglicemia.</a:t>
            </a:r>
            <a:r>
              <a:rPr lang="pt-BR" sz="2400" smtClean="0"/>
              <a:t> </a:t>
            </a:r>
          </a:p>
          <a:p>
            <a:pPr eaLnBrk="1" hangingPunct="1"/>
            <a:r>
              <a:rPr lang="pt-BR" sz="2400" smtClean="0"/>
              <a:t>Em vez disso, </a:t>
            </a:r>
            <a:r>
              <a:rPr lang="pt-BR" sz="2400" smtClean="0">
                <a:solidFill>
                  <a:srgbClr val="FFFF00"/>
                </a:solidFill>
              </a:rPr>
              <a:t>decorre de defeitos genéticos nas vias que regulam a secreção de insulina. </a:t>
            </a:r>
          </a:p>
          <a:p>
            <a:endParaRPr lang="pt-BR" sz="2400" smtClean="0">
              <a:solidFill>
                <a:srgbClr val="FFFF00"/>
              </a:solidFill>
            </a:endParaRPr>
          </a:p>
        </p:txBody>
      </p:sp>
      <p:sp>
        <p:nvSpPr>
          <p:cNvPr id="47107" name="Rectangle 4"/>
          <p:cNvSpPr>
            <a:spLocks noGrp="1"/>
          </p:cNvSpPr>
          <p:nvPr>
            <p:ph type="title" idx="4294967295"/>
          </p:nvPr>
        </p:nvSpPr>
        <p:spPr>
          <a:xfrm>
            <a:off x="779463" y="0"/>
            <a:ext cx="7583487" cy="1044575"/>
          </a:xfrm>
          <a:noFill/>
        </p:spPr>
        <p:txBody>
          <a:bodyPr/>
          <a:lstStyle/>
          <a:p>
            <a:pPr algn="ctr"/>
            <a:r>
              <a:rPr lang="pt-BR" smtClean="0"/>
              <a:t>HIPOGLICEMIA NEONATAL</a:t>
            </a:r>
          </a:p>
        </p:txBody>
      </p:sp>
      <p:sp>
        <p:nvSpPr>
          <p:cNvPr id="47108" name="Rectangle 5"/>
          <p:cNvSpPr>
            <a:spLocks noChangeArrowheads="1"/>
          </p:cNvSpPr>
          <p:nvPr/>
        </p:nvSpPr>
        <p:spPr bwMode="auto">
          <a:xfrm>
            <a:off x="6502400" y="6273800"/>
            <a:ext cx="19034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chemeClr val="bg1"/>
                </a:solidFill>
              </a:rPr>
              <a:t>TingTing Huang, 2013</a:t>
            </a:r>
            <a:endParaRPr lang="pt-BR" sz="1400">
              <a:solidFill>
                <a:schemeClr val="bg1"/>
              </a:solidFill>
            </a:endParaRPr>
          </a:p>
        </p:txBody>
      </p:sp>
      <p:pic>
        <p:nvPicPr>
          <p:cNvPr id="47109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51700" y="590232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>
          <a:xfrm>
            <a:off x="1838325" y="-395288"/>
            <a:ext cx="7583488" cy="1044576"/>
          </a:xfrm>
        </p:spPr>
        <p:txBody>
          <a:bodyPr/>
          <a:lstStyle/>
          <a:p>
            <a:r>
              <a:rPr lang="pt-BR" sz="2800" smtClean="0"/>
              <a:t>      HIPOGLICEMIA NEONATAL</a:t>
            </a:r>
          </a:p>
        </p:txBody>
      </p:sp>
      <p:sp>
        <p:nvSpPr>
          <p:cNvPr id="48131" name="Rectangle 3"/>
          <p:cNvSpPr>
            <a:spLocks noGrp="1"/>
          </p:cNvSpPr>
          <p:nvPr>
            <p:ph type="body" idx="4294967295"/>
          </p:nvPr>
        </p:nvSpPr>
        <p:spPr>
          <a:xfrm>
            <a:off x="615950" y="1112838"/>
            <a:ext cx="8183563" cy="52943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600" smtClean="0"/>
              <a:t>A forma mais comum de hiperinsulinismo congênito é devido a </a:t>
            </a:r>
            <a:r>
              <a:rPr lang="pt-BR" sz="1600" b="1" smtClean="0">
                <a:solidFill>
                  <a:srgbClr val="FFFF00"/>
                </a:solidFill>
              </a:rPr>
              <a:t>mutações nos genes que codificam para a célula-β</a:t>
            </a:r>
            <a:r>
              <a:rPr lang="pt-BR" sz="1600" b="1" smtClean="0"/>
              <a:t> (K</a:t>
            </a:r>
            <a:r>
              <a:rPr lang="pt-BR" sz="1600" b="1" baseline="-25000" smtClean="0"/>
              <a:t>ATP</a:t>
            </a:r>
            <a:r>
              <a:rPr lang="pt-BR" sz="1600" smtClean="0"/>
              <a:t>) do canal de potássio sensível ao ATP composto pelo receptor de sulfoniluréia 1 (SUR1) e </a:t>
            </a:r>
            <a:r>
              <a:rPr lang="pt-BR" sz="1600" smtClean="0">
                <a:solidFill>
                  <a:srgbClr val="FFFF00"/>
                </a:solidFill>
              </a:rPr>
              <a:t>mutação  dos canais de potássio</a:t>
            </a:r>
            <a:r>
              <a:rPr lang="pt-BR" sz="1600" b="1" smtClean="0"/>
              <a:t> (Kir6.2</a:t>
            </a:r>
            <a:r>
              <a:rPr lang="pt-BR" sz="1600" smtClean="0"/>
              <a:t>).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 Estes mutações podem causar doença difusa (na qual todos as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600" smtClean="0"/>
              <a:t>     células-β do pâncreas são afetadas) ou doença focal (em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600" smtClean="0"/>
              <a:t>     que um clone isolado de  células-β hipersecreta insulina )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600" b="1" smtClean="0">
                <a:solidFill>
                  <a:srgbClr val="FFFF00"/>
                </a:solidFill>
              </a:rPr>
              <a:t>Ambas as formas são geralmente resistentes ao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600" b="1" smtClean="0">
                <a:solidFill>
                  <a:srgbClr val="FFFF00"/>
                </a:solidFill>
              </a:rPr>
              <a:t>tratamento com o agonista do canal K</a:t>
            </a:r>
            <a:r>
              <a:rPr lang="pt-BR" sz="1600" b="1" baseline="-25000" smtClean="0">
                <a:solidFill>
                  <a:srgbClr val="FFFF00"/>
                </a:solidFill>
              </a:rPr>
              <a:t>ATP</a:t>
            </a:r>
            <a:r>
              <a:rPr lang="pt-BR" sz="1600" b="1" smtClean="0">
                <a:solidFill>
                  <a:srgbClr val="FFFF00"/>
                </a:solidFill>
              </a:rPr>
              <a:t>,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600" b="1" smtClean="0">
                <a:solidFill>
                  <a:srgbClr val="FFFF00"/>
                </a:solidFill>
              </a:rPr>
              <a:t>diazóxido, e requerem PANCREATECTOMIA.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600" b="1" smtClean="0">
                <a:solidFill>
                  <a:srgbClr val="FFFF00"/>
                </a:solidFill>
              </a:rPr>
              <a:t>(de 68 casos, 58 com pancreatectomia/ 10 sensíveis ao 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600" b="1" smtClean="0">
                <a:solidFill>
                  <a:srgbClr val="FFFF00"/>
                </a:solidFill>
              </a:rPr>
              <a:t>Diazóxido)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600" b="1" smtClean="0">
                <a:solidFill>
                  <a:srgbClr val="FFFF00"/>
                </a:solidFill>
              </a:rPr>
              <a:t>Complicação importante: miocadiopatia hipertrófica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600" b="1" smtClean="0">
                <a:solidFill>
                  <a:srgbClr val="FFFF00"/>
                </a:solidFill>
              </a:rPr>
              <a:t>(o uso de corticosteróide agrava!)</a:t>
            </a:r>
          </a:p>
          <a:p>
            <a:pPr algn="ctr" eaLnBrk="1" hangingPunct="1">
              <a:lnSpc>
                <a:spcPct val="80000"/>
              </a:lnSpc>
            </a:pPr>
            <a:endParaRPr lang="pt-BR" sz="1600" b="1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endParaRPr lang="pt-BR" sz="1600" smtClean="0"/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1838325" y="533400"/>
            <a:ext cx="5167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3200" b="1">
                <a:solidFill>
                  <a:srgbClr val="FFFF00"/>
                </a:solidFill>
              </a:rPr>
              <a:t>Hiperinsulinismo Neonatal</a:t>
            </a:r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6502400" y="6273800"/>
            <a:ext cx="19034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en-US" sz="1400">
                <a:solidFill>
                  <a:schemeClr val="bg1"/>
                </a:solidFill>
              </a:rPr>
              <a:t>TingTing Huang, 2013</a:t>
            </a:r>
            <a:endParaRPr lang="pt-BR" sz="1400">
              <a:solidFill>
                <a:schemeClr val="bg1"/>
              </a:solidFill>
            </a:endParaRPr>
          </a:p>
        </p:txBody>
      </p:sp>
      <p:pic>
        <p:nvPicPr>
          <p:cNvPr id="48134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97738" y="590232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/>
          </p:cNvSpPr>
          <p:nvPr>
            <p:ph type="body" idx="4294967295"/>
          </p:nvPr>
        </p:nvSpPr>
        <p:spPr>
          <a:xfrm>
            <a:off x="779463" y="1463675"/>
            <a:ext cx="7583487" cy="4208463"/>
          </a:xfrm>
        </p:spPr>
        <p:txBody>
          <a:bodyPr/>
          <a:lstStyle/>
          <a:p>
            <a:r>
              <a:rPr lang="pt-BR" smtClean="0"/>
              <a:t>Filan PM, 2006: 4 casos de hipoglicemia repetida e  prolongada, hiperinsulinismo transitório</a:t>
            </a:r>
          </a:p>
          <a:p>
            <a:pPr>
              <a:buFont typeface="Wingdings 2" pitchFamily="18" charset="2"/>
              <a:buNone/>
            </a:pPr>
            <a:r>
              <a:rPr lang="pt-BR" smtClean="0"/>
              <a:t>     </a:t>
            </a:r>
            <a:r>
              <a:rPr lang="pt-BR" sz="3200" b="1" smtClean="0">
                <a:solidFill>
                  <a:srgbClr val="0033CC"/>
                </a:solidFill>
              </a:rPr>
              <a:t>lesão cerebral na região occipital</a:t>
            </a:r>
          </a:p>
          <a:p>
            <a:pPr algn="ctr">
              <a:buFont typeface="Wingdings 2" pitchFamily="18" charset="2"/>
              <a:buNone/>
            </a:pPr>
            <a:r>
              <a:rPr lang="pt-BR" smtClean="0">
                <a:solidFill>
                  <a:srgbClr val="FFFF00"/>
                </a:solidFill>
              </a:rPr>
              <a:t>(</a:t>
            </a:r>
            <a:r>
              <a:rPr lang="pt-BR" b="1" smtClean="0">
                <a:solidFill>
                  <a:srgbClr val="FFFF00"/>
                </a:solidFill>
              </a:rPr>
              <a:t>Durante a hipoglicemia: em contraste com outras regiões cerebrais, corre redução do fluxo sanguíneo na região occipital</a:t>
            </a:r>
            <a:r>
              <a:rPr lang="pt-BR" smtClean="0">
                <a:solidFill>
                  <a:srgbClr val="FFFF00"/>
                </a:solidFill>
              </a:rPr>
              <a:t>)</a:t>
            </a:r>
          </a:p>
          <a:p>
            <a:pPr algn="ctr">
              <a:buFont typeface="Wingdings 2" pitchFamily="18" charset="2"/>
              <a:buNone/>
            </a:pPr>
            <a:r>
              <a:rPr lang="pt-BR" sz="1600" b="1" smtClean="0">
                <a:solidFill>
                  <a:srgbClr val="FFCC00"/>
                </a:solidFill>
              </a:rPr>
              <a:t>Consequências:desabilidade, distúrbio visual, epilepsia (</a:t>
            </a:r>
            <a:r>
              <a:rPr lang="pt-BR" sz="1600" b="1" i="1" smtClean="0">
                <a:solidFill>
                  <a:srgbClr val="FFCC00"/>
                </a:solidFill>
              </a:rPr>
              <a:t>status epilepticus</a:t>
            </a:r>
            <a:r>
              <a:rPr lang="pt-BR" sz="1600" b="1" smtClean="0">
                <a:solidFill>
                  <a:srgbClr val="FFCC00"/>
                </a:solidFill>
              </a:rPr>
              <a:t> na infÂncia:Montassira H,2010      )</a:t>
            </a:r>
          </a:p>
        </p:txBody>
      </p:sp>
      <p:sp>
        <p:nvSpPr>
          <p:cNvPr id="49155" name="Rectangle 4"/>
          <p:cNvSpPr>
            <a:spLocks noGrp="1"/>
          </p:cNvSpPr>
          <p:nvPr>
            <p:ph type="title" idx="4294967295"/>
          </p:nvPr>
        </p:nvSpPr>
        <p:spPr>
          <a:xfrm>
            <a:off x="644525" y="419100"/>
            <a:ext cx="7583488" cy="1044575"/>
          </a:xfrm>
          <a:noFill/>
        </p:spPr>
        <p:txBody>
          <a:bodyPr/>
          <a:lstStyle/>
          <a:p>
            <a:r>
              <a:rPr lang="pt-BR" smtClean="0"/>
              <a:t>      HIPOGLICEMIA NEONATAL</a:t>
            </a:r>
            <a:br>
              <a:rPr lang="pt-BR" smtClean="0"/>
            </a:br>
            <a:r>
              <a:rPr lang="pt-BR" smtClean="0"/>
              <a:t>              </a:t>
            </a:r>
            <a:r>
              <a:rPr lang="pt-BR" smtClean="0">
                <a:solidFill>
                  <a:srgbClr val="FFFF00"/>
                </a:solidFill>
              </a:rPr>
              <a:t>Lesão Cerebral</a:t>
            </a:r>
          </a:p>
        </p:txBody>
      </p:sp>
      <p:sp>
        <p:nvSpPr>
          <p:cNvPr id="49156" name="Line 5"/>
          <p:cNvSpPr>
            <a:spLocks noChangeShapeType="1"/>
          </p:cNvSpPr>
          <p:nvPr/>
        </p:nvSpPr>
        <p:spPr bwMode="auto">
          <a:xfrm>
            <a:off x="779463" y="2398713"/>
            <a:ext cx="517525" cy="558800"/>
          </a:xfrm>
          <a:prstGeom prst="line">
            <a:avLst/>
          </a:prstGeom>
          <a:noFill/>
          <a:ln w="76200">
            <a:solidFill>
              <a:srgbClr val="FF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49157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38875" y="184150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8" name="Picture 2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59538" y="4999038"/>
            <a:ext cx="2684462" cy="185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9" name="Picture 3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999038"/>
            <a:ext cx="2857500" cy="185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60" name="Text Box 31"/>
          <p:cNvSpPr txBox="1">
            <a:spLocks noChangeArrowheads="1"/>
          </p:cNvSpPr>
          <p:nvPr/>
        </p:nvSpPr>
        <p:spPr bwMode="auto">
          <a:xfrm>
            <a:off x="2960688" y="5172075"/>
            <a:ext cx="36337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CC00"/>
                </a:solidFill>
              </a:rPr>
              <a:t>RN com hipoglicemia resistente,</a:t>
            </a:r>
          </a:p>
          <a:p>
            <a:pPr defTabSz="914400"/>
            <a:r>
              <a:rPr lang="pt-BR" b="1">
                <a:solidFill>
                  <a:srgbClr val="FFCC00"/>
                </a:solidFill>
              </a:rPr>
              <a:t>Convulsões de difícil controle</a:t>
            </a:r>
          </a:p>
        </p:txBody>
      </p:sp>
      <p:pic>
        <p:nvPicPr>
          <p:cNvPr id="49161" name="Picture 35" descr="Clique aqui para ver o artigo">
            <a:hlinkClick r:id="rId6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92800" y="4648200"/>
            <a:ext cx="230188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/>
          </p:cNvSpPr>
          <p:nvPr>
            <p:ph type="body" idx="4294967295"/>
          </p:nvPr>
        </p:nvSpPr>
        <p:spPr>
          <a:xfrm>
            <a:off x="779463" y="1463675"/>
            <a:ext cx="7583487" cy="4573588"/>
          </a:xfrm>
        </p:spPr>
        <p:txBody>
          <a:bodyPr/>
          <a:lstStyle/>
          <a:p>
            <a:pPr algn="ctr"/>
            <a:r>
              <a:rPr lang="pt-BR" b="1" smtClean="0"/>
              <a:t>Diferenciação entre lesão cerebRal por hipoglicemia e Encefalopatia hipóxico isquêmica (EHI) </a:t>
            </a:r>
            <a:r>
              <a:rPr lang="en-US" sz="1800" smtClean="0">
                <a:hlinkClick r:id="rId2"/>
              </a:rPr>
              <a:t>Traill Z</a:t>
            </a:r>
            <a:r>
              <a:rPr lang="en-US" sz="1800" smtClean="0"/>
              <a:t>, 1998</a:t>
            </a:r>
            <a:endParaRPr lang="pt-BR" b="1" smtClean="0"/>
          </a:p>
          <a:p>
            <a:r>
              <a:rPr lang="pt-BR" sz="1800" b="1" smtClean="0">
                <a:solidFill>
                  <a:srgbClr val="FFFF00"/>
                </a:solidFill>
              </a:rPr>
              <a:t>Na hipoglicemia</a:t>
            </a:r>
            <a:r>
              <a:rPr lang="pt-BR" sz="1800" smtClean="0"/>
              <a:t> ocorre um predomínio do </a:t>
            </a:r>
            <a:r>
              <a:rPr lang="pt-BR" sz="1800" b="1" smtClean="0">
                <a:solidFill>
                  <a:srgbClr val="FFFF00"/>
                </a:solidFill>
              </a:rPr>
              <a:t>envolvimento occipital</a:t>
            </a:r>
            <a:r>
              <a:rPr lang="pt-BR" sz="1800" smtClean="0"/>
              <a:t> sugerindo que a lesão cerebral hipoglicêmica não é o resultado de isquemia cerebral causada pelas convulsões secundárias. </a:t>
            </a:r>
          </a:p>
          <a:p>
            <a:r>
              <a:rPr lang="pt-BR" sz="1800" b="1" smtClean="0">
                <a:solidFill>
                  <a:srgbClr val="FFFF00"/>
                </a:solidFill>
              </a:rPr>
              <a:t>Na EHI</a:t>
            </a:r>
            <a:r>
              <a:rPr lang="pt-BR" sz="1800" smtClean="0"/>
              <a:t>, o envolvimento predominante são as áreas “</a:t>
            </a:r>
            <a:r>
              <a:rPr lang="pt-BR" sz="1800" i="1" smtClean="0"/>
              <a:t>watershed</a:t>
            </a:r>
            <a:r>
              <a:rPr lang="pt-BR" sz="1800" smtClean="0"/>
              <a:t>” (divisor das águas) parassagitais, envolvendo as </a:t>
            </a:r>
            <a:r>
              <a:rPr lang="pt-BR" sz="1800" b="1" smtClean="0">
                <a:solidFill>
                  <a:srgbClr val="FFFF00"/>
                </a:solidFill>
              </a:rPr>
              <a:t>regiões frontal e parieto-occipital</a:t>
            </a:r>
            <a:r>
              <a:rPr lang="pt-BR" sz="1800" smtClean="0"/>
              <a:t>. Consulte os 2 casos relatados por Traill Z de lesão cerebral por hipoglicemia neonatal severa e prolongada com convulsões.</a:t>
            </a:r>
          </a:p>
          <a:p>
            <a:pPr>
              <a:buFont typeface="Wingdings 2" pitchFamily="18" charset="2"/>
              <a:buNone/>
            </a:pPr>
            <a:r>
              <a:rPr lang="en-US" sz="1800" smtClean="0"/>
              <a:t> </a:t>
            </a:r>
            <a:endParaRPr lang="pt-BR" sz="1800" smtClean="0"/>
          </a:p>
        </p:txBody>
      </p:sp>
      <p:sp>
        <p:nvSpPr>
          <p:cNvPr id="50179" name="Rectangle 4"/>
          <p:cNvSpPr>
            <a:spLocks noGrp="1"/>
          </p:cNvSpPr>
          <p:nvPr>
            <p:ph type="title" idx="4294967295"/>
          </p:nvPr>
        </p:nvSpPr>
        <p:spPr>
          <a:xfrm>
            <a:off x="779463" y="419100"/>
            <a:ext cx="7583487" cy="1044575"/>
          </a:xfrm>
          <a:noFill/>
        </p:spPr>
        <p:txBody>
          <a:bodyPr/>
          <a:lstStyle/>
          <a:p>
            <a:r>
              <a:rPr lang="pt-BR" smtClean="0"/>
              <a:t>      HIPOGLICEMIA NEONATAL</a:t>
            </a:r>
            <a:br>
              <a:rPr lang="pt-BR" smtClean="0"/>
            </a:br>
            <a:r>
              <a:rPr lang="pt-BR" smtClean="0"/>
              <a:t>              </a:t>
            </a:r>
            <a:r>
              <a:rPr lang="pt-BR" b="1" smtClean="0">
                <a:solidFill>
                  <a:srgbClr val="FFFF00"/>
                </a:solidFill>
              </a:rPr>
              <a:t>Lesão Cerebral</a:t>
            </a:r>
          </a:p>
        </p:txBody>
      </p:sp>
      <p:pic>
        <p:nvPicPr>
          <p:cNvPr id="50180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240338"/>
            <a:ext cx="2087563" cy="159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09875" y="5240338"/>
            <a:ext cx="2370138" cy="159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2" name="Text Box 7"/>
          <p:cNvSpPr txBox="1">
            <a:spLocks noChangeArrowheads="1"/>
          </p:cNvSpPr>
          <p:nvPr/>
        </p:nvSpPr>
        <p:spPr bwMode="auto">
          <a:xfrm>
            <a:off x="2138363" y="5656263"/>
            <a:ext cx="657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200">
                <a:solidFill>
                  <a:schemeClr val="bg1"/>
                </a:solidFill>
              </a:rPr>
              <a:t>16 dias</a:t>
            </a:r>
          </a:p>
          <a:p>
            <a:pPr defTabSz="914400"/>
            <a:r>
              <a:rPr lang="pt-BR" sz="1200">
                <a:solidFill>
                  <a:schemeClr val="bg1"/>
                </a:solidFill>
              </a:rPr>
              <a:t>após</a:t>
            </a:r>
          </a:p>
        </p:txBody>
      </p:sp>
      <p:sp>
        <p:nvSpPr>
          <p:cNvPr id="50183" name="Text Box 8"/>
          <p:cNvSpPr txBox="1">
            <a:spLocks noChangeArrowheads="1"/>
          </p:cNvSpPr>
          <p:nvPr/>
        </p:nvSpPr>
        <p:spPr bwMode="auto">
          <a:xfrm>
            <a:off x="5180013" y="5808663"/>
            <a:ext cx="577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>
                <a:solidFill>
                  <a:schemeClr val="bg1"/>
                </a:solidFill>
              </a:rPr>
              <a:t>7 dias</a:t>
            </a:r>
          </a:p>
          <a:p>
            <a:r>
              <a:rPr lang="pt-BR" sz="1200">
                <a:solidFill>
                  <a:schemeClr val="bg1"/>
                </a:solidFill>
              </a:rPr>
              <a:t>após</a:t>
            </a:r>
          </a:p>
        </p:txBody>
      </p:sp>
      <p:pic>
        <p:nvPicPr>
          <p:cNvPr id="50184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0450" y="5240338"/>
            <a:ext cx="2638425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5" name="Text Box 11"/>
          <p:cNvSpPr txBox="1">
            <a:spLocks noChangeArrowheads="1"/>
          </p:cNvSpPr>
          <p:nvPr/>
        </p:nvSpPr>
        <p:spPr bwMode="auto">
          <a:xfrm>
            <a:off x="3128963" y="4806950"/>
            <a:ext cx="2405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                </a:t>
            </a:r>
            <a:r>
              <a:rPr lang="pt-BR" b="1">
                <a:solidFill>
                  <a:srgbClr val="FFFF00"/>
                </a:solidFill>
              </a:rPr>
              <a:t>EHI GRAVE</a:t>
            </a:r>
          </a:p>
        </p:txBody>
      </p:sp>
      <p:sp>
        <p:nvSpPr>
          <p:cNvPr id="50186" name="Text Box 12"/>
          <p:cNvSpPr txBox="1">
            <a:spLocks noChangeArrowheads="1"/>
          </p:cNvSpPr>
          <p:nvPr/>
        </p:nvSpPr>
        <p:spPr bwMode="auto">
          <a:xfrm>
            <a:off x="5087938" y="6265863"/>
            <a:ext cx="1077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sz="1200">
                <a:solidFill>
                  <a:schemeClr val="bg1"/>
                </a:solidFill>
              </a:rPr>
              <a:t>Margotto,PR,</a:t>
            </a:r>
          </a:p>
          <a:p>
            <a:pPr algn="ctr" defTabSz="914400"/>
            <a:r>
              <a:rPr lang="pt-BR" sz="1200">
                <a:solidFill>
                  <a:schemeClr val="bg1"/>
                </a:solidFill>
              </a:rPr>
              <a:t>2016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no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882650" y="1323975"/>
            <a:ext cx="6799263" cy="5099050"/>
          </a:xfrm>
          <a:noFill/>
        </p:spPr>
      </p:pic>
      <p:sp>
        <p:nvSpPr>
          <p:cNvPr id="51203" name="Rectangle 3"/>
          <p:cNvSpPr>
            <a:spLocks noGrp="1"/>
          </p:cNvSpPr>
          <p:nvPr>
            <p:ph type="title" idx="4294967295"/>
          </p:nvPr>
        </p:nvSpPr>
        <p:spPr>
          <a:xfrm>
            <a:off x="1308100" y="279400"/>
            <a:ext cx="7583488" cy="1044575"/>
          </a:xfrm>
          <a:noFill/>
        </p:spPr>
        <p:txBody>
          <a:bodyPr/>
          <a:lstStyle/>
          <a:p>
            <a:r>
              <a:rPr lang="pt-BR" smtClean="0"/>
              <a:t>HIPOGLICEMIA NEONATAL</a:t>
            </a:r>
          </a:p>
        </p:txBody>
      </p:sp>
      <p:sp>
        <p:nvSpPr>
          <p:cNvPr id="51204" name="Oval 4"/>
          <p:cNvSpPr>
            <a:spLocks noChangeArrowheads="1"/>
          </p:cNvSpPr>
          <p:nvPr/>
        </p:nvSpPr>
        <p:spPr bwMode="auto">
          <a:xfrm>
            <a:off x="2112963" y="1482725"/>
            <a:ext cx="4389437" cy="1158875"/>
          </a:xfrm>
          <a:prstGeom prst="ellipse">
            <a:avLst/>
          </a:prstGeom>
          <a:solidFill>
            <a:srgbClr val="FFFF00"/>
          </a:solidFill>
          <a:ln w="952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 sz="4000"/>
              <a:t>TRATAMENTO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Digitalizar00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260350"/>
            <a:ext cx="4865688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Line 2"/>
          <p:cNvSpPr>
            <a:spLocks noChangeShapeType="1"/>
          </p:cNvSpPr>
          <p:nvPr/>
        </p:nvSpPr>
        <p:spPr bwMode="auto">
          <a:xfrm>
            <a:off x="3419475" y="1557338"/>
            <a:ext cx="2665413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3251" name="Line 3"/>
          <p:cNvSpPr>
            <a:spLocks noChangeShapeType="1"/>
          </p:cNvSpPr>
          <p:nvPr/>
        </p:nvSpPr>
        <p:spPr bwMode="auto">
          <a:xfrm>
            <a:off x="900113" y="2133600"/>
            <a:ext cx="374332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3252" name="Line 4"/>
          <p:cNvSpPr>
            <a:spLocks noChangeShapeType="1"/>
          </p:cNvSpPr>
          <p:nvPr/>
        </p:nvSpPr>
        <p:spPr bwMode="auto">
          <a:xfrm>
            <a:off x="6588125" y="3284538"/>
            <a:ext cx="158432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3253" name="Line 5"/>
          <p:cNvSpPr>
            <a:spLocks noChangeShapeType="1"/>
          </p:cNvSpPr>
          <p:nvPr/>
        </p:nvSpPr>
        <p:spPr bwMode="auto">
          <a:xfrm>
            <a:off x="971550" y="4868863"/>
            <a:ext cx="266382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53254" name="Picture 6" descr="ty78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5963" y="884238"/>
            <a:ext cx="7569200" cy="542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5" name="Line 7"/>
          <p:cNvSpPr>
            <a:spLocks noChangeShapeType="1"/>
          </p:cNvSpPr>
          <p:nvPr/>
        </p:nvSpPr>
        <p:spPr bwMode="auto">
          <a:xfrm flipV="1">
            <a:off x="900113" y="2349500"/>
            <a:ext cx="360045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3256" name="Line 8"/>
          <p:cNvSpPr>
            <a:spLocks noChangeShapeType="1"/>
          </p:cNvSpPr>
          <p:nvPr/>
        </p:nvSpPr>
        <p:spPr bwMode="auto">
          <a:xfrm>
            <a:off x="3348038" y="1844675"/>
            <a:ext cx="273685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3257" name="Line 9"/>
          <p:cNvSpPr>
            <a:spLocks noChangeShapeType="1"/>
          </p:cNvSpPr>
          <p:nvPr/>
        </p:nvSpPr>
        <p:spPr bwMode="auto">
          <a:xfrm>
            <a:off x="5795963" y="4508500"/>
            <a:ext cx="223202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3258" name="Line 10"/>
          <p:cNvSpPr>
            <a:spLocks noChangeShapeType="1"/>
          </p:cNvSpPr>
          <p:nvPr/>
        </p:nvSpPr>
        <p:spPr bwMode="auto">
          <a:xfrm>
            <a:off x="1692275" y="5084763"/>
            <a:ext cx="1871663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3259" name="Line 11"/>
          <p:cNvSpPr>
            <a:spLocks noChangeShapeType="1"/>
          </p:cNvSpPr>
          <p:nvPr/>
        </p:nvSpPr>
        <p:spPr bwMode="auto">
          <a:xfrm>
            <a:off x="900113" y="5589588"/>
            <a:ext cx="525621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3260" name="Rectangle 12"/>
          <p:cNvSpPr>
            <a:spLocks noGrp="1"/>
          </p:cNvSpPr>
          <p:nvPr>
            <p:ph type="title" idx="4294967295"/>
          </p:nvPr>
        </p:nvSpPr>
        <p:spPr>
          <a:xfrm>
            <a:off x="1308100" y="-141288"/>
            <a:ext cx="7583488" cy="1044576"/>
          </a:xfrm>
          <a:noFill/>
        </p:spPr>
        <p:txBody>
          <a:bodyPr/>
          <a:lstStyle/>
          <a:p>
            <a:r>
              <a:rPr lang="pt-BR" smtClean="0"/>
              <a:t>HIPOGLICEMIA NEONATAL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Line 2"/>
          <p:cNvSpPr>
            <a:spLocks noChangeShapeType="1"/>
          </p:cNvSpPr>
          <p:nvPr/>
        </p:nvSpPr>
        <p:spPr bwMode="auto">
          <a:xfrm>
            <a:off x="971550" y="1268413"/>
            <a:ext cx="7777163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4275" name="Line 3"/>
          <p:cNvSpPr>
            <a:spLocks noChangeShapeType="1"/>
          </p:cNvSpPr>
          <p:nvPr/>
        </p:nvSpPr>
        <p:spPr bwMode="auto">
          <a:xfrm>
            <a:off x="684213" y="1773238"/>
            <a:ext cx="7991475" cy="7143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4276" name="Line 4"/>
          <p:cNvSpPr>
            <a:spLocks noChangeShapeType="1"/>
          </p:cNvSpPr>
          <p:nvPr/>
        </p:nvSpPr>
        <p:spPr bwMode="auto">
          <a:xfrm>
            <a:off x="684213" y="2349500"/>
            <a:ext cx="7920037" cy="7143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4277" name="Line 5"/>
          <p:cNvSpPr>
            <a:spLocks noChangeShapeType="1"/>
          </p:cNvSpPr>
          <p:nvPr/>
        </p:nvSpPr>
        <p:spPr bwMode="auto">
          <a:xfrm>
            <a:off x="611188" y="2852738"/>
            <a:ext cx="3024187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4278" name="Line 6"/>
          <p:cNvSpPr>
            <a:spLocks noChangeShapeType="1"/>
          </p:cNvSpPr>
          <p:nvPr/>
        </p:nvSpPr>
        <p:spPr bwMode="auto">
          <a:xfrm>
            <a:off x="6948488" y="2924175"/>
            <a:ext cx="172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4279" name="Line 7"/>
          <p:cNvSpPr>
            <a:spLocks noChangeShapeType="1"/>
          </p:cNvSpPr>
          <p:nvPr/>
        </p:nvSpPr>
        <p:spPr bwMode="auto">
          <a:xfrm>
            <a:off x="684213" y="3357563"/>
            <a:ext cx="7991475" cy="7143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4280" name="Line 8"/>
          <p:cNvSpPr>
            <a:spLocks noChangeShapeType="1"/>
          </p:cNvSpPr>
          <p:nvPr/>
        </p:nvSpPr>
        <p:spPr bwMode="auto">
          <a:xfrm>
            <a:off x="611188" y="4437063"/>
            <a:ext cx="865187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54281" name="Picture 9" descr="hyuz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9575" y="1268413"/>
            <a:ext cx="8266113" cy="527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82" name="Line 10"/>
          <p:cNvSpPr>
            <a:spLocks noChangeShapeType="1"/>
          </p:cNvSpPr>
          <p:nvPr/>
        </p:nvSpPr>
        <p:spPr bwMode="auto">
          <a:xfrm>
            <a:off x="1258888" y="1268413"/>
            <a:ext cx="73453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4283" name="Line 11"/>
          <p:cNvSpPr>
            <a:spLocks noChangeShapeType="1"/>
          </p:cNvSpPr>
          <p:nvPr/>
        </p:nvSpPr>
        <p:spPr bwMode="auto">
          <a:xfrm>
            <a:off x="539750" y="1700213"/>
            <a:ext cx="7920038" cy="730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4284" name="Line 12"/>
          <p:cNvSpPr>
            <a:spLocks noChangeShapeType="1"/>
          </p:cNvSpPr>
          <p:nvPr/>
        </p:nvSpPr>
        <p:spPr bwMode="auto">
          <a:xfrm>
            <a:off x="611188" y="2349500"/>
            <a:ext cx="792162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4285" name="Line 13"/>
          <p:cNvSpPr>
            <a:spLocks noChangeShapeType="1"/>
          </p:cNvSpPr>
          <p:nvPr/>
        </p:nvSpPr>
        <p:spPr bwMode="auto">
          <a:xfrm>
            <a:off x="539750" y="2852738"/>
            <a:ext cx="287972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4286" name="Line 14"/>
          <p:cNvSpPr>
            <a:spLocks noChangeShapeType="1"/>
          </p:cNvSpPr>
          <p:nvPr/>
        </p:nvSpPr>
        <p:spPr bwMode="auto">
          <a:xfrm>
            <a:off x="6227763" y="3429000"/>
            <a:ext cx="230505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4287" name="Line 15"/>
          <p:cNvSpPr>
            <a:spLocks noChangeShapeType="1"/>
          </p:cNvSpPr>
          <p:nvPr/>
        </p:nvSpPr>
        <p:spPr bwMode="auto">
          <a:xfrm>
            <a:off x="611188" y="3933825"/>
            <a:ext cx="115252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4288" name="Rectangle 16"/>
          <p:cNvSpPr>
            <a:spLocks noGrp="1"/>
          </p:cNvSpPr>
          <p:nvPr>
            <p:ph type="title" idx="4294967295"/>
          </p:nvPr>
        </p:nvSpPr>
        <p:spPr>
          <a:xfrm>
            <a:off x="1258888" y="0"/>
            <a:ext cx="7583487" cy="1044575"/>
          </a:xfrm>
          <a:noFill/>
        </p:spPr>
        <p:txBody>
          <a:bodyPr/>
          <a:lstStyle/>
          <a:p>
            <a:r>
              <a:rPr lang="pt-BR" smtClean="0"/>
              <a:t>HIPOGLICEMIA NEONATAL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ChangeArrowheads="1"/>
          </p:cNvSpPr>
          <p:nvPr/>
        </p:nvSpPr>
        <p:spPr bwMode="auto">
          <a:xfrm>
            <a:off x="250825" y="554038"/>
            <a:ext cx="8580438" cy="495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152352" bIns="38088" anchor="ctr">
            <a:spAutoFit/>
          </a:bodyPr>
          <a:lstStyle/>
          <a:p>
            <a:pPr indent="449263" algn="ctr" defTabSz="914400"/>
            <a:r>
              <a:rPr lang="pt-BR" sz="2800" b="1">
                <a:solidFill>
                  <a:srgbClr val="FFFF00"/>
                </a:solidFill>
                <a:latin typeface="Arial Narrow" pitchFamily="34" charset="0"/>
              </a:rPr>
              <a:t>TRATAMENTO</a:t>
            </a:r>
          </a:p>
          <a:p>
            <a:pPr indent="449263" defTabSz="914400"/>
            <a:r>
              <a:rPr lang="pt-BR" sz="2800" b="1">
                <a:solidFill>
                  <a:srgbClr val="FFFF00"/>
                </a:solidFill>
                <a:latin typeface="Arial Narrow" pitchFamily="34" charset="0"/>
              </a:rPr>
              <a:t>-SINTOMÁTICO</a:t>
            </a:r>
          </a:p>
          <a:p>
            <a:pPr indent="449263" algn="ctr" defTabSz="914400"/>
            <a:endParaRPr lang="pt-BR" sz="2800" b="1">
              <a:solidFill>
                <a:srgbClr val="FFFF00"/>
              </a:solidFill>
              <a:latin typeface="Arial Narrow" pitchFamily="34" charset="0"/>
            </a:endParaRPr>
          </a:p>
          <a:p>
            <a:pPr indent="449263" defTabSz="914400">
              <a:lnSpc>
                <a:spcPct val="130000"/>
              </a:lnSpc>
              <a:buFontTx/>
              <a:buChar char="•"/>
            </a:pPr>
            <a:r>
              <a:rPr lang="pt-BR" sz="280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Push (</a:t>
            </a:r>
            <a:r>
              <a:rPr lang="pt-BR" sz="2400">
                <a:solidFill>
                  <a:srgbClr val="FF0000"/>
                </a:solidFill>
                <a:latin typeface="Arial Narrow" pitchFamily="34" charset="0"/>
              </a:rPr>
              <a:t>clínica :</a:t>
            </a:r>
            <a:r>
              <a:rPr lang="pt-BR" sz="2800">
                <a:solidFill>
                  <a:srgbClr val="FF0000"/>
                </a:solidFill>
                <a:latin typeface="Arial Narrow" pitchFamily="34" charset="0"/>
              </a:rPr>
              <a:t>convulsão</a:t>
            </a:r>
            <a:r>
              <a:rPr lang="pt-BR" sz="2400">
                <a:solidFill>
                  <a:srgbClr val="FF0000"/>
                </a:solidFill>
                <a:latin typeface="Arial Narrow" pitchFamily="34" charset="0"/>
              </a:rPr>
              <a:t>; apnéia)</a:t>
            </a: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: 200 mg/Kg de Glicose em 1 minuto, que é igual a 2 ml de Glicose a 10% diluído em água destilada.Usar uma linha venosa segura.</a:t>
            </a:r>
          </a:p>
          <a:p>
            <a:pPr indent="449263" defTabSz="914400">
              <a:lnSpc>
                <a:spcPct val="130000"/>
              </a:lnSpc>
              <a:buFontTx/>
              <a:buChar char="•"/>
            </a:pP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 Manutenção: com Glicose a 10%</a:t>
            </a:r>
          </a:p>
          <a:p>
            <a:pPr indent="449263" defTabSz="914400">
              <a:lnSpc>
                <a:spcPct val="130000"/>
              </a:lnSpc>
            </a:pP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                           </a:t>
            </a:r>
            <a:r>
              <a:rPr lang="pt-BR" sz="2400">
                <a:solidFill>
                  <a:srgbClr val="FFFF00"/>
                </a:solidFill>
                <a:latin typeface="Arial Narrow" pitchFamily="34" charset="0"/>
              </a:rPr>
              <a:t>5 a 8 mg/Kg/min</a:t>
            </a: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:  </a:t>
            </a:r>
          </a:p>
          <a:p>
            <a:pPr indent="449263" defTabSz="914400">
              <a:lnSpc>
                <a:spcPct val="130000"/>
              </a:lnSpc>
              <a:buFontTx/>
              <a:buChar char="•"/>
            </a:pP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 0,05 a 0,08 X peso (Kg) X 1440 = quantidade de ml de glicose a 10%  que deverá correr em 24 horas</a:t>
            </a:r>
            <a:r>
              <a:rPr lang="pt-BR" sz="2800">
                <a:solidFill>
                  <a:schemeClr val="bg1"/>
                </a:solidFill>
                <a:latin typeface="Arial Narrow" pitchFamily="34" charset="0"/>
              </a:rPr>
              <a:t>.</a:t>
            </a:r>
          </a:p>
        </p:txBody>
      </p:sp>
      <p:pic>
        <p:nvPicPr>
          <p:cNvPr id="55299" name="Picture 3" descr="hibiscus2"/>
          <p:cNvPicPr>
            <a:picLocks noChangeAspect="1" noChangeArrowheads="1"/>
          </p:cNvPicPr>
          <p:nvPr/>
        </p:nvPicPr>
        <p:blipFill>
          <a:blip r:embed="rId2">
            <a:lum bright="-6000" contrast="8000"/>
          </a:blip>
          <a:srcRect/>
          <a:stretch>
            <a:fillRect/>
          </a:stretch>
        </p:blipFill>
        <p:spPr bwMode="auto">
          <a:xfrm>
            <a:off x="6707188" y="5084763"/>
            <a:ext cx="2124075" cy="159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Rectangle 7"/>
          <p:cNvSpPr>
            <a:spLocks/>
          </p:cNvSpPr>
          <p:nvPr/>
        </p:nvSpPr>
        <p:spPr bwMode="auto">
          <a:xfrm>
            <a:off x="1381125" y="-395288"/>
            <a:ext cx="7583488" cy="104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 eaLnBrk="0" hangingPunct="0"/>
            <a:r>
              <a:rPr lang="pt-BR" sz="2800">
                <a:solidFill>
                  <a:schemeClr val="bg1"/>
                </a:solidFill>
              </a:rPr>
              <a:t>      HIPOGLICEMIA NEONATAL</a:t>
            </a:r>
          </a:p>
        </p:txBody>
      </p:sp>
      <p:sp>
        <p:nvSpPr>
          <p:cNvPr id="55301" name="Text Box 8"/>
          <p:cNvSpPr txBox="1">
            <a:spLocks noChangeArrowheads="1"/>
          </p:cNvSpPr>
          <p:nvPr/>
        </p:nvSpPr>
        <p:spPr bwMode="auto">
          <a:xfrm>
            <a:off x="203200" y="6254750"/>
            <a:ext cx="62626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bg1"/>
                </a:solidFill>
              </a:rPr>
              <a:t>Margotto, PR. Assistência ao Recém-Nascido de Risco, 2013</a:t>
            </a:r>
          </a:p>
        </p:txBody>
      </p:sp>
      <p:sp>
        <p:nvSpPr>
          <p:cNvPr id="55302" name="Rectangle 9"/>
          <p:cNvSpPr>
            <a:spLocks noChangeArrowheads="1"/>
          </p:cNvSpPr>
          <p:nvPr/>
        </p:nvSpPr>
        <p:spPr bwMode="auto">
          <a:xfrm>
            <a:off x="250825" y="5888038"/>
            <a:ext cx="27924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chemeClr val="bg1"/>
                </a:solidFill>
              </a:rPr>
              <a:t>Jain A,2008; Ray W,2004</a:t>
            </a:r>
            <a:r>
              <a:rPr lang="pt-BR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5303" name="Rectangle 10"/>
          <p:cNvSpPr>
            <a:spLocks noChangeArrowheads="1"/>
          </p:cNvSpPr>
          <p:nvPr/>
        </p:nvSpPr>
        <p:spPr bwMode="auto">
          <a:xfrm>
            <a:off x="5026025" y="3313113"/>
            <a:ext cx="1449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chemeClr val="bg1"/>
                </a:solidFill>
              </a:rPr>
              <a:t>Ray W, 2004</a:t>
            </a:r>
          </a:p>
        </p:txBody>
      </p:sp>
      <p:pic>
        <p:nvPicPr>
          <p:cNvPr id="55304" name="Picture 11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6013" y="59070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5" name="Picture 12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40363" y="59070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6" name="Picture 13" descr="Clique aqui para ver o artigo">
            <a:hlinkClick r:id="rId6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65888" y="3332163"/>
            <a:ext cx="357187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188913" y="5619750"/>
            <a:ext cx="895508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>
                <a:solidFill>
                  <a:schemeClr val="bg1"/>
                </a:solidFill>
                <a:latin typeface="Arial" pitchFamily="34" charset="0"/>
                <a:hlinkClick r:id="rId2"/>
              </a:rPr>
              <a:t>Lilien LD, Pildes RS, Srinivasan G, Voora S, Yeh TF.</a:t>
            </a:r>
          </a:p>
          <a:p>
            <a:pPr algn="ctr"/>
            <a:r>
              <a:rPr lang="pt-BR" sz="1400">
                <a:solidFill>
                  <a:schemeClr val="bg1"/>
                </a:solidFill>
                <a:latin typeface="Arial" pitchFamily="34" charset="0"/>
                <a:hlinkClick r:id="rId2"/>
              </a:rPr>
              <a:t> </a:t>
            </a:r>
            <a:r>
              <a:rPr lang="pt-BR" sz="1400">
                <a:solidFill>
                  <a:schemeClr val="bg1"/>
                </a:solidFill>
                <a:latin typeface="Arial" pitchFamily="34" charset="0"/>
              </a:rPr>
              <a:t> </a:t>
            </a:r>
          </a:p>
          <a:p>
            <a:pPr algn="ctr"/>
            <a:r>
              <a:rPr lang="pt-BR" sz="1400">
                <a:solidFill>
                  <a:schemeClr val="bg1"/>
                </a:solidFill>
                <a:latin typeface="Arial" pitchFamily="34" charset="0"/>
              </a:rPr>
              <a:t>Treatment of neonatal hypoglycemia with minibolus and intravenous glucose infusion.</a:t>
            </a:r>
          </a:p>
          <a:p>
            <a:pPr algn="ctr"/>
            <a:r>
              <a:rPr lang="pt-BR" sz="1400">
                <a:solidFill>
                  <a:schemeClr val="bg1"/>
                </a:solidFill>
                <a:latin typeface="Arial" pitchFamily="34" charset="0"/>
              </a:rPr>
              <a:t>J Pediatr. 1980 Aug;97(2):295-8.</a:t>
            </a:r>
          </a:p>
        </p:txBody>
      </p:sp>
      <p:pic>
        <p:nvPicPr>
          <p:cNvPr id="56323" name="Picture 3" descr="lop12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90725" y="1055688"/>
            <a:ext cx="5216525" cy="4564062"/>
          </a:xfrm>
          <a:prstGeom prst="rect">
            <a:avLst/>
          </a:prstGeom>
          <a:noFill/>
          <a:ln w="3810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56324" name="Rectangle 4"/>
          <p:cNvSpPr>
            <a:spLocks/>
          </p:cNvSpPr>
          <p:nvPr/>
        </p:nvSpPr>
        <p:spPr bwMode="auto">
          <a:xfrm>
            <a:off x="1381125" y="0"/>
            <a:ext cx="7583488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 eaLnBrk="0" hangingPunct="0"/>
            <a:r>
              <a:rPr lang="pt-BR" sz="2800">
                <a:solidFill>
                  <a:schemeClr val="bg1"/>
                </a:solidFill>
              </a:rPr>
              <a:t>      HIPOGLICEMIA NEONATAL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250825" y="331788"/>
            <a:ext cx="8893175" cy="62626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tIns="152352" bIns="38088" anchor="ctr">
            <a:spAutoFit/>
          </a:bodyPr>
          <a:lstStyle/>
          <a:p>
            <a:pPr indent="449263" algn="ctr" defTabSz="914400">
              <a:lnSpc>
                <a:spcPct val="110000"/>
              </a:lnSpc>
            </a:pPr>
            <a:endParaRPr lang="pt-BR" sz="2600">
              <a:solidFill>
                <a:srgbClr val="FF9933"/>
              </a:solidFill>
              <a:latin typeface="Arial Narrow" pitchFamily="34" charset="0"/>
            </a:endParaRPr>
          </a:p>
          <a:p>
            <a:pPr indent="449263" defTabSz="914400">
              <a:lnSpc>
                <a:spcPct val="110000"/>
              </a:lnSpc>
              <a:buFontTx/>
              <a:buChar char="•"/>
            </a:pPr>
            <a:r>
              <a:rPr lang="pt-BR" sz="260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pt-BR" sz="2000">
                <a:solidFill>
                  <a:schemeClr val="bg1"/>
                </a:solidFill>
                <a:latin typeface="Arial Narrow" pitchFamily="34" charset="0"/>
              </a:rPr>
              <a:t>TIG  4-8 mg/Kg/min em RN prematuro: 4-6mg/Kg/min</a:t>
            </a:r>
          </a:p>
          <a:p>
            <a:pPr indent="449263" defTabSz="914400">
              <a:lnSpc>
                <a:spcPct val="110000"/>
              </a:lnSpc>
              <a:buFontTx/>
              <a:buChar char="•"/>
            </a:pPr>
            <a:r>
              <a:rPr lang="pt-BR" sz="2000">
                <a:solidFill>
                  <a:schemeClr val="bg1"/>
                </a:solidFill>
                <a:latin typeface="Arial Narrow" pitchFamily="34" charset="0"/>
              </a:rPr>
              <a:t> Reduzir os gastos energéticos (tratar a septicemia, corrigir a acidose, propiciar  ambiente térmico neutro).</a:t>
            </a:r>
          </a:p>
          <a:p>
            <a:pPr indent="449263" defTabSz="914400">
              <a:lnSpc>
                <a:spcPct val="110000"/>
              </a:lnSpc>
              <a:buFontTx/>
              <a:buChar char="•"/>
            </a:pP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 Se a glicemia persistir menor que 50 mg%, </a:t>
            </a:r>
            <a:r>
              <a:rPr lang="pt-BR" sz="2400">
                <a:solidFill>
                  <a:srgbClr val="FF9933"/>
                </a:solidFill>
                <a:latin typeface="Arial Narrow" pitchFamily="34" charset="0"/>
              </a:rPr>
              <a:t>24-36 após</a:t>
            </a: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, introduzir</a:t>
            </a:r>
          </a:p>
          <a:p>
            <a:pPr indent="449263" defTabSz="914400">
              <a:lnSpc>
                <a:spcPct val="110000"/>
              </a:lnSpc>
            </a:pP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  </a:t>
            </a:r>
            <a:r>
              <a:rPr lang="pt-BR" sz="2400" b="1">
                <a:solidFill>
                  <a:srgbClr val="FFFF00"/>
                </a:solidFill>
                <a:latin typeface="Arial Narrow" pitchFamily="34" charset="0"/>
              </a:rPr>
              <a:t>Hidrocortisona( indução das enzimas gliconeogênicas)</a:t>
            </a:r>
          </a:p>
          <a:p>
            <a:pPr indent="449263" defTabSz="914400">
              <a:lnSpc>
                <a:spcPct val="110000"/>
              </a:lnSpc>
            </a:pP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 na dose de  10-15mg/kg/dia –12/12 horas, EV, durante 2 a 3 dias ou</a:t>
            </a:r>
          </a:p>
          <a:p>
            <a:pPr indent="449263" defTabSz="914400">
              <a:lnSpc>
                <a:spcPct val="110000"/>
              </a:lnSpc>
            </a:pPr>
            <a:r>
              <a:rPr lang="pt-BR" sz="2400">
                <a:solidFill>
                  <a:srgbClr val="FF9933"/>
                </a:solidFill>
                <a:latin typeface="Arial Narrow" pitchFamily="34" charset="0"/>
              </a:rPr>
              <a:t>   </a:t>
            </a:r>
            <a:r>
              <a:rPr lang="pt-BR" sz="2400" b="1">
                <a:solidFill>
                  <a:srgbClr val="FFFF00"/>
                </a:solidFill>
                <a:latin typeface="Arial Narrow" pitchFamily="34" charset="0"/>
              </a:rPr>
              <a:t>Prednisona </a:t>
            </a:r>
            <a:r>
              <a:rPr lang="pt-BR" sz="2400">
                <a:solidFill>
                  <a:srgbClr val="FF9933"/>
                </a:solidFill>
                <a:latin typeface="Arial Narrow" pitchFamily="34" charset="0"/>
              </a:rPr>
              <a:t>:</a:t>
            </a: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 2 mg/kg/dia – VO,</a:t>
            </a:r>
            <a:r>
              <a:rPr lang="pt-BR" sz="2400" b="1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podendo ser suspenso abruptamente</a:t>
            </a:r>
          </a:p>
          <a:p>
            <a:pPr indent="449263" defTabSz="914400">
              <a:lnSpc>
                <a:spcPct val="110000"/>
              </a:lnSpc>
            </a:pPr>
            <a:r>
              <a:rPr lang="pt-BR">
                <a:solidFill>
                  <a:srgbClr val="FF9933"/>
                </a:solidFill>
                <a:latin typeface="Arial Narrow" pitchFamily="34" charset="0"/>
              </a:rPr>
              <a:t>  </a:t>
            </a:r>
            <a:r>
              <a:rPr lang="pt-BR" b="1">
                <a:solidFill>
                  <a:srgbClr val="FFFF00"/>
                </a:solidFill>
                <a:latin typeface="Arial Narrow" pitchFamily="34" charset="0"/>
              </a:rPr>
              <a:t>GLUCACON</a:t>
            </a:r>
            <a:r>
              <a:rPr lang="pt-BR">
                <a:solidFill>
                  <a:schemeClr val="bg1"/>
                </a:solidFill>
                <a:latin typeface="Arial Narrow" pitchFamily="34" charset="0"/>
              </a:rPr>
              <a:t>:  </a:t>
            </a:r>
            <a:r>
              <a:rPr lang="pt-BR" b="1">
                <a:solidFill>
                  <a:schemeClr val="folHlink"/>
                </a:solidFill>
                <a:latin typeface="Arial" pitchFamily="34" charset="0"/>
              </a:rPr>
              <a:t>estimula a glicogenólise. A glicose  pode sobir muito rapidamente com aumento da produção de insulina e o</a:t>
            </a:r>
            <a:r>
              <a:rPr lang="pt-BR">
                <a:latin typeface="Arial" pitchFamily="34" charset="0"/>
              </a:rPr>
              <a:t> </a:t>
            </a:r>
            <a:r>
              <a:rPr lang="pt-BR" b="1">
                <a:solidFill>
                  <a:schemeClr val="folHlink"/>
                </a:solidFill>
                <a:latin typeface="Arial" pitchFamily="34" charset="0"/>
              </a:rPr>
              <a:t>problema não se</a:t>
            </a:r>
            <a:r>
              <a:rPr lang="pt-BR">
                <a:latin typeface="Arial" pitchFamily="34" charset="0"/>
              </a:rPr>
              <a:t> </a:t>
            </a:r>
            <a:r>
              <a:rPr lang="pt-BR" b="1">
                <a:solidFill>
                  <a:schemeClr val="folHlink"/>
                </a:solidFill>
                <a:latin typeface="Arial" pitchFamily="34" charset="0"/>
              </a:rPr>
              <a:t>resolve. Risco de hiponatremia e trombocitopenia</a:t>
            </a:r>
            <a:endParaRPr lang="pt-BR" b="1">
              <a:solidFill>
                <a:schemeClr val="folHlink"/>
              </a:solidFill>
              <a:latin typeface="Arial Narrow" pitchFamily="34" charset="0"/>
            </a:endParaRPr>
          </a:p>
          <a:p>
            <a:pPr indent="449263" defTabSz="914400">
              <a:lnSpc>
                <a:spcPct val="110000"/>
              </a:lnSpc>
              <a:buFontTx/>
              <a:buChar char="•"/>
            </a:pP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  Persistindo  a hipoglicemia : </a:t>
            </a:r>
            <a:r>
              <a:rPr lang="pt-BR" sz="2400" b="1">
                <a:solidFill>
                  <a:srgbClr val="FFFF00"/>
                </a:solidFill>
                <a:latin typeface="Arial Narrow" pitchFamily="34" charset="0"/>
              </a:rPr>
              <a:t>Diazóxido</a:t>
            </a:r>
          </a:p>
          <a:p>
            <a:pPr indent="449263" defTabSz="914400">
              <a:lnSpc>
                <a:spcPct val="110000"/>
              </a:lnSpc>
            </a:pP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       10 – 15mg/kg/dia – VO – 8/8 h (suprime a sec. pancreática de insulina)-não resolvendo: somatostatina de ação prolongada-pancreatectomia (total / parcial)</a:t>
            </a:r>
          </a:p>
          <a:p>
            <a:pPr indent="449263" defTabSz="914400">
              <a:lnSpc>
                <a:spcPct val="110000"/>
              </a:lnSpc>
              <a:buFontTx/>
              <a:buChar char="•"/>
            </a:pPr>
            <a:r>
              <a:rPr lang="pt-BR" sz="2400">
                <a:solidFill>
                  <a:schemeClr val="bg1"/>
                </a:solidFill>
                <a:latin typeface="Arial Narrow" pitchFamily="34" charset="0"/>
              </a:rPr>
              <a:t> Hipoglicemia persistente: Nutrição parenteral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5905500" y="6237288"/>
            <a:ext cx="32337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solidFill>
                  <a:schemeClr val="bg1"/>
                </a:solidFill>
                <a:latin typeface="Arial" pitchFamily="34" charset="0"/>
              </a:rPr>
              <a:t>Ray W, 2004       ; Belik, 2001</a:t>
            </a:r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5905500" y="5932488"/>
            <a:ext cx="10033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400">
                <a:solidFill>
                  <a:schemeClr val="bg1"/>
                </a:solidFill>
              </a:rPr>
              <a:t>Jain, 2008</a:t>
            </a:r>
          </a:p>
        </p:txBody>
      </p:sp>
      <p:sp>
        <p:nvSpPr>
          <p:cNvPr id="57349" name="Rectangle 5"/>
          <p:cNvSpPr>
            <a:spLocks/>
          </p:cNvSpPr>
          <p:nvPr/>
        </p:nvSpPr>
        <p:spPr bwMode="auto">
          <a:xfrm>
            <a:off x="741363" y="0"/>
            <a:ext cx="7583487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 eaLnBrk="0" hangingPunct="0"/>
            <a:r>
              <a:rPr lang="pt-BR" sz="2800">
                <a:solidFill>
                  <a:schemeClr val="bg1"/>
                </a:solidFill>
              </a:rPr>
              <a:t>      </a:t>
            </a:r>
            <a:r>
              <a:rPr lang="pt-BR" sz="2000">
                <a:solidFill>
                  <a:schemeClr val="bg1"/>
                </a:solidFill>
              </a:rPr>
              <a:t>HIPOGLICEMIA NEONATAL  - </a:t>
            </a:r>
            <a:r>
              <a:rPr lang="pt-BR" sz="2000" b="1">
                <a:solidFill>
                  <a:srgbClr val="FFFF00"/>
                </a:solidFill>
              </a:rPr>
              <a:t>TRATAMENTO</a:t>
            </a:r>
            <a:br>
              <a:rPr lang="pt-BR" sz="2000" b="1">
                <a:solidFill>
                  <a:srgbClr val="FFFF00"/>
                </a:solidFill>
              </a:rPr>
            </a:br>
            <a:r>
              <a:rPr lang="pt-BR" sz="2400" b="1">
                <a:solidFill>
                  <a:srgbClr val="FFFF00"/>
                </a:solidFill>
              </a:rPr>
              <a:t>ASSINTOMÁTICA</a:t>
            </a:r>
          </a:p>
        </p:txBody>
      </p:sp>
      <p:pic>
        <p:nvPicPr>
          <p:cNvPr id="57350" name="Picture 6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9300" y="6237288"/>
            <a:ext cx="23177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ctrTitle" idx="4294967295"/>
          </p:nvPr>
        </p:nvSpPr>
        <p:spPr>
          <a:xfrm>
            <a:off x="323850" y="692150"/>
            <a:ext cx="8532813" cy="2159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500" smtClean="0">
                <a:latin typeface="Arial Narrow" pitchFamily="34" charset="0"/>
              </a:rPr>
              <a:t/>
            </a:r>
            <a:br>
              <a:rPr lang="pt-BR" sz="2500" smtClean="0">
                <a:latin typeface="Arial Narrow" pitchFamily="34" charset="0"/>
              </a:rPr>
            </a:br>
            <a:r>
              <a:rPr lang="pt-BR" sz="2500" smtClean="0">
                <a:latin typeface="Arial Narrow" pitchFamily="34" charset="0"/>
              </a:rPr>
              <a:t/>
            </a:r>
            <a:br>
              <a:rPr lang="pt-BR" sz="2500" smtClean="0">
                <a:latin typeface="Arial Narrow" pitchFamily="34" charset="0"/>
              </a:rPr>
            </a:br>
            <a:endParaRPr lang="pt-BR" sz="2500" smtClean="0">
              <a:latin typeface="Arial Narrow" pitchFamily="34" charset="0"/>
            </a:endParaRP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250825" y="601663"/>
            <a:ext cx="8893175" cy="555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152352" bIns="38088" anchor="ctr">
            <a:spAutoFit/>
          </a:bodyPr>
          <a:lstStyle/>
          <a:p>
            <a:pPr indent="449263" algn="ctr" defTabSz="914400"/>
            <a:endParaRPr lang="pt-BR" sz="1600">
              <a:solidFill>
                <a:schemeClr val="bg1"/>
              </a:solidFill>
              <a:latin typeface="Arial Narrow" pitchFamily="34" charset="0"/>
            </a:endParaRPr>
          </a:p>
          <a:p>
            <a:pPr indent="449263" algn="ctr" defTabSz="914400"/>
            <a:r>
              <a:rPr lang="pt-BR" sz="2800" b="1">
                <a:solidFill>
                  <a:srgbClr val="FFFF00"/>
                </a:solidFill>
                <a:latin typeface="Arial Narrow" pitchFamily="34" charset="0"/>
              </a:rPr>
              <a:t>Desmame</a:t>
            </a:r>
            <a:r>
              <a:rPr lang="pt-BR" sz="2800">
                <a:solidFill>
                  <a:schemeClr val="bg1"/>
                </a:solidFill>
                <a:latin typeface="Arial Narrow" pitchFamily="34" charset="0"/>
              </a:rPr>
              <a:t>: fazer em 12 a 24 horas, na dependência do risco e de acordo com a aceitação da dieta: sucção ou gavagem sem resíduo gástrico.  Para os RN onde a taxa hídrica venosa não esteja influenciando a cota hídrica diária, este desmame poderá ser feito por gotejamento (utilizando regra de três simples), por exemplo :-   </a:t>
            </a:r>
            <a:r>
              <a:rPr lang="pt-BR">
                <a:solidFill>
                  <a:schemeClr val="bg1"/>
                </a:solidFill>
                <a:latin typeface="Arial Narrow" pitchFamily="34" charset="0"/>
              </a:rPr>
              <a:t>		</a:t>
            </a:r>
          </a:p>
          <a:p>
            <a:pPr indent="449263" defTabSz="914400"/>
            <a:r>
              <a:rPr lang="pt-BR" sz="2800">
                <a:solidFill>
                  <a:schemeClr val="bg1"/>
                </a:solidFill>
                <a:latin typeface="Arial Narrow" pitchFamily="34" charset="0"/>
              </a:rPr>
              <a:t>          		    13,7ml/h  </a:t>
            </a:r>
            <a:r>
              <a:rPr lang="pt-BR" sz="2800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</a:t>
            </a:r>
            <a:r>
              <a:rPr lang="pt-BR" sz="2800">
                <a:solidFill>
                  <a:schemeClr val="bg1"/>
                </a:solidFill>
                <a:latin typeface="Arial Narrow" pitchFamily="34" charset="0"/>
              </a:rPr>
              <a:t>  TIG = 5,5</a:t>
            </a:r>
          </a:p>
          <a:p>
            <a:pPr indent="449263" defTabSz="914400"/>
            <a:r>
              <a:rPr lang="pt-BR" sz="2800">
                <a:solidFill>
                  <a:schemeClr val="bg1"/>
                </a:solidFill>
                <a:latin typeface="Arial Narrow" pitchFamily="34" charset="0"/>
              </a:rPr>
              <a:t>	                                  X     </a:t>
            </a:r>
            <a:r>
              <a:rPr lang="pt-BR" sz="2800">
                <a:solidFill>
                  <a:schemeClr val="bg1"/>
                </a:solidFill>
                <a:latin typeface="Arial Narrow" pitchFamily="34" charset="0"/>
                <a:sym typeface="Symbol" pitchFamily="18" charset="2"/>
              </a:rPr>
              <a:t></a:t>
            </a:r>
            <a:r>
              <a:rPr lang="pt-BR" sz="2800">
                <a:solidFill>
                  <a:schemeClr val="bg1"/>
                </a:solidFill>
                <a:latin typeface="Arial Narrow" pitchFamily="34" charset="0"/>
              </a:rPr>
              <a:t>   TIG = 4,5</a:t>
            </a:r>
          </a:p>
          <a:p>
            <a:pPr indent="449263" defTabSz="914400"/>
            <a:r>
              <a:rPr lang="pt-BR" sz="2800">
                <a:solidFill>
                  <a:schemeClr val="bg1"/>
                </a:solidFill>
                <a:latin typeface="Arial Narrow" pitchFamily="34" charset="0"/>
              </a:rPr>
              <a:t>		                                              X = 11,2ml/h</a:t>
            </a:r>
          </a:p>
          <a:p>
            <a:pPr indent="449263" algn="ctr" defTabSz="914400"/>
            <a:r>
              <a:rPr lang="pt-BR" sz="2800">
                <a:solidFill>
                  <a:srgbClr val="FFFF00"/>
                </a:solidFill>
                <a:latin typeface="Arial Narrow" pitchFamily="34" charset="0"/>
              </a:rPr>
              <a:t>PROGNÓSTICO</a:t>
            </a:r>
          </a:p>
          <a:p>
            <a:pPr indent="449263" algn="ctr" defTabSz="914400"/>
            <a:r>
              <a:rPr lang="pt-BR" sz="2800">
                <a:solidFill>
                  <a:schemeClr val="bg1"/>
                </a:solidFill>
                <a:latin typeface="Arial Narrow" pitchFamily="34" charset="0"/>
              </a:rPr>
              <a:t>A convulsão na hipoglicemia é um verdadeiro “divisor de águas” /relacionado com a </a:t>
            </a:r>
            <a:r>
              <a:rPr lang="pt-BR" sz="2800" b="1">
                <a:solidFill>
                  <a:srgbClr val="FFFF00"/>
                </a:solidFill>
                <a:latin typeface="Arial Narrow" pitchFamily="34" charset="0"/>
              </a:rPr>
              <a:t>duração e tempo em hipoglicemia</a:t>
            </a:r>
          </a:p>
        </p:txBody>
      </p:sp>
      <p:sp>
        <p:nvSpPr>
          <p:cNvPr id="58372" name="Rectangle 5"/>
          <p:cNvSpPr>
            <a:spLocks/>
          </p:cNvSpPr>
          <p:nvPr/>
        </p:nvSpPr>
        <p:spPr bwMode="auto">
          <a:xfrm>
            <a:off x="741363" y="0"/>
            <a:ext cx="7583487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 eaLnBrk="0" hangingPunct="0"/>
            <a:r>
              <a:rPr lang="pt-BR" sz="2800">
                <a:solidFill>
                  <a:schemeClr val="bg1"/>
                </a:solidFill>
              </a:rPr>
              <a:t>      </a:t>
            </a:r>
            <a:r>
              <a:rPr lang="pt-BR" sz="2000">
                <a:solidFill>
                  <a:schemeClr val="bg1"/>
                </a:solidFill>
              </a:rPr>
              <a:t>HIPOGLICEMIA NEONATAL  - </a:t>
            </a:r>
            <a:r>
              <a:rPr lang="pt-BR" sz="2000" b="1">
                <a:solidFill>
                  <a:srgbClr val="FFFF00"/>
                </a:solidFill>
              </a:rPr>
              <a:t>TRATAMENTO</a:t>
            </a:r>
            <a:br>
              <a:rPr lang="pt-BR" sz="2000" b="1">
                <a:solidFill>
                  <a:srgbClr val="FFFF00"/>
                </a:solidFill>
              </a:rPr>
            </a:br>
            <a:r>
              <a:rPr lang="pt-BR" sz="2400">
                <a:solidFill>
                  <a:srgbClr val="FFFF00"/>
                </a:solidFill>
              </a:rPr>
              <a:t>ASSINTOMÁTICA</a:t>
            </a:r>
          </a:p>
        </p:txBody>
      </p:sp>
      <p:sp>
        <p:nvSpPr>
          <p:cNvPr id="58373" name="Text Box 6"/>
          <p:cNvSpPr txBox="1">
            <a:spLocks noChangeArrowheads="1"/>
          </p:cNvSpPr>
          <p:nvPr/>
        </p:nvSpPr>
        <p:spPr bwMode="auto">
          <a:xfrm>
            <a:off x="203200" y="6254750"/>
            <a:ext cx="62626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bg1"/>
                </a:solidFill>
              </a:rPr>
              <a:t>Margotto, PR. Assistência ao Recém-Nascido de Risco, 2013</a:t>
            </a:r>
          </a:p>
        </p:txBody>
      </p:sp>
      <p:pic>
        <p:nvPicPr>
          <p:cNvPr id="58374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5888" y="61610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5" name="Picture 8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89763" y="61610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smtClean="0"/>
              <a:t>HIPERGLICEMIA NEONATAL</a:t>
            </a:r>
          </a:p>
        </p:txBody>
      </p:sp>
      <p:sp>
        <p:nvSpPr>
          <p:cNvPr id="59395" name="Rectangle 3"/>
          <p:cNvSpPr>
            <a:spLocks noGrp="1"/>
          </p:cNvSpPr>
          <p:nvPr>
            <p:ph type="body" idx="4294967295"/>
          </p:nvPr>
        </p:nvSpPr>
        <p:spPr>
          <a:xfrm>
            <a:off x="957263" y="1425575"/>
            <a:ext cx="7767637" cy="480536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t-BR" sz="1800" smtClean="0"/>
              <a:t>       </a:t>
            </a:r>
            <a:r>
              <a:rPr lang="pt-BR" sz="1800" b="1" smtClean="0">
                <a:solidFill>
                  <a:srgbClr val="FFFF00"/>
                </a:solidFill>
              </a:rPr>
              <a:t>Glicemia sanguínea maior que 150 mg%, com glicosúria positiva</a:t>
            </a:r>
            <a:r>
              <a:rPr lang="pt-BR" sz="1800" smtClean="0"/>
              <a:t>.</a:t>
            </a:r>
          </a:p>
          <a:p>
            <a:pPr>
              <a:buFont typeface="Wingdings 2" pitchFamily="18" charset="2"/>
              <a:buNone/>
            </a:pPr>
            <a:r>
              <a:rPr lang="pt-BR" sz="1800" b="1" smtClean="0">
                <a:solidFill>
                  <a:srgbClr val="FF9900"/>
                </a:solidFill>
              </a:rPr>
              <a:t>                        Fatores de importância</a:t>
            </a:r>
            <a:r>
              <a:rPr lang="pt-BR" sz="1800" smtClean="0"/>
              <a:t>:</a:t>
            </a:r>
          </a:p>
          <a:p>
            <a:r>
              <a:rPr lang="pt-BR" sz="1800" smtClean="0">
                <a:solidFill>
                  <a:srgbClr val="FFFF00"/>
                </a:solidFill>
              </a:rPr>
              <a:t>RN com IG &lt;  30 semanas (peso &lt; 1000 g).</a:t>
            </a:r>
          </a:p>
          <a:p>
            <a:r>
              <a:rPr lang="pt-BR" sz="1800" smtClean="0"/>
              <a:t>Pode ser um sinal precoce de septicemia </a:t>
            </a:r>
          </a:p>
          <a:p>
            <a:r>
              <a:rPr lang="pt-BR" sz="1800" smtClean="0"/>
              <a:t> Nutrição parenteral</a:t>
            </a:r>
          </a:p>
          <a:p>
            <a:r>
              <a:rPr lang="pt-BR" sz="1800" smtClean="0"/>
              <a:t> Idade geralmente menor que 3 dias.</a:t>
            </a:r>
          </a:p>
          <a:p>
            <a:r>
              <a:rPr lang="pt-BR" sz="1800" smtClean="0"/>
              <a:t>TIG &gt; 8 mg/Kg/min. Nos prematuros &gt;  6 mg/Kg/min</a:t>
            </a:r>
          </a:p>
          <a:p>
            <a:r>
              <a:rPr lang="pt-BR" sz="1800" smtClean="0">
                <a:solidFill>
                  <a:srgbClr val="FFFF00"/>
                </a:solidFill>
              </a:rPr>
              <a:t>Diabetes Mellitus neonatal</a:t>
            </a:r>
            <a:r>
              <a:rPr lang="pt-BR" sz="1800" smtClean="0"/>
              <a:t> : distúrbio raro; não cetóticos; PIG</a:t>
            </a:r>
          </a:p>
          <a:p>
            <a:r>
              <a:rPr lang="pt-BR" sz="1800" smtClean="0"/>
              <a:t> Uso de drogas, como teofilina, cafeína, dexametasona</a:t>
            </a:r>
          </a:p>
        </p:txBody>
      </p:sp>
      <p:sp>
        <p:nvSpPr>
          <p:cNvPr id="59396" name="Text Box 5"/>
          <p:cNvSpPr txBox="1">
            <a:spLocks noChangeArrowheads="1"/>
          </p:cNvSpPr>
          <p:nvPr/>
        </p:nvSpPr>
        <p:spPr bwMode="auto">
          <a:xfrm>
            <a:off x="1751013" y="6230938"/>
            <a:ext cx="62626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bg1"/>
                </a:solidFill>
              </a:rPr>
              <a:t>Margotto, PR. Assistência ao Recém-Nascido de Risco, 2013</a:t>
            </a:r>
          </a:p>
        </p:txBody>
      </p:sp>
      <p:pic>
        <p:nvPicPr>
          <p:cNvPr id="59397" name="Picture 6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4425" y="585946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8" name="Picture 7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1475" y="585946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/>
          </p:cNvSpPr>
          <p:nvPr>
            <p:ph type="body" idx="4294967295"/>
          </p:nvPr>
        </p:nvSpPr>
        <p:spPr>
          <a:xfrm>
            <a:off x="468313" y="2011363"/>
            <a:ext cx="9361487" cy="411321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smtClean="0"/>
              <a:t>Metabolismo fetal:AA grama fetal&gt;AA grama materno</a:t>
            </a:r>
          </a:p>
          <a:p>
            <a:pPr>
              <a:buFont typeface="Wingdings 2" pitchFamily="18" charset="2"/>
              <a:buNone/>
            </a:pPr>
            <a:endParaRPr lang="pt-BR" smtClean="0"/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0" y="44450"/>
            <a:ext cx="9144000" cy="65087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66"/>
              </a:gs>
              <a:gs pos="100000">
                <a:srgbClr val="00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lIns="92160" tIns="46080" rIns="92160" bIns="46080" anchor="ctr"/>
          <a:lstStyle/>
          <a:p>
            <a:pPr defTabSz="449263" eaLnBrk="0" hangingPunct="0">
              <a:lnSpc>
                <a:spcPct val="90000"/>
              </a:lnSpc>
              <a:buSzPct val="99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500">
                <a:solidFill>
                  <a:srgbClr val="FFCC00"/>
                </a:solidFill>
                <a:latin typeface="Arial" pitchFamily="34" charset="0"/>
              </a:rPr>
              <a:t>            HIPERGLICEMIA NO PR</a:t>
            </a:r>
            <a:r>
              <a:rPr lang="en-GB" sz="2500">
                <a:solidFill>
                  <a:srgbClr val="FFCC00"/>
                </a:solidFill>
              </a:rPr>
              <a:t>É</a:t>
            </a:r>
            <a:r>
              <a:rPr lang="en-GB" sz="2500">
                <a:solidFill>
                  <a:srgbClr val="FFCC00"/>
                </a:solidFill>
                <a:latin typeface="Arial" pitchFamily="34" charset="0"/>
              </a:rPr>
              <a:t>-TERMO EXTREMO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79388" y="512763"/>
            <a:ext cx="8785225" cy="1335087"/>
          </a:xfrm>
          <a:noFill/>
        </p:spPr>
        <p:txBody>
          <a:bodyPr lIns="92160" tIns="46080" rIns="92160" bIns="46080" anchor="ctr"/>
          <a:lstStyle/>
          <a:p>
            <a:r>
              <a:rPr lang="pt-BR" sz="2100" b="1" smtClean="0">
                <a:solidFill>
                  <a:srgbClr val="FFFF00"/>
                </a:solidFill>
              </a:rPr>
              <a:t>USO DE AMINOÁCIDOS (AA):na primeira prescrição</a:t>
            </a:r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346075" y="1619250"/>
            <a:ext cx="8618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pt-BR" sz="2400" b="1">
                <a:solidFill>
                  <a:srgbClr val="FF3300"/>
                </a:solidFill>
                <a:latin typeface="Times New Roman" pitchFamily="18" charset="0"/>
              </a:rPr>
              <a:t>HIPERGLICEMIA</a:t>
            </a:r>
            <a:r>
              <a:rPr lang="pt-BR" sz="2400" b="1">
                <a:solidFill>
                  <a:srgbClr val="FFCC00"/>
                </a:solidFill>
                <a:latin typeface="Times New Roman" pitchFamily="18" charset="0"/>
              </a:rPr>
              <a:t> (Boher, 2007; Sunehag, 2002, Kaempf, 2010)</a:t>
            </a:r>
          </a:p>
        </p:txBody>
      </p:sp>
      <p:sp>
        <p:nvSpPr>
          <p:cNvPr id="60422" name="Line 6"/>
          <p:cNvSpPr>
            <a:spLocks noChangeShapeType="1"/>
          </p:cNvSpPr>
          <p:nvPr/>
        </p:nvSpPr>
        <p:spPr bwMode="auto">
          <a:xfrm>
            <a:off x="3254375" y="2528888"/>
            <a:ext cx="287338" cy="358775"/>
          </a:xfrm>
          <a:prstGeom prst="line">
            <a:avLst/>
          </a:prstGeom>
          <a:noFill/>
          <a:ln w="76200">
            <a:solidFill>
              <a:srgbClr val="FFCC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0" y="2781300"/>
            <a:ext cx="8280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pt-BR" sz="2400">
                <a:latin typeface="Times New Roman" pitchFamily="18" charset="0"/>
              </a:rPr>
              <a:t> </a:t>
            </a:r>
            <a:r>
              <a:rPr lang="pt-BR" sz="2400">
                <a:solidFill>
                  <a:srgbClr val="FFCC00"/>
                </a:solidFill>
                <a:latin typeface="Times New Roman" pitchFamily="18" charset="0"/>
              </a:rPr>
              <a:t>-fonte energética</a:t>
            </a:r>
          </a:p>
          <a:p>
            <a:pPr algn="ctr" eaLnBrk="0" hangingPunct="0"/>
            <a:r>
              <a:rPr lang="pt-BR" sz="2400">
                <a:solidFill>
                  <a:srgbClr val="FFCC00"/>
                </a:solidFill>
                <a:latin typeface="Times New Roman" pitchFamily="18" charset="0"/>
              </a:rPr>
              <a:t>                                        -síntese proteica (3,8g/kg/dia:700-1000g)</a:t>
            </a:r>
          </a:p>
        </p:txBody>
      </p:sp>
      <p:sp>
        <p:nvSpPr>
          <p:cNvPr id="60424" name="AutoShape 8"/>
          <p:cNvSpPr>
            <a:spLocks noChangeArrowheads="1"/>
          </p:cNvSpPr>
          <p:nvPr/>
        </p:nvSpPr>
        <p:spPr bwMode="auto">
          <a:xfrm>
            <a:off x="0" y="3644900"/>
            <a:ext cx="3398838" cy="914400"/>
          </a:xfrm>
          <a:prstGeom prst="irregularSeal2">
            <a:avLst/>
          </a:prstGeom>
          <a:solidFill>
            <a:srgbClr val="00B8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pt-BR" sz="2400">
                <a:latin typeface="Times New Roman" pitchFamily="18" charset="0"/>
              </a:rPr>
              <a:t>Nascimento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3203575" y="3933825"/>
            <a:ext cx="57483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pt-BR" sz="2400">
                <a:latin typeface="Times New Roman" pitchFamily="18" charset="0"/>
              </a:rPr>
              <a:t>-</a:t>
            </a:r>
            <a:r>
              <a:rPr lang="pt-BR" sz="2400">
                <a:solidFill>
                  <a:srgbClr val="FFFF00"/>
                </a:solidFill>
                <a:latin typeface="Times New Roman" pitchFamily="18" charset="0"/>
              </a:rPr>
              <a:t>corte abrupto da oferta de aminoácidos (AA)</a:t>
            </a:r>
          </a:p>
        </p:txBody>
      </p:sp>
      <p:sp>
        <p:nvSpPr>
          <p:cNvPr id="60426" name="AutoShape 10"/>
          <p:cNvSpPr>
            <a:spLocks noChangeArrowheads="1"/>
          </p:cNvSpPr>
          <p:nvPr/>
        </p:nvSpPr>
        <p:spPr bwMode="auto">
          <a:xfrm>
            <a:off x="2484438" y="3141663"/>
            <a:ext cx="914400" cy="914400"/>
          </a:xfrm>
          <a:prstGeom prst="lightningBolt">
            <a:avLst/>
          </a:prstGeom>
          <a:solidFill>
            <a:srgbClr val="00B8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60427" name="Rectangle 11"/>
          <p:cNvSpPr>
            <a:spLocks noChangeArrowheads="1"/>
          </p:cNvSpPr>
          <p:nvPr/>
        </p:nvSpPr>
        <p:spPr bwMode="auto">
          <a:xfrm>
            <a:off x="1116013" y="4652963"/>
            <a:ext cx="7056437" cy="1152525"/>
          </a:xfrm>
          <a:prstGeom prst="rect">
            <a:avLst/>
          </a:prstGeom>
          <a:solidFill>
            <a:srgbClr val="00B8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pt-BR" sz="2400">
                <a:latin typeface="Times New Roman" pitchFamily="18" charset="0"/>
              </a:rPr>
              <a:t>da produção insulina       hiperglicemia (risco de ROP)</a:t>
            </a:r>
          </a:p>
          <a:p>
            <a:pPr algn="ctr" eaLnBrk="0" hangingPunct="0"/>
            <a:r>
              <a:rPr lang="pt-BR" sz="2400">
                <a:latin typeface="Times New Roman" pitchFamily="18" charset="0"/>
              </a:rPr>
              <a:t>      INANIÇÃO       produção exógena de glicose</a:t>
            </a:r>
          </a:p>
          <a:p>
            <a:pPr algn="ctr" eaLnBrk="0" hangingPunct="0"/>
            <a:r>
              <a:rPr lang="pt-BR" sz="2400" b="1">
                <a:solidFill>
                  <a:srgbClr val="FFFF00"/>
                </a:solidFill>
                <a:latin typeface="Times New Roman" pitchFamily="18" charset="0"/>
              </a:rPr>
              <a:t>(intolerância a glicose?) </a:t>
            </a:r>
          </a:p>
        </p:txBody>
      </p:sp>
      <p:sp>
        <p:nvSpPr>
          <p:cNvPr id="60428" name="AutoShape 12"/>
          <p:cNvSpPr>
            <a:spLocks noChangeArrowheads="1"/>
          </p:cNvSpPr>
          <p:nvPr/>
        </p:nvSpPr>
        <p:spPr bwMode="auto">
          <a:xfrm>
            <a:off x="3995738" y="4797425"/>
            <a:ext cx="328612" cy="196850"/>
          </a:xfrm>
          <a:prstGeom prst="rightArrow">
            <a:avLst>
              <a:gd name="adj1" fmla="val 50000"/>
              <a:gd name="adj2" fmla="val 41734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60429" name="Line 13"/>
          <p:cNvSpPr>
            <a:spLocks noChangeShapeType="1"/>
          </p:cNvSpPr>
          <p:nvPr/>
        </p:nvSpPr>
        <p:spPr bwMode="auto">
          <a:xfrm>
            <a:off x="1258888" y="4652963"/>
            <a:ext cx="0" cy="360362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60430" name="AutoShape 14"/>
          <p:cNvSpPr>
            <a:spLocks noChangeArrowheads="1"/>
          </p:cNvSpPr>
          <p:nvPr/>
        </p:nvSpPr>
        <p:spPr bwMode="auto">
          <a:xfrm>
            <a:off x="3779838" y="5157788"/>
            <a:ext cx="328612" cy="196850"/>
          </a:xfrm>
          <a:prstGeom prst="rightArrow">
            <a:avLst>
              <a:gd name="adj1" fmla="val 50000"/>
              <a:gd name="adj2" fmla="val 41734"/>
            </a:avLst>
          </a:prstGeom>
          <a:solidFill>
            <a:srgbClr val="00B8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60431" name="AutoShape 15"/>
          <p:cNvSpPr>
            <a:spLocks noChangeArrowheads="1"/>
          </p:cNvSpPr>
          <p:nvPr/>
        </p:nvSpPr>
        <p:spPr bwMode="auto">
          <a:xfrm>
            <a:off x="-323850" y="5943600"/>
            <a:ext cx="3398838" cy="914400"/>
          </a:xfrm>
          <a:prstGeom prst="irregularSeal2">
            <a:avLst/>
          </a:prstGeom>
          <a:solidFill>
            <a:srgbClr val="00B8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pt-BR" sz="2400">
                <a:latin typeface="Times New Roman" pitchFamily="18" charset="0"/>
              </a:rPr>
              <a:t>Com o AA</a:t>
            </a:r>
          </a:p>
        </p:txBody>
      </p:sp>
      <p:sp>
        <p:nvSpPr>
          <p:cNvPr id="60432" name="Text Box 16"/>
          <p:cNvSpPr txBox="1">
            <a:spLocks noChangeArrowheads="1"/>
          </p:cNvSpPr>
          <p:nvPr/>
        </p:nvSpPr>
        <p:spPr bwMode="auto">
          <a:xfrm>
            <a:off x="1190625" y="5854700"/>
            <a:ext cx="73929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pt-BR" sz="200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pt-BR" sz="2000" b="1">
                <a:solidFill>
                  <a:srgbClr val="FFFF00"/>
                </a:solidFill>
                <a:latin typeface="Times New Roman" pitchFamily="18" charset="0"/>
              </a:rPr>
              <a:t>sem produção exógena de glicose</a:t>
            </a:r>
          </a:p>
          <a:p>
            <a:pPr algn="ctr" eaLnBrk="0" hangingPunct="0"/>
            <a:r>
              <a:rPr lang="pt-BR" sz="2000">
                <a:solidFill>
                  <a:srgbClr val="FFFF00"/>
                </a:solidFill>
                <a:latin typeface="Times New Roman" pitchFamily="18" charset="0"/>
              </a:rPr>
              <a:t>                          -</a:t>
            </a:r>
            <a:r>
              <a:rPr lang="pt-BR" sz="2000" b="1">
                <a:solidFill>
                  <a:srgbClr val="FFFF00"/>
                </a:solidFill>
                <a:latin typeface="Times New Roman" pitchFamily="18" charset="0"/>
              </a:rPr>
              <a:t>melhora a hiperglicemia iatrogência do prematuro</a:t>
            </a:r>
          </a:p>
        </p:txBody>
      </p:sp>
      <p:pic>
        <p:nvPicPr>
          <p:cNvPr id="60433" name="Picture 1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7163" y="1454150"/>
            <a:ext cx="28098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34" name="Picture 18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00950" y="1454150"/>
            <a:ext cx="279400" cy="22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ChangeArrowheads="1"/>
          </p:cNvSpPr>
          <p:nvPr/>
        </p:nvSpPr>
        <p:spPr bwMode="auto">
          <a:xfrm>
            <a:off x="0" y="44450"/>
            <a:ext cx="9144000" cy="65087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66"/>
              </a:gs>
              <a:gs pos="100000">
                <a:srgbClr val="00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lIns="92160" tIns="46080" rIns="92160" bIns="46080" anchor="ctr"/>
          <a:lstStyle/>
          <a:p>
            <a:pPr algn="ctr" defTabSz="449263" eaLnBrk="0" hangingPunct="0">
              <a:lnSpc>
                <a:spcPct val="90000"/>
              </a:lnSpc>
              <a:buSzPct val="99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500">
                <a:solidFill>
                  <a:srgbClr val="FFCC00"/>
                </a:solidFill>
                <a:latin typeface="Arial" pitchFamily="34" charset="0"/>
              </a:rPr>
              <a:t>HIPERGLICEMIA NEONATAL</a:t>
            </a:r>
          </a:p>
        </p:txBody>
      </p:sp>
      <p:sp>
        <p:nvSpPr>
          <p:cNvPr id="61443" name="Rectangle 4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 lIns="92160" tIns="46080" rIns="92160" bIns="46080" anchor="ctr"/>
          <a:lstStyle/>
          <a:p>
            <a:r>
              <a:rPr lang="pt-BR" sz="2100" b="1" smtClean="0">
                <a:solidFill>
                  <a:srgbClr val="FFFF00"/>
                </a:solidFill>
              </a:rPr>
              <a:t>       USO DE AMINOÁCIDOS NA PRIMEIRA PRESCRIÇÃO</a:t>
            </a:r>
          </a:p>
        </p:txBody>
      </p:sp>
      <p:sp>
        <p:nvSpPr>
          <p:cNvPr id="61444" name="Text Box 6"/>
          <p:cNvSpPr txBox="1">
            <a:spLocks noChangeArrowheads="1"/>
          </p:cNvSpPr>
          <p:nvPr/>
        </p:nvSpPr>
        <p:spPr bwMode="auto">
          <a:xfrm>
            <a:off x="261938" y="2179638"/>
            <a:ext cx="8455025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sz="2400" i="1">
                <a:solidFill>
                  <a:schemeClr val="bg1"/>
                </a:solidFill>
                <a:latin typeface="Times New Roman" pitchFamily="18" charset="0"/>
              </a:rPr>
              <a:t>-O </a:t>
            </a:r>
            <a:r>
              <a:rPr lang="pt-BR" sz="2400">
                <a:solidFill>
                  <a:schemeClr val="bg1"/>
                </a:solidFill>
                <a:latin typeface="Times New Roman" pitchFamily="18" charset="0"/>
              </a:rPr>
              <a:t>objetivo  de administrar aminoácidos na primeira prescrição:</a:t>
            </a:r>
          </a:p>
          <a:p>
            <a:pPr algn="ctr" eaLnBrk="0" hangingPunct="0"/>
            <a:r>
              <a:rPr lang="pt-BR" sz="2400">
                <a:solidFill>
                  <a:schemeClr val="bg1"/>
                </a:solidFill>
                <a:latin typeface="Times New Roman" pitchFamily="18" charset="0"/>
              </a:rPr>
              <a:t> -atender a </a:t>
            </a:r>
            <a:r>
              <a:rPr lang="pt-BR" sz="2400">
                <a:solidFill>
                  <a:srgbClr val="FFFF00"/>
                </a:solidFill>
                <a:latin typeface="Times New Roman" pitchFamily="18" charset="0"/>
              </a:rPr>
              <a:t>urgência nutricional</a:t>
            </a:r>
            <a:r>
              <a:rPr lang="pt-BR" sz="2400">
                <a:solidFill>
                  <a:schemeClr val="bg1"/>
                </a:solidFill>
                <a:latin typeface="Times New Roman" pitchFamily="18" charset="0"/>
              </a:rPr>
              <a:t> para evitar a desnutrição precoce; </a:t>
            </a:r>
          </a:p>
          <a:p>
            <a:pPr algn="ctr" eaLnBrk="0" hangingPunct="0"/>
            <a:r>
              <a:rPr lang="pt-BR" sz="2400">
                <a:solidFill>
                  <a:schemeClr val="bg1"/>
                </a:solidFill>
                <a:latin typeface="Times New Roman" pitchFamily="18" charset="0"/>
              </a:rPr>
              <a:t>-raciocinar como se estes recém-nascidos fossem </a:t>
            </a:r>
            <a:r>
              <a:rPr lang="pt-BR" sz="2400">
                <a:solidFill>
                  <a:srgbClr val="FFFF00"/>
                </a:solidFill>
                <a:latin typeface="Times New Roman" pitchFamily="18" charset="0"/>
              </a:rPr>
              <a:t>fetos vivos fora do útero. </a:t>
            </a:r>
          </a:p>
          <a:p>
            <a:pPr eaLnBrk="0" hangingPunct="0"/>
            <a:r>
              <a:rPr lang="en-US" sz="2400">
                <a:solidFill>
                  <a:srgbClr val="FF9900"/>
                </a:solidFill>
                <a:latin typeface="Times New Roman" pitchFamily="18" charset="0"/>
              </a:rPr>
              <a:t>      </a:t>
            </a:r>
            <a:r>
              <a:rPr lang="en-US" sz="2400">
                <a:solidFill>
                  <a:srgbClr val="FFFF00"/>
                </a:solidFill>
                <a:latin typeface="Times New Roman" pitchFamily="18" charset="0"/>
              </a:rPr>
              <a:t>Riskin S, 2015</a:t>
            </a:r>
          </a:p>
          <a:p>
            <a:pPr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SzPct val="75000"/>
              <a:buFont typeface="Wingdings" pitchFamily="2" charset="2"/>
              <a:buNone/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Ofertar mais de 2 g/kg/d de amino-ácido (AA) desde o primeiro dia de vida </a:t>
            </a:r>
          </a:p>
          <a:p>
            <a:pPr algn="ctr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SzPct val="75000"/>
              <a:buFont typeface="Wingdings" pitchFamily="2" charset="2"/>
              <a:buNone/>
            </a:pPr>
            <a:r>
              <a:rPr lang="en-US" sz="240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400" b="1">
                <a:solidFill>
                  <a:srgbClr val="FFFF00"/>
                </a:solidFill>
                <a:latin typeface="Times New Roman" pitchFamily="18" charset="0"/>
              </a:rPr>
              <a:t>aumenta a secreção endógena de insulina e a gliconeogênese </a:t>
            </a:r>
            <a:r>
              <a:rPr lang="en-US" sz="2400" b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 </a:t>
            </a:r>
            <a:r>
              <a:rPr lang="en-US" sz="2400" b="1">
                <a:solidFill>
                  <a:srgbClr val="FFFF00"/>
                </a:solidFill>
                <a:latin typeface="Times New Roman" pitchFamily="18" charset="0"/>
              </a:rPr>
              <a:t>aumentando a tolerância a glicose e prevenindo a hiperglicemia.</a:t>
            </a:r>
          </a:p>
          <a:p>
            <a:pPr algn="ctr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  <a:buSzPct val="75000"/>
              <a:buFont typeface="Wingdings" pitchFamily="2" charset="2"/>
              <a:buNone/>
            </a:pPr>
            <a:r>
              <a:rPr lang="en-US" sz="2400" b="1">
                <a:solidFill>
                  <a:srgbClr val="FFFF00"/>
                </a:solidFill>
                <a:latin typeface="Times New Roman" pitchFamily="18" charset="0"/>
              </a:rPr>
              <a:t>. </a:t>
            </a:r>
          </a:p>
          <a:p>
            <a:pPr algn="ctr" eaLnBrk="0" hangingPunct="0"/>
            <a:endParaRPr lang="pt-BR" sz="2400" b="1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pt-BR" sz="2400" b="1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61445" name="Text Box 7"/>
          <p:cNvSpPr txBox="1">
            <a:spLocks noChangeArrowheads="1"/>
          </p:cNvSpPr>
          <p:nvPr/>
        </p:nvSpPr>
        <p:spPr bwMode="auto">
          <a:xfrm>
            <a:off x="779463" y="1581150"/>
            <a:ext cx="1690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pt-BR" sz="2400">
                <a:solidFill>
                  <a:srgbClr val="FFFF00"/>
                </a:solidFill>
                <a:latin typeface="Times New Roman" pitchFamily="18" charset="0"/>
              </a:rPr>
              <a:t>Boher, 2008</a:t>
            </a:r>
          </a:p>
        </p:txBody>
      </p:sp>
      <p:pic>
        <p:nvPicPr>
          <p:cNvPr id="61446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5750" y="12827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7" name="Line 10"/>
          <p:cNvSpPr>
            <a:spLocks noChangeShapeType="1"/>
          </p:cNvSpPr>
          <p:nvPr/>
        </p:nvSpPr>
        <p:spPr bwMode="auto">
          <a:xfrm>
            <a:off x="1385888" y="4711700"/>
            <a:ext cx="522287" cy="43815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61448" name="Picture 14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36700" y="340836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/>
          </p:cNvSpPr>
          <p:nvPr>
            <p:ph type="body" idx="4294967295"/>
          </p:nvPr>
        </p:nvSpPr>
        <p:spPr>
          <a:xfrm>
            <a:off x="158750" y="695325"/>
            <a:ext cx="8985250" cy="6408738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t-BR" b="1" smtClean="0">
                <a:solidFill>
                  <a:srgbClr val="FFFF00"/>
                </a:solidFill>
              </a:rPr>
              <a:t>Diabetes Neonatal</a:t>
            </a:r>
          </a:p>
          <a:p>
            <a:pPr lvl="1" algn="ctr">
              <a:buFont typeface="Wingdings 2" pitchFamily="18" charset="2"/>
              <a:buNone/>
            </a:pPr>
            <a:r>
              <a:rPr lang="pt-BR" smtClean="0"/>
              <a:t>Hiperglicemia que necessita de insulinoterapia e ocorre até o 3</a:t>
            </a:r>
            <a:r>
              <a:rPr lang="pt-BR" baseline="30000" smtClean="0"/>
              <a:t>o</a:t>
            </a:r>
            <a:r>
              <a:rPr lang="pt-BR" smtClean="0"/>
              <a:t> mês de vida; é raro (1/ 400 000 nascidos vivos - Reino Unido)</a:t>
            </a:r>
          </a:p>
          <a:p>
            <a:r>
              <a:rPr lang="pt-BR" b="1" smtClean="0">
                <a:solidFill>
                  <a:srgbClr val="FFFF00"/>
                </a:solidFill>
              </a:rPr>
              <a:t>Diabetes Neonatal Transitório</a:t>
            </a:r>
          </a:p>
          <a:p>
            <a:pPr lvl="1"/>
            <a:r>
              <a:rPr lang="pt-BR" sz="1800" smtClean="0"/>
              <a:t>½ dos casos</a:t>
            </a:r>
          </a:p>
          <a:p>
            <a:pPr lvl="1"/>
            <a:r>
              <a:rPr lang="pt-BR" sz="1800" smtClean="0"/>
              <a:t>Duração em média 3 meses</a:t>
            </a:r>
          </a:p>
          <a:p>
            <a:pPr lvl="1"/>
            <a:r>
              <a:rPr lang="pt-BR" sz="1800" smtClean="0"/>
              <a:t>Reaparece na adolescência</a:t>
            </a:r>
          </a:p>
          <a:p>
            <a:pPr lvl="1"/>
            <a:r>
              <a:rPr lang="pt-BR" sz="1800" smtClean="0"/>
              <a:t>Associado a anormalidades no cromossomo 6q</a:t>
            </a:r>
          </a:p>
          <a:p>
            <a:r>
              <a:rPr lang="pt-BR" sz="2400" b="1" smtClean="0">
                <a:solidFill>
                  <a:srgbClr val="FFFF00"/>
                </a:solidFill>
              </a:rPr>
              <a:t>Diabetes Neonatal Permanente (DNP)</a:t>
            </a:r>
          </a:p>
          <a:p>
            <a:pPr lvl="1"/>
            <a:r>
              <a:rPr lang="pt-BR" sz="1800" smtClean="0"/>
              <a:t>A maioria não tem causa definida</a:t>
            </a:r>
          </a:p>
          <a:p>
            <a:pPr lvl="1"/>
            <a:r>
              <a:rPr lang="pt-BR" sz="1800" smtClean="0"/>
              <a:t>1/3 mutações KCNJ11 (gene Canais de Potássio)</a:t>
            </a:r>
          </a:p>
          <a:p>
            <a:pPr lvl="1"/>
            <a:r>
              <a:rPr lang="pt-BR" sz="1800" smtClean="0"/>
              <a:t>Njolstad et al: mutações  </a:t>
            </a:r>
            <a:r>
              <a:rPr lang="pt-BR" sz="1800" b="1" smtClean="0">
                <a:solidFill>
                  <a:srgbClr val="FFFF00"/>
                </a:solidFill>
              </a:rPr>
              <a:t>GCK</a:t>
            </a:r>
            <a:r>
              <a:rPr lang="pt-BR" sz="1800" smtClean="0"/>
              <a:t> (gene Glucoquinase) – 5 casos</a:t>
            </a:r>
          </a:p>
          <a:p>
            <a:pPr lvl="1">
              <a:buFont typeface="Wingdings 2" pitchFamily="18" charset="2"/>
              <a:buNone/>
            </a:pPr>
            <a:r>
              <a:rPr lang="pt-BR" sz="1300" smtClean="0"/>
              <a:t>(GCK:enzima reguladora da glicólise na células </a:t>
            </a:r>
            <a:r>
              <a:rPr lang="en-US" sz="1300" smtClean="0"/>
              <a:t>ß </a:t>
            </a:r>
            <a:r>
              <a:rPr lang="pt-BR" sz="1300" smtClean="0"/>
              <a:t>pancreáticas (Sensor de glicose: ativa a liberação de insulina)</a:t>
            </a:r>
          </a:p>
          <a:p>
            <a:pPr lvl="1"/>
            <a:r>
              <a:rPr lang="pt-BR" sz="1800" smtClean="0"/>
              <a:t>Hattersley et al: heterozigotos c/ diabetes de início tardio (GCK-MODY)</a:t>
            </a:r>
          </a:p>
          <a:p>
            <a:pPr lvl="1"/>
            <a:r>
              <a:rPr lang="pt-BR" sz="1800" smtClean="0"/>
              <a:t>DNP associado a GCK ocorrem em famílias asiáticas ou européias com consanguinidade (4 de 5 casos)</a:t>
            </a:r>
          </a:p>
          <a:p>
            <a:endParaRPr lang="pt-BR" sz="1800" smtClean="0">
              <a:solidFill>
                <a:schemeClr val="folHlink"/>
              </a:solidFill>
            </a:endParaRPr>
          </a:p>
        </p:txBody>
      </p:sp>
      <p:sp>
        <p:nvSpPr>
          <p:cNvPr id="62467" name="Rectangle 4"/>
          <p:cNvSpPr>
            <a:spLocks noChangeArrowheads="1"/>
          </p:cNvSpPr>
          <p:nvPr/>
        </p:nvSpPr>
        <p:spPr bwMode="auto">
          <a:xfrm>
            <a:off x="0" y="44450"/>
            <a:ext cx="9144000" cy="650875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000066"/>
              </a:gs>
              <a:gs pos="100000">
                <a:srgbClr val="00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lIns="92160" tIns="46080" rIns="92160" bIns="46080" anchor="ctr"/>
          <a:lstStyle/>
          <a:p>
            <a:pPr algn="ctr" defTabSz="449263" eaLnBrk="0" hangingPunct="0">
              <a:lnSpc>
                <a:spcPct val="90000"/>
              </a:lnSpc>
              <a:buSzPct val="99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500">
                <a:solidFill>
                  <a:srgbClr val="FFCC00"/>
                </a:solidFill>
                <a:latin typeface="Arial" pitchFamily="34" charset="0"/>
              </a:rPr>
              <a:t>HIPERGLICEMIA NEONATAL</a:t>
            </a:r>
          </a:p>
        </p:txBody>
      </p:sp>
      <p:sp>
        <p:nvSpPr>
          <p:cNvPr id="62468" name="Line 5"/>
          <p:cNvSpPr>
            <a:spLocks noChangeShapeType="1"/>
          </p:cNvSpPr>
          <p:nvPr/>
        </p:nvSpPr>
        <p:spPr bwMode="auto">
          <a:xfrm flipH="1">
            <a:off x="3373438" y="5262563"/>
            <a:ext cx="131762" cy="261937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62469" name="Rectangle 6"/>
          <p:cNvSpPr>
            <a:spLocks noChangeArrowheads="1"/>
          </p:cNvSpPr>
          <p:nvPr/>
        </p:nvSpPr>
        <p:spPr bwMode="auto">
          <a:xfrm>
            <a:off x="7127875" y="6345238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400" b="1" i="1">
                <a:solidFill>
                  <a:schemeClr val="bg1"/>
                </a:solidFill>
              </a:rPr>
              <a:t>JR Porter, 2005</a:t>
            </a:r>
            <a:r>
              <a:rPr lang="en-US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2470" name="Picture 10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66113" y="6102350"/>
            <a:ext cx="242887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4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4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4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4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4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4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4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4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4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4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4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4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4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4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4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4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4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4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4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4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4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4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4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4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4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4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4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4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4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4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4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41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414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414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414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414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414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414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414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414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414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414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414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414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 idx="4294967295"/>
          </p:nvPr>
        </p:nvSpPr>
        <p:spPr>
          <a:xfrm>
            <a:off x="779463" y="-141288"/>
            <a:ext cx="7583487" cy="1044576"/>
          </a:xfrm>
        </p:spPr>
        <p:txBody>
          <a:bodyPr/>
          <a:lstStyle/>
          <a:p>
            <a:r>
              <a:rPr lang="pt-BR" smtClean="0"/>
              <a:t>      HIPERGLICEMIA NEONATAL</a:t>
            </a:r>
          </a:p>
        </p:txBody>
      </p:sp>
      <p:sp>
        <p:nvSpPr>
          <p:cNvPr id="63491" name="Rectangle 3"/>
          <p:cNvSpPr>
            <a:spLocks noGrp="1"/>
          </p:cNvSpPr>
          <p:nvPr>
            <p:ph type="body" idx="4294967295"/>
          </p:nvPr>
        </p:nvSpPr>
        <p:spPr>
          <a:xfrm>
            <a:off x="517525" y="1360488"/>
            <a:ext cx="7583488" cy="4208462"/>
          </a:xfrm>
        </p:spPr>
        <p:txBody>
          <a:bodyPr/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-</a:t>
            </a:r>
            <a:r>
              <a:rPr lang="pt-BR" sz="1800" b="1" smtClean="0">
                <a:solidFill>
                  <a:srgbClr val="FFFF00"/>
                </a:solidFill>
              </a:rPr>
              <a:t>desequilíbrio osmótico</a:t>
            </a:r>
            <a:r>
              <a:rPr lang="pt-BR" sz="1800" smtClean="0"/>
              <a:t>: cada 18mg% de glicose aumenta osmolaridade sanguinea em 1mOsm/L: risco de hemorragia intraventricular; diurese osmótica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-</a:t>
            </a:r>
            <a:r>
              <a:rPr lang="pt-BR" sz="1800" b="1" smtClean="0">
                <a:solidFill>
                  <a:srgbClr val="FFFF00"/>
                </a:solidFill>
              </a:rPr>
              <a:t>restrição do fornecimento de calorias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-</a:t>
            </a:r>
            <a:r>
              <a:rPr lang="pt-BR" sz="1800" b="1" smtClean="0">
                <a:solidFill>
                  <a:srgbClr val="FFFF00"/>
                </a:solidFill>
              </a:rPr>
              <a:t>Enterocolite necrosante</a:t>
            </a:r>
            <a:r>
              <a:rPr lang="pt-BR" sz="1800" smtClean="0"/>
              <a:t>: </a:t>
            </a:r>
            <a:r>
              <a:rPr lang="pt-BR" sz="1800" b="1" smtClean="0"/>
              <a:t>OR:7,40 e IC95%:1,52 a 36,1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1800" b="1" smtClean="0"/>
              <a:t>-</a:t>
            </a:r>
            <a:r>
              <a:rPr lang="pt-BR" sz="1800" b="1" smtClean="0">
                <a:solidFill>
                  <a:srgbClr val="FFFF00"/>
                </a:solidFill>
              </a:rPr>
              <a:t>Mortalidade</a:t>
            </a:r>
            <a:r>
              <a:rPr lang="pt-BR" sz="1800" b="1" smtClean="0">
                <a:solidFill>
                  <a:schemeClr val="folHlink"/>
                </a:solidFill>
              </a:rPr>
              <a:t>: </a:t>
            </a:r>
            <a:r>
              <a:rPr lang="pt-BR" sz="1800" b="1" smtClean="0"/>
              <a:t>OR:13,1 e IC95%:1,2 a 143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1800" b="1" smtClean="0"/>
              <a:t>-</a:t>
            </a:r>
            <a:r>
              <a:rPr lang="pt-BR" sz="1800" b="1" smtClean="0">
                <a:solidFill>
                  <a:srgbClr val="FFFF00"/>
                </a:solidFill>
              </a:rPr>
              <a:t>Retinopatia da prematuridade</a:t>
            </a:r>
            <a:r>
              <a:rPr lang="pt-BR" sz="1800" b="1" smtClean="0"/>
              <a:t>:</a:t>
            </a:r>
            <a:r>
              <a:rPr lang="pt-BR" sz="1800" b="1" smtClean="0">
                <a:solidFill>
                  <a:schemeClr val="folHlink"/>
                </a:solidFill>
              </a:rPr>
              <a:t> </a:t>
            </a:r>
            <a:r>
              <a:rPr lang="pt-BR" altLang="pt-BR" sz="1800" i="1" smtClean="0"/>
              <a:t>aumentou em 7% para cada dia adicional de hiperglicemia (Alexandrou S, ) 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pt-BR" sz="1800" b="1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1800" b="1" smtClean="0"/>
              <a:t>-</a:t>
            </a:r>
            <a:r>
              <a:rPr lang="pt-BR" sz="1800" b="1" smtClean="0">
                <a:solidFill>
                  <a:srgbClr val="FFFF00"/>
                </a:solidFill>
              </a:rPr>
              <a:t>Redução da substância branca</a:t>
            </a:r>
            <a:r>
              <a:rPr lang="pt-BR" sz="1800" b="1" smtClean="0"/>
              <a:t>:</a:t>
            </a:r>
            <a:r>
              <a:rPr lang="pt-BR" sz="1800" b="1" smtClean="0">
                <a:solidFill>
                  <a:schemeClr val="folHlink"/>
                </a:solidFill>
              </a:rPr>
              <a:t> </a:t>
            </a:r>
            <a:r>
              <a:rPr lang="pt-BR" sz="1800" smtClean="0"/>
              <a:t>OR=3,1; IC a 95%:1,01-9,2 –p=0,04 (ressonância magnética)</a:t>
            </a:r>
            <a:endParaRPr lang="pt-BR" sz="1800" b="1" smtClean="0">
              <a:solidFill>
                <a:schemeClr val="folHlink"/>
              </a:solidFill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pt-BR" sz="1800" b="1" smtClean="0">
              <a:solidFill>
                <a:schemeClr val="folHlink"/>
              </a:solidFill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pt-BR" sz="1800" b="1" smtClean="0">
              <a:solidFill>
                <a:schemeClr val="folHlink"/>
              </a:solidFill>
            </a:endParaRP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3127375" y="903288"/>
            <a:ext cx="2279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400" b="1">
                <a:solidFill>
                  <a:srgbClr val="FFFF00"/>
                </a:solidFill>
              </a:rPr>
              <a:t>Consequências</a:t>
            </a:r>
          </a:p>
        </p:txBody>
      </p:sp>
      <p:sp>
        <p:nvSpPr>
          <p:cNvPr id="63493" name="Text Box 6"/>
          <p:cNvSpPr txBox="1">
            <a:spLocks noChangeArrowheads="1"/>
          </p:cNvSpPr>
          <p:nvPr/>
        </p:nvSpPr>
        <p:spPr bwMode="auto">
          <a:xfrm>
            <a:off x="517525" y="6091238"/>
            <a:ext cx="79406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>
                <a:solidFill>
                  <a:schemeClr val="bg1"/>
                </a:solidFill>
                <a:latin typeface="Times New Roman" pitchFamily="18" charset="0"/>
              </a:rPr>
              <a:t>Kao LS,2006; Mohamed S,2014;Alexandrou S,2010 ; Auerbach A,2013 ; </a:t>
            </a:r>
            <a:r>
              <a:rPr lang="pt-BR" altLang="pt-BR" sz="1400">
                <a:solidFill>
                  <a:schemeClr val="bg1"/>
                </a:solidFill>
                <a:latin typeface="Times New Roman" pitchFamily="18" charset="0"/>
              </a:rPr>
              <a:t>L Mohsen2014</a:t>
            </a:r>
            <a:r>
              <a:rPr lang="pt-BR" sz="1400">
                <a:solidFill>
                  <a:schemeClr val="bg1"/>
                </a:solidFill>
                <a:latin typeface="Times New Roman" pitchFamily="18" charset="0"/>
              </a:rPr>
              <a:t> ;</a:t>
            </a:r>
            <a:r>
              <a:rPr lang="pt-BR" altLang="pt-BR" sz="1400">
                <a:solidFill>
                  <a:schemeClr val="bg1"/>
                </a:solidFill>
                <a:latin typeface="Times New Roman" pitchFamily="18" charset="0"/>
              </a:rPr>
              <a:t>Kaempf, JW,2011</a:t>
            </a:r>
            <a:endParaRPr lang="pt-BR" sz="140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63494" name="Picture 7" descr="veja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5788" y="5772150"/>
            <a:ext cx="319087" cy="31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5" name="Picture 7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16325" y="5813425"/>
            <a:ext cx="3429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6" name="Picture 13" descr="Clique aqui para ver o arti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27913" y="57721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7" name="Picture 34" descr="Clique aqui para ver o artigo">
            <a:hlinkClick r:id="rId8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48250" y="5732463"/>
            <a:ext cx="358775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ctrTitle" idx="4294967295"/>
          </p:nvPr>
        </p:nvSpPr>
        <p:spPr>
          <a:xfrm>
            <a:off x="323850" y="692150"/>
            <a:ext cx="8532813" cy="2159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500" smtClean="0">
                <a:latin typeface="Arial Narrow" pitchFamily="34" charset="0"/>
              </a:rPr>
              <a:t/>
            </a:r>
            <a:br>
              <a:rPr lang="pt-BR" sz="2500" smtClean="0">
                <a:latin typeface="Arial Narrow" pitchFamily="34" charset="0"/>
              </a:rPr>
            </a:br>
            <a:endParaRPr lang="pt-BR" sz="2500" smtClean="0">
              <a:latin typeface="Arial Narrow" pitchFamily="34" charset="0"/>
            </a:endParaRP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50825" y="1093788"/>
            <a:ext cx="8893175" cy="483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152352" bIns="38088" anchor="ctr">
            <a:spAutoFit/>
          </a:bodyPr>
          <a:lstStyle/>
          <a:p>
            <a:pPr indent="449263" algn="ctr" defTabSz="914400">
              <a:lnSpc>
                <a:spcPct val="90000"/>
              </a:lnSpc>
              <a:buFontTx/>
              <a:buChar char="•"/>
            </a:pPr>
            <a:endParaRPr lang="pt-BR" sz="2600" b="1">
              <a:solidFill>
                <a:schemeClr val="folHlink"/>
              </a:solidFill>
              <a:latin typeface="Arial Narrow" pitchFamily="34" charset="0"/>
            </a:endParaRPr>
          </a:p>
          <a:p>
            <a:pPr indent="449263" defTabSz="914400">
              <a:lnSpc>
                <a:spcPct val="90000"/>
              </a:lnSpc>
              <a:buFontTx/>
              <a:buChar char="•"/>
            </a:pPr>
            <a:r>
              <a:rPr lang="pt-BR" sz="2600">
                <a:solidFill>
                  <a:schemeClr val="bg1"/>
                </a:solidFill>
                <a:latin typeface="Arial Narrow" pitchFamily="34" charset="0"/>
              </a:rPr>
              <a:t> Glicemia &gt; 150 mg%, reduzir taxa de infusão de glicose (TIG) </a:t>
            </a:r>
          </a:p>
          <a:p>
            <a:pPr indent="449263" defTabSz="914400">
              <a:lnSpc>
                <a:spcPct val="90000"/>
              </a:lnSpc>
              <a:buFontTx/>
              <a:buChar char="•"/>
            </a:pPr>
            <a:r>
              <a:rPr lang="pt-BR" sz="2600">
                <a:solidFill>
                  <a:schemeClr val="bg1"/>
                </a:solidFill>
                <a:latin typeface="Arial Narrow" pitchFamily="34" charset="0"/>
              </a:rPr>
              <a:t> Glicemia &gt; 200 mg%, reduzir TIG mais rapidamente a 2 mg/kg/min.</a:t>
            </a:r>
          </a:p>
          <a:p>
            <a:pPr indent="449263" defTabSz="914400">
              <a:lnSpc>
                <a:spcPct val="90000"/>
              </a:lnSpc>
              <a:buFontTx/>
              <a:buChar char="•"/>
            </a:pPr>
            <a:r>
              <a:rPr lang="pt-BR" sz="2600">
                <a:solidFill>
                  <a:schemeClr val="bg1"/>
                </a:solidFill>
                <a:latin typeface="Arial Narrow" pitchFamily="34" charset="0"/>
              </a:rPr>
              <a:t> Glicemia &gt; 250 mg% persistente: Infusão contínua de insulina: 0,05 – 0,1 U/kg/h ( controlar glicemia cada 1 a 2 horas ): </a:t>
            </a:r>
            <a:r>
              <a:rPr lang="pt-BR" sz="2600">
                <a:solidFill>
                  <a:srgbClr val="FFFF00"/>
                </a:solidFill>
                <a:latin typeface="Arial Narrow" pitchFamily="34" charset="0"/>
              </a:rPr>
              <a:t>permite manter ingesta calórica (manter TIG entre 3-4mg/kg/minuto</a:t>
            </a:r>
            <a:r>
              <a:rPr lang="pt-BR" sz="2600">
                <a:solidFill>
                  <a:schemeClr val="bg1"/>
                </a:solidFill>
                <a:latin typeface="Arial Narrow" pitchFamily="34" charset="0"/>
              </a:rPr>
              <a:t> </a:t>
            </a:r>
          </a:p>
          <a:p>
            <a:pPr indent="449263" defTabSz="914400">
              <a:lnSpc>
                <a:spcPct val="90000"/>
              </a:lnSpc>
              <a:buFontTx/>
              <a:buChar char="•"/>
            </a:pPr>
            <a:r>
              <a:rPr lang="pt-BR" sz="2600">
                <a:solidFill>
                  <a:schemeClr val="bg1"/>
                </a:solidFill>
                <a:latin typeface="Arial Narrow" pitchFamily="34" charset="0"/>
              </a:rPr>
              <a:t>{10 UI/kg em 100 ml SF 0,9% e infundir </a:t>
            </a:r>
          </a:p>
          <a:p>
            <a:pPr indent="449263" defTabSz="914400">
              <a:lnSpc>
                <a:spcPct val="90000"/>
              </a:lnSpc>
            </a:pPr>
            <a:r>
              <a:rPr lang="pt-BR" sz="2600">
                <a:solidFill>
                  <a:schemeClr val="bg1"/>
                </a:solidFill>
                <a:latin typeface="Arial Narrow" pitchFamily="34" charset="0"/>
              </a:rPr>
              <a:t>1 ml/h da solução = 0,1 UI/kg/hora}</a:t>
            </a:r>
          </a:p>
          <a:p>
            <a:pPr indent="449263" defTabSz="914400">
              <a:lnSpc>
                <a:spcPct val="90000"/>
              </a:lnSpc>
              <a:buFontTx/>
              <a:buChar char="•"/>
            </a:pPr>
            <a:r>
              <a:rPr lang="pt-BR" sz="2600">
                <a:solidFill>
                  <a:schemeClr val="bg1"/>
                </a:solidFill>
                <a:latin typeface="Arial Narrow" pitchFamily="34" charset="0"/>
              </a:rPr>
              <a:t> {5 UI/kg em 100 ml SF 0,9% e infundir</a:t>
            </a:r>
          </a:p>
          <a:p>
            <a:pPr indent="449263" defTabSz="914400">
              <a:lnSpc>
                <a:spcPct val="90000"/>
              </a:lnSpc>
            </a:pPr>
            <a:r>
              <a:rPr lang="pt-BR" sz="2600">
                <a:solidFill>
                  <a:schemeClr val="bg1"/>
                </a:solidFill>
                <a:latin typeface="Arial Narrow" pitchFamily="34" charset="0"/>
              </a:rPr>
              <a:t>1 ml/h da solução = 0,05 UI/kg/h}</a:t>
            </a:r>
          </a:p>
          <a:p>
            <a:pPr indent="449263" defTabSz="914400">
              <a:lnSpc>
                <a:spcPct val="90000"/>
              </a:lnSpc>
              <a:buFontTx/>
              <a:buChar char="•"/>
            </a:pPr>
            <a:r>
              <a:rPr lang="pt-BR" sz="2600">
                <a:solidFill>
                  <a:schemeClr val="bg1"/>
                </a:solidFill>
                <a:latin typeface="Arial Narrow" pitchFamily="34" charset="0"/>
              </a:rPr>
              <a:t> Acompanhar o potássio sérico (risco de hipocalemia).</a:t>
            </a:r>
          </a:p>
          <a:p>
            <a:pPr indent="449263" defTabSz="914400">
              <a:lnSpc>
                <a:spcPct val="90000"/>
              </a:lnSpc>
              <a:buFontTx/>
              <a:buChar char="•"/>
            </a:pPr>
            <a:r>
              <a:rPr lang="pt-BR" sz="2600">
                <a:solidFill>
                  <a:schemeClr val="bg1"/>
                </a:solidFill>
                <a:latin typeface="Arial Narrow" pitchFamily="34" charset="0"/>
              </a:rPr>
              <a:t> Suspender terapêuticas, se não essenciais, como aminofilina ou fototerapia e berço de calor radiante </a:t>
            </a:r>
          </a:p>
        </p:txBody>
      </p:sp>
      <p:sp>
        <p:nvSpPr>
          <p:cNvPr id="64516" name="Rectangle 5"/>
          <p:cNvSpPr>
            <a:spLocks/>
          </p:cNvSpPr>
          <p:nvPr/>
        </p:nvSpPr>
        <p:spPr bwMode="auto">
          <a:xfrm>
            <a:off x="1395413" y="-352425"/>
            <a:ext cx="7583487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 eaLnBrk="0" hangingPunct="0"/>
            <a:r>
              <a:rPr lang="pt-BR" sz="3800">
                <a:solidFill>
                  <a:schemeClr val="bg1"/>
                </a:solidFill>
              </a:rPr>
              <a:t>      </a:t>
            </a:r>
            <a:r>
              <a:rPr lang="pt-BR" sz="2800">
                <a:solidFill>
                  <a:schemeClr val="bg1"/>
                </a:solidFill>
              </a:rPr>
              <a:t>HIPERGLICEMIA NEONATAL</a:t>
            </a:r>
          </a:p>
        </p:txBody>
      </p:sp>
      <p:sp>
        <p:nvSpPr>
          <p:cNvPr id="64517" name="Text Box 6"/>
          <p:cNvSpPr txBox="1">
            <a:spLocks noChangeArrowheads="1"/>
          </p:cNvSpPr>
          <p:nvPr/>
        </p:nvSpPr>
        <p:spPr bwMode="auto">
          <a:xfrm>
            <a:off x="2913063" y="566738"/>
            <a:ext cx="1790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400">
                <a:solidFill>
                  <a:srgbClr val="FFFF00"/>
                </a:solidFill>
              </a:rPr>
              <a:t>Tratamento</a:t>
            </a:r>
          </a:p>
        </p:txBody>
      </p:sp>
      <p:sp>
        <p:nvSpPr>
          <p:cNvPr id="64518" name="Text Box 7"/>
          <p:cNvSpPr txBox="1">
            <a:spLocks noChangeArrowheads="1"/>
          </p:cNvSpPr>
          <p:nvPr/>
        </p:nvSpPr>
        <p:spPr bwMode="auto">
          <a:xfrm>
            <a:off x="1395413" y="6070600"/>
            <a:ext cx="62626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bg1"/>
                </a:solidFill>
              </a:rPr>
              <a:t>Margotto, PR. Assistência ao Recém-Nascido de Risco, 2013</a:t>
            </a:r>
          </a:p>
        </p:txBody>
      </p:sp>
      <p:pic>
        <p:nvPicPr>
          <p:cNvPr id="64519" name="Picture 8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07175" y="57419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20" name="Picture 9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00888" y="57419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 idx="4294967295"/>
          </p:nvPr>
        </p:nvSpPr>
        <p:spPr>
          <a:xfrm>
            <a:off x="488950" y="-179388"/>
            <a:ext cx="8153400" cy="990601"/>
          </a:xfrm>
        </p:spPr>
        <p:txBody>
          <a:bodyPr/>
          <a:lstStyle/>
          <a:p>
            <a:r>
              <a:rPr lang="pt-BR" smtClean="0">
                <a:solidFill>
                  <a:srgbClr val="FFFF00"/>
                </a:solidFill>
              </a:rPr>
              <a:t>Obrigado!</a:t>
            </a:r>
          </a:p>
        </p:txBody>
      </p:sp>
      <p:pic>
        <p:nvPicPr>
          <p:cNvPr id="65539" name="Picture 6" descr="20160830_130858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lum bright="24000" contrast="24000"/>
          </a:blip>
          <a:srcRect/>
          <a:stretch>
            <a:fillRect/>
          </a:stretch>
        </p:blipFill>
        <p:spPr>
          <a:xfrm>
            <a:off x="0" y="1109663"/>
            <a:ext cx="9144000" cy="1309687"/>
          </a:xfrm>
          <a:noFill/>
          <a:ln w="19050">
            <a:solidFill>
              <a:srgbClr val="FF00FF"/>
            </a:solidFill>
          </a:ln>
        </p:spPr>
      </p:pic>
      <p:pic>
        <p:nvPicPr>
          <p:cNvPr id="65540" name="Picture 4" descr="Livros-2"/>
          <p:cNvPicPr>
            <a:picLocks noChangeAspect="1" noChangeArrowheads="1"/>
          </p:cNvPicPr>
          <p:nvPr/>
        </p:nvPicPr>
        <p:blipFill>
          <a:blip r:embed="rId3">
            <a:lum contrast="24000"/>
          </a:blip>
          <a:srcRect/>
          <a:stretch>
            <a:fillRect/>
          </a:stretch>
        </p:blipFill>
        <p:spPr bwMode="auto">
          <a:xfrm>
            <a:off x="0" y="2427288"/>
            <a:ext cx="456565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AutoShape 5"/>
          <p:cNvSpPr>
            <a:spLocks noChangeArrowheads="1"/>
          </p:cNvSpPr>
          <p:nvPr/>
        </p:nvSpPr>
        <p:spPr bwMode="auto">
          <a:xfrm>
            <a:off x="4281488" y="4092575"/>
            <a:ext cx="2586037" cy="1047750"/>
          </a:xfrm>
          <a:prstGeom prst="curvedDownArrow">
            <a:avLst>
              <a:gd name="adj1" fmla="val 49364"/>
              <a:gd name="adj2" fmla="val 98727"/>
              <a:gd name="adj3" fmla="val 33333"/>
            </a:avLst>
          </a:prstGeom>
          <a:solidFill>
            <a:schemeClr val="folHlink"/>
          </a:solidFill>
          <a:ln w="5715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4565650" y="5259388"/>
            <a:ext cx="457835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5" tIns="45718" rIns="91435" bIns="45718" anchor="ctr">
            <a:spAutoFit/>
          </a:bodyPr>
          <a:lstStyle/>
          <a:p>
            <a:pPr algn="ctr" defTabSz="584200"/>
            <a:r>
              <a:rPr lang="pt-BR" sz="1600" i="1">
                <a:solidFill>
                  <a:srgbClr val="0033CC"/>
                </a:solidFill>
                <a:latin typeface="Arial" pitchFamily="34" charset="0"/>
                <a:ea typeface="Baskerville"/>
                <a:cs typeface="Arial" pitchFamily="34" charset="0"/>
              </a:rPr>
              <a:t>Link Para Download:</a:t>
            </a:r>
            <a:endParaRPr lang="pt-BR" sz="1600" i="1">
              <a:solidFill>
                <a:srgbClr val="0033CC"/>
              </a:solidFill>
              <a:latin typeface="Arial" pitchFamily="34" charset="0"/>
              <a:ea typeface="Baskerville"/>
              <a:cs typeface="Arial" pitchFamily="34" charset="0"/>
              <a:hlinkClick r:id="rId4"/>
            </a:endParaRPr>
          </a:p>
          <a:p>
            <a:pPr algn="ctr" defTabSz="584200"/>
            <a:r>
              <a:rPr lang="pt-BR" sz="1600" i="1">
                <a:latin typeface="Arial" pitchFamily="34" charset="0"/>
                <a:ea typeface="Baskerville"/>
                <a:cs typeface="Arial" pitchFamily="34" charset="0"/>
                <a:hlinkClick r:id="rId4"/>
              </a:rPr>
              <a:t>https://drive.google.com/open?id=0B5b9fOW0rJ3SRkRpUFMwVUxJZjA</a:t>
            </a:r>
            <a:r>
              <a:rPr lang="pt-BR" sz="1600">
                <a:latin typeface="Arial" pitchFamily="34" charset="0"/>
                <a:ea typeface="Baskerville"/>
                <a:cs typeface="Arial" pitchFamily="34" charset="0"/>
              </a:rPr>
              <a:t> </a:t>
            </a:r>
          </a:p>
        </p:txBody>
      </p:sp>
      <p:sp>
        <p:nvSpPr>
          <p:cNvPr id="65543" name="Rectangle 7"/>
          <p:cNvSpPr>
            <a:spLocks noChangeArrowheads="1"/>
          </p:cNvSpPr>
          <p:nvPr/>
        </p:nvSpPr>
        <p:spPr bwMode="auto">
          <a:xfrm>
            <a:off x="1930400" y="6176963"/>
            <a:ext cx="4608513" cy="4302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64291" tIns="32146" rIns="64291" bIns="32146" anchor="ctr">
            <a:spAutoFit/>
          </a:bodyPr>
          <a:lstStyle/>
          <a:p>
            <a:pPr algn="ctr" defTabSz="320675"/>
            <a:r>
              <a:rPr lang="pt-BR" sz="1300" i="1">
                <a:solidFill>
                  <a:srgbClr val="0033CC"/>
                </a:solidFill>
                <a:latin typeface="Arial" pitchFamily="34" charset="0"/>
                <a:ea typeface="Baskerville"/>
                <a:cs typeface="Arial" pitchFamily="34" charset="0"/>
              </a:rPr>
              <a:t>Link para Download:</a:t>
            </a:r>
            <a:endParaRPr lang="pt-BR" sz="1300">
              <a:solidFill>
                <a:srgbClr val="0033CC"/>
              </a:solidFill>
              <a:latin typeface="Arial" pitchFamily="34" charset="0"/>
              <a:ea typeface="Baskerville"/>
              <a:cs typeface="Arial" pitchFamily="34" charset="0"/>
            </a:endParaRPr>
          </a:p>
          <a:p>
            <a:pPr algn="ctr" defTabSz="320675"/>
            <a:r>
              <a:rPr lang="pt-BR" sz="1100" i="1">
                <a:latin typeface="Arial" pitchFamily="34" charset="0"/>
                <a:ea typeface="Baskerville"/>
                <a:cs typeface="Arial" pitchFamily="34" charset="0"/>
                <a:hlinkClick r:id="rId5"/>
              </a:rPr>
              <a:t>https://drive.google.com/open?id=0B5b9fOW0rJ3Sa0pSeFQ3YmVsOU0</a:t>
            </a:r>
            <a:endParaRPr lang="pt-BR" sz="1100" i="1">
              <a:latin typeface="Arial" pitchFamily="34" charset="0"/>
              <a:ea typeface="Baskerville"/>
              <a:cs typeface="Arial" pitchFamily="34" charset="0"/>
            </a:endParaRPr>
          </a:p>
        </p:txBody>
      </p:sp>
      <p:sp>
        <p:nvSpPr>
          <p:cNvPr id="65544" name="AutoShape 8"/>
          <p:cNvSpPr>
            <a:spLocks noChangeArrowheads="1"/>
          </p:cNvSpPr>
          <p:nvPr/>
        </p:nvSpPr>
        <p:spPr bwMode="auto">
          <a:xfrm>
            <a:off x="1303338" y="5649913"/>
            <a:ext cx="515937" cy="852487"/>
          </a:xfrm>
          <a:prstGeom prst="curvedRightArrow">
            <a:avLst>
              <a:gd name="adj1" fmla="val 33046"/>
              <a:gd name="adj2" fmla="val 66092"/>
              <a:gd name="adj3" fmla="val 33333"/>
            </a:avLst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65545" name="Oval 9"/>
          <p:cNvSpPr>
            <a:spLocks noChangeArrowheads="1"/>
          </p:cNvSpPr>
          <p:nvPr/>
        </p:nvSpPr>
        <p:spPr bwMode="auto">
          <a:xfrm>
            <a:off x="4906963" y="2744788"/>
            <a:ext cx="3575050" cy="914400"/>
          </a:xfrm>
          <a:prstGeom prst="ellipse">
            <a:avLst/>
          </a:prstGeom>
          <a:solidFill>
            <a:srgbClr val="FF33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endParaRPr lang="pt-BR" b="1">
              <a:solidFill>
                <a:srgbClr val="0033CC"/>
              </a:solidFill>
            </a:endParaRPr>
          </a:p>
        </p:txBody>
      </p:sp>
      <p:sp>
        <p:nvSpPr>
          <p:cNvPr id="65546" name="Rectangle 10"/>
          <p:cNvSpPr>
            <a:spLocks noChangeArrowheads="1"/>
          </p:cNvSpPr>
          <p:nvPr/>
        </p:nvSpPr>
        <p:spPr bwMode="auto">
          <a:xfrm>
            <a:off x="4906963" y="3005138"/>
            <a:ext cx="4562475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pt-BR" b="1">
                <a:solidFill>
                  <a:srgbClr val="0033CC"/>
                </a:solidFill>
                <a:hlinkClick r:id="rId6"/>
              </a:rPr>
              <a:t>www.paulomargotto.com.br</a:t>
            </a:r>
            <a:endParaRPr lang="pt-BR" b="1">
              <a:solidFill>
                <a:srgbClr val="0033CC"/>
              </a:solidFill>
            </a:endParaRPr>
          </a:p>
          <a:p>
            <a:pPr defTabSz="914400">
              <a:spcBef>
                <a:spcPct val="50000"/>
              </a:spcBef>
            </a:pPr>
            <a:endParaRPr lang="pt-BR" b="1">
              <a:solidFill>
                <a:srgbClr val="0033CC"/>
              </a:solidFill>
            </a:endParaRPr>
          </a:p>
        </p:txBody>
      </p:sp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2855913" y="160338"/>
            <a:ext cx="6230937" cy="925512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b="1">
                <a:solidFill>
                  <a:srgbClr val="FF33CC"/>
                </a:solidFill>
              </a:rPr>
              <a:t>17/11-Dia Mundial da Prematuridade:</a:t>
            </a:r>
          </a:p>
          <a:p>
            <a:pPr algn="ctr" defTabSz="914400"/>
            <a:r>
              <a:rPr lang="pt-BR" b="1">
                <a:solidFill>
                  <a:srgbClr val="0033CC"/>
                </a:solidFill>
              </a:rPr>
              <a:t>“Não existe pé tão</a:t>
            </a:r>
          </a:p>
          <a:p>
            <a:pPr algn="ctr" defTabSz="914400"/>
            <a:r>
              <a:rPr lang="pt-BR" b="1">
                <a:solidFill>
                  <a:srgbClr val="0033CC"/>
                </a:solidFill>
              </a:rPr>
              <a:t>Pequeno que não possa deixar a sua pegada no mundo!”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Clube de Revista">
  <a:themeElements>
    <a:clrScheme name="Revolution">
      <a:dk1>
        <a:sysClr val="windowText" lastClr="000000"/>
      </a:dk1>
      <a:lt1>
        <a:sysClr val="window" lastClr="FFFFFF"/>
      </a:lt1>
      <a:dk2>
        <a:srgbClr val="1B3861"/>
      </a:dk2>
      <a:lt2>
        <a:srgbClr val="38ABED"/>
      </a:lt2>
      <a:accent1>
        <a:srgbClr val="0C5986"/>
      </a:accent1>
      <a:accent2>
        <a:srgbClr val="DDF53D"/>
      </a:accent2>
      <a:accent3>
        <a:srgbClr val="508709"/>
      </a:accent3>
      <a:accent4>
        <a:srgbClr val="BF5E00"/>
      </a:accent4>
      <a:accent5>
        <a:srgbClr val="9C0001"/>
      </a:accent5>
      <a:accent6>
        <a:srgbClr val="660075"/>
      </a:accent6>
      <a:hlink>
        <a:srgbClr val="ABF24D"/>
      </a:hlink>
      <a:folHlink>
        <a:srgbClr val="A0E7FB"/>
      </a:folHlink>
    </a:clrScheme>
    <a:fontScheme name="Revolution">
      <a:majorFont>
        <a:latin typeface="Trebuchet MS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Trebuchet MS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Clube de Revista</Template>
  <TotalTime>1250</TotalTime>
  <Words>3193</Words>
  <Application>Microsoft Office PowerPoint</Application>
  <PresentationFormat>Apresentação na tela (4:3)</PresentationFormat>
  <Paragraphs>390</Paragraphs>
  <Slides>48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48</vt:i4>
      </vt:variant>
    </vt:vector>
  </HeadingPairs>
  <TitlesOfParts>
    <vt:vector size="62" baseType="lpstr">
      <vt:lpstr>MS PGothic</vt:lpstr>
      <vt:lpstr>Arial</vt:lpstr>
      <vt:lpstr>Arial Narrow</vt:lpstr>
      <vt:lpstr>Baskerville</vt:lpstr>
      <vt:lpstr>Calibri</vt:lpstr>
      <vt:lpstr>Century Gothic</vt:lpstr>
      <vt:lpstr>Geneva</vt:lpstr>
      <vt:lpstr>Georgia</vt:lpstr>
      <vt:lpstr>Symbol</vt:lpstr>
      <vt:lpstr>Times New Roman</vt:lpstr>
      <vt:lpstr>Trebuchet MS</vt:lpstr>
      <vt:lpstr>Wingdings</vt:lpstr>
      <vt:lpstr>Wingdings 2</vt:lpstr>
      <vt:lpstr>Clube de Revista</vt:lpstr>
      <vt:lpstr>Apresentação do PowerPoint</vt:lpstr>
      <vt:lpstr>Hipoglicemia Neonatal</vt:lpstr>
      <vt:lpstr>Hipoglicemia Neonatal</vt:lpstr>
      <vt:lpstr>HIPOGLICEMIA NEONATAL</vt:lpstr>
      <vt:lpstr>      HIPOGLICEMIA NEONATAL</vt:lpstr>
      <vt:lpstr>      HIPOGLICEMIA NEONATAL</vt:lpstr>
      <vt:lpstr>HIPOGLICEMIA NEONATAL</vt:lpstr>
      <vt:lpstr>Apresentação do PowerPoint</vt:lpstr>
      <vt:lpstr>HIPOGLICEMIA NEONATAL</vt:lpstr>
      <vt:lpstr>HIPOGLICEMIA NEONATAL</vt:lpstr>
      <vt:lpstr>HIPOGLICEMIA NEONATAL</vt:lpstr>
      <vt:lpstr>HIPOGLICEMIA NEONATAL</vt:lpstr>
      <vt:lpstr>DOR NEONATAL Base fisiológica da hiperalgesia</vt:lpstr>
      <vt:lpstr>Teste do Pezinho (feito na mãozinha)</vt:lpstr>
      <vt:lpstr>Teste do Pezinho (feito na mãozinha)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DOR NEONATAL GASOMETRIA: COLHEMOS NA MÃOZINHA!(SANGUE VENOSO)</vt:lpstr>
      <vt:lpstr>PRESERVE OS MEUS PÉS! USE AS MINHAS MÃOS! Agradeço!</vt:lpstr>
      <vt:lpstr>Apresentação do PowerPoint</vt:lpstr>
      <vt:lpstr>Apresentação do PowerPoint</vt:lpstr>
      <vt:lpstr>Apresentação do PowerPoint</vt:lpstr>
      <vt:lpstr>HIPOGLICEMIA NEONATAL</vt:lpstr>
      <vt:lpstr>HIPOGLICEMIA NEONATAL</vt:lpstr>
      <vt:lpstr>HIPOGLICEMIA NEONATAL</vt:lpstr>
      <vt:lpstr>HIPOGLICEMIA NEONATAL</vt:lpstr>
      <vt:lpstr>      HIPOGLICEMIA NEONATAL</vt:lpstr>
      <vt:lpstr>      HIPOGLICEMIA NEONATAL               Lesão Cerebral</vt:lpstr>
      <vt:lpstr>      HIPOGLICEMIA NEONATAL               Lesão Cerebral</vt:lpstr>
      <vt:lpstr>HIPOGLICEMIA NEONATAL</vt:lpstr>
      <vt:lpstr>Apresentação do PowerPoint</vt:lpstr>
      <vt:lpstr>HIPOGLICEMIA NEONATAL</vt:lpstr>
      <vt:lpstr>HIPOGLICEMIA NEONATAL</vt:lpstr>
      <vt:lpstr>Apresentação do PowerPoint</vt:lpstr>
      <vt:lpstr>Apresentação do PowerPoint</vt:lpstr>
      <vt:lpstr>Apresentação do PowerPoint</vt:lpstr>
      <vt:lpstr>  </vt:lpstr>
      <vt:lpstr>HIPERGLICEMIA NEONATAL</vt:lpstr>
      <vt:lpstr>USO DE AMINOÁCIDOS (AA):na primeira prescrição</vt:lpstr>
      <vt:lpstr>       USO DE AMINOÁCIDOS NA PRIMEIRA PRESCRIÇÃO</vt:lpstr>
      <vt:lpstr>Apresentação do PowerPoint</vt:lpstr>
      <vt:lpstr>      HIPERGLICEMIA NEONATAL</vt:lpstr>
      <vt:lpstr> </vt:lpstr>
      <vt:lpstr>Obrigado!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</dc:title>
  <dc:creator>Paulo</dc:creator>
  <cp:lastModifiedBy>Paulo Margotto</cp:lastModifiedBy>
  <cp:revision>28</cp:revision>
  <dcterms:created xsi:type="dcterms:W3CDTF">2016-05-03T23:28:53Z</dcterms:created>
  <dcterms:modified xsi:type="dcterms:W3CDTF">2019-06-26T18:53:59Z</dcterms:modified>
</cp:coreProperties>
</file>