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81"/>
  </p:notesMasterIdLst>
  <p:handoutMasterIdLst>
    <p:handoutMasterId r:id="rId82"/>
  </p:handoutMasterIdLst>
  <p:sldIdLst>
    <p:sldId id="257" r:id="rId2"/>
    <p:sldId id="366" r:id="rId3"/>
    <p:sldId id="394" r:id="rId4"/>
    <p:sldId id="284" r:id="rId5"/>
    <p:sldId id="279" r:id="rId6"/>
    <p:sldId id="298" r:id="rId7"/>
    <p:sldId id="275" r:id="rId8"/>
    <p:sldId id="276" r:id="rId9"/>
    <p:sldId id="277" r:id="rId10"/>
    <p:sldId id="278" r:id="rId11"/>
    <p:sldId id="285" r:id="rId12"/>
    <p:sldId id="361" r:id="rId13"/>
    <p:sldId id="367" r:id="rId14"/>
    <p:sldId id="303" r:id="rId15"/>
    <p:sldId id="286" r:id="rId16"/>
    <p:sldId id="287" r:id="rId17"/>
    <p:sldId id="280" r:id="rId18"/>
    <p:sldId id="281" r:id="rId19"/>
    <p:sldId id="282" r:id="rId20"/>
    <p:sldId id="325" r:id="rId21"/>
    <p:sldId id="322" r:id="rId22"/>
    <p:sldId id="288" r:id="rId23"/>
    <p:sldId id="283" r:id="rId24"/>
    <p:sldId id="371" r:id="rId25"/>
    <p:sldId id="370" r:id="rId26"/>
    <p:sldId id="294" r:id="rId27"/>
    <p:sldId id="290" r:id="rId28"/>
    <p:sldId id="392" r:id="rId29"/>
    <p:sldId id="295" r:id="rId30"/>
    <p:sldId id="407" r:id="rId31"/>
    <p:sldId id="321" r:id="rId32"/>
    <p:sldId id="323" r:id="rId33"/>
    <p:sldId id="324" r:id="rId34"/>
    <p:sldId id="412" r:id="rId35"/>
    <p:sldId id="413" r:id="rId36"/>
    <p:sldId id="293" r:id="rId37"/>
    <p:sldId id="414" r:id="rId38"/>
    <p:sldId id="326" r:id="rId39"/>
    <p:sldId id="327" r:id="rId40"/>
    <p:sldId id="328" r:id="rId41"/>
    <p:sldId id="329" r:id="rId42"/>
    <p:sldId id="330" r:id="rId43"/>
    <p:sldId id="355" r:id="rId44"/>
    <p:sldId id="344" r:id="rId45"/>
    <p:sldId id="331" r:id="rId46"/>
    <p:sldId id="357" r:id="rId47"/>
    <p:sldId id="332" r:id="rId48"/>
    <p:sldId id="333" r:id="rId49"/>
    <p:sldId id="334" r:id="rId50"/>
    <p:sldId id="335" r:id="rId51"/>
    <p:sldId id="337" r:id="rId52"/>
    <p:sldId id="336" r:id="rId53"/>
    <p:sldId id="338" r:id="rId54"/>
    <p:sldId id="339" r:id="rId55"/>
    <p:sldId id="340" r:id="rId56"/>
    <p:sldId id="341" r:id="rId57"/>
    <p:sldId id="387" r:id="rId58"/>
    <p:sldId id="342" r:id="rId59"/>
    <p:sldId id="343" r:id="rId60"/>
    <p:sldId id="345" r:id="rId61"/>
    <p:sldId id="354" r:id="rId62"/>
    <p:sldId id="346" r:id="rId63"/>
    <p:sldId id="356" r:id="rId64"/>
    <p:sldId id="349" r:id="rId65"/>
    <p:sldId id="347" r:id="rId66"/>
    <p:sldId id="348" r:id="rId67"/>
    <p:sldId id="350" r:id="rId68"/>
    <p:sldId id="351" r:id="rId69"/>
    <p:sldId id="353" r:id="rId70"/>
    <p:sldId id="386" r:id="rId71"/>
    <p:sldId id="385" r:id="rId72"/>
    <p:sldId id="389" r:id="rId73"/>
    <p:sldId id="384" r:id="rId74"/>
    <p:sldId id="388" r:id="rId75"/>
    <p:sldId id="383" r:id="rId76"/>
    <p:sldId id="415" r:id="rId77"/>
    <p:sldId id="368" r:id="rId78"/>
    <p:sldId id="416" r:id="rId79"/>
    <p:sldId id="417" r:id="rId80"/>
  </p:sldIdLst>
  <p:sldSz cx="12188825" cy="6858000"/>
  <p:notesSz cx="7104063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16F6"/>
    <a:srgbClr val="FA00FA"/>
    <a:srgbClr val="E4851C"/>
    <a:srgbClr val="5F6F0F"/>
    <a:srgbClr val="394404"/>
    <a:srgbClr val="718412"/>
    <a:srgbClr val="65741A"/>
    <a:srgbClr val="7081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6558" autoAdjust="0"/>
  </p:normalViewPr>
  <p:slideViewPr>
    <p:cSldViewPr>
      <p:cViewPr varScale="1">
        <p:scale>
          <a:sx n="70" d="100"/>
          <a:sy n="70" d="100"/>
        </p:scale>
        <p:origin x="536" y="64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2838" y="108"/>
      </p:cViewPr>
      <p:guideLst>
        <p:guide orient="horz" pos="3224"/>
        <p:guide pos="22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handoutMaster" Target="handoutMasters/handout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Relationship Id="rId86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01/08/2016</a:t>
            </a:r>
            <a:endParaRPr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6EBD3D77-6367-4232-A947-8BDF4ABE8529}" type="slidenum">
              <a:rPr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594580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01/08/2016</a:t>
            </a:r>
            <a:endParaRPr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42875" y="768350"/>
            <a:ext cx="68183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pPr lvl="0"/>
            <a:endParaRPr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711200" y="4860925"/>
            <a:ext cx="5683250" cy="4605338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noProof="0"/>
              <a:t>Clique para editar o texto Mestre</a:t>
            </a:r>
          </a:p>
          <a:p>
            <a:pPr lvl="1"/>
            <a:r>
              <a:rPr noProof="0"/>
              <a:t>Segundo nível</a:t>
            </a:r>
          </a:p>
          <a:p>
            <a:pPr lvl="2"/>
            <a:r>
              <a:rPr noProof="0"/>
              <a:t>Terceiro nível</a:t>
            </a:r>
          </a:p>
          <a:p>
            <a:pPr lvl="3"/>
            <a:r>
              <a:rPr noProof="0"/>
              <a:t>Quarto nível</a:t>
            </a:r>
          </a:p>
          <a:p>
            <a:pPr lvl="4"/>
            <a:r>
              <a:rPr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C4DA241F-B1C8-4BCE-A6AB-C3BB0321A591}" type="slidenum">
              <a:rPr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13524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1217613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8013" algn="l" defTabSz="1217613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7613" algn="l" defTabSz="1217613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7213" algn="l" defTabSz="1217613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6813" algn="l" defTabSz="1217613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okie.com.br/paciente-filho-alergico-leite-vaca/#.VZEt8PlViko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smtClean="0"/>
              <a:t>As medidas de </a:t>
            </a:r>
            <a:r>
              <a:rPr lang="pt-BR" altLang="pt-BR" b="1" smtClean="0"/>
              <a:t>percentil</a:t>
            </a:r>
            <a:r>
              <a:rPr lang="pt-BR" altLang="pt-BR" smtClean="0"/>
              <a:t> tendem a ser mais </a:t>
            </a:r>
            <a:r>
              <a:rPr lang="pt-BR" altLang="pt-BR" b="1" smtClean="0"/>
              <a:t>sensíveis</a:t>
            </a:r>
            <a:r>
              <a:rPr lang="pt-BR" altLang="pt-BR" smtClean="0"/>
              <a:t>, ou seja, mais abrangentes. Em outras palavras, </a:t>
            </a:r>
            <a:r>
              <a:rPr lang="pt-BR" altLang="pt-BR" smtClean="0">
                <a:hlinkClick r:id="rId3"/>
              </a:rPr>
              <a:t>crianças</a:t>
            </a:r>
            <a:r>
              <a:rPr lang="pt-BR" altLang="pt-BR" smtClean="0"/>
              <a:t> classificadas como risco nutricional a partir do percentil podem estar apenas próximas de uma situação de risco, mas não necessariamente em </a:t>
            </a:r>
            <a:r>
              <a:rPr lang="pt-BR" altLang="pt-BR" b="1" smtClean="0"/>
              <a:t>risco nutricional</a:t>
            </a:r>
            <a:r>
              <a:rPr lang="pt-BR" altLang="pt-BR" smtClean="0"/>
              <a:t>.</a:t>
            </a:r>
          </a:p>
          <a:p>
            <a:pPr>
              <a:spcBef>
                <a:spcPct val="0"/>
              </a:spcBef>
            </a:pPr>
            <a:r>
              <a:rPr lang="pt-BR" altLang="pt-BR" smtClean="0"/>
              <a:t>As medidas de </a:t>
            </a:r>
            <a:r>
              <a:rPr lang="pt-BR" altLang="pt-BR" b="1" smtClean="0"/>
              <a:t>score-z</a:t>
            </a:r>
            <a:r>
              <a:rPr lang="pt-BR" altLang="pt-BR" smtClean="0"/>
              <a:t> são mais </a:t>
            </a:r>
            <a:r>
              <a:rPr lang="pt-BR" altLang="pt-BR" b="1" smtClean="0"/>
              <a:t>específicas,</a:t>
            </a:r>
            <a:r>
              <a:rPr lang="pt-BR" altLang="pt-BR" smtClean="0"/>
              <a:t> ou seja, elas detectam com mais precisão aqueles casos que estão mais gravemente relacionados com situações de risco nutricional. Recentemente, o uso do </a:t>
            </a:r>
            <a:r>
              <a:rPr lang="pt-BR" altLang="pt-BR" b="1" smtClean="0"/>
              <a:t>score-z</a:t>
            </a:r>
            <a:r>
              <a:rPr lang="pt-BR" altLang="pt-BR" smtClean="0"/>
              <a:t> vem sendo estimulado pela OMS, o que permitiria uma padronização e uma maior comparabilidade entre as estatísticas de </a:t>
            </a:r>
            <a:r>
              <a:rPr lang="pt-BR" altLang="pt-BR" b="1" smtClean="0"/>
              <a:t>desenvolvimento infanto juvenil</a:t>
            </a:r>
            <a:r>
              <a:rPr lang="pt-BR" altLang="pt-BR" smtClean="0"/>
              <a:t> dos diferentes países!</a:t>
            </a:r>
          </a:p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04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4DC92B4-A105-45DC-8057-8E0AA02597AD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401299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76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C63CB6-1729-4590-BE19-C22F58368226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175720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19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C7F3028-EB9E-40FA-BE29-611CC6814887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0603940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624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4087A22-A05B-4889-80DA-36413868627A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54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97385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829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688476-9695-4EBD-A2CA-A8C5AAA80A74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73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998809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603" y="1124530"/>
            <a:ext cx="9141619" cy="2387600"/>
          </a:xfrm>
        </p:spPr>
        <p:txBody>
          <a:bodyPr anchor="b"/>
          <a:lstStyle>
            <a:lvl1pPr algn="ctr">
              <a:defRPr sz="599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603" y="3602038"/>
            <a:ext cx="9141619" cy="1655762"/>
          </a:xfrm>
        </p:spPr>
        <p:txBody>
          <a:bodyPr/>
          <a:lstStyle>
            <a:lvl1pPr marL="0" indent="0" algn="ctr">
              <a:buNone/>
              <a:defRPr sz="23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 algn="ctr">
              <a:buNone/>
              <a:defRPr sz="2799"/>
            </a:lvl2pPr>
            <a:lvl3pPr marL="914126" indent="0" algn="ctr">
              <a:buNone/>
              <a:defRPr sz="2399"/>
            </a:lvl3pPr>
            <a:lvl4pPr marL="1371189" indent="0" algn="ctr">
              <a:buNone/>
              <a:defRPr sz="1999"/>
            </a:lvl4pPr>
            <a:lvl5pPr marL="1828251" indent="0" algn="ctr">
              <a:buNone/>
              <a:defRPr sz="1999"/>
            </a:lvl5pPr>
            <a:lvl6pPr marL="2285314" indent="0" algn="ctr">
              <a:buNone/>
              <a:defRPr sz="1999"/>
            </a:lvl6pPr>
            <a:lvl7pPr marL="2742377" indent="0" algn="ctr">
              <a:buNone/>
              <a:defRPr sz="1999"/>
            </a:lvl7pPr>
            <a:lvl8pPr marL="3199440" indent="0" algn="ctr">
              <a:buNone/>
              <a:defRPr sz="1999"/>
            </a:lvl8pPr>
            <a:lvl9pPr marL="3656503" indent="0" algn="ctr">
              <a:buNone/>
              <a:defRPr sz="1999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A24C9-30BC-442D-8F09-5FBB510FD1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6702304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A772A-4405-4C75-8B7E-FAAE103C64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218309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633" y="1712423"/>
            <a:ext cx="10512862" cy="2851208"/>
          </a:xfrm>
        </p:spPr>
        <p:txBody>
          <a:bodyPr anchor="b"/>
          <a:lstStyle>
            <a:lvl1pPr>
              <a:defRPr sz="5998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633" y="4552634"/>
            <a:ext cx="10512862" cy="1500187"/>
          </a:xfrm>
        </p:spPr>
        <p:txBody>
          <a:bodyPr anchor="t"/>
          <a:lstStyle>
            <a:lvl1pPr marL="0" indent="0">
              <a:buNone/>
              <a:defRPr sz="23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2B6CA-CCC2-4736-A0F9-6D4BEA01B2C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806811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4907" y="1828801"/>
            <a:ext cx="5180251" cy="435133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592" y="1828801"/>
            <a:ext cx="5180251" cy="435133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D7850-1402-4620-8977-35AE3F58DA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6413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907" y="1681851"/>
            <a:ext cx="5154857" cy="825699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4907" y="2507551"/>
            <a:ext cx="5154857" cy="368052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0593" y="1681851"/>
            <a:ext cx="5180252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593" y="2507551"/>
            <a:ext cx="5180252" cy="368052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076C7-F531-4626-874C-42EA2664185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8220732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9DD0A-C4DC-47CE-9EE8-C2DEAA5B18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0383873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03394-EA41-4927-802D-5A8E61C647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0834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029" y="457201"/>
            <a:ext cx="3930896" cy="1600197"/>
          </a:xfrm>
        </p:spPr>
        <p:txBody>
          <a:bodyPr anchor="b"/>
          <a:lstStyle>
            <a:lvl1pPr>
              <a:defRPr sz="3199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250" y="990600"/>
            <a:ext cx="6170593" cy="4876800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029" y="2057399"/>
            <a:ext cx="3930896" cy="3810001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6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BF29F-CB3C-4C6B-97D6-93FAD3EE12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8361706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029" y="457200"/>
            <a:ext cx="3930896" cy="1600200"/>
          </a:xfrm>
        </p:spPr>
        <p:txBody>
          <a:bodyPr anchor="b"/>
          <a:lstStyle>
            <a:lvl1pPr>
              <a:defRPr sz="3199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0250" y="990600"/>
            <a:ext cx="6170593" cy="4876800"/>
          </a:xfrm>
        </p:spPr>
        <p:txBody>
          <a:bodyPr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029" y="2057400"/>
            <a:ext cx="3930896" cy="381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6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EEEE1-5D08-4081-9861-E91B499126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8644530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FB31D-8D9D-4D82-A61A-5CB746DB607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756033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2628" y="360362"/>
            <a:ext cx="262821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982" y="360363"/>
            <a:ext cx="7732286" cy="5811837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49FAF-6C8C-43AC-8CE8-F4335F3254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5601441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4550" y="365125"/>
            <a:ext cx="1051401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550" y="1828800"/>
            <a:ext cx="1051401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01/08/2016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7013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5363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084D05F-D343-4D76-BBFA-0350C92BBA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ransition spd="med">
    <p:fade/>
  </p:transition>
  <p:txStyles>
    <p:titleStyle>
      <a:lvl1pPr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 Light" panose="020F0302020204030204" pitchFamily="34" charset="0"/>
        </a:defRPr>
      </a:lvl2pPr>
      <a:lvl3pPr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 Light" panose="020F0302020204030204" pitchFamily="34" charset="0"/>
        </a:defRPr>
      </a:lvl3pPr>
      <a:lvl4pPr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 Light" panose="020F0302020204030204" pitchFamily="34" charset="0"/>
        </a:defRPr>
      </a:lvl4pPr>
      <a:lvl5pPr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7013" indent="-227013" algn="l" defTabSz="912813" rtl="0" fontAlgn="base">
        <a:lnSpc>
          <a:spcPct val="90000"/>
        </a:lnSpc>
        <a:spcBef>
          <a:spcPts val="1000"/>
        </a:spcBef>
        <a:spcAft>
          <a:spcPct val="0"/>
        </a:spcAft>
        <a:buFont typeface="Wingdings 2" panose="05020102010507070707" pitchFamily="18" charset="2"/>
        <a:buChar char="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4213" indent="-227013" algn="l" defTabSz="912813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912813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912813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defTabSz="912813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846" indent="-228531" algn="l" defTabSz="914126" rtl="0" eaLnBrk="1" latinLnBrk="0" hangingPunct="1">
        <a:spcBef>
          <a:spcPct val="20000"/>
        </a:spcBef>
        <a:buFont typeface="Wingdings 2" pitchFamily="18" charset="2"/>
        <a:buChar char="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908" indent="-228531" algn="l" defTabSz="914126" rtl="0" eaLnBrk="1" latinLnBrk="0" hangingPunct="1">
        <a:spcBef>
          <a:spcPct val="20000"/>
        </a:spcBef>
        <a:buFont typeface="Wingdings 2" pitchFamily="18" charset="2"/>
        <a:buChar char="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971" indent="-228531" algn="l" defTabSz="914126" rtl="0" eaLnBrk="1" latinLnBrk="0" hangingPunct="1">
        <a:spcBef>
          <a:spcPct val="20000"/>
        </a:spcBef>
        <a:buFont typeface="Wingdings 2" pitchFamily="18" charset="2"/>
        <a:buChar char="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5034" indent="-228531" algn="l" defTabSz="914126" rtl="0" eaLnBrk="1" latinLnBrk="0" hangingPunct="1">
        <a:spcBef>
          <a:spcPct val="20000"/>
        </a:spcBef>
        <a:buFont typeface="Wingdings 2" pitchFamily="18" charset="2"/>
        <a:buChar char="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www.google.com.br/url?sa=i&amp;rct=j&amp;q=&amp;esrc=s&amp;source=images&amp;cd=&amp;cad=rja&amp;uact=8&amp;ved=0ahUKEwjMh6yA1vPUAhXKH5AKHWC8BEIQjRwIBw&amp;url=https://tudosobrecontroleneural.com/2016/05/08/leite-materno-estimula-o-crescimento-cerebral-de-bebes-prematuros/&amp;psig=AFQjCNFR92N42LOUOr6JAYJi1HnQ7Cek8w&amp;ust=1499394782353836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.br/url?sa=i&amp;rct=j&amp;q=&amp;esrc=s&amp;source=images&amp;cd=&amp;cad=rja&amp;uact=8&amp;ved=0ahUKEwjMh6yA1vPUAhXKH5AKHWC8BEIQjRwIBw&amp;url=https://tudosobrecontroleneural.com/2016/05/08/leite-materno-estimula-o-crescimento-cerebral-de-bebes-prematuros/&amp;psig=AFQjCNFR92N42LOUOr6JAYJi1HnQ7Cek8w&amp;ust=1499394782353836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hyperlink" Target="https://www.google.com.br/url?sa=i&amp;rct=j&amp;q=&amp;esrc=s&amp;source=images&amp;cd=&amp;cad=rja&amp;uact=8&amp;ved=0ahUKEwjMh6yA1vPUAhXKH5AKHWC8BEIQjRwIBw&amp;url=https://tudosobrecontroleneural.com/2016/05/08/leite-materno-estimula-o-crescimento-cerebral-de-bebes-prematuros/&amp;psig=AFQjCNFR92N42LOUOr6JAYJi1HnQ7Cek8w&amp;ust=1499394782353836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hyperlink" Target="https://www.google.com.br/url?sa=i&amp;rct=j&amp;q=&amp;esrc=s&amp;source=images&amp;cd=&amp;cad=rja&amp;uact=8&amp;ved=0ahUKEwjMh6yA1vPUAhXKH5AKHWC8BEIQjRwIBw&amp;url=https://tudosobrecontroleneural.com/2016/05/08/leite-materno-estimula-o-crescimento-cerebral-de-bebes-prematuros/&amp;psig=AFQjCNFR92N42LOUOr6JAYJi1HnQ7Cek8w&amp;ust=1499394782353836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4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emf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7901" TargetMode="External"/><Relationship Id="rId2" Type="http://schemas.openxmlformats.org/officeDocument/2006/relationships/hyperlink" Target="http://paulomargotto.com.br/crescimento-pos-natal-do-prematuro-uso-de-curvas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3950"/>
            <a:ext cx="9140825" cy="2387600"/>
          </a:xfrm>
        </p:spPr>
        <p:txBody>
          <a:bodyPr>
            <a:normAutofit fontScale="90000"/>
          </a:bodyPr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</a:rPr>
              <a:t>MONITORIZAÇÃO DO CRESCIMENTO PÓS-NATAL DO PREMATURO.</a:t>
            </a:r>
          </a:p>
        </p:txBody>
      </p:sp>
      <p:sp>
        <p:nvSpPr>
          <p:cNvPr id="4099" name="Subtítulo 5"/>
          <p:cNvSpPr>
            <a:spLocks noGrp="1"/>
          </p:cNvSpPr>
          <p:nvPr>
            <p:ph type="subTitle" idx="1"/>
          </p:nvPr>
        </p:nvSpPr>
        <p:spPr bwMode="auto">
          <a:xfrm>
            <a:off x="1197869" y="4149725"/>
            <a:ext cx="9573320" cy="2228850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pt-BR" altLang="pt-BR" sz="1800" dirty="0" smtClean="0">
                <a:solidFill>
                  <a:srgbClr val="0070C0"/>
                </a:solidFill>
              </a:rPr>
              <a:t>Alessandra de Cássia Gonçalves Moreira </a:t>
            </a:r>
          </a:p>
          <a:p>
            <a:r>
              <a:rPr lang="pt-BR" altLang="pt-BR" sz="1800" dirty="0" smtClean="0">
                <a:solidFill>
                  <a:srgbClr val="0070C0"/>
                </a:solidFill>
              </a:rPr>
              <a:t>Unidade de Neonatologia - Hospital Materno Infantil de Brasília</a:t>
            </a:r>
          </a:p>
          <a:p>
            <a:r>
              <a:rPr lang="pt-BR" altLang="pt-BR" sz="1800" dirty="0" smtClean="0">
                <a:solidFill>
                  <a:srgbClr val="0070C0"/>
                </a:solidFill>
              </a:rPr>
              <a:t>Brasília, 3 de junho de 2019</a:t>
            </a:r>
          </a:p>
          <a:p>
            <a:r>
              <a:rPr lang="pt-BR" altLang="pt-BR" sz="1800" dirty="0" smtClean="0">
                <a:solidFill>
                  <a:srgbClr val="0070C0"/>
                </a:solidFill>
              </a:rPr>
              <a:t>www.paulomargotto.com.br</a:t>
            </a:r>
          </a:p>
        </p:txBody>
      </p:sp>
      <p:pic>
        <p:nvPicPr>
          <p:cNvPr id="410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863" y="4508500"/>
            <a:ext cx="212090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C00000"/>
                </a:solidFill>
              </a:rPr>
              <a:t>OBJETIVO</a:t>
            </a:r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3200" smtClean="0"/>
              <a:t>Compreender o crescimento extrauterino fisiológico de recém-nascidos prematuros.</a:t>
            </a:r>
          </a:p>
          <a:p>
            <a:r>
              <a:rPr lang="pt-BR" altLang="pt-BR" sz="3200" smtClean="0"/>
              <a:t>Conhecer as consequências da restrição do crescimento extrauterino.</a:t>
            </a:r>
          </a:p>
          <a:p>
            <a:r>
              <a:rPr lang="pt-BR" altLang="pt-BR" sz="3200" smtClean="0"/>
              <a:t>Identificar as curvas mais atuais de crescimento pós-natal disponíveis para o acompanhamento do recém-nascido prematuro.</a:t>
            </a: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Retângulo 3"/>
          <p:cNvGrpSpPr>
            <a:grpSpLocks/>
          </p:cNvGrpSpPr>
          <p:nvPr/>
        </p:nvGrpSpPr>
        <p:grpSpPr bwMode="auto">
          <a:xfrm>
            <a:off x="6699250" y="2103438"/>
            <a:ext cx="4511675" cy="1365250"/>
            <a:chOff x="4220" y="1325"/>
            <a:chExt cx="2842" cy="860"/>
          </a:xfrm>
        </p:grpSpPr>
        <p:pic>
          <p:nvPicPr>
            <p:cNvPr id="6146" name="Retângulo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0" y="1325"/>
              <a:ext cx="2842" cy="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47" name="Text Box 3"/>
            <p:cNvSpPr txBox="1">
              <a:spLocks noChangeArrowheads="1"/>
            </p:cNvSpPr>
            <p:nvPr/>
          </p:nvSpPr>
          <p:spPr bwMode="auto">
            <a:xfrm>
              <a:off x="4235" y="1337"/>
              <a:ext cx="2813" cy="8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pt-BR" altLang="pt-BR" sz="2400" b="1">
                  <a:solidFill>
                    <a:srgbClr val="E2F0D9"/>
                  </a:solidFill>
                </a:rPr>
                <a:t>Refletir sobre a estratégia e o cuidado nutricional deste RN desde as primeiras horas!</a:t>
              </a:r>
              <a:endParaRPr lang="pt-BR" altLang="pt-BR" b="1">
                <a:solidFill>
                  <a:srgbClr val="FFFFFF"/>
                </a:solidFill>
              </a:endParaRPr>
            </a:p>
          </p:txBody>
        </p:sp>
      </p:grp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Breve relato de caso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4550" y="1828800"/>
            <a:ext cx="5394325" cy="4351338"/>
          </a:xfrm>
        </p:spPr>
        <p:txBody>
          <a:bodyPr>
            <a:normAutofit fontScale="92500" lnSpcReduction="20000"/>
          </a:bodyPr>
          <a:lstStyle/>
          <a:p>
            <a:pPr marL="228531" indent="-228531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RN masculino, IG 26 semanas, PN 750g, Est = 30 cm, PC = 23 cm. Parto cesáreo, </a:t>
            </a:r>
            <a:r>
              <a:rPr lang="pt-BR" sz="2799" dirty="0" err="1"/>
              <a:t>eclâmpsia</a:t>
            </a:r>
            <a:r>
              <a:rPr lang="pt-BR" sz="2799" dirty="0"/>
              <a:t>, </a:t>
            </a:r>
            <a:r>
              <a:rPr lang="pt-BR" sz="2799" dirty="0" err="1"/>
              <a:t>Apgar</a:t>
            </a:r>
            <a:r>
              <a:rPr lang="pt-BR" sz="2799" dirty="0"/>
              <a:t> 1-7. </a:t>
            </a:r>
          </a:p>
          <a:p>
            <a:pPr marL="228531" indent="-228531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 err="1"/>
              <a:t>Corticoterapia</a:t>
            </a:r>
            <a:r>
              <a:rPr lang="pt-BR" sz="2799" dirty="0"/>
              <a:t> </a:t>
            </a:r>
            <a:r>
              <a:rPr lang="pt-BR" sz="2799" dirty="0" err="1"/>
              <a:t>antenatal</a:t>
            </a:r>
            <a:r>
              <a:rPr lang="pt-BR" sz="2799" dirty="0"/>
              <a:t> completa.</a:t>
            </a:r>
          </a:p>
          <a:p>
            <a:pPr marL="228531" indent="-228531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Mãe – 26 anos, 1° Filho, previamente saudável. 1ª gestação</a:t>
            </a:r>
          </a:p>
          <a:p>
            <a:pPr marL="0" indent="0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 2" panose="05020102010507070707" pitchFamily="18" charset="2"/>
              <a:buNone/>
              <a:defRPr/>
            </a:pPr>
            <a:endParaRPr lang="pt-BR" sz="2799" dirty="0"/>
          </a:p>
          <a:p>
            <a:pPr marL="0" indent="0" algn="ctr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FA00FA"/>
                </a:solidFill>
              </a:rPr>
              <a:t>Quais desafios este RN prematuro enfrentará?</a:t>
            </a:r>
          </a:p>
        </p:txBody>
      </p:sp>
      <p:sp>
        <p:nvSpPr>
          <p:cNvPr id="5" name="Espaço Reservado para Conteúdo 4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70663" y="246063"/>
            <a:ext cx="4770437" cy="1787525"/>
          </a:xfrm>
        </p:spPr>
        <p:txBody>
          <a:bodyPr>
            <a:normAutofit fontScale="92500" lnSpcReduction="20000"/>
          </a:bodyPr>
          <a:lstStyle/>
          <a:p>
            <a:pPr marL="0" indent="0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FA00FA"/>
                </a:solidFill>
              </a:rPr>
              <a:t>Fundamental:</a:t>
            </a:r>
          </a:p>
          <a:p>
            <a:pPr marL="0" indent="0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dirty="0">
                <a:solidFill>
                  <a:srgbClr val="1B16F6"/>
                </a:solidFill>
              </a:rPr>
              <a:t>Juntamente com a estratégia ventilatória, tratamento da sepse, prevenção de HPIV...</a:t>
            </a:r>
          </a:p>
        </p:txBody>
      </p:sp>
      <p:pic>
        <p:nvPicPr>
          <p:cNvPr id="7" name="Imagem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3" y="3627438"/>
            <a:ext cx="4176712" cy="278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2799" b="1" dirty="0">
                <a:solidFill>
                  <a:srgbClr val="1B16F6"/>
                </a:solidFill>
              </a:rPr>
              <a:t>Crescimento celular fetal:</a:t>
            </a:r>
          </a:p>
          <a:p>
            <a:pPr marL="514350" indent="-514350" defTabSz="914126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sz="2799" dirty="0"/>
              <a:t>Até 16ª semana - Hiperplasia, que se caracteriza por aumento do número de células; </a:t>
            </a:r>
          </a:p>
          <a:p>
            <a:pPr marL="514350" indent="-514350" defTabSz="914126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sz="2799" dirty="0"/>
              <a:t>Entre a 16ª e 32ª semanas - Hiperplasia e hipertrofia celular</a:t>
            </a:r>
          </a:p>
          <a:p>
            <a:pPr marL="514350" indent="-514350" defTabSz="914126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sz="2799" dirty="0"/>
              <a:t>Após a 32ª semana – hipertrofia, caracterizada principalmente pela deposição de gordura resultante do metabolismo do glicogênio.</a:t>
            </a:r>
          </a:p>
          <a:p>
            <a:pPr marL="228531" indent="-228531" defTabSz="914126" fontAlgn="auto">
              <a:spcAft>
                <a:spcPts val="0"/>
              </a:spcAft>
              <a:defRPr/>
            </a:pPr>
            <a:endParaRPr lang="pt-BR" sz="2799" dirty="0"/>
          </a:p>
        </p:txBody>
      </p:sp>
      <p:sp>
        <p:nvSpPr>
          <p:cNvPr id="7172" name="CaixaDeTexto 3"/>
          <p:cNvSpPr txBox="1">
            <a:spLocks noChangeArrowheads="1"/>
          </p:cNvSpPr>
          <p:nvPr/>
        </p:nvSpPr>
        <p:spPr bwMode="auto">
          <a:xfrm>
            <a:off x="8110538" y="6057900"/>
            <a:ext cx="29210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7030A0"/>
                </a:solidFill>
              </a:rPr>
              <a:t>Lin e Santolaya-Forgas (1998)</a:t>
            </a:r>
          </a:p>
          <a:p>
            <a:pPr eaLnBrk="1" hangingPunct="1"/>
            <a:endParaRPr lang="pt-BR" altLang="pt-BR" sz="2800"/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12913"/>
            <a:ext cx="10512425" cy="2851150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00B0F0"/>
                </a:solidFill>
              </a:rPr>
              <a:t>Fisiologia</a:t>
            </a:r>
            <a:r>
              <a:rPr lang="pt-BR" b="1" dirty="0">
                <a:solidFill>
                  <a:schemeClr val="accent2"/>
                </a:solidFill>
              </a:rPr>
              <a:t> do crescimento </a:t>
            </a:r>
            <a:r>
              <a:rPr lang="pt-BR" b="1" u="sng" dirty="0">
                <a:solidFill>
                  <a:schemeClr val="accent2"/>
                </a:solidFill>
              </a:rPr>
              <a:t>extra uterino</a:t>
            </a:r>
            <a:r>
              <a:rPr lang="pt-BR" b="1" dirty="0">
                <a:solidFill>
                  <a:schemeClr val="accent2"/>
                </a:solidFill>
              </a:rPr>
              <a:t> do prematuro</a:t>
            </a: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1B16F6"/>
                </a:solidFill>
              </a:rPr>
              <a:t>Como deve crescer um recém-nascido?</a:t>
            </a:r>
            <a:endParaRPr lang="pt-BR" sz="4399" b="1" dirty="0">
              <a:solidFill>
                <a:srgbClr val="7030A0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1700213"/>
            <a:ext cx="10360025" cy="4462462"/>
          </a:xfrm>
        </p:spPr>
        <p:txBody>
          <a:bodyPr/>
          <a:lstStyle/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2799" b="1" dirty="0">
                <a:solidFill>
                  <a:srgbClr val="1B16F6"/>
                </a:solidFill>
              </a:rPr>
              <a:t>Crescimento pós natal adequado para o prematuro: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dirty="0"/>
              <a:t>A meta é atingir um crescimento extrauterino </a:t>
            </a:r>
            <a:r>
              <a:rPr lang="pt-BR" sz="2799" dirty="0">
                <a:solidFill>
                  <a:srgbClr val="FF0000"/>
                </a:solidFill>
              </a:rPr>
              <a:t>semelhante àquele observado no ambiente </a:t>
            </a:r>
            <a:r>
              <a:rPr lang="pt-BR" sz="2799" b="1" dirty="0">
                <a:solidFill>
                  <a:srgbClr val="FF0000"/>
                </a:solidFill>
              </a:rPr>
              <a:t>intrauterino</a:t>
            </a:r>
            <a:r>
              <a:rPr lang="pt-BR" sz="2799" dirty="0"/>
              <a:t> para a idade gestacional correspondente (Academia Americana de Pediatria -1985):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dirty="0"/>
              <a:t>Velocidade de crescimento no 3º Trimestre: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dirty="0"/>
              <a:t>Peso - 15 a 20 g/Kg/dia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dirty="0"/>
              <a:t>PC – 0,5 a 0,8 cm/ semana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dirty="0"/>
              <a:t>Estatura – 0,8 a 1,1 cm/ semana</a:t>
            </a:r>
          </a:p>
        </p:txBody>
      </p:sp>
      <p:sp>
        <p:nvSpPr>
          <p:cNvPr id="9220" name="CaixaDeTexto 3"/>
          <p:cNvSpPr txBox="1">
            <a:spLocks noChangeArrowheads="1"/>
          </p:cNvSpPr>
          <p:nvPr/>
        </p:nvSpPr>
        <p:spPr bwMode="auto">
          <a:xfrm>
            <a:off x="9910763" y="5988050"/>
            <a:ext cx="1277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7030A0"/>
                </a:solidFill>
              </a:rPr>
              <a:t>Greer, 2013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94048">
            <a:off x="6751638" y="1120775"/>
            <a:ext cx="485933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9388" y="404813"/>
            <a:ext cx="9290050" cy="1325562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E4851C"/>
                </a:solidFill>
              </a:rPr>
              <a:t>Crescimento extrauterino de prematuros</a:t>
            </a:r>
            <a:endParaRPr lang="pt-BR" sz="4399" dirty="0">
              <a:solidFill>
                <a:srgbClr val="E4851C"/>
              </a:solidFill>
            </a:endParaRP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844550" y="1828800"/>
            <a:ext cx="10290175" cy="4351338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pt-BR" altLang="pt-BR" sz="3200" smtClean="0"/>
              <a:t>Resulta de interação </a:t>
            </a:r>
            <a:r>
              <a:rPr lang="pt-BR" altLang="pt-BR" sz="3200" smtClean="0">
                <a:solidFill>
                  <a:srgbClr val="FF0000"/>
                </a:solidFill>
              </a:rPr>
              <a:t>complexa</a:t>
            </a:r>
            <a:r>
              <a:rPr lang="pt-BR" altLang="pt-BR" sz="3200" smtClean="0"/>
              <a:t> de fatores </a:t>
            </a:r>
            <a:r>
              <a:rPr lang="pt-BR" altLang="pt-BR" sz="3200" smtClean="0">
                <a:solidFill>
                  <a:srgbClr val="FF0000"/>
                </a:solidFill>
              </a:rPr>
              <a:t>genéticos</a:t>
            </a:r>
            <a:r>
              <a:rPr lang="pt-BR" altLang="pt-BR" sz="3200" smtClean="0"/>
              <a:t> e </a:t>
            </a:r>
            <a:r>
              <a:rPr lang="pt-BR" altLang="pt-BR" sz="3200" smtClean="0">
                <a:solidFill>
                  <a:srgbClr val="FF0000"/>
                </a:solidFill>
              </a:rPr>
              <a:t>ambientais </a:t>
            </a:r>
            <a:r>
              <a:rPr lang="pt-BR" altLang="pt-BR" sz="3200" smtClean="0"/>
              <a:t>(Coverston, 2005)</a:t>
            </a:r>
          </a:p>
          <a:p>
            <a:pPr algn="just"/>
            <a:r>
              <a:rPr lang="pt-BR" altLang="pt-BR" sz="3200" smtClean="0"/>
              <a:t>Os RNPTs possuem um </a:t>
            </a:r>
            <a:r>
              <a:rPr lang="pt-BR" altLang="pt-BR" sz="3200" smtClean="0">
                <a:solidFill>
                  <a:srgbClr val="FF0000"/>
                </a:solidFill>
              </a:rPr>
              <a:t>padrão próprio </a:t>
            </a:r>
            <a:r>
              <a:rPr lang="pt-BR" altLang="pt-BR" sz="3200" smtClean="0"/>
              <a:t>de crescimento e este é classificado em </a:t>
            </a:r>
            <a:r>
              <a:rPr lang="pt-BR" altLang="pt-BR" sz="3200" smtClean="0">
                <a:solidFill>
                  <a:srgbClr val="FF0000"/>
                </a:solidFill>
              </a:rPr>
              <a:t>quatro fases</a:t>
            </a:r>
            <a:r>
              <a:rPr lang="pt-BR" altLang="pt-BR" sz="3200" smtClean="0"/>
              <a:t>, que variam de dias a  semanas,  em  função  da  IG,  do  PN  e  da  duração  da  doença inicial (Euser, 2008)</a:t>
            </a: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54150" y="442913"/>
            <a:ext cx="9280525" cy="1325562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Crescimento extrauterino de prematuros</a:t>
            </a:r>
            <a:endParaRPr lang="pt-BR" sz="4399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 1:</a:t>
            </a:r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dirty="0">
                <a:solidFill>
                  <a:srgbClr val="1B16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retardo do crescimento – perda de peso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Gasto energético para manter funções vitais fora do ambiente uterino &gt;&gt; gasto para manter o crescimento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Intensidade e duração </a:t>
            </a:r>
            <a:r>
              <a:rPr lang="pt-BR" sz="3200" dirty="0">
                <a:solidFill>
                  <a:srgbClr val="FF0000"/>
                </a:solidFill>
              </a:rPr>
              <a:t>inversamente relacionada à IG </a:t>
            </a:r>
            <a:r>
              <a:rPr lang="pt-BR" sz="3200" dirty="0"/>
              <a:t>e ao PN e diretamente relacionada à gravidade do quadro neonatal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Peso mais baixo entre o </a:t>
            </a:r>
            <a:r>
              <a:rPr lang="pt-BR" sz="3200" dirty="0">
                <a:solidFill>
                  <a:srgbClr val="FF0000"/>
                </a:solidFill>
              </a:rPr>
              <a:t>4º</a:t>
            </a:r>
            <a:r>
              <a:rPr lang="pt-BR" sz="3200" dirty="0"/>
              <a:t> e o </a:t>
            </a:r>
            <a:r>
              <a:rPr lang="pt-BR" sz="3200" dirty="0">
                <a:solidFill>
                  <a:srgbClr val="FF0000"/>
                </a:solidFill>
              </a:rPr>
              <a:t>7º dia </a:t>
            </a:r>
            <a:r>
              <a:rPr lang="pt-BR" sz="3200" dirty="0"/>
              <a:t>de vida.</a:t>
            </a:r>
          </a:p>
        </p:txBody>
      </p:sp>
      <p:sp>
        <p:nvSpPr>
          <p:cNvPr id="11268" name="CaixaDeTexto 4"/>
          <p:cNvSpPr txBox="1">
            <a:spLocks noChangeArrowheads="1"/>
          </p:cNvSpPr>
          <p:nvPr/>
        </p:nvSpPr>
        <p:spPr bwMode="auto">
          <a:xfrm>
            <a:off x="9601200" y="5749925"/>
            <a:ext cx="1271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7030A0"/>
                </a:solidFill>
              </a:rPr>
              <a:t>Euser, 2008</a:t>
            </a: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60500" y="333375"/>
            <a:ext cx="9282113" cy="1325563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Crescimento extrauterino de prematuros</a:t>
            </a:r>
            <a:endParaRPr lang="pt-BR" sz="4399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 2:</a:t>
            </a:r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dirty="0">
                <a:solidFill>
                  <a:srgbClr val="1B16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 de transição – para de perder peso e há discreto aumento do comprimento e do PC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Estabilização das intercorrências clínicas e melhor aporte calórico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O PN é recuperado entre o </a:t>
            </a:r>
            <a:r>
              <a:rPr lang="pt-BR" sz="3200" dirty="0">
                <a:solidFill>
                  <a:srgbClr val="FF0000"/>
                </a:solidFill>
              </a:rPr>
              <a:t>8º</a:t>
            </a:r>
            <a:r>
              <a:rPr lang="pt-BR" sz="3200" dirty="0"/>
              <a:t> e o </a:t>
            </a:r>
            <a:r>
              <a:rPr lang="pt-BR" sz="3200" dirty="0">
                <a:solidFill>
                  <a:srgbClr val="FF0000"/>
                </a:solidFill>
              </a:rPr>
              <a:t>24º</a:t>
            </a:r>
            <a:r>
              <a:rPr lang="pt-BR" sz="3200" dirty="0"/>
              <a:t> </a:t>
            </a:r>
            <a:r>
              <a:rPr lang="pt-BR" sz="3200" dirty="0">
                <a:solidFill>
                  <a:srgbClr val="FF0000"/>
                </a:solidFill>
              </a:rPr>
              <a:t>dia</a:t>
            </a:r>
            <a:r>
              <a:rPr lang="pt-BR" sz="3200" dirty="0"/>
              <a:t> de vida (mais precoce quanto maior o RN)</a:t>
            </a:r>
          </a:p>
        </p:txBody>
      </p:sp>
      <p:sp>
        <p:nvSpPr>
          <p:cNvPr id="12292" name="CaixaDeTexto 4"/>
          <p:cNvSpPr txBox="1">
            <a:spLocks noChangeArrowheads="1"/>
          </p:cNvSpPr>
          <p:nvPr/>
        </p:nvSpPr>
        <p:spPr bwMode="auto">
          <a:xfrm>
            <a:off x="9061450" y="5808663"/>
            <a:ext cx="12715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7030A0"/>
                </a:solidFill>
              </a:rPr>
              <a:t>Euser, 2008</a:t>
            </a: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92238" y="549275"/>
            <a:ext cx="9418637" cy="1116013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Crescimento extrauterino de prematuros</a:t>
            </a:r>
            <a:endParaRPr lang="pt-BR" sz="4399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81075" y="2349500"/>
            <a:ext cx="10514013" cy="4351338"/>
          </a:xfrm>
        </p:spPr>
        <p:txBody>
          <a:bodyPr>
            <a:noAutofit/>
          </a:bodyPr>
          <a:lstStyle/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 3:</a:t>
            </a:r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dirty="0">
                <a:solidFill>
                  <a:srgbClr val="1B16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recuperação do crescimento (</a:t>
            </a:r>
            <a:r>
              <a:rPr lang="pt-BR" sz="3200" i="1" dirty="0">
                <a:solidFill>
                  <a:srgbClr val="FA00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catch-</a:t>
            </a:r>
            <a:r>
              <a:rPr lang="pt-BR" sz="3200" i="1" dirty="0" err="1">
                <a:solidFill>
                  <a:srgbClr val="FA00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</a:t>
            </a:r>
            <a:r>
              <a:rPr lang="pt-BR" sz="3200" i="1" dirty="0">
                <a:solidFill>
                  <a:srgbClr val="1B16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pt-BR" sz="3200" dirty="0">
                <a:solidFill>
                  <a:srgbClr val="1B16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aumento rápido de peso, estatura e PC. 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3200" dirty="0">
                <a:solidFill>
                  <a:srgbClr val="FF0000"/>
                </a:solidFill>
              </a:rPr>
              <a:t>Aceleração máxima: </a:t>
            </a:r>
            <a:r>
              <a:rPr lang="pt-BR" sz="3200" dirty="0"/>
              <a:t>36 a 40 semanas de IGPC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1° PC → 2º comprimento → 3º peso</a:t>
            </a:r>
          </a:p>
        </p:txBody>
      </p:sp>
      <p:sp>
        <p:nvSpPr>
          <p:cNvPr id="13316" name="CaixaDeTexto 4"/>
          <p:cNvSpPr txBox="1">
            <a:spLocks noChangeArrowheads="1"/>
          </p:cNvSpPr>
          <p:nvPr/>
        </p:nvSpPr>
        <p:spPr bwMode="auto">
          <a:xfrm>
            <a:off x="9061450" y="5808663"/>
            <a:ext cx="12715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7030A0"/>
                </a:solidFill>
              </a:rPr>
              <a:t>Euser, 2008</a:t>
            </a: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DC3E6"/>
            </a:gs>
            <a:gs pos="85001">
              <a:srgbClr val="868686"/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827213" y="285750"/>
            <a:ext cx="8532812" cy="903288"/>
          </a:xfrm>
        </p:spPr>
        <p:txBody>
          <a:bodyPr/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4399" b="1" i="1" dirty="0">
                <a:solidFill>
                  <a:srgbClr val="C00000"/>
                </a:solidFill>
              </a:rPr>
              <a:t>“Catch </a:t>
            </a:r>
            <a:r>
              <a:rPr lang="pt-BR" sz="4399" b="1" i="1" dirty="0" err="1">
                <a:solidFill>
                  <a:srgbClr val="C00000"/>
                </a:solidFill>
              </a:rPr>
              <a:t>up</a:t>
            </a:r>
            <a:r>
              <a:rPr lang="pt-BR" sz="4399" b="1" i="1" dirty="0">
                <a:solidFill>
                  <a:srgbClr val="C00000"/>
                </a:solidFill>
              </a:rPr>
              <a:t>”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1409700" y="1341438"/>
            <a:ext cx="9936163" cy="5375275"/>
          </a:xfrm>
        </p:spPr>
        <p:txBody>
          <a:bodyPr>
            <a:normAutofit fontScale="62500" lnSpcReduction="20000"/>
          </a:bodyPr>
          <a:lstStyle/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4500" b="1" i="1" dirty="0">
                <a:solidFill>
                  <a:srgbClr val="C00000"/>
                </a:solidFill>
              </a:rPr>
              <a:t>Catch </a:t>
            </a:r>
            <a:r>
              <a:rPr lang="pt-BR" sz="4500" b="1" i="1" dirty="0" err="1">
                <a:solidFill>
                  <a:srgbClr val="C00000"/>
                </a:solidFill>
              </a:rPr>
              <a:t>up</a:t>
            </a:r>
            <a:r>
              <a:rPr lang="pt-BR" sz="4500" b="1" i="1" dirty="0">
                <a:solidFill>
                  <a:srgbClr val="C00000"/>
                </a:solidFill>
              </a:rPr>
              <a:t> </a:t>
            </a:r>
            <a:r>
              <a:rPr lang="pt-BR" sz="4500" b="1" dirty="0">
                <a:solidFill>
                  <a:srgbClr val="C00000"/>
                </a:solidFill>
              </a:rPr>
              <a:t>ou </a:t>
            </a:r>
            <a:r>
              <a:rPr lang="pt-BR" sz="4500" b="1" u="sng" dirty="0">
                <a:solidFill>
                  <a:srgbClr val="C00000"/>
                </a:solidFill>
              </a:rPr>
              <a:t>crescimento acelerado</a:t>
            </a:r>
            <a:r>
              <a:rPr lang="pt-BR" sz="4500" b="1" dirty="0">
                <a:solidFill>
                  <a:srgbClr val="C00000"/>
                </a:solidFill>
              </a:rPr>
              <a:t>: </a:t>
            </a:r>
          </a:p>
          <a:p>
            <a:pPr marL="228531" indent="-228531" defTabSz="914126" fontAlgn="auto">
              <a:lnSpc>
                <a:spcPct val="120000"/>
              </a:lnSpc>
              <a:spcAft>
                <a:spcPts val="0"/>
              </a:spcAft>
              <a:buClr>
                <a:schemeClr val="bg2">
                  <a:lumMod val="75000"/>
                </a:schemeClr>
              </a:buClr>
              <a:buFontTx/>
              <a:buChar char="-"/>
              <a:defRPr/>
            </a:pPr>
            <a:r>
              <a:rPr lang="pt-BR" sz="4500" b="1" dirty="0"/>
              <a:t>Aumento </a:t>
            </a:r>
            <a:r>
              <a:rPr lang="pt-BR" sz="4500" b="1" dirty="0">
                <a:solidFill>
                  <a:srgbClr val="C00000"/>
                </a:solidFill>
              </a:rPr>
              <a:t>0,67</a:t>
            </a:r>
            <a:r>
              <a:rPr lang="pt-BR" sz="4500" b="1" dirty="0"/>
              <a:t> entre dois escores-z consecutivos. </a:t>
            </a:r>
          </a:p>
          <a:p>
            <a:pPr marL="228531" indent="-228531" defTabSz="914126" fontAlgn="auto">
              <a:lnSpc>
                <a:spcPct val="120000"/>
              </a:lnSpc>
              <a:spcAft>
                <a:spcPts val="0"/>
              </a:spcAft>
              <a:buClr>
                <a:schemeClr val="bg2">
                  <a:lumMod val="75000"/>
                </a:schemeClr>
              </a:buClr>
              <a:buFontTx/>
              <a:buChar char="-"/>
              <a:defRPr/>
            </a:pPr>
            <a:r>
              <a:rPr lang="pt-BR" sz="4500" b="1" dirty="0"/>
              <a:t>Corresponde </a:t>
            </a:r>
            <a:r>
              <a:rPr lang="pt-BR" sz="4500" b="1" dirty="0">
                <a:solidFill>
                  <a:srgbClr val="C00000"/>
                </a:solidFill>
              </a:rPr>
              <a:t>à ascensão de 1 canal </a:t>
            </a:r>
            <a:r>
              <a:rPr lang="pt-BR" sz="4500" b="1" dirty="0"/>
              <a:t>nas curvas de percentis.</a:t>
            </a:r>
          </a:p>
          <a:p>
            <a:pPr marL="228531" indent="-228531" defTabSz="914126" fontAlgn="auto">
              <a:lnSpc>
                <a:spcPct val="120000"/>
              </a:lnSpc>
              <a:spcAft>
                <a:spcPts val="0"/>
              </a:spcAft>
              <a:buClr>
                <a:schemeClr val="bg2">
                  <a:lumMod val="75000"/>
                </a:schemeClr>
              </a:buClr>
              <a:buFontTx/>
              <a:buChar char="-"/>
              <a:defRPr/>
            </a:pPr>
            <a:r>
              <a:rPr lang="pt-BR" sz="4500" b="1" dirty="0"/>
              <a:t>Ao completar o </a:t>
            </a:r>
            <a:r>
              <a:rPr lang="pt-BR" sz="4500" b="1" i="1" dirty="0"/>
              <a:t>catch </a:t>
            </a:r>
            <a:r>
              <a:rPr lang="pt-BR" sz="4500" b="1" i="1" dirty="0" err="1"/>
              <a:t>up</a:t>
            </a:r>
            <a:r>
              <a:rPr lang="pt-BR" sz="4500" b="1" dirty="0"/>
              <a:t>, o prematuro recuperou seu potencial de crescimento</a:t>
            </a:r>
          </a:p>
          <a:p>
            <a:pPr marL="0" indent="0" algn="just" defTabSz="914126" fontAlgn="auto">
              <a:lnSpc>
                <a:spcPct val="12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500" b="1" dirty="0">
                <a:solidFill>
                  <a:srgbClr val="C00000"/>
                </a:solidFill>
              </a:rPr>
              <a:t>**</a:t>
            </a:r>
            <a:r>
              <a:rPr lang="pt-BR" sz="3500" b="1" dirty="0"/>
              <a:t> Os primeiros </a:t>
            </a:r>
            <a:r>
              <a:rPr lang="pt-BR" sz="3500" b="1" dirty="0">
                <a:solidFill>
                  <a:srgbClr val="C00000"/>
                </a:solidFill>
              </a:rPr>
              <a:t>três meses após o termo </a:t>
            </a:r>
            <a:r>
              <a:rPr lang="pt-BR" sz="3500" b="1" dirty="0"/>
              <a:t>representam o período crítico para a ocorrência de </a:t>
            </a:r>
            <a:r>
              <a:rPr lang="pt-BR" sz="3500" b="1" i="1" dirty="0"/>
              <a:t>catch </a:t>
            </a:r>
            <a:r>
              <a:rPr lang="pt-BR" sz="3500" b="1" i="1" dirty="0" err="1"/>
              <a:t>up</a:t>
            </a:r>
            <a:r>
              <a:rPr lang="pt-BR" sz="3500" b="1" i="1" dirty="0"/>
              <a:t>.</a:t>
            </a:r>
          </a:p>
          <a:p>
            <a:pPr marL="0" indent="0" algn="just" defTabSz="914126" fontAlgn="auto">
              <a:lnSpc>
                <a:spcPct val="12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500" b="1" i="1" dirty="0">
                <a:solidFill>
                  <a:srgbClr val="C00000"/>
                </a:solidFill>
              </a:rPr>
              <a:t>**</a:t>
            </a:r>
            <a:r>
              <a:rPr lang="pt-BR" sz="3500" b="1" i="1" dirty="0">
                <a:solidFill>
                  <a:schemeClr val="accent2"/>
                </a:solidFill>
              </a:rPr>
              <a:t> </a:t>
            </a:r>
            <a:r>
              <a:rPr lang="pt-BR" sz="3500" b="1" dirty="0"/>
              <a:t>A maioria (80%) dos recém-nascidos com </a:t>
            </a:r>
            <a:r>
              <a:rPr lang="pt-BR" sz="3500" b="1" dirty="0">
                <a:solidFill>
                  <a:srgbClr val="C00000"/>
                </a:solidFill>
              </a:rPr>
              <a:t>RCIU</a:t>
            </a:r>
            <a:r>
              <a:rPr lang="pt-BR" sz="3500" b="1" dirty="0"/>
              <a:t> apresenta  </a:t>
            </a:r>
            <a:r>
              <a:rPr lang="pt-BR" sz="3500" b="1" i="1" dirty="0"/>
              <a:t>catch </a:t>
            </a:r>
            <a:r>
              <a:rPr lang="pt-BR" sz="3500" b="1" i="1" dirty="0" err="1"/>
              <a:t>up</a:t>
            </a:r>
            <a:r>
              <a:rPr lang="pt-BR" sz="3500" b="1" dirty="0"/>
              <a:t>  do crescimento  </a:t>
            </a:r>
            <a:r>
              <a:rPr lang="pt-BR" sz="3500" b="1" dirty="0">
                <a:solidFill>
                  <a:srgbClr val="C00000"/>
                </a:solidFill>
              </a:rPr>
              <a:t>nos  primeiros  2  anos</a:t>
            </a:r>
            <a:r>
              <a:rPr lang="pt-BR" sz="3500" b="1" dirty="0"/>
              <a:t>  de  vida,  </a:t>
            </a:r>
            <a:r>
              <a:rPr lang="pt-BR" sz="3500" b="1" dirty="0">
                <a:solidFill>
                  <a:srgbClr val="C00000"/>
                </a:solidFill>
              </a:rPr>
              <a:t>geralmente  nos primeiros 6 meses</a:t>
            </a:r>
            <a:r>
              <a:rPr lang="pt-BR" sz="3500" b="1" dirty="0"/>
              <a:t>; entretanto, existe grande preocupação com os que não apresentam </a:t>
            </a:r>
            <a:r>
              <a:rPr lang="pt-BR" sz="3500" b="1" i="1" dirty="0"/>
              <a:t>catch-</a:t>
            </a:r>
            <a:r>
              <a:rPr lang="pt-BR" sz="3500" b="1" i="1" dirty="0" err="1"/>
              <a:t>up</a:t>
            </a:r>
            <a:r>
              <a:rPr lang="pt-BR" sz="3500" b="1" dirty="0"/>
              <a:t>, pois estes podem ter pior </a:t>
            </a:r>
            <a:r>
              <a:rPr lang="pt-BR" sz="3500" b="1" dirty="0">
                <a:solidFill>
                  <a:srgbClr val="FFFF00"/>
                </a:solidFill>
              </a:rPr>
              <a:t>prognóstico de desenvolvimento intelectual.</a:t>
            </a:r>
          </a:p>
          <a:p>
            <a:pPr marL="0" indent="0" algn="just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3200" b="1" i="1" dirty="0"/>
          </a:p>
          <a:p>
            <a:pPr marL="0" indent="0" algn="just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3200" b="1" dirty="0"/>
          </a:p>
        </p:txBody>
      </p:sp>
      <p:sp>
        <p:nvSpPr>
          <p:cNvPr id="14340" name="CaixaDeTexto 3"/>
          <p:cNvSpPr txBox="1">
            <a:spLocks noChangeArrowheads="1"/>
          </p:cNvSpPr>
          <p:nvPr/>
        </p:nvSpPr>
        <p:spPr bwMode="auto">
          <a:xfrm>
            <a:off x="8902700" y="6021388"/>
            <a:ext cx="24431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 b="1" i="1">
                <a:solidFill>
                  <a:srgbClr val="7030A0"/>
                </a:solidFill>
              </a:rPr>
              <a:t>apud</a:t>
            </a:r>
            <a:r>
              <a:rPr lang="pt-BR" altLang="pt-BR" sz="2000" b="1">
                <a:solidFill>
                  <a:srgbClr val="7030A0"/>
                </a:solidFill>
              </a:rPr>
              <a:t> RUGOLO (2007)</a:t>
            </a:r>
          </a:p>
        </p:txBody>
      </p:sp>
      <p:pic>
        <p:nvPicPr>
          <p:cNvPr id="14341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075" y="141288"/>
            <a:ext cx="3816350" cy="167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DC3E6"/>
            </a:gs>
            <a:gs pos="85001">
              <a:srgbClr val="868686"/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8713" y="263525"/>
            <a:ext cx="10361612" cy="893763"/>
          </a:xfrm>
        </p:spPr>
        <p:txBody>
          <a:bodyPr/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4399" b="1" i="1" dirty="0">
                <a:solidFill>
                  <a:srgbClr val="C00000"/>
                </a:solidFill>
              </a:rPr>
              <a:t>“Catch-</a:t>
            </a:r>
            <a:r>
              <a:rPr lang="pt-BR" sz="4399" b="1" i="1" dirty="0" err="1">
                <a:solidFill>
                  <a:srgbClr val="C00000"/>
                </a:solidFill>
              </a:rPr>
              <a:t>up</a:t>
            </a:r>
            <a:r>
              <a:rPr lang="pt-BR" sz="4399" b="1" i="1" dirty="0">
                <a:solidFill>
                  <a:srgbClr val="C00000"/>
                </a:solidFill>
              </a:rPr>
              <a:t>”</a:t>
            </a:r>
            <a:endParaRPr lang="pt-BR" sz="4399" i="1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50925" y="1196975"/>
            <a:ext cx="10360025" cy="4881563"/>
          </a:xfrm>
        </p:spPr>
        <p:txBody>
          <a:bodyPr/>
          <a:lstStyle/>
          <a:p>
            <a:pPr marL="0" indent="0" algn="ctr" defTabSz="914126" fontAlgn="auto">
              <a:lnSpc>
                <a:spcPct val="10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b="1" dirty="0"/>
              <a:t>Embora seja desejável para o desenvolvimento neurológico, a </a:t>
            </a:r>
            <a:r>
              <a:rPr lang="pt-BR" sz="2799" b="1" dirty="0">
                <a:solidFill>
                  <a:srgbClr val="1B16F6"/>
                </a:solidFill>
              </a:rPr>
              <a:t>combinação</a:t>
            </a:r>
            <a:r>
              <a:rPr lang="pt-BR" sz="2799" b="1" dirty="0"/>
              <a:t> de </a:t>
            </a:r>
            <a:r>
              <a:rPr lang="pt-BR" sz="2799" b="1" dirty="0">
                <a:solidFill>
                  <a:srgbClr val="1B16F6"/>
                </a:solidFill>
              </a:rPr>
              <a:t>restrição do crescimento intrauterino </a:t>
            </a:r>
            <a:r>
              <a:rPr lang="pt-BR" sz="2799" b="1" dirty="0"/>
              <a:t>ao nascimento </a:t>
            </a:r>
            <a:r>
              <a:rPr lang="pt-BR" sz="2799" b="1" dirty="0">
                <a:solidFill>
                  <a:srgbClr val="1B16F6"/>
                </a:solidFill>
              </a:rPr>
              <a:t>seguido por rápida recuperação </a:t>
            </a:r>
            <a:r>
              <a:rPr lang="pt-BR" sz="2799" b="1" dirty="0"/>
              <a:t>está associada a </a:t>
            </a:r>
            <a:r>
              <a:rPr lang="pt-BR" sz="2799" b="1" dirty="0">
                <a:solidFill>
                  <a:srgbClr val="1B16F6"/>
                </a:solidFill>
              </a:rPr>
              <a:t>doenças </a:t>
            </a:r>
            <a:r>
              <a:rPr lang="pt-BR" sz="2799" b="1" dirty="0"/>
              <a:t>cardiovasculares, hipertensão arterial, alterações no metabolismo da glicose, resistência à insulina e diabetes mellitus na idade adulta.</a:t>
            </a:r>
          </a:p>
          <a:p>
            <a:pPr marL="0" indent="0" algn="ctr" defTabSz="914126" fontAlgn="auto">
              <a:lnSpc>
                <a:spcPct val="10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FFFF00"/>
                </a:solidFill>
              </a:rPr>
              <a:t>Talvez seja apropriado que os RN com restrição do crescimento intrauterino recuperem o déficit de crescimento em períodos de tempo maiores. </a:t>
            </a:r>
            <a:r>
              <a:rPr lang="pt-BR" sz="2799" b="1" dirty="0"/>
              <a:t>(</a:t>
            </a:r>
            <a:r>
              <a:rPr lang="pt-BR" sz="2799" b="1" dirty="0" err="1"/>
              <a:t>Hay</a:t>
            </a:r>
            <a:r>
              <a:rPr lang="pt-BR" sz="2799" b="1" dirty="0"/>
              <a:t> Jr, 2013)</a:t>
            </a:r>
          </a:p>
          <a:p>
            <a:pPr marL="0" indent="0" algn="ctr" defTabSz="914126" fontAlgn="auto">
              <a:lnSpc>
                <a:spcPct val="10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2799" b="1" dirty="0"/>
          </a:p>
          <a:p>
            <a:pPr marL="0" indent="0" algn="ctr" defTabSz="914126" fontAlgn="auto">
              <a:lnSpc>
                <a:spcPct val="10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sz="2200" b="1" dirty="0"/>
          </a:p>
          <a:p>
            <a:pPr marL="228531" indent="-228531" algn="ctr" defTabSz="914126" fontAlgn="auto">
              <a:spcAft>
                <a:spcPts val="0"/>
              </a:spcAft>
              <a:defRPr/>
            </a:pPr>
            <a:endParaRPr lang="pt-BR" sz="2799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364" name="CaixaDeTexto 3"/>
          <p:cNvSpPr txBox="1">
            <a:spLocks noChangeArrowheads="1"/>
          </p:cNvSpPr>
          <p:nvPr/>
        </p:nvSpPr>
        <p:spPr bwMode="auto">
          <a:xfrm>
            <a:off x="1054100" y="5118100"/>
            <a:ext cx="10510838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pt-BR" altLang="pt-BR"/>
              <a:t>Ong. Association between postnatal catch-up growth and obesity in childhood: prospective cohort study. BMJ. 2000;</a:t>
            </a:r>
          </a:p>
          <a:p>
            <a:pPr eaLnBrk="1" hangingPunct="1">
              <a:buFontTx/>
              <a:buAutoNum type="arabicPeriod"/>
            </a:pPr>
            <a:r>
              <a:rPr lang="en-US" altLang="pt-BR"/>
              <a:t>Singhal A, Cole TJ, Fewtrell M, Deanfield J, Lucas A. Is slower early growth beneficial for long-term cardiovascular health? Circulation 2004;109:1108–13.</a:t>
            </a:r>
          </a:p>
          <a:p>
            <a:pPr eaLnBrk="1" hangingPunct="1">
              <a:buFontTx/>
              <a:buAutoNum type="arabicPeriod"/>
            </a:pPr>
            <a:r>
              <a:rPr lang="en-US" altLang="pt-BR"/>
              <a:t>Doyle. Adult outcome of extremely preterm infants. Pediatrics. 2010</a:t>
            </a: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DC3E6"/>
            </a:gs>
            <a:gs pos="85001">
              <a:srgbClr val="868686"/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25413"/>
            <a:ext cx="10360025" cy="815975"/>
          </a:xfrm>
        </p:spPr>
        <p:txBody>
          <a:bodyPr/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4399" b="1" i="1" dirty="0">
                <a:solidFill>
                  <a:srgbClr val="C00000"/>
                </a:solidFill>
              </a:rPr>
              <a:t>“Catch-</a:t>
            </a:r>
            <a:r>
              <a:rPr lang="pt-BR" sz="4399" b="1" i="1" dirty="0" err="1">
                <a:solidFill>
                  <a:srgbClr val="C00000"/>
                </a:solidFill>
              </a:rPr>
              <a:t>up</a:t>
            </a:r>
            <a:r>
              <a:rPr lang="pt-BR" sz="4399" b="1" i="1" dirty="0">
                <a:solidFill>
                  <a:srgbClr val="C00000"/>
                </a:solidFill>
              </a:rPr>
              <a:t>”</a:t>
            </a:r>
            <a:endParaRPr lang="pt-BR" sz="4399" i="1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987425"/>
            <a:ext cx="10868025" cy="4883150"/>
          </a:xfrm>
        </p:spPr>
        <p:txBody>
          <a:bodyPr/>
          <a:lstStyle/>
          <a:p>
            <a:pPr marL="0" indent="0" algn="ctr" defTabSz="914126" fontAlgn="auto">
              <a:lnSpc>
                <a:spcPct val="10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b="1" i="1" dirty="0"/>
              <a:t>Catch-</a:t>
            </a:r>
            <a:r>
              <a:rPr lang="pt-BR" sz="2799" b="1" i="1" dirty="0" err="1"/>
              <a:t>up</a:t>
            </a:r>
            <a:r>
              <a:rPr lang="pt-BR" sz="2799" b="1" i="1" dirty="0"/>
              <a:t> </a:t>
            </a:r>
            <a:r>
              <a:rPr lang="pt-BR" sz="2799" b="1" dirty="0"/>
              <a:t>inicial, ou seja, </a:t>
            </a:r>
            <a:r>
              <a:rPr lang="pt-BR" sz="2799" b="1" dirty="0">
                <a:solidFill>
                  <a:srgbClr val="C00000"/>
                </a:solidFill>
              </a:rPr>
              <a:t>nos dois primeiros anos</a:t>
            </a:r>
            <a:r>
              <a:rPr lang="pt-BR" sz="2799" b="1" dirty="0"/>
              <a:t> de vida é provavelmente </a:t>
            </a:r>
            <a:r>
              <a:rPr lang="pt-BR" sz="2799" b="1" dirty="0">
                <a:solidFill>
                  <a:srgbClr val="C00000"/>
                </a:solidFill>
              </a:rPr>
              <a:t>benéfico</a:t>
            </a:r>
            <a:r>
              <a:rPr lang="pt-BR" sz="2799" b="1" dirty="0"/>
              <a:t> em relação ao </a:t>
            </a:r>
            <a:r>
              <a:rPr lang="pt-BR" sz="2799" b="1" dirty="0">
                <a:solidFill>
                  <a:srgbClr val="C00000"/>
                </a:solidFill>
              </a:rPr>
              <a:t>neurodesenvolvimento</a:t>
            </a:r>
            <a:r>
              <a:rPr lang="pt-BR" sz="2799" b="1" dirty="0"/>
              <a:t> e à </a:t>
            </a:r>
            <a:r>
              <a:rPr lang="pt-BR" sz="2799" b="1" dirty="0">
                <a:solidFill>
                  <a:srgbClr val="C00000"/>
                </a:solidFill>
              </a:rPr>
              <a:t>saúde renal</a:t>
            </a:r>
            <a:r>
              <a:rPr lang="pt-BR" sz="2799" b="1" dirty="0"/>
              <a:t>, enquanto o atraso no crescimento de recuperação, ou seja, após dois anos de idade, pode ser prejudicial.</a:t>
            </a:r>
          </a:p>
          <a:p>
            <a:pPr marL="0" indent="0" algn="ctr" defTabSz="914126" fontAlgn="auto">
              <a:lnSpc>
                <a:spcPct val="10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b="1" dirty="0"/>
              <a:t>Porém, </a:t>
            </a:r>
            <a:r>
              <a:rPr lang="pt-BR" sz="2799" b="1" dirty="0">
                <a:solidFill>
                  <a:srgbClr val="FFFF00"/>
                </a:solidFill>
              </a:rPr>
              <a:t>evitar o ganho de massa gordurosa desproporcionalmente alta em relação à massa muscular.  </a:t>
            </a:r>
            <a:r>
              <a:rPr lang="pt-BR" sz="24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1° PC → 2º comprimento → 3º peso</a:t>
            </a:r>
          </a:p>
          <a:p>
            <a:pPr marL="0" indent="0" algn="ctr" defTabSz="914126" fontAlgn="auto">
              <a:lnSpc>
                <a:spcPct val="10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FFC000"/>
                </a:solidFill>
              </a:rPr>
              <a:t>Nós não sabemos ao certo o quão rápido o RNPT deve crescer!!!!</a:t>
            </a:r>
          </a:p>
          <a:p>
            <a:pPr marL="0" indent="0" algn="ctr" defTabSz="914126" fontAlgn="auto">
              <a:lnSpc>
                <a:spcPct val="10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3200" b="1" dirty="0">
              <a:solidFill>
                <a:srgbClr val="C00000"/>
              </a:solidFill>
            </a:endParaRPr>
          </a:p>
          <a:p>
            <a:pPr marL="0" indent="0" algn="ctr" defTabSz="914126" fontAlgn="auto">
              <a:lnSpc>
                <a:spcPct val="10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2200" b="1" dirty="0"/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sz="22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228531" indent="-228531" defTabSz="914126" fontAlgn="auto">
              <a:spcAft>
                <a:spcPts val="0"/>
              </a:spcAft>
              <a:defRPr/>
            </a:pPr>
            <a:endParaRPr lang="pt-BR" sz="2799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388" name="CaixaDeTexto 3"/>
          <p:cNvSpPr txBox="1">
            <a:spLocks noChangeArrowheads="1"/>
          </p:cNvSpPr>
          <p:nvPr/>
        </p:nvSpPr>
        <p:spPr bwMode="auto">
          <a:xfrm>
            <a:off x="582613" y="4495800"/>
            <a:ext cx="7527925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pt-BR" altLang="pt-BR"/>
              <a:t>Barker. Fetal nutrition and cardiovascular disease in adult life. Lancet. 1993</a:t>
            </a:r>
          </a:p>
          <a:p>
            <a:pPr eaLnBrk="1" hangingPunct="1">
              <a:buFontTx/>
              <a:buAutoNum type="arabicPeriod"/>
            </a:pPr>
            <a:r>
              <a:rPr lang="en-US" altLang="pt-BR"/>
              <a:t>Barker, David JP, et al. "Trajectories of growth among children who have coronary events as adults." New England Journal of Medicine. 2005</a:t>
            </a:r>
          </a:p>
          <a:p>
            <a:pPr eaLnBrk="1" hangingPunct="1">
              <a:buFontTx/>
              <a:buAutoNum type="arabicPeriod"/>
            </a:pPr>
            <a:r>
              <a:rPr lang="en-US" altLang="pt-BR"/>
              <a:t>Lapillonne, A.; Griffin, I.J. Feeding preterm infants today for later metabolic and cardiovascular outcomes. J. Pediatr. 2013.</a:t>
            </a:r>
          </a:p>
          <a:p>
            <a:pPr eaLnBrk="1" hangingPunct="1">
              <a:buFontTx/>
              <a:buAutoNum type="arabicPeriod"/>
            </a:pPr>
            <a:r>
              <a:rPr lang="en-US" altLang="pt-BR"/>
              <a:t>Raaijmakers, Anke, and Karel Allegaert. "Catch-Up Growth in Former Preterm Neonates: No Time to Waste." 2016.</a:t>
            </a:r>
          </a:p>
        </p:txBody>
      </p:sp>
      <p:pic>
        <p:nvPicPr>
          <p:cNvPr id="16389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438" y="4889500"/>
            <a:ext cx="3605212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DC3E6"/>
            </a:gs>
            <a:gs pos="85001">
              <a:srgbClr val="868686"/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i="1" dirty="0">
                <a:solidFill>
                  <a:srgbClr val="C00000"/>
                </a:solidFill>
              </a:rPr>
              <a:t>“Catch-</a:t>
            </a:r>
            <a:r>
              <a:rPr lang="pt-BR" sz="4399" b="1" i="1" dirty="0" err="1">
                <a:solidFill>
                  <a:srgbClr val="C00000"/>
                </a:solidFill>
              </a:rPr>
              <a:t>down</a:t>
            </a:r>
            <a:r>
              <a:rPr lang="pt-BR" sz="4399" b="1" i="1" dirty="0">
                <a:solidFill>
                  <a:srgbClr val="C00000"/>
                </a:solidFill>
              </a:rPr>
              <a:t>”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 typeface="Wingdings 2" panose="05020102010507070707" pitchFamily="18" charset="2"/>
              <a:buNone/>
            </a:pPr>
            <a:r>
              <a:rPr lang="pt-BR" altLang="pt-BR" sz="3600" b="1" i="1" smtClean="0">
                <a:solidFill>
                  <a:srgbClr val="C00000"/>
                </a:solidFill>
              </a:rPr>
              <a:t>Catch down</a:t>
            </a:r>
            <a:r>
              <a:rPr lang="pt-BR" altLang="pt-BR" sz="3600" b="1" smtClean="0">
                <a:solidFill>
                  <a:srgbClr val="C00000"/>
                </a:solidFill>
              </a:rPr>
              <a:t> ou </a:t>
            </a:r>
            <a:r>
              <a:rPr lang="pt-BR" altLang="pt-BR" sz="3600" b="1" u="sng" smtClean="0">
                <a:solidFill>
                  <a:srgbClr val="C00000"/>
                </a:solidFill>
              </a:rPr>
              <a:t>desaceleração do crescimento</a:t>
            </a:r>
            <a:r>
              <a:rPr lang="pt-BR" altLang="pt-BR" sz="3600" b="1" smtClean="0"/>
              <a:t>: </a:t>
            </a:r>
          </a:p>
          <a:p>
            <a:pPr marL="0" indent="0" algn="ctr">
              <a:buFont typeface="Wingdings 2" panose="05020102010507070707" pitchFamily="18" charset="2"/>
              <a:buNone/>
            </a:pPr>
            <a:r>
              <a:rPr lang="pt-BR" altLang="pt-BR" sz="3600" b="1" smtClean="0"/>
              <a:t>diminuição </a:t>
            </a:r>
            <a:r>
              <a:rPr lang="pt-BR" altLang="pt-BR" sz="3600" b="1" smtClean="0">
                <a:solidFill>
                  <a:srgbClr val="C00000"/>
                </a:solidFill>
              </a:rPr>
              <a:t>0,67</a:t>
            </a:r>
            <a:r>
              <a:rPr lang="pt-BR" altLang="pt-BR" sz="3600" b="1" smtClean="0">
                <a:solidFill>
                  <a:srgbClr val="FF9900"/>
                </a:solidFill>
              </a:rPr>
              <a:t> </a:t>
            </a:r>
            <a:r>
              <a:rPr lang="pt-BR" altLang="pt-BR" sz="3600" b="1" smtClean="0"/>
              <a:t>entre dois escores-z consecutivos</a:t>
            </a:r>
          </a:p>
          <a:p>
            <a:pPr marL="0" indent="0" algn="ctr">
              <a:buFont typeface="Wingdings 2" panose="05020102010507070707" pitchFamily="18" charset="2"/>
              <a:buNone/>
            </a:pPr>
            <a:endParaRPr lang="pt-BR" altLang="pt-BR" sz="3600" smtClean="0"/>
          </a:p>
          <a:p>
            <a:pPr marL="0" indent="0" algn="just">
              <a:buFont typeface="Wingdings 2" panose="05020102010507070707" pitchFamily="18" charset="2"/>
              <a:buNone/>
            </a:pPr>
            <a:r>
              <a:rPr lang="pt-BR" altLang="pt-BR" sz="3600" b="1" smtClean="0">
                <a:solidFill>
                  <a:srgbClr val="7030A0"/>
                </a:solidFill>
              </a:rPr>
              <a:t>**</a:t>
            </a:r>
            <a:r>
              <a:rPr lang="pt-BR" altLang="pt-BR" sz="3600" smtClean="0"/>
              <a:t> </a:t>
            </a:r>
            <a:r>
              <a:rPr lang="pt-BR" altLang="pt-BR" sz="3600" b="1" i="1" smtClean="0">
                <a:solidFill>
                  <a:srgbClr val="FFFF00"/>
                </a:solidFill>
              </a:rPr>
              <a:t>Catch-down</a:t>
            </a:r>
            <a:r>
              <a:rPr lang="pt-BR" altLang="pt-BR" sz="3600" b="1" smtClean="0">
                <a:solidFill>
                  <a:srgbClr val="FFFF00"/>
                </a:solidFill>
              </a:rPr>
              <a:t> às 36 semanas de IGPC </a:t>
            </a:r>
            <a:r>
              <a:rPr lang="pt-BR" altLang="pt-BR" sz="3600" b="1" smtClean="0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→</a:t>
            </a:r>
            <a:r>
              <a:rPr lang="pt-BR" altLang="pt-BR" sz="3600" b="1" smtClean="0">
                <a:solidFill>
                  <a:srgbClr val="FFFF00"/>
                </a:solidFill>
              </a:rPr>
              <a:t> marcador de grave déficit nutricional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8691563" y="5943600"/>
            <a:ext cx="2894012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i="1" dirty="0">
                <a:solidFill>
                  <a:srgbClr val="7030A0"/>
                </a:solidFill>
                <a:latin typeface="+mn-lt"/>
              </a:rPr>
              <a:t>apud</a:t>
            </a:r>
            <a:r>
              <a:rPr lang="pt-BR" sz="2399" b="1" dirty="0">
                <a:solidFill>
                  <a:srgbClr val="7030A0"/>
                </a:solidFill>
                <a:latin typeface="+mn-lt"/>
              </a:rPr>
              <a:t> RUGOLO (2007)</a:t>
            </a: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DC3E6"/>
            </a:gs>
            <a:gs pos="85001">
              <a:srgbClr val="868686"/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002060"/>
                </a:solidFill>
              </a:rPr>
              <a:t>Escore Z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531" indent="-228531" algn="just" defTabSz="914126" fontAlgn="auto">
              <a:spcAft>
                <a:spcPts val="0"/>
              </a:spcAft>
              <a:defRPr/>
            </a:pPr>
            <a:r>
              <a:rPr lang="pt-BR" sz="3200" dirty="0"/>
              <a:t>A análise dos parâmetros antropométricos de uma criança deve ser feita levando-se em conta a </a:t>
            </a:r>
            <a:r>
              <a:rPr lang="pt-BR" sz="32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variabilidade individual</a:t>
            </a:r>
            <a:r>
              <a:rPr lang="pt-BR" sz="3200" dirty="0"/>
              <a:t> em uma população saudável. Medida em unidades de Desvio Padrão.</a:t>
            </a:r>
          </a:p>
          <a:p>
            <a:pPr marL="0" indent="0" algn="ctr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/>
              <a:t>Melhor critério para a </a:t>
            </a:r>
            <a:r>
              <a:rPr lang="pt-BR" sz="3200" u="sng" dirty="0"/>
              <a:t>normalidade</a:t>
            </a:r>
            <a:r>
              <a:rPr lang="pt-BR" sz="3200" dirty="0"/>
              <a:t>: </a:t>
            </a:r>
          </a:p>
        </p:txBody>
      </p:sp>
      <p:sp>
        <p:nvSpPr>
          <p:cNvPr id="18436" name="CaixaDeTexto 3"/>
          <p:cNvSpPr txBox="1">
            <a:spLocks noChangeArrowheads="1"/>
          </p:cNvSpPr>
          <p:nvPr/>
        </p:nvSpPr>
        <p:spPr bwMode="auto">
          <a:xfrm>
            <a:off x="696913" y="5800725"/>
            <a:ext cx="11404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200" b="1">
                <a:solidFill>
                  <a:srgbClr val="FFC000"/>
                </a:solidFill>
              </a:rPr>
              <a:t> </a:t>
            </a:r>
            <a:r>
              <a:rPr lang="pt-BR" altLang="pt-BR" sz="2200" b="1">
                <a:solidFill>
                  <a:srgbClr val="002060"/>
                </a:solidFill>
              </a:rPr>
              <a:t>"Saúde da criança: acompanhamento do crescimento e desenvolvimento infantil." (MS 2002).</a:t>
            </a:r>
            <a:endParaRPr lang="pt-BR" altLang="pt-BR" sz="2200">
              <a:solidFill>
                <a:srgbClr val="002060"/>
              </a:solidFill>
            </a:endParaRPr>
          </a:p>
        </p:txBody>
      </p:sp>
      <p:sp>
        <p:nvSpPr>
          <p:cNvPr id="18437" name="Retângulo 4"/>
          <p:cNvSpPr>
            <a:spLocks noChangeArrowheads="1"/>
          </p:cNvSpPr>
          <p:nvPr/>
        </p:nvSpPr>
        <p:spPr bwMode="auto">
          <a:xfrm>
            <a:off x="1219200" y="4551363"/>
            <a:ext cx="100552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4000" b="1">
                <a:solidFill>
                  <a:srgbClr val="C00000"/>
                </a:solidFill>
              </a:rPr>
              <a:t>Escore Z entre +2 e -2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767388" y="6018213"/>
            <a:ext cx="9001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399" dirty="0">
              <a:latin typeface="+mn-lt"/>
            </a:endParaRP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DC3E6"/>
            </a:gs>
            <a:gs pos="85001">
              <a:srgbClr val="868686"/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800" y="2224088"/>
            <a:ext cx="4867275" cy="3562350"/>
          </a:xfrm>
        </p:spPr>
      </p:pic>
      <p:sp>
        <p:nvSpPr>
          <p:cNvPr id="5" name="CaixaDeTexto 4"/>
          <p:cNvSpPr txBox="1"/>
          <p:nvPr/>
        </p:nvSpPr>
        <p:spPr>
          <a:xfrm>
            <a:off x="1025525" y="236538"/>
            <a:ext cx="10675938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FFFF00"/>
                </a:solidFill>
                <a:latin typeface="+mn-lt"/>
              </a:rPr>
              <a:t>Correspondência entre valores de Escore Z e percentis na curva de Gauss de distribuição Normal (Média = Mediana)</a:t>
            </a:r>
          </a:p>
        </p:txBody>
      </p:sp>
      <p:sp>
        <p:nvSpPr>
          <p:cNvPr id="19460" name="CaixaDeTexto 1"/>
          <p:cNvSpPr txBox="1">
            <a:spLocks noChangeArrowheads="1"/>
          </p:cNvSpPr>
          <p:nvPr/>
        </p:nvSpPr>
        <p:spPr bwMode="auto">
          <a:xfrm>
            <a:off x="1262063" y="6196013"/>
            <a:ext cx="10280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 b="1">
                <a:solidFill>
                  <a:srgbClr val="002060"/>
                </a:solidFill>
              </a:rPr>
              <a:t> "Saúde da criança: acompanhamento do crescimento e desenvolvimento infantil." (MS 2002).</a:t>
            </a:r>
          </a:p>
        </p:txBody>
      </p:sp>
      <p:sp>
        <p:nvSpPr>
          <p:cNvPr id="3" name="CaixaDeTexto 2">
            <a:extLst>
              <a:ext uri="{FF2B5EF4-FFF2-40B4-BE49-F238E27FC236}"/>
            </a:extLst>
          </p:cNvPr>
          <p:cNvSpPr txBox="1"/>
          <p:nvPr/>
        </p:nvSpPr>
        <p:spPr>
          <a:xfrm>
            <a:off x="174625" y="1208088"/>
            <a:ext cx="8361363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Z = </a:t>
            </a:r>
            <a:r>
              <a:rPr lang="pt-BR" sz="2000" b="1" u="sng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Valor observado para o indivíduo – valor da média do referencial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Desvio padrão do referencial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6" name="CaixaDeTexto 5">
            <a:extLst>
              <a:ext uri="{FF2B5EF4-FFF2-40B4-BE49-F238E27FC236}"/>
            </a:extLst>
          </p:cNvPr>
          <p:cNvSpPr txBox="1"/>
          <p:nvPr/>
        </p:nvSpPr>
        <p:spPr>
          <a:xfrm>
            <a:off x="6958013" y="1838325"/>
            <a:ext cx="4297362" cy="4278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rgbClr val="FFFF00"/>
                </a:solidFill>
                <a:latin typeface="+mn-lt"/>
              </a:rPr>
              <a:t>Escore Z: 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400" b="1" dirty="0">
                <a:latin typeface="+mn-lt"/>
              </a:rPr>
              <a:t>Mais específico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400" b="1" dirty="0">
                <a:latin typeface="+mn-lt"/>
              </a:rPr>
              <a:t>Diagnóstico </a:t>
            </a:r>
            <a:r>
              <a:rPr lang="pt-BR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preciso</a:t>
            </a:r>
            <a:r>
              <a:rPr lang="pt-BR" sz="2400" b="1" dirty="0">
                <a:latin typeface="+mn-lt"/>
              </a:rPr>
              <a:t> de risco nutricional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400" b="1" dirty="0">
                <a:latin typeface="+mn-lt"/>
              </a:rPr>
              <a:t>Padroniza entendimentos e comparações 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400" b="1" dirty="0">
                <a:latin typeface="+mn-lt"/>
              </a:rPr>
              <a:t>Uso recomendado pela OMS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rgbClr val="FFFF00"/>
                </a:solidFill>
                <a:latin typeface="+mn-lt"/>
              </a:rPr>
              <a:t>Percentil: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400" b="1" dirty="0">
                <a:latin typeface="+mn-lt"/>
              </a:rPr>
              <a:t>Mais sensível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Infere</a:t>
            </a:r>
            <a:r>
              <a:rPr lang="pt-BR" sz="2400" b="1" dirty="0">
                <a:latin typeface="+mn-lt"/>
              </a:rPr>
              <a:t> risco nutricional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pt-BR" sz="2400" b="1" dirty="0">
              <a:latin typeface="+mn-lt"/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Crescimento extrauterino de prematuros</a:t>
            </a:r>
            <a:endParaRPr lang="pt-BR" sz="4399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 4:</a:t>
            </a:r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dirty="0">
                <a:solidFill>
                  <a:srgbClr val="1B16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equilíbrio</a:t>
            </a:r>
          </a:p>
          <a:p>
            <a:pPr marL="228531" indent="-228531" defTabSz="914126" fontAlgn="auto">
              <a:lnSpc>
                <a:spcPct val="150000"/>
              </a:lnSpc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3200" u="sng" dirty="0"/>
              <a:t>Velocidade de crescimento</a:t>
            </a:r>
            <a:r>
              <a:rPr lang="pt-BR" sz="3200" dirty="0"/>
              <a:t> comparável ao de crianças saudáveis nascidas à termo. </a:t>
            </a:r>
            <a:r>
              <a:rPr lang="pt-BR" sz="3200" dirty="0">
                <a:solidFill>
                  <a:srgbClr val="1B16F6"/>
                </a:solidFill>
              </a:rPr>
              <a:t>“</a:t>
            </a:r>
            <a:r>
              <a:rPr lang="pt-BR" sz="3200" i="1" dirty="0" err="1">
                <a:solidFill>
                  <a:srgbClr val="1B16F6"/>
                </a:solidFill>
              </a:rPr>
              <a:t>Eat</a:t>
            </a:r>
            <a:r>
              <a:rPr lang="pt-BR" sz="3200" i="1" dirty="0">
                <a:solidFill>
                  <a:srgbClr val="1B16F6"/>
                </a:solidFill>
              </a:rPr>
              <a:t> </a:t>
            </a:r>
            <a:r>
              <a:rPr lang="pt-BR" sz="3200" i="1" dirty="0" err="1">
                <a:solidFill>
                  <a:srgbClr val="1B16F6"/>
                </a:solidFill>
              </a:rPr>
              <a:t>and</a:t>
            </a:r>
            <a:r>
              <a:rPr lang="pt-BR" sz="3200" i="1" dirty="0">
                <a:solidFill>
                  <a:srgbClr val="1B16F6"/>
                </a:solidFill>
              </a:rPr>
              <a:t> </a:t>
            </a:r>
            <a:r>
              <a:rPr lang="pt-BR" sz="3200" i="1" dirty="0" err="1">
                <a:solidFill>
                  <a:srgbClr val="1B16F6"/>
                </a:solidFill>
              </a:rPr>
              <a:t>Growth</a:t>
            </a:r>
            <a:r>
              <a:rPr lang="pt-BR" sz="3200" i="1" dirty="0">
                <a:solidFill>
                  <a:srgbClr val="1B16F6"/>
                </a:solidFill>
              </a:rPr>
              <a:t>”</a:t>
            </a:r>
            <a:endParaRPr lang="pt-BR" sz="3200" dirty="0">
              <a:solidFill>
                <a:srgbClr val="1B16F6"/>
              </a:solidFill>
            </a:endParaRPr>
          </a:p>
          <a:p>
            <a:pPr marL="228531" indent="-228531" defTabSz="914126" fontAlgn="auto">
              <a:lnSpc>
                <a:spcPct val="150000"/>
              </a:lnSpc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endParaRPr lang="pt-BR" sz="3200" dirty="0"/>
          </a:p>
          <a:p>
            <a:pPr marL="0" indent="0" defTabSz="914126" fontAlgn="auto">
              <a:spcAft>
                <a:spcPts val="0"/>
              </a:spcAft>
              <a:buClr>
                <a:srgbClr val="FF9900"/>
              </a:buClr>
              <a:buFont typeface="Wingdings 2" panose="05020102010507070707" pitchFamily="18" charset="2"/>
              <a:buNone/>
              <a:defRPr/>
            </a:pPr>
            <a:endParaRPr lang="pt-BR" sz="3200" dirty="0"/>
          </a:p>
        </p:txBody>
      </p:sp>
      <p:sp>
        <p:nvSpPr>
          <p:cNvPr id="21508" name="CaixaDeTexto 4"/>
          <p:cNvSpPr txBox="1">
            <a:spLocks noChangeArrowheads="1"/>
          </p:cNvSpPr>
          <p:nvPr/>
        </p:nvSpPr>
        <p:spPr bwMode="auto">
          <a:xfrm>
            <a:off x="9061450" y="5808663"/>
            <a:ext cx="1377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7030A0"/>
                </a:solidFill>
              </a:rPr>
              <a:t>EUSER, 2008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11250" y="260350"/>
            <a:ext cx="10360025" cy="811213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Crescimento extrauterino de prematuros</a:t>
            </a:r>
            <a:endParaRPr lang="pt-BR" sz="4399" dirty="0"/>
          </a:p>
        </p:txBody>
      </p:sp>
      <p:pic>
        <p:nvPicPr>
          <p:cNvPr id="22531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38" y="1262063"/>
            <a:ext cx="8620125" cy="2171700"/>
          </a:xfrm>
        </p:spPr>
      </p:pic>
      <p:sp>
        <p:nvSpPr>
          <p:cNvPr id="22532" name="CaixaDeTexto 4"/>
          <p:cNvSpPr txBox="1">
            <a:spLocks noChangeArrowheads="1"/>
          </p:cNvSpPr>
          <p:nvPr/>
        </p:nvSpPr>
        <p:spPr bwMode="auto">
          <a:xfrm>
            <a:off x="6667500" y="5945188"/>
            <a:ext cx="4143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pt-BR" b="1">
                <a:solidFill>
                  <a:srgbClr val="7030A0"/>
                </a:solidFill>
              </a:rPr>
              <a:t>Cole. Arch Dis Child Fetal Neonatal (2013)</a:t>
            </a:r>
            <a:endParaRPr lang="pt-BR" altLang="pt-BR" b="1">
              <a:solidFill>
                <a:srgbClr val="7030A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785938" y="3502025"/>
            <a:ext cx="8616950" cy="230663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/>
              <a:t>Estudo longitudinal, multicêntrico, populacional no Reino Unido, no período de 2006 a 2011.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/>
              <a:t>Acompanhamento do ganho ponderal pós-natal de </a:t>
            </a:r>
            <a:r>
              <a:rPr lang="pt-BR" sz="2399" b="1" dirty="0">
                <a:solidFill>
                  <a:srgbClr val="FFFF00"/>
                </a:solidFill>
              </a:rPr>
              <a:t>5009</a:t>
            </a:r>
            <a:r>
              <a:rPr lang="pt-BR" sz="2399" b="1" dirty="0"/>
              <a:t> </a:t>
            </a:r>
            <a:r>
              <a:rPr lang="pt-BR" sz="2399" b="1" dirty="0" err="1"/>
              <a:t>RNs</a:t>
            </a:r>
            <a:r>
              <a:rPr lang="pt-BR" sz="2399" b="1" dirty="0"/>
              <a:t> com IG entre  </a:t>
            </a:r>
            <a:r>
              <a:rPr lang="pt-BR" sz="2399" b="1" dirty="0">
                <a:solidFill>
                  <a:srgbClr val="FFFF00"/>
                </a:solidFill>
              </a:rPr>
              <a:t>22 e 31 semanas</a:t>
            </a:r>
            <a:r>
              <a:rPr lang="pt-BR" sz="2399" b="1" dirty="0"/>
              <a:t>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/>
              <a:t>Amostra </a:t>
            </a:r>
            <a:r>
              <a:rPr lang="pt-PT" b="1" dirty="0"/>
              <a:t>representativa do </a:t>
            </a:r>
            <a:r>
              <a:rPr lang="pt-PT" b="1" dirty="0">
                <a:solidFill>
                  <a:srgbClr val="FFFF00"/>
                </a:solidFill>
              </a:rPr>
              <a:t>tratamento médico contemporâneo </a:t>
            </a:r>
            <a:r>
              <a:rPr lang="pt-PT" b="1" dirty="0"/>
              <a:t>nas unidades neonatais do Reino Unido.</a:t>
            </a:r>
            <a:endParaRPr lang="pt-BR" sz="2399" b="1" dirty="0"/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7888" y="82550"/>
            <a:ext cx="10361612" cy="1044575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Crescimento extrauterino de prematuros</a:t>
            </a:r>
            <a:endParaRPr lang="pt-BR" sz="4399" dirty="0"/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757238" y="1844675"/>
            <a:ext cx="10512425" cy="2824163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2800" smtClean="0">
                <a:solidFill>
                  <a:srgbClr val="1B16F6"/>
                </a:solidFill>
              </a:rPr>
              <a:t>Conclusões do estudo: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pt-BR" altLang="pt-BR" sz="2800" smtClean="0"/>
              <a:t>RN </a:t>
            </a:r>
            <a:r>
              <a:rPr lang="pt-BR" altLang="pt-BR" sz="2800" smtClean="0">
                <a:cs typeface="Calibri" panose="020F0502020204030204" pitchFamily="34" charset="0"/>
              </a:rPr>
              <a:t>≥ 29 semanas levam 2 semanas para cessar a perda de peso, enquanto </a:t>
            </a:r>
            <a:r>
              <a:rPr lang="pt-PT" altLang="pt-BR" sz="2800" smtClean="0"/>
              <a:t>os de 22-24 semanas levam pelo menos 3 semanas.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pt-PT" altLang="pt-BR" sz="2800" smtClean="0">
                <a:solidFill>
                  <a:srgbClr val="FF0000"/>
                </a:solidFill>
              </a:rPr>
              <a:t>Pico de ganho de peso </a:t>
            </a:r>
            <a:r>
              <a:rPr lang="pt-PT" altLang="pt-BR" sz="2800" smtClean="0"/>
              <a:t>ocorreu às 32 </a:t>
            </a:r>
            <a:r>
              <a:rPr lang="pt-PT" altLang="pt-BR" sz="3200" smtClean="0"/>
              <a:t>semanas</a:t>
            </a:r>
            <a:r>
              <a:rPr lang="pt-PT" altLang="pt-BR" sz="2800" smtClean="0"/>
              <a:t> com 16 g/k/dia e cai para 8 g/k/dia com 42 semanas.</a:t>
            </a:r>
          </a:p>
        </p:txBody>
      </p:sp>
      <p:sp>
        <p:nvSpPr>
          <p:cNvPr id="23556" name="Retângulo 3"/>
          <p:cNvSpPr>
            <a:spLocks noChangeArrowheads="1"/>
          </p:cNvSpPr>
          <p:nvPr/>
        </p:nvSpPr>
        <p:spPr bwMode="auto">
          <a:xfrm>
            <a:off x="7389813" y="5949950"/>
            <a:ext cx="41433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pt-BR" b="1">
                <a:solidFill>
                  <a:srgbClr val="7030A0"/>
                </a:solidFill>
              </a:rPr>
              <a:t>Cole. Arch Dis Child Fetal Neonatal (2013)</a:t>
            </a:r>
            <a:endParaRPr lang="pt-BR" altLang="pt-BR" b="1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1738" y="230188"/>
            <a:ext cx="10361612" cy="877887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Crescimento extrauterino de prematuros</a:t>
            </a:r>
            <a:endParaRPr lang="pt-BR" sz="4399" dirty="0"/>
          </a:p>
        </p:txBody>
      </p:sp>
      <p:pic>
        <p:nvPicPr>
          <p:cNvPr id="24579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25" y="1544638"/>
            <a:ext cx="7178675" cy="4556125"/>
          </a:xfrm>
        </p:spPr>
      </p:pic>
      <p:sp>
        <p:nvSpPr>
          <p:cNvPr id="24580" name="CaixaDeTexto 4"/>
          <p:cNvSpPr txBox="1">
            <a:spLocks noChangeArrowheads="1"/>
          </p:cNvSpPr>
          <p:nvPr/>
        </p:nvSpPr>
        <p:spPr bwMode="auto">
          <a:xfrm>
            <a:off x="7318375" y="6583363"/>
            <a:ext cx="184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pt-BR" altLang="pt-BR" sz="2800"/>
          </a:p>
        </p:txBody>
      </p:sp>
      <p:sp>
        <p:nvSpPr>
          <p:cNvPr id="24581" name="Retângulo 5"/>
          <p:cNvSpPr>
            <a:spLocks noChangeArrowheads="1"/>
          </p:cNvSpPr>
          <p:nvPr/>
        </p:nvSpPr>
        <p:spPr bwMode="auto">
          <a:xfrm>
            <a:off x="6653213" y="6208713"/>
            <a:ext cx="4141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pt-BR" b="1">
                <a:solidFill>
                  <a:srgbClr val="7030A0"/>
                </a:solidFill>
              </a:rPr>
              <a:t>Cole. Arch Dis Child Fetal Neonatal (2013)</a:t>
            </a:r>
            <a:endParaRPr lang="pt-BR" altLang="pt-BR" b="1">
              <a:solidFill>
                <a:srgbClr val="7030A0"/>
              </a:solidFill>
            </a:endParaRPr>
          </a:p>
        </p:txBody>
      </p:sp>
      <p:sp>
        <p:nvSpPr>
          <p:cNvPr id="24582" name="CaixaDeTexto 2"/>
          <p:cNvSpPr txBox="1">
            <a:spLocks noChangeArrowheads="1"/>
          </p:cNvSpPr>
          <p:nvPr/>
        </p:nvSpPr>
        <p:spPr bwMode="auto">
          <a:xfrm>
            <a:off x="7031038" y="3429000"/>
            <a:ext cx="1943100" cy="1200150"/>
          </a:xfrm>
          <a:prstGeom prst="rect">
            <a:avLst/>
          </a:prstGeom>
          <a:noFill/>
          <a:ln w="9525">
            <a:solidFill>
              <a:srgbClr val="5F6F0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C00000"/>
                </a:solidFill>
              </a:rPr>
              <a:t>Canal do crescimento quando recomeça o ganho ponderal</a:t>
            </a:r>
          </a:p>
        </p:txBody>
      </p:sp>
      <p:cxnSp>
        <p:nvCxnSpPr>
          <p:cNvPr id="8" name="Conector reto 7">
            <a:extLst>
              <a:ext uri="{FF2B5EF4-FFF2-40B4-BE49-F238E27FC236}"/>
            </a:extLst>
          </p:cNvPr>
          <p:cNvCxnSpPr/>
          <p:nvPr/>
        </p:nvCxnSpPr>
        <p:spPr>
          <a:xfrm flipH="1" flipV="1">
            <a:off x="6526213" y="3822700"/>
            <a:ext cx="431800" cy="4699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12913"/>
            <a:ext cx="10512425" cy="2851150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00B0F0"/>
                </a:solidFill>
              </a:rPr>
              <a:t>Restrição</a:t>
            </a:r>
            <a:r>
              <a:rPr lang="pt-BR" b="1" dirty="0">
                <a:solidFill>
                  <a:schemeClr val="accent2"/>
                </a:solidFill>
              </a:rPr>
              <a:t> do crescimento extra uterino do prematuro</a:t>
            </a:r>
            <a:endParaRPr lang="pt-BR" dirty="0"/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Conteúdo 7"/>
          <p:cNvSpPr>
            <a:spLocks noGrp="1"/>
          </p:cNvSpPr>
          <p:nvPr>
            <p:ph sz="half" idx="2"/>
          </p:nvPr>
        </p:nvSpPr>
        <p:spPr>
          <a:xfrm>
            <a:off x="868363" y="1989138"/>
            <a:ext cx="10656887" cy="3679825"/>
          </a:xfrm>
        </p:spPr>
        <p:txBody>
          <a:bodyPr>
            <a:noAutofit/>
          </a:bodyPr>
          <a:lstStyle/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799" dirty="0"/>
              <a:t>Redução do </a:t>
            </a:r>
            <a:r>
              <a:rPr lang="pt-BR" sz="2799" dirty="0" err="1"/>
              <a:t>escore-z</a:t>
            </a:r>
            <a:r>
              <a:rPr lang="pt-BR" sz="2799" dirty="0"/>
              <a:t> &gt; 0,67 entre 2 medidas consecutivas  ( </a:t>
            </a:r>
            <a:r>
              <a:rPr lang="pt-BR" sz="2799" dirty="0" err="1"/>
              <a:t>Ong</a:t>
            </a:r>
            <a:r>
              <a:rPr lang="pt-BR" sz="2799" dirty="0"/>
              <a:t>, 2000; </a:t>
            </a:r>
            <a:r>
              <a:rPr lang="pt-BR" sz="2799" dirty="0" err="1"/>
              <a:t>Rugolo</a:t>
            </a:r>
            <a:r>
              <a:rPr lang="pt-BR" sz="2799" dirty="0"/>
              <a:t>, 2007) </a:t>
            </a:r>
          </a:p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799" b="1" dirty="0" err="1">
                <a:solidFill>
                  <a:srgbClr val="1B16F6"/>
                </a:solidFill>
              </a:rPr>
              <a:t>Escore-z</a:t>
            </a:r>
            <a:r>
              <a:rPr lang="pt-BR" sz="2799" b="1" dirty="0">
                <a:solidFill>
                  <a:srgbClr val="1B16F6"/>
                </a:solidFill>
              </a:rPr>
              <a:t> do Peso ou PC ≤ -2 para a idade gestacional </a:t>
            </a:r>
            <a:r>
              <a:rPr lang="pt-BR" sz="2799" dirty="0"/>
              <a:t>(Lima, 2013) </a:t>
            </a:r>
            <a:endParaRPr lang="pt-BR" sz="2799" dirty="0">
              <a:solidFill>
                <a:srgbClr val="FF9900"/>
              </a:solidFill>
            </a:endParaRPr>
          </a:p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rgbClr val="FF9900"/>
              </a:buClr>
              <a:defRPr/>
            </a:pPr>
            <a:endParaRPr lang="pt-BR" sz="2799" dirty="0"/>
          </a:p>
          <a:p>
            <a:pPr marL="0" indent="0" algn="ctr" defTabSz="914126" fontAlgn="auto">
              <a:lnSpc>
                <a:spcPct val="100000"/>
              </a:lnSpc>
              <a:spcAft>
                <a:spcPts val="0"/>
              </a:spcAft>
              <a:buClr>
                <a:srgbClr val="FF9900"/>
              </a:buClr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FF0000"/>
                </a:solidFill>
              </a:rPr>
              <a:t>*Ideal: Utilizar curvas padrão de crescimento pós-natal!!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Restrição do Crescimento extrauterino de prematuros – </a:t>
            </a:r>
            <a:r>
              <a:rPr lang="pt-BR" sz="4399" b="1" dirty="0">
                <a:solidFill>
                  <a:srgbClr val="00B0F0"/>
                </a:solidFill>
              </a:rPr>
              <a:t>definição</a:t>
            </a:r>
            <a:endParaRPr lang="pt-BR" sz="4399" dirty="0">
              <a:solidFill>
                <a:srgbClr val="00B0F0"/>
              </a:solidFill>
            </a:endParaRPr>
          </a:p>
        </p:txBody>
      </p:sp>
      <p:pic>
        <p:nvPicPr>
          <p:cNvPr id="26628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0638" y="6092825"/>
            <a:ext cx="4905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Restrição do Crescimento extrauterino de prematuros – </a:t>
            </a:r>
            <a:r>
              <a:rPr lang="pt-BR" sz="4399" b="1" dirty="0">
                <a:solidFill>
                  <a:srgbClr val="00B0F0"/>
                </a:solidFill>
              </a:rPr>
              <a:t>fatores de risco</a:t>
            </a:r>
            <a:endParaRPr lang="pt-BR" sz="4399" dirty="0">
              <a:solidFill>
                <a:srgbClr val="00B0F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2160588"/>
            <a:ext cx="5180013" cy="4351337"/>
          </a:xfrm>
        </p:spPr>
        <p:txBody>
          <a:bodyPr>
            <a:noAutofit/>
          </a:bodyPr>
          <a:lstStyle/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Displasia </a:t>
            </a:r>
            <a:r>
              <a:rPr lang="pt-BR" sz="2799" dirty="0" err="1"/>
              <a:t>broncopulmonar</a:t>
            </a:r>
            <a:endParaRPr lang="pt-BR" sz="2799" dirty="0"/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799" dirty="0" err="1"/>
              <a:t>Enterocolite</a:t>
            </a:r>
            <a:r>
              <a:rPr lang="pt-BR" sz="2799" dirty="0"/>
              <a:t> necrotizante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Uso pós-natal de </a:t>
            </a:r>
            <a:r>
              <a:rPr lang="pt-BR" sz="2799" dirty="0" err="1"/>
              <a:t>corticóide</a:t>
            </a:r>
            <a:endParaRPr lang="pt-BR" sz="2799" dirty="0"/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Restrição do crescimento intrauterino (RCIU)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2799" dirty="0"/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2799" dirty="0"/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2799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6200775" y="2135188"/>
            <a:ext cx="5180013" cy="4351337"/>
          </a:xfrm>
        </p:spPr>
        <p:txBody>
          <a:bodyPr/>
          <a:lstStyle/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RN PIG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Sexo masculino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Hipertensão materna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Altos níveis de </a:t>
            </a:r>
            <a:r>
              <a:rPr lang="pt-BR" sz="2799" dirty="0" err="1"/>
              <a:t>fosfatase</a:t>
            </a:r>
            <a:r>
              <a:rPr lang="pt-BR" sz="2799" dirty="0"/>
              <a:t> alcalina durante o período neonatal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2799" dirty="0"/>
          </a:p>
        </p:txBody>
      </p:sp>
      <p:sp>
        <p:nvSpPr>
          <p:cNvPr id="28677" name="CaixaDeTexto 5"/>
          <p:cNvSpPr txBox="1">
            <a:spLocks noChangeArrowheads="1"/>
          </p:cNvSpPr>
          <p:nvPr/>
        </p:nvSpPr>
        <p:spPr bwMode="auto">
          <a:xfrm>
            <a:off x="9061450" y="5808663"/>
            <a:ext cx="1377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7030A0"/>
                </a:solidFill>
              </a:rPr>
              <a:t>EUSER, 2008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8913"/>
            <a:ext cx="10512425" cy="1325562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Restrição do Crescimento extrauterino de prematuros - </a:t>
            </a:r>
            <a:r>
              <a:rPr lang="pt-BR" sz="4399" b="1" dirty="0">
                <a:solidFill>
                  <a:srgbClr val="00B0F0"/>
                </a:solidFill>
              </a:rPr>
              <a:t>consequências</a:t>
            </a:r>
            <a:endParaRPr lang="pt-BR" sz="4399" dirty="0">
              <a:solidFill>
                <a:srgbClr val="00B0F0"/>
              </a:solidFill>
            </a:endParaRPr>
          </a:p>
        </p:txBody>
      </p:sp>
      <p:pic>
        <p:nvPicPr>
          <p:cNvPr id="29699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213" y="1957388"/>
            <a:ext cx="6192837" cy="429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CaixaDeTexto 3"/>
          <p:cNvSpPr txBox="1">
            <a:spLocks noChangeArrowheads="1"/>
          </p:cNvSpPr>
          <p:nvPr/>
        </p:nvSpPr>
        <p:spPr bwMode="auto">
          <a:xfrm>
            <a:off x="1431925" y="1477963"/>
            <a:ext cx="93249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PT" altLang="pt-BR" sz="2400" b="1">
                <a:solidFill>
                  <a:srgbClr val="C00000"/>
                </a:solidFill>
              </a:rPr>
              <a:t>Impacto de insultos perinatais na programação de patologias no adulto.</a:t>
            </a:r>
            <a:endParaRPr lang="pt-BR" altLang="pt-BR" sz="2400" b="1">
              <a:solidFill>
                <a:srgbClr val="C00000"/>
              </a:solidFill>
            </a:endParaRPr>
          </a:p>
        </p:txBody>
      </p:sp>
      <p:sp>
        <p:nvSpPr>
          <p:cNvPr id="29701" name="CaixaDeTexto 4"/>
          <p:cNvSpPr txBox="1">
            <a:spLocks noChangeArrowheads="1"/>
          </p:cNvSpPr>
          <p:nvPr/>
        </p:nvSpPr>
        <p:spPr bwMode="auto">
          <a:xfrm>
            <a:off x="361950" y="6272213"/>
            <a:ext cx="11464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rgbClr val="7030A0"/>
                </a:solidFill>
              </a:rPr>
              <a:t>Padmanabhan. Developmental Programming, a Pathway to Disease. </a:t>
            </a:r>
            <a:r>
              <a:rPr lang="pt-BR" altLang="pt-BR" sz="2000" i="1">
                <a:solidFill>
                  <a:srgbClr val="7030A0"/>
                </a:solidFill>
              </a:rPr>
              <a:t>Endocrinology</a:t>
            </a:r>
            <a:r>
              <a:rPr lang="pt-BR" altLang="pt-BR" sz="2000">
                <a:solidFill>
                  <a:srgbClr val="7030A0"/>
                </a:solidFill>
              </a:rPr>
              <a:t>. 2016;157(4):1328-1340. </a:t>
            </a: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Restrição do Crescimento extrauterino de prematuros - </a:t>
            </a:r>
            <a:r>
              <a:rPr lang="pt-BR" sz="4399" b="1" dirty="0">
                <a:solidFill>
                  <a:srgbClr val="00B0F0"/>
                </a:solidFill>
              </a:rPr>
              <a:t>consequências</a:t>
            </a:r>
            <a:endParaRPr lang="pt-BR" sz="4399" dirty="0">
              <a:solidFill>
                <a:srgbClr val="00B0F0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920750" y="1795463"/>
            <a:ext cx="10361613" cy="4881562"/>
          </a:xfrm>
        </p:spPr>
        <p:txBody>
          <a:bodyPr/>
          <a:lstStyle/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2400" b="1" dirty="0">
                <a:solidFill>
                  <a:srgbClr val="7030A0"/>
                </a:solidFill>
              </a:rPr>
              <a:t>Mecanismos do surgimento de desfechos indesejados: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400" dirty="0">
                <a:solidFill>
                  <a:srgbClr val="1B16F6"/>
                </a:solidFill>
              </a:rPr>
              <a:t>1. </a:t>
            </a:r>
            <a:r>
              <a:rPr lang="pt-BR" sz="2400" b="1" dirty="0">
                <a:solidFill>
                  <a:srgbClr val="1B16F6"/>
                </a:solidFill>
              </a:rPr>
              <a:t>PLASTICIDADE DO DESENVOLVIMENTO</a:t>
            </a:r>
            <a:r>
              <a:rPr lang="pt-BR" sz="2400" dirty="0">
                <a:solidFill>
                  <a:srgbClr val="1B16F6"/>
                </a:solidFill>
              </a:rPr>
              <a:t>: </a:t>
            </a:r>
            <a:r>
              <a:rPr lang="pt-BR" sz="2400" dirty="0"/>
              <a:t>o fenótipo inicial pode ser alterado por uma série de </a:t>
            </a:r>
            <a:r>
              <a:rPr lang="pt-BR" sz="2400" b="1" dirty="0">
                <a:solidFill>
                  <a:srgbClr val="E4851C"/>
                </a:solidFill>
              </a:rPr>
              <a:t>influências do ambiente </a:t>
            </a:r>
            <a:r>
              <a:rPr lang="pt-BR" sz="2400" dirty="0"/>
              <a:t>(Barker. </a:t>
            </a:r>
            <a:r>
              <a:rPr lang="pt-BR" sz="2400" dirty="0" err="1"/>
              <a:t>Nature</a:t>
            </a:r>
            <a:r>
              <a:rPr lang="pt-BR" sz="2400" dirty="0"/>
              <a:t>, 2004).</a:t>
            </a:r>
            <a:endParaRPr lang="pt-BR" sz="2400" b="1" dirty="0"/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400" b="1" dirty="0"/>
              <a:t>Ex.: </a:t>
            </a:r>
            <a:r>
              <a:rPr lang="pt-BR" sz="2400" dirty="0" err="1"/>
              <a:t>Macrossomia</a:t>
            </a:r>
            <a:r>
              <a:rPr lang="pt-BR" sz="2400" dirty="0"/>
              <a:t> do filho de mãe diabética e a adaptação chamada restrição do crescimento por falta de nutrientes </a:t>
            </a:r>
            <a:r>
              <a:rPr lang="pt-BR" sz="2400" dirty="0" err="1"/>
              <a:t>intraútero</a:t>
            </a:r>
            <a:r>
              <a:rPr lang="pt-BR" sz="2400" dirty="0"/>
              <a:t>.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400" dirty="0">
                <a:solidFill>
                  <a:srgbClr val="1B16F6"/>
                </a:solidFill>
              </a:rPr>
              <a:t>2. </a:t>
            </a:r>
            <a:r>
              <a:rPr lang="pt-BR" sz="2400" b="1" dirty="0">
                <a:solidFill>
                  <a:srgbClr val="1B16F6"/>
                </a:solidFill>
              </a:rPr>
              <a:t>PROGRAMAÇÃO DO DESENVOLVIMENTO</a:t>
            </a:r>
            <a:r>
              <a:rPr lang="pt-BR" sz="2400" dirty="0">
                <a:solidFill>
                  <a:srgbClr val="1B16F6"/>
                </a:solidFill>
              </a:rPr>
              <a:t>: </a:t>
            </a:r>
            <a:r>
              <a:rPr lang="pt-BR" sz="2400" dirty="0"/>
              <a:t>efeito duradouro e até vitalício sobre a estrutura e/ou função do organismo secundário a um </a:t>
            </a:r>
            <a:r>
              <a:rPr lang="pt-BR" sz="2400" b="1" dirty="0">
                <a:solidFill>
                  <a:srgbClr val="E4851C"/>
                </a:solidFill>
              </a:rPr>
              <a:t>estímulo ou insulto </a:t>
            </a:r>
            <a:r>
              <a:rPr lang="pt-BR" sz="2400" dirty="0"/>
              <a:t>aplicado numa fase crítica ou sensível do desenvolvimento (Lucas. BMJ, 1999).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400" dirty="0" err="1"/>
              <a:t>Ex</a:t>
            </a:r>
            <a:r>
              <a:rPr lang="pt-BR" sz="2400" dirty="0"/>
              <a:t>:  Testosterona e o surgimento da genitália masculina externa.</a:t>
            </a:r>
          </a:p>
          <a:p>
            <a:pPr marL="0" indent="0" algn="ctr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PT" sz="2400" b="1" dirty="0">
                <a:solidFill>
                  <a:srgbClr val="FF0000"/>
                </a:solidFill>
              </a:rPr>
              <a:t>Fatores nutricionais que operam no início da vida exercem fortes efeitos sobre a fisiologia e o metabolismo na vida adulta.</a:t>
            </a:r>
            <a:endParaRPr lang="pt-BR" sz="2400" b="1" dirty="0">
              <a:solidFill>
                <a:srgbClr val="FF0000"/>
              </a:solidFill>
            </a:endParaRPr>
          </a:p>
        </p:txBody>
      </p:sp>
      <p:sp>
        <p:nvSpPr>
          <p:cNvPr id="30724" name="CaixaDeTexto 3"/>
          <p:cNvSpPr txBox="1">
            <a:spLocks noChangeArrowheads="1"/>
          </p:cNvSpPr>
          <p:nvPr/>
        </p:nvSpPr>
        <p:spPr bwMode="auto">
          <a:xfrm>
            <a:off x="7534275" y="6394450"/>
            <a:ext cx="1857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pt-BR" altLang="pt-BR" sz="2800"/>
          </a:p>
        </p:txBody>
      </p:sp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13" y="182563"/>
            <a:ext cx="2505075" cy="14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Restrição do Crescimento extrauterino de prematuros - </a:t>
            </a:r>
            <a:r>
              <a:rPr lang="pt-BR" sz="4399" b="1" dirty="0">
                <a:solidFill>
                  <a:srgbClr val="00B0F0"/>
                </a:solidFill>
              </a:rPr>
              <a:t>consequências</a:t>
            </a:r>
            <a:endParaRPr lang="pt-BR" sz="4399" dirty="0">
              <a:solidFill>
                <a:srgbClr val="00B0F0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/>
            </a:extLst>
          </p:cNvPr>
          <p:cNvSpPr txBox="1"/>
          <p:nvPr/>
        </p:nvSpPr>
        <p:spPr>
          <a:xfrm>
            <a:off x="5537200" y="1963738"/>
            <a:ext cx="5465763" cy="39687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Arial" panose="020B0604020202020204" pitchFamily="34" charset="0"/>
              <a:buChar char="•"/>
              <a:defRPr/>
            </a:pPr>
            <a:r>
              <a:rPr lang="pt-BR" altLang="pt-BR" sz="2799" b="1" dirty="0">
                <a:latin typeface="+mn-lt"/>
              </a:rPr>
              <a:t>Restrição do crescimento dos glomérulos renais e </a:t>
            </a:r>
            <a:r>
              <a:rPr lang="pt-BR" altLang="pt-BR" sz="2799" b="1" dirty="0">
                <a:solidFill>
                  <a:srgbClr val="FF0000"/>
                </a:solidFill>
                <a:latin typeface="+mn-lt"/>
              </a:rPr>
              <a:t>diminuição do tamanho dos rins e hipertensão arterial.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PT" sz="2800" b="1" dirty="0">
                <a:latin typeface="+mn-lt"/>
              </a:rPr>
              <a:t>RN com </a:t>
            </a:r>
            <a:r>
              <a:rPr lang="pt-PT" sz="2800" b="1" dirty="0">
                <a:solidFill>
                  <a:srgbClr val="FF0000"/>
                </a:solidFill>
                <a:latin typeface="+mn-lt"/>
              </a:rPr>
              <a:t>RCIU</a:t>
            </a:r>
            <a:r>
              <a:rPr lang="pt-PT" sz="2800" b="1" dirty="0">
                <a:latin typeface="+mn-lt"/>
              </a:rPr>
              <a:t> que receberam </a:t>
            </a:r>
            <a:r>
              <a:rPr lang="pt-PT" sz="2800" b="1" dirty="0">
                <a:solidFill>
                  <a:srgbClr val="FF0000"/>
                </a:solidFill>
                <a:latin typeface="+mn-lt"/>
              </a:rPr>
              <a:t>menor aporte  de proteína </a:t>
            </a:r>
            <a:r>
              <a:rPr lang="pt-PT" sz="2800" b="1" dirty="0">
                <a:latin typeface="+mn-lt"/>
              </a:rPr>
              <a:t>durante a primeira semana de vida, tiveram </a:t>
            </a:r>
            <a:r>
              <a:rPr lang="pt-PT" sz="2800" b="1" dirty="0">
                <a:solidFill>
                  <a:srgbClr val="FF0000"/>
                </a:solidFill>
                <a:latin typeface="+mn-lt"/>
              </a:rPr>
              <a:t>menor TFG no </a:t>
            </a:r>
            <a:r>
              <a:rPr lang="pt-PT" sz="2800" b="1" i="1" dirty="0">
                <a:solidFill>
                  <a:srgbClr val="FF0000"/>
                </a:solidFill>
                <a:latin typeface="+mn-lt"/>
              </a:rPr>
              <a:t>follow-up </a:t>
            </a:r>
            <a:r>
              <a:rPr lang="pt-PT" sz="2800" b="1" dirty="0">
                <a:solidFill>
                  <a:srgbClr val="FF0000"/>
                </a:solidFill>
                <a:latin typeface="+mn-lt"/>
              </a:rPr>
              <a:t>de 7 anos</a:t>
            </a:r>
            <a:r>
              <a:rPr lang="pt-PT" sz="2800" b="1" dirty="0">
                <a:latin typeface="+mn-lt"/>
              </a:rPr>
              <a:t>. </a:t>
            </a:r>
            <a:r>
              <a:rPr lang="pt-BR" altLang="pt-BR" sz="2800" b="1" dirty="0">
                <a:latin typeface="+mn-lt"/>
              </a:rPr>
              <a:t> </a:t>
            </a:r>
            <a:endParaRPr lang="pt-BR" sz="2800" b="1" dirty="0">
              <a:latin typeface="+mn-lt"/>
            </a:endParaRPr>
          </a:p>
        </p:txBody>
      </p:sp>
      <p:sp>
        <p:nvSpPr>
          <p:cNvPr id="31748" name="CaixaDeTexto 5"/>
          <p:cNvSpPr txBox="1">
            <a:spLocks noChangeArrowheads="1"/>
          </p:cNvSpPr>
          <p:nvPr/>
        </p:nvSpPr>
        <p:spPr bwMode="auto">
          <a:xfrm>
            <a:off x="8948738" y="6107113"/>
            <a:ext cx="17573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7030A0"/>
                </a:solidFill>
              </a:rPr>
              <a:t>(Carmody, 2013)</a:t>
            </a:r>
          </a:p>
          <a:p>
            <a:pPr eaLnBrk="1" hangingPunct="1"/>
            <a:endParaRPr lang="pt-BR" altLang="pt-BR">
              <a:solidFill>
                <a:srgbClr val="7030A0"/>
              </a:solidFill>
            </a:endParaRPr>
          </a:p>
        </p:txBody>
      </p:sp>
      <p:pic>
        <p:nvPicPr>
          <p:cNvPr id="10" name="Imagem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75" y="274638"/>
            <a:ext cx="2035175" cy="127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2447925"/>
            <a:ext cx="3965575" cy="3632200"/>
          </a:xfrm>
        </p:spPr>
      </p:pic>
      <p:sp>
        <p:nvSpPr>
          <p:cNvPr id="31751" name="CaixaDeTexto 7"/>
          <p:cNvSpPr txBox="1">
            <a:spLocks noChangeArrowheads="1"/>
          </p:cNvSpPr>
          <p:nvPr/>
        </p:nvSpPr>
        <p:spPr bwMode="auto">
          <a:xfrm>
            <a:off x="828675" y="195738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400"/>
              <a:t>Nº de néfrons durante a gestação</a:t>
            </a: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-131763"/>
            <a:ext cx="10361613" cy="1595438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Restrição do Crescimento extrauterino de prematuros - </a:t>
            </a:r>
            <a:r>
              <a:rPr lang="pt-BR" sz="4399" b="1" dirty="0">
                <a:solidFill>
                  <a:srgbClr val="00B0F0"/>
                </a:solidFill>
              </a:rPr>
              <a:t>consequências</a:t>
            </a:r>
            <a:endParaRPr lang="pt-BR" sz="4399" dirty="0">
              <a:solidFill>
                <a:srgbClr val="00B0F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531" indent="-228531" defTabSz="914126"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799" b="1" dirty="0"/>
              <a:t>Redução do </a:t>
            </a:r>
            <a:r>
              <a:rPr lang="pt-BR" sz="2799" b="1" dirty="0">
                <a:solidFill>
                  <a:srgbClr val="FF0000"/>
                </a:solidFill>
              </a:rPr>
              <a:t>número de alvéolos </a:t>
            </a:r>
            <a:r>
              <a:rPr lang="pt-BR" sz="2799" b="1" dirty="0"/>
              <a:t>e de </a:t>
            </a:r>
            <a:r>
              <a:rPr lang="pt-BR" sz="2799" b="1" dirty="0">
                <a:solidFill>
                  <a:srgbClr val="FF0000"/>
                </a:solidFill>
              </a:rPr>
              <a:t>colágeno</a:t>
            </a:r>
            <a:endParaRPr lang="pt-BR" sz="2599" b="1" dirty="0">
              <a:solidFill>
                <a:srgbClr val="FF0000"/>
              </a:solidFill>
            </a:endParaRPr>
          </a:p>
        </p:txBody>
      </p:sp>
      <p:pic>
        <p:nvPicPr>
          <p:cNvPr id="32772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2332038"/>
            <a:ext cx="6532563" cy="379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675" y="3406775"/>
            <a:ext cx="5113338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CaixaDeTexto 5"/>
          <p:cNvSpPr txBox="1">
            <a:spLocks noChangeArrowheads="1"/>
          </p:cNvSpPr>
          <p:nvPr/>
        </p:nvSpPr>
        <p:spPr bwMode="auto">
          <a:xfrm>
            <a:off x="9407525" y="6080125"/>
            <a:ext cx="16208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7030A0"/>
                </a:solidFill>
              </a:rPr>
              <a:t>(Rebello, 2006)</a:t>
            </a:r>
          </a:p>
        </p:txBody>
      </p:sp>
      <p:pic>
        <p:nvPicPr>
          <p:cNvPr id="32775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7263" y="773113"/>
            <a:ext cx="172402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Restrição do Crescimento extrauterino de prematuros - </a:t>
            </a:r>
            <a:r>
              <a:rPr lang="pt-BR" sz="4399" b="1" dirty="0">
                <a:solidFill>
                  <a:srgbClr val="00B0F0"/>
                </a:solidFill>
              </a:rPr>
              <a:t>consequências</a:t>
            </a:r>
            <a:endParaRPr lang="pt-BR" sz="4399" dirty="0">
              <a:solidFill>
                <a:srgbClr val="00B0F0"/>
              </a:solidFill>
            </a:endParaRPr>
          </a:p>
        </p:txBody>
      </p:sp>
      <p:pic>
        <p:nvPicPr>
          <p:cNvPr id="337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814513"/>
            <a:ext cx="10360025" cy="3671887"/>
          </a:xfrm>
        </p:spPr>
      </p:pic>
      <p:sp>
        <p:nvSpPr>
          <p:cNvPr id="33796" name="Rectangle 13"/>
          <p:cNvSpPr>
            <a:spLocks noChangeArrowheads="1"/>
          </p:cNvSpPr>
          <p:nvPr/>
        </p:nvSpPr>
        <p:spPr bwMode="auto">
          <a:xfrm>
            <a:off x="9612313" y="6253163"/>
            <a:ext cx="19399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0783" tIns="50392" rIns="100783" bIns="50392">
            <a:spAutoFit/>
          </a:bodyPr>
          <a:lstStyle>
            <a:lvl1pPr defTabSz="10080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080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080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080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080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080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080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080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080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7030A0"/>
                </a:solidFill>
                <a:latin typeface="Arial" panose="020B0604020202020204" pitchFamily="34" charset="0"/>
              </a:rPr>
              <a:t>Wemhöner, 2011</a:t>
            </a:r>
          </a:p>
        </p:txBody>
      </p:sp>
      <p:sp>
        <p:nvSpPr>
          <p:cNvPr id="7" name="CaixaDeTexto 6">
            <a:extLst>
              <a:ext uri="{FF2B5EF4-FFF2-40B4-BE49-F238E27FC236}"/>
            </a:extLst>
          </p:cNvPr>
          <p:cNvSpPr txBox="1"/>
          <p:nvPr/>
        </p:nvSpPr>
        <p:spPr>
          <a:xfrm>
            <a:off x="463550" y="5429250"/>
            <a:ext cx="11522075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0806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A nutrição neonatal precoce pode ter um papel modulador na lesão pulmonar causada pela </a:t>
            </a:r>
            <a:r>
              <a:rPr lang="pt-B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hiperóxia</a:t>
            </a:r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pt-BR" sz="2800" b="1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" name="CaixaDeTexto 8">
            <a:extLst>
              <a:ext uri="{FF2B5EF4-FFF2-40B4-BE49-F238E27FC236}"/>
            </a:extLst>
          </p:cNvPr>
          <p:cNvSpPr txBox="1"/>
          <p:nvPr/>
        </p:nvSpPr>
        <p:spPr>
          <a:xfrm>
            <a:off x="3121025" y="2132013"/>
            <a:ext cx="1550988" cy="4000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Carboidratos</a:t>
            </a:r>
          </a:p>
        </p:txBody>
      </p:sp>
      <p:sp>
        <p:nvSpPr>
          <p:cNvPr id="11" name="CaixaDeTexto 10">
            <a:extLst>
              <a:ext uri="{FF2B5EF4-FFF2-40B4-BE49-F238E27FC236}"/>
            </a:extLst>
          </p:cNvPr>
          <p:cNvSpPr txBox="1"/>
          <p:nvPr/>
        </p:nvSpPr>
        <p:spPr>
          <a:xfrm>
            <a:off x="6224588" y="2132013"/>
            <a:ext cx="1192212" cy="4000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Proteínas</a:t>
            </a:r>
          </a:p>
        </p:txBody>
      </p:sp>
      <p:sp>
        <p:nvSpPr>
          <p:cNvPr id="12" name="CaixaDeTexto 11">
            <a:extLst>
              <a:ext uri="{FF2B5EF4-FFF2-40B4-BE49-F238E27FC236}"/>
            </a:extLst>
          </p:cNvPr>
          <p:cNvSpPr txBox="1"/>
          <p:nvPr/>
        </p:nvSpPr>
        <p:spPr>
          <a:xfrm>
            <a:off x="9328150" y="2136775"/>
            <a:ext cx="1031875" cy="4000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Calorias</a:t>
            </a:r>
          </a:p>
        </p:txBody>
      </p:sp>
      <p:sp>
        <p:nvSpPr>
          <p:cNvPr id="33801" name="CaixaDeTexto 12"/>
          <p:cNvSpPr txBox="1">
            <a:spLocks noChangeArrowheads="1"/>
          </p:cNvSpPr>
          <p:nvPr/>
        </p:nvSpPr>
        <p:spPr bwMode="auto">
          <a:xfrm>
            <a:off x="2630488" y="5106988"/>
            <a:ext cx="7537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 b="1">
                <a:solidFill>
                  <a:srgbClr val="E4851C"/>
                </a:solidFill>
              </a:rPr>
              <a:t>O grupo com DBP ingeriu menos nutrientes nas 2 primeiras semanas!</a:t>
            </a:r>
          </a:p>
        </p:txBody>
      </p:sp>
      <p:pic>
        <p:nvPicPr>
          <p:cNvPr id="33802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0025" y="195263"/>
            <a:ext cx="1382713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3" name="CaixaDeTexto 2"/>
          <p:cNvSpPr txBox="1">
            <a:spLocks noChangeArrowheads="1"/>
          </p:cNvSpPr>
          <p:nvPr/>
        </p:nvSpPr>
        <p:spPr bwMode="auto">
          <a:xfrm>
            <a:off x="3951288" y="4325938"/>
            <a:ext cx="720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200" b="1">
                <a:solidFill>
                  <a:srgbClr val="C00000"/>
                </a:solidFill>
                <a:latin typeface="Arial Black" panose="020B0A04020102020204" pitchFamily="34" charset="0"/>
              </a:rPr>
              <a:t>N = 26</a:t>
            </a:r>
          </a:p>
        </p:txBody>
      </p:sp>
      <p:sp>
        <p:nvSpPr>
          <p:cNvPr id="33804" name="CaixaDeTexto 13"/>
          <p:cNvSpPr txBox="1">
            <a:spLocks noChangeArrowheads="1"/>
          </p:cNvSpPr>
          <p:nvPr/>
        </p:nvSpPr>
        <p:spPr bwMode="auto">
          <a:xfrm>
            <a:off x="1773238" y="4325938"/>
            <a:ext cx="7223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200" b="1">
                <a:solidFill>
                  <a:srgbClr val="C00000"/>
                </a:solidFill>
                <a:latin typeface="Arial Black" panose="020B0A04020102020204" pitchFamily="34" charset="0"/>
              </a:rPr>
              <a:t>N = 69</a:t>
            </a: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Restrição do Crescimento extrauterino de prematuros - </a:t>
            </a:r>
            <a:r>
              <a:rPr lang="pt-BR" sz="4399" b="1" dirty="0">
                <a:solidFill>
                  <a:srgbClr val="00B0F0"/>
                </a:solidFill>
              </a:rPr>
              <a:t>consequências</a:t>
            </a:r>
            <a:endParaRPr lang="pt-BR" sz="4399" dirty="0">
              <a:solidFill>
                <a:srgbClr val="00B0F0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33588"/>
            <a:ext cx="10512425" cy="4351337"/>
          </a:xfrm>
        </p:spPr>
        <p:txBody>
          <a:bodyPr/>
          <a:lstStyle/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2799" dirty="0"/>
              <a:t>As </a:t>
            </a:r>
            <a:r>
              <a:rPr lang="pt-BR" sz="2799" u="sng" dirty="0"/>
              <a:t>primeiras semanas</a:t>
            </a:r>
            <a:r>
              <a:rPr lang="pt-BR" sz="2799" dirty="0"/>
              <a:t>  de vida são criticas para o desenvolvimento </a:t>
            </a:r>
            <a:r>
              <a:rPr lang="pt-BR" sz="2799" dirty="0">
                <a:solidFill>
                  <a:srgbClr val="FF0000"/>
                </a:solidFill>
              </a:rPr>
              <a:t>neurológico</a:t>
            </a:r>
            <a:r>
              <a:rPr lang="pt-BR" sz="2799" dirty="0"/>
              <a:t> do RN de muito baixo peso.</a:t>
            </a:r>
          </a:p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2799" dirty="0"/>
              <a:t>Períodos  de subnutrição podem resultar em </a:t>
            </a:r>
            <a:r>
              <a:rPr lang="pt-BR" sz="2799" dirty="0">
                <a:solidFill>
                  <a:srgbClr val="FF0000"/>
                </a:solidFill>
              </a:rPr>
              <a:t>déficits  irreversíveis </a:t>
            </a:r>
            <a:r>
              <a:rPr lang="pt-BR" sz="2799" dirty="0"/>
              <a:t>no crescimento cerebral: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FF0000"/>
                </a:solidFill>
              </a:rPr>
              <a:t>Desnutrição </a:t>
            </a:r>
            <a:r>
              <a:rPr lang="pt-BR" sz="2799" b="1" dirty="0" err="1">
                <a:solidFill>
                  <a:srgbClr val="FF0000"/>
                </a:solidFill>
              </a:rPr>
              <a:t>protéico</a:t>
            </a:r>
            <a:r>
              <a:rPr lang="pt-BR" sz="2799" b="1" dirty="0">
                <a:solidFill>
                  <a:srgbClr val="FF0000"/>
                </a:solidFill>
              </a:rPr>
              <a:t>-calórica  </a:t>
            </a:r>
            <a:r>
              <a:rPr lang="pt-BR" sz="2799" dirty="0"/>
              <a:t>→ diminuição da divisão celular e diminuição da  mielinização no cérebro em momento crítico do desenvolvimento → consequências potencialmente irreversíveis no desenvolvimento cognitivo, motor e comportamental. </a:t>
            </a:r>
          </a:p>
          <a:p>
            <a:pPr marL="228531" indent="-228531" defTabSz="914126" fontAlgn="auto">
              <a:spcAft>
                <a:spcPts val="0"/>
              </a:spcAft>
              <a:defRPr/>
            </a:pPr>
            <a:endParaRPr lang="pt-BR" sz="2799" dirty="0"/>
          </a:p>
        </p:txBody>
      </p:sp>
      <p:pic>
        <p:nvPicPr>
          <p:cNvPr id="4" name="Picture 4" descr="Resultado de imagem para nutrição desenvolvimento cerebral prematuro">
            <a:hlinkClick r:id="rId2"/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942" y="22840"/>
            <a:ext cx="2286000" cy="1800225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1" name="CaixaDeTexto 4"/>
          <p:cNvSpPr txBox="1">
            <a:spLocks noChangeArrowheads="1"/>
          </p:cNvSpPr>
          <p:nvPr/>
        </p:nvSpPr>
        <p:spPr bwMode="auto">
          <a:xfrm>
            <a:off x="9518650" y="6122988"/>
            <a:ext cx="14779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7030A0"/>
                </a:solidFill>
              </a:rPr>
              <a:t>(Lucas, 1998).</a:t>
            </a: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80963"/>
            <a:ext cx="7019925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CaixaDeTexto 2"/>
          <p:cNvSpPr txBox="1">
            <a:spLocks noChangeArrowheads="1"/>
          </p:cNvSpPr>
          <p:nvPr/>
        </p:nvSpPr>
        <p:spPr bwMode="auto">
          <a:xfrm>
            <a:off x="1027113" y="260350"/>
            <a:ext cx="963612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PT" altLang="pt-BR" sz="1600">
                <a:solidFill>
                  <a:srgbClr val="C00000"/>
                </a:solidFill>
              </a:rPr>
              <a:t>Encéfalo </a:t>
            </a:r>
          </a:p>
          <a:p>
            <a:pPr eaLnBrk="1" hangingPunct="1"/>
            <a:r>
              <a:rPr lang="pt-PT" altLang="pt-BR" sz="1200">
                <a:solidFill>
                  <a:srgbClr val="C00000"/>
                </a:solidFill>
              </a:rPr>
              <a:t>(p 0,001)</a:t>
            </a:r>
            <a:endParaRPr lang="pt-BR" altLang="pt-BR" sz="1200">
              <a:solidFill>
                <a:srgbClr val="C00000"/>
              </a:solidFill>
            </a:endParaRPr>
          </a:p>
        </p:txBody>
      </p:sp>
      <p:sp>
        <p:nvSpPr>
          <p:cNvPr id="35844" name="CaixaDeTexto 3"/>
          <p:cNvSpPr txBox="1">
            <a:spLocks noChangeArrowheads="1"/>
          </p:cNvSpPr>
          <p:nvPr/>
        </p:nvSpPr>
        <p:spPr bwMode="auto">
          <a:xfrm>
            <a:off x="4510088" y="2466975"/>
            <a:ext cx="2016125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PT" altLang="pt-BR" sz="1600">
                <a:solidFill>
                  <a:srgbClr val="C00000"/>
                </a:solidFill>
              </a:rPr>
              <a:t>Volume Cerebral Total</a:t>
            </a:r>
          </a:p>
          <a:p>
            <a:pPr eaLnBrk="1" hangingPunct="1"/>
            <a:r>
              <a:rPr lang="pt-PT" altLang="pt-BR" sz="1200">
                <a:solidFill>
                  <a:srgbClr val="C00000"/>
                </a:solidFill>
              </a:rPr>
              <a:t>(P 0,002)</a:t>
            </a:r>
            <a:endParaRPr lang="pt-BR" altLang="pt-BR" sz="1200">
              <a:solidFill>
                <a:srgbClr val="C00000"/>
              </a:solidFill>
            </a:endParaRPr>
          </a:p>
        </p:txBody>
      </p:sp>
      <p:sp>
        <p:nvSpPr>
          <p:cNvPr id="35845" name="CaixaDeTexto 4"/>
          <p:cNvSpPr txBox="1">
            <a:spLocks noChangeArrowheads="1"/>
          </p:cNvSpPr>
          <p:nvPr/>
        </p:nvSpPr>
        <p:spPr bwMode="auto">
          <a:xfrm>
            <a:off x="1103313" y="2466975"/>
            <a:ext cx="1535112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PT" altLang="pt-BR" sz="1600">
                <a:solidFill>
                  <a:srgbClr val="C00000"/>
                </a:solidFill>
              </a:rPr>
              <a:t>Tronco Cerebral</a:t>
            </a:r>
          </a:p>
          <a:p>
            <a:pPr eaLnBrk="1" hangingPunct="1"/>
            <a:r>
              <a:rPr lang="pt-PT" altLang="pt-BR" sz="1200">
                <a:solidFill>
                  <a:srgbClr val="C00000"/>
                </a:solidFill>
              </a:rPr>
              <a:t>(p 0,06)</a:t>
            </a:r>
            <a:endParaRPr lang="pt-BR" altLang="pt-BR" sz="1200">
              <a:solidFill>
                <a:srgbClr val="C00000"/>
              </a:solidFill>
            </a:endParaRPr>
          </a:p>
        </p:txBody>
      </p:sp>
      <p:sp>
        <p:nvSpPr>
          <p:cNvPr id="35846" name="CaixaDeTexto 5"/>
          <p:cNvSpPr txBox="1">
            <a:spLocks noChangeArrowheads="1"/>
          </p:cNvSpPr>
          <p:nvPr/>
        </p:nvSpPr>
        <p:spPr bwMode="auto">
          <a:xfrm>
            <a:off x="4464050" y="260350"/>
            <a:ext cx="96361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PT" altLang="pt-BR" sz="1600">
                <a:solidFill>
                  <a:srgbClr val="C00000"/>
                </a:solidFill>
              </a:rPr>
              <a:t>Cerebelo</a:t>
            </a:r>
          </a:p>
          <a:p>
            <a:pPr eaLnBrk="1" hangingPunct="1"/>
            <a:r>
              <a:rPr lang="pt-PT" altLang="pt-BR" sz="1200">
                <a:solidFill>
                  <a:srgbClr val="C00000"/>
                </a:solidFill>
              </a:rPr>
              <a:t>(p 0,05)</a:t>
            </a:r>
            <a:endParaRPr lang="pt-BR" altLang="pt-BR" sz="1200">
              <a:solidFill>
                <a:srgbClr val="C00000"/>
              </a:solidFill>
            </a:endParaRPr>
          </a:p>
        </p:txBody>
      </p:sp>
      <p:sp>
        <p:nvSpPr>
          <p:cNvPr id="35847" name="CaixaDeTexto 6"/>
          <p:cNvSpPr txBox="1">
            <a:spLocks noChangeArrowheads="1"/>
          </p:cNvSpPr>
          <p:nvPr/>
        </p:nvSpPr>
        <p:spPr bwMode="auto">
          <a:xfrm>
            <a:off x="1081088" y="4668838"/>
            <a:ext cx="1844675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PT" altLang="pt-BR" sz="1600">
                <a:solidFill>
                  <a:srgbClr val="C00000"/>
                </a:solidFill>
              </a:rPr>
              <a:t>Cavidade craniana </a:t>
            </a:r>
            <a:r>
              <a:rPr lang="pt-PT" altLang="pt-BR" sz="1200">
                <a:solidFill>
                  <a:srgbClr val="C00000"/>
                </a:solidFill>
              </a:rPr>
              <a:t>(p 0,03)</a:t>
            </a:r>
            <a:endParaRPr lang="pt-BR" altLang="pt-BR" sz="1200">
              <a:solidFill>
                <a:srgbClr val="C00000"/>
              </a:solidFill>
            </a:endParaRPr>
          </a:p>
        </p:txBody>
      </p:sp>
      <p:sp>
        <p:nvSpPr>
          <p:cNvPr id="35848" name="CaixaDeTexto 7"/>
          <p:cNvSpPr txBox="1">
            <a:spLocks noChangeArrowheads="1"/>
          </p:cNvSpPr>
          <p:nvPr/>
        </p:nvSpPr>
        <p:spPr bwMode="auto">
          <a:xfrm>
            <a:off x="5662613" y="6196013"/>
            <a:ext cx="52816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7030A0"/>
                </a:solidFill>
              </a:rPr>
              <a:t>Limperpoulos C. et al, PEDIATRICS Volume 138 , 2016</a:t>
            </a:r>
          </a:p>
        </p:txBody>
      </p:sp>
      <p:sp>
        <p:nvSpPr>
          <p:cNvPr id="35849" name="CaixaDeTexto 8"/>
          <p:cNvSpPr txBox="1">
            <a:spLocks noChangeArrowheads="1"/>
          </p:cNvSpPr>
          <p:nvPr/>
        </p:nvSpPr>
        <p:spPr bwMode="auto">
          <a:xfrm>
            <a:off x="8039100" y="476250"/>
            <a:ext cx="3311525" cy="517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pt-PT" altLang="pt-BR" sz="2200"/>
              <a:t>O desenvolvimento do cérebro no </a:t>
            </a:r>
            <a:r>
              <a:rPr lang="pt-PT" altLang="pt-BR" sz="2200">
                <a:solidFill>
                  <a:srgbClr val="1B16F6"/>
                </a:solidFill>
              </a:rPr>
              <a:t>3º trimestre </a:t>
            </a:r>
            <a:r>
              <a:rPr lang="pt-PT" altLang="pt-BR" sz="2200"/>
              <a:t>é caracterizado por </a:t>
            </a:r>
            <a:r>
              <a:rPr lang="pt-PT" altLang="pt-BR" sz="2200">
                <a:solidFill>
                  <a:srgbClr val="1B16F6"/>
                </a:solidFill>
              </a:rPr>
              <a:t>processos biológicos críticos e dependentes de energia</a:t>
            </a:r>
            <a:r>
              <a:rPr lang="pt-PT" altLang="pt-BR" sz="2200"/>
              <a:t>, necessários para apoiar o crescimento cerebral ideal. </a:t>
            </a:r>
          </a:p>
          <a:p>
            <a:pPr eaLnBrk="1" hangingPunct="1">
              <a:buFontTx/>
              <a:buChar char="-"/>
            </a:pPr>
            <a:r>
              <a:rPr lang="pt-PT" altLang="pt-BR" sz="2200"/>
              <a:t>O desenvolvimento cerebral do PT é deficiente em comparação com fetos na mesma idade gestacional.</a:t>
            </a:r>
            <a:endParaRPr lang="pt-BR" altLang="pt-BR" sz="2200"/>
          </a:p>
        </p:txBody>
      </p:sp>
      <p:sp>
        <p:nvSpPr>
          <p:cNvPr id="35850" name="CaixaDeTexto 9"/>
          <p:cNvSpPr txBox="1">
            <a:spLocks noChangeArrowheads="1"/>
          </p:cNvSpPr>
          <p:nvPr/>
        </p:nvSpPr>
        <p:spPr bwMode="auto">
          <a:xfrm>
            <a:off x="5878513" y="5060950"/>
            <a:ext cx="2016125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C00000"/>
                </a:solidFill>
              </a:rPr>
              <a:t>Prematuros n = 75</a:t>
            </a:r>
          </a:p>
        </p:txBody>
      </p:sp>
      <p:sp>
        <p:nvSpPr>
          <p:cNvPr id="35851" name="CaixaDeTexto 10"/>
          <p:cNvSpPr txBox="1">
            <a:spLocks noChangeArrowheads="1"/>
          </p:cNvSpPr>
          <p:nvPr/>
        </p:nvSpPr>
        <p:spPr bwMode="auto">
          <a:xfrm>
            <a:off x="5878513" y="5443538"/>
            <a:ext cx="1435100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C00000"/>
                </a:solidFill>
              </a:rPr>
              <a:t>Fetos n = 130</a:t>
            </a: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Restrição do Crescimento extrauterino de prematuros - </a:t>
            </a:r>
            <a:r>
              <a:rPr lang="pt-BR" sz="4399" b="1" dirty="0">
                <a:solidFill>
                  <a:srgbClr val="0070C0"/>
                </a:solidFill>
              </a:rPr>
              <a:t>consequências</a:t>
            </a:r>
            <a:endParaRPr lang="pt-BR" sz="4399" dirty="0">
              <a:solidFill>
                <a:srgbClr val="0070C0"/>
              </a:solidFill>
            </a:endParaRPr>
          </a:p>
        </p:txBody>
      </p:sp>
      <p:pic>
        <p:nvPicPr>
          <p:cNvPr id="36867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25" y="1760538"/>
            <a:ext cx="9074150" cy="2735262"/>
          </a:xfrm>
        </p:spPr>
      </p:pic>
      <p:sp>
        <p:nvSpPr>
          <p:cNvPr id="36868" name="CaixaDeTexto 4"/>
          <p:cNvSpPr txBox="1">
            <a:spLocks noChangeArrowheads="1"/>
          </p:cNvSpPr>
          <p:nvPr/>
        </p:nvSpPr>
        <p:spPr bwMode="auto">
          <a:xfrm>
            <a:off x="8229600" y="4649788"/>
            <a:ext cx="33496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800">
                <a:solidFill>
                  <a:srgbClr val="7030A0"/>
                </a:solidFill>
              </a:rPr>
              <a:t>Acta Paediatrica,2015</a:t>
            </a:r>
          </a:p>
        </p:txBody>
      </p:sp>
      <p:sp>
        <p:nvSpPr>
          <p:cNvPr id="36869" name="CaixaDeTexto 5"/>
          <p:cNvSpPr txBox="1">
            <a:spLocks noChangeArrowheads="1"/>
          </p:cNvSpPr>
          <p:nvPr/>
        </p:nvSpPr>
        <p:spPr bwMode="auto">
          <a:xfrm>
            <a:off x="508000" y="5113338"/>
            <a:ext cx="111728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2800" b="1">
                <a:solidFill>
                  <a:srgbClr val="C00000"/>
                </a:solidFill>
              </a:rPr>
              <a:t>Estudo em que o crescimento pós-natal foi comparado ao crescimento intrauterino ideal. Maioria = estudos observacionais - Não foram consideradas as morbidades inerentes à prematuridade.</a:t>
            </a:r>
          </a:p>
        </p:txBody>
      </p:sp>
      <p:pic>
        <p:nvPicPr>
          <p:cNvPr id="7" name="Picture 4" descr="Resultado de imagem para nutrição desenvolvimento cerebral prematuro">
            <a:hlinkClick r:id="rId3"/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942" y="22840"/>
            <a:ext cx="2286000" cy="1800225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088" y="22225"/>
            <a:ext cx="8683625" cy="6810375"/>
          </a:xfrm>
        </p:spPr>
      </p:pic>
      <p:sp>
        <p:nvSpPr>
          <p:cNvPr id="37891" name="CaixaDeTexto 9"/>
          <p:cNvSpPr txBox="1">
            <a:spLocks noChangeArrowheads="1"/>
          </p:cNvSpPr>
          <p:nvPr/>
        </p:nvSpPr>
        <p:spPr bwMode="auto">
          <a:xfrm>
            <a:off x="44450" y="1916113"/>
            <a:ext cx="3690938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2800" b="1">
                <a:solidFill>
                  <a:srgbClr val="C00000"/>
                </a:solidFill>
              </a:rPr>
              <a:t>Ganho Peso x  Cognição </a:t>
            </a:r>
          </a:p>
          <a:p>
            <a:pPr algn="ctr" eaLnBrk="1" hangingPunct="1"/>
            <a:r>
              <a:rPr lang="pt-BR" altLang="pt-BR" sz="2800" b="1"/>
              <a:t>Associação positiva</a:t>
            </a:r>
          </a:p>
          <a:p>
            <a:pPr algn="ctr" eaLnBrk="1" hangingPunct="1"/>
            <a:r>
              <a:rPr lang="pt-BR" altLang="pt-BR" sz="2800" b="1"/>
              <a:t> 25/37 estudos</a:t>
            </a:r>
          </a:p>
        </p:txBody>
      </p:sp>
      <p:sp>
        <p:nvSpPr>
          <p:cNvPr id="37892" name="CaixaDeTexto 10"/>
          <p:cNvSpPr txBox="1">
            <a:spLocks noChangeArrowheads="1"/>
          </p:cNvSpPr>
          <p:nvPr/>
        </p:nvSpPr>
        <p:spPr bwMode="auto">
          <a:xfrm>
            <a:off x="333375" y="6092825"/>
            <a:ext cx="24907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 b="1">
                <a:solidFill>
                  <a:srgbClr val="7030A0"/>
                </a:solidFill>
              </a:rPr>
              <a:t>Acta Paediatrica,2015</a:t>
            </a:r>
            <a:endParaRPr lang="pt-BR" altLang="pt-BR" sz="200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aixaDeTexto 4"/>
          <p:cNvSpPr txBox="1">
            <a:spLocks noChangeArrowheads="1"/>
          </p:cNvSpPr>
          <p:nvPr/>
        </p:nvSpPr>
        <p:spPr bwMode="auto">
          <a:xfrm>
            <a:off x="415925" y="5856288"/>
            <a:ext cx="22590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7030A0"/>
                </a:solidFill>
              </a:rPr>
              <a:t>Acta Paediatrica,2015</a:t>
            </a:r>
          </a:p>
        </p:txBody>
      </p:sp>
      <p:pic>
        <p:nvPicPr>
          <p:cNvPr id="38915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0"/>
            <a:ext cx="8763000" cy="6858000"/>
          </a:xfrm>
        </p:spPr>
      </p:pic>
      <p:sp>
        <p:nvSpPr>
          <p:cNvPr id="38916" name="CaixaDeTexto 9"/>
          <p:cNvSpPr txBox="1">
            <a:spLocks noChangeArrowheads="1"/>
          </p:cNvSpPr>
          <p:nvPr/>
        </p:nvSpPr>
        <p:spPr bwMode="auto">
          <a:xfrm>
            <a:off x="415925" y="1773238"/>
            <a:ext cx="3068638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800" b="1">
                <a:solidFill>
                  <a:srgbClr val="C00000"/>
                </a:solidFill>
              </a:rPr>
              <a:t>↑ PC x  Cognição </a:t>
            </a:r>
          </a:p>
          <a:p>
            <a:pPr eaLnBrk="1" hangingPunct="1"/>
            <a:r>
              <a:rPr lang="pt-BR" altLang="pt-BR" sz="2800" b="1"/>
              <a:t>Associação positiva</a:t>
            </a:r>
          </a:p>
          <a:p>
            <a:pPr eaLnBrk="1" hangingPunct="1"/>
            <a:r>
              <a:rPr lang="pt-BR" altLang="pt-BR" sz="2800" b="1"/>
              <a:t> 22/39 estudos</a:t>
            </a:r>
          </a:p>
          <a:p>
            <a:pPr eaLnBrk="1" hangingPunct="1"/>
            <a:endParaRPr lang="pt-BR" altLang="pt-BR" sz="2800"/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200" y="188913"/>
            <a:ext cx="9242425" cy="371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981075" y="3908425"/>
            <a:ext cx="10082213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200" b="1">
                <a:solidFill>
                  <a:srgbClr val="C00000"/>
                </a:solidFill>
              </a:rPr>
              <a:t>Os autores coletaram informações sobre a exposição neonatal ao leite materno e ressonância magnética do cérebro na idade equivalente a termo de 47 prematuros* (&lt;33 semanas).</a:t>
            </a:r>
            <a:r>
              <a:rPr lang="pt-BR" altLang="pt-BR" sz="2200">
                <a:solidFill>
                  <a:srgbClr val="C00000"/>
                </a:solidFill>
              </a:rPr>
              <a:t> </a:t>
            </a:r>
            <a:endParaRPr lang="pt-BR" altLang="pt-BR" sz="2200" b="1">
              <a:solidFill>
                <a:srgbClr val="C00000"/>
              </a:solidFill>
            </a:endParaRPr>
          </a:p>
          <a:p>
            <a:pPr eaLnBrk="1" hangingPunct="1"/>
            <a:r>
              <a:rPr lang="pt-BR" altLang="pt-BR" sz="2200" b="1">
                <a:solidFill>
                  <a:srgbClr val="C00000"/>
                </a:solidFill>
              </a:rPr>
              <a:t>* 27</a:t>
            </a:r>
            <a:r>
              <a:rPr lang="pt-BR" altLang="pt-BR" sz="2200">
                <a:solidFill>
                  <a:srgbClr val="C00000"/>
                </a:solidFill>
              </a:rPr>
              <a:t> - leite materno exclusivo com ≥ 75% dos dias de internação neonatal </a:t>
            </a:r>
          </a:p>
          <a:p>
            <a:pPr eaLnBrk="1" hangingPunct="1"/>
            <a:r>
              <a:rPr lang="pt-BR" altLang="pt-BR" sz="2200" b="1">
                <a:solidFill>
                  <a:srgbClr val="C00000"/>
                </a:solidFill>
              </a:rPr>
              <a:t>* 20</a:t>
            </a:r>
            <a:r>
              <a:rPr lang="pt-BR" altLang="pt-BR" sz="2200">
                <a:solidFill>
                  <a:srgbClr val="C00000"/>
                </a:solidFill>
              </a:rPr>
              <a:t> - leite materno exclusivo por &lt;75% dos dias de internação </a:t>
            </a:r>
          </a:p>
          <a:p>
            <a:pPr eaLnBrk="1" hangingPunct="1"/>
            <a:endParaRPr lang="pt-BR" altLang="pt-BR">
              <a:solidFill>
                <a:srgbClr val="C00000"/>
              </a:solidFill>
            </a:endParaRPr>
          </a:p>
          <a:p>
            <a:pPr eaLnBrk="1" hangingPunct="1"/>
            <a:r>
              <a:rPr lang="pt-BR" altLang="pt-BR">
                <a:solidFill>
                  <a:srgbClr val="C00000"/>
                </a:solidFill>
              </a:rPr>
              <a:t>* Foram explorados  o efeito da dose de leite materno repetindo análises em grupo para crianças com ≥ 90% de dias de LME x com &lt;90% de dias de LME</a:t>
            </a:r>
          </a:p>
        </p:txBody>
      </p:sp>
      <p:sp>
        <p:nvSpPr>
          <p:cNvPr id="39940" name="CaixaDeTexto 4"/>
          <p:cNvSpPr txBox="1">
            <a:spLocks noChangeArrowheads="1"/>
          </p:cNvSpPr>
          <p:nvPr/>
        </p:nvSpPr>
        <p:spPr bwMode="auto">
          <a:xfrm>
            <a:off x="8255000" y="6300788"/>
            <a:ext cx="346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7030A0"/>
                </a:solidFill>
              </a:rPr>
              <a:t>Boardman et al, Neuroimage, 2019</a:t>
            </a:r>
          </a:p>
        </p:txBody>
      </p:sp>
      <p:grpSp>
        <p:nvGrpSpPr>
          <p:cNvPr id="6" name="Texto Explicativo: Seta para a Esquerda 5"/>
          <p:cNvGrpSpPr>
            <a:grpSpLocks/>
          </p:cNvGrpSpPr>
          <p:nvPr/>
        </p:nvGrpSpPr>
        <p:grpSpPr bwMode="auto">
          <a:xfrm>
            <a:off x="9167813" y="1646238"/>
            <a:ext cx="2852737" cy="1590675"/>
            <a:chOff x="5775" y="1037"/>
            <a:chExt cx="1797" cy="1002"/>
          </a:xfrm>
        </p:grpSpPr>
        <p:pic>
          <p:nvPicPr>
            <p:cNvPr id="39941" name="Texto Explicativo: Seta para a Esquerda 5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5" y="1037"/>
              <a:ext cx="1797" cy="10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942" name="Text Box 6"/>
            <p:cNvSpPr txBox="1">
              <a:spLocks noChangeArrowheads="1"/>
            </p:cNvSpPr>
            <p:nvPr/>
          </p:nvSpPr>
          <p:spPr bwMode="auto">
            <a:xfrm>
              <a:off x="6409" y="1049"/>
              <a:ext cx="1149" cy="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pt-BR" altLang="pt-BR" sz="2400" b="1">
                  <a:latin typeface="Agency FB" panose="020B0503020202020204" pitchFamily="34" charset="0"/>
                </a:rPr>
                <a:t>O tipo de alimento também importa</a:t>
              </a:r>
              <a:endParaRPr lang="pt-BR" altLang="pt-BR">
                <a:latin typeface="Agency FB" panose="020B0503020202020204" pitchFamily="34" charset="0"/>
              </a:endParaRPr>
            </a:p>
          </p:txBody>
        </p:sp>
      </p:grpSp>
      <p:pic>
        <p:nvPicPr>
          <p:cNvPr id="7" name="Picture 4" descr="Resultado de imagem para nutrição desenvolvimento cerebral prematuro">
            <a:hlinkClick r:id="rId4"/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3979" y="3790"/>
            <a:ext cx="2286000" cy="1800225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347663"/>
            <a:ext cx="7210425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CaixaDeTexto 2"/>
          <p:cNvSpPr txBox="1">
            <a:spLocks noChangeArrowheads="1"/>
          </p:cNvSpPr>
          <p:nvPr/>
        </p:nvSpPr>
        <p:spPr bwMode="auto">
          <a:xfrm>
            <a:off x="7102475" y="1612900"/>
            <a:ext cx="4948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 b="1">
                <a:solidFill>
                  <a:srgbClr val="C00000"/>
                </a:solidFill>
              </a:rPr>
              <a:t>Leite humano </a:t>
            </a:r>
            <a:r>
              <a:rPr lang="pt-BR" altLang="pt-BR" sz="2000" b="1">
                <a:solidFill>
                  <a:srgbClr val="00B050"/>
                </a:solidFill>
              </a:rPr>
              <a:t>&gt; 75% </a:t>
            </a:r>
            <a:r>
              <a:rPr lang="pt-BR" altLang="pt-BR" sz="2000" b="1">
                <a:solidFill>
                  <a:srgbClr val="C00000"/>
                </a:solidFill>
              </a:rPr>
              <a:t>do tempo de internação</a:t>
            </a:r>
          </a:p>
          <a:p>
            <a:pPr eaLnBrk="1" hangingPunct="1"/>
            <a:r>
              <a:rPr lang="pt-BR" altLang="pt-BR" sz="2000" b="1">
                <a:solidFill>
                  <a:srgbClr val="C00000"/>
                </a:solidFill>
              </a:rPr>
              <a:t>(P 0,03)</a:t>
            </a:r>
          </a:p>
        </p:txBody>
      </p:sp>
      <p:sp>
        <p:nvSpPr>
          <p:cNvPr id="40964" name="CaixaDeTexto 3"/>
          <p:cNvSpPr txBox="1">
            <a:spLocks noChangeArrowheads="1"/>
          </p:cNvSpPr>
          <p:nvPr/>
        </p:nvSpPr>
        <p:spPr bwMode="auto">
          <a:xfrm>
            <a:off x="7229475" y="4437063"/>
            <a:ext cx="4948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 b="1">
                <a:solidFill>
                  <a:srgbClr val="C00000"/>
                </a:solidFill>
              </a:rPr>
              <a:t>Leite humano </a:t>
            </a:r>
            <a:r>
              <a:rPr lang="pt-BR" altLang="pt-BR" sz="2000" b="1">
                <a:solidFill>
                  <a:srgbClr val="00B050"/>
                </a:solidFill>
              </a:rPr>
              <a:t>&gt; 90% </a:t>
            </a:r>
            <a:r>
              <a:rPr lang="pt-BR" altLang="pt-BR" sz="2000" b="1">
                <a:solidFill>
                  <a:srgbClr val="C00000"/>
                </a:solidFill>
              </a:rPr>
              <a:t>do tempo de internação</a:t>
            </a:r>
          </a:p>
          <a:p>
            <a:pPr eaLnBrk="1" hangingPunct="1"/>
            <a:r>
              <a:rPr lang="pt-BR" altLang="pt-BR" sz="2000" b="1">
                <a:solidFill>
                  <a:srgbClr val="C00000"/>
                </a:solidFill>
              </a:rPr>
              <a:t>(P 0,008)</a:t>
            </a:r>
          </a:p>
        </p:txBody>
      </p:sp>
      <p:sp>
        <p:nvSpPr>
          <p:cNvPr id="40965" name="CaixaDeTexto 4"/>
          <p:cNvSpPr txBox="1">
            <a:spLocks noChangeArrowheads="1"/>
          </p:cNvSpPr>
          <p:nvPr/>
        </p:nvSpPr>
        <p:spPr bwMode="auto">
          <a:xfrm>
            <a:off x="8326438" y="6140450"/>
            <a:ext cx="3462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7030A0"/>
                </a:solidFill>
              </a:rPr>
              <a:t>Boardman et al, Neuroimage, 2019</a:t>
            </a:r>
          </a:p>
        </p:txBody>
      </p:sp>
      <p:sp>
        <p:nvSpPr>
          <p:cNvPr id="6" name="CaixaDeTexto 5">
            <a:extLst>
              <a:ext uri="{FF2B5EF4-FFF2-40B4-BE49-F238E27FC236}"/>
            </a:extLst>
          </p:cNvPr>
          <p:cNvSpPr txBox="1"/>
          <p:nvPr/>
        </p:nvSpPr>
        <p:spPr>
          <a:xfrm flipH="1">
            <a:off x="7412038" y="2798763"/>
            <a:ext cx="4033837" cy="8302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atin typeface="+mn-lt"/>
              </a:rPr>
              <a:t>Conexões cerebrais </a:t>
            </a:r>
            <a:r>
              <a:rPr lang="pt-BR" sz="2400" b="1" dirty="0" err="1">
                <a:solidFill>
                  <a:srgbClr val="FA00FA"/>
                </a:solidFill>
                <a:latin typeface="+mn-lt"/>
              </a:rPr>
              <a:t>intra</a:t>
            </a:r>
            <a:r>
              <a:rPr lang="pt-BR" sz="2400" b="1" dirty="0">
                <a:latin typeface="+mn-lt"/>
              </a:rPr>
              <a:t> e </a:t>
            </a:r>
            <a:r>
              <a:rPr lang="pt-BR" sz="24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inter</a:t>
            </a:r>
            <a:r>
              <a:rPr lang="pt-BR" sz="2400" b="1" dirty="0">
                <a:latin typeface="+mn-lt"/>
              </a:rPr>
              <a:t> hemisféricas no PT</a:t>
            </a:r>
          </a:p>
        </p:txBody>
      </p:sp>
      <p:pic>
        <p:nvPicPr>
          <p:cNvPr id="7" name="Picture 4" descr="Resultado de imagem para nutrição desenvolvimento cerebral prematuro">
            <a:hlinkClick r:id="rId4"/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942" y="22840"/>
            <a:ext cx="2286000" cy="1800225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95363" y="404813"/>
            <a:ext cx="10363200" cy="1138237"/>
          </a:xfrm>
        </p:spPr>
        <p:txBody>
          <a:bodyPr>
            <a:normAutofit fontScale="90000"/>
          </a:bodyPr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FF9900"/>
                </a:solidFill>
              </a:rPr>
              <a:t>Restrição do Crescimento extrauterino de prematuros – </a:t>
            </a:r>
            <a:r>
              <a:rPr lang="pt-BR" sz="4399" b="1" dirty="0">
                <a:solidFill>
                  <a:srgbClr val="00B0F0"/>
                </a:solidFill>
              </a:rPr>
              <a:t>como evitar?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2799" dirty="0"/>
              <a:t>Estratégias para a implementação de práticas nutricionais adequadas aos prematuros:</a:t>
            </a:r>
          </a:p>
          <a:p>
            <a:pPr marL="457063" indent="-457063" defTabSz="914126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799" dirty="0"/>
              <a:t>Monitorar o crescimento por meio de </a:t>
            </a:r>
            <a:r>
              <a:rPr lang="pt-BR" sz="2799" dirty="0">
                <a:solidFill>
                  <a:srgbClr val="FF0000"/>
                </a:solidFill>
              </a:rPr>
              <a:t>curvas</a:t>
            </a:r>
            <a:r>
              <a:rPr lang="pt-BR" sz="2799" dirty="0"/>
              <a:t> de referência e do cálculo da </a:t>
            </a:r>
            <a:r>
              <a:rPr lang="pt-BR" sz="2799" dirty="0">
                <a:solidFill>
                  <a:srgbClr val="FF0000"/>
                </a:solidFill>
              </a:rPr>
              <a:t>velocidade de crescimento </a:t>
            </a:r>
            <a:r>
              <a:rPr lang="pt-BR" sz="2799" dirty="0"/>
              <a:t>– </a:t>
            </a:r>
            <a:r>
              <a:rPr lang="pt-BR" sz="2799" dirty="0">
                <a:solidFill>
                  <a:srgbClr val="FA00FA"/>
                </a:solidFill>
              </a:rPr>
              <a:t>ferramentas que alertam para a necessidade de mudanças na oferta nutricional.</a:t>
            </a:r>
          </a:p>
          <a:p>
            <a:pPr marL="457063" indent="-457063" defTabSz="914126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799" dirty="0"/>
              <a:t>Estabelecer </a:t>
            </a:r>
            <a:r>
              <a:rPr lang="pt-BR" sz="2799" dirty="0">
                <a:solidFill>
                  <a:srgbClr val="FF0000"/>
                </a:solidFill>
              </a:rPr>
              <a:t>normas nutricionais </a:t>
            </a:r>
            <a:r>
              <a:rPr lang="pt-BR" sz="2799" dirty="0"/>
              <a:t>nas unidades neonatais – em especial na </a:t>
            </a:r>
            <a:r>
              <a:rPr lang="pt-BR" sz="2799" u="sng" dirty="0"/>
              <a:t>primeira</a:t>
            </a:r>
            <a:r>
              <a:rPr lang="pt-BR" sz="2799" dirty="0"/>
              <a:t> semana de vida, que incluam </a:t>
            </a:r>
            <a:r>
              <a:rPr lang="pt-BR" sz="2799" dirty="0">
                <a:solidFill>
                  <a:srgbClr val="FA00FA"/>
                </a:solidFill>
              </a:rPr>
              <a:t>adequada oferta proteica e dieta enteral precoce.</a:t>
            </a:r>
          </a:p>
          <a:p>
            <a:pPr marL="457063" indent="-457063" defTabSz="914126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799" dirty="0"/>
              <a:t>Reduzir as necessidades energéticas de RN em risco.</a:t>
            </a:r>
          </a:p>
          <a:p>
            <a:pPr marL="457063" indent="-457063" defTabSz="914126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799" dirty="0"/>
              <a:t>Gerenciamento nutricional individualizado.</a:t>
            </a:r>
          </a:p>
        </p:txBody>
      </p:sp>
      <p:sp>
        <p:nvSpPr>
          <p:cNvPr id="43012" name="CaixaDeTexto 3"/>
          <p:cNvSpPr txBox="1">
            <a:spLocks noChangeArrowheads="1"/>
          </p:cNvSpPr>
          <p:nvPr/>
        </p:nvSpPr>
        <p:spPr bwMode="auto">
          <a:xfrm>
            <a:off x="9151938" y="5970588"/>
            <a:ext cx="18081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7030A0"/>
                </a:solidFill>
              </a:rPr>
              <a:t>Coverston (2005)</a:t>
            </a:r>
          </a:p>
        </p:txBody>
      </p:sp>
    </p:spTree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3"/>
          <p:cNvSpPr>
            <a:spLocks noGrp="1"/>
          </p:cNvSpPr>
          <p:nvPr>
            <p:ph type="title"/>
          </p:nvPr>
        </p:nvSpPr>
        <p:spPr bwMode="auto">
          <a:xfrm>
            <a:off x="1233488" y="73025"/>
            <a:ext cx="10360025" cy="12239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PT" altLang="pt-BR" sz="3200" b="1" smtClean="0">
                <a:solidFill>
                  <a:srgbClr val="1B16F6"/>
                </a:solidFill>
              </a:rPr>
              <a:t>Trinta </a:t>
            </a:r>
            <a:r>
              <a:rPr lang="pt-PT" altLang="pt-BR" sz="3200" b="1" u="sng" smtClean="0">
                <a:solidFill>
                  <a:srgbClr val="1B16F6"/>
                </a:solidFill>
              </a:rPr>
              <a:t>desculpas</a:t>
            </a:r>
            <a:r>
              <a:rPr lang="pt-PT" altLang="pt-BR" sz="3200" b="1" smtClean="0">
                <a:solidFill>
                  <a:srgbClr val="1B16F6"/>
                </a:solidFill>
              </a:rPr>
              <a:t> aleatórias e frequentes para a retenção da alimentação de recém-nascidos prematuros (Hay Jr, 2013)</a:t>
            </a:r>
            <a:endParaRPr lang="pt-BR" altLang="pt-BR" sz="3200" b="1" smtClean="0">
              <a:solidFill>
                <a:srgbClr val="1B16F6"/>
              </a:solidFill>
            </a:endParaRPr>
          </a:p>
        </p:txBody>
      </p:sp>
      <p:sp>
        <p:nvSpPr>
          <p:cNvPr id="44035" name="Espaço Reservado para Conteúdo 4"/>
          <p:cNvSpPr>
            <a:spLocks noGrp="1"/>
          </p:cNvSpPr>
          <p:nvPr>
            <p:ph sz="half" idx="1"/>
          </p:nvPr>
        </p:nvSpPr>
        <p:spPr bwMode="auto">
          <a:xfrm>
            <a:off x="941388" y="1484313"/>
            <a:ext cx="5472112" cy="5611812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b="1" smtClean="0"/>
              <a:t>1.  </a:t>
            </a:r>
            <a:r>
              <a:rPr lang="pt-PT" altLang="pt-BR" sz="1600" b="1" smtClean="0">
                <a:solidFill>
                  <a:srgbClr val="C00000"/>
                </a:solidFill>
              </a:rPr>
              <a:t>APGAR baixo: medo de hipoxia intestinal-isquemia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b="1" smtClean="0"/>
              <a:t>2. </a:t>
            </a:r>
            <a:r>
              <a:rPr lang="pt-PT" altLang="pt-BR" sz="1600" b="1" smtClean="0">
                <a:solidFill>
                  <a:srgbClr val="C00000"/>
                </a:solidFill>
              </a:rPr>
              <a:t>Distensão abdominal: medo de NEC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b="1" smtClean="0"/>
              <a:t>3. </a:t>
            </a:r>
            <a:r>
              <a:rPr lang="pt-PT" altLang="pt-BR" sz="1600" b="1" smtClean="0">
                <a:solidFill>
                  <a:srgbClr val="C00000"/>
                </a:solidFill>
              </a:rPr>
              <a:t>Aspirados gástricos verdes: medo de NEC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4. Cateteres umbilicais: medo de isquemia intestinal  (NEC)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5. Apnéia e bradicardia: medo de NEC da hipoxia intestinal; isquemia; peristaltismo pobre; RGE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6. RGE: medo da apneia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7. Taquipneia: medo de aspiração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8. Sopros cardíacos: medo de PDA e isquemia intestinal - e NEC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9. PDAs: medo de isquemia intestinal - e NEC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10. Indometacina: medo de isquemia intestinal - e NEC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11. Alto BUN: medo de intoxicação por ureia e toxicidade p/ AA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12. Bilirrubina alta: medo de FFA que desloca a bilirrubina da albumina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13. Leucocitose: infecção e metabolismo reduzido, proteólise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14 Erupções cutâneas: medo de alergias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15. Hiperglicemia: metabolismo deficiente devido a infecções.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pt-BR" altLang="pt-BR" sz="1600" smtClean="0"/>
          </a:p>
        </p:txBody>
      </p:sp>
      <p:sp>
        <p:nvSpPr>
          <p:cNvPr id="44036" name="Espaço Reservado para Conteúdo 5"/>
          <p:cNvSpPr>
            <a:spLocks noGrp="1"/>
          </p:cNvSpPr>
          <p:nvPr>
            <p:ph sz="half" idx="2"/>
          </p:nvPr>
        </p:nvSpPr>
        <p:spPr bwMode="auto">
          <a:xfrm>
            <a:off x="6670675" y="1327150"/>
            <a:ext cx="5400675" cy="532447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16. Hipotermia: medo de sepsis e metabolismo deficiente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17. Hipertermia: medo de sepsis com metabolismo fraco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18. Hipo ou hipercalemia: má função intestinal, má mistura de nutrientes IV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19. Hypo ou hipernatremia : mistura de nutrientes IV ruim, desidratada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20. Episódios trombóticos: necessidade de uso de heparina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b="1" smtClean="0"/>
              <a:t>21. </a:t>
            </a:r>
            <a:r>
              <a:rPr lang="pt-PT" altLang="pt-BR" sz="1600" b="1" smtClean="0">
                <a:solidFill>
                  <a:srgbClr val="C00000"/>
                </a:solidFill>
              </a:rPr>
              <a:t>Policitemia: risco de coágulos e isquemia intestinal e NEC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b="1" smtClean="0"/>
              <a:t>22</a:t>
            </a:r>
            <a:r>
              <a:rPr lang="pt-PT" altLang="pt-BR" sz="1600" b="1" smtClean="0">
                <a:solidFill>
                  <a:srgbClr val="C00000"/>
                </a:solidFill>
              </a:rPr>
              <a:t>. SpO2 baixa: não podem metabolizar nutrientes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b="1" smtClean="0"/>
              <a:t>23. </a:t>
            </a:r>
            <a:r>
              <a:rPr lang="pt-PT" altLang="pt-BR" sz="1600" b="1" smtClean="0">
                <a:solidFill>
                  <a:srgbClr val="C00000"/>
                </a:solidFill>
              </a:rPr>
              <a:t>Em uso de catecolaminas: medo isquemia (NEC)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b="1" smtClean="0"/>
              <a:t>24. </a:t>
            </a:r>
            <a:r>
              <a:rPr lang="pt-PT" altLang="pt-BR" sz="1600" b="1" smtClean="0">
                <a:solidFill>
                  <a:srgbClr val="C00000"/>
                </a:solidFill>
              </a:rPr>
              <a:t>Anemia: isquemia intestinal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b="1" smtClean="0"/>
              <a:t>25. </a:t>
            </a:r>
            <a:r>
              <a:rPr lang="pt-PT" altLang="pt-BR" sz="1600" b="1" smtClean="0">
                <a:solidFill>
                  <a:srgbClr val="C00000"/>
                </a:solidFill>
              </a:rPr>
              <a:t>Transfusão: isquemia intestinal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26. Em CPAP: risco de RGE pela distensão gástrica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27. Em ventilaçãor: reduz a digestão e absorção intestinal (?)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28. Despesas com energia baixa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smtClean="0"/>
              <a:t>29. Pode ser operada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pt-PT" altLang="pt-BR" sz="1600" b="1" smtClean="0"/>
              <a:t>30. </a:t>
            </a:r>
            <a:r>
              <a:rPr lang="pt-PT" altLang="pt-BR" sz="1600" b="1" smtClean="0">
                <a:solidFill>
                  <a:srgbClr val="C00000"/>
                </a:solidFill>
              </a:rPr>
              <a:t>RN apenas não parece bem</a:t>
            </a:r>
            <a:endParaRPr lang="pt-BR" altLang="pt-BR" sz="1600" b="1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4488" y="1196975"/>
            <a:ext cx="8937625" cy="2763838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2"/>
                </a:solidFill>
              </a:rPr>
              <a:t>Curvas de crescimento pós-natal</a:t>
            </a:r>
          </a:p>
        </p:txBody>
      </p:sp>
      <p:sp>
        <p:nvSpPr>
          <p:cNvPr id="45059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1614488" y="4175125"/>
            <a:ext cx="7575550" cy="150177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altLang="pt-BR" sz="3600" b="1" smtClean="0">
                <a:solidFill>
                  <a:srgbClr val="00B0F0"/>
                </a:solidFill>
              </a:rPr>
              <a:t>Ferramenta para o acompanhamento nutricional do prematuro</a:t>
            </a:r>
          </a:p>
        </p:txBody>
      </p:sp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>
                <a:alpha val="93999"/>
              </a:srgbClr>
            </a:gs>
            <a:gs pos="85001">
              <a:srgbClr val="868686">
                <a:alpha val="99100"/>
              </a:srgbClr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06400" y="879475"/>
            <a:ext cx="10360025" cy="1223963"/>
          </a:xfrm>
        </p:spPr>
        <p:txBody>
          <a:bodyPr/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ANTROPOMETRIA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81050" y="2482850"/>
            <a:ext cx="10512425" cy="4351338"/>
          </a:xfrm>
        </p:spPr>
        <p:txBody>
          <a:bodyPr/>
          <a:lstStyle/>
          <a:p>
            <a:pPr marL="0" indent="0" algn="ctr" defTabSz="914126" fontAlgn="auto">
              <a:lnSpc>
                <a:spcPct val="15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rgbClr val="FFFF00"/>
                </a:solidFill>
              </a:rPr>
              <a:t>Muitas limitações de fiabilidade, mas é um método simples, econômico, não invasivo e praticável à cabeceira do doente.</a:t>
            </a:r>
          </a:p>
          <a:p>
            <a:pPr marL="228531" indent="-228531" defTabSz="914126" fontAlgn="auto">
              <a:spcAft>
                <a:spcPts val="0"/>
              </a:spcAft>
              <a:defRPr/>
            </a:pPr>
            <a:endParaRPr lang="pt-BR" sz="2799" dirty="0"/>
          </a:p>
        </p:txBody>
      </p:sp>
      <p:sp>
        <p:nvSpPr>
          <p:cNvPr id="4" name="CaixaDeTexto 3"/>
          <p:cNvSpPr txBox="1"/>
          <p:nvPr/>
        </p:nvSpPr>
        <p:spPr>
          <a:xfrm>
            <a:off x="2709863" y="5229225"/>
            <a:ext cx="9275762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dirty="0">
                <a:solidFill>
                  <a:srgbClr val="00B0F0"/>
                </a:solidFill>
                <a:latin typeface="+mn-lt"/>
              </a:rPr>
              <a:t>De </a:t>
            </a:r>
            <a:r>
              <a:rPr lang="pt-BR" sz="2399" dirty="0" err="1">
                <a:solidFill>
                  <a:srgbClr val="00B0F0"/>
                </a:solidFill>
                <a:latin typeface="+mn-lt"/>
              </a:rPr>
              <a:t>Bruin</a:t>
            </a:r>
            <a:r>
              <a:rPr lang="pt-BR" sz="2399" dirty="0">
                <a:solidFill>
                  <a:srgbClr val="00B0F0"/>
                </a:solidFill>
                <a:latin typeface="+mn-lt"/>
              </a:rPr>
              <a:t>. </a:t>
            </a:r>
            <a:r>
              <a:rPr lang="pt-BR" sz="2399" dirty="0" err="1">
                <a:solidFill>
                  <a:srgbClr val="00B0F0"/>
                </a:solidFill>
                <a:latin typeface="+mn-lt"/>
              </a:rPr>
              <a:t>AmJ</a:t>
            </a:r>
            <a:r>
              <a:rPr lang="pt-BR" sz="2399" dirty="0">
                <a:solidFill>
                  <a:srgbClr val="00B0F0"/>
                </a:solidFill>
                <a:latin typeface="+mn-lt"/>
              </a:rPr>
              <a:t> ClinNutr1995, </a:t>
            </a:r>
            <a:r>
              <a:rPr lang="pt-BR" sz="2399" dirty="0" err="1">
                <a:solidFill>
                  <a:srgbClr val="00B0F0"/>
                </a:solidFill>
                <a:latin typeface="+mn-lt"/>
              </a:rPr>
              <a:t>Lapillonne</a:t>
            </a:r>
            <a:r>
              <a:rPr lang="pt-BR" sz="2399" dirty="0">
                <a:solidFill>
                  <a:srgbClr val="00B0F0"/>
                </a:solidFill>
                <a:latin typeface="+mn-lt"/>
              </a:rPr>
              <a:t>. J PediatrEndocrinolMetab1999</a:t>
            </a:r>
          </a:p>
        </p:txBody>
      </p:sp>
      <p:pic>
        <p:nvPicPr>
          <p:cNvPr id="7" name="Imagem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650" y="665163"/>
            <a:ext cx="215900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>
                <a:alpha val="93999"/>
              </a:srgbClr>
            </a:gs>
            <a:gs pos="85001">
              <a:srgbClr val="868686">
                <a:alpha val="99100"/>
              </a:srgbClr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08100" y="595313"/>
            <a:ext cx="10361613" cy="1223962"/>
          </a:xfrm>
        </p:spPr>
        <p:txBody>
          <a:bodyPr>
            <a:normAutofit fontScale="90000"/>
          </a:bodyPr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MEDIDAS ANTROPOMÉTRICAS</a:t>
            </a:r>
            <a:r>
              <a:rPr lang="pt-BR" sz="4399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pt-BR" sz="4399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pt-BR" sz="4399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5500" y="2139950"/>
            <a:ext cx="10512425" cy="4351338"/>
          </a:xfrm>
        </p:spPr>
        <p:txBody>
          <a:bodyPr/>
          <a:lstStyle/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3200" dirty="0">
                <a:solidFill>
                  <a:srgbClr val="FF9900"/>
                </a:solidFill>
              </a:rPr>
              <a:t>Peso para Idade</a:t>
            </a:r>
          </a:p>
          <a:p>
            <a:pPr marL="0" indent="0" algn="just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chemeClr val="bg1"/>
                </a:solidFill>
              </a:rPr>
              <a:t>- Adequada para o acompanhamento do ganho de peso e </a:t>
            </a:r>
            <a:r>
              <a:rPr lang="pt-BR" sz="3200" dirty="0">
                <a:solidFill>
                  <a:srgbClr val="FFFF00"/>
                </a:solidFill>
              </a:rPr>
              <a:t>reflete a situação global da criança.</a:t>
            </a:r>
          </a:p>
          <a:p>
            <a:pPr marL="0" indent="0" algn="just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chemeClr val="bg1"/>
                </a:solidFill>
              </a:rPr>
              <a:t>- Não diferencia o comprometimento nutricional atual (ou agudo) dos pregressos (ou crônicos).</a:t>
            </a:r>
          </a:p>
          <a:p>
            <a:pPr marL="0" indent="0" algn="just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2799" dirty="0"/>
          </a:p>
        </p:txBody>
      </p:sp>
      <p:sp>
        <p:nvSpPr>
          <p:cNvPr id="4" name="CaixaDeTexto 3"/>
          <p:cNvSpPr txBox="1"/>
          <p:nvPr/>
        </p:nvSpPr>
        <p:spPr>
          <a:xfrm>
            <a:off x="1639888" y="5783263"/>
            <a:ext cx="96980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SBP - "Avaliação Nutricional da Criança e do Adolescente: Manual de Orientação." (2009).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dirty="0">
              <a:solidFill>
                <a:schemeClr val="accent1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5025" y="676275"/>
            <a:ext cx="2908300" cy="201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>
                <a:alpha val="93999"/>
              </a:srgbClr>
            </a:gs>
            <a:gs pos="85001">
              <a:srgbClr val="868686">
                <a:alpha val="99100"/>
              </a:srgbClr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MEDIDAS ANTROPOMÉTRICAS</a:t>
            </a:r>
            <a:endParaRPr lang="pt-BR" sz="4399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2141538"/>
            <a:ext cx="10512425" cy="4351337"/>
          </a:xfrm>
        </p:spPr>
        <p:txBody>
          <a:bodyPr>
            <a:noAutofit/>
          </a:bodyPr>
          <a:lstStyle/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3200" dirty="0">
                <a:solidFill>
                  <a:srgbClr val="FF9900"/>
                </a:solidFill>
              </a:rPr>
              <a:t>Estatura para idade </a:t>
            </a:r>
          </a:p>
          <a:p>
            <a:pPr marL="0" indent="0" algn="just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chemeClr val="bg1"/>
                </a:solidFill>
              </a:rPr>
              <a:t>- Expressa o crescimento linear da criança. </a:t>
            </a:r>
          </a:p>
          <a:p>
            <a:pPr marL="0" indent="0" algn="just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chemeClr val="bg1"/>
                </a:solidFill>
              </a:rPr>
              <a:t>- Índice que melhor </a:t>
            </a:r>
            <a:r>
              <a:rPr lang="pt-BR" sz="3200" dirty="0">
                <a:solidFill>
                  <a:srgbClr val="FFFF00"/>
                </a:solidFill>
              </a:rPr>
              <a:t>aponta o efeito cumulativo de situações adversas </a:t>
            </a:r>
            <a:r>
              <a:rPr lang="pt-BR" sz="3200" dirty="0">
                <a:solidFill>
                  <a:schemeClr val="bg1"/>
                </a:solidFill>
              </a:rPr>
              <a:t>sobre o crescimento.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735138" y="5395913"/>
            <a:ext cx="96996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SBP - "Avaliação Nutricional da Criança e do Adolescente: Manual de Orientação." (2009).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dirty="0">
              <a:solidFill>
                <a:schemeClr val="accent1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5" name="Imagem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550" y="1285875"/>
            <a:ext cx="2749550" cy="185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>
                <a:alpha val="93999"/>
              </a:srgbClr>
            </a:gs>
            <a:gs pos="85001">
              <a:srgbClr val="868686">
                <a:alpha val="99100"/>
              </a:srgbClr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MEDIDAS ANTROPOMÉTRICAS</a:t>
            </a:r>
            <a:endParaRPr lang="pt-BR" sz="4399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3200" dirty="0">
                <a:solidFill>
                  <a:srgbClr val="FF9900"/>
                </a:solidFill>
              </a:rPr>
              <a:t>Perímetro cefálico para a idade </a:t>
            </a:r>
          </a:p>
          <a:p>
            <a:pPr marL="0" indent="0" algn="just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chemeClr val="bg1"/>
                </a:solidFill>
              </a:rPr>
              <a:t>- Reflete de forma indireta o </a:t>
            </a:r>
            <a:r>
              <a:rPr lang="pt-BR" sz="3200" dirty="0">
                <a:solidFill>
                  <a:srgbClr val="FFFF00"/>
                </a:solidFill>
              </a:rPr>
              <a:t>crescimento cerebral</a:t>
            </a:r>
            <a:r>
              <a:rPr lang="pt-BR" sz="3200" dirty="0"/>
              <a:t> </a:t>
            </a:r>
            <a:r>
              <a:rPr lang="pt-BR" sz="3200" dirty="0">
                <a:solidFill>
                  <a:schemeClr val="bg1"/>
                </a:solidFill>
              </a:rPr>
              <a:t>nos dois primeiros anos de vida. </a:t>
            </a:r>
          </a:p>
          <a:p>
            <a:pPr marL="0" indent="0" algn="just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chemeClr val="bg1"/>
                </a:solidFill>
              </a:rPr>
              <a:t>- Nesse período o perímetro cefálico sofre influência também da condição nutricional.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735138" y="5395913"/>
            <a:ext cx="96996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SBP - "Avaliação Nutricional da Criança e do Adolescente: Manual de Orientação." (2009).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dirty="0">
              <a:solidFill>
                <a:schemeClr val="accent1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150" y="317500"/>
            <a:ext cx="3346450" cy="23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1B16F6"/>
                </a:solidFill>
              </a:rPr>
              <a:t>Como deve crescer um recém-nascido?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pt-BR" altLang="pt-BR" sz="3600" smtClean="0"/>
              <a:t>“O crescimento humano em todo o mundo deve ser avaliado com a utilização de </a:t>
            </a:r>
            <a:r>
              <a:rPr lang="pt-BR" altLang="pt-BR" sz="3600" smtClean="0">
                <a:solidFill>
                  <a:srgbClr val="C00000"/>
                </a:solidFill>
              </a:rPr>
              <a:t>padrões internacionais </a:t>
            </a:r>
            <a:r>
              <a:rPr lang="pt-BR" altLang="pt-BR" sz="3600" smtClean="0"/>
              <a:t>que descrevam como os indivíduos devem crescer.”</a:t>
            </a:r>
          </a:p>
        </p:txBody>
      </p:sp>
      <p:sp>
        <p:nvSpPr>
          <p:cNvPr id="50180" name="CaixaDeTexto 3"/>
          <p:cNvSpPr txBox="1">
            <a:spLocks noChangeArrowheads="1"/>
          </p:cNvSpPr>
          <p:nvPr/>
        </p:nvSpPr>
        <p:spPr bwMode="auto">
          <a:xfrm>
            <a:off x="1219200" y="4778375"/>
            <a:ext cx="105171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pt-BR" altLang="pt-BR">
                <a:solidFill>
                  <a:srgbClr val="7030A0"/>
                </a:solidFill>
              </a:rPr>
              <a:t>Report of WHO Expert Committee </a:t>
            </a:r>
            <a:r>
              <a:rPr lang="pt-BR" altLang="pt-BR" b="1">
                <a:solidFill>
                  <a:srgbClr val="7030A0"/>
                </a:solidFill>
              </a:rPr>
              <a:t>1995</a:t>
            </a:r>
          </a:p>
          <a:p>
            <a:pPr algn="r" eaLnBrk="1" hangingPunct="1"/>
            <a:r>
              <a:rPr lang="pt-BR" altLang="pt-BR">
                <a:solidFill>
                  <a:srgbClr val="7030A0"/>
                </a:solidFill>
              </a:rPr>
              <a:t>Physical Status: </a:t>
            </a:r>
            <a:r>
              <a:rPr lang="pt-BR" altLang="pt-BR" i="1">
                <a:solidFill>
                  <a:srgbClr val="7030A0"/>
                </a:solidFill>
              </a:rPr>
              <a:t>The Use and Interpretation of Antropometry,</a:t>
            </a:r>
          </a:p>
          <a:p>
            <a:pPr algn="r" eaLnBrk="1" hangingPunct="1"/>
            <a:r>
              <a:rPr lang="pt-BR" altLang="pt-BR">
                <a:solidFill>
                  <a:srgbClr val="7030A0"/>
                </a:solidFill>
              </a:rPr>
              <a:t>Technical Report Series Nº 854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</a:t>
            </a:r>
            <a:endParaRPr lang="pt-BR" sz="4399" dirty="0">
              <a:solidFill>
                <a:srgbClr val="7030A0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dirty="0">
                <a:solidFill>
                  <a:srgbClr val="FA00FA"/>
                </a:solidFill>
              </a:rPr>
              <a:t>Por que usar?</a:t>
            </a:r>
          </a:p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2799" dirty="0"/>
              <a:t>Avaliações do crescimento permitem </a:t>
            </a:r>
            <a:r>
              <a:rPr lang="pt-BR" sz="2799" dirty="0">
                <a:solidFill>
                  <a:srgbClr val="FF0000"/>
                </a:solidFill>
              </a:rPr>
              <a:t>conhecer o estado de bem-estar geral de crianças</a:t>
            </a:r>
            <a:r>
              <a:rPr lang="pt-BR" sz="2799" dirty="0"/>
              <a:t> individualmente, de grupos de crianças, ou da comunidade onde vivem. </a:t>
            </a:r>
          </a:p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2799" dirty="0"/>
              <a:t>Acompanhar adequadamente crianças desde seu nascimento. Permite </a:t>
            </a:r>
            <a:r>
              <a:rPr lang="pt-BR" sz="2799" dirty="0">
                <a:solidFill>
                  <a:srgbClr val="FF0000"/>
                </a:solidFill>
              </a:rPr>
              <a:t>prevenir e identificar desvios do crescimento</a:t>
            </a:r>
            <a:r>
              <a:rPr lang="pt-BR" sz="2799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pt-BR" sz="2799" dirty="0"/>
              <a:t>normal e </a:t>
            </a:r>
            <a:r>
              <a:rPr lang="pt-BR" sz="2799" dirty="0">
                <a:solidFill>
                  <a:srgbClr val="FF0000"/>
                </a:solidFill>
              </a:rPr>
              <a:t>alertar sobre problemas gerais de saúde.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2799" dirty="0"/>
          </a:p>
        </p:txBody>
      </p:sp>
      <p:sp>
        <p:nvSpPr>
          <p:cNvPr id="51204" name="CaixaDeTexto 3"/>
          <p:cNvSpPr txBox="1">
            <a:spLocks noChangeArrowheads="1"/>
          </p:cNvSpPr>
          <p:nvPr/>
        </p:nvSpPr>
        <p:spPr bwMode="auto">
          <a:xfrm>
            <a:off x="8686800" y="5640388"/>
            <a:ext cx="1330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7030A0"/>
                </a:solidFill>
              </a:rPr>
              <a:t>WHO - 1995</a:t>
            </a:r>
          </a:p>
        </p:txBody>
      </p:sp>
      <p:pic>
        <p:nvPicPr>
          <p:cNvPr id="5120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5681663"/>
            <a:ext cx="18764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3" y="274638"/>
            <a:ext cx="2773362" cy="207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2813" y="160338"/>
            <a:ext cx="10363200" cy="1595437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936625" y="1744663"/>
            <a:ext cx="10361613" cy="4233862"/>
          </a:xfrm>
        </p:spPr>
        <p:txBody>
          <a:bodyPr/>
          <a:lstStyle/>
          <a:p>
            <a:pPr marL="228531" indent="-228531"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3200" b="1" dirty="0">
                <a:solidFill>
                  <a:schemeClr val="accent2">
                    <a:lumMod val="75000"/>
                  </a:schemeClr>
                </a:solidFill>
              </a:rPr>
              <a:t>Padrão de crescimento - </a:t>
            </a:r>
            <a:r>
              <a:rPr lang="pt-BR" sz="3200" dirty="0"/>
              <a:t>trajetória  recomendável,  ou  </a:t>
            </a:r>
            <a:r>
              <a:rPr lang="pt-BR" sz="3200" dirty="0">
                <a:solidFill>
                  <a:srgbClr val="1B16F6"/>
                </a:solidFill>
              </a:rPr>
              <a:t>prescritiva</a:t>
            </a:r>
            <a:r>
              <a:rPr lang="pt-BR" sz="3200" dirty="0"/>
              <a:t>,  de  </a:t>
            </a:r>
            <a:r>
              <a:rPr lang="pt-BR" sz="3200" u="sng" dirty="0"/>
              <a:t>crescimento  ideal</a:t>
            </a:r>
            <a:r>
              <a:rPr lang="pt-BR" sz="3200" dirty="0"/>
              <a:t>,  à  qual  todas  as  crianças  deveriam  almejar. </a:t>
            </a:r>
          </a:p>
          <a:p>
            <a:pPr marL="228531" indent="-228531"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3200" b="1" dirty="0">
                <a:solidFill>
                  <a:schemeClr val="accent2">
                    <a:lumMod val="75000"/>
                  </a:schemeClr>
                </a:solidFill>
              </a:rPr>
              <a:t>Referência de crescimento -  </a:t>
            </a:r>
            <a:r>
              <a:rPr lang="pt-BR" sz="3200" dirty="0"/>
              <a:t>menos  prescritiva  e  mais  </a:t>
            </a:r>
            <a:r>
              <a:rPr lang="pt-BR" sz="3200" dirty="0">
                <a:solidFill>
                  <a:srgbClr val="1B16F6"/>
                </a:solidFill>
              </a:rPr>
              <a:t>descritiva</a:t>
            </a:r>
            <a:r>
              <a:rPr lang="pt-BR" sz="3200" dirty="0"/>
              <a:t>,  ao  documentar  como  uma  determinada  população  (considerada  como  “de  referência”)  cresce. </a:t>
            </a:r>
            <a:r>
              <a:rPr lang="pt-BR" sz="3200" u="sng" dirty="0"/>
              <a:t>Não há padrão de normalidade</a:t>
            </a:r>
            <a:r>
              <a:rPr lang="pt-BR" sz="3200" dirty="0"/>
              <a:t> a ser seguido, </a:t>
            </a:r>
            <a:r>
              <a:rPr lang="pt-BR" sz="3200" u="sng" dirty="0"/>
              <a:t>sem controle da amostra.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2799" dirty="0"/>
          </a:p>
        </p:txBody>
      </p:sp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825" y="73025"/>
            <a:ext cx="2232025" cy="167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5175" y="855663"/>
            <a:ext cx="10361613" cy="1595437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</a:t>
            </a:r>
          </a:p>
        </p:txBody>
      </p:sp>
      <p:sp>
        <p:nvSpPr>
          <p:cNvPr id="53251" name="Espaço Reservado para Conteúdo 2"/>
          <p:cNvSpPr>
            <a:spLocks noGrp="1"/>
          </p:cNvSpPr>
          <p:nvPr>
            <p:ph sz="quarter" idx="4294967295"/>
          </p:nvPr>
        </p:nvSpPr>
        <p:spPr bwMode="auto">
          <a:xfrm>
            <a:off x="914400" y="2781300"/>
            <a:ext cx="10360025" cy="4233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 typeface="Wingdings 2" panose="05020102010507070707" pitchFamily="18" charset="2"/>
              <a:buNone/>
            </a:pPr>
            <a:r>
              <a:rPr lang="pt-BR" altLang="pt-BR" sz="3600" smtClean="0"/>
              <a:t>Para adotar padrões prescritivos, é necessário chegar a um acordo sobre como recém-nascidos pré-termos devem crescer, quando as condições nutricionais, ambientais e de saúde são adequadas.</a:t>
            </a:r>
          </a:p>
        </p:txBody>
      </p:sp>
      <p:sp>
        <p:nvSpPr>
          <p:cNvPr id="53252" name="CaixaDeTexto 3"/>
          <p:cNvSpPr txBox="1">
            <a:spLocks noChangeArrowheads="1"/>
          </p:cNvSpPr>
          <p:nvPr/>
        </p:nvSpPr>
        <p:spPr bwMode="auto">
          <a:xfrm>
            <a:off x="8542338" y="5518150"/>
            <a:ext cx="14462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7030A0"/>
                </a:solidFill>
              </a:rPr>
              <a:t>Victora, 2010</a:t>
            </a:r>
          </a:p>
        </p:txBody>
      </p:sp>
      <p:pic>
        <p:nvPicPr>
          <p:cNvPr id="5" name="Imagem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50" y="347663"/>
            <a:ext cx="2455863" cy="183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85001">
              <a:srgbClr val="868686"/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/>
          <p:cNvSpPr>
            <a:spLocks noGrp="1"/>
          </p:cNvSpPr>
          <p:nvPr>
            <p:ph type="body" idx="1"/>
          </p:nvPr>
        </p:nvSpPr>
        <p:spPr>
          <a:xfrm>
            <a:off x="650875" y="1219200"/>
            <a:ext cx="4719638" cy="2241550"/>
          </a:xfrm>
        </p:spPr>
        <p:txBody>
          <a:bodyPr>
            <a:noAutofit/>
          </a:bodyPr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FFFF00"/>
                </a:solidFill>
              </a:rPr>
              <a:t>AMBIENTE INTRAUTERINO</a:t>
            </a:r>
          </a:p>
          <a:p>
            <a:pPr defTabSz="914126" fontAlgn="auto">
              <a:spcAft>
                <a:spcPts val="0"/>
              </a:spcAft>
              <a:defRPr/>
            </a:pPr>
            <a:endParaRPr lang="pt-BR" sz="2400" dirty="0"/>
          </a:p>
          <a:p>
            <a:pPr marL="342797" indent="-342797" defTabSz="914126" fontAlgn="auto">
              <a:lnSpc>
                <a:spcPct val="100000"/>
              </a:lnSpc>
              <a:spcAft>
                <a:spcPts val="0"/>
              </a:spcAft>
              <a:buClr>
                <a:srgbClr val="FFFF00"/>
              </a:buClr>
              <a:buFont typeface="Wingdings" panose="05000000000000000000" pitchFamily="2" charset="2"/>
              <a:buChar char="Ø"/>
              <a:defRPr/>
            </a:pPr>
            <a:r>
              <a:rPr lang="pt-BR" sz="2400" dirty="0">
                <a:solidFill>
                  <a:schemeClr val="bg1"/>
                </a:solidFill>
                <a:cs typeface="Calibri" panose="020F0502020204030204" pitchFamily="34" charset="0"/>
              </a:rPr>
              <a:t>↑ fluxo fisiológico nutrientes pelo cordão</a:t>
            </a:r>
          </a:p>
          <a:p>
            <a:pPr marL="342797" indent="-342797" defTabSz="914126" fontAlgn="auto">
              <a:lnSpc>
                <a:spcPct val="100000"/>
              </a:lnSpc>
              <a:spcAft>
                <a:spcPts val="0"/>
              </a:spcAft>
              <a:buClr>
                <a:srgbClr val="FFFF00"/>
              </a:buClr>
              <a:buFont typeface="Wingdings" panose="05000000000000000000" pitchFamily="2" charset="2"/>
              <a:buChar char="Ø"/>
              <a:defRPr/>
            </a:pPr>
            <a:r>
              <a:rPr lang="pt-BR" sz="2400" dirty="0">
                <a:solidFill>
                  <a:schemeClr val="bg1"/>
                </a:solidFill>
                <a:cs typeface="Calibri" panose="020F0502020204030204" pitchFamily="34" charset="0"/>
              </a:rPr>
              <a:t>Homeostasia exógena: insulina materna; IGF-I, IGFBP-3 e leptina placentárias</a:t>
            </a: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sz="quarter" idx="3"/>
          </p:nvPr>
        </p:nvSpPr>
        <p:spPr>
          <a:xfrm>
            <a:off x="6632575" y="1503363"/>
            <a:ext cx="4879975" cy="2052637"/>
          </a:xfrm>
        </p:spPr>
        <p:txBody>
          <a:bodyPr>
            <a:noAutofit/>
          </a:bodyPr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FFFF00"/>
                </a:solidFill>
              </a:rPr>
              <a:t>AMBIENTE EXTRAUTERINO</a:t>
            </a:r>
          </a:p>
          <a:p>
            <a:pPr defTabSz="914126" fontAlgn="auto">
              <a:spcAft>
                <a:spcPts val="0"/>
              </a:spcAft>
              <a:defRPr/>
            </a:pPr>
            <a:endParaRPr lang="pt-BR" sz="2400" dirty="0"/>
          </a:p>
          <a:p>
            <a:pPr marL="342797" indent="-342797" defTabSz="914126" fontAlgn="auto">
              <a:lnSpc>
                <a:spcPct val="100000"/>
              </a:lnSpc>
              <a:spcAft>
                <a:spcPts val="0"/>
              </a:spcAft>
              <a:buClr>
                <a:srgbClr val="FFFF00"/>
              </a:buClr>
              <a:buFont typeface="Wingdings" panose="05000000000000000000" pitchFamily="2" charset="2"/>
              <a:buChar char="Ø"/>
              <a:defRPr/>
            </a:pPr>
            <a:r>
              <a:rPr lang="pt-BR" sz="2400" dirty="0">
                <a:solidFill>
                  <a:schemeClr val="bg1"/>
                </a:solidFill>
                <a:cs typeface="Calibri" panose="020F0502020204030204" pitchFamily="34" charset="0"/>
              </a:rPr>
              <a:t>Limitações da nutrição parenteral</a:t>
            </a:r>
          </a:p>
          <a:p>
            <a:pPr marL="342797" indent="-342797" defTabSz="914126" fontAlgn="auto">
              <a:lnSpc>
                <a:spcPct val="100000"/>
              </a:lnSpc>
              <a:spcAft>
                <a:spcPts val="0"/>
              </a:spcAft>
              <a:buClr>
                <a:srgbClr val="FFFF00"/>
              </a:buClr>
              <a:buFont typeface="Wingdings" panose="05000000000000000000" pitchFamily="2" charset="2"/>
              <a:buChar char="Ø"/>
              <a:defRPr/>
            </a:pPr>
            <a:r>
              <a:rPr lang="pt-BR" sz="2400" dirty="0">
                <a:solidFill>
                  <a:schemeClr val="bg1"/>
                </a:solidFill>
                <a:cs typeface="Calibri" panose="020F0502020204030204" pitchFamily="34" charset="0"/>
              </a:rPr>
              <a:t>imaturidade entérica…</a:t>
            </a:r>
          </a:p>
          <a:p>
            <a:pPr marL="342797" indent="-342797" defTabSz="914126" fontAlgn="auto">
              <a:lnSpc>
                <a:spcPct val="100000"/>
              </a:lnSpc>
              <a:spcAft>
                <a:spcPts val="0"/>
              </a:spcAft>
              <a:buClr>
                <a:srgbClr val="FFFF00"/>
              </a:buClr>
              <a:buFont typeface="Wingdings" panose="05000000000000000000" pitchFamily="2" charset="2"/>
              <a:buChar char="Ø"/>
              <a:defRPr/>
            </a:pPr>
            <a:r>
              <a:rPr lang="pt-BR" sz="2400" dirty="0">
                <a:solidFill>
                  <a:schemeClr val="bg1"/>
                </a:solidFill>
                <a:cs typeface="Calibri" panose="020F0502020204030204" pitchFamily="34" charset="0"/>
              </a:rPr>
              <a:t>Resposta endócrina endógena limitada…</a:t>
            </a:r>
          </a:p>
          <a:p>
            <a:pPr defTabSz="914126" fontAlgn="auto">
              <a:spcAft>
                <a:spcPts val="0"/>
              </a:spcAft>
              <a:defRPr/>
            </a:pPr>
            <a:endParaRPr lang="pt-BR" sz="24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2813" y="53975"/>
            <a:ext cx="10363200" cy="863600"/>
          </a:xfrm>
        </p:spPr>
        <p:txBody>
          <a:bodyPr/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Curva de crescimento do prematuro</a:t>
            </a:r>
            <a:endParaRPr lang="pt-BR" sz="4399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5483225" y="3995738"/>
            <a:ext cx="877888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597" dirty="0">
                <a:solidFill>
                  <a:schemeClr val="accent1">
                    <a:lumMod val="60000"/>
                    <a:lumOff val="40000"/>
                  </a:schemeClr>
                </a:solidFill>
                <a:cs typeface="Calibri" panose="020F0502020204030204" pitchFamily="34" charset="0"/>
              </a:rPr>
              <a:t>≠</a:t>
            </a:r>
            <a:endParaRPr lang="pt-BR" sz="9597" dirty="0">
              <a:solidFill>
                <a:schemeClr val="accent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1025" y="6370638"/>
            <a:ext cx="5181600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FFFF00"/>
                </a:solidFill>
                <a:latin typeface="+mn-lt"/>
              </a:rPr>
              <a:t>Padrão </a:t>
            </a:r>
            <a:r>
              <a:rPr lang="pt-BR" sz="2399" b="1" dirty="0">
                <a:solidFill>
                  <a:schemeClr val="bg1"/>
                </a:solidFill>
                <a:latin typeface="+mn-lt"/>
              </a:rPr>
              <a:t>para o crescimento </a:t>
            </a:r>
            <a:r>
              <a:rPr lang="pt-BR" sz="2399" b="1" u="sng" dirty="0">
                <a:solidFill>
                  <a:schemeClr val="bg1"/>
                </a:solidFill>
                <a:latin typeface="+mn-lt"/>
              </a:rPr>
              <a:t>intrauterino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937375" y="6327775"/>
            <a:ext cx="483870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FFFF00"/>
                </a:solidFill>
                <a:latin typeface="+mn-lt"/>
              </a:rPr>
              <a:t>Padrão</a:t>
            </a:r>
            <a:r>
              <a:rPr lang="pt-BR" sz="2399" b="1" dirty="0">
                <a:solidFill>
                  <a:schemeClr val="bg1"/>
                </a:solidFill>
                <a:latin typeface="+mn-lt"/>
              </a:rPr>
              <a:t> para o crescimento </a:t>
            </a:r>
            <a:r>
              <a:rPr lang="pt-BR" sz="2399" b="1" u="sng" dirty="0">
                <a:solidFill>
                  <a:schemeClr val="bg1"/>
                </a:solidFill>
                <a:latin typeface="+mn-lt"/>
              </a:rPr>
              <a:t>pós-natal</a:t>
            </a:r>
          </a:p>
        </p:txBody>
      </p:sp>
      <p:pic>
        <p:nvPicPr>
          <p:cNvPr id="13" name="Espaço Reservado para Conteúdo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638" y="3571875"/>
            <a:ext cx="368935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Espaço Reservado para Conteúdo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0" y="3524250"/>
            <a:ext cx="41148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2813" y="100013"/>
            <a:ext cx="10363200" cy="862012"/>
          </a:xfrm>
        </p:spPr>
        <p:txBody>
          <a:bodyPr/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 de crescimento do prematuro</a:t>
            </a:r>
            <a:endParaRPr lang="pt-BR" sz="4399" dirty="0">
              <a:solidFill>
                <a:srgbClr val="7030A0"/>
              </a:solidFill>
            </a:endParaRPr>
          </a:p>
        </p:txBody>
      </p:sp>
      <p:pic>
        <p:nvPicPr>
          <p:cNvPr id="55299" name="Espaço Reservado para Conteúdo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1019175"/>
            <a:ext cx="4287837" cy="5540375"/>
          </a:xfrm>
        </p:spPr>
      </p:pic>
      <p:sp>
        <p:nvSpPr>
          <p:cNvPr id="5" name="CaixaDeTexto 4"/>
          <p:cNvSpPr txBox="1"/>
          <p:nvPr/>
        </p:nvSpPr>
        <p:spPr>
          <a:xfrm>
            <a:off x="8199438" y="5829300"/>
            <a:ext cx="274955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999" b="1" dirty="0" err="1">
                <a:solidFill>
                  <a:srgbClr val="7030A0"/>
                </a:solidFill>
                <a:latin typeface="+mn-lt"/>
              </a:rPr>
              <a:t>Bhatia</a:t>
            </a:r>
            <a:r>
              <a:rPr lang="pt-BR" sz="1999" b="1" dirty="0">
                <a:solidFill>
                  <a:srgbClr val="7030A0"/>
                </a:solidFill>
                <a:latin typeface="+mn-lt"/>
              </a:rPr>
              <a:t>, J </a:t>
            </a:r>
            <a:r>
              <a:rPr lang="pt-BR" sz="1999" b="1" dirty="0" err="1">
                <a:solidFill>
                  <a:srgbClr val="7030A0"/>
                </a:solidFill>
                <a:latin typeface="+mn-lt"/>
              </a:rPr>
              <a:t>Pediatrics</a:t>
            </a:r>
            <a:r>
              <a:rPr lang="pt-BR" sz="1999" b="1" dirty="0">
                <a:solidFill>
                  <a:srgbClr val="7030A0"/>
                </a:solidFill>
                <a:latin typeface="+mn-lt"/>
              </a:rPr>
              <a:t> 2013</a:t>
            </a:r>
          </a:p>
        </p:txBody>
      </p:sp>
      <p:pic>
        <p:nvPicPr>
          <p:cNvPr id="55301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825" y="1436688"/>
            <a:ext cx="5172075" cy="37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7118350" y="2390775"/>
            <a:ext cx="1344613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FF0000"/>
                </a:solidFill>
                <a:latin typeface="+mn-lt"/>
              </a:rPr>
              <a:t>Padrão</a:t>
            </a:r>
          </a:p>
        </p:txBody>
      </p:sp>
      <p:sp>
        <p:nvSpPr>
          <p:cNvPr id="9" name="Seta para a direita 8"/>
          <p:cNvSpPr/>
          <p:nvPr/>
        </p:nvSpPr>
        <p:spPr>
          <a:xfrm>
            <a:off x="8240713" y="2460625"/>
            <a:ext cx="565150" cy="228600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399"/>
          </a:p>
        </p:txBody>
      </p:sp>
      <p:sp>
        <p:nvSpPr>
          <p:cNvPr id="10" name="CaixaDeTexto 9"/>
          <p:cNvSpPr txBox="1"/>
          <p:nvPr/>
        </p:nvSpPr>
        <p:spPr>
          <a:xfrm>
            <a:off x="10421938" y="2662238"/>
            <a:ext cx="1536700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7030A0"/>
                </a:solidFill>
                <a:latin typeface="+mn-lt"/>
              </a:rPr>
              <a:t>Referência</a:t>
            </a:r>
          </a:p>
        </p:txBody>
      </p:sp>
      <p:sp>
        <p:nvSpPr>
          <p:cNvPr id="11" name="Seta para a direita 10"/>
          <p:cNvSpPr/>
          <p:nvPr/>
        </p:nvSpPr>
        <p:spPr>
          <a:xfrm rot="10800000">
            <a:off x="9961563" y="2689225"/>
            <a:ext cx="460375" cy="231775"/>
          </a:xfrm>
          <a:prstGeom prst="rightArrow">
            <a:avLst/>
          </a:prstGeom>
          <a:noFill/>
          <a:ln>
            <a:solidFill>
              <a:srgbClr val="6D4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399"/>
          </a:p>
        </p:txBody>
      </p:sp>
      <p:sp>
        <p:nvSpPr>
          <p:cNvPr id="55306" name="CaixaDeTexto 11"/>
          <p:cNvSpPr txBox="1">
            <a:spLocks noChangeArrowheads="1"/>
          </p:cNvSpPr>
          <p:nvPr/>
        </p:nvSpPr>
        <p:spPr bwMode="auto">
          <a:xfrm flipH="1">
            <a:off x="9232900" y="5130800"/>
            <a:ext cx="2835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 b="1" i="1">
                <a:solidFill>
                  <a:srgbClr val="FF0000"/>
                </a:solidFill>
              </a:rPr>
              <a:t>Ehrenkranz</a:t>
            </a:r>
            <a:r>
              <a:rPr lang="pt-BR" altLang="pt-BR" sz="1400" b="1" i="1"/>
              <a:t>. Pediatrics 1999</a:t>
            </a:r>
            <a:endParaRPr lang="pt-BR" altLang="pt-BR" sz="1400" b="1"/>
          </a:p>
        </p:txBody>
      </p:sp>
      <p:cxnSp>
        <p:nvCxnSpPr>
          <p:cNvPr id="6" name="Conector de Seta Reta 5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H="1" flipV="1">
            <a:off x="2043113" y="3908425"/>
            <a:ext cx="263525" cy="360363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Conector de Seta Reta 14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H="1" flipV="1">
            <a:off x="3303588" y="3309938"/>
            <a:ext cx="263525" cy="360362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Conector de Seta Reta 15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H="1" flipV="1">
            <a:off x="2619375" y="3729038"/>
            <a:ext cx="261938" cy="360362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Conector de Seta Reta 16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H="1" flipV="1">
            <a:off x="4057650" y="2892425"/>
            <a:ext cx="261938" cy="360363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5311" name="CaixaDeTexto 2"/>
          <p:cNvSpPr txBox="1">
            <a:spLocks noChangeArrowheads="1"/>
          </p:cNvSpPr>
          <p:nvPr/>
        </p:nvSpPr>
        <p:spPr bwMode="auto">
          <a:xfrm>
            <a:off x="4189413" y="3189288"/>
            <a:ext cx="19970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E4851C"/>
                </a:solidFill>
              </a:rPr>
              <a:t>Crescimento real de um PT nascido com IG = 27 semanas</a:t>
            </a:r>
          </a:p>
        </p:txBody>
      </p:sp>
    </p:spTree>
  </p:cSld>
  <p:clrMapOvr>
    <a:masterClrMapping/>
  </p:clrMapOvr>
  <p:transition spd="med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85001">
              <a:srgbClr val="868686"/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84213" y="65088"/>
            <a:ext cx="4872037" cy="3146425"/>
          </a:xfrm>
        </p:spPr>
        <p:txBody>
          <a:bodyPr>
            <a:noAutofit/>
          </a:bodyPr>
          <a:lstStyle/>
          <a:p>
            <a:pPr marL="342797" indent="-342797"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dirty="0">
                <a:solidFill>
                  <a:schemeClr val="bg1"/>
                </a:solidFill>
                <a:cs typeface="Calibri" panose="020F0502020204030204" pitchFamily="34" charset="0"/>
              </a:rPr>
              <a:t>Selecionados apenas </a:t>
            </a:r>
            <a:r>
              <a:rPr lang="pt-BR" sz="2000" dirty="0" err="1">
                <a:solidFill>
                  <a:schemeClr val="bg1"/>
                </a:solidFill>
                <a:cs typeface="Calibri" panose="020F0502020204030204" pitchFamily="34" charset="0"/>
              </a:rPr>
              <a:t>Rns</a:t>
            </a:r>
            <a:r>
              <a:rPr lang="pt-BR" sz="2000" dirty="0">
                <a:solidFill>
                  <a:schemeClr val="bg1"/>
                </a:solidFill>
                <a:cs typeface="Calibri" panose="020F0502020204030204" pitchFamily="34" charset="0"/>
              </a:rPr>
              <a:t> saudáveis e sem fatores de risco para o crescimento intrauterino</a:t>
            </a:r>
          </a:p>
          <a:p>
            <a:pPr marL="342797" indent="-342797"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dirty="0">
                <a:solidFill>
                  <a:schemeClr val="bg1"/>
                </a:solidFill>
                <a:cs typeface="Calibri" panose="020F0502020204030204" pitchFamily="34" charset="0"/>
              </a:rPr>
              <a:t>Práticas alimentares e promoção de cuidados clínicos conhecidos e compatíveis com as melhores práticas</a:t>
            </a:r>
            <a:endParaRPr lang="pt-BR" sz="2000" dirty="0">
              <a:solidFill>
                <a:schemeClr val="bg1"/>
              </a:solidFill>
            </a:endParaRPr>
          </a:p>
        </p:txBody>
      </p:sp>
      <p:pic>
        <p:nvPicPr>
          <p:cNvPr id="8" name="Espaço Reservado para Conteúdo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63" y="3243263"/>
            <a:ext cx="2157412" cy="2212975"/>
          </a:xfrm>
        </p:spPr>
      </p:pic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430963" y="942975"/>
            <a:ext cx="5297487" cy="2654300"/>
          </a:xfrm>
        </p:spPr>
        <p:txBody>
          <a:bodyPr>
            <a:noAutofit/>
          </a:bodyPr>
          <a:lstStyle/>
          <a:p>
            <a:pPr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endParaRPr lang="pt-BR" sz="2000" dirty="0">
              <a:solidFill>
                <a:schemeClr val="bg1"/>
              </a:solidFill>
            </a:endParaRPr>
          </a:p>
          <a:p>
            <a:pPr marL="342797" indent="-342797"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dirty="0">
                <a:solidFill>
                  <a:schemeClr val="bg1"/>
                </a:solidFill>
                <a:cs typeface="Calibri" panose="020F0502020204030204" pitchFamily="34" charset="0"/>
              </a:rPr>
              <a:t>Critérios de seleção menos rígidos com inclusão de </a:t>
            </a:r>
            <a:r>
              <a:rPr lang="pt-BR" sz="2000" dirty="0" err="1">
                <a:solidFill>
                  <a:schemeClr val="bg1"/>
                </a:solidFill>
                <a:cs typeface="Calibri" panose="020F0502020204030204" pitchFamily="34" charset="0"/>
              </a:rPr>
              <a:t>rns</a:t>
            </a:r>
            <a:r>
              <a:rPr lang="pt-BR" sz="2000" dirty="0">
                <a:solidFill>
                  <a:schemeClr val="bg1"/>
                </a:solidFill>
                <a:cs typeface="Calibri" panose="020F0502020204030204" pitchFamily="34" charset="0"/>
              </a:rPr>
              <a:t> com fatores de risco para o crescimento fetal (mais comum, quanto mais prematuro)</a:t>
            </a:r>
          </a:p>
          <a:p>
            <a:pPr marL="342797" indent="-342797"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dirty="0">
                <a:solidFill>
                  <a:schemeClr val="bg1"/>
                </a:solidFill>
                <a:cs typeface="Calibri" panose="020F0502020204030204" pitchFamily="34" charset="0"/>
              </a:rPr>
              <a:t>Oferta nutricional desconhecida e/ou insuficiente</a:t>
            </a:r>
          </a:p>
          <a:p>
            <a:pPr marL="342797" indent="-342797"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6800" y="255588"/>
            <a:ext cx="10361613" cy="661987"/>
          </a:xfrm>
        </p:spPr>
        <p:txBody>
          <a:bodyPr>
            <a:normAutofit fontScale="90000"/>
          </a:bodyPr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Curva de crescimento do prematuro</a:t>
            </a:r>
          </a:p>
        </p:txBody>
      </p:sp>
      <p:pic>
        <p:nvPicPr>
          <p:cNvPr id="9" name="Imagem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633788"/>
            <a:ext cx="4486275" cy="282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5957888" y="3816350"/>
            <a:ext cx="877887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597" dirty="0">
                <a:solidFill>
                  <a:schemeClr val="accent1">
                    <a:lumMod val="60000"/>
                    <a:lumOff val="40000"/>
                  </a:schemeClr>
                </a:solidFill>
                <a:cs typeface="Calibri" panose="020F0502020204030204" pitchFamily="34" charset="0"/>
              </a:rPr>
              <a:t>≠</a:t>
            </a:r>
            <a:endParaRPr lang="pt-BR" sz="9597" dirty="0">
              <a:solidFill>
                <a:schemeClr val="accent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023938" y="6316663"/>
            <a:ext cx="49339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FFFF00"/>
                </a:solidFill>
                <a:latin typeface="+mn-lt"/>
              </a:rPr>
              <a:t>Padrão</a:t>
            </a:r>
            <a:r>
              <a:rPr lang="pt-BR" sz="2399" b="1" dirty="0">
                <a:latin typeface="+mn-lt"/>
              </a:rPr>
              <a:t> para o crescimento </a:t>
            </a:r>
            <a:r>
              <a:rPr lang="pt-BR" sz="2399" b="1" u="sng" dirty="0">
                <a:latin typeface="+mn-lt"/>
              </a:rPr>
              <a:t>pós-natal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6632575" y="6230938"/>
            <a:ext cx="5295900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FFFF00"/>
                </a:solidFill>
                <a:latin typeface="+mn-lt"/>
              </a:rPr>
              <a:t>Referência</a:t>
            </a:r>
            <a:r>
              <a:rPr lang="pt-BR" sz="2399" b="1" dirty="0">
                <a:latin typeface="+mn-lt"/>
              </a:rPr>
              <a:t> para o crescimento </a:t>
            </a:r>
            <a:r>
              <a:rPr lang="pt-BR" sz="2399" b="1" u="sng" dirty="0">
                <a:latin typeface="+mn-lt"/>
              </a:rPr>
              <a:t>pós-natal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876425" y="917575"/>
            <a:ext cx="2057400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FF9900"/>
                </a:solidFill>
                <a:latin typeface="+mn-lt"/>
              </a:rPr>
              <a:t>“Padrão Ouro”</a:t>
            </a:r>
          </a:p>
        </p:txBody>
      </p:sp>
      <p:pic>
        <p:nvPicPr>
          <p:cNvPr id="14" name="Espaço Reservado para Conteúdo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950" y="3236913"/>
            <a:ext cx="3127375" cy="321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>
            <a:extLst>
              <a:ext uri="{FF2B5EF4-FFF2-40B4-BE49-F238E27FC236}"/>
            </a:extLst>
          </p:cNvPr>
          <p:cNvSpPr txBox="1"/>
          <p:nvPr/>
        </p:nvSpPr>
        <p:spPr>
          <a:xfrm>
            <a:off x="8066088" y="942975"/>
            <a:ext cx="153670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FF9900"/>
                </a:solidFill>
                <a:latin typeface="+mn-lt"/>
              </a:rPr>
              <a:t>Referência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9163" y="552450"/>
            <a:ext cx="10350500" cy="2735263"/>
          </a:xfrm>
        </p:spPr>
        <p:txBody>
          <a:bodyPr/>
          <a:lstStyle/>
          <a:p>
            <a:pPr defTabSz="914126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b="1" dirty="0">
                <a:solidFill>
                  <a:srgbClr val="7030A0"/>
                </a:solidFill>
              </a:rPr>
              <a:t>Curva</a:t>
            </a:r>
            <a:r>
              <a:rPr lang="pt-BR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pt-BR" b="1" u="sng" dirty="0">
                <a:solidFill>
                  <a:schemeClr val="accent2">
                    <a:lumMod val="75000"/>
                  </a:schemeClr>
                </a:solidFill>
              </a:rPr>
              <a:t>padrão</a:t>
            </a:r>
            <a:r>
              <a:rPr lang="pt-BR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>
                <a:solidFill>
                  <a:srgbClr val="7030A0"/>
                </a:solidFill>
              </a:rPr>
              <a:t>de crescimento </a:t>
            </a:r>
            <a:r>
              <a:rPr lang="pt-BR" b="1" u="sng" dirty="0">
                <a:solidFill>
                  <a:schemeClr val="accent2">
                    <a:lumMod val="75000"/>
                  </a:schemeClr>
                </a:solidFill>
              </a:rPr>
              <a:t>pré-natal</a:t>
            </a:r>
            <a:r>
              <a:rPr lang="pt-BR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pt-BR" b="1" dirty="0">
                <a:solidFill>
                  <a:srgbClr val="7030A0"/>
                </a:solidFill>
              </a:rPr>
              <a:t>para o prematuro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19163" y="3906838"/>
            <a:ext cx="10350500" cy="1368425"/>
          </a:xfrm>
        </p:spPr>
        <p:txBody>
          <a:bodyPr/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5398" dirty="0" err="1">
                <a:solidFill>
                  <a:srgbClr val="C00000"/>
                </a:solidFill>
              </a:rPr>
              <a:t>Fenton</a:t>
            </a:r>
            <a:r>
              <a:rPr lang="pt-BR" sz="5398" dirty="0">
                <a:solidFill>
                  <a:srgbClr val="C00000"/>
                </a:solidFill>
              </a:rPr>
              <a:t> (2013)</a:t>
            </a:r>
          </a:p>
        </p:txBody>
      </p:sp>
    </p:spTree>
  </p:cSld>
  <p:clrMapOvr>
    <a:masterClrMapping/>
  </p:clrMapOvr>
  <p:transition spd="med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95363" y="677863"/>
            <a:ext cx="10363200" cy="993775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 - </a:t>
            </a:r>
            <a:r>
              <a:rPr lang="pt-BR" sz="4399" b="1" dirty="0" err="1">
                <a:solidFill>
                  <a:srgbClr val="7030A0"/>
                </a:solidFill>
              </a:rPr>
              <a:t>Fenton</a:t>
            </a:r>
            <a:endParaRPr lang="pt-BR" sz="4399" dirty="0">
              <a:solidFill>
                <a:srgbClr val="7030A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28531" indent="-228531" defTabSz="914126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pt-BR" sz="2799" b="1" dirty="0">
                <a:solidFill>
                  <a:srgbClr val="C00000"/>
                </a:solidFill>
              </a:rPr>
              <a:t>1ª parte da curva (23 a 40 semanas): </a:t>
            </a:r>
            <a:r>
              <a:rPr lang="pt-BR" sz="2799" dirty="0"/>
              <a:t>padrão do crescimento </a:t>
            </a:r>
            <a:r>
              <a:rPr lang="pt-BR" sz="2799" dirty="0">
                <a:solidFill>
                  <a:srgbClr val="FF0000"/>
                </a:solidFill>
              </a:rPr>
              <a:t>intra</a:t>
            </a:r>
            <a:r>
              <a:rPr lang="pt-BR" sz="2799" dirty="0"/>
              <a:t>uterino </a:t>
            </a:r>
            <a:r>
              <a:rPr lang="pt-BR" sz="2799" u="sng" dirty="0"/>
              <a:t>ideal</a:t>
            </a:r>
            <a:r>
              <a:rPr lang="pt-BR" sz="2799" dirty="0"/>
              <a:t>. </a:t>
            </a:r>
          </a:p>
          <a:p>
            <a:pPr marL="0" indent="0" algn="just" defTabSz="914126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dirty="0" err="1">
                <a:solidFill>
                  <a:srgbClr val="FF0000"/>
                </a:solidFill>
              </a:rPr>
              <a:t>Metanálise</a:t>
            </a:r>
            <a:r>
              <a:rPr lang="pt-BR" sz="2799" dirty="0"/>
              <a:t> de estudos 1990 - 2007 com </a:t>
            </a:r>
            <a:r>
              <a:rPr lang="pt-BR" sz="2799" dirty="0" err="1"/>
              <a:t>somatometria</a:t>
            </a:r>
            <a:r>
              <a:rPr lang="pt-BR" sz="2799" dirty="0"/>
              <a:t> </a:t>
            </a:r>
            <a:r>
              <a:rPr lang="pt-BR" sz="2799" dirty="0">
                <a:solidFill>
                  <a:srgbClr val="FF0000"/>
                </a:solidFill>
              </a:rPr>
              <a:t>ao nascer</a:t>
            </a:r>
            <a:r>
              <a:rPr lang="pt-BR" sz="2799" dirty="0"/>
              <a:t>, de 6 países desenvolvidos</a:t>
            </a:r>
          </a:p>
          <a:p>
            <a:pPr marL="228531" indent="-228531" defTabSz="914126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pt-BR" sz="2799" b="1" dirty="0">
                <a:solidFill>
                  <a:srgbClr val="C00000"/>
                </a:solidFill>
              </a:rPr>
              <a:t>2ª parte da curva (40 a 50 semanas)</a:t>
            </a:r>
            <a:r>
              <a:rPr lang="pt-BR" sz="2799" dirty="0">
                <a:solidFill>
                  <a:srgbClr val="FF9900"/>
                </a:solidFill>
              </a:rPr>
              <a:t>: </a:t>
            </a:r>
            <a:r>
              <a:rPr lang="pt-BR" sz="2799" dirty="0"/>
              <a:t>referência (crescimento </a:t>
            </a:r>
            <a:r>
              <a:rPr lang="pt-BR" sz="2799" u="sng" dirty="0"/>
              <a:t>real</a:t>
            </a:r>
            <a:r>
              <a:rPr lang="pt-BR" sz="2799" dirty="0"/>
              <a:t> de crianças em condições ideais) com base nas Curvas longitudinais da OMS</a:t>
            </a:r>
            <a:r>
              <a:rPr lang="pt-BR" sz="2799" dirty="0">
                <a:solidFill>
                  <a:srgbClr val="FFFF00"/>
                </a:solidFill>
              </a:rPr>
              <a:t>*</a:t>
            </a:r>
            <a:r>
              <a:rPr lang="pt-BR" sz="2799" dirty="0"/>
              <a:t>.</a:t>
            </a:r>
          </a:p>
          <a:p>
            <a:pPr marL="0" indent="0" algn="just" defTabSz="914126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dirty="0">
                <a:solidFill>
                  <a:srgbClr val="FF0000"/>
                </a:solidFill>
              </a:rPr>
              <a:t>*</a:t>
            </a:r>
            <a:r>
              <a:rPr lang="pt-BR" sz="2799" dirty="0"/>
              <a:t>Coorte de </a:t>
            </a:r>
            <a:r>
              <a:rPr lang="pt-BR" sz="2799" dirty="0">
                <a:solidFill>
                  <a:srgbClr val="FF0000"/>
                </a:solidFill>
              </a:rPr>
              <a:t>882 crianças a termo</a:t>
            </a:r>
            <a:r>
              <a:rPr lang="pt-BR" sz="2799" dirty="0"/>
              <a:t>, de 6 países desenvolvidos, medidas semanalmente até os 2 anos; só incluídas crianças amamentadas até 6 meses, com correta diversificação alimentar, cuidados de saúde adequados e bom nível sócio econômico. </a:t>
            </a:r>
            <a:r>
              <a:rPr lang="pt-BR" sz="2799" i="1" dirty="0"/>
              <a:t>(WHO. Acta </a:t>
            </a:r>
            <a:r>
              <a:rPr lang="pt-BR" sz="2799" i="1" dirty="0" err="1"/>
              <a:t>Paediatr</a:t>
            </a:r>
            <a:r>
              <a:rPr lang="pt-BR" sz="2799" i="1" dirty="0"/>
              <a:t> 2006)</a:t>
            </a:r>
            <a:endParaRPr lang="pt-BR" sz="2799" dirty="0"/>
          </a:p>
        </p:txBody>
      </p:sp>
    </p:spTree>
  </p:cSld>
  <p:clrMapOvr>
    <a:masterClrMapping/>
  </p:clrMapOvr>
  <p:transition spd="med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7275" y="379413"/>
            <a:ext cx="10361613" cy="825500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 - </a:t>
            </a:r>
            <a:r>
              <a:rPr lang="pt-BR" sz="4399" b="1" dirty="0" err="1">
                <a:solidFill>
                  <a:srgbClr val="7030A0"/>
                </a:solidFill>
              </a:rPr>
              <a:t>Fenton</a:t>
            </a:r>
            <a:endParaRPr lang="pt-BR" sz="4399" dirty="0">
              <a:solidFill>
                <a:srgbClr val="7030A0"/>
              </a:solidFill>
            </a:endParaRPr>
          </a:p>
        </p:txBody>
      </p:sp>
      <p:pic>
        <p:nvPicPr>
          <p:cNvPr id="59395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290638"/>
            <a:ext cx="5665788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Espaço Reservado para Conteúdo 6"/>
          <p:cNvPicPr>
            <a:picLocks noGrp="1" noChangeAspect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2841625"/>
            <a:ext cx="5472113" cy="3636963"/>
          </a:xfrm>
        </p:spPr>
      </p:pic>
      <p:sp>
        <p:nvSpPr>
          <p:cNvPr id="8" name="Retângulo 7"/>
          <p:cNvSpPr/>
          <p:nvPr/>
        </p:nvSpPr>
        <p:spPr>
          <a:xfrm>
            <a:off x="2641600" y="3246438"/>
            <a:ext cx="2325688" cy="1060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999" b="1" i="1" dirty="0" err="1">
                <a:solidFill>
                  <a:schemeClr val="tx1"/>
                </a:solidFill>
              </a:rPr>
              <a:t>Fenton</a:t>
            </a:r>
            <a:r>
              <a:rPr lang="pt-BR" sz="1999" b="1" i="1" dirty="0">
                <a:solidFill>
                  <a:schemeClr val="tx1"/>
                </a:solidFill>
              </a:rPr>
              <a:t> 2003. BMC </a:t>
            </a:r>
            <a:r>
              <a:rPr lang="pt-BR" sz="1999" b="1" i="1" dirty="0" err="1">
                <a:solidFill>
                  <a:schemeClr val="tx1"/>
                </a:solidFill>
              </a:rPr>
              <a:t>Pediatr</a:t>
            </a:r>
            <a:r>
              <a:rPr lang="pt-BR" sz="1999" b="1" i="1" dirty="0">
                <a:solidFill>
                  <a:schemeClr val="tx1"/>
                </a:solidFill>
              </a:rPr>
              <a:t> 2003;3:13</a:t>
            </a:r>
            <a:endParaRPr lang="pt-BR" sz="1999" b="1" dirty="0">
              <a:solidFill>
                <a:schemeClr val="tx1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4475163" y="4710113"/>
            <a:ext cx="2662237" cy="1076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999" b="1" i="1" dirty="0" err="1">
                <a:solidFill>
                  <a:schemeClr val="tx1"/>
                </a:solidFill>
              </a:rPr>
              <a:t>Fenton</a:t>
            </a:r>
            <a:r>
              <a:rPr lang="pt-BR" sz="1999" b="1" i="1" dirty="0">
                <a:solidFill>
                  <a:schemeClr val="tx1"/>
                </a:solidFill>
              </a:rPr>
              <a:t> 2013. BMC </a:t>
            </a:r>
            <a:r>
              <a:rPr lang="pt-BR" sz="1999" b="1" i="1" dirty="0" err="1">
                <a:solidFill>
                  <a:schemeClr val="tx1"/>
                </a:solidFill>
              </a:rPr>
              <a:t>Pediatr</a:t>
            </a:r>
            <a:r>
              <a:rPr lang="pt-BR" sz="1999" b="1" i="1" dirty="0">
                <a:solidFill>
                  <a:schemeClr val="tx1"/>
                </a:solidFill>
              </a:rPr>
              <a:t> 2013;13:59</a:t>
            </a:r>
            <a:endParaRPr lang="pt-BR" sz="1999" dirty="0">
              <a:solidFill>
                <a:schemeClr val="tx1"/>
              </a:solidFill>
            </a:endParaRPr>
          </a:p>
        </p:txBody>
      </p:sp>
      <p:sp>
        <p:nvSpPr>
          <p:cNvPr id="11" name="Seta dobrada 10"/>
          <p:cNvSpPr/>
          <p:nvPr/>
        </p:nvSpPr>
        <p:spPr>
          <a:xfrm rot="10800000" flipH="1">
            <a:off x="3670300" y="4406900"/>
            <a:ext cx="746125" cy="1001713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399">
              <a:solidFill>
                <a:schemeClr val="tx1"/>
              </a:solidFill>
            </a:endParaRPr>
          </a:p>
        </p:txBody>
      </p:sp>
      <p:sp>
        <p:nvSpPr>
          <p:cNvPr id="59400" name="CaixaDeTexto 2"/>
          <p:cNvSpPr txBox="1">
            <a:spLocks noChangeArrowheads="1"/>
          </p:cNvSpPr>
          <p:nvPr/>
        </p:nvSpPr>
        <p:spPr bwMode="auto">
          <a:xfrm>
            <a:off x="577850" y="5956300"/>
            <a:ext cx="3187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7030A0"/>
                </a:solidFill>
              </a:rPr>
              <a:t>http://www.ucalgary.ca/fenton/</a:t>
            </a:r>
          </a:p>
        </p:txBody>
      </p:sp>
    </p:spTree>
  </p:cSld>
  <p:clrMapOvr>
    <a:masterClrMapping/>
  </p:clrMapOvr>
  <p:transition spd="med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Espaço Reservado para Conteúdo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1660525"/>
            <a:ext cx="3060700" cy="4854575"/>
          </a:xfrm>
        </p:spPr>
      </p:pic>
      <p:pic>
        <p:nvPicPr>
          <p:cNvPr id="60419" name="Espaço Reservado para Conteúdo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350" y="1516063"/>
            <a:ext cx="3684588" cy="4976812"/>
          </a:xfrm>
        </p:spPr>
      </p:pic>
      <p:sp>
        <p:nvSpPr>
          <p:cNvPr id="9" name="Retângulo de cantos arredondados 8"/>
          <p:cNvSpPr/>
          <p:nvPr/>
        </p:nvSpPr>
        <p:spPr>
          <a:xfrm>
            <a:off x="595313" y="930275"/>
            <a:ext cx="2089150" cy="10747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 err="1">
                <a:solidFill>
                  <a:srgbClr val="171A9D"/>
                </a:solidFill>
              </a:rPr>
              <a:t>Metanálise</a:t>
            </a:r>
            <a:endParaRPr lang="pt-BR" sz="2399" dirty="0">
              <a:solidFill>
                <a:srgbClr val="171A9D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 err="1">
                <a:solidFill>
                  <a:srgbClr val="171A9D"/>
                </a:solidFill>
              </a:rPr>
              <a:t>somatometria</a:t>
            </a:r>
            <a:r>
              <a:rPr lang="pt-BR" sz="2399" b="1" dirty="0">
                <a:solidFill>
                  <a:srgbClr val="171A9D"/>
                </a:solidFill>
              </a:rPr>
              <a:t> ao nascer</a:t>
            </a:r>
            <a:endParaRPr lang="pt-BR" sz="2399" dirty="0">
              <a:solidFill>
                <a:srgbClr val="171A9D"/>
              </a:solidFill>
            </a:endParaRPr>
          </a:p>
        </p:txBody>
      </p:sp>
      <p:sp>
        <p:nvSpPr>
          <p:cNvPr id="10" name="Seta para baixo 9"/>
          <p:cNvSpPr/>
          <p:nvPr/>
        </p:nvSpPr>
        <p:spPr>
          <a:xfrm rot="10800000">
            <a:off x="1636713" y="2349500"/>
            <a:ext cx="376237" cy="6175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399"/>
          </a:p>
        </p:txBody>
      </p:sp>
      <p:sp>
        <p:nvSpPr>
          <p:cNvPr id="11" name="Retângulo de cantos arredondados 10"/>
          <p:cNvSpPr/>
          <p:nvPr/>
        </p:nvSpPr>
        <p:spPr>
          <a:xfrm>
            <a:off x="2606675" y="5092700"/>
            <a:ext cx="2584450" cy="9286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171A9D"/>
                </a:solidFill>
              </a:rPr>
              <a:t>Crescimento</a:t>
            </a:r>
            <a:endParaRPr lang="pt-BR" sz="2399" dirty="0">
              <a:solidFill>
                <a:srgbClr val="171A9D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171A9D"/>
                </a:solidFill>
              </a:rPr>
              <a:t>longitudinal crianças de termo</a:t>
            </a:r>
            <a:endParaRPr lang="pt-BR" sz="2399" dirty="0">
              <a:solidFill>
                <a:srgbClr val="171A9D"/>
              </a:solidFill>
            </a:endParaRPr>
          </a:p>
        </p:txBody>
      </p:sp>
      <p:sp>
        <p:nvSpPr>
          <p:cNvPr id="13" name="Seta para baixo 12"/>
          <p:cNvSpPr/>
          <p:nvPr/>
        </p:nvSpPr>
        <p:spPr>
          <a:xfrm>
            <a:off x="3711575" y="4086225"/>
            <a:ext cx="376238" cy="809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399"/>
          </a:p>
        </p:txBody>
      </p:sp>
      <p:sp>
        <p:nvSpPr>
          <p:cNvPr id="60424" name="CaixaDeTexto 13"/>
          <p:cNvSpPr txBox="1">
            <a:spLocks noChangeArrowheads="1"/>
          </p:cNvSpPr>
          <p:nvPr/>
        </p:nvSpPr>
        <p:spPr bwMode="auto">
          <a:xfrm flipH="1">
            <a:off x="5411788" y="1125538"/>
            <a:ext cx="450850" cy="483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800" b="1">
                <a:solidFill>
                  <a:srgbClr val="7030A0"/>
                </a:solidFill>
              </a:rPr>
              <a:t>FENTON</a:t>
            </a:r>
          </a:p>
          <a:p>
            <a:pPr eaLnBrk="1" hangingPunct="1"/>
            <a:r>
              <a:rPr lang="pt-BR" altLang="pt-BR" sz="2800" b="1">
                <a:solidFill>
                  <a:srgbClr val="7030A0"/>
                </a:solidFill>
              </a:rPr>
              <a:t>  2013</a:t>
            </a: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6827838" y="39688"/>
            <a:ext cx="4295775" cy="17811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C00000"/>
                </a:solidFill>
              </a:rPr>
              <a:t>Foram usados </a:t>
            </a:r>
            <a:r>
              <a:rPr lang="pt-BR" sz="2399" b="1" dirty="0" err="1">
                <a:solidFill>
                  <a:srgbClr val="C00000"/>
                </a:solidFill>
              </a:rPr>
              <a:t>suavizadores</a:t>
            </a:r>
            <a:r>
              <a:rPr lang="pt-BR" sz="2399" b="1" dirty="0">
                <a:solidFill>
                  <a:srgbClr val="C00000"/>
                </a:solidFill>
              </a:rPr>
              <a:t> para harmonizar a transição</a:t>
            </a:r>
            <a:endParaRPr lang="pt-BR" sz="2399" dirty="0">
              <a:solidFill>
                <a:srgbClr val="C00000"/>
              </a:solidFill>
            </a:endParaRPr>
          </a:p>
        </p:txBody>
      </p:sp>
      <p:cxnSp>
        <p:nvCxnSpPr>
          <p:cNvPr id="17" name="Conector de seta reta 16"/>
          <p:cNvCxnSpPr/>
          <p:nvPr/>
        </p:nvCxnSpPr>
        <p:spPr>
          <a:xfrm>
            <a:off x="3095625" y="3187700"/>
            <a:ext cx="5884863" cy="130333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12813" y="357188"/>
            <a:ext cx="10363200" cy="1027112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 - </a:t>
            </a:r>
            <a:r>
              <a:rPr lang="pt-BR" sz="4399" b="1" dirty="0" err="1">
                <a:solidFill>
                  <a:srgbClr val="7030A0"/>
                </a:solidFill>
              </a:rPr>
              <a:t>Fenton</a:t>
            </a:r>
            <a:endParaRPr lang="pt-BR" sz="4399" dirty="0">
              <a:solidFill>
                <a:srgbClr val="7030A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912813" y="2116138"/>
            <a:ext cx="5105400" cy="2778125"/>
          </a:xfrm>
        </p:spPr>
        <p:txBody>
          <a:bodyPr>
            <a:noAutofit/>
          </a:bodyPr>
          <a:lstStyle/>
          <a:p>
            <a:pPr marL="228531" indent="-228531" defTabSz="914126" fontAlgn="auto">
              <a:spcAft>
                <a:spcPts val="0"/>
              </a:spcAft>
              <a:defRPr/>
            </a:pPr>
            <a:r>
              <a:rPr lang="pt-BR" sz="2799" b="1" dirty="0">
                <a:solidFill>
                  <a:srgbClr val="00B0F0"/>
                </a:solidFill>
              </a:rPr>
              <a:t>Principal limitação: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799" b="1" dirty="0"/>
              <a:t>Não conta com a perda de peso que ocorre fisiologicamente durante as duas semanas pós-natais em recém-nascidos prematuro (mais evidente quanto mais prematuro for o RN).</a:t>
            </a:r>
          </a:p>
        </p:txBody>
      </p:sp>
      <p:pic>
        <p:nvPicPr>
          <p:cNvPr id="61444" name="Espaço Reservado para Conteúdo 5"/>
          <p:cNvPicPr>
            <a:picLocks noGrp="1" noChangeAspect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38" y="1722438"/>
            <a:ext cx="5319712" cy="4710112"/>
          </a:xfrm>
        </p:spPr>
      </p:pic>
      <p:sp>
        <p:nvSpPr>
          <p:cNvPr id="61445" name="CaixaDeTexto 6"/>
          <p:cNvSpPr txBox="1">
            <a:spLocks noChangeArrowheads="1"/>
          </p:cNvSpPr>
          <p:nvPr/>
        </p:nvSpPr>
        <p:spPr bwMode="auto">
          <a:xfrm>
            <a:off x="9336088" y="3771900"/>
            <a:ext cx="331787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61446" name="CaixaDeTexto 7"/>
          <p:cNvSpPr txBox="1">
            <a:spLocks noChangeArrowheads="1"/>
          </p:cNvSpPr>
          <p:nvPr/>
        </p:nvSpPr>
        <p:spPr bwMode="auto">
          <a:xfrm>
            <a:off x="7812088" y="4643438"/>
            <a:ext cx="3317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61447" name="CaixaDeTexto 8"/>
          <p:cNvSpPr txBox="1">
            <a:spLocks noChangeArrowheads="1"/>
          </p:cNvSpPr>
          <p:nvPr/>
        </p:nvSpPr>
        <p:spPr bwMode="auto">
          <a:xfrm>
            <a:off x="9336088" y="1962150"/>
            <a:ext cx="3317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 b="1">
                <a:solidFill>
                  <a:schemeClr val="tx2"/>
                </a:solidFill>
              </a:rPr>
              <a:t>x</a:t>
            </a:r>
          </a:p>
        </p:txBody>
      </p:sp>
      <p:sp>
        <p:nvSpPr>
          <p:cNvPr id="61448" name="CaixaDeTexto 9"/>
          <p:cNvSpPr txBox="1">
            <a:spLocks noChangeArrowheads="1"/>
          </p:cNvSpPr>
          <p:nvPr/>
        </p:nvSpPr>
        <p:spPr bwMode="auto">
          <a:xfrm>
            <a:off x="8220075" y="4802188"/>
            <a:ext cx="333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61449" name="CaixaDeTexto 10"/>
          <p:cNvSpPr txBox="1">
            <a:spLocks noChangeArrowheads="1"/>
          </p:cNvSpPr>
          <p:nvPr/>
        </p:nvSpPr>
        <p:spPr bwMode="auto">
          <a:xfrm>
            <a:off x="8761413" y="4451350"/>
            <a:ext cx="3317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 b="1">
                <a:solidFill>
                  <a:srgbClr val="FF0000"/>
                </a:solidFill>
              </a:rPr>
              <a:t>x</a:t>
            </a:r>
          </a:p>
        </p:txBody>
      </p:sp>
      <p:cxnSp>
        <p:nvCxnSpPr>
          <p:cNvPr id="18" name="Conector de seta reta 17"/>
          <p:cNvCxnSpPr>
            <a:endCxn id="61445" idx="3"/>
          </p:cNvCxnSpPr>
          <p:nvPr/>
        </p:nvCxnSpPr>
        <p:spPr>
          <a:xfrm flipH="1" flipV="1">
            <a:off x="9667875" y="3925888"/>
            <a:ext cx="539750" cy="152400"/>
          </a:xfrm>
          <a:prstGeom prst="straightConnector1">
            <a:avLst/>
          </a:prstGeom>
          <a:ln>
            <a:solidFill>
              <a:srgbClr val="FF0000"/>
            </a:solidFill>
            <a:headEnd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 flipH="1" flipV="1">
            <a:off x="9577388" y="2116138"/>
            <a:ext cx="541337" cy="153987"/>
          </a:xfrm>
          <a:prstGeom prst="straightConnector1">
            <a:avLst/>
          </a:prstGeom>
          <a:ln>
            <a:solidFill>
              <a:srgbClr val="FF0000"/>
            </a:solidFill>
            <a:headEnd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/>
          <p:cNvSpPr/>
          <p:nvPr/>
        </p:nvSpPr>
        <p:spPr>
          <a:xfrm>
            <a:off x="9129713" y="5765800"/>
            <a:ext cx="576262" cy="3619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399">
              <a:solidFill>
                <a:srgbClr val="FF0000"/>
              </a:solidFill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9231313" y="4256088"/>
            <a:ext cx="2679700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FF0000"/>
                </a:solidFill>
                <a:latin typeface="+mn-lt"/>
              </a:rPr>
              <a:t>Mau crescimento??</a:t>
            </a:r>
          </a:p>
        </p:txBody>
      </p:sp>
      <p:cxnSp>
        <p:nvCxnSpPr>
          <p:cNvPr id="5" name="Conector de seta reta 4"/>
          <p:cNvCxnSpPr/>
          <p:nvPr/>
        </p:nvCxnSpPr>
        <p:spPr>
          <a:xfrm flipH="1">
            <a:off x="10207625" y="5464175"/>
            <a:ext cx="34131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9163" y="552450"/>
            <a:ext cx="10350500" cy="2735263"/>
          </a:xfrm>
        </p:spPr>
        <p:txBody>
          <a:bodyPr/>
          <a:lstStyle/>
          <a:p>
            <a:pPr defTabSz="914126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b="1" dirty="0">
                <a:solidFill>
                  <a:srgbClr val="7030A0"/>
                </a:solidFill>
              </a:rPr>
              <a:t>Curva</a:t>
            </a:r>
            <a:r>
              <a:rPr lang="pt-BR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pt-BR" b="1" u="sng" dirty="0">
                <a:solidFill>
                  <a:schemeClr val="accent2">
                    <a:lumMod val="75000"/>
                  </a:schemeClr>
                </a:solidFill>
              </a:rPr>
              <a:t>referência</a:t>
            </a:r>
            <a:r>
              <a:rPr lang="pt-BR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pt-BR" b="1" dirty="0">
                <a:solidFill>
                  <a:srgbClr val="7030A0"/>
                </a:solidFill>
              </a:rPr>
              <a:t>de crescimento </a:t>
            </a:r>
            <a:r>
              <a:rPr lang="pt-BR" b="1" u="sng" dirty="0">
                <a:solidFill>
                  <a:schemeClr val="accent2">
                    <a:lumMod val="75000"/>
                  </a:schemeClr>
                </a:solidFill>
              </a:rPr>
              <a:t>pós-natal</a:t>
            </a:r>
            <a:r>
              <a:rPr lang="pt-BR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pt-BR" b="1" dirty="0">
                <a:solidFill>
                  <a:srgbClr val="7030A0"/>
                </a:solidFill>
              </a:rPr>
              <a:t>do prematuro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19163" y="3906838"/>
            <a:ext cx="10350500" cy="1368425"/>
          </a:xfrm>
        </p:spPr>
        <p:txBody>
          <a:bodyPr/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5398" dirty="0" err="1">
                <a:solidFill>
                  <a:srgbClr val="C00000"/>
                </a:solidFill>
              </a:rPr>
              <a:t>Ehrenkranz</a:t>
            </a:r>
            <a:r>
              <a:rPr lang="pt-BR" sz="5398" dirty="0">
                <a:solidFill>
                  <a:srgbClr val="C00000"/>
                </a:solidFill>
              </a:rPr>
              <a:t> (1999)</a:t>
            </a:r>
          </a:p>
        </p:txBody>
      </p:sp>
    </p:spTree>
  </p:cSld>
  <p:clrMapOvr>
    <a:masterClrMapping/>
  </p:clrMapOvr>
  <p:transition spd="med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 – </a:t>
            </a:r>
            <a:r>
              <a:rPr lang="pt-BR" sz="4399" b="1" dirty="0" err="1">
                <a:solidFill>
                  <a:srgbClr val="7030A0"/>
                </a:solidFill>
              </a:rPr>
              <a:t>Ehrenkranz</a:t>
            </a:r>
            <a:endParaRPr lang="pt-BR" sz="4399" dirty="0">
              <a:solidFill>
                <a:srgbClr val="7030A0"/>
              </a:solidFill>
            </a:endParaRPr>
          </a:p>
        </p:txBody>
      </p:sp>
      <p:sp>
        <p:nvSpPr>
          <p:cNvPr id="64515" name="Espaço Reservado para Conteúdo 2"/>
          <p:cNvSpPr>
            <a:spLocks noGrp="1"/>
          </p:cNvSpPr>
          <p:nvPr>
            <p:ph sz="quarter" idx="4294967295"/>
          </p:nvPr>
        </p:nvSpPr>
        <p:spPr bwMode="auto">
          <a:xfrm>
            <a:off x="914400" y="1785938"/>
            <a:ext cx="10361613" cy="41100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3200" smtClean="0"/>
              <a:t>Curvas de referência –primeiras semanas pós-natais </a:t>
            </a:r>
          </a:p>
          <a:p>
            <a:r>
              <a:rPr lang="en-US" altLang="pt-BR" sz="3200" smtClean="0"/>
              <a:t>Dados 1994-1995 do National Institute of Health Statistics &amp; Human Development Neonatal Research Network centers</a:t>
            </a:r>
          </a:p>
          <a:p>
            <a:r>
              <a:rPr lang="pt-BR" altLang="pt-BR" sz="3200" smtClean="0"/>
              <a:t>Prática assistencial em 12 Unidades neonatais dos EUA: 1.660 recém-nascidos, PN 501-1500g</a:t>
            </a:r>
          </a:p>
          <a:p>
            <a:r>
              <a:rPr lang="pt-BR" altLang="pt-BR" sz="3200" smtClean="0"/>
              <a:t>Sobreviventes &gt;7 dias, sem anomalias congênitas, do nascimento à alta (ou até 2000g)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742113" y="6121400"/>
            <a:ext cx="5256212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dirty="0">
                <a:solidFill>
                  <a:srgbClr val="7030A0"/>
                </a:solidFill>
                <a:latin typeface="+mn-lt"/>
              </a:rPr>
              <a:t>(</a:t>
            </a:r>
            <a:r>
              <a:rPr lang="pt-BR" sz="2399" dirty="0" err="1">
                <a:solidFill>
                  <a:srgbClr val="7030A0"/>
                </a:solidFill>
                <a:latin typeface="+mn-lt"/>
              </a:rPr>
              <a:t>Ehrenkranz</a:t>
            </a:r>
            <a:r>
              <a:rPr lang="pt-BR" sz="2399" dirty="0">
                <a:solidFill>
                  <a:srgbClr val="7030A0"/>
                </a:solidFill>
                <a:latin typeface="+mn-lt"/>
              </a:rPr>
              <a:t>. </a:t>
            </a:r>
            <a:r>
              <a:rPr lang="pt-BR" sz="2399" dirty="0" err="1">
                <a:solidFill>
                  <a:srgbClr val="7030A0"/>
                </a:solidFill>
                <a:latin typeface="+mn-lt"/>
              </a:rPr>
              <a:t>Pediatrics</a:t>
            </a:r>
            <a:r>
              <a:rPr lang="pt-BR" sz="2399" dirty="0">
                <a:solidFill>
                  <a:srgbClr val="7030A0"/>
                </a:solidFill>
                <a:latin typeface="+mn-lt"/>
              </a:rPr>
              <a:t> 1999;104:280-9)</a:t>
            </a:r>
          </a:p>
        </p:txBody>
      </p:sp>
    </p:spTree>
  </p:cSld>
  <p:clrMapOvr>
    <a:masterClrMapping/>
  </p:clrMapOvr>
  <p:transition spd="med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80963"/>
            <a:ext cx="10360025" cy="1223962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 – </a:t>
            </a:r>
            <a:r>
              <a:rPr lang="pt-BR" sz="4399" b="1" dirty="0" err="1">
                <a:solidFill>
                  <a:srgbClr val="7030A0"/>
                </a:solidFill>
              </a:rPr>
              <a:t>Ehrenkranz</a:t>
            </a:r>
            <a:endParaRPr lang="pt-BR" sz="4399" dirty="0">
              <a:solidFill>
                <a:srgbClr val="7030A0"/>
              </a:solidFill>
            </a:endParaRPr>
          </a:p>
        </p:txBody>
      </p:sp>
      <p:pic>
        <p:nvPicPr>
          <p:cNvPr id="65539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913" y="1473200"/>
            <a:ext cx="6159500" cy="4462463"/>
          </a:xfrm>
        </p:spPr>
      </p:pic>
      <p:sp>
        <p:nvSpPr>
          <p:cNvPr id="6" name="CaixaDeTexto 5">
            <a:extLst>
              <a:ext uri="{FF2B5EF4-FFF2-40B4-BE49-F238E27FC236}"/>
            </a:extLst>
          </p:cNvPr>
          <p:cNvSpPr txBox="1"/>
          <p:nvPr/>
        </p:nvSpPr>
        <p:spPr>
          <a:xfrm>
            <a:off x="6526213" y="6237288"/>
            <a:ext cx="5256212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dirty="0">
                <a:solidFill>
                  <a:srgbClr val="7030A0"/>
                </a:solidFill>
                <a:latin typeface="+mn-lt"/>
              </a:rPr>
              <a:t>(</a:t>
            </a:r>
            <a:r>
              <a:rPr lang="pt-BR" sz="2399" dirty="0" err="1">
                <a:solidFill>
                  <a:srgbClr val="7030A0"/>
                </a:solidFill>
                <a:latin typeface="+mn-lt"/>
              </a:rPr>
              <a:t>Ehrenkranz</a:t>
            </a:r>
            <a:r>
              <a:rPr lang="pt-BR" sz="2399" dirty="0">
                <a:solidFill>
                  <a:srgbClr val="7030A0"/>
                </a:solidFill>
                <a:latin typeface="+mn-lt"/>
              </a:rPr>
              <a:t>. </a:t>
            </a:r>
            <a:r>
              <a:rPr lang="pt-BR" sz="2399" dirty="0" err="1">
                <a:solidFill>
                  <a:srgbClr val="7030A0"/>
                </a:solidFill>
                <a:latin typeface="+mn-lt"/>
              </a:rPr>
              <a:t>Pediatrics</a:t>
            </a:r>
            <a:r>
              <a:rPr lang="pt-BR" sz="2399" dirty="0">
                <a:solidFill>
                  <a:srgbClr val="7030A0"/>
                </a:solidFill>
                <a:latin typeface="+mn-lt"/>
              </a:rPr>
              <a:t> 1999;104:280-9)</a:t>
            </a:r>
          </a:p>
        </p:txBody>
      </p:sp>
    </p:spTree>
  </p:cSld>
  <p:clrMapOvr>
    <a:masterClrMapping/>
  </p:clrMapOvr>
  <p:transition spd="med"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 – </a:t>
            </a:r>
            <a:r>
              <a:rPr lang="pt-BR" sz="4399" b="1" dirty="0" err="1">
                <a:solidFill>
                  <a:srgbClr val="7030A0"/>
                </a:solidFill>
              </a:rPr>
              <a:t>Ehrenkranz</a:t>
            </a:r>
            <a:endParaRPr lang="pt-BR" sz="4399" dirty="0">
              <a:solidFill>
                <a:srgbClr val="7030A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912813" y="2044700"/>
            <a:ext cx="10361612" cy="3422650"/>
          </a:xfrm>
        </p:spPr>
        <p:txBody>
          <a:bodyPr/>
          <a:lstStyle/>
          <a:p>
            <a:pPr marL="0" indent="0" algn="just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3200" dirty="0"/>
              <a:t>Principais Limitações:</a:t>
            </a:r>
          </a:p>
          <a:p>
            <a:pPr marL="228531" indent="-228531" algn="just" defTabSz="914126" fontAlgn="auto">
              <a:spcAft>
                <a:spcPts val="0"/>
              </a:spcAft>
              <a:defRPr/>
            </a:pPr>
            <a:r>
              <a:rPr lang="pt-BR" sz="3200" dirty="0"/>
              <a:t>Reportando-se a </a:t>
            </a:r>
            <a:r>
              <a:rPr lang="pt-BR" sz="3200" dirty="0" err="1"/>
              <a:t>RNs</a:t>
            </a:r>
            <a:r>
              <a:rPr lang="pt-BR" sz="3200" dirty="0"/>
              <a:t> assistidos em </a:t>
            </a:r>
            <a:r>
              <a:rPr lang="pt-BR" sz="3200" dirty="0">
                <a:solidFill>
                  <a:srgbClr val="FF0000"/>
                </a:solidFill>
              </a:rPr>
              <a:t>1994-1995</a:t>
            </a:r>
            <a:r>
              <a:rPr lang="pt-BR" sz="3200" dirty="0"/>
              <a:t>, reflete uma assistência nutricional desatualizada, anterior à prática da </a:t>
            </a:r>
            <a:r>
              <a:rPr lang="pt-BR" sz="3200" dirty="0">
                <a:solidFill>
                  <a:srgbClr val="FF0000"/>
                </a:solidFill>
              </a:rPr>
              <a:t>nutrição agressiva</a:t>
            </a:r>
            <a:r>
              <a:rPr lang="pt-BR" sz="3200" dirty="0"/>
              <a:t>, difundida a partir do início da década de 2000 (</a:t>
            </a:r>
            <a:r>
              <a:rPr lang="pt-BR" sz="3200" i="1" dirty="0"/>
              <a:t>Ziegler. </a:t>
            </a:r>
            <a:r>
              <a:rPr lang="pt-BR" sz="3200" i="1" dirty="0" err="1"/>
              <a:t>Clin</a:t>
            </a:r>
            <a:r>
              <a:rPr lang="pt-BR" sz="3200" i="1" dirty="0"/>
              <a:t> </a:t>
            </a:r>
            <a:r>
              <a:rPr lang="pt-BR" sz="3200" i="1" dirty="0" err="1"/>
              <a:t>Perinatol</a:t>
            </a:r>
            <a:r>
              <a:rPr lang="pt-BR" sz="3200" i="1" dirty="0"/>
              <a:t> 2002</a:t>
            </a:r>
            <a:r>
              <a:rPr lang="pt-BR" sz="3200" dirty="0"/>
              <a:t>). </a:t>
            </a:r>
          </a:p>
          <a:p>
            <a:pPr marL="228531" indent="-228531" algn="just" defTabSz="914126" fontAlgn="auto">
              <a:spcAft>
                <a:spcPts val="0"/>
              </a:spcAft>
              <a:defRPr/>
            </a:pPr>
            <a:r>
              <a:rPr lang="pt-BR" sz="3200" dirty="0"/>
              <a:t>Não estão estratificadas em percentis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599238" y="5802313"/>
            <a:ext cx="5167312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dirty="0">
                <a:solidFill>
                  <a:srgbClr val="7030A0"/>
                </a:solidFill>
                <a:latin typeface="+mn-lt"/>
              </a:rPr>
              <a:t>(</a:t>
            </a:r>
            <a:r>
              <a:rPr lang="pt-BR" sz="2399" dirty="0" err="1">
                <a:solidFill>
                  <a:srgbClr val="7030A0"/>
                </a:solidFill>
                <a:latin typeface="+mn-lt"/>
              </a:rPr>
              <a:t>Ehrenkranz</a:t>
            </a:r>
            <a:r>
              <a:rPr lang="pt-BR" sz="2399" dirty="0">
                <a:solidFill>
                  <a:srgbClr val="7030A0"/>
                </a:solidFill>
                <a:latin typeface="+mn-lt"/>
              </a:rPr>
              <a:t>. </a:t>
            </a:r>
            <a:r>
              <a:rPr lang="pt-BR" sz="2399" dirty="0" err="1">
                <a:solidFill>
                  <a:srgbClr val="7030A0"/>
                </a:solidFill>
                <a:latin typeface="+mn-lt"/>
              </a:rPr>
              <a:t>Pediatrics</a:t>
            </a:r>
            <a:r>
              <a:rPr lang="pt-BR" sz="2399" dirty="0">
                <a:solidFill>
                  <a:srgbClr val="7030A0"/>
                </a:solidFill>
                <a:latin typeface="+mn-lt"/>
              </a:rPr>
              <a:t> 1999;104:280-9)</a:t>
            </a:r>
          </a:p>
        </p:txBody>
      </p:sp>
    </p:spTree>
  </p:cSld>
  <p:clrMapOvr>
    <a:masterClrMapping/>
  </p:clrMapOvr>
  <p:transition spd="med"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Conteúdo 5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1731963"/>
            <a:ext cx="969963" cy="968375"/>
          </a:xfrm>
        </p:spPr>
      </p:pic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950" y="1457325"/>
            <a:ext cx="5997575" cy="459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Qual é a melhor curva disponível para acompanhamento do prematuro???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863600" y="2019300"/>
            <a:ext cx="5103813" cy="4003675"/>
          </a:xfrm>
        </p:spPr>
        <p:txBody>
          <a:bodyPr/>
          <a:lstStyle/>
          <a:p>
            <a:pPr marL="228531" indent="-228531"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3200" dirty="0"/>
              <a:t>curva </a:t>
            </a:r>
            <a:r>
              <a:rPr lang="pt-BR" sz="3200" b="1" dirty="0">
                <a:solidFill>
                  <a:schemeClr val="accent2">
                    <a:lumMod val="75000"/>
                  </a:schemeClr>
                </a:solidFill>
              </a:rPr>
              <a:t>padrão </a:t>
            </a:r>
          </a:p>
          <a:p>
            <a:pPr marL="228531" indent="-228531"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3200" dirty="0"/>
              <a:t>de </a:t>
            </a:r>
            <a:r>
              <a:rPr lang="pt-BR" sz="3200" b="1" dirty="0">
                <a:solidFill>
                  <a:schemeClr val="accent2">
                    <a:lumMod val="75000"/>
                  </a:schemeClr>
                </a:solidFill>
              </a:rPr>
              <a:t>prematuros</a:t>
            </a:r>
          </a:p>
          <a:p>
            <a:pPr marL="228531" indent="-228531"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3200" dirty="0"/>
              <a:t>Construídas a partir de acompanhamento </a:t>
            </a:r>
            <a:r>
              <a:rPr lang="pt-BR" sz="3200" b="1" dirty="0">
                <a:solidFill>
                  <a:schemeClr val="accent2">
                    <a:lumMod val="75000"/>
                  </a:schemeClr>
                </a:solidFill>
              </a:rPr>
              <a:t>longitudinal</a:t>
            </a:r>
          </a:p>
          <a:p>
            <a:pPr marL="228531" indent="-228531" defTabSz="914126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3200" dirty="0"/>
              <a:t>do crescimento </a:t>
            </a:r>
            <a:r>
              <a:rPr lang="pt-BR" sz="3200" b="1" dirty="0">
                <a:solidFill>
                  <a:schemeClr val="accent2">
                    <a:lumMod val="75000"/>
                  </a:schemeClr>
                </a:solidFill>
              </a:rPr>
              <a:t>pós-natal</a:t>
            </a:r>
          </a:p>
          <a:p>
            <a:pPr marL="0" indent="0" defTabSz="914126"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pt-BR" sz="3200" dirty="0"/>
          </a:p>
          <a:p>
            <a:pPr marL="228531" indent="-228531" defTabSz="914126" fontAlgn="auto">
              <a:spcAft>
                <a:spcPts val="0"/>
              </a:spcAft>
              <a:defRPr/>
            </a:pPr>
            <a:endParaRPr lang="pt-BR" sz="3200" dirty="0"/>
          </a:p>
        </p:txBody>
      </p:sp>
    </p:spTree>
  </p:cSld>
  <p:clrMapOvr>
    <a:masterClrMapping/>
  </p:clrMapOvr>
  <p:transition spd="med">
    <p:fad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9163" y="552450"/>
            <a:ext cx="10350500" cy="2735263"/>
          </a:xfrm>
        </p:spPr>
        <p:txBody>
          <a:bodyPr/>
          <a:lstStyle/>
          <a:p>
            <a:pPr defTabSz="914126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b="1" dirty="0">
                <a:solidFill>
                  <a:srgbClr val="7030A0"/>
                </a:solidFill>
              </a:rPr>
              <a:t>Curva</a:t>
            </a:r>
            <a:r>
              <a:rPr lang="pt-BR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pt-BR" b="1" u="sng" dirty="0">
                <a:solidFill>
                  <a:schemeClr val="accent2">
                    <a:lumMod val="75000"/>
                  </a:schemeClr>
                </a:solidFill>
              </a:rPr>
              <a:t>padrão</a:t>
            </a:r>
            <a:r>
              <a:rPr lang="pt-BR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pt-BR" b="1" dirty="0">
                <a:solidFill>
                  <a:srgbClr val="7030A0"/>
                </a:solidFill>
              </a:rPr>
              <a:t>de crescimento </a:t>
            </a:r>
            <a:r>
              <a:rPr lang="pt-BR" b="1" u="sng" dirty="0">
                <a:solidFill>
                  <a:schemeClr val="accent2">
                    <a:lumMod val="75000"/>
                  </a:schemeClr>
                </a:solidFill>
              </a:rPr>
              <a:t>pós-natal</a:t>
            </a:r>
            <a:r>
              <a:rPr lang="pt-BR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pt-BR" b="1" dirty="0">
                <a:solidFill>
                  <a:srgbClr val="7030A0"/>
                </a:solidFill>
              </a:rPr>
              <a:t>do prematuro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19163" y="4149725"/>
            <a:ext cx="10350500" cy="1366838"/>
          </a:xfrm>
        </p:spPr>
        <p:txBody>
          <a:bodyPr/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5398" dirty="0" err="1">
                <a:solidFill>
                  <a:srgbClr val="C00000"/>
                </a:solidFill>
              </a:rPr>
              <a:t>Intergrowth</a:t>
            </a:r>
            <a:r>
              <a:rPr lang="pt-BR" sz="5398" dirty="0">
                <a:solidFill>
                  <a:srgbClr val="C00000"/>
                </a:solidFill>
              </a:rPr>
              <a:t> 21 (2014/2016)</a:t>
            </a:r>
          </a:p>
        </p:txBody>
      </p:sp>
    </p:spTree>
  </p:cSld>
  <p:clrMapOvr>
    <a:masterClrMapping/>
  </p:clrMapOvr>
  <p:transition spd="med"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81075" y="241300"/>
            <a:ext cx="10361613" cy="866775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 err="1">
                <a:solidFill>
                  <a:srgbClr val="1B16F6"/>
                </a:solidFill>
              </a:rPr>
              <a:t>Intergrowth</a:t>
            </a:r>
            <a:r>
              <a:rPr lang="pt-BR" sz="4399" b="1" dirty="0">
                <a:solidFill>
                  <a:srgbClr val="1B16F6"/>
                </a:solidFill>
              </a:rPr>
              <a:t> 21 </a:t>
            </a:r>
            <a:endParaRPr lang="pt-BR" sz="4399" dirty="0">
              <a:solidFill>
                <a:srgbClr val="1B16F6"/>
              </a:solidFill>
            </a:endParaRPr>
          </a:p>
        </p:txBody>
      </p:sp>
      <p:pic>
        <p:nvPicPr>
          <p:cNvPr id="69635" name="Espaço Reservado para Conteúdo 8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2457450"/>
            <a:ext cx="5180013" cy="3094038"/>
          </a:xfrm>
        </p:spPr>
      </p:pic>
      <p:sp>
        <p:nvSpPr>
          <p:cNvPr id="10" name="Espaço Reservado para Conteúdo 9"/>
          <p:cNvSpPr>
            <a:spLocks noGrp="1"/>
          </p:cNvSpPr>
          <p:nvPr>
            <p:ph sz="half" idx="2"/>
          </p:nvPr>
        </p:nvSpPr>
        <p:spPr>
          <a:xfrm>
            <a:off x="6170613" y="1828800"/>
            <a:ext cx="5180012" cy="4351338"/>
          </a:xfrm>
        </p:spPr>
        <p:txBody>
          <a:bodyPr>
            <a:normAutofit fontScale="92500"/>
          </a:bodyPr>
          <a:lstStyle/>
          <a:p>
            <a:pPr marL="0" indent="0" algn="just" defTabSz="914126" fontAlgn="auto">
              <a:lnSpc>
                <a:spcPct val="11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399" dirty="0"/>
              <a:t>“Os </a:t>
            </a:r>
            <a:r>
              <a:rPr lang="pt-BR" sz="2399" dirty="0">
                <a:solidFill>
                  <a:srgbClr val="FF0000"/>
                </a:solidFill>
              </a:rPr>
              <a:t>RNPT </a:t>
            </a:r>
            <a:r>
              <a:rPr lang="pt-BR" sz="2399" dirty="0"/>
              <a:t>poderão ser acompanhados com as curvas de crescimento </a:t>
            </a:r>
            <a:r>
              <a:rPr lang="pt-BR" sz="2399" dirty="0">
                <a:solidFill>
                  <a:srgbClr val="FF0000"/>
                </a:solidFill>
              </a:rPr>
              <a:t>pós-natal</a:t>
            </a:r>
            <a:r>
              <a:rPr lang="pt-BR" sz="2399" dirty="0"/>
              <a:t> do </a:t>
            </a:r>
            <a:r>
              <a:rPr lang="pt-BR" sz="2399" i="1" dirty="0" err="1"/>
              <a:t>Intergrowth</a:t>
            </a:r>
            <a:r>
              <a:rPr lang="pt-BR" sz="2399" dirty="0"/>
              <a:t>.”</a:t>
            </a:r>
          </a:p>
          <a:p>
            <a:pPr marL="0" indent="0" algn="just" defTabSz="914126" fontAlgn="auto">
              <a:lnSpc>
                <a:spcPct val="11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pt-BR" sz="2399" dirty="0"/>
              <a:t>“Estas curvas são prescritivas, multiétnicas, utilizaram a melhor metodologia antropométrica e se ajustam perfeitamente às curvas da OMS. Devem ser utilizadas </a:t>
            </a:r>
            <a:r>
              <a:rPr lang="pt-BR" sz="2399" dirty="0">
                <a:solidFill>
                  <a:srgbClr val="FF0000"/>
                </a:solidFill>
              </a:rPr>
              <a:t>até 64 semanas </a:t>
            </a:r>
            <a:r>
              <a:rPr lang="pt-BR" sz="2399" dirty="0"/>
              <a:t>pós-concepcionais, quando o acompanhamento das crianças deve ser transferido para as curvas da OMS/Ministério da Saúde.” </a:t>
            </a:r>
          </a:p>
        </p:txBody>
      </p:sp>
      <p:pic>
        <p:nvPicPr>
          <p:cNvPr id="3" name="Imagem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925" y="1279525"/>
            <a:ext cx="3541713" cy="176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ector reto 6">
            <a:extLst>
              <a:ext uri="{FF2B5EF4-FFF2-40B4-BE49-F238E27FC236}"/>
            </a:extLst>
          </p:cNvPr>
          <p:cNvCxnSpPr/>
          <p:nvPr/>
        </p:nvCxnSpPr>
        <p:spPr>
          <a:xfrm>
            <a:off x="5086350" y="1916113"/>
            <a:ext cx="576263" cy="649287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2813" y="619125"/>
            <a:ext cx="10363200" cy="1595438"/>
          </a:xfrm>
        </p:spPr>
        <p:txBody>
          <a:bodyPr>
            <a:normAutofit fontScale="90000"/>
          </a:bodyPr>
          <a:lstStyle/>
          <a:p>
            <a:pPr algn="ctr" defTabSz="914126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4399" b="1" i="1" dirty="0">
                <a:solidFill>
                  <a:srgbClr val="1B16F6"/>
                </a:solidFill>
              </a:rPr>
              <a:t>International Fetal and Newborn Growth Consortium for the 21st Century</a:t>
            </a:r>
            <a:r>
              <a:rPr lang="en-US" sz="4399" b="1" i="1" dirty="0">
                <a:solidFill>
                  <a:srgbClr val="FFFF00"/>
                </a:solidFill>
              </a:rPr>
              <a:t/>
            </a:r>
            <a:br>
              <a:rPr lang="en-US" sz="4399" b="1" i="1" dirty="0">
                <a:solidFill>
                  <a:srgbClr val="FFFF00"/>
                </a:solidFill>
              </a:rPr>
            </a:br>
            <a:endParaRPr lang="pt-BR" sz="4399" dirty="0">
              <a:solidFill>
                <a:srgbClr val="FFFF00"/>
              </a:solidFill>
            </a:endParaRPr>
          </a:p>
        </p:txBody>
      </p:sp>
      <p:pic>
        <p:nvPicPr>
          <p:cNvPr id="4" name="Espaço Reservado para Conteúdo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550" y="1835150"/>
            <a:ext cx="6705600" cy="4340225"/>
          </a:xfrm>
        </p:spPr>
      </p:pic>
      <p:sp>
        <p:nvSpPr>
          <p:cNvPr id="5" name="CaixaDeTexto 4"/>
          <p:cNvSpPr txBox="1"/>
          <p:nvPr/>
        </p:nvSpPr>
        <p:spPr>
          <a:xfrm flipH="1">
            <a:off x="7389813" y="6016625"/>
            <a:ext cx="503555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7030A0"/>
                </a:solidFill>
                <a:latin typeface="+mn-lt"/>
              </a:rPr>
              <a:t>https://intergrowth21.tghn.org/</a:t>
            </a:r>
          </a:p>
        </p:txBody>
      </p:sp>
      <p:pic>
        <p:nvPicPr>
          <p:cNvPr id="70661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5627688"/>
            <a:ext cx="18764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5688" y="522288"/>
            <a:ext cx="10363200" cy="1595437"/>
          </a:xfrm>
        </p:spPr>
        <p:txBody>
          <a:bodyPr>
            <a:normAutofit fontScale="90000"/>
          </a:bodyPr>
          <a:lstStyle/>
          <a:p>
            <a:pPr algn="ctr" defTabSz="914126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4399" b="1" i="1" dirty="0">
                <a:solidFill>
                  <a:srgbClr val="1B16F6"/>
                </a:solidFill>
              </a:rPr>
              <a:t>International Fetal and Newborn Growth Consortium for the 21st Century</a:t>
            </a:r>
            <a:r>
              <a:rPr lang="en-US" sz="4399" b="1" i="1" dirty="0">
                <a:solidFill>
                  <a:srgbClr val="FFFF00"/>
                </a:solidFill>
              </a:rPr>
              <a:t/>
            </a:r>
            <a:br>
              <a:rPr lang="en-US" sz="4399" b="1" i="1" dirty="0">
                <a:solidFill>
                  <a:srgbClr val="FFFF00"/>
                </a:solidFill>
              </a:rPr>
            </a:br>
            <a:endParaRPr lang="pt-BR" sz="4399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 flipH="1">
            <a:off x="3862388" y="6238875"/>
            <a:ext cx="503555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rgbClr val="7030A0"/>
                </a:solidFill>
                <a:latin typeface="+mn-lt"/>
              </a:rPr>
              <a:t>https://intergrowth21.tghn.org/</a:t>
            </a:r>
          </a:p>
        </p:txBody>
      </p:sp>
      <p:pic>
        <p:nvPicPr>
          <p:cNvPr id="71684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63" y="1757363"/>
            <a:ext cx="6188075" cy="433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5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5745163"/>
            <a:ext cx="18764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6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0638" y="6092825"/>
            <a:ext cx="4905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61913"/>
            <a:ext cx="4759325" cy="6683375"/>
          </a:xfrm>
        </p:spPr>
      </p:pic>
      <p:pic>
        <p:nvPicPr>
          <p:cNvPr id="7270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61913"/>
            <a:ext cx="4757738" cy="670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eta para a direita 7"/>
          <p:cNvSpPr/>
          <p:nvPr/>
        </p:nvSpPr>
        <p:spPr>
          <a:xfrm>
            <a:off x="96838" y="5891213"/>
            <a:ext cx="1058862" cy="434975"/>
          </a:xfrm>
          <a:prstGeom prst="rightArrow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C00000"/>
                </a:solidFill>
              </a:rPr>
              <a:t>27 sem</a:t>
            </a:r>
          </a:p>
        </p:txBody>
      </p:sp>
      <p:sp>
        <p:nvSpPr>
          <p:cNvPr id="9" name="Elipse 8"/>
          <p:cNvSpPr/>
          <p:nvPr/>
        </p:nvSpPr>
        <p:spPr>
          <a:xfrm>
            <a:off x="2205038" y="436563"/>
            <a:ext cx="711200" cy="231775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399"/>
          </a:p>
        </p:txBody>
      </p:sp>
      <p:sp>
        <p:nvSpPr>
          <p:cNvPr id="10" name="Seta para a direita 9"/>
          <p:cNvSpPr/>
          <p:nvPr/>
        </p:nvSpPr>
        <p:spPr>
          <a:xfrm flipH="1">
            <a:off x="4835525" y="5949950"/>
            <a:ext cx="1182688" cy="434975"/>
          </a:xfrm>
          <a:prstGeom prst="rightArrow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C00000"/>
                </a:solidFill>
              </a:rPr>
              <a:t>64 sem</a:t>
            </a:r>
          </a:p>
        </p:txBody>
      </p:sp>
      <p:sp>
        <p:nvSpPr>
          <p:cNvPr id="11" name="Elipse 10"/>
          <p:cNvSpPr/>
          <p:nvPr/>
        </p:nvSpPr>
        <p:spPr>
          <a:xfrm>
            <a:off x="3641725" y="173038"/>
            <a:ext cx="884238" cy="322262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399"/>
          </a:p>
        </p:txBody>
      </p:sp>
      <p:pic>
        <p:nvPicPr>
          <p:cNvPr id="727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6440488"/>
            <a:ext cx="387667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938" y="6434138"/>
            <a:ext cx="3875087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4100" y="146050"/>
            <a:ext cx="10693400" cy="1077913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 – </a:t>
            </a:r>
            <a:r>
              <a:rPr lang="pt-BR" sz="4399" b="1" dirty="0" err="1">
                <a:solidFill>
                  <a:srgbClr val="7030A0"/>
                </a:solidFill>
              </a:rPr>
              <a:t>Intergrowth</a:t>
            </a:r>
            <a:r>
              <a:rPr lang="pt-BR" sz="4399" b="1" dirty="0">
                <a:solidFill>
                  <a:srgbClr val="7030A0"/>
                </a:solidFill>
              </a:rPr>
              <a:t> 21</a:t>
            </a:r>
            <a:endParaRPr lang="pt-BR" sz="4399" dirty="0">
              <a:solidFill>
                <a:srgbClr val="7030A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1054100" y="1868488"/>
            <a:ext cx="10361613" cy="4530725"/>
          </a:xfrm>
        </p:spPr>
        <p:txBody>
          <a:bodyPr/>
          <a:lstStyle/>
          <a:p>
            <a:pPr marL="228531" indent="-228531" defTabSz="914126"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3200" dirty="0"/>
              <a:t>Curva padrão, </a:t>
            </a:r>
            <a:r>
              <a:rPr lang="pt-BR" sz="3200" dirty="0">
                <a:solidFill>
                  <a:schemeClr val="accent2">
                    <a:lumMod val="75000"/>
                  </a:schemeClr>
                </a:solidFill>
              </a:rPr>
              <a:t>longitudinal</a:t>
            </a:r>
            <a:r>
              <a:rPr lang="pt-BR" sz="3200" dirty="0"/>
              <a:t>, </a:t>
            </a:r>
            <a:r>
              <a:rPr lang="pt-BR" sz="3200" dirty="0">
                <a:solidFill>
                  <a:schemeClr val="accent2">
                    <a:lumMod val="75000"/>
                  </a:schemeClr>
                </a:solidFill>
              </a:rPr>
              <a:t>pós-natal</a:t>
            </a:r>
          </a:p>
          <a:p>
            <a:pPr marL="228531" indent="-228531" defTabSz="914126"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3200" dirty="0"/>
              <a:t>Estudo </a:t>
            </a:r>
            <a:r>
              <a:rPr lang="pt-BR" sz="3200" dirty="0">
                <a:solidFill>
                  <a:schemeClr val="accent2">
                    <a:lumMod val="75000"/>
                  </a:schemeClr>
                </a:solidFill>
              </a:rPr>
              <a:t>multicêntrico</a:t>
            </a:r>
            <a:r>
              <a:rPr lang="pt-BR" sz="3200" dirty="0"/>
              <a:t>, </a:t>
            </a:r>
            <a:r>
              <a:rPr lang="pt-BR" sz="3200" dirty="0">
                <a:solidFill>
                  <a:schemeClr val="accent2">
                    <a:lumMod val="75000"/>
                  </a:schemeClr>
                </a:solidFill>
              </a:rPr>
              <a:t>populacional</a:t>
            </a:r>
          </a:p>
          <a:p>
            <a:pPr marL="228531" indent="-228531" defTabSz="914126"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3200" dirty="0"/>
              <a:t>A partir de 27 semanas</a:t>
            </a:r>
          </a:p>
          <a:p>
            <a:pPr marL="228531" indent="-228531" defTabSz="914126"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3200" dirty="0"/>
              <a:t>Idade gestacional a partir de ultrassonografia precoce</a:t>
            </a:r>
          </a:p>
          <a:p>
            <a:pPr marL="228531" indent="-228531" defTabSz="914126"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3200" dirty="0"/>
              <a:t>Medidas antropométricas com técnica padronizada, com instrumentos adequados e calibrados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5718175" y="5954713"/>
            <a:ext cx="6029325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399" b="1" dirty="0">
                <a:solidFill>
                  <a:srgbClr val="7030A0"/>
                </a:solidFill>
                <a:latin typeface="+mn-lt"/>
              </a:rPr>
              <a:t>INTERGROWTH-21st Project. </a:t>
            </a:r>
            <a:r>
              <a:rPr lang="en-US" sz="2399" b="1" i="1" dirty="0">
                <a:solidFill>
                  <a:srgbClr val="7030A0"/>
                </a:solidFill>
                <a:latin typeface="+mn-lt"/>
              </a:rPr>
              <a:t>The Lancet</a:t>
            </a:r>
            <a:r>
              <a:rPr lang="en-US" sz="2399" b="1" dirty="0">
                <a:solidFill>
                  <a:srgbClr val="7030A0"/>
                </a:solidFill>
                <a:latin typeface="+mn-lt"/>
              </a:rPr>
              <a:t>, 2014</a:t>
            </a:r>
            <a:endParaRPr lang="pt-BR" sz="2399" b="1" dirty="0">
              <a:solidFill>
                <a:srgbClr val="7030A0"/>
              </a:solidFill>
              <a:latin typeface="+mn-lt"/>
            </a:endParaRPr>
          </a:p>
        </p:txBody>
      </p:sp>
    </p:spTree>
  </p:cSld>
  <p:clrMapOvr>
    <a:masterClrMapping/>
  </p:clrMapOvr>
  <p:transition spd="med">
    <p:fad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16013" y="355600"/>
            <a:ext cx="10693400" cy="887413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 – </a:t>
            </a:r>
            <a:r>
              <a:rPr lang="pt-BR" sz="4399" b="1" dirty="0" err="1">
                <a:solidFill>
                  <a:srgbClr val="7030A0"/>
                </a:solidFill>
              </a:rPr>
              <a:t>Intergrowth</a:t>
            </a:r>
            <a:r>
              <a:rPr lang="pt-BR" sz="4399" b="1" dirty="0">
                <a:solidFill>
                  <a:srgbClr val="7030A0"/>
                </a:solidFill>
              </a:rPr>
              <a:t> 21</a:t>
            </a:r>
            <a:endParaRPr lang="pt-BR" sz="4399" dirty="0">
              <a:solidFill>
                <a:srgbClr val="7030A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1314450" y="1243013"/>
            <a:ext cx="9559925" cy="4899025"/>
          </a:xfrm>
        </p:spPr>
        <p:txBody>
          <a:bodyPr>
            <a:noAutofit/>
          </a:bodyPr>
          <a:lstStyle/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sz="2799" dirty="0"/>
              <a:t>Fatores de inclusão:</a:t>
            </a:r>
          </a:p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799" dirty="0"/>
              <a:t>RN único</a:t>
            </a:r>
          </a:p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799" dirty="0"/>
              <a:t>Mães saudáveis, pré-natal iniciado antes de 14 semanas</a:t>
            </a:r>
          </a:p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799" dirty="0"/>
              <a:t>Método de medidas padronizadas e periodicamente revisadas.</a:t>
            </a:r>
          </a:p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799" dirty="0"/>
              <a:t>Submetidos às </a:t>
            </a:r>
            <a:r>
              <a:rPr lang="pt-BR" sz="2799" dirty="0">
                <a:solidFill>
                  <a:schemeClr val="accent2">
                    <a:lumMod val="75000"/>
                  </a:schemeClr>
                </a:solidFill>
              </a:rPr>
              <a:t>práticas recomendadas de cuidado neonatal </a:t>
            </a:r>
            <a:r>
              <a:rPr lang="pt-BR" sz="2799" dirty="0"/>
              <a:t>(</a:t>
            </a:r>
            <a:r>
              <a:rPr lang="pt-BR" sz="2799" dirty="0" err="1"/>
              <a:t>Standardization</a:t>
            </a:r>
            <a:r>
              <a:rPr lang="pt-BR" sz="2799" dirty="0"/>
              <a:t> </a:t>
            </a:r>
            <a:r>
              <a:rPr lang="pt-BR" sz="2799" dirty="0" err="1"/>
              <a:t>of</a:t>
            </a:r>
            <a:r>
              <a:rPr lang="pt-BR" sz="2799" dirty="0"/>
              <a:t> Neonatal </a:t>
            </a:r>
            <a:r>
              <a:rPr lang="pt-BR" sz="2799" dirty="0" err="1"/>
              <a:t>Clinical</a:t>
            </a:r>
            <a:r>
              <a:rPr lang="pt-BR" sz="2799" dirty="0"/>
              <a:t> </a:t>
            </a:r>
            <a:r>
              <a:rPr lang="pt-BR" sz="2799" dirty="0" err="1"/>
              <a:t>Practice</a:t>
            </a:r>
            <a:r>
              <a:rPr lang="pt-BR" sz="2799" dirty="0"/>
              <a:t> - BJOG, 2013) </a:t>
            </a:r>
          </a:p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799" dirty="0"/>
              <a:t>Submetidos às </a:t>
            </a:r>
            <a:r>
              <a:rPr lang="pt-BR" sz="2799" dirty="0">
                <a:solidFill>
                  <a:schemeClr val="accent2">
                    <a:lumMod val="75000"/>
                  </a:schemeClr>
                </a:solidFill>
              </a:rPr>
              <a:t>práticas recomendadas de alimentação e nutrição</a:t>
            </a:r>
            <a:r>
              <a:rPr lang="pt-BR" sz="2799" dirty="0">
                <a:solidFill>
                  <a:srgbClr val="C00000"/>
                </a:solidFill>
              </a:rPr>
              <a:t> </a:t>
            </a:r>
            <a:r>
              <a:rPr lang="pt-BR" sz="2799" dirty="0"/>
              <a:t>(Sociedade Europeia de Pediatria, </a:t>
            </a:r>
            <a:r>
              <a:rPr lang="pt-BR" sz="2799" dirty="0" err="1"/>
              <a:t>Gastroenterologia</a:t>
            </a:r>
            <a:r>
              <a:rPr lang="pt-BR" sz="2799" dirty="0"/>
              <a:t>, Hepatologia e Nutrição)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5737225" y="6142038"/>
            <a:ext cx="609917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399" b="1" dirty="0">
                <a:solidFill>
                  <a:srgbClr val="7030A0"/>
                </a:solidFill>
                <a:latin typeface="+mn-lt"/>
              </a:rPr>
              <a:t>INTERGROWTH-21 </a:t>
            </a:r>
            <a:r>
              <a:rPr lang="en-US" sz="2399" b="1" dirty="0" err="1">
                <a:solidFill>
                  <a:srgbClr val="7030A0"/>
                </a:solidFill>
                <a:latin typeface="+mn-lt"/>
              </a:rPr>
              <a:t>st</a:t>
            </a:r>
            <a:r>
              <a:rPr lang="en-US" sz="2399" b="1" dirty="0">
                <a:solidFill>
                  <a:srgbClr val="7030A0"/>
                </a:solidFill>
                <a:latin typeface="+mn-lt"/>
              </a:rPr>
              <a:t> Project. </a:t>
            </a:r>
            <a:r>
              <a:rPr lang="en-US" sz="2399" b="1" i="1" dirty="0">
                <a:solidFill>
                  <a:srgbClr val="7030A0"/>
                </a:solidFill>
                <a:latin typeface="+mn-lt"/>
              </a:rPr>
              <a:t>The Lancet</a:t>
            </a:r>
            <a:r>
              <a:rPr lang="en-US" sz="2399" b="1" dirty="0">
                <a:solidFill>
                  <a:srgbClr val="7030A0"/>
                </a:solidFill>
                <a:latin typeface="+mn-lt"/>
              </a:rPr>
              <a:t>, 2014</a:t>
            </a:r>
            <a:endParaRPr lang="pt-BR" sz="2399" b="1" dirty="0">
              <a:solidFill>
                <a:srgbClr val="7030A0"/>
              </a:solidFill>
              <a:latin typeface="+mn-lt"/>
            </a:endParaRPr>
          </a:p>
        </p:txBody>
      </p:sp>
    </p:spTree>
  </p:cSld>
  <p:clrMapOvr>
    <a:masterClrMapping/>
  </p:clrMapOvr>
  <p:transition spd="med">
    <p:fad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1863" y="333375"/>
            <a:ext cx="10637837" cy="1017588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1B16F6"/>
                </a:solidFill>
              </a:rPr>
              <a:t>Curvas de crescimento – </a:t>
            </a:r>
            <a:r>
              <a:rPr lang="pt-BR" sz="4399" b="1" dirty="0" err="1">
                <a:solidFill>
                  <a:srgbClr val="1B16F6"/>
                </a:solidFill>
              </a:rPr>
              <a:t>Intergrowth</a:t>
            </a:r>
            <a:r>
              <a:rPr lang="pt-BR" sz="4399" b="1" dirty="0">
                <a:solidFill>
                  <a:srgbClr val="1B16F6"/>
                </a:solidFill>
              </a:rPr>
              <a:t> 21</a:t>
            </a:r>
            <a:endParaRPr lang="pt-BR" sz="4399" dirty="0">
              <a:solidFill>
                <a:srgbClr val="1B16F6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sz="3200" dirty="0"/>
              <a:t>Principais</a:t>
            </a:r>
            <a:r>
              <a:rPr lang="pt-BR" sz="3200" dirty="0">
                <a:solidFill>
                  <a:srgbClr val="FF0000"/>
                </a:solidFill>
              </a:rPr>
              <a:t> </a:t>
            </a:r>
            <a:r>
              <a:rPr lang="pt-BR" sz="3200" dirty="0" err="1">
                <a:solidFill>
                  <a:srgbClr val="FF0000"/>
                </a:solidFill>
              </a:rPr>
              <a:t>limitacões</a:t>
            </a:r>
            <a:r>
              <a:rPr lang="pt-BR" sz="3200" dirty="0">
                <a:solidFill>
                  <a:srgbClr val="FF0000"/>
                </a:solidFill>
              </a:rPr>
              <a:t> </a:t>
            </a:r>
            <a:r>
              <a:rPr lang="pt-BR" sz="3200" dirty="0"/>
              <a:t>da curva de crescimento pós-natal padrão de prematuros do </a:t>
            </a:r>
            <a:r>
              <a:rPr lang="pt-BR" sz="3200" dirty="0" err="1"/>
              <a:t>Intergrowth</a:t>
            </a:r>
            <a:r>
              <a:rPr lang="pt-BR" sz="3200" dirty="0"/>
              <a:t> (2015): </a:t>
            </a:r>
          </a:p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3200" dirty="0"/>
              <a:t>Baixo número de prematuros, principalmente abaixo de 33 semanas</a:t>
            </a:r>
          </a:p>
          <a:p>
            <a:pPr marL="228531" indent="-228531" defTabSz="914126" fontAlgn="auto">
              <a:lnSpc>
                <a:spcPct val="10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3200" dirty="0"/>
              <a:t>Início da curva em 27 semanas</a:t>
            </a:r>
          </a:p>
        </p:txBody>
      </p:sp>
    </p:spTree>
  </p:cSld>
  <p:clrMapOvr>
    <a:masterClrMapping/>
  </p:clrMapOvr>
  <p:transition spd="med">
    <p:fad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12913" y="115888"/>
            <a:ext cx="8990012" cy="928687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Curvas de crescimento – </a:t>
            </a:r>
            <a:r>
              <a:rPr lang="pt-BR" sz="4399" b="1" dirty="0" err="1">
                <a:solidFill>
                  <a:srgbClr val="7030A0"/>
                </a:solidFill>
              </a:rPr>
              <a:t>Intergrowth</a:t>
            </a:r>
            <a:r>
              <a:rPr lang="pt-BR" sz="4399" b="1" dirty="0">
                <a:solidFill>
                  <a:srgbClr val="7030A0"/>
                </a:solidFill>
              </a:rPr>
              <a:t> 21</a:t>
            </a:r>
            <a:endParaRPr lang="pt-BR" sz="4399" dirty="0">
              <a:solidFill>
                <a:srgbClr val="7030A0"/>
              </a:solidFill>
            </a:endParaRPr>
          </a:p>
        </p:txBody>
      </p:sp>
      <p:pic>
        <p:nvPicPr>
          <p:cNvPr id="76803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" y="2795588"/>
            <a:ext cx="5614988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ta para a esquerda e para cima 6"/>
          <p:cNvSpPr/>
          <p:nvPr/>
        </p:nvSpPr>
        <p:spPr>
          <a:xfrm flipH="1" flipV="1">
            <a:off x="2613025" y="1606550"/>
            <a:ext cx="2165350" cy="1049338"/>
          </a:xfrm>
          <a:prstGeom prst="leftUpArrow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399"/>
          </a:p>
        </p:txBody>
      </p:sp>
      <p:sp>
        <p:nvSpPr>
          <p:cNvPr id="9" name="CaixaDeTexto 8"/>
          <p:cNvSpPr txBox="1"/>
          <p:nvPr/>
        </p:nvSpPr>
        <p:spPr>
          <a:xfrm>
            <a:off x="1557338" y="6148388"/>
            <a:ext cx="1873250" cy="4603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Lancet, 2016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483350" y="3286125"/>
            <a:ext cx="4324350" cy="3044825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latin typeface="+mn-lt"/>
              </a:rPr>
              <a:t>A amostra original foi suplementada com a inclusão de </a:t>
            </a:r>
            <a:r>
              <a:rPr lang="pt-BR" sz="2399" b="1" dirty="0" err="1">
                <a:latin typeface="+mn-lt"/>
              </a:rPr>
              <a:t>RNs</a:t>
            </a:r>
            <a:r>
              <a:rPr lang="pt-BR" sz="2399" b="1" dirty="0">
                <a:latin typeface="+mn-lt"/>
              </a:rPr>
              <a:t> de mães com fatores de risco para restrição do crescimento fetal, exceto tabagismo, morbidade grave e obesidade severa.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dirty="0">
                <a:solidFill>
                  <a:srgbClr val="C00000"/>
                </a:solidFill>
                <a:latin typeface="+mn-lt"/>
              </a:rPr>
              <a:t>PT: 221 (2014) </a:t>
            </a:r>
            <a:r>
              <a:rPr lang="pt-BR" sz="2399" dirty="0">
                <a:solidFill>
                  <a:srgbClr val="C00000"/>
                </a:solidFill>
                <a:latin typeface="+mn-lt"/>
                <a:sym typeface="Wingdings" panose="05000000000000000000" pitchFamily="2" charset="2"/>
              </a:rPr>
              <a:t> 408 (2016)</a:t>
            </a:r>
            <a:endParaRPr lang="pt-BR" sz="2399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76807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888" y="1106488"/>
            <a:ext cx="6564312" cy="142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9848850" y="2578100"/>
            <a:ext cx="1917700" cy="4619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99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Lancet, 2015</a:t>
            </a:r>
          </a:p>
        </p:txBody>
      </p:sp>
    </p:spTree>
  </p:cSld>
  <p:clrMapOvr>
    <a:masterClrMapping/>
  </p:clrMapOvr>
  <p:transition spd="med">
    <p:fad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888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lipse 4"/>
          <p:cNvSpPr/>
          <p:nvPr/>
        </p:nvSpPr>
        <p:spPr>
          <a:xfrm>
            <a:off x="2062163" y="188913"/>
            <a:ext cx="3525837" cy="49688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399"/>
          </a:p>
        </p:txBody>
      </p:sp>
      <p:sp>
        <p:nvSpPr>
          <p:cNvPr id="6" name="Caixa de Texto 2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5005388" y="2708275"/>
            <a:ext cx="6345237" cy="492125"/>
          </a:xfrm>
          <a:prstGeom prst="rect">
            <a:avLst/>
          </a:prstGeom>
          <a:solidFill>
            <a:srgbClr val="FFFFFF"/>
          </a:solidFill>
          <a:ln w="12700" cap="rnd" cmpd="dbl">
            <a:solidFill>
              <a:srgbClr val="FF0000"/>
            </a:solidFill>
            <a:bevel/>
            <a:headEnd/>
            <a:tailEnd/>
          </a:ln>
        </p:spPr>
        <p:txBody>
          <a:bodyPr/>
          <a:lstStyle/>
          <a:p>
            <a:pPr eaLnBrk="1" fontAlgn="auto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rgbClr val="990099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http://intergrowth21.ndog.ox.ac.uk/pt/ManualEntry</a:t>
            </a:r>
            <a:endParaRPr lang="pt-BR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79705" eaLnBrk="1" fontAlgn="auto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</p:cSld>
  <p:clrMapOvr>
    <a:masterClrMapping/>
  </p:clrMapOvr>
  <p:transition spd="med">
    <p:fad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20750" y="404813"/>
            <a:ext cx="10361613" cy="1268412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3199" b="1" dirty="0">
                <a:solidFill>
                  <a:srgbClr val="1B16F6"/>
                </a:solidFill>
              </a:rPr>
              <a:t>Acompanhamento do crescimento pós natal: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defTabSz="914126" fontAlgn="auto">
              <a:spcAft>
                <a:spcPts val="0"/>
              </a:spcAft>
              <a:buClr>
                <a:srgbClr val="C00000"/>
              </a:buClr>
              <a:buFont typeface="Wingdings 2" panose="05020102010507070707" pitchFamily="18" charset="2"/>
              <a:buNone/>
              <a:defRPr/>
            </a:pPr>
            <a:r>
              <a:rPr lang="pt-BR" sz="3200" dirty="0">
                <a:solidFill>
                  <a:srgbClr val="00B0F0"/>
                </a:solidFill>
              </a:rPr>
              <a:t>Diagnóstico de </a:t>
            </a:r>
            <a:r>
              <a:rPr lang="pt-BR" sz="3200" u="sng" dirty="0">
                <a:solidFill>
                  <a:srgbClr val="00B0F0"/>
                </a:solidFill>
              </a:rPr>
              <a:t>Risco Nutricional</a:t>
            </a:r>
            <a:r>
              <a:rPr lang="pt-BR" sz="3200" dirty="0">
                <a:solidFill>
                  <a:srgbClr val="00B0F0"/>
                </a:solidFill>
              </a:rPr>
              <a:t> (Peso, Comprimento ou PC)</a:t>
            </a:r>
          </a:p>
          <a:p>
            <a:pPr marL="228531" indent="-228531" defTabSz="914126"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3200" dirty="0">
                <a:solidFill>
                  <a:srgbClr val="FF9900"/>
                </a:solidFill>
              </a:rPr>
              <a:t>Falha de crescimento: 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C00000"/>
              </a:buClr>
              <a:defRPr/>
            </a:pPr>
            <a:r>
              <a:rPr lang="pt-BR" sz="3200" dirty="0"/>
              <a:t>Abaixo do percentil 5% na curva de crescimento pós-natal</a:t>
            </a:r>
          </a:p>
          <a:p>
            <a:pPr marL="228531" indent="-228531" defTabSz="914126"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3200" dirty="0">
                <a:solidFill>
                  <a:srgbClr val="FF9900"/>
                </a:solidFill>
              </a:rPr>
              <a:t>Retardo de crescimento extrauterino: </a:t>
            </a:r>
          </a:p>
          <a:p>
            <a:pPr marL="228531" indent="-228531" defTabSz="914126" fontAlgn="auto">
              <a:spcAft>
                <a:spcPts val="0"/>
              </a:spcAft>
              <a:buClr>
                <a:srgbClr val="C00000"/>
              </a:buClr>
              <a:defRPr/>
            </a:pPr>
            <a:r>
              <a:rPr lang="pt-BR" sz="3200" dirty="0" err="1"/>
              <a:t>Escore-Z</a:t>
            </a:r>
            <a:r>
              <a:rPr lang="pt-BR" sz="3200" dirty="0"/>
              <a:t> fora da faixa de normalidade, ou seja, ≤ -2. </a:t>
            </a:r>
            <a:endParaRPr lang="pt-BR" sz="3200" dirty="0">
              <a:cs typeface="Calibri" panose="020F0502020204030204" pitchFamily="34" charset="0"/>
            </a:endParaRPr>
          </a:p>
          <a:p>
            <a:pPr marL="228531" indent="-228531" defTabSz="914126" fontAlgn="auto">
              <a:spcAft>
                <a:spcPts val="0"/>
              </a:spcAft>
              <a:buClr>
                <a:srgbClr val="C00000"/>
              </a:buClr>
              <a:defRPr/>
            </a:pPr>
            <a:r>
              <a:rPr lang="pt-BR" sz="3200" i="1" dirty="0"/>
              <a:t>Catch </a:t>
            </a:r>
            <a:r>
              <a:rPr lang="pt-BR" sz="3200" i="1" dirty="0" err="1"/>
              <a:t>down</a:t>
            </a:r>
            <a:r>
              <a:rPr lang="pt-BR" sz="3200" dirty="0"/>
              <a:t>: diminuição </a:t>
            </a:r>
            <a:r>
              <a:rPr lang="pt-BR" sz="3200" dirty="0">
                <a:cs typeface="Calibri" panose="020F0502020204030204" pitchFamily="34" charset="0"/>
              </a:rPr>
              <a:t>≥ </a:t>
            </a:r>
            <a:r>
              <a:rPr lang="pt-BR" sz="3200" dirty="0"/>
              <a:t>0,67</a:t>
            </a:r>
            <a:r>
              <a:rPr lang="pt-BR" sz="3200" dirty="0">
                <a:solidFill>
                  <a:srgbClr val="FF9900"/>
                </a:solidFill>
              </a:rPr>
              <a:t> </a:t>
            </a:r>
            <a:r>
              <a:rPr lang="pt-BR" sz="3200" dirty="0"/>
              <a:t>entre dois escores-z consecutivos na 36ª semana.</a:t>
            </a:r>
          </a:p>
        </p:txBody>
      </p:sp>
    </p:spTree>
  </p:cSld>
  <p:clrMapOvr>
    <a:masterClrMapping/>
  </p:clrMapOvr>
  <p:transition spd="med">
    <p:fad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881063" y="512763"/>
            <a:ext cx="10361612" cy="1155700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3199" b="1" dirty="0">
                <a:solidFill>
                  <a:srgbClr val="1B16F6"/>
                </a:solidFill>
              </a:rPr>
              <a:t>Acompanhamento do crescimento pós natal: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Clr>
                <a:srgbClr val="C00000"/>
              </a:buClr>
              <a:buFont typeface="Wingdings 2" panose="05020102010507070707" pitchFamily="18" charset="2"/>
              <a:buNone/>
            </a:pPr>
            <a:r>
              <a:rPr lang="pt-BR" altLang="pt-BR" sz="3200" u="sng" smtClean="0">
                <a:solidFill>
                  <a:srgbClr val="00B0F0"/>
                </a:solidFill>
              </a:rPr>
              <a:t>Metas</a:t>
            </a:r>
            <a:r>
              <a:rPr lang="pt-BR" altLang="pt-BR" sz="3200" smtClean="0">
                <a:solidFill>
                  <a:srgbClr val="00B0F0"/>
                </a:solidFill>
              </a:rPr>
              <a:t> para o crescimento pós natal: </a:t>
            </a:r>
          </a:p>
          <a:p>
            <a:pPr marL="0" indent="0">
              <a:buClr>
                <a:srgbClr val="9DC3E6"/>
              </a:buClr>
              <a:buFont typeface="Wingdings" panose="05000000000000000000" pitchFamily="2" charset="2"/>
              <a:buChar char="ü"/>
            </a:pPr>
            <a:r>
              <a:rPr lang="pt-BR" altLang="pt-BR" sz="3200" smtClean="0">
                <a:solidFill>
                  <a:srgbClr val="FF9900"/>
                </a:solidFill>
              </a:rPr>
              <a:t>Evitar que o RN esteja em </a:t>
            </a:r>
            <a:r>
              <a:rPr lang="pt-BR" altLang="pt-BR" sz="3200" i="1" smtClean="0">
                <a:solidFill>
                  <a:srgbClr val="FF9900"/>
                </a:solidFill>
              </a:rPr>
              <a:t>catch-down</a:t>
            </a:r>
            <a:r>
              <a:rPr lang="pt-BR" altLang="pt-BR" sz="3200" smtClean="0">
                <a:solidFill>
                  <a:srgbClr val="FF9900"/>
                </a:solidFill>
              </a:rPr>
              <a:t> na 36ª semana de IGPC </a:t>
            </a:r>
            <a:r>
              <a:rPr lang="pt-BR" altLang="pt-BR" sz="3200" smtClean="0"/>
              <a:t>(em relação ao peso de nascimento) </a:t>
            </a:r>
            <a:r>
              <a:rPr lang="pt-BR" altLang="pt-BR" sz="3200" smtClean="0">
                <a:latin typeface="Tahoma" panose="020B0604030504040204" pitchFamily="34" charset="0"/>
                <a:cs typeface="Tahoma" panose="020B0604030504040204" pitchFamily="34" charset="0"/>
              </a:rPr>
              <a:t>→</a:t>
            </a:r>
            <a:r>
              <a:rPr lang="pt-BR" altLang="pt-BR" sz="3200" smtClean="0"/>
              <a:t> marcador de grave déficit nutricional </a:t>
            </a:r>
          </a:p>
          <a:p>
            <a:pPr marL="0" indent="0">
              <a:buClr>
                <a:srgbClr val="9DC3E6"/>
              </a:buClr>
              <a:buFont typeface="Wingdings" panose="05000000000000000000" pitchFamily="2" charset="2"/>
              <a:buChar char="ü"/>
            </a:pPr>
            <a:r>
              <a:rPr lang="pt-BR" altLang="pt-BR" sz="3200" smtClean="0">
                <a:solidFill>
                  <a:srgbClr val="FF9900"/>
                </a:solidFill>
              </a:rPr>
              <a:t>Manter escore-z para Peso, Comprimento e PC dentro da zona de normalidade </a:t>
            </a:r>
            <a:r>
              <a:rPr lang="pt-BR" altLang="pt-BR" sz="3200" smtClean="0"/>
              <a:t>-2 ≤ </a:t>
            </a:r>
            <a:r>
              <a:rPr lang="pt-BR" altLang="pt-BR" sz="3200" smtClean="0">
                <a:solidFill>
                  <a:srgbClr val="FF9900"/>
                </a:solidFill>
              </a:rPr>
              <a:t>escore-z </a:t>
            </a:r>
            <a:r>
              <a:rPr lang="pt-BR" altLang="pt-BR" sz="3200" smtClean="0"/>
              <a:t>≤ +2 </a:t>
            </a:r>
          </a:p>
          <a:p>
            <a:pPr marL="0" indent="0">
              <a:buClr>
                <a:srgbClr val="9DC3E6"/>
              </a:buClr>
              <a:buFont typeface="Wingdings" panose="05000000000000000000" pitchFamily="2" charset="2"/>
              <a:buChar char="ü"/>
            </a:pPr>
            <a:r>
              <a:rPr lang="pt-BR" altLang="pt-BR" sz="3200" smtClean="0"/>
              <a:t> </a:t>
            </a:r>
            <a:r>
              <a:rPr lang="pt-BR" altLang="pt-BR" sz="3200" smtClean="0">
                <a:solidFill>
                  <a:srgbClr val="FF9900"/>
                </a:solidFill>
              </a:rPr>
              <a:t>Manter o canal de crescimento </a:t>
            </a:r>
            <a:r>
              <a:rPr lang="pt-BR" altLang="pt-BR" sz="3200" smtClean="0"/>
              <a:t>na curva de crescimento, de preferência pós-natal.</a:t>
            </a:r>
            <a:endParaRPr lang="pt-BR" altLang="pt-BR" sz="3200" smtClean="0">
              <a:solidFill>
                <a:srgbClr val="FF9900"/>
              </a:solidFill>
            </a:endParaRPr>
          </a:p>
          <a:p>
            <a:pPr marL="0" indent="0">
              <a:buClr>
                <a:srgbClr val="C00000"/>
              </a:buClr>
              <a:buFont typeface="Wingdings 2" panose="05020102010507070707" pitchFamily="18" charset="2"/>
              <a:buNone/>
            </a:pPr>
            <a:endParaRPr lang="pt-BR" altLang="pt-BR" sz="3200" smtClean="0"/>
          </a:p>
        </p:txBody>
      </p:sp>
      <p:pic>
        <p:nvPicPr>
          <p:cNvPr id="5" name="Imagem 4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40" y="352719"/>
            <a:ext cx="2619375" cy="174307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>
    <p:fad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Breve relato de caso 1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1701800"/>
            <a:ext cx="10360025" cy="4881563"/>
          </a:xfrm>
        </p:spPr>
        <p:txBody>
          <a:bodyPr>
            <a:normAutofit fontScale="92500" lnSpcReduction="20000"/>
          </a:bodyPr>
          <a:lstStyle/>
          <a:p>
            <a:pPr marL="228531" indent="-228531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RN masculino, IG 26 semanas, PN 750g, Est = 30 cm, PC = 23 cm. Parto cesáreo, </a:t>
            </a:r>
            <a:r>
              <a:rPr lang="pt-BR" sz="2799" dirty="0" err="1"/>
              <a:t>eclâmpsia</a:t>
            </a:r>
            <a:r>
              <a:rPr lang="pt-BR" sz="2799" dirty="0"/>
              <a:t>, </a:t>
            </a:r>
            <a:r>
              <a:rPr lang="pt-BR" sz="2799" dirty="0" err="1"/>
              <a:t>Apgar</a:t>
            </a:r>
            <a:r>
              <a:rPr lang="pt-BR" sz="2799" dirty="0"/>
              <a:t> 1-7. </a:t>
            </a:r>
          </a:p>
          <a:p>
            <a:pPr marL="228531" indent="-228531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 Diagnóstico de SDR, recebeu 1 dose de surfactante. Evoluiu com Displasia </a:t>
            </a:r>
            <a:r>
              <a:rPr lang="pt-BR" sz="2799" dirty="0" err="1"/>
              <a:t>broncopulmonar</a:t>
            </a:r>
            <a:r>
              <a:rPr lang="pt-BR" sz="2799" dirty="0"/>
              <a:t>. Permaneceu em VPM p/ 53 dias. </a:t>
            </a:r>
          </a:p>
          <a:p>
            <a:pPr marL="228531" indent="-228531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Com 28 semanas:   Peso = 755g  </a:t>
            </a:r>
          </a:p>
          <a:p>
            <a:pPr marL="228531" indent="-228531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Com 30semanas e 2 dias: Peso = 960 g, PC = 23 cm, Est = ???</a:t>
            </a:r>
          </a:p>
          <a:p>
            <a:pPr marL="228531" indent="-228531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Com 40 semanas (alta): Peso = 1930g, Est = ??, PC = 31 cm</a:t>
            </a:r>
          </a:p>
          <a:p>
            <a:pPr marL="0" indent="0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 2" panose="05020102010507070707" pitchFamily="18" charset="2"/>
              <a:buNone/>
              <a:defRPr/>
            </a:pPr>
            <a:endParaRPr lang="pt-BR" sz="2799" dirty="0"/>
          </a:p>
          <a:p>
            <a:pPr marL="0" indent="0" algn="ctr" defTabSz="914126" fontAlgn="auto">
              <a:spcAft>
                <a:spcPts val="0"/>
              </a:spcAft>
              <a:buSzPct val="60000"/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1B16F6"/>
                </a:solidFill>
              </a:rPr>
              <a:t>Este RN prematuro está crescendo adequadamente???? </a:t>
            </a:r>
          </a:p>
          <a:p>
            <a:pPr marL="0" indent="0" algn="ctr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1B16F6"/>
                </a:solidFill>
              </a:rPr>
              <a:t>Eu preciso rever a estratégia nutricional adotada para este RN?</a:t>
            </a:r>
          </a:p>
          <a:p>
            <a:pPr marL="0" indent="0" algn="ctr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1B16F6"/>
                </a:solidFill>
              </a:rPr>
              <a:t>A monitorização do crescimento pós-natal foi adequado?</a:t>
            </a:r>
          </a:p>
        </p:txBody>
      </p:sp>
      <p:pic>
        <p:nvPicPr>
          <p:cNvPr id="4" name="Imagem 3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40" y="352719"/>
            <a:ext cx="2619375" cy="174307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>
    <p:fad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213" y="327025"/>
            <a:ext cx="5891212" cy="616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90488"/>
            <a:ext cx="4735512" cy="670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 Explicativo 1 7"/>
          <p:cNvSpPr/>
          <p:nvPr/>
        </p:nvSpPr>
        <p:spPr>
          <a:xfrm rot="10800000" flipV="1">
            <a:off x="157163" y="746125"/>
            <a:ext cx="1800225" cy="2178050"/>
          </a:xfrm>
          <a:prstGeom prst="borderCallout1">
            <a:avLst>
              <a:gd name="adj1" fmla="val 18750"/>
              <a:gd name="adj2" fmla="val -8333"/>
              <a:gd name="adj3" fmla="val 17370"/>
              <a:gd name="adj4" fmla="val -8035"/>
            </a:avLst>
          </a:prstGeom>
          <a:solidFill>
            <a:srgbClr val="00206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</a:rPr>
              <a:t>Ao nascer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</a:rPr>
              <a:t>26 sem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B0F0"/>
                </a:solidFill>
              </a:rPr>
              <a:t>Peso</a:t>
            </a:r>
            <a:r>
              <a:rPr lang="pt-BR" sz="1400" b="1" dirty="0"/>
              <a:t> 750g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-0,5   P 29%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400" b="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B0F0"/>
                </a:solidFill>
              </a:rPr>
              <a:t>Estatura</a:t>
            </a:r>
            <a:r>
              <a:rPr lang="pt-BR" sz="1400" b="1" dirty="0">
                <a:solidFill>
                  <a:schemeClr val="bg1"/>
                </a:solidFill>
              </a:rPr>
              <a:t>  30 cm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</a:rPr>
              <a:t>Escore-Z-1,8   P 3%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400" b="1" dirty="0">
              <a:solidFill>
                <a:schemeClr val="bg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B0F0"/>
                </a:solidFill>
              </a:rPr>
              <a:t>PC</a:t>
            </a:r>
            <a:r>
              <a:rPr lang="pt-BR" sz="1400" b="1" dirty="0">
                <a:solidFill>
                  <a:schemeClr val="bg1"/>
                </a:solidFill>
              </a:rPr>
              <a:t> 23 cm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>
                <a:solidFill>
                  <a:schemeClr val="bg1"/>
                </a:solidFill>
              </a:rPr>
              <a:t>Escore-z</a:t>
            </a:r>
            <a:r>
              <a:rPr lang="pt-BR" sz="1400" b="1" dirty="0">
                <a:solidFill>
                  <a:schemeClr val="bg1"/>
                </a:solidFill>
              </a:rPr>
              <a:t> -0,7  P 23%</a:t>
            </a:r>
          </a:p>
        </p:txBody>
      </p:sp>
      <p:sp>
        <p:nvSpPr>
          <p:cNvPr id="9" name="Texto Explicativo 1 8"/>
          <p:cNvSpPr/>
          <p:nvPr/>
        </p:nvSpPr>
        <p:spPr>
          <a:xfrm rot="10800000" flipV="1">
            <a:off x="4283075" y="3213100"/>
            <a:ext cx="1811338" cy="954088"/>
          </a:xfrm>
          <a:prstGeom prst="borderCallout1">
            <a:avLst>
              <a:gd name="adj1" fmla="val 18750"/>
              <a:gd name="adj2" fmla="val -8333"/>
              <a:gd name="adj3" fmla="val -50137"/>
              <a:gd name="adj4" fmla="val -39772"/>
            </a:avLst>
          </a:prstGeom>
          <a:solidFill>
            <a:srgbClr val="002060"/>
          </a:solidFill>
          <a:ln w="222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</a:rPr>
              <a:t>30 sem + 2 d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B0F0"/>
                </a:solidFill>
              </a:rPr>
              <a:t>Peso</a:t>
            </a:r>
            <a:r>
              <a:rPr lang="pt-BR" sz="1400" b="1" dirty="0">
                <a:solidFill>
                  <a:schemeClr val="bg1"/>
                </a:solidFill>
              </a:rPr>
              <a:t> 960g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>
                <a:solidFill>
                  <a:schemeClr val="bg1"/>
                </a:solidFill>
              </a:rPr>
              <a:t>Escore-z</a:t>
            </a:r>
            <a:r>
              <a:rPr lang="pt-BR" sz="1400" b="1" dirty="0">
                <a:solidFill>
                  <a:schemeClr val="bg1"/>
                </a:solidFill>
              </a:rPr>
              <a:t> -1,5 (≠ </a:t>
            </a:r>
            <a:r>
              <a:rPr lang="pt-BR" sz="1400" b="1" dirty="0">
                <a:solidFill>
                  <a:srgbClr val="FF0000"/>
                </a:solidFill>
              </a:rPr>
              <a:t>-0,88</a:t>
            </a:r>
            <a:r>
              <a:rPr lang="pt-BR" sz="1400" b="1" dirty="0">
                <a:solidFill>
                  <a:schemeClr val="bg1"/>
                </a:solidFill>
              </a:rPr>
              <a:t>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</a:rPr>
              <a:t>P 8,5%</a:t>
            </a:r>
          </a:p>
        </p:txBody>
      </p:sp>
      <p:sp>
        <p:nvSpPr>
          <p:cNvPr id="11" name="Texto Explicativo 1 10"/>
          <p:cNvSpPr/>
          <p:nvPr/>
        </p:nvSpPr>
        <p:spPr>
          <a:xfrm rot="10800000" flipV="1">
            <a:off x="4130675" y="4554538"/>
            <a:ext cx="1811338" cy="954087"/>
          </a:xfrm>
          <a:prstGeom prst="borderCallout1">
            <a:avLst>
              <a:gd name="adj1" fmla="val 18750"/>
              <a:gd name="adj2" fmla="val -8333"/>
              <a:gd name="adj3" fmla="val 146284"/>
              <a:gd name="adj4" fmla="val -41120"/>
            </a:avLst>
          </a:prstGeom>
          <a:solidFill>
            <a:srgbClr val="002060"/>
          </a:solidFill>
          <a:ln w="222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</a:rPr>
              <a:t>30 sem + 2 d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B0F0"/>
                </a:solidFill>
              </a:rPr>
              <a:t>PC</a:t>
            </a:r>
            <a:r>
              <a:rPr lang="pt-BR" sz="1400" b="1" dirty="0">
                <a:solidFill>
                  <a:schemeClr val="bg1"/>
                </a:solidFill>
              </a:rPr>
              <a:t> 23 cm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>
                <a:solidFill>
                  <a:schemeClr val="bg1"/>
                </a:solidFill>
              </a:rPr>
              <a:t>Escore-z</a:t>
            </a:r>
            <a:r>
              <a:rPr lang="pt-BR" sz="1400" b="1" dirty="0">
                <a:solidFill>
                  <a:schemeClr val="bg1"/>
                </a:solidFill>
              </a:rPr>
              <a:t> -3,8 (≠ </a:t>
            </a:r>
            <a:r>
              <a:rPr lang="pt-BR" sz="1400" b="1" dirty="0">
                <a:solidFill>
                  <a:srgbClr val="FF0000"/>
                </a:solidFill>
              </a:rPr>
              <a:t>-3,09</a:t>
            </a:r>
            <a:r>
              <a:rPr lang="pt-BR" sz="1400" b="1" dirty="0">
                <a:solidFill>
                  <a:schemeClr val="bg1"/>
                </a:solidFill>
              </a:rPr>
              <a:t>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</a:rPr>
              <a:t>P 0,01%</a:t>
            </a:r>
          </a:p>
        </p:txBody>
      </p:sp>
      <p:sp>
        <p:nvSpPr>
          <p:cNvPr id="13" name="Texto Explicativo 1 12"/>
          <p:cNvSpPr/>
          <p:nvPr/>
        </p:nvSpPr>
        <p:spPr>
          <a:xfrm rot="10800000" flipH="1" flipV="1">
            <a:off x="8235950" y="3043238"/>
            <a:ext cx="1882775" cy="954087"/>
          </a:xfrm>
          <a:prstGeom prst="borderCallout1">
            <a:avLst>
              <a:gd name="adj1" fmla="val 106074"/>
              <a:gd name="adj2" fmla="val 27770"/>
              <a:gd name="adj3" fmla="val 195120"/>
              <a:gd name="adj4" fmla="val -12819"/>
            </a:avLst>
          </a:prstGeom>
          <a:solidFill>
            <a:srgbClr val="002060"/>
          </a:solidFill>
          <a:ln w="222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</a:rPr>
              <a:t>40 sem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B0F0"/>
                </a:solidFill>
              </a:rPr>
              <a:t>PC</a:t>
            </a:r>
            <a:r>
              <a:rPr lang="pt-BR" sz="1400" b="1" dirty="0">
                <a:solidFill>
                  <a:schemeClr val="bg1"/>
                </a:solidFill>
              </a:rPr>
              <a:t> 31 cm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>
                <a:solidFill>
                  <a:schemeClr val="bg1"/>
                </a:solidFill>
              </a:rPr>
              <a:t>Escore-z</a:t>
            </a:r>
            <a:r>
              <a:rPr lang="pt-BR" sz="1400" b="1" dirty="0">
                <a:solidFill>
                  <a:schemeClr val="bg1"/>
                </a:solidFill>
              </a:rPr>
              <a:t> -4,08 (≠ </a:t>
            </a:r>
            <a:r>
              <a:rPr lang="pt-BR" sz="1400" b="1" dirty="0">
                <a:solidFill>
                  <a:srgbClr val="FF0000"/>
                </a:solidFill>
              </a:rPr>
              <a:t>-0,99</a:t>
            </a:r>
            <a:r>
              <a:rPr lang="pt-BR" sz="1400" b="1" dirty="0">
                <a:solidFill>
                  <a:schemeClr val="bg1"/>
                </a:solidFill>
              </a:rPr>
              <a:t>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</a:rPr>
              <a:t>P 0%</a:t>
            </a:r>
          </a:p>
        </p:txBody>
      </p:sp>
      <p:sp>
        <p:nvSpPr>
          <p:cNvPr id="14" name="Texto Explicativo 1 13"/>
          <p:cNvSpPr/>
          <p:nvPr/>
        </p:nvSpPr>
        <p:spPr>
          <a:xfrm rot="10800000" flipH="1" flipV="1">
            <a:off x="8172450" y="549275"/>
            <a:ext cx="1882775" cy="954088"/>
          </a:xfrm>
          <a:prstGeom prst="borderCallout1">
            <a:avLst>
              <a:gd name="adj1" fmla="val 173821"/>
              <a:gd name="adj2" fmla="val -7012"/>
              <a:gd name="adj3" fmla="val 103361"/>
              <a:gd name="adj4" fmla="val 40640"/>
            </a:avLst>
          </a:prstGeom>
          <a:solidFill>
            <a:srgbClr val="002060"/>
          </a:solidFill>
          <a:ln w="222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</a:rPr>
              <a:t>40 sem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B0F0"/>
                </a:solidFill>
              </a:rPr>
              <a:t>Peso</a:t>
            </a:r>
            <a:r>
              <a:rPr lang="pt-BR" sz="1400" b="1" dirty="0">
                <a:solidFill>
                  <a:schemeClr val="bg1"/>
                </a:solidFill>
              </a:rPr>
              <a:t> 1930g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>
                <a:solidFill>
                  <a:schemeClr val="bg1"/>
                </a:solidFill>
              </a:rPr>
              <a:t>Escore-z</a:t>
            </a:r>
            <a:r>
              <a:rPr lang="pt-BR" sz="1400" b="1" dirty="0">
                <a:solidFill>
                  <a:schemeClr val="bg1"/>
                </a:solidFill>
              </a:rPr>
              <a:t> -4,1 (≠ </a:t>
            </a:r>
            <a:r>
              <a:rPr lang="pt-BR" sz="1400" b="1" dirty="0">
                <a:solidFill>
                  <a:srgbClr val="FF0000"/>
                </a:solidFill>
              </a:rPr>
              <a:t>-3,22</a:t>
            </a:r>
            <a:r>
              <a:rPr lang="pt-BR" sz="1400" b="1" dirty="0">
                <a:solidFill>
                  <a:schemeClr val="bg1"/>
                </a:solidFill>
              </a:rPr>
              <a:t>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</a:rPr>
              <a:t>P 0%</a:t>
            </a:r>
          </a:p>
        </p:txBody>
      </p:sp>
      <p:sp>
        <p:nvSpPr>
          <p:cNvPr id="15" name="Texto Explicativo 1 14"/>
          <p:cNvSpPr/>
          <p:nvPr/>
        </p:nvSpPr>
        <p:spPr>
          <a:xfrm rot="10800000" flipH="1" flipV="1">
            <a:off x="4059238" y="1114425"/>
            <a:ext cx="1882775" cy="954088"/>
          </a:xfrm>
          <a:prstGeom prst="borderCallout1">
            <a:avLst>
              <a:gd name="adj1" fmla="val 102083"/>
              <a:gd name="adj2" fmla="val 63386"/>
              <a:gd name="adj3" fmla="val 159479"/>
              <a:gd name="adj4" fmla="val 124353"/>
            </a:avLst>
          </a:prstGeom>
          <a:solidFill>
            <a:srgbClr val="002060"/>
          </a:solidFill>
          <a:ln w="22225">
            <a:solidFill>
              <a:srgbClr val="FA00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</a:rPr>
              <a:t>28 sem + 1 d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B0F0"/>
                </a:solidFill>
              </a:rPr>
              <a:t>Peso</a:t>
            </a:r>
            <a:r>
              <a:rPr lang="pt-BR" sz="1400" b="1" dirty="0">
                <a:solidFill>
                  <a:schemeClr val="bg1"/>
                </a:solidFill>
              </a:rPr>
              <a:t> 755 g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>
                <a:solidFill>
                  <a:schemeClr val="bg1"/>
                </a:solidFill>
              </a:rPr>
              <a:t>Escore-z</a:t>
            </a:r>
            <a:r>
              <a:rPr lang="pt-BR" sz="1400" b="1" dirty="0">
                <a:solidFill>
                  <a:schemeClr val="bg1"/>
                </a:solidFill>
              </a:rPr>
              <a:t> -0,62 (≠ </a:t>
            </a:r>
            <a:r>
              <a:rPr lang="pt-BR" sz="1400" b="1" dirty="0">
                <a:solidFill>
                  <a:srgbClr val="FF0000"/>
                </a:solidFill>
              </a:rPr>
              <a:t>-0,12</a:t>
            </a:r>
            <a:r>
              <a:rPr lang="pt-BR" sz="1400" b="1" dirty="0">
                <a:solidFill>
                  <a:schemeClr val="bg1"/>
                </a:solidFill>
              </a:rPr>
              <a:t>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</a:rPr>
              <a:t>P 0,69%</a:t>
            </a:r>
          </a:p>
        </p:txBody>
      </p:sp>
      <p:sp>
        <p:nvSpPr>
          <p:cNvPr id="6" name="Elipse 5">
            <a:extLst>
              <a:ext uri="{FF2B5EF4-FFF2-40B4-BE49-F238E27FC236}"/>
            </a:extLst>
          </p:cNvPr>
          <p:cNvSpPr/>
          <p:nvPr/>
        </p:nvSpPr>
        <p:spPr>
          <a:xfrm>
            <a:off x="3357563" y="234950"/>
            <a:ext cx="806450" cy="366713"/>
          </a:xfrm>
          <a:prstGeom prst="ellipse">
            <a:avLst/>
          </a:prstGeom>
          <a:noFill/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17" name="Conector de Seta Reta 16">
            <a:extLst>
              <a:ext uri="{FF2B5EF4-FFF2-40B4-BE49-F238E27FC236}"/>
            </a:extLst>
          </p:cNvPr>
          <p:cNvCxnSpPr/>
          <p:nvPr/>
        </p:nvCxnSpPr>
        <p:spPr>
          <a:xfrm flipV="1">
            <a:off x="2422525" y="2781300"/>
            <a:ext cx="3671888" cy="261938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de Seta Reta 17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1957388" y="5497513"/>
            <a:ext cx="4008437" cy="631825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7030A0"/>
                </a:solidFill>
              </a:rPr>
              <a:t>Breve relato de caso 2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44550" y="1828800"/>
            <a:ext cx="10514013" cy="4664075"/>
          </a:xfrm>
        </p:spPr>
        <p:txBody>
          <a:bodyPr>
            <a:normAutofit lnSpcReduction="10000"/>
          </a:bodyPr>
          <a:lstStyle/>
          <a:p>
            <a:pPr marL="228531" indent="-228531" defTabSz="914126" fontAlgn="auto"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RN masculino, IG 32 semanas, PN 1500g, Estatura ?, PC ?, P. cesárea p/ </a:t>
            </a:r>
            <a:r>
              <a:rPr lang="pt-BR" sz="2799" dirty="0" err="1"/>
              <a:t>pré-eclampsia</a:t>
            </a:r>
            <a:r>
              <a:rPr lang="pt-BR" sz="2799" dirty="0"/>
              <a:t>, </a:t>
            </a:r>
            <a:r>
              <a:rPr lang="pt-BR" sz="2799" dirty="0" err="1"/>
              <a:t>Apgar</a:t>
            </a:r>
            <a:r>
              <a:rPr lang="pt-BR" sz="2799" dirty="0"/>
              <a:t> 3-6. </a:t>
            </a:r>
          </a:p>
          <a:p>
            <a:pPr marL="228531" indent="-228531" defTabSz="914126" fontAlgn="auto"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 Diagnóstico de SDR, recebeu 1 dose de surfactante. Permaneceu em VPM p/ 3 dias. Fora da O2 terapia em 10 dias</a:t>
            </a:r>
          </a:p>
          <a:p>
            <a:pPr marL="228531" indent="-228531" defTabSz="914126" fontAlgn="auto"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Com 36 semanas:   Peso = 1750g  </a:t>
            </a:r>
          </a:p>
          <a:p>
            <a:pPr marL="228531" indent="-228531" defTabSz="914126" fontAlgn="auto">
              <a:spcAft>
                <a:spcPts val="0"/>
              </a:spcAft>
              <a:buSzPct val="60000"/>
              <a:buFont typeface="Wingdings" panose="05000000000000000000" pitchFamily="2" charset="2"/>
              <a:buChar char="§"/>
              <a:defRPr/>
            </a:pPr>
            <a:r>
              <a:rPr lang="pt-BR" sz="2799" dirty="0"/>
              <a:t>Com 42 semanas: Peso = 2215g, Est = 46 cm, PC = 32 cm</a:t>
            </a:r>
          </a:p>
          <a:p>
            <a:pPr marL="0" indent="0" defTabSz="914126" fontAlgn="auto">
              <a:spcAft>
                <a:spcPts val="0"/>
              </a:spcAft>
              <a:buSzPct val="60000"/>
              <a:buFont typeface="Wingdings 2" panose="05020102010507070707" pitchFamily="18" charset="2"/>
              <a:buNone/>
              <a:defRPr/>
            </a:pPr>
            <a:endParaRPr lang="pt-BR" sz="2799" dirty="0"/>
          </a:p>
          <a:p>
            <a:pPr marL="0" indent="0" algn="ctr" defTabSz="914126" fontAlgn="auto">
              <a:spcAft>
                <a:spcPts val="0"/>
              </a:spcAft>
              <a:buSzPct val="60000"/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1B16F6"/>
                </a:solidFill>
              </a:rPr>
              <a:t>Este RN prematuro está crescendo adequadamente???? </a:t>
            </a:r>
          </a:p>
          <a:p>
            <a:pPr marL="0" indent="0" algn="ctr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1B16F6"/>
                </a:solidFill>
              </a:rPr>
              <a:t>Eu preciso rever a estratégia nutricional adotada para este RN?</a:t>
            </a:r>
          </a:p>
          <a:p>
            <a:pPr marL="0" indent="0" algn="ctr" defTabSz="9141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 2" panose="05020102010507070707" pitchFamily="18" charset="2"/>
              <a:buNone/>
              <a:defRPr/>
            </a:pPr>
            <a:r>
              <a:rPr lang="pt-BR" sz="2799" b="1" dirty="0">
                <a:solidFill>
                  <a:srgbClr val="1B16F6"/>
                </a:solidFill>
              </a:rPr>
              <a:t>A monitorização do crescimento pós-natal foi adequado?</a:t>
            </a:r>
          </a:p>
          <a:p>
            <a:pPr marL="0" indent="0" defTabSz="914126" fontAlgn="auto">
              <a:spcAft>
                <a:spcPts val="0"/>
              </a:spcAft>
              <a:buSzPct val="60000"/>
              <a:buFont typeface="Wingdings 2" panose="05020102010507070707" pitchFamily="18" charset="2"/>
              <a:buNone/>
              <a:defRPr/>
            </a:pPr>
            <a:endParaRPr lang="pt-BR" sz="2799" dirty="0"/>
          </a:p>
        </p:txBody>
      </p:sp>
      <p:pic>
        <p:nvPicPr>
          <p:cNvPr id="4" name="Imagem 3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40" y="352719"/>
            <a:ext cx="2619375" cy="174307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>
    <p:fad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85725"/>
            <a:ext cx="4591050" cy="668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5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863" y="735013"/>
            <a:ext cx="7002462" cy="478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 Explicativo 1 4"/>
          <p:cNvSpPr/>
          <p:nvPr/>
        </p:nvSpPr>
        <p:spPr>
          <a:xfrm rot="10800000" flipV="1">
            <a:off x="3330575" y="1401763"/>
            <a:ext cx="1533525" cy="955675"/>
          </a:xfrm>
          <a:prstGeom prst="borderCallout1">
            <a:avLst>
              <a:gd name="adj1" fmla="val 18750"/>
              <a:gd name="adj2" fmla="val -8333"/>
              <a:gd name="adj3" fmla="val 42893"/>
              <a:gd name="adj4" fmla="val -77170"/>
            </a:avLst>
          </a:prstGeom>
          <a:solidFill>
            <a:schemeClr val="bg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C00000"/>
                </a:solidFill>
              </a:rPr>
              <a:t>32 sem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/>
                </a:solidFill>
              </a:rPr>
              <a:t>Peso 1505g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>
                <a:solidFill>
                  <a:schemeClr val="tx1"/>
                </a:solidFill>
              </a:rPr>
              <a:t>Escore-z</a:t>
            </a:r>
            <a:r>
              <a:rPr lang="pt-BR" sz="1400" b="1" dirty="0">
                <a:solidFill>
                  <a:schemeClr val="tx1"/>
                </a:solidFill>
              </a:rPr>
              <a:t> -0,45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/>
                </a:solidFill>
              </a:rPr>
              <a:t>P 32%</a:t>
            </a:r>
          </a:p>
        </p:txBody>
      </p:sp>
      <p:sp>
        <p:nvSpPr>
          <p:cNvPr id="8" name="Texto Explicativo 1 7"/>
          <p:cNvSpPr/>
          <p:nvPr/>
        </p:nvSpPr>
        <p:spPr>
          <a:xfrm rot="10800000" flipV="1">
            <a:off x="4713288" y="311150"/>
            <a:ext cx="1882775" cy="954088"/>
          </a:xfrm>
          <a:prstGeom prst="borderCallout1">
            <a:avLst>
              <a:gd name="adj1" fmla="val 51734"/>
              <a:gd name="adj2" fmla="val -7512"/>
              <a:gd name="adj3" fmla="val 126381"/>
              <a:gd name="adj4" fmla="val -12679"/>
            </a:avLst>
          </a:prstGeom>
          <a:solidFill>
            <a:schemeClr val="bg2"/>
          </a:solidFill>
          <a:ln w="28575">
            <a:solidFill>
              <a:srgbClr val="FA00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C00000"/>
                </a:solidFill>
              </a:rPr>
              <a:t>36 sem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/>
                </a:solidFill>
              </a:rPr>
              <a:t>Peso 1734g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>
                <a:solidFill>
                  <a:schemeClr val="tx1"/>
                </a:solidFill>
              </a:rPr>
              <a:t>Escore-z</a:t>
            </a:r>
            <a:r>
              <a:rPr lang="pt-BR" sz="1400" b="1" dirty="0">
                <a:solidFill>
                  <a:schemeClr val="tx1"/>
                </a:solidFill>
              </a:rPr>
              <a:t> – 2,35  (</a:t>
            </a:r>
            <a:r>
              <a:rPr lang="pt-BR" sz="1400" b="1" dirty="0">
                <a:solidFill>
                  <a:srgbClr val="C00000"/>
                </a:solidFill>
              </a:rPr>
              <a:t>≠-1,9</a:t>
            </a:r>
            <a:r>
              <a:rPr lang="pt-BR" sz="1400" b="1" dirty="0">
                <a:solidFill>
                  <a:schemeClr val="tx1"/>
                </a:solidFill>
              </a:rPr>
              <a:t>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/>
                </a:solidFill>
              </a:rPr>
              <a:t>P 0,9%</a:t>
            </a:r>
          </a:p>
        </p:txBody>
      </p:sp>
      <p:sp>
        <p:nvSpPr>
          <p:cNvPr id="9" name="Texto Explicativo 1 8"/>
          <p:cNvSpPr/>
          <p:nvPr/>
        </p:nvSpPr>
        <p:spPr>
          <a:xfrm rot="10800000" flipH="1" flipV="1">
            <a:off x="8697913" y="2751138"/>
            <a:ext cx="1573212" cy="960437"/>
          </a:xfrm>
          <a:prstGeom prst="borderCallout1">
            <a:avLst>
              <a:gd name="adj1" fmla="val 18750"/>
              <a:gd name="adj2" fmla="val -8333"/>
              <a:gd name="adj3" fmla="val 21644"/>
              <a:gd name="adj4" fmla="val -51691"/>
            </a:avLst>
          </a:prstGeom>
          <a:solidFill>
            <a:schemeClr val="bg2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C00000"/>
                </a:solidFill>
              </a:rPr>
              <a:t>42 sem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/>
                </a:solidFill>
              </a:rPr>
              <a:t>E 46 cm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>
                <a:solidFill>
                  <a:schemeClr val="tx1"/>
                </a:solidFill>
              </a:rPr>
              <a:t>Escore-z</a:t>
            </a:r>
            <a:r>
              <a:rPr lang="pt-BR" sz="1400" b="1" dirty="0">
                <a:solidFill>
                  <a:schemeClr val="tx1"/>
                </a:solidFill>
              </a:rPr>
              <a:t> – 2,51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/>
                </a:solidFill>
              </a:rPr>
              <a:t>P 0,59%</a:t>
            </a:r>
          </a:p>
        </p:txBody>
      </p:sp>
      <p:sp>
        <p:nvSpPr>
          <p:cNvPr id="10" name="Texto Explicativo 1 9"/>
          <p:cNvSpPr/>
          <p:nvPr/>
        </p:nvSpPr>
        <p:spPr>
          <a:xfrm rot="10800000" flipH="1" flipV="1">
            <a:off x="8697913" y="4884738"/>
            <a:ext cx="1573212" cy="993775"/>
          </a:xfrm>
          <a:prstGeom prst="borderCallout1">
            <a:avLst>
              <a:gd name="adj1" fmla="val 18750"/>
              <a:gd name="adj2" fmla="val -8333"/>
              <a:gd name="adj3" fmla="val 13718"/>
              <a:gd name="adj4" fmla="val -50836"/>
            </a:avLst>
          </a:prstGeom>
          <a:solidFill>
            <a:schemeClr val="bg2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C00000"/>
                </a:solidFill>
              </a:rPr>
              <a:t>42 sem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/>
                </a:solidFill>
              </a:rPr>
              <a:t>PC 32 cm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>
                <a:solidFill>
                  <a:schemeClr val="tx1"/>
                </a:solidFill>
              </a:rPr>
              <a:t>Escore-z</a:t>
            </a:r>
            <a:r>
              <a:rPr lang="pt-BR" sz="1400" b="1" dirty="0">
                <a:solidFill>
                  <a:schemeClr val="tx1"/>
                </a:solidFill>
              </a:rPr>
              <a:t> – 2,23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/>
                </a:solidFill>
              </a:rPr>
              <a:t>P 1,26%</a:t>
            </a:r>
          </a:p>
        </p:txBody>
      </p:sp>
      <p:sp>
        <p:nvSpPr>
          <p:cNvPr id="11" name="Texto Explicativo 1 10"/>
          <p:cNvSpPr/>
          <p:nvPr/>
        </p:nvSpPr>
        <p:spPr>
          <a:xfrm rot="10800000" flipH="1" flipV="1">
            <a:off x="8697913" y="974725"/>
            <a:ext cx="1881187" cy="960438"/>
          </a:xfrm>
          <a:prstGeom prst="borderCallout1">
            <a:avLst>
              <a:gd name="adj1" fmla="val 18750"/>
              <a:gd name="adj2" fmla="val -8333"/>
              <a:gd name="adj3" fmla="val 48242"/>
              <a:gd name="adj4" fmla="val -51691"/>
            </a:avLst>
          </a:prstGeom>
          <a:solidFill>
            <a:schemeClr val="bg2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C00000"/>
                </a:solidFill>
              </a:rPr>
              <a:t>42 sem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/>
                </a:solidFill>
              </a:rPr>
              <a:t>Peso 2215g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>
                <a:solidFill>
                  <a:schemeClr val="tx1"/>
                </a:solidFill>
              </a:rPr>
              <a:t>Escore-z</a:t>
            </a:r>
            <a:r>
              <a:rPr lang="pt-BR" sz="1400" b="1" dirty="0">
                <a:solidFill>
                  <a:schemeClr val="tx1"/>
                </a:solidFill>
              </a:rPr>
              <a:t> – 3,05 (</a:t>
            </a:r>
            <a:r>
              <a:rPr lang="pt-BR" sz="1400" b="1" dirty="0">
                <a:solidFill>
                  <a:srgbClr val="C00000"/>
                </a:solidFill>
              </a:rPr>
              <a:t>≠-0,7</a:t>
            </a:r>
            <a:r>
              <a:rPr lang="pt-BR" sz="1400" b="1" dirty="0">
                <a:solidFill>
                  <a:schemeClr val="tx1"/>
                </a:solidFill>
              </a:rPr>
              <a:t>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/>
                </a:solidFill>
              </a:rPr>
              <a:t>P 0,11%</a:t>
            </a:r>
          </a:p>
        </p:txBody>
      </p:sp>
      <p:cxnSp>
        <p:nvCxnSpPr>
          <p:cNvPr id="3" name="Conector de seta reta 2"/>
          <p:cNvCxnSpPr/>
          <p:nvPr/>
        </p:nvCxnSpPr>
        <p:spPr>
          <a:xfrm flipV="1">
            <a:off x="2124075" y="3025775"/>
            <a:ext cx="5484813" cy="995363"/>
          </a:xfrm>
          <a:prstGeom prst="straightConnector1">
            <a:avLst/>
          </a:prstGeom>
          <a:ln>
            <a:solidFill>
              <a:srgbClr val="FA00F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12"/>
          <p:cNvCxnSpPr/>
          <p:nvPr/>
        </p:nvCxnSpPr>
        <p:spPr>
          <a:xfrm flipV="1">
            <a:off x="2074863" y="5011738"/>
            <a:ext cx="5546725" cy="138112"/>
          </a:xfrm>
          <a:prstGeom prst="straightConnector1">
            <a:avLst/>
          </a:prstGeom>
          <a:ln>
            <a:solidFill>
              <a:srgbClr val="FA00F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de seta reta 13"/>
          <p:cNvCxnSpPr>
            <a:cxnSpLocks/>
          </p:cNvCxnSpPr>
          <p:nvPr/>
        </p:nvCxnSpPr>
        <p:spPr>
          <a:xfrm flipV="1">
            <a:off x="2084388" y="1846263"/>
            <a:ext cx="4802187" cy="1281112"/>
          </a:xfrm>
          <a:prstGeom prst="straightConnector1">
            <a:avLst/>
          </a:prstGeom>
          <a:ln>
            <a:solidFill>
              <a:srgbClr val="FA00F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4786313" y="5862638"/>
            <a:ext cx="53768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C00000"/>
                </a:solidFill>
              </a:rPr>
              <a:t>**Não foi pesado nas 4 primeiras semanas!!!</a:t>
            </a:r>
          </a:p>
          <a:p>
            <a:pPr eaLnBrk="1" hangingPunct="1"/>
            <a:r>
              <a:rPr lang="pt-BR" altLang="pt-BR">
                <a:solidFill>
                  <a:srgbClr val="C00000"/>
                </a:solidFill>
              </a:rPr>
              <a:t>*Sem Estatura e PC ao nascer e nas semanas seguintes!</a:t>
            </a:r>
          </a:p>
          <a:p>
            <a:pPr eaLnBrk="1" hangingPunct="1"/>
            <a:r>
              <a:rPr lang="pt-BR" altLang="pt-BR">
                <a:solidFill>
                  <a:srgbClr val="C00000"/>
                </a:solidFill>
              </a:rPr>
              <a:t>* De 38 a 41 semanas de IGPC NÃO ganhou peso!</a:t>
            </a:r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6886575" y="190500"/>
            <a:ext cx="4859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400" b="1">
                <a:solidFill>
                  <a:srgbClr val="C00000"/>
                </a:solidFill>
              </a:rPr>
              <a:t>Este RN apresentou Catch up/down?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2" grpId="0"/>
      <p:bldP spid="4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6513" y="476250"/>
            <a:ext cx="10360025" cy="700088"/>
          </a:xfrm>
        </p:spPr>
        <p:txBody>
          <a:bodyPr/>
          <a:lstStyle/>
          <a:p>
            <a:pPr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E4851C"/>
                </a:solidFill>
              </a:rPr>
              <a:t>Recomendações gerais</a:t>
            </a:r>
          </a:p>
        </p:txBody>
      </p:sp>
      <p:sp>
        <p:nvSpPr>
          <p:cNvPr id="4" name="Rectangle 1">
            <a:extLst>
              <a:ext uri="{FF2B5EF4-FFF2-40B4-BE49-F238E27FC236}"/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84263" y="1719263"/>
            <a:ext cx="10582275" cy="449262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defTabSz="914400" ea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t-PT" altLang="pt-BR" sz="260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1. </a:t>
            </a:r>
            <a:r>
              <a:rPr lang="pt-PT" altLang="pt-BR" sz="2600" dirty="0">
                <a:latin typeface="Arial" panose="020B0604020202020204" pitchFamily="34" charset="0"/>
              </a:rPr>
              <a:t>Criar </a:t>
            </a:r>
            <a:r>
              <a:rPr lang="pt-PT" altLang="pt-BR" sz="2600" dirty="0">
                <a:solidFill>
                  <a:srgbClr val="1B16F6"/>
                </a:solidFill>
                <a:latin typeface="Arial" panose="020B0604020202020204" pitchFamily="34" charset="0"/>
              </a:rPr>
              <a:t>Protocolos</a:t>
            </a:r>
            <a:r>
              <a:rPr lang="pt-PT" altLang="pt-BR" sz="26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pt-PT" altLang="pt-BR" sz="2600" dirty="0">
                <a:latin typeface="Arial" panose="020B0604020202020204" pitchFamily="34" charset="0"/>
              </a:rPr>
              <a:t>de oferta nutricional padronizados, tanto quanto possível, com envolvimento de todos os membros da equipe.</a:t>
            </a:r>
            <a:br>
              <a:rPr lang="pt-PT" altLang="pt-BR" sz="2600" dirty="0">
                <a:latin typeface="Arial" panose="020B0604020202020204" pitchFamily="34" charset="0"/>
              </a:rPr>
            </a:br>
            <a:r>
              <a:rPr lang="pt-PT" altLang="pt-BR" sz="260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2. </a:t>
            </a:r>
            <a:r>
              <a:rPr lang="pt-PT" altLang="pt-BR" sz="2600" dirty="0">
                <a:latin typeface="Arial" panose="020B0604020202020204" pitchFamily="34" charset="0"/>
              </a:rPr>
              <a:t>Manter as </a:t>
            </a:r>
            <a:r>
              <a:rPr lang="pt-PT" altLang="pt-BR" sz="2600" dirty="0">
                <a:solidFill>
                  <a:srgbClr val="1B16F6"/>
                </a:solidFill>
                <a:latin typeface="Arial" panose="020B0604020202020204" pitchFamily="34" charset="0"/>
              </a:rPr>
              <a:t>curvas </a:t>
            </a:r>
            <a:r>
              <a:rPr lang="pt-PT" altLang="pt-BR" sz="2600" dirty="0">
                <a:latin typeface="Arial" panose="020B0604020202020204" pitchFamily="34" charset="0"/>
              </a:rPr>
              <a:t>selecionadas de peso, comprimento e PC, revisadas ​​diariamente e </a:t>
            </a:r>
            <a:r>
              <a:rPr lang="pt-PT" altLang="pt-BR" sz="2600" dirty="0">
                <a:solidFill>
                  <a:srgbClr val="1B16F6"/>
                </a:solidFill>
                <a:latin typeface="Arial" panose="020B0604020202020204" pitchFamily="34" charset="0"/>
              </a:rPr>
              <a:t>alimentadas semanalmente</a:t>
            </a:r>
            <a:r>
              <a:rPr lang="pt-PT" altLang="pt-BR" sz="2600" dirty="0">
                <a:latin typeface="Arial" panose="020B0604020202020204" pitchFamily="34" charset="0"/>
              </a:rPr>
              <a:t>.</a:t>
            </a:r>
          </a:p>
          <a:p>
            <a:pPr marL="0" indent="0" defTabSz="914400" ea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t-PT" altLang="pt-BR" sz="260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3. </a:t>
            </a:r>
            <a:r>
              <a:rPr lang="pt-PT" altLang="pt-BR" sz="2600" dirty="0">
                <a:solidFill>
                  <a:srgbClr val="1B16F6"/>
                </a:solidFill>
                <a:latin typeface="Arial" panose="020B0604020202020204" pitchFamily="34" charset="0"/>
              </a:rPr>
              <a:t>Alcançar e manter a velocidade de crescimento </a:t>
            </a:r>
            <a:r>
              <a:rPr lang="pt-PT" altLang="pt-BR" sz="2600" dirty="0">
                <a:latin typeface="Arial" panose="020B0604020202020204" pitchFamily="34" charset="0"/>
              </a:rPr>
              <a:t>de acordo com a curva padrão selecionada no serviço. </a:t>
            </a:r>
          </a:p>
          <a:p>
            <a:pPr marL="0" indent="0" defTabSz="914400" ea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t-PT" altLang="pt-BR" sz="260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4. </a:t>
            </a:r>
            <a:r>
              <a:rPr lang="pt-PT" altLang="pt-BR" sz="2600" dirty="0">
                <a:latin typeface="Arial" panose="020B0604020202020204" pitchFamily="34" charset="0"/>
              </a:rPr>
              <a:t>O </a:t>
            </a:r>
            <a:r>
              <a:rPr lang="pt-PT" altLang="pt-BR" sz="2600" dirty="0">
                <a:solidFill>
                  <a:srgbClr val="1B16F6"/>
                </a:solidFill>
                <a:latin typeface="Arial" panose="020B0604020202020204" pitchFamily="34" charset="0"/>
              </a:rPr>
              <a:t>comprimento</a:t>
            </a:r>
            <a:r>
              <a:rPr lang="pt-PT" altLang="pt-BR" sz="2600" dirty="0">
                <a:latin typeface="Arial" panose="020B0604020202020204" pitchFamily="34" charset="0"/>
              </a:rPr>
              <a:t> deve ser atualizado semanalmente com uso de instrumento de </a:t>
            </a:r>
            <a:r>
              <a:rPr lang="pt-PT" altLang="pt-BR" sz="2600" dirty="0">
                <a:solidFill>
                  <a:srgbClr val="1B16F6"/>
                </a:solidFill>
                <a:latin typeface="Arial" panose="020B0604020202020204" pitchFamily="34" charset="0"/>
              </a:rPr>
              <a:t>medida precisa</a:t>
            </a:r>
            <a:r>
              <a:rPr lang="pt-PT" altLang="pt-BR" sz="2600" dirty="0">
                <a:latin typeface="Arial" panose="020B0604020202020204" pitchFamily="34" charset="0"/>
              </a:rPr>
              <a:t>.</a:t>
            </a:r>
          </a:p>
          <a:p>
            <a:pPr marL="0" indent="0" defTabSz="914400" eaLnBrk="0" hangingPunct="0">
              <a:lnSpc>
                <a:spcPct val="100000"/>
              </a:lnSpc>
              <a:spcBef>
                <a:spcPct val="0"/>
              </a:spcBef>
              <a:buFont typeface="Wingdings 2" panose="05020102010507070707" pitchFamily="18" charset="2"/>
              <a:buNone/>
              <a:defRPr/>
            </a:pPr>
            <a:r>
              <a:rPr lang="pt-PT" altLang="pt-BR" sz="260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5. </a:t>
            </a:r>
            <a:r>
              <a:rPr lang="pt-PT" altLang="pt-BR" sz="2600" dirty="0">
                <a:latin typeface="Arial" panose="020B0604020202020204" pitchFamily="34" charset="0"/>
              </a:rPr>
              <a:t>Incluir um </a:t>
            </a:r>
            <a:r>
              <a:rPr lang="pt-PT" altLang="pt-BR" sz="2600" dirty="0">
                <a:solidFill>
                  <a:srgbClr val="1B16F6"/>
                </a:solidFill>
                <a:latin typeface="Arial" panose="020B0604020202020204" pitchFamily="34" charset="0"/>
              </a:rPr>
              <a:t>nutricionista neonatal </a:t>
            </a:r>
            <a:r>
              <a:rPr lang="pt-PT" altLang="pt-BR" sz="2600" dirty="0">
                <a:latin typeface="Arial" panose="020B0604020202020204" pitchFamily="34" charset="0"/>
              </a:rPr>
              <a:t>na equipe para avaliar o RNPT, monitorar a adesão a um protocolo de nutrição e fazer recomendações para um crescimento apropriado.</a:t>
            </a:r>
          </a:p>
        </p:txBody>
      </p:sp>
      <p:pic>
        <p:nvPicPr>
          <p:cNvPr id="5" name="Imagem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525" y="261938"/>
            <a:ext cx="30956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DC3E6">
                <a:alpha val="73999"/>
              </a:srgbClr>
            </a:gs>
            <a:gs pos="85001">
              <a:srgbClr val="868686">
                <a:alpha val="96100"/>
              </a:srgbClr>
            </a:gs>
            <a:gs pos="100000">
              <a:srgbClr val="B8B7B7"/>
            </a:gs>
          </a:gsLst>
          <a:lin ang="3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765175"/>
            <a:ext cx="10360025" cy="1223963"/>
          </a:xfrm>
        </p:spPr>
        <p:txBody>
          <a:bodyPr>
            <a:normAutofit fontScale="90000"/>
          </a:bodyPr>
          <a:lstStyle/>
          <a:p>
            <a:pPr algn="ctr" defTabSz="914126" fontAlgn="auto">
              <a:spcAft>
                <a:spcPts val="0"/>
              </a:spcAft>
              <a:defRPr/>
            </a:pPr>
            <a:r>
              <a:rPr lang="pt-BR" sz="4399" b="1" dirty="0">
                <a:solidFill>
                  <a:srgbClr val="002060"/>
                </a:solidFill>
              </a:rPr>
              <a:t>Papel do </a:t>
            </a:r>
            <a:r>
              <a:rPr lang="pt-BR" sz="4399" b="1" dirty="0" err="1">
                <a:solidFill>
                  <a:srgbClr val="002060"/>
                </a:solidFill>
              </a:rPr>
              <a:t>neonatologista</a:t>
            </a:r>
            <a:r>
              <a:rPr lang="pt-BR" sz="4399" b="1" dirty="0">
                <a:solidFill>
                  <a:srgbClr val="002060"/>
                </a:solidFill>
              </a:rPr>
              <a:t>: </a:t>
            </a:r>
            <a:r>
              <a:rPr lang="pt-BR" sz="5300" b="1" dirty="0">
                <a:solidFill>
                  <a:srgbClr val="FFFF00"/>
                </a:solidFill>
              </a:rPr>
              <a:t>gerenciamento</a:t>
            </a:r>
            <a:r>
              <a:rPr lang="pt-BR" sz="4399" b="1" dirty="0">
                <a:solidFill>
                  <a:srgbClr val="002060"/>
                </a:solidFill>
              </a:rPr>
              <a:t> </a:t>
            </a:r>
            <a:r>
              <a:rPr lang="pt-BR" sz="4399" b="1" dirty="0"/>
              <a:t>nutricional individualizado no cuidado do prematuro. </a:t>
            </a:r>
          </a:p>
        </p:txBody>
      </p:sp>
      <p:sp>
        <p:nvSpPr>
          <p:cNvPr id="5" name="CaixaDeTexto 4">
            <a:extLst>
              <a:ext uri="{FF2B5EF4-FFF2-40B4-BE49-F238E27FC236}"/>
            </a:extLst>
          </p:cNvPr>
          <p:cNvSpPr txBox="1"/>
          <p:nvPr/>
        </p:nvSpPr>
        <p:spPr>
          <a:xfrm>
            <a:off x="1557338" y="2492375"/>
            <a:ext cx="9290050" cy="2554288"/>
          </a:xfrm>
          <a:prstGeom prst="rect">
            <a:avLst/>
          </a:prstGeom>
          <a:solidFill>
            <a:srgbClr val="002060">
              <a:alpha val="91000"/>
            </a:srgbClr>
          </a:solidFill>
          <a:ln w="19050" cap="rnd" cmpd="tri">
            <a:solidFill>
              <a:schemeClr val="tx1">
                <a:alpha val="93000"/>
              </a:schemeClr>
            </a:solidFill>
            <a:round/>
          </a:ln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“Não se </a:t>
            </a:r>
            <a:r>
              <a:rPr lang="pt-BR" sz="2800" b="1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gerencia</a:t>
            </a: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 o que não se </a:t>
            </a:r>
            <a:r>
              <a:rPr lang="pt-B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>mede</a:t>
            </a: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,</a:t>
            </a:r>
            <a:b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</a:b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não se </a:t>
            </a:r>
            <a:r>
              <a:rPr lang="pt-BR" sz="2800" b="1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mede</a:t>
            </a: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 o que não se </a:t>
            </a:r>
            <a:r>
              <a:rPr lang="pt-B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>define</a:t>
            </a: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,</a:t>
            </a:r>
            <a:b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</a:b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não se</a:t>
            </a:r>
            <a:r>
              <a:rPr lang="pt-BR" sz="2800" b="1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 define </a:t>
            </a: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o que não se </a:t>
            </a:r>
            <a:r>
              <a:rPr lang="pt-B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>entende</a:t>
            </a: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,</a:t>
            </a:r>
            <a:b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</a:b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e não há</a:t>
            </a:r>
            <a:r>
              <a:rPr lang="pt-BR" sz="2800" b="1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 sucesso </a:t>
            </a: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no que não se </a:t>
            </a:r>
            <a:r>
              <a:rPr lang="pt-BR" sz="2800" b="1" i="1" dirty="0">
                <a:solidFill>
                  <a:srgbClr val="FFFF00"/>
                </a:solidFill>
                <a:latin typeface="+mn-lt"/>
              </a:rPr>
              <a:t>gerencia</a:t>
            </a:r>
            <a:r>
              <a:rPr lang="pt-BR" sz="28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”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800" i="1" dirty="0">
              <a:solidFill>
                <a:schemeClr val="accent1">
                  <a:lumMod val="60000"/>
                  <a:lumOff val="40000"/>
                </a:schemeClr>
              </a:solidFill>
              <a:latin typeface="+mn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+mn-lt"/>
              </a:rPr>
              <a:t>William Edwards Deming – </a:t>
            </a:r>
            <a:r>
              <a:rPr lang="pt-BR" dirty="0">
                <a:solidFill>
                  <a:schemeClr val="accent6">
                    <a:lumMod val="40000"/>
                    <a:lumOff val="60000"/>
                  </a:schemeClr>
                </a:solidFill>
                <a:latin typeface="+mn-lt"/>
              </a:rPr>
              <a:t>especialista em controle de qualidade e otimização de processos</a:t>
            </a:r>
          </a:p>
        </p:txBody>
      </p:sp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2706688"/>
            <a:ext cx="3048000" cy="185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045" name="CaixaDeTexto 2"/>
          <p:cNvSpPr txBox="1">
            <a:spLocks noChangeArrowheads="1"/>
          </p:cNvSpPr>
          <p:nvPr/>
        </p:nvSpPr>
        <p:spPr bwMode="auto">
          <a:xfrm>
            <a:off x="8729663" y="5630863"/>
            <a:ext cx="25209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5400">
                <a:solidFill>
                  <a:srgbClr val="7030A0"/>
                </a:solidFill>
                <a:latin typeface="Brush Script MT" panose="03060802040406070304" pitchFamily="66" charset="0"/>
              </a:rPr>
              <a:t>Obrigada!</a:t>
            </a:r>
          </a:p>
        </p:txBody>
      </p:sp>
    </p:spTree>
  </p:cSld>
  <p:clrMapOvr>
    <a:masterClrMapping/>
  </p:clrMapOvr>
  <p:transition spd="med">
    <p:fade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1126" y="3573016"/>
            <a:ext cx="9141619" cy="2387600"/>
          </a:xfrm>
        </p:spPr>
        <p:txBody>
          <a:bodyPr>
            <a:noAutofit/>
          </a:bodyPr>
          <a:lstStyle/>
          <a:p>
            <a:r>
              <a:rPr lang="pt-BR" sz="1800" dirty="0"/>
              <a:t>Nutrir o RN prematuro (RNPT) é um desafio. Há fatores relacionados ao RN, como a adaptação ao ambiente extrauterino adverso, imaturidade fisiológica, necessidades energéticas elevadas e a suscetibilidade a doenças que afetam adversamente a ingestão de nutrientes. Fatores relacionados ao cuidado também são importantes, como a ausência de uniformidade de condutas, além da necessidade de conscientização de que a nutrição do RNPT é uma emergência, tão importante quanto medidas de suporte ventilatório e hemodinâmico, desde os primeiros momentos de vida extrauterina.</a:t>
            </a:r>
            <a:br>
              <a:rPr lang="pt-BR" sz="1800" dirty="0"/>
            </a:br>
            <a:r>
              <a:rPr lang="pt-BR" sz="1800" dirty="0"/>
              <a:t>O crescimento extrauterino de prematuros resulta de interação complexa de fatores genéticos e ambientais. Os RNPT possuem um padrão próprio de crescimento e este é classificado em quatro fases, que variam de dias a semanas, em função da idade gestacional (IG), do peso de nascimento (PN) e da duração da doença inicial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97868" y="260648"/>
            <a:ext cx="9141619" cy="1655762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FA00FA"/>
                </a:solidFill>
              </a:rPr>
              <a:t>Nota do Editor do site, Dr. Paulo R. Margotto. Consultem também! Aqui e Agora</a:t>
            </a:r>
            <a:endParaRPr lang="pt-BR" sz="3600" dirty="0">
              <a:solidFill>
                <a:srgbClr val="FA00FA"/>
              </a:solidFill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09836" y="1916410"/>
            <a:ext cx="9494522" cy="84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200" b="1" i="0" u="sng" strike="noStrike" cap="none" normalizeH="0" baseline="0" dirty="0" smtClean="0">
                <a:ln>
                  <a:noFill/>
                </a:ln>
                <a:solidFill>
                  <a:srgbClr val="072A4D"/>
                </a:solidFill>
                <a:effectLst/>
                <a:latin typeface="Lato" panose="020F0502020204030203" pitchFamily="34" charset="0"/>
                <a:hlinkClick r:id="rId2"/>
              </a:rPr>
              <a:t>CRESCIMENTO PÓS-NATAL DO PREMATURO: USO DE CURVA</a:t>
            </a:r>
            <a:r>
              <a:rPr kumimoji="0" lang="pt-BR" altLang="pt-BR" sz="2200" b="1" i="0" u="sng" strike="noStrike" cap="none" normalizeH="0" baseline="0" dirty="0" smtClean="0">
                <a:ln>
                  <a:noFill/>
                </a:ln>
                <a:solidFill>
                  <a:srgbClr val="072A4D"/>
                </a:solidFill>
                <a:effectLst/>
                <a:latin typeface="Lato" panose="020F0502020204030203" pitchFamily="34" charset="0"/>
                <a:hlinkClick r:id="rId3" tooltip="NOVO-CRESCIMENTO POS-NATAL"/>
              </a:rPr>
              <a:t>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700" b="0" i="0" u="sng" strike="noStrike" cap="none" normalizeH="0" baseline="0" dirty="0" smtClean="0">
                <a:ln>
                  <a:noFill/>
                </a:ln>
                <a:solidFill>
                  <a:srgbClr val="78909C"/>
                </a:solidFill>
                <a:effectLst/>
                <a:hlinkClick r:id="rId3" tooltip="NOVO-CRESCIMENTO POS-NATAL"/>
              </a:rPr>
              <a:t>  </a:t>
            </a:r>
            <a:r>
              <a:rPr kumimoji="0" lang="pt-BR" altLang="pt-B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pt-BR" altLang="pt-BR" sz="1300" b="1" i="0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Source Sans Pro"/>
              </a:rPr>
              <a:t>Alessandra de Cássia Gonçalves Moreira</a:t>
            </a:r>
            <a:endParaRPr kumimoji="0" lang="pt-BR" altLang="pt-BR" sz="1300" b="0" i="0" strike="noStrike" cap="none" normalizeH="0" baseline="0" dirty="0" smtClean="0">
              <a:ln>
                <a:noFill/>
              </a:ln>
              <a:solidFill>
                <a:srgbClr val="424242"/>
              </a:solidFill>
              <a:effectLst/>
              <a:latin typeface="Source Sans Pro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300" b="0" i="0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Source Sans Pro"/>
              </a:rPr>
              <a:t>Capítulo do livro Assistência ao Recém-Nascido de Risco, Hospital Materno Infantil de Ensino/SES/DF, 2019, em Preparação.</a:t>
            </a:r>
            <a:endParaRPr kumimoji="0" lang="pt-BR" altLang="pt-BR" sz="1800" b="0" i="0" strike="noStrike" cap="none" normalizeH="0" baseline="0" dirty="0" smtClean="0">
              <a:ln>
                <a:noFill/>
              </a:ln>
              <a:solidFill>
                <a:srgbClr val="78909C"/>
              </a:solidFill>
              <a:effectLst/>
            </a:endParaRPr>
          </a:p>
        </p:txBody>
      </p:sp>
      <p:pic>
        <p:nvPicPr>
          <p:cNvPr id="1026" name="Picture 2" descr="doc">
            <a:hlinkClick r:id="rId3" tooltip="NOVO-CRESCIMENTO POS-NATAL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2764" y="1768029"/>
            <a:ext cx="457200" cy="45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191446"/>
      </p:ext>
    </p:extLst>
  </p:cSld>
  <p:clrMapOvr>
    <a:masterClrMapping/>
  </p:clrMapOvr>
  <p:transition spd="med">
    <p:fade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956" y="818138"/>
            <a:ext cx="7271792" cy="54538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53852" y="116632"/>
            <a:ext cx="23644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dirty="0" smtClean="0">
                <a:solidFill>
                  <a:srgbClr val="FA00FA"/>
                </a:solidFill>
              </a:rPr>
              <a:t>OBRIGADA!</a:t>
            </a:r>
            <a:endParaRPr lang="pt-BR" sz="3600" dirty="0">
              <a:solidFill>
                <a:srgbClr val="FA00FA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09836" y="6327157"/>
            <a:ext cx="976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1B16F6"/>
                </a:solidFill>
              </a:rPr>
              <a:t>Drs. Carlos Zaconeta, </a:t>
            </a:r>
            <a:r>
              <a:rPr lang="pt-BR" dirty="0" smtClean="0">
                <a:solidFill>
                  <a:srgbClr val="1B16F6"/>
                </a:solidFill>
              </a:rPr>
              <a:t>Patrícia Carrilho, Marta </a:t>
            </a:r>
            <a:r>
              <a:rPr lang="pt-BR" dirty="0" smtClean="0">
                <a:solidFill>
                  <a:srgbClr val="1B16F6"/>
                </a:solidFill>
              </a:rPr>
              <a:t>David Rocha de Moura e Alessandra de Cássia G. Moreira</a:t>
            </a:r>
            <a:endParaRPr lang="pt-BR" dirty="0">
              <a:solidFill>
                <a:srgbClr val="1B16F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226826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13911</TotalTime>
  <Words>4624</Words>
  <Application>Microsoft Office PowerPoint</Application>
  <PresentationFormat>Personalizar</PresentationFormat>
  <Paragraphs>501</Paragraphs>
  <Slides>79</Slides>
  <Notes>5</Notes>
  <HiddenSlides>4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79</vt:i4>
      </vt:variant>
    </vt:vector>
  </HeadingPairs>
  <TitlesOfParts>
    <vt:vector size="92" baseType="lpstr">
      <vt:lpstr>Agency FB</vt:lpstr>
      <vt:lpstr>Arial</vt:lpstr>
      <vt:lpstr>Arial Black</vt:lpstr>
      <vt:lpstr>Brush Script MT</vt:lpstr>
      <vt:lpstr>Calibri</vt:lpstr>
      <vt:lpstr>Calibri Light</vt:lpstr>
      <vt:lpstr>Lato</vt:lpstr>
      <vt:lpstr>Source Sans Pro</vt:lpstr>
      <vt:lpstr>Tahoma</vt:lpstr>
      <vt:lpstr>Times New Roman</vt:lpstr>
      <vt:lpstr>Wingdings</vt:lpstr>
      <vt:lpstr>Wingdings 2</vt:lpstr>
      <vt:lpstr>HDOfficeLightV0</vt:lpstr>
      <vt:lpstr>MONITORIZAÇÃO DO CRESCIMENTO PÓS-NATAL DO PREMATURO.</vt:lpstr>
      <vt:lpstr>OBJETIVO</vt:lpstr>
      <vt:lpstr>Breve relato de caso</vt:lpstr>
      <vt:lpstr>INTRODUÇÃO</vt:lpstr>
      <vt:lpstr>Fisiologia do crescimento extra uterino do prematuro</vt:lpstr>
      <vt:lpstr>Como deve crescer um recém-nascido?</vt:lpstr>
      <vt:lpstr>Crescimento extrauterino de prematuros</vt:lpstr>
      <vt:lpstr>Crescimento extrauterino de prematuros</vt:lpstr>
      <vt:lpstr>Crescimento extrauterino de prematuros</vt:lpstr>
      <vt:lpstr>Crescimento extrauterino de prematuros</vt:lpstr>
      <vt:lpstr>“Catch up”</vt:lpstr>
      <vt:lpstr>“Catch-up”</vt:lpstr>
      <vt:lpstr>“Catch-up”</vt:lpstr>
      <vt:lpstr>“Catch-down”</vt:lpstr>
      <vt:lpstr>Escore Z</vt:lpstr>
      <vt:lpstr>Apresentação do PowerPoint</vt:lpstr>
      <vt:lpstr>Crescimento extrauterino de prematuros</vt:lpstr>
      <vt:lpstr>Crescimento extrauterino de prematuros</vt:lpstr>
      <vt:lpstr>Crescimento extrauterino de prematuros</vt:lpstr>
      <vt:lpstr>Crescimento extrauterino de prematuros</vt:lpstr>
      <vt:lpstr>Restrição do crescimento extra uterino do prematuro</vt:lpstr>
      <vt:lpstr>Restrição do Crescimento extrauterino de prematuros – definição</vt:lpstr>
      <vt:lpstr>Restrição do Crescimento extrauterino de prematuros – fatores de risco</vt:lpstr>
      <vt:lpstr>Restrição do Crescimento extrauterino de prematuros - consequências</vt:lpstr>
      <vt:lpstr>Restrição do Crescimento extrauterino de prematuros - consequências</vt:lpstr>
      <vt:lpstr>Restrição do Crescimento extrauterino de prematuros - consequências</vt:lpstr>
      <vt:lpstr>Restrição do Crescimento extrauterino de prematuros - consequências</vt:lpstr>
      <vt:lpstr>Restrição do Crescimento extrauterino de prematuros - consequências</vt:lpstr>
      <vt:lpstr>Restrição do Crescimento extrauterino de prematuros - consequências</vt:lpstr>
      <vt:lpstr>Apresentação do PowerPoint</vt:lpstr>
      <vt:lpstr>Restrição do Crescimento extrauterino de prematuros - consequências</vt:lpstr>
      <vt:lpstr>Apresentação do PowerPoint</vt:lpstr>
      <vt:lpstr>Apresentação do PowerPoint</vt:lpstr>
      <vt:lpstr>Apresentação do PowerPoint</vt:lpstr>
      <vt:lpstr>Apresentação do PowerPoint</vt:lpstr>
      <vt:lpstr>Restrição do Crescimento extrauterino de prematuros – como evitar?</vt:lpstr>
      <vt:lpstr>Trinta desculpas aleatórias e frequentes para a retenção da alimentação de recém-nascidos prematuros (Hay Jr, 2013)</vt:lpstr>
      <vt:lpstr>Curvas de crescimento pós-natal</vt:lpstr>
      <vt:lpstr>ANTROPOMETRIA</vt:lpstr>
      <vt:lpstr>MEDIDAS ANTROPOMÉTRICAS </vt:lpstr>
      <vt:lpstr>MEDIDAS ANTROPOMÉTRICAS</vt:lpstr>
      <vt:lpstr>MEDIDAS ANTROPOMÉTRICAS</vt:lpstr>
      <vt:lpstr>Como deve crescer um recém-nascido?</vt:lpstr>
      <vt:lpstr>CURVAS DE CRESCIMENTO</vt:lpstr>
      <vt:lpstr>CURVAS DE CRESCIMENTO</vt:lpstr>
      <vt:lpstr>CURVAS DE CRESCIMENTO</vt:lpstr>
      <vt:lpstr>Curva de crescimento do prematuro</vt:lpstr>
      <vt:lpstr>Curva de crescimento do prematuro</vt:lpstr>
      <vt:lpstr>Curva de crescimento do prematuro</vt:lpstr>
      <vt:lpstr>Curva padrão de crescimento pré-natal para o prematuro </vt:lpstr>
      <vt:lpstr>Curvas de crescimento - Fenton</vt:lpstr>
      <vt:lpstr>Curvas de crescimento - Fenton</vt:lpstr>
      <vt:lpstr>Apresentação do PowerPoint</vt:lpstr>
      <vt:lpstr>Curvas de crescimento - Fenton</vt:lpstr>
      <vt:lpstr>Curva referência de crescimento pós-natal do prematuro </vt:lpstr>
      <vt:lpstr>Curvas de crescimento – Ehrenkranz</vt:lpstr>
      <vt:lpstr>Curvas de crescimento – Ehrenkranz</vt:lpstr>
      <vt:lpstr>Curvas de crescimento – Ehrenkranz</vt:lpstr>
      <vt:lpstr>Qual é a melhor curva disponível para acompanhamento do prematuro???</vt:lpstr>
      <vt:lpstr>Curva padrão de crescimento pós-natal do prematuro </vt:lpstr>
      <vt:lpstr>Intergrowth 21 </vt:lpstr>
      <vt:lpstr>International Fetal and Newborn Growth Consortium for the 21st Century </vt:lpstr>
      <vt:lpstr>International Fetal and Newborn Growth Consortium for the 21st Century </vt:lpstr>
      <vt:lpstr>Apresentação do PowerPoint</vt:lpstr>
      <vt:lpstr>Curvas de crescimento – Intergrowth 21</vt:lpstr>
      <vt:lpstr>Curvas de crescimento – Intergrowth 21</vt:lpstr>
      <vt:lpstr>Curvas de crescimento – Intergrowth 21</vt:lpstr>
      <vt:lpstr>Curvas de crescimento – Intergrowth 21</vt:lpstr>
      <vt:lpstr>Apresentação do PowerPoint</vt:lpstr>
      <vt:lpstr>Acompanhamento do crescimento pós natal:</vt:lpstr>
      <vt:lpstr>Acompanhamento do crescimento pós natal:</vt:lpstr>
      <vt:lpstr>Breve relato de caso 1</vt:lpstr>
      <vt:lpstr>Apresentação do PowerPoint</vt:lpstr>
      <vt:lpstr>Breve relato de caso 2</vt:lpstr>
      <vt:lpstr>Apresentação do PowerPoint</vt:lpstr>
      <vt:lpstr>Recomendações gerais</vt:lpstr>
      <vt:lpstr>Papel do neonatologista: gerenciamento nutricional individualizado no cuidado do prematuro. </vt:lpstr>
      <vt:lpstr>Nutrir o RN prematuro (RNPT) é um desafio. Há fatores relacionados ao RN, como a adaptação ao ambiente extrauterino adverso, imaturidade fisiológica, necessidades energéticas elevadas e a suscetibilidade a doenças que afetam adversamente a ingestão de nutrientes. Fatores relacionados ao cuidado também são importantes, como a ausência de uniformidade de condutas, além da necessidade de conscientização de que a nutrição do RNPT é uma emergência, tão importante quanto medidas de suporte ventilatório e hemodinâmico, desde os primeiros momentos de vida extrauterina. O crescimento extrauterino de prematuros resulta de interação complexa de fatores genéticos e ambientais. Os RNPT possuem um padrão próprio de crescimento e este é classificado em quatro fases, que variam de dias a semanas, em função da idade gestacional (IG), do peso de nascimento (PN) e da duração da doença inicial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Acompanhamento do crescimento pós-natal do prematuro</dc:title>
  <dc:creator>Alessandra de Cássia Gonçalves Moreira</dc:creator>
  <cp:lastModifiedBy>Paulo Margotto</cp:lastModifiedBy>
  <cp:revision>378</cp:revision>
  <cp:lastPrinted>2019-07-03T19:21:29Z</cp:lastPrinted>
  <dcterms:created xsi:type="dcterms:W3CDTF">2017-11-21T16:05:38Z</dcterms:created>
  <dcterms:modified xsi:type="dcterms:W3CDTF">2019-07-05T12:35:10Z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  <property fmtid="{D5CDD505-2E9C-101B-9397-08002B2CF9AE}" pid="8" name="LocPublishedLinkedAssetsLookup">
    <vt:lpwstr/>
  </property>
  <property fmtid="{D5CDD505-2E9C-101B-9397-08002B2CF9AE}" pid="9" name="ApprovalStatus">
    <vt:lpwstr>InProgress</vt:lpwstr>
  </property>
  <property fmtid="{D5CDD505-2E9C-101B-9397-08002B2CF9AE}" pid="10" name="MarketSpecific">
    <vt:lpwstr>0</vt:lpwstr>
  </property>
  <property fmtid="{D5CDD505-2E9C-101B-9397-08002B2CF9AE}" pid="11" name="LocComments">
    <vt:lpwstr/>
  </property>
  <property fmtid="{D5CDD505-2E9C-101B-9397-08002B2CF9AE}" pid="12" name="LocLastLocAttemptVersionTypeLookup">
    <vt:lpwstr/>
  </property>
  <property fmtid="{D5CDD505-2E9C-101B-9397-08002B2CF9AE}" pid="13" name="DirectSourceMarket">
    <vt:lpwstr/>
  </property>
  <property fmtid="{D5CDD505-2E9C-101B-9397-08002B2CF9AE}" pid="14" name="ThumbnailAssetId">
    <vt:lpwstr/>
  </property>
  <property fmtid="{D5CDD505-2E9C-101B-9397-08002B2CF9AE}" pid="15" name="PrimaryImageGen">
    <vt:lpwstr>0</vt:lpwstr>
  </property>
  <property fmtid="{D5CDD505-2E9C-101B-9397-08002B2CF9AE}" pid="16" name="LocNewPublishedVersionLookup">
    <vt:lpwstr/>
  </property>
  <property fmtid="{D5CDD505-2E9C-101B-9397-08002B2CF9AE}" pid="17" name="LegacyData">
    <vt:lpwstr/>
  </property>
  <property fmtid="{D5CDD505-2E9C-101B-9397-08002B2CF9AE}" pid="18" name="LocRecommendedHandoff">
    <vt:lpwstr/>
  </property>
  <property fmtid="{D5CDD505-2E9C-101B-9397-08002B2CF9AE}" pid="19" name="BusinessGroup">
    <vt:lpwstr/>
  </property>
  <property fmtid="{D5CDD505-2E9C-101B-9397-08002B2CF9AE}" pid="20" name="BlockPublish">
    <vt:lpwstr>0</vt:lpwstr>
  </property>
  <property fmtid="{D5CDD505-2E9C-101B-9397-08002B2CF9AE}" pid="21" name="TPFriendlyName">
    <vt:lpwstr/>
  </property>
  <property fmtid="{D5CDD505-2E9C-101B-9397-08002B2CF9AE}" pid="22" name="LocOverallPublishStatusLookup">
    <vt:lpwstr/>
  </property>
  <property fmtid="{D5CDD505-2E9C-101B-9397-08002B2CF9AE}" pid="23" name="NumericId">
    <vt:lpwstr/>
  </property>
  <property fmtid="{D5CDD505-2E9C-101B-9397-08002B2CF9AE}" pid="24" name="APEditor">
    <vt:lpwstr/>
  </property>
  <property fmtid="{D5CDD505-2E9C-101B-9397-08002B2CF9AE}" pid="25" name="SourceTitle">
    <vt:lpwstr/>
  </property>
  <property fmtid="{D5CDD505-2E9C-101B-9397-08002B2CF9AE}" pid="26" name="OpenTemplate">
    <vt:lpwstr>1</vt:lpwstr>
  </property>
  <property fmtid="{D5CDD505-2E9C-101B-9397-08002B2CF9AE}" pid="27" name="LocOverallLocStatusLookup">
    <vt:lpwstr/>
  </property>
  <property fmtid="{D5CDD505-2E9C-101B-9397-08002B2CF9AE}" pid="28" name="UALocComments">
    <vt:lpwstr/>
  </property>
  <property fmtid="{D5CDD505-2E9C-101B-9397-08002B2CF9AE}" pid="29" name="ParentAssetId">
    <vt:lpwstr/>
  </property>
  <property fmtid="{D5CDD505-2E9C-101B-9397-08002B2CF9AE}" pid="30" name="IntlLangReviewDate">
    <vt:lpwstr/>
  </property>
  <property fmtid="{D5CDD505-2E9C-101B-9397-08002B2CF9AE}" pid="31" name="FeatureTagsTaxHTField0">
    <vt:lpwstr/>
  </property>
  <property fmtid="{D5CDD505-2E9C-101B-9397-08002B2CF9AE}" pid="32" name="PublishStatusLookup">
    <vt:lpwstr>1345093;#</vt:lpwstr>
  </property>
  <property fmtid="{D5CDD505-2E9C-101B-9397-08002B2CF9AE}" pid="33" name="Providers">
    <vt:lpwstr/>
  </property>
  <property fmtid="{D5CDD505-2E9C-101B-9397-08002B2CF9AE}" pid="34" name="MachineTranslated">
    <vt:lpwstr>0</vt:lpwstr>
  </property>
  <property fmtid="{D5CDD505-2E9C-101B-9397-08002B2CF9AE}" pid="35" name="OriginalSourceMarket">
    <vt:lpwstr/>
  </property>
  <property fmtid="{D5CDD505-2E9C-101B-9397-08002B2CF9AE}" pid="36" name="APDescription">
    <vt:lpwstr>This simple template design works for technology and  businesses, but it's versatile enough to use in other contexts.  It features multiple slide layouts designed for widescreen (16x9 resolution) and includes a sample SmartArt list and chart that are easi</vt:lpwstr>
  </property>
  <property fmtid="{D5CDD505-2E9C-101B-9397-08002B2CF9AE}" pid="37" name="ClipArtFilename">
    <vt:lpwstr/>
  </property>
  <property fmtid="{D5CDD505-2E9C-101B-9397-08002B2CF9AE}" pid="38" name="ContentItem">
    <vt:lpwstr/>
  </property>
  <property fmtid="{D5CDD505-2E9C-101B-9397-08002B2CF9AE}" pid="39" name="TPInstallLocation">
    <vt:lpwstr/>
  </property>
  <property fmtid="{D5CDD505-2E9C-101B-9397-08002B2CF9AE}" pid="40" name="PublishTargets">
    <vt:lpwstr>OfficeOnlineVNext</vt:lpwstr>
  </property>
  <property fmtid="{D5CDD505-2E9C-101B-9397-08002B2CF9AE}" pid="41" name="TimesCloned">
    <vt:lpwstr/>
  </property>
  <property fmtid="{D5CDD505-2E9C-101B-9397-08002B2CF9AE}" pid="42" name="AssetStart">
    <vt:lpwstr>2011-11-25T22:30:00Z</vt:lpwstr>
  </property>
  <property fmtid="{D5CDD505-2E9C-101B-9397-08002B2CF9AE}" pid="43" name="Provider">
    <vt:lpwstr/>
  </property>
  <property fmtid="{D5CDD505-2E9C-101B-9397-08002B2CF9AE}" pid="44" name="AcquiredFrom">
    <vt:lpwstr>Internal MS</vt:lpwstr>
  </property>
  <property fmtid="{D5CDD505-2E9C-101B-9397-08002B2CF9AE}" pid="45" name="FriendlyTitle">
    <vt:lpwstr/>
  </property>
  <property fmtid="{D5CDD505-2E9C-101B-9397-08002B2CF9AE}" pid="46" name="LastHandOff">
    <vt:lpwstr/>
  </property>
  <property fmtid="{D5CDD505-2E9C-101B-9397-08002B2CF9AE}" pid="47" name="TPClientViewer">
    <vt:lpwstr/>
  </property>
  <property fmtid="{D5CDD505-2E9C-101B-9397-08002B2CF9AE}" pid="48" name="TemplateStatus">
    <vt:lpwstr>Complete</vt:lpwstr>
  </property>
  <property fmtid="{D5CDD505-2E9C-101B-9397-08002B2CF9AE}" pid="49" name="Downloads">
    <vt:lpwstr>0</vt:lpwstr>
  </property>
  <property fmtid="{D5CDD505-2E9C-101B-9397-08002B2CF9AE}" pid="50" name="OOCacheId">
    <vt:lpwstr/>
  </property>
  <property fmtid="{D5CDD505-2E9C-101B-9397-08002B2CF9AE}" pid="51" name="IsDeleted">
    <vt:lpwstr>0</vt:lpwstr>
  </property>
  <property fmtid="{D5CDD505-2E9C-101B-9397-08002B2CF9AE}" pid="52" name="LocPublishedDependentAssetsLookup">
    <vt:lpwstr/>
  </property>
  <property fmtid="{D5CDD505-2E9C-101B-9397-08002B2CF9AE}" pid="53" name="TPExecutable">
    <vt:lpwstr/>
  </property>
  <property fmtid="{D5CDD505-2E9C-101B-9397-08002B2CF9AE}" pid="54" name="EditorialTags">
    <vt:lpwstr/>
  </property>
  <property fmtid="{D5CDD505-2E9C-101B-9397-08002B2CF9AE}" pid="55" name="SubmitterId">
    <vt:lpwstr/>
  </property>
  <property fmtid="{D5CDD505-2E9C-101B-9397-08002B2CF9AE}" pid="56" name="ApprovalLog">
    <vt:lpwstr/>
  </property>
  <property fmtid="{D5CDD505-2E9C-101B-9397-08002B2CF9AE}" pid="57" name="AssetType">
    <vt:lpwstr>TP</vt:lpwstr>
  </property>
  <property fmtid="{D5CDD505-2E9C-101B-9397-08002B2CF9AE}" pid="58" name="BugNumber">
    <vt:lpwstr/>
  </property>
  <property fmtid="{D5CDD505-2E9C-101B-9397-08002B2CF9AE}" pid="59" name="CSXSubmissionDate">
    <vt:lpwstr/>
  </property>
  <property fmtid="{D5CDD505-2E9C-101B-9397-08002B2CF9AE}" pid="60" name="CSXUpdate">
    <vt:lpwstr>0</vt:lpwstr>
  </property>
  <property fmtid="{D5CDD505-2E9C-101B-9397-08002B2CF9AE}" pid="61" name="Milestone">
    <vt:lpwstr/>
  </property>
  <property fmtid="{D5CDD505-2E9C-101B-9397-08002B2CF9AE}" pid="62" name="RecommendationsModifier">
    <vt:lpwstr/>
  </property>
  <property fmtid="{D5CDD505-2E9C-101B-9397-08002B2CF9AE}" pid="63" name="OriginAsset">
    <vt:lpwstr/>
  </property>
  <property fmtid="{D5CDD505-2E9C-101B-9397-08002B2CF9AE}" pid="64" name="TPComponent">
    <vt:lpwstr/>
  </property>
  <property fmtid="{D5CDD505-2E9C-101B-9397-08002B2CF9AE}" pid="65" name="AssetId">
    <vt:lpwstr>TP102787989</vt:lpwstr>
  </property>
  <property fmtid="{D5CDD505-2E9C-101B-9397-08002B2CF9AE}" pid="66" name="IntlLocPriority">
    <vt:lpwstr/>
  </property>
  <property fmtid="{D5CDD505-2E9C-101B-9397-08002B2CF9AE}" pid="67" name="PolicheckWords">
    <vt:lpwstr/>
  </property>
  <property fmtid="{D5CDD505-2E9C-101B-9397-08002B2CF9AE}" pid="68" name="TPLaunchHelpLink">
    <vt:lpwstr/>
  </property>
  <property fmtid="{D5CDD505-2E9C-101B-9397-08002B2CF9AE}" pid="69" name="TPApplication">
    <vt:lpwstr/>
  </property>
  <property fmtid="{D5CDD505-2E9C-101B-9397-08002B2CF9AE}" pid="70" name="CrawlForDependencies">
    <vt:lpwstr>0</vt:lpwstr>
  </property>
  <property fmtid="{D5CDD505-2E9C-101B-9397-08002B2CF9AE}" pid="71" name="HandoffToMSDN">
    <vt:lpwstr/>
  </property>
  <property fmtid="{D5CDD505-2E9C-101B-9397-08002B2CF9AE}" pid="72" name="PlannedPubDate">
    <vt:lpwstr/>
  </property>
  <property fmtid="{D5CDD505-2E9C-101B-9397-08002B2CF9AE}" pid="73" name="IntlLangReviewer">
    <vt:lpwstr/>
  </property>
  <property fmtid="{D5CDD505-2E9C-101B-9397-08002B2CF9AE}" pid="74" name="TrustLevel">
    <vt:lpwstr>1 Microsoft Managed Content</vt:lpwstr>
  </property>
  <property fmtid="{D5CDD505-2E9C-101B-9397-08002B2CF9AE}" pid="75" name="LocLastLocAttemptVersionLookup">
    <vt:lpwstr>694266</vt:lpwstr>
  </property>
  <property fmtid="{D5CDD505-2E9C-101B-9397-08002B2CF9AE}" pid="76" name="LocProcessedForHandoffsLookup">
    <vt:lpwstr/>
  </property>
  <property fmtid="{D5CDD505-2E9C-101B-9397-08002B2CF9AE}" pid="77" name="IsSearchable">
    <vt:lpwstr>1</vt:lpwstr>
  </property>
  <property fmtid="{D5CDD505-2E9C-101B-9397-08002B2CF9AE}" pid="78" name="TemplateTemplateType">
    <vt:lpwstr>PowerPoint Presentation Template</vt:lpwstr>
  </property>
  <property fmtid="{D5CDD505-2E9C-101B-9397-08002B2CF9AE}" pid="79" name="CampaignTagsTaxHTField0">
    <vt:lpwstr/>
  </property>
  <property fmtid="{D5CDD505-2E9C-101B-9397-08002B2CF9AE}" pid="80" name="TPNamespace">
    <vt:lpwstr/>
  </property>
  <property fmtid="{D5CDD505-2E9C-101B-9397-08002B2CF9AE}" pid="81" name="LocOverallPreviewStatusLookup">
    <vt:lpwstr/>
  </property>
  <property fmtid="{D5CDD505-2E9C-101B-9397-08002B2CF9AE}" pid="82" name="TaxCatchAll">
    <vt:lpwstr/>
  </property>
  <property fmtid="{D5CDD505-2E9C-101B-9397-08002B2CF9AE}" pid="83" name="Markets">
    <vt:lpwstr/>
  </property>
  <property fmtid="{D5CDD505-2E9C-101B-9397-08002B2CF9AE}" pid="84" name="UAProjectedTotalWords">
    <vt:lpwstr/>
  </property>
  <property fmtid="{D5CDD505-2E9C-101B-9397-08002B2CF9AE}" pid="85" name="IntlLangReview">
    <vt:lpwstr/>
  </property>
  <property fmtid="{D5CDD505-2E9C-101B-9397-08002B2CF9AE}" pid="86" name="OutputCachingOn">
    <vt:lpwstr>0</vt:lpwstr>
  </property>
  <property fmtid="{D5CDD505-2E9C-101B-9397-08002B2CF9AE}" pid="87" name="AverageRating">
    <vt:lpwstr/>
  </property>
  <property fmtid="{D5CDD505-2E9C-101B-9397-08002B2CF9AE}" pid="88" name="APAuthor">
    <vt:lpwstr>136;#REDMOND\kristaa</vt:lpwstr>
  </property>
  <property fmtid="{D5CDD505-2E9C-101B-9397-08002B2CF9AE}" pid="89" name="LocManualTestRequired">
    <vt:lpwstr>0</vt:lpwstr>
  </property>
  <property fmtid="{D5CDD505-2E9C-101B-9397-08002B2CF9AE}" pid="90" name="TPCommandLine">
    <vt:lpwstr/>
  </property>
  <property fmtid="{D5CDD505-2E9C-101B-9397-08002B2CF9AE}" pid="91" name="TPAppVersion">
    <vt:lpwstr/>
  </property>
  <property fmtid="{D5CDD505-2E9C-101B-9397-08002B2CF9AE}" pid="92" name="EditorialStatus">
    <vt:lpwstr>Complete</vt:lpwstr>
  </property>
  <property fmtid="{D5CDD505-2E9C-101B-9397-08002B2CF9AE}" pid="93" name="LastModifiedDateTime">
    <vt:lpwstr/>
  </property>
  <property fmtid="{D5CDD505-2E9C-101B-9397-08002B2CF9AE}" pid="94" name="ScenarioTagsTaxHTField0">
    <vt:lpwstr/>
  </property>
  <property fmtid="{D5CDD505-2E9C-101B-9397-08002B2CF9AE}" pid="95" name="LocProcessedForMarketsLookup">
    <vt:lpwstr/>
  </property>
  <property fmtid="{D5CDD505-2E9C-101B-9397-08002B2CF9AE}" pid="96" name="TPLaunchHelpLinkType">
    <vt:lpwstr>Template</vt:lpwstr>
  </property>
  <property fmtid="{D5CDD505-2E9C-101B-9397-08002B2CF9AE}" pid="97" name="OriginalRelease">
    <vt:lpwstr>15</vt:lpwstr>
  </property>
  <property fmtid="{D5CDD505-2E9C-101B-9397-08002B2CF9AE}" pid="98" name="LocalizationTagsTaxHTField0">
    <vt:lpwstr/>
  </property>
  <property fmtid="{D5CDD505-2E9C-101B-9397-08002B2CF9AE}" pid="99" name="UACurrentWords">
    <vt:lpwstr/>
  </property>
  <property fmtid="{D5CDD505-2E9C-101B-9397-08002B2CF9AE}" pid="100" name="ArtSampleDocs">
    <vt:lpwstr/>
  </property>
  <property fmtid="{D5CDD505-2E9C-101B-9397-08002B2CF9AE}" pid="101" name="UALocRecommendation">
    <vt:lpwstr>Localize</vt:lpwstr>
  </property>
  <property fmtid="{D5CDD505-2E9C-101B-9397-08002B2CF9AE}" pid="102" name="Manager">
    <vt:lpwstr/>
  </property>
  <property fmtid="{D5CDD505-2E9C-101B-9397-08002B2CF9AE}" pid="103" name="LocOverallHandbackStatusLookup">
    <vt:lpwstr/>
  </property>
  <property fmtid="{D5CDD505-2E9C-101B-9397-08002B2CF9AE}" pid="104" name="ShowIn">
    <vt:lpwstr>Show everywhere</vt:lpwstr>
  </property>
  <property fmtid="{D5CDD505-2E9C-101B-9397-08002B2CF9AE}" pid="105" name="UANotes">
    <vt:lpwstr/>
  </property>
  <property fmtid="{D5CDD505-2E9C-101B-9397-08002B2CF9AE}" pid="106" name="InternalTagsTaxHTField0">
    <vt:lpwstr/>
  </property>
  <property fmtid="{D5CDD505-2E9C-101B-9397-08002B2CF9AE}" pid="107" name="CSXHash">
    <vt:lpwstr/>
  </property>
  <property fmtid="{D5CDD505-2E9C-101B-9397-08002B2CF9AE}" pid="108" name="VoteCount">
    <vt:lpwstr/>
  </property>
  <property fmtid="{D5CDD505-2E9C-101B-9397-08002B2CF9AE}" pid="109" name="AssetExpire">
    <vt:lpwstr>2029-05-12T04:00:00Z</vt:lpwstr>
  </property>
  <property fmtid="{D5CDD505-2E9C-101B-9397-08002B2CF9AE}" pid="110" name="DSATActionTaken">
    <vt:lpwstr/>
  </property>
  <property fmtid="{D5CDD505-2E9C-101B-9397-08002B2CF9AE}" pid="111" name="CSXSubmissionMarket">
    <vt:lpwstr/>
  </property>
  <property fmtid="{D5CDD505-2E9C-101B-9397-08002B2CF9AE}" pid="112" name="LocMarketGroupTiers2">
    <vt:lpwstr/>
  </property>
</Properties>
</file>