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85" r:id="rId29"/>
    <p:sldId id="286" r:id="rId30"/>
    <p:sldId id="287" r:id="rId31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F3399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98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AEF4C11-9674-41C1-9A9A-CEC9592D05D0}" type="datetimeFigureOut">
              <a:rPr lang="pt-BR" altLang="pt-BR"/>
              <a:pPr>
                <a:defRPr/>
              </a:pPr>
              <a:t>04/07/2019</a:t>
            </a:fld>
            <a:endParaRPr lang="pt-BR" altLang="pt-BR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noProof="0" smtClean="0"/>
              <a:t>Clique para editar os estilos do texto mestre</a:t>
            </a:r>
          </a:p>
          <a:p>
            <a:pPr lvl="1"/>
            <a:r>
              <a:rPr lang="pt-BR" altLang="pt-BR" noProof="0" smtClean="0"/>
              <a:t>Segundo nível</a:t>
            </a:r>
          </a:p>
          <a:p>
            <a:pPr lvl="2"/>
            <a:r>
              <a:rPr lang="pt-BR" altLang="pt-BR" noProof="0" smtClean="0"/>
              <a:t>Terceiro nível</a:t>
            </a:r>
          </a:p>
          <a:p>
            <a:pPr lvl="3"/>
            <a:r>
              <a:rPr lang="pt-BR" altLang="pt-BR" noProof="0" smtClean="0"/>
              <a:t>Quarto nível</a:t>
            </a:r>
          </a:p>
          <a:p>
            <a:pPr lvl="4"/>
            <a:r>
              <a:rPr lang="pt-BR" altLang="pt-BR" noProof="0" smtClean="0"/>
              <a:t>Quinto nível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679B04B7-A978-4CDD-A44A-A30FD764060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567128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F2D3E-0781-43EE-8896-A71748F741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26E94-30A1-4054-9AA7-A7973695CD84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4396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9B737-05C5-4D7F-8DE8-B22D801017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4F562-1FEA-4232-BA49-95DF4C3CF6B2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7025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DFB58-F1BD-4DB0-9CB2-A6515A571B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C0365-B7AE-41AF-88AA-776B14C3D9B9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8015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0DBDE-42B7-4D09-82E2-65884FA1A6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10183-922C-4C98-8121-F4C37FB53EBF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082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626D4-20DB-41C1-9348-8ABD7FDE7B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94577-9F9D-406A-8EC7-4B12C5A198CE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723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24E93-D4F8-481A-9AD7-980B8E54B4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C3B6C-887E-41BA-BA4A-B402F04D444C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3503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2365A-066C-40CA-94B6-9DE99DA6DB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ECDD9-ADC2-41C1-930E-B041B74A1452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5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6A570-A40F-4250-866D-89991BE729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BEB7D-5485-40D6-8F30-F45EF4A1717F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94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FCD98-D69D-4F09-AAC1-DEF8637BD0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D760-11F7-45D0-BD07-41A40D1C42CD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80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1D41B-D428-4D2D-B9E2-3ABCF74790D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C885B-2E1C-4FC2-B211-94B6F2826A53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19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2E709-6B98-4BA3-A3FA-8B3791E315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55FA1-FBA5-40D0-ACCD-59C41369B279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16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33103185-FDAB-470E-BAA0-4D24328E6E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</a:defRPr>
            </a:lvl1pPr>
          </a:lstStyle>
          <a:p>
            <a:pPr>
              <a:defRPr/>
            </a:pPr>
            <a:fld id="{4374E7FB-81C6-47CC-933D-E351DE37FF15}" type="datetimeFigureOut">
              <a:rPr lang="pt-BR"/>
              <a:pPr>
                <a:defRPr/>
              </a:pPr>
              <a:t>04/07/2019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8" r:id="rId2"/>
    <p:sldLayoutId id="2147483717" r:id="rId3"/>
    <p:sldLayoutId id="2147483716" r:id="rId4"/>
    <p:sldLayoutId id="2147483715" r:id="rId5"/>
    <p:sldLayoutId id="2147483714" r:id="rId6"/>
    <p:sldLayoutId id="2147483713" r:id="rId7"/>
    <p:sldLayoutId id="2147483712" r:id="rId8"/>
    <p:sldLayoutId id="2147483711" r:id="rId9"/>
    <p:sldLayoutId id="2147483710" r:id="rId10"/>
    <p:sldLayoutId id="214748370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0BE40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877F6C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972109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30772908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ncbi.nlm.nih.gov/pubmed?linkname=pubmed_pubmed&amp;from_uid=30772908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paulomargotto.com.br/documentos/1808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s://www.ncbi.nlm.nih.gov/pubmed?linkname=pubmed_pubmed&amp;from_uid=23999233" TargetMode="External"/><Relationship Id="rId4" Type="http://schemas.openxmlformats.org/officeDocument/2006/relationships/hyperlink" Target="https://www.ncbi.nlm.nih.gov/pubmed/23999233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9834738" TargetMode="External"/><Relationship Id="rId2" Type="http://schemas.openxmlformats.org/officeDocument/2006/relationships/hyperlink" Target="https://www.ncbi.nlm.nih.gov/pubmed/1983473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hyperlink" Target="http://paulomargotto.com.br/documentos/18062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paulomargotto.com.br/documentos/7356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8471441" TargetMode="External"/><Relationship Id="rId2" Type="http://schemas.openxmlformats.org/officeDocument/2006/relationships/hyperlink" Target="https://www.ncbi.nlm.nih.gov/pubmed/2847144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hyperlink" Target="http://paulomargotto.com.br/documentos/15861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42988" y="3789363"/>
            <a:ext cx="6696075" cy="611187"/>
          </a:xfrm>
        </p:spPr>
        <p:txBody>
          <a:bodyPr/>
          <a:lstStyle/>
          <a:p>
            <a:pPr algn="ctr" eaLnBrk="1" hangingPunct="1">
              <a:lnSpc>
                <a:spcPct val="60000"/>
              </a:lnSpc>
            </a:pPr>
            <a:r>
              <a:rPr lang="pt-BR" altLang="pt-BR" sz="1600" smtClean="0">
                <a:solidFill>
                  <a:srgbClr val="898989"/>
                </a:solidFill>
              </a:rPr>
              <a:t>Apresentação:Gabriela Santos – R4 Medicina Intensiva Pediátrica do HMIB/SES/DF</a:t>
            </a:r>
          </a:p>
          <a:p>
            <a:pPr algn="ctr" eaLnBrk="1" hangingPunct="1">
              <a:lnSpc>
                <a:spcPct val="60000"/>
              </a:lnSpc>
            </a:pPr>
            <a:r>
              <a:rPr lang="pt-BR" altLang="pt-BR" sz="1600" smtClean="0">
                <a:solidFill>
                  <a:srgbClr val="898989"/>
                </a:solidFill>
              </a:rPr>
              <a:t>Coordenação: Alexandre  P. Serafim</a:t>
            </a:r>
          </a:p>
          <a:p>
            <a:pPr algn="ctr" eaLnBrk="1" hangingPunct="1">
              <a:lnSpc>
                <a:spcPct val="60000"/>
              </a:lnSpc>
            </a:pPr>
            <a:r>
              <a:rPr lang="pt-BR" altLang="pt-BR" sz="1600" smtClean="0">
                <a:solidFill>
                  <a:srgbClr val="898989"/>
                </a:solidFill>
                <a:hlinkClick r:id="rId2"/>
              </a:rPr>
              <a:t>www.paulomargotto.com.br</a:t>
            </a:r>
            <a:r>
              <a:rPr lang="pt-BR" altLang="pt-BR" sz="1600" smtClean="0">
                <a:solidFill>
                  <a:srgbClr val="898989"/>
                </a:solidFill>
              </a:rPr>
              <a:t> </a:t>
            </a:r>
          </a:p>
          <a:p>
            <a:pPr algn="ctr" eaLnBrk="1" hangingPunct="1">
              <a:lnSpc>
                <a:spcPct val="60000"/>
              </a:lnSpc>
            </a:pPr>
            <a:r>
              <a:rPr lang="pt-BR" altLang="pt-BR" sz="1600" smtClean="0">
                <a:solidFill>
                  <a:srgbClr val="898989"/>
                </a:solidFill>
              </a:rPr>
              <a:t>Brasília, 6 de julho de 2019</a:t>
            </a:r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2708275"/>
            <a:ext cx="8459788" cy="9429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400" b="1">
                <a:hlinkClick r:id="rId3"/>
              </a:rPr>
              <a:t>Effect</a:t>
            </a:r>
            <a:r>
              <a:rPr lang="pt-BR" altLang="pt-BR" sz="1400">
                <a:hlinkClick r:id="rId3"/>
              </a:rPr>
              <a:t> of a </a:t>
            </a:r>
            <a:r>
              <a:rPr lang="pt-BR" altLang="pt-BR" sz="1400" b="1">
                <a:hlinkClick r:id="rId3"/>
              </a:rPr>
              <a:t>Resuscitation</a:t>
            </a:r>
            <a:r>
              <a:rPr lang="pt-BR" altLang="pt-BR" sz="1400">
                <a:hlinkClick r:id="rId3"/>
              </a:rPr>
              <a:t> </a:t>
            </a:r>
            <a:r>
              <a:rPr lang="pt-BR" altLang="pt-BR" sz="1400" b="1">
                <a:hlinkClick r:id="rId3"/>
              </a:rPr>
              <a:t>Strategy</a:t>
            </a:r>
            <a:r>
              <a:rPr lang="pt-BR" altLang="pt-BR" sz="1400">
                <a:hlinkClick r:id="rId3"/>
              </a:rPr>
              <a:t> </a:t>
            </a:r>
            <a:r>
              <a:rPr lang="pt-BR" altLang="pt-BR" sz="1400" b="1">
                <a:hlinkClick r:id="rId3"/>
              </a:rPr>
              <a:t>Targeting</a:t>
            </a:r>
            <a:r>
              <a:rPr lang="pt-BR" altLang="pt-BR" sz="1400">
                <a:hlinkClick r:id="rId3"/>
              </a:rPr>
              <a:t> Peripheral Perfusion Status vs Serum Lactate Levels on 28-Day Mortality Among Patients With </a:t>
            </a:r>
            <a:r>
              <a:rPr lang="pt-BR" altLang="pt-BR" sz="1400" b="1">
                <a:hlinkClick r:id="rId3"/>
              </a:rPr>
              <a:t>Septic Shock</a:t>
            </a:r>
            <a:r>
              <a:rPr lang="pt-BR" altLang="pt-BR" sz="1400">
                <a:hlinkClick r:id="rId3"/>
              </a:rPr>
              <a:t>: The ANDROMEDA-</a:t>
            </a:r>
            <a:r>
              <a:rPr lang="pt-BR" altLang="pt-BR" sz="1400" b="1">
                <a:hlinkClick r:id="rId3"/>
              </a:rPr>
              <a:t>SHOCK</a:t>
            </a:r>
            <a:r>
              <a:rPr lang="pt-BR" altLang="pt-BR" sz="1400">
                <a:hlinkClick r:id="rId3"/>
              </a:rPr>
              <a:t>Randomized Clinical Trial.</a:t>
            </a:r>
            <a:endParaRPr lang="pt-BR" altLang="pt-BR" sz="1400"/>
          </a:p>
          <a:p>
            <a:pPr algn="ctr"/>
            <a:r>
              <a:rPr lang="pt-BR" altLang="pt-BR" sz="1400"/>
              <a:t>Hernández G, Ospina-Tascón GA, Damiani LP et al. JAMA. 2019 Feb 19;321(7):654-664. doi: </a:t>
            </a:r>
            <a:r>
              <a:rPr lang="pt-BR" altLang="pt-BR" sz="1400">
                <a:solidFill>
                  <a:srgbClr val="0000FF"/>
                </a:solidFill>
              </a:rPr>
              <a:t>10.1001/jama.2019.0071</a:t>
            </a:r>
            <a:r>
              <a:rPr lang="pt-BR" altLang="pt-BR" sz="1400"/>
              <a:t>.PMID: 30772908.</a:t>
            </a:r>
            <a:r>
              <a:rPr lang="pt-BR" altLang="pt-BR" sz="1400" u="sng">
                <a:hlinkClick r:id="rId4"/>
              </a:rPr>
              <a:t>Similar articles</a:t>
            </a:r>
            <a:endParaRPr lang="pt-BR" altLang="pt-BR" sz="1400" u="sng"/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0" y="1700213"/>
            <a:ext cx="8459788" cy="915987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b="1">
                <a:solidFill>
                  <a:srgbClr val="0000FF"/>
                </a:solidFill>
              </a:rPr>
              <a:t>Efeito de uma estratégia de reanimação visando o </a:t>
            </a:r>
            <a:r>
              <a:rPr lang="pt-BR" altLang="pt-BR" b="1" i="1">
                <a:solidFill>
                  <a:srgbClr val="0000FF"/>
                </a:solidFill>
              </a:rPr>
              <a:t>status </a:t>
            </a:r>
            <a:r>
              <a:rPr lang="pt-BR" altLang="pt-BR" b="1">
                <a:solidFill>
                  <a:srgbClr val="0000FF"/>
                </a:solidFill>
              </a:rPr>
              <a:t>de perfusão periférica versus níveis séricos de lactato na mortalidade em 28 dias entre pacientes com choque séptico: estudo clínico randomizado SHRK-SHOCK.</a:t>
            </a:r>
          </a:p>
        </p:txBody>
      </p:sp>
      <p:pic>
        <p:nvPicPr>
          <p:cNvPr id="307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5300663"/>
            <a:ext cx="2438400" cy="116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0"/>
            <a:ext cx="2036762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157788"/>
            <a:ext cx="2493963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Ressuscitação precoce é essencial para limitar a progressão para disfunção de múltiplos órgãos (DMO) e óbito no choque séptico.</a:t>
            </a:r>
          </a:p>
          <a:p>
            <a:pPr eaLnBrk="1" hangingPunct="1"/>
            <a:r>
              <a:rPr lang="pt-BR" altLang="pt-BR" smtClean="0"/>
              <a:t>Choque: aumento de lactato sérico e sinais de hipoperfusão, que incluem aumento no tempo de enchimento capilar (TEC).</a:t>
            </a:r>
          </a:p>
          <a:p>
            <a:pPr eaLnBrk="1" hangingPunct="1"/>
            <a:r>
              <a:rPr lang="pt-BR" altLang="pt-BR" smtClean="0"/>
              <a:t>Considerando a relação forte entre hiperlactatemia e mortalidade, o </a:t>
            </a:r>
            <a:r>
              <a:rPr lang="pt-BR" altLang="pt-BR" i="1" smtClean="0"/>
              <a:t>Surviving Sepsis</a:t>
            </a:r>
            <a:r>
              <a:rPr lang="pt-BR" altLang="pt-BR" smtClean="0"/>
              <a:t> propõe ressuscitação hemodinâmica guiada por dosagens de lactato a cada 2-4 horas até normalização, mas:</a:t>
            </a:r>
          </a:p>
          <a:p>
            <a:pPr lvl="1" eaLnBrk="1" hangingPunct="1"/>
            <a:r>
              <a:rPr lang="pt-BR" altLang="pt-BR" smtClean="0"/>
              <a:t>Hiperlactatemia persistente pode ser causada por outros fatores além da hipoperfusão </a:t>
            </a:r>
          </a:p>
          <a:p>
            <a:pPr lvl="1" eaLnBrk="1" hangingPunct="1"/>
            <a:r>
              <a:rPr lang="pt-BR" altLang="pt-BR" smtClean="0"/>
              <a:t>Dosagem de lactato não é universalmente disponível</a:t>
            </a:r>
          </a:p>
          <a:p>
            <a:pPr eaLnBrk="1" hangingPunct="1"/>
            <a:r>
              <a:rPr lang="pt-BR" altLang="pt-BR" smtClean="0"/>
              <a:t>Alvos alternativos de ressuscitação devem ser pesquisados.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Estudos observacionais mostram que perfusão periférica persistentemente anormal após ressuscitação é associada com DMO e maior mortalidade</a:t>
            </a:r>
          </a:p>
          <a:p>
            <a:pPr eaLnBrk="1" hangingPunct="1"/>
            <a:r>
              <a:rPr lang="pt-BR" altLang="pt-BR" smtClean="0"/>
              <a:t>Avaliação do TEC é um método simples e independe de recursos </a:t>
            </a:r>
          </a:p>
          <a:p>
            <a:pPr eaLnBrk="1" hangingPunct="1"/>
            <a:r>
              <a:rPr lang="pt-BR" altLang="pt-BR" smtClean="0"/>
              <a:t>TEC responde rapidamente aos esforços de ressuscitação</a:t>
            </a:r>
          </a:p>
          <a:p>
            <a:pPr eaLnBrk="1" hangingPunct="1"/>
            <a:endParaRPr lang="pt-BR" altLang="pt-BR" smtClean="0"/>
          </a:p>
          <a:p>
            <a:pPr algn="ctr" eaLnBrk="1" hangingPunct="1"/>
            <a:r>
              <a:rPr lang="pt-BR" altLang="pt-BR" b="1" smtClean="0">
                <a:solidFill>
                  <a:srgbClr val="0000FF"/>
                </a:solidFill>
              </a:rPr>
              <a:t>Ensaio clínico multicêntrico e randomizado comparar a ressuscitação guiada por dosagens de lactato com a guiada pela avaliação da perfusão periférica</a:t>
            </a:r>
            <a:r>
              <a:rPr lang="pt-BR" altLang="pt-BR" smtClean="0"/>
              <a:t> </a:t>
            </a:r>
          </a:p>
          <a:p>
            <a:pPr algn="ctr" eaLnBrk="1" hangingPunct="1"/>
            <a:r>
              <a:rPr lang="pt-BR" altLang="pt-BR" b="1" smtClean="0">
                <a:solidFill>
                  <a:srgbClr val="0000FF"/>
                </a:solidFill>
              </a:rPr>
              <a:t>Hipótese: a ressuscitação guiada pela avaliação da perfusão periférica seria associada a melhores desfechos</a:t>
            </a:r>
          </a:p>
          <a:p>
            <a:pPr eaLnBrk="1" hangingPunct="1"/>
            <a:endParaRPr lang="pt-BR" altLang="pt-BR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Estudo conduzido em 28 hospitais em 5 países (Argentina, Chile, Colombia, Equador e Uruguai), pela PUC Chile</a:t>
            </a:r>
          </a:p>
          <a:p>
            <a:pPr eaLnBrk="1" hangingPunct="1"/>
            <a:r>
              <a:rPr lang="pt-BR" altLang="pt-BR" b="1" smtClean="0">
                <a:solidFill>
                  <a:srgbClr val="0000FF"/>
                </a:solidFill>
              </a:rPr>
              <a:t>Pacientes &gt;18 anos</a:t>
            </a:r>
            <a:r>
              <a:rPr lang="pt-BR" altLang="pt-BR" smtClean="0"/>
              <a:t> admitidos na UTI com choque séptico seriam elegíveis</a:t>
            </a:r>
          </a:p>
          <a:p>
            <a:pPr lvl="1" eaLnBrk="1" hangingPunct="1"/>
            <a:r>
              <a:rPr lang="pt-BR" altLang="pt-BR" smtClean="0"/>
              <a:t>Choque séptico: infecção suspeita ou confirmada + hiperlactatemia &gt; 2mmol/L e com necessidade de vasopressores para manter pressão arterial média (PAM)&gt;65 após receber pelo menos 20ml/kg fluido em 60 minutos</a:t>
            </a:r>
          </a:p>
          <a:p>
            <a:pPr eaLnBrk="1" hangingPunct="1"/>
            <a:r>
              <a:rPr lang="pt-BR" altLang="pt-BR" smtClean="0"/>
              <a:t>Pacientes deviam ser recrutados em até 4 horas após preencherem estes critérios</a:t>
            </a:r>
          </a:p>
          <a:p>
            <a:pPr eaLnBrk="1" hangingPunct="1"/>
            <a:r>
              <a:rPr lang="pt-BR" altLang="pt-BR" smtClean="0">
                <a:solidFill>
                  <a:srgbClr val="FF0000"/>
                </a:solidFill>
              </a:rPr>
              <a:t>Critérios de exclusão</a:t>
            </a:r>
            <a:r>
              <a:rPr lang="pt-BR" altLang="pt-BR" smtClean="0"/>
              <a:t>: sangramentos, Síndrome do desconforto respiratório agudo (SDRA), ordem de não reanimação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Pacientes randomizados em 2 grupos (perfusão x lactato)</a:t>
            </a:r>
          </a:p>
          <a:p>
            <a:pPr eaLnBrk="1" hangingPunct="1"/>
            <a:r>
              <a:rPr lang="pt-BR" altLang="pt-BR" smtClean="0"/>
              <a:t>Período de intervenção de 8 horas e registrados dados hemodinâmicos por 72h </a:t>
            </a:r>
          </a:p>
          <a:p>
            <a:pPr eaLnBrk="1" hangingPunct="1"/>
            <a:r>
              <a:rPr lang="pt-BR" altLang="pt-BR" smtClean="0"/>
              <a:t>Centros foram treinados para aferir o TEC com uma técnica padrão:</a:t>
            </a:r>
          </a:p>
          <a:p>
            <a:pPr lvl="1" eaLnBrk="1" hangingPunct="1"/>
            <a:r>
              <a:rPr lang="pt-BR" altLang="pt-BR" smtClean="0"/>
              <a:t>Pressão firme sobre a superfície ventral do polegar direito aplicada com uma lâmina de vidro para microscópio, até que a pele ficasse branca e então mantida por 10 segundos</a:t>
            </a:r>
          </a:p>
          <a:p>
            <a:pPr lvl="1" eaLnBrk="1" hangingPunct="1"/>
            <a:r>
              <a:rPr lang="pt-BR" altLang="pt-BR" smtClean="0"/>
              <a:t>Tempo de enchimento capilar cronometrado</a:t>
            </a:r>
          </a:p>
          <a:p>
            <a:pPr lvl="1" eaLnBrk="1" hangingPunct="1"/>
            <a:r>
              <a:rPr lang="pt-BR" altLang="pt-BR" smtClean="0"/>
              <a:t>&gt;3 segundos considerado anormal</a:t>
            </a:r>
          </a:p>
          <a:p>
            <a:pPr eaLnBrk="1" hangingPunct="1"/>
            <a:r>
              <a:rPr lang="pt-BR" altLang="pt-BR" smtClean="0"/>
              <a:t>Para avaliação da responsividade a fluidos cada centro usou sua própria técnica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Nível de lactato dosado a cada 2 horas</a:t>
            </a:r>
          </a:p>
          <a:p>
            <a:pPr eaLnBrk="1" hangingPunct="1"/>
            <a:r>
              <a:rPr lang="pt-BR" altLang="pt-BR" smtClean="0"/>
              <a:t>TEC avaliado a cada 30 minutos até normalização e então a cada 1 hora</a:t>
            </a:r>
          </a:p>
          <a:p>
            <a:pPr eaLnBrk="1" hangingPunct="1"/>
            <a:r>
              <a:rPr lang="pt-BR" altLang="pt-BR" smtClean="0"/>
              <a:t>Alvo para o grupo da perfusão era a normalização do TEC</a:t>
            </a:r>
          </a:p>
          <a:p>
            <a:pPr eaLnBrk="1" hangingPunct="1"/>
            <a:r>
              <a:rPr lang="pt-BR" altLang="pt-BR" smtClean="0"/>
              <a:t>Alvo para o grupo lactato era normalizar ou reduzir em 20% o seu valor inicial </a:t>
            </a:r>
          </a:p>
          <a:p>
            <a:pPr eaLnBrk="1" hangingPunct="1"/>
            <a:r>
              <a:rPr lang="pt-BR" altLang="pt-BR" smtClean="0"/>
              <a:t>Após ressuscitação inicial com fluidos e noradrenalina para manter MAP 65 ou maior, ambos os grupos foram manejados com protocolo idêntico</a:t>
            </a: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z="2400" smtClean="0"/>
              <a:t>Primeiro passo: </a:t>
            </a:r>
          </a:p>
          <a:p>
            <a:pPr lvl="1" eaLnBrk="1" hangingPunct="1"/>
            <a:r>
              <a:rPr lang="pt-BR" altLang="pt-BR" sz="2400" smtClean="0"/>
              <a:t>Avaliação da responsividade a fluidos</a:t>
            </a:r>
          </a:p>
          <a:p>
            <a:pPr lvl="1" eaLnBrk="1" hangingPunct="1"/>
            <a:r>
              <a:rPr lang="pt-BR" altLang="pt-BR" sz="2400" smtClean="0"/>
              <a:t>Expansões de 500ml de cristaloide a cada 30 minutos (nos respondedores) até que:</a:t>
            </a:r>
          </a:p>
          <a:p>
            <a:pPr lvl="2" eaLnBrk="1" hangingPunct="1"/>
            <a:r>
              <a:rPr lang="pt-BR" altLang="pt-BR" sz="2400" smtClean="0"/>
              <a:t>o alvo para o grupo fosse atingido, ou </a:t>
            </a:r>
          </a:p>
          <a:p>
            <a:pPr lvl="2" eaLnBrk="1" hangingPunct="1"/>
            <a:r>
              <a:rPr lang="pt-BR" altLang="pt-BR" sz="2400" smtClean="0"/>
              <a:t>uma pressão venosa central com limite mínimo, ou </a:t>
            </a:r>
          </a:p>
          <a:p>
            <a:pPr lvl="2" eaLnBrk="1" hangingPunct="1"/>
            <a:r>
              <a:rPr lang="pt-BR" altLang="pt-BR" sz="2400" smtClean="0"/>
              <a:t>até que o paciente se tornasse não responsivo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z="2400" smtClean="0"/>
              <a:t>Segundo passo:</a:t>
            </a:r>
          </a:p>
          <a:p>
            <a:pPr lvl="1" eaLnBrk="1" hangingPunct="1"/>
            <a:r>
              <a:rPr lang="pt-BR" altLang="pt-BR" sz="2400" smtClean="0"/>
              <a:t>Em pacientes com hipertensão arterial crônica, caso estas intervenções não atingissem o alvo desejado, um teste com vasopressor era realizado:</a:t>
            </a:r>
          </a:p>
          <a:p>
            <a:pPr lvl="2" eaLnBrk="1" hangingPunct="1"/>
            <a:r>
              <a:rPr lang="pt-BR" altLang="pt-BR" sz="2200" smtClean="0"/>
              <a:t>Aumento temporário da noradrenalina até atingir uma PAM de 80-85, seguida de reavaliação dos níveis de lactato ou do TEC. </a:t>
            </a:r>
          </a:p>
          <a:p>
            <a:pPr lvl="2" eaLnBrk="1" hangingPunct="1"/>
            <a:r>
              <a:rPr lang="pt-BR" altLang="pt-BR" sz="2200" smtClean="0"/>
              <a:t>Caso o alvo fosse atingido, esta dose era mantida. Caso contrario, a nora era retornada para a dose anterior.</a:t>
            </a:r>
          </a:p>
          <a:p>
            <a:pPr lvl="1" eaLnBrk="1" hangingPunct="1"/>
            <a:endParaRPr lang="pt-BR" altLang="pt-BR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z="2400" smtClean="0"/>
              <a:t>Terceiro passo: </a:t>
            </a:r>
          </a:p>
          <a:p>
            <a:pPr lvl="1" eaLnBrk="1" hangingPunct="1"/>
            <a:r>
              <a:rPr lang="pt-BR" altLang="pt-BR" sz="2400" smtClean="0"/>
              <a:t>Teste com inodilatador (dose baixa de dobutamina ou milrinona), caso o alvo ainda não tivesse sido atingido</a:t>
            </a:r>
          </a:p>
          <a:p>
            <a:pPr lvl="1" eaLnBrk="1" hangingPunct="1"/>
            <a:r>
              <a:rPr lang="pt-BR" altLang="pt-BR" sz="2400" smtClean="0"/>
              <a:t>Caso não surtisse o efeito desejado ou houvesse algum efeito adverso comprometendo a segurança do paciente, este era descontinuado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b="1" smtClean="0">
                <a:solidFill>
                  <a:srgbClr val="0000FF"/>
                </a:solidFill>
              </a:rPr>
              <a:t>Desfecho primário</a:t>
            </a:r>
            <a:r>
              <a:rPr lang="pt-BR" altLang="pt-BR" smtClean="0"/>
              <a:t>: mortalidade por qualquer causa com 28 dias</a:t>
            </a:r>
          </a:p>
          <a:p>
            <a:pPr eaLnBrk="1" hangingPunct="1"/>
            <a:r>
              <a:rPr lang="pt-BR" altLang="pt-BR" smtClean="0">
                <a:solidFill>
                  <a:srgbClr val="0000FF"/>
                </a:solidFill>
              </a:rPr>
              <a:t>Desfechos secundários</a:t>
            </a:r>
            <a:r>
              <a:rPr lang="pt-BR" altLang="pt-BR" smtClean="0"/>
              <a:t>:</a:t>
            </a:r>
          </a:p>
          <a:p>
            <a:pPr lvl="1" eaLnBrk="1" hangingPunct="1"/>
            <a:r>
              <a:rPr lang="pt-BR" altLang="pt-BR" smtClean="0"/>
              <a:t>Mortalidade em 90 dias</a:t>
            </a:r>
          </a:p>
          <a:p>
            <a:pPr lvl="1" eaLnBrk="1" hangingPunct="1"/>
            <a:r>
              <a:rPr lang="pt-BR" altLang="pt-BR" smtClean="0"/>
              <a:t>Disfunção orgânica (pelo </a:t>
            </a:r>
            <a:r>
              <a:rPr lang="pt-BR" altLang="pt-BR" i="1" smtClean="0"/>
              <a:t>Sequential Organ Failure Assessment</a:t>
            </a:r>
            <a:r>
              <a:rPr lang="pt-BR" altLang="pt-BR" smtClean="0"/>
              <a:t> [SOFA] </a:t>
            </a:r>
            <a:r>
              <a:rPr lang="pt-BR" altLang="pt-BR" i="1" smtClean="0"/>
              <a:t>score</a:t>
            </a:r>
            <a:r>
              <a:rPr lang="pt-BR" altLang="pt-BR" smtClean="0"/>
              <a:t>) nas primeiras 72h</a:t>
            </a:r>
          </a:p>
          <a:p>
            <a:pPr lvl="1" eaLnBrk="1" hangingPunct="1"/>
            <a:r>
              <a:rPr lang="pt-BR" altLang="pt-BR" smtClean="0"/>
              <a:t>Dias livres de ventilação mecânica (VM) até 28 dias</a:t>
            </a:r>
          </a:p>
          <a:p>
            <a:pPr lvl="1" eaLnBrk="1" hangingPunct="1"/>
            <a:r>
              <a:rPr lang="pt-BR" altLang="pt-BR" smtClean="0"/>
              <a:t>Dias livres de terapia de reposição renal até 28 dias</a:t>
            </a:r>
          </a:p>
          <a:p>
            <a:pPr lvl="1" eaLnBrk="1" hangingPunct="1"/>
            <a:r>
              <a:rPr lang="pt-BR" altLang="pt-BR" smtClean="0"/>
              <a:t>Dias livres de vasopressores</a:t>
            </a:r>
          </a:p>
          <a:p>
            <a:pPr lvl="1" eaLnBrk="1" hangingPunct="1"/>
            <a:r>
              <a:rPr lang="pt-BR" altLang="pt-BR" smtClean="0"/>
              <a:t>Tempo de internação na UTI e hospitalar</a:t>
            </a:r>
          </a:p>
          <a:p>
            <a:pPr eaLnBrk="1" hangingPunct="1"/>
            <a:r>
              <a:rPr lang="pt-BR" altLang="pt-BR" b="1" smtClean="0">
                <a:solidFill>
                  <a:srgbClr val="0000FF"/>
                </a:solidFill>
              </a:rPr>
              <a:t>Desfechos terciários</a:t>
            </a:r>
            <a:r>
              <a:rPr lang="pt-BR" altLang="pt-BR" smtClean="0"/>
              <a:t>: uso de fluidos durante ressuscitação; balanço hídrico total em 8, 24 e 72h; ocorrência de hipertensão intrabdominal em 72h; uso de terapia de reposição renal em 28 dias; mortalidade intrahospitalar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De março 2017 a março 2018, 1327 foram elegíveis </a:t>
            </a:r>
          </a:p>
          <a:p>
            <a:pPr eaLnBrk="1" hangingPunct="1"/>
            <a:r>
              <a:rPr lang="pt-BR" altLang="pt-BR" smtClean="0"/>
              <a:t>Apenas 424 foram recrutados (idade média de 63 anos, 53% mulheres), com 212 alocados para cada grupo</a:t>
            </a:r>
          </a:p>
          <a:p>
            <a:pPr eaLnBrk="1" hangingPunct="1"/>
            <a:r>
              <a:rPr lang="pt-BR" altLang="pt-BR" smtClean="0"/>
              <a:t>Características básicas dos pacientes eram similares</a:t>
            </a:r>
          </a:p>
          <a:p>
            <a:pPr eaLnBrk="1" hangingPunct="1"/>
            <a:r>
              <a:rPr lang="pt-BR" altLang="pt-BR" smtClean="0"/>
              <a:t>71% vieram do PS; 17% das enfermarias; 7% de unidades semi-intensivas; 5% do CC.</a:t>
            </a:r>
          </a:p>
          <a:p>
            <a:pPr eaLnBrk="1" hangingPunct="1"/>
            <a:r>
              <a:rPr lang="pt-BR" altLang="pt-BR" smtClean="0"/>
              <a:t>Falta de aderência ao protocolo ocorreu em 29 pacientes no grupo perfusão (13,7%) e 23 pacientes no grupo lactato (10,8%). </a:t>
            </a: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242 pacientes (57%) eram responsivos a fluidos e 106 (25%) não responsivos, sem diferenças entre os grupos. Responsividade não pode ser avaliada em 76 pacientes (18%)</a:t>
            </a:r>
          </a:p>
          <a:p>
            <a:pPr eaLnBrk="1" hangingPunct="1"/>
            <a:r>
              <a:rPr lang="pt-BR" altLang="pt-BR" smtClean="0"/>
              <a:t>28,8% dos pacientes no grupo perfusão, e 40,1% dos pacientes no grupo lactato fizeram o teste com vasopressor, mas a taxa de sucesso foi semelhante nos 2 grupos</a:t>
            </a:r>
          </a:p>
          <a:p>
            <a:pPr eaLnBrk="1" hangingPunct="1"/>
            <a:r>
              <a:rPr lang="pt-BR" altLang="pt-BR" smtClean="0"/>
              <a:t>15,6% dos pacientes receberam inodilatador, sem diferença entre grupos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Considerando todos os pacientes do estudo, os níveis de lactato eram significativamente menores com 48 e 72h no grupo perfusão que no grupo lactato (mas sem diferença estatística com 2, 4, 8 e 24h)</a:t>
            </a:r>
          </a:p>
          <a:p>
            <a:pPr eaLnBrk="1" hangingPunct="1"/>
            <a:r>
              <a:rPr lang="pt-BR" altLang="pt-BR" smtClean="0"/>
              <a:t>TEC era menor com 4, 8 e 24h no grupo perfusão, sem diferença com 2, 48 e 72h</a:t>
            </a:r>
          </a:p>
          <a:p>
            <a:pPr eaLnBrk="1" hangingPunct="1"/>
            <a:r>
              <a:rPr lang="pt-BR" altLang="pt-BR" smtClean="0"/>
              <a:t>Saturação venosa central e pO2 não foram diferentes entre os grupos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Com 28 dias, um total de 74 pacientes no grupo perfusão (34,9%) e 92 pacientes no grupo lactato (43,4%) haviam morrido (HR 0,75 [IC 95%, 0,55 a 1,02]; p = .06) (diferença de risco -8,5% [IC 95%, -18,2 a -1,2])</a:t>
            </a:r>
          </a:p>
          <a:p>
            <a:pPr eaLnBrk="1" hangingPunct="1"/>
            <a:r>
              <a:rPr lang="pt-BR" altLang="pt-BR" smtClean="0">
                <a:solidFill>
                  <a:srgbClr val="0000FF"/>
                </a:solidFill>
              </a:rPr>
              <a:t>Houve menor disfunção orgânica com 72h no grupo perfusão (diferença média no SOFA -1.00 [IC 95%, -1,97 a -0,02]; p = .045)</a:t>
            </a:r>
          </a:p>
          <a:p>
            <a:pPr eaLnBrk="1" hangingPunct="1"/>
            <a:r>
              <a:rPr lang="pt-BR" altLang="pt-BR" smtClean="0"/>
              <a:t>Não houve diferença significativa nos outros desfechos secundários</a:t>
            </a:r>
          </a:p>
          <a:p>
            <a:pPr eaLnBrk="1" hangingPunct="1"/>
            <a:r>
              <a:rPr lang="pt-BR" altLang="pt-BR" smtClean="0">
                <a:solidFill>
                  <a:srgbClr val="0000FF"/>
                </a:solidFill>
              </a:rPr>
              <a:t>Pacientes do grupo perfusão também receberam menos fluidos na ressuscitação nas primeiras 8h (diferença média -408ml [IC 95%, -705 a -110]; p = .01)</a:t>
            </a:r>
          </a:p>
          <a:p>
            <a:pPr eaLnBrk="1" hangingPunct="1"/>
            <a:endParaRPr lang="pt-BR" altLang="pt-B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>
                <a:solidFill>
                  <a:srgbClr val="0000FF"/>
                </a:solidFill>
              </a:rPr>
              <a:t>Neste estudo, uma estratégia de ressuscitação no choque séptico guiada pela perfusão periférica não reduziu a mortalidade em 28 dias, em relação à ressuscitação guiada por dosagem de lactato</a:t>
            </a:r>
          </a:p>
          <a:p>
            <a:pPr eaLnBrk="1" hangingPunct="1"/>
            <a:r>
              <a:rPr lang="pt-BR" altLang="pt-BR" smtClean="0"/>
              <a:t>O estudo fez um protocolo para intervenção baseado em </a:t>
            </a:r>
            <a:r>
              <a:rPr lang="pt-BR" altLang="pt-BR" i="1" smtClean="0"/>
              <a:t>guidelines</a:t>
            </a:r>
            <a:r>
              <a:rPr lang="pt-BR" altLang="pt-BR" smtClean="0"/>
              <a:t> já existentes e amplamente utilizados</a:t>
            </a:r>
          </a:p>
          <a:p>
            <a:pPr eaLnBrk="1" hangingPunct="1"/>
            <a:r>
              <a:rPr lang="pt-BR" altLang="pt-BR" smtClean="0"/>
              <a:t>A administração de fluidos foi baseada na responsividade do paciente e guiada por reavaliação repetida do alvo desejado</a:t>
            </a:r>
          </a:p>
          <a:p>
            <a:pPr lvl="1" eaLnBrk="1" hangingPunct="1"/>
            <a:r>
              <a:rPr lang="pt-BR" altLang="pt-BR" smtClean="0">
                <a:solidFill>
                  <a:srgbClr val="0000FF"/>
                </a:solidFill>
              </a:rPr>
              <a:t>A ressuscitação guiada pela perfusão resultou em uma pequena mas significativa diferença na quantidade de fluido administrado</a:t>
            </a:r>
          </a:p>
          <a:p>
            <a:pPr lvl="1" eaLnBrk="1" hangingPunct="1"/>
            <a:r>
              <a:rPr lang="pt-BR" altLang="pt-BR" smtClean="0">
                <a:solidFill>
                  <a:srgbClr val="FF3399"/>
                </a:solidFill>
              </a:rPr>
              <a:t>Chama atenção para o cuidado com o excesso de fluidos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O aumento da PAM para 80~85mmHg em pacientes com hipertensão  arterial crônica tem sido recomendado em alguns </a:t>
            </a:r>
            <a:r>
              <a:rPr lang="pt-BR" altLang="pt-BR" i="1" smtClean="0"/>
              <a:t>guidelines </a:t>
            </a:r>
            <a:r>
              <a:rPr lang="pt-BR" altLang="pt-BR" smtClean="0"/>
              <a:t>e por alguns especialistas</a:t>
            </a:r>
          </a:p>
          <a:p>
            <a:pPr lvl="1" eaLnBrk="1" hangingPunct="1"/>
            <a:r>
              <a:rPr lang="pt-BR" altLang="pt-BR" sz="2200" smtClean="0"/>
              <a:t>No estudo isso foi feito com o aumento do vasopressor, quando o alvo ainda não havia sido atingido</a:t>
            </a:r>
          </a:p>
          <a:p>
            <a:pPr lvl="1" eaLnBrk="1" hangingPunct="1"/>
            <a:r>
              <a:rPr lang="pt-BR" altLang="pt-BR" sz="2200" smtClean="0"/>
              <a:t>Com este aumento, o alvo foi atingido em cerca de 40% dos pacientes em ambos os grupos</a:t>
            </a:r>
          </a:p>
          <a:p>
            <a:pPr lvl="1" eaLnBrk="1" hangingPunct="1"/>
            <a:r>
              <a:rPr lang="pt-BR" altLang="pt-BR" sz="2200" smtClean="0"/>
              <a:t>Sugere-se novos estudos para avaliar novos alvos pressóricos no choque séptico em pacientes com hipertensão arterial crônica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>
                <a:solidFill>
                  <a:srgbClr val="0000FF"/>
                </a:solidFill>
              </a:rPr>
              <a:t>A ressuscitação baseada na perfusão foi associada a um melhor desfecho em relação a disfunção orgânica com 72h, além de menor mortalidade em um subgrupo de pacientes com disfunção menos severa</a:t>
            </a:r>
          </a:p>
          <a:p>
            <a:pPr eaLnBrk="1" hangingPunct="1"/>
            <a:r>
              <a:rPr lang="pt-BR" altLang="pt-BR" smtClean="0"/>
              <a:t>Isso corrobora outros estudos observacionais que sugeriram que a normalização da perfusão periférica após as medidas iniciais seria associada a menor incidência de óbito e DMO</a:t>
            </a:r>
          </a:p>
          <a:p>
            <a:pPr eaLnBrk="1" hangingPunct="1"/>
            <a:r>
              <a:rPr lang="pt-BR" altLang="pt-BR" smtClean="0"/>
              <a:t>Outro estudo também sugere que uma restrição no uso de fluidos baseada na normalização da perfusão periférica seria benéfico</a:t>
            </a: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Problemas com o uso do TEC como alvo:</a:t>
            </a:r>
          </a:p>
          <a:p>
            <a:pPr lvl="1" eaLnBrk="1" hangingPunct="1"/>
            <a:r>
              <a:rPr lang="pt-BR" altLang="pt-BR" sz="2200" smtClean="0"/>
              <a:t>Depende de sexo, idade, temperatura ambiente, luz e técnica utilizada</a:t>
            </a:r>
          </a:p>
          <a:p>
            <a:pPr lvl="1" eaLnBrk="1" hangingPunct="1"/>
            <a:r>
              <a:rPr lang="pt-BR" altLang="pt-BR" sz="2200" smtClean="0"/>
              <a:t>Analise pode ser subjetiva; o estudo tentou minimizar isso com treinamento das equipes e uso de cronômetro</a:t>
            </a:r>
          </a:p>
          <a:p>
            <a:pPr eaLnBrk="1" hangingPunct="1"/>
            <a:r>
              <a:rPr lang="pt-BR" altLang="pt-BR" smtClean="0"/>
              <a:t>Outras limitações:</a:t>
            </a:r>
          </a:p>
          <a:p>
            <a:pPr lvl="1" eaLnBrk="1" hangingPunct="1"/>
            <a:r>
              <a:rPr lang="pt-BR" altLang="pt-BR" sz="2200" smtClean="0"/>
              <a:t>Estudo sem cegamento, pode induzir viés</a:t>
            </a:r>
          </a:p>
          <a:p>
            <a:pPr lvl="1" eaLnBrk="1" hangingPunct="1"/>
            <a:r>
              <a:rPr lang="pt-BR" altLang="pt-BR" sz="2200" smtClean="0"/>
              <a:t>Por ser o primeiro ensaio sobre o uso de TEC como alvo, não havia muita literatura prévia como referência para cálculos e estatística</a:t>
            </a:r>
          </a:p>
          <a:p>
            <a:pPr lvl="1" eaLnBrk="1" hangingPunct="1"/>
            <a:r>
              <a:rPr lang="pt-BR" altLang="pt-BR" sz="2200" smtClean="0"/>
              <a:t>Por ter sido realizado apenas em UTIs, não se sabe se essa abordagem seria efetiva em outros contextos</a:t>
            </a: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1455738" y="1223963"/>
            <a:ext cx="1192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b="1">
                <a:solidFill>
                  <a:srgbClr val="FF0000"/>
                </a:solidFill>
              </a:rPr>
              <a:t>Limitações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r>
              <a:rPr lang="pt-BR" altLang="pt-BR" smtClean="0">
                <a:solidFill>
                  <a:srgbClr val="0000FF"/>
                </a:solidFill>
              </a:rPr>
              <a:t>Uma estratégia de ressuscitação, em pacientes com choque séptico, baseada na avaliação da perfusão periférica e normalização do TEC, comparado a uma estratégia baseada na dosagem de lactato, não diminuiu a mortalidade em 28 dias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15888"/>
            <a:ext cx="5049837" cy="602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395288" y="2060575"/>
            <a:ext cx="1503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2400" b="1">
                <a:solidFill>
                  <a:srgbClr val="0000FF"/>
                </a:solidFill>
              </a:rPr>
              <a:t>ABSTRACT</a:t>
            </a: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250825" y="6237288"/>
            <a:ext cx="819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2400" b="1">
                <a:solidFill>
                  <a:srgbClr val="0000FF"/>
                </a:solidFill>
              </a:rPr>
              <a:t>REFERENCES</a:t>
            </a:r>
            <a:r>
              <a:rPr lang="pt-BR" altLang="pt-BR" b="1">
                <a:solidFill>
                  <a:srgbClr val="0000FF"/>
                </a:solidFill>
              </a:rPr>
              <a:t>: CONSULTE NO ARTIGO ORIGINAL NO DOI:</a:t>
            </a:r>
            <a:r>
              <a:rPr lang="pt-BR" altLang="pt-BR">
                <a:solidFill>
                  <a:srgbClr val="0000FF"/>
                </a:solidFill>
              </a:rPr>
              <a:t>10.1001/jama.2019.0071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684213" y="3141663"/>
            <a:ext cx="7620000" cy="3529012"/>
          </a:xfrm>
          <a:solidFill>
            <a:schemeClr val="folHlink"/>
          </a:solidFill>
          <a:ln w="38100">
            <a:solidFill>
              <a:srgbClr val="0099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pt-BR" altLang="pt-BR" b="1" smtClean="0"/>
              <a:t>                                                </a:t>
            </a:r>
            <a:r>
              <a:rPr lang="pt-BR" altLang="pt-BR" b="1" smtClean="0">
                <a:solidFill>
                  <a:srgbClr val="0000FF"/>
                </a:solidFill>
              </a:rPr>
              <a:t>Pontos chave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1800" b="1" smtClean="0">
                <a:solidFill>
                  <a:srgbClr val="FF3399"/>
                </a:solidFill>
              </a:rPr>
              <a:t>Pergunta</a:t>
            </a:r>
            <a:r>
              <a:rPr lang="pt-BR" altLang="pt-BR" sz="1800" b="1" smtClean="0"/>
              <a:t>:</a:t>
            </a:r>
            <a:r>
              <a:rPr lang="pt-BR" altLang="pt-BR" sz="1800" smtClean="0"/>
              <a:t> O uso de uma estratégia de ressuscitação visando normalização do tempo de enchimento capilar, em comparação com uma estratégia visando níveis séricos de lactato, reduz a mortalidade entre pacientes com choque séptico?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1800" b="1" smtClean="0">
                <a:solidFill>
                  <a:srgbClr val="FF3399"/>
                </a:solidFill>
              </a:rPr>
              <a:t>Achados</a:t>
            </a:r>
            <a:r>
              <a:rPr lang="pt-BR" altLang="pt-BR" sz="1800" b="1" smtClean="0"/>
              <a:t>: </a:t>
            </a:r>
            <a:r>
              <a:rPr lang="pt-BR" altLang="pt-BR" sz="1800" smtClean="0"/>
              <a:t>Neste ensaio clínico randomizado de 424 pacientes com choque séptico, a mortalidade em 28 dias foi de 34,9% nos grupo de reanimação com perfusão-alvo em comparação com 43,4% grupo de ressuscitação direcionado ao nível de lactato, uma diferença que não atingiu significância estatística.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1800" b="1" smtClean="0">
                <a:solidFill>
                  <a:srgbClr val="FF3399"/>
                </a:solidFill>
              </a:rPr>
              <a:t>Significado</a:t>
            </a:r>
            <a:r>
              <a:rPr lang="pt-BR" altLang="pt-BR" sz="1800" b="1" smtClean="0"/>
              <a:t>:</a:t>
            </a:r>
            <a:r>
              <a:rPr lang="pt-BR" altLang="pt-BR" sz="1800" smtClean="0"/>
              <a:t> Esses achados não suportam o uso de uma estratégia de ressuscitação direcionada à perfusão em pacientes com choque séptico.</a:t>
            </a:r>
          </a:p>
        </p:txBody>
      </p:sp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8913"/>
            <a:ext cx="3959225" cy="285115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908050"/>
            <a:ext cx="7620000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altLang="pt-BR" sz="4200" smtClean="0"/>
              <a:t>Nota do Editor do site, Dr. Paulo R. Margotto. Consultem Também! Aqui e Agora! Estudando Juntos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xfrm>
            <a:off x="468313" y="3500438"/>
            <a:ext cx="7620000" cy="4800600"/>
          </a:xfrm>
        </p:spPr>
        <p:txBody>
          <a:bodyPr/>
          <a:lstStyle/>
          <a:p>
            <a:pPr eaLnBrk="1" hangingPunct="1"/>
            <a:r>
              <a:rPr lang="pt-BR" altLang="pt-BR" sz="1600" smtClean="0">
                <a:latin typeface="Times New Roman" panose="02020603050405020304" pitchFamily="18" charset="0"/>
              </a:rPr>
              <a:t>O lactato é produzido por glicólise, a partir do piruvato, pela enzima lactato desidrogenase, localizada na membrana interna das mitocôndrias. Os termos "lactato" e "ácido lático" são frequentemente usados com a mesma finalidade. O lactato é produzido continuamente e rapidamente metabolizado, mesmo em repouso e níveis séricos de 0.5–1.8 mmol/L refletem um balanço entre a produção e consumo (os valores de lactato arterial e venoso são semelhantes, assim, procedimentos de calcanhar também podem ser usados). Se o sangue não for analisado e armazenado em temperatura ambiente logo após sua retirada, a glicólise dentro da amostra pode aumentar os níveis de lactato significativamente (até 70% em 30 minutos), especialmente na presença de leucocitose ou hematócrito elevado. O lactato se correlaciona com maior morbimortalidade em diversas patologias agudas em crianças, e </a:t>
            </a:r>
            <a:r>
              <a:rPr lang="pt-BR" altLang="pt-BR" sz="1600" b="1" smtClean="0">
                <a:latin typeface="Times New Roman" panose="02020603050405020304" pitchFamily="18" charset="0"/>
              </a:rPr>
              <a:t>medições seriadas são mais úteis que um único valor elevado.</a:t>
            </a:r>
            <a:r>
              <a:rPr lang="pt-BR" altLang="pt-BR" sz="1600" smtClean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2411413" y="684213"/>
            <a:ext cx="31527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800" b="1">
                <a:solidFill>
                  <a:srgbClr val="0000FF"/>
                </a:solidFill>
                <a:latin typeface="Lato" panose="020F0502020204030203" pitchFamily="34" charset="0"/>
              </a:rPr>
              <a:t>Como usar o lactato</a:t>
            </a:r>
          </a:p>
          <a:p>
            <a:r>
              <a:rPr lang="pt-BR" altLang="pt-BR" sz="600" u="sng">
                <a:solidFill>
                  <a:srgbClr val="78909C"/>
                </a:solidFill>
                <a:hlinkClick r:id="rId2" tooltip="Como_usar_o_lactato"/>
              </a:rPr>
              <a:t>  </a:t>
            </a:r>
            <a:endParaRPr lang="pt-BR" altLang="pt-BR" u="sng">
              <a:solidFill>
                <a:srgbClr val="78909C"/>
              </a:solidFill>
            </a:endParaRPr>
          </a:p>
        </p:txBody>
      </p:sp>
      <p:pic>
        <p:nvPicPr>
          <p:cNvPr id="25604" name="Picture 5" descr="pptx">
            <a:hlinkClick r:id="rId2" tooltip="Como_usar_o_lactat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6921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0" y="1504950"/>
            <a:ext cx="8388350" cy="638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pt-BR" altLang="pt-BR" sz="1400">
                <a:hlinkClick r:id="rId4"/>
              </a:rPr>
              <a:t>How to use </a:t>
            </a:r>
            <a:r>
              <a:rPr lang="pt-BR" altLang="pt-BR" sz="1400" b="1">
                <a:hlinkClick r:id="rId4"/>
              </a:rPr>
              <a:t>lactate.</a:t>
            </a:r>
            <a:r>
              <a:rPr lang="pt-BR" altLang="pt-BR" sz="1400" b="1"/>
              <a:t> </a:t>
            </a:r>
            <a:r>
              <a:rPr lang="pt-BR" altLang="pt-BR" sz="1400"/>
              <a:t>Fine-Goulden MR, Durward A.Arch Dis Child Educ Pract Ed. 2014 Feb;99(1):17-22. doi: 10.1136/archdischild-2013-304338. Epub 2013 Sep 2. Review. No abstract available.PMID: 23999233.</a:t>
            </a:r>
            <a:r>
              <a:rPr lang="pt-BR" altLang="pt-BR" sz="1400" u="sng">
                <a:hlinkClick r:id="rId5"/>
              </a:rPr>
              <a:t>Similar articles</a:t>
            </a:r>
            <a:endParaRPr lang="pt-BR" altLang="pt-BR" sz="1400" u="sng"/>
          </a:p>
        </p:txBody>
      </p:sp>
      <p:pic>
        <p:nvPicPr>
          <p:cNvPr id="2560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9138"/>
            <a:ext cx="3294063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7" name="Text Box 8"/>
          <p:cNvSpPr txBox="1">
            <a:spLocks noChangeArrowheads="1"/>
          </p:cNvSpPr>
          <p:nvPr/>
        </p:nvSpPr>
        <p:spPr bwMode="auto">
          <a:xfrm>
            <a:off x="3419475" y="2420938"/>
            <a:ext cx="41767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/>
              <a:t>Apresentação: Gabriela dos Santos da Silva</a:t>
            </a:r>
          </a:p>
          <a:p>
            <a:r>
              <a:rPr lang="pt-BR" altLang="pt-BR"/>
              <a:t>Coordenação: Nathalia  Bardal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pt-BR" sz="2000" smtClean="0"/>
              <a:t>No entanto, esta associação não é, isoladamente, indicador de mau prognóstico confiável. Em 72 RN com &lt; 32 semanas  uma única dosagem de </a:t>
            </a:r>
            <a:r>
              <a:rPr lang="pt-BR" altLang="pt-BR" sz="2000" b="1" smtClean="0"/>
              <a:t>lactato &gt; 5,6</a:t>
            </a:r>
            <a:r>
              <a:rPr lang="pt-BR" altLang="pt-BR" sz="2000" smtClean="0"/>
              <a:t> teve mau prognóstico com VPN 100%, VPP 33%. Lactato &gt; 9 com 30 minutos de vida foi preditor de encefalopatia hipóxico-isquêmica (EHI) com VPN 91%, VPP 50%, RR 5,8 (CI 2,2 a 15,4). Estudo recente (Tuten A et al, 2017)  </a:t>
            </a:r>
            <a:r>
              <a:rPr lang="pt-PT" altLang="pt-BR" sz="2000" smtClean="0"/>
              <a:t>mostrou que </a:t>
            </a:r>
            <a:r>
              <a:rPr lang="pt-BR" altLang="pt-BR" sz="2000" smtClean="0"/>
              <a:t>a retinopatia da prematuridade (ROP) foi significativamente maior nos pacientes com níveis elevados de lactato (&gt; 4 mg / dL) na 1ª hora de vida (p = 0,042).</a:t>
            </a:r>
            <a:r>
              <a:rPr lang="pt-BR" altLang="pt-BR" sz="2000" b="1" smtClean="0"/>
              <a:t> </a:t>
            </a:r>
            <a:r>
              <a:rPr lang="pt-BR" altLang="pt-BR" sz="2000" smtClean="0"/>
              <a:t>A taxa de tratamento da ROP foi  significativamente maior no grupo de maior lactato na 1ª hora.  Altos níveis de lactato </a:t>
            </a:r>
            <a:r>
              <a:rPr lang="pt-BR" altLang="pt-BR" sz="2000" b="1" smtClean="0"/>
              <a:t>(&gt; 4 mg / dL</a:t>
            </a:r>
            <a:r>
              <a:rPr lang="pt-BR" altLang="pt-BR" sz="2000" smtClean="0"/>
              <a:t>) poderiam ser usados como parâmetros iniciais para predição de ROP e displasia broncopulmonar. Os dados atuais sugerem que, em bebês de muito baixo peso, os níveis de lactato e os parâmetros nas 24 horas serão eficazes na determinação do prognóstico da doença. No entanto os autores acreditam  que maiores ensaios clínicos randomizados controlados são susceptíveis de estabelecer o verdadeiro benefício </a:t>
            </a:r>
          </a:p>
          <a:p>
            <a:pPr eaLnBrk="1" hangingPunct="1">
              <a:lnSpc>
                <a:spcPct val="90000"/>
              </a:lnSpc>
            </a:pPr>
            <a:endParaRPr lang="pt-BR" altLang="pt-BR" sz="20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0" y="2781300"/>
            <a:ext cx="7620000" cy="4800600"/>
          </a:xfrm>
        </p:spPr>
        <p:txBody>
          <a:bodyPr/>
          <a:lstStyle/>
          <a:p>
            <a:pPr eaLnBrk="1" hangingPunct="1"/>
            <a:r>
              <a:rPr lang="pt-PT" altLang="pt-BR" smtClean="0"/>
              <a:t>Existem limitações à atual avaliação do estado hemodinâmico de RN pré-termo, e sugere-se que os valores de lactato sérico, idealmente dosagens seriadas, devam fazer parte de um algoritmo para avaliação da perfusão tecidual.</a:t>
            </a:r>
            <a:endParaRPr lang="pt-BR" altLang="pt-BR" smtClean="0"/>
          </a:p>
          <a:p>
            <a:pPr eaLnBrk="1" hangingPunct="1"/>
            <a:r>
              <a:rPr lang="pt-PT" altLang="pt-BR" smtClean="0"/>
              <a:t> A decisão de indicar alguma intervenção deve se basear em uma combinação de sinais clínicos, valores de pressão arterial e valores séricos de lactato.</a:t>
            </a:r>
          </a:p>
          <a:p>
            <a:pPr eaLnBrk="1" hangingPunct="1"/>
            <a:endParaRPr lang="pt-BR" altLang="pt-BR" smtClean="0"/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0" y="836613"/>
            <a:ext cx="83883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Valores de lactato no dia 1 em prematuros abaixo de 32 semanas</a:t>
            </a:r>
          </a:p>
          <a:p>
            <a:r>
              <a:rPr lang="pt-BR" altLang="pt-BR" sz="1300">
                <a:solidFill>
                  <a:srgbClr val="78909C"/>
                </a:solidFill>
                <a:ea typeface="Source Sans Pro"/>
                <a:cs typeface="Source Sans Pro"/>
                <a:hlinkClick r:id="rId2"/>
              </a:rPr>
              <a:t>Day 1 serum lactate values in preterm infants less than 32 weeks gestation.</a:t>
            </a:r>
            <a:r>
              <a:rPr lang="pt-BR" altLang="pt-BR" sz="1300">
                <a:solidFill>
                  <a:srgbClr val="424242"/>
                </a:solidFill>
                <a:ea typeface="Source Sans Pro"/>
                <a:cs typeface="Source Sans Pro"/>
              </a:rPr>
              <a:t>Nadeem M, Clarke A, Dempsey EM.Eur J Pediatr. 2010 Jun;169(6):667-70. doi: 10.1007/s00431-009-1085-y. Epub 2009 Oct 16.PMID: 19834738.</a:t>
            </a:r>
            <a:r>
              <a:rPr lang="pt-BR" altLang="pt-BR" sz="1300">
                <a:solidFill>
                  <a:srgbClr val="78909C"/>
                </a:solidFill>
                <a:ea typeface="Source Sans Pro"/>
                <a:cs typeface="Source Sans Pro"/>
                <a:hlinkClick r:id="rId3"/>
              </a:rPr>
              <a:t>Similar articles</a:t>
            </a:r>
            <a:r>
              <a:rPr lang="pt-BR" altLang="pt-BR" sz="1300">
                <a:solidFill>
                  <a:srgbClr val="424242"/>
                </a:solidFill>
                <a:ea typeface="Source Sans Pro"/>
                <a:cs typeface="Source Sans Pro"/>
              </a:rPr>
              <a:t>.</a:t>
            </a:r>
          </a:p>
          <a:p>
            <a:r>
              <a:rPr lang="pt-BR" altLang="pt-BR" sz="1300">
                <a:solidFill>
                  <a:srgbClr val="424242"/>
                </a:solidFill>
                <a:ea typeface="Source Sans Pro"/>
                <a:cs typeface="Source Sans Pro"/>
              </a:rPr>
              <a:t>Apresentação: Gabriela Santos da Silva. R3 em UTI Pediátrica do HMIB/SES/DF. Coordenação: Nathália Bardal, Paulo R. Margotto</a:t>
            </a:r>
            <a:endParaRPr lang="pt-BR" altLang="pt-BR">
              <a:solidFill>
                <a:srgbClr val="78909C"/>
              </a:solidFill>
            </a:endParaRPr>
          </a:p>
        </p:txBody>
      </p:sp>
      <p:pic>
        <p:nvPicPr>
          <p:cNvPr id="27652" name="Picture 5" descr="pptx">
            <a:hlinkClick r:id="rId4" tooltip="Lactato_dia 1_vida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1969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altLang="ja-JP" b="1" smtClean="0">
                <a:ea typeface="MS PGothic" panose="020B0600070205080204" pitchFamily="34" charset="-128"/>
              </a:rPr>
              <a:t>Cuidado ao interpretar o lactado</a:t>
            </a:r>
            <a:r>
              <a:rPr lang="pt-BR" altLang="ja-JP" smtClean="0">
                <a:ea typeface="MS PGothic" panose="020B0600070205080204" pitchFamily="34" charset="-128"/>
              </a:rPr>
              <a:t>: se dosarmos o lactato em todos os RN, mesmo em RN normais, vai estar aumentado nas primeiras horas de vida e isto está associado à liberação de catecolaminas durante o trabalho de parto. Se a criança nasceu de parto normal o lactato mais provavelmente vai estar elevado.  Isto não significa acidose metabólica, não significa deficiência tecidual de O2.</a:t>
            </a:r>
            <a:endParaRPr lang="pt-BR" altLang="pt-BR" smtClean="0"/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107950" y="404813"/>
            <a:ext cx="8058150" cy="120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</a:rPr>
              <a:t>Abordagem terapêutica do choque no rec</a:t>
            </a:r>
            <a:r>
              <a:rPr lang="pt-BR" altLang="pt-BR" sz="2700" b="1">
                <a:solidFill>
                  <a:srgbClr val="0000FF"/>
                </a:solidFill>
                <a:cs typeface="Arial" panose="020B0604020202020204" pitchFamily="34" charset="0"/>
              </a:rPr>
              <a:t>é</a:t>
            </a:r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  <a:cs typeface="Arial" panose="020B0604020202020204" pitchFamily="34" charset="0"/>
              </a:rPr>
              <a:t>m-nascido</a:t>
            </a:r>
          </a:p>
          <a:p>
            <a:pPr algn="ctr"/>
            <a:r>
              <a:rPr lang="pt-BR" altLang="pt-BR" sz="1300" u="sng">
                <a:solidFill>
                  <a:srgbClr val="0000FF"/>
                </a:solidFill>
                <a:latin typeface="Source Sans Pro"/>
                <a:cs typeface="Arial" panose="020B0604020202020204" pitchFamily="34" charset="0"/>
              </a:rPr>
              <a:t>Jaques Belik (Canad</a:t>
            </a:r>
            <a:r>
              <a:rPr lang="pt-BR" altLang="pt-BR" sz="1300" u="sng">
                <a:solidFill>
                  <a:srgbClr val="0000FF"/>
                </a:solidFill>
                <a:cs typeface="Arial" panose="020B0604020202020204" pitchFamily="34" charset="0"/>
              </a:rPr>
              <a:t>á</a:t>
            </a:r>
            <a:r>
              <a:rPr lang="pt-BR" altLang="pt-BR" sz="1300" u="sng">
                <a:solidFill>
                  <a:srgbClr val="0000FF"/>
                </a:solidFill>
                <a:latin typeface="Source Sans Pro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pt-BR" altLang="pt-BR" sz="1300">
                <a:solidFill>
                  <a:srgbClr val="0000FF"/>
                </a:solidFill>
                <a:latin typeface="Source Sans Pro"/>
                <a:cs typeface="Arial" panose="020B0604020202020204" pitchFamily="34" charset="0"/>
              </a:rPr>
              <a:t>XXI Congresso Brasileiro de Perinatologia, 14 a 17 de novembro de 2012, Curitiba, Paran</a:t>
            </a:r>
            <a:r>
              <a:rPr lang="pt-BR" altLang="pt-BR" sz="1300">
                <a:solidFill>
                  <a:srgbClr val="0000FF"/>
                </a:solidFill>
                <a:cs typeface="Arial" panose="020B0604020202020204" pitchFamily="34" charset="0"/>
              </a:rPr>
              <a:t>á</a:t>
            </a:r>
            <a:endParaRPr lang="pt-BR" altLang="pt-BR" sz="1300">
              <a:solidFill>
                <a:srgbClr val="0000FF"/>
              </a:solidFill>
              <a:latin typeface="Source Sans Pro"/>
              <a:cs typeface="Arial" panose="020B0604020202020204" pitchFamily="34" charset="0"/>
            </a:endParaRPr>
          </a:p>
          <a:p>
            <a:pPr algn="ctr"/>
            <a:r>
              <a:rPr lang="pt-BR" altLang="pt-BR" sz="1300">
                <a:solidFill>
                  <a:srgbClr val="0000FF"/>
                </a:solidFill>
                <a:latin typeface="Source Sans Pro"/>
                <a:cs typeface="Arial" panose="020B0604020202020204" pitchFamily="34" charset="0"/>
              </a:rPr>
              <a:t>Realizado por Paulo R. Margotto, Prof. do Curso de Medicina da Escola Superior de Ciências da Sa</a:t>
            </a:r>
            <a:r>
              <a:rPr lang="pt-BR" altLang="pt-BR" sz="1300">
                <a:solidFill>
                  <a:srgbClr val="0000FF"/>
                </a:solidFill>
                <a:cs typeface="Arial" panose="020B0604020202020204" pitchFamily="34" charset="0"/>
              </a:rPr>
              <a:t>ú</a:t>
            </a:r>
            <a:r>
              <a:rPr lang="pt-BR" altLang="pt-BR" sz="1300">
                <a:solidFill>
                  <a:srgbClr val="0000FF"/>
                </a:solidFill>
                <a:latin typeface="Source Sans Pro"/>
                <a:cs typeface="Arial" panose="020B0604020202020204" pitchFamily="34" charset="0"/>
              </a:rPr>
              <a:t>de </a:t>
            </a:r>
          </a:p>
          <a:p>
            <a:pPr algn="ctr"/>
            <a:r>
              <a:rPr lang="pt-BR" altLang="pt-BR" sz="1300">
                <a:solidFill>
                  <a:srgbClr val="0000FF"/>
                </a:solidFill>
                <a:latin typeface="Source Sans Pro"/>
                <a:cs typeface="Arial" panose="020B0604020202020204" pitchFamily="34" charset="0"/>
              </a:rPr>
              <a:t>(ESCS)/SES/DF</a:t>
            </a:r>
            <a:endParaRPr lang="pt-BR" altLang="pt-BR">
              <a:solidFill>
                <a:srgbClr val="0000FF"/>
              </a:solidFill>
              <a:cs typeface="Arial" panose="020B0604020202020204" pitchFamily="34" charset="0"/>
            </a:endParaRPr>
          </a:p>
        </p:txBody>
      </p:sp>
      <p:pic>
        <p:nvPicPr>
          <p:cNvPr id="28676" name="Picture 5" descr="doc">
            <a:hlinkClick r:id="rId2" tooltip="Choque_Abord_Terapeut_2013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7651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1"/>
          </p:nvPr>
        </p:nvSpPr>
        <p:spPr>
          <a:xfrm>
            <a:off x="323850" y="3141663"/>
            <a:ext cx="76200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1600" smtClean="0"/>
              <a:t>Amplamente utilizado para avaliar estado hemodinâmico;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/>
              <a:t>Pesquisa recente encontrou a medida no tórax para ser usada com mais frequência (95%) em prematuros (19);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b="1" smtClean="0"/>
              <a:t>Valores normais: 5-7s em RN</a:t>
            </a:r>
            <a:r>
              <a:rPr lang="pt-BR" altLang="pt-BR" sz="1600" smtClean="0"/>
              <a:t> (20);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/>
              <a:t>Apesar de significante  correção com o TEC e o índice cardíaco, há uma fraca correlação com o fluxo sanguíneo sistêmico (21):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/>
              <a:t>Pressão arterial e TEC são ruins para determinar fluxo sanguíneo nos RN muito prematuros (22);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/>
              <a:t>Valores centrais de TEC≥ 4s pode determinar fluxo sanguíneo de órgãos significativamente reduzido (taxa de verossimilhança de 7,25 para RN &lt; 30 de IG (19);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/>
              <a:t>Um dos critérios mais apropriados para parar a ressuscitação, sendo normal em 70% dos sobreviventes em 6h (23);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/>
              <a:t>Um ensaio controlado randomizado (HIP Trial) para validar um sistema de pontuação clínica para o diagnóstico de choque ou falha na perfusão sistêmica em recém-nascidos prematuros está em curso, a TEC estará entre os parâmetros clínicos e bioquímicos avaliado para determinar a adequação da perfusão </a:t>
            </a:r>
          </a:p>
        </p:txBody>
      </p:sp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0" y="106363"/>
            <a:ext cx="8388350" cy="208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Como avaliar o estado hemodinâmico em rec</a:t>
            </a:r>
            <a:r>
              <a:rPr lang="pt-BR" altLang="pt-BR" sz="2700" b="1">
                <a:solidFill>
                  <a:srgbClr val="0000FF"/>
                </a:solidFill>
              </a:rPr>
              <a:t>é</a:t>
            </a:r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m-nascidos muito prematuros na primeira semana de vida?</a:t>
            </a:r>
          </a:p>
          <a:p>
            <a:pPr algn="ctr"/>
            <a:r>
              <a:rPr lang="pt-BR" altLang="pt-BR" sz="1400">
                <a:solidFill>
                  <a:srgbClr val="424242"/>
                </a:solidFill>
                <a:ea typeface="Source Sans Pro"/>
                <a:cs typeface="Source Sans Pro"/>
              </a:rPr>
              <a:t> </a:t>
            </a:r>
            <a:r>
              <a:rPr lang="pt-BR" altLang="pt-BR" sz="1400">
                <a:latin typeface="Times New Roman" panose="02020603050405020304" pitchFamily="18" charset="0"/>
                <a:hlinkClick r:id="rId2"/>
              </a:rPr>
              <a:t>How to assess hemodynamic status in very preterm newborns in the first week of life?</a:t>
            </a:r>
            <a:endParaRPr lang="pt-BR" altLang="pt-BR" sz="1400" b="1">
              <a:latin typeface="Times New Roman" panose="02020603050405020304" pitchFamily="18" charset="0"/>
            </a:endParaRPr>
          </a:p>
          <a:p>
            <a:pPr algn="ctr"/>
            <a:r>
              <a:rPr lang="pt-BR" altLang="pt-BR" sz="1400">
                <a:latin typeface="Times New Roman" panose="02020603050405020304" pitchFamily="18" charset="0"/>
              </a:rPr>
              <a:t>Escourrou G, Renesme L, Zana E, Rideau A, Marcoux MO, Lopez E, Gascoin G, Kuhn P, Tourneux P, Guellec I, Flamant C.J Perinatol. 2017 Sep;37(9):987-993. doi: 10.1038/jp.2017.57. Epub 2017 May 4. Review.</a:t>
            </a:r>
          </a:p>
          <a:p>
            <a:pPr algn="ctr"/>
            <a:r>
              <a:rPr lang="pt-BR" altLang="pt-BR" sz="1400">
                <a:latin typeface="Times New Roman" panose="02020603050405020304" pitchFamily="18" charset="0"/>
              </a:rPr>
              <a:t>PMID: 28471441.</a:t>
            </a:r>
            <a:r>
              <a:rPr lang="pt-BR" altLang="pt-BR" sz="1400" u="sng">
                <a:latin typeface="Times New Roman" panose="02020603050405020304" pitchFamily="18" charset="0"/>
                <a:hlinkClick r:id="rId3"/>
              </a:rPr>
              <a:t>Similar articles</a:t>
            </a:r>
            <a:endParaRPr lang="pt-BR" altLang="pt-BR" sz="1400" u="sng">
              <a:latin typeface="Times New Roman" panose="02020603050405020304" pitchFamily="18" charset="0"/>
            </a:endParaRPr>
          </a:p>
        </p:txBody>
      </p:sp>
      <p:pic>
        <p:nvPicPr>
          <p:cNvPr id="29700" name="Picture 5" descr="ppt">
            <a:hlinkClick r:id="rId4" tooltip="Hemodinamic_pre-termo_2017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9080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6"/>
          <p:cNvSpPr>
            <a:spLocks noChangeArrowheads="1"/>
          </p:cNvSpPr>
          <p:nvPr/>
        </p:nvSpPr>
        <p:spPr bwMode="auto">
          <a:xfrm>
            <a:off x="2124075" y="2565400"/>
            <a:ext cx="34178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b="1">
                <a:solidFill>
                  <a:srgbClr val="FF3399"/>
                </a:solidFill>
              </a:rPr>
              <a:t>TEMPO DE ENCHIMENTO CAPILAR</a:t>
            </a:r>
            <a:br>
              <a:rPr lang="pt-BR" altLang="pt-BR" b="1">
                <a:solidFill>
                  <a:srgbClr val="FF3399"/>
                </a:solidFill>
              </a:rPr>
            </a:br>
            <a:r>
              <a:rPr lang="pt-BR" altLang="pt-BR" b="1">
                <a:solidFill>
                  <a:srgbClr val="FF3399"/>
                </a:solidFill>
              </a:rPr>
              <a:t>(TEC) </a:t>
            </a:r>
          </a:p>
        </p:txBody>
      </p:sp>
      <p:pic>
        <p:nvPicPr>
          <p:cNvPr id="2970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060575"/>
            <a:ext cx="1844675" cy="138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altLang="pt-BR" sz="3800" smtClean="0">
                <a:solidFill>
                  <a:srgbClr val="FF3399"/>
                </a:solidFill>
              </a:rPr>
              <a:t>LACTATO E AVALIAÇÃO HEMODINÂMICA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1628775"/>
            <a:ext cx="8291513" cy="504031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endParaRPr lang="pt-BR" altLang="pt-BR" sz="17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700" smtClean="0"/>
              <a:t>Em adição aos parâmetros clínicos e biológicos, parâmetros que refletem a perfusão tecidual, como a </a:t>
            </a:r>
            <a:r>
              <a:rPr lang="pt-BR" altLang="pt-BR" sz="1700" smtClean="0">
                <a:solidFill>
                  <a:srgbClr val="0000FF"/>
                </a:solidFill>
              </a:rPr>
              <a:t>acidose metabólica, deve ser considerada na avaliação do estado hemodinâmico</a:t>
            </a:r>
            <a:r>
              <a:rPr lang="pt-BR" altLang="pt-BR" sz="1700" smtClean="0"/>
              <a:t> (34)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700" smtClean="0"/>
              <a:t>Em caso de hipoperfusão e hipóxia há aumento do ácido lático (devido a glicólise anaeróbica);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700" smtClean="0"/>
              <a:t>Em pesquisa internacional, para diagnóstico de hipotensão, a medida do lactato foi o método mais utilizado (70%);(35)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700" smtClean="0"/>
              <a:t>Lactato foi previamente usado como critério de transfusão de glóbulos vermelhos em anemia, sepse e enterocolite necrosante, com forte correlação com o prognóstico;(36,37,38)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700" smtClean="0"/>
              <a:t>Aumento de 57% na mortalidade com 2 medidas </a:t>
            </a:r>
            <a:r>
              <a:rPr lang="pt-BR" altLang="pt-BR" sz="1700" b="1" smtClean="0">
                <a:solidFill>
                  <a:srgbClr val="FF0000"/>
                </a:solidFill>
              </a:rPr>
              <a:t>acima de 5mmol/l</a:t>
            </a:r>
            <a:r>
              <a:rPr lang="pt-BR" altLang="pt-BR" sz="1700" smtClean="0"/>
              <a:t> em RN de 23-40 de IG;(39)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700" smtClean="0"/>
              <a:t>Valor preditivo positivo para mortalidade ou adversidade neurológica de 0,47 e preditivo negativo de 0,97 para valor de 5,7mmoL/l dentro de 3h após nascimento;(40)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altLang="pt-BR" sz="3800" smtClean="0">
                <a:solidFill>
                  <a:srgbClr val="FF3399"/>
                </a:solidFill>
              </a:rPr>
              <a:t>LACTATO E AVALIAÇÃO HEMODINÂMICA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1628775"/>
            <a:ext cx="8291513" cy="504031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altLang="pt-BR" sz="1900" smtClean="0">
                <a:solidFill>
                  <a:schemeClr val="hlink"/>
                </a:solidFill>
              </a:rPr>
              <a:t>Estudo 1</a:t>
            </a:r>
            <a:r>
              <a:rPr lang="pt-BR" altLang="pt-BR" sz="1900" smtClean="0"/>
              <a:t>: </a:t>
            </a:r>
            <a:r>
              <a:rPr lang="pt-BR" altLang="pt-BR" sz="1900" smtClean="0">
                <a:solidFill>
                  <a:srgbClr val="FF0000"/>
                </a:solidFill>
              </a:rPr>
              <a:t>Não encontrou diferenças nas concentrações séricas de RN prematuros e hipotensos prematuros (</a:t>
            </a:r>
            <a:r>
              <a:rPr lang="pt-BR" altLang="pt-BR" sz="1900" smtClean="0"/>
              <a:t>neste estudo a hipotensão foi definida PA invasiva abaixo do percentil 10 para o peso e idade pós-natal)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altLang="pt-BR" sz="1900" smtClean="0">
                <a:solidFill>
                  <a:schemeClr val="hlink"/>
                </a:solidFill>
              </a:rPr>
              <a:t>Estudo 2</a:t>
            </a:r>
            <a:r>
              <a:rPr lang="pt-BR" altLang="pt-BR" sz="1900" smtClean="0"/>
              <a:t>: </a:t>
            </a:r>
            <a:r>
              <a:rPr lang="pt-BR" altLang="pt-BR" sz="1900" smtClean="0">
                <a:solidFill>
                  <a:srgbClr val="FF0000"/>
                </a:solidFill>
              </a:rPr>
              <a:t>Fraca correlação negativa entre o lactato e o fluxo sanguíneo da veia cava superior</a:t>
            </a:r>
            <a:r>
              <a:rPr lang="pt-BR" altLang="pt-BR" sz="1900" smtClean="0"/>
              <a:t>. Lactato maior quando houve baixo fluxo;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altLang="pt-BR" sz="1900" smtClean="0">
                <a:solidFill>
                  <a:srgbClr val="FF0000"/>
                </a:solidFill>
              </a:rPr>
              <a:t>Metabolismo hepático reduzido</a:t>
            </a:r>
            <a:r>
              <a:rPr lang="pt-BR" altLang="pt-BR" sz="1900" smtClean="0"/>
              <a:t> , eleva nível de lactato e assim nem </a:t>
            </a:r>
            <a:r>
              <a:rPr lang="pt-BR" altLang="pt-BR" sz="1900" smtClean="0">
                <a:sym typeface="Wingdings" panose="05000000000000000000" pitchFamily="2" charset="2"/>
              </a:rPr>
              <a:t>sempre a concentração do lactato se  correlaciona com a a hipoperfusão tecidual( o fígado é o maior órgão que metaboliza o ácido láctico aumentado produzido pelos tecidos regionais)</a:t>
            </a:r>
            <a:endParaRPr lang="pt-BR" altLang="pt-BR" sz="19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altLang="pt-BR" smtClean="0"/>
              <a:t>OBRIGADA!</a:t>
            </a: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205038"/>
            <a:ext cx="8243887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238625"/>
            <a:ext cx="3492500" cy="261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323</TotalTime>
  <Words>2827</Words>
  <Application>Microsoft Office PowerPoint</Application>
  <PresentationFormat>Apresentação na tela (4:3)</PresentationFormat>
  <Paragraphs>163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9" baseType="lpstr">
      <vt:lpstr>Calibri</vt:lpstr>
      <vt:lpstr>Arial</vt:lpstr>
      <vt:lpstr>Cambria</vt:lpstr>
      <vt:lpstr>Times New Roman</vt:lpstr>
      <vt:lpstr>Lato</vt:lpstr>
      <vt:lpstr>Source Sans Pro</vt:lpstr>
      <vt:lpstr>MS PGothic</vt:lpstr>
      <vt:lpstr>Wingdings</vt:lpstr>
      <vt:lpstr>Adjacência</vt:lpstr>
      <vt:lpstr>Apresentação do PowerPoint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Conclusão</vt:lpstr>
      <vt:lpstr>Apresentação do PowerPoint</vt:lpstr>
      <vt:lpstr>Apresentação do PowerPoint</vt:lpstr>
      <vt:lpstr>Nota do Editor do site, Dr. Paulo R. Margotto. Consultem Também! Aqui e Agora! Estudando Juntos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LACTATO E AVALIAÇÃO HEMODINÂMICA</vt:lpstr>
      <vt:lpstr>LACTATO E AVALIAÇÃO HEMODINÂMICA</vt:lpstr>
      <vt:lpstr>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Paulo Margotto</cp:lastModifiedBy>
  <cp:revision>27</cp:revision>
  <dcterms:created xsi:type="dcterms:W3CDTF">2019-05-29T23:04:07Z</dcterms:created>
  <dcterms:modified xsi:type="dcterms:W3CDTF">2019-07-04T12:41:18Z</dcterms:modified>
</cp:coreProperties>
</file>