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68" r:id="rId1"/>
  </p:sldMasterIdLst>
  <p:notesMasterIdLst>
    <p:notesMasterId r:id="rId35"/>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3" r:id="rId17"/>
    <p:sldId id="272" r:id="rId18"/>
    <p:sldId id="276" r:id="rId19"/>
    <p:sldId id="274" r:id="rId20"/>
    <p:sldId id="275" r:id="rId21"/>
    <p:sldId id="289" r:id="rId22"/>
    <p:sldId id="278" r:id="rId23"/>
    <p:sldId id="279" r:id="rId24"/>
    <p:sldId id="280" r:id="rId25"/>
    <p:sldId id="281" r:id="rId26"/>
    <p:sldId id="282" r:id="rId27"/>
    <p:sldId id="283" r:id="rId28"/>
    <p:sldId id="284" r:id="rId29"/>
    <p:sldId id="285" r:id="rId30"/>
    <p:sldId id="286" r:id="rId31"/>
    <p:sldId id="287" r:id="rId32"/>
    <p:sldId id="288" r:id="rId33"/>
    <p:sldId id="290" r:id="rId34"/>
  </p:sldIdLst>
  <p:sldSz cx="12192000" cy="6858000"/>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5pPr>
    <a:lvl6pPr marL="2286000" algn="l" defTabSz="914400" rtl="0" eaLnBrk="1" latinLnBrk="0" hangingPunct="1">
      <a:defRPr kern="1200">
        <a:solidFill>
          <a:schemeClr val="tx1"/>
        </a:solidFill>
        <a:latin typeface="Century Gothic" panose="020B0502020202020204" pitchFamily="34" charset="0"/>
        <a:ea typeface="+mn-ea"/>
        <a:cs typeface="+mn-cs"/>
      </a:defRPr>
    </a:lvl6pPr>
    <a:lvl7pPr marL="2743200" algn="l" defTabSz="914400" rtl="0" eaLnBrk="1" latinLnBrk="0" hangingPunct="1">
      <a:defRPr kern="1200">
        <a:solidFill>
          <a:schemeClr val="tx1"/>
        </a:solidFill>
        <a:latin typeface="Century Gothic" panose="020B0502020202020204" pitchFamily="34" charset="0"/>
        <a:ea typeface="+mn-ea"/>
        <a:cs typeface="+mn-cs"/>
      </a:defRPr>
    </a:lvl7pPr>
    <a:lvl8pPr marL="3200400" algn="l" defTabSz="914400" rtl="0" eaLnBrk="1" latinLnBrk="0" hangingPunct="1">
      <a:defRPr kern="1200">
        <a:solidFill>
          <a:schemeClr val="tx1"/>
        </a:solidFill>
        <a:latin typeface="Century Gothic" panose="020B0502020202020204" pitchFamily="34" charset="0"/>
        <a:ea typeface="+mn-ea"/>
        <a:cs typeface="+mn-cs"/>
      </a:defRPr>
    </a:lvl8pPr>
    <a:lvl9pPr marL="3657600" algn="l" defTabSz="914400" rtl="0" eaLnBrk="1" latinLnBrk="0" hangingPunct="1">
      <a:defRPr kern="1200">
        <a:solidFill>
          <a:schemeClr val="tx1"/>
        </a:solidFill>
        <a:latin typeface="Century Gothic" panose="020B0502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a:srgbClr val="FFFF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0305" autoAdjust="0"/>
  </p:normalViewPr>
  <p:slideViewPr>
    <p:cSldViewPr snapToGrid="0">
      <p:cViewPr varScale="1">
        <p:scale>
          <a:sx n="73" d="100"/>
          <a:sy n="73" d="100"/>
        </p:scale>
        <p:origin x="404" y="56"/>
      </p:cViewPr>
      <p:guideLst>
        <p:guide orient="horz" pos="2160"/>
        <p:guide pos="3840"/>
      </p:guideLst>
    </p:cSldViewPr>
  </p:slideViewPr>
  <p:outlineViewPr>
    <p:cViewPr>
      <p:scale>
        <a:sx n="33" d="100"/>
        <a:sy n="33" d="100"/>
      </p:scale>
      <p:origin x="0" y="-6366"/>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86FA73EA-EAC7-470C-9734-19510F4A4F4F}" type="datetimeFigureOut">
              <a:rPr lang="pt-BR"/>
              <a:pPr>
                <a:defRPr/>
              </a:pPr>
              <a:t>19/07/2019</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smtClean="0"/>
              <a:t>Clique para editar 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2AD2127C-6E5D-4072-A2DB-70E713D1C6F8}" type="slidenum">
              <a:rPr lang="pt-BR"/>
              <a:pPr>
                <a:defRPr/>
              </a:pPr>
              <a:t>‹nº›</a:t>
            </a:fld>
            <a:endParaRPr lang="pt-BR"/>
          </a:p>
        </p:txBody>
      </p:sp>
    </p:spTree>
    <p:extLst>
      <p:ext uri="{BB962C8B-B14F-4D97-AF65-F5344CB8AC3E}">
        <p14:creationId xmlns:p14="http://schemas.microsoft.com/office/powerpoint/2010/main" val="3092490198"/>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pt-BR" altLang="pt-BR" smtClean="0"/>
              <a:t/>
            </a:r>
            <a:br>
              <a:rPr lang="pt-BR" altLang="pt-BR" smtClean="0"/>
            </a:br>
            <a:r>
              <a:rPr lang="pt-BR" altLang="pt-BR" smtClean="0"/>
              <a:t>Mutações da glucoquinase (GK): variação no crescimento fetal. Se a mutação heterozigoto GK está na mãe e não no feto (A), então o feto corre o risco de ser microssômico com base na disponibilidade excessiva de nutrientes maternos (B). Se apenas o feto tiver a mutação GK, então o feto corre o risco de ter crescimento intrauterino restrito (RCIU) devido ao sensor de glicose alterado pelo pâncreas fetal, com a resultante secreção fetal de insulina diminuída. C: Se a mãe e o feto ou ambos tiverem ou não a mutação GK, então existe um risco reduzido de o feto ser microssômico ou RCIU. Adaptado de Hattersley et al. (4)</a:t>
            </a:r>
          </a:p>
        </p:txBody>
      </p:sp>
      <p:sp>
        <p:nvSpPr>
          <p:cNvPr id="16388"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fontAlgn="base">
              <a:spcBef>
                <a:spcPct val="0"/>
              </a:spcBef>
              <a:spcAft>
                <a:spcPct val="0"/>
              </a:spcAft>
            </a:pPr>
            <a:fld id="{42EEBC64-586A-441D-8AB3-A39AFB433D09}" type="slidenum">
              <a:rPr lang="pt-BR" altLang="pt-BR">
                <a:latin typeface="Calibri" panose="020F0502020204030204" pitchFamily="34" charset="0"/>
              </a:rPr>
              <a:pPr fontAlgn="base">
                <a:spcBef>
                  <a:spcPct val="0"/>
                </a:spcBef>
                <a:spcAft>
                  <a:spcPct val="0"/>
                </a:spcAft>
              </a:pPr>
              <a:t>8</a:t>
            </a:fld>
            <a:endParaRPr lang="pt-BR" altLang="pt-BR">
              <a:latin typeface="Calibri" panose="020F0502020204030204" pitchFamily="34" charset="0"/>
            </a:endParaRPr>
          </a:p>
        </p:txBody>
      </p:sp>
    </p:spTree>
    <p:extLst>
      <p:ext uri="{BB962C8B-B14F-4D97-AF65-F5344CB8AC3E}">
        <p14:creationId xmlns:p14="http://schemas.microsoft.com/office/powerpoint/2010/main" val="3295150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ECDB7F61-58F6-445C-BC39-3150F2DA6B85}" type="datetimeFigureOut">
              <a:rPr lang="en-US"/>
              <a:pPr>
                <a:defRPr/>
              </a:pPr>
              <a:t>7/19/2019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0D3A280-A58C-4599-B9C7-BA478091088B}" type="slidenum">
              <a:rPr lang="en-US"/>
              <a:pPr>
                <a:defRPr/>
              </a:pPr>
              <a:t>‹nº›</a:t>
            </a:fld>
            <a:endParaRPr lang="en-US"/>
          </a:p>
        </p:txBody>
      </p:sp>
    </p:spTree>
    <p:extLst>
      <p:ext uri="{BB962C8B-B14F-4D97-AF65-F5344CB8AC3E}">
        <p14:creationId xmlns:p14="http://schemas.microsoft.com/office/powerpoint/2010/main" val="9104503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Pr>
        <a:gradFill rotWithShape="1">
          <a:gsLst>
            <a:gs pos="0">
              <a:srgbClr val="E2DBCA"/>
            </a:gs>
            <a:gs pos="77000">
              <a:srgbClr val="CAC3B1"/>
            </a:gs>
            <a:gs pos="100000">
              <a:srgbClr val="C1BBAB"/>
            </a:gs>
          </a:gsLst>
          <a:lin ang="5400000"/>
        </a:gradFill>
        <a:effectLst/>
      </p:bgPr>
    </p:bg>
    <p:spTree>
      <p:nvGrpSpPr>
        <p:cNvPr id="1" name=""/>
        <p:cNvGrpSpPr/>
        <p:nvPr/>
      </p:nvGrpSpPr>
      <p:grpSpPr>
        <a:xfrm>
          <a:off x="0" y="0"/>
          <a:ext cx="0" cy="0"/>
          <a:chOff x="0" y="0"/>
          <a:chExt cx="0" cy="0"/>
        </a:xfrm>
      </p:grpSpPr>
      <p:grpSp>
        <p:nvGrpSpPr>
          <p:cNvPr id="4" name="Rectangle 21"/>
          <p:cNvGrpSpPr>
            <a:grpSpLocks/>
          </p:cNvGrpSpPr>
          <p:nvPr/>
        </p:nvGrpSpPr>
        <p:grpSpPr bwMode="auto">
          <a:xfrm>
            <a:off x="0" y="0"/>
            <a:ext cx="12192000" cy="6858000"/>
            <a:chOff x="0" y="0"/>
            <a:chExt cx="7680" cy="4320"/>
          </a:xfrm>
        </p:grpSpPr>
        <p:pic>
          <p:nvPicPr>
            <p:cNvPr id="5" name="Rectangle 2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680" cy="4320"/>
            </a:xfrm>
            <a:prstGeom prst="rect">
              <a:avLst/>
            </a:prstGeom>
            <a:noFill/>
            <a:extLst>
              <a:ext uri="{909E8E84-426E-40DD-AFC4-6F175D3DCCD1}">
                <a14:hiddenFill xmlns:a14="http://schemas.microsoft.com/office/drawing/2010/main">
                  <a:solidFill>
                    <a:srgbClr val="FFFFFF"/>
                  </a:solidFill>
                </a14:hiddenFill>
              </a:ext>
            </a:extLst>
          </p:spPr>
        </p:pic>
        <p:sp>
          <p:nvSpPr>
            <p:cNvPr id="6" name="Text Box 3"/>
            <p:cNvSpPr txBox="1">
              <a:spLocks noChangeArrowheads="1"/>
            </p:cNvSpPr>
            <p:nvPr/>
          </p:nvSpPr>
          <p:spPr bwMode="auto">
            <a:xfrm>
              <a:off x="0" y="0"/>
              <a:ext cx="7680"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p>
          </p:txBody>
        </p:sp>
      </p:grpSp>
      <p:grpSp>
        <p:nvGrpSpPr>
          <p:cNvPr id="7" name="Rectangle 22"/>
          <p:cNvGrpSpPr>
            <a:grpSpLocks/>
          </p:cNvGrpSpPr>
          <p:nvPr/>
        </p:nvGrpSpPr>
        <p:grpSpPr bwMode="auto">
          <a:xfrm>
            <a:off x="1255713" y="1212850"/>
            <a:ext cx="9680575" cy="4419600"/>
            <a:chOff x="791" y="764"/>
            <a:chExt cx="6098" cy="2784"/>
          </a:xfrm>
        </p:grpSpPr>
        <p:pic>
          <p:nvPicPr>
            <p:cNvPr id="8" name="Rectangle 2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1" y="764"/>
              <a:ext cx="6098" cy="2784"/>
            </a:xfrm>
            <a:prstGeom prst="rect">
              <a:avLst/>
            </a:prstGeom>
            <a:noFill/>
            <a:extLst>
              <a:ext uri="{909E8E84-426E-40DD-AFC4-6F175D3DCCD1}">
                <a14:hiddenFill xmlns:a14="http://schemas.microsoft.com/office/drawing/2010/main">
                  <a:solidFill>
                    <a:srgbClr val="FFFFFF"/>
                  </a:solidFill>
                </a14:hiddenFill>
              </a:ext>
            </a:extLst>
          </p:spPr>
        </p:pic>
        <p:sp>
          <p:nvSpPr>
            <p:cNvPr id="9" name="Text Box 6"/>
            <p:cNvSpPr txBox="1">
              <a:spLocks noChangeArrowheads="1"/>
            </p:cNvSpPr>
            <p:nvPr/>
          </p:nvSpPr>
          <p:spPr bwMode="auto">
            <a:xfrm>
              <a:off x="824" y="799"/>
              <a:ext cx="6032" cy="2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p>
          </p:txBody>
        </p:sp>
      </p:grpSp>
      <p:sp>
        <p:nvSpPr>
          <p:cNvPr id="10" name="Rectangle 23"/>
          <p:cNvSpPr/>
          <p:nvPr/>
        </p:nvSpPr>
        <p:spPr>
          <a:xfrm>
            <a:off x="1447800" y="1411288"/>
            <a:ext cx="9296400" cy="4035425"/>
          </a:xfrm>
          <a:prstGeom prst="rect">
            <a:avLst/>
          </a:prstGeom>
          <a:noFill/>
          <a:ln w="6350" cap="sq" cmpd="sng" algn="ctr">
            <a:solidFill>
              <a:schemeClr val="tx1">
                <a:lumMod val="75000"/>
                <a:lumOff val="25000"/>
              </a:schemeClr>
            </a:solidFill>
            <a:prstDash val="solid"/>
            <a:miter lim="800000"/>
          </a:ln>
          <a:effectLst/>
        </p:spPr>
      </p:sp>
      <p:sp>
        <p:nvSpPr>
          <p:cNvPr id="11" name="Rectangle 29"/>
          <p:cNvSpPr/>
          <p:nvPr/>
        </p:nvSpPr>
        <p:spPr>
          <a:xfrm>
            <a:off x="5135563" y="1268413"/>
            <a:ext cx="1920875" cy="7302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2" name="Group 30"/>
          <p:cNvGrpSpPr>
            <a:grpSpLocks/>
          </p:cNvGrpSpPr>
          <p:nvPr/>
        </p:nvGrpSpPr>
        <p:grpSpPr bwMode="auto">
          <a:xfrm>
            <a:off x="5249863" y="1268413"/>
            <a:ext cx="1692275" cy="644525"/>
            <a:chOff x="5318306" y="1386268"/>
            <a:chExt cx="1567331" cy="645295"/>
          </a:xfrm>
        </p:grpSpPr>
        <p:cxnSp>
          <p:nvCxnSpPr>
            <p:cNvPr id="13" name="Straight Connector 31"/>
            <p:cNvCxnSpPr/>
            <p:nvPr/>
          </p:nvCxnSpPr>
          <p:spPr>
            <a:xfrm>
              <a:off x="5318306" y="1386268"/>
              <a:ext cx="0" cy="640526"/>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4" name="Straight Connector 32"/>
            <p:cNvCxnSpPr/>
            <p:nvPr/>
          </p:nvCxnSpPr>
          <p:spPr>
            <a:xfrm>
              <a:off x="6885637" y="1386268"/>
              <a:ext cx="0" cy="640526"/>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5"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1563624" y="4682062"/>
            <a:ext cx="9070848" cy="457200"/>
          </a:xfrm>
        </p:spPr>
        <p:txBody>
          <a:bodyPr>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16" name="Date Placeholder 3"/>
          <p:cNvSpPr>
            <a:spLocks noGrp="1"/>
          </p:cNvSpPr>
          <p:nvPr>
            <p:ph type="dt" sz="half" idx="10"/>
          </p:nvPr>
        </p:nvSpPr>
        <p:spPr>
          <a:xfrm>
            <a:off x="5321300" y="1344613"/>
            <a:ext cx="1555750" cy="530225"/>
          </a:xfrm>
        </p:spPr>
        <p:txBody>
          <a:bodyPr/>
          <a:lstStyle>
            <a:lvl1pPr algn="ctr">
              <a:defRPr lang="en-US" sz="1300" kern="1200" spc="0" baseline="0" dirty="0">
                <a:solidFill>
                  <a:schemeClr val="tx1"/>
                </a:solidFill>
                <a:latin typeface="+mn-lt"/>
                <a:ea typeface="+mn-ea"/>
                <a:cs typeface="+mn-cs"/>
              </a:defRPr>
            </a:lvl1pPr>
          </a:lstStyle>
          <a:p>
            <a:pPr>
              <a:defRPr/>
            </a:pPr>
            <a:fld id="{3D448A91-3C7A-4844-AD81-654F125C9B30}" type="datetimeFigureOut">
              <a:rPr/>
              <a:pPr>
                <a:defRPr/>
              </a:pPr>
              <a:t>7/19/2019</a:t>
            </a:fld>
            <a:endParaRPr/>
          </a:p>
        </p:txBody>
      </p:sp>
      <p:sp>
        <p:nvSpPr>
          <p:cNvPr id="17" name="Footer Placeholder 4"/>
          <p:cNvSpPr>
            <a:spLocks noGrp="1"/>
          </p:cNvSpPr>
          <p:nvPr>
            <p:ph type="ftr" sz="quarter" idx="11"/>
          </p:nvPr>
        </p:nvSpPr>
        <p:spPr>
          <a:xfrm>
            <a:off x="1454150" y="5211763"/>
            <a:ext cx="5907088" cy="228600"/>
          </a:xfrm>
        </p:spPr>
        <p:txBody>
          <a:bodyPr/>
          <a:lstStyle>
            <a:lvl1pPr algn="l">
              <a:defRPr dirty="0"/>
            </a:lvl1pPr>
          </a:lstStyle>
          <a:p>
            <a:pPr>
              <a:defRPr/>
            </a:pPr>
            <a:endParaRPr lang="en-US"/>
          </a:p>
        </p:txBody>
      </p:sp>
      <p:sp>
        <p:nvSpPr>
          <p:cNvPr id="18" name="Slide Number Placeholder 5"/>
          <p:cNvSpPr>
            <a:spLocks noGrp="1"/>
          </p:cNvSpPr>
          <p:nvPr>
            <p:ph type="sldNum" sz="quarter" idx="12"/>
          </p:nvPr>
        </p:nvSpPr>
        <p:spPr>
          <a:xfrm>
            <a:off x="8604250" y="5211763"/>
            <a:ext cx="2112963" cy="228600"/>
          </a:xfrm>
        </p:spPr>
        <p:txBody>
          <a:bodyPr/>
          <a:lstStyle>
            <a:lvl1pPr>
              <a:defRPr/>
            </a:lvl1pPr>
          </a:lstStyle>
          <a:p>
            <a:pPr>
              <a:defRPr/>
            </a:pPr>
            <a:fld id="{3E3FC5B4-17E8-409D-9AF3-A21361134D3F}" type="slidenum">
              <a:rPr lang="en-US"/>
              <a:pPr>
                <a:defRPr/>
              </a:pPr>
              <a:t>‹nº›</a:t>
            </a:fld>
            <a:endParaRPr lang="en-US"/>
          </a:p>
        </p:txBody>
      </p:sp>
    </p:spTree>
    <p:extLst>
      <p:ext uri="{BB962C8B-B14F-4D97-AF65-F5344CB8AC3E}">
        <p14:creationId xmlns:p14="http://schemas.microsoft.com/office/powerpoint/2010/main" val="2952274296"/>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768A7E52-9653-4029-BE21-CEA11EEC1E69}" type="datetimeFigureOut">
              <a:rPr lang="en-US"/>
              <a:pPr>
                <a:defRPr/>
              </a:pPr>
              <a:t>7/19/2019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D7E725B1-26B2-4BB2-9D1B-A163BB789FA2}" type="slidenum">
              <a:rPr lang="en-US"/>
              <a:pPr>
                <a:defRPr/>
              </a:pPr>
              <a:t>‹nº›</a:t>
            </a:fld>
            <a:endParaRPr lang="en-US"/>
          </a:p>
        </p:txBody>
      </p:sp>
    </p:spTree>
    <p:extLst>
      <p:ext uri="{BB962C8B-B14F-4D97-AF65-F5344CB8AC3E}">
        <p14:creationId xmlns:p14="http://schemas.microsoft.com/office/powerpoint/2010/main" val="10407291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4A107562-3DEC-4191-806E-055FDC17811E}" type="datetimeFigureOut">
              <a:rPr lang="en-US"/>
              <a:pPr>
                <a:defRPr/>
              </a:pPr>
              <a:t>7/19/2019</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47A3F3E8-1F1E-4893-9344-00C01A9E05EB}" type="slidenum">
              <a:rPr lang="en-US"/>
              <a:pPr>
                <a:defRPr/>
              </a:pPr>
              <a:t>‹nº›</a:t>
            </a:fld>
            <a:endParaRPr lang="en-US"/>
          </a:p>
        </p:txBody>
      </p:sp>
    </p:spTree>
    <p:extLst>
      <p:ext uri="{BB962C8B-B14F-4D97-AF65-F5344CB8AC3E}">
        <p14:creationId xmlns:p14="http://schemas.microsoft.com/office/powerpoint/2010/main" val="32694212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B504DCD9-840B-49AF-AF8D-90381646BD2C}" type="datetimeFigureOut">
              <a:rPr lang="en-US"/>
              <a:pPr>
                <a:defRPr/>
              </a:pPr>
              <a:t>7/19/2019</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48C4AA92-1002-4D48-8BBB-2B6808B3DD5E}" type="slidenum">
              <a:rPr lang="en-US"/>
              <a:pPr>
                <a:defRPr/>
              </a:pPr>
              <a:t>‹nº›</a:t>
            </a:fld>
            <a:endParaRPr lang="en-US"/>
          </a:p>
        </p:txBody>
      </p:sp>
    </p:spTree>
    <p:extLst>
      <p:ext uri="{BB962C8B-B14F-4D97-AF65-F5344CB8AC3E}">
        <p14:creationId xmlns:p14="http://schemas.microsoft.com/office/powerpoint/2010/main" val="36370856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725DCB9-7D6A-4A17-9DF4-4CEF895C53E8}" type="datetimeFigureOut">
              <a:rPr lang="en-US"/>
              <a:pPr>
                <a:defRPr/>
              </a:pPr>
              <a:t>7/19/2019</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B26F7502-82CE-4DB5-8DAF-EB3E09AD3E2D}" type="slidenum">
              <a:rPr lang="en-US"/>
              <a:pPr>
                <a:defRPr/>
              </a:pPr>
              <a:t>‹nº›</a:t>
            </a:fld>
            <a:endParaRPr lang="en-US"/>
          </a:p>
        </p:txBody>
      </p:sp>
    </p:spTree>
    <p:extLst>
      <p:ext uri="{BB962C8B-B14F-4D97-AF65-F5344CB8AC3E}">
        <p14:creationId xmlns:p14="http://schemas.microsoft.com/office/powerpoint/2010/main" val="35432326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Rectangle 15"/>
          <p:cNvSpPr/>
          <p:nvPr/>
        </p:nvSpPr>
        <p:spPr>
          <a:xfrm>
            <a:off x="246063" y="238125"/>
            <a:ext cx="8531225" cy="6381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14"/>
          <p:cNvSpPr/>
          <p:nvPr/>
        </p:nvSpPr>
        <p:spPr>
          <a:xfrm>
            <a:off x="9020175" y="238125"/>
            <a:ext cx="2925763" cy="63817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Rectangle 11"/>
          <p:cNvSpPr/>
          <p:nvPr/>
        </p:nvSpPr>
        <p:spPr>
          <a:xfrm>
            <a:off x="9158288" y="374650"/>
            <a:ext cx="2651125" cy="6108700"/>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pt-BR" smtClean="0"/>
              <a:t>Clique para editar o título mestre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8" name="Date Placeholder 7"/>
          <p:cNvSpPr>
            <a:spLocks noGrp="1"/>
          </p:cNvSpPr>
          <p:nvPr>
            <p:ph type="dt" sz="half" idx="10"/>
          </p:nvPr>
        </p:nvSpPr>
        <p:spPr/>
        <p:txBody>
          <a:bodyPr/>
          <a:lstStyle>
            <a:lvl1pPr>
              <a:defRPr/>
            </a:lvl1pPr>
          </a:lstStyle>
          <a:p>
            <a:pPr>
              <a:defRPr/>
            </a:pPr>
            <a:fld id="{3B9535A7-9335-4618-85CB-92EA04E6AD98}" type="datetimeFigureOut">
              <a:rPr lang="en-US"/>
              <a:pPr>
                <a:defRPr/>
              </a:pPr>
              <a:t>7/19/2019</a:t>
            </a:fld>
            <a:endParaRPr lang="en-US"/>
          </a:p>
        </p:txBody>
      </p:sp>
      <p:sp>
        <p:nvSpPr>
          <p:cNvPr id="9" name="Footer Placeholder 8"/>
          <p:cNvSpPr>
            <a:spLocks noGrp="1"/>
          </p:cNvSpPr>
          <p:nvPr>
            <p:ph type="ftr" sz="quarter" idx="11"/>
          </p:nvPr>
        </p:nvSpPr>
        <p:spPr/>
        <p:txBody>
          <a:bodyPr/>
          <a:lstStyle>
            <a:lvl1pPr algn="r">
              <a:defRPr dirty="0"/>
            </a:lvl1pPr>
          </a:lstStyle>
          <a:p>
            <a:pPr>
              <a:defRPr/>
            </a:pPr>
            <a:endParaRPr lang="en-US"/>
          </a:p>
        </p:txBody>
      </p:sp>
      <p:sp>
        <p:nvSpPr>
          <p:cNvPr id="10" name="Slide Number Placeholder 10"/>
          <p:cNvSpPr>
            <a:spLocks noGrp="1"/>
          </p:cNvSpPr>
          <p:nvPr>
            <p:ph type="sldNum" sz="quarter" idx="12"/>
          </p:nvPr>
        </p:nvSpPr>
        <p:spPr>
          <a:xfrm>
            <a:off x="10393363" y="6223000"/>
            <a:ext cx="1463675" cy="274638"/>
          </a:xfrm>
        </p:spPr>
        <p:txBody>
          <a:bodyPr/>
          <a:lstStyle>
            <a:lvl1pPr>
              <a:defRPr dirty="0">
                <a:solidFill>
                  <a:srgbClr val="FFFFFF"/>
                </a:solidFill>
              </a:defRPr>
            </a:lvl1pPr>
          </a:lstStyle>
          <a:p>
            <a:pPr>
              <a:defRPr/>
            </a:pPr>
            <a:fld id="{97E92745-36E3-4AC7-8C97-E2CDCB20A439}" type="slidenum">
              <a:rPr lang="en-US"/>
              <a:pPr>
                <a:defRPr/>
              </a:pPr>
              <a:t>‹nº›</a:t>
            </a:fld>
            <a:endParaRPr lang="en-US"/>
          </a:p>
        </p:txBody>
      </p:sp>
    </p:spTree>
    <p:extLst>
      <p:ext uri="{BB962C8B-B14F-4D97-AF65-F5344CB8AC3E}">
        <p14:creationId xmlns:p14="http://schemas.microsoft.com/office/powerpoint/2010/main" val="12169116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Rectangle 13"/>
          <p:cNvSpPr/>
          <p:nvPr/>
        </p:nvSpPr>
        <p:spPr>
          <a:xfrm>
            <a:off x="9020175" y="238125"/>
            <a:ext cx="2925763" cy="63817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9"/>
          <p:cNvSpPr/>
          <p:nvPr/>
        </p:nvSpPr>
        <p:spPr>
          <a:xfrm>
            <a:off x="9158288" y="374650"/>
            <a:ext cx="2651125" cy="6108700"/>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7" name="Date Placeholder 4"/>
          <p:cNvSpPr>
            <a:spLocks noGrp="1"/>
          </p:cNvSpPr>
          <p:nvPr>
            <p:ph type="dt" sz="half" idx="10"/>
          </p:nvPr>
        </p:nvSpPr>
        <p:spPr/>
        <p:txBody>
          <a:bodyPr/>
          <a:lstStyle>
            <a:lvl1pPr>
              <a:defRPr dirty="0">
                <a:solidFill>
                  <a:srgbClr val="FFFFFF"/>
                </a:solidFill>
                <a:effectLst>
                  <a:outerShdw blurRad="12700" dist="6350" dir="2700000" algn="tl" rotWithShape="0">
                    <a:prstClr val="black">
                      <a:alpha val="40000"/>
                    </a:prstClr>
                  </a:outerShdw>
                </a:effectLst>
              </a:defRPr>
            </a:lvl1pPr>
          </a:lstStyle>
          <a:p>
            <a:pPr>
              <a:defRPr/>
            </a:pPr>
            <a:fld id="{7C828F88-DF2C-4EE3-A474-F6B639BA5D86}" type="datetimeFigureOut">
              <a:rPr lang="en-US"/>
              <a:pPr>
                <a:defRPr/>
              </a:pPr>
              <a:t>7/19/2019</a:t>
            </a:fld>
            <a:endParaRPr lang="en-US"/>
          </a:p>
        </p:txBody>
      </p:sp>
      <p:sp>
        <p:nvSpPr>
          <p:cNvPr id="8"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pPr>
              <a:defRPr/>
            </a:pPr>
            <a:endParaRPr/>
          </a:p>
        </p:txBody>
      </p:sp>
      <p:sp>
        <p:nvSpPr>
          <p:cNvPr id="9" name="Slide Number Placeholder 6"/>
          <p:cNvSpPr>
            <a:spLocks noGrp="1"/>
          </p:cNvSpPr>
          <p:nvPr>
            <p:ph type="sldNum" sz="quarter" idx="12"/>
          </p:nvPr>
        </p:nvSpPr>
        <p:spPr>
          <a:xfrm>
            <a:off x="10396538" y="6227763"/>
            <a:ext cx="1463675" cy="273050"/>
          </a:xfrm>
        </p:spPr>
        <p:txBody>
          <a:bodyPr/>
          <a:lstStyle>
            <a:lvl1pPr>
              <a:defRPr dirty="0">
                <a:solidFill>
                  <a:srgbClr val="FFFFFF"/>
                </a:solidFill>
              </a:defRPr>
            </a:lvl1pPr>
          </a:lstStyle>
          <a:p>
            <a:pPr>
              <a:defRPr/>
            </a:pPr>
            <a:fld id="{E6F3DA76-EAD3-4B55-97C3-5F94FCE26FE5}" type="slidenum">
              <a:rPr lang="en-US"/>
              <a:pPr>
                <a:defRPr/>
              </a:pPr>
              <a:t>‹nº›</a:t>
            </a:fld>
            <a:endParaRPr lang="en-US"/>
          </a:p>
        </p:txBody>
      </p:sp>
    </p:spTree>
    <p:extLst>
      <p:ext uri="{BB962C8B-B14F-4D97-AF65-F5344CB8AC3E}">
        <p14:creationId xmlns:p14="http://schemas.microsoft.com/office/powerpoint/2010/main" val="3451968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5C9BE5C9-5117-4311-9C24-966993E8022D}" type="datetimeFigureOut">
              <a:rPr lang="en-US"/>
              <a:pPr>
                <a:defRPr/>
              </a:pPr>
              <a:t>7/19/2019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FA945F7-091D-4EA4-B809-DCC705CC9100}" type="slidenum">
              <a:rPr lang="en-US"/>
              <a:pPr>
                <a:defRPr/>
              </a:pPr>
              <a:t>‹nº›</a:t>
            </a:fld>
            <a:endParaRPr lang="en-US"/>
          </a:p>
        </p:txBody>
      </p:sp>
    </p:spTree>
    <p:extLst>
      <p:ext uri="{BB962C8B-B14F-4D97-AF65-F5344CB8AC3E}">
        <p14:creationId xmlns:p14="http://schemas.microsoft.com/office/powerpoint/2010/main" val="4644913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AF5047A9-7895-4911-BC2E-D2383228F130}" type="datetimeFigureOut">
              <a:rPr lang="en-US"/>
              <a:pPr>
                <a:defRPr/>
              </a:pPr>
              <a:t>7/19/2019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AD71257-3ED4-4710-8C9C-73F80B72E046}" type="slidenum">
              <a:rPr lang="en-US"/>
              <a:pPr>
                <a:defRPr/>
              </a:pPr>
              <a:t>‹nº›</a:t>
            </a:fld>
            <a:endParaRPr lang="en-US"/>
          </a:p>
        </p:txBody>
      </p:sp>
    </p:spTree>
    <p:extLst>
      <p:ext uri="{BB962C8B-B14F-4D97-AF65-F5344CB8AC3E}">
        <p14:creationId xmlns:p14="http://schemas.microsoft.com/office/powerpoint/2010/main" val="7122070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Rectangle 6"/>
          <p:cNvGrpSpPr>
            <a:grpSpLocks/>
          </p:cNvGrpSpPr>
          <p:nvPr/>
        </p:nvGrpSpPr>
        <p:grpSpPr bwMode="auto">
          <a:xfrm>
            <a:off x="238125" y="238125"/>
            <a:ext cx="11722100" cy="6381750"/>
            <a:chOff x="150" y="150"/>
            <a:chExt cx="7384" cy="4020"/>
          </a:xfrm>
        </p:grpSpPr>
        <p:pic>
          <p:nvPicPr>
            <p:cNvPr id="1026" name="Rectangle 6"/>
            <p:cNvPicPr>
              <a:picLocks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0" y="150"/>
              <a:ext cx="7384" cy="4020"/>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 Box 3"/>
            <p:cNvSpPr txBox="1">
              <a:spLocks noChangeArrowheads="1"/>
            </p:cNvSpPr>
            <p:nvPr/>
          </p:nvSpPr>
          <p:spPr bwMode="auto">
            <a:xfrm>
              <a:off x="148" y="150"/>
              <a:ext cx="7384" cy="4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p>
          </p:txBody>
        </p:sp>
      </p:grpSp>
      <p:sp>
        <p:nvSpPr>
          <p:cNvPr id="1029" name="Title Placeholder 1"/>
          <p:cNvSpPr>
            <a:spLocks noGrp="1"/>
          </p:cNvSpPr>
          <p:nvPr>
            <p:ph type="title"/>
          </p:nvPr>
        </p:nvSpPr>
        <p:spPr bwMode="auto">
          <a:xfrm>
            <a:off x="1066800" y="642938"/>
            <a:ext cx="100584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altLang="pt-BR" smtClean="0"/>
              <a:t>Clique para editar o título mestre</a:t>
            </a:r>
            <a:endParaRPr lang="en-US" altLang="pt-BR" smtClean="0"/>
          </a:p>
        </p:txBody>
      </p:sp>
      <p:sp>
        <p:nvSpPr>
          <p:cNvPr id="1030" name="Text Placeholder 2"/>
          <p:cNvSpPr>
            <a:spLocks noGrp="1"/>
          </p:cNvSpPr>
          <p:nvPr>
            <p:ph type="body" idx="1"/>
          </p:nvPr>
        </p:nvSpPr>
        <p:spPr bwMode="auto">
          <a:xfrm>
            <a:off x="1066800" y="2103438"/>
            <a:ext cx="10058400" cy="393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smtClean="0"/>
              <a:t>Clique para editar o texto mestre</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endParaRPr lang="en-US" altLang="pt-BR" smtClean="0"/>
          </a:p>
        </p:txBody>
      </p:sp>
      <p:sp>
        <p:nvSpPr>
          <p:cNvPr id="4" name="Date Placeholder 3"/>
          <p:cNvSpPr>
            <a:spLocks noGrp="1"/>
          </p:cNvSpPr>
          <p:nvPr>
            <p:ph type="dt" sz="half" idx="2"/>
          </p:nvPr>
        </p:nvSpPr>
        <p:spPr>
          <a:xfrm>
            <a:off x="274638" y="6307138"/>
            <a:ext cx="2743200" cy="274637"/>
          </a:xfrm>
          <a:prstGeom prst="rect">
            <a:avLst/>
          </a:prstGeom>
        </p:spPr>
        <p:txBody>
          <a:bodyPr vert="horz" lIns="91440" tIns="45720" rIns="91440" bIns="45720" rtlCol="0" anchor="b"/>
          <a:lstStyle>
            <a:lvl1pPr algn="l" eaLnBrk="1" fontAlgn="auto" hangingPunct="1">
              <a:spcBef>
                <a:spcPts val="0"/>
              </a:spcBef>
              <a:spcAft>
                <a:spcPts val="0"/>
              </a:spcAft>
              <a:defRPr sz="1000" dirty="0">
                <a:solidFill>
                  <a:schemeClr val="tx1">
                    <a:lumMod val="75000"/>
                    <a:lumOff val="25000"/>
                  </a:schemeClr>
                </a:solidFill>
                <a:latin typeface="+mn-lt"/>
              </a:defRPr>
            </a:lvl1pPr>
          </a:lstStyle>
          <a:p>
            <a:pPr>
              <a:defRPr/>
            </a:pPr>
            <a:fld id="{585535D2-50EE-4775-A2F8-E30C88E0D4BA}" type="datetimeFigureOut">
              <a:rPr lang="en-US"/>
              <a:pPr>
                <a:defRPr/>
              </a:pPr>
              <a:t>7/19/2019</a:t>
            </a:fld>
            <a:endParaRPr lang="en-US"/>
          </a:p>
        </p:txBody>
      </p:sp>
      <p:sp>
        <p:nvSpPr>
          <p:cNvPr id="5" name="Footer Placeholder 4"/>
          <p:cNvSpPr>
            <a:spLocks noGrp="1"/>
          </p:cNvSpPr>
          <p:nvPr>
            <p:ph type="ftr" sz="quarter" idx="3"/>
          </p:nvPr>
        </p:nvSpPr>
        <p:spPr>
          <a:xfrm>
            <a:off x="3489325" y="6307138"/>
            <a:ext cx="5213350" cy="274637"/>
          </a:xfrm>
          <a:prstGeom prst="rect">
            <a:avLst/>
          </a:prstGeom>
        </p:spPr>
        <p:txBody>
          <a:bodyPr vert="horz" lIns="91440" tIns="45720" rIns="91440" bIns="45720" rtlCol="0" anchor="b"/>
          <a:lstStyle>
            <a:lvl1pPr algn="ctr" eaLnBrk="1" fontAlgn="auto" hangingPunct="1">
              <a:spcBef>
                <a:spcPts val="0"/>
              </a:spcBef>
              <a:spcAft>
                <a:spcPts val="0"/>
              </a:spcAft>
              <a:defRPr sz="1000" dirty="0">
                <a:solidFill>
                  <a:schemeClr val="tx1">
                    <a:lumMod val="75000"/>
                    <a:lumOff val="2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10469563" y="6307138"/>
            <a:ext cx="1463675" cy="274637"/>
          </a:xfrm>
          <a:prstGeom prst="rect">
            <a:avLst/>
          </a:prstGeom>
        </p:spPr>
        <p:txBody>
          <a:bodyPr vert="horz" lIns="91440" tIns="45720" rIns="91440" bIns="45720" rtlCol="0" anchor="b"/>
          <a:lstStyle>
            <a:lvl1pPr algn="r" eaLnBrk="1" fontAlgn="auto" hangingPunct="1">
              <a:spcBef>
                <a:spcPts val="0"/>
              </a:spcBef>
              <a:spcAft>
                <a:spcPts val="0"/>
              </a:spcAft>
              <a:defRPr sz="1000" dirty="0">
                <a:solidFill>
                  <a:schemeClr val="tx1">
                    <a:lumMod val="75000"/>
                    <a:lumOff val="25000"/>
                  </a:schemeClr>
                </a:solidFill>
                <a:latin typeface="+mn-lt"/>
              </a:defRPr>
            </a:lvl1pPr>
          </a:lstStyle>
          <a:p>
            <a:pPr>
              <a:defRPr/>
            </a:pPr>
            <a:fld id="{CA1F8C45-2DAB-407E-A2EC-8C2981464DA8}" type="slidenum">
              <a:rPr lang="en-US"/>
              <a:pPr>
                <a:defRPr/>
              </a:pPr>
              <a:t>‹nº›</a:t>
            </a:fld>
            <a:endParaRPr lang="en-US"/>
          </a:p>
        </p:txBody>
      </p:sp>
    </p:spTree>
  </p:cSld>
  <p:clrMap bg1="lt1" tx1="dk1" bg2="lt2" tx2="dk2" accent1="accent1" accent2="accent2" accent3="accent3" accent4="accent4" accent5="accent5" accent6="accent6" hlink="hlink" folHlink="folHlink"/>
  <p:sldLayoutIdLst>
    <p:sldLayoutId id="2147483784" r:id="rId1"/>
    <p:sldLayoutId id="2147483791" r:id="rId2"/>
    <p:sldLayoutId id="2147483785" r:id="rId3"/>
    <p:sldLayoutId id="2147483786" r:id="rId4"/>
    <p:sldLayoutId id="2147483787" r:id="rId5"/>
    <p:sldLayoutId id="2147483788" r:id="rId6"/>
    <p:sldLayoutId id="2147483792" r:id="rId7"/>
    <p:sldLayoutId id="2147483793" r:id="rId8"/>
    <p:sldLayoutId id="2147483789" r:id="rId9"/>
    <p:sldLayoutId id="2147483790" r:id="rId10"/>
  </p:sldLayoutIdLst>
  <p:hf sldNum="0" hdr="0" ftr="0" dt="0"/>
  <p:txStyles>
    <p:titleStyle>
      <a:lvl1pPr algn="l" rtl="0" fontAlgn="base">
        <a:lnSpc>
          <a:spcPct val="90000"/>
        </a:lnSpc>
        <a:spcBef>
          <a:spcPct val="0"/>
        </a:spcBef>
        <a:spcAft>
          <a:spcPct val="0"/>
        </a:spcAft>
        <a:defRPr lang="en-US" sz="4800" kern="1200" dirty="0">
          <a:solidFill>
            <a:srgbClr val="262626"/>
          </a:solidFill>
          <a:latin typeface="+mj-lt"/>
          <a:ea typeface="+mn-ea"/>
          <a:cs typeface="+mn-cs"/>
        </a:defRPr>
      </a:lvl1pPr>
      <a:lvl2pPr algn="l" rtl="0" fontAlgn="base">
        <a:lnSpc>
          <a:spcPct val="90000"/>
        </a:lnSpc>
        <a:spcBef>
          <a:spcPct val="0"/>
        </a:spcBef>
        <a:spcAft>
          <a:spcPct val="0"/>
        </a:spcAft>
        <a:defRPr sz="4800">
          <a:solidFill>
            <a:srgbClr val="262626"/>
          </a:solidFill>
          <a:latin typeface="Century Gothic" panose="020B0502020202020204" pitchFamily="34" charset="0"/>
        </a:defRPr>
      </a:lvl2pPr>
      <a:lvl3pPr algn="l" rtl="0" fontAlgn="base">
        <a:lnSpc>
          <a:spcPct val="90000"/>
        </a:lnSpc>
        <a:spcBef>
          <a:spcPct val="0"/>
        </a:spcBef>
        <a:spcAft>
          <a:spcPct val="0"/>
        </a:spcAft>
        <a:defRPr sz="4800">
          <a:solidFill>
            <a:srgbClr val="262626"/>
          </a:solidFill>
          <a:latin typeface="Century Gothic" panose="020B0502020202020204" pitchFamily="34" charset="0"/>
        </a:defRPr>
      </a:lvl3pPr>
      <a:lvl4pPr algn="l" rtl="0" fontAlgn="base">
        <a:lnSpc>
          <a:spcPct val="90000"/>
        </a:lnSpc>
        <a:spcBef>
          <a:spcPct val="0"/>
        </a:spcBef>
        <a:spcAft>
          <a:spcPct val="0"/>
        </a:spcAft>
        <a:defRPr sz="4800">
          <a:solidFill>
            <a:srgbClr val="262626"/>
          </a:solidFill>
          <a:latin typeface="Century Gothic" panose="020B0502020202020204" pitchFamily="34" charset="0"/>
        </a:defRPr>
      </a:lvl4pPr>
      <a:lvl5pPr algn="l" rtl="0" fontAlgn="base">
        <a:lnSpc>
          <a:spcPct val="90000"/>
        </a:lnSpc>
        <a:spcBef>
          <a:spcPct val="0"/>
        </a:spcBef>
        <a:spcAft>
          <a:spcPct val="0"/>
        </a:spcAft>
        <a:defRPr sz="4800">
          <a:solidFill>
            <a:srgbClr val="262626"/>
          </a:solidFill>
          <a:latin typeface="Century Gothic" panose="020B0502020202020204" pitchFamily="34" charset="0"/>
        </a:defRPr>
      </a:lvl5pPr>
      <a:lvl6pPr marL="457200" algn="l" rtl="0" fontAlgn="base">
        <a:lnSpc>
          <a:spcPct val="90000"/>
        </a:lnSpc>
        <a:spcBef>
          <a:spcPct val="0"/>
        </a:spcBef>
        <a:spcAft>
          <a:spcPct val="0"/>
        </a:spcAft>
        <a:defRPr sz="4800">
          <a:solidFill>
            <a:srgbClr val="262626"/>
          </a:solidFill>
          <a:latin typeface="Century Gothic" panose="020B0502020202020204" pitchFamily="34" charset="0"/>
        </a:defRPr>
      </a:lvl6pPr>
      <a:lvl7pPr marL="914400" algn="l" rtl="0" fontAlgn="base">
        <a:lnSpc>
          <a:spcPct val="90000"/>
        </a:lnSpc>
        <a:spcBef>
          <a:spcPct val="0"/>
        </a:spcBef>
        <a:spcAft>
          <a:spcPct val="0"/>
        </a:spcAft>
        <a:defRPr sz="4800">
          <a:solidFill>
            <a:srgbClr val="262626"/>
          </a:solidFill>
          <a:latin typeface="Century Gothic" panose="020B0502020202020204" pitchFamily="34" charset="0"/>
        </a:defRPr>
      </a:lvl7pPr>
      <a:lvl8pPr marL="1371600" algn="l" rtl="0" fontAlgn="base">
        <a:lnSpc>
          <a:spcPct val="90000"/>
        </a:lnSpc>
        <a:spcBef>
          <a:spcPct val="0"/>
        </a:spcBef>
        <a:spcAft>
          <a:spcPct val="0"/>
        </a:spcAft>
        <a:defRPr sz="4800">
          <a:solidFill>
            <a:srgbClr val="262626"/>
          </a:solidFill>
          <a:latin typeface="Century Gothic" panose="020B0502020202020204" pitchFamily="34" charset="0"/>
        </a:defRPr>
      </a:lvl8pPr>
      <a:lvl9pPr marL="1828800" algn="l" rtl="0" fontAlgn="base">
        <a:lnSpc>
          <a:spcPct val="90000"/>
        </a:lnSpc>
        <a:spcBef>
          <a:spcPct val="0"/>
        </a:spcBef>
        <a:spcAft>
          <a:spcPct val="0"/>
        </a:spcAft>
        <a:defRPr sz="4800">
          <a:solidFill>
            <a:srgbClr val="262626"/>
          </a:solidFill>
          <a:latin typeface="Century Gothic" panose="020B0502020202020204" pitchFamily="34" charset="0"/>
        </a:defRPr>
      </a:lvl9pPr>
    </p:titleStyle>
    <p:bodyStyle>
      <a:lvl1pPr marL="182563" indent="-182563" algn="l" rtl="0" fontAlgn="base">
        <a:spcBef>
          <a:spcPts val="900"/>
        </a:spcBef>
        <a:spcAft>
          <a:spcPct val="0"/>
        </a:spcAft>
        <a:buClr>
          <a:srgbClr val="262626"/>
        </a:buClr>
        <a:buFont typeface="Garamond" panose="02020404030301010803" pitchFamily="18" charset="0"/>
        <a:buChar char="◦"/>
        <a:defRPr kern="1200">
          <a:solidFill>
            <a:schemeClr val="tx1"/>
          </a:solidFill>
          <a:latin typeface="+mn-lt"/>
          <a:ea typeface="+mn-ea"/>
          <a:cs typeface="+mn-cs"/>
        </a:defRPr>
      </a:lvl1pPr>
      <a:lvl2pPr marL="457200" indent="-182563" algn="l" rtl="0" fontAlgn="base">
        <a:spcBef>
          <a:spcPts val="500"/>
        </a:spcBef>
        <a:spcAft>
          <a:spcPct val="0"/>
        </a:spcAft>
        <a:buClr>
          <a:srgbClr val="262626"/>
        </a:buClr>
        <a:buFont typeface="Garamond" panose="02020404030301010803" pitchFamily="18" charset="0"/>
        <a:buChar char="◦"/>
        <a:defRPr sz="1600" kern="1200">
          <a:solidFill>
            <a:schemeClr val="tx1"/>
          </a:solidFill>
          <a:latin typeface="+mn-lt"/>
          <a:ea typeface="+mn-ea"/>
          <a:cs typeface="+mn-cs"/>
        </a:defRPr>
      </a:lvl2pPr>
      <a:lvl3pPr marL="730250" indent="-182563" algn="l" rtl="0" fontAlgn="base">
        <a:spcBef>
          <a:spcPts val="500"/>
        </a:spcBef>
        <a:spcAft>
          <a:spcPct val="0"/>
        </a:spcAft>
        <a:buClr>
          <a:srgbClr val="262626"/>
        </a:buClr>
        <a:buFont typeface="Garamond" panose="02020404030301010803" pitchFamily="18" charset="0"/>
        <a:buChar char="◦"/>
        <a:defRPr sz="1400" kern="1200">
          <a:solidFill>
            <a:schemeClr val="tx1"/>
          </a:solidFill>
          <a:latin typeface="+mn-lt"/>
          <a:ea typeface="+mn-ea"/>
          <a:cs typeface="+mn-cs"/>
        </a:defRPr>
      </a:lvl3pPr>
      <a:lvl4pPr marL="1004888" indent="-182563" algn="l" rtl="0" fontAlgn="base">
        <a:spcBef>
          <a:spcPts val="500"/>
        </a:spcBef>
        <a:spcAft>
          <a:spcPct val="0"/>
        </a:spcAft>
        <a:buClr>
          <a:srgbClr val="262626"/>
        </a:buClr>
        <a:buFont typeface="Garamond" panose="02020404030301010803" pitchFamily="18" charset="0"/>
        <a:buChar char="◦"/>
        <a:defRPr sz="1400" kern="1200">
          <a:solidFill>
            <a:schemeClr val="tx1"/>
          </a:solidFill>
          <a:latin typeface="+mn-lt"/>
          <a:ea typeface="+mn-ea"/>
          <a:cs typeface="+mn-cs"/>
        </a:defRPr>
      </a:lvl4pPr>
      <a:lvl5pPr marL="1279525" indent="-182563" algn="l" rtl="0" fontAlgn="base">
        <a:spcBef>
          <a:spcPts val="500"/>
        </a:spcBef>
        <a:spcAft>
          <a:spcPct val="0"/>
        </a:spcAft>
        <a:buClr>
          <a:srgbClr val="262626"/>
        </a:buClr>
        <a:buFont typeface="Garamond" panose="02020404030301010803"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linkname=pubmed_pubmed&amp;from_uid=17596465" TargetMode="External"/><Relationship Id="rId2" Type="http://schemas.openxmlformats.org/officeDocument/2006/relationships/hyperlink" Target="https://www.ncbi.nlm.nih.gov/pubmed/17596465" TargetMode="Externa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hyperlink" Target="http://www.paulomargotto.com.br/"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8" name="Rectangle 6"/>
          <p:cNvSpPr>
            <a:spLocks noChangeArrowheads="1"/>
          </p:cNvSpPr>
          <p:nvPr/>
        </p:nvSpPr>
        <p:spPr bwMode="auto">
          <a:xfrm>
            <a:off x="442913" y="3771900"/>
            <a:ext cx="11749087" cy="12525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p>
            <a:pPr algn="ctr"/>
            <a:r>
              <a:rPr lang="en-US" altLang="pt-BR">
                <a:hlinkClick r:id="rId2"/>
              </a:rPr>
              <a:t/>
            </a:r>
            <a:br>
              <a:rPr lang="en-US" altLang="pt-BR">
                <a:hlinkClick r:id="rId2"/>
              </a:rPr>
            </a:br>
            <a:r>
              <a:rPr lang="en-US" altLang="pt-BR" sz="1600">
                <a:hlinkClick r:id="rId2"/>
              </a:rPr>
              <a:t>Phenotype of infants of mothers with gestational diabetes.</a:t>
            </a:r>
            <a:r>
              <a:rPr lang="en-US" altLang="pt-BR" sz="1600"/>
              <a:t>Catalano PM, Thomas A, Huston-Presley L, Amini SB.Diabetes Care. 2007 Jul;30 Suppl 2:S156-60. No abstract available. Erratum in: Diabetes Care. 2007 Dec;30(12):3154.PMID: 17596465</a:t>
            </a:r>
          </a:p>
          <a:p>
            <a:pPr algn="ctr"/>
            <a:r>
              <a:rPr lang="en-US" altLang="pt-BR" sz="1600" u="sng">
                <a:hlinkClick r:id="rId3"/>
              </a:rPr>
              <a:t>Similar articles</a:t>
            </a:r>
            <a:endParaRPr lang="en-US" altLang="pt-BR" sz="1600" u="sng"/>
          </a:p>
        </p:txBody>
      </p:sp>
      <p:sp>
        <p:nvSpPr>
          <p:cNvPr id="8199" name="Text Box 7"/>
          <p:cNvSpPr txBox="1">
            <a:spLocks noChangeArrowheads="1"/>
          </p:cNvSpPr>
          <p:nvPr/>
        </p:nvSpPr>
        <p:spPr bwMode="auto">
          <a:xfrm>
            <a:off x="1736725" y="3198813"/>
            <a:ext cx="8750300" cy="457200"/>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entury Gothic" panose="020B0502020202020204" pitchFamily="34" charset="0"/>
              </a:defRPr>
            </a:lvl1pPr>
            <a:lvl2pPr>
              <a:defRPr>
                <a:solidFill>
                  <a:schemeClr val="tx1"/>
                </a:solidFill>
                <a:latin typeface="Century Gothic" panose="020B0502020202020204" pitchFamily="34" charset="0"/>
              </a:defRPr>
            </a:lvl2pPr>
            <a:lvl3pPr>
              <a:defRPr>
                <a:solidFill>
                  <a:schemeClr val="tx1"/>
                </a:solidFill>
                <a:latin typeface="Century Gothic" panose="020B0502020202020204" pitchFamily="34" charset="0"/>
              </a:defRPr>
            </a:lvl3pPr>
            <a:lvl4pPr>
              <a:defRPr>
                <a:solidFill>
                  <a:schemeClr val="tx1"/>
                </a:solidFill>
                <a:latin typeface="Century Gothic" panose="020B0502020202020204" pitchFamily="34" charset="0"/>
              </a:defRPr>
            </a:lvl4pPr>
            <a:lvl5pPr>
              <a:defRPr>
                <a:solidFill>
                  <a:schemeClr val="tx1"/>
                </a:solidFill>
                <a:latin typeface="Century Gothic" panose="020B0502020202020204" pitchFamily="34" charset="0"/>
              </a:defRPr>
            </a:lvl5pPr>
            <a:lvl6pPr fontAlgn="base">
              <a:spcBef>
                <a:spcPct val="0"/>
              </a:spcBef>
              <a:spcAft>
                <a:spcPct val="0"/>
              </a:spcAft>
              <a:defRPr>
                <a:solidFill>
                  <a:schemeClr val="tx1"/>
                </a:solidFill>
                <a:latin typeface="Century Gothic" panose="020B0502020202020204" pitchFamily="34" charset="0"/>
              </a:defRPr>
            </a:lvl6pPr>
            <a:lvl7pPr fontAlgn="base">
              <a:spcBef>
                <a:spcPct val="0"/>
              </a:spcBef>
              <a:spcAft>
                <a:spcPct val="0"/>
              </a:spcAft>
              <a:defRPr>
                <a:solidFill>
                  <a:schemeClr val="tx1"/>
                </a:solidFill>
                <a:latin typeface="Century Gothic" panose="020B0502020202020204" pitchFamily="34" charset="0"/>
              </a:defRPr>
            </a:lvl7pPr>
            <a:lvl8pPr fontAlgn="base">
              <a:spcBef>
                <a:spcPct val="0"/>
              </a:spcBef>
              <a:spcAft>
                <a:spcPct val="0"/>
              </a:spcAft>
              <a:defRPr>
                <a:solidFill>
                  <a:schemeClr val="tx1"/>
                </a:solidFill>
                <a:latin typeface="Century Gothic" panose="020B0502020202020204" pitchFamily="34" charset="0"/>
              </a:defRPr>
            </a:lvl8pPr>
            <a:lvl9pPr fontAlgn="base">
              <a:spcBef>
                <a:spcPct val="0"/>
              </a:spcBef>
              <a:spcAft>
                <a:spcPct val="0"/>
              </a:spcAft>
              <a:defRPr>
                <a:solidFill>
                  <a:schemeClr val="tx1"/>
                </a:solidFill>
                <a:latin typeface="Century Gothic" panose="020B0502020202020204" pitchFamily="34" charset="0"/>
              </a:defRPr>
            </a:lvl9pPr>
          </a:lstStyle>
          <a:p>
            <a:pPr defTabSz="914400"/>
            <a:r>
              <a:rPr lang="pt-BR" altLang="pt-BR" sz="2400" b="1">
                <a:solidFill>
                  <a:srgbClr val="FFFF00"/>
                </a:solidFill>
              </a:rPr>
              <a:t>Fenótipo de lactentes de mães com diabetes gestacional</a:t>
            </a:r>
          </a:p>
        </p:txBody>
      </p:sp>
      <p:sp>
        <p:nvSpPr>
          <p:cNvPr id="8201" name="Text Box 9"/>
          <p:cNvSpPr txBox="1">
            <a:spLocks noChangeArrowheads="1"/>
          </p:cNvSpPr>
          <p:nvPr/>
        </p:nvSpPr>
        <p:spPr bwMode="auto">
          <a:xfrm>
            <a:off x="2720975" y="5154613"/>
            <a:ext cx="7859713" cy="1409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entury Gothic" panose="020B0502020202020204" pitchFamily="34" charset="0"/>
              </a:defRPr>
            </a:lvl1pPr>
            <a:lvl2pPr>
              <a:defRPr>
                <a:solidFill>
                  <a:schemeClr val="tx1"/>
                </a:solidFill>
                <a:latin typeface="Century Gothic" panose="020B0502020202020204" pitchFamily="34" charset="0"/>
              </a:defRPr>
            </a:lvl2pPr>
            <a:lvl3pPr>
              <a:defRPr>
                <a:solidFill>
                  <a:schemeClr val="tx1"/>
                </a:solidFill>
                <a:latin typeface="Century Gothic" panose="020B0502020202020204" pitchFamily="34" charset="0"/>
              </a:defRPr>
            </a:lvl3pPr>
            <a:lvl4pPr>
              <a:defRPr>
                <a:solidFill>
                  <a:schemeClr val="tx1"/>
                </a:solidFill>
                <a:latin typeface="Century Gothic" panose="020B0502020202020204" pitchFamily="34" charset="0"/>
              </a:defRPr>
            </a:lvl4pPr>
            <a:lvl5pPr>
              <a:defRPr>
                <a:solidFill>
                  <a:schemeClr val="tx1"/>
                </a:solidFill>
                <a:latin typeface="Century Gothic" panose="020B0502020202020204" pitchFamily="34" charset="0"/>
              </a:defRPr>
            </a:lvl5pPr>
            <a:lvl6pPr fontAlgn="base">
              <a:spcBef>
                <a:spcPct val="0"/>
              </a:spcBef>
              <a:spcAft>
                <a:spcPct val="0"/>
              </a:spcAft>
              <a:defRPr>
                <a:solidFill>
                  <a:schemeClr val="tx1"/>
                </a:solidFill>
                <a:latin typeface="Century Gothic" panose="020B0502020202020204" pitchFamily="34" charset="0"/>
              </a:defRPr>
            </a:lvl6pPr>
            <a:lvl7pPr fontAlgn="base">
              <a:spcBef>
                <a:spcPct val="0"/>
              </a:spcBef>
              <a:spcAft>
                <a:spcPct val="0"/>
              </a:spcAft>
              <a:defRPr>
                <a:solidFill>
                  <a:schemeClr val="tx1"/>
                </a:solidFill>
                <a:latin typeface="Century Gothic" panose="020B0502020202020204" pitchFamily="34" charset="0"/>
              </a:defRPr>
            </a:lvl7pPr>
            <a:lvl8pPr fontAlgn="base">
              <a:spcBef>
                <a:spcPct val="0"/>
              </a:spcBef>
              <a:spcAft>
                <a:spcPct val="0"/>
              </a:spcAft>
              <a:defRPr>
                <a:solidFill>
                  <a:schemeClr val="tx1"/>
                </a:solidFill>
                <a:latin typeface="Century Gothic" panose="020B0502020202020204" pitchFamily="34" charset="0"/>
              </a:defRPr>
            </a:lvl8pPr>
            <a:lvl9pPr fontAlgn="base">
              <a:spcBef>
                <a:spcPct val="0"/>
              </a:spcBef>
              <a:spcAft>
                <a:spcPct val="0"/>
              </a:spcAft>
              <a:defRPr>
                <a:solidFill>
                  <a:schemeClr val="tx1"/>
                </a:solidFill>
                <a:latin typeface="Century Gothic" panose="020B0502020202020204" pitchFamily="34" charset="0"/>
              </a:defRPr>
            </a:lvl9pPr>
          </a:lstStyle>
          <a:p>
            <a:pPr algn="ctr" defTabSz="914400"/>
            <a:r>
              <a:rPr lang="pt-BR" altLang="pt-BR"/>
              <a:t>Apresentação: Daniela Megumi – R4 de Neonatologia – HMIB/SES/DF</a:t>
            </a:r>
          </a:p>
          <a:p>
            <a:pPr algn="ctr" defTabSz="914400"/>
            <a:r>
              <a:rPr lang="pt-BR" altLang="pt-BR"/>
              <a:t>Coordenação: Nathália Bardal</a:t>
            </a:r>
          </a:p>
          <a:p>
            <a:pPr algn="ctr" defTabSz="914400"/>
            <a:r>
              <a:rPr lang="pt-BR" altLang="pt-BR">
                <a:hlinkClick r:id="rId4"/>
              </a:rPr>
              <a:t>www.paulomargotto.com.br</a:t>
            </a:r>
            <a:endParaRPr lang="pt-BR" altLang="pt-BR"/>
          </a:p>
          <a:p>
            <a:pPr algn="ctr" defTabSz="914400"/>
            <a:r>
              <a:rPr lang="pt-BR" altLang="pt-BR"/>
              <a:t>Brasília, 27 de julho de 2019</a:t>
            </a:r>
          </a:p>
          <a:p>
            <a:pPr algn="ctr" defTabSz="914400" eaLnBrk="1" hangingPunct="1">
              <a:lnSpc>
                <a:spcPct val="80000"/>
              </a:lnSpc>
              <a:buClr>
                <a:srgbClr val="262626"/>
              </a:buClr>
              <a:buFont typeface="Garamond" panose="02020404030301010803" pitchFamily="18" charset="0"/>
              <a:buNone/>
            </a:pPr>
            <a:endParaRPr lang="pt-BR" altLang="pt-BR"/>
          </a:p>
        </p:txBody>
      </p:sp>
      <p:pic>
        <p:nvPicPr>
          <p:cNvPr id="8202"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89350" y="615950"/>
            <a:ext cx="4283075" cy="240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p:txBody>
          <a:bodyPr/>
          <a:lstStyle/>
          <a:p>
            <a:r>
              <a:rPr lang="pt-BR" altLang="pt-BR" smtClean="0"/>
              <a:t>Introdução</a:t>
            </a:r>
          </a:p>
        </p:txBody>
      </p:sp>
      <p:sp>
        <p:nvSpPr>
          <p:cNvPr id="9219" name="Espaço Reservado para Conteúdo 2"/>
          <p:cNvSpPr>
            <a:spLocks noGrp="1"/>
          </p:cNvSpPr>
          <p:nvPr>
            <p:ph idx="1"/>
          </p:nvPr>
        </p:nvSpPr>
        <p:spPr/>
        <p:txBody>
          <a:bodyPr/>
          <a:lstStyle/>
          <a:p>
            <a:r>
              <a:rPr lang="pt-BR" altLang="pt-BR" smtClean="0"/>
              <a:t>O fenótipo do filho de mãe diabética geralmente percebida como sendo microssômico ou GIG (grande para idade gestacional).</a:t>
            </a:r>
          </a:p>
          <a:p>
            <a:r>
              <a:rPr lang="pt-BR" altLang="pt-BR" smtClean="0"/>
              <a:t>No entanto, </a:t>
            </a:r>
            <a:r>
              <a:rPr lang="pt-BR" altLang="pt-BR" b="1" smtClean="0"/>
              <a:t>nem todos os lactentes de mulheres com diabetes mellitus gestacional (DMG) são microssômicos</a:t>
            </a:r>
            <a:r>
              <a:rPr lang="pt-BR" altLang="pt-BR" smtClean="0"/>
              <a:t> e, em determinadas circunstâncias, por causa da interação de genes e ambiente, podem apresentar-se como PIGs (pequenos para idade gestacional).</a:t>
            </a:r>
          </a:p>
          <a:p>
            <a:r>
              <a:rPr lang="pt-BR" altLang="pt-BR" smtClean="0"/>
              <a:t>Em contraste, o </a:t>
            </a:r>
            <a:r>
              <a:rPr lang="pt-BR" altLang="pt-BR" b="1" smtClean="0"/>
              <a:t>recém-nascido</a:t>
            </a:r>
            <a:r>
              <a:rPr lang="pt-BR" altLang="pt-BR" smtClean="0"/>
              <a:t> (</a:t>
            </a:r>
            <a:r>
              <a:rPr lang="pt-BR" altLang="pt-BR" b="1" smtClean="0"/>
              <a:t>RN) microssômico que apresenta com hipoglicemia não necessariamente é filho de mãe diabética</a:t>
            </a:r>
            <a:r>
              <a:rPr lang="pt-BR" altLang="pt-BR" smtClean="0"/>
              <a:t>, mas tem uma desregularão metabólica ou genética subjacente que leva a um fenótipo similar dos filhos de mãe diabética.</a:t>
            </a:r>
          </a:p>
          <a:p>
            <a:endParaRPr lang="pt-BR" altLang="pt-BR"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p:txBody>
          <a:bodyPr/>
          <a:lstStyle/>
          <a:p>
            <a:r>
              <a:rPr lang="pt-BR" altLang="pt-BR" smtClean="0"/>
              <a:t>Introdução</a:t>
            </a:r>
          </a:p>
        </p:txBody>
      </p:sp>
      <p:sp>
        <p:nvSpPr>
          <p:cNvPr id="10243" name="Espaço Reservado para Conteúdo 2"/>
          <p:cNvSpPr>
            <a:spLocks noGrp="1"/>
          </p:cNvSpPr>
          <p:nvPr>
            <p:ph idx="1"/>
          </p:nvPr>
        </p:nvSpPr>
        <p:spPr>
          <a:xfrm>
            <a:off x="1066800" y="2103438"/>
            <a:ext cx="10463213" cy="4510087"/>
          </a:xfrm>
        </p:spPr>
        <p:txBody>
          <a:bodyPr/>
          <a:lstStyle/>
          <a:p>
            <a:r>
              <a:rPr lang="pt-BR" altLang="pt-BR" smtClean="0"/>
              <a:t>Nesta revisão, será estudada:</a:t>
            </a:r>
          </a:p>
          <a:p>
            <a:pPr lvl="1"/>
            <a:r>
              <a:rPr lang="pt-BR" altLang="pt-BR" smtClean="0"/>
              <a:t>A crescente prevalência de obesidade em adultos, adolescentes e possivelmente neonatos também. </a:t>
            </a:r>
          </a:p>
          <a:p>
            <a:pPr lvl="1"/>
            <a:r>
              <a:rPr lang="pt-BR" altLang="pt-BR" sz="1800" b="1" smtClean="0">
                <a:solidFill>
                  <a:srgbClr val="0000FF"/>
                </a:solidFill>
              </a:rPr>
              <a:t>Definição melhor da macrossomia no RNs de mãe diabética</a:t>
            </a:r>
          </a:p>
          <a:p>
            <a:pPr lvl="1"/>
            <a:r>
              <a:rPr lang="pt-BR" altLang="pt-BR" sz="1800" b="1" smtClean="0">
                <a:solidFill>
                  <a:srgbClr val="0000FF"/>
                </a:solidFill>
              </a:rPr>
              <a:t>As análises da composição de corpo dos RNs de mãe diabética</a:t>
            </a:r>
          </a:p>
          <a:p>
            <a:pPr lvl="1"/>
            <a:r>
              <a:rPr lang="pt-BR" altLang="pt-BR" sz="1800" b="1" smtClean="0">
                <a:solidFill>
                  <a:srgbClr val="0000FF"/>
                </a:solidFill>
              </a:rPr>
              <a:t>Por último, além de fatores bem conhecidos, como controle da glicose materna e disponibilidade total de nutrientes, foi discutido o efeito independente do diagnóstico da  obesidade materna na adiposidade fetal no RN de mãe diabética.</a:t>
            </a:r>
          </a:p>
          <a:p>
            <a:pPr lvl="1"/>
            <a:r>
              <a:rPr lang="pt-BR" altLang="pt-BR" sz="1800" b="1" smtClean="0">
                <a:solidFill>
                  <a:srgbClr val="0000FF"/>
                </a:solidFill>
              </a:rPr>
              <a:t>Desenvolver modalidades de tratamento racionais apenas se for obtido uma melhor compreensão dos vários componentes maternos e fatores relacionados ao crescimento nesses lactentes.</a:t>
            </a:r>
          </a:p>
          <a:p>
            <a:pPr lvl="1"/>
            <a:endParaRPr lang="pt-BR" altLang="pt-BR" sz="1800" b="1" smtClean="0">
              <a:solidFill>
                <a:srgbClr val="0000FF"/>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p:txBody>
          <a:bodyPr/>
          <a:lstStyle/>
          <a:p>
            <a:r>
              <a:rPr lang="pt-BR" altLang="pt-BR" smtClean="0"/>
              <a:t>Definição - Fenótipo</a:t>
            </a:r>
          </a:p>
        </p:txBody>
      </p:sp>
      <p:sp>
        <p:nvSpPr>
          <p:cNvPr id="11267" name="Espaço Reservado para Conteúdo 2"/>
          <p:cNvSpPr>
            <a:spLocks noGrp="1"/>
          </p:cNvSpPr>
          <p:nvPr>
            <p:ph idx="1"/>
          </p:nvPr>
        </p:nvSpPr>
        <p:spPr>
          <a:xfrm>
            <a:off x="1066800" y="2014538"/>
            <a:ext cx="10058400" cy="4021137"/>
          </a:xfrm>
        </p:spPr>
        <p:txBody>
          <a:bodyPr/>
          <a:lstStyle/>
          <a:p>
            <a:r>
              <a:rPr lang="pt-BR" altLang="pt-BR" smtClean="0"/>
              <a:t>A palavra "fenótipo" tem suas origens na língua grega: </a:t>
            </a:r>
          </a:p>
          <a:p>
            <a:pPr lvl="1"/>
            <a:r>
              <a:rPr lang="pt-BR" altLang="pt-BR" i="1" smtClean="0"/>
              <a:t>Phainein: </a:t>
            </a:r>
            <a:r>
              <a:rPr lang="pt-BR" altLang="pt-BR" smtClean="0"/>
              <a:t>mostrar ou aparecer.</a:t>
            </a:r>
          </a:p>
          <a:p>
            <a:pPr lvl="1"/>
            <a:r>
              <a:rPr lang="pt-BR" altLang="pt-BR" i="1" smtClean="0"/>
              <a:t>Typos: </a:t>
            </a:r>
            <a:r>
              <a:rPr lang="pt-BR" altLang="pt-BR" smtClean="0"/>
              <a:t>um tipo ou marca. </a:t>
            </a:r>
          </a:p>
          <a:p>
            <a:r>
              <a:rPr lang="pt-BR" altLang="pt-BR" smtClean="0"/>
              <a:t>Ao rever a definição de fenótipo, percebeu-se que seu significado tem mudado nas últimas décadas. Na década de 60, a definição padrão em um dicionário médico era "a expressão externa visível consequente à constituição hereditária de um organismo" (1).</a:t>
            </a:r>
          </a:p>
          <a:p>
            <a:r>
              <a:rPr lang="pt-BR" altLang="pt-BR" smtClean="0"/>
              <a:t>Esta definição pareceu adequada às descrições do feto de uma mãe diabética naquela época. Por exemplo, no texto de Pedersen, a aparência destes RNs é descrita como, "a maioria  é obesa, com bochechas de querubim redondas, olhos enterrados, e pescoço curto. Muitas crianças têm uma aparência pletórica, pele avermelhada, e abundância de cabelo"(2).</a:t>
            </a:r>
          </a:p>
          <a:p>
            <a:pPr lvl="1"/>
            <a:endParaRPr lang="pt-BR" altLang="pt-BR"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1"/>
          <p:cNvSpPr>
            <a:spLocks noGrp="1"/>
          </p:cNvSpPr>
          <p:nvPr>
            <p:ph type="title"/>
          </p:nvPr>
        </p:nvSpPr>
        <p:spPr/>
        <p:txBody>
          <a:bodyPr/>
          <a:lstStyle/>
          <a:p>
            <a:r>
              <a:rPr lang="pt-BR" altLang="pt-BR" smtClean="0"/>
              <a:t>Definição - Fenótipo</a:t>
            </a:r>
          </a:p>
        </p:txBody>
      </p:sp>
      <p:sp>
        <p:nvSpPr>
          <p:cNvPr id="12291" name="Espaço Reservado para Conteúdo 2"/>
          <p:cNvSpPr>
            <a:spLocks noGrp="1"/>
          </p:cNvSpPr>
          <p:nvPr>
            <p:ph idx="1"/>
          </p:nvPr>
        </p:nvSpPr>
        <p:spPr/>
        <p:txBody>
          <a:bodyPr/>
          <a:lstStyle/>
          <a:p>
            <a:r>
              <a:rPr lang="pt-BR" altLang="pt-BR" smtClean="0"/>
              <a:t>Uma das definições mais recentes de fenótipo reconhece os avanços científicos além da descrição simples de aparências exterior. </a:t>
            </a:r>
          </a:p>
          <a:p>
            <a:r>
              <a:rPr lang="pt-BR" altLang="pt-BR" smtClean="0"/>
              <a:t>Atualmente, o fenótipo é definido como "as características observáveis completas de um organismo ou grupo, incluindo traços anatômicos, fisiológicos, bioquímicos e comportamentais, conforme determinado pela interação tanto da composição genética quanto dos fatores ambientais" (3)</a:t>
            </a:r>
          </a:p>
          <a:p>
            <a:r>
              <a:rPr lang="pt-BR" altLang="pt-BR" smtClean="0"/>
              <a:t>A interação entre genes e ambiente pode resultar em uma variedade de expressões fenotípicas de lactentes de mães diabéticas.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rmAutofit fontScale="90000"/>
          </a:bodyPr>
          <a:lstStyle/>
          <a:p>
            <a:pPr fontAlgn="auto">
              <a:spcAft>
                <a:spcPts val="0"/>
              </a:spcAft>
              <a:defRPr/>
            </a:pPr>
            <a:r>
              <a:rPr lang="pt-BR" smtClean="0">
                <a:solidFill>
                  <a:schemeClr val="tx1">
                    <a:lumMod val="85000"/>
                    <a:lumOff val="15000"/>
                  </a:schemeClr>
                </a:solidFill>
              </a:rPr>
              <a:t>Mutação no gene da </a:t>
            </a:r>
            <a:r>
              <a:rPr lang="pt-BR" err="1" smtClean="0">
                <a:solidFill>
                  <a:schemeClr val="tx1">
                    <a:lumMod val="85000"/>
                    <a:lumOff val="15000"/>
                  </a:schemeClr>
                </a:solidFill>
              </a:rPr>
              <a:t>Glucoquinase</a:t>
            </a:r>
            <a:endParaRPr lang="pt-BR">
              <a:solidFill>
                <a:schemeClr val="tx1">
                  <a:lumMod val="85000"/>
                  <a:lumOff val="15000"/>
                </a:schemeClr>
              </a:solidFill>
            </a:endParaRPr>
          </a:p>
        </p:txBody>
      </p:sp>
      <p:sp>
        <p:nvSpPr>
          <p:cNvPr id="13315" name="Espaço Reservado para Conteúdo 2"/>
          <p:cNvSpPr>
            <a:spLocks noGrp="1"/>
          </p:cNvSpPr>
          <p:nvPr>
            <p:ph idx="1"/>
          </p:nvPr>
        </p:nvSpPr>
        <p:spPr/>
        <p:txBody>
          <a:bodyPr/>
          <a:lstStyle/>
          <a:p>
            <a:r>
              <a:rPr lang="pt-BR" altLang="pt-BR" smtClean="0"/>
              <a:t>Em 1998, Hattersley et al. (4) relataram as diversas alterações fenotípicas associadas às mutações genéticas únicas no gene da glucoquinase (</a:t>
            </a:r>
            <a:r>
              <a:rPr lang="pt-BR" altLang="pt-BR" smtClean="0">
                <a:solidFill>
                  <a:srgbClr val="0000FF"/>
                </a:solidFill>
              </a:rPr>
              <a:t>Fig. 1</a:t>
            </a:r>
            <a:r>
              <a:rPr lang="pt-BR" altLang="pt-BR" smtClean="0"/>
              <a:t>).</a:t>
            </a:r>
          </a:p>
          <a:p>
            <a:r>
              <a:rPr lang="pt-BR" altLang="pt-BR" smtClean="0"/>
              <a:t>A Glucoquinase fosforila a glicose em glicose-6-fosfato no pâncreas e fígado. </a:t>
            </a:r>
          </a:p>
          <a:p>
            <a:r>
              <a:rPr lang="pt-BR" altLang="pt-BR" smtClean="0"/>
              <a:t>Uma </a:t>
            </a:r>
            <a:r>
              <a:rPr lang="pt-BR" altLang="pt-BR" b="1" smtClean="0"/>
              <a:t>mutação heterozigótica da glucoquinase resulta em hiperglicemia</a:t>
            </a:r>
            <a:r>
              <a:rPr lang="pt-BR" altLang="pt-BR" smtClean="0"/>
              <a:t>, geralmente com glicose em jejum levemente elevada e teste oral de tolerância à glicose anormal.</a:t>
            </a:r>
          </a:p>
          <a:p>
            <a:r>
              <a:rPr lang="pt-BR" altLang="pt-BR" smtClean="0"/>
              <a:t>Isto é devido a um defeito na detecção de glicose pela célula, resultando na diminuição da liberação de insulina e, em menor grau, na redução da síntese hepática de glicogênio.</a:t>
            </a:r>
          </a:p>
          <a:p>
            <a:r>
              <a:rPr lang="pt-BR" altLang="pt-BR" smtClean="0"/>
              <a:t>Se a mutação heterozigótica está presente no feto, então a alteração na detecção de glicose pelo pâncreas fetal resultará em uma diminuição na secreção de insulina.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rmAutofit fontScale="90000"/>
          </a:bodyPr>
          <a:lstStyle/>
          <a:p>
            <a:pPr fontAlgn="auto">
              <a:spcAft>
                <a:spcPts val="0"/>
              </a:spcAft>
              <a:defRPr/>
            </a:pPr>
            <a:r>
              <a:rPr lang="pt-BR">
                <a:solidFill>
                  <a:schemeClr val="tx1">
                    <a:lumMod val="85000"/>
                    <a:lumOff val="15000"/>
                  </a:schemeClr>
                </a:solidFill>
              </a:rPr>
              <a:t>Mutação no gene da </a:t>
            </a:r>
            <a:r>
              <a:rPr lang="pt-BR" err="1">
                <a:solidFill>
                  <a:schemeClr val="tx1">
                    <a:lumMod val="85000"/>
                    <a:lumOff val="15000"/>
                  </a:schemeClr>
                </a:solidFill>
              </a:rPr>
              <a:t>Glucoquinase</a:t>
            </a:r>
            <a:endParaRPr lang="pt-BR">
              <a:solidFill>
                <a:schemeClr val="tx1">
                  <a:lumMod val="85000"/>
                  <a:lumOff val="15000"/>
                </a:schemeClr>
              </a:solidFill>
            </a:endParaRPr>
          </a:p>
        </p:txBody>
      </p:sp>
      <p:sp>
        <p:nvSpPr>
          <p:cNvPr id="14339" name="Espaço Reservado para Conteúdo 2"/>
          <p:cNvSpPr>
            <a:spLocks noGrp="1"/>
          </p:cNvSpPr>
          <p:nvPr>
            <p:ph idx="1"/>
          </p:nvPr>
        </p:nvSpPr>
        <p:spPr/>
        <p:txBody>
          <a:bodyPr/>
          <a:lstStyle/>
          <a:p>
            <a:r>
              <a:rPr lang="pt-BR" altLang="pt-BR" smtClean="0"/>
              <a:t>Como no feto a </a:t>
            </a:r>
            <a:r>
              <a:rPr lang="pt-BR" altLang="pt-BR" b="1" smtClean="0"/>
              <a:t>insulina é um estímulo primário para o crescimento</a:t>
            </a:r>
            <a:r>
              <a:rPr lang="pt-BR" altLang="pt-BR" smtClean="0"/>
              <a:t>, qualquer defeito na secreção fetal de insulina resultará em diminuição crescimento e possível restrição de crescimento.</a:t>
            </a:r>
          </a:p>
          <a:p>
            <a:r>
              <a:rPr lang="pt-BR" altLang="pt-BR" smtClean="0"/>
              <a:t>Assim, se mãe, feto ou ambos têm esse defeito no gene da glucoquinase, o fenótipo da criança pode variar de restrição de crescimento intrauterino, crescimento fetal normal ou macrossomia.</a:t>
            </a:r>
          </a:p>
          <a:p>
            <a:r>
              <a:rPr lang="pt-BR" altLang="pt-BR" smtClean="0"/>
              <a:t>Em contraste, a impressão genética pode resultar na descendência tendo o fenótipo de uma criança de uma mãe com DMG, mas a mãe NÃO tem DMG. </a:t>
            </a:r>
          </a:p>
          <a:p>
            <a:r>
              <a:rPr lang="pt-BR" altLang="pt-BR" smtClean="0"/>
              <a:t>A impressão genética é definida como a expressão de um gene materno ou paterno, cujo parente de origem determina a expressão de um único alelo de um gene. Um exemplo de impressão genética que resulta na descendência tendo o fenótipo de uma mãe com DMG é a síndrome de Beckwith Wiedemann (5).</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Imagem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138613" y="1104900"/>
            <a:ext cx="4932362" cy="3554413"/>
          </a:xfrm>
          <a:prstGeom prst="rect">
            <a:avLst/>
          </a:prstGeom>
          <a:noFill/>
          <a:ln w="38100">
            <a:solidFill>
              <a:srgbClr val="0000FF"/>
            </a:solidFill>
            <a:miter lim="800000"/>
            <a:headEnd/>
            <a:tailEnd/>
          </a:ln>
          <a:extLst>
            <a:ext uri="{909E8E84-426E-40DD-AFC4-6F175D3DCCD1}">
              <a14:hiddenFill xmlns:a14="http://schemas.microsoft.com/office/drawing/2010/main">
                <a:solidFill>
                  <a:srgbClr val="FFFFFF"/>
                </a:solidFill>
              </a14:hiddenFill>
            </a:ext>
          </a:extLst>
        </p:spPr>
      </p:pic>
      <p:sp>
        <p:nvSpPr>
          <p:cNvPr id="15366" name="Rectangle 6"/>
          <p:cNvSpPr>
            <a:spLocks noChangeArrowheads="1"/>
          </p:cNvSpPr>
          <p:nvPr/>
        </p:nvSpPr>
        <p:spPr bwMode="auto">
          <a:xfrm>
            <a:off x="115888" y="574675"/>
            <a:ext cx="3959225" cy="43465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entury Gothic" panose="020B0502020202020204" pitchFamily="34" charset="0"/>
              </a:defRPr>
            </a:lvl1pPr>
            <a:lvl2pPr>
              <a:defRPr>
                <a:solidFill>
                  <a:schemeClr val="tx1"/>
                </a:solidFill>
                <a:latin typeface="Century Gothic" panose="020B0502020202020204" pitchFamily="34" charset="0"/>
              </a:defRPr>
            </a:lvl2pPr>
            <a:lvl3pPr>
              <a:defRPr>
                <a:solidFill>
                  <a:schemeClr val="tx1"/>
                </a:solidFill>
                <a:latin typeface="Century Gothic" panose="020B0502020202020204" pitchFamily="34" charset="0"/>
              </a:defRPr>
            </a:lvl3pPr>
            <a:lvl4pPr>
              <a:defRPr>
                <a:solidFill>
                  <a:schemeClr val="tx1"/>
                </a:solidFill>
                <a:latin typeface="Century Gothic" panose="020B0502020202020204" pitchFamily="34" charset="0"/>
              </a:defRPr>
            </a:lvl4pPr>
            <a:lvl5pPr>
              <a:defRPr>
                <a:solidFill>
                  <a:schemeClr val="tx1"/>
                </a:solidFill>
                <a:latin typeface="Century Gothic" panose="020B0502020202020204" pitchFamily="34" charset="0"/>
              </a:defRPr>
            </a:lvl5pPr>
            <a:lvl6pPr fontAlgn="base">
              <a:spcBef>
                <a:spcPct val="0"/>
              </a:spcBef>
              <a:spcAft>
                <a:spcPct val="0"/>
              </a:spcAft>
              <a:defRPr>
                <a:solidFill>
                  <a:schemeClr val="tx1"/>
                </a:solidFill>
                <a:latin typeface="Century Gothic" panose="020B0502020202020204" pitchFamily="34" charset="0"/>
              </a:defRPr>
            </a:lvl6pPr>
            <a:lvl7pPr fontAlgn="base">
              <a:spcBef>
                <a:spcPct val="0"/>
              </a:spcBef>
              <a:spcAft>
                <a:spcPct val="0"/>
              </a:spcAft>
              <a:defRPr>
                <a:solidFill>
                  <a:schemeClr val="tx1"/>
                </a:solidFill>
                <a:latin typeface="Century Gothic" panose="020B0502020202020204" pitchFamily="34" charset="0"/>
              </a:defRPr>
            </a:lvl7pPr>
            <a:lvl8pPr fontAlgn="base">
              <a:spcBef>
                <a:spcPct val="0"/>
              </a:spcBef>
              <a:spcAft>
                <a:spcPct val="0"/>
              </a:spcAft>
              <a:defRPr>
                <a:solidFill>
                  <a:schemeClr val="tx1"/>
                </a:solidFill>
                <a:latin typeface="Century Gothic" panose="020B0502020202020204" pitchFamily="34" charset="0"/>
              </a:defRPr>
            </a:lvl8pPr>
            <a:lvl9pPr fontAlgn="base">
              <a:spcBef>
                <a:spcPct val="0"/>
              </a:spcBef>
              <a:spcAft>
                <a:spcPct val="0"/>
              </a:spcAft>
              <a:defRPr>
                <a:solidFill>
                  <a:schemeClr val="tx1"/>
                </a:solidFill>
                <a:latin typeface="Century Gothic" panose="020B0502020202020204" pitchFamily="34" charset="0"/>
              </a:defRPr>
            </a:lvl9pPr>
          </a:lstStyle>
          <a:p>
            <a:pPr defTabSz="914400"/>
            <a:r>
              <a:rPr lang="pt-BR" altLang="pt-BR" sz="1400"/>
              <a:t>Figure l—</a:t>
            </a:r>
            <a:r>
              <a:rPr lang="pt-BR" altLang="pt-BR" sz="1400" i="1"/>
              <a:t>The glucokinase (GK) mutations: variation in fetal growth. If the heterozygous GK</a:t>
            </a:r>
          </a:p>
          <a:p>
            <a:pPr defTabSz="914400"/>
            <a:r>
              <a:rPr lang="pt-BR" altLang="pt-BR" sz="1400" i="1"/>
              <a:t>mutation is in the mother and not the fetus (</a:t>
            </a:r>
            <a:r>
              <a:rPr lang="pt-BR" altLang="pt-BR" sz="1400"/>
              <a:t>A</a:t>
            </a:r>
            <a:r>
              <a:rPr lang="pt-BR" altLang="pt-BR" sz="1400" i="1"/>
              <a:t>), then the fetus is at risk for being macrosomic based</a:t>
            </a:r>
          </a:p>
          <a:p>
            <a:pPr defTabSz="914400"/>
            <a:r>
              <a:rPr lang="pt-BR" altLang="pt-BR" sz="1400" i="1"/>
              <a:t>on excess maternal nutrient availability (</a:t>
            </a:r>
            <a:r>
              <a:rPr lang="pt-BR" altLang="pt-BR" sz="1400"/>
              <a:t>B</a:t>
            </a:r>
            <a:r>
              <a:rPr lang="pt-BR" altLang="pt-BR" sz="1400" i="1"/>
              <a:t>). If only the fetus has the GK mutation, then the fetus</a:t>
            </a:r>
          </a:p>
          <a:p>
            <a:pPr defTabSz="914400"/>
            <a:r>
              <a:rPr lang="pt-BR" altLang="pt-BR" sz="1400" i="1"/>
              <a:t>is at risk for being intrauterine growth restricted (IUGR) because of the altered glucose sensing by</a:t>
            </a:r>
          </a:p>
          <a:p>
            <a:pPr defTabSz="914400"/>
            <a:r>
              <a:rPr lang="pt-BR" altLang="pt-BR" sz="1400" i="1"/>
              <a:t>the fetal pancreas, with resultant decreased fetal insulin secretion. </a:t>
            </a:r>
            <a:r>
              <a:rPr lang="pt-BR" altLang="pt-BR" sz="1400"/>
              <a:t>C</a:t>
            </a:r>
            <a:r>
              <a:rPr lang="pt-BR" altLang="pt-BR" sz="1400" i="1"/>
              <a:t>: If the mother and the fetus</a:t>
            </a:r>
          </a:p>
          <a:p>
            <a:pPr defTabSz="914400"/>
            <a:r>
              <a:rPr lang="pt-BR" altLang="pt-BR" sz="1400" i="1"/>
              <a:t>either both have or do not have the GK mutation, then there is decreased risk of the fetus being</a:t>
            </a:r>
          </a:p>
          <a:p>
            <a:pPr defTabSz="914400"/>
            <a:r>
              <a:rPr lang="pt-BR" altLang="pt-BR" sz="1400" i="1"/>
              <a:t>macrosomic or IUGR. Adapted from Hattersley et al. (4).</a:t>
            </a:r>
          </a:p>
        </p:txBody>
      </p:sp>
      <p:sp>
        <p:nvSpPr>
          <p:cNvPr id="15367" name="Rectangle 7"/>
          <p:cNvSpPr>
            <a:spLocks noChangeArrowheads="1"/>
          </p:cNvSpPr>
          <p:nvPr/>
        </p:nvSpPr>
        <p:spPr bwMode="auto">
          <a:xfrm>
            <a:off x="9131300" y="506413"/>
            <a:ext cx="3060700" cy="45593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entury Gothic" panose="020B0502020202020204" pitchFamily="34" charset="0"/>
              </a:defRPr>
            </a:lvl1pPr>
            <a:lvl2pPr>
              <a:defRPr>
                <a:solidFill>
                  <a:schemeClr val="tx1"/>
                </a:solidFill>
                <a:latin typeface="Century Gothic" panose="020B0502020202020204" pitchFamily="34" charset="0"/>
              </a:defRPr>
            </a:lvl2pPr>
            <a:lvl3pPr>
              <a:defRPr>
                <a:solidFill>
                  <a:schemeClr val="tx1"/>
                </a:solidFill>
                <a:latin typeface="Century Gothic" panose="020B0502020202020204" pitchFamily="34" charset="0"/>
              </a:defRPr>
            </a:lvl3pPr>
            <a:lvl4pPr>
              <a:defRPr>
                <a:solidFill>
                  <a:schemeClr val="tx1"/>
                </a:solidFill>
                <a:latin typeface="Century Gothic" panose="020B0502020202020204" pitchFamily="34" charset="0"/>
              </a:defRPr>
            </a:lvl4pPr>
            <a:lvl5pPr>
              <a:defRPr>
                <a:solidFill>
                  <a:schemeClr val="tx1"/>
                </a:solidFill>
                <a:latin typeface="Century Gothic" panose="020B0502020202020204" pitchFamily="34" charset="0"/>
              </a:defRPr>
            </a:lvl5pPr>
            <a:lvl6pPr fontAlgn="base">
              <a:spcBef>
                <a:spcPct val="0"/>
              </a:spcBef>
              <a:spcAft>
                <a:spcPct val="0"/>
              </a:spcAft>
              <a:defRPr>
                <a:solidFill>
                  <a:schemeClr val="tx1"/>
                </a:solidFill>
                <a:latin typeface="Century Gothic" panose="020B0502020202020204" pitchFamily="34" charset="0"/>
              </a:defRPr>
            </a:lvl6pPr>
            <a:lvl7pPr fontAlgn="base">
              <a:spcBef>
                <a:spcPct val="0"/>
              </a:spcBef>
              <a:spcAft>
                <a:spcPct val="0"/>
              </a:spcAft>
              <a:defRPr>
                <a:solidFill>
                  <a:schemeClr val="tx1"/>
                </a:solidFill>
                <a:latin typeface="Century Gothic" panose="020B0502020202020204" pitchFamily="34" charset="0"/>
              </a:defRPr>
            </a:lvl7pPr>
            <a:lvl8pPr fontAlgn="base">
              <a:spcBef>
                <a:spcPct val="0"/>
              </a:spcBef>
              <a:spcAft>
                <a:spcPct val="0"/>
              </a:spcAft>
              <a:defRPr>
                <a:solidFill>
                  <a:schemeClr val="tx1"/>
                </a:solidFill>
                <a:latin typeface="Century Gothic" panose="020B0502020202020204" pitchFamily="34" charset="0"/>
              </a:defRPr>
            </a:lvl8pPr>
            <a:lvl9pPr fontAlgn="base">
              <a:spcBef>
                <a:spcPct val="0"/>
              </a:spcBef>
              <a:spcAft>
                <a:spcPct val="0"/>
              </a:spcAft>
              <a:defRPr>
                <a:solidFill>
                  <a:schemeClr val="tx1"/>
                </a:solidFill>
                <a:latin typeface="Century Gothic" panose="020B0502020202020204" pitchFamily="34" charset="0"/>
              </a:defRPr>
            </a:lvl9pPr>
          </a:lstStyle>
          <a:p>
            <a:pPr defTabSz="914400" eaLnBrk="1" hangingPunct="1"/>
            <a:r>
              <a:rPr lang="pt-BR" altLang="pt-BR" sz="1400"/>
              <a:t>Figura I-Mutações da glucoquinase (GK): variação no crescimento fetal. Se a mutação heterozigoto GK está na mãe e não no feto (A), então o feto corre o risco de ser microssômico com base na disponibilidade excessiva de nutrientes maternos (B). Se apenas o feto tiver a mutação GK, então o feto corre o risco de ter crescimento intrauterino restrito (RCIU) devido ao sensor de glicose alterado pelo pâncreas fetal, com a resultante secreção fetal de insulina diminuída. C: Se a mãe e o feto ou ambos tiverem ou não a mutação GK, então existe um risco reduzido de o feto ser microssômico ou RCIU. Adaptado de Hattersley et al. (4)</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p:txBody>
          <a:bodyPr/>
          <a:lstStyle/>
          <a:p>
            <a:r>
              <a:rPr lang="pt-BR" altLang="pt-BR" smtClean="0"/>
              <a:t>Beckwith Wiedemann</a:t>
            </a:r>
          </a:p>
        </p:txBody>
      </p:sp>
      <p:sp>
        <p:nvSpPr>
          <p:cNvPr id="17411" name="Espaço Reservado para Conteúdo 2"/>
          <p:cNvSpPr>
            <a:spLocks noGrp="1"/>
          </p:cNvSpPr>
          <p:nvPr>
            <p:ph idx="1"/>
          </p:nvPr>
        </p:nvSpPr>
        <p:spPr/>
        <p:txBody>
          <a:bodyPr/>
          <a:lstStyle/>
          <a:p>
            <a:r>
              <a:rPr lang="pt-BR" altLang="pt-BR" smtClean="0"/>
              <a:t>No nascimento, esses lactentes apresentam macrossomia, definida como peso médio ao nascer de 4 kg com aumento de tecido subcutâneo e massa muscular. </a:t>
            </a:r>
          </a:p>
          <a:p>
            <a:r>
              <a:rPr lang="pt-BR" altLang="pt-BR" smtClean="0"/>
              <a:t>Outros achados incluem </a:t>
            </a:r>
            <a:r>
              <a:rPr lang="pt-BR" altLang="pt-BR" b="1" smtClean="0"/>
              <a:t>policitemia e hipoglicemia</a:t>
            </a:r>
            <a:r>
              <a:rPr lang="pt-BR" altLang="pt-BR" smtClean="0"/>
              <a:t>. </a:t>
            </a:r>
          </a:p>
          <a:p>
            <a:r>
              <a:rPr lang="pt-BR" altLang="pt-BR" smtClean="0"/>
              <a:t>A hipoglicemia pode ser relacionada ao aumento da expressão de IGF-II, resultando em </a:t>
            </a:r>
            <a:r>
              <a:rPr lang="pt-BR" altLang="pt-BR" b="1" smtClean="0"/>
              <a:t>hiperinsulinemia neonatal</a:t>
            </a:r>
            <a:r>
              <a:rPr lang="pt-BR" altLang="pt-BR" smtClean="0"/>
              <a:t>.</a:t>
            </a:r>
          </a:p>
          <a:p>
            <a:r>
              <a:rPr lang="pt-BR" altLang="pt-BR" smtClean="0"/>
              <a:t>A situação mais comum é quando a cópia materna do gene (11p15.5) é inativada. A única cópia ativa do gene é então a cópia paterna. Assim, no nascimento, a criança com síndrome de Beckwith Wiedemann pode ter o fenótipo de um bebê de uma mãe com DMG, com base na macrossomia, hipoglicemia e policitemia, enquanto a mãe pode ter tolerância de glicose completamente normal.</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p:txBody>
          <a:bodyPr/>
          <a:lstStyle/>
          <a:p>
            <a:r>
              <a:rPr lang="pt-BR" altLang="pt-BR" smtClean="0"/>
              <a:t>Fenótipo</a:t>
            </a:r>
          </a:p>
        </p:txBody>
      </p:sp>
      <p:sp>
        <p:nvSpPr>
          <p:cNvPr id="18435" name="Espaço Reservado para Conteúdo 2"/>
          <p:cNvSpPr>
            <a:spLocks noGrp="1"/>
          </p:cNvSpPr>
          <p:nvPr>
            <p:ph idx="1"/>
          </p:nvPr>
        </p:nvSpPr>
        <p:spPr/>
        <p:txBody>
          <a:bodyPr/>
          <a:lstStyle/>
          <a:p>
            <a:r>
              <a:rPr lang="pt-BR" altLang="pt-BR" smtClean="0"/>
              <a:t>A interação de genes e meio ambiente tem então o potencial para produzir uma gama de fenótipos no lactente da mãe com DMG, embora uma macrossomia fetal ainda represente o fenótipo mais comum.</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p:txBody>
          <a:bodyPr/>
          <a:lstStyle/>
          <a:p>
            <a:r>
              <a:rPr lang="pt-BR" altLang="pt-BR" smtClean="0"/>
              <a:t>Definição - Macrossomia</a:t>
            </a:r>
          </a:p>
        </p:txBody>
      </p:sp>
      <p:sp>
        <p:nvSpPr>
          <p:cNvPr id="19459" name="Espaço Reservado para Conteúdo 2"/>
          <p:cNvSpPr>
            <a:spLocks noGrp="1"/>
          </p:cNvSpPr>
          <p:nvPr>
            <p:ph idx="1"/>
          </p:nvPr>
        </p:nvSpPr>
        <p:spPr/>
        <p:txBody>
          <a:bodyPr/>
          <a:lstStyle/>
          <a:p>
            <a:r>
              <a:rPr lang="pt-BR" altLang="pt-BR" smtClean="0"/>
              <a:t>Em contraste com a definição de fenótipo, a definição de macrossomia, ou seja, tamanho corporal excessivo, não mudou muito nas últimas décadas. </a:t>
            </a:r>
          </a:p>
          <a:p>
            <a:r>
              <a:rPr lang="pt-BR" altLang="pt-BR" smtClean="0"/>
              <a:t>Em referência ao crescimento fetal, a macrossomia é comumente definida como peso ao nascer maior que o percentil 90 para a idade gestacional ou 4.000 g, independente da idade gestacional ou sexo. </a:t>
            </a:r>
          </a:p>
          <a:p>
            <a:r>
              <a:rPr lang="pt-BR" altLang="pt-BR" smtClean="0"/>
              <a:t>No entanto, essas duas definições não levam em conta outros fatores que podem ser variáveis ​​significativas relacionadas ao crescimento fetal, como sexo, </a:t>
            </a:r>
            <a:r>
              <a:rPr lang="pt-BR" altLang="pt-BR" i="1" smtClean="0"/>
              <a:t>status </a:t>
            </a:r>
            <a:r>
              <a:rPr lang="pt-BR" altLang="pt-BR" smtClean="0"/>
              <a:t>socioeconômico, etnia, paridade e variáveis ​​geográficas, como a altitude.</a:t>
            </a:r>
          </a:p>
          <a:p>
            <a:endParaRPr lang="pt-BR" altLang="pt-BR"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p:txBody>
          <a:bodyPr/>
          <a:lstStyle/>
          <a:p>
            <a:r>
              <a:rPr lang="pt-BR" altLang="pt-BR" smtClean="0"/>
              <a:t>Definição - Macrossomia</a:t>
            </a:r>
          </a:p>
        </p:txBody>
      </p:sp>
      <p:sp>
        <p:nvSpPr>
          <p:cNvPr id="20483" name="Espaço Reservado para Conteúdo 2"/>
          <p:cNvSpPr>
            <a:spLocks noGrp="1"/>
          </p:cNvSpPr>
          <p:nvPr>
            <p:ph idx="1"/>
          </p:nvPr>
        </p:nvSpPr>
        <p:spPr/>
        <p:txBody>
          <a:bodyPr/>
          <a:lstStyle/>
          <a:p>
            <a:r>
              <a:rPr lang="pt-BR" altLang="pt-BR" smtClean="0"/>
              <a:t>Sabe-se que houve um aumento da prevalência de sobrepeso e obesidade em adultos (6). Contudo, também houve aumento significativo no excesso de peso em crianças, definido como&gt; 95º percentil de IMC para a idade na última década, particularmente em grupos minoritários.</a:t>
            </a:r>
          </a:p>
          <a:p>
            <a:r>
              <a:rPr lang="pt-BR" altLang="pt-BR" smtClean="0"/>
              <a:t>Em crianças de 2 a 5 anos, a prevalência de obesidade aumentou de 5 para 10,4% nos últimos 15 a 20 anos (7). </a:t>
            </a:r>
          </a:p>
          <a:p>
            <a:r>
              <a:rPr lang="pt-BR" altLang="pt-BR" smtClean="0"/>
              <a:t>Estas tendências de aumento do peso da população aplica-se também ao peso ao nascer? Baseado em relatórios recentes da Escandinávia (8,9) e na América do Norte (10), a resposta é sim.</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p:txBody>
          <a:bodyPr/>
          <a:lstStyle/>
          <a:p>
            <a:r>
              <a:rPr lang="pt-BR" altLang="pt-BR" smtClean="0"/>
              <a:t>Definição - Macrossomia</a:t>
            </a:r>
          </a:p>
        </p:txBody>
      </p:sp>
      <p:sp>
        <p:nvSpPr>
          <p:cNvPr id="3" name="Espaço Reservado para Conteúdo 2"/>
          <p:cNvSpPr>
            <a:spLocks noGrp="1"/>
          </p:cNvSpPr>
          <p:nvPr>
            <p:ph idx="1"/>
          </p:nvPr>
        </p:nvSpPr>
        <p:spPr/>
        <p:txBody>
          <a:bodyPr>
            <a:normAutofit/>
          </a:bodyPr>
          <a:lstStyle/>
          <a:p>
            <a:r>
              <a:rPr lang="pt-BR" altLang="pt-BR" sz="1700" smtClean="0"/>
              <a:t>Na Dinamarca, de 1990 a 1999, o percentual de bebês com peso de 4.000 g ao nascer aumentou de 16,7 para 20% (8). </a:t>
            </a:r>
          </a:p>
          <a:p>
            <a:r>
              <a:rPr lang="pt-BR" altLang="pt-BR" sz="1700" smtClean="0"/>
              <a:t>Na Suécia, houve um aumento de 23% no peso ao nascer de bebês grandes para idade gestacional (GIG), definidos como 2 DPs acima no mesmo período de tempo (9). </a:t>
            </a:r>
          </a:p>
          <a:p>
            <a:r>
              <a:rPr lang="pt-BR" altLang="pt-BR" sz="1700" smtClean="0"/>
              <a:t>Na América do Norte, embora o peso médio do nascimento tenha aumentado apenas modestamente, o percentual de bebês nascidos pequenos para a idade gestacional (PIG) ​​(brancos e negros) diminuiu nos EUA em 11% a 12%, enquanto no Canadá, houve uma redução de 27% em bebês PIG durante o período de 1985 a 1998.</a:t>
            </a:r>
          </a:p>
          <a:p>
            <a:r>
              <a:rPr lang="pt-BR" altLang="pt-BR" sz="1700" smtClean="0"/>
              <a:t>Em contraste, a porcentagem de bebês GIG aumentou durante o mesmo período de tempo nos EUA em 5% (branco) e 9% (preto) e por 24% no Canadá (10).</a:t>
            </a:r>
          </a:p>
          <a:p>
            <a:pPr algn="ctr"/>
            <a:r>
              <a:rPr lang="pt-BR" altLang="pt-BR" sz="1700" b="1" smtClean="0">
                <a:solidFill>
                  <a:srgbClr val="0000FF"/>
                </a:solidFill>
              </a:rPr>
              <a:t>Assim, não só as populações adulta e adolescente estão experimentando um aumento na prevalência de obesidade, mas o mesmo pode estar ocorrendo no momento do nascimento.</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p:txBody>
          <a:bodyPr/>
          <a:lstStyle/>
          <a:p>
            <a:r>
              <a:rPr lang="pt-BR" altLang="pt-BR" sz="3600" smtClean="0"/>
              <a:t>Análise da composição corporal em RNs filhos e não filhos me mães com DMG</a:t>
            </a:r>
          </a:p>
        </p:txBody>
      </p:sp>
      <p:sp>
        <p:nvSpPr>
          <p:cNvPr id="3" name="Espaço Reservado para Conteúdo 2"/>
          <p:cNvSpPr>
            <a:spLocks noGrp="1"/>
          </p:cNvSpPr>
          <p:nvPr>
            <p:ph idx="1"/>
          </p:nvPr>
        </p:nvSpPr>
        <p:spPr>
          <a:xfrm>
            <a:off x="1066800" y="2103438"/>
            <a:ext cx="10058400" cy="4352925"/>
          </a:xfrm>
        </p:spPr>
        <p:txBody>
          <a:bodyPr rtlCol="0">
            <a:normAutofit fontScale="92500" lnSpcReduction="20000"/>
          </a:bodyPr>
          <a:lstStyle/>
          <a:p>
            <a:pPr marL="182880" indent="-182880" fontAlgn="auto">
              <a:spcAft>
                <a:spcPts val="0"/>
              </a:spcAft>
              <a:buClr>
                <a:schemeClr val="tx1">
                  <a:lumMod val="85000"/>
                  <a:lumOff val="15000"/>
                </a:schemeClr>
              </a:buClr>
              <a:defRPr/>
            </a:pPr>
            <a:r>
              <a:rPr lang="pt-BR" dirty="0" smtClean="0"/>
              <a:t>Neste estudo foi optado por concentrar </a:t>
            </a:r>
            <a:r>
              <a:rPr lang="pt-BR" dirty="0"/>
              <a:t>em medidas de composição corporal, isto é, massa corporal magra e </a:t>
            </a:r>
            <a:r>
              <a:rPr lang="pt-BR" dirty="0" smtClean="0"/>
              <a:t>massa corporal com ou sem gordura. </a:t>
            </a:r>
          </a:p>
          <a:p>
            <a:pPr marL="182880" indent="-182880" fontAlgn="auto">
              <a:spcAft>
                <a:spcPts val="0"/>
              </a:spcAft>
              <a:buClr>
                <a:schemeClr val="tx1">
                  <a:lumMod val="85000"/>
                  <a:lumOff val="15000"/>
                </a:schemeClr>
              </a:buClr>
              <a:defRPr/>
            </a:pPr>
            <a:r>
              <a:rPr lang="pt-BR" dirty="0" smtClean="0"/>
              <a:t>A </a:t>
            </a:r>
            <a:r>
              <a:rPr lang="pt-BR" dirty="0"/>
              <a:t>justificativa para essa abordagem </a:t>
            </a:r>
            <a:r>
              <a:rPr lang="pt-BR" dirty="0" smtClean="0"/>
              <a:t>deriva de um </a:t>
            </a:r>
            <a:r>
              <a:rPr lang="pt-BR" dirty="0"/>
              <a:t>trabalho realizado no século anterior. Já em 1923, pesquisa de </a:t>
            </a:r>
            <a:r>
              <a:rPr lang="pt-BR" dirty="0" err="1"/>
              <a:t>Moulton</a:t>
            </a:r>
            <a:r>
              <a:rPr lang="pt-BR" dirty="0"/>
              <a:t> (11) </a:t>
            </a:r>
            <a:r>
              <a:rPr lang="pt-BR" dirty="0" smtClean="0"/>
              <a:t>descreveu </a:t>
            </a:r>
            <a:r>
              <a:rPr lang="pt-BR" dirty="0"/>
              <a:t>que a variabilidade no peso dentro das espécies de mamíferos era explicada pela quantidade de tecido adiposo, enquanto a quantidade de massa corporal magra era relativamente constante e mudava de maneira consistente ao longo do </a:t>
            </a:r>
            <a:r>
              <a:rPr lang="pt-BR" dirty="0" smtClean="0"/>
              <a:t>tempo.</a:t>
            </a:r>
          </a:p>
          <a:p>
            <a:pPr marL="182880" indent="-182880" fontAlgn="auto">
              <a:spcAft>
                <a:spcPts val="0"/>
              </a:spcAft>
              <a:buClr>
                <a:schemeClr val="tx1">
                  <a:lumMod val="85000"/>
                  <a:lumOff val="15000"/>
                </a:schemeClr>
              </a:buClr>
              <a:defRPr/>
            </a:pPr>
            <a:r>
              <a:rPr lang="pt-BR" dirty="0" smtClean="0"/>
              <a:t>O acréscimo </a:t>
            </a:r>
            <a:r>
              <a:rPr lang="pt-BR" dirty="0"/>
              <a:t>de gordura </a:t>
            </a:r>
            <a:r>
              <a:rPr lang="pt-BR" dirty="0" smtClean="0"/>
              <a:t>no </a:t>
            </a:r>
            <a:r>
              <a:rPr lang="pt-BR" dirty="0"/>
              <a:t>feto </a:t>
            </a:r>
            <a:r>
              <a:rPr lang="pt-BR" dirty="0" smtClean="0"/>
              <a:t>PIG </a:t>
            </a:r>
            <a:r>
              <a:rPr lang="pt-BR" dirty="0"/>
              <a:t>foi consideravelmente menor do que no feto </a:t>
            </a:r>
            <a:r>
              <a:rPr lang="pt-BR" dirty="0" smtClean="0"/>
              <a:t>AIG, </a:t>
            </a:r>
            <a:r>
              <a:rPr lang="pt-BR" dirty="0"/>
              <a:t>que por sua vez foi </a:t>
            </a:r>
            <a:r>
              <a:rPr lang="pt-BR" dirty="0" smtClean="0"/>
              <a:t>menor do </a:t>
            </a:r>
            <a:r>
              <a:rPr lang="pt-BR" dirty="0"/>
              <a:t>que a do feto </a:t>
            </a:r>
            <a:r>
              <a:rPr lang="pt-BR" dirty="0" smtClean="0"/>
              <a:t>GIG. </a:t>
            </a:r>
            <a:r>
              <a:rPr lang="pt-BR" dirty="0"/>
              <a:t>Por fim, </a:t>
            </a:r>
            <a:r>
              <a:rPr lang="pt-BR" dirty="0" smtClean="0"/>
              <a:t>o RN termo, ao nascer, </a:t>
            </a:r>
            <a:r>
              <a:rPr lang="pt-BR" dirty="0"/>
              <a:t>tem a maior porcentagem de gordura corporal (12</a:t>
            </a:r>
            <a:r>
              <a:rPr lang="pt-BR" dirty="0" smtClean="0"/>
              <a:t>%) do que outros </a:t>
            </a:r>
            <a:r>
              <a:rPr lang="pt-BR" dirty="0"/>
              <a:t>mamíferos (13). </a:t>
            </a:r>
            <a:endParaRPr lang="pt-BR" dirty="0" smtClean="0"/>
          </a:p>
          <a:p>
            <a:pPr marL="182880" indent="-182880" fontAlgn="auto">
              <a:spcAft>
                <a:spcPts val="0"/>
              </a:spcAft>
              <a:buClr>
                <a:schemeClr val="tx1">
                  <a:lumMod val="85000"/>
                  <a:lumOff val="15000"/>
                </a:schemeClr>
              </a:buClr>
              <a:defRPr/>
            </a:pPr>
            <a:r>
              <a:rPr lang="pt-BR" dirty="0" smtClean="0"/>
              <a:t>Por </a:t>
            </a:r>
            <a:r>
              <a:rPr lang="pt-BR" dirty="0"/>
              <a:t>estas razões, </a:t>
            </a:r>
            <a:r>
              <a:rPr lang="pt-BR" dirty="0" smtClean="0"/>
              <a:t>foi decidido </a:t>
            </a:r>
            <a:r>
              <a:rPr lang="pt-BR" dirty="0"/>
              <a:t>avaliar o crescimento fetal </a:t>
            </a:r>
            <a:r>
              <a:rPr lang="pt-BR" dirty="0" smtClean="0"/>
              <a:t>neste estudo </a:t>
            </a:r>
            <a:r>
              <a:rPr lang="pt-BR" dirty="0"/>
              <a:t>usando estimativas de composição corporal. </a:t>
            </a:r>
            <a:endParaRPr lang="pt-BR" dirty="0" smtClean="0"/>
          </a:p>
          <a:p>
            <a:pPr marL="182880" indent="-182880" fontAlgn="auto">
              <a:spcAft>
                <a:spcPts val="0"/>
              </a:spcAft>
              <a:buClr>
                <a:schemeClr val="tx1">
                  <a:lumMod val="85000"/>
                  <a:lumOff val="15000"/>
                </a:schemeClr>
              </a:buClr>
              <a:defRPr/>
            </a:pPr>
            <a:r>
              <a:rPr lang="pt-BR" dirty="0" smtClean="0"/>
              <a:t>Os </a:t>
            </a:r>
            <a:r>
              <a:rPr lang="pt-BR" dirty="0"/>
              <a:t>métodos usados ​​incluem antropometria, isótopo estável e condutividade elétrica total do corpo. </a:t>
            </a:r>
            <a:endParaRPr lang="pt-BR" dirty="0" smtClean="0"/>
          </a:p>
          <a:p>
            <a:pPr marL="182880" indent="-182880" fontAlgn="auto">
              <a:spcAft>
                <a:spcPts val="0"/>
              </a:spcAft>
              <a:buClr>
                <a:schemeClr val="tx1">
                  <a:lumMod val="85000"/>
                  <a:lumOff val="15000"/>
                </a:schemeClr>
              </a:buClr>
              <a:defRPr/>
            </a:pPr>
            <a:r>
              <a:rPr lang="pt-BR" dirty="0" smtClean="0"/>
              <a:t>Considerações </a:t>
            </a:r>
            <a:r>
              <a:rPr lang="pt-BR" dirty="0"/>
              <a:t>sobre espaço não </a:t>
            </a:r>
            <a:r>
              <a:rPr lang="pt-BR" dirty="0" smtClean="0"/>
              <a:t>permitiram entrar </a:t>
            </a:r>
            <a:r>
              <a:rPr lang="pt-BR" dirty="0"/>
              <a:t>em detalhes metodológicos, mas referências são fornecidas (14 a 16).</a:t>
            </a:r>
            <a:endParaRPr lang="pt-BR" dirty="0" smtClean="0"/>
          </a:p>
          <a:p>
            <a:pPr marL="182880" indent="-182880" fontAlgn="auto">
              <a:spcAft>
                <a:spcPts val="0"/>
              </a:spcAft>
              <a:buClr>
                <a:schemeClr val="tx1">
                  <a:lumMod val="85000"/>
                  <a:lumOff val="15000"/>
                </a:schemeClr>
              </a:buClr>
              <a:defRPr/>
            </a:pPr>
            <a:endParaRPr lang="pt-B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p:txBody>
          <a:bodyPr/>
          <a:lstStyle/>
          <a:p>
            <a:r>
              <a:rPr lang="pt-BR" altLang="pt-BR" sz="3600" smtClean="0"/>
              <a:t>Análise da composição corporal em RNs filhos e não filhos de mães com DMG</a:t>
            </a:r>
          </a:p>
        </p:txBody>
      </p:sp>
      <p:sp>
        <p:nvSpPr>
          <p:cNvPr id="23555" name="Espaço Reservado para Conteúdo 2"/>
          <p:cNvSpPr>
            <a:spLocks noGrp="1"/>
          </p:cNvSpPr>
          <p:nvPr>
            <p:ph idx="1"/>
          </p:nvPr>
        </p:nvSpPr>
        <p:spPr/>
        <p:txBody>
          <a:bodyPr/>
          <a:lstStyle/>
          <a:p>
            <a:r>
              <a:rPr lang="pt-BR" altLang="pt-BR" smtClean="0"/>
              <a:t>Recentemente, foi publicado uma série de estudos comparando a análise da composição corporal de bebês de mulheres com </a:t>
            </a:r>
            <a:r>
              <a:rPr lang="pt-BR" altLang="pt-BR" b="1" smtClean="0"/>
              <a:t>tolerância à glicose normal (NGT</a:t>
            </a:r>
            <a:r>
              <a:rPr lang="pt-BR" altLang="pt-BR" smtClean="0"/>
              <a:t>) e DMG (Tabela 1) dentro de 48 horas do nascimento (17,18). </a:t>
            </a:r>
          </a:p>
          <a:p>
            <a:r>
              <a:rPr lang="pt-BR" altLang="pt-BR" smtClean="0"/>
              <a:t>Esses estudos usaram tanto o sistema elétrico de condutividade e metodologias antropométricas. </a:t>
            </a:r>
          </a:p>
          <a:p>
            <a:r>
              <a:rPr lang="pt-BR" altLang="pt-BR" smtClean="0"/>
              <a:t>Embora não tenha havido diferença significativa no peso ao nascer ou na massa livre de gordura entre os grupos, houve um aumento significativo na massa gorda e percentual de gordura corporal nos bebês das mães com DMG. </a:t>
            </a:r>
          </a:p>
          <a:p>
            <a:r>
              <a:rPr lang="pt-BR" altLang="pt-BR" smtClean="0"/>
              <a:t>As análises da composição corporal foram confirmado pelas medidas antropométricas/de dobras cutâneas. Esses dados foram ajustados para potenciais variáveis ​​de confusão, como paridade e idade gestacional, sem qualquer mudança significativa nos resultados.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Espaço Reservado para Conteúdo 2"/>
          <p:cNvSpPr>
            <a:spLocks noGrp="1"/>
          </p:cNvSpPr>
          <p:nvPr>
            <p:ph idx="1"/>
          </p:nvPr>
        </p:nvSpPr>
        <p:spPr/>
        <p:txBody>
          <a:bodyPr/>
          <a:lstStyle/>
          <a:p>
            <a:endParaRPr lang="pt-BR" altLang="pt-BR" smtClean="0"/>
          </a:p>
        </p:txBody>
      </p:sp>
      <p:pic>
        <p:nvPicPr>
          <p:cNvPr id="24580"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6425" y="1782763"/>
            <a:ext cx="11099800" cy="396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 name="Conector reto 5"/>
          <p:cNvCxnSpPr/>
          <p:nvPr/>
        </p:nvCxnSpPr>
        <p:spPr>
          <a:xfrm>
            <a:off x="10872788" y="3900488"/>
            <a:ext cx="671512" cy="0"/>
          </a:xfrm>
          <a:prstGeom prst="line">
            <a:avLst/>
          </a:prstGeom>
          <a:ln w="38100">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8" name="Conector reto 7"/>
          <p:cNvCxnSpPr/>
          <p:nvPr/>
        </p:nvCxnSpPr>
        <p:spPr>
          <a:xfrm>
            <a:off x="10872788" y="4138613"/>
            <a:ext cx="671512" cy="0"/>
          </a:xfrm>
          <a:prstGeom prst="line">
            <a:avLst/>
          </a:prstGeom>
          <a:ln w="38100">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13" name="Conector reto 12"/>
          <p:cNvCxnSpPr/>
          <p:nvPr/>
        </p:nvCxnSpPr>
        <p:spPr>
          <a:xfrm>
            <a:off x="576263" y="3900488"/>
            <a:ext cx="1123950" cy="0"/>
          </a:xfrm>
          <a:prstGeom prst="line">
            <a:avLst/>
          </a:prstGeom>
          <a:ln w="38100">
            <a:solidFill>
              <a:srgbClr val="FF0000"/>
            </a:solidFill>
          </a:ln>
        </p:spPr>
        <p:style>
          <a:lnRef idx="2">
            <a:schemeClr val="accent5"/>
          </a:lnRef>
          <a:fillRef idx="0">
            <a:schemeClr val="accent5"/>
          </a:fillRef>
          <a:effectRef idx="1">
            <a:schemeClr val="accent5"/>
          </a:effectRef>
          <a:fontRef idx="minor">
            <a:schemeClr val="tx1"/>
          </a:fontRef>
        </p:style>
      </p:cxnSp>
      <p:cxnSp>
        <p:nvCxnSpPr>
          <p:cNvPr id="14" name="Conector reto 13"/>
          <p:cNvCxnSpPr/>
          <p:nvPr/>
        </p:nvCxnSpPr>
        <p:spPr>
          <a:xfrm>
            <a:off x="576263" y="4138613"/>
            <a:ext cx="1123950" cy="0"/>
          </a:xfrm>
          <a:prstGeom prst="line">
            <a:avLst/>
          </a:prstGeom>
          <a:ln w="38100">
            <a:solidFill>
              <a:srgbClr val="FF0000"/>
            </a:solidFill>
          </a:ln>
        </p:spPr>
        <p:style>
          <a:lnRef idx="2">
            <a:schemeClr val="accent5"/>
          </a:lnRef>
          <a:fillRef idx="0">
            <a:schemeClr val="accent5"/>
          </a:fillRef>
          <a:effectRef idx="1">
            <a:schemeClr val="accent5"/>
          </a:effectRef>
          <a:fontRef idx="minor">
            <a:schemeClr val="tx1"/>
          </a:fontRef>
        </p:style>
      </p:cxn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ítulo 1"/>
          <p:cNvSpPr>
            <a:spLocks noGrp="1"/>
          </p:cNvSpPr>
          <p:nvPr>
            <p:ph type="title"/>
          </p:nvPr>
        </p:nvSpPr>
        <p:spPr/>
        <p:txBody>
          <a:bodyPr/>
          <a:lstStyle/>
          <a:p>
            <a:r>
              <a:rPr lang="pt-BR" altLang="pt-BR" sz="3600" smtClean="0"/>
              <a:t>Análise da composição corporal em RNs filhos e não filhos de mães com DMG</a:t>
            </a:r>
          </a:p>
        </p:txBody>
      </p:sp>
      <p:sp>
        <p:nvSpPr>
          <p:cNvPr id="25603" name="Espaço Reservado para Conteúdo 2"/>
          <p:cNvSpPr>
            <a:spLocks noGrp="1"/>
          </p:cNvSpPr>
          <p:nvPr>
            <p:ph idx="1"/>
          </p:nvPr>
        </p:nvSpPr>
        <p:spPr>
          <a:xfrm>
            <a:off x="1066800" y="2103438"/>
            <a:ext cx="10252075" cy="3932237"/>
          </a:xfrm>
        </p:spPr>
        <p:txBody>
          <a:bodyPr/>
          <a:lstStyle/>
          <a:p>
            <a:r>
              <a:rPr lang="pt-BR" altLang="pt-BR" smtClean="0"/>
              <a:t>Foram analisados esses dados examinando um subgrupo de neonatos AIG (17). Na </a:t>
            </a:r>
            <a:r>
              <a:rPr lang="pt-BR" altLang="pt-BR" smtClean="0">
                <a:solidFill>
                  <a:srgbClr val="0000FF"/>
                </a:solidFill>
              </a:rPr>
              <a:t>Tabela 2</a:t>
            </a:r>
            <a:r>
              <a:rPr lang="pt-BR" altLang="pt-BR" smtClean="0"/>
              <a:t>, não há diferenças significativas no peso ao nascer entre os AIG lactentes dos grupos DMG e NGT.</a:t>
            </a:r>
          </a:p>
          <a:p>
            <a:r>
              <a:rPr lang="pt-BR" altLang="pt-BR" smtClean="0"/>
              <a:t>No entanto, houve novamente um aumento significativo na massa gorda, percentual de gordura corporal e medidas de pregas cutâneas nos bebês das mães DMG em comparação com o NGT.</a:t>
            </a:r>
          </a:p>
          <a:p>
            <a:r>
              <a:rPr lang="pt-BR" altLang="pt-BR" smtClean="0"/>
              <a:t>Curiosamente, a massa livre de gordura nos bebês das mães DMG foi significativamente menor em comparação com os bebês do grupo NGT.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Espaço Reservado para Conteúdo 2"/>
          <p:cNvSpPr>
            <a:spLocks noGrp="1"/>
          </p:cNvSpPr>
          <p:nvPr>
            <p:ph idx="1"/>
          </p:nvPr>
        </p:nvSpPr>
        <p:spPr/>
        <p:txBody>
          <a:bodyPr/>
          <a:lstStyle/>
          <a:p>
            <a:endParaRPr lang="pt-BR" altLang="pt-BR" smtClean="0"/>
          </a:p>
        </p:txBody>
      </p:sp>
      <p:pic>
        <p:nvPicPr>
          <p:cNvPr id="26628"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92150" y="1638300"/>
            <a:ext cx="10710863" cy="372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 name="Conector reto 4"/>
          <p:cNvCxnSpPr/>
          <p:nvPr/>
        </p:nvCxnSpPr>
        <p:spPr>
          <a:xfrm>
            <a:off x="819150" y="3471863"/>
            <a:ext cx="1123950" cy="0"/>
          </a:xfrm>
          <a:prstGeom prst="line">
            <a:avLst/>
          </a:prstGeom>
          <a:ln w="38100">
            <a:solidFill>
              <a:srgbClr val="FF0000"/>
            </a:solidFill>
          </a:ln>
        </p:spPr>
        <p:style>
          <a:lnRef idx="2">
            <a:schemeClr val="accent5"/>
          </a:lnRef>
          <a:fillRef idx="0">
            <a:schemeClr val="accent5"/>
          </a:fillRef>
          <a:effectRef idx="1">
            <a:schemeClr val="accent5"/>
          </a:effectRef>
          <a:fontRef idx="minor">
            <a:schemeClr val="tx1"/>
          </a:fontRef>
        </p:style>
      </p:cxnSp>
      <p:cxnSp>
        <p:nvCxnSpPr>
          <p:cNvPr id="6" name="Conector reto 5"/>
          <p:cNvCxnSpPr/>
          <p:nvPr/>
        </p:nvCxnSpPr>
        <p:spPr>
          <a:xfrm>
            <a:off x="819150" y="3671888"/>
            <a:ext cx="1123950" cy="0"/>
          </a:xfrm>
          <a:prstGeom prst="line">
            <a:avLst/>
          </a:prstGeom>
          <a:ln w="38100">
            <a:solidFill>
              <a:srgbClr val="FF0000"/>
            </a:solidFill>
          </a:ln>
        </p:spPr>
        <p:style>
          <a:lnRef idx="2">
            <a:schemeClr val="accent5"/>
          </a:lnRef>
          <a:fillRef idx="0">
            <a:schemeClr val="accent5"/>
          </a:fillRef>
          <a:effectRef idx="1">
            <a:schemeClr val="accent5"/>
          </a:effectRef>
          <a:fontRef idx="minor">
            <a:schemeClr val="tx1"/>
          </a:fontRef>
        </p:style>
      </p:cxnSp>
      <p:cxnSp>
        <p:nvCxnSpPr>
          <p:cNvPr id="8" name="Conector reto 7"/>
          <p:cNvCxnSpPr/>
          <p:nvPr/>
        </p:nvCxnSpPr>
        <p:spPr>
          <a:xfrm>
            <a:off x="10539413" y="3471863"/>
            <a:ext cx="585787" cy="0"/>
          </a:xfrm>
          <a:prstGeom prst="line">
            <a:avLst/>
          </a:prstGeom>
          <a:ln w="38100">
            <a:solidFill>
              <a:srgbClr val="FF0000"/>
            </a:solidFill>
          </a:ln>
        </p:spPr>
        <p:style>
          <a:lnRef idx="2">
            <a:schemeClr val="accent5"/>
          </a:lnRef>
          <a:fillRef idx="0">
            <a:schemeClr val="accent5"/>
          </a:fillRef>
          <a:effectRef idx="1">
            <a:schemeClr val="accent5"/>
          </a:effectRef>
          <a:fontRef idx="minor">
            <a:schemeClr val="tx1"/>
          </a:fontRef>
        </p:style>
      </p:cxnSp>
      <p:cxnSp>
        <p:nvCxnSpPr>
          <p:cNvPr id="12" name="Conector reto 11"/>
          <p:cNvCxnSpPr/>
          <p:nvPr/>
        </p:nvCxnSpPr>
        <p:spPr>
          <a:xfrm>
            <a:off x="10596563" y="3671888"/>
            <a:ext cx="528637" cy="0"/>
          </a:xfrm>
          <a:prstGeom prst="line">
            <a:avLst/>
          </a:prstGeom>
          <a:ln w="38100">
            <a:solidFill>
              <a:srgbClr val="FF0000"/>
            </a:solidFill>
          </a:ln>
        </p:spPr>
        <p:style>
          <a:lnRef idx="2">
            <a:schemeClr val="accent5"/>
          </a:lnRef>
          <a:fillRef idx="0">
            <a:schemeClr val="accent5"/>
          </a:fillRef>
          <a:effectRef idx="1">
            <a:schemeClr val="accent5"/>
          </a:effectRef>
          <a:fontRef idx="minor">
            <a:schemeClr val="tx1"/>
          </a:fontRef>
        </p:style>
      </p:cxnSp>
      <p:sp>
        <p:nvSpPr>
          <p:cNvPr id="13" name="Chave esquerda 12"/>
          <p:cNvSpPr/>
          <p:nvPr/>
        </p:nvSpPr>
        <p:spPr>
          <a:xfrm>
            <a:off x="755650" y="3695700"/>
            <a:ext cx="311150" cy="1144588"/>
          </a:xfrm>
          <a:prstGeom prst="leftBrace">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pt-BR"/>
          </a:p>
        </p:txBody>
      </p:sp>
      <p:sp>
        <p:nvSpPr>
          <p:cNvPr id="14" name="Chave direita 13"/>
          <p:cNvSpPr/>
          <p:nvPr/>
        </p:nvSpPr>
        <p:spPr>
          <a:xfrm>
            <a:off x="11244263" y="3671888"/>
            <a:ext cx="128587" cy="995362"/>
          </a:xfrm>
          <a:prstGeom prst="rightBrace">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pt-B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ítulo 1"/>
          <p:cNvSpPr>
            <a:spLocks noGrp="1"/>
          </p:cNvSpPr>
          <p:nvPr>
            <p:ph type="title"/>
          </p:nvPr>
        </p:nvSpPr>
        <p:spPr/>
        <p:txBody>
          <a:bodyPr/>
          <a:lstStyle/>
          <a:p>
            <a:r>
              <a:rPr lang="pt-BR" altLang="pt-BR" sz="3600" smtClean="0"/>
              <a:t>Análise da composição corporal em RNs filhos e não filhos de mães com DMG</a:t>
            </a:r>
          </a:p>
        </p:txBody>
      </p:sp>
      <p:sp>
        <p:nvSpPr>
          <p:cNvPr id="27651" name="Espaço Reservado para Conteúdo 2"/>
          <p:cNvSpPr>
            <a:spLocks noGrp="1"/>
          </p:cNvSpPr>
          <p:nvPr>
            <p:ph idx="1"/>
          </p:nvPr>
        </p:nvSpPr>
        <p:spPr/>
        <p:txBody>
          <a:bodyPr/>
          <a:lstStyle/>
          <a:p>
            <a:r>
              <a:rPr lang="pt-BR" altLang="pt-BR" smtClean="0"/>
              <a:t>Resultados semelhantes foram obtidos quando os autores realizaram  outra análise independente de apenas neonatos GIG (18) (</a:t>
            </a:r>
            <a:r>
              <a:rPr lang="pt-BR" altLang="pt-BR" smtClean="0">
                <a:solidFill>
                  <a:srgbClr val="0000FF"/>
                </a:solidFill>
              </a:rPr>
              <a:t>Tabela 3</a:t>
            </a:r>
            <a:r>
              <a:rPr lang="pt-BR" altLang="pt-BR" smtClean="0"/>
              <a:t>). </a:t>
            </a:r>
          </a:p>
          <a:p>
            <a:r>
              <a:rPr lang="pt-BR" altLang="pt-BR" smtClean="0"/>
              <a:t>Com base nesses resultados, conclui-se que </a:t>
            </a:r>
            <a:r>
              <a:rPr lang="pt-BR" altLang="pt-BR" b="1" smtClean="0"/>
              <a:t>o peso ao nascer isolado pode não ser uma medida suficientemente sensível para reconhecer diferenças sutis no crescimento dos bebês das mães com DMG.</a:t>
            </a:r>
          </a:p>
          <a:p>
            <a:endParaRPr lang="pt-BR" altLang="pt-BR" b="1" smtClean="0"/>
          </a:p>
        </p:txBody>
      </p:sp>
      <p:pic>
        <p:nvPicPr>
          <p:cNvPr id="27652"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81013" y="3903663"/>
            <a:ext cx="11229975" cy="2557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have esquerda 4"/>
          <p:cNvSpPr/>
          <p:nvPr/>
        </p:nvSpPr>
        <p:spPr>
          <a:xfrm>
            <a:off x="354013" y="5386388"/>
            <a:ext cx="254000" cy="649287"/>
          </a:xfrm>
          <a:prstGeom prst="leftBrace">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pt-BR"/>
          </a:p>
        </p:txBody>
      </p:sp>
      <p:sp>
        <p:nvSpPr>
          <p:cNvPr id="6" name="Chave direita 5"/>
          <p:cNvSpPr/>
          <p:nvPr/>
        </p:nvSpPr>
        <p:spPr>
          <a:xfrm>
            <a:off x="11710988" y="5481638"/>
            <a:ext cx="127000" cy="554037"/>
          </a:xfrm>
          <a:prstGeom prst="rightBrace">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pt-B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ítulo 1"/>
          <p:cNvSpPr>
            <a:spLocks noGrp="1"/>
          </p:cNvSpPr>
          <p:nvPr>
            <p:ph type="title"/>
          </p:nvPr>
        </p:nvSpPr>
        <p:spPr/>
        <p:txBody>
          <a:bodyPr/>
          <a:lstStyle/>
          <a:p>
            <a:r>
              <a:rPr lang="pt-BR" altLang="pt-BR" sz="3600" smtClean="0"/>
              <a:t>Fatores metabólicos relacionados à macrossomia em RNs de mães com DMG</a:t>
            </a:r>
          </a:p>
        </p:txBody>
      </p:sp>
      <p:sp>
        <p:nvSpPr>
          <p:cNvPr id="28675" name="Espaço Reservado para Conteúdo 2"/>
          <p:cNvSpPr>
            <a:spLocks noGrp="1"/>
          </p:cNvSpPr>
          <p:nvPr>
            <p:ph idx="1"/>
          </p:nvPr>
        </p:nvSpPr>
        <p:spPr>
          <a:xfrm>
            <a:off x="1066800" y="2103438"/>
            <a:ext cx="10058400" cy="4297362"/>
          </a:xfrm>
        </p:spPr>
        <p:txBody>
          <a:bodyPr/>
          <a:lstStyle/>
          <a:p>
            <a:r>
              <a:rPr lang="pt-BR" altLang="pt-BR" smtClean="0"/>
              <a:t>Macrossomia fetal tem sido utilizada como desfecho primário no manejo de mulheres com DMG. </a:t>
            </a:r>
          </a:p>
          <a:p>
            <a:r>
              <a:rPr lang="pt-BR" altLang="pt-BR" smtClean="0"/>
              <a:t>Os modos de tratamento primário de mulheres com DMG têm sido destinadas a otimizar o controle glicêmico. Embora existam proponentes para a importância de medidas individuais de jejum (19), em comparação com o controle glicêmico pós-prandial (20), a ênfase principal foi colocada no controle global geral da glicose (21).</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ítulo 1"/>
          <p:cNvSpPr>
            <a:spLocks noGrp="1"/>
          </p:cNvSpPr>
          <p:nvPr>
            <p:ph type="title"/>
          </p:nvPr>
        </p:nvSpPr>
        <p:spPr/>
        <p:txBody>
          <a:bodyPr/>
          <a:lstStyle/>
          <a:p>
            <a:r>
              <a:rPr lang="pt-BR" altLang="pt-BR" sz="3600" smtClean="0"/>
              <a:t>Fatores metabólicos relacionados à macrossomia em RNs de mães com DMG</a:t>
            </a:r>
          </a:p>
        </p:txBody>
      </p:sp>
      <p:sp>
        <p:nvSpPr>
          <p:cNvPr id="29699" name="Espaço Reservado para Conteúdo 2"/>
          <p:cNvSpPr>
            <a:spLocks noGrp="1"/>
          </p:cNvSpPr>
          <p:nvPr>
            <p:ph idx="1"/>
          </p:nvPr>
        </p:nvSpPr>
        <p:spPr>
          <a:xfrm>
            <a:off x="1066800" y="2103438"/>
            <a:ext cx="10058400" cy="4297362"/>
          </a:xfrm>
        </p:spPr>
        <p:txBody>
          <a:bodyPr/>
          <a:lstStyle/>
          <a:p>
            <a:r>
              <a:rPr lang="pt-BR" altLang="pt-BR" smtClean="0"/>
              <a:t>O controle da glicose circulante utilizou medidas como dieta, exercício e tratamento farmacológico, incluindo insulina e/ou hipoglicemiantes orais. Além disso, o ultrassom tem sido usado como uma ferramenta para direcionar terapia de mulheres com DMG. </a:t>
            </a:r>
          </a:p>
          <a:p>
            <a:endParaRPr lang="pt-BR" altLang="pt-BR" smtClean="0"/>
          </a:p>
          <a:p>
            <a:r>
              <a:rPr lang="pt-BR" altLang="pt-BR" smtClean="0"/>
              <a:t>Usando o aumento da circunferência abdominal no final do segundo/início do terceiro trimestre como uma medida específica da macrossomia, pode-se evitar a terapia farmacológica nas mulheres que apresentam evidências de crescimento fetal normal e instituir insulinoterapia para aquelas mulheres com DMG cujos fetos tenham evidência ultrassonográfica de circunferência abdominal aumentada, independentemente da concentração materna de glicose (22).</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ítulo 1"/>
          <p:cNvSpPr>
            <a:spLocks noGrp="1"/>
          </p:cNvSpPr>
          <p:nvPr>
            <p:ph type="title"/>
          </p:nvPr>
        </p:nvSpPr>
        <p:spPr/>
        <p:txBody>
          <a:bodyPr/>
          <a:lstStyle/>
          <a:p>
            <a:r>
              <a:rPr lang="pt-BR" altLang="pt-BR" sz="3600" smtClean="0"/>
              <a:t>Fatores metabólicos relacionados à macrossomia em RNs de mães com DMG</a:t>
            </a:r>
          </a:p>
        </p:txBody>
      </p:sp>
      <p:sp>
        <p:nvSpPr>
          <p:cNvPr id="30723" name="Espaço Reservado para Conteúdo 2"/>
          <p:cNvSpPr>
            <a:spLocks noGrp="1"/>
          </p:cNvSpPr>
          <p:nvPr>
            <p:ph idx="1"/>
          </p:nvPr>
        </p:nvSpPr>
        <p:spPr/>
        <p:txBody>
          <a:bodyPr/>
          <a:lstStyle/>
          <a:p>
            <a:r>
              <a:rPr lang="pt-BR" altLang="pt-BR" smtClean="0"/>
              <a:t>O uso de amniocentese para medir a insulina do líquido amniótico no terceiro trimestre também tem sido usada para guiar a terapia (23). </a:t>
            </a:r>
          </a:p>
          <a:p>
            <a:endParaRPr lang="pt-BR" altLang="pt-BR" smtClean="0"/>
          </a:p>
          <a:p>
            <a:r>
              <a:rPr lang="pt-BR" altLang="pt-BR" smtClean="0"/>
              <a:t>Além do controle glicêmico no manejo do DMG, Freinkel (24) levantou a questão em sua Palestra </a:t>
            </a:r>
            <a:r>
              <a:rPr lang="pt-BR" altLang="pt-BR" i="1" smtClean="0"/>
              <a:t>Banting Lecture</a:t>
            </a:r>
            <a:r>
              <a:rPr lang="pt-BR" altLang="pt-BR" smtClean="0"/>
              <a:t> sobre a importância de outros nutrientes além da glicose que está relacionada com a macrossomia fetal, isto é, teratogênese mediada por combustível.</a:t>
            </a:r>
          </a:p>
          <a:p>
            <a:endParaRPr lang="pt-BR" altLang="pt-BR" smtClean="0"/>
          </a:p>
          <a:p>
            <a:r>
              <a:rPr lang="pt-BR" altLang="pt-BR" smtClean="0"/>
              <a:t>Como exemplo, Knoop et al. (25) demonstraram a importância das concentrações lipídicas maternas circulantes em relação ao crescimento fetal.</a:t>
            </a:r>
          </a:p>
          <a:p>
            <a:endParaRPr lang="pt-BR" altLang="pt-BR"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ítulo 1"/>
          <p:cNvSpPr>
            <a:spLocks noGrp="1"/>
          </p:cNvSpPr>
          <p:nvPr>
            <p:ph type="title"/>
          </p:nvPr>
        </p:nvSpPr>
        <p:spPr/>
        <p:txBody>
          <a:bodyPr/>
          <a:lstStyle/>
          <a:p>
            <a:r>
              <a:rPr lang="pt-BR" altLang="pt-BR" sz="3600" smtClean="0"/>
              <a:t>Obesidade materna e macrossomia fetal em RNs de mãe com DMG</a:t>
            </a:r>
          </a:p>
        </p:txBody>
      </p:sp>
      <p:sp>
        <p:nvSpPr>
          <p:cNvPr id="31747" name="Espaço Reservado para Conteúdo 2"/>
          <p:cNvSpPr>
            <a:spLocks noGrp="1"/>
          </p:cNvSpPr>
          <p:nvPr>
            <p:ph idx="1"/>
          </p:nvPr>
        </p:nvSpPr>
        <p:spPr/>
        <p:txBody>
          <a:bodyPr/>
          <a:lstStyle/>
          <a:p>
            <a:r>
              <a:rPr lang="pt-BR" altLang="pt-BR" smtClean="0"/>
              <a:t>Como observado anteriormente, houve um aumento significativo na prevalência de obesidade em mulheres em idade reprodutiva. </a:t>
            </a:r>
          </a:p>
          <a:p>
            <a:r>
              <a:rPr lang="pt-BR" altLang="pt-BR" smtClean="0"/>
              <a:t>Porque muitas mulheres diagnosticadas com DMG nos EUA e na Europa estão com sobrepeso ou obesidade, estudos recentes avaliaram o impacto da obesidade materna no crescimento fetal em mulheres com o DMG. </a:t>
            </a:r>
          </a:p>
          <a:p>
            <a:r>
              <a:rPr lang="pt-BR" altLang="pt-BR" smtClean="0"/>
              <a:t>Em 2003, Schaeffer-Graf et al. (26) relataram preditores independentes de macrossomia fetal tanto no útero (circunferência abdominal ultrassônica 90%) quanto no parto (peso ao nascer 90% com base no padrão da população alemã local). </a:t>
            </a:r>
          </a:p>
          <a:p>
            <a:r>
              <a:rPr lang="pt-BR" altLang="pt-BR" smtClean="0"/>
              <a:t>Os preditores independentes que foram examinados foram: idade materna, paridade, história de pré-natal dos GIG, mãe diabética, IMC pré-gestacional, ganho de peso durante o índice gestacional, tabagismo, hipertensão, valores de glicose do teste diagnóstico oral de tolerância à glicose, A1C, perfis diários de glicose e uso de insulina.</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rmAutofit fontScale="90000"/>
          </a:bodyPr>
          <a:lstStyle/>
          <a:p>
            <a:pPr fontAlgn="auto">
              <a:spcAft>
                <a:spcPts val="0"/>
              </a:spcAft>
              <a:defRPr/>
            </a:pPr>
            <a:r>
              <a:rPr lang="pt-BR">
                <a:solidFill>
                  <a:schemeClr val="tx1">
                    <a:lumMod val="85000"/>
                    <a:lumOff val="15000"/>
                  </a:schemeClr>
                </a:solidFill>
              </a:rPr>
              <a:t>Obesidade materna e </a:t>
            </a:r>
            <a:r>
              <a:rPr lang="pt-BR" err="1">
                <a:solidFill>
                  <a:schemeClr val="tx1">
                    <a:lumMod val="85000"/>
                    <a:lumOff val="15000"/>
                  </a:schemeClr>
                </a:solidFill>
              </a:rPr>
              <a:t>macrossomia</a:t>
            </a:r>
            <a:r>
              <a:rPr lang="pt-BR">
                <a:solidFill>
                  <a:schemeClr val="tx1">
                    <a:lumMod val="85000"/>
                    <a:lumOff val="15000"/>
                  </a:schemeClr>
                </a:solidFill>
              </a:rPr>
              <a:t> fetal em </a:t>
            </a:r>
            <a:r>
              <a:rPr lang="pt-BR" err="1">
                <a:solidFill>
                  <a:schemeClr val="tx1">
                    <a:lumMod val="85000"/>
                    <a:lumOff val="15000"/>
                  </a:schemeClr>
                </a:solidFill>
              </a:rPr>
              <a:t>RNs</a:t>
            </a:r>
            <a:r>
              <a:rPr lang="pt-BR">
                <a:solidFill>
                  <a:schemeClr val="tx1">
                    <a:lumMod val="85000"/>
                    <a:lumOff val="15000"/>
                  </a:schemeClr>
                </a:solidFill>
              </a:rPr>
              <a:t> de mãe com DMG</a:t>
            </a:r>
          </a:p>
        </p:txBody>
      </p:sp>
      <p:sp>
        <p:nvSpPr>
          <p:cNvPr id="3" name="Espaço Reservado para Conteúdo 2"/>
          <p:cNvSpPr>
            <a:spLocks noGrp="1" noRot="1" noChangeAspect="1" noMove="1" noResize="1" noEditPoints="1" noAdjustHandles="1" noChangeArrowheads="1" noChangeShapeType="1" noTextEdit="1"/>
          </p:cNvSpPr>
          <p:nvPr>
            <p:ph idx="1"/>
          </p:nvPr>
        </p:nvSpPr>
        <p:spPr>
          <a:xfrm>
            <a:off x="1066800" y="2103120"/>
            <a:ext cx="10058400" cy="3931920"/>
          </a:xfrm>
          <a:blipFill rotWithShape="0">
            <a:blip r:embed="rId2"/>
            <a:stretch>
              <a:fillRect l="-424" t="-775"/>
            </a:stretch>
          </a:blipFill>
        </p:spPr>
        <p:txBody>
          <a:bodyPr/>
          <a:lstStyle/>
          <a:p>
            <a:r>
              <a:rPr lang="pt-BR">
                <a:noFill/>
              </a:rPr>
              <a:t>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rmAutofit fontScale="90000"/>
          </a:bodyPr>
          <a:lstStyle/>
          <a:p>
            <a:pPr fontAlgn="auto">
              <a:spcAft>
                <a:spcPts val="0"/>
              </a:spcAft>
              <a:defRPr/>
            </a:pPr>
            <a:r>
              <a:rPr lang="pt-BR">
                <a:solidFill>
                  <a:schemeClr val="tx1">
                    <a:lumMod val="85000"/>
                    <a:lumOff val="15000"/>
                  </a:schemeClr>
                </a:solidFill>
              </a:rPr>
              <a:t>Obesidade materna e </a:t>
            </a:r>
            <a:r>
              <a:rPr lang="pt-BR" err="1">
                <a:solidFill>
                  <a:schemeClr val="tx1">
                    <a:lumMod val="85000"/>
                    <a:lumOff val="15000"/>
                  </a:schemeClr>
                </a:solidFill>
              </a:rPr>
              <a:t>macrossomia</a:t>
            </a:r>
            <a:r>
              <a:rPr lang="pt-BR">
                <a:solidFill>
                  <a:schemeClr val="tx1">
                    <a:lumMod val="85000"/>
                    <a:lumOff val="15000"/>
                  </a:schemeClr>
                </a:solidFill>
              </a:rPr>
              <a:t> fetal em </a:t>
            </a:r>
            <a:r>
              <a:rPr lang="pt-BR" err="1">
                <a:solidFill>
                  <a:schemeClr val="tx1">
                    <a:lumMod val="85000"/>
                    <a:lumOff val="15000"/>
                  </a:schemeClr>
                </a:solidFill>
              </a:rPr>
              <a:t>RNs</a:t>
            </a:r>
            <a:r>
              <a:rPr lang="pt-BR">
                <a:solidFill>
                  <a:schemeClr val="tx1">
                    <a:lumMod val="85000"/>
                    <a:lumOff val="15000"/>
                  </a:schemeClr>
                </a:solidFill>
              </a:rPr>
              <a:t> de mãe com DMG</a:t>
            </a:r>
          </a:p>
        </p:txBody>
      </p:sp>
      <p:sp>
        <p:nvSpPr>
          <p:cNvPr id="33795" name="Espaço Reservado para Conteúdo 2"/>
          <p:cNvSpPr>
            <a:spLocks noGrp="1"/>
          </p:cNvSpPr>
          <p:nvPr>
            <p:ph idx="1"/>
          </p:nvPr>
        </p:nvSpPr>
        <p:spPr/>
        <p:txBody>
          <a:bodyPr/>
          <a:lstStyle/>
          <a:p>
            <a:r>
              <a:rPr lang="pt-BR" altLang="pt-BR" smtClean="0"/>
              <a:t>Nos EUA, Langer et al. (27) relataram achados semelhantes. Em </a:t>
            </a:r>
            <a:r>
              <a:rPr lang="pt-BR" altLang="pt-BR" b="1" smtClean="0"/>
              <a:t>mulheres obesas com DMG cuja glicose era bem controlada apenas na dieta, a odds ratio (OR) para macrossomia fetal, definido como peso ao nascer 4.000 g, foi significativamente aumentada (OR 2.12) em comparação com indivíduos com DMG bem controlados (apenas dieta), cujo IMC estava entre 18.5 e 24.9 kg / m2</a:t>
            </a:r>
            <a:r>
              <a:rPr lang="pt-BR" altLang="pt-BR" smtClean="0"/>
              <a:t>. </a:t>
            </a:r>
          </a:p>
          <a:p>
            <a:r>
              <a:rPr lang="pt-BR" altLang="pt-BR" smtClean="0"/>
              <a:t>Resultados semelhantes, relacionados ao risco de macrossomia fetal no DMG obeso, foram relatados em mães com DMG que foram mal controladas na dieta ou insulina.</a:t>
            </a:r>
          </a:p>
          <a:p>
            <a:r>
              <a:rPr lang="pt-BR" altLang="pt-BR" smtClean="0"/>
              <a:t>Apenas nas mães com DMG cuja glicose foi bem controlada com insulina, não houve aumento significativo do risco de macrossomia, independentemente do IMC pré-gravídico das mulheres.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rmAutofit fontScale="90000"/>
          </a:bodyPr>
          <a:lstStyle/>
          <a:p>
            <a:pPr fontAlgn="auto">
              <a:spcAft>
                <a:spcPts val="0"/>
              </a:spcAft>
              <a:defRPr/>
            </a:pPr>
            <a:r>
              <a:rPr lang="pt-BR">
                <a:solidFill>
                  <a:schemeClr val="tx1">
                    <a:lumMod val="85000"/>
                    <a:lumOff val="15000"/>
                  </a:schemeClr>
                </a:solidFill>
              </a:rPr>
              <a:t>Obesidade materna e </a:t>
            </a:r>
            <a:r>
              <a:rPr lang="pt-BR" err="1">
                <a:solidFill>
                  <a:schemeClr val="tx1">
                    <a:lumMod val="85000"/>
                    <a:lumOff val="15000"/>
                  </a:schemeClr>
                </a:solidFill>
              </a:rPr>
              <a:t>macrossomia</a:t>
            </a:r>
            <a:r>
              <a:rPr lang="pt-BR">
                <a:solidFill>
                  <a:schemeClr val="tx1">
                    <a:lumMod val="85000"/>
                    <a:lumOff val="15000"/>
                  </a:schemeClr>
                </a:solidFill>
              </a:rPr>
              <a:t> fetal em </a:t>
            </a:r>
            <a:r>
              <a:rPr lang="pt-BR" err="1">
                <a:solidFill>
                  <a:schemeClr val="tx1">
                    <a:lumMod val="85000"/>
                    <a:lumOff val="15000"/>
                  </a:schemeClr>
                </a:solidFill>
              </a:rPr>
              <a:t>RNs</a:t>
            </a:r>
            <a:r>
              <a:rPr lang="pt-BR">
                <a:solidFill>
                  <a:schemeClr val="tx1">
                    <a:lumMod val="85000"/>
                    <a:lumOff val="15000"/>
                  </a:schemeClr>
                </a:solidFill>
              </a:rPr>
              <a:t> de mãe com DMG</a:t>
            </a:r>
          </a:p>
        </p:txBody>
      </p:sp>
      <p:sp>
        <p:nvSpPr>
          <p:cNvPr id="34819" name="Espaço Reservado para Conteúdo 2"/>
          <p:cNvSpPr>
            <a:spLocks noGrp="1"/>
          </p:cNvSpPr>
          <p:nvPr>
            <p:ph idx="1"/>
          </p:nvPr>
        </p:nvSpPr>
        <p:spPr/>
        <p:txBody>
          <a:bodyPr/>
          <a:lstStyle/>
          <a:p>
            <a:r>
              <a:rPr lang="pt-BR" altLang="pt-BR" smtClean="0"/>
              <a:t>Os autores especulam que </a:t>
            </a:r>
            <a:r>
              <a:rPr lang="pt-BR" altLang="pt-BR" b="1" smtClean="0"/>
              <a:t>pode haver efeitos independentes da insulina além do controle da glicose que afeta o crescimento fetal, exemplo, o efeito da insulina no metabolismo lipídico materno.</a:t>
            </a:r>
          </a:p>
          <a:p>
            <a:r>
              <a:rPr lang="pt-BR" altLang="pt-BR" smtClean="0"/>
              <a:t>Além disso, os critérios para o manejo ideal da glicose variam consideravelmente entre os praticantes, bem como na utilização de insulina e agentes orais no tratamento do DMG. Isso pode explicar, até certo ponto, a variação no resultado da literatura.</a:t>
            </a:r>
          </a:p>
          <a:p>
            <a:r>
              <a:rPr lang="pt-BR" altLang="pt-BR" smtClean="0"/>
              <a:t>Em um esforço para entender melhor o potencial efeito independente da obesidade materna sobre o crescimento de mães com NGT e DMG, os autores realizaram  uma análise de regressão logística passo a passo sobre os 220 bebês de mães NGT e 195 bebês nascidos a termo de mães GDM descritos anteriormente na </a:t>
            </a:r>
            <a:r>
              <a:rPr lang="pt-BR" altLang="pt-BR" smtClean="0">
                <a:solidFill>
                  <a:srgbClr val="0000FF"/>
                </a:solidFill>
              </a:rPr>
              <a:t>Tabela 1</a:t>
            </a:r>
            <a:r>
              <a:rPr lang="pt-BR" altLang="pt-BR" smtClean="0"/>
              <a:t>.</a:t>
            </a:r>
          </a:p>
          <a:p>
            <a:endParaRPr lang="pt-BR" altLang="pt-BR" smtClean="0"/>
          </a:p>
          <a:p>
            <a:endParaRPr lang="pt-BR" altLang="pt-BR"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rmAutofit fontScale="90000"/>
          </a:bodyPr>
          <a:lstStyle/>
          <a:p>
            <a:pPr fontAlgn="auto">
              <a:spcAft>
                <a:spcPts val="0"/>
              </a:spcAft>
              <a:defRPr/>
            </a:pPr>
            <a:r>
              <a:rPr lang="pt-BR">
                <a:solidFill>
                  <a:schemeClr val="tx1">
                    <a:lumMod val="85000"/>
                    <a:lumOff val="15000"/>
                  </a:schemeClr>
                </a:solidFill>
              </a:rPr>
              <a:t>Obesidade materna e </a:t>
            </a:r>
            <a:r>
              <a:rPr lang="pt-BR" err="1">
                <a:solidFill>
                  <a:schemeClr val="tx1">
                    <a:lumMod val="85000"/>
                    <a:lumOff val="15000"/>
                  </a:schemeClr>
                </a:solidFill>
              </a:rPr>
              <a:t>macrossomia</a:t>
            </a:r>
            <a:r>
              <a:rPr lang="pt-BR">
                <a:solidFill>
                  <a:schemeClr val="tx1">
                    <a:lumMod val="85000"/>
                    <a:lumOff val="15000"/>
                  </a:schemeClr>
                </a:solidFill>
              </a:rPr>
              <a:t> fetal em </a:t>
            </a:r>
            <a:r>
              <a:rPr lang="pt-BR" err="1">
                <a:solidFill>
                  <a:schemeClr val="tx1">
                    <a:lumMod val="85000"/>
                    <a:lumOff val="15000"/>
                  </a:schemeClr>
                </a:solidFill>
              </a:rPr>
              <a:t>RNs</a:t>
            </a:r>
            <a:r>
              <a:rPr lang="pt-BR">
                <a:solidFill>
                  <a:schemeClr val="tx1">
                    <a:lumMod val="85000"/>
                    <a:lumOff val="15000"/>
                  </a:schemeClr>
                </a:solidFill>
              </a:rPr>
              <a:t> de mãe com DMG</a:t>
            </a:r>
          </a:p>
        </p:txBody>
      </p:sp>
      <p:sp>
        <p:nvSpPr>
          <p:cNvPr id="35843" name="Espaço Reservado para Conteúdo 2"/>
          <p:cNvSpPr>
            <a:spLocks noGrp="1"/>
          </p:cNvSpPr>
          <p:nvPr>
            <p:ph idx="1"/>
          </p:nvPr>
        </p:nvSpPr>
        <p:spPr/>
        <p:txBody>
          <a:bodyPr/>
          <a:lstStyle/>
          <a:p>
            <a:r>
              <a:rPr lang="pt-BR" altLang="pt-BR" smtClean="0"/>
              <a:t>Os resultados são apresentados na </a:t>
            </a:r>
            <a:r>
              <a:rPr lang="pt-BR" altLang="pt-BR" smtClean="0">
                <a:solidFill>
                  <a:srgbClr val="0000FF"/>
                </a:solidFill>
              </a:rPr>
              <a:t>Tabela 4</a:t>
            </a:r>
            <a:r>
              <a:rPr lang="pt-BR" altLang="pt-BR" smtClean="0"/>
              <a:t> (28). </a:t>
            </a:r>
          </a:p>
          <a:p>
            <a:r>
              <a:rPr lang="pt-BR" altLang="pt-BR" smtClean="0"/>
              <a:t>Não surpreendentemente, a idade gestacional a termo foi a variável independente com a correlação mais forte com peso ao nascer e massa corporal magra. </a:t>
            </a:r>
          </a:p>
          <a:p>
            <a:r>
              <a:rPr lang="pt-BR" altLang="pt-BR" smtClean="0"/>
              <a:t>O tabagismo materno teve uma correlação negativa tanto com o peso ao nascer quanto com a massa corporal magra, e o peso paterno teve uma correlação fraca com apenas a massa corporal magra. </a:t>
            </a:r>
          </a:p>
          <a:p>
            <a:r>
              <a:rPr lang="pt-BR" altLang="pt-BR" smtClean="0"/>
              <a:t>Em contraste, o </a:t>
            </a:r>
            <a:r>
              <a:rPr lang="pt-BR" altLang="pt-BR" b="1" smtClean="0"/>
              <a:t>IMC materno pré-gravídico teve a correlação mais forte com a massa gorda e percentual de gordura corporal, explicando 7% da variação tanto na massa gorda quanto na porcentagem de gordura corporal.</a:t>
            </a:r>
            <a:r>
              <a:rPr lang="pt-BR" altLang="pt-BR" smtClean="0"/>
              <a:t> Apesar de 50% dos indivíduos apresentarem DMG, apenas 2% da variância da massa gorda nessa população foi explicada por uma mãe portadora de DMG.</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8"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23975" y="495300"/>
            <a:ext cx="9544050" cy="593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ítulo 1"/>
          <p:cNvSpPr>
            <a:spLocks noGrp="1"/>
          </p:cNvSpPr>
          <p:nvPr>
            <p:ph type="title"/>
          </p:nvPr>
        </p:nvSpPr>
        <p:spPr>
          <a:xfrm>
            <a:off x="1085850" y="185738"/>
            <a:ext cx="10058400" cy="1371600"/>
          </a:xfrm>
        </p:spPr>
        <p:txBody>
          <a:bodyPr/>
          <a:lstStyle/>
          <a:p>
            <a:pPr algn="ctr"/>
            <a:r>
              <a:rPr lang="pt-BR" altLang="pt-BR" b="1" smtClean="0">
                <a:solidFill>
                  <a:srgbClr val="0000FF"/>
                </a:solidFill>
              </a:rPr>
              <a:t>Conclusão</a:t>
            </a:r>
          </a:p>
        </p:txBody>
      </p:sp>
      <p:sp>
        <p:nvSpPr>
          <p:cNvPr id="3" name="Espaço Reservado para Conteúdo 2"/>
          <p:cNvSpPr>
            <a:spLocks noGrp="1"/>
          </p:cNvSpPr>
          <p:nvPr>
            <p:ph idx="1"/>
          </p:nvPr>
        </p:nvSpPr>
        <p:spPr>
          <a:xfrm>
            <a:off x="381000" y="1646238"/>
            <a:ext cx="11341100" cy="4756150"/>
          </a:xfrm>
          <a:ln w="38100">
            <a:solidFill>
              <a:srgbClr val="FF3399"/>
            </a:solidFill>
            <a:miter lim="800000"/>
            <a:headEnd/>
            <a:tailEnd/>
          </a:ln>
        </p:spPr>
        <p:txBody>
          <a:bodyPr/>
          <a:lstStyle/>
          <a:p>
            <a:pPr>
              <a:lnSpc>
                <a:spcPct val="90000"/>
              </a:lnSpc>
            </a:pPr>
            <a:r>
              <a:rPr lang="pt-BR" altLang="pt-BR" smtClean="0"/>
              <a:t>Em resumo, o bebê de uma mãe com DMG pode ter um fenótipo variável baseado na interação de genes e no ambiente intraútero. </a:t>
            </a:r>
          </a:p>
          <a:p>
            <a:pPr>
              <a:lnSpc>
                <a:spcPct val="90000"/>
              </a:lnSpc>
            </a:pPr>
            <a:r>
              <a:rPr lang="pt-BR" altLang="pt-BR" smtClean="0"/>
              <a:t>Além disso, o feto microssômico que se apresenta como a criança de uma mãe com DMG pode ter a possibilidade, ainda que pequena, de outras disfunções genéticas ou metabólicas mimetizando DMG.</a:t>
            </a:r>
          </a:p>
          <a:p>
            <a:pPr>
              <a:lnSpc>
                <a:spcPct val="90000"/>
              </a:lnSpc>
            </a:pPr>
            <a:r>
              <a:rPr lang="pt-BR" altLang="pt-BR" smtClean="0"/>
              <a:t>O peso ao nascer isolado pode não ser uma medida suficientemente sensível do crescimento fetal para avaliar os efeitos do DMG na prole em desenvolvimento. </a:t>
            </a:r>
          </a:p>
          <a:p>
            <a:pPr>
              <a:lnSpc>
                <a:spcPct val="90000"/>
              </a:lnSpc>
            </a:pPr>
            <a:r>
              <a:rPr lang="pt-BR" altLang="pt-BR" smtClean="0"/>
              <a:t>Deve-se considerar a estimativa da adiposidade fetal, incluindo medidas simples como o Índice Ponderal (peso / comprimento³). </a:t>
            </a:r>
          </a:p>
          <a:p>
            <a:pPr>
              <a:lnSpc>
                <a:spcPct val="90000"/>
              </a:lnSpc>
            </a:pPr>
            <a:r>
              <a:rPr lang="pt-BR" altLang="pt-BR" smtClean="0"/>
              <a:t>Por último, dado o aumento da prevalência de sobrepeso e obesidade na população e o efeito independente da obesidade pré-gestacional materna sobre o crescimento fetal / adiposidade, </a:t>
            </a:r>
            <a:r>
              <a:rPr lang="pt-BR" altLang="pt-BR" b="1" smtClean="0"/>
              <a:t>a obesidade materna precisa ser abordada e os efeitos a curto e longo prazo da macrossomia fetal em mulheres com DMG devem ser prevenidas.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ítulo 1"/>
          <p:cNvSpPr>
            <a:spLocks noGrp="1"/>
          </p:cNvSpPr>
          <p:nvPr>
            <p:ph type="title"/>
          </p:nvPr>
        </p:nvSpPr>
        <p:spPr/>
        <p:txBody>
          <a:bodyPr/>
          <a:lstStyle/>
          <a:p>
            <a:r>
              <a:rPr lang="pt-BR" altLang="pt-BR" smtClean="0"/>
              <a:t>Referências</a:t>
            </a:r>
          </a:p>
        </p:txBody>
      </p:sp>
      <p:sp>
        <p:nvSpPr>
          <p:cNvPr id="3" name="Espaço Reservado para Conteúdo 2"/>
          <p:cNvSpPr>
            <a:spLocks noGrp="1"/>
          </p:cNvSpPr>
          <p:nvPr>
            <p:ph idx="1"/>
          </p:nvPr>
        </p:nvSpPr>
        <p:spPr>
          <a:xfrm>
            <a:off x="1066800" y="1774825"/>
            <a:ext cx="10058400" cy="4297363"/>
          </a:xfrm>
        </p:spPr>
        <p:txBody>
          <a:bodyPr rtlCol="0">
            <a:normAutofit fontScale="92500" lnSpcReduction="10000"/>
          </a:bodyPr>
          <a:lstStyle/>
          <a:p>
            <a:pPr marL="182880" indent="-182880" fontAlgn="auto">
              <a:spcAft>
                <a:spcPts val="0"/>
              </a:spcAft>
              <a:buClr>
                <a:schemeClr val="tx1">
                  <a:lumMod val="85000"/>
                  <a:lumOff val="15000"/>
                </a:schemeClr>
              </a:buClr>
              <a:defRPr/>
            </a:pPr>
            <a:r>
              <a:rPr lang="pt-BR" dirty="0"/>
              <a:t>1. </a:t>
            </a:r>
            <a:r>
              <a:rPr lang="pt-BR" dirty="0" err="1"/>
              <a:t>Dorland’s</a:t>
            </a:r>
            <a:r>
              <a:rPr lang="pt-BR" dirty="0"/>
              <a:t> </a:t>
            </a:r>
            <a:r>
              <a:rPr lang="pt-BR" dirty="0" err="1"/>
              <a:t>Illustrated</a:t>
            </a:r>
            <a:r>
              <a:rPr lang="pt-BR" dirty="0"/>
              <a:t> Medical </a:t>
            </a:r>
            <a:r>
              <a:rPr lang="pt-BR" dirty="0" err="1"/>
              <a:t>Dictionary</a:t>
            </a:r>
            <a:r>
              <a:rPr lang="pt-BR" dirty="0"/>
              <a:t>. 24th ed. Philadelphia, </a:t>
            </a:r>
            <a:r>
              <a:rPr lang="pt-BR" dirty="0" err="1"/>
              <a:t>Saunders</a:t>
            </a:r>
            <a:r>
              <a:rPr lang="pt-BR" dirty="0"/>
              <a:t>, 1965</a:t>
            </a:r>
          </a:p>
          <a:p>
            <a:pPr marL="182880" indent="-182880" fontAlgn="auto">
              <a:spcAft>
                <a:spcPts val="0"/>
              </a:spcAft>
              <a:buClr>
                <a:schemeClr val="tx1">
                  <a:lumMod val="85000"/>
                  <a:lumOff val="15000"/>
                </a:schemeClr>
              </a:buClr>
              <a:defRPr/>
            </a:pPr>
            <a:r>
              <a:rPr lang="pt-BR" dirty="0"/>
              <a:t>2. Pedersen J: The </a:t>
            </a:r>
            <a:r>
              <a:rPr lang="pt-BR" dirty="0" err="1"/>
              <a:t>foetus</a:t>
            </a:r>
            <a:r>
              <a:rPr lang="pt-BR" dirty="0"/>
              <a:t> </a:t>
            </a:r>
            <a:r>
              <a:rPr lang="pt-BR" dirty="0" err="1"/>
              <a:t>and</a:t>
            </a:r>
            <a:r>
              <a:rPr lang="pt-BR" dirty="0"/>
              <a:t> </a:t>
            </a:r>
            <a:r>
              <a:rPr lang="pt-BR" dirty="0" err="1"/>
              <a:t>newborn</a:t>
            </a:r>
            <a:r>
              <a:rPr lang="pt-BR" dirty="0"/>
              <a:t> infant. In The </a:t>
            </a:r>
            <a:r>
              <a:rPr lang="pt-BR" dirty="0" err="1"/>
              <a:t>Pregnant</a:t>
            </a:r>
            <a:r>
              <a:rPr lang="pt-BR" dirty="0"/>
              <a:t> </a:t>
            </a:r>
            <a:r>
              <a:rPr lang="pt-BR" dirty="0" err="1"/>
              <a:t>Diabetic</a:t>
            </a:r>
            <a:r>
              <a:rPr lang="pt-BR" dirty="0"/>
              <a:t> </a:t>
            </a:r>
            <a:r>
              <a:rPr lang="pt-BR" dirty="0" err="1"/>
              <a:t>and</a:t>
            </a:r>
            <a:r>
              <a:rPr lang="pt-BR" dirty="0"/>
              <a:t> </a:t>
            </a:r>
            <a:r>
              <a:rPr lang="pt-BR" dirty="0" err="1"/>
              <a:t>Her</a:t>
            </a:r>
            <a:r>
              <a:rPr lang="pt-BR" dirty="0"/>
              <a:t> </a:t>
            </a:r>
            <a:r>
              <a:rPr lang="pt-BR" dirty="0" err="1"/>
              <a:t>Newborn</a:t>
            </a:r>
            <a:r>
              <a:rPr lang="pt-BR" dirty="0"/>
              <a:t>: </a:t>
            </a:r>
            <a:r>
              <a:rPr lang="pt-BR" dirty="0" err="1"/>
              <a:t>Problems</a:t>
            </a:r>
            <a:r>
              <a:rPr lang="pt-BR" dirty="0"/>
              <a:t> </a:t>
            </a:r>
            <a:r>
              <a:rPr lang="pt-BR" dirty="0" err="1"/>
              <a:t>and</a:t>
            </a:r>
            <a:r>
              <a:rPr lang="pt-BR" dirty="0"/>
              <a:t> Management. Baltimore, MD, Williams &amp; </a:t>
            </a:r>
            <a:r>
              <a:rPr lang="pt-BR" dirty="0" err="1"/>
              <a:t>Wilkens</a:t>
            </a:r>
            <a:r>
              <a:rPr lang="pt-BR" dirty="0"/>
              <a:t>, 1962, </a:t>
            </a:r>
            <a:r>
              <a:rPr lang="pt-BR" dirty="0" err="1"/>
              <a:t>Chapter</a:t>
            </a:r>
            <a:r>
              <a:rPr lang="pt-BR" dirty="0"/>
              <a:t> VII, p. 60</a:t>
            </a:r>
          </a:p>
          <a:p>
            <a:pPr marL="182880" indent="-182880" fontAlgn="auto">
              <a:spcAft>
                <a:spcPts val="0"/>
              </a:spcAft>
              <a:buClr>
                <a:schemeClr val="tx1">
                  <a:lumMod val="85000"/>
                  <a:lumOff val="15000"/>
                </a:schemeClr>
              </a:buClr>
              <a:defRPr/>
            </a:pPr>
            <a:r>
              <a:rPr lang="pt-BR" dirty="0"/>
              <a:t>3. </a:t>
            </a:r>
            <a:r>
              <a:rPr lang="pt-BR" dirty="0" err="1"/>
              <a:t>Mosby’s</a:t>
            </a:r>
            <a:r>
              <a:rPr lang="pt-BR" dirty="0"/>
              <a:t> Medical </a:t>
            </a:r>
            <a:r>
              <a:rPr lang="pt-BR" dirty="0" err="1"/>
              <a:t>Dictionary</a:t>
            </a:r>
            <a:r>
              <a:rPr lang="pt-BR" dirty="0"/>
              <a:t>. 5th ed. Anderson KN, Ed. St. Louis, MO, </a:t>
            </a:r>
            <a:r>
              <a:rPr lang="pt-BR" dirty="0" err="1"/>
              <a:t>Mosby</a:t>
            </a:r>
            <a:r>
              <a:rPr lang="pt-BR" dirty="0"/>
              <a:t>, 1998 </a:t>
            </a:r>
          </a:p>
          <a:p>
            <a:pPr marL="182880" indent="-182880" fontAlgn="auto">
              <a:spcAft>
                <a:spcPts val="0"/>
              </a:spcAft>
              <a:buClr>
                <a:schemeClr val="tx1">
                  <a:lumMod val="85000"/>
                  <a:lumOff val="15000"/>
                </a:schemeClr>
              </a:buClr>
              <a:defRPr/>
            </a:pPr>
            <a:r>
              <a:rPr lang="pt-BR" dirty="0"/>
              <a:t>4. </a:t>
            </a:r>
            <a:r>
              <a:rPr lang="pt-BR" dirty="0" err="1"/>
              <a:t>Hattersley</a:t>
            </a:r>
            <a:r>
              <a:rPr lang="pt-BR" dirty="0"/>
              <a:t> AT, </a:t>
            </a:r>
            <a:r>
              <a:rPr lang="pt-BR" dirty="0" err="1"/>
              <a:t>Beards</a:t>
            </a:r>
            <a:r>
              <a:rPr lang="pt-BR" dirty="0"/>
              <a:t> F, Ballantyne E, </a:t>
            </a:r>
            <a:r>
              <a:rPr lang="pt-BR" dirty="0" err="1"/>
              <a:t>Appleton</a:t>
            </a:r>
            <a:r>
              <a:rPr lang="pt-BR" dirty="0"/>
              <a:t> M, Harvey R, </a:t>
            </a:r>
            <a:r>
              <a:rPr lang="pt-BR" dirty="0" err="1"/>
              <a:t>Ellard</a:t>
            </a:r>
            <a:r>
              <a:rPr lang="pt-BR" dirty="0"/>
              <a:t> S: </a:t>
            </a:r>
            <a:r>
              <a:rPr lang="pt-BR" dirty="0" err="1"/>
              <a:t>Mutations</a:t>
            </a:r>
            <a:r>
              <a:rPr lang="pt-BR" dirty="0"/>
              <a:t> in </a:t>
            </a:r>
            <a:r>
              <a:rPr lang="pt-BR" dirty="0" err="1"/>
              <a:t>the</a:t>
            </a:r>
            <a:r>
              <a:rPr lang="pt-BR" dirty="0"/>
              <a:t> </a:t>
            </a:r>
            <a:r>
              <a:rPr lang="pt-BR" dirty="0" err="1"/>
              <a:t>glucokinase</a:t>
            </a:r>
            <a:r>
              <a:rPr lang="pt-BR" dirty="0"/>
              <a:t> gene </a:t>
            </a:r>
            <a:r>
              <a:rPr lang="pt-BR" dirty="0" err="1"/>
              <a:t>of</a:t>
            </a:r>
            <a:r>
              <a:rPr lang="pt-BR" dirty="0"/>
              <a:t> </a:t>
            </a:r>
            <a:r>
              <a:rPr lang="pt-BR" dirty="0" err="1"/>
              <a:t>the</a:t>
            </a:r>
            <a:r>
              <a:rPr lang="pt-BR" dirty="0"/>
              <a:t> </a:t>
            </a:r>
            <a:r>
              <a:rPr lang="pt-BR" dirty="0" err="1"/>
              <a:t>fetus</a:t>
            </a:r>
            <a:r>
              <a:rPr lang="pt-BR" dirty="0"/>
              <a:t> </a:t>
            </a:r>
            <a:r>
              <a:rPr lang="pt-BR" dirty="0" err="1"/>
              <a:t>result</a:t>
            </a:r>
            <a:r>
              <a:rPr lang="pt-BR" dirty="0"/>
              <a:t> in </a:t>
            </a:r>
            <a:r>
              <a:rPr lang="pt-BR" dirty="0" err="1"/>
              <a:t>reduced</a:t>
            </a:r>
            <a:r>
              <a:rPr lang="pt-BR" dirty="0"/>
              <a:t> </a:t>
            </a:r>
            <a:r>
              <a:rPr lang="pt-BR" dirty="0" err="1"/>
              <a:t>birth</a:t>
            </a:r>
            <a:r>
              <a:rPr lang="pt-BR" dirty="0"/>
              <a:t> </a:t>
            </a:r>
            <a:r>
              <a:rPr lang="pt-BR" dirty="0" err="1"/>
              <a:t>weight</a:t>
            </a:r>
            <a:r>
              <a:rPr lang="pt-BR" dirty="0"/>
              <a:t>. Nat </a:t>
            </a:r>
            <a:r>
              <a:rPr lang="pt-BR" dirty="0" err="1"/>
              <a:t>Genet</a:t>
            </a:r>
            <a:r>
              <a:rPr lang="pt-BR" dirty="0"/>
              <a:t> 19:268 –270, </a:t>
            </a:r>
            <a:r>
              <a:rPr lang="pt-BR" dirty="0" smtClean="0"/>
              <a:t>1998</a:t>
            </a:r>
          </a:p>
          <a:p>
            <a:pPr marL="182880" indent="-182880" fontAlgn="auto">
              <a:spcAft>
                <a:spcPts val="0"/>
              </a:spcAft>
              <a:buClr>
                <a:schemeClr val="tx1">
                  <a:lumMod val="85000"/>
                  <a:lumOff val="15000"/>
                </a:schemeClr>
              </a:buClr>
              <a:defRPr/>
            </a:pPr>
            <a:r>
              <a:rPr lang="pt-BR" dirty="0"/>
              <a:t>5. Jones KL, Smith DW: </a:t>
            </a:r>
            <a:r>
              <a:rPr lang="pt-BR" dirty="0" err="1"/>
              <a:t>Beckwith-Wiedemann</a:t>
            </a:r>
            <a:r>
              <a:rPr lang="pt-BR" dirty="0"/>
              <a:t> </a:t>
            </a:r>
            <a:r>
              <a:rPr lang="pt-BR" dirty="0" err="1"/>
              <a:t>syndrome</a:t>
            </a:r>
            <a:r>
              <a:rPr lang="pt-BR" dirty="0"/>
              <a:t>. In </a:t>
            </a:r>
            <a:r>
              <a:rPr lang="pt-BR" dirty="0" err="1"/>
              <a:t>Smith’s</a:t>
            </a:r>
            <a:r>
              <a:rPr lang="pt-BR" dirty="0"/>
              <a:t> </a:t>
            </a:r>
            <a:r>
              <a:rPr lang="pt-BR" dirty="0" err="1"/>
              <a:t>Recognizable</a:t>
            </a:r>
            <a:r>
              <a:rPr lang="pt-BR" dirty="0"/>
              <a:t> </a:t>
            </a:r>
            <a:r>
              <a:rPr lang="pt-BR" dirty="0" err="1"/>
              <a:t>Patterns</a:t>
            </a:r>
            <a:r>
              <a:rPr lang="pt-BR" dirty="0"/>
              <a:t> </a:t>
            </a:r>
            <a:r>
              <a:rPr lang="pt-BR" dirty="0" err="1"/>
              <a:t>of</a:t>
            </a:r>
            <a:r>
              <a:rPr lang="pt-BR" dirty="0"/>
              <a:t> </a:t>
            </a:r>
            <a:r>
              <a:rPr lang="pt-BR" dirty="0" err="1"/>
              <a:t>Human</a:t>
            </a:r>
            <a:r>
              <a:rPr lang="pt-BR" dirty="0"/>
              <a:t> </a:t>
            </a:r>
            <a:r>
              <a:rPr lang="pt-BR" dirty="0" err="1"/>
              <a:t>Malformations</a:t>
            </a:r>
            <a:r>
              <a:rPr lang="pt-BR" dirty="0"/>
              <a:t>. 5th ed. Philadelphia, </a:t>
            </a:r>
            <a:r>
              <a:rPr lang="pt-BR" dirty="0" err="1"/>
              <a:t>Saunders</a:t>
            </a:r>
            <a:r>
              <a:rPr lang="pt-BR" dirty="0"/>
              <a:t>, 1997, p. 164 – 166</a:t>
            </a:r>
          </a:p>
          <a:p>
            <a:pPr marL="182880" indent="-182880" fontAlgn="auto">
              <a:spcAft>
                <a:spcPts val="0"/>
              </a:spcAft>
              <a:buClr>
                <a:schemeClr val="tx1">
                  <a:lumMod val="85000"/>
                  <a:lumOff val="15000"/>
                </a:schemeClr>
              </a:buClr>
              <a:defRPr/>
            </a:pPr>
            <a:r>
              <a:rPr lang="pt-BR" dirty="0"/>
              <a:t>6. </a:t>
            </a:r>
            <a:r>
              <a:rPr lang="pt-BR" dirty="0" err="1"/>
              <a:t>Mokdad</a:t>
            </a:r>
            <a:r>
              <a:rPr lang="pt-BR" dirty="0"/>
              <a:t> AH, Ford ES, </a:t>
            </a:r>
            <a:r>
              <a:rPr lang="pt-BR" dirty="0" err="1"/>
              <a:t>Bowman</a:t>
            </a:r>
            <a:r>
              <a:rPr lang="pt-BR" dirty="0"/>
              <a:t> BA, </a:t>
            </a:r>
            <a:r>
              <a:rPr lang="pt-BR" dirty="0" err="1"/>
              <a:t>Dietz</a:t>
            </a:r>
            <a:r>
              <a:rPr lang="pt-BR" dirty="0"/>
              <a:t> WH, </a:t>
            </a:r>
            <a:r>
              <a:rPr lang="pt-BR" dirty="0" err="1"/>
              <a:t>Vinicor</a:t>
            </a:r>
            <a:r>
              <a:rPr lang="pt-BR" dirty="0"/>
              <a:t> F, Bales VS, </a:t>
            </a:r>
            <a:r>
              <a:rPr lang="pt-BR" dirty="0" err="1"/>
              <a:t>Marks</a:t>
            </a:r>
            <a:r>
              <a:rPr lang="pt-BR" dirty="0"/>
              <a:t> JS: </a:t>
            </a:r>
            <a:r>
              <a:rPr lang="pt-BR" dirty="0" err="1"/>
              <a:t>Prevalence</a:t>
            </a:r>
            <a:r>
              <a:rPr lang="pt-BR" dirty="0"/>
              <a:t> </a:t>
            </a:r>
            <a:r>
              <a:rPr lang="pt-BR" dirty="0" err="1"/>
              <a:t>of</a:t>
            </a:r>
            <a:r>
              <a:rPr lang="pt-BR" dirty="0"/>
              <a:t> </a:t>
            </a:r>
            <a:r>
              <a:rPr lang="pt-BR" dirty="0" err="1"/>
              <a:t>obesity</a:t>
            </a:r>
            <a:r>
              <a:rPr lang="pt-BR" dirty="0"/>
              <a:t>, diabetes </a:t>
            </a:r>
            <a:r>
              <a:rPr lang="pt-BR" dirty="0" err="1"/>
              <a:t>and</a:t>
            </a:r>
            <a:r>
              <a:rPr lang="pt-BR" dirty="0"/>
              <a:t> </a:t>
            </a:r>
            <a:r>
              <a:rPr lang="pt-BR" dirty="0" err="1"/>
              <a:t>obesity-related</a:t>
            </a:r>
            <a:r>
              <a:rPr lang="pt-BR" dirty="0"/>
              <a:t> </a:t>
            </a:r>
            <a:r>
              <a:rPr lang="pt-BR" dirty="0" err="1"/>
              <a:t>health</a:t>
            </a:r>
            <a:r>
              <a:rPr lang="pt-BR" dirty="0"/>
              <a:t> </a:t>
            </a:r>
            <a:r>
              <a:rPr lang="pt-BR" dirty="0" err="1"/>
              <a:t>risk</a:t>
            </a:r>
            <a:r>
              <a:rPr lang="pt-BR" dirty="0"/>
              <a:t> </a:t>
            </a:r>
            <a:r>
              <a:rPr lang="pt-BR" dirty="0" err="1"/>
              <a:t>factors</a:t>
            </a:r>
            <a:r>
              <a:rPr lang="pt-BR" dirty="0"/>
              <a:t>. JAMA 289:76 – 79, 2003</a:t>
            </a:r>
          </a:p>
          <a:p>
            <a:pPr marL="182880" indent="-182880" fontAlgn="auto">
              <a:spcAft>
                <a:spcPts val="0"/>
              </a:spcAft>
              <a:buClr>
                <a:schemeClr val="tx1">
                  <a:lumMod val="85000"/>
                  <a:lumOff val="15000"/>
                </a:schemeClr>
              </a:buClr>
              <a:defRPr/>
            </a:pPr>
            <a:r>
              <a:rPr lang="pt-BR" dirty="0"/>
              <a:t>7. </a:t>
            </a:r>
            <a:r>
              <a:rPr lang="pt-BR" dirty="0" err="1"/>
              <a:t>Ogden</a:t>
            </a:r>
            <a:r>
              <a:rPr lang="pt-BR" dirty="0"/>
              <a:t> CL, </a:t>
            </a:r>
            <a:r>
              <a:rPr lang="pt-BR" dirty="0" err="1"/>
              <a:t>Flegal</a:t>
            </a:r>
            <a:r>
              <a:rPr lang="pt-BR" dirty="0"/>
              <a:t> KM, Carroll MD, Johnson CL: </a:t>
            </a:r>
            <a:r>
              <a:rPr lang="pt-BR" dirty="0" err="1"/>
              <a:t>Prevalence</a:t>
            </a:r>
            <a:r>
              <a:rPr lang="pt-BR" dirty="0"/>
              <a:t> </a:t>
            </a:r>
            <a:r>
              <a:rPr lang="pt-BR" dirty="0" err="1"/>
              <a:t>and</a:t>
            </a:r>
            <a:r>
              <a:rPr lang="pt-BR" dirty="0"/>
              <a:t> </a:t>
            </a:r>
            <a:r>
              <a:rPr lang="pt-BR" dirty="0" err="1"/>
              <a:t>trends</a:t>
            </a:r>
            <a:r>
              <a:rPr lang="pt-BR" dirty="0"/>
              <a:t> in </a:t>
            </a:r>
            <a:r>
              <a:rPr lang="pt-BR" dirty="0" err="1"/>
              <a:t>overweight</a:t>
            </a:r>
            <a:r>
              <a:rPr lang="pt-BR" dirty="0"/>
              <a:t> </a:t>
            </a:r>
            <a:r>
              <a:rPr lang="pt-BR" dirty="0" err="1"/>
              <a:t>among</a:t>
            </a:r>
            <a:r>
              <a:rPr lang="pt-BR" dirty="0"/>
              <a:t> U.S. </a:t>
            </a:r>
            <a:r>
              <a:rPr lang="pt-BR" dirty="0" err="1"/>
              <a:t>children</a:t>
            </a:r>
            <a:r>
              <a:rPr lang="pt-BR" dirty="0"/>
              <a:t> </a:t>
            </a:r>
            <a:r>
              <a:rPr lang="pt-BR" dirty="0" err="1"/>
              <a:t>and</a:t>
            </a:r>
            <a:r>
              <a:rPr lang="pt-BR" dirty="0"/>
              <a:t> </a:t>
            </a:r>
            <a:r>
              <a:rPr lang="pt-BR" dirty="0" err="1"/>
              <a:t>adolescents</a:t>
            </a:r>
            <a:r>
              <a:rPr lang="pt-BR" dirty="0"/>
              <a:t>. JAMA 288:1728 –1732, 2002</a:t>
            </a:r>
          </a:p>
          <a:p>
            <a:pPr marL="182880" indent="-182880" fontAlgn="auto">
              <a:spcAft>
                <a:spcPts val="0"/>
              </a:spcAft>
              <a:buClr>
                <a:schemeClr val="tx1">
                  <a:lumMod val="85000"/>
                  <a:lumOff val="15000"/>
                </a:schemeClr>
              </a:buClr>
              <a:defRPr/>
            </a:pPr>
            <a:r>
              <a:rPr lang="pt-BR" dirty="0"/>
              <a:t>8. </a:t>
            </a:r>
            <a:r>
              <a:rPr lang="pt-BR" dirty="0" err="1"/>
              <a:t>Orskou</a:t>
            </a:r>
            <a:r>
              <a:rPr lang="pt-BR" dirty="0"/>
              <a:t> J, </a:t>
            </a:r>
            <a:r>
              <a:rPr lang="pt-BR" dirty="0" err="1"/>
              <a:t>Kesmodel</a:t>
            </a:r>
            <a:r>
              <a:rPr lang="pt-BR" dirty="0"/>
              <a:t> U, </a:t>
            </a:r>
            <a:r>
              <a:rPr lang="pt-BR" dirty="0" err="1"/>
              <a:t>Henrikson</a:t>
            </a:r>
            <a:r>
              <a:rPr lang="pt-BR" dirty="0"/>
              <a:t> TB, </a:t>
            </a:r>
            <a:r>
              <a:rPr lang="pt-BR" dirty="0" err="1"/>
              <a:t>Secker</a:t>
            </a:r>
            <a:r>
              <a:rPr lang="pt-BR" dirty="0"/>
              <a:t> NJ: </a:t>
            </a:r>
            <a:r>
              <a:rPr lang="pt-BR" dirty="0" err="1"/>
              <a:t>An</a:t>
            </a:r>
            <a:r>
              <a:rPr lang="pt-BR" dirty="0"/>
              <a:t> </a:t>
            </a:r>
            <a:r>
              <a:rPr lang="pt-BR" dirty="0" err="1"/>
              <a:t>increasing</a:t>
            </a:r>
            <a:r>
              <a:rPr lang="pt-BR" dirty="0"/>
              <a:t> </a:t>
            </a:r>
            <a:r>
              <a:rPr lang="pt-BR" dirty="0" err="1"/>
              <a:t>proportion</a:t>
            </a:r>
            <a:r>
              <a:rPr lang="pt-BR" dirty="0"/>
              <a:t> </a:t>
            </a:r>
            <a:r>
              <a:rPr lang="pt-BR" dirty="0" err="1"/>
              <a:t>of</a:t>
            </a:r>
            <a:r>
              <a:rPr lang="pt-BR" dirty="0"/>
              <a:t> </a:t>
            </a:r>
            <a:r>
              <a:rPr lang="pt-BR" dirty="0" err="1"/>
              <a:t>infants</a:t>
            </a:r>
            <a:r>
              <a:rPr lang="pt-BR" dirty="0"/>
              <a:t> </a:t>
            </a:r>
            <a:r>
              <a:rPr lang="pt-BR" dirty="0" err="1"/>
              <a:t>weigh</a:t>
            </a:r>
            <a:r>
              <a:rPr lang="pt-BR" dirty="0"/>
              <a:t> more </a:t>
            </a:r>
            <a:r>
              <a:rPr lang="pt-BR" dirty="0" err="1"/>
              <a:t>than</a:t>
            </a:r>
            <a:r>
              <a:rPr lang="pt-BR" dirty="0"/>
              <a:t> 4000 </a:t>
            </a:r>
            <a:r>
              <a:rPr lang="pt-BR" dirty="0" err="1"/>
              <a:t>grams</a:t>
            </a:r>
            <a:r>
              <a:rPr lang="pt-BR" dirty="0"/>
              <a:t> </a:t>
            </a:r>
            <a:r>
              <a:rPr lang="pt-BR" dirty="0" err="1"/>
              <a:t>at</a:t>
            </a:r>
            <a:r>
              <a:rPr lang="pt-BR" dirty="0"/>
              <a:t> </a:t>
            </a:r>
            <a:r>
              <a:rPr lang="pt-BR" dirty="0" err="1"/>
              <a:t>birth</a:t>
            </a:r>
            <a:r>
              <a:rPr lang="pt-BR" dirty="0"/>
              <a:t>. Acta </a:t>
            </a:r>
            <a:r>
              <a:rPr lang="pt-BR" dirty="0" err="1"/>
              <a:t>Obstet</a:t>
            </a:r>
            <a:r>
              <a:rPr lang="pt-BR" dirty="0"/>
              <a:t> </a:t>
            </a:r>
            <a:r>
              <a:rPr lang="pt-BR" dirty="0" err="1"/>
              <a:t>Gynecol</a:t>
            </a:r>
            <a:r>
              <a:rPr lang="pt-BR" dirty="0"/>
              <a:t> </a:t>
            </a:r>
            <a:r>
              <a:rPr lang="pt-BR" dirty="0" err="1"/>
              <a:t>Scand</a:t>
            </a:r>
            <a:r>
              <a:rPr lang="pt-BR" dirty="0"/>
              <a:t> 80:931– 936, 2001</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ítulo 1"/>
          <p:cNvSpPr>
            <a:spLocks noGrp="1"/>
          </p:cNvSpPr>
          <p:nvPr>
            <p:ph type="title"/>
          </p:nvPr>
        </p:nvSpPr>
        <p:spPr/>
        <p:txBody>
          <a:bodyPr/>
          <a:lstStyle/>
          <a:p>
            <a:r>
              <a:rPr lang="pt-BR" altLang="pt-BR" smtClean="0"/>
              <a:t>Referências</a:t>
            </a:r>
          </a:p>
        </p:txBody>
      </p:sp>
      <p:sp>
        <p:nvSpPr>
          <p:cNvPr id="3" name="Espaço Reservado para Conteúdo 2"/>
          <p:cNvSpPr>
            <a:spLocks noGrp="1"/>
          </p:cNvSpPr>
          <p:nvPr>
            <p:ph idx="1"/>
          </p:nvPr>
        </p:nvSpPr>
        <p:spPr>
          <a:xfrm>
            <a:off x="1066800" y="1657350"/>
            <a:ext cx="10058400" cy="4378325"/>
          </a:xfrm>
        </p:spPr>
        <p:txBody>
          <a:bodyPr rtlCol="0">
            <a:normAutofit fontScale="92500" lnSpcReduction="20000"/>
          </a:bodyPr>
          <a:lstStyle/>
          <a:p>
            <a:pPr marL="182880" indent="-182880" fontAlgn="auto">
              <a:spcAft>
                <a:spcPts val="0"/>
              </a:spcAft>
              <a:buClr>
                <a:schemeClr val="tx1">
                  <a:lumMod val="85000"/>
                  <a:lumOff val="15000"/>
                </a:schemeClr>
              </a:buClr>
              <a:defRPr/>
            </a:pPr>
            <a:r>
              <a:rPr lang="pt-BR" dirty="0"/>
              <a:t>9. </a:t>
            </a:r>
            <a:r>
              <a:rPr lang="pt-BR" dirty="0" err="1"/>
              <a:t>Surkan</a:t>
            </a:r>
            <a:r>
              <a:rPr lang="pt-BR" dirty="0"/>
              <a:t> PJ, </a:t>
            </a:r>
            <a:r>
              <a:rPr lang="pt-BR" dirty="0" err="1"/>
              <a:t>Hsieh</a:t>
            </a:r>
            <a:r>
              <a:rPr lang="pt-BR" dirty="0"/>
              <a:t> C-C, Johansson ALU, </a:t>
            </a:r>
            <a:r>
              <a:rPr lang="pt-BR" dirty="0" err="1"/>
              <a:t>Dickman</a:t>
            </a:r>
            <a:r>
              <a:rPr lang="pt-BR" dirty="0"/>
              <a:t> PW, </a:t>
            </a:r>
            <a:r>
              <a:rPr lang="pt-BR" dirty="0" err="1"/>
              <a:t>Cnattingius</a:t>
            </a:r>
            <a:r>
              <a:rPr lang="pt-BR" dirty="0"/>
              <a:t> S: </a:t>
            </a:r>
            <a:r>
              <a:rPr lang="pt-BR" dirty="0" err="1"/>
              <a:t>Reasons</a:t>
            </a:r>
            <a:r>
              <a:rPr lang="pt-BR" dirty="0"/>
              <a:t> for </a:t>
            </a:r>
            <a:r>
              <a:rPr lang="pt-BR" dirty="0" err="1"/>
              <a:t>increasing</a:t>
            </a:r>
            <a:r>
              <a:rPr lang="pt-BR" dirty="0"/>
              <a:t> </a:t>
            </a:r>
            <a:r>
              <a:rPr lang="pt-BR" dirty="0" err="1"/>
              <a:t>trends</a:t>
            </a:r>
            <a:r>
              <a:rPr lang="pt-BR" dirty="0"/>
              <a:t> in </a:t>
            </a:r>
            <a:r>
              <a:rPr lang="pt-BR" dirty="0" err="1"/>
              <a:t>large</a:t>
            </a:r>
            <a:r>
              <a:rPr lang="pt-BR" dirty="0"/>
              <a:t> for </a:t>
            </a:r>
            <a:r>
              <a:rPr lang="pt-BR" dirty="0" err="1"/>
              <a:t>gestational</a:t>
            </a:r>
            <a:r>
              <a:rPr lang="pt-BR" dirty="0"/>
              <a:t> age </a:t>
            </a:r>
            <a:r>
              <a:rPr lang="pt-BR" dirty="0" err="1"/>
              <a:t>births</a:t>
            </a:r>
            <a:r>
              <a:rPr lang="pt-BR" dirty="0"/>
              <a:t>. </a:t>
            </a:r>
            <a:r>
              <a:rPr lang="pt-BR" dirty="0" err="1"/>
              <a:t>Obstet</a:t>
            </a:r>
            <a:r>
              <a:rPr lang="pt-BR" dirty="0"/>
              <a:t> </a:t>
            </a:r>
            <a:r>
              <a:rPr lang="pt-BR" dirty="0" err="1"/>
              <a:t>Gynecol</a:t>
            </a:r>
            <a:r>
              <a:rPr lang="pt-BR" dirty="0"/>
              <a:t> 104:720 –726, 2004</a:t>
            </a:r>
          </a:p>
          <a:p>
            <a:pPr marL="182880" indent="-182880" fontAlgn="auto">
              <a:spcAft>
                <a:spcPts val="0"/>
              </a:spcAft>
              <a:buClr>
                <a:schemeClr val="tx1">
                  <a:lumMod val="85000"/>
                  <a:lumOff val="15000"/>
                </a:schemeClr>
              </a:buClr>
              <a:defRPr/>
            </a:pPr>
            <a:r>
              <a:rPr lang="pt-BR" dirty="0"/>
              <a:t>10. </a:t>
            </a:r>
            <a:r>
              <a:rPr lang="pt-BR" dirty="0" err="1"/>
              <a:t>Ananth</a:t>
            </a:r>
            <a:r>
              <a:rPr lang="pt-BR" dirty="0"/>
              <a:t> CV, Wen SW: </a:t>
            </a:r>
            <a:r>
              <a:rPr lang="pt-BR" dirty="0" err="1"/>
              <a:t>Trends</a:t>
            </a:r>
            <a:r>
              <a:rPr lang="pt-BR" dirty="0"/>
              <a:t> in fetal </a:t>
            </a:r>
            <a:r>
              <a:rPr lang="pt-BR" dirty="0" err="1"/>
              <a:t>growth</a:t>
            </a:r>
            <a:r>
              <a:rPr lang="pt-BR" dirty="0"/>
              <a:t> </a:t>
            </a:r>
            <a:r>
              <a:rPr lang="pt-BR" dirty="0" err="1"/>
              <a:t>among</a:t>
            </a:r>
            <a:r>
              <a:rPr lang="pt-BR" dirty="0"/>
              <a:t> </a:t>
            </a:r>
            <a:r>
              <a:rPr lang="pt-BR" dirty="0" err="1"/>
              <a:t>singleton</a:t>
            </a:r>
            <a:r>
              <a:rPr lang="pt-BR" dirty="0"/>
              <a:t> </a:t>
            </a:r>
            <a:r>
              <a:rPr lang="pt-BR" dirty="0" err="1"/>
              <a:t>gestations</a:t>
            </a:r>
            <a:r>
              <a:rPr lang="pt-BR" dirty="0"/>
              <a:t> in </a:t>
            </a:r>
            <a:r>
              <a:rPr lang="pt-BR" dirty="0" err="1"/>
              <a:t>the</a:t>
            </a:r>
            <a:r>
              <a:rPr lang="pt-BR" dirty="0"/>
              <a:t> United </a:t>
            </a:r>
            <a:r>
              <a:rPr lang="pt-BR" dirty="0" err="1"/>
              <a:t>States</a:t>
            </a:r>
            <a:r>
              <a:rPr lang="pt-BR" dirty="0"/>
              <a:t> </a:t>
            </a:r>
            <a:r>
              <a:rPr lang="pt-BR" dirty="0" err="1"/>
              <a:t>and</a:t>
            </a:r>
            <a:r>
              <a:rPr lang="pt-BR" dirty="0"/>
              <a:t> Canada, 1985 </a:t>
            </a:r>
            <a:r>
              <a:rPr lang="pt-BR" dirty="0" err="1"/>
              <a:t>through</a:t>
            </a:r>
            <a:r>
              <a:rPr lang="pt-BR" dirty="0"/>
              <a:t> 1998. </a:t>
            </a:r>
            <a:r>
              <a:rPr lang="pt-BR" dirty="0" err="1"/>
              <a:t>Semin</a:t>
            </a:r>
            <a:r>
              <a:rPr lang="pt-BR" dirty="0"/>
              <a:t> </a:t>
            </a:r>
            <a:r>
              <a:rPr lang="pt-BR" dirty="0" err="1"/>
              <a:t>Perinatol</a:t>
            </a:r>
            <a:r>
              <a:rPr lang="pt-BR" dirty="0"/>
              <a:t> 26:260 –267, 2002 11. </a:t>
            </a:r>
            <a:r>
              <a:rPr lang="pt-BR" dirty="0" err="1"/>
              <a:t>Moulton</a:t>
            </a:r>
            <a:r>
              <a:rPr lang="pt-BR" dirty="0"/>
              <a:t> CR: Age </a:t>
            </a:r>
            <a:r>
              <a:rPr lang="pt-BR" dirty="0" err="1"/>
              <a:t>and</a:t>
            </a:r>
            <a:r>
              <a:rPr lang="pt-BR" dirty="0"/>
              <a:t> </a:t>
            </a:r>
            <a:r>
              <a:rPr lang="pt-BR" dirty="0" err="1"/>
              <a:t>chemical</a:t>
            </a:r>
            <a:r>
              <a:rPr lang="pt-BR" dirty="0"/>
              <a:t> </a:t>
            </a:r>
            <a:r>
              <a:rPr lang="pt-BR" dirty="0" err="1"/>
              <a:t>development</a:t>
            </a:r>
            <a:r>
              <a:rPr lang="pt-BR" dirty="0"/>
              <a:t> in </a:t>
            </a:r>
            <a:r>
              <a:rPr lang="pt-BR" dirty="0" err="1"/>
              <a:t>mammals</a:t>
            </a:r>
            <a:r>
              <a:rPr lang="pt-BR" dirty="0"/>
              <a:t>. J </a:t>
            </a:r>
            <a:r>
              <a:rPr lang="pt-BR" dirty="0" err="1"/>
              <a:t>Biol</a:t>
            </a:r>
            <a:r>
              <a:rPr lang="pt-BR" dirty="0"/>
              <a:t> </a:t>
            </a:r>
            <a:r>
              <a:rPr lang="pt-BR" dirty="0" err="1"/>
              <a:t>Chem</a:t>
            </a:r>
            <a:r>
              <a:rPr lang="pt-BR" dirty="0"/>
              <a:t> 57:79 –97, 1923</a:t>
            </a:r>
          </a:p>
          <a:p>
            <a:pPr marL="182880" indent="-182880" fontAlgn="auto">
              <a:spcAft>
                <a:spcPts val="0"/>
              </a:spcAft>
              <a:buClr>
                <a:schemeClr val="tx1">
                  <a:lumMod val="85000"/>
                  <a:lumOff val="15000"/>
                </a:schemeClr>
              </a:buClr>
              <a:defRPr/>
            </a:pPr>
            <a:r>
              <a:rPr lang="pt-BR" dirty="0"/>
              <a:t>12. </a:t>
            </a:r>
            <a:r>
              <a:rPr lang="pt-BR" dirty="0" err="1"/>
              <a:t>Sparks</a:t>
            </a:r>
            <a:r>
              <a:rPr lang="pt-BR" dirty="0"/>
              <a:t> JW: </a:t>
            </a:r>
            <a:r>
              <a:rPr lang="pt-BR" dirty="0" err="1"/>
              <a:t>Human</a:t>
            </a:r>
            <a:r>
              <a:rPr lang="pt-BR" dirty="0"/>
              <a:t> </a:t>
            </a:r>
            <a:r>
              <a:rPr lang="pt-BR" dirty="0" err="1"/>
              <a:t>intrauterine</a:t>
            </a:r>
            <a:r>
              <a:rPr lang="pt-BR" dirty="0"/>
              <a:t> </a:t>
            </a:r>
            <a:r>
              <a:rPr lang="pt-BR" dirty="0" err="1"/>
              <a:t>growth</a:t>
            </a:r>
            <a:r>
              <a:rPr lang="pt-BR" dirty="0"/>
              <a:t> </a:t>
            </a:r>
            <a:r>
              <a:rPr lang="pt-BR" dirty="0" err="1"/>
              <a:t>and</a:t>
            </a:r>
            <a:r>
              <a:rPr lang="pt-BR" dirty="0"/>
              <a:t> </a:t>
            </a:r>
            <a:r>
              <a:rPr lang="pt-BR" dirty="0" err="1"/>
              <a:t>nutrient</a:t>
            </a:r>
            <a:r>
              <a:rPr lang="pt-BR" dirty="0"/>
              <a:t> </a:t>
            </a:r>
            <a:r>
              <a:rPr lang="pt-BR" dirty="0" err="1"/>
              <a:t>accretion</a:t>
            </a:r>
            <a:r>
              <a:rPr lang="pt-BR" dirty="0"/>
              <a:t>. </a:t>
            </a:r>
            <a:r>
              <a:rPr lang="pt-BR" dirty="0" err="1"/>
              <a:t>Semin</a:t>
            </a:r>
            <a:r>
              <a:rPr lang="pt-BR" dirty="0"/>
              <a:t> </a:t>
            </a:r>
            <a:r>
              <a:rPr lang="pt-BR" dirty="0" err="1"/>
              <a:t>Perinatol</a:t>
            </a:r>
            <a:r>
              <a:rPr lang="pt-BR" dirty="0"/>
              <a:t> 8:74 –93, 1984</a:t>
            </a:r>
          </a:p>
          <a:p>
            <a:pPr marL="182880" indent="-182880" fontAlgn="auto">
              <a:spcAft>
                <a:spcPts val="0"/>
              </a:spcAft>
              <a:buClr>
                <a:schemeClr val="tx1">
                  <a:lumMod val="85000"/>
                  <a:lumOff val="15000"/>
                </a:schemeClr>
              </a:buClr>
              <a:defRPr/>
            </a:pPr>
            <a:r>
              <a:rPr lang="pt-BR" dirty="0"/>
              <a:t>13. Girard J, Ferre P: </a:t>
            </a:r>
            <a:r>
              <a:rPr lang="pt-BR" dirty="0" err="1"/>
              <a:t>Metabolic</a:t>
            </a:r>
            <a:r>
              <a:rPr lang="pt-BR" dirty="0"/>
              <a:t> </a:t>
            </a:r>
            <a:r>
              <a:rPr lang="pt-BR" dirty="0" err="1"/>
              <a:t>and</a:t>
            </a:r>
            <a:r>
              <a:rPr lang="pt-BR" dirty="0"/>
              <a:t> hormonal </a:t>
            </a:r>
            <a:r>
              <a:rPr lang="pt-BR" dirty="0" err="1"/>
              <a:t>changes</a:t>
            </a:r>
            <a:r>
              <a:rPr lang="pt-BR" dirty="0"/>
              <a:t> </a:t>
            </a:r>
            <a:r>
              <a:rPr lang="pt-BR" dirty="0" err="1"/>
              <a:t>around</a:t>
            </a:r>
            <a:r>
              <a:rPr lang="pt-BR" dirty="0"/>
              <a:t> </a:t>
            </a:r>
            <a:r>
              <a:rPr lang="pt-BR" dirty="0" err="1"/>
              <a:t>birth</a:t>
            </a:r>
            <a:r>
              <a:rPr lang="pt-BR" dirty="0"/>
              <a:t>. In </a:t>
            </a:r>
            <a:r>
              <a:rPr lang="pt-BR" dirty="0" err="1"/>
              <a:t>Biochemical</a:t>
            </a:r>
            <a:r>
              <a:rPr lang="pt-BR" dirty="0"/>
              <a:t> </a:t>
            </a:r>
            <a:r>
              <a:rPr lang="pt-BR" dirty="0" err="1"/>
              <a:t>Development</a:t>
            </a:r>
            <a:r>
              <a:rPr lang="pt-BR" dirty="0"/>
              <a:t> </a:t>
            </a:r>
            <a:r>
              <a:rPr lang="pt-BR" dirty="0" err="1"/>
              <a:t>of</a:t>
            </a:r>
            <a:r>
              <a:rPr lang="pt-BR" dirty="0"/>
              <a:t> </a:t>
            </a:r>
            <a:r>
              <a:rPr lang="pt-BR" dirty="0" err="1"/>
              <a:t>the</a:t>
            </a:r>
            <a:r>
              <a:rPr lang="pt-BR" dirty="0"/>
              <a:t> </a:t>
            </a:r>
            <a:r>
              <a:rPr lang="pt-BR" dirty="0" err="1"/>
              <a:t>Fetus</a:t>
            </a:r>
            <a:r>
              <a:rPr lang="pt-BR" dirty="0"/>
              <a:t> </a:t>
            </a:r>
            <a:r>
              <a:rPr lang="pt-BR" dirty="0" err="1"/>
              <a:t>and</a:t>
            </a:r>
            <a:r>
              <a:rPr lang="pt-BR" dirty="0"/>
              <a:t> </a:t>
            </a:r>
            <a:r>
              <a:rPr lang="pt-BR" dirty="0" err="1"/>
              <a:t>Neonate</a:t>
            </a:r>
            <a:r>
              <a:rPr lang="pt-BR" dirty="0"/>
              <a:t>. Jones CT, Ed. New York, </a:t>
            </a:r>
            <a:r>
              <a:rPr lang="pt-BR" dirty="0" err="1"/>
              <a:t>Elsevier</a:t>
            </a:r>
            <a:r>
              <a:rPr lang="pt-BR" dirty="0"/>
              <a:t> </a:t>
            </a:r>
            <a:r>
              <a:rPr lang="pt-BR" dirty="0" err="1"/>
              <a:t>Biomedical</a:t>
            </a:r>
            <a:r>
              <a:rPr lang="pt-BR" dirty="0"/>
              <a:t> Press, 1982, p. 517</a:t>
            </a:r>
          </a:p>
          <a:p>
            <a:pPr marL="182880" indent="-182880" fontAlgn="auto">
              <a:spcAft>
                <a:spcPts val="0"/>
              </a:spcAft>
              <a:buClr>
                <a:schemeClr val="tx1">
                  <a:lumMod val="85000"/>
                  <a:lumOff val="15000"/>
                </a:schemeClr>
              </a:buClr>
              <a:defRPr/>
            </a:pPr>
            <a:r>
              <a:rPr lang="pt-BR" dirty="0"/>
              <a:t>14. </a:t>
            </a:r>
            <a:r>
              <a:rPr lang="pt-BR" dirty="0" err="1"/>
              <a:t>Fiorotto</a:t>
            </a:r>
            <a:r>
              <a:rPr lang="pt-BR" dirty="0"/>
              <a:t> MC, </a:t>
            </a:r>
            <a:r>
              <a:rPr lang="pt-BR" dirty="0" err="1"/>
              <a:t>Klish</a:t>
            </a:r>
            <a:r>
              <a:rPr lang="pt-BR" dirty="0"/>
              <a:t> WJ: Total </a:t>
            </a:r>
            <a:r>
              <a:rPr lang="pt-BR" dirty="0" err="1"/>
              <a:t>body</a:t>
            </a:r>
            <a:r>
              <a:rPr lang="pt-BR" dirty="0"/>
              <a:t> </a:t>
            </a:r>
            <a:r>
              <a:rPr lang="pt-BR" dirty="0" err="1"/>
              <a:t>electrical</a:t>
            </a:r>
            <a:r>
              <a:rPr lang="pt-BR" dirty="0"/>
              <a:t> </a:t>
            </a:r>
            <a:r>
              <a:rPr lang="pt-BR" dirty="0" err="1"/>
              <a:t>conductivity</a:t>
            </a:r>
            <a:r>
              <a:rPr lang="pt-BR" dirty="0"/>
              <a:t> </a:t>
            </a:r>
            <a:r>
              <a:rPr lang="pt-BR" dirty="0" err="1"/>
              <a:t>measurements</a:t>
            </a:r>
            <a:r>
              <a:rPr lang="pt-BR" dirty="0"/>
              <a:t> in </a:t>
            </a:r>
            <a:r>
              <a:rPr lang="pt-BR" dirty="0" err="1"/>
              <a:t>the</a:t>
            </a:r>
            <a:r>
              <a:rPr lang="pt-BR" dirty="0"/>
              <a:t> </a:t>
            </a:r>
            <a:r>
              <a:rPr lang="pt-BR" dirty="0" err="1"/>
              <a:t>neonate</a:t>
            </a:r>
            <a:r>
              <a:rPr lang="pt-BR" dirty="0"/>
              <a:t>. </a:t>
            </a:r>
            <a:r>
              <a:rPr lang="pt-BR" dirty="0" err="1"/>
              <a:t>Clin</a:t>
            </a:r>
            <a:r>
              <a:rPr lang="pt-BR" dirty="0"/>
              <a:t> </a:t>
            </a:r>
            <a:r>
              <a:rPr lang="pt-BR" dirty="0" err="1"/>
              <a:t>Perinatol</a:t>
            </a:r>
            <a:r>
              <a:rPr lang="pt-BR" dirty="0"/>
              <a:t> 18:611– 627, 1991</a:t>
            </a:r>
          </a:p>
          <a:p>
            <a:pPr marL="182880" indent="-182880" fontAlgn="auto">
              <a:spcAft>
                <a:spcPts val="0"/>
              </a:spcAft>
              <a:buClr>
                <a:schemeClr val="tx1">
                  <a:lumMod val="85000"/>
                  <a:lumOff val="15000"/>
                </a:schemeClr>
              </a:buClr>
              <a:defRPr/>
            </a:pPr>
            <a:r>
              <a:rPr lang="pt-BR" dirty="0"/>
              <a:t>15. </a:t>
            </a:r>
            <a:r>
              <a:rPr lang="pt-BR" dirty="0" err="1"/>
              <a:t>Catalano</a:t>
            </a:r>
            <a:r>
              <a:rPr lang="pt-BR" dirty="0"/>
              <a:t> PM, Thomas AJ, </a:t>
            </a:r>
            <a:r>
              <a:rPr lang="pt-BR" dirty="0" err="1"/>
              <a:t>Avallone</a:t>
            </a:r>
            <a:r>
              <a:rPr lang="pt-BR" dirty="0"/>
              <a:t> DA, </a:t>
            </a:r>
            <a:r>
              <a:rPr lang="pt-BR" dirty="0" err="1"/>
              <a:t>Amini</a:t>
            </a:r>
            <a:r>
              <a:rPr lang="pt-BR" dirty="0"/>
              <a:t> SB: </a:t>
            </a:r>
            <a:r>
              <a:rPr lang="pt-BR" dirty="0" err="1"/>
              <a:t>Anthropometric</a:t>
            </a:r>
            <a:r>
              <a:rPr lang="pt-BR" dirty="0"/>
              <a:t> </a:t>
            </a:r>
            <a:r>
              <a:rPr lang="pt-BR" dirty="0" err="1"/>
              <a:t>estimation</a:t>
            </a:r>
            <a:r>
              <a:rPr lang="pt-BR" dirty="0"/>
              <a:t> </a:t>
            </a:r>
            <a:r>
              <a:rPr lang="pt-BR" dirty="0" err="1"/>
              <a:t>of</a:t>
            </a:r>
            <a:r>
              <a:rPr lang="pt-BR" dirty="0"/>
              <a:t> neonatal </a:t>
            </a:r>
            <a:r>
              <a:rPr lang="pt-BR" dirty="0" err="1"/>
              <a:t>body</a:t>
            </a:r>
            <a:r>
              <a:rPr lang="pt-BR" dirty="0"/>
              <a:t> </a:t>
            </a:r>
            <a:r>
              <a:rPr lang="pt-BR" dirty="0" err="1"/>
              <a:t>composition</a:t>
            </a:r>
            <a:r>
              <a:rPr lang="pt-BR" dirty="0"/>
              <a:t>. </a:t>
            </a:r>
            <a:r>
              <a:rPr lang="pt-BR" dirty="0" err="1"/>
              <a:t>Am</a:t>
            </a:r>
            <a:r>
              <a:rPr lang="pt-BR" dirty="0"/>
              <a:t> J </a:t>
            </a:r>
            <a:r>
              <a:rPr lang="pt-BR" dirty="0" err="1"/>
              <a:t>Obstet</a:t>
            </a:r>
            <a:r>
              <a:rPr lang="pt-BR" dirty="0"/>
              <a:t> </a:t>
            </a:r>
            <a:r>
              <a:rPr lang="pt-BR" dirty="0" err="1"/>
              <a:t>Gynecol</a:t>
            </a:r>
            <a:r>
              <a:rPr lang="pt-BR" dirty="0"/>
              <a:t> 173:1176 –1181, 1995</a:t>
            </a:r>
          </a:p>
          <a:p>
            <a:pPr marL="182880" indent="-182880" fontAlgn="auto">
              <a:spcAft>
                <a:spcPts val="0"/>
              </a:spcAft>
              <a:buClr>
                <a:schemeClr val="tx1">
                  <a:lumMod val="85000"/>
                  <a:lumOff val="15000"/>
                </a:schemeClr>
              </a:buClr>
              <a:defRPr/>
            </a:pPr>
            <a:r>
              <a:rPr lang="pt-BR" dirty="0"/>
              <a:t>16. </a:t>
            </a:r>
            <a:r>
              <a:rPr lang="pt-BR" dirty="0" err="1"/>
              <a:t>Fiorotto</a:t>
            </a:r>
            <a:r>
              <a:rPr lang="pt-BR" dirty="0"/>
              <a:t> MC, </a:t>
            </a:r>
            <a:r>
              <a:rPr lang="pt-BR" dirty="0" err="1"/>
              <a:t>Cochran</a:t>
            </a:r>
            <a:r>
              <a:rPr lang="pt-BR" dirty="0"/>
              <a:t> WJ, </a:t>
            </a:r>
            <a:r>
              <a:rPr lang="pt-BR" dirty="0" err="1"/>
              <a:t>Runk</a:t>
            </a:r>
            <a:r>
              <a:rPr lang="pt-BR" dirty="0"/>
              <a:t> RC, </a:t>
            </a:r>
            <a:r>
              <a:rPr lang="pt-BR" dirty="0" err="1"/>
              <a:t>Sheng</a:t>
            </a:r>
            <a:r>
              <a:rPr lang="pt-BR" dirty="0"/>
              <a:t> J-P, </a:t>
            </a:r>
            <a:r>
              <a:rPr lang="pt-BR" dirty="0" err="1"/>
              <a:t>Klish</a:t>
            </a:r>
            <a:r>
              <a:rPr lang="pt-BR" dirty="0"/>
              <a:t> WJ: Total </a:t>
            </a:r>
            <a:r>
              <a:rPr lang="pt-BR" dirty="0" err="1"/>
              <a:t>body</a:t>
            </a:r>
            <a:r>
              <a:rPr lang="pt-BR" dirty="0"/>
              <a:t> </a:t>
            </a:r>
            <a:r>
              <a:rPr lang="pt-BR" dirty="0" err="1"/>
              <a:t>electrical</a:t>
            </a:r>
            <a:r>
              <a:rPr lang="pt-BR" dirty="0"/>
              <a:t> </a:t>
            </a:r>
            <a:r>
              <a:rPr lang="pt-BR" dirty="0" err="1"/>
              <a:t>conductivity</a:t>
            </a:r>
            <a:r>
              <a:rPr lang="pt-BR" dirty="0"/>
              <a:t> </a:t>
            </a:r>
            <a:r>
              <a:rPr lang="pt-BR" dirty="0" err="1"/>
              <a:t>measurements</a:t>
            </a:r>
            <a:r>
              <a:rPr lang="pt-BR" dirty="0"/>
              <a:t>: </a:t>
            </a:r>
            <a:r>
              <a:rPr lang="pt-BR" dirty="0" err="1"/>
              <a:t>effects</a:t>
            </a:r>
            <a:r>
              <a:rPr lang="pt-BR" dirty="0"/>
              <a:t> </a:t>
            </a:r>
            <a:r>
              <a:rPr lang="pt-BR" dirty="0" err="1"/>
              <a:t>of</a:t>
            </a:r>
            <a:r>
              <a:rPr lang="pt-BR" dirty="0"/>
              <a:t> </a:t>
            </a:r>
            <a:r>
              <a:rPr lang="pt-BR" dirty="0" err="1"/>
              <a:t>body</a:t>
            </a:r>
            <a:r>
              <a:rPr lang="pt-BR" dirty="0"/>
              <a:t> </a:t>
            </a:r>
            <a:r>
              <a:rPr lang="pt-BR" dirty="0" err="1"/>
              <a:t>composition</a:t>
            </a:r>
            <a:r>
              <a:rPr lang="pt-BR" dirty="0"/>
              <a:t> </a:t>
            </a:r>
            <a:r>
              <a:rPr lang="pt-BR" dirty="0" err="1"/>
              <a:t>and</a:t>
            </a:r>
            <a:r>
              <a:rPr lang="pt-BR" dirty="0"/>
              <a:t> </a:t>
            </a:r>
            <a:r>
              <a:rPr lang="pt-BR" dirty="0" err="1"/>
              <a:t>geometry</a:t>
            </a:r>
            <a:r>
              <a:rPr lang="pt-BR" dirty="0"/>
              <a:t>. </a:t>
            </a:r>
            <a:r>
              <a:rPr lang="pt-BR" dirty="0" err="1"/>
              <a:t>Am</a:t>
            </a:r>
            <a:r>
              <a:rPr lang="pt-BR" dirty="0"/>
              <a:t> J </a:t>
            </a:r>
            <a:r>
              <a:rPr lang="pt-BR" dirty="0" err="1"/>
              <a:t>Physiol</a:t>
            </a:r>
            <a:r>
              <a:rPr lang="pt-BR" dirty="0"/>
              <a:t> 252:R798 –R800, 1987</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ítulo 1"/>
          <p:cNvSpPr>
            <a:spLocks noGrp="1"/>
          </p:cNvSpPr>
          <p:nvPr>
            <p:ph type="title"/>
          </p:nvPr>
        </p:nvSpPr>
        <p:spPr/>
        <p:txBody>
          <a:bodyPr/>
          <a:lstStyle/>
          <a:p>
            <a:r>
              <a:rPr lang="pt-BR" altLang="pt-BR" smtClean="0"/>
              <a:t>Referências</a:t>
            </a:r>
          </a:p>
        </p:txBody>
      </p:sp>
      <p:sp>
        <p:nvSpPr>
          <p:cNvPr id="3" name="Espaço Reservado para Conteúdo 2"/>
          <p:cNvSpPr>
            <a:spLocks noGrp="1"/>
          </p:cNvSpPr>
          <p:nvPr>
            <p:ph idx="1"/>
          </p:nvPr>
        </p:nvSpPr>
        <p:spPr>
          <a:xfrm>
            <a:off x="1066800" y="1600200"/>
            <a:ext cx="10058400" cy="4435475"/>
          </a:xfrm>
        </p:spPr>
        <p:txBody>
          <a:bodyPr rtlCol="0">
            <a:normAutofit fontScale="85000" lnSpcReduction="10000"/>
          </a:bodyPr>
          <a:lstStyle/>
          <a:p>
            <a:pPr marL="182880" indent="-182880" fontAlgn="auto">
              <a:spcAft>
                <a:spcPts val="0"/>
              </a:spcAft>
              <a:buClr>
                <a:schemeClr val="tx1">
                  <a:lumMod val="85000"/>
                  <a:lumOff val="15000"/>
                </a:schemeClr>
              </a:buClr>
              <a:defRPr/>
            </a:pPr>
            <a:r>
              <a:rPr lang="pt-BR" dirty="0"/>
              <a:t>17. </a:t>
            </a:r>
            <a:r>
              <a:rPr lang="pt-BR" dirty="0" err="1"/>
              <a:t>Catalano</a:t>
            </a:r>
            <a:r>
              <a:rPr lang="pt-BR" dirty="0"/>
              <a:t> PM, Thomas A, Huston-Presley L, </a:t>
            </a:r>
            <a:r>
              <a:rPr lang="pt-BR" dirty="0" err="1"/>
              <a:t>Amini</a:t>
            </a:r>
            <a:r>
              <a:rPr lang="pt-BR" dirty="0"/>
              <a:t> SB: </a:t>
            </a:r>
            <a:r>
              <a:rPr lang="pt-BR" dirty="0" err="1"/>
              <a:t>Increased</a:t>
            </a:r>
            <a:r>
              <a:rPr lang="pt-BR" dirty="0"/>
              <a:t> fetal </a:t>
            </a:r>
            <a:r>
              <a:rPr lang="pt-BR" dirty="0" err="1"/>
              <a:t>adiposity</a:t>
            </a:r>
            <a:r>
              <a:rPr lang="pt-BR" dirty="0"/>
              <a:t>: a </a:t>
            </a:r>
            <a:r>
              <a:rPr lang="pt-BR" dirty="0" err="1"/>
              <a:t>very</a:t>
            </a:r>
            <a:r>
              <a:rPr lang="pt-BR" dirty="0"/>
              <a:t> </a:t>
            </a:r>
            <a:r>
              <a:rPr lang="pt-BR" dirty="0" err="1"/>
              <a:t>sensitive</a:t>
            </a:r>
            <a:r>
              <a:rPr lang="pt-BR" dirty="0"/>
              <a:t> </a:t>
            </a:r>
            <a:r>
              <a:rPr lang="pt-BR" dirty="0" err="1"/>
              <a:t>marker</a:t>
            </a:r>
            <a:r>
              <a:rPr lang="pt-BR" dirty="0"/>
              <a:t> </a:t>
            </a:r>
            <a:r>
              <a:rPr lang="pt-BR" dirty="0" err="1"/>
              <a:t>of</a:t>
            </a:r>
            <a:r>
              <a:rPr lang="pt-BR" dirty="0"/>
              <a:t> abnormal in</a:t>
            </a:r>
          </a:p>
          <a:p>
            <a:pPr marL="182880" indent="-182880" fontAlgn="auto">
              <a:spcAft>
                <a:spcPts val="0"/>
              </a:spcAft>
              <a:buClr>
                <a:schemeClr val="tx1">
                  <a:lumMod val="85000"/>
                  <a:lumOff val="15000"/>
                </a:schemeClr>
              </a:buClr>
              <a:defRPr/>
            </a:pPr>
            <a:r>
              <a:rPr lang="pt-BR" dirty="0"/>
              <a:t> </a:t>
            </a:r>
            <a:r>
              <a:rPr lang="pt-BR" dirty="0" err="1"/>
              <a:t>utero</a:t>
            </a:r>
            <a:r>
              <a:rPr lang="pt-BR" dirty="0"/>
              <a:t> </a:t>
            </a:r>
            <a:r>
              <a:rPr lang="pt-BR" dirty="0" err="1"/>
              <a:t>development</a:t>
            </a:r>
            <a:r>
              <a:rPr lang="pt-BR" dirty="0"/>
              <a:t>. </a:t>
            </a:r>
            <a:r>
              <a:rPr lang="pt-BR" dirty="0" err="1"/>
              <a:t>Am</a:t>
            </a:r>
            <a:r>
              <a:rPr lang="pt-BR" dirty="0"/>
              <a:t> J </a:t>
            </a:r>
            <a:r>
              <a:rPr lang="pt-BR" dirty="0" err="1"/>
              <a:t>Obstet</a:t>
            </a:r>
            <a:r>
              <a:rPr lang="pt-BR" dirty="0"/>
              <a:t> </a:t>
            </a:r>
            <a:r>
              <a:rPr lang="pt-BR" dirty="0" err="1"/>
              <a:t>Gynecol</a:t>
            </a:r>
            <a:r>
              <a:rPr lang="pt-BR" dirty="0"/>
              <a:t> 189:1698 –1704, 2003</a:t>
            </a:r>
          </a:p>
          <a:p>
            <a:pPr marL="182880" indent="-182880" fontAlgn="auto">
              <a:spcAft>
                <a:spcPts val="0"/>
              </a:spcAft>
              <a:buClr>
                <a:schemeClr val="tx1">
                  <a:lumMod val="85000"/>
                  <a:lumOff val="15000"/>
                </a:schemeClr>
              </a:buClr>
              <a:defRPr/>
            </a:pPr>
            <a:r>
              <a:rPr lang="pt-BR" dirty="0"/>
              <a:t>18. </a:t>
            </a:r>
            <a:r>
              <a:rPr lang="pt-BR" dirty="0" err="1"/>
              <a:t>Durnwald</a:t>
            </a:r>
            <a:r>
              <a:rPr lang="pt-BR" dirty="0"/>
              <a:t> C, Huston-Presley L, </a:t>
            </a:r>
            <a:r>
              <a:rPr lang="pt-BR" dirty="0" err="1"/>
              <a:t>Amini</a:t>
            </a:r>
            <a:r>
              <a:rPr lang="pt-BR" dirty="0"/>
              <a:t> S, </a:t>
            </a:r>
            <a:r>
              <a:rPr lang="pt-BR" dirty="0" err="1"/>
              <a:t>Catalano</a:t>
            </a:r>
            <a:r>
              <a:rPr lang="pt-BR" dirty="0"/>
              <a:t> P: </a:t>
            </a:r>
            <a:r>
              <a:rPr lang="pt-BR" dirty="0" err="1"/>
              <a:t>Evaluation</a:t>
            </a:r>
            <a:r>
              <a:rPr lang="pt-BR" dirty="0"/>
              <a:t> </a:t>
            </a:r>
            <a:r>
              <a:rPr lang="pt-BR" dirty="0" err="1"/>
              <a:t>of</a:t>
            </a:r>
            <a:r>
              <a:rPr lang="pt-BR" dirty="0"/>
              <a:t> </a:t>
            </a:r>
            <a:r>
              <a:rPr lang="pt-BR" dirty="0" err="1"/>
              <a:t>body</a:t>
            </a:r>
            <a:r>
              <a:rPr lang="pt-BR" dirty="0"/>
              <a:t> </a:t>
            </a:r>
            <a:r>
              <a:rPr lang="pt-BR" dirty="0" err="1"/>
              <a:t>composition</a:t>
            </a:r>
            <a:r>
              <a:rPr lang="pt-BR" dirty="0"/>
              <a:t> </a:t>
            </a:r>
            <a:r>
              <a:rPr lang="pt-BR" dirty="0" err="1"/>
              <a:t>of</a:t>
            </a:r>
            <a:r>
              <a:rPr lang="pt-BR" dirty="0"/>
              <a:t> </a:t>
            </a:r>
            <a:r>
              <a:rPr lang="pt-BR" dirty="0" err="1"/>
              <a:t>large</a:t>
            </a:r>
            <a:r>
              <a:rPr lang="pt-BR" dirty="0"/>
              <a:t>-for-</a:t>
            </a:r>
            <a:r>
              <a:rPr lang="pt-BR" dirty="0" err="1"/>
              <a:t>gestational</a:t>
            </a:r>
            <a:r>
              <a:rPr lang="pt-BR" dirty="0"/>
              <a:t>-age </a:t>
            </a:r>
            <a:r>
              <a:rPr lang="pt-BR" dirty="0" err="1"/>
              <a:t>infants</a:t>
            </a:r>
            <a:r>
              <a:rPr lang="pt-BR" dirty="0"/>
              <a:t> </a:t>
            </a:r>
            <a:r>
              <a:rPr lang="pt-BR" dirty="0" err="1"/>
              <a:t>of</a:t>
            </a:r>
            <a:r>
              <a:rPr lang="pt-BR" dirty="0"/>
              <a:t> </a:t>
            </a:r>
            <a:r>
              <a:rPr lang="pt-BR" dirty="0" err="1"/>
              <a:t>women</a:t>
            </a:r>
            <a:r>
              <a:rPr lang="pt-BR" dirty="0"/>
              <a:t> </a:t>
            </a:r>
            <a:r>
              <a:rPr lang="pt-BR" dirty="0" err="1"/>
              <a:t>with</a:t>
            </a:r>
            <a:r>
              <a:rPr lang="pt-BR" dirty="0"/>
              <a:t> </a:t>
            </a:r>
            <a:r>
              <a:rPr lang="pt-BR" dirty="0" err="1"/>
              <a:t>gestational</a:t>
            </a:r>
            <a:r>
              <a:rPr lang="pt-BR" dirty="0"/>
              <a:t> diabetes mellitus </a:t>
            </a:r>
            <a:r>
              <a:rPr lang="pt-BR" dirty="0" err="1"/>
              <a:t>compared</a:t>
            </a:r>
            <a:r>
              <a:rPr lang="pt-BR" dirty="0"/>
              <a:t> </a:t>
            </a:r>
            <a:r>
              <a:rPr lang="pt-BR" dirty="0" err="1"/>
              <a:t>with</a:t>
            </a:r>
            <a:r>
              <a:rPr lang="pt-BR" dirty="0"/>
              <a:t> </a:t>
            </a:r>
            <a:r>
              <a:rPr lang="pt-BR" dirty="0" err="1"/>
              <a:t>women</a:t>
            </a:r>
            <a:r>
              <a:rPr lang="pt-BR" dirty="0"/>
              <a:t> </a:t>
            </a:r>
            <a:r>
              <a:rPr lang="pt-BR" dirty="0" err="1"/>
              <a:t>with</a:t>
            </a:r>
            <a:r>
              <a:rPr lang="pt-BR" dirty="0"/>
              <a:t> normal glucose </a:t>
            </a:r>
            <a:r>
              <a:rPr lang="pt-BR" dirty="0" err="1"/>
              <a:t>tolerance</a:t>
            </a:r>
            <a:r>
              <a:rPr lang="pt-BR" dirty="0"/>
              <a:t> </a:t>
            </a:r>
            <a:r>
              <a:rPr lang="pt-BR" dirty="0" err="1"/>
              <a:t>levels</a:t>
            </a:r>
            <a:r>
              <a:rPr lang="pt-BR" dirty="0"/>
              <a:t>. </a:t>
            </a:r>
            <a:r>
              <a:rPr lang="pt-BR" dirty="0" err="1"/>
              <a:t>Am</a:t>
            </a:r>
            <a:r>
              <a:rPr lang="pt-BR" dirty="0"/>
              <a:t> J </a:t>
            </a:r>
            <a:r>
              <a:rPr lang="pt-BR" dirty="0" err="1"/>
              <a:t>Obstet</a:t>
            </a:r>
            <a:r>
              <a:rPr lang="pt-BR" dirty="0"/>
              <a:t> </a:t>
            </a:r>
            <a:r>
              <a:rPr lang="pt-BR" dirty="0" err="1"/>
              <a:t>Gynecol</a:t>
            </a:r>
            <a:r>
              <a:rPr lang="pt-BR" dirty="0"/>
              <a:t> 191:804 – 808, 2004</a:t>
            </a:r>
          </a:p>
          <a:p>
            <a:pPr marL="182880" indent="-182880" fontAlgn="auto">
              <a:spcAft>
                <a:spcPts val="0"/>
              </a:spcAft>
              <a:buClr>
                <a:schemeClr val="tx1">
                  <a:lumMod val="85000"/>
                  <a:lumOff val="15000"/>
                </a:schemeClr>
              </a:buClr>
              <a:defRPr/>
            </a:pPr>
            <a:r>
              <a:rPr lang="pt-BR" dirty="0"/>
              <a:t>19. </a:t>
            </a:r>
            <a:r>
              <a:rPr lang="pt-BR" dirty="0" err="1"/>
              <a:t>Uvena-Celebrezze</a:t>
            </a:r>
            <a:r>
              <a:rPr lang="pt-BR" dirty="0"/>
              <a:t> J, </a:t>
            </a:r>
            <a:r>
              <a:rPr lang="pt-BR" dirty="0" err="1"/>
              <a:t>Fung</a:t>
            </a:r>
            <a:r>
              <a:rPr lang="pt-BR" dirty="0"/>
              <a:t> C, Thomas AJ, </a:t>
            </a:r>
            <a:r>
              <a:rPr lang="pt-BR" dirty="0" err="1"/>
              <a:t>Hoty</a:t>
            </a:r>
            <a:r>
              <a:rPr lang="pt-BR" dirty="0"/>
              <a:t> A, Huston-Presley L, </a:t>
            </a:r>
            <a:r>
              <a:rPr lang="pt-BR" dirty="0" err="1"/>
              <a:t>Amini</a:t>
            </a:r>
            <a:r>
              <a:rPr lang="pt-BR" dirty="0"/>
              <a:t> SB, </a:t>
            </a:r>
            <a:r>
              <a:rPr lang="pt-BR" dirty="0" err="1"/>
              <a:t>Catalano</a:t>
            </a:r>
            <a:r>
              <a:rPr lang="pt-BR" dirty="0"/>
              <a:t> PM: </a:t>
            </a:r>
            <a:r>
              <a:rPr lang="pt-BR" dirty="0" err="1"/>
              <a:t>Relationship</a:t>
            </a:r>
            <a:r>
              <a:rPr lang="pt-BR" dirty="0"/>
              <a:t> </a:t>
            </a:r>
            <a:r>
              <a:rPr lang="pt-BR" dirty="0" err="1"/>
              <a:t>of</a:t>
            </a:r>
            <a:r>
              <a:rPr lang="pt-BR" dirty="0"/>
              <a:t> neonatal </a:t>
            </a:r>
            <a:r>
              <a:rPr lang="pt-BR" dirty="0" err="1"/>
              <a:t>body</a:t>
            </a:r>
            <a:r>
              <a:rPr lang="pt-BR" dirty="0"/>
              <a:t> </a:t>
            </a:r>
            <a:r>
              <a:rPr lang="pt-BR" dirty="0" err="1"/>
              <a:t>composition</a:t>
            </a:r>
            <a:r>
              <a:rPr lang="pt-BR" dirty="0"/>
              <a:t> </a:t>
            </a:r>
            <a:r>
              <a:rPr lang="pt-BR" dirty="0" err="1"/>
              <a:t>to</a:t>
            </a:r>
            <a:r>
              <a:rPr lang="pt-BR" dirty="0"/>
              <a:t> maternal glucose </a:t>
            </a:r>
            <a:r>
              <a:rPr lang="pt-BR" dirty="0" err="1"/>
              <a:t>control</a:t>
            </a:r>
            <a:r>
              <a:rPr lang="pt-BR" dirty="0"/>
              <a:t> in </a:t>
            </a:r>
            <a:r>
              <a:rPr lang="pt-BR" dirty="0" err="1"/>
              <a:t>women</a:t>
            </a:r>
            <a:r>
              <a:rPr lang="pt-BR" dirty="0"/>
              <a:t> </a:t>
            </a:r>
            <a:r>
              <a:rPr lang="pt-BR" dirty="0" err="1"/>
              <a:t>with</a:t>
            </a:r>
            <a:r>
              <a:rPr lang="pt-BR" dirty="0"/>
              <a:t> </a:t>
            </a:r>
            <a:r>
              <a:rPr lang="pt-BR" dirty="0" err="1"/>
              <a:t>gestational</a:t>
            </a:r>
            <a:r>
              <a:rPr lang="pt-BR" dirty="0"/>
              <a:t> diabetes mellitus. J </a:t>
            </a:r>
            <a:r>
              <a:rPr lang="pt-BR" dirty="0" err="1"/>
              <a:t>Matern</a:t>
            </a:r>
            <a:r>
              <a:rPr lang="pt-BR" dirty="0"/>
              <a:t> Fetal Neonatal </a:t>
            </a:r>
            <a:r>
              <a:rPr lang="pt-BR" dirty="0" err="1"/>
              <a:t>Med</a:t>
            </a:r>
            <a:r>
              <a:rPr lang="pt-BR" dirty="0"/>
              <a:t> 12:396 – 401, 2002</a:t>
            </a:r>
          </a:p>
          <a:p>
            <a:pPr marL="182880" indent="-182880" fontAlgn="auto">
              <a:spcAft>
                <a:spcPts val="0"/>
              </a:spcAft>
              <a:buClr>
                <a:schemeClr val="tx1">
                  <a:lumMod val="85000"/>
                  <a:lumOff val="15000"/>
                </a:schemeClr>
              </a:buClr>
              <a:defRPr/>
            </a:pPr>
            <a:r>
              <a:rPr lang="pt-BR" dirty="0"/>
              <a:t>20. </a:t>
            </a:r>
            <a:r>
              <a:rPr lang="pt-BR" dirty="0" err="1"/>
              <a:t>Jovanovic</a:t>
            </a:r>
            <a:r>
              <a:rPr lang="pt-BR" dirty="0"/>
              <a:t>-Peterson L, Peterson CM, Reed GF, </a:t>
            </a:r>
            <a:r>
              <a:rPr lang="pt-BR" dirty="0" err="1"/>
              <a:t>Metzger</a:t>
            </a:r>
            <a:r>
              <a:rPr lang="pt-BR" dirty="0"/>
              <a:t> BE, Mills JL, </a:t>
            </a:r>
            <a:r>
              <a:rPr lang="pt-BR" dirty="0" err="1"/>
              <a:t>Knopp</a:t>
            </a:r>
            <a:r>
              <a:rPr lang="pt-BR" dirty="0"/>
              <a:t> RH, </a:t>
            </a:r>
            <a:r>
              <a:rPr lang="pt-BR" dirty="0" err="1"/>
              <a:t>Aarons</a:t>
            </a:r>
            <a:r>
              <a:rPr lang="pt-BR" dirty="0"/>
              <a:t> JH: Maternal post </a:t>
            </a:r>
            <a:r>
              <a:rPr lang="pt-BR" dirty="0" err="1"/>
              <a:t>prandial</a:t>
            </a:r>
            <a:r>
              <a:rPr lang="pt-BR" dirty="0"/>
              <a:t> glucose </a:t>
            </a:r>
            <a:r>
              <a:rPr lang="pt-BR" dirty="0" err="1"/>
              <a:t>levels</a:t>
            </a:r>
            <a:r>
              <a:rPr lang="pt-BR" dirty="0"/>
              <a:t> </a:t>
            </a:r>
            <a:r>
              <a:rPr lang="pt-BR" dirty="0" err="1"/>
              <a:t>and</a:t>
            </a:r>
            <a:r>
              <a:rPr lang="pt-BR" dirty="0"/>
              <a:t> </a:t>
            </a:r>
            <a:r>
              <a:rPr lang="pt-BR" dirty="0" err="1"/>
              <a:t>infant</a:t>
            </a:r>
            <a:r>
              <a:rPr lang="pt-BR" dirty="0"/>
              <a:t> </a:t>
            </a:r>
            <a:r>
              <a:rPr lang="pt-BR" dirty="0" err="1"/>
              <a:t>birth</a:t>
            </a:r>
            <a:r>
              <a:rPr lang="pt-BR" dirty="0"/>
              <a:t> </a:t>
            </a:r>
            <a:r>
              <a:rPr lang="pt-BR" dirty="0" err="1"/>
              <a:t>weight</a:t>
            </a:r>
            <a:r>
              <a:rPr lang="pt-BR" dirty="0"/>
              <a:t>: The</a:t>
            </a:r>
          </a:p>
          <a:p>
            <a:pPr marL="182880" indent="-182880" fontAlgn="auto">
              <a:spcAft>
                <a:spcPts val="0"/>
              </a:spcAft>
              <a:buClr>
                <a:schemeClr val="tx1">
                  <a:lumMod val="85000"/>
                  <a:lumOff val="15000"/>
                </a:schemeClr>
              </a:buClr>
              <a:defRPr/>
            </a:pPr>
            <a:r>
              <a:rPr lang="pt-BR" dirty="0"/>
              <a:t>Diabetes in </a:t>
            </a:r>
            <a:r>
              <a:rPr lang="pt-BR" dirty="0" err="1"/>
              <a:t>Early</a:t>
            </a:r>
            <a:r>
              <a:rPr lang="pt-BR" dirty="0"/>
              <a:t> </a:t>
            </a:r>
            <a:r>
              <a:rPr lang="pt-BR" dirty="0" err="1"/>
              <a:t>Pregnancy</a:t>
            </a:r>
            <a:r>
              <a:rPr lang="pt-BR" dirty="0"/>
              <a:t> </a:t>
            </a:r>
            <a:r>
              <a:rPr lang="pt-BR" dirty="0" err="1"/>
              <a:t>Study</a:t>
            </a:r>
            <a:r>
              <a:rPr lang="pt-BR" dirty="0"/>
              <a:t>. </a:t>
            </a:r>
            <a:r>
              <a:rPr lang="pt-BR" dirty="0" err="1"/>
              <a:t>Am</a:t>
            </a:r>
            <a:r>
              <a:rPr lang="pt-BR" dirty="0"/>
              <a:t> J </a:t>
            </a:r>
            <a:r>
              <a:rPr lang="pt-BR" dirty="0" err="1"/>
              <a:t>Obstet</a:t>
            </a:r>
            <a:r>
              <a:rPr lang="pt-BR" dirty="0"/>
              <a:t> </a:t>
            </a:r>
            <a:r>
              <a:rPr lang="pt-BR" dirty="0" err="1"/>
              <a:t>Gynecol</a:t>
            </a:r>
            <a:r>
              <a:rPr lang="pt-BR" dirty="0"/>
              <a:t> 164:103–111, 1991</a:t>
            </a:r>
          </a:p>
          <a:p>
            <a:pPr marL="182880" indent="-182880" fontAlgn="auto">
              <a:spcAft>
                <a:spcPts val="0"/>
              </a:spcAft>
              <a:buClr>
                <a:schemeClr val="tx1">
                  <a:lumMod val="85000"/>
                  <a:lumOff val="15000"/>
                </a:schemeClr>
              </a:buClr>
              <a:defRPr/>
            </a:pPr>
            <a:r>
              <a:rPr lang="pt-BR" dirty="0"/>
              <a:t>21. </a:t>
            </a:r>
            <a:r>
              <a:rPr lang="pt-BR" dirty="0" err="1"/>
              <a:t>Langer</a:t>
            </a:r>
            <a:r>
              <a:rPr lang="pt-BR" dirty="0"/>
              <a:t> O, Rodriguez DA, </a:t>
            </a:r>
            <a:r>
              <a:rPr lang="pt-BR" dirty="0" err="1"/>
              <a:t>Xenaris</a:t>
            </a:r>
            <a:r>
              <a:rPr lang="pt-BR" dirty="0"/>
              <a:t> EM, </a:t>
            </a:r>
            <a:r>
              <a:rPr lang="pt-BR" dirty="0" err="1"/>
              <a:t>McFarlane</a:t>
            </a:r>
            <a:r>
              <a:rPr lang="pt-BR" dirty="0"/>
              <a:t> MB, </a:t>
            </a:r>
            <a:r>
              <a:rPr lang="pt-BR" dirty="0" err="1"/>
              <a:t>Berkus</a:t>
            </a:r>
            <a:r>
              <a:rPr lang="pt-BR" dirty="0"/>
              <a:t> MD, </a:t>
            </a:r>
            <a:r>
              <a:rPr lang="pt-BR" dirty="0" err="1"/>
              <a:t>Arrendondo</a:t>
            </a:r>
            <a:r>
              <a:rPr lang="pt-BR" dirty="0"/>
              <a:t> F: </a:t>
            </a:r>
            <a:r>
              <a:rPr lang="pt-BR" dirty="0" err="1"/>
              <a:t>Intensified</a:t>
            </a:r>
            <a:r>
              <a:rPr lang="pt-BR" dirty="0"/>
              <a:t> versus </a:t>
            </a:r>
            <a:r>
              <a:rPr lang="pt-BR" dirty="0" err="1"/>
              <a:t>conventional</a:t>
            </a:r>
            <a:r>
              <a:rPr lang="pt-BR" dirty="0"/>
              <a:t> management </a:t>
            </a:r>
            <a:r>
              <a:rPr lang="pt-BR" dirty="0" err="1"/>
              <a:t>of</a:t>
            </a:r>
            <a:r>
              <a:rPr lang="pt-BR" dirty="0"/>
              <a:t> </a:t>
            </a:r>
            <a:r>
              <a:rPr lang="pt-BR" dirty="0" err="1"/>
              <a:t>gestational</a:t>
            </a:r>
            <a:r>
              <a:rPr lang="pt-BR" dirty="0"/>
              <a:t> diabetes. </a:t>
            </a:r>
            <a:r>
              <a:rPr lang="pt-BR" dirty="0" err="1"/>
              <a:t>Am</a:t>
            </a:r>
            <a:r>
              <a:rPr lang="pt-BR" dirty="0"/>
              <a:t> J </a:t>
            </a:r>
            <a:r>
              <a:rPr lang="pt-BR" dirty="0" err="1"/>
              <a:t>Obstet</a:t>
            </a:r>
            <a:r>
              <a:rPr lang="pt-BR" dirty="0"/>
              <a:t> </a:t>
            </a:r>
            <a:r>
              <a:rPr lang="pt-BR" dirty="0" err="1"/>
              <a:t>Gynecol</a:t>
            </a:r>
            <a:r>
              <a:rPr lang="pt-BR" dirty="0"/>
              <a:t> 170:1036 –1047, 1994</a:t>
            </a:r>
          </a:p>
          <a:p>
            <a:pPr marL="182880" indent="-182880" fontAlgn="auto">
              <a:spcAft>
                <a:spcPts val="0"/>
              </a:spcAft>
              <a:buClr>
                <a:schemeClr val="tx1">
                  <a:lumMod val="85000"/>
                  <a:lumOff val="15000"/>
                </a:schemeClr>
              </a:buClr>
              <a:defRPr/>
            </a:pPr>
            <a:r>
              <a:rPr lang="pt-BR" dirty="0"/>
              <a:t>22. Buchanan TA, </a:t>
            </a:r>
            <a:r>
              <a:rPr lang="pt-BR" dirty="0" err="1"/>
              <a:t>Kjos</a:t>
            </a:r>
            <a:r>
              <a:rPr lang="pt-BR" dirty="0"/>
              <a:t> SL, </a:t>
            </a:r>
            <a:r>
              <a:rPr lang="pt-BR" dirty="0" err="1"/>
              <a:t>Manaoro</a:t>
            </a:r>
            <a:r>
              <a:rPr lang="pt-BR" dirty="0"/>
              <a:t> MN, Wu P, </a:t>
            </a:r>
            <a:r>
              <a:rPr lang="pt-BR" dirty="0" err="1"/>
              <a:t>Madrilejo</a:t>
            </a:r>
            <a:r>
              <a:rPr lang="pt-BR" dirty="0"/>
              <a:t> NG, Gonzalez M, </a:t>
            </a:r>
            <a:r>
              <a:rPr lang="pt-BR" dirty="0" err="1"/>
              <a:t>Nunez</a:t>
            </a:r>
            <a:r>
              <a:rPr lang="pt-BR" dirty="0"/>
              <a:t> V, Pantoja PM, </a:t>
            </a:r>
            <a:r>
              <a:rPr lang="pt-BR" dirty="0" err="1"/>
              <a:t>Xiang</a:t>
            </a:r>
            <a:r>
              <a:rPr lang="pt-BR" dirty="0"/>
              <a:t> A: Use </a:t>
            </a:r>
            <a:r>
              <a:rPr lang="pt-BR" dirty="0" err="1"/>
              <a:t>of</a:t>
            </a:r>
            <a:r>
              <a:rPr lang="pt-BR" dirty="0"/>
              <a:t> fetal </a:t>
            </a:r>
            <a:r>
              <a:rPr lang="pt-BR" dirty="0" err="1"/>
              <a:t>ultrasound</a:t>
            </a:r>
            <a:r>
              <a:rPr lang="pt-BR" dirty="0"/>
              <a:t> </a:t>
            </a:r>
            <a:r>
              <a:rPr lang="pt-BR" dirty="0" err="1"/>
              <a:t>to</a:t>
            </a:r>
            <a:r>
              <a:rPr lang="pt-BR" dirty="0"/>
              <a:t> </a:t>
            </a:r>
            <a:r>
              <a:rPr lang="pt-BR" dirty="0" err="1"/>
              <a:t>select</a:t>
            </a:r>
            <a:r>
              <a:rPr lang="pt-BR" dirty="0"/>
              <a:t> </a:t>
            </a:r>
            <a:r>
              <a:rPr lang="pt-BR" dirty="0" err="1"/>
              <a:t>metabolic</a:t>
            </a:r>
            <a:r>
              <a:rPr lang="pt-BR" dirty="0"/>
              <a:t> </a:t>
            </a:r>
            <a:r>
              <a:rPr lang="pt-BR" dirty="0" err="1"/>
              <a:t>therapy</a:t>
            </a:r>
            <a:r>
              <a:rPr lang="pt-BR" dirty="0"/>
              <a:t> for </a:t>
            </a:r>
            <a:r>
              <a:rPr lang="pt-BR" dirty="0" err="1"/>
              <a:t>pregnancies</a:t>
            </a:r>
            <a:r>
              <a:rPr lang="pt-BR" dirty="0"/>
              <a:t> </a:t>
            </a:r>
            <a:r>
              <a:rPr lang="pt-BR" dirty="0" err="1"/>
              <a:t>complicated</a:t>
            </a:r>
            <a:r>
              <a:rPr lang="pt-BR" dirty="0"/>
              <a:t> </a:t>
            </a:r>
            <a:r>
              <a:rPr lang="pt-BR" dirty="0" err="1"/>
              <a:t>by</a:t>
            </a:r>
            <a:r>
              <a:rPr lang="pt-BR" dirty="0"/>
              <a:t> </a:t>
            </a:r>
            <a:r>
              <a:rPr lang="pt-BR" dirty="0" err="1"/>
              <a:t>mild</a:t>
            </a:r>
            <a:r>
              <a:rPr lang="pt-BR" dirty="0"/>
              <a:t> </a:t>
            </a:r>
            <a:r>
              <a:rPr lang="pt-BR" dirty="0" err="1"/>
              <a:t>gestational</a:t>
            </a:r>
            <a:r>
              <a:rPr lang="pt-BR" dirty="0"/>
              <a:t> diabetes. Diabetes </a:t>
            </a:r>
            <a:r>
              <a:rPr lang="pt-BR" dirty="0" err="1"/>
              <a:t>Care</a:t>
            </a:r>
            <a:r>
              <a:rPr lang="pt-BR" dirty="0"/>
              <a:t> 17: 275–283, 1994</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ítulo 1"/>
          <p:cNvSpPr>
            <a:spLocks noGrp="1"/>
          </p:cNvSpPr>
          <p:nvPr>
            <p:ph type="title"/>
          </p:nvPr>
        </p:nvSpPr>
        <p:spPr/>
        <p:txBody>
          <a:bodyPr/>
          <a:lstStyle/>
          <a:p>
            <a:r>
              <a:rPr lang="pt-BR" altLang="pt-BR" smtClean="0"/>
              <a:t>Referências</a:t>
            </a:r>
          </a:p>
        </p:txBody>
      </p:sp>
      <p:sp>
        <p:nvSpPr>
          <p:cNvPr id="3" name="Espaço Reservado para Conteúdo 2"/>
          <p:cNvSpPr>
            <a:spLocks noGrp="1"/>
          </p:cNvSpPr>
          <p:nvPr>
            <p:ph idx="1"/>
          </p:nvPr>
        </p:nvSpPr>
        <p:spPr/>
        <p:txBody>
          <a:bodyPr rtlCol="0">
            <a:normAutofit fontScale="92500" lnSpcReduction="10000"/>
          </a:bodyPr>
          <a:lstStyle/>
          <a:p>
            <a:pPr marL="182880" indent="-182880" fontAlgn="auto">
              <a:spcAft>
                <a:spcPts val="0"/>
              </a:spcAft>
              <a:buClr>
                <a:schemeClr val="tx1">
                  <a:lumMod val="85000"/>
                  <a:lumOff val="15000"/>
                </a:schemeClr>
              </a:buClr>
              <a:defRPr/>
            </a:pPr>
            <a:r>
              <a:rPr lang="pt-BR" dirty="0"/>
              <a:t>23. Weiss P, </a:t>
            </a:r>
            <a:r>
              <a:rPr lang="pt-BR" dirty="0" err="1"/>
              <a:t>Hofmann</a:t>
            </a:r>
            <a:r>
              <a:rPr lang="pt-BR" dirty="0"/>
              <a:t> H: </a:t>
            </a:r>
            <a:r>
              <a:rPr lang="pt-BR" dirty="0" err="1"/>
              <a:t>Diagnosis</a:t>
            </a:r>
            <a:r>
              <a:rPr lang="pt-BR" dirty="0"/>
              <a:t> </a:t>
            </a:r>
            <a:r>
              <a:rPr lang="pt-BR" dirty="0" err="1"/>
              <a:t>and</a:t>
            </a:r>
            <a:r>
              <a:rPr lang="pt-BR" dirty="0"/>
              <a:t> </a:t>
            </a:r>
            <a:r>
              <a:rPr lang="pt-BR" dirty="0" err="1"/>
              <a:t>treatment</a:t>
            </a:r>
            <a:r>
              <a:rPr lang="pt-BR" dirty="0"/>
              <a:t> </a:t>
            </a:r>
            <a:r>
              <a:rPr lang="pt-BR" dirty="0" err="1"/>
              <a:t>of</a:t>
            </a:r>
            <a:r>
              <a:rPr lang="pt-BR" dirty="0"/>
              <a:t> </a:t>
            </a:r>
            <a:r>
              <a:rPr lang="pt-BR" dirty="0" err="1"/>
              <a:t>gestational</a:t>
            </a:r>
            <a:r>
              <a:rPr lang="pt-BR" dirty="0"/>
              <a:t> diabetes </a:t>
            </a:r>
            <a:r>
              <a:rPr lang="pt-BR" dirty="0" err="1"/>
              <a:t>according</a:t>
            </a:r>
            <a:r>
              <a:rPr lang="pt-BR" dirty="0"/>
              <a:t> </a:t>
            </a:r>
            <a:r>
              <a:rPr lang="pt-BR" dirty="0" err="1"/>
              <a:t>to</a:t>
            </a:r>
            <a:r>
              <a:rPr lang="pt-BR" dirty="0"/>
              <a:t> </a:t>
            </a:r>
            <a:r>
              <a:rPr lang="pt-BR" dirty="0" err="1"/>
              <a:t>amniotic</a:t>
            </a:r>
            <a:r>
              <a:rPr lang="pt-BR" dirty="0"/>
              <a:t> </a:t>
            </a:r>
            <a:r>
              <a:rPr lang="pt-BR" dirty="0" err="1"/>
              <a:t>fluid</a:t>
            </a:r>
            <a:r>
              <a:rPr lang="pt-BR" dirty="0"/>
              <a:t> </a:t>
            </a:r>
            <a:r>
              <a:rPr lang="pt-BR" dirty="0" err="1"/>
              <a:t>insulin</a:t>
            </a:r>
            <a:r>
              <a:rPr lang="pt-BR" dirty="0"/>
              <a:t> </a:t>
            </a:r>
            <a:r>
              <a:rPr lang="pt-BR" dirty="0" err="1"/>
              <a:t>levels</a:t>
            </a:r>
            <a:r>
              <a:rPr lang="pt-BR" dirty="0"/>
              <a:t>. </a:t>
            </a:r>
            <a:r>
              <a:rPr lang="pt-BR" dirty="0" err="1"/>
              <a:t>Arch</a:t>
            </a:r>
            <a:r>
              <a:rPr lang="pt-BR" dirty="0"/>
              <a:t> </a:t>
            </a:r>
            <a:r>
              <a:rPr lang="pt-BR" dirty="0" err="1"/>
              <a:t>Gynecol</a:t>
            </a:r>
            <a:r>
              <a:rPr lang="pt-BR" dirty="0"/>
              <a:t> 239:81–91, 1986</a:t>
            </a:r>
          </a:p>
          <a:p>
            <a:pPr marL="182880" indent="-182880" fontAlgn="auto">
              <a:spcAft>
                <a:spcPts val="0"/>
              </a:spcAft>
              <a:buClr>
                <a:schemeClr val="tx1">
                  <a:lumMod val="85000"/>
                  <a:lumOff val="15000"/>
                </a:schemeClr>
              </a:buClr>
              <a:defRPr/>
            </a:pPr>
            <a:r>
              <a:rPr lang="pt-BR" dirty="0"/>
              <a:t>24. </a:t>
            </a:r>
            <a:r>
              <a:rPr lang="pt-BR" dirty="0" err="1"/>
              <a:t>Freinkel</a:t>
            </a:r>
            <a:r>
              <a:rPr lang="pt-BR" dirty="0"/>
              <a:t> N: The </a:t>
            </a:r>
            <a:r>
              <a:rPr lang="pt-BR" dirty="0" err="1"/>
              <a:t>Banting</a:t>
            </a:r>
            <a:r>
              <a:rPr lang="pt-BR" dirty="0"/>
              <a:t> </a:t>
            </a:r>
            <a:r>
              <a:rPr lang="pt-BR" dirty="0" err="1"/>
              <a:t>Lecture</a:t>
            </a:r>
            <a:r>
              <a:rPr lang="pt-BR" dirty="0"/>
              <a:t> 1980: </a:t>
            </a:r>
            <a:r>
              <a:rPr lang="pt-BR" dirty="0" err="1"/>
              <a:t>Of</a:t>
            </a:r>
            <a:r>
              <a:rPr lang="pt-BR" dirty="0"/>
              <a:t> </a:t>
            </a:r>
            <a:r>
              <a:rPr lang="pt-BR" dirty="0" err="1"/>
              <a:t>pregnancy</a:t>
            </a:r>
            <a:r>
              <a:rPr lang="pt-BR" dirty="0"/>
              <a:t> </a:t>
            </a:r>
            <a:r>
              <a:rPr lang="pt-BR" dirty="0" err="1"/>
              <a:t>and</a:t>
            </a:r>
            <a:r>
              <a:rPr lang="pt-BR" dirty="0"/>
              <a:t> </a:t>
            </a:r>
            <a:r>
              <a:rPr lang="pt-BR" dirty="0" err="1"/>
              <a:t>progeny</a:t>
            </a:r>
            <a:r>
              <a:rPr lang="pt-BR" dirty="0"/>
              <a:t>. Diabetes 29: 1023, 1980</a:t>
            </a:r>
          </a:p>
          <a:p>
            <a:pPr marL="182880" indent="-182880" fontAlgn="auto">
              <a:spcAft>
                <a:spcPts val="0"/>
              </a:spcAft>
              <a:buClr>
                <a:schemeClr val="tx1">
                  <a:lumMod val="85000"/>
                  <a:lumOff val="15000"/>
                </a:schemeClr>
              </a:buClr>
              <a:defRPr/>
            </a:pPr>
            <a:r>
              <a:rPr lang="pt-BR" dirty="0"/>
              <a:t>25. </a:t>
            </a:r>
            <a:r>
              <a:rPr lang="pt-BR" dirty="0" err="1"/>
              <a:t>Knoop</a:t>
            </a:r>
            <a:r>
              <a:rPr lang="pt-BR" dirty="0"/>
              <a:t> RH, </a:t>
            </a:r>
            <a:r>
              <a:rPr lang="pt-BR" dirty="0" err="1"/>
              <a:t>Bergelin</a:t>
            </a:r>
            <a:r>
              <a:rPr lang="pt-BR" dirty="0"/>
              <a:t> RO, </a:t>
            </a:r>
            <a:r>
              <a:rPr lang="pt-BR" dirty="0" err="1"/>
              <a:t>Wahl</a:t>
            </a:r>
            <a:r>
              <a:rPr lang="pt-BR" dirty="0"/>
              <a:t> PW, </a:t>
            </a:r>
            <a:r>
              <a:rPr lang="pt-BR" dirty="0" err="1"/>
              <a:t>Walden</a:t>
            </a:r>
            <a:r>
              <a:rPr lang="pt-BR" dirty="0"/>
              <a:t> CE: </a:t>
            </a:r>
            <a:r>
              <a:rPr lang="pt-BR" dirty="0" err="1"/>
              <a:t>Relationships</a:t>
            </a:r>
            <a:r>
              <a:rPr lang="pt-BR" dirty="0"/>
              <a:t> </a:t>
            </a:r>
            <a:r>
              <a:rPr lang="pt-BR" dirty="0" err="1"/>
              <a:t>of</a:t>
            </a:r>
            <a:r>
              <a:rPr lang="pt-BR" dirty="0"/>
              <a:t> </a:t>
            </a:r>
            <a:r>
              <a:rPr lang="pt-BR" dirty="0" err="1"/>
              <a:t>infant</a:t>
            </a:r>
            <a:r>
              <a:rPr lang="pt-BR" dirty="0"/>
              <a:t> </a:t>
            </a:r>
            <a:r>
              <a:rPr lang="pt-BR" dirty="0" err="1"/>
              <a:t>birth</a:t>
            </a:r>
            <a:r>
              <a:rPr lang="pt-BR" dirty="0"/>
              <a:t> </a:t>
            </a:r>
            <a:r>
              <a:rPr lang="pt-BR" dirty="0" err="1"/>
              <a:t>size</a:t>
            </a:r>
            <a:r>
              <a:rPr lang="pt-BR" dirty="0"/>
              <a:t> </a:t>
            </a:r>
            <a:r>
              <a:rPr lang="pt-BR" dirty="0" err="1"/>
              <a:t>to</a:t>
            </a:r>
            <a:r>
              <a:rPr lang="pt-BR" dirty="0"/>
              <a:t> maternal </a:t>
            </a:r>
            <a:r>
              <a:rPr lang="pt-BR" dirty="0" err="1"/>
              <a:t>lipoproteins</a:t>
            </a:r>
            <a:r>
              <a:rPr lang="pt-BR" dirty="0"/>
              <a:t>, </a:t>
            </a:r>
            <a:r>
              <a:rPr lang="pt-BR" dirty="0" err="1"/>
              <a:t>apoproteins</a:t>
            </a:r>
            <a:r>
              <a:rPr lang="pt-BR" dirty="0"/>
              <a:t>, </a:t>
            </a:r>
            <a:r>
              <a:rPr lang="pt-BR" dirty="0" err="1"/>
              <a:t>fuels</a:t>
            </a:r>
            <a:r>
              <a:rPr lang="pt-BR" dirty="0"/>
              <a:t>, </a:t>
            </a:r>
            <a:r>
              <a:rPr lang="pt-BR" dirty="0" err="1"/>
              <a:t>hormones</a:t>
            </a:r>
            <a:r>
              <a:rPr lang="pt-BR" dirty="0"/>
              <a:t>, </a:t>
            </a:r>
            <a:r>
              <a:rPr lang="pt-BR" dirty="0" err="1"/>
              <a:t>clinical</a:t>
            </a:r>
            <a:r>
              <a:rPr lang="pt-BR" dirty="0"/>
              <a:t> </a:t>
            </a:r>
            <a:r>
              <a:rPr lang="pt-BR" dirty="0" err="1"/>
              <a:t>chemistries</a:t>
            </a:r>
            <a:r>
              <a:rPr lang="pt-BR" dirty="0"/>
              <a:t>, </a:t>
            </a:r>
            <a:r>
              <a:rPr lang="pt-BR" dirty="0" err="1"/>
              <a:t>and</a:t>
            </a:r>
            <a:r>
              <a:rPr lang="pt-BR" dirty="0"/>
              <a:t> </a:t>
            </a:r>
            <a:r>
              <a:rPr lang="pt-BR" dirty="0" err="1"/>
              <a:t>body</a:t>
            </a:r>
            <a:r>
              <a:rPr lang="pt-BR" dirty="0"/>
              <a:t> </a:t>
            </a:r>
            <a:r>
              <a:rPr lang="pt-BR" dirty="0" err="1"/>
              <a:t>weight</a:t>
            </a:r>
            <a:r>
              <a:rPr lang="pt-BR" dirty="0"/>
              <a:t> </a:t>
            </a:r>
            <a:r>
              <a:rPr lang="pt-BR" dirty="0" err="1"/>
              <a:t>at</a:t>
            </a:r>
            <a:r>
              <a:rPr lang="pt-BR" dirty="0"/>
              <a:t> 36 </a:t>
            </a:r>
            <a:r>
              <a:rPr lang="pt-BR" dirty="0" err="1"/>
              <a:t>weeks</a:t>
            </a:r>
            <a:r>
              <a:rPr lang="pt-BR" dirty="0"/>
              <a:t> </a:t>
            </a:r>
            <a:r>
              <a:rPr lang="pt-BR" dirty="0" err="1"/>
              <a:t>gestation</a:t>
            </a:r>
            <a:r>
              <a:rPr lang="pt-BR" dirty="0"/>
              <a:t>. Diabetes 34 (</a:t>
            </a:r>
            <a:r>
              <a:rPr lang="pt-BR" dirty="0" err="1"/>
              <a:t>Suppl</a:t>
            </a:r>
            <a:r>
              <a:rPr lang="pt-BR" dirty="0"/>
              <a:t>. 2):71–77, 1985</a:t>
            </a:r>
          </a:p>
          <a:p>
            <a:pPr marL="182880" indent="-182880" fontAlgn="auto">
              <a:spcAft>
                <a:spcPts val="0"/>
              </a:spcAft>
              <a:buClr>
                <a:schemeClr val="tx1">
                  <a:lumMod val="85000"/>
                  <a:lumOff val="15000"/>
                </a:schemeClr>
              </a:buClr>
              <a:defRPr/>
            </a:pPr>
            <a:r>
              <a:rPr lang="pt-BR" dirty="0"/>
              <a:t>26. </a:t>
            </a:r>
            <a:r>
              <a:rPr lang="pt-BR" dirty="0" err="1"/>
              <a:t>Schaeffer</a:t>
            </a:r>
            <a:r>
              <a:rPr lang="pt-BR" dirty="0"/>
              <a:t>-Graf UM, </a:t>
            </a:r>
            <a:r>
              <a:rPr lang="pt-BR" dirty="0" err="1"/>
              <a:t>Kjos</a:t>
            </a:r>
            <a:r>
              <a:rPr lang="pt-BR" dirty="0"/>
              <a:t> SL, </a:t>
            </a:r>
            <a:r>
              <a:rPr lang="pt-BR" dirty="0" err="1"/>
              <a:t>Kilaouz</a:t>
            </a:r>
            <a:r>
              <a:rPr lang="pt-BR" dirty="0"/>
              <a:t> O, </a:t>
            </a:r>
            <a:r>
              <a:rPr lang="pt-BR" dirty="0" err="1"/>
              <a:t>Plagemann</a:t>
            </a:r>
            <a:r>
              <a:rPr lang="pt-BR" dirty="0"/>
              <a:t> A, </a:t>
            </a:r>
            <a:r>
              <a:rPr lang="pt-BR" dirty="0" err="1"/>
              <a:t>Brauer</a:t>
            </a:r>
            <a:r>
              <a:rPr lang="pt-BR" dirty="0"/>
              <a:t> M, </a:t>
            </a:r>
            <a:r>
              <a:rPr lang="pt-BR" dirty="0" err="1"/>
              <a:t>Dudenhausen</a:t>
            </a:r>
            <a:r>
              <a:rPr lang="pt-BR" dirty="0"/>
              <a:t> JW, </a:t>
            </a:r>
            <a:r>
              <a:rPr lang="pt-BR" dirty="0" err="1"/>
              <a:t>Vetter</a:t>
            </a:r>
            <a:r>
              <a:rPr lang="pt-BR" dirty="0"/>
              <a:t> K: </a:t>
            </a:r>
            <a:r>
              <a:rPr lang="pt-BR" dirty="0" err="1"/>
              <a:t>Determinants</a:t>
            </a:r>
            <a:r>
              <a:rPr lang="pt-BR" dirty="0"/>
              <a:t> </a:t>
            </a:r>
            <a:r>
              <a:rPr lang="pt-BR" dirty="0" err="1"/>
              <a:t>of</a:t>
            </a:r>
            <a:r>
              <a:rPr lang="pt-BR" dirty="0"/>
              <a:t> fetal </a:t>
            </a:r>
            <a:r>
              <a:rPr lang="pt-BR" dirty="0" err="1"/>
              <a:t>growth</a:t>
            </a:r>
            <a:r>
              <a:rPr lang="pt-BR" dirty="0"/>
              <a:t> </a:t>
            </a:r>
            <a:r>
              <a:rPr lang="pt-BR" dirty="0" err="1"/>
              <a:t>at</a:t>
            </a:r>
            <a:r>
              <a:rPr lang="pt-BR" dirty="0"/>
              <a:t> </a:t>
            </a:r>
            <a:r>
              <a:rPr lang="pt-BR" dirty="0" err="1"/>
              <a:t>different</a:t>
            </a:r>
            <a:r>
              <a:rPr lang="pt-BR" dirty="0"/>
              <a:t> </a:t>
            </a:r>
            <a:r>
              <a:rPr lang="pt-BR" dirty="0" err="1"/>
              <a:t>periods</a:t>
            </a:r>
            <a:r>
              <a:rPr lang="pt-BR" dirty="0"/>
              <a:t> </a:t>
            </a:r>
            <a:r>
              <a:rPr lang="pt-BR" dirty="0" err="1"/>
              <a:t>of</a:t>
            </a:r>
            <a:r>
              <a:rPr lang="pt-BR" dirty="0"/>
              <a:t> </a:t>
            </a:r>
            <a:r>
              <a:rPr lang="pt-BR" dirty="0" err="1"/>
              <a:t>pregnancies</a:t>
            </a:r>
            <a:r>
              <a:rPr lang="pt-BR" dirty="0"/>
              <a:t> </a:t>
            </a:r>
            <a:r>
              <a:rPr lang="pt-BR" dirty="0" err="1"/>
              <a:t>complicated</a:t>
            </a:r>
            <a:r>
              <a:rPr lang="pt-BR" dirty="0"/>
              <a:t> </a:t>
            </a:r>
            <a:r>
              <a:rPr lang="pt-BR" dirty="0" err="1"/>
              <a:t>by</a:t>
            </a:r>
            <a:r>
              <a:rPr lang="pt-BR" dirty="0"/>
              <a:t> </a:t>
            </a:r>
            <a:r>
              <a:rPr lang="pt-BR" dirty="0" err="1"/>
              <a:t>gestational</a:t>
            </a:r>
            <a:r>
              <a:rPr lang="pt-BR" dirty="0"/>
              <a:t> diabetes mellitus </a:t>
            </a:r>
            <a:r>
              <a:rPr lang="pt-BR" dirty="0" err="1"/>
              <a:t>or</a:t>
            </a:r>
            <a:r>
              <a:rPr lang="pt-BR" dirty="0"/>
              <a:t> </a:t>
            </a:r>
            <a:r>
              <a:rPr lang="pt-BR" dirty="0" err="1"/>
              <a:t>impaired</a:t>
            </a:r>
            <a:r>
              <a:rPr lang="pt-BR" dirty="0"/>
              <a:t> glucose </a:t>
            </a:r>
            <a:r>
              <a:rPr lang="pt-BR" dirty="0" err="1"/>
              <a:t>tolerance</a:t>
            </a:r>
            <a:r>
              <a:rPr lang="pt-BR" dirty="0"/>
              <a:t>. Diabetes </a:t>
            </a:r>
            <a:r>
              <a:rPr lang="pt-BR" dirty="0" err="1"/>
              <a:t>Care</a:t>
            </a:r>
            <a:r>
              <a:rPr lang="pt-BR" dirty="0"/>
              <a:t> 26:193–198, 2003</a:t>
            </a:r>
          </a:p>
          <a:p>
            <a:pPr marL="182880" indent="-182880" fontAlgn="auto">
              <a:spcAft>
                <a:spcPts val="0"/>
              </a:spcAft>
              <a:buClr>
                <a:schemeClr val="tx1">
                  <a:lumMod val="85000"/>
                  <a:lumOff val="15000"/>
                </a:schemeClr>
              </a:buClr>
              <a:defRPr/>
            </a:pPr>
            <a:r>
              <a:rPr lang="pt-BR" dirty="0"/>
              <a:t>27. </a:t>
            </a:r>
            <a:r>
              <a:rPr lang="pt-BR" dirty="0" err="1"/>
              <a:t>Langer</a:t>
            </a:r>
            <a:r>
              <a:rPr lang="pt-BR" dirty="0"/>
              <a:t> O, </a:t>
            </a:r>
            <a:r>
              <a:rPr lang="pt-BR" dirty="0" err="1"/>
              <a:t>Yogev</a:t>
            </a:r>
            <a:r>
              <a:rPr lang="pt-BR" dirty="0"/>
              <a:t> Y, </a:t>
            </a:r>
            <a:r>
              <a:rPr lang="pt-BR" dirty="0" err="1"/>
              <a:t>Xenakis</a:t>
            </a:r>
            <a:r>
              <a:rPr lang="pt-BR" dirty="0"/>
              <a:t> EMJ, </a:t>
            </a:r>
            <a:r>
              <a:rPr lang="pt-BR" dirty="0" err="1"/>
              <a:t>Brustman</a:t>
            </a:r>
            <a:r>
              <a:rPr lang="pt-BR" dirty="0"/>
              <a:t> L: </a:t>
            </a:r>
            <a:r>
              <a:rPr lang="pt-BR" dirty="0" err="1"/>
              <a:t>Overweight</a:t>
            </a:r>
            <a:r>
              <a:rPr lang="pt-BR" dirty="0"/>
              <a:t> </a:t>
            </a:r>
            <a:r>
              <a:rPr lang="pt-BR" dirty="0" err="1"/>
              <a:t>and</a:t>
            </a:r>
            <a:r>
              <a:rPr lang="pt-BR" dirty="0"/>
              <a:t> </a:t>
            </a:r>
            <a:r>
              <a:rPr lang="pt-BR" dirty="0" err="1"/>
              <a:t>obese</a:t>
            </a:r>
            <a:r>
              <a:rPr lang="pt-BR" dirty="0"/>
              <a:t> in </a:t>
            </a:r>
            <a:r>
              <a:rPr lang="pt-BR" dirty="0" err="1"/>
              <a:t>gestational</a:t>
            </a:r>
            <a:r>
              <a:rPr lang="pt-BR" dirty="0"/>
              <a:t> diabetes: </a:t>
            </a:r>
            <a:r>
              <a:rPr lang="pt-BR" dirty="0" err="1"/>
              <a:t>the</a:t>
            </a:r>
            <a:r>
              <a:rPr lang="pt-BR" dirty="0"/>
              <a:t> </a:t>
            </a:r>
            <a:r>
              <a:rPr lang="pt-BR" dirty="0" err="1"/>
              <a:t>impact</a:t>
            </a:r>
            <a:r>
              <a:rPr lang="pt-BR" dirty="0"/>
              <a:t> </a:t>
            </a:r>
            <a:r>
              <a:rPr lang="pt-BR" dirty="0" err="1"/>
              <a:t>on</a:t>
            </a:r>
            <a:r>
              <a:rPr lang="pt-BR" dirty="0"/>
              <a:t> </a:t>
            </a:r>
            <a:r>
              <a:rPr lang="pt-BR" dirty="0" err="1"/>
              <a:t>pregnancy</a:t>
            </a:r>
            <a:r>
              <a:rPr lang="pt-BR" dirty="0"/>
              <a:t> </a:t>
            </a:r>
            <a:r>
              <a:rPr lang="pt-BR" dirty="0" err="1"/>
              <a:t>outcome</a:t>
            </a:r>
            <a:r>
              <a:rPr lang="pt-BR" dirty="0"/>
              <a:t>. </a:t>
            </a:r>
            <a:r>
              <a:rPr lang="pt-BR" dirty="0" err="1"/>
              <a:t>Am</a:t>
            </a:r>
            <a:r>
              <a:rPr lang="pt-BR" dirty="0"/>
              <a:t> J </a:t>
            </a:r>
            <a:r>
              <a:rPr lang="pt-BR" dirty="0" err="1"/>
              <a:t>Obstet</a:t>
            </a:r>
            <a:r>
              <a:rPr lang="pt-BR" dirty="0"/>
              <a:t> </a:t>
            </a:r>
            <a:r>
              <a:rPr lang="pt-BR" dirty="0" err="1"/>
              <a:t>Gynecol</a:t>
            </a:r>
            <a:r>
              <a:rPr lang="pt-BR" dirty="0"/>
              <a:t> 192:1368 – 1376, 2005</a:t>
            </a:r>
          </a:p>
          <a:p>
            <a:pPr marL="182880" indent="-182880" fontAlgn="auto">
              <a:spcAft>
                <a:spcPts val="0"/>
              </a:spcAft>
              <a:buClr>
                <a:schemeClr val="tx1">
                  <a:lumMod val="85000"/>
                  <a:lumOff val="15000"/>
                </a:schemeClr>
              </a:buClr>
              <a:defRPr/>
            </a:pPr>
            <a:r>
              <a:rPr lang="pt-BR" dirty="0"/>
              <a:t>28. </a:t>
            </a:r>
            <a:r>
              <a:rPr lang="pt-BR" dirty="0" err="1"/>
              <a:t>Catalano</a:t>
            </a:r>
            <a:r>
              <a:rPr lang="pt-BR" dirty="0"/>
              <a:t> PM, </a:t>
            </a:r>
            <a:r>
              <a:rPr lang="pt-BR" dirty="0" err="1"/>
              <a:t>Ehrenberg</a:t>
            </a:r>
            <a:r>
              <a:rPr lang="pt-BR" dirty="0"/>
              <a:t> HM: The </a:t>
            </a:r>
            <a:r>
              <a:rPr lang="pt-BR" dirty="0" err="1"/>
              <a:t>shortand</a:t>
            </a:r>
            <a:r>
              <a:rPr lang="pt-BR" dirty="0"/>
              <a:t> </a:t>
            </a:r>
            <a:r>
              <a:rPr lang="pt-BR" dirty="0" err="1"/>
              <a:t>long-term</a:t>
            </a:r>
            <a:r>
              <a:rPr lang="pt-BR" dirty="0"/>
              <a:t> </a:t>
            </a:r>
            <a:r>
              <a:rPr lang="pt-BR" dirty="0" err="1"/>
              <a:t>implications</a:t>
            </a:r>
            <a:r>
              <a:rPr lang="pt-BR" dirty="0"/>
              <a:t> </a:t>
            </a:r>
            <a:r>
              <a:rPr lang="pt-BR" dirty="0" err="1"/>
              <a:t>of</a:t>
            </a:r>
            <a:r>
              <a:rPr lang="pt-BR" dirty="0"/>
              <a:t> maternal </a:t>
            </a:r>
            <a:r>
              <a:rPr lang="pt-BR" dirty="0" err="1"/>
              <a:t>obesity</a:t>
            </a:r>
            <a:r>
              <a:rPr lang="pt-BR" dirty="0"/>
              <a:t> </a:t>
            </a:r>
            <a:r>
              <a:rPr lang="pt-BR" dirty="0" err="1"/>
              <a:t>on</a:t>
            </a:r>
            <a:r>
              <a:rPr lang="pt-BR" dirty="0"/>
              <a:t> </a:t>
            </a:r>
            <a:r>
              <a:rPr lang="pt-BR" dirty="0" err="1"/>
              <a:t>the</a:t>
            </a:r>
            <a:r>
              <a:rPr lang="pt-BR" dirty="0"/>
              <a:t> </a:t>
            </a:r>
            <a:r>
              <a:rPr lang="pt-BR" dirty="0" err="1"/>
              <a:t>mother</a:t>
            </a:r>
            <a:r>
              <a:rPr lang="pt-BR" dirty="0"/>
              <a:t> </a:t>
            </a:r>
            <a:r>
              <a:rPr lang="pt-BR" dirty="0" err="1"/>
              <a:t>and</a:t>
            </a:r>
            <a:r>
              <a:rPr lang="pt-BR" dirty="0"/>
              <a:t> </a:t>
            </a:r>
            <a:r>
              <a:rPr lang="pt-BR" dirty="0" err="1"/>
              <a:t>her</a:t>
            </a:r>
            <a:r>
              <a:rPr lang="pt-BR" dirty="0"/>
              <a:t> </a:t>
            </a:r>
            <a:r>
              <a:rPr lang="pt-BR" dirty="0" err="1"/>
              <a:t>offspring</a:t>
            </a:r>
            <a:r>
              <a:rPr lang="pt-BR" dirty="0"/>
              <a:t>. BJOG 113:1126 –33, 2006</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bão">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TM03457510[[fn=Savon]]</Template>
  <TotalTime>629</TotalTime>
  <Words>4175</Words>
  <Application>Microsoft Office PowerPoint</Application>
  <PresentationFormat>Widescreen</PresentationFormat>
  <Paragraphs>161</Paragraphs>
  <Slides>33</Slides>
  <Notes>1</Notes>
  <HiddenSlides>0</HiddenSlides>
  <MMClips>0</MMClips>
  <ScaleCrop>false</ScaleCrop>
  <HeadingPairs>
    <vt:vector size="6" baseType="variant">
      <vt:variant>
        <vt:lpstr>Fontes usadas</vt:lpstr>
      </vt:variant>
      <vt:variant>
        <vt:i4>4</vt:i4>
      </vt:variant>
      <vt:variant>
        <vt:lpstr>Tema</vt:lpstr>
      </vt:variant>
      <vt:variant>
        <vt:i4>1</vt:i4>
      </vt:variant>
      <vt:variant>
        <vt:lpstr>Títulos de slides</vt:lpstr>
      </vt:variant>
      <vt:variant>
        <vt:i4>33</vt:i4>
      </vt:variant>
    </vt:vector>
  </HeadingPairs>
  <TitlesOfParts>
    <vt:vector size="38" baseType="lpstr">
      <vt:lpstr>Century Gothic</vt:lpstr>
      <vt:lpstr>Arial</vt:lpstr>
      <vt:lpstr>Garamond</vt:lpstr>
      <vt:lpstr>Calibri</vt:lpstr>
      <vt:lpstr>Sabão</vt:lpstr>
      <vt:lpstr>Apresentação do PowerPoint</vt:lpstr>
      <vt:lpstr>Introdução</vt:lpstr>
      <vt:lpstr>Introdução</vt:lpstr>
      <vt:lpstr>Definição - Fenótipo</vt:lpstr>
      <vt:lpstr>Definição - Fenótipo</vt:lpstr>
      <vt:lpstr>Mutação no gene da Glucoquinase</vt:lpstr>
      <vt:lpstr>Mutação no gene da Glucoquinase</vt:lpstr>
      <vt:lpstr>Apresentação do PowerPoint</vt:lpstr>
      <vt:lpstr>Beckwith Wiedemann</vt:lpstr>
      <vt:lpstr>Fenótipo</vt:lpstr>
      <vt:lpstr>Definição - Macrossomia</vt:lpstr>
      <vt:lpstr>Definição - Macrossomia</vt:lpstr>
      <vt:lpstr>Definição - Macrossomia</vt:lpstr>
      <vt:lpstr>Análise da composição corporal em RNs filhos e não filhos me mães com DMG</vt:lpstr>
      <vt:lpstr>Análise da composição corporal em RNs filhos e não filhos de mães com DMG</vt:lpstr>
      <vt:lpstr>Apresentação do PowerPoint</vt:lpstr>
      <vt:lpstr>Análise da composição corporal em RNs filhos e não filhos de mães com DMG</vt:lpstr>
      <vt:lpstr>Apresentação do PowerPoint</vt:lpstr>
      <vt:lpstr>Análise da composição corporal em RNs filhos e não filhos de mães com DMG</vt:lpstr>
      <vt:lpstr>Fatores metabólicos relacionados à macrossomia em RNs de mães com DMG</vt:lpstr>
      <vt:lpstr>Fatores metabólicos relacionados à macrossomia em RNs de mães com DMG</vt:lpstr>
      <vt:lpstr>Fatores metabólicos relacionados à macrossomia em RNs de mães com DMG</vt:lpstr>
      <vt:lpstr>Obesidade materna e macrossomia fetal em RNs de mãe com DMG</vt:lpstr>
      <vt:lpstr>Obesidade materna e macrossomia fetal em RNs de mãe com DMG</vt:lpstr>
      <vt:lpstr>Obesidade materna e macrossomia fetal em RNs de mãe com DMG</vt:lpstr>
      <vt:lpstr>Obesidade materna e macrossomia fetal em RNs de mãe com DMG</vt:lpstr>
      <vt:lpstr>Obesidade materna e macrossomia fetal em RNs de mãe com DMG</vt:lpstr>
      <vt:lpstr>Apresentação do PowerPoint</vt:lpstr>
      <vt:lpstr>Conclusão</vt:lpstr>
      <vt:lpstr>Referências</vt:lpstr>
      <vt:lpstr>Referências</vt:lpstr>
      <vt:lpstr>Referências</vt:lpstr>
      <vt:lpstr>Referências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micro</dc:creator>
  <cp:lastModifiedBy>Paulo Margotto</cp:lastModifiedBy>
  <cp:revision>55</cp:revision>
  <dcterms:created xsi:type="dcterms:W3CDTF">2019-07-08T23:45:44Z</dcterms:created>
  <dcterms:modified xsi:type="dcterms:W3CDTF">2019-07-19T11:17:06Z</dcterms:modified>
</cp:coreProperties>
</file>