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8"/>
  </p:notesMasterIdLst>
  <p:sldIdLst>
    <p:sldId id="256" r:id="rId2"/>
    <p:sldId id="257" r:id="rId3"/>
    <p:sldId id="258" r:id="rId4"/>
    <p:sldId id="259" r:id="rId5"/>
    <p:sldId id="260" r:id="rId6"/>
    <p:sldId id="261" r:id="rId7"/>
    <p:sldId id="269" r:id="rId8"/>
    <p:sldId id="262" r:id="rId9"/>
    <p:sldId id="326" r:id="rId10"/>
    <p:sldId id="270" r:id="rId11"/>
    <p:sldId id="264" r:id="rId12"/>
    <p:sldId id="272" r:id="rId13"/>
    <p:sldId id="273" r:id="rId14"/>
    <p:sldId id="274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327" r:id="rId23"/>
    <p:sldId id="283" r:id="rId24"/>
    <p:sldId id="284" r:id="rId25"/>
    <p:sldId id="285" r:id="rId26"/>
    <p:sldId id="286" r:id="rId27"/>
    <p:sldId id="287" r:id="rId28"/>
    <p:sldId id="295" r:id="rId29"/>
    <p:sldId id="288" r:id="rId30"/>
    <p:sldId id="291" r:id="rId31"/>
    <p:sldId id="328" r:id="rId32"/>
    <p:sldId id="292" r:id="rId33"/>
    <p:sldId id="293" r:id="rId34"/>
    <p:sldId id="296" r:id="rId35"/>
    <p:sldId id="297" r:id="rId36"/>
    <p:sldId id="329" r:id="rId37"/>
    <p:sldId id="298" r:id="rId38"/>
    <p:sldId id="299" r:id="rId39"/>
    <p:sldId id="300" r:id="rId40"/>
    <p:sldId id="301" r:id="rId41"/>
    <p:sldId id="302" r:id="rId42"/>
    <p:sldId id="324" r:id="rId43"/>
    <p:sldId id="303" r:id="rId44"/>
    <p:sldId id="306" r:id="rId45"/>
    <p:sldId id="304" r:id="rId46"/>
    <p:sldId id="305" r:id="rId47"/>
    <p:sldId id="307" r:id="rId48"/>
    <p:sldId id="325" r:id="rId49"/>
    <p:sldId id="308" r:id="rId50"/>
    <p:sldId id="309" r:id="rId51"/>
    <p:sldId id="310" r:id="rId52"/>
    <p:sldId id="311" r:id="rId53"/>
    <p:sldId id="312" r:id="rId54"/>
    <p:sldId id="313" r:id="rId55"/>
    <p:sldId id="330" r:id="rId56"/>
    <p:sldId id="314" r:id="rId57"/>
    <p:sldId id="315" r:id="rId58"/>
    <p:sldId id="316" r:id="rId59"/>
    <p:sldId id="331" r:id="rId60"/>
    <p:sldId id="266" r:id="rId61"/>
    <p:sldId id="317" r:id="rId62"/>
    <p:sldId id="318" r:id="rId63"/>
    <p:sldId id="319" r:id="rId64"/>
    <p:sldId id="320" r:id="rId65"/>
    <p:sldId id="321" r:id="rId66"/>
    <p:sldId id="322" r:id="rId67"/>
  </p:sldIdLst>
  <p:sldSz cx="12192000" cy="6858000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anna Gadelha" initials="YG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92" autoAdjust="0"/>
    <p:restoredTop sz="94660"/>
  </p:normalViewPr>
  <p:slideViewPr>
    <p:cSldViewPr snapToGrid="0">
      <p:cViewPr varScale="1">
        <p:scale>
          <a:sx n="81" d="100"/>
          <a:sy n="81" d="100"/>
        </p:scale>
        <p:origin x="92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commentAuthors" Target="commentAuthor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9-01T15:05:15.530" idx="1">
    <p:pos x="7368" y="4058"/>
    <p:text>No jejum recebe o nome de complexo mioelétrico migratório (CMM). É composto de 3 fases:
– fase I, de repouso, após atividade rítmica da fase III;
– fase II, de contrações irregulares, precedendo a fase III; e
– fase III, de contrações rítmicas, que migram de modo relativamente lento, do antro até o íleo terminal. As contrações da fase III podem, também, começar em pontos distantes do duodeno ou não chegar ao final do intestino delgado.
Talvez o CMM impeça a migração de bactérias do cólon para o intestino delgado, entre outras funções(4,12).
No período pós-prandial, o alimento no estômago e nutrientes no duodeno interrompem o CMM e levam ao aparecimento de contrações persistentes, segmentares, para mistura(4,12).
O controle da motilidade do cólon é muito pouco conhecido. O maior estímulo para seus movimentos é a alimentação. Esses movimentos são mediados por ação colinérgica(4,12).
O plexo mioentérico controla os movimentos peristálticos do tubo digestivo com sua atividade excitatória, mas contém alguns neurônios com atividade inibitória, o que é útil para inibir músculos esfincterianos, controlando o movimento do conteúdo entre os vários segmentos gastrintestinais (estômago, intestino delgado, cólon). A acetil colina é um neurotransmissor importante na excitação dos movimentos miogênicos intestinais, mas existem outros, excitatórios e inibitórios(4,10,12).
O sistema nervoso autônomo (simpático e parassimpático) e influências hormonais e emocionais modulam as atividades do tubo digestivo através de reflexos que controlam as secreções, o peristaltismo, as contrações de mistura, os efeitos inibitórios locais, o reflexo gastrocólico, o reflexo enterogástrico, o reflexo colonoileal, o reflexo da defecação e os reflexos de mecanismo central(4,10,12).
As funções do sistema nervoso parassimpático são, em geral, antagônicas às do simpático. A ativação do parassimpático aumenta a atividade de todo o sistema nervoso entérico, intensificando a maioria das funções gastrintestinais (com alguns efeitos inibitórios). A estimulação do sistema nervoso simpático inibe a atividade no tubo digestivo. Forte estímulo do simpático pode bloquear o trânsito intestinal(10). Os sistemas simpático e parassimpático sofrem, como sabemos, influência emocional.
Os peptídeos que agem na motilidade intestinal são, basicamente, os seguintes:
1) colecistocinina, produzida no duodeno em resposta à presença de lipídeos; age contraindo a vesícula biliar e inibindo a motilidade gástrica; interrompe o padrão de jejum;
2) secretina, produzida no duodeno por estímulo ácido; age inibindo ligeiramente a motilidade de quase todo o trato gastrintestinal;
3) peptídeo inibidor gástrico, produzido na porção proximal do intestino delgado em resposta à presença de ácidos graxos, aminoácidos e, em pequeno grau, de carboidratos; age diminuindo a velocidade de esvaziamento gástrico;(10)
4) motilina e somatostatina; agem iniciando, no jejum, contrações rítmicas de longa duração no intestino delgado (fase III);
5) gastrina; age interrompendo, como a colecistocinina, o padrão de motilidade do jejum;
6) encefalinas; agem abolindo, no jejum, as contrações irregulares que precedem a fase de movimentos rítmicos no intestino delgado;
7) outros, de modo de ação ainda não muito claro(4,12).
Com essa revisão resumida da fisiologia bastante complexa, podemos supor que alterações como imaturidade em um ou vários fatores implicados levariam a diversas anormalidades na motilidade intestinal. É de se esperar, também, que haja modificação, ao longo dos anos, com as diversas etapas do amadurecimento desses fatores(2). Só a imaturidade e o amadurecimento do sistema nervoso entérico, tão complexo que possui cerca de 100 milhões de neurônios, número igual ao encontrado na medula espinhal, poderia justificar a dismotilidade, que parece ser a base dos mecanismos envolvidos na etiologia do cólon irritável na criança ou diarréia crônica inespecífica(1-4,10).
Além da alteração na motilidade intestinal, fatores adicionais dietéticos, bem controlados em intestinos maduros e normais, estão envolvidos na gênese do cólon irritável(5,7,13).
As crianças portadoras de cólon irritável diferem daquelas normais nos padrões de motilidade após ingestão de alimento (atividade pós-prandial)(4,12,14).
Quando se instilou glicose no duodeno de crianças com diarréia crônica inespecífica, não houve interrupção do CMM (padrão de atividade de jejum). O CMM foi interrompido pelo leite de soja instilado no duodeno, mas não foi substituído por atividade pós-prandial normal. Houve, nestes pacientes, ausência ou atividade pós-prandial abortiva, quando aparecia em combinação com atividade de jejum(14).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9-01T15:05:15.530" idx="1">
    <p:pos x="7368" y="4058"/>
    <p:text>No jejum recebe o nome de complexo mioelétrico migratório (CMM). É composto de 3 fases:
– fase I, de repouso, após atividade rítmica da fase III;
– fase II, de contrações irregulares, precedendo a fase III; e
– fase III, de contrações rítmicas, que migram de modo relativamente lento, do antro até o íleo terminal. As contrações da fase III podem, também, começar em pontos distantes do duodeno ou não chegar ao final do intestino delgado.
Talvez o CMM impeça a migração de bactérias do cólon para o intestino delgado, entre outras funções(4,12).
No período pós-prandial, o alimento no estômago e nutrientes no duodeno interrompem o CMM e levam ao aparecimento de contrações persistentes, segmentares, para mistura(4,12).
O controle da motilidade do cólon é muito pouco conhecido. O maior estímulo para seus movimentos é a alimentação. Esses movimentos são mediados por ação colinérgica(4,12).
O plexo mioentérico controla os movimentos peristálticos do tubo digestivo com sua atividade excitatória, mas contém alguns neurônios com atividade inibitória, o que é útil para inibir músculos esfincterianos, controlando o movimento do conteúdo entre os vários segmentos gastrintestinais (estômago, intestino delgado, cólon). A acetil colina é um neurotransmissor importante na excitação dos movimentos miogênicos intestinais, mas existem outros, excitatórios e inibitórios(4,10,12).
O sistema nervoso autônomo (simpático e parassimpático) e influências hormonais e emocionais modulam as atividades do tubo digestivo através de reflexos que controlam as secreções, o peristaltismo, as contrações de mistura, os efeitos inibitórios locais, o reflexo gastrocólico, o reflexo enterogástrico, o reflexo colonoileal, o reflexo da defecação e os reflexos de mecanismo central(4,10,12).
As funções do sistema nervoso parassimpático são, em geral, antagônicas às do simpático. A ativação do parassimpático aumenta a atividade de todo o sistema nervoso entérico, intensificando a maioria das funções gastrintestinais (com alguns efeitos inibitórios). A estimulação do sistema nervoso simpático inibe a atividade no tubo digestivo. Forte estímulo do simpático pode bloquear o trânsito intestinal(10). Os sistemas simpático e parassimpático sofrem, como sabemos, influência emocional.
Os peptídeos que agem na motilidade intestinal são, basicamente, os seguintes:
1) colecistocinina, produzida no duodeno em resposta à presença de lipídeos; age contraindo a vesícula biliar e inibindo a motilidade gástrica; interrompe o padrão de jejum;
2) secretina, produzida no duodeno por estímulo ácido; age inibindo ligeiramente a motilidade de quase todo o trato gastrintestinal;
3) peptídeo inibidor gástrico, produzido na porção proximal do intestino delgado em resposta à presença de ácidos graxos, aminoácidos e, em pequeno grau, de carboidratos; age diminuindo a velocidade de esvaziamento gástrico;(10)
4) motilina e somatostatina; agem iniciando, no jejum, contrações rítmicas de longa duração no intestino delgado (fase III);
5) gastrina; age interrompendo, como a colecistocinina, o padrão de motilidade do jejum;
6) encefalinas; agem abolindo, no jejum, as contrações irregulares que precedem a fase de movimentos rítmicos no intestino delgado;
7) outros, de modo de ação ainda não muito claro(4,12).
Com essa revisão resumida da fisiologia bastante complexa, podemos supor que alterações como imaturidade em um ou vários fatores implicados levariam a diversas anormalidades na motilidade intestinal. É de se esperar, também, que haja modificação, ao longo dos anos, com as diversas etapas do amadurecimento desses fatores(2). Só a imaturidade e o amadurecimento do sistema nervoso entérico, tão complexo que possui cerca de 100 milhões de neurônios, número igual ao encontrado na medula espinhal, poderia justificar a dismotilidade, que parece ser a base dos mecanismos envolvidos na etiologia do cólon irritável na criança ou diarréia crônica inespecífica(1-4,10).
Além da alteração na motilidade intestinal, fatores adicionais dietéticos, bem controlados em intestinos maduros e normais, estão envolvidos na gênese do cólon irritável(5,7,13).
As crianças portadoras de cólon irritável diferem daquelas normais nos padrões de motilidade após ingestão de alimento (atividade pós-prandial)(4,12,14).
Quando se instilou glicose no duodeno de crianças com diarréia crônica inespecífica, não houve interrupção do CMM (padrão de atividade de jejum). O CMM foi interrompido pelo leite de soja instilado no duodeno, mas não foi substituído por atividade pós-prandial normal. Houve, nestes pacientes, ausência ou atividade pós-prandial abortiva, quando aparecia em combinação com atividade de jejum(14).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1E8308A-97BA-4F4B-BE17-0B9618165D2D}" type="datetimeFigureOut">
              <a:rPr lang="pt-BR"/>
              <a:pPr>
                <a:defRPr/>
              </a:pPr>
              <a:t>23/07/2019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9C23AA1-0241-4FB0-909E-D5591602278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74581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410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414894D-52BC-4553-9640-D7A6099700A8}" type="slidenum">
              <a:rPr lang="pt-BR" altLang="pt-BR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1105899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614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44F187E-5AE7-4E34-B9DC-01B826554E6A}" type="slidenum">
              <a:rPr lang="pt-BR" altLang="pt-BR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36370146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53794E-88D5-4F18-8B05-47B10E74A7D1}" type="datetime1">
              <a:rPr lang="pt-BR"/>
              <a:pPr>
                <a:defRPr/>
              </a:pPr>
              <a:t>23/07/2019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Yanna Aires Gadelha de Mattos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98D62-72F2-4FF7-9F53-BF503E390E9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055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0088F-C442-40AE-9A3D-B6FFCE59B9C1}" type="datetime1">
              <a:rPr lang="pt-BR"/>
              <a:pPr>
                <a:defRPr/>
              </a:pPr>
              <a:t>23/07/2019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Yanna Aires Gadelha de Mattos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F2878A-83B1-4EB6-A4D7-7A65BA45027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4815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16C4B1-DAA8-4205-93B4-054B33F118BE}" type="datetime1">
              <a:rPr lang="pt-BR"/>
              <a:pPr>
                <a:defRPr/>
              </a:pPr>
              <a:t>23/07/2019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Yanna Aires Gadelha de Mattos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75F18-774F-4A49-BE54-307E06DE962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2427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289F65-40BC-463C-B74A-A7EBC1A7D175}" type="datetime1">
              <a:rPr lang="pt-BR"/>
              <a:pPr>
                <a:defRPr/>
              </a:pPr>
              <a:t>23/07/2019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Yanna Aires Gadelha de Mattos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F3E90A-0538-4F2F-B959-F3E691A6AB2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7200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98AAB3-4951-4C34-AEA0-3C86C1D67C65}" type="datetime1">
              <a:rPr lang="pt-BR"/>
              <a:pPr>
                <a:defRPr/>
              </a:pPr>
              <a:t>23/07/2019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Yanna Aires Gadelha de Mattos</a:t>
            </a: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817B1-7315-4612-B125-D281997EB90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5978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D3703-8E80-407B-9950-6B8618862AEB}" type="datetime1">
              <a:rPr lang="pt-BR"/>
              <a:pPr>
                <a:defRPr/>
              </a:pPr>
              <a:t>23/07/2019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Yanna Aires Gadelha de Mattos</a:t>
            </a: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6C1923-65CC-4A7E-BB34-1102EBB50E3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41905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729433-6111-4099-BA66-D84ED7896782}" type="datetime1">
              <a:rPr lang="pt-BR"/>
              <a:pPr>
                <a:defRPr/>
              </a:pPr>
              <a:t>23/07/2019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Yanna Aires Gadelha de Mattos</a:t>
            </a: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27620E-1D69-41CD-9F0E-45EEC1EEA53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7461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D55F1-696E-4CE4-8BD3-1CCEBCF3416E}" type="datetime1">
              <a:rPr lang="pt-BR"/>
              <a:pPr>
                <a:defRPr/>
              </a:pPr>
              <a:t>23/07/2019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Yanna Aires Gadelha de Mattos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A36F4-9718-4CB2-8033-304A695FD80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6266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46436C-384B-4FAC-A837-1F64E79DA3EB}" type="datetime1">
              <a:rPr lang="pt-BR"/>
              <a:pPr>
                <a:defRPr/>
              </a:pPr>
              <a:t>23/07/2019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Yanna Aires Gadelha de Mattos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AF9C4-C3D4-4D6B-9E1E-0DAA06BA789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8545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2B1D2-B93B-4502-A010-F3AB92D7BF18}" type="datetime1">
              <a:rPr lang="pt-BR"/>
              <a:pPr>
                <a:defRPr/>
              </a:pPr>
              <a:t>23/07/2019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Yanna Aires Gadelha de Mattos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BA409-1760-4258-BE41-A34E93A4F87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6719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5F277-1578-4A6D-B395-FF938C4CBE95}" type="datetime1">
              <a:rPr lang="pt-BR"/>
              <a:pPr>
                <a:defRPr/>
              </a:pPr>
              <a:t>23/07/2019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Yanna Aires Gadelha de Mattos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F450EE-DB58-4A7C-91CE-0DC73E1B0F8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1574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B3BCFED-A774-4A9A-B79C-05EC6BC83535}" type="datetime1">
              <a:rPr lang="pt-BR"/>
              <a:pPr>
                <a:defRPr/>
              </a:pPr>
              <a:t>23/07/2019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t-BR"/>
              <a:t>Yanna Aires Gadelha de Mattos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B28616D-2D5B-45D7-B469-11DAAB5F7E0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ctrTitle"/>
          </p:nvPr>
        </p:nvSpPr>
        <p:spPr>
          <a:xfrm>
            <a:off x="2682875" y="463550"/>
            <a:ext cx="7070725" cy="1679575"/>
          </a:xfrm>
        </p:spPr>
        <p:txBody>
          <a:bodyPr/>
          <a:lstStyle/>
          <a:p>
            <a:pPr eaLnBrk="1" hangingPunct="1"/>
            <a:r>
              <a:rPr lang="pt-BR" altLang="pt-BR" sz="4400" smtClean="0"/>
              <a:t>Desordens Funcionais Gastrointestinais da Infância</a:t>
            </a:r>
            <a:br>
              <a:rPr lang="pt-BR" altLang="pt-BR" sz="4400" smtClean="0"/>
            </a:br>
            <a:r>
              <a:rPr lang="pt-BR" altLang="pt-BR" sz="4400" smtClean="0"/>
              <a:t>Neonatos/Crianças pequenas</a:t>
            </a:r>
          </a:p>
        </p:txBody>
      </p:sp>
      <p:sp>
        <p:nvSpPr>
          <p:cNvPr id="3075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Setembro 2016</a:t>
            </a:r>
          </a:p>
        </p:txBody>
      </p:sp>
      <p:pic>
        <p:nvPicPr>
          <p:cNvPr id="3076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638" y="2351088"/>
            <a:ext cx="6299200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2" descr="Resultado de imagem para infant ruminati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0950" y="5132388"/>
            <a:ext cx="2935288" cy="146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Imagem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25" y="52388"/>
            <a:ext cx="2436813" cy="160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4" descr="Resultado de imagem para toddler's diarrhe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25" y="2259013"/>
            <a:ext cx="249555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tângulo 11"/>
          <p:cNvSpPr/>
          <p:nvPr/>
        </p:nvSpPr>
        <p:spPr>
          <a:xfrm>
            <a:off x="2682875" y="5114925"/>
            <a:ext cx="2963863" cy="1468438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Retângulo 12"/>
          <p:cNvSpPr/>
          <p:nvPr/>
        </p:nvSpPr>
        <p:spPr>
          <a:xfrm>
            <a:off x="9621838" y="52388"/>
            <a:ext cx="2373312" cy="1593850"/>
          </a:xfrm>
          <a:prstGeom prst="rect">
            <a:avLst/>
          </a:prstGeom>
          <a:blipFill rotWithShape="1">
            <a:blip r:embed="rId8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3082" name="Picture 2" descr="Resultado de imagem para infant dischezia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7713" y="2184400"/>
            <a:ext cx="2373312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3" name="CaixaDeTexto 1"/>
          <p:cNvSpPr txBox="1">
            <a:spLocks noChangeArrowheads="1"/>
          </p:cNvSpPr>
          <p:nvPr/>
        </p:nvSpPr>
        <p:spPr bwMode="auto">
          <a:xfrm>
            <a:off x="4695825" y="4478338"/>
            <a:ext cx="30448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1800"/>
              <a:t>Apresentação: Yanna Gadelha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mtClean="0"/>
              <a:t>Introdução</a:t>
            </a:r>
          </a:p>
        </p:txBody>
      </p:sp>
      <p:sp>
        <p:nvSpPr>
          <p:cNvPr id="512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pt-BR" smtClean="0"/>
              <a:t>2006: consenso sobre desordens funcionais em lactentes e crianças  pequenas.</a:t>
            </a:r>
          </a:p>
          <a:p>
            <a:pPr eaLnBrk="1" hangingPunct="1"/>
            <a:r>
              <a:rPr lang="en-US" altLang="pt-BR" smtClean="0"/>
              <a:t>Critérios clínicos mais baseados em experiências do que em evidências.</a:t>
            </a:r>
          </a:p>
          <a:p>
            <a:pPr eaLnBrk="1" hangingPunct="1"/>
            <a:r>
              <a:rPr lang="en-US" altLang="pt-BR" smtClean="0"/>
              <a:t>Várias revisões durante a última década.</a:t>
            </a:r>
          </a:p>
          <a:p>
            <a:pPr eaLnBrk="1" hangingPunct="1"/>
            <a:r>
              <a:rPr lang="en-US" altLang="pt-BR" smtClean="0"/>
              <a:t>Maior mudança: adição de  parágrafo sobre a neurobiologia da dor em lactentes e crianças pequenas, incluindo o entendimento do neurodesenvolvimento da nocicepção e da grande variedade de fatores que podem impactar a experiência da dor. </a:t>
            </a:r>
            <a:endParaRPr lang="pt-BR" altLang="pt-BR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690688"/>
          </a:xfrm>
        </p:spPr>
        <p:txBody>
          <a:bodyPr/>
          <a:lstStyle/>
          <a:p>
            <a:pPr algn="ctr" eaLnBrk="1" hangingPunct="1"/>
            <a:r>
              <a:rPr lang="pt-BR" altLang="pt-BR" smtClean="0"/>
              <a:t>Desordens Funcionais Gastrointestinais (DFGIs) em lactentes e crianças pequenas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Combinação</a:t>
            </a:r>
            <a:r>
              <a:rPr lang="en-US" dirty="0" smtClean="0"/>
              <a:t> </a:t>
            </a:r>
            <a:r>
              <a:rPr lang="en-US" dirty="0" err="1" smtClean="0"/>
              <a:t>variável</a:t>
            </a:r>
            <a:r>
              <a:rPr lang="en-US" dirty="0" smtClean="0"/>
              <a:t> de </a:t>
            </a:r>
            <a:r>
              <a:rPr lang="en-US" dirty="0" err="1" smtClean="0"/>
              <a:t>sintomas</a:t>
            </a:r>
            <a:r>
              <a:rPr lang="en-US" dirty="0" smtClean="0"/>
              <a:t> </a:t>
            </a:r>
            <a:r>
              <a:rPr lang="en-US" dirty="0" err="1" smtClean="0"/>
              <a:t>crônicos</a:t>
            </a:r>
            <a:r>
              <a:rPr lang="en-US" dirty="0" smtClean="0"/>
              <a:t> e </a:t>
            </a:r>
            <a:r>
              <a:rPr lang="en-US" dirty="0" err="1" smtClean="0"/>
              <a:t>recorrentes</a:t>
            </a:r>
            <a:r>
              <a:rPr lang="en-US" dirty="0" smtClean="0"/>
              <a:t>, </a:t>
            </a:r>
            <a:r>
              <a:rPr lang="en-US" dirty="0" err="1" smtClean="0"/>
              <a:t>frequentemente</a:t>
            </a:r>
            <a:r>
              <a:rPr lang="en-US" dirty="0" smtClean="0"/>
              <a:t> </a:t>
            </a:r>
            <a:r>
              <a:rPr lang="en-US" dirty="0" err="1" smtClean="0"/>
              <a:t>dependentes</a:t>
            </a:r>
            <a:r>
              <a:rPr lang="en-US" dirty="0" smtClean="0"/>
              <a:t> da </a:t>
            </a:r>
            <a:r>
              <a:rPr lang="en-US" dirty="0" err="1" smtClean="0"/>
              <a:t>idade</a:t>
            </a:r>
            <a:r>
              <a:rPr lang="en-US" dirty="0" smtClean="0"/>
              <a:t>,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explicados</a:t>
            </a:r>
            <a:r>
              <a:rPr lang="en-US" dirty="0" smtClean="0"/>
              <a:t> por </a:t>
            </a:r>
            <a:r>
              <a:rPr lang="en-US" dirty="0" err="1" smtClean="0"/>
              <a:t>anormalidades</a:t>
            </a:r>
            <a:r>
              <a:rPr lang="en-US" dirty="0" smtClean="0"/>
              <a:t> </a:t>
            </a:r>
            <a:r>
              <a:rPr lang="en-US" dirty="0" err="1" smtClean="0"/>
              <a:t>estruturais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bioquímicas</a:t>
            </a:r>
            <a:r>
              <a:rPr lang="en-US" dirty="0" smtClean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As </a:t>
            </a:r>
            <a:r>
              <a:rPr lang="en-US" dirty="0" err="1" smtClean="0"/>
              <a:t>expressões</a:t>
            </a:r>
            <a:r>
              <a:rPr lang="en-US" dirty="0" smtClean="0"/>
              <a:t> </a:t>
            </a:r>
            <a:r>
              <a:rPr lang="en-US" dirty="0" err="1" smtClean="0"/>
              <a:t>clínicas</a:t>
            </a:r>
            <a:r>
              <a:rPr lang="en-US" dirty="0" smtClean="0"/>
              <a:t> </a:t>
            </a:r>
            <a:r>
              <a:rPr lang="en-US" dirty="0" err="1" smtClean="0"/>
              <a:t>variam</a:t>
            </a:r>
            <a:r>
              <a:rPr lang="en-US" dirty="0" smtClean="0"/>
              <a:t> com a </a:t>
            </a:r>
            <a:r>
              <a:rPr lang="en-US" dirty="0" err="1" smtClean="0"/>
              <a:t>idade</a:t>
            </a:r>
            <a:r>
              <a:rPr lang="en-US" dirty="0" smtClean="0"/>
              <a:t> e </a:t>
            </a:r>
            <a:r>
              <a:rPr lang="en-US" dirty="0" err="1" smtClean="0"/>
              <a:t>dependem</a:t>
            </a:r>
            <a:r>
              <a:rPr lang="en-US" dirty="0" smtClean="0"/>
              <a:t> do </a:t>
            </a:r>
            <a:r>
              <a:rPr lang="en-US" dirty="0" err="1" smtClean="0"/>
              <a:t>estágio</a:t>
            </a:r>
            <a:r>
              <a:rPr lang="en-US" dirty="0" smtClean="0"/>
              <a:t> individual de </a:t>
            </a:r>
            <a:r>
              <a:rPr lang="en-US" dirty="0" err="1" smtClean="0"/>
              <a:t>desenvolvimento</a:t>
            </a:r>
            <a:r>
              <a:rPr lang="en-US" dirty="0" smtClean="0"/>
              <a:t> </a:t>
            </a:r>
            <a:r>
              <a:rPr lang="en-US" dirty="0" err="1" smtClean="0"/>
              <a:t>fisiológico</a:t>
            </a:r>
            <a:r>
              <a:rPr lang="en-US" dirty="0" smtClean="0"/>
              <a:t>, </a:t>
            </a:r>
            <a:r>
              <a:rPr lang="en-US" dirty="0" err="1" smtClean="0"/>
              <a:t>autonômico</a:t>
            </a:r>
            <a:r>
              <a:rPr lang="en-US" dirty="0" smtClean="0"/>
              <a:t>, </a:t>
            </a:r>
            <a:r>
              <a:rPr lang="en-US" dirty="0" err="1" smtClean="0"/>
              <a:t>afetivo</a:t>
            </a:r>
            <a:r>
              <a:rPr lang="en-US" dirty="0" smtClean="0"/>
              <a:t> e </a:t>
            </a:r>
            <a:r>
              <a:rPr lang="en-US" dirty="0" err="1" smtClean="0"/>
              <a:t>intelectual</a:t>
            </a:r>
            <a:r>
              <a:rPr lang="en-US" dirty="0" smtClean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À </a:t>
            </a:r>
            <a:r>
              <a:rPr lang="en-US" dirty="0" err="1" smtClean="0"/>
              <a:t>medida</a:t>
            </a:r>
            <a:r>
              <a:rPr lang="en-US" dirty="0" smtClean="0"/>
              <a:t> que a </a:t>
            </a:r>
            <a:r>
              <a:rPr lang="en-US" dirty="0" err="1" smtClean="0"/>
              <a:t>criança</a:t>
            </a:r>
            <a:r>
              <a:rPr lang="en-US" dirty="0" smtClean="0"/>
              <a:t> tem as </a:t>
            </a:r>
            <a:r>
              <a:rPr lang="en-US" dirty="0" err="1" smtClean="0"/>
              <a:t>habilidades</a:t>
            </a:r>
            <a:r>
              <a:rPr lang="en-US" dirty="0" smtClean="0"/>
              <a:t> de se </a:t>
            </a:r>
            <a:r>
              <a:rPr lang="en-US" dirty="0" err="1" smtClean="0"/>
              <a:t>experessar</a:t>
            </a:r>
            <a:r>
              <a:rPr lang="en-US" dirty="0" smtClean="0"/>
              <a:t> </a:t>
            </a:r>
            <a:r>
              <a:rPr lang="en-US" dirty="0" err="1" smtClean="0"/>
              <a:t>verbalmente</a:t>
            </a:r>
            <a:r>
              <a:rPr lang="en-US" dirty="0" smtClean="0"/>
              <a:t> para </a:t>
            </a:r>
            <a:r>
              <a:rPr lang="en-US" dirty="0" err="1" smtClean="0"/>
              <a:t>relatar</a:t>
            </a:r>
            <a:r>
              <a:rPr lang="en-US" dirty="0" smtClean="0"/>
              <a:t> </a:t>
            </a:r>
            <a:r>
              <a:rPr lang="en-US" dirty="0" err="1" smtClean="0"/>
              <a:t>dor</a:t>
            </a:r>
            <a:r>
              <a:rPr lang="en-US" dirty="0" smtClean="0"/>
              <a:t>, é </a:t>
            </a:r>
            <a:r>
              <a:rPr lang="en-US" dirty="0" err="1" smtClean="0"/>
              <a:t>possível</a:t>
            </a:r>
            <a:r>
              <a:rPr lang="en-US" dirty="0" smtClean="0"/>
              <a:t> </a:t>
            </a:r>
            <a:r>
              <a:rPr lang="en-US" dirty="0" err="1" smtClean="0"/>
              <a:t>diagnosticar</a:t>
            </a:r>
            <a:r>
              <a:rPr lang="en-US" dirty="0" smtClean="0"/>
              <a:t> as DFGIs </a:t>
            </a:r>
            <a:r>
              <a:rPr lang="en-US" dirty="0" err="1" smtClean="0"/>
              <a:t>relacionadas</a:t>
            </a:r>
            <a:r>
              <a:rPr lang="en-US" dirty="0" smtClean="0"/>
              <a:t> a </a:t>
            </a:r>
            <a:r>
              <a:rPr lang="en-US" dirty="0" err="1" smtClean="0"/>
              <a:t>este</a:t>
            </a:r>
            <a:r>
              <a:rPr lang="en-US" dirty="0" smtClean="0"/>
              <a:t> </a:t>
            </a:r>
            <a:r>
              <a:rPr lang="en-US" dirty="0" err="1" smtClean="0"/>
              <a:t>sintoma</a:t>
            </a:r>
            <a:r>
              <a:rPr lang="en-US" dirty="0" smtClean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Nos </a:t>
            </a:r>
            <a:r>
              <a:rPr lang="en-US" dirty="0" err="1" smtClean="0"/>
              <a:t>primeiros</a:t>
            </a:r>
            <a:r>
              <a:rPr lang="en-US" dirty="0" smtClean="0"/>
              <a:t> </a:t>
            </a:r>
            <a:r>
              <a:rPr lang="en-US" dirty="0" err="1" smtClean="0"/>
              <a:t>anos</a:t>
            </a:r>
            <a:r>
              <a:rPr lang="en-US" dirty="0" smtClean="0"/>
              <a:t> a </a:t>
            </a:r>
            <a:r>
              <a:rPr lang="en-US" dirty="0" err="1" smtClean="0"/>
              <a:t>criança</a:t>
            </a:r>
            <a:r>
              <a:rPr lang="en-US" dirty="0" smtClean="0"/>
              <a:t> é </a:t>
            </a:r>
            <a:r>
              <a:rPr lang="en-US" dirty="0" err="1" smtClean="0"/>
              <a:t>incapaz</a:t>
            </a:r>
            <a:r>
              <a:rPr lang="en-US" dirty="0" smtClean="0"/>
              <a:t> de </a:t>
            </a:r>
            <a:r>
              <a:rPr lang="en-US" dirty="0" err="1" smtClean="0"/>
              <a:t>reportar</a:t>
            </a:r>
            <a:r>
              <a:rPr lang="en-US" dirty="0" smtClean="0"/>
              <a:t> </a:t>
            </a:r>
            <a:r>
              <a:rPr lang="en-US" dirty="0" err="1" smtClean="0"/>
              <a:t>sintomas</a:t>
            </a:r>
            <a:r>
              <a:rPr lang="en-US" dirty="0" smtClean="0"/>
              <a:t> como </a:t>
            </a:r>
            <a:r>
              <a:rPr lang="en-US" dirty="0" err="1" smtClean="0"/>
              <a:t>náuseas</a:t>
            </a:r>
            <a:r>
              <a:rPr lang="en-US" dirty="0" smtClean="0"/>
              <a:t> e </a:t>
            </a:r>
            <a:r>
              <a:rPr lang="en-US" dirty="0" err="1" smtClean="0"/>
              <a:t>dor</a:t>
            </a:r>
            <a:r>
              <a:rPr lang="en-US" dirty="0" smtClean="0"/>
              <a:t>, </a:t>
            </a:r>
            <a:r>
              <a:rPr lang="en-US" dirty="0" err="1" smtClean="0"/>
              <a:t>assim</a:t>
            </a:r>
            <a:r>
              <a:rPr lang="en-US" dirty="0" smtClean="0"/>
              <a:t> como </a:t>
            </a:r>
            <a:r>
              <a:rPr lang="en-US" dirty="0" err="1" smtClean="0"/>
              <a:t>diferenciar</a:t>
            </a:r>
            <a:r>
              <a:rPr lang="en-US" dirty="0" smtClean="0"/>
              <a:t> </a:t>
            </a:r>
            <a:r>
              <a:rPr lang="en-US" dirty="0" err="1" smtClean="0"/>
              <a:t>angústias</a:t>
            </a:r>
            <a:r>
              <a:rPr lang="en-US" dirty="0" smtClean="0"/>
              <a:t> </a:t>
            </a:r>
            <a:r>
              <a:rPr lang="en-US" dirty="0" err="1" smtClean="0"/>
              <a:t>físicas</a:t>
            </a:r>
            <a:r>
              <a:rPr lang="en-US" dirty="0" smtClean="0"/>
              <a:t> de </a:t>
            </a:r>
            <a:r>
              <a:rPr lang="en-US" dirty="0" err="1" smtClean="0"/>
              <a:t>emocionais</a:t>
            </a:r>
            <a:r>
              <a:rPr lang="en-US" dirty="0" smtClean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pediatras</a:t>
            </a:r>
            <a:r>
              <a:rPr lang="en-US" dirty="0" smtClean="0"/>
              <a:t> </a:t>
            </a:r>
            <a:r>
              <a:rPr lang="en-US" dirty="0" err="1" smtClean="0"/>
              <a:t>dependem</a:t>
            </a:r>
            <a:r>
              <a:rPr lang="en-US" dirty="0" smtClean="0"/>
              <a:t> dos </a:t>
            </a:r>
            <a:r>
              <a:rPr lang="en-US" dirty="0" err="1" smtClean="0"/>
              <a:t>relatos</a:t>
            </a:r>
            <a:r>
              <a:rPr lang="en-US" dirty="0" smtClean="0"/>
              <a:t> dos </a:t>
            </a:r>
            <a:r>
              <a:rPr lang="en-US" dirty="0" err="1" smtClean="0"/>
              <a:t>pais</a:t>
            </a:r>
            <a:r>
              <a:rPr lang="en-US" dirty="0" smtClean="0"/>
              <a:t> e de </a:t>
            </a:r>
            <a:r>
              <a:rPr lang="en-US" dirty="0" err="1" smtClean="0"/>
              <a:t>sua</a:t>
            </a:r>
            <a:r>
              <a:rPr lang="en-US" dirty="0" smtClean="0"/>
              <a:t> </a:t>
            </a:r>
            <a:r>
              <a:rPr lang="en-US" dirty="0" err="1" smtClean="0"/>
              <a:t>observação</a:t>
            </a:r>
            <a:r>
              <a:rPr lang="en-US" dirty="0" smtClean="0"/>
              <a:t> </a:t>
            </a:r>
            <a:r>
              <a:rPr lang="en-US" dirty="0" err="1" smtClean="0"/>
              <a:t>clínica</a:t>
            </a:r>
            <a:r>
              <a:rPr lang="en-US" dirty="0" smtClean="0"/>
              <a:t> para </a:t>
            </a:r>
            <a:r>
              <a:rPr lang="en-US" dirty="0" err="1" smtClean="0"/>
              <a:t>diferenciar</a:t>
            </a:r>
            <a:r>
              <a:rPr lang="en-US" dirty="0" smtClean="0"/>
              <a:t> </a:t>
            </a:r>
            <a:r>
              <a:rPr lang="en-US" dirty="0" err="1" smtClean="0"/>
              <a:t>saúde</a:t>
            </a:r>
            <a:r>
              <a:rPr lang="en-US" dirty="0" smtClean="0"/>
              <a:t> de </a:t>
            </a:r>
            <a:r>
              <a:rPr lang="en-US" dirty="0" err="1" smtClean="0"/>
              <a:t>doença</a:t>
            </a:r>
            <a:r>
              <a:rPr lang="en-US" dirty="0" smtClean="0"/>
              <a:t>. </a:t>
            </a:r>
            <a:endParaRPr lang="pt-B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mtClean="0"/>
              <a:t>Desordens Funcionais Gastrointestinais (DFGIs) em lactentes e crianças pequenas</a:t>
            </a:r>
          </a:p>
        </p:txBody>
      </p:sp>
      <p:sp>
        <p:nvSpPr>
          <p:cNvPr id="819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pt-BR" smtClean="0"/>
              <a:t>A decisão de procurar o médico não acontece somente pelos sintomas da criança, mas também pelos medos dos pais. Assim, o médico não só precisa de dar o diagnóstico, mas também reconhecer o impacto dos sintomas nas emoções familiares. O manejo vai depender do assegurar com os pais uma aliança terapêutica. </a:t>
            </a:r>
            <a:endParaRPr lang="pt-BR" altLang="pt-BR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altLang="pt-BR" smtClean="0"/>
              <a:t>Desordens Funcionais em Lactentes e Crianças pequenas</a:t>
            </a:r>
          </a:p>
        </p:txBody>
      </p:sp>
      <p:sp>
        <p:nvSpPr>
          <p:cNvPr id="921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Regurgitação em lactentes</a:t>
            </a:r>
          </a:p>
          <a:p>
            <a:pPr eaLnBrk="1" hangingPunct="1"/>
            <a:r>
              <a:rPr lang="pt-BR" altLang="pt-BR" smtClean="0"/>
              <a:t>Síndrome da ruminação dos lactentes</a:t>
            </a:r>
          </a:p>
          <a:p>
            <a:pPr eaLnBrk="1" hangingPunct="1"/>
            <a:r>
              <a:rPr lang="pt-BR" altLang="pt-BR" smtClean="0"/>
              <a:t>Síndrome dos vômitos cíclicos</a:t>
            </a:r>
          </a:p>
          <a:p>
            <a:pPr eaLnBrk="1" hangingPunct="1"/>
            <a:r>
              <a:rPr lang="pt-BR" altLang="pt-BR" smtClean="0"/>
              <a:t>Cólicas do lactente</a:t>
            </a:r>
          </a:p>
          <a:p>
            <a:pPr eaLnBrk="1" hangingPunct="1"/>
            <a:r>
              <a:rPr lang="pt-BR" altLang="pt-BR" smtClean="0"/>
              <a:t>Diarréia funcional</a:t>
            </a:r>
          </a:p>
          <a:p>
            <a:pPr eaLnBrk="1" hangingPunct="1"/>
            <a:r>
              <a:rPr lang="pt-BR" altLang="pt-BR" smtClean="0"/>
              <a:t>Disquesia do lactente</a:t>
            </a:r>
          </a:p>
          <a:p>
            <a:pPr eaLnBrk="1" hangingPunct="1"/>
            <a:r>
              <a:rPr lang="pt-BR" altLang="pt-BR" smtClean="0"/>
              <a:t>Constipação funcional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pt-BR" smtClean="0"/>
              <a:t>Idades de apresentação das DFGIs</a:t>
            </a:r>
            <a:endParaRPr lang="pt-BR" altLang="pt-BR" smtClean="0"/>
          </a:p>
        </p:txBody>
      </p:sp>
      <p:pic>
        <p:nvPicPr>
          <p:cNvPr id="10243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41450" y="1511300"/>
            <a:ext cx="8770938" cy="516731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aixaDeTexto 6"/>
          <p:cNvSpPr txBox="1">
            <a:spLocks noChangeArrowheads="1"/>
          </p:cNvSpPr>
          <p:nvPr/>
        </p:nvSpPr>
        <p:spPr bwMode="auto">
          <a:xfrm>
            <a:off x="3052763" y="5203825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1800"/>
          </a:p>
        </p:txBody>
      </p:sp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>
          <a:xfrm>
            <a:off x="0" y="1743075"/>
            <a:ext cx="3783013" cy="3148013"/>
          </a:xfrm>
          <a:blipFill rotWithShape="1">
            <a:blip r:embed="rId2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1268" name="CaixaDeTexto 2"/>
          <p:cNvSpPr txBox="1">
            <a:spLocks noChangeArrowheads="1"/>
          </p:cNvSpPr>
          <p:nvPr/>
        </p:nvSpPr>
        <p:spPr bwMode="auto">
          <a:xfrm>
            <a:off x="4032250" y="2397125"/>
            <a:ext cx="7297738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5400"/>
              <a:t>Regurgitação do Lactente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6961188" cy="108902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Regurgitação do lactente</a:t>
            </a:r>
            <a:br>
              <a:rPr lang="pt-BR" dirty="0" smtClean="0"/>
            </a:br>
            <a:r>
              <a:rPr lang="pt-BR" dirty="0" smtClean="0"/>
              <a:t>Critérios Diagnósticos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dirty="0" smtClean="0"/>
              <a:t>Devem incluir ambos os seguintes, em lactentes saudáveis de 3 a 12 meses de vida: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en-US" dirty="0" err="1" smtClean="0"/>
              <a:t>Regurgitação</a:t>
            </a:r>
            <a:r>
              <a:rPr lang="en-US" dirty="0" smtClean="0"/>
              <a:t> </a:t>
            </a:r>
            <a:r>
              <a:rPr lang="en-US" dirty="0" err="1" smtClean="0"/>
              <a:t>duas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vezes</a:t>
            </a:r>
            <a:r>
              <a:rPr lang="en-US" dirty="0" smtClean="0"/>
              <a:t> </a:t>
            </a:r>
            <a:r>
              <a:rPr lang="en-US" dirty="0" err="1" smtClean="0"/>
              <a:t>ao</a:t>
            </a:r>
            <a:r>
              <a:rPr lang="en-US" dirty="0" smtClean="0"/>
              <a:t> </a:t>
            </a:r>
            <a:r>
              <a:rPr lang="en-US" dirty="0" err="1" smtClean="0"/>
              <a:t>dia</a:t>
            </a:r>
            <a:r>
              <a:rPr lang="en-US" dirty="0" smtClean="0"/>
              <a:t> por 3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semanas</a:t>
            </a:r>
            <a:r>
              <a:rPr lang="en-US" dirty="0" smtClean="0"/>
              <a:t>;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en-US" dirty="0" err="1" smtClean="0"/>
              <a:t>Ausência</a:t>
            </a:r>
            <a:r>
              <a:rPr lang="en-US" dirty="0" smtClean="0"/>
              <a:t> de </a:t>
            </a:r>
            <a:r>
              <a:rPr lang="en-US" dirty="0" err="1" smtClean="0"/>
              <a:t>esforço</a:t>
            </a:r>
            <a:r>
              <a:rPr lang="en-US" dirty="0" smtClean="0"/>
              <a:t>, </a:t>
            </a:r>
            <a:r>
              <a:rPr lang="en-US" dirty="0" err="1" smtClean="0"/>
              <a:t>hematêmese</a:t>
            </a:r>
            <a:r>
              <a:rPr lang="en-US" dirty="0" smtClean="0"/>
              <a:t>, </a:t>
            </a:r>
            <a:r>
              <a:rPr lang="en-US" dirty="0" err="1" smtClean="0"/>
              <a:t>aspiração</a:t>
            </a:r>
            <a:r>
              <a:rPr lang="en-US" dirty="0" smtClean="0"/>
              <a:t>, </a:t>
            </a:r>
            <a:r>
              <a:rPr lang="en-US" dirty="0" err="1" smtClean="0"/>
              <a:t>apnéia</a:t>
            </a:r>
            <a:r>
              <a:rPr lang="en-US" dirty="0" smtClean="0"/>
              <a:t>, </a:t>
            </a:r>
            <a:r>
              <a:rPr lang="en-US" dirty="0" err="1" smtClean="0"/>
              <a:t>insuficiência</a:t>
            </a:r>
            <a:r>
              <a:rPr lang="en-US" dirty="0" smtClean="0"/>
              <a:t> de </a:t>
            </a:r>
            <a:r>
              <a:rPr lang="en-US" dirty="0" err="1" smtClean="0"/>
              <a:t>crescimento</a:t>
            </a:r>
            <a:r>
              <a:rPr lang="en-US" dirty="0" smtClean="0"/>
              <a:t>, </a:t>
            </a:r>
            <a:r>
              <a:rPr lang="en-US" dirty="0" err="1" smtClean="0"/>
              <a:t>dificuldades</a:t>
            </a:r>
            <a:r>
              <a:rPr lang="en-US" dirty="0" smtClean="0"/>
              <a:t> </a:t>
            </a:r>
            <a:r>
              <a:rPr lang="en-US" dirty="0" err="1" smtClean="0"/>
              <a:t>alimentares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de </a:t>
            </a:r>
            <a:r>
              <a:rPr lang="en-US" dirty="0" err="1" smtClean="0"/>
              <a:t>deglutição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postura</a:t>
            </a:r>
            <a:r>
              <a:rPr lang="en-US" dirty="0" smtClean="0"/>
              <a:t> </a:t>
            </a:r>
            <a:r>
              <a:rPr lang="en-US" dirty="0" err="1" smtClean="0"/>
              <a:t>anormal</a:t>
            </a:r>
            <a:r>
              <a:rPr lang="en-US" dirty="0" smtClean="0"/>
              <a:t>. </a:t>
            </a:r>
            <a:endParaRPr lang="pt-BR" dirty="0"/>
          </a:p>
        </p:txBody>
      </p:sp>
      <p:pic>
        <p:nvPicPr>
          <p:cNvPr id="12292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025" y="0"/>
            <a:ext cx="2974975" cy="181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90563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Regurgitação do lactente</a:t>
            </a:r>
            <a:endParaRPr lang="pt-BR" dirty="0"/>
          </a:p>
        </p:txBody>
      </p:sp>
      <p:sp>
        <p:nvSpPr>
          <p:cNvPr id="1331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pt-BR" smtClean="0"/>
              <a:t>Refluxo: movimento retrógrado involuntário do conteúdo gástrico para fora do estômago. Quando o refluxo é alto o bastante para ser visto, é chamado de regurgitação. </a:t>
            </a:r>
          </a:p>
          <a:p>
            <a:pPr eaLnBrk="1" hangingPunct="1"/>
            <a:r>
              <a:rPr lang="en-US" altLang="pt-BR" smtClean="0"/>
              <a:t>Regurgitação do estômago para o esôfago, boca e/ou nariz é comum nos lactentes e está dentro do comportamento esperado dos lactentes saudáveis. </a:t>
            </a:r>
          </a:p>
          <a:p>
            <a:pPr eaLnBrk="1" hangingPunct="1"/>
            <a:r>
              <a:rPr lang="en-US" altLang="pt-BR" smtClean="0"/>
              <a:t>É a mais comum DFGI do primeiro ano de vida.</a:t>
            </a:r>
          </a:p>
          <a:p>
            <a:pPr eaLnBrk="1" hangingPunct="1"/>
            <a:r>
              <a:rPr lang="en-US" altLang="pt-BR" smtClean="0"/>
              <a:t>Seu reconhecimento dispensa visitas desnecessárias ao médico, assim como investigações e tratamentos para doença do refluxo gastroesofágico.</a:t>
            </a:r>
          </a:p>
          <a:p>
            <a:pPr eaLnBrk="1" hangingPunct="1"/>
            <a:endParaRPr lang="pt-BR" altLang="pt-BR" smtClean="0"/>
          </a:p>
        </p:txBody>
      </p:sp>
      <p:pic>
        <p:nvPicPr>
          <p:cNvPr id="1331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025" y="0"/>
            <a:ext cx="2974975" cy="181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6799263" cy="102552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Regurgitação x Vômito x Ruminação x DRGE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Vômito</a:t>
            </a:r>
            <a:r>
              <a:rPr lang="en-US" dirty="0" smtClean="0"/>
              <a:t>: </a:t>
            </a:r>
            <a:r>
              <a:rPr lang="en-US" dirty="0" err="1" smtClean="0"/>
              <a:t>reflexo</a:t>
            </a:r>
            <a:r>
              <a:rPr lang="en-US" dirty="0" smtClean="0"/>
              <a:t> do SNC que </a:t>
            </a:r>
            <a:r>
              <a:rPr lang="en-US" dirty="0" err="1" smtClean="0"/>
              <a:t>envolve</a:t>
            </a:r>
            <a:r>
              <a:rPr lang="en-US" dirty="0" smtClean="0"/>
              <a:t> </a:t>
            </a:r>
            <a:r>
              <a:rPr lang="en-US" dirty="0" err="1" smtClean="0"/>
              <a:t>músculos</a:t>
            </a:r>
            <a:r>
              <a:rPr lang="en-US" dirty="0" smtClean="0"/>
              <a:t> </a:t>
            </a:r>
            <a:r>
              <a:rPr lang="en-US" dirty="0" err="1" smtClean="0"/>
              <a:t>autonômicos</a:t>
            </a:r>
            <a:r>
              <a:rPr lang="en-US" dirty="0" smtClean="0"/>
              <a:t> e </a:t>
            </a:r>
            <a:r>
              <a:rPr lang="en-US" dirty="0" err="1" smtClean="0"/>
              <a:t>esqueléticos</a:t>
            </a:r>
            <a:r>
              <a:rPr lang="en-US" dirty="0" smtClean="0"/>
              <a:t>, </a:t>
            </a:r>
            <a:r>
              <a:rPr lang="en-US" dirty="0" err="1" smtClean="0"/>
              <a:t>onde</a:t>
            </a:r>
            <a:r>
              <a:rPr lang="en-US" dirty="0" smtClean="0"/>
              <a:t> o </a:t>
            </a:r>
            <a:r>
              <a:rPr lang="en-US" dirty="0" err="1" smtClean="0"/>
              <a:t>conteúdo</a:t>
            </a:r>
            <a:r>
              <a:rPr lang="en-US" dirty="0" smtClean="0"/>
              <a:t> </a:t>
            </a:r>
            <a:r>
              <a:rPr lang="en-US" dirty="0" err="1" smtClean="0"/>
              <a:t>gástrico</a:t>
            </a:r>
            <a:r>
              <a:rPr lang="en-US" dirty="0" smtClean="0"/>
              <a:t> é </a:t>
            </a:r>
            <a:r>
              <a:rPr lang="en-US" dirty="0" err="1" smtClean="0"/>
              <a:t>expelido</a:t>
            </a:r>
            <a:r>
              <a:rPr lang="en-US" dirty="0" smtClean="0"/>
              <a:t> </a:t>
            </a:r>
            <a:r>
              <a:rPr lang="en-US" dirty="0" err="1" smtClean="0"/>
              <a:t>forçosamente</a:t>
            </a:r>
            <a:r>
              <a:rPr lang="en-US" dirty="0" smtClean="0"/>
              <a:t> </a:t>
            </a:r>
            <a:r>
              <a:rPr lang="en-US" dirty="0" err="1" smtClean="0"/>
              <a:t>através</a:t>
            </a:r>
            <a:r>
              <a:rPr lang="en-US" dirty="0" smtClean="0"/>
              <a:t> da </a:t>
            </a:r>
            <a:r>
              <a:rPr lang="en-US" dirty="0" err="1" smtClean="0"/>
              <a:t>boca</a:t>
            </a:r>
            <a:r>
              <a:rPr lang="en-US" dirty="0" smtClean="0"/>
              <a:t> por </a:t>
            </a:r>
            <a:r>
              <a:rPr lang="en-US" dirty="0" err="1" smtClean="0"/>
              <a:t>movimentos</a:t>
            </a:r>
            <a:r>
              <a:rPr lang="en-US" dirty="0" smtClean="0"/>
              <a:t> </a:t>
            </a:r>
            <a:r>
              <a:rPr lang="en-US" dirty="0" err="1" smtClean="0"/>
              <a:t>coordenados</a:t>
            </a:r>
            <a:r>
              <a:rPr lang="en-US" dirty="0" smtClean="0"/>
              <a:t> do </a:t>
            </a:r>
            <a:r>
              <a:rPr lang="en-US" dirty="0" err="1" smtClean="0"/>
              <a:t>intestino</a:t>
            </a:r>
            <a:r>
              <a:rPr lang="en-US" dirty="0" smtClean="0"/>
              <a:t> </a:t>
            </a:r>
            <a:r>
              <a:rPr lang="en-US" dirty="0" err="1"/>
              <a:t>d</a:t>
            </a:r>
            <a:r>
              <a:rPr lang="en-US" dirty="0" err="1" smtClean="0"/>
              <a:t>elgado</a:t>
            </a:r>
            <a:r>
              <a:rPr lang="en-US" dirty="0" smtClean="0"/>
              <a:t>, </a:t>
            </a:r>
            <a:r>
              <a:rPr lang="en-US" dirty="0" err="1" smtClean="0"/>
              <a:t>estômago</a:t>
            </a:r>
            <a:r>
              <a:rPr lang="en-US" dirty="0" smtClean="0"/>
              <a:t>, </a:t>
            </a:r>
            <a:r>
              <a:rPr lang="en-US" dirty="0" err="1" smtClean="0"/>
              <a:t>esôfago</a:t>
            </a:r>
            <a:r>
              <a:rPr lang="en-US" dirty="0" smtClean="0"/>
              <a:t> e </a:t>
            </a:r>
            <a:r>
              <a:rPr lang="en-US" dirty="0" err="1" smtClean="0"/>
              <a:t>diafragma</a:t>
            </a:r>
            <a:r>
              <a:rPr lang="en-US" dirty="0" smtClean="0"/>
              <a:t>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Ruminação</a:t>
            </a:r>
            <a:r>
              <a:rPr lang="en-US" dirty="0" smtClean="0"/>
              <a:t>: </a:t>
            </a:r>
            <a:r>
              <a:rPr lang="en-US" dirty="0" err="1" smtClean="0"/>
              <a:t>alimento</a:t>
            </a:r>
            <a:r>
              <a:rPr lang="en-US" dirty="0" smtClean="0"/>
              <a:t> </a:t>
            </a:r>
            <a:r>
              <a:rPr lang="en-US" dirty="0" err="1" smtClean="0"/>
              <a:t>previamente</a:t>
            </a:r>
            <a:r>
              <a:rPr lang="en-US" dirty="0" smtClean="0"/>
              <a:t> </a:t>
            </a:r>
            <a:r>
              <a:rPr lang="en-US" dirty="0" err="1" smtClean="0"/>
              <a:t>deglutido</a:t>
            </a:r>
            <a:r>
              <a:rPr lang="en-US" dirty="0" smtClean="0"/>
              <a:t> </a:t>
            </a:r>
            <a:r>
              <a:rPr lang="en-US" dirty="0" err="1" smtClean="0"/>
              <a:t>volta</a:t>
            </a:r>
            <a:r>
              <a:rPr lang="en-US" dirty="0" smtClean="0"/>
              <a:t> à </a:t>
            </a:r>
            <a:r>
              <a:rPr lang="en-US" dirty="0" err="1" smtClean="0"/>
              <a:t>faringe</a:t>
            </a:r>
            <a:r>
              <a:rPr lang="en-US" dirty="0" smtClean="0"/>
              <a:t> e à </a:t>
            </a:r>
            <a:r>
              <a:rPr lang="en-US" dirty="0" err="1" smtClean="0"/>
              <a:t>boca</a:t>
            </a:r>
            <a:r>
              <a:rPr lang="en-US" dirty="0" smtClean="0"/>
              <a:t>, </a:t>
            </a:r>
            <a:r>
              <a:rPr lang="en-US" dirty="0" err="1" smtClean="0"/>
              <a:t>onde</a:t>
            </a:r>
            <a:r>
              <a:rPr lang="en-US" dirty="0" smtClean="0"/>
              <a:t> é </a:t>
            </a:r>
            <a:r>
              <a:rPr lang="en-US" dirty="0" err="1" smtClean="0"/>
              <a:t>mastigado</a:t>
            </a:r>
            <a:r>
              <a:rPr lang="en-US" dirty="0" smtClean="0"/>
              <a:t> e </a:t>
            </a:r>
            <a:r>
              <a:rPr lang="en-US" dirty="0" err="1" smtClean="0"/>
              <a:t>engolido</a:t>
            </a:r>
            <a:r>
              <a:rPr lang="en-US" dirty="0" smtClean="0"/>
              <a:t> </a:t>
            </a:r>
            <a:r>
              <a:rPr lang="en-US" dirty="0" err="1" smtClean="0"/>
              <a:t>novamente</a:t>
            </a:r>
            <a:r>
              <a:rPr lang="en-US" dirty="0" smtClean="0"/>
              <a:t>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Quando</a:t>
            </a:r>
            <a:r>
              <a:rPr lang="en-US" dirty="0" smtClean="0"/>
              <a:t> a </a:t>
            </a:r>
            <a:r>
              <a:rPr lang="en-US" dirty="0" err="1" smtClean="0"/>
              <a:t>regurgitação</a:t>
            </a:r>
            <a:r>
              <a:rPr lang="en-US" dirty="0" smtClean="0"/>
              <a:t> causa </a:t>
            </a:r>
            <a:r>
              <a:rPr lang="en-US" dirty="0" err="1" smtClean="0"/>
              <a:t>complicações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contribui</a:t>
            </a:r>
            <a:r>
              <a:rPr lang="en-US" dirty="0" smtClean="0"/>
              <a:t> para </a:t>
            </a:r>
            <a:r>
              <a:rPr lang="en-US" dirty="0" err="1" smtClean="0"/>
              <a:t>inflamação</a:t>
            </a:r>
            <a:r>
              <a:rPr lang="en-US" dirty="0" smtClean="0"/>
              <a:t> e/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dano</a:t>
            </a:r>
            <a:r>
              <a:rPr lang="en-US" dirty="0" smtClean="0"/>
              <a:t> </a:t>
            </a:r>
            <a:r>
              <a:rPr lang="en-US" dirty="0" err="1" smtClean="0"/>
              <a:t>tecidual</a:t>
            </a:r>
            <a:r>
              <a:rPr lang="en-US" dirty="0" smtClean="0"/>
              <a:t> (</a:t>
            </a:r>
            <a:r>
              <a:rPr lang="en-US" dirty="0" err="1" smtClean="0"/>
              <a:t>esofagite</a:t>
            </a:r>
            <a:r>
              <a:rPr lang="en-US" dirty="0" smtClean="0"/>
              <a:t>, </a:t>
            </a:r>
            <a:r>
              <a:rPr lang="en-US" dirty="0" err="1" smtClean="0"/>
              <a:t>apnéia</a:t>
            </a:r>
            <a:r>
              <a:rPr lang="en-US" dirty="0" smtClean="0"/>
              <a:t> </a:t>
            </a:r>
            <a:r>
              <a:rPr lang="en-US" dirty="0" err="1" smtClean="0"/>
              <a:t>obstrutiva</a:t>
            </a:r>
            <a:r>
              <a:rPr lang="en-US" dirty="0" smtClean="0"/>
              <a:t>, </a:t>
            </a:r>
            <a:r>
              <a:rPr lang="en-US" dirty="0" err="1" smtClean="0"/>
              <a:t>doença</a:t>
            </a:r>
            <a:r>
              <a:rPr lang="en-US" dirty="0" smtClean="0"/>
              <a:t> </a:t>
            </a:r>
            <a:r>
              <a:rPr lang="en-US" dirty="0" err="1" smtClean="0"/>
              <a:t>reativa</a:t>
            </a:r>
            <a:r>
              <a:rPr lang="en-US" dirty="0" smtClean="0"/>
              <a:t> de </a:t>
            </a:r>
            <a:r>
              <a:rPr lang="en-US" dirty="0" err="1" smtClean="0"/>
              <a:t>vias</a:t>
            </a:r>
            <a:r>
              <a:rPr lang="en-US" dirty="0" smtClean="0"/>
              <a:t> </a:t>
            </a:r>
            <a:r>
              <a:rPr lang="en-US" dirty="0" err="1" smtClean="0"/>
              <a:t>aéreas</a:t>
            </a:r>
            <a:r>
              <a:rPr lang="en-US" dirty="0" smtClean="0"/>
              <a:t>, </a:t>
            </a:r>
            <a:r>
              <a:rPr lang="en-US" dirty="0" err="1" smtClean="0"/>
              <a:t>aspiração</a:t>
            </a:r>
            <a:r>
              <a:rPr lang="en-US" dirty="0" smtClean="0"/>
              <a:t> </a:t>
            </a:r>
            <a:r>
              <a:rPr lang="en-US" dirty="0" err="1" smtClean="0"/>
              <a:t>pulmonar</a:t>
            </a:r>
            <a:r>
              <a:rPr lang="en-US" dirty="0" smtClean="0"/>
              <a:t>, </a:t>
            </a:r>
            <a:r>
              <a:rPr lang="en-US" dirty="0" err="1" smtClean="0"/>
              <a:t>dificuldades</a:t>
            </a:r>
            <a:r>
              <a:rPr lang="en-US" dirty="0" smtClean="0"/>
              <a:t> de </a:t>
            </a:r>
            <a:r>
              <a:rPr lang="en-US" dirty="0" err="1" smtClean="0"/>
              <a:t>deglutição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alimentares</a:t>
            </a:r>
            <a:r>
              <a:rPr lang="en-US" dirty="0" smtClean="0"/>
              <a:t>, </a:t>
            </a:r>
            <a:r>
              <a:rPr lang="en-US" dirty="0" err="1" smtClean="0"/>
              <a:t>insuficiência</a:t>
            </a:r>
            <a:r>
              <a:rPr lang="en-US" dirty="0" smtClean="0"/>
              <a:t> do </a:t>
            </a:r>
            <a:r>
              <a:rPr lang="en-US" dirty="0" err="1" smtClean="0"/>
              <a:t>crescimento</a:t>
            </a:r>
            <a:r>
              <a:rPr lang="en-US" dirty="0" smtClean="0"/>
              <a:t>…), </a:t>
            </a:r>
            <a:r>
              <a:rPr lang="en-US" dirty="0" err="1" smtClean="0"/>
              <a:t>ela</a:t>
            </a:r>
            <a:r>
              <a:rPr lang="en-US" dirty="0" smtClean="0"/>
              <a:t> é </a:t>
            </a:r>
            <a:r>
              <a:rPr lang="en-US" dirty="0" err="1" smtClean="0"/>
              <a:t>chamada</a:t>
            </a:r>
            <a:r>
              <a:rPr lang="en-US" dirty="0" smtClean="0"/>
              <a:t> de </a:t>
            </a:r>
            <a:r>
              <a:rPr lang="en-US" dirty="0" err="1" smtClean="0"/>
              <a:t>doença</a:t>
            </a:r>
            <a:r>
              <a:rPr lang="en-US" dirty="0" smtClean="0"/>
              <a:t> do </a:t>
            </a:r>
            <a:r>
              <a:rPr lang="en-US" dirty="0" err="1" smtClean="0"/>
              <a:t>refluxo</a:t>
            </a:r>
            <a:r>
              <a:rPr lang="en-US" dirty="0" smtClean="0"/>
              <a:t> </a:t>
            </a:r>
            <a:r>
              <a:rPr lang="en-US" dirty="0" err="1" smtClean="0"/>
              <a:t>gastroesofágico</a:t>
            </a:r>
            <a:r>
              <a:rPr lang="en-US" dirty="0" smtClean="0"/>
              <a:t> (DRGE).</a:t>
            </a:r>
            <a:endParaRPr lang="pt-BR" dirty="0"/>
          </a:p>
        </p:txBody>
      </p:sp>
      <p:pic>
        <p:nvPicPr>
          <p:cNvPr id="14340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025" y="0"/>
            <a:ext cx="2974975" cy="181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>
          <a:xfrm>
            <a:off x="838200" y="111125"/>
            <a:ext cx="7072313" cy="1468438"/>
          </a:xfrm>
        </p:spPr>
        <p:txBody>
          <a:bodyPr/>
          <a:lstStyle/>
          <a:p>
            <a:pPr algn="ctr" eaLnBrk="1" hangingPunct="1"/>
            <a:r>
              <a:rPr lang="pt-BR" altLang="pt-BR" smtClean="0"/>
              <a:t>Razões para as mudanças nos critérios</a:t>
            </a:r>
          </a:p>
        </p:txBody>
      </p:sp>
      <p:sp>
        <p:nvSpPr>
          <p:cNvPr id="1536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pt-BR" smtClean="0"/>
              <a:t>Mudanças mínimas.</a:t>
            </a:r>
          </a:p>
          <a:p>
            <a:pPr eaLnBrk="1" hangingPunct="1"/>
            <a:r>
              <a:rPr lang="en-US" altLang="pt-BR" smtClean="0"/>
              <a:t>Retirada do termo “perturbador” (</a:t>
            </a:r>
            <a:r>
              <a:rPr lang="en-US" altLang="pt-BR" i="1" smtClean="0"/>
              <a:t>troublesome</a:t>
            </a:r>
            <a:r>
              <a:rPr lang="en-US" altLang="pt-BR" smtClean="0"/>
              <a:t>), uma vez que os lactentes não pode comunicar se estão incomodados.</a:t>
            </a:r>
          </a:p>
          <a:p>
            <a:pPr eaLnBrk="1" hangingPunct="1"/>
            <a:r>
              <a:rPr lang="en-US" altLang="pt-BR" smtClean="0"/>
              <a:t>Variações nas interpretações destes termos por médicos e pais têm levado a avaliações e tratamentos desnecessários de regurgitação, como sendo  DRGE. </a:t>
            </a:r>
          </a:p>
          <a:p>
            <a:pPr eaLnBrk="1" hangingPunct="1"/>
            <a:r>
              <a:rPr lang="en-US" altLang="pt-BR" smtClean="0"/>
              <a:t>Há falta de correlação entre choro, irritabilidade e regurgitação, sendo que esta não é uma causa comum de choro inexplicável, irritabilidade ou comportamento inquieto em lactentes saudáveis. </a:t>
            </a:r>
            <a:endParaRPr lang="pt-BR" altLang="pt-BR" smtClean="0"/>
          </a:p>
        </p:txBody>
      </p:sp>
      <p:pic>
        <p:nvPicPr>
          <p:cNvPr id="15364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0638" y="6350"/>
            <a:ext cx="2974975" cy="181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Tratamento</a:t>
            </a:r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pt-BR" smtClean="0"/>
              <a:t>A história natural é de melhora espontânea. Assim, o tratamento envolve orientações aos cuidadores, com alívio de seus medos e preocupações. Não são necessários medicamentos.</a:t>
            </a:r>
          </a:p>
          <a:p>
            <a:pPr eaLnBrk="1" hangingPunct="1"/>
            <a:r>
              <a:rPr lang="en-US" altLang="pt-BR" smtClean="0"/>
              <a:t>Há vários ensaios randomizados mostrando falta de benefícios do uso de IBPs em lactentes com regurgitação ou naqueles suspeitos de terem DRGE, mas apresentando só a regurgitação ou o incômodo relacionado a ele como sintomas. </a:t>
            </a:r>
          </a:p>
          <a:p>
            <a:pPr eaLnBrk="1" hangingPunct="1"/>
            <a:r>
              <a:rPr lang="en-US" altLang="pt-BR" smtClean="0"/>
              <a:t>Além disto, os IBPs podem associar-se a efeitos adversos principalmente infeccções respiratórias e do trato digestório. </a:t>
            </a:r>
          </a:p>
          <a:p>
            <a:pPr eaLnBrk="1" hangingPunct="1"/>
            <a:endParaRPr lang="pt-BR" altLang="pt-BR" smtClean="0"/>
          </a:p>
          <a:p>
            <a:pPr eaLnBrk="1" hangingPunct="1"/>
            <a:endParaRPr lang="pt-BR" altLang="pt-BR" smtClean="0"/>
          </a:p>
        </p:txBody>
      </p:sp>
      <p:pic>
        <p:nvPicPr>
          <p:cNvPr id="1638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3225" y="119063"/>
            <a:ext cx="2974975" cy="181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6670675" cy="1325563"/>
          </a:xfrm>
        </p:spPr>
        <p:txBody>
          <a:bodyPr/>
          <a:lstStyle/>
          <a:p>
            <a:pPr algn="ctr" eaLnBrk="1" hangingPunct="1"/>
            <a:r>
              <a:rPr lang="pt-BR" altLang="pt-BR" smtClean="0"/>
              <a:t>Tratamento: medidas conservadoras</a:t>
            </a:r>
          </a:p>
        </p:txBody>
      </p:sp>
      <p:sp>
        <p:nvSpPr>
          <p:cNvPr id="17411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2171700"/>
            <a:ext cx="10515600" cy="4351338"/>
          </a:xfrm>
        </p:spPr>
        <p:txBody>
          <a:bodyPr/>
          <a:lstStyle/>
          <a:p>
            <a:pPr eaLnBrk="1" hangingPunct="1"/>
            <a:r>
              <a:rPr lang="en-US" altLang="pt-BR" smtClean="0"/>
              <a:t>Alimentos espessados e formulas anti-regurgitação podem diminuir as regurgitações em lactentes saudáveis.</a:t>
            </a:r>
          </a:p>
          <a:p>
            <a:pPr eaLnBrk="1" hangingPunct="1"/>
            <a:r>
              <a:rPr lang="en-US" altLang="pt-BR" smtClean="0"/>
              <a:t>Apesar de refeições frequentes e menos volumosas serem algumas vezes recomendadas, há poucas evidências diretas para apoiar esta prática.</a:t>
            </a:r>
          </a:p>
          <a:p>
            <a:pPr eaLnBrk="1" hangingPunct="1"/>
            <a:r>
              <a:rPr lang="en-US" altLang="pt-BR" smtClean="0"/>
              <a:t>As posições de decúbito lateral esquerdo e prona diminuem as regurgitações, mas podem aumentar o risco da síndrome de morte súbita do lactente, razão pela qual a AAP recomenda a posição supina.</a:t>
            </a:r>
            <a:endParaRPr lang="pt-BR" altLang="pt-BR" smtClean="0"/>
          </a:p>
        </p:txBody>
      </p:sp>
      <p:pic>
        <p:nvPicPr>
          <p:cNvPr id="17412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3225" y="119063"/>
            <a:ext cx="2974975" cy="181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52800" y="117475"/>
            <a:ext cx="5181600" cy="1852613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Síndrome de Ruminação</a:t>
            </a:r>
            <a:br>
              <a:rPr lang="pt-BR" dirty="0" smtClean="0"/>
            </a:br>
            <a:r>
              <a:rPr lang="pt-BR" dirty="0" smtClean="0"/>
              <a:t>Critérios Diagnósticos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2197100"/>
            <a:ext cx="10515600" cy="3979863"/>
          </a:xfrm>
        </p:spPr>
        <p:txBody>
          <a:bodyPr rtlCol="0">
            <a:normAutofit fontScale="85000" lnSpcReduction="1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 err="1" smtClean="0"/>
              <a:t>Deve</a:t>
            </a:r>
            <a:r>
              <a:rPr lang="en-US" dirty="0" smtClean="0"/>
              <a:t> </a:t>
            </a:r>
            <a:r>
              <a:rPr lang="en-US" dirty="0" err="1" smtClean="0"/>
              <a:t>incluir</a:t>
            </a:r>
            <a:r>
              <a:rPr lang="en-US" dirty="0" smtClean="0"/>
              <a:t> </a:t>
            </a:r>
            <a:r>
              <a:rPr lang="en-US" dirty="0" err="1" smtClean="0"/>
              <a:t>todos</a:t>
            </a:r>
            <a:r>
              <a:rPr lang="en-US" dirty="0" smtClean="0"/>
              <a:t> a </a:t>
            </a:r>
            <a:r>
              <a:rPr lang="en-US" dirty="0" err="1" smtClean="0"/>
              <a:t>seguir</a:t>
            </a:r>
            <a:r>
              <a:rPr lang="en-US" dirty="0" smtClean="0"/>
              <a:t>, por </a:t>
            </a:r>
            <a:r>
              <a:rPr lang="en-US" dirty="0" err="1" smtClean="0"/>
              <a:t>pelo</a:t>
            </a:r>
            <a:r>
              <a:rPr lang="en-US" dirty="0" smtClean="0"/>
              <a:t> </a:t>
            </a:r>
            <a:r>
              <a:rPr lang="en-US" dirty="0" err="1" smtClean="0"/>
              <a:t>menos</a:t>
            </a:r>
            <a:r>
              <a:rPr lang="en-US" dirty="0" smtClean="0"/>
              <a:t> 2 </a:t>
            </a:r>
            <a:r>
              <a:rPr lang="en-US" dirty="0" err="1" smtClean="0"/>
              <a:t>meses</a:t>
            </a:r>
            <a:r>
              <a:rPr lang="en-US" dirty="0" smtClean="0"/>
              <a:t>:</a:t>
            </a: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err="1" smtClean="0"/>
              <a:t>Contrações</a:t>
            </a:r>
            <a:r>
              <a:rPr lang="en-US" dirty="0" smtClean="0"/>
              <a:t> </a:t>
            </a:r>
            <a:r>
              <a:rPr lang="en-US" dirty="0" err="1" smtClean="0"/>
              <a:t>repetitivas</a:t>
            </a:r>
            <a:r>
              <a:rPr lang="en-US" dirty="0" smtClean="0"/>
              <a:t> dos </a:t>
            </a:r>
            <a:r>
              <a:rPr lang="en-US" dirty="0" err="1" smtClean="0"/>
              <a:t>músculos</a:t>
            </a:r>
            <a:r>
              <a:rPr lang="en-US" dirty="0" smtClean="0"/>
              <a:t> </a:t>
            </a:r>
            <a:r>
              <a:rPr lang="en-US" dirty="0" err="1" smtClean="0"/>
              <a:t>abdominais</a:t>
            </a:r>
            <a:r>
              <a:rPr lang="en-US" dirty="0" smtClean="0"/>
              <a:t>, </a:t>
            </a:r>
            <a:r>
              <a:rPr lang="en-US" dirty="0" err="1" smtClean="0"/>
              <a:t>diafragma</a:t>
            </a:r>
            <a:r>
              <a:rPr lang="en-US" dirty="0" smtClean="0"/>
              <a:t> e </a:t>
            </a:r>
            <a:r>
              <a:rPr lang="en-US" dirty="0" err="1" smtClean="0"/>
              <a:t>língua</a:t>
            </a:r>
            <a:r>
              <a:rPr lang="en-US" dirty="0" smtClean="0"/>
              <a:t>;</a:t>
            </a: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err="1" smtClean="0"/>
              <a:t>Regurgitação</a:t>
            </a:r>
            <a:r>
              <a:rPr lang="en-US" dirty="0" smtClean="0"/>
              <a:t> </a:t>
            </a:r>
            <a:r>
              <a:rPr lang="en-US" dirty="0" err="1" smtClean="0"/>
              <a:t>sem</a:t>
            </a:r>
            <a:r>
              <a:rPr lang="en-US" dirty="0" smtClean="0"/>
              <a:t> </a:t>
            </a:r>
            <a:r>
              <a:rPr lang="en-US" dirty="0" err="1" smtClean="0"/>
              <a:t>esforço</a:t>
            </a:r>
            <a:r>
              <a:rPr lang="en-US" dirty="0" smtClean="0"/>
              <a:t> dos </a:t>
            </a:r>
            <a:r>
              <a:rPr lang="en-US" dirty="0" err="1" smtClean="0"/>
              <a:t>conteúdos</a:t>
            </a:r>
            <a:r>
              <a:rPr lang="en-US" dirty="0" smtClean="0"/>
              <a:t> </a:t>
            </a:r>
            <a:r>
              <a:rPr lang="en-US" dirty="0" err="1" smtClean="0"/>
              <a:t>gástricos</a:t>
            </a:r>
            <a:r>
              <a:rPr lang="en-US" dirty="0" smtClean="0"/>
              <a:t>,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quais</a:t>
            </a:r>
            <a:r>
              <a:rPr lang="en-US" dirty="0" smtClean="0"/>
              <a:t> </a:t>
            </a:r>
            <a:r>
              <a:rPr lang="en-US" dirty="0" err="1" smtClean="0"/>
              <a:t>podem</a:t>
            </a:r>
            <a:r>
              <a:rPr lang="en-US" dirty="0" smtClean="0"/>
              <a:t> </a:t>
            </a:r>
            <a:r>
              <a:rPr lang="en-US" dirty="0" err="1" smtClean="0"/>
              <a:t>ser</a:t>
            </a:r>
            <a:r>
              <a:rPr lang="en-US" dirty="0" smtClean="0"/>
              <a:t> </a:t>
            </a:r>
            <a:r>
              <a:rPr lang="en-US" dirty="0" err="1" smtClean="0"/>
              <a:t>expelidos</a:t>
            </a:r>
            <a:r>
              <a:rPr lang="en-US" dirty="0" smtClean="0"/>
              <a:t> pela </a:t>
            </a:r>
            <a:r>
              <a:rPr lang="en-US" dirty="0" err="1" smtClean="0"/>
              <a:t>boca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remastigados</a:t>
            </a:r>
            <a:r>
              <a:rPr lang="en-US" dirty="0" smtClean="0"/>
              <a:t> e </a:t>
            </a:r>
            <a:r>
              <a:rPr lang="en-US" dirty="0" err="1" smtClean="0"/>
              <a:t>reengolidos</a:t>
            </a:r>
            <a:r>
              <a:rPr lang="en-US" dirty="0" smtClean="0"/>
              <a:t>;</a:t>
            </a: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err="1" smtClean="0"/>
              <a:t>Três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mais</a:t>
            </a:r>
            <a:r>
              <a:rPr lang="en-US" dirty="0" smtClean="0"/>
              <a:t> dos </a:t>
            </a:r>
            <a:r>
              <a:rPr lang="en-US" dirty="0" err="1" smtClean="0"/>
              <a:t>seguintes</a:t>
            </a:r>
            <a:r>
              <a:rPr lang="en-US" dirty="0" smtClean="0"/>
              <a:t>: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anose="020B0604020202020204" pitchFamily="34" charset="0"/>
              <a:buAutoNum type="alphaLcParenR"/>
              <a:defRPr/>
            </a:pPr>
            <a:r>
              <a:rPr lang="en-US" dirty="0" err="1" smtClean="0"/>
              <a:t>Início</a:t>
            </a:r>
            <a:r>
              <a:rPr lang="en-US" dirty="0" smtClean="0"/>
              <a:t> entre 3 e 8 </a:t>
            </a:r>
            <a:r>
              <a:rPr lang="en-US" dirty="0" err="1" smtClean="0"/>
              <a:t>meses</a:t>
            </a:r>
            <a:r>
              <a:rPr lang="en-US" dirty="0" smtClean="0"/>
              <a:t>,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anose="020B0604020202020204" pitchFamily="34" charset="0"/>
              <a:buAutoNum type="alphaLcParenR"/>
              <a:defRPr/>
            </a:pP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responde</a:t>
            </a:r>
            <a:r>
              <a:rPr lang="en-US" dirty="0" smtClean="0"/>
              <a:t> </a:t>
            </a:r>
            <a:r>
              <a:rPr lang="en-US" dirty="0" err="1" smtClean="0"/>
              <a:t>ao</a:t>
            </a:r>
            <a:r>
              <a:rPr lang="en-US" dirty="0" smtClean="0"/>
              <a:t> </a:t>
            </a:r>
            <a:r>
              <a:rPr lang="en-US" dirty="0" err="1" smtClean="0"/>
              <a:t>manejo</a:t>
            </a:r>
            <a:r>
              <a:rPr lang="en-US" dirty="0" smtClean="0"/>
              <a:t> da </a:t>
            </a:r>
            <a:r>
              <a:rPr lang="en-US" dirty="0" err="1" smtClean="0"/>
              <a:t>doença</a:t>
            </a:r>
            <a:r>
              <a:rPr lang="en-US" dirty="0" smtClean="0"/>
              <a:t> do </a:t>
            </a:r>
            <a:r>
              <a:rPr lang="en-US" dirty="0" err="1" smtClean="0"/>
              <a:t>refluxo</a:t>
            </a:r>
            <a:r>
              <a:rPr lang="en-US" dirty="0" smtClean="0"/>
              <a:t> </a:t>
            </a:r>
            <a:r>
              <a:rPr lang="en-US" dirty="0" err="1" smtClean="0"/>
              <a:t>gastroesofágico</a:t>
            </a:r>
            <a:r>
              <a:rPr lang="en-US" dirty="0" smtClean="0"/>
              <a:t> e </a:t>
            </a:r>
            <a:r>
              <a:rPr lang="en-US" dirty="0" err="1" smtClean="0"/>
              <a:t>regurgitação</a:t>
            </a:r>
            <a:r>
              <a:rPr lang="en-US" dirty="0" smtClean="0"/>
              <a:t>,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anose="020B0604020202020204" pitchFamily="34" charset="0"/>
              <a:buAutoNum type="alphaLcParenR"/>
              <a:defRPr/>
            </a:pPr>
            <a:r>
              <a:rPr lang="en-US" dirty="0" err="1" smtClean="0"/>
              <a:t>Não</a:t>
            </a:r>
            <a:r>
              <a:rPr lang="en-US" dirty="0" smtClean="0"/>
              <a:t> se </a:t>
            </a:r>
            <a:r>
              <a:rPr lang="en-US" dirty="0" err="1" smtClean="0"/>
              <a:t>acompanha</a:t>
            </a:r>
            <a:r>
              <a:rPr lang="en-US" dirty="0" smtClean="0"/>
              <a:t> de </a:t>
            </a:r>
            <a:r>
              <a:rPr lang="en-US" dirty="0" err="1" smtClean="0"/>
              <a:t>sinais</a:t>
            </a:r>
            <a:r>
              <a:rPr lang="en-US" dirty="0" smtClean="0"/>
              <a:t> de </a:t>
            </a:r>
            <a:r>
              <a:rPr lang="en-US" dirty="0" err="1" smtClean="0"/>
              <a:t>angústia</a:t>
            </a:r>
            <a:r>
              <a:rPr lang="en-US" dirty="0" smtClean="0"/>
              <a:t>,</a:t>
            </a:r>
          </a:p>
          <a:p>
            <a:pPr marL="514350" indent="-514350" eaLnBrk="1" fontAlgn="auto" hangingPunct="1">
              <a:spcAft>
                <a:spcPts val="0"/>
              </a:spcAft>
              <a:buFont typeface="Arial" panose="020B0604020202020204" pitchFamily="34" charset="0"/>
              <a:buAutoNum type="alphaLcParenR"/>
              <a:defRPr/>
            </a:pP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ocorre</a:t>
            </a:r>
            <a:r>
              <a:rPr lang="en-US" dirty="0" smtClean="0"/>
              <a:t> </a:t>
            </a:r>
            <a:r>
              <a:rPr lang="en-US" dirty="0" err="1" smtClean="0"/>
              <a:t>durante</a:t>
            </a:r>
            <a:r>
              <a:rPr lang="en-US" dirty="0" smtClean="0"/>
              <a:t> o </a:t>
            </a:r>
            <a:r>
              <a:rPr lang="en-US" dirty="0" err="1" smtClean="0"/>
              <a:t>sono</a:t>
            </a:r>
            <a:r>
              <a:rPr lang="en-US" dirty="0" smtClean="0"/>
              <a:t> e </a:t>
            </a:r>
            <a:r>
              <a:rPr lang="en-US" dirty="0" err="1" smtClean="0"/>
              <a:t>quando</a:t>
            </a:r>
            <a:r>
              <a:rPr lang="en-US" dirty="0" smtClean="0"/>
              <a:t> o </a:t>
            </a:r>
            <a:r>
              <a:rPr lang="en-US" dirty="0" err="1" smtClean="0"/>
              <a:t>lactente</a:t>
            </a:r>
            <a:r>
              <a:rPr lang="en-US" dirty="0" smtClean="0"/>
              <a:t> </a:t>
            </a:r>
            <a:r>
              <a:rPr lang="en-US" dirty="0" err="1" smtClean="0"/>
              <a:t>está</a:t>
            </a:r>
            <a:r>
              <a:rPr lang="en-US" dirty="0" smtClean="0"/>
              <a:t> </a:t>
            </a:r>
            <a:r>
              <a:rPr lang="en-US" dirty="0" err="1" smtClean="0"/>
              <a:t>interagindo</a:t>
            </a:r>
            <a:r>
              <a:rPr lang="en-US" dirty="0" smtClean="0"/>
              <a:t> com </a:t>
            </a:r>
            <a:r>
              <a:rPr lang="en-US" dirty="0" err="1" smtClean="0"/>
              <a:t>indivíduos</a:t>
            </a:r>
            <a:r>
              <a:rPr lang="en-US" dirty="0" smtClean="0"/>
              <a:t> no </a:t>
            </a:r>
            <a:r>
              <a:rPr lang="en-US" dirty="0" err="1" smtClean="0"/>
              <a:t>ambiente</a:t>
            </a:r>
            <a:r>
              <a:rPr lang="en-US" dirty="0" smtClean="0"/>
              <a:t>.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/>
          </a:p>
        </p:txBody>
      </p:sp>
      <p:pic>
        <p:nvPicPr>
          <p:cNvPr id="18436" name="Picture 2" descr="Resultado de imagem para infant rumin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00" y="117475"/>
            <a:ext cx="2778125" cy="185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4" descr="Resultado de imagem para bebê vestido de va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0" y="117475"/>
            <a:ext cx="2778125" cy="185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>
          <a:xfrm>
            <a:off x="3667125" y="117475"/>
            <a:ext cx="4259263" cy="1852613"/>
          </a:xfrm>
        </p:spPr>
        <p:txBody>
          <a:bodyPr/>
          <a:lstStyle/>
          <a:p>
            <a:pPr algn="ctr" eaLnBrk="1" hangingPunct="1"/>
            <a:r>
              <a:rPr lang="pt-BR" altLang="pt-BR" smtClean="0"/>
              <a:t>Síndrome de Ruminação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68300" y="2159000"/>
            <a:ext cx="11172825" cy="40179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Ruminação</a:t>
            </a:r>
            <a:r>
              <a:rPr lang="en-US" dirty="0" smtClean="0"/>
              <a:t> é a </a:t>
            </a:r>
            <a:r>
              <a:rPr lang="en-US" dirty="0" err="1" smtClean="0"/>
              <a:t>regurgitação</a:t>
            </a:r>
            <a:r>
              <a:rPr lang="en-US" dirty="0" smtClean="0"/>
              <a:t> habitual dos </a:t>
            </a:r>
            <a:r>
              <a:rPr lang="en-US" dirty="0" err="1" smtClean="0"/>
              <a:t>conteúdos</a:t>
            </a:r>
            <a:r>
              <a:rPr lang="en-US" dirty="0" smtClean="0"/>
              <a:t> do </a:t>
            </a:r>
            <a:r>
              <a:rPr lang="en-US" dirty="0" err="1" smtClean="0"/>
              <a:t>estômago</a:t>
            </a:r>
            <a:r>
              <a:rPr lang="en-US" dirty="0" smtClean="0"/>
              <a:t> para a </a:t>
            </a:r>
            <a:r>
              <a:rPr lang="en-US" dirty="0" err="1" smtClean="0"/>
              <a:t>boca</a:t>
            </a:r>
            <a:r>
              <a:rPr lang="en-US" dirty="0" smtClean="0"/>
              <a:t> com o </a:t>
            </a:r>
            <a:r>
              <a:rPr lang="en-US" dirty="0" err="1" smtClean="0"/>
              <a:t>propósito</a:t>
            </a:r>
            <a:r>
              <a:rPr lang="en-US" dirty="0" smtClean="0"/>
              <a:t> de auto-</a:t>
            </a:r>
            <a:r>
              <a:rPr lang="en-US" dirty="0" err="1" smtClean="0"/>
              <a:t>estimulação</a:t>
            </a:r>
            <a:r>
              <a:rPr lang="en-US" dirty="0" smtClean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Há 3 </a:t>
            </a:r>
            <a:r>
              <a:rPr lang="en-US" dirty="0" err="1" smtClean="0"/>
              <a:t>apresentações</a:t>
            </a:r>
            <a:r>
              <a:rPr lang="en-US" dirty="0" smtClean="0"/>
              <a:t> </a:t>
            </a:r>
            <a:r>
              <a:rPr lang="en-US" dirty="0" err="1" smtClean="0"/>
              <a:t>clínicas</a:t>
            </a:r>
            <a:r>
              <a:rPr lang="en-US" dirty="0" smtClean="0"/>
              <a:t>: 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en-US" dirty="0" err="1" smtClean="0"/>
              <a:t>Síndrome</a:t>
            </a:r>
            <a:r>
              <a:rPr lang="en-US" dirty="0" smtClean="0"/>
              <a:t> de </a:t>
            </a:r>
            <a:r>
              <a:rPr lang="en-US" dirty="0" err="1" smtClean="0"/>
              <a:t>ruminação</a:t>
            </a:r>
            <a:r>
              <a:rPr lang="en-US" dirty="0" smtClean="0"/>
              <a:t> do </a:t>
            </a:r>
            <a:r>
              <a:rPr lang="en-US" dirty="0" err="1" smtClean="0"/>
              <a:t>lactente</a:t>
            </a:r>
            <a:r>
              <a:rPr lang="en-US" dirty="0" smtClean="0"/>
              <a:t>;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en-US" dirty="0" err="1" smtClean="0"/>
              <a:t>Ruminação</a:t>
            </a:r>
            <a:r>
              <a:rPr lang="en-US" dirty="0" smtClean="0"/>
              <a:t> em </a:t>
            </a:r>
            <a:r>
              <a:rPr lang="en-US" dirty="0" err="1" smtClean="0"/>
              <a:t>crianças</a:t>
            </a:r>
            <a:r>
              <a:rPr lang="en-US" dirty="0" smtClean="0"/>
              <a:t> e </a:t>
            </a:r>
            <a:r>
              <a:rPr lang="en-US" dirty="0" err="1" smtClean="0"/>
              <a:t>adultos</a:t>
            </a:r>
            <a:r>
              <a:rPr lang="en-US" dirty="0" smtClean="0"/>
              <a:t> </a:t>
            </a:r>
            <a:r>
              <a:rPr lang="en-US" dirty="0" err="1" smtClean="0"/>
              <a:t>neuropatas</a:t>
            </a:r>
            <a:r>
              <a:rPr lang="en-US" dirty="0" smtClean="0"/>
              <a:t>;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en-US" dirty="0" err="1" smtClean="0"/>
              <a:t>Ruminação</a:t>
            </a:r>
            <a:r>
              <a:rPr lang="en-US" dirty="0" smtClean="0"/>
              <a:t> em </a:t>
            </a:r>
            <a:r>
              <a:rPr lang="en-US" dirty="0" err="1" smtClean="0"/>
              <a:t>crianças</a:t>
            </a:r>
            <a:r>
              <a:rPr lang="en-US" dirty="0" smtClean="0"/>
              <a:t> </a:t>
            </a:r>
            <a:r>
              <a:rPr lang="en-US" dirty="0" err="1" smtClean="0"/>
              <a:t>maiores</a:t>
            </a:r>
            <a:r>
              <a:rPr lang="en-US" dirty="0" smtClean="0"/>
              <a:t> </a:t>
            </a:r>
            <a:r>
              <a:rPr lang="en-US" dirty="0" err="1" smtClean="0"/>
              <a:t>saudáveis</a:t>
            </a:r>
            <a:r>
              <a:rPr lang="en-US" dirty="0" smtClean="0"/>
              <a:t> e </a:t>
            </a:r>
            <a:r>
              <a:rPr lang="en-US" dirty="0" err="1" smtClean="0"/>
              <a:t>adultos</a:t>
            </a:r>
            <a:r>
              <a:rPr lang="en-US" dirty="0" smtClean="0"/>
              <a:t>;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 </a:t>
            </a:r>
            <a:r>
              <a:rPr lang="en-US" dirty="0" smtClean="0"/>
              <a:t>(as 2 </a:t>
            </a:r>
            <a:r>
              <a:rPr lang="en-US" dirty="0" err="1" smtClean="0"/>
              <a:t>últimas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discutidas</a:t>
            </a:r>
            <a:r>
              <a:rPr lang="en-US" dirty="0" smtClean="0"/>
              <a:t> </a:t>
            </a:r>
            <a:r>
              <a:rPr lang="en-US" dirty="0" err="1" smtClean="0"/>
              <a:t>neste</a:t>
            </a:r>
            <a:r>
              <a:rPr lang="en-US" dirty="0" smtClean="0"/>
              <a:t> </a:t>
            </a:r>
            <a:r>
              <a:rPr lang="en-US" dirty="0" err="1" smtClean="0"/>
              <a:t>suplemento</a:t>
            </a:r>
            <a:r>
              <a:rPr lang="en-US" dirty="0" smtClean="0"/>
              <a:t>)</a:t>
            </a:r>
            <a:endParaRPr lang="pt-BR" dirty="0"/>
          </a:p>
        </p:txBody>
      </p:sp>
      <p:pic>
        <p:nvPicPr>
          <p:cNvPr id="19460" name="Picture 2" descr="Resultado de imagem para infant rumin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00" y="117475"/>
            <a:ext cx="2778125" cy="185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4" descr="Resultado de imagem para bebê vestido de va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0" y="117475"/>
            <a:ext cx="2778125" cy="185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667125" y="117475"/>
            <a:ext cx="4259263" cy="1852613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Síndrome de Ruminação</a:t>
            </a:r>
            <a:br>
              <a:rPr lang="pt-BR" dirty="0" smtClean="0"/>
            </a:br>
            <a:r>
              <a:rPr lang="pt-BR" dirty="0" smtClean="0"/>
              <a:t>Roma III x Roma IV</a:t>
            </a:r>
            <a:endParaRPr lang="pt-BR" dirty="0"/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>
          <a:xfrm>
            <a:off x="368300" y="2159000"/>
            <a:ext cx="11172825" cy="4017963"/>
          </a:xfrm>
        </p:spPr>
        <p:txBody>
          <a:bodyPr/>
          <a:lstStyle/>
          <a:p>
            <a:pPr eaLnBrk="1" hangingPunct="1"/>
            <a:r>
              <a:rPr lang="en-US" altLang="pt-BR" smtClean="0"/>
              <a:t>Sem grandes diferenças.</a:t>
            </a:r>
          </a:p>
          <a:p>
            <a:pPr eaLnBrk="1" hangingPunct="1"/>
            <a:r>
              <a:rPr lang="en-US" altLang="pt-BR" smtClean="0"/>
              <a:t>Retirada a palavra náusea, pela incapacidade dos lactentes de comunicar tal sensação. </a:t>
            </a:r>
          </a:p>
          <a:p>
            <a:pPr eaLnBrk="1" hangingPunct="1"/>
            <a:r>
              <a:rPr lang="en-US" altLang="pt-BR" smtClean="0"/>
              <a:t>A duração foi diminuída para 2 meses para ser consistente com os critérios de ruminação dos grupos de idade mais velhos.</a:t>
            </a:r>
            <a:endParaRPr lang="pt-BR" altLang="pt-BR" smtClean="0"/>
          </a:p>
        </p:txBody>
      </p:sp>
      <p:pic>
        <p:nvPicPr>
          <p:cNvPr id="20484" name="Picture 2" descr="Resultado de imagem para infant rumin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00" y="117475"/>
            <a:ext cx="2778125" cy="185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4" descr="Resultado de imagem para bebê vestido de va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0" y="117475"/>
            <a:ext cx="2778125" cy="185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667125" y="117475"/>
            <a:ext cx="4259263" cy="1852613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Síndrome de Ruminação</a:t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68300" y="2159000"/>
            <a:ext cx="11172825" cy="4017963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Síndrome</a:t>
            </a:r>
            <a:r>
              <a:rPr lang="en-US" dirty="0" smtClean="0"/>
              <a:t> </a:t>
            </a:r>
            <a:r>
              <a:rPr lang="en-US" dirty="0" err="1" smtClean="0"/>
              <a:t>rara</a:t>
            </a:r>
            <a:r>
              <a:rPr lang="en-US" dirty="0" smtClean="0"/>
              <a:t>, </a:t>
            </a:r>
            <a:r>
              <a:rPr lang="en-US" dirty="0" err="1" smtClean="0"/>
              <a:t>tendo</a:t>
            </a:r>
            <a:r>
              <a:rPr lang="en-US" dirty="0" smtClean="0"/>
              <a:t> </a:t>
            </a:r>
            <a:r>
              <a:rPr lang="en-US" dirty="0" err="1" smtClean="0"/>
              <a:t>recebido</a:t>
            </a:r>
            <a:r>
              <a:rPr lang="en-US" dirty="0" smtClean="0"/>
              <a:t> </a:t>
            </a:r>
            <a:r>
              <a:rPr lang="en-US" dirty="0" err="1" smtClean="0"/>
              <a:t>pouca</a:t>
            </a:r>
            <a:r>
              <a:rPr lang="en-US" dirty="0" smtClean="0"/>
              <a:t> </a:t>
            </a:r>
            <a:r>
              <a:rPr lang="en-US" dirty="0" err="1" smtClean="0"/>
              <a:t>atenção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literatura</a:t>
            </a:r>
            <a:r>
              <a:rPr lang="en-US" dirty="0" smtClean="0"/>
              <a:t>. Um </a:t>
            </a:r>
            <a:r>
              <a:rPr lang="en-US" dirty="0" err="1" smtClean="0"/>
              <a:t>estudo</a:t>
            </a:r>
            <a:r>
              <a:rPr lang="en-US" dirty="0" smtClean="0"/>
              <a:t> </a:t>
            </a:r>
            <a:r>
              <a:rPr lang="en-US" dirty="0" err="1" smtClean="0"/>
              <a:t>recente</a:t>
            </a:r>
            <a:r>
              <a:rPr lang="en-US" dirty="0" smtClean="0"/>
              <a:t> </a:t>
            </a:r>
            <a:r>
              <a:rPr lang="en-US" dirty="0" err="1" smtClean="0"/>
              <a:t>baseado</a:t>
            </a:r>
            <a:r>
              <a:rPr lang="en-US" dirty="0" smtClean="0"/>
              <a:t> em </a:t>
            </a:r>
            <a:r>
              <a:rPr lang="en-US" dirty="0" err="1" smtClean="0"/>
              <a:t>questionário</a:t>
            </a:r>
            <a:r>
              <a:rPr lang="en-US" dirty="0" smtClean="0"/>
              <a:t> </a:t>
            </a:r>
            <a:r>
              <a:rPr lang="en-US" dirty="0" err="1" smtClean="0"/>
              <a:t>aplicado</a:t>
            </a:r>
            <a:r>
              <a:rPr lang="en-US" dirty="0" smtClean="0"/>
              <a:t> a 1447 </a:t>
            </a:r>
            <a:r>
              <a:rPr lang="en-US" dirty="0" err="1" smtClean="0"/>
              <a:t>mães</a:t>
            </a:r>
            <a:r>
              <a:rPr lang="en-US" dirty="0" smtClean="0"/>
              <a:t> </a:t>
            </a:r>
            <a:r>
              <a:rPr lang="en-US" dirty="0" err="1" smtClean="0"/>
              <a:t>mostrou</a:t>
            </a:r>
            <a:r>
              <a:rPr lang="en-US" dirty="0" smtClean="0"/>
              <a:t> </a:t>
            </a:r>
            <a:r>
              <a:rPr lang="en-US" dirty="0" err="1" smtClean="0"/>
              <a:t>prevalência</a:t>
            </a:r>
            <a:r>
              <a:rPr lang="en-US" dirty="0" smtClean="0"/>
              <a:t> de  1,9%.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É </a:t>
            </a:r>
            <a:r>
              <a:rPr lang="en-US" dirty="0" err="1" smtClean="0"/>
              <a:t>considerado</a:t>
            </a:r>
            <a:r>
              <a:rPr lang="en-US" dirty="0" smtClean="0"/>
              <a:t> um </a:t>
            </a:r>
            <a:r>
              <a:rPr lang="en-US" dirty="0" err="1" smtClean="0"/>
              <a:t>comportamento</a:t>
            </a:r>
            <a:r>
              <a:rPr lang="en-US" dirty="0" smtClean="0"/>
              <a:t> auto-</a:t>
            </a:r>
            <a:r>
              <a:rPr lang="en-US" dirty="0" err="1" smtClean="0"/>
              <a:t>estimulatório</a:t>
            </a:r>
            <a:r>
              <a:rPr lang="en-US" dirty="0" smtClean="0"/>
              <a:t> que surge </a:t>
            </a:r>
            <a:r>
              <a:rPr lang="en-US" dirty="0"/>
              <a:t> </a:t>
            </a:r>
            <a:r>
              <a:rPr lang="en-US" dirty="0" smtClean="0"/>
              <a:t>de </a:t>
            </a:r>
            <a:r>
              <a:rPr lang="en-US" dirty="0" err="1" smtClean="0"/>
              <a:t>deprivação</a:t>
            </a:r>
            <a:r>
              <a:rPr lang="en-US" dirty="0" smtClean="0"/>
              <a:t> social </a:t>
            </a:r>
            <a:r>
              <a:rPr lang="en-US" dirty="0" err="1" smtClean="0"/>
              <a:t>prolongada</a:t>
            </a:r>
            <a:r>
              <a:rPr lang="en-US" dirty="0" smtClean="0"/>
              <a:t>. Na </a:t>
            </a:r>
            <a:r>
              <a:rPr lang="en-US" dirty="0" err="1" smtClean="0"/>
              <a:t>limitada</a:t>
            </a:r>
            <a:r>
              <a:rPr lang="en-US" dirty="0" smtClean="0"/>
              <a:t> </a:t>
            </a:r>
            <a:r>
              <a:rPr lang="en-US" dirty="0" err="1" smtClean="0"/>
              <a:t>literatura</a:t>
            </a:r>
            <a:r>
              <a:rPr lang="en-US" dirty="0" smtClean="0"/>
              <a:t> </a:t>
            </a:r>
            <a:r>
              <a:rPr lang="en-US" dirty="0" err="1" smtClean="0"/>
              <a:t>publicada</a:t>
            </a:r>
            <a:r>
              <a:rPr lang="en-US" dirty="0" smtClean="0"/>
              <a:t>, o </a:t>
            </a:r>
            <a:r>
              <a:rPr lang="pt-BR" dirty="0" smtClean="0"/>
              <a:t>comportamento materno pode parecer ser negligente ou até de atenção servil, mas não há prazer em segurar o bebê nem sensibilidade quanto às necessidades da criança de conforto ou satisfação.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É essencial a observação do ato </a:t>
            </a:r>
            <a:r>
              <a:rPr lang="pt-BR" dirty="0" err="1" smtClean="0"/>
              <a:t>ruminatório</a:t>
            </a:r>
            <a:r>
              <a:rPr lang="pt-BR" dirty="0" smtClean="0"/>
              <a:t> para o diagnóstico, mas isto requer tempo, paciência e discrição, porque a ruminação pode cessar assim que o lactente nota o observador.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Não são necessários exames complementares para o diagnóstico. </a:t>
            </a:r>
          </a:p>
        </p:txBody>
      </p:sp>
      <p:pic>
        <p:nvPicPr>
          <p:cNvPr id="21508" name="Picture 2" descr="Resultado de imagem para infant rumin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00" y="117475"/>
            <a:ext cx="2778125" cy="185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4" descr="Resultado de imagem para bebê vestido de va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0" y="117475"/>
            <a:ext cx="2778125" cy="185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27400" y="117475"/>
            <a:ext cx="5270500" cy="1852613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Síndrome de Ruminação</a:t>
            </a:r>
            <a:br>
              <a:rPr lang="pt-BR" dirty="0" smtClean="0"/>
            </a:br>
            <a:r>
              <a:rPr lang="pt-BR" dirty="0" smtClean="0"/>
              <a:t>Tratamento</a:t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68300" y="2159000"/>
            <a:ext cx="11172825" cy="4408488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Historicamente</a:t>
            </a:r>
            <a:r>
              <a:rPr lang="en-US" dirty="0" smtClean="0"/>
              <a:t> a </a:t>
            </a:r>
            <a:r>
              <a:rPr lang="en-US" dirty="0" err="1" smtClean="0"/>
              <a:t>síndrome</a:t>
            </a:r>
            <a:r>
              <a:rPr lang="en-US" dirty="0" smtClean="0"/>
              <a:t> de </a:t>
            </a:r>
            <a:r>
              <a:rPr lang="en-US" dirty="0" err="1" smtClean="0"/>
              <a:t>ruminação</a:t>
            </a:r>
            <a:r>
              <a:rPr lang="en-US" dirty="0" smtClean="0"/>
              <a:t> do </a:t>
            </a:r>
            <a:r>
              <a:rPr lang="en-US" dirty="0" err="1" smtClean="0"/>
              <a:t>lactente</a:t>
            </a:r>
            <a:r>
              <a:rPr lang="en-US" dirty="0" smtClean="0"/>
              <a:t> </a:t>
            </a:r>
            <a:r>
              <a:rPr lang="en-US" dirty="0" err="1" smtClean="0"/>
              <a:t>respondeu</a:t>
            </a:r>
            <a:r>
              <a:rPr lang="en-US" dirty="0" smtClean="0"/>
              <a:t> a </a:t>
            </a:r>
            <a:r>
              <a:rPr lang="en-US" dirty="0" err="1" smtClean="0"/>
              <a:t>cuidados</a:t>
            </a:r>
            <a:r>
              <a:rPr lang="en-US" dirty="0" smtClean="0"/>
              <a:t>, </a:t>
            </a:r>
            <a:r>
              <a:rPr lang="en-US" dirty="0" err="1" smtClean="0"/>
              <a:t>carinho</a:t>
            </a:r>
            <a:r>
              <a:rPr lang="en-US" dirty="0" smtClean="0"/>
              <a:t> e </a:t>
            </a:r>
            <a:r>
              <a:rPr lang="en-US" dirty="0" err="1" smtClean="0"/>
              <a:t>atenção</a:t>
            </a:r>
            <a:r>
              <a:rPr lang="en-US" dirty="0" smtClean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Perda</a:t>
            </a:r>
            <a:r>
              <a:rPr lang="en-US" dirty="0" smtClean="0"/>
              <a:t> </a:t>
            </a:r>
            <a:r>
              <a:rPr lang="en-US" dirty="0" err="1" smtClean="0"/>
              <a:t>excessiva</a:t>
            </a:r>
            <a:r>
              <a:rPr lang="en-US" dirty="0" smtClean="0"/>
              <a:t> e </a:t>
            </a:r>
            <a:r>
              <a:rPr lang="en-US" dirty="0" err="1" smtClean="0"/>
              <a:t>contínua</a:t>
            </a:r>
            <a:r>
              <a:rPr lang="en-US" dirty="0" smtClean="0"/>
              <a:t> de </a:t>
            </a:r>
            <a:r>
              <a:rPr lang="en-US" dirty="0" err="1" smtClean="0"/>
              <a:t>alimentos</a:t>
            </a:r>
            <a:r>
              <a:rPr lang="en-US" dirty="0" smtClean="0"/>
              <a:t> </a:t>
            </a:r>
            <a:r>
              <a:rPr lang="en-US" dirty="0" err="1" smtClean="0"/>
              <a:t>previamente</a:t>
            </a:r>
            <a:r>
              <a:rPr lang="en-US" dirty="0" smtClean="0"/>
              <a:t> </a:t>
            </a:r>
            <a:r>
              <a:rPr lang="en-US" dirty="0" err="1" smtClean="0"/>
              <a:t>engolidos</a:t>
            </a:r>
            <a:r>
              <a:rPr lang="en-US" dirty="0" smtClean="0"/>
              <a:t> </a:t>
            </a:r>
            <a:r>
              <a:rPr lang="en-US" dirty="0" err="1" smtClean="0"/>
              <a:t>pode</a:t>
            </a:r>
            <a:r>
              <a:rPr lang="en-US" dirty="0" smtClean="0"/>
              <a:t> </a:t>
            </a:r>
            <a:r>
              <a:rPr lang="en-US" dirty="0" err="1" smtClean="0"/>
              <a:t>causar</a:t>
            </a:r>
            <a:r>
              <a:rPr lang="en-US" dirty="0" smtClean="0"/>
              <a:t> </a:t>
            </a:r>
            <a:r>
              <a:rPr lang="en-US" dirty="0" err="1" smtClean="0"/>
              <a:t>desnutrição</a:t>
            </a:r>
            <a:r>
              <a:rPr lang="en-US" dirty="0" smtClean="0"/>
              <a:t> </a:t>
            </a:r>
            <a:r>
              <a:rPr lang="en-US" dirty="0" err="1" smtClean="0"/>
              <a:t>progressiva</a:t>
            </a:r>
            <a:r>
              <a:rPr lang="en-US" dirty="0" smtClean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Terapia</a:t>
            </a:r>
            <a:r>
              <a:rPr lang="en-US" dirty="0" smtClean="0"/>
              <a:t> </a:t>
            </a:r>
            <a:r>
              <a:rPr lang="en-US" dirty="0" err="1" smtClean="0"/>
              <a:t>comportamental</a:t>
            </a:r>
            <a:r>
              <a:rPr lang="en-US" dirty="0" smtClean="0"/>
              <a:t> é </a:t>
            </a:r>
            <a:r>
              <a:rPr lang="en-US" dirty="0" err="1" smtClean="0"/>
              <a:t>útil</a:t>
            </a:r>
            <a:r>
              <a:rPr lang="en-US" dirty="0" smtClean="0"/>
              <a:t> em </a:t>
            </a:r>
            <a:r>
              <a:rPr lang="en-US" dirty="0" err="1" smtClean="0"/>
              <a:t>adultos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crianças</a:t>
            </a:r>
            <a:r>
              <a:rPr lang="en-US" dirty="0" smtClean="0"/>
              <a:t> com </a:t>
            </a:r>
            <a:r>
              <a:rPr lang="en-US" dirty="0" err="1" smtClean="0"/>
              <a:t>comprometimento</a:t>
            </a:r>
            <a:r>
              <a:rPr lang="en-US" dirty="0" smtClean="0"/>
              <a:t> </a:t>
            </a:r>
            <a:r>
              <a:rPr lang="en-US" dirty="0" err="1" smtClean="0"/>
              <a:t>neurológico</a:t>
            </a:r>
            <a:r>
              <a:rPr lang="en-US" dirty="0" smtClean="0"/>
              <a:t>, mas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há</a:t>
            </a:r>
            <a:r>
              <a:rPr lang="en-US" dirty="0" smtClean="0"/>
              <a:t> </a:t>
            </a:r>
            <a:r>
              <a:rPr lang="en-US" dirty="0" err="1" smtClean="0"/>
              <a:t>informações</a:t>
            </a:r>
            <a:r>
              <a:rPr lang="en-US" dirty="0" smtClean="0"/>
              <a:t> </a:t>
            </a:r>
            <a:r>
              <a:rPr lang="en-US" dirty="0" err="1" smtClean="0"/>
              <a:t>sobre</a:t>
            </a:r>
            <a:r>
              <a:rPr lang="en-US" dirty="0" smtClean="0"/>
              <a:t> se </a:t>
            </a:r>
            <a:r>
              <a:rPr lang="en-US" dirty="0" err="1" smtClean="0"/>
              <a:t>estas</a:t>
            </a:r>
            <a:r>
              <a:rPr lang="en-US" dirty="0" smtClean="0"/>
              <a:t> </a:t>
            </a:r>
            <a:r>
              <a:rPr lang="en-US" dirty="0" err="1" smtClean="0"/>
              <a:t>técnicas</a:t>
            </a:r>
            <a:r>
              <a:rPr lang="en-US" dirty="0"/>
              <a:t> </a:t>
            </a:r>
            <a:r>
              <a:rPr lang="en-US" dirty="0" err="1" smtClean="0"/>
              <a:t>funcionam</a:t>
            </a:r>
            <a:r>
              <a:rPr lang="en-US" dirty="0" smtClean="0"/>
              <a:t> no </a:t>
            </a:r>
            <a:r>
              <a:rPr lang="en-US" dirty="0" err="1" smtClean="0"/>
              <a:t>caso</a:t>
            </a:r>
            <a:r>
              <a:rPr lang="en-US" dirty="0" smtClean="0"/>
              <a:t> dos </a:t>
            </a:r>
            <a:r>
              <a:rPr lang="en-US" dirty="0" err="1" smtClean="0"/>
              <a:t>lactentes</a:t>
            </a:r>
            <a:r>
              <a:rPr lang="en-US" dirty="0" smtClean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Um </a:t>
            </a:r>
            <a:r>
              <a:rPr lang="en-US" dirty="0" err="1" smtClean="0"/>
              <a:t>manejo</a:t>
            </a:r>
            <a:r>
              <a:rPr lang="en-US" dirty="0" smtClean="0"/>
              <a:t>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humanizado</a:t>
            </a:r>
            <a:r>
              <a:rPr lang="en-US" dirty="0" smtClean="0"/>
              <a:t>, </a:t>
            </a:r>
            <a:r>
              <a:rPr lang="en-US" dirty="0" err="1" smtClean="0"/>
              <a:t>compreensivo</a:t>
            </a:r>
            <a:r>
              <a:rPr lang="en-US" dirty="0" smtClean="0"/>
              <a:t> e </a:t>
            </a:r>
            <a:r>
              <a:rPr lang="en-US" dirty="0" err="1" smtClean="0"/>
              <a:t>carinhoso</a:t>
            </a:r>
            <a:r>
              <a:rPr lang="en-US" dirty="0" smtClean="0"/>
              <a:t> v</a:t>
            </a:r>
            <a:r>
              <a:rPr lang="pt-BR" dirty="0" err="1" smtClean="0"/>
              <a:t>isa</a:t>
            </a:r>
            <a:r>
              <a:rPr lang="pt-BR" dirty="0" smtClean="0"/>
              <a:t> reverter a perda de peso do bebê ao eliminar a sua necessidade de um comportamento </a:t>
            </a:r>
            <a:r>
              <a:rPr lang="pt-BR" dirty="0" err="1" smtClean="0"/>
              <a:t>ruminativo</a:t>
            </a:r>
            <a:r>
              <a:rPr lang="pt-BR" dirty="0" smtClean="0"/>
              <a:t>.</a:t>
            </a:r>
            <a:r>
              <a:rPr lang="en-US" dirty="0" smtClean="0"/>
              <a:t>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O </a:t>
            </a:r>
            <a:r>
              <a:rPr lang="pt-BR" dirty="0" smtClean="0"/>
              <a:t>tratamento objetiva ajudar os cuidadores a lidar com seus sentimentos em relação à criança e melhorar  sua capacidade de reconhecer e responder às necessidades físicas e emocionais do bebê.</a:t>
            </a:r>
            <a:endParaRPr lang="pt-BR" dirty="0"/>
          </a:p>
        </p:txBody>
      </p:sp>
      <p:pic>
        <p:nvPicPr>
          <p:cNvPr id="22532" name="Picture 2" descr="Resultado de imagem para infant rumin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00" y="117475"/>
            <a:ext cx="2778125" cy="185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4" descr="Resultado de imagem para bebê vestido de va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0" y="117475"/>
            <a:ext cx="2778125" cy="185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838200" y="1825625"/>
            <a:ext cx="3194050" cy="2455863"/>
          </a:xfrm>
          <a:blipFill rotWithShape="1">
            <a:blip r:embed="rId2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3555" name="CaixaDeTexto 2"/>
          <p:cNvSpPr txBox="1">
            <a:spLocks noChangeArrowheads="1"/>
          </p:cNvSpPr>
          <p:nvPr/>
        </p:nvSpPr>
        <p:spPr bwMode="auto">
          <a:xfrm>
            <a:off x="4141788" y="2532063"/>
            <a:ext cx="777398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4800"/>
              <a:t>Síndrome dos Vômitos Cíclicos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>
          <a:xfrm>
            <a:off x="838200" y="193675"/>
            <a:ext cx="8126413" cy="1325563"/>
          </a:xfrm>
        </p:spPr>
        <p:txBody>
          <a:bodyPr/>
          <a:lstStyle/>
          <a:p>
            <a:pPr algn="ctr" eaLnBrk="1" hangingPunct="1"/>
            <a:r>
              <a:rPr lang="pt-BR" altLang="pt-BR" smtClean="0"/>
              <a:t>Síndrome dos Vômitos Cíclicos </a:t>
            </a:r>
            <a:br>
              <a:rPr lang="pt-BR" altLang="pt-BR" smtClean="0"/>
            </a:br>
            <a:r>
              <a:rPr lang="pt-BR" altLang="pt-BR" smtClean="0"/>
              <a:t>Critérios Diagnósticos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2324100"/>
            <a:ext cx="10515600" cy="4351338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 err="1" smtClean="0"/>
              <a:t>Precisam</a:t>
            </a:r>
            <a:r>
              <a:rPr lang="en-US" dirty="0" smtClean="0"/>
              <a:t> </a:t>
            </a:r>
            <a:r>
              <a:rPr lang="en-US" dirty="0" err="1" smtClean="0"/>
              <a:t>incluir</a:t>
            </a:r>
            <a:r>
              <a:rPr lang="en-US" dirty="0" smtClean="0"/>
              <a:t> </a:t>
            </a:r>
            <a:r>
              <a:rPr lang="en-US" dirty="0" err="1" smtClean="0"/>
              <a:t>todos</a:t>
            </a:r>
            <a:r>
              <a:rPr lang="en-US" dirty="0" smtClean="0"/>
              <a:t> dos </a:t>
            </a:r>
            <a:r>
              <a:rPr lang="en-US" dirty="0" err="1" smtClean="0"/>
              <a:t>seguintes</a:t>
            </a:r>
            <a:r>
              <a:rPr lang="en-US" dirty="0" smtClean="0"/>
              <a:t>:</a:t>
            </a: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err="1" smtClean="0"/>
              <a:t>Dois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períodos</a:t>
            </a:r>
            <a:r>
              <a:rPr lang="en-US" dirty="0" smtClean="0"/>
              <a:t> de </a:t>
            </a:r>
            <a:r>
              <a:rPr lang="en-US" dirty="0" err="1" smtClean="0"/>
              <a:t>vômitos</a:t>
            </a:r>
            <a:r>
              <a:rPr lang="en-US" dirty="0" smtClean="0"/>
              <a:t> </a:t>
            </a:r>
            <a:r>
              <a:rPr lang="en-US" dirty="0" err="1" smtClean="0"/>
              <a:t>incoercíveis</a:t>
            </a:r>
            <a:r>
              <a:rPr lang="en-US" dirty="0" smtClean="0"/>
              <a:t> </a:t>
            </a:r>
            <a:r>
              <a:rPr lang="en-US" dirty="0" err="1" smtClean="0"/>
              <a:t>paroxísticos</a:t>
            </a:r>
            <a:r>
              <a:rPr lang="en-US" dirty="0" smtClean="0"/>
              <a:t>, com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sem</a:t>
            </a:r>
            <a:r>
              <a:rPr lang="en-US" dirty="0" smtClean="0"/>
              <a:t> </a:t>
            </a:r>
            <a:r>
              <a:rPr lang="en-US" dirty="0" err="1" smtClean="0"/>
              <a:t>esforço</a:t>
            </a:r>
            <a:r>
              <a:rPr lang="en-US" dirty="0" smtClean="0"/>
              <a:t>, </a:t>
            </a:r>
            <a:r>
              <a:rPr lang="en-US" dirty="0" err="1" smtClean="0"/>
              <a:t>durando</a:t>
            </a:r>
            <a:r>
              <a:rPr lang="en-US" dirty="0" smtClean="0"/>
              <a:t> horas a </a:t>
            </a:r>
            <a:r>
              <a:rPr lang="en-US" dirty="0" err="1" smtClean="0"/>
              <a:t>dias</a:t>
            </a:r>
            <a:r>
              <a:rPr lang="en-US" dirty="0" smtClean="0"/>
              <a:t> </a:t>
            </a:r>
            <a:r>
              <a:rPr lang="en-US" dirty="0" err="1" smtClean="0"/>
              <a:t>dentro</a:t>
            </a:r>
            <a:r>
              <a:rPr lang="en-US" dirty="0" smtClean="0"/>
              <a:t> de um </a:t>
            </a:r>
            <a:r>
              <a:rPr lang="en-US" dirty="0" err="1" smtClean="0"/>
              <a:t>período</a:t>
            </a:r>
            <a:r>
              <a:rPr lang="en-US" dirty="0" smtClean="0"/>
              <a:t> de 6 </a:t>
            </a:r>
            <a:r>
              <a:rPr lang="en-US" dirty="0" err="1" smtClean="0"/>
              <a:t>meses</a:t>
            </a:r>
            <a:r>
              <a:rPr lang="en-US" dirty="0" smtClean="0"/>
              <a:t>;</a:t>
            </a: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err="1" smtClean="0"/>
              <a:t>Episódios</a:t>
            </a:r>
            <a:r>
              <a:rPr lang="en-US" dirty="0" smtClean="0"/>
              <a:t> </a:t>
            </a:r>
            <a:r>
              <a:rPr lang="en-US" dirty="0" err="1" smtClean="0"/>
              <a:t>estereotipados</a:t>
            </a:r>
            <a:r>
              <a:rPr lang="en-US" dirty="0" smtClean="0"/>
              <a:t> em </a:t>
            </a:r>
            <a:r>
              <a:rPr lang="en-US" dirty="0" err="1" smtClean="0"/>
              <a:t>cada</a:t>
            </a:r>
            <a:r>
              <a:rPr lang="en-US" dirty="0" smtClean="0"/>
              <a:t> </a:t>
            </a:r>
            <a:r>
              <a:rPr lang="en-US" dirty="0" err="1" smtClean="0"/>
              <a:t>paciente</a:t>
            </a:r>
            <a:r>
              <a:rPr lang="en-US" dirty="0" smtClean="0"/>
              <a:t>;</a:t>
            </a:r>
          </a:p>
          <a:p>
            <a:pPr marL="514350" indent="-51435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dirty="0" err="1" smtClean="0"/>
              <a:t>Episódios</a:t>
            </a:r>
            <a:r>
              <a:rPr lang="en-US" dirty="0" smtClean="0"/>
              <a:t> </a:t>
            </a:r>
            <a:r>
              <a:rPr lang="en-US" dirty="0" err="1" smtClean="0"/>
              <a:t>separados</a:t>
            </a:r>
            <a:r>
              <a:rPr lang="en-US" dirty="0" smtClean="0"/>
              <a:t> por </a:t>
            </a:r>
            <a:r>
              <a:rPr lang="en-US" dirty="0" err="1" smtClean="0"/>
              <a:t>semanas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meses</a:t>
            </a:r>
            <a:r>
              <a:rPr lang="en-US" dirty="0" smtClean="0"/>
              <a:t>, com </a:t>
            </a:r>
            <a:r>
              <a:rPr lang="en-US" dirty="0" err="1" smtClean="0"/>
              <a:t>retorno</a:t>
            </a:r>
            <a:r>
              <a:rPr lang="en-US" dirty="0" smtClean="0"/>
              <a:t> </a:t>
            </a:r>
            <a:r>
              <a:rPr lang="en-US" dirty="0" err="1" smtClean="0"/>
              <a:t>ao</a:t>
            </a:r>
            <a:r>
              <a:rPr lang="en-US" dirty="0" smtClean="0"/>
              <a:t> </a:t>
            </a:r>
            <a:r>
              <a:rPr lang="en-US" dirty="0" err="1" smtClean="0"/>
              <a:t>estado</a:t>
            </a:r>
            <a:r>
              <a:rPr lang="en-US" dirty="0" smtClean="0"/>
              <a:t> basal de </a:t>
            </a:r>
            <a:r>
              <a:rPr lang="en-US" dirty="0" err="1" smtClean="0"/>
              <a:t>saúde</a:t>
            </a:r>
            <a:r>
              <a:rPr lang="en-US" dirty="0" smtClean="0"/>
              <a:t> entre </a:t>
            </a:r>
            <a:r>
              <a:rPr lang="en-US" dirty="0"/>
              <a:t>a</a:t>
            </a:r>
            <a:r>
              <a:rPr lang="en-US" dirty="0" smtClean="0"/>
              <a:t>s crises de </a:t>
            </a:r>
            <a:r>
              <a:rPr lang="en-US" dirty="0" err="1" smtClean="0"/>
              <a:t>vômito</a:t>
            </a:r>
            <a:r>
              <a:rPr lang="en-US" dirty="0" smtClean="0"/>
              <a:t>.</a:t>
            </a: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9228138" y="122238"/>
            <a:ext cx="2963862" cy="1468437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Síndrome dos Vômitos Cíclicos </a:t>
            </a:r>
            <a:br>
              <a:rPr lang="pt-BR" altLang="pt-BR" smtClean="0"/>
            </a:br>
            <a:endParaRPr lang="pt-BR" altLang="pt-BR" smtClean="0"/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pt-BR" smtClean="0"/>
              <a:t>Pode ocorrer antes dos 3 anos; um estudo nos EUA encontrou prevalência de 0,2 a 1 % em crianças e 3,4 % em menores de 3 anos, usando os critérios diagnósticos do Roma III. </a:t>
            </a:r>
          </a:p>
          <a:p>
            <a:pPr eaLnBrk="1" hangingPunct="1"/>
            <a:r>
              <a:rPr lang="en-US" altLang="pt-BR" smtClean="0"/>
              <a:t>A SVC ocorre da infância à meia idade, sendo mais comum entre 2 e 7 anos de vida. </a:t>
            </a:r>
          </a:p>
          <a:p>
            <a:pPr eaLnBrk="1" hangingPunct="1"/>
            <a:r>
              <a:rPr lang="en-US" altLang="pt-BR" smtClean="0"/>
              <a:t>Estudo na Irlanda: 41 casos, com idade média de início de 4 anos, com 46 % das crianças afetadas tendo início dos sitomas aos 3 anos ou antes. O pobre  reconhecimento da síndrome leva a um grande lapso de tempo entre o início dos sintomas e o diagnóstico: de 1,1 a 3,4 anos.</a:t>
            </a:r>
            <a:endParaRPr lang="pt-BR" altLang="pt-BR" smtClean="0"/>
          </a:p>
        </p:txBody>
      </p:sp>
      <p:sp>
        <p:nvSpPr>
          <p:cNvPr id="7" name="Retângulo 6"/>
          <p:cNvSpPr/>
          <p:nvPr/>
        </p:nvSpPr>
        <p:spPr>
          <a:xfrm>
            <a:off x="8602663" y="177800"/>
            <a:ext cx="2963862" cy="1468438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177800"/>
            <a:ext cx="7640638" cy="1512888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Síndrome dos Vômitos Cíclicos</a:t>
            </a:r>
            <a:br>
              <a:rPr lang="pt-BR" dirty="0" smtClean="0"/>
            </a:br>
            <a:r>
              <a:rPr lang="pt-BR" dirty="0" smtClean="0"/>
              <a:t>Roma III x Roma IV </a:t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19088" y="1690688"/>
            <a:ext cx="11247437" cy="4973637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O </a:t>
            </a:r>
            <a:r>
              <a:rPr lang="en-US" dirty="0" err="1" smtClean="0"/>
              <a:t>comitê</a:t>
            </a:r>
            <a:r>
              <a:rPr lang="en-US" dirty="0" smtClean="0"/>
              <a:t> do Roma IV </a:t>
            </a:r>
            <a:r>
              <a:rPr lang="en-US" dirty="0" err="1" smtClean="0"/>
              <a:t>revisou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guidelines do ROMA III, o </a:t>
            </a:r>
            <a:r>
              <a:rPr lang="en-US" dirty="0" err="1" smtClean="0"/>
              <a:t>consenso</a:t>
            </a:r>
            <a:r>
              <a:rPr lang="en-US" dirty="0" smtClean="0"/>
              <a:t> de SVC da NASPGHAN e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critérios</a:t>
            </a:r>
            <a:r>
              <a:rPr lang="en-US" dirty="0" smtClean="0"/>
              <a:t> de SVC da </a:t>
            </a:r>
            <a:r>
              <a:rPr lang="en-US" dirty="0" err="1" smtClean="0"/>
              <a:t>Sociedade</a:t>
            </a:r>
            <a:r>
              <a:rPr lang="en-US" dirty="0" smtClean="0"/>
              <a:t> </a:t>
            </a:r>
            <a:r>
              <a:rPr lang="en-US" dirty="0" err="1" smtClean="0"/>
              <a:t>Internacional</a:t>
            </a:r>
            <a:r>
              <a:rPr lang="en-US" dirty="0" smtClean="0"/>
              <a:t> de </a:t>
            </a:r>
            <a:r>
              <a:rPr lang="en-US" dirty="0" err="1" smtClean="0"/>
              <a:t>Cefaléia</a:t>
            </a:r>
            <a:r>
              <a:rPr lang="en-US" dirty="0" smtClean="0"/>
              <a:t>, </a:t>
            </a:r>
            <a:r>
              <a:rPr lang="en-US" dirty="0" err="1" smtClean="0"/>
              <a:t>assim</a:t>
            </a:r>
            <a:r>
              <a:rPr lang="en-US" dirty="0" smtClean="0"/>
              <a:t> como </a:t>
            </a:r>
            <a:r>
              <a:rPr lang="en-US" dirty="0" err="1" smtClean="0"/>
              <a:t>os</a:t>
            </a:r>
            <a:r>
              <a:rPr lang="en-US" dirty="0" smtClean="0"/>
              <a:t> dados de </a:t>
            </a:r>
            <a:r>
              <a:rPr lang="en-US" dirty="0" err="1" smtClean="0"/>
              <a:t>validação</a:t>
            </a:r>
            <a:r>
              <a:rPr lang="en-US" dirty="0" smtClean="0"/>
              <a:t> e </a:t>
            </a:r>
            <a:r>
              <a:rPr lang="en-US" dirty="0" err="1" smtClean="0"/>
              <a:t>epidemiológicos</a:t>
            </a:r>
            <a:r>
              <a:rPr lang="en-US" dirty="0" smtClean="0"/>
              <a:t> </a:t>
            </a:r>
            <a:r>
              <a:rPr lang="en-US" dirty="0" err="1" smtClean="0"/>
              <a:t>derivados</a:t>
            </a:r>
            <a:r>
              <a:rPr lang="en-US" dirty="0" smtClean="0"/>
              <a:t> de </a:t>
            </a:r>
            <a:r>
              <a:rPr lang="en-US" dirty="0" err="1" smtClean="0"/>
              <a:t>sua</a:t>
            </a:r>
            <a:r>
              <a:rPr lang="en-US" dirty="0" smtClean="0"/>
              <a:t> </a:t>
            </a:r>
            <a:r>
              <a:rPr lang="en-US" dirty="0" err="1" smtClean="0"/>
              <a:t>utilização</a:t>
            </a:r>
            <a:r>
              <a:rPr lang="en-US" dirty="0" smtClean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Não</a:t>
            </a:r>
            <a:r>
              <a:rPr lang="en-US" dirty="0" smtClean="0"/>
              <a:t> se </a:t>
            </a:r>
            <a:r>
              <a:rPr lang="en-US" dirty="0" err="1" smtClean="0"/>
              <a:t>encontrou</a:t>
            </a:r>
            <a:r>
              <a:rPr lang="en-US" dirty="0" smtClean="0"/>
              <a:t> </a:t>
            </a:r>
            <a:r>
              <a:rPr lang="en-US" dirty="0" err="1" smtClean="0"/>
              <a:t>nenhum</a:t>
            </a:r>
            <a:r>
              <a:rPr lang="en-US" dirty="0" smtClean="0"/>
              <a:t> </a:t>
            </a:r>
            <a:r>
              <a:rPr lang="en-US" dirty="0" err="1" smtClean="0"/>
              <a:t>estudo</a:t>
            </a:r>
            <a:r>
              <a:rPr lang="en-US" dirty="0" smtClean="0"/>
              <a:t> </a:t>
            </a:r>
            <a:r>
              <a:rPr lang="en-US" dirty="0" err="1" smtClean="0"/>
              <a:t>projetado</a:t>
            </a:r>
            <a:r>
              <a:rPr lang="en-US" dirty="0" smtClean="0"/>
              <a:t> para </a:t>
            </a:r>
            <a:r>
              <a:rPr lang="en-US" dirty="0" err="1" smtClean="0"/>
              <a:t>validar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guidelines de SVC </a:t>
            </a:r>
            <a:r>
              <a:rPr lang="en-US" dirty="0" err="1" smtClean="0"/>
              <a:t>após</a:t>
            </a:r>
            <a:r>
              <a:rPr lang="en-US" dirty="0" smtClean="0"/>
              <a:t> a </a:t>
            </a:r>
            <a:r>
              <a:rPr lang="en-US" dirty="0" err="1" smtClean="0"/>
              <a:t>publicação</a:t>
            </a:r>
            <a:r>
              <a:rPr lang="en-US" dirty="0" smtClean="0"/>
              <a:t> </a:t>
            </a:r>
            <a:r>
              <a:rPr lang="en-US" dirty="0" err="1" smtClean="0"/>
              <a:t>tanto</a:t>
            </a:r>
            <a:r>
              <a:rPr lang="en-US" dirty="0" smtClean="0"/>
              <a:t> da NASPGHAN, como da </a:t>
            </a:r>
            <a:r>
              <a:rPr lang="en-US" dirty="0" err="1" smtClean="0"/>
              <a:t>Sociedade</a:t>
            </a:r>
            <a:r>
              <a:rPr lang="en-US" dirty="0" smtClean="0"/>
              <a:t> </a:t>
            </a:r>
            <a:r>
              <a:rPr lang="en-US" dirty="0" err="1" smtClean="0"/>
              <a:t>Internacional</a:t>
            </a:r>
            <a:r>
              <a:rPr lang="en-US" dirty="0" smtClean="0"/>
              <a:t> de </a:t>
            </a:r>
            <a:r>
              <a:rPr lang="en-US" dirty="0" err="1"/>
              <a:t>C</a:t>
            </a:r>
            <a:r>
              <a:rPr lang="en-US" dirty="0" err="1" smtClean="0"/>
              <a:t>efaléia</a:t>
            </a:r>
            <a:r>
              <a:rPr lang="en-US" dirty="0" smtClean="0"/>
              <a:t>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Estes </a:t>
            </a:r>
            <a:r>
              <a:rPr lang="en-US" dirty="0" err="1" smtClean="0"/>
              <a:t>dois</a:t>
            </a:r>
            <a:r>
              <a:rPr lang="en-US" dirty="0" smtClean="0"/>
              <a:t> guidelines </a:t>
            </a:r>
            <a:r>
              <a:rPr lang="en-US" dirty="0" err="1" smtClean="0"/>
              <a:t>requerem</a:t>
            </a:r>
            <a:r>
              <a:rPr lang="en-US" dirty="0" smtClean="0"/>
              <a:t> um </a:t>
            </a:r>
            <a:r>
              <a:rPr lang="en-US" dirty="0" err="1" smtClean="0"/>
              <a:t>mínimo</a:t>
            </a:r>
            <a:r>
              <a:rPr lang="en-US" dirty="0" smtClean="0"/>
              <a:t> de 5 </a:t>
            </a:r>
            <a:r>
              <a:rPr lang="en-US" dirty="0" err="1" smtClean="0"/>
              <a:t>ataques</a:t>
            </a:r>
            <a:r>
              <a:rPr lang="en-US" dirty="0" smtClean="0"/>
              <a:t> de </a:t>
            </a:r>
            <a:r>
              <a:rPr lang="en-US" dirty="0" err="1" smtClean="0"/>
              <a:t>náusea</a:t>
            </a:r>
            <a:r>
              <a:rPr lang="en-US" dirty="0" smtClean="0"/>
              <a:t> </a:t>
            </a:r>
            <a:r>
              <a:rPr lang="en-US" dirty="0" err="1" smtClean="0"/>
              <a:t>intensa</a:t>
            </a:r>
            <a:r>
              <a:rPr lang="en-US" dirty="0" smtClean="0"/>
              <a:t> e </a:t>
            </a:r>
            <a:r>
              <a:rPr lang="en-US" dirty="0" err="1" smtClean="0"/>
              <a:t>vômitos</a:t>
            </a:r>
            <a:r>
              <a:rPr lang="en-US" dirty="0" smtClean="0"/>
              <a:t>, em </a:t>
            </a:r>
            <a:r>
              <a:rPr lang="en-US" dirty="0" err="1" smtClean="0"/>
              <a:t>qualquer</a:t>
            </a:r>
            <a:r>
              <a:rPr lang="en-US" dirty="0" smtClean="0"/>
              <a:t> </a:t>
            </a:r>
            <a:r>
              <a:rPr lang="en-US" dirty="0" err="1" smtClean="0"/>
              <a:t>intervalo</a:t>
            </a:r>
            <a:r>
              <a:rPr lang="en-US" dirty="0" smtClean="0"/>
              <a:t> para que a </a:t>
            </a:r>
            <a:r>
              <a:rPr lang="en-US" dirty="0" err="1" smtClean="0"/>
              <a:t>criança</a:t>
            </a:r>
            <a:r>
              <a:rPr lang="en-US" dirty="0" smtClean="0"/>
              <a:t> </a:t>
            </a:r>
            <a:r>
              <a:rPr lang="en-US" dirty="0" err="1" smtClean="0"/>
              <a:t>seja</a:t>
            </a:r>
            <a:r>
              <a:rPr lang="en-US" dirty="0" smtClean="0"/>
              <a:t> </a:t>
            </a:r>
            <a:r>
              <a:rPr lang="en-US" dirty="0" err="1" smtClean="0"/>
              <a:t>diagnosticada</a:t>
            </a:r>
            <a:r>
              <a:rPr lang="en-US" dirty="0" smtClean="0"/>
              <a:t> com SVC; o da NASPGHAN </a:t>
            </a:r>
            <a:r>
              <a:rPr lang="en-US" dirty="0" err="1" smtClean="0"/>
              <a:t>considera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critérios</a:t>
            </a:r>
            <a:r>
              <a:rPr lang="en-US" dirty="0" smtClean="0"/>
              <a:t> do Roma III, com um </a:t>
            </a:r>
            <a:r>
              <a:rPr lang="en-US" dirty="0" err="1" smtClean="0"/>
              <a:t>mínimo</a:t>
            </a:r>
            <a:r>
              <a:rPr lang="en-US" dirty="0" smtClean="0"/>
              <a:t> de 2 </a:t>
            </a:r>
            <a:r>
              <a:rPr lang="en-US" dirty="0" err="1" smtClean="0"/>
              <a:t>episódios</a:t>
            </a:r>
            <a:r>
              <a:rPr lang="en-US" dirty="0" smtClean="0"/>
              <a:t> </a:t>
            </a:r>
            <a:r>
              <a:rPr lang="en-US" dirty="0" err="1" smtClean="0"/>
              <a:t>recorrentes</a:t>
            </a:r>
            <a:r>
              <a:rPr lang="en-US" dirty="0" smtClean="0"/>
              <a:t> para o </a:t>
            </a:r>
            <a:r>
              <a:rPr lang="en-US" dirty="0" err="1" smtClean="0"/>
              <a:t>diagnóstico</a:t>
            </a:r>
            <a:r>
              <a:rPr lang="en-US" dirty="0" smtClean="0"/>
              <a:t> de SVC, como sendo de </a:t>
            </a:r>
            <a:r>
              <a:rPr lang="en-US" dirty="0" err="1" smtClean="0"/>
              <a:t>pouca</a:t>
            </a:r>
            <a:r>
              <a:rPr lang="en-US" dirty="0" smtClean="0"/>
              <a:t> </a:t>
            </a:r>
            <a:r>
              <a:rPr lang="en-US" dirty="0" err="1" smtClean="0"/>
              <a:t>especificidade</a:t>
            </a:r>
            <a:r>
              <a:rPr lang="en-US" dirty="0" smtClean="0"/>
              <a:t>. 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 smtClean="0"/>
              <a:t> </a:t>
            </a: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8602663" y="177800"/>
            <a:ext cx="2963862" cy="1468438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177800"/>
            <a:ext cx="7640638" cy="1512888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Síndrome dos Vômitos Cíclicos</a:t>
            </a:r>
            <a:br>
              <a:rPr lang="pt-BR" dirty="0" smtClean="0"/>
            </a:br>
            <a:r>
              <a:rPr lang="pt-BR" dirty="0" smtClean="0"/>
              <a:t>Roma III x Roma IV </a:t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821237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Entretanto</a:t>
            </a:r>
            <a:r>
              <a:rPr lang="en-US" dirty="0" smtClean="0"/>
              <a:t>, 5 </a:t>
            </a:r>
            <a:r>
              <a:rPr lang="en-US" dirty="0" err="1" smtClean="0"/>
              <a:t>estudos</a:t>
            </a:r>
            <a:r>
              <a:rPr lang="en-US" dirty="0" smtClean="0"/>
              <a:t> </a:t>
            </a:r>
            <a:r>
              <a:rPr lang="en-US" dirty="0" err="1" smtClean="0"/>
              <a:t>recentes</a:t>
            </a:r>
            <a:r>
              <a:rPr lang="en-US" dirty="0" smtClean="0"/>
              <a:t> </a:t>
            </a:r>
            <a:r>
              <a:rPr lang="en-US" dirty="0" err="1" smtClean="0"/>
              <a:t>usando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critérios</a:t>
            </a:r>
            <a:r>
              <a:rPr lang="en-US" dirty="0" smtClean="0"/>
              <a:t> de ROMA III em </a:t>
            </a:r>
            <a:r>
              <a:rPr lang="en-US" dirty="0" err="1" smtClean="0"/>
              <a:t>lactentes</a:t>
            </a:r>
            <a:r>
              <a:rPr lang="en-US" dirty="0" smtClean="0"/>
              <a:t>, </a:t>
            </a:r>
            <a:r>
              <a:rPr lang="en-US" dirty="0" err="1" smtClean="0"/>
              <a:t>crianças</a:t>
            </a:r>
            <a:r>
              <a:rPr lang="en-US" dirty="0" smtClean="0"/>
              <a:t> </a:t>
            </a:r>
            <a:r>
              <a:rPr lang="en-US" dirty="0" err="1" smtClean="0"/>
              <a:t>até</a:t>
            </a:r>
            <a:r>
              <a:rPr lang="en-US" dirty="0" smtClean="0"/>
              <a:t> 3 </a:t>
            </a:r>
            <a:r>
              <a:rPr lang="en-US" dirty="0" err="1" smtClean="0"/>
              <a:t>anos</a:t>
            </a:r>
            <a:r>
              <a:rPr lang="en-US" dirty="0" smtClean="0"/>
              <a:t>, </a:t>
            </a:r>
            <a:r>
              <a:rPr lang="en-US" dirty="0" err="1" smtClean="0"/>
              <a:t>crianças</a:t>
            </a:r>
            <a:r>
              <a:rPr lang="en-US" dirty="0" smtClean="0"/>
              <a:t> </a:t>
            </a:r>
            <a:r>
              <a:rPr lang="en-US" dirty="0" err="1" smtClean="0"/>
              <a:t>maiores</a:t>
            </a:r>
            <a:r>
              <a:rPr lang="en-US" dirty="0" smtClean="0"/>
              <a:t> e </a:t>
            </a:r>
            <a:r>
              <a:rPr lang="en-US" dirty="0" err="1" smtClean="0"/>
              <a:t>adolescentes</a:t>
            </a:r>
            <a:r>
              <a:rPr lang="en-US" dirty="0" smtClean="0"/>
              <a:t>, </a:t>
            </a:r>
            <a:r>
              <a:rPr lang="en-US" dirty="0" err="1" smtClean="0"/>
              <a:t>falharam</a:t>
            </a:r>
            <a:r>
              <a:rPr lang="en-US" dirty="0" smtClean="0"/>
              <a:t> em </a:t>
            </a:r>
            <a:r>
              <a:rPr lang="en-US" dirty="0" err="1" smtClean="0"/>
              <a:t>reportar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maior</a:t>
            </a:r>
            <a:r>
              <a:rPr lang="en-US" dirty="0" smtClean="0"/>
              <a:t> </a:t>
            </a:r>
            <a:r>
              <a:rPr lang="en-US" dirty="0" err="1" smtClean="0"/>
              <a:t>prevalência</a:t>
            </a:r>
            <a:r>
              <a:rPr lang="en-US" dirty="0" smtClean="0"/>
              <a:t> de SVC que a </a:t>
            </a:r>
            <a:r>
              <a:rPr lang="en-US" dirty="0" err="1" smtClean="0"/>
              <a:t>reportada</a:t>
            </a:r>
            <a:r>
              <a:rPr lang="en-US" dirty="0" smtClean="0"/>
              <a:t> </a:t>
            </a:r>
            <a:r>
              <a:rPr lang="en-US" dirty="0" err="1" smtClean="0"/>
              <a:t>anteriormente</a:t>
            </a:r>
            <a:r>
              <a:rPr lang="en-US" dirty="0" smtClean="0"/>
              <a:t>, como </a:t>
            </a:r>
            <a:r>
              <a:rPr lang="en-US" dirty="0" err="1" smtClean="0"/>
              <a:t>seria</a:t>
            </a:r>
            <a:r>
              <a:rPr lang="en-US" dirty="0" smtClean="0"/>
              <a:t> </a:t>
            </a:r>
            <a:r>
              <a:rPr lang="en-US" dirty="0" err="1" smtClean="0"/>
              <a:t>esperado</a:t>
            </a:r>
            <a:r>
              <a:rPr lang="en-US" dirty="0" smtClean="0"/>
              <a:t> se a </a:t>
            </a:r>
            <a:r>
              <a:rPr lang="en-US" dirty="0" err="1" smtClean="0"/>
              <a:t>ausência</a:t>
            </a:r>
            <a:r>
              <a:rPr lang="en-US" dirty="0" smtClean="0"/>
              <a:t> de </a:t>
            </a:r>
            <a:r>
              <a:rPr lang="en-US" dirty="0" err="1" smtClean="0"/>
              <a:t>especificidade</a:t>
            </a:r>
            <a:r>
              <a:rPr lang="en-US" dirty="0" smtClean="0"/>
              <a:t> fosse </a:t>
            </a:r>
            <a:r>
              <a:rPr lang="en-US" dirty="0" err="1" smtClean="0"/>
              <a:t>importante</a:t>
            </a:r>
            <a:r>
              <a:rPr lang="en-US" dirty="0" smtClean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O </a:t>
            </a:r>
            <a:r>
              <a:rPr lang="en-US" dirty="0" err="1" smtClean="0"/>
              <a:t>comitê</a:t>
            </a:r>
            <a:r>
              <a:rPr lang="en-US" dirty="0" smtClean="0"/>
              <a:t> </a:t>
            </a:r>
            <a:r>
              <a:rPr lang="en-US" dirty="0" err="1" smtClean="0"/>
              <a:t>concordou</a:t>
            </a:r>
            <a:r>
              <a:rPr lang="en-US" dirty="0" smtClean="0"/>
              <a:t> que, </a:t>
            </a:r>
            <a:r>
              <a:rPr lang="en-US" dirty="0" err="1" smtClean="0"/>
              <a:t>baseado</a:t>
            </a:r>
            <a:r>
              <a:rPr lang="en-US" dirty="0" smtClean="0"/>
              <a:t> no </a:t>
            </a:r>
            <a:r>
              <a:rPr lang="en-US" dirty="0" err="1" smtClean="0"/>
              <a:t>importante</a:t>
            </a:r>
            <a:r>
              <a:rPr lang="en-US" dirty="0" smtClean="0"/>
              <a:t> </a:t>
            </a:r>
            <a:r>
              <a:rPr lang="en-US" dirty="0" err="1" smtClean="0"/>
              <a:t>impacto</a:t>
            </a:r>
            <a:r>
              <a:rPr lang="en-US" dirty="0" smtClean="0"/>
              <a:t> para a </a:t>
            </a:r>
            <a:r>
              <a:rPr lang="en-US" dirty="0" err="1" smtClean="0"/>
              <a:t>qualidade</a:t>
            </a:r>
            <a:r>
              <a:rPr lang="en-US" dirty="0" smtClean="0"/>
              <a:t> de </a:t>
            </a:r>
            <a:r>
              <a:rPr lang="en-US" dirty="0" err="1" smtClean="0"/>
              <a:t>vida</a:t>
            </a:r>
            <a:r>
              <a:rPr lang="en-US" dirty="0" smtClean="0"/>
              <a:t> da </a:t>
            </a:r>
            <a:r>
              <a:rPr lang="en-US" dirty="0" err="1" smtClean="0"/>
              <a:t>criança</a:t>
            </a:r>
            <a:r>
              <a:rPr lang="en-US" dirty="0" smtClean="0"/>
              <a:t>, </a:t>
            </a:r>
            <a:r>
              <a:rPr lang="en-US" dirty="0" err="1" smtClean="0"/>
              <a:t>além</a:t>
            </a:r>
            <a:r>
              <a:rPr lang="en-US" dirty="0" smtClean="0"/>
              <a:t> da </a:t>
            </a:r>
            <a:r>
              <a:rPr lang="en-US" dirty="0" err="1" smtClean="0"/>
              <a:t>ruptura</a:t>
            </a:r>
            <a:r>
              <a:rPr lang="en-US" dirty="0" smtClean="0"/>
              <a:t> e do </a:t>
            </a:r>
            <a:r>
              <a:rPr lang="en-US" dirty="0" err="1" smtClean="0"/>
              <a:t>desgaste</a:t>
            </a:r>
            <a:r>
              <a:rPr lang="en-US" dirty="0" smtClean="0"/>
              <a:t> familiar que </a:t>
            </a:r>
            <a:r>
              <a:rPr lang="en-US" dirty="0" err="1" smtClean="0"/>
              <a:t>advêm</a:t>
            </a:r>
            <a:r>
              <a:rPr lang="en-US" dirty="0" smtClean="0"/>
              <a:t> de </a:t>
            </a:r>
            <a:r>
              <a:rPr lang="en-US" dirty="0" err="1" smtClean="0"/>
              <a:t>cada</a:t>
            </a:r>
            <a:r>
              <a:rPr lang="en-US" dirty="0" smtClean="0"/>
              <a:t> </a:t>
            </a:r>
            <a:r>
              <a:rPr lang="en-US" dirty="0" err="1" smtClean="0"/>
              <a:t>crise</a:t>
            </a:r>
            <a:r>
              <a:rPr lang="en-US" dirty="0" smtClean="0"/>
              <a:t> de </a:t>
            </a:r>
            <a:r>
              <a:rPr lang="en-US" dirty="0" err="1" smtClean="0"/>
              <a:t>vômitos</a:t>
            </a:r>
            <a:r>
              <a:rPr lang="en-US" dirty="0" smtClean="0"/>
              <a:t> </a:t>
            </a:r>
            <a:r>
              <a:rPr lang="en-US" dirty="0" err="1" smtClean="0"/>
              <a:t>cíclicos</a:t>
            </a:r>
            <a:r>
              <a:rPr lang="en-US" dirty="0" smtClean="0"/>
              <a:t>, o </a:t>
            </a:r>
            <a:r>
              <a:rPr lang="en-US" dirty="0" err="1" smtClean="0"/>
              <a:t>diagnóstico</a:t>
            </a:r>
            <a:r>
              <a:rPr lang="en-US" dirty="0" smtClean="0"/>
              <a:t> </a:t>
            </a:r>
            <a:r>
              <a:rPr lang="en-US" dirty="0" err="1" smtClean="0"/>
              <a:t>precoce</a:t>
            </a:r>
            <a:r>
              <a:rPr lang="en-US" dirty="0" smtClean="0"/>
              <a:t> é </a:t>
            </a:r>
            <a:r>
              <a:rPr lang="en-US" dirty="0" err="1" smtClean="0"/>
              <a:t>importante</a:t>
            </a:r>
            <a:r>
              <a:rPr lang="en-US" dirty="0" smtClean="0"/>
              <a:t>. Por </a:t>
            </a:r>
            <a:r>
              <a:rPr lang="en-US" dirty="0" err="1" smtClean="0"/>
              <a:t>isso</a:t>
            </a:r>
            <a:r>
              <a:rPr lang="en-US" dirty="0" smtClean="0"/>
              <a:t> </a:t>
            </a:r>
            <a:r>
              <a:rPr lang="en-US" dirty="0" err="1" smtClean="0"/>
              <a:t>manteve</a:t>
            </a:r>
            <a:r>
              <a:rPr lang="en-US" dirty="0" smtClean="0"/>
              <a:t> um </a:t>
            </a:r>
            <a:r>
              <a:rPr lang="en-US" dirty="0" err="1" smtClean="0"/>
              <a:t>mínimo</a:t>
            </a:r>
            <a:r>
              <a:rPr lang="en-US" dirty="0" smtClean="0"/>
              <a:t> de 2 crises.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Baseado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dificuldade</a:t>
            </a:r>
            <a:r>
              <a:rPr lang="en-US" dirty="0" smtClean="0"/>
              <a:t> das </a:t>
            </a:r>
            <a:r>
              <a:rPr lang="en-US" dirty="0" err="1" smtClean="0"/>
              <a:t>crianças</a:t>
            </a:r>
            <a:r>
              <a:rPr lang="en-US" dirty="0" smtClean="0"/>
              <a:t> </a:t>
            </a:r>
            <a:r>
              <a:rPr lang="en-US" dirty="0" err="1" smtClean="0"/>
              <a:t>pequenas</a:t>
            </a:r>
            <a:r>
              <a:rPr lang="en-US" dirty="0" smtClean="0"/>
              <a:t> de </a:t>
            </a:r>
            <a:r>
              <a:rPr lang="en-US" dirty="0" err="1" smtClean="0"/>
              <a:t>definirem</a:t>
            </a:r>
            <a:r>
              <a:rPr lang="en-US" dirty="0" smtClean="0"/>
              <a:t> </a:t>
            </a:r>
            <a:r>
              <a:rPr lang="en-US" dirty="0" err="1" smtClean="0"/>
              <a:t>náusea</a:t>
            </a:r>
            <a:r>
              <a:rPr lang="en-US" dirty="0" smtClean="0"/>
              <a:t>, </a:t>
            </a:r>
            <a:r>
              <a:rPr lang="en-US" dirty="0" err="1" smtClean="0"/>
              <a:t>esta</a:t>
            </a:r>
            <a:r>
              <a:rPr lang="en-US" dirty="0" smtClean="0"/>
              <a:t> </a:t>
            </a:r>
            <a:r>
              <a:rPr lang="en-US" dirty="0" err="1" smtClean="0"/>
              <a:t>palavra</a:t>
            </a:r>
            <a:r>
              <a:rPr lang="en-US" dirty="0" smtClean="0"/>
              <a:t> </a:t>
            </a:r>
            <a:r>
              <a:rPr lang="en-US" dirty="0" err="1" smtClean="0"/>
              <a:t>foi</a:t>
            </a:r>
            <a:r>
              <a:rPr lang="en-US" dirty="0" smtClean="0"/>
              <a:t> </a:t>
            </a:r>
            <a:r>
              <a:rPr lang="en-US" dirty="0" err="1" smtClean="0"/>
              <a:t>retirada</a:t>
            </a:r>
            <a:r>
              <a:rPr lang="en-US" dirty="0" smtClean="0"/>
              <a:t> dos </a:t>
            </a:r>
            <a:r>
              <a:rPr lang="en-US" dirty="0" err="1" smtClean="0"/>
              <a:t>critérios</a:t>
            </a:r>
            <a:r>
              <a:rPr lang="en-US" dirty="0" smtClean="0"/>
              <a:t>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8602663" y="177800"/>
            <a:ext cx="2963862" cy="1468438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/>
          </p:cNvSpPr>
          <p:nvPr>
            <p:ph type="title"/>
          </p:nvPr>
        </p:nvSpPr>
        <p:spPr>
          <a:xfrm>
            <a:off x="838200" y="249238"/>
            <a:ext cx="7585075" cy="1325562"/>
          </a:xfrm>
        </p:spPr>
        <p:txBody>
          <a:bodyPr/>
          <a:lstStyle/>
          <a:p>
            <a:pPr algn="ctr" eaLnBrk="1" hangingPunct="1"/>
            <a:r>
              <a:rPr lang="pt-BR" altLang="pt-BR" smtClean="0"/>
              <a:t>Síndrome dos Vômitos Cíclicos </a:t>
            </a:r>
            <a:br>
              <a:rPr lang="pt-BR" altLang="pt-BR" smtClean="0"/>
            </a:br>
            <a:r>
              <a:rPr lang="pt-BR" altLang="pt-BR" smtClean="0"/>
              <a:t>Avaliação Clínica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825625"/>
            <a:ext cx="10728325" cy="4870450"/>
          </a:xfrm>
        </p:spPr>
        <p:txBody>
          <a:bodyPr rtlCol="0"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SVC: </a:t>
            </a:r>
            <a:r>
              <a:rPr lang="en-US" dirty="0" err="1" smtClean="0"/>
              <a:t>caracterizada</a:t>
            </a:r>
            <a:r>
              <a:rPr lang="en-US" dirty="0" smtClean="0"/>
              <a:t> por </a:t>
            </a:r>
            <a:r>
              <a:rPr lang="en-US" dirty="0" err="1" smtClean="0"/>
              <a:t>episódios</a:t>
            </a:r>
            <a:r>
              <a:rPr lang="en-US" dirty="0" smtClean="0"/>
              <a:t> </a:t>
            </a:r>
            <a:r>
              <a:rPr lang="en-US" dirty="0" err="1" smtClean="0"/>
              <a:t>estereotipados</a:t>
            </a:r>
            <a:r>
              <a:rPr lang="en-US" dirty="0" smtClean="0"/>
              <a:t> e </a:t>
            </a:r>
            <a:r>
              <a:rPr lang="en-US" dirty="0" err="1" smtClean="0"/>
              <a:t>repetidos</a:t>
            </a:r>
            <a:r>
              <a:rPr lang="en-US" dirty="0" smtClean="0"/>
              <a:t> de </a:t>
            </a:r>
            <a:r>
              <a:rPr lang="en-US" dirty="0" err="1" smtClean="0"/>
              <a:t>vômitos</a:t>
            </a:r>
            <a:r>
              <a:rPr lang="en-US" dirty="0" smtClean="0"/>
              <a:t>, que </a:t>
            </a:r>
            <a:r>
              <a:rPr lang="en-US" dirty="0" err="1" smtClean="0"/>
              <a:t>duram</a:t>
            </a:r>
            <a:r>
              <a:rPr lang="en-US" dirty="0" smtClean="0"/>
              <a:t> de horas a </a:t>
            </a:r>
            <a:r>
              <a:rPr lang="en-US" dirty="0" err="1" smtClean="0"/>
              <a:t>dias</a:t>
            </a:r>
            <a:r>
              <a:rPr lang="en-US" dirty="0" smtClean="0"/>
              <a:t> com </a:t>
            </a:r>
            <a:r>
              <a:rPr lang="en-US" dirty="0" err="1" smtClean="0"/>
              <a:t>períodos</a:t>
            </a:r>
            <a:r>
              <a:rPr lang="en-US" dirty="0" smtClean="0"/>
              <a:t> entre </a:t>
            </a:r>
            <a:r>
              <a:rPr lang="en-US" dirty="0" err="1" smtClean="0"/>
              <a:t>eles</a:t>
            </a:r>
            <a:r>
              <a:rPr lang="en-US" dirty="0" smtClean="0"/>
              <a:t> de </a:t>
            </a:r>
            <a:r>
              <a:rPr lang="en-US" dirty="0" err="1" smtClean="0"/>
              <a:t>retorno</a:t>
            </a:r>
            <a:r>
              <a:rPr lang="en-US" dirty="0" smtClean="0"/>
              <a:t> à </a:t>
            </a:r>
            <a:r>
              <a:rPr lang="en-US" dirty="0" err="1" smtClean="0"/>
              <a:t>saúde</a:t>
            </a:r>
            <a:r>
              <a:rPr lang="en-US" dirty="0" smtClean="0"/>
              <a:t> basal.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A </a:t>
            </a:r>
            <a:r>
              <a:rPr lang="en-US" dirty="0" err="1" smtClean="0"/>
              <a:t>frequência</a:t>
            </a:r>
            <a:r>
              <a:rPr lang="en-US" dirty="0" smtClean="0"/>
              <a:t> dos </a:t>
            </a:r>
            <a:r>
              <a:rPr lang="en-US" dirty="0" err="1" smtClean="0"/>
              <a:t>episódios</a:t>
            </a:r>
            <a:r>
              <a:rPr lang="en-US" dirty="0" smtClean="0"/>
              <a:t> em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série</a:t>
            </a:r>
            <a:r>
              <a:rPr lang="en-US" dirty="0" smtClean="0"/>
              <a:t> de 71 </a:t>
            </a:r>
            <a:r>
              <a:rPr lang="en-US" dirty="0" err="1" smtClean="0"/>
              <a:t>pacientes</a:t>
            </a:r>
            <a:r>
              <a:rPr lang="en-US" dirty="0" smtClean="0"/>
              <a:t> various de 1  a 70 por </a:t>
            </a:r>
            <a:r>
              <a:rPr lang="en-US" dirty="0" err="1" smtClean="0"/>
              <a:t>ano</a:t>
            </a:r>
            <a:r>
              <a:rPr lang="en-US" dirty="0" smtClean="0"/>
              <a:t>, com media de 12.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ataques</a:t>
            </a:r>
            <a:r>
              <a:rPr lang="en-US" dirty="0" smtClean="0"/>
              <a:t> </a:t>
            </a:r>
            <a:r>
              <a:rPr lang="en-US" dirty="0" err="1" smtClean="0"/>
              <a:t>podem</a:t>
            </a:r>
            <a:r>
              <a:rPr lang="en-US" dirty="0" smtClean="0"/>
              <a:t> </a:t>
            </a:r>
            <a:r>
              <a:rPr lang="en-US" dirty="0" err="1" smtClean="0"/>
              <a:t>ser</a:t>
            </a:r>
            <a:r>
              <a:rPr lang="en-US" dirty="0" smtClean="0"/>
              <a:t> </a:t>
            </a:r>
            <a:r>
              <a:rPr lang="en-US" dirty="0" err="1" smtClean="0"/>
              <a:t>esporádicos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regulares</a:t>
            </a:r>
            <a:r>
              <a:rPr lang="en-US" dirty="0" smtClean="0"/>
              <a:t>, </a:t>
            </a:r>
            <a:r>
              <a:rPr lang="en-US" dirty="0" err="1" smtClean="0"/>
              <a:t>tipicamente</a:t>
            </a:r>
            <a:r>
              <a:rPr lang="en-US" dirty="0" smtClean="0"/>
              <a:t> </a:t>
            </a:r>
            <a:r>
              <a:rPr lang="en-US" dirty="0" err="1" smtClean="0"/>
              <a:t>acontecem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msma</a:t>
            </a:r>
            <a:r>
              <a:rPr lang="en-US" dirty="0" smtClean="0"/>
              <a:t> hora do </a:t>
            </a:r>
            <a:r>
              <a:rPr lang="en-US" dirty="0" err="1" smtClean="0"/>
              <a:t>dia</a:t>
            </a:r>
            <a:r>
              <a:rPr lang="en-US" dirty="0" smtClean="0"/>
              <a:t>, </a:t>
            </a:r>
            <a:r>
              <a:rPr lang="en-US" dirty="0" err="1" smtClean="0"/>
              <a:t>comumente</a:t>
            </a:r>
            <a:r>
              <a:rPr lang="en-US" dirty="0" smtClean="0"/>
              <a:t> </a:t>
            </a:r>
            <a:r>
              <a:rPr lang="en-US" dirty="0" err="1" smtClean="0"/>
              <a:t>tarde</a:t>
            </a:r>
            <a:r>
              <a:rPr lang="en-US" dirty="0" smtClean="0"/>
              <a:t> da </a:t>
            </a:r>
            <a:r>
              <a:rPr lang="en-US" dirty="0" err="1" smtClean="0"/>
              <a:t>noite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de </a:t>
            </a:r>
            <a:r>
              <a:rPr lang="en-US" dirty="0" err="1" smtClean="0"/>
              <a:t>manhã</a:t>
            </a:r>
            <a:r>
              <a:rPr lang="en-US" dirty="0" smtClean="0"/>
              <a:t> </a:t>
            </a:r>
            <a:r>
              <a:rPr lang="en-US" dirty="0" err="1" smtClean="0"/>
              <a:t>cedo</a:t>
            </a:r>
            <a:r>
              <a:rPr lang="en-US" dirty="0" smtClean="0"/>
              <a:t> e as </a:t>
            </a:r>
            <a:r>
              <a:rPr lang="en-US" dirty="0" err="1" smtClean="0"/>
              <a:t>durações</a:t>
            </a:r>
            <a:r>
              <a:rPr lang="en-US" dirty="0" smtClean="0"/>
              <a:t> </a:t>
            </a:r>
            <a:r>
              <a:rPr lang="en-US" dirty="0" err="1" smtClean="0"/>
              <a:t>tendem</a:t>
            </a:r>
            <a:r>
              <a:rPr lang="en-US" dirty="0" smtClean="0"/>
              <a:t> a </a:t>
            </a:r>
            <a:r>
              <a:rPr lang="en-US" dirty="0" err="1" smtClean="0"/>
              <a:t>ser</a:t>
            </a:r>
            <a:r>
              <a:rPr lang="en-US" dirty="0" smtClean="0"/>
              <a:t> </a:t>
            </a:r>
            <a:r>
              <a:rPr lang="en-US" dirty="0" err="1" smtClean="0"/>
              <a:t>semelhantes</a:t>
            </a:r>
            <a:r>
              <a:rPr lang="en-US" dirty="0" smtClean="0"/>
              <a:t> em </a:t>
            </a:r>
            <a:r>
              <a:rPr lang="en-US" dirty="0" err="1" smtClean="0"/>
              <a:t>cada</a:t>
            </a:r>
            <a:r>
              <a:rPr lang="en-US" dirty="0" smtClean="0"/>
              <a:t> </a:t>
            </a:r>
            <a:r>
              <a:rPr lang="en-US" dirty="0" err="1" smtClean="0"/>
              <a:t>paciente</a:t>
            </a:r>
            <a:r>
              <a:rPr lang="en-US" dirty="0" smtClean="0"/>
              <a:t> </a:t>
            </a:r>
            <a:r>
              <a:rPr lang="en-US" dirty="0" err="1" smtClean="0"/>
              <a:t>ao</a:t>
            </a:r>
            <a:r>
              <a:rPr lang="en-US" dirty="0" smtClean="0"/>
              <a:t> </a:t>
            </a:r>
            <a:r>
              <a:rPr lang="en-US" dirty="0" err="1" smtClean="0"/>
              <a:t>longo</a:t>
            </a:r>
            <a:r>
              <a:rPr lang="en-US" dirty="0" smtClean="0"/>
              <a:t> do tempo.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Quando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vômitos</a:t>
            </a:r>
            <a:r>
              <a:rPr lang="en-US" dirty="0" smtClean="0"/>
              <a:t> </a:t>
            </a:r>
            <a:r>
              <a:rPr lang="en-US" dirty="0" err="1" smtClean="0"/>
              <a:t>começam</a:t>
            </a:r>
            <a:r>
              <a:rPr lang="en-US" dirty="0" smtClean="0"/>
              <a:t>, </a:t>
            </a:r>
            <a:r>
              <a:rPr lang="en-US" dirty="0" err="1" smtClean="0"/>
              <a:t>eles</a:t>
            </a:r>
            <a:r>
              <a:rPr lang="en-US" dirty="0" smtClean="0"/>
              <a:t> </a:t>
            </a:r>
            <a:r>
              <a:rPr lang="en-US" dirty="0" err="1" smtClean="0"/>
              <a:t>alcançam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intensidade</a:t>
            </a:r>
            <a:r>
              <a:rPr lang="en-US" dirty="0" smtClean="0"/>
              <a:t> </a:t>
            </a:r>
            <a:r>
              <a:rPr lang="en-US" dirty="0" err="1" smtClean="0"/>
              <a:t>máxima</a:t>
            </a:r>
            <a:r>
              <a:rPr lang="en-US" dirty="0" smtClean="0"/>
              <a:t> </a:t>
            </a:r>
            <a:r>
              <a:rPr lang="en-US" dirty="0" err="1" smtClean="0"/>
              <a:t>durante</a:t>
            </a:r>
            <a:r>
              <a:rPr lang="en-US" dirty="0" smtClean="0"/>
              <a:t> as </a:t>
            </a:r>
            <a:r>
              <a:rPr lang="en-US" dirty="0" err="1" smtClean="0"/>
              <a:t>primeiras</a:t>
            </a:r>
            <a:r>
              <a:rPr lang="en-US" dirty="0" smtClean="0"/>
              <a:t> horas, </a:t>
            </a:r>
            <a:r>
              <a:rPr lang="en-US" dirty="0" err="1" smtClean="0"/>
              <a:t>depois</a:t>
            </a:r>
            <a:r>
              <a:rPr lang="en-US" dirty="0" smtClean="0"/>
              <a:t> das </a:t>
            </a:r>
            <a:r>
              <a:rPr lang="en-US" dirty="0" err="1" smtClean="0"/>
              <a:t>quais</a:t>
            </a:r>
            <a:r>
              <a:rPr lang="en-US" dirty="0" smtClean="0"/>
              <a:t> a </a:t>
            </a:r>
            <a:r>
              <a:rPr lang="en-US" dirty="0" err="1" smtClean="0"/>
              <a:t>frequência</a:t>
            </a:r>
            <a:r>
              <a:rPr lang="en-US" dirty="0" smtClean="0"/>
              <a:t> </a:t>
            </a:r>
            <a:r>
              <a:rPr lang="en-US" dirty="0" err="1" smtClean="0"/>
              <a:t>tende</a:t>
            </a:r>
            <a:r>
              <a:rPr lang="en-US" dirty="0" smtClean="0"/>
              <a:t> a </a:t>
            </a:r>
            <a:r>
              <a:rPr lang="en-US" dirty="0" err="1" smtClean="0"/>
              <a:t>diminuir</a:t>
            </a:r>
            <a:r>
              <a:rPr lang="en-US" dirty="0" smtClean="0"/>
              <a:t>, </a:t>
            </a:r>
            <a:r>
              <a:rPr lang="en-US" dirty="0" err="1" smtClean="0"/>
              <a:t>embora</a:t>
            </a:r>
            <a:r>
              <a:rPr lang="en-US" dirty="0" smtClean="0"/>
              <a:t> as </a:t>
            </a:r>
            <a:r>
              <a:rPr lang="en-US" dirty="0" err="1" smtClean="0"/>
              <a:t>náuseas</a:t>
            </a:r>
            <a:r>
              <a:rPr lang="en-US" dirty="0" smtClean="0"/>
              <a:t> </a:t>
            </a:r>
            <a:r>
              <a:rPr lang="en-US" dirty="0" err="1" smtClean="0"/>
              <a:t>persistam</a:t>
            </a:r>
            <a:r>
              <a:rPr lang="en-US" dirty="0" smtClean="0"/>
              <a:t> </a:t>
            </a:r>
            <a:r>
              <a:rPr lang="en-US" dirty="0" err="1" smtClean="0"/>
              <a:t>até</a:t>
            </a:r>
            <a:r>
              <a:rPr lang="en-US" dirty="0" smtClean="0"/>
              <a:t> que a </a:t>
            </a:r>
            <a:r>
              <a:rPr lang="en-US" dirty="0" err="1" smtClean="0"/>
              <a:t>crise</a:t>
            </a:r>
            <a:r>
              <a:rPr lang="en-US" dirty="0" smtClean="0"/>
              <a:t> </a:t>
            </a:r>
            <a:r>
              <a:rPr lang="en-US" dirty="0" err="1" smtClean="0"/>
              <a:t>termine</a:t>
            </a:r>
            <a:r>
              <a:rPr lang="en-US" dirty="0" smtClean="0"/>
              <a:t>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As crises </a:t>
            </a:r>
            <a:r>
              <a:rPr lang="en-US" dirty="0" err="1" smtClean="0"/>
              <a:t>terminam</a:t>
            </a:r>
            <a:r>
              <a:rPr lang="en-US" dirty="0" smtClean="0"/>
              <a:t> </a:t>
            </a:r>
            <a:r>
              <a:rPr lang="en-US" dirty="0" err="1" smtClean="0"/>
              <a:t>tão</a:t>
            </a:r>
            <a:r>
              <a:rPr lang="en-US" dirty="0" smtClean="0"/>
              <a:t> </a:t>
            </a:r>
            <a:r>
              <a:rPr lang="en-US" dirty="0" err="1" smtClean="0"/>
              <a:t>rápido</a:t>
            </a:r>
            <a:r>
              <a:rPr lang="en-US" dirty="0" smtClean="0"/>
              <a:t> </a:t>
            </a:r>
            <a:r>
              <a:rPr lang="en-US" dirty="0" err="1" smtClean="0"/>
              <a:t>quanto</a:t>
            </a:r>
            <a:r>
              <a:rPr lang="en-US" dirty="0" smtClean="0"/>
              <a:t> se </a:t>
            </a:r>
            <a:r>
              <a:rPr lang="en-US" dirty="0" err="1" smtClean="0"/>
              <a:t>iniciam</a:t>
            </a:r>
            <a:r>
              <a:rPr lang="en-US" dirty="0" smtClean="0"/>
              <a:t> e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marcadas</a:t>
            </a:r>
            <a:r>
              <a:rPr lang="en-US" dirty="0" smtClean="0"/>
              <a:t> por </a:t>
            </a:r>
            <a:r>
              <a:rPr lang="en-US" dirty="0" err="1" smtClean="0"/>
              <a:t>pronta</a:t>
            </a:r>
            <a:r>
              <a:rPr lang="en-US" dirty="0" smtClean="0"/>
              <a:t> </a:t>
            </a:r>
            <a:r>
              <a:rPr lang="en-US" dirty="0" err="1" smtClean="0"/>
              <a:t>recuperação</a:t>
            </a:r>
            <a:r>
              <a:rPr lang="en-US" dirty="0" smtClean="0"/>
              <a:t> do </a:t>
            </a:r>
            <a:r>
              <a:rPr lang="en-US" dirty="0" err="1" smtClean="0"/>
              <a:t>bem</a:t>
            </a:r>
            <a:r>
              <a:rPr lang="en-US" dirty="0" smtClean="0"/>
              <a:t> </a:t>
            </a:r>
            <a:r>
              <a:rPr lang="en-US" dirty="0" err="1" smtClean="0"/>
              <a:t>estar</a:t>
            </a:r>
            <a:r>
              <a:rPr lang="en-US" dirty="0" smtClean="0"/>
              <a:t>, a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ser</a:t>
            </a:r>
            <a:r>
              <a:rPr lang="en-US" dirty="0" smtClean="0"/>
              <a:t> que </a:t>
            </a:r>
            <a:r>
              <a:rPr lang="en-US" dirty="0" err="1" smtClean="0"/>
              <a:t>haja</a:t>
            </a:r>
            <a:r>
              <a:rPr lang="en-US" dirty="0"/>
              <a:t> </a:t>
            </a:r>
            <a:r>
              <a:rPr lang="en-US" dirty="0" err="1" smtClean="0"/>
              <a:t>déficits</a:t>
            </a:r>
            <a:r>
              <a:rPr lang="en-US" dirty="0" smtClean="0"/>
              <a:t> </a:t>
            </a:r>
            <a:r>
              <a:rPr lang="en-US" dirty="0" err="1" smtClean="0"/>
              <a:t>hidro-eletrolíticos</a:t>
            </a:r>
            <a:r>
              <a:rPr lang="en-US" dirty="0" smtClean="0"/>
              <a:t>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Pode</a:t>
            </a:r>
            <a:r>
              <a:rPr lang="en-US" dirty="0" smtClean="0"/>
              <a:t> </a:t>
            </a:r>
            <a:r>
              <a:rPr lang="en-US" dirty="0" err="1" smtClean="0"/>
              <a:t>ocorrer</a:t>
            </a:r>
            <a:r>
              <a:rPr lang="en-US" dirty="0" smtClean="0"/>
              <a:t> </a:t>
            </a:r>
            <a:r>
              <a:rPr lang="en-US" dirty="0" err="1" smtClean="0"/>
              <a:t>palidez</a:t>
            </a:r>
            <a:r>
              <a:rPr lang="en-US" dirty="0" smtClean="0"/>
              <a:t>, </a:t>
            </a:r>
            <a:r>
              <a:rPr lang="en-US" dirty="0" err="1" smtClean="0"/>
              <a:t>fraqueza</a:t>
            </a:r>
            <a:r>
              <a:rPr lang="en-US" dirty="0" smtClean="0"/>
              <a:t>, </a:t>
            </a:r>
            <a:r>
              <a:rPr lang="en-US" dirty="0" err="1" smtClean="0"/>
              <a:t>sialorréia</a:t>
            </a:r>
            <a:r>
              <a:rPr lang="en-US" dirty="0" smtClean="0"/>
              <a:t>, </a:t>
            </a:r>
            <a:r>
              <a:rPr lang="en-US" dirty="0" err="1" smtClean="0"/>
              <a:t>dor</a:t>
            </a:r>
            <a:r>
              <a:rPr lang="en-US" dirty="0" smtClean="0"/>
              <a:t> abdominal, </a:t>
            </a:r>
            <a:r>
              <a:rPr lang="en-US" dirty="0" err="1" smtClean="0"/>
              <a:t>intolerância</a:t>
            </a:r>
            <a:r>
              <a:rPr lang="en-US" dirty="0" smtClean="0"/>
              <a:t> </a:t>
            </a:r>
            <a:r>
              <a:rPr lang="en-US" dirty="0" err="1" smtClean="0"/>
              <a:t>ao</a:t>
            </a:r>
            <a:r>
              <a:rPr lang="en-US" dirty="0" smtClean="0"/>
              <a:t> </a:t>
            </a:r>
            <a:r>
              <a:rPr lang="en-US" dirty="0" err="1" smtClean="0"/>
              <a:t>barulho</a:t>
            </a:r>
            <a:r>
              <a:rPr lang="en-US" dirty="0" smtClean="0"/>
              <a:t>, luz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odores</a:t>
            </a:r>
            <a:r>
              <a:rPr lang="en-US" dirty="0" smtClean="0"/>
              <a:t>, </a:t>
            </a:r>
            <a:r>
              <a:rPr lang="en-US" dirty="0" err="1" smtClean="0"/>
              <a:t>cefaléia</a:t>
            </a:r>
            <a:r>
              <a:rPr lang="en-US" dirty="0" smtClean="0"/>
              <a:t>, </a:t>
            </a:r>
            <a:r>
              <a:rPr lang="en-US" dirty="0" err="1" smtClean="0"/>
              <a:t>fezes</a:t>
            </a:r>
            <a:r>
              <a:rPr lang="en-US" dirty="0" smtClean="0"/>
              <a:t> </a:t>
            </a:r>
            <a:r>
              <a:rPr lang="en-US" dirty="0" err="1" smtClean="0"/>
              <a:t>amolecidas</a:t>
            </a:r>
            <a:r>
              <a:rPr lang="en-US" dirty="0" smtClean="0"/>
              <a:t>, </a:t>
            </a:r>
            <a:r>
              <a:rPr lang="en-US" dirty="0" err="1" smtClean="0"/>
              <a:t>febre</a:t>
            </a:r>
            <a:r>
              <a:rPr lang="en-US" dirty="0" smtClean="0"/>
              <a:t>, </a:t>
            </a:r>
            <a:r>
              <a:rPr lang="en-US" dirty="0" err="1" smtClean="0"/>
              <a:t>taquicardia</a:t>
            </a:r>
            <a:r>
              <a:rPr lang="en-US" dirty="0" smtClean="0"/>
              <a:t>, </a:t>
            </a:r>
            <a:r>
              <a:rPr lang="en-US" dirty="0" err="1" smtClean="0"/>
              <a:t>hipertensão</a:t>
            </a:r>
            <a:r>
              <a:rPr lang="en-US" dirty="0" smtClean="0"/>
              <a:t>, </a:t>
            </a:r>
            <a:r>
              <a:rPr lang="en-US" dirty="0" err="1" smtClean="0"/>
              <a:t>manchas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pele</a:t>
            </a:r>
            <a:r>
              <a:rPr lang="en-US" dirty="0" smtClean="0"/>
              <a:t> e </a:t>
            </a:r>
            <a:r>
              <a:rPr lang="en-US" dirty="0" err="1" smtClean="0"/>
              <a:t>leucocitose</a:t>
            </a:r>
            <a:r>
              <a:rPr lang="en-US" dirty="0" smtClean="0"/>
              <a:t>. </a:t>
            </a: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8602663" y="177800"/>
            <a:ext cx="2963862" cy="1468438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Síndrome dos Vômitos Cíclicos </a:t>
            </a:r>
            <a:br>
              <a:rPr lang="pt-BR" altLang="pt-BR" smtClean="0"/>
            </a:br>
            <a:endParaRPr lang="pt-BR" altLang="pt-BR" smtClean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825625"/>
            <a:ext cx="10728325" cy="4929188"/>
          </a:xfrm>
        </p:spPr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É </a:t>
            </a:r>
            <a:r>
              <a:rPr lang="en-US" dirty="0" err="1" smtClean="0"/>
              <a:t>frequente</a:t>
            </a:r>
            <a:r>
              <a:rPr lang="en-US" dirty="0" smtClean="0"/>
              <a:t> </a:t>
            </a:r>
            <a:r>
              <a:rPr lang="en-US" dirty="0" err="1" smtClean="0"/>
              <a:t>história</a:t>
            </a:r>
            <a:r>
              <a:rPr lang="en-US" dirty="0" smtClean="0"/>
              <a:t> </a:t>
            </a:r>
            <a:r>
              <a:rPr lang="en-US" dirty="0" err="1" smtClean="0"/>
              <a:t>materna</a:t>
            </a:r>
            <a:r>
              <a:rPr lang="en-US" dirty="0" smtClean="0"/>
              <a:t> de </a:t>
            </a:r>
            <a:r>
              <a:rPr lang="en-US" dirty="0" err="1" smtClean="0"/>
              <a:t>enxaqueca</a:t>
            </a:r>
            <a:r>
              <a:rPr lang="en-US" dirty="0" smtClean="0"/>
              <a:t> e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prórios</a:t>
            </a:r>
            <a:r>
              <a:rPr lang="en-US" dirty="0" smtClean="0"/>
              <a:t> </a:t>
            </a:r>
            <a:r>
              <a:rPr lang="en-US" dirty="0" err="1" smtClean="0"/>
              <a:t>pacientes</a:t>
            </a:r>
            <a:r>
              <a:rPr lang="en-US" dirty="0" smtClean="0"/>
              <a:t> </a:t>
            </a:r>
            <a:r>
              <a:rPr lang="en-US" dirty="0" err="1" smtClean="0"/>
              <a:t>também</a:t>
            </a:r>
            <a:r>
              <a:rPr lang="en-US" dirty="0" smtClean="0"/>
              <a:t> </a:t>
            </a:r>
            <a:r>
              <a:rPr lang="en-US" dirty="0" err="1" smtClean="0"/>
              <a:t>tendem</a:t>
            </a:r>
            <a:r>
              <a:rPr lang="en-US" dirty="0" smtClean="0"/>
              <a:t> a </a:t>
            </a:r>
            <a:r>
              <a:rPr lang="en-US" dirty="0" err="1" smtClean="0"/>
              <a:t>evoluir</a:t>
            </a:r>
            <a:r>
              <a:rPr lang="en-US" dirty="0" smtClean="0"/>
              <a:t> com </a:t>
            </a:r>
            <a:r>
              <a:rPr lang="en-US" dirty="0" err="1" smtClean="0"/>
              <a:t>enxaqueca</a:t>
            </a:r>
            <a:r>
              <a:rPr lang="en-US" dirty="0" smtClean="0"/>
              <a:t>. A </a:t>
            </a:r>
            <a:r>
              <a:rPr lang="en-US" dirty="0" err="1" smtClean="0"/>
              <a:t>história</a:t>
            </a:r>
            <a:r>
              <a:rPr lang="en-US" dirty="0" smtClean="0"/>
              <a:t> </a:t>
            </a:r>
            <a:r>
              <a:rPr lang="en-US" dirty="0" err="1" smtClean="0"/>
              <a:t>matrilinear</a:t>
            </a:r>
            <a:r>
              <a:rPr lang="en-US" dirty="0" smtClean="0"/>
              <a:t> de </a:t>
            </a:r>
            <a:r>
              <a:rPr lang="en-US" dirty="0" err="1" smtClean="0"/>
              <a:t>enxaqueca</a:t>
            </a:r>
            <a:r>
              <a:rPr lang="en-US" dirty="0" smtClean="0"/>
              <a:t> </a:t>
            </a:r>
            <a:r>
              <a:rPr lang="en-US" dirty="0" err="1" smtClean="0"/>
              <a:t>sugere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disfunção</a:t>
            </a:r>
            <a:r>
              <a:rPr lang="en-US" dirty="0" smtClean="0"/>
              <a:t> </a:t>
            </a:r>
            <a:r>
              <a:rPr lang="en-US" dirty="0" err="1" smtClean="0"/>
              <a:t>mitocondrial</a:t>
            </a:r>
            <a:r>
              <a:rPr lang="en-US" dirty="0" smtClean="0"/>
              <a:t>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Além</a:t>
            </a:r>
            <a:r>
              <a:rPr lang="en-US" dirty="0" smtClean="0"/>
              <a:t> dos </a:t>
            </a:r>
            <a:r>
              <a:rPr lang="en-US" dirty="0" err="1" smtClean="0"/>
              <a:t>fatores</a:t>
            </a:r>
            <a:r>
              <a:rPr lang="en-US" dirty="0" smtClean="0"/>
              <a:t> </a:t>
            </a:r>
            <a:r>
              <a:rPr lang="en-US" dirty="0" err="1" smtClean="0"/>
              <a:t>genéticos</a:t>
            </a:r>
            <a:r>
              <a:rPr lang="en-US" dirty="0" smtClean="0"/>
              <a:t>, </a:t>
            </a:r>
            <a:r>
              <a:rPr lang="en-US" dirty="0" err="1" smtClean="0"/>
              <a:t>fatores</a:t>
            </a:r>
            <a:r>
              <a:rPr lang="en-US" dirty="0" smtClean="0"/>
              <a:t> </a:t>
            </a:r>
            <a:r>
              <a:rPr lang="en-US" dirty="0" err="1" smtClean="0"/>
              <a:t>psicossociais</a:t>
            </a:r>
            <a:r>
              <a:rPr lang="en-US" dirty="0" smtClean="0"/>
              <a:t> </a:t>
            </a:r>
            <a:r>
              <a:rPr lang="en-US" dirty="0" err="1" smtClean="0"/>
              <a:t>também</a:t>
            </a:r>
            <a:r>
              <a:rPr lang="en-US" dirty="0" smtClean="0"/>
              <a:t> </a:t>
            </a:r>
            <a:r>
              <a:rPr lang="en-US" dirty="0" err="1" smtClean="0"/>
              <a:t>têm</a:t>
            </a:r>
            <a:r>
              <a:rPr lang="en-US" dirty="0" smtClean="0"/>
              <a:t> </a:t>
            </a:r>
            <a:r>
              <a:rPr lang="en-US" dirty="0" err="1" smtClean="0"/>
              <a:t>sido</a:t>
            </a:r>
            <a:r>
              <a:rPr lang="en-US" dirty="0" smtClean="0"/>
              <a:t> </a:t>
            </a:r>
            <a:r>
              <a:rPr lang="en-US" dirty="0" err="1" smtClean="0"/>
              <a:t>associados</a:t>
            </a:r>
            <a:r>
              <a:rPr lang="en-US" dirty="0" smtClean="0"/>
              <a:t> à SVC </a:t>
            </a:r>
            <a:r>
              <a:rPr lang="en-US" dirty="0" err="1" smtClean="0"/>
              <a:t>nas</a:t>
            </a:r>
            <a:r>
              <a:rPr lang="en-US" dirty="0" smtClean="0"/>
              <a:t> </a:t>
            </a:r>
            <a:r>
              <a:rPr lang="en-US" dirty="0" err="1" smtClean="0"/>
              <a:t>crianças</a:t>
            </a:r>
            <a:r>
              <a:rPr lang="en-US" dirty="0" smtClean="0"/>
              <a:t>. </a:t>
            </a:r>
            <a:r>
              <a:rPr lang="en-US" dirty="0" err="1" smtClean="0"/>
              <a:t>Excitação</a:t>
            </a:r>
            <a:r>
              <a:rPr lang="en-US" dirty="0" smtClean="0"/>
              <a:t>, </a:t>
            </a:r>
            <a:r>
              <a:rPr lang="en-US" dirty="0" err="1" smtClean="0"/>
              <a:t>estresse</a:t>
            </a:r>
            <a:r>
              <a:rPr lang="en-US" dirty="0" smtClean="0"/>
              <a:t> e </a:t>
            </a:r>
            <a:r>
              <a:rPr lang="en-US" dirty="0" err="1" smtClean="0"/>
              <a:t>ansiedade</a:t>
            </a:r>
            <a:r>
              <a:rPr lang="en-US" dirty="0" smtClean="0"/>
              <a:t> </a:t>
            </a:r>
            <a:r>
              <a:rPr lang="en-US" dirty="0" err="1" smtClean="0"/>
              <a:t>antecipatória</a:t>
            </a:r>
            <a:r>
              <a:rPr lang="en-US" dirty="0" smtClean="0"/>
              <a:t> </a:t>
            </a:r>
            <a:r>
              <a:rPr lang="en-US" dirty="0" err="1" smtClean="0"/>
              <a:t>podem</a:t>
            </a:r>
            <a:r>
              <a:rPr lang="en-US" dirty="0" smtClean="0"/>
              <a:t> </a:t>
            </a:r>
            <a:r>
              <a:rPr lang="en-US" dirty="0" err="1" smtClean="0"/>
              <a:t>ser</a:t>
            </a:r>
            <a:r>
              <a:rPr lang="en-US" dirty="0" smtClean="0"/>
              <a:t> </a:t>
            </a:r>
            <a:r>
              <a:rPr lang="en-US" dirty="0" err="1" smtClean="0"/>
              <a:t>desencadeantes</a:t>
            </a:r>
            <a:r>
              <a:rPr lang="en-US" dirty="0" smtClean="0"/>
              <a:t> das crises. Há </a:t>
            </a:r>
            <a:r>
              <a:rPr lang="en-US" dirty="0" err="1" smtClean="0"/>
              <a:t>alta</a:t>
            </a:r>
            <a:r>
              <a:rPr lang="en-US" dirty="0" smtClean="0"/>
              <a:t> </a:t>
            </a:r>
            <a:r>
              <a:rPr lang="en-US" dirty="0" err="1" smtClean="0"/>
              <a:t>prevalência</a:t>
            </a:r>
            <a:r>
              <a:rPr lang="en-US" dirty="0" smtClean="0"/>
              <a:t> de </a:t>
            </a:r>
            <a:r>
              <a:rPr lang="en-US" dirty="0" err="1" smtClean="0"/>
              <a:t>desordens</a:t>
            </a:r>
            <a:r>
              <a:rPr lang="en-US" dirty="0" smtClean="0"/>
              <a:t> </a:t>
            </a:r>
            <a:r>
              <a:rPr lang="en-US" dirty="0" err="1" smtClean="0"/>
              <a:t>psiquiátricas</a:t>
            </a:r>
            <a:r>
              <a:rPr lang="en-US" dirty="0" smtClean="0"/>
              <a:t>, </a:t>
            </a:r>
            <a:r>
              <a:rPr lang="en-US" dirty="0" err="1" smtClean="0"/>
              <a:t>especialmente</a:t>
            </a:r>
            <a:r>
              <a:rPr lang="en-US" dirty="0" smtClean="0"/>
              <a:t> </a:t>
            </a:r>
            <a:r>
              <a:rPr lang="en-US" dirty="0" err="1" smtClean="0"/>
              <a:t>transtornos</a:t>
            </a:r>
            <a:r>
              <a:rPr lang="en-US" dirty="0" smtClean="0"/>
              <a:t> de </a:t>
            </a:r>
            <a:r>
              <a:rPr lang="en-US" dirty="0" err="1" smtClean="0"/>
              <a:t>ansiedade</a:t>
            </a:r>
            <a:r>
              <a:rPr lang="en-US" dirty="0" smtClean="0"/>
              <a:t> entre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portadores</a:t>
            </a:r>
            <a:r>
              <a:rPr lang="en-US" dirty="0" smtClean="0"/>
              <a:t> de SVC e </a:t>
            </a:r>
            <a:r>
              <a:rPr lang="en-US" dirty="0" err="1" smtClean="0"/>
              <a:t>seus</a:t>
            </a:r>
            <a:r>
              <a:rPr lang="en-US" dirty="0" smtClean="0"/>
              <a:t> </a:t>
            </a:r>
            <a:r>
              <a:rPr lang="en-US" dirty="0" err="1" smtClean="0"/>
              <a:t>cuidadores</a:t>
            </a:r>
            <a:r>
              <a:rPr lang="en-US" dirty="0" smtClean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há</a:t>
            </a:r>
            <a:r>
              <a:rPr lang="en-US" dirty="0" smtClean="0"/>
              <a:t> </a:t>
            </a:r>
            <a:r>
              <a:rPr lang="en-US" dirty="0" err="1" smtClean="0"/>
              <a:t>exames</a:t>
            </a:r>
            <a:r>
              <a:rPr lang="en-US" dirty="0" smtClean="0"/>
              <a:t> para o </a:t>
            </a:r>
            <a:r>
              <a:rPr lang="en-US" dirty="0" err="1" smtClean="0"/>
              <a:t>diagnóstico</a:t>
            </a:r>
            <a:r>
              <a:rPr lang="en-US" dirty="0" smtClean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O time de </a:t>
            </a:r>
            <a:r>
              <a:rPr lang="en-US" dirty="0" err="1" smtClean="0"/>
              <a:t>trabalho</a:t>
            </a:r>
            <a:r>
              <a:rPr lang="en-US" dirty="0" smtClean="0"/>
              <a:t> </a:t>
            </a:r>
            <a:r>
              <a:rPr lang="en-US" dirty="0" err="1" smtClean="0"/>
              <a:t>concordou</a:t>
            </a:r>
            <a:r>
              <a:rPr lang="en-US" dirty="0" smtClean="0"/>
              <a:t> com a </a:t>
            </a:r>
            <a:r>
              <a:rPr lang="en-US" dirty="0" err="1" smtClean="0"/>
              <a:t>avaliação</a:t>
            </a:r>
            <a:r>
              <a:rPr lang="en-US" dirty="0" smtClean="0"/>
              <a:t> </a:t>
            </a:r>
            <a:r>
              <a:rPr lang="en-US" dirty="0" err="1" smtClean="0"/>
              <a:t>clínica</a:t>
            </a:r>
            <a:r>
              <a:rPr lang="en-US" dirty="0" smtClean="0"/>
              <a:t> </a:t>
            </a:r>
            <a:r>
              <a:rPr lang="en-US" dirty="0" err="1" smtClean="0"/>
              <a:t>proposta</a:t>
            </a:r>
            <a:r>
              <a:rPr lang="en-US" dirty="0" smtClean="0"/>
              <a:t> no guideline da NASPGHAN, com </a:t>
            </a:r>
            <a:r>
              <a:rPr lang="en-US" dirty="0" err="1" smtClean="0"/>
              <a:t>crianças</a:t>
            </a:r>
            <a:r>
              <a:rPr lang="en-US" dirty="0" smtClean="0"/>
              <a:t> de 2 a 18 </a:t>
            </a:r>
            <a:r>
              <a:rPr lang="en-US" dirty="0" err="1" smtClean="0"/>
              <a:t>anos</a:t>
            </a:r>
            <a:r>
              <a:rPr lang="en-US" dirty="0" smtClean="0"/>
              <a:t>. Há </a:t>
            </a:r>
            <a:r>
              <a:rPr lang="en-US" dirty="0" err="1" smtClean="0"/>
              <a:t>maior</a:t>
            </a:r>
            <a:r>
              <a:rPr lang="en-US" dirty="0" smtClean="0"/>
              <a:t> </a:t>
            </a:r>
            <a:r>
              <a:rPr lang="en-US" dirty="0" err="1" smtClean="0"/>
              <a:t>probabilidade</a:t>
            </a:r>
            <a:r>
              <a:rPr lang="en-US" dirty="0" smtClean="0"/>
              <a:t> de </a:t>
            </a:r>
            <a:r>
              <a:rPr lang="en-US" dirty="0" err="1" smtClean="0"/>
              <a:t>doenças</a:t>
            </a:r>
            <a:r>
              <a:rPr lang="en-US" dirty="0" smtClean="0"/>
              <a:t> </a:t>
            </a:r>
            <a:r>
              <a:rPr lang="en-US" dirty="0" err="1" smtClean="0"/>
              <a:t>metabólicas</a:t>
            </a:r>
            <a:r>
              <a:rPr lang="en-US" dirty="0" smtClean="0"/>
              <a:t> e </a:t>
            </a:r>
            <a:r>
              <a:rPr lang="en-US" dirty="0" err="1" smtClean="0"/>
              <a:t>neurológicas</a:t>
            </a:r>
            <a:r>
              <a:rPr lang="en-US" dirty="0" smtClean="0"/>
              <a:t> </a:t>
            </a:r>
            <a:r>
              <a:rPr lang="en-US" dirty="0" err="1" smtClean="0"/>
              <a:t>explicando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vômitos</a:t>
            </a:r>
            <a:r>
              <a:rPr lang="en-US" dirty="0" smtClean="0"/>
              <a:t> em </a:t>
            </a:r>
            <a:r>
              <a:rPr lang="en-US" dirty="0" err="1" smtClean="0"/>
              <a:t>crianças</a:t>
            </a:r>
            <a:r>
              <a:rPr lang="en-US" dirty="0" smtClean="0"/>
              <a:t> com </a:t>
            </a:r>
            <a:r>
              <a:rPr lang="en-US" dirty="0" err="1" smtClean="0"/>
              <a:t>início</a:t>
            </a:r>
            <a:r>
              <a:rPr lang="en-US" dirty="0" smtClean="0"/>
              <a:t> </a:t>
            </a:r>
            <a:r>
              <a:rPr lang="en-US" dirty="0" err="1" smtClean="0"/>
              <a:t>muito</a:t>
            </a:r>
            <a:r>
              <a:rPr lang="en-US" dirty="0" smtClean="0"/>
              <a:t> </a:t>
            </a:r>
            <a:r>
              <a:rPr lang="en-US" dirty="0" err="1" smtClean="0"/>
              <a:t>precoce</a:t>
            </a:r>
            <a:r>
              <a:rPr lang="en-US" dirty="0" smtClean="0"/>
              <a:t> dos </a:t>
            </a:r>
            <a:r>
              <a:rPr lang="en-US" dirty="0" err="1" smtClean="0"/>
              <a:t>sintomas</a:t>
            </a:r>
            <a:r>
              <a:rPr lang="en-US" dirty="0" smtClean="0"/>
              <a:t>.  A </a:t>
            </a:r>
            <a:r>
              <a:rPr lang="en-US" dirty="0" err="1" smtClean="0"/>
              <a:t>avaliação</a:t>
            </a:r>
            <a:r>
              <a:rPr lang="en-US" dirty="0" smtClean="0"/>
              <a:t> </a:t>
            </a:r>
            <a:r>
              <a:rPr lang="en-US" dirty="0" err="1" smtClean="0"/>
              <a:t>depende</a:t>
            </a:r>
            <a:r>
              <a:rPr lang="en-US" dirty="0" smtClean="0"/>
              <a:t> da </a:t>
            </a:r>
            <a:r>
              <a:rPr lang="en-US" dirty="0" err="1" smtClean="0"/>
              <a:t>confiança</a:t>
            </a:r>
            <a:r>
              <a:rPr lang="en-US" dirty="0" smtClean="0"/>
              <a:t> do </a:t>
            </a:r>
            <a:r>
              <a:rPr lang="en-US" dirty="0" err="1" smtClean="0"/>
              <a:t>médico</a:t>
            </a:r>
            <a:r>
              <a:rPr lang="en-US" dirty="0" smtClean="0"/>
              <a:t> em </a:t>
            </a:r>
            <a:r>
              <a:rPr lang="en-US" dirty="0" err="1" smtClean="0"/>
              <a:t>fazer</a:t>
            </a:r>
            <a:r>
              <a:rPr lang="en-US" dirty="0" smtClean="0"/>
              <a:t> um </a:t>
            </a:r>
            <a:r>
              <a:rPr lang="en-US" dirty="0" err="1" smtClean="0"/>
              <a:t>diagnóstico</a:t>
            </a:r>
            <a:r>
              <a:rPr lang="en-US" dirty="0" smtClean="0"/>
              <a:t> </a:t>
            </a:r>
            <a:r>
              <a:rPr lang="en-US" dirty="0" err="1" smtClean="0"/>
              <a:t>baseado</a:t>
            </a:r>
            <a:r>
              <a:rPr lang="en-US" dirty="0" smtClean="0"/>
              <a:t> </a:t>
            </a:r>
            <a:r>
              <a:rPr lang="en-US" dirty="0" err="1" smtClean="0"/>
              <a:t>nos</a:t>
            </a:r>
            <a:r>
              <a:rPr lang="en-US" dirty="0" smtClean="0"/>
              <a:t> </a:t>
            </a:r>
            <a:r>
              <a:rPr lang="en-US" dirty="0" err="1" smtClean="0"/>
              <a:t>sintomas</a:t>
            </a:r>
            <a:r>
              <a:rPr lang="en-US" dirty="0" smtClean="0"/>
              <a:t> e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probabilidade</a:t>
            </a:r>
            <a:r>
              <a:rPr lang="en-US" dirty="0" smtClean="0"/>
              <a:t> de </a:t>
            </a:r>
            <a:r>
              <a:rPr lang="en-US" dirty="0" err="1" smtClean="0"/>
              <a:t>identificar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condição</a:t>
            </a:r>
            <a:r>
              <a:rPr lang="en-US" dirty="0" smtClean="0"/>
              <a:t> de base. </a:t>
            </a: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8602663" y="177800"/>
            <a:ext cx="2963862" cy="1468438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177800"/>
            <a:ext cx="7539038" cy="1468438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Síndrome dos Vômitos Cíclicos</a:t>
            </a:r>
            <a:br>
              <a:rPr lang="pt-BR" dirty="0" smtClean="0"/>
            </a:br>
            <a:r>
              <a:rPr lang="pt-BR" dirty="0" smtClean="0"/>
              <a:t>Diagnóstico Diferencial </a:t>
            </a:r>
            <a:br>
              <a:rPr lang="pt-BR" dirty="0" smtClean="0"/>
            </a:br>
            <a:endParaRPr lang="pt-BR" dirty="0"/>
          </a:p>
        </p:txBody>
      </p:sp>
      <p:sp>
        <p:nvSpPr>
          <p:cNvPr id="3072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pt-BR" smtClean="0"/>
              <a:t>Condições gastrointestinais, neurológicas, urológicas, metabólicas e endócrinas que tenham apresentação similar pelo menos em parte de seus cursos.</a:t>
            </a:r>
          </a:p>
          <a:p>
            <a:pPr eaLnBrk="1" hangingPunct="1"/>
            <a:r>
              <a:rPr lang="en-US" altLang="pt-BR" smtClean="0"/>
              <a:t>O guideline da NASPGHAN recomenda um perfil metabólico básico (eletrólitos, glicemia, uréia, creatinina) em todos os pacientes antes da adiminisração de fluidos IV e radiografias para excluir mal-rotação e obstruções.</a:t>
            </a:r>
          </a:p>
          <a:p>
            <a:pPr eaLnBrk="1" hangingPunct="1"/>
            <a:r>
              <a:rPr lang="en-US" altLang="pt-BR" smtClean="0"/>
              <a:t>Por causa da possibilidade de doenças metabólicas e anatômicas graves nos menores de 2 anos,  o diagnóstico de SVC nestes pacientes só deve ser pensado depois de excluídas tais condições.</a:t>
            </a:r>
            <a:endParaRPr lang="pt-BR" altLang="pt-BR" smtClean="0"/>
          </a:p>
        </p:txBody>
      </p:sp>
      <p:sp>
        <p:nvSpPr>
          <p:cNvPr id="7" name="Retângulo 6"/>
          <p:cNvSpPr/>
          <p:nvPr/>
        </p:nvSpPr>
        <p:spPr>
          <a:xfrm>
            <a:off x="8602663" y="177800"/>
            <a:ext cx="2963862" cy="1468438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293688"/>
            <a:ext cx="7700963" cy="1325562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Síndrome dos Vômitos Cíclicos</a:t>
            </a:r>
            <a:br>
              <a:rPr lang="pt-BR" dirty="0" smtClean="0"/>
            </a:br>
            <a:r>
              <a:rPr lang="pt-BR" dirty="0" smtClean="0"/>
              <a:t>Tratamento </a:t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825625"/>
            <a:ext cx="10837863" cy="4826000"/>
          </a:xfrm>
        </p:spPr>
        <p:txBody>
          <a:bodyPr rtlCol="0"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Objetivos</a:t>
            </a:r>
            <a:r>
              <a:rPr lang="en-US" dirty="0" smtClean="0"/>
              <a:t> do </a:t>
            </a:r>
            <a:r>
              <a:rPr lang="en-US" dirty="0" err="1" smtClean="0"/>
              <a:t>tratamento</a:t>
            </a:r>
            <a:r>
              <a:rPr lang="en-US" dirty="0" smtClean="0"/>
              <a:t>: </a:t>
            </a:r>
            <a:r>
              <a:rPr lang="en-US" dirty="0" err="1" smtClean="0"/>
              <a:t>diminuir</a:t>
            </a:r>
            <a:r>
              <a:rPr lang="en-US" dirty="0" smtClean="0"/>
              <a:t> </a:t>
            </a:r>
            <a:r>
              <a:rPr lang="en-US" dirty="0" err="1" smtClean="0"/>
              <a:t>frequência</a:t>
            </a:r>
            <a:r>
              <a:rPr lang="en-US" dirty="0" smtClean="0"/>
              <a:t> e </a:t>
            </a:r>
            <a:r>
              <a:rPr lang="en-US" dirty="0" err="1" smtClean="0"/>
              <a:t>gravidade</a:t>
            </a:r>
            <a:r>
              <a:rPr lang="en-US" dirty="0" smtClean="0"/>
              <a:t> dos </a:t>
            </a:r>
            <a:r>
              <a:rPr lang="en-US" dirty="0" err="1" smtClean="0"/>
              <a:t>episódios</a:t>
            </a:r>
            <a:r>
              <a:rPr lang="en-US" dirty="0" smtClean="0"/>
              <a:t> e </a:t>
            </a:r>
            <a:r>
              <a:rPr lang="en-US" dirty="0" err="1" smtClean="0"/>
              <a:t>estabelecer</a:t>
            </a:r>
            <a:r>
              <a:rPr lang="en-US" dirty="0" smtClean="0"/>
              <a:t> um </a:t>
            </a:r>
            <a:r>
              <a:rPr lang="en-US" dirty="0" err="1" smtClean="0"/>
              <a:t>protocolo</a:t>
            </a:r>
            <a:r>
              <a:rPr lang="en-US" dirty="0" smtClean="0"/>
              <a:t> de </a:t>
            </a:r>
            <a:r>
              <a:rPr lang="en-US" dirty="0" err="1" smtClean="0"/>
              <a:t>terapia</a:t>
            </a:r>
            <a:r>
              <a:rPr lang="en-US" dirty="0" smtClean="0"/>
              <a:t> de </a:t>
            </a:r>
            <a:r>
              <a:rPr lang="en-US" dirty="0" err="1" smtClean="0"/>
              <a:t>resgate</a:t>
            </a:r>
            <a:r>
              <a:rPr lang="en-US" dirty="0" smtClean="0"/>
              <a:t> em casa e no hospital.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Prevenção</a:t>
            </a:r>
            <a:r>
              <a:rPr lang="en-US" dirty="0" smtClean="0"/>
              <a:t> é o principal  </a:t>
            </a:r>
            <a:r>
              <a:rPr lang="en-US" dirty="0" err="1" smtClean="0"/>
              <a:t>alvo</a:t>
            </a:r>
            <a:r>
              <a:rPr lang="en-US" dirty="0" smtClean="0"/>
              <a:t> </a:t>
            </a:r>
            <a:r>
              <a:rPr lang="en-US" dirty="0" err="1" smtClean="0"/>
              <a:t>nos</a:t>
            </a:r>
            <a:r>
              <a:rPr lang="en-US" dirty="0" smtClean="0"/>
              <a:t> </a:t>
            </a:r>
            <a:r>
              <a:rPr lang="en-US" dirty="0" err="1" smtClean="0"/>
              <a:t>pacientes</a:t>
            </a:r>
            <a:r>
              <a:rPr lang="en-US" dirty="0" smtClean="0"/>
              <a:t> com crises </a:t>
            </a:r>
            <a:r>
              <a:rPr lang="en-US" dirty="0" err="1" smtClean="0"/>
              <a:t>frequentes</a:t>
            </a:r>
            <a:r>
              <a:rPr lang="en-US" dirty="0" smtClean="0"/>
              <a:t>, graves e </a:t>
            </a:r>
            <a:r>
              <a:rPr lang="en-US" dirty="0" err="1" smtClean="0"/>
              <a:t>prolongadas</a:t>
            </a:r>
            <a:r>
              <a:rPr lang="en-US" dirty="0" smtClean="0"/>
              <a:t>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As </a:t>
            </a:r>
            <a:r>
              <a:rPr lang="en-US" dirty="0" err="1" smtClean="0"/>
              <a:t>condições</a:t>
            </a:r>
            <a:r>
              <a:rPr lang="en-US" dirty="0" smtClean="0"/>
              <a:t> </a:t>
            </a:r>
            <a:r>
              <a:rPr lang="en-US" dirty="0" err="1" smtClean="0"/>
              <a:t>desencadeadoras</a:t>
            </a:r>
            <a:r>
              <a:rPr lang="en-US" dirty="0" smtClean="0"/>
              <a:t> </a:t>
            </a:r>
            <a:r>
              <a:rPr lang="en-US" dirty="0" err="1" smtClean="0"/>
              <a:t>devem</a:t>
            </a:r>
            <a:r>
              <a:rPr lang="en-US" dirty="0" smtClean="0"/>
              <a:t> </a:t>
            </a:r>
            <a:r>
              <a:rPr lang="en-US" dirty="0" err="1" smtClean="0"/>
              <a:t>ser</a:t>
            </a:r>
            <a:r>
              <a:rPr lang="en-US" dirty="0" smtClean="0"/>
              <a:t> </a:t>
            </a:r>
            <a:r>
              <a:rPr lang="en-US" dirty="0" err="1" smtClean="0"/>
              <a:t>identificadas</a:t>
            </a:r>
            <a:r>
              <a:rPr lang="en-US" dirty="0" smtClean="0"/>
              <a:t>, </a:t>
            </a:r>
            <a:r>
              <a:rPr lang="en-US" dirty="0" err="1" smtClean="0"/>
              <a:t>evitadas</a:t>
            </a:r>
            <a:r>
              <a:rPr lang="en-US" dirty="0" smtClean="0"/>
              <a:t> e </a:t>
            </a:r>
            <a:r>
              <a:rPr lang="en-US" dirty="0" err="1" smtClean="0"/>
              <a:t>tratadas</a:t>
            </a:r>
            <a:r>
              <a:rPr lang="en-US" dirty="0" smtClean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Tratamento</a:t>
            </a:r>
            <a:r>
              <a:rPr lang="en-US" dirty="0" smtClean="0"/>
              <a:t> </a:t>
            </a:r>
            <a:r>
              <a:rPr lang="en-US" dirty="0" err="1" smtClean="0"/>
              <a:t>profilático</a:t>
            </a:r>
            <a:r>
              <a:rPr lang="en-US" dirty="0" smtClean="0"/>
              <a:t> </a:t>
            </a:r>
            <a:r>
              <a:rPr lang="en-US" dirty="0" err="1" smtClean="0"/>
              <a:t>diário</a:t>
            </a:r>
            <a:r>
              <a:rPr lang="en-US" dirty="0" smtClean="0"/>
              <a:t> com </a:t>
            </a:r>
            <a:r>
              <a:rPr lang="en-US" dirty="0" err="1" smtClean="0"/>
              <a:t>ciproeptadina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pizotifeno</a:t>
            </a:r>
            <a:r>
              <a:rPr lang="en-US" dirty="0" smtClean="0"/>
              <a:t> </a:t>
            </a:r>
            <a:r>
              <a:rPr lang="en-US" dirty="0" err="1" smtClean="0"/>
              <a:t>nos</a:t>
            </a:r>
            <a:r>
              <a:rPr lang="en-US" dirty="0" smtClean="0"/>
              <a:t> </a:t>
            </a:r>
            <a:r>
              <a:rPr lang="en-US" dirty="0" err="1" smtClean="0"/>
              <a:t>menores</a:t>
            </a:r>
            <a:r>
              <a:rPr lang="en-US" dirty="0" smtClean="0"/>
              <a:t> de 5 </a:t>
            </a:r>
            <a:r>
              <a:rPr lang="en-US" dirty="0" err="1" smtClean="0"/>
              <a:t>anos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a primeira </a:t>
            </a:r>
            <a:r>
              <a:rPr lang="en-US" dirty="0" err="1" smtClean="0"/>
              <a:t>escolha</a:t>
            </a:r>
            <a:r>
              <a:rPr lang="en-US" dirty="0" smtClean="0"/>
              <a:t>, mas </a:t>
            </a:r>
            <a:r>
              <a:rPr lang="en-US" dirty="0" err="1" smtClean="0"/>
              <a:t>amitriptilina</a:t>
            </a:r>
            <a:r>
              <a:rPr lang="en-US" dirty="0" smtClean="0"/>
              <a:t> e propranolol </a:t>
            </a:r>
            <a:r>
              <a:rPr lang="en-US" dirty="0" err="1" smtClean="0"/>
              <a:t>também</a:t>
            </a:r>
            <a:r>
              <a:rPr lang="en-US" dirty="0" smtClean="0"/>
              <a:t>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utilizados</a:t>
            </a:r>
            <a:r>
              <a:rPr lang="en-US" dirty="0" smtClean="0"/>
              <a:t>.  </a:t>
            </a:r>
            <a:r>
              <a:rPr lang="en-US" dirty="0" err="1" smtClean="0"/>
              <a:t>Eritromicina</a:t>
            </a:r>
            <a:r>
              <a:rPr lang="en-US" dirty="0" smtClean="0"/>
              <a:t>, que </a:t>
            </a:r>
            <a:r>
              <a:rPr lang="en-US" dirty="0" err="1" smtClean="0"/>
              <a:t>aumenta</a:t>
            </a:r>
            <a:r>
              <a:rPr lang="en-US" dirty="0" smtClean="0"/>
              <a:t> o </a:t>
            </a:r>
            <a:r>
              <a:rPr lang="en-US" dirty="0" err="1" smtClean="0"/>
              <a:t>esvaziamento</a:t>
            </a:r>
            <a:r>
              <a:rPr lang="en-US" dirty="0" smtClean="0"/>
              <a:t> </a:t>
            </a:r>
            <a:r>
              <a:rPr lang="en-US" dirty="0" err="1" smtClean="0"/>
              <a:t>gástrico</a:t>
            </a:r>
            <a:r>
              <a:rPr lang="en-US" dirty="0" smtClean="0"/>
              <a:t>,  </a:t>
            </a:r>
            <a:r>
              <a:rPr lang="en-US" dirty="0" err="1" smtClean="0"/>
              <a:t>assim</a:t>
            </a:r>
            <a:r>
              <a:rPr lang="en-US" dirty="0" smtClean="0"/>
              <a:t> como o  </a:t>
            </a:r>
            <a:r>
              <a:rPr lang="en-US" dirty="0" err="1" smtClean="0"/>
              <a:t>fenobarbital</a:t>
            </a:r>
            <a:r>
              <a:rPr lang="en-US" dirty="0" smtClean="0"/>
              <a:t> </a:t>
            </a:r>
            <a:r>
              <a:rPr lang="en-US" dirty="0" err="1" smtClean="0"/>
              <a:t>também</a:t>
            </a:r>
            <a:r>
              <a:rPr lang="en-US" dirty="0" smtClean="0"/>
              <a:t> </a:t>
            </a:r>
            <a:r>
              <a:rPr lang="en-US" dirty="0" err="1" smtClean="0"/>
              <a:t>foram</a:t>
            </a:r>
            <a:r>
              <a:rPr lang="en-US" dirty="0" smtClean="0"/>
              <a:t> </a:t>
            </a:r>
            <a:r>
              <a:rPr lang="en-US" dirty="0" err="1" smtClean="0"/>
              <a:t>descritos</a:t>
            </a:r>
            <a:r>
              <a:rPr lang="en-US" dirty="0" smtClean="0"/>
              <a:t> como </a:t>
            </a:r>
            <a:r>
              <a:rPr lang="en-US" dirty="0" err="1" smtClean="0"/>
              <a:t>efetivos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prevenção</a:t>
            </a:r>
            <a:r>
              <a:rPr lang="en-US" dirty="0" smtClean="0"/>
              <a:t> das crises.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Precocemente</a:t>
            </a:r>
            <a:r>
              <a:rPr lang="en-US" dirty="0" smtClean="0"/>
              <a:t> no </a:t>
            </a:r>
            <a:r>
              <a:rPr lang="en-US" dirty="0" err="1" smtClean="0"/>
              <a:t>episódio</a:t>
            </a:r>
            <a:r>
              <a:rPr lang="en-US" dirty="0" smtClean="0"/>
              <a:t> </a:t>
            </a:r>
            <a:r>
              <a:rPr lang="en-US" dirty="0" err="1" smtClean="0"/>
              <a:t>pode</a:t>
            </a:r>
            <a:r>
              <a:rPr lang="en-US" dirty="0" smtClean="0"/>
              <a:t> </a:t>
            </a:r>
            <a:r>
              <a:rPr lang="en-US" dirty="0" err="1" smtClean="0"/>
              <a:t>ser</a:t>
            </a:r>
            <a:r>
              <a:rPr lang="en-US" dirty="0" smtClean="0"/>
              <a:t> </a:t>
            </a:r>
            <a:r>
              <a:rPr lang="en-US" dirty="0" err="1" smtClean="0"/>
              <a:t>útil</a:t>
            </a:r>
            <a:r>
              <a:rPr lang="en-US" dirty="0" smtClean="0"/>
              <a:t> </a:t>
            </a:r>
            <a:r>
              <a:rPr lang="en-US" dirty="0" err="1" smtClean="0"/>
              <a:t>iniciar</a:t>
            </a:r>
            <a:r>
              <a:rPr lang="en-US" dirty="0" smtClean="0"/>
              <a:t> um </a:t>
            </a:r>
            <a:r>
              <a:rPr lang="en-US" dirty="0" err="1" smtClean="0"/>
              <a:t>agente</a:t>
            </a:r>
            <a:r>
              <a:rPr lang="en-US" dirty="0" smtClean="0"/>
              <a:t>  </a:t>
            </a:r>
            <a:r>
              <a:rPr lang="en-US" dirty="0" err="1" smtClean="0"/>
              <a:t>inibidor</a:t>
            </a:r>
            <a:r>
              <a:rPr lang="en-US" dirty="0" smtClean="0"/>
              <a:t> de </a:t>
            </a:r>
            <a:r>
              <a:rPr lang="en-US" dirty="0" err="1" smtClean="0"/>
              <a:t>ácido</a:t>
            </a:r>
            <a:r>
              <a:rPr lang="en-US" dirty="0" smtClean="0"/>
              <a:t> para </a:t>
            </a:r>
            <a:r>
              <a:rPr lang="en-US" dirty="0" err="1" smtClean="0"/>
              <a:t>proteger</a:t>
            </a:r>
            <a:r>
              <a:rPr lang="en-US" dirty="0" smtClean="0"/>
              <a:t> a mucosa </a:t>
            </a:r>
            <a:r>
              <a:rPr lang="en-US" dirty="0" err="1" smtClean="0"/>
              <a:t>esofágica</a:t>
            </a:r>
            <a:r>
              <a:rPr lang="en-US" dirty="0" smtClean="0"/>
              <a:t> e o </a:t>
            </a:r>
            <a:r>
              <a:rPr lang="en-US" dirty="0" err="1" smtClean="0"/>
              <a:t>esmalte</a:t>
            </a:r>
            <a:r>
              <a:rPr lang="en-US" dirty="0" smtClean="0"/>
              <a:t> </a:t>
            </a:r>
            <a:r>
              <a:rPr lang="en-US" dirty="0" err="1" smtClean="0"/>
              <a:t>dentário</a:t>
            </a:r>
            <a:r>
              <a:rPr lang="en-US" dirty="0" smtClean="0"/>
              <a:t>, </a:t>
            </a:r>
            <a:r>
              <a:rPr lang="en-US" dirty="0" err="1" smtClean="0"/>
              <a:t>além</a:t>
            </a:r>
            <a:r>
              <a:rPr lang="en-US" dirty="0" smtClean="0"/>
              <a:t> de lorazepam por </a:t>
            </a:r>
            <a:r>
              <a:rPr lang="en-US" dirty="0" err="1" smtClean="0"/>
              <a:t>seu</a:t>
            </a:r>
            <a:r>
              <a:rPr lang="en-US" dirty="0" smtClean="0"/>
              <a:t> </a:t>
            </a:r>
            <a:r>
              <a:rPr lang="en-US" dirty="0" err="1" smtClean="0"/>
              <a:t>efeito</a:t>
            </a:r>
            <a:r>
              <a:rPr lang="en-US" dirty="0" smtClean="0"/>
              <a:t> </a:t>
            </a:r>
            <a:r>
              <a:rPr lang="en-US" dirty="0" err="1" smtClean="0"/>
              <a:t>ansiolítico</a:t>
            </a:r>
            <a:r>
              <a:rPr lang="en-US" dirty="0" smtClean="0"/>
              <a:t>, </a:t>
            </a:r>
            <a:r>
              <a:rPr lang="en-US" dirty="0" err="1" smtClean="0"/>
              <a:t>sedativo</a:t>
            </a:r>
            <a:r>
              <a:rPr lang="en-US" dirty="0" smtClean="0"/>
              <a:t> e </a:t>
            </a:r>
            <a:r>
              <a:rPr lang="en-US" dirty="0" err="1" smtClean="0"/>
              <a:t>antiemético</a:t>
            </a:r>
            <a:r>
              <a:rPr lang="en-US" dirty="0" smtClean="0"/>
              <a:t>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Fluidos</a:t>
            </a:r>
            <a:r>
              <a:rPr lang="en-US" dirty="0" smtClean="0"/>
              <a:t> IV, </a:t>
            </a:r>
            <a:r>
              <a:rPr lang="en-US" dirty="0" err="1" smtClean="0"/>
              <a:t>eletrólitos</a:t>
            </a:r>
            <a:r>
              <a:rPr lang="en-US" dirty="0" smtClean="0"/>
              <a:t>, </a:t>
            </a:r>
            <a:r>
              <a:rPr lang="en-US" dirty="0" err="1" smtClean="0"/>
              <a:t>inibidores</a:t>
            </a:r>
            <a:r>
              <a:rPr lang="en-US" dirty="0" smtClean="0"/>
              <a:t> H2 </a:t>
            </a:r>
            <a:r>
              <a:rPr lang="en-US" dirty="0" err="1" smtClean="0"/>
              <a:t>ou</a:t>
            </a:r>
            <a:r>
              <a:rPr lang="en-US" dirty="0" smtClean="0"/>
              <a:t> IBPs </a:t>
            </a:r>
            <a:r>
              <a:rPr lang="en-US" dirty="0" err="1" smtClean="0"/>
              <a:t>são</a:t>
            </a:r>
            <a:r>
              <a:rPr lang="en-US" dirty="0" smtClean="0"/>
              <a:t> </a:t>
            </a:r>
            <a:r>
              <a:rPr lang="en-US" dirty="0" err="1" smtClean="0"/>
              <a:t>administrados</a:t>
            </a:r>
            <a:r>
              <a:rPr lang="en-US" dirty="0" smtClean="0"/>
              <a:t> </a:t>
            </a:r>
            <a:r>
              <a:rPr lang="en-US" dirty="0" err="1" smtClean="0"/>
              <a:t>até</a:t>
            </a:r>
            <a:r>
              <a:rPr lang="en-US" dirty="0" smtClean="0"/>
              <a:t> que a </a:t>
            </a:r>
            <a:r>
              <a:rPr lang="en-US" dirty="0" err="1" smtClean="0"/>
              <a:t>crise</a:t>
            </a:r>
            <a:r>
              <a:rPr lang="en-US" dirty="0" smtClean="0"/>
              <a:t> </a:t>
            </a:r>
            <a:r>
              <a:rPr lang="en-US" dirty="0" err="1" smtClean="0"/>
              <a:t>cesse</a:t>
            </a:r>
            <a:r>
              <a:rPr lang="en-US" dirty="0" smtClean="0"/>
              <a:t>. </a:t>
            </a:r>
            <a:r>
              <a:rPr lang="en-US" dirty="0" err="1" smtClean="0"/>
              <a:t>Complicações</a:t>
            </a:r>
            <a:r>
              <a:rPr lang="en-US" dirty="0" smtClean="0"/>
              <a:t> que </a:t>
            </a:r>
            <a:r>
              <a:rPr lang="en-US" dirty="0" err="1" smtClean="0"/>
              <a:t>podem</a:t>
            </a:r>
            <a:r>
              <a:rPr lang="en-US" dirty="0" smtClean="0"/>
              <a:t> </a:t>
            </a:r>
            <a:r>
              <a:rPr lang="en-US" dirty="0" err="1" smtClean="0"/>
              <a:t>surgir</a:t>
            </a:r>
            <a:r>
              <a:rPr lang="en-US" dirty="0" smtClean="0"/>
              <a:t> </a:t>
            </a:r>
            <a:r>
              <a:rPr lang="en-US" dirty="0" err="1" smtClean="0"/>
              <a:t>durante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episódios</a:t>
            </a:r>
            <a:r>
              <a:rPr lang="en-US" dirty="0" smtClean="0"/>
              <a:t> </a:t>
            </a:r>
            <a:r>
              <a:rPr lang="en-US" dirty="0" err="1" smtClean="0"/>
              <a:t>incluem</a:t>
            </a:r>
            <a:r>
              <a:rPr lang="en-US" dirty="0" smtClean="0"/>
              <a:t> deficits de </a:t>
            </a:r>
            <a:r>
              <a:rPr lang="en-US" dirty="0" err="1" smtClean="0"/>
              <a:t>água</a:t>
            </a:r>
            <a:r>
              <a:rPr lang="en-US" dirty="0" smtClean="0"/>
              <a:t> e </a:t>
            </a:r>
            <a:r>
              <a:rPr lang="en-US" dirty="0" err="1" smtClean="0"/>
              <a:t>eletrólitos</a:t>
            </a:r>
            <a:r>
              <a:rPr lang="en-US" dirty="0" smtClean="0"/>
              <a:t>, </a:t>
            </a:r>
            <a:r>
              <a:rPr lang="en-US" dirty="0" err="1" smtClean="0"/>
              <a:t>hematêmese</a:t>
            </a:r>
            <a:r>
              <a:rPr lang="en-US" dirty="0" smtClean="0"/>
              <a:t> (por </a:t>
            </a:r>
            <a:r>
              <a:rPr lang="en-US" dirty="0" err="1" smtClean="0"/>
              <a:t>prolapso</a:t>
            </a:r>
            <a:r>
              <a:rPr lang="en-US" dirty="0" smtClean="0"/>
              <a:t>, </a:t>
            </a:r>
            <a:r>
              <a:rPr lang="en-US" dirty="0" err="1" smtClean="0"/>
              <a:t>gastroparesia</a:t>
            </a:r>
            <a:r>
              <a:rPr lang="en-US" dirty="0" smtClean="0"/>
              <a:t>, </a:t>
            </a:r>
            <a:r>
              <a:rPr lang="en-US" dirty="0" err="1" smtClean="0"/>
              <a:t>esofagite</a:t>
            </a:r>
            <a:r>
              <a:rPr lang="en-US" dirty="0" smtClean="0"/>
              <a:t> </a:t>
            </a:r>
            <a:r>
              <a:rPr lang="en-US" dirty="0" err="1" smtClean="0"/>
              <a:t>péptica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Mallory-Weiss), deficit </a:t>
            </a:r>
            <a:r>
              <a:rPr lang="en-US" dirty="0" err="1" smtClean="0"/>
              <a:t>intracelular</a:t>
            </a:r>
            <a:r>
              <a:rPr lang="en-US" dirty="0" smtClean="0"/>
              <a:t> de </a:t>
            </a:r>
            <a:r>
              <a:rPr lang="en-US" dirty="0" err="1" smtClean="0"/>
              <a:t>potássio</a:t>
            </a:r>
            <a:r>
              <a:rPr lang="en-US" dirty="0"/>
              <a:t> </a:t>
            </a:r>
            <a:r>
              <a:rPr lang="en-US" dirty="0" smtClean="0"/>
              <a:t>e </a:t>
            </a:r>
            <a:r>
              <a:rPr lang="en-US" dirty="0" err="1" smtClean="0"/>
              <a:t>magnésio</a:t>
            </a:r>
            <a:r>
              <a:rPr lang="en-US" dirty="0" smtClean="0"/>
              <a:t>, </a:t>
            </a:r>
            <a:r>
              <a:rPr lang="en-US" dirty="0" err="1" smtClean="0"/>
              <a:t>hipertensão</a:t>
            </a:r>
            <a:r>
              <a:rPr lang="en-US" dirty="0" smtClean="0"/>
              <a:t> e SSIADH.</a:t>
            </a: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8712200" y="222250"/>
            <a:ext cx="2963863" cy="1468438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838200" y="1825625"/>
            <a:ext cx="3541713" cy="3130550"/>
          </a:xfrm>
          <a:blipFill rotWithShape="1">
            <a:blip r:embed="rId2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2771" name="CaixaDeTexto 2"/>
          <p:cNvSpPr txBox="1">
            <a:spLocks noChangeArrowheads="1"/>
          </p:cNvSpPr>
          <p:nvPr/>
        </p:nvSpPr>
        <p:spPr bwMode="auto">
          <a:xfrm>
            <a:off x="4689475" y="2836863"/>
            <a:ext cx="661511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6600"/>
              <a:t>Cólicas do lactente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7981950" cy="1325563"/>
          </a:xfrm>
        </p:spPr>
        <p:txBody>
          <a:bodyPr/>
          <a:lstStyle/>
          <a:p>
            <a:pPr algn="ctr" eaLnBrk="1" hangingPunct="1"/>
            <a:r>
              <a:rPr lang="pt-BR" altLang="pt-BR" smtClean="0"/>
              <a:t>Cólicas do lactente </a:t>
            </a:r>
            <a:br>
              <a:rPr lang="pt-BR" altLang="pt-BR" smtClean="0"/>
            </a:br>
            <a:r>
              <a:rPr lang="pt-BR" altLang="pt-BR" smtClean="0"/>
              <a:t>Critérios Diagnósticos </a:t>
            </a:r>
          </a:p>
        </p:txBody>
      </p:sp>
      <p:pic>
        <p:nvPicPr>
          <p:cNvPr id="33795" name="Picture 6" descr="Resultado de imagem para cólicas do lactent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820150" y="274638"/>
            <a:ext cx="2873375" cy="1506537"/>
          </a:xfrm>
          <a:noFill/>
        </p:spPr>
      </p:pic>
      <p:sp>
        <p:nvSpPr>
          <p:cNvPr id="5" name="CaixaDeTexto 4"/>
          <p:cNvSpPr txBox="1"/>
          <p:nvPr/>
        </p:nvSpPr>
        <p:spPr>
          <a:xfrm>
            <a:off x="838200" y="2471738"/>
            <a:ext cx="10855325" cy="4248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>
                <a:latin typeface="+mn-lt"/>
              </a:rPr>
              <a:t>Todos</a:t>
            </a:r>
            <a:r>
              <a:rPr lang="en-US" dirty="0">
                <a:latin typeface="+mn-lt"/>
              </a:rPr>
              <a:t> dos </a:t>
            </a:r>
            <a:r>
              <a:rPr lang="en-US" dirty="0" err="1">
                <a:latin typeface="+mn-lt"/>
              </a:rPr>
              <a:t>seguintes</a:t>
            </a:r>
            <a:r>
              <a:rPr lang="en-US" dirty="0">
                <a:latin typeface="+mn-lt"/>
              </a:rPr>
              <a:t>: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err="1">
                <a:latin typeface="+mn-lt"/>
              </a:rPr>
              <a:t>Lactente</a:t>
            </a:r>
            <a:r>
              <a:rPr lang="en-US" dirty="0">
                <a:latin typeface="+mn-lt"/>
              </a:rPr>
              <a:t> &lt; 5 </a:t>
            </a:r>
            <a:r>
              <a:rPr lang="en-US" dirty="0" err="1">
                <a:latin typeface="+mn-lt"/>
              </a:rPr>
              <a:t>meses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quando</a:t>
            </a:r>
            <a:r>
              <a:rPr lang="en-US" dirty="0">
                <a:latin typeface="+mn-lt"/>
              </a:rPr>
              <a:t> do </a:t>
            </a:r>
            <a:r>
              <a:rPr lang="en-US" dirty="0" err="1">
                <a:latin typeface="+mn-lt"/>
              </a:rPr>
              <a:t>início</a:t>
            </a:r>
            <a:r>
              <a:rPr lang="en-US" dirty="0">
                <a:latin typeface="+mn-lt"/>
              </a:rPr>
              <a:t> e </a:t>
            </a:r>
            <a:r>
              <a:rPr lang="en-US" dirty="0" err="1">
                <a:latin typeface="+mn-lt"/>
              </a:rPr>
              <a:t>fim</a:t>
            </a:r>
            <a:r>
              <a:rPr lang="en-US" dirty="0">
                <a:latin typeface="+mn-lt"/>
              </a:rPr>
              <a:t> dos </a:t>
            </a:r>
            <a:r>
              <a:rPr lang="en-US" dirty="0" err="1">
                <a:latin typeface="+mn-lt"/>
              </a:rPr>
              <a:t>sintomas</a:t>
            </a:r>
            <a:r>
              <a:rPr lang="en-US" dirty="0">
                <a:latin typeface="+mn-lt"/>
              </a:rPr>
              <a:t>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err="1">
                <a:latin typeface="+mn-lt"/>
              </a:rPr>
              <a:t>Períodos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recorrentes</a:t>
            </a:r>
            <a:r>
              <a:rPr lang="en-US" dirty="0">
                <a:latin typeface="+mn-lt"/>
              </a:rPr>
              <a:t> e </a:t>
            </a:r>
            <a:r>
              <a:rPr lang="en-US" dirty="0" err="1">
                <a:latin typeface="+mn-lt"/>
              </a:rPr>
              <a:t>prolongados</a:t>
            </a:r>
            <a:r>
              <a:rPr lang="en-US" dirty="0">
                <a:latin typeface="+mn-lt"/>
              </a:rPr>
              <a:t> de choro, </a:t>
            </a:r>
            <a:r>
              <a:rPr lang="en-US" dirty="0" err="1">
                <a:latin typeface="+mn-lt"/>
              </a:rPr>
              <a:t>inquietação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ou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irritabilidade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reportados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pelos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cuidadores</a:t>
            </a:r>
            <a:r>
              <a:rPr lang="en-US" dirty="0">
                <a:latin typeface="+mn-lt"/>
              </a:rPr>
              <a:t>, que </a:t>
            </a:r>
            <a:r>
              <a:rPr lang="en-US" dirty="0" err="1">
                <a:latin typeface="+mn-lt"/>
              </a:rPr>
              <a:t>acontecem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sem</a:t>
            </a:r>
            <a:r>
              <a:rPr lang="en-US" dirty="0">
                <a:latin typeface="+mn-lt"/>
              </a:rPr>
              <a:t> causa </a:t>
            </a:r>
            <a:r>
              <a:rPr lang="en-US" dirty="0" err="1">
                <a:latin typeface="+mn-lt"/>
              </a:rPr>
              <a:t>aparente</a:t>
            </a:r>
            <a:r>
              <a:rPr lang="en-US" dirty="0">
                <a:latin typeface="+mn-lt"/>
              </a:rPr>
              <a:t> e </a:t>
            </a:r>
            <a:r>
              <a:rPr lang="en-US" dirty="0" err="1">
                <a:latin typeface="+mn-lt"/>
              </a:rPr>
              <a:t>não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podem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ser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prevenidos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ou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resolvidos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pelos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cuidadores</a:t>
            </a:r>
            <a:r>
              <a:rPr lang="en-US" dirty="0">
                <a:latin typeface="+mn-lt"/>
              </a:rPr>
              <a:t>;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err="1">
                <a:latin typeface="+mn-lt"/>
              </a:rPr>
              <a:t>Ausência</a:t>
            </a:r>
            <a:r>
              <a:rPr lang="en-US" dirty="0">
                <a:latin typeface="+mn-lt"/>
              </a:rPr>
              <a:t> de </a:t>
            </a:r>
            <a:r>
              <a:rPr lang="en-US" dirty="0" err="1">
                <a:latin typeface="+mn-lt"/>
              </a:rPr>
              <a:t>evidência</a:t>
            </a:r>
            <a:r>
              <a:rPr lang="en-US" dirty="0">
                <a:latin typeface="+mn-lt"/>
              </a:rPr>
              <a:t> de </a:t>
            </a:r>
            <a:r>
              <a:rPr lang="en-US" dirty="0" err="1">
                <a:latin typeface="+mn-lt"/>
              </a:rPr>
              <a:t>insuficiência</a:t>
            </a:r>
            <a:r>
              <a:rPr lang="en-US" dirty="0">
                <a:latin typeface="+mn-lt"/>
              </a:rPr>
              <a:t> do </a:t>
            </a:r>
            <a:r>
              <a:rPr lang="en-US" dirty="0" err="1">
                <a:latin typeface="+mn-lt"/>
              </a:rPr>
              <a:t>crescimento</a:t>
            </a:r>
            <a:r>
              <a:rPr lang="en-US" dirty="0">
                <a:latin typeface="+mn-lt"/>
              </a:rPr>
              <a:t>, </a:t>
            </a:r>
            <a:r>
              <a:rPr lang="en-US" dirty="0" err="1">
                <a:latin typeface="+mn-lt"/>
              </a:rPr>
              <a:t>febre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ou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doença</a:t>
            </a:r>
            <a:r>
              <a:rPr lang="en-US" dirty="0">
                <a:latin typeface="+mn-lt"/>
              </a:rPr>
              <a:t>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n-lt"/>
              </a:rPr>
              <a:t>      “</a:t>
            </a:r>
            <a:r>
              <a:rPr lang="en-US" dirty="0" err="1">
                <a:latin typeface="+mn-lt"/>
              </a:rPr>
              <a:t>Inquietação</a:t>
            </a:r>
            <a:r>
              <a:rPr lang="en-US" dirty="0">
                <a:latin typeface="+mn-lt"/>
              </a:rPr>
              <a:t>” (</a:t>
            </a:r>
            <a:r>
              <a:rPr lang="en-US" i="1" dirty="0">
                <a:latin typeface="+mn-lt"/>
              </a:rPr>
              <a:t>fussing</a:t>
            </a:r>
            <a:r>
              <a:rPr lang="en-US" dirty="0">
                <a:latin typeface="+mn-lt"/>
              </a:rPr>
              <a:t>) </a:t>
            </a:r>
            <a:r>
              <a:rPr lang="en-US" dirty="0" err="1">
                <a:latin typeface="+mn-lt"/>
              </a:rPr>
              <a:t>refere</a:t>
            </a:r>
            <a:r>
              <a:rPr lang="en-US" dirty="0">
                <a:latin typeface="+mn-lt"/>
              </a:rPr>
              <a:t>-se a </a:t>
            </a:r>
            <a:r>
              <a:rPr lang="en-US" dirty="0" err="1">
                <a:latin typeface="+mn-lt"/>
              </a:rPr>
              <a:t>vocalizações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angustiadas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intermitentes</a:t>
            </a:r>
            <a:r>
              <a:rPr lang="en-US" dirty="0">
                <a:latin typeface="+mn-lt"/>
              </a:rPr>
              <a:t> que </a:t>
            </a:r>
            <a:r>
              <a:rPr lang="en-US" dirty="0" err="1">
                <a:latin typeface="+mn-lt"/>
              </a:rPr>
              <a:t>não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chegam</a:t>
            </a:r>
            <a:r>
              <a:rPr lang="en-US" dirty="0">
                <a:latin typeface="+mn-lt"/>
              </a:rPr>
              <a:t> a </a:t>
            </a:r>
            <a:r>
              <a:rPr lang="en-US" dirty="0" err="1">
                <a:latin typeface="+mn-lt"/>
              </a:rPr>
              <a:t>ser</a:t>
            </a:r>
            <a:r>
              <a:rPr lang="en-US" dirty="0">
                <a:latin typeface="+mn-lt"/>
              </a:rPr>
              <a:t> um choro </a:t>
            </a:r>
            <a:r>
              <a:rPr lang="en-US" dirty="0" err="1">
                <a:latin typeface="+mn-lt"/>
              </a:rPr>
              <a:t>propriamente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dito</a:t>
            </a:r>
            <a:r>
              <a:rPr lang="en-US" dirty="0">
                <a:latin typeface="+mn-lt"/>
              </a:rPr>
              <a:t>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n-lt"/>
              </a:rPr>
              <a:t>       </a:t>
            </a:r>
            <a:r>
              <a:rPr lang="en-US" dirty="0" err="1">
                <a:latin typeface="+mn-lt"/>
              </a:rPr>
              <a:t>Os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lactentes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frequentemente</a:t>
            </a:r>
            <a:r>
              <a:rPr lang="en-US" dirty="0">
                <a:latin typeface="+mn-lt"/>
              </a:rPr>
              <a:t> “</a:t>
            </a:r>
            <a:r>
              <a:rPr lang="en-US" dirty="0" err="1">
                <a:latin typeface="+mn-lt"/>
              </a:rPr>
              <a:t>flutuam</a:t>
            </a:r>
            <a:r>
              <a:rPr lang="en-US" dirty="0">
                <a:latin typeface="+mn-lt"/>
              </a:rPr>
              <a:t>” entre o choro e a </a:t>
            </a:r>
            <a:r>
              <a:rPr lang="en-US" dirty="0" err="1">
                <a:latin typeface="+mn-lt"/>
              </a:rPr>
              <a:t>inquietação</a:t>
            </a:r>
            <a:r>
              <a:rPr lang="en-US" dirty="0">
                <a:latin typeface="+mn-lt"/>
              </a:rPr>
              <a:t>, de </a:t>
            </a:r>
            <a:r>
              <a:rPr lang="en-US" dirty="0" err="1">
                <a:latin typeface="+mn-lt"/>
              </a:rPr>
              <a:t>modo</a:t>
            </a:r>
            <a:r>
              <a:rPr lang="en-US" dirty="0">
                <a:latin typeface="+mn-lt"/>
              </a:rPr>
              <a:t> que </a:t>
            </a:r>
            <a:r>
              <a:rPr lang="en-US" dirty="0" err="1">
                <a:latin typeface="+mn-lt"/>
              </a:rPr>
              <a:t>estes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dois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sintomas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são</a:t>
            </a:r>
            <a:r>
              <a:rPr lang="en-US" dirty="0">
                <a:latin typeface="+mn-lt"/>
              </a:rPr>
              <a:t> de </a:t>
            </a:r>
            <a:r>
              <a:rPr lang="en-US" dirty="0" err="1">
                <a:latin typeface="+mn-lt"/>
              </a:rPr>
              <a:t>difícil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distinção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na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prática</a:t>
            </a:r>
            <a:r>
              <a:rPr lang="en-US" dirty="0">
                <a:latin typeface="+mn-lt"/>
              </a:rPr>
              <a:t>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n-lt"/>
              </a:rPr>
              <a:t>Para </a:t>
            </a:r>
            <a:r>
              <a:rPr lang="en-US" dirty="0" err="1">
                <a:latin typeface="+mn-lt"/>
              </a:rPr>
              <a:t>razões</a:t>
            </a:r>
            <a:r>
              <a:rPr lang="en-US" dirty="0">
                <a:latin typeface="+mn-lt"/>
              </a:rPr>
              <a:t> de </a:t>
            </a:r>
            <a:r>
              <a:rPr lang="en-US" dirty="0" err="1">
                <a:latin typeface="+mn-lt"/>
              </a:rPr>
              <a:t>pesquisas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clínicas</a:t>
            </a:r>
            <a:r>
              <a:rPr lang="en-US" dirty="0">
                <a:latin typeface="+mn-lt"/>
              </a:rPr>
              <a:t>, um </a:t>
            </a:r>
            <a:r>
              <a:rPr lang="en-US" dirty="0" err="1">
                <a:latin typeface="+mn-lt"/>
              </a:rPr>
              <a:t>diagnóstico</a:t>
            </a:r>
            <a:r>
              <a:rPr lang="en-US" dirty="0">
                <a:latin typeface="+mn-lt"/>
              </a:rPr>
              <a:t> de </a:t>
            </a:r>
            <a:r>
              <a:rPr lang="en-US" dirty="0" err="1">
                <a:latin typeface="+mn-lt"/>
              </a:rPr>
              <a:t>cólica</a:t>
            </a:r>
            <a:r>
              <a:rPr lang="en-US" dirty="0">
                <a:latin typeface="+mn-lt"/>
              </a:rPr>
              <a:t> do </a:t>
            </a:r>
            <a:r>
              <a:rPr lang="en-US" dirty="0" err="1">
                <a:latin typeface="+mn-lt"/>
              </a:rPr>
              <a:t>lactente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deve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incluir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os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critérios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acima</a:t>
            </a:r>
            <a:r>
              <a:rPr lang="en-US" dirty="0">
                <a:latin typeface="+mn-lt"/>
              </a:rPr>
              <a:t> e </a:t>
            </a:r>
            <a:r>
              <a:rPr lang="en-US" dirty="0" err="1">
                <a:latin typeface="+mn-lt"/>
              </a:rPr>
              <a:t>também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os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dois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abaixo</a:t>
            </a:r>
            <a:r>
              <a:rPr lang="en-US" dirty="0">
                <a:latin typeface="+mn-lt"/>
              </a:rPr>
              <a:t>: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dirty="0" err="1">
                <a:latin typeface="+mn-lt"/>
              </a:rPr>
              <a:t>Cuidadores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relatando</a:t>
            </a:r>
            <a:r>
              <a:rPr lang="en-US" dirty="0">
                <a:latin typeface="+mn-lt"/>
              </a:rPr>
              <a:t> que o </a:t>
            </a:r>
            <a:r>
              <a:rPr lang="en-US" dirty="0" err="1">
                <a:latin typeface="+mn-lt"/>
              </a:rPr>
              <a:t>lactente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chorou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ou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ficou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irritado</a:t>
            </a:r>
            <a:r>
              <a:rPr lang="en-US" dirty="0">
                <a:latin typeface="+mn-lt"/>
              </a:rPr>
              <a:t> por 3h </a:t>
            </a:r>
            <a:r>
              <a:rPr lang="en-US" dirty="0" err="1">
                <a:latin typeface="+mn-lt"/>
              </a:rPr>
              <a:t>ou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mais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ao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dia</a:t>
            </a:r>
            <a:r>
              <a:rPr lang="en-US" dirty="0">
                <a:latin typeface="+mn-lt"/>
              </a:rPr>
              <a:t>, </a:t>
            </a:r>
            <a:r>
              <a:rPr lang="en-US" dirty="0" err="1">
                <a:latin typeface="+mn-lt"/>
              </a:rPr>
              <a:t>durante</a:t>
            </a:r>
            <a:r>
              <a:rPr lang="en-US" dirty="0">
                <a:latin typeface="+mn-lt"/>
              </a:rPr>
              <a:t> 3 </a:t>
            </a:r>
            <a:r>
              <a:rPr lang="en-US" dirty="0" err="1">
                <a:latin typeface="+mn-lt"/>
              </a:rPr>
              <a:t>ou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mais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dias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durante</a:t>
            </a:r>
            <a:r>
              <a:rPr lang="en-US" dirty="0">
                <a:latin typeface="+mn-lt"/>
              </a:rPr>
              <a:t> a </a:t>
            </a:r>
            <a:r>
              <a:rPr lang="en-US" dirty="0" err="1">
                <a:latin typeface="+mn-lt"/>
              </a:rPr>
              <a:t>semana</a:t>
            </a:r>
            <a:r>
              <a:rPr lang="en-US" dirty="0">
                <a:latin typeface="+mn-lt"/>
              </a:rPr>
              <a:t> em </a:t>
            </a:r>
            <a:r>
              <a:rPr lang="en-US" dirty="0" err="1">
                <a:latin typeface="+mn-lt"/>
              </a:rPr>
              <a:t>telefonema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ou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entrevista</a:t>
            </a:r>
            <a:r>
              <a:rPr lang="en-US" dirty="0">
                <a:latin typeface="+mn-lt"/>
              </a:rPr>
              <a:t> face a face com o </a:t>
            </a:r>
            <a:r>
              <a:rPr lang="en-US" dirty="0" err="1">
                <a:latin typeface="+mn-lt"/>
              </a:rPr>
              <a:t>clínico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ou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pesquisador</a:t>
            </a:r>
            <a:r>
              <a:rPr lang="en-US" dirty="0">
                <a:latin typeface="+mn-lt"/>
              </a:rPr>
              <a:t>;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pt-BR" dirty="0">
                <a:latin typeface="+mn-lt"/>
              </a:rPr>
              <a:t>O total de choro/irritabilidade nas 24 horas, no grupo selecionado de lactentes é confirmado como sendo de 3 horas ou mais quando medido por meio de diário comportamental prospectivo de 24 horas.</a:t>
            </a:r>
            <a:endParaRPr lang="en-US" dirty="0">
              <a:latin typeface="+mn-lt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Cólicas do lactente </a:t>
            </a:r>
            <a:br>
              <a:rPr lang="pt-BR" altLang="pt-BR" smtClean="0"/>
            </a:br>
            <a:endParaRPr lang="pt-BR" altLang="pt-BR" smtClean="0"/>
          </a:p>
        </p:txBody>
      </p:sp>
      <p:pic>
        <p:nvPicPr>
          <p:cNvPr id="34819" name="Picture 6" descr="Resultado de imagem para cólicas do lactent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770938" y="134938"/>
            <a:ext cx="2968625" cy="1555750"/>
          </a:xfrm>
          <a:noFill/>
        </p:spPr>
      </p:pic>
      <p:sp>
        <p:nvSpPr>
          <p:cNvPr id="34820" name="CaixaDeTexto 4"/>
          <p:cNvSpPr txBox="1">
            <a:spLocks noChangeArrowheads="1"/>
          </p:cNvSpPr>
          <p:nvPr/>
        </p:nvSpPr>
        <p:spPr bwMode="auto">
          <a:xfrm>
            <a:off x="838200" y="1690688"/>
            <a:ext cx="105156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400"/>
              <a:t>Compreender as cólicas requer uma </a:t>
            </a:r>
            <a:r>
              <a:rPr lang="pt-BR" altLang="pt-BR" sz="2400"/>
              <a:t>avaliação do desenvolvimento da criança, da relação lactente-cuidador, da família como um todo e do meio social em que vivem.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400"/>
              <a:t>Tem sido descrita como síndrome comportamental em lactentes de 1 a 4 meses, que envolve longos períodos de choro e irritabilidade difícil de consolar.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400"/>
              <a:t>As crises de choro acontecem  sem causa aparente, e sua natureza inexplicável é uma das principais preocupações dos cuidadores.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400"/>
              <a:t>O choro prolongado tem mais probabilidade de ocorrer à tarde e à noite e tende a se resolver aos 3-4 meses de vida ou, no caso dos prematuros, 3 – 4 meses após o termo.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400"/>
              <a:t>Em média, os picos ocoorrem entre 4 e 6 semanas e tendem a diminuir por volta de 12 semanas.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Cólicas do lactente </a:t>
            </a:r>
            <a:br>
              <a:rPr lang="pt-BR" altLang="pt-BR" smtClean="0"/>
            </a:br>
            <a:endParaRPr lang="pt-BR" altLang="pt-BR" smtClean="0"/>
          </a:p>
        </p:txBody>
      </p:sp>
      <p:pic>
        <p:nvPicPr>
          <p:cNvPr id="35843" name="Picture 6" descr="Resultado de imagem para cólicas do lactent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770938" y="134938"/>
            <a:ext cx="2968625" cy="1555750"/>
          </a:xfrm>
          <a:noFill/>
        </p:spPr>
      </p:pic>
      <p:sp>
        <p:nvSpPr>
          <p:cNvPr id="35844" name="CaixaDeTexto 4"/>
          <p:cNvSpPr txBox="1">
            <a:spLocks noChangeArrowheads="1"/>
          </p:cNvSpPr>
          <p:nvPr/>
        </p:nvSpPr>
        <p:spPr bwMode="auto">
          <a:xfrm>
            <a:off x="838200" y="2368550"/>
            <a:ext cx="10515600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400"/>
              <a:t>A maioria dos casos de cólica provavelmente representa o limite superior da curva de choro normal dos lactentes saudáveis e não há provas de que a dor seja causada por dor no abdome ou em qualquer outra parte do corpo do bebê. Mesmo assim, os cuidadores frequentemente assumem que a causa da dor seja abdominal, de origem gastrointestinal e muitos bebês com cólicas são referidos ao gastropediatra. A familiaridade com as cólicas do lactente é, portanto, essencial para ajudar as famílias e evitar desventuras diagnósticas e terapêuticas.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Cólicas do lactente</a:t>
            </a:r>
            <a:br>
              <a:rPr lang="pt-BR" dirty="0" smtClean="0"/>
            </a:br>
            <a:r>
              <a:rPr lang="pt-BR" dirty="0" smtClean="0"/>
              <a:t>Roma III x Roma IV </a:t>
            </a:r>
            <a:br>
              <a:rPr lang="pt-BR" dirty="0" smtClean="0"/>
            </a:br>
            <a:endParaRPr lang="pt-BR" dirty="0"/>
          </a:p>
        </p:txBody>
      </p:sp>
      <p:pic>
        <p:nvPicPr>
          <p:cNvPr id="36867" name="Picture 6" descr="Resultado de imagem para cólicas do lactent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834438" y="365125"/>
            <a:ext cx="2519362" cy="1320800"/>
          </a:xfrm>
          <a:noFill/>
        </p:spPr>
      </p:pic>
      <p:sp>
        <p:nvSpPr>
          <p:cNvPr id="5" name="CaixaDeTexto 4"/>
          <p:cNvSpPr txBox="1"/>
          <p:nvPr/>
        </p:nvSpPr>
        <p:spPr>
          <a:xfrm>
            <a:off x="838200" y="1690688"/>
            <a:ext cx="10515600" cy="4524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n-lt"/>
              </a:rPr>
              <a:t>O Roma III </a:t>
            </a:r>
            <a:r>
              <a:rPr lang="en-US" dirty="0" err="1">
                <a:latin typeface="+mn-lt"/>
              </a:rPr>
              <a:t>incluiu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uma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versão</a:t>
            </a:r>
            <a:r>
              <a:rPr lang="en-US" dirty="0">
                <a:latin typeface="+mn-lt"/>
              </a:rPr>
              <a:t> da “</a:t>
            </a:r>
            <a:r>
              <a:rPr lang="en-US" dirty="0" err="1">
                <a:latin typeface="+mn-lt"/>
              </a:rPr>
              <a:t>regra</a:t>
            </a:r>
            <a:r>
              <a:rPr lang="en-US" dirty="0">
                <a:latin typeface="+mn-lt"/>
              </a:rPr>
              <a:t> dos </a:t>
            </a:r>
            <a:r>
              <a:rPr lang="en-US" dirty="0" err="1">
                <a:latin typeface="+mn-lt"/>
              </a:rPr>
              <a:t>três</a:t>
            </a:r>
            <a:r>
              <a:rPr lang="en-US" dirty="0">
                <a:latin typeface="+mn-lt"/>
              </a:rPr>
              <a:t>” de Wessel, que </a:t>
            </a:r>
            <a:r>
              <a:rPr lang="en-US" dirty="0" err="1">
                <a:latin typeface="+mn-lt"/>
              </a:rPr>
              <a:t>estipula</a:t>
            </a:r>
            <a:r>
              <a:rPr lang="en-US" dirty="0">
                <a:latin typeface="+mn-lt"/>
              </a:rPr>
              <a:t> que o choro de </a:t>
            </a:r>
            <a:r>
              <a:rPr lang="en-US" dirty="0" err="1">
                <a:latin typeface="+mn-lt"/>
              </a:rPr>
              <a:t>cólica</a:t>
            </a:r>
            <a:r>
              <a:rPr lang="en-US" dirty="0">
                <a:latin typeface="+mn-lt"/>
              </a:rPr>
              <a:t> tem de </a:t>
            </a:r>
            <a:r>
              <a:rPr lang="en-US" dirty="0" err="1">
                <a:latin typeface="+mn-lt"/>
              </a:rPr>
              <a:t>iniciar</a:t>
            </a:r>
            <a:r>
              <a:rPr lang="en-US" dirty="0">
                <a:latin typeface="+mn-lt"/>
              </a:rPr>
              <a:t> e </a:t>
            </a:r>
            <a:r>
              <a:rPr lang="en-US" dirty="0" err="1">
                <a:latin typeface="+mn-lt"/>
              </a:rPr>
              <a:t>cessar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repentinamente</a:t>
            </a:r>
            <a:r>
              <a:rPr lang="en-US" dirty="0">
                <a:latin typeface="+mn-lt"/>
              </a:rPr>
              <a:t> e </a:t>
            </a:r>
            <a:r>
              <a:rPr lang="en-US" dirty="0" err="1">
                <a:latin typeface="+mn-lt"/>
              </a:rPr>
              <a:t>ocorrer</a:t>
            </a:r>
            <a:r>
              <a:rPr lang="en-US" dirty="0">
                <a:latin typeface="+mn-lt"/>
              </a:rPr>
              <a:t> por 3 </a:t>
            </a:r>
            <a:r>
              <a:rPr lang="en-US" dirty="0" err="1">
                <a:latin typeface="+mn-lt"/>
              </a:rPr>
              <a:t>ou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mais</a:t>
            </a:r>
            <a:r>
              <a:rPr lang="en-US" dirty="0">
                <a:latin typeface="+mn-lt"/>
              </a:rPr>
              <a:t> horas/</a:t>
            </a:r>
            <a:r>
              <a:rPr lang="en-US" dirty="0" err="1">
                <a:latin typeface="+mn-lt"/>
              </a:rPr>
              <a:t>dia</a:t>
            </a:r>
            <a:r>
              <a:rPr lang="en-US" dirty="0">
                <a:latin typeface="+mn-lt"/>
              </a:rPr>
              <a:t>, por </a:t>
            </a:r>
            <a:r>
              <a:rPr lang="en-US" dirty="0" err="1">
                <a:latin typeface="+mn-lt"/>
              </a:rPr>
              <a:t>pelo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menos</a:t>
            </a:r>
            <a:r>
              <a:rPr lang="en-US" dirty="0">
                <a:latin typeface="+mn-lt"/>
              </a:rPr>
              <a:t> 3 </a:t>
            </a:r>
            <a:r>
              <a:rPr lang="en-US" dirty="0" err="1">
                <a:latin typeface="+mn-lt"/>
              </a:rPr>
              <a:t>dias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na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semana</a:t>
            </a:r>
            <a:r>
              <a:rPr lang="en-US" dirty="0">
                <a:latin typeface="+mn-lt"/>
              </a:rPr>
              <a:t>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>
                <a:latin typeface="+mn-lt"/>
              </a:rPr>
              <a:t>Pesquisa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recente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encontrou</a:t>
            </a:r>
            <a:r>
              <a:rPr lang="en-US" dirty="0">
                <a:latin typeface="+mn-lt"/>
              </a:rPr>
              <a:t> que </a:t>
            </a:r>
            <a:r>
              <a:rPr lang="en-US" dirty="0" err="1">
                <a:latin typeface="+mn-lt"/>
              </a:rPr>
              <a:t>estes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critérios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falharam</a:t>
            </a:r>
            <a:r>
              <a:rPr lang="en-US" dirty="0">
                <a:latin typeface="+mn-lt"/>
              </a:rPr>
              <a:t> em </a:t>
            </a:r>
            <a:r>
              <a:rPr lang="en-US" dirty="0" err="1">
                <a:latin typeface="+mn-lt"/>
              </a:rPr>
              <a:t>atingir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os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requerimentos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necessários</a:t>
            </a:r>
            <a:r>
              <a:rPr lang="en-US" dirty="0">
                <a:latin typeface="+mn-lt"/>
              </a:rPr>
              <a:t> para um </a:t>
            </a:r>
            <a:r>
              <a:rPr lang="en-US" dirty="0" err="1">
                <a:latin typeface="+mn-lt"/>
              </a:rPr>
              <a:t>diagnóstico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clínico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efetivo</a:t>
            </a:r>
            <a:r>
              <a:rPr lang="en-US" dirty="0">
                <a:latin typeface="+mn-lt"/>
              </a:rPr>
              <a:t>, </a:t>
            </a:r>
            <a:r>
              <a:rPr lang="en-US" dirty="0" err="1">
                <a:latin typeface="+mn-lt"/>
              </a:rPr>
              <a:t>porque</a:t>
            </a:r>
            <a:r>
              <a:rPr lang="en-US" dirty="0">
                <a:latin typeface="+mn-lt"/>
              </a:rPr>
              <a:t>: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dirty="0">
                <a:latin typeface="+mn-lt"/>
              </a:rPr>
              <a:t>São </a:t>
            </a:r>
            <a:r>
              <a:rPr lang="en-US" dirty="0" err="1">
                <a:latin typeface="+mn-lt"/>
              </a:rPr>
              <a:t>arbitrários</a:t>
            </a:r>
            <a:r>
              <a:rPr lang="en-US" dirty="0">
                <a:latin typeface="+mn-lt"/>
              </a:rPr>
              <a:t>; </a:t>
            </a:r>
            <a:r>
              <a:rPr lang="en-US" dirty="0" err="1">
                <a:latin typeface="+mn-lt"/>
              </a:rPr>
              <a:t>não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há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evidências</a:t>
            </a:r>
            <a:r>
              <a:rPr lang="en-US" dirty="0">
                <a:latin typeface="+mn-lt"/>
              </a:rPr>
              <a:t> de que </a:t>
            </a:r>
            <a:r>
              <a:rPr lang="en-US" dirty="0" err="1">
                <a:latin typeface="+mn-lt"/>
              </a:rPr>
              <a:t>lactentes</a:t>
            </a:r>
            <a:r>
              <a:rPr lang="en-US" dirty="0">
                <a:latin typeface="+mn-lt"/>
              </a:rPr>
              <a:t> que </a:t>
            </a:r>
            <a:r>
              <a:rPr lang="en-US" dirty="0" err="1">
                <a:latin typeface="+mn-lt"/>
              </a:rPr>
              <a:t>choram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mais</a:t>
            </a:r>
            <a:r>
              <a:rPr lang="en-US" dirty="0">
                <a:latin typeface="+mn-lt"/>
              </a:rPr>
              <a:t> de 3 horas </a:t>
            </a:r>
            <a:r>
              <a:rPr lang="en-US" dirty="0" err="1">
                <a:latin typeface="+mn-lt"/>
              </a:rPr>
              <a:t>ao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dia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sejam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diferentes</a:t>
            </a:r>
            <a:r>
              <a:rPr lang="en-US" dirty="0">
                <a:latin typeface="+mn-lt"/>
              </a:rPr>
              <a:t> dos que </a:t>
            </a:r>
            <a:r>
              <a:rPr lang="en-US" dirty="0" err="1">
                <a:latin typeface="+mn-lt"/>
              </a:rPr>
              <a:t>choram</a:t>
            </a:r>
            <a:r>
              <a:rPr lang="en-US" dirty="0">
                <a:latin typeface="+mn-lt"/>
              </a:rPr>
              <a:t> 2h e 50 min.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dirty="0">
                <a:latin typeface="+mn-lt"/>
              </a:rPr>
              <a:t>São </a:t>
            </a:r>
            <a:r>
              <a:rPr lang="en-US" dirty="0" err="1">
                <a:latin typeface="+mn-lt"/>
              </a:rPr>
              <a:t>dependentes</a:t>
            </a:r>
            <a:r>
              <a:rPr lang="en-US" dirty="0">
                <a:latin typeface="+mn-lt"/>
              </a:rPr>
              <a:t> da </a:t>
            </a:r>
            <a:r>
              <a:rPr lang="en-US" dirty="0" err="1">
                <a:latin typeface="+mn-lt"/>
              </a:rPr>
              <a:t>cultura</a:t>
            </a:r>
            <a:r>
              <a:rPr lang="en-US" dirty="0">
                <a:latin typeface="+mn-lt"/>
              </a:rPr>
              <a:t>. </a:t>
            </a:r>
            <a:r>
              <a:rPr lang="en-US" dirty="0" err="1">
                <a:latin typeface="+mn-lt"/>
              </a:rPr>
              <a:t>Lactentes</a:t>
            </a:r>
            <a:r>
              <a:rPr lang="en-US" dirty="0">
                <a:latin typeface="+mn-lt"/>
              </a:rPr>
              <a:t> em </a:t>
            </a:r>
            <a:r>
              <a:rPr lang="en-US" dirty="0" err="1">
                <a:latin typeface="+mn-lt"/>
              </a:rPr>
              <a:t>certas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culturas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choram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mais</a:t>
            </a:r>
            <a:r>
              <a:rPr lang="en-US" dirty="0">
                <a:latin typeface="+mn-lt"/>
              </a:rPr>
              <a:t> do que em </a:t>
            </a:r>
            <a:r>
              <a:rPr lang="en-US" dirty="0" err="1">
                <a:latin typeface="+mn-lt"/>
              </a:rPr>
              <a:t>outras</a:t>
            </a:r>
            <a:r>
              <a:rPr lang="en-US" dirty="0">
                <a:latin typeface="+mn-lt"/>
              </a:rPr>
              <a:t>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dirty="0">
                <a:latin typeface="+mn-lt"/>
              </a:rPr>
              <a:t>São </a:t>
            </a:r>
            <a:r>
              <a:rPr lang="en-US" dirty="0" err="1">
                <a:latin typeface="+mn-lt"/>
              </a:rPr>
              <a:t>pouco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práticas</a:t>
            </a:r>
            <a:r>
              <a:rPr lang="en-US" dirty="0">
                <a:latin typeface="+mn-lt"/>
              </a:rPr>
              <a:t>. </a:t>
            </a:r>
            <a:r>
              <a:rPr lang="en-US" dirty="0" err="1">
                <a:latin typeface="+mn-lt"/>
              </a:rPr>
              <a:t>Os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cuidadores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são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frequentemente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relutantes</a:t>
            </a:r>
            <a:r>
              <a:rPr lang="en-US" dirty="0">
                <a:latin typeface="+mn-lt"/>
              </a:rPr>
              <a:t> em </a:t>
            </a:r>
            <a:r>
              <a:rPr lang="en-US" dirty="0" err="1">
                <a:latin typeface="+mn-lt"/>
              </a:rPr>
              <a:t>fazer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diários</a:t>
            </a:r>
            <a:r>
              <a:rPr lang="en-US" dirty="0">
                <a:latin typeface="+mn-lt"/>
              </a:rPr>
              <a:t> por 1 </a:t>
            </a:r>
            <a:r>
              <a:rPr lang="en-US" dirty="0" err="1">
                <a:latin typeface="+mn-lt"/>
              </a:rPr>
              <a:t>semana</a:t>
            </a:r>
            <a:r>
              <a:rPr lang="en-US" dirty="0">
                <a:latin typeface="+mn-lt"/>
              </a:rPr>
              <a:t>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dirty="0">
                <a:latin typeface="+mn-lt"/>
              </a:rPr>
              <a:t>A </a:t>
            </a:r>
            <a:r>
              <a:rPr lang="en-US" dirty="0" err="1">
                <a:latin typeface="+mn-lt"/>
              </a:rPr>
              <a:t>regra</a:t>
            </a:r>
            <a:r>
              <a:rPr lang="en-US" dirty="0">
                <a:latin typeface="+mn-lt"/>
              </a:rPr>
              <a:t> dos </a:t>
            </a:r>
            <a:r>
              <a:rPr lang="en-US" dirty="0" err="1">
                <a:latin typeface="+mn-lt"/>
              </a:rPr>
              <a:t>três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foca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na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quantidade</a:t>
            </a:r>
            <a:r>
              <a:rPr lang="en-US" dirty="0">
                <a:latin typeface="+mn-lt"/>
              </a:rPr>
              <a:t> de choro, mas a </a:t>
            </a:r>
            <a:r>
              <a:rPr lang="en-US" dirty="0" err="1">
                <a:latin typeface="+mn-lt"/>
              </a:rPr>
              <a:t>quantidade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incomoda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menos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os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cuidadores</a:t>
            </a:r>
            <a:r>
              <a:rPr lang="en-US" dirty="0">
                <a:latin typeface="+mn-lt"/>
              </a:rPr>
              <a:t>  do que </a:t>
            </a:r>
            <a:r>
              <a:rPr lang="en-US" dirty="0" err="1">
                <a:latin typeface="+mn-lt"/>
              </a:rPr>
              <a:t>quando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ele</a:t>
            </a:r>
            <a:r>
              <a:rPr lang="en-US" dirty="0">
                <a:latin typeface="+mn-lt"/>
              </a:rPr>
              <a:t> é </a:t>
            </a:r>
            <a:r>
              <a:rPr lang="en-US" dirty="0" err="1">
                <a:latin typeface="+mn-lt"/>
              </a:rPr>
              <a:t>prolongado</a:t>
            </a:r>
            <a:r>
              <a:rPr lang="en-US" dirty="0">
                <a:latin typeface="+mn-lt"/>
              </a:rPr>
              <a:t>, </a:t>
            </a:r>
            <a:r>
              <a:rPr lang="en-US" dirty="0" err="1">
                <a:latin typeface="+mn-lt"/>
              </a:rPr>
              <a:t>difícil</a:t>
            </a:r>
            <a:r>
              <a:rPr lang="en-US" dirty="0">
                <a:latin typeface="+mn-lt"/>
              </a:rPr>
              <a:t> de </a:t>
            </a:r>
            <a:r>
              <a:rPr lang="en-US" dirty="0" err="1">
                <a:latin typeface="+mn-lt"/>
              </a:rPr>
              <a:t>consolar</a:t>
            </a:r>
            <a:r>
              <a:rPr lang="en-US" dirty="0">
                <a:latin typeface="+mn-lt"/>
              </a:rPr>
              <a:t> e de </a:t>
            </a:r>
            <a:r>
              <a:rPr lang="en-US" dirty="0" err="1">
                <a:latin typeface="+mn-lt"/>
              </a:rPr>
              <a:t>natureza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inexplicada</a:t>
            </a:r>
            <a:r>
              <a:rPr lang="en-US" dirty="0">
                <a:latin typeface="+mn-lt"/>
              </a:rPr>
              <a:t>. A </a:t>
            </a:r>
            <a:r>
              <a:rPr lang="en-US" dirty="0" err="1">
                <a:latin typeface="+mn-lt"/>
              </a:rPr>
              <a:t>duração</a:t>
            </a:r>
            <a:r>
              <a:rPr lang="en-US" dirty="0">
                <a:latin typeface="+mn-lt"/>
              </a:rPr>
              <a:t> das crises de choro </a:t>
            </a:r>
            <a:r>
              <a:rPr lang="en-US" dirty="0" err="1">
                <a:latin typeface="+mn-lt"/>
              </a:rPr>
              <a:t>não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consoláveis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foi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mais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fortemente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associada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aos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relatos</a:t>
            </a:r>
            <a:r>
              <a:rPr lang="en-US" dirty="0">
                <a:latin typeface="+mn-lt"/>
              </a:rPr>
              <a:t> dos </a:t>
            </a:r>
            <a:r>
              <a:rPr lang="en-US" dirty="0" err="1">
                <a:latin typeface="+mn-lt"/>
              </a:rPr>
              <a:t>cuidadores</a:t>
            </a:r>
            <a:r>
              <a:rPr lang="en-US" dirty="0">
                <a:latin typeface="+mn-lt"/>
              </a:rPr>
              <a:t> de </a:t>
            </a:r>
            <a:r>
              <a:rPr lang="en-US" dirty="0" err="1">
                <a:latin typeface="+mn-lt"/>
              </a:rPr>
              <a:t>frustração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diária</a:t>
            </a:r>
            <a:r>
              <a:rPr lang="en-US" dirty="0">
                <a:latin typeface="+mn-lt"/>
              </a:rPr>
              <a:t>, do que a </a:t>
            </a:r>
            <a:r>
              <a:rPr lang="en-US" dirty="0" err="1">
                <a:latin typeface="+mn-lt"/>
              </a:rPr>
              <a:t>quantidade</a:t>
            </a:r>
            <a:r>
              <a:rPr lang="en-US" dirty="0">
                <a:latin typeface="+mn-lt"/>
              </a:rPr>
              <a:t> de tempo de choro. 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dirty="0" err="1">
                <a:latin typeface="+mn-lt"/>
              </a:rPr>
              <a:t>Poucos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estudos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avaliaram</a:t>
            </a:r>
            <a:r>
              <a:rPr lang="en-US" dirty="0">
                <a:latin typeface="+mn-lt"/>
              </a:rPr>
              <a:t> se as crises de choro por </a:t>
            </a:r>
            <a:r>
              <a:rPr lang="en-US" dirty="0" err="1">
                <a:latin typeface="+mn-lt"/>
              </a:rPr>
              <a:t>cólica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apareciam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subitamente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ou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pareciam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anormais</a:t>
            </a:r>
            <a:r>
              <a:rPr lang="en-US" dirty="0">
                <a:latin typeface="+mn-lt"/>
              </a:rPr>
              <a:t>, mas as </a:t>
            </a:r>
            <a:r>
              <a:rPr lang="en-US" dirty="0" err="1">
                <a:latin typeface="+mn-lt"/>
              </a:rPr>
              <a:t>evidências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atuais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não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apóiam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isto</a:t>
            </a:r>
            <a:r>
              <a:rPr lang="en-US" dirty="0">
                <a:latin typeface="+mn-lt"/>
              </a:rPr>
              <a:t>. </a:t>
            </a:r>
            <a:r>
              <a:rPr lang="en-US" dirty="0" err="1">
                <a:latin typeface="+mn-lt"/>
              </a:rPr>
              <a:t>Ultimamente</a:t>
            </a:r>
            <a:r>
              <a:rPr lang="en-US" dirty="0">
                <a:latin typeface="+mn-lt"/>
              </a:rPr>
              <a:t>, </a:t>
            </a:r>
            <a:r>
              <a:rPr lang="en-US" dirty="0" err="1">
                <a:latin typeface="+mn-lt"/>
              </a:rPr>
              <a:t>critérios</a:t>
            </a:r>
            <a:r>
              <a:rPr lang="en-US" dirty="0">
                <a:latin typeface="+mn-lt"/>
              </a:rPr>
              <a:t> e </a:t>
            </a:r>
            <a:r>
              <a:rPr lang="en-US" dirty="0" err="1">
                <a:latin typeface="+mn-lt"/>
              </a:rPr>
              <a:t>métodos</a:t>
            </a:r>
            <a:r>
              <a:rPr lang="en-US" dirty="0">
                <a:latin typeface="+mn-lt"/>
              </a:rPr>
              <a:t> que </a:t>
            </a:r>
            <a:r>
              <a:rPr lang="en-US" dirty="0" err="1">
                <a:latin typeface="+mn-lt"/>
              </a:rPr>
              <a:t>permitam</a:t>
            </a:r>
            <a:r>
              <a:rPr lang="en-US" dirty="0">
                <a:latin typeface="+mn-lt"/>
              </a:rPr>
              <a:t> que </a:t>
            </a:r>
            <a:r>
              <a:rPr lang="en-US" dirty="0" err="1">
                <a:latin typeface="+mn-lt"/>
              </a:rPr>
              <a:t>os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comportamentos</a:t>
            </a:r>
            <a:r>
              <a:rPr lang="en-US" dirty="0">
                <a:latin typeface="+mn-lt"/>
              </a:rPr>
              <a:t> do </a:t>
            </a:r>
            <a:r>
              <a:rPr lang="en-US" dirty="0" err="1">
                <a:latin typeface="+mn-lt"/>
              </a:rPr>
              <a:t>lactente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associados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às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cólicas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sejam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medidos</a:t>
            </a:r>
            <a:r>
              <a:rPr lang="en-US" dirty="0">
                <a:latin typeface="+mn-lt"/>
              </a:rPr>
              <a:t> de </a:t>
            </a:r>
            <a:r>
              <a:rPr lang="en-US" dirty="0" err="1">
                <a:latin typeface="+mn-lt"/>
              </a:rPr>
              <a:t>modo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objetivo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são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altamente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desejáveis</a:t>
            </a:r>
            <a:r>
              <a:rPr lang="en-US" dirty="0">
                <a:latin typeface="+mn-lt"/>
              </a:rPr>
              <a:t>. 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Cólicas do lactente</a:t>
            </a:r>
            <a:br>
              <a:rPr lang="pt-BR" altLang="pt-BR" smtClean="0"/>
            </a:br>
            <a:endParaRPr lang="pt-BR" altLang="pt-BR" smtClean="0"/>
          </a:p>
        </p:txBody>
      </p:sp>
      <p:pic>
        <p:nvPicPr>
          <p:cNvPr id="37891" name="Picture 6" descr="Resultado de imagem para cólicas do lactent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70975" y="365125"/>
            <a:ext cx="2282825" cy="1196975"/>
          </a:xfrm>
          <a:noFill/>
        </p:spPr>
      </p:pic>
      <p:sp>
        <p:nvSpPr>
          <p:cNvPr id="37892" name="CaixaDeTexto 4"/>
          <p:cNvSpPr txBox="1">
            <a:spLocks noChangeArrowheads="1"/>
          </p:cNvSpPr>
          <p:nvPr/>
        </p:nvSpPr>
        <p:spPr bwMode="auto">
          <a:xfrm>
            <a:off x="838200" y="1690688"/>
            <a:ext cx="10515600" cy="409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000"/>
              <a:t>Cerca de 20 % dos lactentes, segundo relato dos cuidadores, têm períodos prolongados de choro conhecidos como cólicas. No entanto, a prevalência das cólicas é influenciada pelas percepções dos cuidadores acerca da intensidade e duração das crises de choro, pelo método através do qual os dados de choro são coletados, pelo bem estar dos cuidadores e pelas práticas de cuidado, que são influenciadas pela cultura.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000"/>
              <a:t>Em um estudo de todos os lactentes afebris que foram a um hospital pediátrico durante um ano por choro, irritabilidade, cólica, gritos ou inquietação, somente 12  de 237 (5,1%) tiveram etiologia de doença orgânica como causa.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000"/>
              <a:t>A maioria destas crianças com doença orgânica não estavam bem ao exame físico, e testes para infecção urinária eram recomendados.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000"/>
              <a:t>Comportamentos associados às cólicas (como choro prolongado, choro inconsolável, expressões faciais sugerindo dor, distensão abdominal, aumento de gás, rubor facial e pernas sobre o abdome) não são pistas diagnósticas sugestivas de dor ou doença orgânica.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Cólicas do lactente</a:t>
            </a:r>
            <a:br>
              <a:rPr lang="pt-BR" altLang="pt-BR" smtClean="0"/>
            </a:br>
            <a:endParaRPr lang="pt-BR" altLang="pt-BR" smtClean="0"/>
          </a:p>
        </p:txBody>
      </p:sp>
      <p:pic>
        <p:nvPicPr>
          <p:cNvPr id="38915" name="Picture 6" descr="Resultado de imagem para cólicas do lactent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53525" y="296863"/>
            <a:ext cx="2200275" cy="1152525"/>
          </a:xfrm>
          <a:noFill/>
        </p:spPr>
      </p:pic>
      <p:sp>
        <p:nvSpPr>
          <p:cNvPr id="38916" name="CaixaDeTexto 4"/>
          <p:cNvSpPr txBox="1">
            <a:spLocks noChangeArrowheads="1"/>
          </p:cNvSpPr>
          <p:nvPr/>
        </p:nvSpPr>
        <p:spPr bwMode="auto">
          <a:xfrm>
            <a:off x="838200" y="1690688"/>
            <a:ext cx="10515600" cy="483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200"/>
              <a:t>Tentativas terapêuticas por tempos limitados têm sido recomendadas a fim de confirmar possíveis etiologias do choro prolongado: eliminação de leite de vaca da dieta da mãe lactante ou a troca da fórmula do lactente pela de proteína hidrolisada.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200"/>
              <a:t>A eliminação do leite de vaca da dieta materna permanence controversa porque não há dados sobre o quão frequentemente ela é implementada de modo bem sucedido.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200"/>
              <a:t>Apesar do uso disseminado de tratamentos para DRGE na tentativa reduzir o choro dos bebês, não há evidências de que a DRGE faça os lactentes chorarem e há evidências de que o tratamento para refluxo são inefetivos em reduzir o choro.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200"/>
              <a:t>A resposta do lactente saciado a manobras de consolo não analgésicas e não nutritivas como balanços rítmicos e tapinhas 1 a 3 vezes por segundo em um abiente calmo e desprovido de estímulos pode aquietar o bebê, embora ele possa voltar</a:t>
            </a:r>
            <a:r>
              <a:rPr lang="pt-BR" altLang="pt-BR" sz="2200"/>
              <a:t> a chorar assim que é colocado para deitar.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altLang="pt-BR" sz="2200"/>
              <a:t>A demonstração de como uma manobra deste tipo acalma a criança apóia o diagnóstico de cólica, além de </a:t>
            </a:r>
            <a:r>
              <a:rPr lang="en-US" altLang="pt-BR" sz="2200"/>
              <a:t> proporcionar tranquilidade ao cuidador.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7743825" cy="1138238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Cólicas do lactente</a:t>
            </a:r>
            <a:br>
              <a:rPr lang="pt-BR" dirty="0" smtClean="0"/>
            </a:br>
            <a:r>
              <a:rPr lang="pt-BR" dirty="0" smtClean="0"/>
              <a:t>Tratamento</a:t>
            </a:r>
            <a:br>
              <a:rPr lang="pt-BR" dirty="0" smtClean="0"/>
            </a:br>
            <a:endParaRPr lang="pt-BR" dirty="0"/>
          </a:p>
        </p:txBody>
      </p:sp>
      <p:pic>
        <p:nvPicPr>
          <p:cNvPr id="39939" name="Picture 6" descr="Resultado de imagem para cólicas do lactent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80513" y="365125"/>
            <a:ext cx="2173287" cy="1138238"/>
          </a:xfrm>
          <a:noFill/>
        </p:spPr>
      </p:pic>
      <p:sp>
        <p:nvSpPr>
          <p:cNvPr id="39940" name="CaixaDeTexto 4"/>
          <p:cNvSpPr txBox="1">
            <a:spLocks noChangeArrowheads="1"/>
          </p:cNvSpPr>
          <p:nvPr/>
        </p:nvSpPr>
        <p:spPr bwMode="auto">
          <a:xfrm>
            <a:off x="831850" y="1704975"/>
            <a:ext cx="10515600" cy="483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200"/>
              <a:t>Em mais de 90 % dos casos, o tratamento não consiste em curar a cólica, mas em ajudar os cuidadores a passarem por este desafiador período do desenvolvimento do bebê.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200"/>
              <a:t>Os medicos devem avaliar as vulnerabilidades dos cuidadores como depressão ou falta de apoio social e prover disponibilidade contínua à família.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200"/>
              <a:t>Fazer uma avaliação do choro do bebê no ponto de referência pode ajudar os cuidadores e prover informações diagnósticas importantes, particularmente quando isto é combinado com uma discussão  sobre os padrões normais de choro dos bebês. Registros prospectivos de choro ou outros comportamentos, como o diário do dia do bebê, são as ferramentas mais acuradas e validadas.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200"/>
              <a:t>Avaliações por questionários como o” questionário de padrões de choro” são mais subjetivas, porém mais fáceis de os cuidadores completarem com o apoio dos medicos, sendo suficientemente acurados para os propósitos de screening. Estes questionários podem ser obtidos gratuitamente para uso clínico a partir de seus autores.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endParaRPr lang="en-US" altLang="pt-BR" sz="220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7743825" cy="1138238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Cólicas do lactente</a:t>
            </a:r>
            <a:br>
              <a:rPr lang="pt-BR" dirty="0" smtClean="0"/>
            </a:br>
            <a:r>
              <a:rPr lang="pt-BR" dirty="0" smtClean="0"/>
              <a:t>Tratamento</a:t>
            </a:r>
            <a:br>
              <a:rPr lang="pt-BR" dirty="0" smtClean="0"/>
            </a:br>
            <a:endParaRPr lang="pt-BR" dirty="0"/>
          </a:p>
        </p:txBody>
      </p:sp>
      <p:pic>
        <p:nvPicPr>
          <p:cNvPr id="40963" name="Picture 6" descr="Resultado de imagem para cólicas do lactent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80513" y="365125"/>
            <a:ext cx="2173287" cy="1138238"/>
          </a:xfrm>
          <a:noFill/>
        </p:spPr>
      </p:pic>
      <p:sp>
        <p:nvSpPr>
          <p:cNvPr id="5" name="CaixaDeTexto 4"/>
          <p:cNvSpPr txBox="1"/>
          <p:nvPr/>
        </p:nvSpPr>
        <p:spPr>
          <a:xfrm>
            <a:off x="831850" y="1704975"/>
            <a:ext cx="10515600" cy="4832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latin typeface="+mn-lt"/>
              </a:rPr>
              <a:t>Há </a:t>
            </a:r>
            <a:r>
              <a:rPr lang="en-US" sz="2200" dirty="0" err="1">
                <a:latin typeface="+mn-lt"/>
              </a:rPr>
              <a:t>evidências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recentes</a:t>
            </a:r>
            <a:r>
              <a:rPr lang="en-US" sz="2200" dirty="0">
                <a:latin typeface="+mn-lt"/>
              </a:rPr>
              <a:t> de </a:t>
            </a:r>
            <a:r>
              <a:rPr lang="en-US" sz="2200" dirty="0" err="1">
                <a:latin typeface="+mn-lt"/>
              </a:rPr>
              <a:t>vários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ensaios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controlados</a:t>
            </a:r>
            <a:r>
              <a:rPr lang="en-US" sz="2200" dirty="0">
                <a:latin typeface="+mn-lt"/>
              </a:rPr>
              <a:t> e </a:t>
            </a:r>
            <a:r>
              <a:rPr lang="en-US" sz="2200" dirty="0" err="1">
                <a:latin typeface="+mn-lt"/>
              </a:rPr>
              <a:t>randomizados</a:t>
            </a:r>
            <a:r>
              <a:rPr lang="en-US" sz="2200" dirty="0">
                <a:latin typeface="+mn-lt"/>
              </a:rPr>
              <a:t>, de que </a:t>
            </a:r>
            <a:r>
              <a:rPr lang="en-US" sz="2200" dirty="0" err="1">
                <a:latin typeface="+mn-lt"/>
              </a:rPr>
              <a:t>suplementos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probióticos</a:t>
            </a:r>
            <a:r>
              <a:rPr lang="en-US" sz="2200" dirty="0">
                <a:latin typeface="+mn-lt"/>
              </a:rPr>
              <a:t> (p. ex. , Lactobacillus </a:t>
            </a:r>
            <a:r>
              <a:rPr lang="en-US" sz="2200" dirty="0" err="1">
                <a:latin typeface="+mn-lt"/>
              </a:rPr>
              <a:t>reuteri</a:t>
            </a:r>
            <a:r>
              <a:rPr lang="en-US" sz="2200" dirty="0">
                <a:latin typeface="+mn-lt"/>
              </a:rPr>
              <a:t> DSM 17938) </a:t>
            </a:r>
            <a:r>
              <a:rPr lang="en-US" sz="2200" dirty="0" err="1">
                <a:latin typeface="+mn-lt"/>
              </a:rPr>
              <a:t>podem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reduzir</a:t>
            </a:r>
            <a:r>
              <a:rPr lang="en-US" sz="2200" dirty="0">
                <a:latin typeface="+mn-lt"/>
              </a:rPr>
              <a:t> o choro do </a:t>
            </a:r>
            <a:r>
              <a:rPr lang="en-US" sz="2200" dirty="0" err="1">
                <a:latin typeface="+mn-lt"/>
              </a:rPr>
              <a:t>lactente</a:t>
            </a:r>
            <a:r>
              <a:rPr lang="en-US" sz="2200" dirty="0">
                <a:latin typeface="+mn-lt"/>
              </a:rPr>
              <a:t>. </a:t>
            </a:r>
            <a:r>
              <a:rPr lang="en-US" sz="2200" dirty="0" err="1">
                <a:latin typeface="+mn-lt"/>
              </a:rPr>
              <a:t>Entretanto</a:t>
            </a:r>
            <a:r>
              <a:rPr lang="en-US" sz="2200" dirty="0">
                <a:latin typeface="+mn-lt"/>
              </a:rPr>
              <a:t>, </a:t>
            </a:r>
            <a:r>
              <a:rPr lang="en-US" sz="2200" dirty="0" err="1">
                <a:latin typeface="+mn-lt"/>
              </a:rPr>
              <a:t>nenhum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benefício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foi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encontrado</a:t>
            </a:r>
            <a:r>
              <a:rPr lang="en-US" sz="2200" dirty="0">
                <a:latin typeface="+mn-lt"/>
              </a:rPr>
              <a:t> em um </a:t>
            </a:r>
            <a:r>
              <a:rPr lang="en-US" sz="2200" dirty="0" err="1">
                <a:latin typeface="+mn-lt"/>
              </a:rPr>
              <a:t>recente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estudo</a:t>
            </a:r>
            <a:r>
              <a:rPr lang="en-US" sz="2200" dirty="0">
                <a:latin typeface="+mn-lt"/>
              </a:rPr>
              <a:t> de </a:t>
            </a:r>
            <a:r>
              <a:rPr lang="en-US" sz="2200" dirty="0" err="1">
                <a:latin typeface="+mn-lt"/>
              </a:rPr>
              <a:t>larga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escala</a:t>
            </a:r>
            <a:r>
              <a:rPr lang="en-US" sz="2200" dirty="0">
                <a:latin typeface="+mn-lt"/>
              </a:rPr>
              <a:t>, </a:t>
            </a:r>
            <a:r>
              <a:rPr lang="en-US" sz="2200" dirty="0" err="1">
                <a:latin typeface="+mn-lt"/>
              </a:rPr>
              <a:t>totalmente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cego</a:t>
            </a:r>
            <a:r>
              <a:rPr lang="en-US" sz="2200" dirty="0">
                <a:latin typeface="+mn-lt"/>
              </a:rPr>
              <a:t> , e </a:t>
            </a:r>
            <a:r>
              <a:rPr lang="en-US" sz="2200" dirty="0" err="1">
                <a:latin typeface="+mn-lt"/>
              </a:rPr>
              <a:t>uma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revisão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sistemática</a:t>
            </a:r>
            <a:r>
              <a:rPr lang="en-US" sz="2200" dirty="0">
                <a:latin typeface="+mn-lt"/>
              </a:rPr>
              <a:t>  </a:t>
            </a:r>
            <a:r>
              <a:rPr lang="en-US" sz="2200" dirty="0" err="1">
                <a:latin typeface="+mn-lt"/>
              </a:rPr>
              <a:t>desta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evidência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encontrou</a:t>
            </a:r>
            <a:r>
              <a:rPr lang="en-US" sz="2200" dirty="0">
                <a:latin typeface="+mn-lt"/>
              </a:rPr>
              <a:t> um </a:t>
            </a:r>
            <a:r>
              <a:rPr lang="en-US" sz="2200" dirty="0" err="1">
                <a:latin typeface="+mn-lt"/>
              </a:rPr>
              <a:t>igual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número</a:t>
            </a:r>
            <a:r>
              <a:rPr lang="en-US" sz="2200" dirty="0">
                <a:latin typeface="+mn-lt"/>
              </a:rPr>
              <a:t> de </a:t>
            </a:r>
            <a:r>
              <a:rPr lang="en-US" sz="2200" dirty="0" err="1">
                <a:latin typeface="+mn-lt"/>
              </a:rPr>
              <a:t>estudos</a:t>
            </a:r>
            <a:r>
              <a:rPr lang="en-US" sz="2200" dirty="0">
                <a:latin typeface="+mn-lt"/>
              </a:rPr>
              <a:t> em que a </a:t>
            </a:r>
            <a:r>
              <a:rPr lang="en-US" sz="2200" dirty="0" err="1">
                <a:latin typeface="+mn-lt"/>
              </a:rPr>
              <a:t>suplementação</a:t>
            </a:r>
            <a:r>
              <a:rPr lang="en-US" sz="2200" dirty="0">
                <a:latin typeface="+mn-lt"/>
              </a:rPr>
              <a:t> com </a:t>
            </a:r>
            <a:r>
              <a:rPr lang="en-US" sz="2200" dirty="0" err="1">
                <a:latin typeface="+mn-lt"/>
              </a:rPr>
              <a:t>probióticos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não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melhorou</a:t>
            </a:r>
            <a:r>
              <a:rPr lang="en-US" sz="2200" dirty="0">
                <a:latin typeface="+mn-lt"/>
              </a:rPr>
              <a:t> o choro.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latin typeface="+mn-lt"/>
              </a:rPr>
              <a:t>Se as </a:t>
            </a:r>
            <a:r>
              <a:rPr lang="en-US" sz="2200" dirty="0" err="1">
                <a:latin typeface="+mn-lt"/>
              </a:rPr>
              <a:t>tentativas</a:t>
            </a:r>
            <a:r>
              <a:rPr lang="en-US" sz="2200" dirty="0">
                <a:latin typeface="+mn-lt"/>
              </a:rPr>
              <a:t> de </a:t>
            </a:r>
            <a:r>
              <a:rPr lang="en-US" sz="2200" dirty="0" err="1">
                <a:latin typeface="+mn-lt"/>
              </a:rPr>
              <a:t>controlar</a:t>
            </a:r>
            <a:r>
              <a:rPr lang="en-US" sz="2200" dirty="0">
                <a:latin typeface="+mn-lt"/>
              </a:rPr>
              <a:t> o choro do </a:t>
            </a:r>
            <a:r>
              <a:rPr lang="en-US" sz="2200" dirty="0" err="1">
                <a:latin typeface="+mn-lt"/>
              </a:rPr>
              <a:t>bebê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não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são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bem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sucedidas</a:t>
            </a:r>
            <a:r>
              <a:rPr lang="en-US" sz="2200" dirty="0">
                <a:latin typeface="+mn-lt"/>
              </a:rPr>
              <a:t>, </a:t>
            </a:r>
            <a:r>
              <a:rPr lang="en-US" sz="2200" dirty="0" err="1">
                <a:latin typeface="+mn-lt"/>
              </a:rPr>
              <a:t>ansiedade</a:t>
            </a:r>
            <a:r>
              <a:rPr lang="en-US" sz="2200" dirty="0">
                <a:latin typeface="+mn-lt"/>
              </a:rPr>
              <a:t> e </a:t>
            </a:r>
            <a:r>
              <a:rPr lang="en-US" sz="2200" dirty="0" err="1">
                <a:latin typeface="+mn-lt"/>
              </a:rPr>
              <a:t>frustração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podem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ocorrer</a:t>
            </a:r>
            <a:r>
              <a:rPr lang="en-US" sz="2200" dirty="0">
                <a:latin typeface="+mn-lt"/>
              </a:rPr>
              <a:t>, </a:t>
            </a:r>
            <a:r>
              <a:rPr lang="en-US" sz="2200" dirty="0" err="1">
                <a:latin typeface="+mn-lt"/>
              </a:rPr>
              <a:t>levando</a:t>
            </a:r>
            <a:r>
              <a:rPr lang="en-US" sz="2200" dirty="0">
                <a:latin typeface="+mn-lt"/>
              </a:rPr>
              <a:t> o </a:t>
            </a:r>
            <a:r>
              <a:rPr lang="en-US" sz="2200" dirty="0" err="1">
                <a:latin typeface="+mn-lt"/>
              </a:rPr>
              <a:t>cuidador</a:t>
            </a:r>
            <a:r>
              <a:rPr lang="en-US" sz="2200" dirty="0">
                <a:latin typeface="+mn-lt"/>
              </a:rPr>
              <a:t> à </a:t>
            </a:r>
            <a:r>
              <a:rPr lang="en-US" sz="2200" dirty="0" err="1">
                <a:latin typeface="+mn-lt"/>
              </a:rPr>
              <a:t>exaustão</a:t>
            </a:r>
            <a:r>
              <a:rPr lang="en-US" sz="2200" dirty="0">
                <a:latin typeface="+mn-lt"/>
              </a:rPr>
              <a:t>. Este </a:t>
            </a:r>
            <a:r>
              <a:rPr lang="en-US" sz="2200" dirty="0" err="1">
                <a:latin typeface="+mn-lt"/>
              </a:rPr>
              <a:t>estado</a:t>
            </a:r>
            <a:r>
              <a:rPr lang="en-US" sz="2200" dirty="0">
                <a:latin typeface="+mn-lt"/>
              </a:rPr>
              <a:t> de </a:t>
            </a:r>
            <a:r>
              <a:rPr lang="en-US" sz="2200" dirty="0" err="1">
                <a:latin typeface="+mn-lt"/>
              </a:rPr>
              <a:t>estresse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pode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atrapalhar</a:t>
            </a:r>
            <a:r>
              <a:rPr lang="en-US" sz="2200" dirty="0">
                <a:latin typeface="+mn-lt"/>
              </a:rPr>
              <a:t> a </a:t>
            </a:r>
            <a:r>
              <a:rPr lang="en-US" sz="2200" dirty="0" err="1">
                <a:latin typeface="+mn-lt"/>
              </a:rPr>
              <a:t>capacidade</a:t>
            </a:r>
            <a:r>
              <a:rPr lang="en-US" sz="2200" dirty="0">
                <a:latin typeface="+mn-lt"/>
              </a:rPr>
              <a:t> de </a:t>
            </a:r>
            <a:r>
              <a:rPr lang="en-US" sz="2200" dirty="0" err="1">
                <a:latin typeface="+mn-lt"/>
              </a:rPr>
              <a:t>acalmar</a:t>
            </a:r>
            <a:r>
              <a:rPr lang="en-US" sz="2200" dirty="0">
                <a:latin typeface="+mn-lt"/>
              </a:rPr>
              <a:t> o </a:t>
            </a:r>
            <a:r>
              <a:rPr lang="en-US" sz="2200" dirty="0" err="1">
                <a:latin typeface="+mn-lt"/>
              </a:rPr>
              <a:t>lactente</a:t>
            </a:r>
            <a:r>
              <a:rPr lang="en-US" sz="2200" dirty="0">
                <a:latin typeface="+mn-lt"/>
              </a:rPr>
              <a:t> e </a:t>
            </a:r>
            <a:r>
              <a:rPr lang="en-US" sz="2200" dirty="0" err="1">
                <a:latin typeface="+mn-lt"/>
              </a:rPr>
              <a:t>causar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dúvidas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acerca</a:t>
            </a:r>
            <a:r>
              <a:rPr lang="en-US" sz="2200" dirty="0">
                <a:latin typeface="+mn-lt"/>
              </a:rPr>
              <a:t> de </a:t>
            </a:r>
            <a:r>
              <a:rPr lang="en-US" sz="2200" dirty="0" err="1">
                <a:latin typeface="+mn-lt"/>
              </a:rPr>
              <a:t>sua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competência</a:t>
            </a:r>
            <a:r>
              <a:rPr lang="en-US" sz="2200" dirty="0">
                <a:latin typeface="+mn-lt"/>
              </a:rPr>
              <a:t> como </a:t>
            </a:r>
            <a:r>
              <a:rPr lang="en-US" sz="2200" dirty="0" err="1">
                <a:latin typeface="+mn-lt"/>
              </a:rPr>
              <a:t>cuidador</a:t>
            </a:r>
            <a:r>
              <a:rPr lang="en-US" sz="2200" dirty="0">
                <a:latin typeface="+mn-lt"/>
              </a:rPr>
              <a:t> .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latin typeface="+mn-lt"/>
              </a:rPr>
              <a:t>O </a:t>
            </a:r>
            <a:r>
              <a:rPr lang="en-US" sz="2200" dirty="0" err="1">
                <a:latin typeface="+mn-lt"/>
              </a:rPr>
              <a:t>surgimento</a:t>
            </a:r>
            <a:r>
              <a:rPr lang="en-US" sz="2200" dirty="0">
                <a:latin typeface="+mn-lt"/>
              </a:rPr>
              <a:t> de </a:t>
            </a:r>
            <a:r>
              <a:rPr lang="en-US" sz="2200" dirty="0" err="1">
                <a:latin typeface="+mn-lt"/>
              </a:rPr>
              <a:t>sentimentos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contraditórios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ou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alienantes</a:t>
            </a:r>
            <a:r>
              <a:rPr lang="en-US" sz="2200" dirty="0">
                <a:latin typeface="+mn-lt"/>
              </a:rPr>
              <a:t> em </a:t>
            </a:r>
            <a:r>
              <a:rPr lang="en-US" sz="2200" dirty="0" err="1">
                <a:latin typeface="+mn-lt"/>
              </a:rPr>
              <a:t>relação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ao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lactente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inconsolável</a:t>
            </a:r>
            <a:r>
              <a:rPr lang="en-US" sz="2200" dirty="0">
                <a:latin typeface="+mn-lt"/>
              </a:rPr>
              <a:t> </a:t>
            </a:r>
            <a:r>
              <a:rPr lang="pt-BR" sz="2200" dirty="0">
                <a:latin typeface="+mn-lt"/>
              </a:rPr>
              <a:t>diminui o limiar para a "síndrome do bebê sacudido" e outras formas de abuso.</a:t>
            </a:r>
            <a:r>
              <a:rPr lang="en-US" sz="2200" dirty="0">
                <a:latin typeface="+mn-lt"/>
              </a:rPr>
              <a:t>  E, </a:t>
            </a:r>
            <a:r>
              <a:rPr lang="en-US" sz="2200" dirty="0" err="1">
                <a:latin typeface="+mn-lt"/>
              </a:rPr>
              <a:t>neste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caso</a:t>
            </a:r>
            <a:r>
              <a:rPr lang="en-US" sz="2200" dirty="0">
                <a:latin typeface="+mn-lt"/>
              </a:rPr>
              <a:t>, as </a:t>
            </a:r>
            <a:r>
              <a:rPr lang="en-US" sz="2200" dirty="0" err="1">
                <a:latin typeface="+mn-lt"/>
              </a:rPr>
              <a:t>cólicas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podem</a:t>
            </a:r>
            <a:r>
              <a:rPr lang="en-US" sz="2200" dirty="0">
                <a:latin typeface="+mn-lt"/>
              </a:rPr>
              <a:t> se </a:t>
            </a:r>
            <a:r>
              <a:rPr lang="en-US" sz="2200" dirty="0" err="1">
                <a:latin typeface="+mn-lt"/>
              </a:rPr>
              <a:t>apresentar</a:t>
            </a:r>
            <a:r>
              <a:rPr lang="en-US" sz="2200" dirty="0">
                <a:latin typeface="+mn-lt"/>
              </a:rPr>
              <a:t> como </a:t>
            </a:r>
            <a:r>
              <a:rPr lang="en-US" sz="2200" dirty="0" err="1">
                <a:latin typeface="+mn-lt"/>
              </a:rPr>
              <a:t>emergência</a:t>
            </a:r>
            <a:r>
              <a:rPr lang="en-US" sz="2200" dirty="0">
                <a:latin typeface="+mn-lt"/>
              </a:rPr>
              <a:t> </a:t>
            </a:r>
            <a:r>
              <a:rPr lang="en-US" sz="2200" dirty="0" err="1">
                <a:latin typeface="+mn-lt"/>
              </a:rPr>
              <a:t>clínica</a:t>
            </a:r>
            <a:r>
              <a:rPr lang="en-US" sz="2200" dirty="0">
                <a:latin typeface="+mn-lt"/>
              </a:rPr>
              <a:t>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sz="2200" dirty="0">
              <a:latin typeface="+mn-lt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Resultado de imagem para toddler's diarrhe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2109788"/>
            <a:ext cx="2495550" cy="1828800"/>
          </a:xfrm>
          <a:noFill/>
        </p:spPr>
      </p:pic>
      <p:sp>
        <p:nvSpPr>
          <p:cNvPr id="41987" name="CaixaDeTexto 4"/>
          <p:cNvSpPr txBox="1">
            <a:spLocks noChangeArrowheads="1"/>
          </p:cNvSpPr>
          <p:nvPr/>
        </p:nvSpPr>
        <p:spPr bwMode="auto">
          <a:xfrm>
            <a:off x="4038600" y="2109788"/>
            <a:ext cx="69865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7200"/>
              <a:t>Diarreia Funcional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207375" cy="1325563"/>
          </a:xfrm>
        </p:spPr>
        <p:txBody>
          <a:bodyPr/>
          <a:lstStyle/>
          <a:p>
            <a:pPr algn="ctr" eaLnBrk="1" hangingPunct="1"/>
            <a:r>
              <a:rPr lang="pt-BR" altLang="pt-BR" smtClean="0"/>
              <a:t>Diarreia Funcional </a:t>
            </a:r>
            <a:br>
              <a:rPr lang="pt-BR" altLang="pt-BR" smtClean="0"/>
            </a:br>
            <a:r>
              <a:rPr lang="pt-BR" altLang="pt-BR" smtClean="0"/>
              <a:t>Critérios Diagnósticos</a:t>
            </a:r>
          </a:p>
        </p:txBody>
      </p:sp>
      <p:pic>
        <p:nvPicPr>
          <p:cNvPr id="43011" name="Picture 4" descr="Resultado de imagem para toddler's diarrhe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64688" y="203200"/>
            <a:ext cx="2249487" cy="1649413"/>
          </a:xfrm>
          <a:noFill/>
        </p:spPr>
      </p:pic>
      <p:sp>
        <p:nvSpPr>
          <p:cNvPr id="3" name="Retângulo 2"/>
          <p:cNvSpPr/>
          <p:nvPr/>
        </p:nvSpPr>
        <p:spPr>
          <a:xfrm>
            <a:off x="838200" y="2551113"/>
            <a:ext cx="10791825" cy="230981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 err="1">
                <a:latin typeface="+mn-lt"/>
              </a:rPr>
              <a:t>Todos</a:t>
            </a:r>
            <a:r>
              <a:rPr lang="en-US" sz="2400" dirty="0">
                <a:latin typeface="+mn-lt"/>
              </a:rPr>
              <a:t> dos </a:t>
            </a:r>
            <a:r>
              <a:rPr lang="en-US" sz="2400" dirty="0" err="1">
                <a:latin typeface="+mn-lt"/>
              </a:rPr>
              <a:t>seguintes</a:t>
            </a:r>
            <a:r>
              <a:rPr lang="en-US" sz="2400" dirty="0">
                <a:latin typeface="+mn-lt"/>
              </a:rPr>
              <a:t>:</a:t>
            </a: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400" dirty="0" err="1">
                <a:latin typeface="+mn-lt"/>
              </a:rPr>
              <a:t>Passagem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recorrente</a:t>
            </a:r>
            <a:r>
              <a:rPr lang="en-US" sz="2400" dirty="0">
                <a:latin typeface="+mn-lt"/>
              </a:rPr>
              <a:t> de 4 </a:t>
            </a:r>
            <a:r>
              <a:rPr lang="en-US" sz="2400" dirty="0" err="1">
                <a:latin typeface="+mn-lt"/>
              </a:rPr>
              <a:t>ou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mais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evacuações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diárias</a:t>
            </a:r>
            <a:r>
              <a:rPr lang="en-US" sz="2400" dirty="0">
                <a:latin typeface="+mn-lt"/>
              </a:rPr>
              <a:t> de </a:t>
            </a:r>
            <a:r>
              <a:rPr lang="en-US" sz="2400" dirty="0" err="1">
                <a:latin typeface="+mn-lt"/>
              </a:rPr>
              <a:t>fezes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não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formadas</a:t>
            </a:r>
            <a:r>
              <a:rPr lang="en-US" sz="2400" dirty="0">
                <a:latin typeface="+mn-lt"/>
              </a:rPr>
              <a:t>, </a:t>
            </a:r>
            <a:r>
              <a:rPr lang="en-US" sz="2400" dirty="0" err="1">
                <a:latin typeface="+mn-lt"/>
              </a:rPr>
              <a:t>sem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dor.</a:t>
            </a:r>
            <a:endParaRPr lang="en-US" sz="2400" dirty="0">
              <a:latin typeface="+mn-lt"/>
            </a:endParaRP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400" dirty="0" err="1">
                <a:latin typeface="+mn-lt"/>
              </a:rPr>
              <a:t>Sintomas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duram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mais</a:t>
            </a:r>
            <a:r>
              <a:rPr lang="en-US" sz="2400" dirty="0">
                <a:latin typeface="+mn-lt"/>
              </a:rPr>
              <a:t> de 4 </a:t>
            </a:r>
            <a:r>
              <a:rPr lang="en-US" sz="2400" dirty="0" err="1">
                <a:latin typeface="+mn-lt"/>
              </a:rPr>
              <a:t>semanas</a:t>
            </a:r>
            <a:r>
              <a:rPr lang="en-US" sz="2400" dirty="0">
                <a:latin typeface="+mn-lt"/>
              </a:rPr>
              <a:t>.</a:t>
            </a: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400" dirty="0" err="1">
                <a:latin typeface="+mn-lt"/>
              </a:rPr>
              <a:t>Início</a:t>
            </a:r>
            <a:r>
              <a:rPr lang="en-US" sz="2400" dirty="0">
                <a:latin typeface="+mn-lt"/>
              </a:rPr>
              <a:t> entre 6 e 60 </a:t>
            </a:r>
            <a:r>
              <a:rPr lang="en-US" sz="2400" dirty="0" err="1">
                <a:latin typeface="+mn-lt"/>
              </a:rPr>
              <a:t>meses</a:t>
            </a:r>
            <a:r>
              <a:rPr lang="en-US" sz="2400" dirty="0">
                <a:latin typeface="+mn-lt"/>
              </a:rPr>
              <a:t>.</a:t>
            </a: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2400" dirty="0" err="1">
                <a:latin typeface="+mn-lt"/>
              </a:rPr>
              <a:t>Ausência</a:t>
            </a:r>
            <a:r>
              <a:rPr lang="en-US" sz="2400" dirty="0">
                <a:latin typeface="+mn-lt"/>
              </a:rPr>
              <a:t> de </a:t>
            </a:r>
            <a:r>
              <a:rPr lang="en-US" sz="2400" dirty="0" err="1">
                <a:latin typeface="+mn-lt"/>
              </a:rPr>
              <a:t>insuficiência</a:t>
            </a:r>
            <a:r>
              <a:rPr lang="en-US" sz="2400" dirty="0">
                <a:latin typeface="+mn-lt"/>
              </a:rPr>
              <a:t> de </a:t>
            </a:r>
            <a:r>
              <a:rPr lang="en-US" sz="2400" dirty="0" err="1">
                <a:latin typeface="+mn-lt"/>
              </a:rPr>
              <a:t>crescimento</a:t>
            </a:r>
            <a:r>
              <a:rPr lang="en-US" sz="2400" dirty="0">
                <a:latin typeface="+mn-lt"/>
              </a:rPr>
              <a:t> se a </a:t>
            </a:r>
            <a:r>
              <a:rPr lang="en-US" sz="2400" dirty="0" err="1">
                <a:latin typeface="+mn-lt"/>
              </a:rPr>
              <a:t>ingesta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calórica</a:t>
            </a:r>
            <a:r>
              <a:rPr lang="en-US" sz="2400" dirty="0">
                <a:latin typeface="+mn-lt"/>
              </a:rPr>
              <a:t> é </a:t>
            </a:r>
            <a:r>
              <a:rPr lang="en-US" sz="2400" dirty="0" err="1">
                <a:latin typeface="+mn-lt"/>
              </a:rPr>
              <a:t>adequada</a:t>
            </a:r>
            <a:r>
              <a:rPr lang="en-US" sz="2400" dirty="0">
                <a:latin typeface="+mn-lt"/>
              </a:rPr>
              <a:t>. 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389938" cy="1012825"/>
          </a:xfrm>
        </p:spPr>
        <p:txBody>
          <a:bodyPr/>
          <a:lstStyle/>
          <a:p>
            <a:pPr algn="ctr" eaLnBrk="1" hangingPunct="1"/>
            <a:r>
              <a:rPr lang="pt-BR" altLang="pt-BR" smtClean="0"/>
              <a:t>Diarreia Funcional </a:t>
            </a:r>
          </a:p>
        </p:txBody>
      </p:sp>
      <p:pic>
        <p:nvPicPr>
          <p:cNvPr id="44035" name="Picture 4" descr="Resultado de imagem para toddler's diarrhe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75825" y="125413"/>
            <a:ext cx="2038350" cy="1493837"/>
          </a:xfrm>
          <a:noFill/>
        </p:spPr>
      </p:pic>
      <p:sp>
        <p:nvSpPr>
          <p:cNvPr id="44036" name="CaixaDeTexto 4"/>
          <p:cNvSpPr txBox="1">
            <a:spLocks noChangeArrowheads="1"/>
          </p:cNvSpPr>
          <p:nvPr/>
        </p:nvSpPr>
        <p:spPr bwMode="auto">
          <a:xfrm>
            <a:off x="950913" y="2016125"/>
            <a:ext cx="10863262" cy="409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000"/>
              <a:t>Frequência de evacuações diminui, de uma média de 3/dia com 4 semanas para 1,3/dia aos 4 anos;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000"/>
              <a:t>Frequência evacuatória é maior nos lactentes amamentados ao seio do que nos que tomam formula, mas não há diferença nas frequências evacuatórias de bebês  nascidos pré-termo ou a termo;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000"/>
              <a:t>Lactentes amamentados têm fezes mais macias que os de fórmula e a cor costuma ser amarela;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000"/>
              <a:t>Aproximadamente 97% das crianças de 1 a 4 anos  passa de 3 evacuações ao dia para 1 x ao dia ou dias alternados.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000"/>
              <a:t>A maioria das crianças está pronta para iniciar o treinamento esfincteriano com 21 a 36 meses. O início antes de 27 meses não leva a uma conclusão mais precoce do treinamento, mas também não está associada com constipação, retenção de fezes ou recusa de treinamento esfincteriano.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000"/>
              <a:t>Na diarreia funcional a criança não parece incomodada pelas fezes amolecidas e o sintoma costuma resolver-se espontaneamente por volta da idade escolar.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000"/>
              <a:t>Antes era chamada de diarréia crônica não específica ou diarréia da criança pequena (</a:t>
            </a:r>
            <a:r>
              <a:rPr lang="en-US" altLang="pt-BR" sz="2000" i="1"/>
              <a:t>toddler´s diarrhea).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207375" cy="1325563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Diarreia Funcional </a:t>
            </a:r>
            <a:br>
              <a:rPr lang="pt-BR" dirty="0" smtClean="0"/>
            </a:br>
            <a:r>
              <a:rPr lang="pt-BR" dirty="0" smtClean="0"/>
              <a:t>Razões para as mudanças nos critérios</a:t>
            </a:r>
            <a:endParaRPr lang="pt-BR" dirty="0"/>
          </a:p>
        </p:txBody>
      </p:sp>
      <p:pic>
        <p:nvPicPr>
          <p:cNvPr id="45059" name="Picture 4" descr="Resultado de imagem para toddler's diarrhe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564688" y="203200"/>
            <a:ext cx="2249487" cy="1649413"/>
          </a:xfrm>
          <a:noFill/>
        </p:spPr>
      </p:pic>
      <p:sp>
        <p:nvSpPr>
          <p:cNvPr id="45060" name="CaixaDeTexto 4"/>
          <p:cNvSpPr txBox="1">
            <a:spLocks noChangeArrowheads="1"/>
          </p:cNvSpPr>
          <p:nvPr/>
        </p:nvSpPr>
        <p:spPr bwMode="auto">
          <a:xfrm>
            <a:off x="838200" y="2560638"/>
            <a:ext cx="10218738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400"/>
              <a:t>Em uma pesquisa americana 11,7 % das crianças (média 1,4 anos, + ou - 0,43 anos) foram ditas, pelos cuidadores como tendo 3 evacuações ao dia. Vinte e sete por cento das crianças tinham fezes macias, 4,5 % fezes aquosas , 1,5 % tinha alimentos não digeridos nas fezes e 22,1% iniciaramos sintomas após 6 meses de vida.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400"/>
              <a:t>Com base nestes dados o comitê decidiu aumentar o número de evacuações de 3 para 4 ao dia. Além disto, cerca de 25% das mães reportou que suas crianças evacuavam enquanto dormiam e, por isto, este critério não é mais necessário, dada a sua baixa especificidade.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ítulo 1"/>
          <p:cNvSpPr>
            <a:spLocks noGrp="1"/>
          </p:cNvSpPr>
          <p:nvPr>
            <p:ph type="title"/>
          </p:nvPr>
        </p:nvSpPr>
        <p:spPr>
          <a:xfrm>
            <a:off x="838200" y="296863"/>
            <a:ext cx="8432800" cy="1325562"/>
          </a:xfrm>
        </p:spPr>
        <p:txBody>
          <a:bodyPr/>
          <a:lstStyle/>
          <a:p>
            <a:pPr eaLnBrk="1" hangingPunct="1"/>
            <a:r>
              <a:rPr lang="pt-BR" altLang="pt-BR" smtClean="0"/>
              <a:t>Diarreia Funcional </a:t>
            </a:r>
          </a:p>
        </p:txBody>
      </p:sp>
      <p:pic>
        <p:nvPicPr>
          <p:cNvPr id="46083" name="Picture 4" descr="Resultado de imagem para toddler's diarrhe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56700" y="296863"/>
            <a:ext cx="2249488" cy="1649412"/>
          </a:xfrm>
          <a:noFill/>
        </p:spPr>
      </p:pic>
      <p:sp>
        <p:nvSpPr>
          <p:cNvPr id="46084" name="CaixaDeTexto 4"/>
          <p:cNvSpPr txBox="1">
            <a:spLocks noChangeArrowheads="1"/>
          </p:cNvSpPr>
          <p:nvPr/>
        </p:nvSpPr>
        <p:spPr bwMode="auto">
          <a:xfrm>
            <a:off x="1035050" y="2185988"/>
            <a:ext cx="10514013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400"/>
              <a:t>É a principal causa de diarréia crônica nas crianças saudáveis.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400"/>
              <a:t>De acordo com o Roma III 2,4 % dos menores de 1 ano e 6.4%  das crianças de 1 a 3 anos apresentaram diarréia funcional.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400"/>
              <a:t>O transporte do ID não é anormal, esteatorreia é ausente, a secreção de água e eletrólitos é normal, assim como a absorção de glicose.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400"/>
              <a:t>Alimentação excessiva, consume exagerado de sucos ou de carboidratos (frutose) com pouca ingesta de gordura e ingesta excessiva de sorbitol já foram relatados em crianças com diarreia funcional.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400"/>
              <a:t>Nas crianças com diarreia funcional o alimento falha em interromper o complexo mioelétrico migratório de jejum.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7996238" cy="1325563"/>
          </a:xfrm>
        </p:spPr>
        <p:txBody>
          <a:bodyPr/>
          <a:lstStyle/>
          <a:p>
            <a:pPr algn="ctr" eaLnBrk="1" hangingPunct="1"/>
            <a:r>
              <a:rPr lang="pt-BR" altLang="pt-BR" smtClean="0"/>
              <a:t>Diarreia Funcional </a:t>
            </a:r>
          </a:p>
        </p:txBody>
      </p:sp>
      <p:pic>
        <p:nvPicPr>
          <p:cNvPr id="47107" name="Picture 4" descr="Resultado de imagem para toddler's diarrhe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864600" y="365125"/>
            <a:ext cx="2249488" cy="1647825"/>
          </a:xfrm>
          <a:noFill/>
        </p:spPr>
      </p:pic>
      <p:sp>
        <p:nvSpPr>
          <p:cNvPr id="47108" name="CaixaDeTexto 4"/>
          <p:cNvSpPr txBox="1">
            <a:spLocks noChangeArrowheads="1"/>
          </p:cNvSpPr>
          <p:nvPr/>
        </p:nvSpPr>
        <p:spPr bwMode="auto">
          <a:xfrm>
            <a:off x="838200" y="2185988"/>
            <a:ext cx="10275888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400"/>
              <a:t>A avaliação inclui a identificação de fatores que possam causar ou exacerbar diarreia, como infecções entéricas prévias, laxativos, antibióticos e dieta.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400"/>
              <a:t>Nas crianças com diarreia funcional as fezes comumente têm muco e alimentos não digeridos visíveis.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400"/>
              <a:t>Frequentemente as fezes vão se tornando menos sólidas ao longo do dia.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400"/>
              <a:t>O exame físico  deve levar em conta comprimento, peso, sinais de desnutrição, assaduras, impactação fecal.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400"/>
              <a:t>Nas crianças que fecham os critérios para diarreia funcional não se espera síndrome disabsortiva, uma vez que elas se desenvolvem bem, ao contrário dos celíacos e fibrocísticos, por exemplo.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250238" cy="1325563"/>
          </a:xfrm>
        </p:spPr>
        <p:txBody>
          <a:bodyPr/>
          <a:lstStyle/>
          <a:p>
            <a:pPr algn="ctr" eaLnBrk="1" hangingPunct="1"/>
            <a:r>
              <a:rPr lang="pt-BR" altLang="pt-BR" smtClean="0"/>
              <a:t>Diarréia Funcional</a:t>
            </a:r>
            <a:br>
              <a:rPr lang="pt-BR" altLang="pt-BR" smtClean="0"/>
            </a:br>
            <a:r>
              <a:rPr lang="pt-BR" altLang="pt-BR" smtClean="0"/>
              <a:t>Tratamento </a:t>
            </a:r>
          </a:p>
        </p:txBody>
      </p:sp>
      <p:pic>
        <p:nvPicPr>
          <p:cNvPr id="48131" name="Picture 4" descr="Resultado de imagem para toddler's diarrhe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821738" y="365125"/>
            <a:ext cx="2249487" cy="1647825"/>
          </a:xfrm>
          <a:noFill/>
        </p:spPr>
      </p:pic>
      <p:sp>
        <p:nvSpPr>
          <p:cNvPr id="48132" name="CaixaDeTexto 4"/>
          <p:cNvSpPr txBox="1">
            <a:spLocks noChangeArrowheads="1"/>
          </p:cNvSpPr>
          <p:nvPr/>
        </p:nvSpPr>
        <p:spPr bwMode="auto">
          <a:xfrm>
            <a:off x="936625" y="2411413"/>
            <a:ext cx="10134600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400"/>
              <a:t>Não são necessários medicamentos, mas é importante uma avaliação da ingesta de sucos e frutose, com aconselhamento de uma alimentação saudável e balanceada.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400"/>
              <a:t>Um diário alimentar e das evacuações costuma ajudar, mostrando aos cuidadores que determinados itens são ou não responsáveis pelos sintomas.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400"/>
              <a:t>A morbidade da diarreia functional muitas vezes se deve à deprivação calórica causada por eliminações dietéticas desnecessárias.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pt-BR" sz="2400"/>
              <a:t>Isto pode estar relacionado à inabilidade de cuidadores inseguros em aceitar o diagnóstico de diarreia funcional ou da tentativa do médico de amenizar a ansiedade destes.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Resultado de imagem para infant dischezi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84238" y="2047875"/>
            <a:ext cx="2619375" cy="1743075"/>
          </a:xfrm>
          <a:noFill/>
        </p:spPr>
      </p:pic>
      <p:sp>
        <p:nvSpPr>
          <p:cNvPr id="49155" name="CaixaDeTexto 5"/>
          <p:cNvSpPr txBox="1">
            <a:spLocks noChangeArrowheads="1"/>
          </p:cNvSpPr>
          <p:nvPr/>
        </p:nvSpPr>
        <p:spPr bwMode="auto">
          <a:xfrm>
            <a:off x="4038600" y="2214563"/>
            <a:ext cx="701198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6000"/>
              <a:t>Disquesia do Lactente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Disquesia do lactente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/>
              <a:t> </a:t>
            </a:r>
            <a:r>
              <a:rPr lang="en-US" dirty="0" err="1" smtClean="0"/>
              <a:t>Lactentes</a:t>
            </a:r>
            <a:r>
              <a:rPr lang="en-US" dirty="0" smtClean="0"/>
              <a:t> </a:t>
            </a:r>
            <a:r>
              <a:rPr lang="en-US" dirty="0" err="1" smtClean="0"/>
              <a:t>menores</a:t>
            </a:r>
            <a:r>
              <a:rPr lang="en-US" dirty="0" smtClean="0"/>
              <a:t> de 9 </a:t>
            </a:r>
            <a:r>
              <a:rPr lang="en-US" dirty="0" err="1" smtClean="0"/>
              <a:t>meses</a:t>
            </a:r>
            <a:r>
              <a:rPr lang="en-US" dirty="0" smtClean="0"/>
              <a:t> com: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Pelo</a:t>
            </a:r>
            <a:r>
              <a:rPr lang="en-US" dirty="0" smtClean="0"/>
              <a:t> </a:t>
            </a:r>
            <a:r>
              <a:rPr lang="en-US" dirty="0" err="1" smtClean="0"/>
              <a:t>menos</a:t>
            </a:r>
            <a:r>
              <a:rPr lang="en-US" dirty="0" smtClean="0"/>
              <a:t> 10 min de </a:t>
            </a:r>
            <a:r>
              <a:rPr lang="en-US" dirty="0" err="1" smtClean="0"/>
              <a:t>esforço</a:t>
            </a:r>
            <a:r>
              <a:rPr lang="en-US" dirty="0" smtClean="0"/>
              <a:t> e choro antes de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evacuação</a:t>
            </a:r>
            <a:r>
              <a:rPr lang="en-US" dirty="0" smtClean="0"/>
              <a:t> </a:t>
            </a:r>
            <a:r>
              <a:rPr lang="en-US" dirty="0" err="1" smtClean="0"/>
              <a:t>bem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mal </a:t>
            </a:r>
            <a:r>
              <a:rPr lang="en-US" dirty="0" err="1" smtClean="0"/>
              <a:t>sucedida</a:t>
            </a:r>
            <a:r>
              <a:rPr lang="en-US" dirty="0" smtClean="0"/>
              <a:t> de </a:t>
            </a:r>
            <a:r>
              <a:rPr lang="en-US" dirty="0" err="1" smtClean="0"/>
              <a:t>fezes</a:t>
            </a:r>
            <a:r>
              <a:rPr lang="en-US" dirty="0" smtClean="0"/>
              <a:t> </a:t>
            </a:r>
            <a:r>
              <a:rPr lang="en-US" dirty="0" err="1" smtClean="0"/>
              <a:t>macias</a:t>
            </a:r>
            <a:r>
              <a:rPr lang="en-US" dirty="0" smtClean="0"/>
              <a:t>;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Nenhum</a:t>
            </a:r>
            <a:r>
              <a:rPr lang="en-US" dirty="0" smtClean="0"/>
              <a:t> outro </a:t>
            </a:r>
            <a:r>
              <a:rPr lang="en-US" dirty="0" err="1" smtClean="0"/>
              <a:t>problema</a:t>
            </a:r>
            <a:r>
              <a:rPr lang="en-US" dirty="0" smtClean="0"/>
              <a:t> de </a:t>
            </a:r>
            <a:r>
              <a:rPr lang="en-US" dirty="0" err="1" smtClean="0"/>
              <a:t>saúde</a:t>
            </a:r>
            <a:r>
              <a:rPr lang="en-US" dirty="0" smtClean="0"/>
              <a:t>.</a:t>
            </a:r>
            <a:endParaRPr lang="pt-BR" dirty="0"/>
          </a:p>
        </p:txBody>
      </p:sp>
      <p:pic>
        <p:nvPicPr>
          <p:cNvPr id="50180" name="Picture 2" descr="Resultado de imagem para infant dischez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9938" y="155575"/>
            <a:ext cx="2619375" cy="174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Disquesia do lactente</a:t>
            </a:r>
          </a:p>
        </p:txBody>
      </p:sp>
      <p:sp>
        <p:nvSpPr>
          <p:cNvPr id="5120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2576513"/>
            <a:ext cx="10515600" cy="4352925"/>
          </a:xfrm>
        </p:spPr>
        <p:txBody>
          <a:bodyPr/>
          <a:lstStyle/>
          <a:p>
            <a:pPr eaLnBrk="1" hangingPunct="1"/>
            <a:r>
              <a:rPr lang="en-US" altLang="pt-BR" smtClean="0"/>
              <a:t> Lactentes com disquesia se esforçam por vários minutos, gritam, choram e ficam com o rosto vermelho ou roxo a cada tentativa de evacuar. Os sintomas persistem por 10 a 20 minutos.  Evacuam várias vezes ao dia. Na maioria dos lactentes os sintomas se iniciam nos primeiros meses de vida e se resolvem espontaneamente após 34 semanas.</a:t>
            </a:r>
            <a:endParaRPr lang="pt-BR" altLang="pt-BR" smtClean="0"/>
          </a:p>
        </p:txBody>
      </p:sp>
      <p:pic>
        <p:nvPicPr>
          <p:cNvPr id="51204" name="Picture 2" descr="Resultado de imagem para infant dischez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9938" y="155575"/>
            <a:ext cx="2619375" cy="174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ítulo 1"/>
          <p:cNvSpPr>
            <a:spLocks noGrp="1"/>
          </p:cNvSpPr>
          <p:nvPr>
            <p:ph type="title"/>
          </p:nvPr>
        </p:nvSpPr>
        <p:spPr>
          <a:xfrm>
            <a:off x="146050" y="155575"/>
            <a:ext cx="8604250" cy="1325563"/>
          </a:xfrm>
        </p:spPr>
        <p:txBody>
          <a:bodyPr/>
          <a:lstStyle/>
          <a:p>
            <a:pPr algn="ctr" eaLnBrk="1" hangingPunct="1"/>
            <a:r>
              <a:rPr lang="pt-BR" altLang="pt-BR" smtClean="0"/>
              <a:t>Disquesia do lactente</a:t>
            </a:r>
            <a:br>
              <a:rPr lang="pt-BR" altLang="pt-BR" smtClean="0"/>
            </a:br>
            <a:r>
              <a:rPr lang="pt-BR" altLang="pt-BR" smtClean="0"/>
              <a:t>Razões para mudanças nos critérios.</a:t>
            </a:r>
          </a:p>
        </p:txBody>
      </p:sp>
      <p:sp>
        <p:nvSpPr>
          <p:cNvPr id="52227" name="Espaço Reservado para Conteúdo 2"/>
          <p:cNvSpPr>
            <a:spLocks noGrp="1"/>
          </p:cNvSpPr>
          <p:nvPr>
            <p:ph idx="1"/>
          </p:nvPr>
        </p:nvSpPr>
        <p:spPr>
          <a:xfrm>
            <a:off x="641350" y="2219325"/>
            <a:ext cx="10991850" cy="4351338"/>
          </a:xfrm>
        </p:spPr>
        <p:txBody>
          <a:bodyPr/>
          <a:lstStyle/>
          <a:p>
            <a:pPr eaLnBrk="1" hangingPunct="1"/>
            <a:r>
              <a:rPr lang="en-US" altLang="pt-BR" smtClean="0"/>
              <a:t>A mudança na idade em que a disquesia pode estar presente passou de 6 para 9 meses, baseado em um estudo prospectivo recente, que também fez com que o critério de tentativa sem sucesso de defecar fosse acrescido, com o relato dos cuidadores do esforço excessivo e vermelhidão na face do bebê, sem a evacuação subsequente. </a:t>
            </a:r>
          </a:p>
          <a:p>
            <a:pPr eaLnBrk="1" hangingPunct="1"/>
            <a:r>
              <a:rPr lang="en-US" altLang="pt-BR" smtClean="0"/>
              <a:t>Este estudo populacional feito na Holanda mostrou disquesia em 3,9% dos lactentes de 1 mês e 0,9% nos de 3 meses. Com 9 meses, os sintomas de 0,9% dos lactentes foram consistentes com o diagnóstico de  disquesia.</a:t>
            </a:r>
          </a:p>
          <a:p>
            <a:pPr eaLnBrk="1" hangingPunct="1"/>
            <a:endParaRPr lang="pt-BR" altLang="pt-BR" smtClean="0"/>
          </a:p>
        </p:txBody>
      </p:sp>
      <p:pic>
        <p:nvPicPr>
          <p:cNvPr id="52228" name="Picture 2" descr="Resultado de imagem para infant dischez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3825" y="82550"/>
            <a:ext cx="261937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ítulo 1"/>
          <p:cNvSpPr>
            <a:spLocks noGrp="1"/>
          </p:cNvSpPr>
          <p:nvPr>
            <p:ph type="title"/>
          </p:nvPr>
        </p:nvSpPr>
        <p:spPr>
          <a:xfrm>
            <a:off x="146050" y="155575"/>
            <a:ext cx="8632825" cy="1325563"/>
          </a:xfrm>
        </p:spPr>
        <p:txBody>
          <a:bodyPr/>
          <a:lstStyle/>
          <a:p>
            <a:pPr algn="ctr" eaLnBrk="1" hangingPunct="1"/>
            <a:r>
              <a:rPr lang="pt-BR" altLang="pt-BR" smtClean="0"/>
              <a:t>Disquesia do lactente</a:t>
            </a:r>
            <a:br>
              <a:rPr lang="pt-BR" altLang="pt-BR" smtClean="0"/>
            </a:br>
            <a:r>
              <a:rPr lang="pt-BR" altLang="pt-BR" smtClean="0"/>
              <a:t>Razões para mudanças nos critérios.</a:t>
            </a:r>
          </a:p>
        </p:txBody>
      </p:sp>
      <p:sp>
        <p:nvSpPr>
          <p:cNvPr id="53251" name="Espaço Reservado para Conteúdo 2"/>
          <p:cNvSpPr>
            <a:spLocks noGrp="1"/>
          </p:cNvSpPr>
          <p:nvPr>
            <p:ph idx="1"/>
          </p:nvPr>
        </p:nvSpPr>
        <p:spPr>
          <a:xfrm>
            <a:off x="146050" y="2360613"/>
            <a:ext cx="11487150" cy="4351337"/>
          </a:xfrm>
        </p:spPr>
        <p:txBody>
          <a:bodyPr/>
          <a:lstStyle/>
          <a:p>
            <a:pPr eaLnBrk="1" hangingPunct="1"/>
            <a:r>
              <a:rPr lang="en-US" altLang="pt-BR" smtClean="0"/>
              <a:t>Um recente estudo baseado em  questionários a 1447 mães mostrou prevalência de 2,4 % no primeiro ano de vida. </a:t>
            </a:r>
          </a:p>
          <a:p>
            <a:pPr eaLnBrk="1" hangingPunct="1"/>
            <a:r>
              <a:rPr lang="en-US" altLang="pt-BR" smtClean="0"/>
              <a:t>O mecanismo é atribuído a uma falha de coordenar aumento de pressão intra-abdominal e relaxamento do assoalho pélvico.</a:t>
            </a:r>
          </a:p>
          <a:p>
            <a:pPr eaLnBrk="1" hangingPunct="1"/>
            <a:r>
              <a:rPr lang="en-US" altLang="pt-BR" smtClean="0"/>
              <a:t>O examinador deve fazer uma história clínica completa, inclusive alimentar, exame físico, com inspeção retal para excluir anormalidades anorretais e usar os gráficos de crescimento. </a:t>
            </a:r>
            <a:endParaRPr lang="pt-BR" altLang="pt-BR" smtClean="0"/>
          </a:p>
        </p:txBody>
      </p:sp>
      <p:pic>
        <p:nvPicPr>
          <p:cNvPr id="53252" name="Picture 2" descr="Resultado de imagem para infant dischez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3825" y="82550"/>
            <a:ext cx="261937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7207250" cy="1325563"/>
          </a:xfrm>
        </p:spPr>
        <p:txBody>
          <a:bodyPr/>
          <a:lstStyle/>
          <a:p>
            <a:pPr algn="ctr" eaLnBrk="1" hangingPunct="1"/>
            <a:r>
              <a:rPr lang="pt-BR" altLang="pt-BR" smtClean="0"/>
              <a:t>Disquesia do lactente</a:t>
            </a:r>
            <a:br>
              <a:rPr lang="pt-BR" altLang="pt-BR" smtClean="0"/>
            </a:br>
            <a:r>
              <a:rPr lang="pt-BR" altLang="pt-BR" smtClean="0"/>
              <a:t>Tratamento</a:t>
            </a:r>
          </a:p>
        </p:txBody>
      </p:sp>
      <p:sp>
        <p:nvSpPr>
          <p:cNvPr id="54275" name="Espaço Reservado para Conteúdo 2"/>
          <p:cNvSpPr>
            <a:spLocks noGrp="1"/>
          </p:cNvSpPr>
          <p:nvPr>
            <p:ph idx="1"/>
          </p:nvPr>
        </p:nvSpPr>
        <p:spPr>
          <a:xfrm>
            <a:off x="493713" y="2092325"/>
            <a:ext cx="10515600" cy="4351338"/>
          </a:xfrm>
        </p:spPr>
        <p:txBody>
          <a:bodyPr/>
          <a:lstStyle/>
          <a:p>
            <a:pPr eaLnBrk="1" hangingPunct="1"/>
            <a:r>
              <a:rPr lang="en-US" altLang="pt-BR" smtClean="0"/>
              <a:t>Orientação dos cuidadores, com ênfase na ausência de doença e da não  necessidade de remédios; </a:t>
            </a:r>
          </a:p>
          <a:p>
            <a:pPr eaLnBrk="1" hangingPunct="1"/>
            <a:r>
              <a:rPr lang="en-US" altLang="pt-BR" smtClean="0"/>
              <a:t>Os pais normalmente aceitam as explicações de que o bebê precisa de aprender a relaxar o assoalho pélvico; </a:t>
            </a:r>
          </a:p>
          <a:p>
            <a:pPr eaLnBrk="1" hangingPunct="1"/>
            <a:r>
              <a:rPr lang="en-US" altLang="pt-BR" smtClean="0"/>
              <a:t>Para encorajar o bebê a aprender, os pais devem ser aconselhados a evitar o uso de supositórios, os quais produzem sensações artificiais que podem ser nocivas ou condicionar a criança a sempre esperar o estímulo antes de evacuar. </a:t>
            </a:r>
          </a:p>
          <a:p>
            <a:pPr eaLnBrk="1" hangingPunct="1"/>
            <a:r>
              <a:rPr lang="en-US" altLang="pt-BR" smtClean="0"/>
              <a:t>Laxativos não são necessários. </a:t>
            </a:r>
            <a:endParaRPr lang="pt-BR" altLang="pt-BR" smtClean="0"/>
          </a:p>
        </p:txBody>
      </p:sp>
      <p:pic>
        <p:nvPicPr>
          <p:cNvPr id="54276" name="Picture 2" descr="Resultado de imagem para infant dischez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9938" y="155575"/>
            <a:ext cx="2619375" cy="174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Resultado de imagem para constipação infantil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9438" y="1849438"/>
            <a:ext cx="2609850" cy="1752600"/>
          </a:xfrm>
          <a:noFill/>
        </p:spPr>
      </p:pic>
      <p:sp>
        <p:nvSpPr>
          <p:cNvPr id="55299" name="CaixaDeTexto 4"/>
          <p:cNvSpPr txBox="1">
            <a:spLocks noChangeArrowheads="1"/>
          </p:cNvSpPr>
          <p:nvPr/>
        </p:nvSpPr>
        <p:spPr bwMode="auto">
          <a:xfrm>
            <a:off x="3644900" y="2035175"/>
            <a:ext cx="77549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6600"/>
              <a:t>Constipação funcional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2185988"/>
            <a:ext cx="10515600" cy="4351337"/>
          </a:xfrm>
        </p:spPr>
        <p:txBody>
          <a:bodyPr rtlCol="0">
            <a:normAutofit fontScale="925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 err="1" smtClean="0"/>
              <a:t>Devem</a:t>
            </a:r>
            <a:r>
              <a:rPr lang="en-US" dirty="0" smtClean="0"/>
              <a:t> </a:t>
            </a:r>
            <a:r>
              <a:rPr lang="en-US" dirty="0" err="1" smtClean="0"/>
              <a:t>incluir</a:t>
            </a:r>
            <a:r>
              <a:rPr lang="en-US" dirty="0" smtClean="0"/>
              <a:t> 1 </a:t>
            </a:r>
            <a:r>
              <a:rPr lang="en-US" dirty="0" err="1" smtClean="0"/>
              <a:t>mês</a:t>
            </a:r>
            <a:r>
              <a:rPr lang="en-US" dirty="0" smtClean="0"/>
              <a:t> de </a:t>
            </a:r>
            <a:r>
              <a:rPr lang="en-US" dirty="0" err="1" smtClean="0"/>
              <a:t>pelo</a:t>
            </a:r>
            <a:r>
              <a:rPr lang="en-US" dirty="0" smtClean="0"/>
              <a:t> </a:t>
            </a:r>
            <a:r>
              <a:rPr lang="en-US" dirty="0" err="1" smtClean="0"/>
              <a:t>menos</a:t>
            </a:r>
            <a:r>
              <a:rPr lang="en-US" dirty="0" smtClean="0"/>
              <a:t> 2 dos </a:t>
            </a:r>
            <a:r>
              <a:rPr lang="en-US" dirty="0" err="1" smtClean="0"/>
              <a:t>seguintes</a:t>
            </a:r>
            <a:r>
              <a:rPr lang="en-US" dirty="0" smtClean="0"/>
              <a:t>, em </a:t>
            </a:r>
            <a:r>
              <a:rPr lang="en-US" dirty="0" err="1" smtClean="0"/>
              <a:t>crianças</a:t>
            </a:r>
            <a:r>
              <a:rPr lang="en-US" dirty="0" smtClean="0"/>
              <a:t> de </a:t>
            </a:r>
            <a:r>
              <a:rPr lang="en-US" dirty="0" err="1" smtClean="0"/>
              <a:t>até</a:t>
            </a:r>
            <a:r>
              <a:rPr lang="en-US" dirty="0" smtClean="0"/>
              <a:t> 4 </a:t>
            </a:r>
            <a:r>
              <a:rPr lang="en-US" dirty="0" err="1" smtClean="0"/>
              <a:t>anos</a:t>
            </a:r>
            <a:r>
              <a:rPr lang="en-US" dirty="0" smtClean="0"/>
              <a:t> de </a:t>
            </a:r>
            <a:r>
              <a:rPr lang="en-US" dirty="0" err="1" smtClean="0"/>
              <a:t>idade</a:t>
            </a:r>
            <a:r>
              <a:rPr lang="en-US" dirty="0" smtClean="0"/>
              <a:t>: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Duas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menos</a:t>
            </a:r>
            <a:r>
              <a:rPr lang="en-US" dirty="0" smtClean="0"/>
              <a:t> </a:t>
            </a:r>
            <a:r>
              <a:rPr lang="en-US" dirty="0" err="1" smtClean="0"/>
              <a:t>evacuações</a:t>
            </a:r>
            <a:r>
              <a:rPr lang="en-US" dirty="0" smtClean="0"/>
              <a:t> por </a:t>
            </a:r>
            <a:r>
              <a:rPr lang="en-US" dirty="0" err="1" smtClean="0"/>
              <a:t>semana</a:t>
            </a:r>
            <a:r>
              <a:rPr lang="en-US" dirty="0" smtClean="0"/>
              <a:t>;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História</a:t>
            </a:r>
            <a:r>
              <a:rPr lang="en-US" dirty="0" smtClean="0"/>
              <a:t> de </a:t>
            </a:r>
            <a:r>
              <a:rPr lang="en-US" dirty="0" err="1" smtClean="0"/>
              <a:t>retenção</a:t>
            </a:r>
            <a:r>
              <a:rPr lang="en-US" dirty="0" smtClean="0"/>
              <a:t> fecal </a:t>
            </a:r>
            <a:r>
              <a:rPr lang="en-US" dirty="0" err="1" smtClean="0"/>
              <a:t>excessiva</a:t>
            </a:r>
            <a:r>
              <a:rPr lang="en-US" dirty="0" smtClean="0"/>
              <a:t>;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História</a:t>
            </a:r>
            <a:r>
              <a:rPr lang="en-US" dirty="0" smtClean="0"/>
              <a:t> de </a:t>
            </a:r>
            <a:r>
              <a:rPr lang="en-US" dirty="0" err="1" smtClean="0"/>
              <a:t>evacuações</a:t>
            </a:r>
            <a:r>
              <a:rPr lang="en-US" dirty="0" smtClean="0"/>
              <a:t> </a:t>
            </a:r>
            <a:r>
              <a:rPr lang="en-US" dirty="0" err="1" smtClean="0"/>
              <a:t>dolorosas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difíceis</a:t>
            </a:r>
            <a:r>
              <a:rPr lang="en-US" dirty="0" smtClean="0"/>
              <a:t>;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História</a:t>
            </a:r>
            <a:r>
              <a:rPr lang="en-US" dirty="0" smtClean="0"/>
              <a:t> de </a:t>
            </a:r>
            <a:r>
              <a:rPr lang="en-US" dirty="0" err="1" smtClean="0"/>
              <a:t>fezes</a:t>
            </a:r>
            <a:r>
              <a:rPr lang="en-US" dirty="0" smtClean="0"/>
              <a:t> </a:t>
            </a:r>
            <a:r>
              <a:rPr lang="en-US" dirty="0" err="1" smtClean="0"/>
              <a:t>volumosas</a:t>
            </a:r>
            <a:r>
              <a:rPr lang="en-US" dirty="0" smtClean="0"/>
              <a:t>, de </a:t>
            </a:r>
            <a:r>
              <a:rPr lang="en-US" dirty="0" err="1" smtClean="0"/>
              <a:t>grande</a:t>
            </a:r>
            <a:r>
              <a:rPr lang="en-US" dirty="0" smtClean="0"/>
              <a:t> </a:t>
            </a:r>
            <a:r>
              <a:rPr lang="en-US" dirty="0" err="1" smtClean="0"/>
              <a:t>diâmetro</a:t>
            </a:r>
            <a:r>
              <a:rPr lang="en-US" dirty="0" smtClean="0"/>
              <a:t>;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Presença</a:t>
            </a:r>
            <a:r>
              <a:rPr lang="en-US" dirty="0" smtClean="0"/>
              <a:t> de </a:t>
            </a:r>
            <a:r>
              <a:rPr lang="en-US" dirty="0" err="1" smtClean="0"/>
              <a:t>massa</a:t>
            </a:r>
            <a:r>
              <a:rPr lang="en-US" dirty="0" smtClean="0"/>
              <a:t> fecal no </a:t>
            </a:r>
            <a:r>
              <a:rPr lang="en-US" dirty="0" err="1" smtClean="0"/>
              <a:t>reto</a:t>
            </a:r>
            <a:r>
              <a:rPr lang="en-US" dirty="0" smtClean="0"/>
              <a:t>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 smtClean="0"/>
              <a:t>Em </a:t>
            </a:r>
            <a:r>
              <a:rPr lang="en-US" dirty="0" err="1" smtClean="0"/>
              <a:t>crianças</a:t>
            </a:r>
            <a:r>
              <a:rPr lang="en-US" dirty="0" smtClean="0"/>
              <a:t> </a:t>
            </a:r>
            <a:r>
              <a:rPr lang="en-US" dirty="0" err="1" smtClean="0"/>
              <a:t>continentes</a:t>
            </a:r>
            <a:r>
              <a:rPr lang="en-US" dirty="0" smtClean="0"/>
              <a:t>, </a:t>
            </a:r>
            <a:r>
              <a:rPr lang="en-US" dirty="0" err="1" smtClean="0"/>
              <a:t>podem</a:t>
            </a:r>
            <a:r>
              <a:rPr lang="en-US" dirty="0" smtClean="0"/>
              <a:t>-se </a:t>
            </a:r>
            <a:r>
              <a:rPr lang="en-US" dirty="0" err="1" smtClean="0"/>
              <a:t>usar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critérios</a:t>
            </a:r>
            <a:r>
              <a:rPr lang="en-US" dirty="0" smtClean="0"/>
              <a:t> </a:t>
            </a:r>
            <a:r>
              <a:rPr lang="en-US" dirty="0" err="1" smtClean="0"/>
              <a:t>adicionais</a:t>
            </a:r>
            <a:r>
              <a:rPr lang="en-US" dirty="0" smtClean="0"/>
              <a:t>: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Pelo</a:t>
            </a:r>
            <a:r>
              <a:rPr lang="en-US" dirty="0" smtClean="0"/>
              <a:t> </a:t>
            </a:r>
            <a:r>
              <a:rPr lang="en-US" dirty="0" err="1" smtClean="0"/>
              <a:t>menos</a:t>
            </a:r>
            <a:r>
              <a:rPr lang="en-US" dirty="0" smtClean="0"/>
              <a:t> 1 </a:t>
            </a:r>
            <a:r>
              <a:rPr lang="en-US" dirty="0" err="1" smtClean="0"/>
              <a:t>episódio</a:t>
            </a:r>
            <a:r>
              <a:rPr lang="en-US" dirty="0" smtClean="0"/>
              <a:t>/</a:t>
            </a:r>
            <a:r>
              <a:rPr lang="en-US" dirty="0" err="1" smtClean="0"/>
              <a:t>semana</a:t>
            </a:r>
            <a:r>
              <a:rPr lang="en-US" dirty="0" smtClean="0"/>
              <a:t> de </a:t>
            </a:r>
            <a:r>
              <a:rPr lang="en-US" dirty="0" err="1" smtClean="0"/>
              <a:t>incontinência</a:t>
            </a:r>
            <a:r>
              <a:rPr lang="en-US" dirty="0" smtClean="0"/>
              <a:t> </a:t>
            </a:r>
            <a:r>
              <a:rPr lang="en-US" dirty="0" err="1" smtClean="0"/>
              <a:t>após</a:t>
            </a:r>
            <a:r>
              <a:rPr lang="en-US" dirty="0" smtClean="0"/>
              <a:t> a </a:t>
            </a:r>
            <a:r>
              <a:rPr lang="en-US" dirty="0" err="1" smtClean="0"/>
              <a:t>aquisição</a:t>
            </a:r>
            <a:r>
              <a:rPr lang="en-US" dirty="0" smtClean="0"/>
              <a:t> das </a:t>
            </a:r>
            <a:r>
              <a:rPr lang="en-US" dirty="0" err="1" smtClean="0"/>
              <a:t>competências</a:t>
            </a:r>
            <a:r>
              <a:rPr lang="en-US" dirty="0" smtClean="0"/>
              <a:t> de </a:t>
            </a:r>
            <a:r>
              <a:rPr lang="en-US" dirty="0" err="1" smtClean="0"/>
              <a:t>toalete</a:t>
            </a:r>
            <a:r>
              <a:rPr lang="en-US" dirty="0" smtClean="0"/>
              <a:t>;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História</a:t>
            </a:r>
            <a:r>
              <a:rPr lang="en-US" dirty="0" smtClean="0"/>
              <a:t> de </a:t>
            </a:r>
            <a:r>
              <a:rPr lang="en-US" dirty="0" err="1" smtClean="0"/>
              <a:t>fezes</a:t>
            </a:r>
            <a:r>
              <a:rPr lang="en-US" dirty="0" smtClean="0"/>
              <a:t> de </a:t>
            </a:r>
            <a:r>
              <a:rPr lang="en-US" dirty="0" err="1" smtClean="0"/>
              <a:t>grande</a:t>
            </a:r>
            <a:r>
              <a:rPr lang="en-US" dirty="0" smtClean="0"/>
              <a:t> </a:t>
            </a:r>
            <a:r>
              <a:rPr lang="en-US" dirty="0" err="1" smtClean="0"/>
              <a:t>diâmetro</a:t>
            </a:r>
            <a:r>
              <a:rPr lang="en-US" dirty="0" smtClean="0"/>
              <a:t>, que </a:t>
            </a:r>
            <a:r>
              <a:rPr lang="en-US" dirty="0" err="1" smtClean="0"/>
              <a:t>podem</a:t>
            </a:r>
            <a:r>
              <a:rPr lang="en-US" dirty="0" smtClean="0"/>
              <a:t> </a:t>
            </a:r>
            <a:r>
              <a:rPr lang="en-US" dirty="0" err="1" smtClean="0"/>
              <a:t>entupir</a:t>
            </a:r>
            <a:r>
              <a:rPr lang="en-US" dirty="0" smtClean="0"/>
              <a:t> o </a:t>
            </a:r>
            <a:r>
              <a:rPr lang="en-US" dirty="0" err="1" smtClean="0"/>
              <a:t>vaso</a:t>
            </a:r>
            <a:r>
              <a:rPr lang="en-US" dirty="0" smtClean="0"/>
              <a:t>. </a:t>
            </a:r>
            <a:endParaRPr lang="pt-BR" dirty="0"/>
          </a:p>
        </p:txBody>
      </p:sp>
      <p:pic>
        <p:nvPicPr>
          <p:cNvPr id="56323" name="Picture 4" descr="Resultado de imagem para constipação infant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73025"/>
            <a:ext cx="260985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4" name="CaixaDeTexto 4"/>
          <p:cNvSpPr txBox="1">
            <a:spLocks noChangeArrowheads="1"/>
          </p:cNvSpPr>
          <p:nvPr/>
        </p:nvSpPr>
        <p:spPr bwMode="auto">
          <a:xfrm>
            <a:off x="3430588" y="425450"/>
            <a:ext cx="6753225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4400"/>
              <a:t>Constipação Funcional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4400"/>
              <a:t>Critérios Diagnósticos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38150" y="2401888"/>
            <a:ext cx="10515600" cy="4351337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/>
              <a:t> </a:t>
            </a:r>
            <a:r>
              <a:rPr lang="en-US" dirty="0" err="1" smtClean="0"/>
              <a:t>Frequentemente</a:t>
            </a:r>
            <a:r>
              <a:rPr lang="en-US" dirty="0" smtClean="0"/>
              <a:t> </a:t>
            </a:r>
            <a:r>
              <a:rPr lang="en-US" dirty="0" err="1" smtClean="0"/>
              <a:t>resulta</a:t>
            </a:r>
            <a:r>
              <a:rPr lang="en-US" dirty="0" smtClean="0"/>
              <a:t> de </a:t>
            </a:r>
            <a:r>
              <a:rPr lang="en-US" dirty="0" err="1" smtClean="0"/>
              <a:t>tentativas</a:t>
            </a:r>
            <a:r>
              <a:rPr lang="en-US" dirty="0" smtClean="0"/>
              <a:t> </a:t>
            </a:r>
            <a:r>
              <a:rPr lang="en-US" dirty="0" err="1" smtClean="0"/>
              <a:t>repetidas</a:t>
            </a:r>
            <a:r>
              <a:rPr lang="en-US" dirty="0" smtClean="0"/>
              <a:t> da </a:t>
            </a:r>
            <a:r>
              <a:rPr lang="en-US" dirty="0" err="1" smtClean="0"/>
              <a:t>criança</a:t>
            </a:r>
            <a:r>
              <a:rPr lang="en-US" dirty="0" smtClean="0"/>
              <a:t> de </a:t>
            </a:r>
            <a:r>
              <a:rPr lang="en-US" dirty="0" err="1" smtClean="0"/>
              <a:t>reter</a:t>
            </a:r>
            <a:r>
              <a:rPr lang="en-US" dirty="0" smtClean="0"/>
              <a:t> </a:t>
            </a:r>
            <a:r>
              <a:rPr lang="en-US" dirty="0" err="1" smtClean="0"/>
              <a:t>voluntariamente</a:t>
            </a:r>
            <a:r>
              <a:rPr lang="en-US" dirty="0" smtClean="0"/>
              <a:t> as </a:t>
            </a:r>
            <a:r>
              <a:rPr lang="en-US" dirty="0" err="1" smtClean="0"/>
              <a:t>fezes</a:t>
            </a:r>
            <a:r>
              <a:rPr lang="en-US" dirty="0" smtClean="0"/>
              <a:t> para </a:t>
            </a:r>
            <a:r>
              <a:rPr lang="en-US" dirty="0" err="1" smtClean="0"/>
              <a:t>evitar</a:t>
            </a:r>
            <a:r>
              <a:rPr lang="en-US" dirty="0" smtClean="0"/>
              <a:t> </a:t>
            </a:r>
            <a:r>
              <a:rPr lang="en-US" dirty="0" err="1" smtClean="0"/>
              <a:t>evacuações</a:t>
            </a:r>
            <a:r>
              <a:rPr lang="en-US" dirty="0" smtClean="0"/>
              <a:t> </a:t>
            </a:r>
            <a:r>
              <a:rPr lang="en-US" dirty="0" err="1" smtClean="0"/>
              <a:t>desprazerosas</a:t>
            </a:r>
            <a:r>
              <a:rPr lang="en-US" dirty="0" smtClean="0"/>
              <a:t>, por </a:t>
            </a:r>
            <a:r>
              <a:rPr lang="en-US" dirty="0" err="1" smtClean="0"/>
              <a:t>medos</a:t>
            </a:r>
            <a:r>
              <a:rPr lang="en-US" dirty="0" smtClean="0"/>
              <a:t> </a:t>
            </a:r>
            <a:r>
              <a:rPr lang="en-US" dirty="0" err="1" smtClean="0"/>
              <a:t>associados</a:t>
            </a:r>
            <a:r>
              <a:rPr lang="en-US" dirty="0" smtClean="0"/>
              <a:t> a </a:t>
            </a:r>
            <a:r>
              <a:rPr lang="en-US" dirty="0" err="1" smtClean="0"/>
              <a:t>este</a:t>
            </a:r>
            <a:r>
              <a:rPr lang="en-US" dirty="0" smtClean="0"/>
              <a:t> </a:t>
            </a:r>
            <a:r>
              <a:rPr lang="en-US" dirty="0" err="1" smtClean="0"/>
              <a:t>ato</a:t>
            </a:r>
            <a:r>
              <a:rPr lang="en-US" dirty="0" smtClean="0"/>
              <a:t>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O </a:t>
            </a:r>
            <a:r>
              <a:rPr lang="en-US" dirty="0" err="1" smtClean="0"/>
              <a:t>comportamento</a:t>
            </a:r>
            <a:r>
              <a:rPr lang="en-US" dirty="0" smtClean="0"/>
              <a:t> de </a:t>
            </a:r>
            <a:r>
              <a:rPr lang="en-US" dirty="0" err="1" smtClean="0"/>
              <a:t>retenção</a:t>
            </a:r>
            <a:r>
              <a:rPr lang="en-US" dirty="0" smtClean="0"/>
              <a:t> leva a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maior</a:t>
            </a:r>
            <a:r>
              <a:rPr lang="en-US" dirty="0" smtClean="0"/>
              <a:t> </a:t>
            </a:r>
            <a:r>
              <a:rPr lang="en-US" dirty="0" err="1" smtClean="0"/>
              <a:t>reabsorção</a:t>
            </a:r>
            <a:r>
              <a:rPr lang="en-US" dirty="0" smtClean="0"/>
              <a:t> de </a:t>
            </a:r>
            <a:r>
              <a:rPr lang="en-US" dirty="0" err="1" smtClean="0"/>
              <a:t>água</a:t>
            </a:r>
            <a:r>
              <a:rPr lang="en-US" dirty="0" smtClean="0"/>
              <a:t> no colon, com </a:t>
            </a:r>
            <a:r>
              <a:rPr lang="en-US" dirty="0" err="1" smtClean="0"/>
              <a:t>formação</a:t>
            </a:r>
            <a:r>
              <a:rPr lang="en-US" dirty="0" smtClean="0"/>
              <a:t> de </a:t>
            </a:r>
            <a:r>
              <a:rPr lang="en-US" dirty="0" err="1" smtClean="0"/>
              <a:t>fezes</a:t>
            </a:r>
            <a:r>
              <a:rPr lang="en-US" dirty="0" smtClean="0"/>
              <a:t>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endurecidas</a:t>
            </a:r>
            <a:r>
              <a:rPr lang="en-US" dirty="0" smtClean="0"/>
              <a:t>. Nos </a:t>
            </a:r>
            <a:r>
              <a:rPr lang="en-US" dirty="0" err="1" smtClean="0"/>
              <a:t>primeiros</a:t>
            </a:r>
            <a:r>
              <a:rPr lang="en-US" dirty="0" smtClean="0"/>
              <a:t> </a:t>
            </a:r>
            <a:r>
              <a:rPr lang="en-US" dirty="0" err="1" smtClean="0"/>
              <a:t>anos</a:t>
            </a:r>
            <a:r>
              <a:rPr lang="en-US" dirty="0" smtClean="0"/>
              <a:t> de </a:t>
            </a:r>
            <a:r>
              <a:rPr lang="en-US" dirty="0" err="1" smtClean="0"/>
              <a:t>vida</a:t>
            </a:r>
            <a:r>
              <a:rPr lang="en-US" dirty="0" smtClean="0"/>
              <a:t> um </a:t>
            </a:r>
            <a:r>
              <a:rPr lang="en-US" dirty="0" err="1" smtClean="0"/>
              <a:t>episódio</a:t>
            </a:r>
            <a:r>
              <a:rPr lang="en-US" dirty="0" smtClean="0"/>
              <a:t> </a:t>
            </a:r>
            <a:r>
              <a:rPr lang="en-US" dirty="0" err="1" smtClean="0"/>
              <a:t>agudo</a:t>
            </a:r>
            <a:r>
              <a:rPr lang="en-US" dirty="0" smtClean="0"/>
              <a:t> de </a:t>
            </a:r>
            <a:r>
              <a:rPr lang="en-US" dirty="0" err="1" smtClean="0"/>
              <a:t>constipação</a:t>
            </a:r>
            <a:r>
              <a:rPr lang="en-US" dirty="0" smtClean="0"/>
              <a:t> por causa de </a:t>
            </a:r>
            <a:r>
              <a:rPr lang="en-US" dirty="0" err="1" smtClean="0"/>
              <a:t>mudanças</a:t>
            </a:r>
            <a:r>
              <a:rPr lang="en-US" dirty="0" smtClean="0"/>
              <a:t> </a:t>
            </a:r>
            <a:r>
              <a:rPr lang="en-US" dirty="0" err="1" smtClean="0"/>
              <a:t>dietéticas</a:t>
            </a:r>
            <a:r>
              <a:rPr lang="en-US" dirty="0" smtClean="0"/>
              <a:t> </a:t>
            </a:r>
            <a:r>
              <a:rPr lang="en-US" dirty="0" err="1" smtClean="0"/>
              <a:t>podem</a:t>
            </a:r>
            <a:r>
              <a:rPr lang="en-US" dirty="0" smtClean="0"/>
              <a:t> </a:t>
            </a:r>
            <a:r>
              <a:rPr lang="en-US" dirty="0" err="1" smtClean="0"/>
              <a:t>propiciar</a:t>
            </a:r>
            <a:r>
              <a:rPr lang="en-US" dirty="0" smtClean="0"/>
              <a:t> </a:t>
            </a:r>
            <a:r>
              <a:rPr lang="en-US" dirty="0" err="1" smtClean="0"/>
              <a:t>passagem</a:t>
            </a:r>
            <a:r>
              <a:rPr lang="en-US" dirty="0" smtClean="0"/>
              <a:t> de </a:t>
            </a:r>
            <a:r>
              <a:rPr lang="en-US" dirty="0" err="1" smtClean="0"/>
              <a:t>fezes</a:t>
            </a:r>
            <a:r>
              <a:rPr lang="en-US" dirty="0" smtClean="0"/>
              <a:t> </a:t>
            </a:r>
            <a:r>
              <a:rPr lang="en-US" dirty="0" err="1" smtClean="0"/>
              <a:t>secas</a:t>
            </a:r>
            <a:r>
              <a:rPr lang="en-US" dirty="0" smtClean="0"/>
              <a:t> e </a:t>
            </a:r>
            <a:r>
              <a:rPr lang="en-US" dirty="0" err="1" smtClean="0"/>
              <a:t>endurecidas</a:t>
            </a:r>
            <a:r>
              <a:rPr lang="en-US" dirty="0" smtClean="0"/>
              <a:t>, as </a:t>
            </a:r>
            <a:r>
              <a:rPr lang="en-US" dirty="0" err="1" smtClean="0"/>
              <a:t>quais</a:t>
            </a:r>
            <a:r>
              <a:rPr lang="en-US" dirty="0" smtClean="0"/>
              <a:t> </a:t>
            </a:r>
            <a:r>
              <a:rPr lang="en-US" dirty="0" err="1" smtClean="0"/>
              <a:t>levam</a:t>
            </a:r>
            <a:r>
              <a:rPr lang="en-US" dirty="0" smtClean="0"/>
              <a:t>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evacuação</a:t>
            </a:r>
            <a:r>
              <a:rPr lang="en-US" dirty="0" smtClean="0"/>
              <a:t> dolorosa. Em </a:t>
            </a:r>
            <a:r>
              <a:rPr lang="en-US" dirty="0" err="1" smtClean="0"/>
              <a:t>crianças</a:t>
            </a:r>
            <a:r>
              <a:rPr lang="en-US" dirty="0" smtClean="0"/>
              <a:t> </a:t>
            </a:r>
            <a:r>
              <a:rPr lang="en-US" dirty="0" err="1" smtClean="0"/>
              <a:t>maiores</a:t>
            </a:r>
            <a:r>
              <a:rPr lang="en-US" dirty="0" smtClean="0"/>
              <a:t> o </a:t>
            </a:r>
            <a:r>
              <a:rPr lang="en-US" dirty="0" err="1" smtClean="0"/>
              <a:t>início</a:t>
            </a:r>
            <a:r>
              <a:rPr lang="en-US" dirty="0" smtClean="0"/>
              <a:t> da </a:t>
            </a:r>
            <a:r>
              <a:rPr lang="en-US" dirty="0" err="1" smtClean="0"/>
              <a:t>constipação</a:t>
            </a:r>
            <a:r>
              <a:rPr lang="en-US" dirty="0" smtClean="0"/>
              <a:t> </a:t>
            </a:r>
            <a:r>
              <a:rPr lang="en-US" dirty="0" err="1" smtClean="0"/>
              <a:t>pode</a:t>
            </a:r>
            <a:r>
              <a:rPr lang="en-US" dirty="0" smtClean="0"/>
              <a:t> </a:t>
            </a:r>
            <a:r>
              <a:rPr lang="en-US" dirty="0" err="1" smtClean="0"/>
              <a:t>coincidir</a:t>
            </a:r>
            <a:r>
              <a:rPr lang="en-US" dirty="0" smtClean="0"/>
              <a:t> com o </a:t>
            </a:r>
            <a:r>
              <a:rPr lang="en-US" dirty="0" err="1" smtClean="0"/>
              <a:t>treinamento</a:t>
            </a:r>
            <a:r>
              <a:rPr lang="en-US" dirty="0" smtClean="0"/>
              <a:t> </a:t>
            </a:r>
            <a:r>
              <a:rPr lang="en-US" dirty="0" err="1" smtClean="0"/>
              <a:t>esfincteriano</a:t>
            </a:r>
            <a:r>
              <a:rPr lang="en-US" dirty="0" smtClean="0"/>
              <a:t>, </a:t>
            </a:r>
            <a:r>
              <a:rPr lang="en-US" dirty="0" err="1" smtClean="0"/>
              <a:t>quando</a:t>
            </a:r>
            <a:r>
              <a:rPr lang="en-US" dirty="0" smtClean="0"/>
              <a:t> </a:t>
            </a:r>
            <a:r>
              <a:rPr lang="en-US" dirty="0" err="1" smtClean="0"/>
              <a:t>pressões</a:t>
            </a:r>
            <a:r>
              <a:rPr lang="en-US" dirty="0" smtClean="0"/>
              <a:t> </a:t>
            </a:r>
            <a:r>
              <a:rPr lang="en-US" dirty="0" err="1" smtClean="0"/>
              <a:t>excessivas</a:t>
            </a:r>
            <a:r>
              <a:rPr lang="en-US" dirty="0" smtClean="0"/>
              <a:t> por parte dos </a:t>
            </a:r>
            <a:r>
              <a:rPr lang="en-US" dirty="0" err="1" smtClean="0"/>
              <a:t>cuidadores</a:t>
            </a:r>
            <a:r>
              <a:rPr lang="en-US" dirty="0" smtClean="0"/>
              <a:t> e/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técnicas</a:t>
            </a:r>
            <a:r>
              <a:rPr lang="en-US" dirty="0" smtClean="0"/>
              <a:t> </a:t>
            </a:r>
            <a:r>
              <a:rPr lang="en-US" dirty="0" err="1" smtClean="0"/>
              <a:t>inapropriadas</a:t>
            </a:r>
            <a:r>
              <a:rPr lang="en-US" dirty="0" smtClean="0"/>
              <a:t> como o </a:t>
            </a:r>
            <a:r>
              <a:rPr lang="en-US" dirty="0" err="1" smtClean="0"/>
              <a:t>uso</a:t>
            </a:r>
            <a:r>
              <a:rPr lang="en-US" dirty="0" smtClean="0"/>
              <a:t> de </a:t>
            </a:r>
            <a:r>
              <a:rPr lang="en-US" dirty="0" err="1" smtClean="0"/>
              <a:t>banheiros</a:t>
            </a:r>
            <a:r>
              <a:rPr lang="en-US" dirty="0" smtClean="0"/>
              <a:t> </a:t>
            </a:r>
            <a:r>
              <a:rPr lang="en-US" dirty="0" err="1" smtClean="0"/>
              <a:t>regulares</a:t>
            </a:r>
            <a:r>
              <a:rPr lang="en-US" dirty="0" smtClean="0"/>
              <a:t> </a:t>
            </a:r>
            <a:r>
              <a:rPr lang="en-US" dirty="0" err="1" smtClean="0"/>
              <a:t>sem</a:t>
            </a:r>
            <a:r>
              <a:rPr lang="en-US" dirty="0" smtClean="0"/>
              <a:t> o </a:t>
            </a:r>
            <a:r>
              <a:rPr lang="en-US" dirty="0" err="1" smtClean="0"/>
              <a:t>adequado</a:t>
            </a:r>
            <a:r>
              <a:rPr lang="en-US" dirty="0" smtClean="0"/>
              <a:t> </a:t>
            </a:r>
            <a:r>
              <a:rPr lang="en-US" dirty="0" err="1" smtClean="0"/>
              <a:t>apoio</a:t>
            </a:r>
            <a:r>
              <a:rPr lang="en-US" dirty="0" smtClean="0"/>
              <a:t> para as </a:t>
            </a:r>
            <a:r>
              <a:rPr lang="en-US" dirty="0" err="1" smtClean="0"/>
              <a:t>pernas</a:t>
            </a:r>
            <a:r>
              <a:rPr lang="en-US" dirty="0" smtClean="0"/>
              <a:t>, </a:t>
            </a:r>
            <a:r>
              <a:rPr lang="en-US" dirty="0" err="1" smtClean="0"/>
              <a:t>podem</a:t>
            </a:r>
            <a:r>
              <a:rPr lang="en-US" dirty="0" smtClean="0"/>
              <a:t> </a:t>
            </a:r>
            <a:r>
              <a:rPr lang="en-US" dirty="0" err="1" smtClean="0"/>
              <a:t>ter</a:t>
            </a:r>
            <a:r>
              <a:rPr lang="en-US" dirty="0" smtClean="0"/>
              <a:t> como </a:t>
            </a:r>
            <a:r>
              <a:rPr lang="en-US" dirty="0" err="1" smtClean="0"/>
              <a:t>consequência</a:t>
            </a:r>
            <a:r>
              <a:rPr lang="en-US" dirty="0" smtClean="0"/>
              <a:t> a </a:t>
            </a:r>
            <a:r>
              <a:rPr lang="en-US" dirty="0" err="1" smtClean="0"/>
              <a:t>retenção</a:t>
            </a:r>
            <a:r>
              <a:rPr lang="en-US" dirty="0" smtClean="0"/>
              <a:t> fecal. </a:t>
            </a:r>
            <a:endParaRPr lang="pt-BR" dirty="0"/>
          </a:p>
        </p:txBody>
      </p:sp>
      <p:pic>
        <p:nvPicPr>
          <p:cNvPr id="57347" name="Picture 4" descr="Resultado de imagem para constipação infant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73025"/>
            <a:ext cx="260985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8" name="CaixaDeTexto 4"/>
          <p:cNvSpPr txBox="1">
            <a:spLocks noChangeArrowheads="1"/>
          </p:cNvSpPr>
          <p:nvPr/>
        </p:nvSpPr>
        <p:spPr bwMode="auto">
          <a:xfrm>
            <a:off x="3430588" y="425450"/>
            <a:ext cx="533082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4400"/>
              <a:t>Constipação Funcional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Espaço Reservado para Conteúdo 2"/>
          <p:cNvSpPr>
            <a:spLocks noGrp="1"/>
          </p:cNvSpPr>
          <p:nvPr>
            <p:ph idx="1"/>
          </p:nvPr>
        </p:nvSpPr>
        <p:spPr>
          <a:xfrm>
            <a:off x="438150" y="4779963"/>
            <a:ext cx="10985500" cy="2436812"/>
          </a:xfrm>
        </p:spPr>
        <p:txBody>
          <a:bodyPr/>
          <a:lstStyle/>
          <a:p>
            <a:pPr eaLnBrk="1" hangingPunct="1"/>
            <a:r>
              <a:rPr lang="en-US" altLang="pt-BR" smtClean="0"/>
              <a:t>A mudança nos critérios para diferenciar as crianças treinadas das não treinadas no uso do banheiro é baseada em dados que sugerem que a maioria das crianças menores de 2,5 anos não têm o controle esfincteriano. Além disto, o reconhecimento da incontinência fecal em crianças e lactentes que usam fraldas não é confiável.  </a:t>
            </a:r>
            <a:endParaRPr lang="pt-BR" altLang="pt-BR" smtClean="0"/>
          </a:p>
        </p:txBody>
      </p:sp>
      <p:pic>
        <p:nvPicPr>
          <p:cNvPr id="58371" name="Picture 4" descr="Resultado de imagem para constipação infant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73025"/>
            <a:ext cx="260985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2" name="CaixaDeTexto 4"/>
          <p:cNvSpPr txBox="1">
            <a:spLocks noChangeArrowheads="1"/>
          </p:cNvSpPr>
          <p:nvPr/>
        </p:nvSpPr>
        <p:spPr bwMode="auto">
          <a:xfrm>
            <a:off x="3430588" y="425450"/>
            <a:ext cx="8274050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4400"/>
              <a:t>Constipação Funcional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3200"/>
              <a:t>Razões para mudanças nos critérios diagnósticos</a:t>
            </a:r>
          </a:p>
        </p:txBody>
      </p:sp>
      <p:pic>
        <p:nvPicPr>
          <p:cNvPr id="58373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850" y="1825625"/>
            <a:ext cx="2439988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Espaço Reservado para Conteúdo 2"/>
          <p:cNvSpPr>
            <a:spLocks noGrp="1"/>
          </p:cNvSpPr>
          <p:nvPr>
            <p:ph idx="1"/>
          </p:nvPr>
        </p:nvSpPr>
        <p:spPr>
          <a:xfrm>
            <a:off x="438150" y="1825625"/>
            <a:ext cx="11223625" cy="4856163"/>
          </a:xfrm>
        </p:spPr>
        <p:txBody>
          <a:bodyPr/>
          <a:lstStyle/>
          <a:p>
            <a:pPr eaLnBrk="1" hangingPunct="1"/>
            <a:r>
              <a:rPr lang="en-US" altLang="pt-BR" smtClean="0"/>
              <a:t>A prevalência de constipação no primeiro ano de vida é de 2,9% e  aumenta para 10,1 % no segundo ano de vida, sem diferença entre meninos e meninas.  Um estudo de coorte no Brasil encontrou uma prevalência de 27% na idade de 24 meses. </a:t>
            </a:r>
          </a:p>
          <a:p>
            <a:pPr eaLnBrk="1" hangingPunct="1"/>
            <a:r>
              <a:rPr lang="en-US" altLang="pt-BR" smtClean="0"/>
              <a:t>A apresentação da constipação funcional em lactentes e crianças varia. Somente uma minoria de lactentes com constipação funcional evacua menos de 3 vezes/semana e apresenta sangue nas fezes. Estes lactentes têm fezes endurecidas em mais de 90 % do tempo e quase metade deles podem apresentar dor durante a evacuação, comportamento retentivo e impactação retal.  </a:t>
            </a:r>
          </a:p>
        </p:txBody>
      </p:sp>
      <p:pic>
        <p:nvPicPr>
          <p:cNvPr id="59395" name="Picture 4" descr="Resultado de imagem para constipação infant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73025"/>
            <a:ext cx="260985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6" name="CaixaDeTexto 4"/>
          <p:cNvSpPr txBox="1">
            <a:spLocks noChangeArrowheads="1"/>
          </p:cNvSpPr>
          <p:nvPr/>
        </p:nvSpPr>
        <p:spPr bwMode="auto">
          <a:xfrm>
            <a:off x="3430588" y="425450"/>
            <a:ext cx="533082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4400"/>
              <a:t>Constipação Funcional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38150" y="1825625"/>
            <a:ext cx="11223625" cy="4856163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Oitenta</a:t>
            </a:r>
            <a:r>
              <a:rPr lang="en-US" dirty="0" smtClean="0"/>
              <a:t> e </a:t>
            </a:r>
            <a:r>
              <a:rPr lang="en-US" dirty="0" err="1" smtClean="0"/>
              <a:t>seis</a:t>
            </a:r>
            <a:r>
              <a:rPr lang="en-US" dirty="0" smtClean="0"/>
              <a:t> por cento das </a:t>
            </a:r>
            <a:r>
              <a:rPr lang="en-US" dirty="0" err="1" smtClean="0"/>
              <a:t>crianças</a:t>
            </a:r>
            <a:r>
              <a:rPr lang="en-US" dirty="0" smtClean="0"/>
              <a:t> </a:t>
            </a:r>
            <a:r>
              <a:rPr lang="en-US" dirty="0" err="1" smtClean="0"/>
              <a:t>pequenas</a:t>
            </a:r>
            <a:r>
              <a:rPr lang="en-US" dirty="0" smtClean="0"/>
              <a:t> com CF </a:t>
            </a:r>
            <a:r>
              <a:rPr lang="en-US" dirty="0" err="1" smtClean="0"/>
              <a:t>têm</a:t>
            </a:r>
            <a:r>
              <a:rPr lang="en-US" dirty="0" smtClean="0"/>
              <a:t> 2 </a:t>
            </a:r>
            <a:r>
              <a:rPr lang="en-US" dirty="0" err="1" smtClean="0"/>
              <a:t>evacuações</a:t>
            </a:r>
            <a:r>
              <a:rPr lang="en-US" dirty="0" smtClean="0"/>
              <a:t> por </a:t>
            </a:r>
            <a:r>
              <a:rPr lang="en-US" dirty="0" err="1" smtClean="0"/>
              <a:t>semana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evacuações</a:t>
            </a:r>
            <a:r>
              <a:rPr lang="en-US" dirty="0" smtClean="0"/>
              <a:t> </a:t>
            </a:r>
            <a:r>
              <a:rPr lang="en-US" dirty="0" err="1" smtClean="0"/>
              <a:t>difíceis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dolorosas</a:t>
            </a:r>
            <a:r>
              <a:rPr lang="en-US" dirty="0" smtClean="0"/>
              <a:t> e </a:t>
            </a:r>
            <a:r>
              <a:rPr lang="en-US" dirty="0" err="1" smtClean="0"/>
              <a:t>pelo</a:t>
            </a:r>
            <a:r>
              <a:rPr lang="en-US" dirty="0" smtClean="0"/>
              <a:t> </a:t>
            </a:r>
            <a:r>
              <a:rPr lang="en-US" dirty="0" err="1" smtClean="0"/>
              <a:t>menos</a:t>
            </a:r>
            <a:r>
              <a:rPr lang="en-US" dirty="0" smtClean="0"/>
              <a:t> um dos outros </a:t>
            </a:r>
            <a:r>
              <a:rPr lang="en-US" dirty="0" err="1" smtClean="0"/>
              <a:t>critérios</a:t>
            </a:r>
            <a:r>
              <a:rPr lang="en-US" dirty="0" smtClean="0"/>
              <a:t> do Roma III para </a:t>
            </a:r>
            <a:r>
              <a:rPr lang="en-US" dirty="0" err="1" smtClean="0"/>
              <a:t>constipação</a:t>
            </a:r>
            <a:r>
              <a:rPr lang="en-US" dirty="0" smtClean="0"/>
              <a:t> </a:t>
            </a:r>
            <a:r>
              <a:rPr lang="en-US" dirty="0" err="1" smtClean="0"/>
              <a:t>funcional</a:t>
            </a:r>
            <a:r>
              <a:rPr lang="en-US" dirty="0" smtClean="0"/>
              <a:t>. </a:t>
            </a:r>
            <a:r>
              <a:rPr lang="en-US" dirty="0" err="1" smtClean="0"/>
              <a:t>Nestas</a:t>
            </a:r>
            <a:r>
              <a:rPr lang="en-US" dirty="0" smtClean="0"/>
              <a:t> </a:t>
            </a:r>
            <a:r>
              <a:rPr lang="en-US" dirty="0" err="1" smtClean="0"/>
              <a:t>crianças</a:t>
            </a:r>
            <a:r>
              <a:rPr lang="en-US" dirty="0" smtClean="0"/>
              <a:t> o </a:t>
            </a:r>
            <a:r>
              <a:rPr lang="en-US" dirty="0" err="1" smtClean="0"/>
              <a:t>sintoma</a:t>
            </a:r>
            <a:r>
              <a:rPr lang="en-US" dirty="0" smtClean="0"/>
              <a:t>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comum</a:t>
            </a:r>
            <a:r>
              <a:rPr lang="en-US" dirty="0" smtClean="0"/>
              <a:t> é a </a:t>
            </a:r>
            <a:r>
              <a:rPr lang="en-US" dirty="0" err="1" smtClean="0"/>
              <a:t>presença</a:t>
            </a:r>
            <a:r>
              <a:rPr lang="en-US" dirty="0" smtClean="0"/>
              <a:t> de </a:t>
            </a:r>
            <a:r>
              <a:rPr lang="en-US" dirty="0" err="1" smtClean="0"/>
              <a:t>incontinência</a:t>
            </a:r>
            <a:r>
              <a:rPr lang="en-US" dirty="0" smtClean="0"/>
              <a:t> fecal </a:t>
            </a:r>
            <a:r>
              <a:rPr lang="en-US" dirty="0" err="1" smtClean="0"/>
              <a:t>mais</a:t>
            </a:r>
            <a:r>
              <a:rPr lang="en-US" dirty="0" smtClean="0"/>
              <a:t> de 1 vez/</a:t>
            </a:r>
            <a:r>
              <a:rPr lang="en-US" dirty="0" err="1" smtClean="0"/>
              <a:t>semana</a:t>
            </a:r>
            <a:r>
              <a:rPr lang="en-US" dirty="0" smtClean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O </a:t>
            </a:r>
            <a:r>
              <a:rPr lang="en-US" dirty="0" err="1" smtClean="0"/>
              <a:t>diagnóstico</a:t>
            </a:r>
            <a:r>
              <a:rPr lang="en-US" dirty="0" smtClean="0"/>
              <a:t> é </a:t>
            </a:r>
            <a:r>
              <a:rPr lang="en-US" dirty="0" err="1" smtClean="0"/>
              <a:t>clínico</a:t>
            </a:r>
            <a:r>
              <a:rPr lang="en-US" dirty="0" smtClean="0"/>
              <a:t>, </a:t>
            </a:r>
            <a:r>
              <a:rPr lang="en-US" dirty="0" err="1" smtClean="0"/>
              <a:t>baseado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história</a:t>
            </a:r>
            <a:r>
              <a:rPr lang="en-US" dirty="0" smtClean="0"/>
              <a:t> e </a:t>
            </a:r>
            <a:r>
              <a:rPr lang="en-US" dirty="0" err="1" smtClean="0"/>
              <a:t>exame</a:t>
            </a:r>
            <a:r>
              <a:rPr lang="en-US" dirty="0" smtClean="0"/>
              <a:t> </a:t>
            </a:r>
            <a:r>
              <a:rPr lang="en-US" dirty="0" err="1" smtClean="0"/>
              <a:t>físico</a:t>
            </a:r>
            <a:r>
              <a:rPr lang="en-US" dirty="0" smtClean="0"/>
              <a:t>. O </a:t>
            </a:r>
            <a:r>
              <a:rPr lang="en-US" dirty="0" err="1" smtClean="0"/>
              <a:t>comportamento</a:t>
            </a:r>
            <a:r>
              <a:rPr lang="en-US" dirty="0" smtClean="0"/>
              <a:t> de </a:t>
            </a:r>
            <a:r>
              <a:rPr lang="en-US" dirty="0" err="1" smtClean="0"/>
              <a:t>retenção</a:t>
            </a:r>
            <a:r>
              <a:rPr lang="en-US" dirty="0" smtClean="0"/>
              <a:t> </a:t>
            </a:r>
            <a:r>
              <a:rPr lang="en-US" dirty="0" err="1" smtClean="0"/>
              <a:t>pode</a:t>
            </a:r>
            <a:r>
              <a:rPr lang="en-US" dirty="0" smtClean="0"/>
              <a:t> </a:t>
            </a:r>
            <a:r>
              <a:rPr lang="en-US" dirty="0" err="1" smtClean="0"/>
              <a:t>levar</a:t>
            </a:r>
            <a:r>
              <a:rPr lang="en-US" dirty="0" smtClean="0"/>
              <a:t> a </a:t>
            </a:r>
            <a:r>
              <a:rPr lang="en-US" dirty="0" err="1" smtClean="0"/>
              <a:t>passagem</a:t>
            </a:r>
            <a:r>
              <a:rPr lang="en-US" dirty="0" smtClean="0"/>
              <a:t> de </a:t>
            </a:r>
            <a:r>
              <a:rPr lang="en-US" dirty="0" err="1" smtClean="0"/>
              <a:t>fezes</a:t>
            </a:r>
            <a:r>
              <a:rPr lang="en-US" dirty="0" smtClean="0"/>
              <a:t> </a:t>
            </a:r>
            <a:r>
              <a:rPr lang="en-US" dirty="0" err="1" smtClean="0"/>
              <a:t>volumosas</a:t>
            </a:r>
            <a:r>
              <a:rPr lang="en-US" dirty="0" smtClean="0"/>
              <a:t>, com </a:t>
            </a:r>
            <a:r>
              <a:rPr lang="en-US" dirty="0" err="1" smtClean="0"/>
              <a:t>surgimento</a:t>
            </a:r>
            <a:r>
              <a:rPr lang="en-US" dirty="0" smtClean="0"/>
              <a:t> de </a:t>
            </a:r>
            <a:r>
              <a:rPr lang="en-US" dirty="0" err="1" smtClean="0"/>
              <a:t>fissuras</a:t>
            </a:r>
            <a:r>
              <a:rPr lang="en-US" dirty="0" smtClean="0"/>
              <a:t>, </a:t>
            </a:r>
            <a:r>
              <a:rPr lang="en-US" dirty="0" err="1" smtClean="0"/>
              <a:t>especialmente</a:t>
            </a:r>
            <a:r>
              <a:rPr lang="en-US" dirty="0" smtClean="0"/>
              <a:t> </a:t>
            </a:r>
            <a:r>
              <a:rPr lang="en-US" dirty="0" err="1" smtClean="0"/>
              <a:t>nos</a:t>
            </a:r>
            <a:r>
              <a:rPr lang="en-US" dirty="0" smtClean="0"/>
              <a:t> </a:t>
            </a:r>
            <a:r>
              <a:rPr lang="en-US" dirty="0" err="1" smtClean="0"/>
              <a:t>primeiros</a:t>
            </a:r>
            <a:r>
              <a:rPr lang="en-US" dirty="0" smtClean="0"/>
              <a:t> 2 </a:t>
            </a:r>
            <a:r>
              <a:rPr lang="en-US" dirty="0" err="1" smtClean="0"/>
              <a:t>anos</a:t>
            </a:r>
            <a:r>
              <a:rPr lang="en-US" dirty="0" smtClean="0"/>
              <a:t>.  A </a:t>
            </a:r>
            <a:r>
              <a:rPr lang="en-US" dirty="0" err="1" smtClean="0"/>
              <a:t>evacuação</a:t>
            </a:r>
            <a:r>
              <a:rPr lang="en-US" dirty="0" smtClean="0"/>
              <a:t> dolorosa </a:t>
            </a:r>
            <a:r>
              <a:rPr lang="en-US" dirty="0" err="1" smtClean="0"/>
              <a:t>frequentemente</a:t>
            </a:r>
            <a:r>
              <a:rPr lang="en-US" dirty="0" smtClean="0"/>
              <a:t> leva a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criança</a:t>
            </a:r>
            <a:r>
              <a:rPr lang="en-US" dirty="0" smtClean="0"/>
              <a:t> </a:t>
            </a:r>
            <a:r>
              <a:rPr lang="en-US" dirty="0" err="1" smtClean="0"/>
              <a:t>aterrorizada</a:t>
            </a:r>
            <a:r>
              <a:rPr lang="en-US" dirty="0" smtClean="0"/>
              <a:t>, </a:t>
            </a:r>
            <a:r>
              <a:rPr lang="en-US" dirty="0" err="1" smtClean="0"/>
              <a:t>tentando</a:t>
            </a:r>
            <a:r>
              <a:rPr lang="en-US" dirty="0" smtClean="0"/>
              <a:t> </a:t>
            </a:r>
            <a:r>
              <a:rPr lang="en-US" dirty="0" err="1" smtClean="0"/>
              <a:t>evitar</a:t>
            </a:r>
            <a:r>
              <a:rPr lang="en-US" dirty="0" smtClean="0"/>
              <a:t> de </a:t>
            </a:r>
            <a:r>
              <a:rPr lang="en-US" dirty="0" err="1" smtClean="0"/>
              <a:t>ir</a:t>
            </a:r>
            <a:r>
              <a:rPr lang="en-US" dirty="0" smtClean="0"/>
              <a:t> </a:t>
            </a:r>
            <a:r>
              <a:rPr lang="en-US" dirty="0" err="1" smtClean="0"/>
              <a:t>ao</a:t>
            </a:r>
            <a:r>
              <a:rPr lang="en-US" dirty="0" smtClean="0"/>
              <a:t> </a:t>
            </a:r>
            <a:r>
              <a:rPr lang="en-US" dirty="0" err="1" smtClean="0"/>
              <a:t>banheiro</a:t>
            </a:r>
            <a:r>
              <a:rPr lang="en-US" dirty="0" smtClean="0"/>
              <a:t> para </a:t>
            </a:r>
            <a:r>
              <a:rPr lang="en-US" dirty="0" err="1" smtClean="0"/>
              <a:t>defecar</a:t>
            </a:r>
            <a:r>
              <a:rPr lang="en-US" dirty="0" smtClean="0"/>
              <a:t>.  </a:t>
            </a:r>
            <a:r>
              <a:rPr lang="en-US" dirty="0" err="1" smtClean="0"/>
              <a:t>Sangue</a:t>
            </a:r>
            <a:r>
              <a:rPr lang="en-US" dirty="0" smtClean="0"/>
              <a:t> </a:t>
            </a:r>
            <a:r>
              <a:rPr lang="en-US" dirty="0" err="1" smtClean="0"/>
              <a:t>nas</a:t>
            </a:r>
            <a:r>
              <a:rPr lang="en-US" dirty="0" smtClean="0"/>
              <a:t> </a:t>
            </a:r>
            <a:r>
              <a:rPr lang="en-US" dirty="0" err="1" smtClean="0"/>
              <a:t>fezes</a:t>
            </a:r>
            <a:r>
              <a:rPr lang="en-US" dirty="0" smtClean="0"/>
              <a:t> </a:t>
            </a:r>
            <a:r>
              <a:rPr lang="en-US" dirty="0" err="1" smtClean="0"/>
              <a:t>alarmam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cuidadores</a:t>
            </a:r>
            <a:r>
              <a:rPr lang="en-US" dirty="0" smtClean="0"/>
              <a:t>, mas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costumam</a:t>
            </a:r>
            <a:r>
              <a:rPr lang="en-US" dirty="0" smtClean="0"/>
              <a:t> </a:t>
            </a:r>
            <a:r>
              <a:rPr lang="en-US" dirty="0" err="1" smtClean="0"/>
              <a:t>causar</a:t>
            </a:r>
            <a:r>
              <a:rPr lang="en-US" dirty="0" smtClean="0"/>
              <a:t> </a:t>
            </a:r>
            <a:r>
              <a:rPr lang="en-US" dirty="0" err="1" smtClean="0"/>
              <a:t>perdas</a:t>
            </a:r>
            <a:r>
              <a:rPr lang="en-US" dirty="0" smtClean="0"/>
              <a:t> </a:t>
            </a:r>
            <a:r>
              <a:rPr lang="en-US" dirty="0" err="1" smtClean="0"/>
              <a:t>sanguíneas</a:t>
            </a:r>
            <a:r>
              <a:rPr lang="en-US" dirty="0" smtClean="0"/>
              <a:t> </a:t>
            </a:r>
            <a:r>
              <a:rPr lang="en-US" dirty="0" err="1" smtClean="0"/>
              <a:t>importantes</a:t>
            </a:r>
            <a:r>
              <a:rPr lang="en-US" dirty="0" smtClean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Nas</a:t>
            </a:r>
            <a:r>
              <a:rPr lang="en-US" dirty="0" smtClean="0"/>
              <a:t> </a:t>
            </a:r>
            <a:r>
              <a:rPr lang="en-US" dirty="0" err="1" smtClean="0"/>
              <a:t>crianças</a:t>
            </a:r>
            <a:r>
              <a:rPr lang="en-US" dirty="0" smtClean="0"/>
              <a:t> que </a:t>
            </a:r>
            <a:r>
              <a:rPr lang="en-US" dirty="0" err="1" smtClean="0"/>
              <a:t>acumulam</a:t>
            </a:r>
            <a:r>
              <a:rPr lang="en-US" dirty="0" smtClean="0"/>
              <a:t> </a:t>
            </a:r>
            <a:r>
              <a:rPr lang="en-US" dirty="0" err="1" smtClean="0"/>
              <a:t>massa</a:t>
            </a:r>
            <a:r>
              <a:rPr lang="en-US" dirty="0" smtClean="0"/>
              <a:t> fecal </a:t>
            </a:r>
            <a:r>
              <a:rPr lang="en-US" dirty="0" err="1" smtClean="0"/>
              <a:t>volumosa</a:t>
            </a:r>
            <a:r>
              <a:rPr lang="en-US" dirty="0" smtClean="0"/>
              <a:t> é </a:t>
            </a:r>
            <a:r>
              <a:rPr lang="en-US" dirty="0" err="1" smtClean="0"/>
              <a:t>comum</a:t>
            </a:r>
            <a:r>
              <a:rPr lang="en-US" dirty="0" smtClean="0"/>
              <a:t> </a:t>
            </a:r>
            <a:r>
              <a:rPr lang="en-US" dirty="0" err="1" smtClean="0"/>
              <a:t>ocorrer</a:t>
            </a:r>
            <a:r>
              <a:rPr lang="en-US" dirty="0" smtClean="0"/>
              <a:t> a </a:t>
            </a:r>
            <a:r>
              <a:rPr lang="en-US" dirty="0" err="1" smtClean="0"/>
              <a:t>passagem</a:t>
            </a:r>
            <a:r>
              <a:rPr lang="en-US" dirty="0" smtClean="0"/>
              <a:t> </a:t>
            </a:r>
            <a:r>
              <a:rPr lang="en-US" dirty="0" err="1" smtClean="0"/>
              <a:t>involuntária</a:t>
            </a:r>
            <a:r>
              <a:rPr lang="en-US" dirty="0" smtClean="0"/>
              <a:t> de </a:t>
            </a:r>
            <a:r>
              <a:rPr lang="en-US" dirty="0" err="1" smtClean="0"/>
              <a:t>fezes</a:t>
            </a:r>
            <a:r>
              <a:rPr lang="en-US" dirty="0" smtClean="0"/>
              <a:t> (</a:t>
            </a:r>
            <a:r>
              <a:rPr lang="en-US" dirty="0" err="1" smtClean="0"/>
              <a:t>incontinência</a:t>
            </a:r>
            <a:r>
              <a:rPr lang="en-US" dirty="0" smtClean="0"/>
              <a:t>). </a:t>
            </a:r>
            <a:r>
              <a:rPr lang="en-US" dirty="0" err="1" smtClean="0"/>
              <a:t>Fezes</a:t>
            </a:r>
            <a:r>
              <a:rPr lang="en-US" dirty="0" smtClean="0"/>
              <a:t> </a:t>
            </a:r>
            <a:r>
              <a:rPr lang="en-US" dirty="0" err="1" smtClean="0"/>
              <a:t>amolecidas</a:t>
            </a:r>
            <a:r>
              <a:rPr lang="en-US" dirty="0" smtClean="0"/>
              <a:t> que se </a:t>
            </a:r>
            <a:r>
              <a:rPr lang="en-US" dirty="0" err="1" smtClean="0"/>
              <a:t>acumulam</a:t>
            </a:r>
            <a:r>
              <a:rPr lang="en-US" dirty="0" smtClean="0"/>
              <a:t> </a:t>
            </a:r>
            <a:r>
              <a:rPr lang="en-US" dirty="0" err="1" smtClean="0"/>
              <a:t>ao</a:t>
            </a:r>
            <a:r>
              <a:rPr lang="en-US" dirty="0" smtClean="0"/>
              <a:t> </a:t>
            </a:r>
            <a:r>
              <a:rPr lang="en-US" dirty="0" err="1" smtClean="0"/>
              <a:t>redor</a:t>
            </a:r>
            <a:r>
              <a:rPr lang="en-US" dirty="0" smtClean="0"/>
              <a:t> das </a:t>
            </a:r>
            <a:r>
              <a:rPr lang="en-US" dirty="0" err="1" smtClean="0"/>
              <a:t>fezes</a:t>
            </a:r>
            <a:r>
              <a:rPr lang="en-US" dirty="0" smtClean="0"/>
              <a:t> </a:t>
            </a:r>
            <a:r>
              <a:rPr lang="en-US" dirty="0" err="1" smtClean="0"/>
              <a:t>formadas</a:t>
            </a:r>
            <a:r>
              <a:rPr lang="en-US" dirty="0" smtClean="0"/>
              <a:t> </a:t>
            </a:r>
            <a:r>
              <a:rPr lang="en-US" dirty="0" err="1" smtClean="0"/>
              <a:t>endurecidas</a:t>
            </a:r>
            <a:r>
              <a:rPr lang="en-US" dirty="0" smtClean="0"/>
              <a:t> (</a:t>
            </a:r>
            <a:r>
              <a:rPr lang="en-US" dirty="0" err="1" smtClean="0"/>
              <a:t>massa</a:t>
            </a:r>
            <a:r>
              <a:rPr lang="en-US" dirty="0" smtClean="0"/>
              <a:t>) </a:t>
            </a:r>
            <a:r>
              <a:rPr lang="en-US" dirty="0" err="1" smtClean="0"/>
              <a:t>podem</a:t>
            </a:r>
            <a:r>
              <a:rPr lang="en-US" dirty="0" smtClean="0"/>
              <a:t> </a:t>
            </a:r>
            <a:r>
              <a:rPr lang="en-US" dirty="0" err="1" smtClean="0"/>
              <a:t>ser</a:t>
            </a:r>
            <a:r>
              <a:rPr lang="en-US" dirty="0" smtClean="0"/>
              <a:t> </a:t>
            </a:r>
            <a:r>
              <a:rPr lang="en-US" dirty="0" err="1" smtClean="0"/>
              <a:t>eliminadas</a:t>
            </a:r>
            <a:r>
              <a:rPr lang="en-US" dirty="0" smtClean="0"/>
              <a:t> </a:t>
            </a:r>
            <a:r>
              <a:rPr lang="en-US" dirty="0" err="1" smtClean="0"/>
              <a:t>involuntariamente</a:t>
            </a:r>
            <a:r>
              <a:rPr lang="en-US" dirty="0" smtClean="0"/>
              <a:t> pela </a:t>
            </a:r>
            <a:r>
              <a:rPr lang="en-US" dirty="0" err="1" smtClean="0"/>
              <a:t>criança</a:t>
            </a:r>
            <a:r>
              <a:rPr lang="en-US" dirty="0" smtClean="0"/>
              <a:t>, </a:t>
            </a:r>
            <a:r>
              <a:rPr lang="en-US" dirty="0" err="1" smtClean="0"/>
              <a:t>quando</a:t>
            </a:r>
            <a:r>
              <a:rPr lang="en-US" dirty="0" smtClean="0"/>
              <a:t> da </a:t>
            </a:r>
            <a:r>
              <a:rPr lang="en-US" dirty="0" err="1" smtClean="0"/>
              <a:t>eliminação</a:t>
            </a:r>
            <a:r>
              <a:rPr lang="en-US" dirty="0" smtClean="0"/>
              <a:t> de </a:t>
            </a:r>
            <a:r>
              <a:rPr lang="en-US" dirty="0" err="1" smtClean="0"/>
              <a:t>flatos</a:t>
            </a:r>
            <a:r>
              <a:rPr lang="en-US" dirty="0" smtClean="0"/>
              <a:t>.  </a:t>
            </a:r>
            <a:endParaRPr lang="pt-BR" dirty="0"/>
          </a:p>
        </p:txBody>
      </p:sp>
      <p:pic>
        <p:nvPicPr>
          <p:cNvPr id="60419" name="Picture 4" descr="Resultado de imagem para constipação infant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73025"/>
            <a:ext cx="260985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20" name="CaixaDeTexto 4"/>
          <p:cNvSpPr txBox="1">
            <a:spLocks noChangeArrowheads="1"/>
          </p:cNvSpPr>
          <p:nvPr/>
        </p:nvSpPr>
        <p:spPr bwMode="auto">
          <a:xfrm>
            <a:off x="3430588" y="425450"/>
            <a:ext cx="533082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4400"/>
              <a:t>Constipação Funcional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38150" y="2206625"/>
            <a:ext cx="10872788" cy="5132388"/>
          </a:xfrm>
        </p:spPr>
        <p:txBody>
          <a:bodyPr rtlCol="0">
            <a:normAutofit fontScale="70000" lnSpcReduction="2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100" dirty="0"/>
              <a:t>O </a:t>
            </a:r>
            <a:r>
              <a:rPr lang="en-US" sz="3100" dirty="0" err="1"/>
              <a:t>exame</a:t>
            </a:r>
            <a:r>
              <a:rPr lang="en-US" sz="3100" dirty="0"/>
              <a:t> </a:t>
            </a:r>
            <a:r>
              <a:rPr lang="en-US" sz="3100" dirty="0" err="1"/>
              <a:t>físico</a:t>
            </a:r>
            <a:r>
              <a:rPr lang="en-US" sz="3100" dirty="0"/>
              <a:t> </a:t>
            </a:r>
            <a:r>
              <a:rPr lang="en-US" sz="3100" dirty="0" err="1"/>
              <a:t>provê</a:t>
            </a:r>
            <a:r>
              <a:rPr lang="en-US" sz="3100" dirty="0"/>
              <a:t> </a:t>
            </a:r>
            <a:r>
              <a:rPr lang="en-US" sz="3100" dirty="0" err="1"/>
              <a:t>segurança</a:t>
            </a:r>
            <a:r>
              <a:rPr lang="en-US" sz="3100" dirty="0"/>
              <a:t> </a:t>
            </a:r>
            <a:r>
              <a:rPr lang="en-US" sz="3100" dirty="0" err="1"/>
              <a:t>ao</a:t>
            </a:r>
            <a:r>
              <a:rPr lang="en-US" sz="3100" dirty="0"/>
              <a:t> </a:t>
            </a:r>
            <a:r>
              <a:rPr lang="en-US" sz="3100" dirty="0" err="1" smtClean="0"/>
              <a:t>médico</a:t>
            </a:r>
            <a:r>
              <a:rPr lang="en-US" sz="3100" dirty="0" smtClean="0"/>
              <a:t> </a:t>
            </a:r>
            <a:r>
              <a:rPr lang="en-US" sz="3100" dirty="0"/>
              <a:t>e </a:t>
            </a:r>
            <a:r>
              <a:rPr lang="en-US" sz="3100" dirty="0" err="1" smtClean="0"/>
              <a:t>aos</a:t>
            </a:r>
            <a:r>
              <a:rPr lang="en-US" sz="3100" dirty="0" smtClean="0"/>
              <a:t> </a:t>
            </a:r>
            <a:r>
              <a:rPr lang="en-US" sz="3100" dirty="0" err="1" smtClean="0"/>
              <a:t>cuidadores</a:t>
            </a:r>
            <a:r>
              <a:rPr lang="en-US" sz="3100" dirty="0" smtClean="0"/>
              <a:t> </a:t>
            </a:r>
            <a:r>
              <a:rPr lang="en-US" sz="3100" dirty="0"/>
              <a:t>de </a:t>
            </a:r>
            <a:r>
              <a:rPr lang="en-US" sz="3100" dirty="0" smtClean="0"/>
              <a:t>que </a:t>
            </a:r>
            <a:r>
              <a:rPr lang="en-US" sz="3100" dirty="0" err="1" smtClean="0"/>
              <a:t>não</a:t>
            </a:r>
            <a:r>
              <a:rPr lang="en-US" sz="3100" dirty="0" smtClean="0"/>
              <a:t> </a:t>
            </a:r>
            <a:r>
              <a:rPr lang="en-US" sz="3100" dirty="0" err="1" smtClean="0"/>
              <a:t>há</a:t>
            </a:r>
            <a:r>
              <a:rPr lang="en-US" sz="3100" dirty="0" smtClean="0"/>
              <a:t> </a:t>
            </a:r>
            <a:r>
              <a:rPr lang="en-US" sz="3100" dirty="0" err="1" smtClean="0"/>
              <a:t>doença</a:t>
            </a:r>
            <a:r>
              <a:rPr lang="en-US" sz="3100" dirty="0" smtClean="0"/>
              <a:t> </a:t>
            </a:r>
            <a:r>
              <a:rPr lang="en-US" sz="3100" dirty="0" err="1"/>
              <a:t>orgânica</a:t>
            </a:r>
            <a:r>
              <a:rPr lang="en-US" sz="3100" dirty="0" smtClean="0"/>
              <a:t>. </a:t>
            </a:r>
            <a:r>
              <a:rPr lang="en-US" sz="3100" dirty="0" err="1" smtClean="0"/>
              <a:t>Ele</a:t>
            </a:r>
            <a:r>
              <a:rPr lang="en-US" sz="3100" dirty="0" smtClean="0"/>
              <a:t> </a:t>
            </a:r>
            <a:r>
              <a:rPr lang="en-US" sz="3100" dirty="0" err="1" smtClean="0"/>
              <a:t>inclui</a:t>
            </a:r>
            <a:r>
              <a:rPr lang="en-US" sz="3100" dirty="0" smtClean="0"/>
              <a:t> a </a:t>
            </a:r>
            <a:r>
              <a:rPr lang="en-US" sz="3100" dirty="0" err="1" smtClean="0"/>
              <a:t>avaliação</a:t>
            </a:r>
            <a:r>
              <a:rPr lang="en-US" sz="3100" dirty="0" smtClean="0"/>
              <a:t> do </a:t>
            </a:r>
            <a:r>
              <a:rPr lang="en-US" sz="3100" dirty="0" err="1" smtClean="0"/>
              <a:t>tamanho</a:t>
            </a:r>
            <a:r>
              <a:rPr lang="en-US" sz="3100" dirty="0" smtClean="0"/>
              <a:t> da </a:t>
            </a:r>
            <a:r>
              <a:rPr lang="en-US" sz="3100" dirty="0" err="1" smtClean="0"/>
              <a:t>massa</a:t>
            </a:r>
            <a:r>
              <a:rPr lang="en-US" sz="3100" dirty="0" smtClean="0"/>
              <a:t> fecal </a:t>
            </a:r>
            <a:r>
              <a:rPr lang="en-US" sz="3100" dirty="0" err="1" smtClean="0"/>
              <a:t>através</a:t>
            </a:r>
            <a:r>
              <a:rPr lang="en-US" sz="3100" dirty="0" smtClean="0"/>
              <a:t> de </a:t>
            </a:r>
            <a:r>
              <a:rPr lang="en-US" sz="3100" dirty="0" err="1" smtClean="0"/>
              <a:t>palpação</a:t>
            </a:r>
            <a:r>
              <a:rPr lang="en-US" sz="3100" dirty="0" smtClean="0"/>
              <a:t> bimanual, </a:t>
            </a:r>
            <a:r>
              <a:rPr lang="en-US" sz="3100" dirty="0" err="1" smtClean="0"/>
              <a:t>medindo</a:t>
            </a:r>
            <a:r>
              <a:rPr lang="en-US" sz="3100" dirty="0" smtClean="0"/>
              <a:t> </a:t>
            </a:r>
            <a:r>
              <a:rPr lang="en-US" sz="3100" dirty="0" err="1" smtClean="0"/>
              <a:t>sua</a:t>
            </a:r>
            <a:r>
              <a:rPr lang="en-US" sz="3100" dirty="0" smtClean="0"/>
              <a:t> </a:t>
            </a:r>
            <a:r>
              <a:rPr lang="en-US" sz="3100" dirty="0" err="1" smtClean="0"/>
              <a:t>altura</a:t>
            </a:r>
            <a:r>
              <a:rPr lang="en-US" sz="3100" dirty="0" smtClean="0"/>
              <a:t> </a:t>
            </a:r>
            <a:r>
              <a:rPr lang="en-US" sz="3100" dirty="0" err="1" smtClean="0"/>
              <a:t>na</a:t>
            </a:r>
            <a:r>
              <a:rPr lang="en-US" sz="3100" dirty="0" smtClean="0"/>
              <a:t> </a:t>
            </a:r>
            <a:r>
              <a:rPr lang="pt-BR" sz="3100" dirty="0" smtClean="0"/>
              <a:t>cavidade pélvica, </a:t>
            </a:r>
            <a:r>
              <a:rPr lang="pt-BR" sz="3100" dirty="0"/>
              <a:t>de ambos os lados da bainha do </a:t>
            </a:r>
            <a:r>
              <a:rPr lang="pt-BR" sz="3100" dirty="0" smtClean="0"/>
              <a:t>reto.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sz="3100" dirty="0" smtClean="0"/>
              <a:t>Quando a história é típica de CF o períneo deve ser inspecionado, mas o toque retal pode ser dispensado a não ser que haja falha terapêutica, incerteza do diagnóstico ou suspeita de problemas anatômicos.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sz="3100" dirty="0" smtClean="0"/>
              <a:t>Diagnóstico diferencial deve ser feito com obstruções anatômicas, doença de </a:t>
            </a:r>
            <a:r>
              <a:rPr lang="pt-BR" sz="3100" dirty="0" err="1" smtClean="0"/>
              <a:t>Hirschsprung</a:t>
            </a:r>
            <a:r>
              <a:rPr lang="pt-BR" sz="3100" dirty="0" smtClean="0"/>
              <a:t>, problemas na medula espinhal, e outras anormalidades metabólicas e </a:t>
            </a:r>
            <a:r>
              <a:rPr lang="pt-BR" sz="3100" dirty="0" err="1" smtClean="0"/>
              <a:t>neuroentéricas</a:t>
            </a:r>
            <a:r>
              <a:rPr lang="pt-BR" sz="3100" dirty="0" smtClean="0"/>
              <a:t>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pt-BR" sz="3100" dirty="0" smtClean="0"/>
              <a:t>Mais de 90% dos lactentes a termo saudáveis e menos de 10% dos lactentes com doença de </a:t>
            </a:r>
            <a:r>
              <a:rPr lang="pt-BR" sz="3100" dirty="0" err="1" smtClean="0"/>
              <a:t>Hirschsprung</a:t>
            </a:r>
            <a:r>
              <a:rPr lang="en-US" sz="3100" dirty="0" smtClean="0"/>
              <a:t>  </a:t>
            </a:r>
            <a:r>
              <a:rPr lang="en-US" sz="3100" dirty="0" err="1" smtClean="0"/>
              <a:t>eliminam</a:t>
            </a:r>
            <a:r>
              <a:rPr lang="en-US" sz="3100" dirty="0" smtClean="0"/>
              <a:t> </a:t>
            </a:r>
            <a:r>
              <a:rPr lang="en-US" sz="3100" dirty="0" err="1" smtClean="0"/>
              <a:t>mecônio</a:t>
            </a:r>
            <a:r>
              <a:rPr lang="en-US" sz="3100" dirty="0" smtClean="0"/>
              <a:t> </a:t>
            </a:r>
            <a:r>
              <a:rPr lang="en-US" sz="3100" dirty="0" err="1" smtClean="0"/>
              <a:t>nas</a:t>
            </a:r>
            <a:r>
              <a:rPr lang="en-US" sz="3100" dirty="0" smtClean="0"/>
              <a:t> </a:t>
            </a:r>
            <a:r>
              <a:rPr lang="en-US" sz="3100" dirty="0" err="1" smtClean="0"/>
              <a:t>primeiras</a:t>
            </a:r>
            <a:r>
              <a:rPr lang="en-US" sz="3100" dirty="0" smtClean="0"/>
              <a:t> 24 horas de </a:t>
            </a:r>
            <a:r>
              <a:rPr lang="en-US" sz="3100" dirty="0" err="1" smtClean="0"/>
              <a:t>vida</a:t>
            </a:r>
            <a:r>
              <a:rPr lang="en-US" sz="3100" dirty="0" smtClean="0"/>
              <a:t>. </a:t>
            </a:r>
            <a:r>
              <a:rPr lang="en-US" sz="3100" dirty="0" err="1" smtClean="0"/>
              <a:t>Assim</a:t>
            </a:r>
            <a:r>
              <a:rPr lang="en-US" sz="3100" dirty="0" smtClean="0"/>
              <a:t>, é </a:t>
            </a:r>
            <a:r>
              <a:rPr lang="en-US" sz="3100" dirty="0" err="1" smtClean="0"/>
              <a:t>importante</a:t>
            </a:r>
            <a:r>
              <a:rPr lang="en-US" sz="3100" dirty="0" smtClean="0"/>
              <a:t>  que se </a:t>
            </a:r>
            <a:r>
              <a:rPr lang="en-US" sz="3100" dirty="0" err="1" smtClean="0"/>
              <a:t>faça</a:t>
            </a:r>
            <a:r>
              <a:rPr lang="en-US" sz="3100" dirty="0" smtClean="0"/>
              <a:t> </a:t>
            </a:r>
            <a:r>
              <a:rPr lang="en-US" sz="3100" dirty="0" err="1" smtClean="0"/>
              <a:t>biópsia</a:t>
            </a:r>
            <a:r>
              <a:rPr lang="en-US" sz="3100" dirty="0" smtClean="0"/>
              <a:t> </a:t>
            </a:r>
            <a:r>
              <a:rPr lang="en-US" sz="3100" dirty="0" err="1" smtClean="0"/>
              <a:t>nos</a:t>
            </a:r>
            <a:r>
              <a:rPr lang="en-US" sz="3100" dirty="0" smtClean="0"/>
              <a:t> </a:t>
            </a:r>
            <a:r>
              <a:rPr lang="en-US" sz="3100" dirty="0" err="1" smtClean="0"/>
              <a:t>lactentes</a:t>
            </a:r>
            <a:r>
              <a:rPr lang="en-US" sz="3100" dirty="0" smtClean="0"/>
              <a:t> que </a:t>
            </a:r>
            <a:r>
              <a:rPr lang="en-US" sz="3100" dirty="0" err="1" smtClean="0"/>
              <a:t>não</a:t>
            </a:r>
            <a:r>
              <a:rPr lang="en-US" sz="3100" dirty="0" smtClean="0"/>
              <a:t> </a:t>
            </a:r>
            <a:r>
              <a:rPr lang="en-US" sz="3100" dirty="0" err="1" smtClean="0"/>
              <a:t>eliminam</a:t>
            </a:r>
            <a:r>
              <a:rPr lang="en-US" sz="3100" dirty="0" smtClean="0"/>
              <a:t> </a:t>
            </a:r>
            <a:r>
              <a:rPr lang="en-US" sz="3100" dirty="0" err="1" smtClean="0"/>
              <a:t>mecônio</a:t>
            </a:r>
            <a:r>
              <a:rPr lang="en-US" sz="3100" dirty="0" smtClean="0"/>
              <a:t> </a:t>
            </a:r>
            <a:r>
              <a:rPr lang="en-US" sz="3100" dirty="0" err="1" smtClean="0"/>
              <a:t>dentro</a:t>
            </a:r>
            <a:r>
              <a:rPr lang="en-US" sz="3100" dirty="0" smtClean="0"/>
              <a:t> de 24 h e que </a:t>
            </a:r>
            <a:r>
              <a:rPr lang="en-US" sz="3100" dirty="0" err="1" smtClean="0"/>
              <a:t>têm</a:t>
            </a:r>
            <a:r>
              <a:rPr lang="en-US" sz="3100" dirty="0" smtClean="0"/>
              <a:t> </a:t>
            </a:r>
            <a:r>
              <a:rPr lang="en-US" sz="3100" dirty="0" err="1" smtClean="0"/>
              <a:t>sintomas</a:t>
            </a:r>
            <a:r>
              <a:rPr lang="en-US" sz="3100" dirty="0" smtClean="0"/>
              <a:t> como </a:t>
            </a:r>
            <a:r>
              <a:rPr lang="en-US" sz="3100" dirty="0" err="1" smtClean="0"/>
              <a:t>vômitos</a:t>
            </a:r>
            <a:r>
              <a:rPr lang="en-US" sz="3100" dirty="0" smtClean="0"/>
              <a:t>, </a:t>
            </a:r>
            <a:r>
              <a:rPr lang="en-US" sz="3100" dirty="0" err="1" smtClean="0"/>
              <a:t>recusa</a:t>
            </a:r>
            <a:r>
              <a:rPr lang="en-US" sz="3100" dirty="0" smtClean="0"/>
              <a:t> </a:t>
            </a:r>
            <a:r>
              <a:rPr lang="en-US" sz="3100" dirty="0" err="1" smtClean="0"/>
              <a:t>alimentar</a:t>
            </a:r>
            <a:r>
              <a:rPr lang="en-US" sz="3100" dirty="0" smtClean="0"/>
              <a:t>, </a:t>
            </a:r>
            <a:r>
              <a:rPr lang="en-US" sz="3100" dirty="0" err="1" smtClean="0"/>
              <a:t>distensão</a:t>
            </a:r>
            <a:r>
              <a:rPr lang="en-US" sz="3100" dirty="0" smtClean="0"/>
              <a:t> abdominal, </a:t>
            </a:r>
            <a:r>
              <a:rPr lang="en-US" sz="3100" dirty="0" err="1" smtClean="0"/>
              <a:t>febre</a:t>
            </a:r>
            <a:r>
              <a:rPr lang="en-US" sz="3100" dirty="0" smtClean="0"/>
              <a:t>, </a:t>
            </a:r>
            <a:r>
              <a:rPr lang="en-US" sz="3100" dirty="0" err="1" smtClean="0"/>
              <a:t>insuficiência</a:t>
            </a:r>
            <a:r>
              <a:rPr lang="en-US" sz="3100" dirty="0" smtClean="0"/>
              <a:t> de </a:t>
            </a:r>
            <a:r>
              <a:rPr lang="en-US" sz="3100" dirty="0" err="1" smtClean="0"/>
              <a:t>crescimento</a:t>
            </a:r>
            <a:r>
              <a:rPr lang="en-US" sz="3100" dirty="0" smtClean="0"/>
              <a:t>, </a:t>
            </a:r>
            <a:r>
              <a:rPr lang="en-US" sz="3100" dirty="0" err="1" smtClean="0"/>
              <a:t>sangue</a:t>
            </a:r>
            <a:r>
              <a:rPr lang="en-US" sz="3100" dirty="0" smtClean="0"/>
              <a:t> </a:t>
            </a:r>
            <a:r>
              <a:rPr lang="en-US" sz="3100" dirty="0" err="1" smtClean="0"/>
              <a:t>nas</a:t>
            </a:r>
            <a:r>
              <a:rPr lang="en-US" sz="3100" dirty="0" smtClean="0"/>
              <a:t> </a:t>
            </a:r>
            <a:r>
              <a:rPr lang="en-US" sz="3100" dirty="0" err="1" smtClean="0"/>
              <a:t>fezes</a:t>
            </a:r>
            <a:r>
              <a:rPr lang="en-US" sz="3100" dirty="0" smtClean="0"/>
              <a:t>, a </a:t>
            </a:r>
            <a:r>
              <a:rPr lang="en-US" sz="3100" dirty="0" err="1" smtClean="0"/>
              <a:t>fim</a:t>
            </a:r>
            <a:r>
              <a:rPr lang="en-US" sz="3100" dirty="0" smtClean="0"/>
              <a:t> de </a:t>
            </a:r>
            <a:r>
              <a:rPr lang="en-US" sz="3100" dirty="0" err="1" smtClean="0"/>
              <a:t>descartar</a:t>
            </a:r>
            <a:r>
              <a:rPr lang="en-US" sz="3100" dirty="0" smtClean="0"/>
              <a:t> </a:t>
            </a:r>
            <a:r>
              <a:rPr lang="en-US" sz="3100" dirty="0" err="1" smtClean="0"/>
              <a:t>megacólon</a:t>
            </a:r>
            <a:r>
              <a:rPr lang="en-US" sz="3100" dirty="0" smtClean="0"/>
              <a:t> </a:t>
            </a:r>
            <a:r>
              <a:rPr lang="en-US" sz="3100" dirty="0" err="1" smtClean="0"/>
              <a:t>congênito</a:t>
            </a:r>
            <a:r>
              <a:rPr lang="en-US" sz="3100" dirty="0" smtClean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sz="3100" dirty="0" err="1" smtClean="0"/>
              <a:t>Outra</a:t>
            </a:r>
            <a:r>
              <a:rPr lang="en-US" sz="3100" dirty="0" smtClean="0"/>
              <a:t> </a:t>
            </a:r>
            <a:r>
              <a:rPr lang="en-US" sz="3100" dirty="0" err="1" smtClean="0"/>
              <a:t>doença</a:t>
            </a:r>
            <a:r>
              <a:rPr lang="en-US" sz="3100" dirty="0"/>
              <a:t> </a:t>
            </a:r>
            <a:r>
              <a:rPr lang="en-US" sz="3100" dirty="0" err="1" smtClean="0"/>
              <a:t>evacuatória</a:t>
            </a:r>
            <a:r>
              <a:rPr lang="en-US" sz="3100" dirty="0" smtClean="0"/>
              <a:t> </a:t>
            </a:r>
            <a:r>
              <a:rPr lang="en-US" sz="3100" dirty="0" err="1" smtClean="0"/>
              <a:t>rara</a:t>
            </a:r>
            <a:r>
              <a:rPr lang="en-US" sz="3100" dirty="0" smtClean="0"/>
              <a:t> é a </a:t>
            </a:r>
            <a:r>
              <a:rPr lang="en-US" sz="3100" dirty="0" err="1" smtClean="0"/>
              <a:t>acalasia</a:t>
            </a:r>
            <a:r>
              <a:rPr lang="en-US" sz="3100" dirty="0" smtClean="0"/>
              <a:t> do </a:t>
            </a:r>
            <a:r>
              <a:rPr lang="en-US" sz="3100" dirty="0" err="1" smtClean="0"/>
              <a:t>esfíncter</a:t>
            </a:r>
            <a:r>
              <a:rPr lang="en-US" sz="3100" dirty="0" smtClean="0"/>
              <a:t> anal </a:t>
            </a:r>
            <a:r>
              <a:rPr lang="en-US" sz="3100" dirty="0" err="1" smtClean="0"/>
              <a:t>interno</a:t>
            </a:r>
            <a:r>
              <a:rPr lang="en-US" sz="3100" dirty="0" smtClean="0"/>
              <a:t>, mas </a:t>
            </a:r>
            <a:r>
              <a:rPr lang="en-US" sz="3100" dirty="0" err="1" smtClean="0"/>
              <a:t>neste</a:t>
            </a:r>
            <a:r>
              <a:rPr lang="en-US" sz="3100" dirty="0" smtClean="0"/>
              <a:t> </a:t>
            </a:r>
            <a:r>
              <a:rPr lang="en-US" sz="3100" dirty="0" err="1" smtClean="0"/>
              <a:t>caso</a:t>
            </a:r>
            <a:r>
              <a:rPr lang="en-US" sz="3100" dirty="0" smtClean="0"/>
              <a:t>, as </a:t>
            </a:r>
            <a:r>
              <a:rPr lang="en-US" sz="3100" dirty="0" err="1" smtClean="0"/>
              <a:t>células</a:t>
            </a:r>
            <a:r>
              <a:rPr lang="en-US" sz="3100" dirty="0" smtClean="0"/>
              <a:t> </a:t>
            </a:r>
            <a:r>
              <a:rPr lang="en-US" sz="3100" dirty="0" err="1" smtClean="0"/>
              <a:t>ganglionares</a:t>
            </a:r>
            <a:r>
              <a:rPr lang="en-US" sz="3100" dirty="0" smtClean="0"/>
              <a:t> </a:t>
            </a:r>
            <a:r>
              <a:rPr lang="en-US" sz="3100" dirty="0" err="1" smtClean="0"/>
              <a:t>estão</a:t>
            </a:r>
            <a:r>
              <a:rPr lang="en-US" sz="3100" dirty="0" smtClean="0"/>
              <a:t> </a:t>
            </a:r>
            <a:r>
              <a:rPr lang="en-US" sz="3100" dirty="0" err="1" smtClean="0"/>
              <a:t>presentes</a:t>
            </a:r>
            <a:r>
              <a:rPr lang="en-US" sz="3100" dirty="0" smtClean="0"/>
              <a:t> à </a:t>
            </a:r>
            <a:r>
              <a:rPr lang="en-US" sz="3100" dirty="0" err="1" smtClean="0"/>
              <a:t>biópsia</a:t>
            </a:r>
            <a:r>
              <a:rPr lang="en-US" sz="3100" dirty="0" smtClean="0"/>
              <a:t>, mas o </a:t>
            </a:r>
            <a:r>
              <a:rPr lang="en-US" sz="3100" dirty="0" err="1" smtClean="0"/>
              <a:t>reflexo</a:t>
            </a:r>
            <a:r>
              <a:rPr lang="en-US" sz="3100" dirty="0" smtClean="0"/>
              <a:t> </a:t>
            </a:r>
            <a:r>
              <a:rPr lang="en-US" sz="3100" dirty="0" err="1" smtClean="0"/>
              <a:t>inibitório</a:t>
            </a:r>
            <a:r>
              <a:rPr lang="en-US" sz="3100" dirty="0" smtClean="0"/>
              <a:t> </a:t>
            </a:r>
            <a:r>
              <a:rPr lang="en-US" sz="3100" dirty="0" err="1" smtClean="0"/>
              <a:t>retoanal</a:t>
            </a:r>
            <a:r>
              <a:rPr lang="en-US" sz="3100" dirty="0" smtClean="0"/>
              <a:t> é </a:t>
            </a:r>
            <a:r>
              <a:rPr lang="en-US" sz="3100" dirty="0" err="1" smtClean="0"/>
              <a:t>ausente</a:t>
            </a:r>
            <a:r>
              <a:rPr lang="en-US" dirty="0" smtClean="0"/>
              <a:t>. </a:t>
            </a:r>
            <a:endParaRPr lang="pt-BR" dirty="0"/>
          </a:p>
        </p:txBody>
      </p:sp>
      <p:pic>
        <p:nvPicPr>
          <p:cNvPr id="61443" name="Picture 4" descr="Resultado de imagem para constipação infant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73025"/>
            <a:ext cx="2152650" cy="14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4" name="CaixaDeTexto 4"/>
          <p:cNvSpPr txBox="1">
            <a:spLocks noChangeArrowheads="1"/>
          </p:cNvSpPr>
          <p:nvPr/>
        </p:nvSpPr>
        <p:spPr bwMode="auto">
          <a:xfrm>
            <a:off x="3430588" y="425450"/>
            <a:ext cx="5330825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4400"/>
              <a:t>Constipação Funcional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38150" y="2332038"/>
            <a:ext cx="11058525" cy="4351337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Nos </a:t>
            </a:r>
            <a:r>
              <a:rPr lang="en-US" dirty="0" err="1" smtClean="0"/>
              <a:t>lactentes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sintomas</a:t>
            </a:r>
            <a:r>
              <a:rPr lang="en-US" dirty="0" smtClean="0"/>
              <a:t> </a:t>
            </a:r>
            <a:r>
              <a:rPr lang="en-US" dirty="0" err="1" smtClean="0"/>
              <a:t>melhoram</a:t>
            </a:r>
            <a:r>
              <a:rPr lang="en-US" dirty="0" smtClean="0"/>
              <a:t> com a </a:t>
            </a:r>
            <a:r>
              <a:rPr lang="en-US" dirty="0" err="1" smtClean="0"/>
              <a:t>intervenção</a:t>
            </a:r>
            <a:r>
              <a:rPr lang="en-US" dirty="0" smtClean="0"/>
              <a:t> </a:t>
            </a:r>
            <a:r>
              <a:rPr lang="en-US" dirty="0" err="1" smtClean="0"/>
              <a:t>precoce</a:t>
            </a:r>
            <a:r>
              <a:rPr lang="en-US" dirty="0" smtClean="0"/>
              <a:t>. </a:t>
            </a:r>
            <a:r>
              <a:rPr lang="en-US" dirty="0" err="1" smtClean="0"/>
              <a:t>Quanto</a:t>
            </a:r>
            <a:r>
              <a:rPr lang="en-US" dirty="0" smtClean="0"/>
              <a:t>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cedo</a:t>
            </a:r>
            <a:r>
              <a:rPr lang="en-US" dirty="0" smtClean="0"/>
              <a:t> se </a:t>
            </a:r>
            <a:r>
              <a:rPr lang="en-US" dirty="0" err="1" smtClean="0"/>
              <a:t>inicia</a:t>
            </a:r>
            <a:r>
              <a:rPr lang="en-US" dirty="0" smtClean="0"/>
              <a:t> o </a:t>
            </a:r>
            <a:r>
              <a:rPr lang="en-US" dirty="0" err="1" smtClean="0"/>
              <a:t>tratamento</a:t>
            </a:r>
            <a:r>
              <a:rPr lang="en-US" dirty="0" smtClean="0"/>
              <a:t>, </a:t>
            </a:r>
            <a:r>
              <a:rPr lang="en-US" dirty="0" err="1" smtClean="0"/>
              <a:t>maior</a:t>
            </a:r>
            <a:r>
              <a:rPr lang="en-US" dirty="0" smtClean="0"/>
              <a:t> a </a:t>
            </a:r>
            <a:r>
              <a:rPr lang="en-US" dirty="0" err="1" smtClean="0"/>
              <a:t>probabilidade</a:t>
            </a:r>
            <a:r>
              <a:rPr lang="en-US" dirty="0" smtClean="0"/>
              <a:t> de </a:t>
            </a:r>
            <a:r>
              <a:rPr lang="en-US" dirty="0" err="1" smtClean="0"/>
              <a:t>sucesso</a:t>
            </a:r>
            <a:r>
              <a:rPr lang="en-US" dirty="0" smtClean="0"/>
              <a:t>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A </a:t>
            </a:r>
            <a:r>
              <a:rPr lang="en-US" dirty="0" err="1" smtClean="0"/>
              <a:t>educação</a:t>
            </a:r>
            <a:r>
              <a:rPr lang="en-US" dirty="0" smtClean="0"/>
              <a:t> dos </a:t>
            </a:r>
            <a:r>
              <a:rPr lang="en-US" dirty="0" err="1" smtClean="0"/>
              <a:t>cuidadores</a:t>
            </a:r>
            <a:r>
              <a:rPr lang="en-US" dirty="0" smtClean="0"/>
              <a:t> e da </a:t>
            </a:r>
            <a:r>
              <a:rPr lang="en-US" dirty="0" err="1" smtClean="0"/>
              <a:t>criança</a:t>
            </a:r>
            <a:r>
              <a:rPr lang="en-US" dirty="0" smtClean="0"/>
              <a:t> é o </a:t>
            </a:r>
            <a:r>
              <a:rPr lang="en-US" dirty="0" err="1" smtClean="0"/>
              <a:t>primeiro</a:t>
            </a:r>
            <a:r>
              <a:rPr lang="en-US" dirty="0" smtClean="0"/>
              <a:t> </a:t>
            </a:r>
            <a:r>
              <a:rPr lang="en-US" dirty="0" err="1" smtClean="0"/>
              <a:t>passo</a:t>
            </a:r>
            <a:r>
              <a:rPr lang="en-US" dirty="0" smtClean="0"/>
              <a:t> do </a:t>
            </a:r>
            <a:r>
              <a:rPr lang="en-US" dirty="0" err="1" smtClean="0"/>
              <a:t>tratamento</a:t>
            </a:r>
            <a:r>
              <a:rPr lang="en-US" dirty="0" smtClean="0"/>
              <a:t>. A </a:t>
            </a:r>
            <a:r>
              <a:rPr lang="en-US" dirty="0" err="1" smtClean="0"/>
              <a:t>criança</a:t>
            </a:r>
            <a:r>
              <a:rPr lang="en-US" dirty="0" smtClean="0"/>
              <a:t> e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cuidadores</a:t>
            </a:r>
            <a:r>
              <a:rPr lang="en-US" dirty="0" smtClean="0"/>
              <a:t> </a:t>
            </a:r>
            <a:r>
              <a:rPr lang="en-US" dirty="0" err="1" smtClean="0"/>
              <a:t>valorizam</a:t>
            </a:r>
            <a:r>
              <a:rPr lang="en-US" dirty="0" smtClean="0"/>
              <a:t> o </a:t>
            </a:r>
            <a:r>
              <a:rPr lang="en-US" dirty="0" err="1" smtClean="0"/>
              <a:t>médico</a:t>
            </a:r>
            <a:r>
              <a:rPr lang="en-US" dirty="0" smtClean="0"/>
              <a:t> que </a:t>
            </a:r>
            <a:r>
              <a:rPr lang="en-US" dirty="0" err="1" smtClean="0"/>
              <a:t>avalia</a:t>
            </a:r>
            <a:r>
              <a:rPr lang="en-US" dirty="0" smtClean="0"/>
              <a:t> </a:t>
            </a:r>
            <a:r>
              <a:rPr lang="en-US" dirty="0" err="1" smtClean="0"/>
              <a:t>cuidadosamente</a:t>
            </a:r>
            <a:r>
              <a:rPr lang="en-US" dirty="0" smtClean="0"/>
              <a:t> a </a:t>
            </a:r>
            <a:r>
              <a:rPr lang="en-US" dirty="0" err="1" smtClean="0"/>
              <a:t>história</a:t>
            </a:r>
            <a:r>
              <a:rPr lang="en-US" dirty="0" smtClean="0"/>
              <a:t> e o </a:t>
            </a:r>
            <a:r>
              <a:rPr lang="en-US" dirty="0" err="1" smtClean="0"/>
              <a:t>exame</a:t>
            </a:r>
            <a:r>
              <a:rPr lang="en-US" dirty="0" smtClean="0"/>
              <a:t> </a:t>
            </a:r>
            <a:r>
              <a:rPr lang="en-US" dirty="0" err="1" smtClean="0"/>
              <a:t>físico</a:t>
            </a:r>
            <a:r>
              <a:rPr lang="en-US" dirty="0" smtClean="0"/>
              <a:t> e </a:t>
            </a:r>
            <a:r>
              <a:rPr lang="en-US" dirty="0" err="1" smtClean="0"/>
              <a:t>explica</a:t>
            </a:r>
            <a:r>
              <a:rPr lang="en-US" dirty="0" smtClean="0"/>
              <a:t> a </a:t>
            </a:r>
            <a:r>
              <a:rPr lang="en-US" dirty="0" err="1" smtClean="0"/>
              <a:t>evolução</a:t>
            </a:r>
            <a:r>
              <a:rPr lang="en-US" dirty="0" smtClean="0"/>
              <a:t> do </a:t>
            </a:r>
            <a:r>
              <a:rPr lang="en-US" dirty="0" err="1" smtClean="0"/>
              <a:t>problema</a:t>
            </a:r>
            <a:r>
              <a:rPr lang="en-US" dirty="0" smtClean="0"/>
              <a:t>, a </a:t>
            </a:r>
            <a:r>
              <a:rPr lang="en-US" dirty="0" err="1" smtClean="0"/>
              <a:t>ausência</a:t>
            </a:r>
            <a:r>
              <a:rPr lang="en-US" dirty="0" smtClean="0"/>
              <a:t> de </a:t>
            </a:r>
            <a:r>
              <a:rPr lang="en-US" dirty="0" err="1" smtClean="0"/>
              <a:t>doença</a:t>
            </a:r>
            <a:r>
              <a:rPr lang="en-US" dirty="0" smtClean="0"/>
              <a:t> </a:t>
            </a:r>
            <a:r>
              <a:rPr lang="en-US" dirty="0" err="1" smtClean="0"/>
              <a:t>preocupante</a:t>
            </a:r>
            <a:r>
              <a:rPr lang="en-US" dirty="0" smtClean="0"/>
              <a:t> e </a:t>
            </a:r>
            <a:r>
              <a:rPr lang="en-US" dirty="0" err="1" smtClean="0"/>
              <a:t>manejo</a:t>
            </a:r>
            <a:r>
              <a:rPr lang="en-US" dirty="0" smtClean="0"/>
              <a:t> </a:t>
            </a:r>
            <a:r>
              <a:rPr lang="en-US" dirty="0" err="1" smtClean="0"/>
              <a:t>efetivo</a:t>
            </a:r>
            <a:r>
              <a:rPr lang="en-US" dirty="0" smtClean="0"/>
              <a:t> e </a:t>
            </a:r>
            <a:r>
              <a:rPr lang="en-US" dirty="0" err="1" smtClean="0"/>
              <a:t>seguro</a:t>
            </a:r>
            <a:r>
              <a:rPr lang="en-US" dirty="0" smtClean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O </a:t>
            </a:r>
            <a:r>
              <a:rPr lang="en-US" dirty="0" err="1" smtClean="0"/>
              <a:t>médico</a:t>
            </a:r>
            <a:r>
              <a:rPr lang="en-US" dirty="0" smtClean="0"/>
              <a:t> </a:t>
            </a:r>
            <a:r>
              <a:rPr lang="en-US" dirty="0" err="1" smtClean="0"/>
              <a:t>deve</a:t>
            </a:r>
            <a:r>
              <a:rPr lang="en-US" dirty="0" smtClean="0"/>
              <a:t> </a:t>
            </a:r>
            <a:r>
              <a:rPr lang="en-US" dirty="0" err="1" smtClean="0"/>
              <a:t>desfazer</a:t>
            </a:r>
            <a:r>
              <a:rPr lang="en-US" dirty="0" smtClean="0"/>
              <a:t>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mitos</a:t>
            </a:r>
            <a:r>
              <a:rPr lang="en-US" dirty="0" smtClean="0"/>
              <a:t> e </a:t>
            </a:r>
            <a:r>
              <a:rPr lang="en-US" dirty="0" err="1" smtClean="0"/>
              <a:t>medos</a:t>
            </a:r>
            <a:r>
              <a:rPr lang="en-US" dirty="0" smtClean="0"/>
              <a:t> </a:t>
            </a:r>
            <a:r>
              <a:rPr lang="en-US" dirty="0" err="1" smtClean="0"/>
              <a:t>informando</a:t>
            </a:r>
            <a:r>
              <a:rPr lang="en-US" dirty="0" smtClean="0"/>
              <a:t> que a CF é um dos </a:t>
            </a:r>
            <a:r>
              <a:rPr lang="en-US" dirty="0" err="1" smtClean="0"/>
              <a:t>mais</a:t>
            </a:r>
            <a:r>
              <a:rPr lang="en-US" dirty="0" smtClean="0"/>
              <a:t> </a:t>
            </a:r>
            <a:r>
              <a:rPr lang="en-US" dirty="0" err="1" smtClean="0"/>
              <a:t>comuns</a:t>
            </a:r>
            <a:r>
              <a:rPr lang="en-US" dirty="0" smtClean="0"/>
              <a:t> </a:t>
            </a:r>
            <a:r>
              <a:rPr lang="en-US" dirty="0" err="1" smtClean="0"/>
              <a:t>problemas</a:t>
            </a:r>
            <a:r>
              <a:rPr lang="en-US" dirty="0" smtClean="0"/>
              <a:t> </a:t>
            </a:r>
            <a:r>
              <a:rPr lang="en-US" dirty="0" err="1" smtClean="0"/>
              <a:t>pediátricos</a:t>
            </a:r>
            <a:r>
              <a:rPr lang="en-US" dirty="0" smtClean="0"/>
              <a:t>, </a:t>
            </a:r>
            <a:r>
              <a:rPr lang="en-US" dirty="0" err="1" smtClean="0"/>
              <a:t>não</a:t>
            </a:r>
            <a:r>
              <a:rPr lang="en-US" dirty="0" smtClean="0"/>
              <a:t> é </a:t>
            </a:r>
            <a:r>
              <a:rPr lang="en-US" dirty="0" err="1" smtClean="0"/>
              <a:t>perigosa</a:t>
            </a:r>
            <a:r>
              <a:rPr lang="en-US" dirty="0" smtClean="0"/>
              <a:t> e </a:t>
            </a:r>
            <a:r>
              <a:rPr lang="en-US" dirty="0" err="1" smtClean="0"/>
              <a:t>costuma</a:t>
            </a:r>
            <a:r>
              <a:rPr lang="en-US" dirty="0" smtClean="0"/>
              <a:t> se resolver </a:t>
            </a:r>
            <a:r>
              <a:rPr lang="en-US" dirty="0" err="1" smtClean="0"/>
              <a:t>quando</a:t>
            </a:r>
            <a:r>
              <a:rPr lang="en-US" dirty="0" smtClean="0"/>
              <a:t> a </a:t>
            </a:r>
            <a:r>
              <a:rPr lang="en-US" dirty="0" err="1" smtClean="0"/>
              <a:t>criança</a:t>
            </a:r>
            <a:r>
              <a:rPr lang="en-US" dirty="0" smtClean="0"/>
              <a:t> </a:t>
            </a:r>
            <a:r>
              <a:rPr lang="en-US" dirty="0" err="1" smtClean="0"/>
              <a:t>ganha</a:t>
            </a:r>
            <a:r>
              <a:rPr lang="en-US" dirty="0" smtClean="0"/>
              <a:t> </a:t>
            </a:r>
            <a:r>
              <a:rPr lang="en-US" dirty="0" err="1" smtClean="0"/>
              <a:t>confiança</a:t>
            </a:r>
            <a:r>
              <a:rPr lang="en-US" dirty="0" smtClean="0"/>
              <a:t> e </a:t>
            </a:r>
            <a:r>
              <a:rPr lang="en-US" dirty="0" err="1" smtClean="0"/>
              <a:t>percebe</a:t>
            </a:r>
            <a:r>
              <a:rPr lang="en-US" dirty="0" smtClean="0"/>
              <a:t> que a </a:t>
            </a:r>
            <a:r>
              <a:rPr lang="en-US" dirty="0" err="1" smtClean="0"/>
              <a:t>evacuação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é dolorosa.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O </a:t>
            </a:r>
            <a:r>
              <a:rPr lang="en-US" dirty="0" err="1" smtClean="0"/>
              <a:t>processo</a:t>
            </a:r>
            <a:r>
              <a:rPr lang="en-US" dirty="0" smtClean="0"/>
              <a:t> de </a:t>
            </a:r>
            <a:r>
              <a:rPr lang="en-US" dirty="0" err="1" smtClean="0"/>
              <a:t>treinamento</a:t>
            </a:r>
            <a:r>
              <a:rPr lang="en-US" dirty="0" smtClean="0"/>
              <a:t> </a:t>
            </a:r>
            <a:r>
              <a:rPr lang="en-US" dirty="0" err="1" smtClean="0"/>
              <a:t>esfincteriano</a:t>
            </a:r>
            <a:r>
              <a:rPr lang="en-US" dirty="0" smtClean="0"/>
              <a:t> </a:t>
            </a:r>
            <a:r>
              <a:rPr lang="en-US" dirty="0" err="1" smtClean="0"/>
              <a:t>deve</a:t>
            </a:r>
            <a:r>
              <a:rPr lang="en-US" dirty="0" smtClean="0"/>
              <a:t> </a:t>
            </a:r>
            <a:r>
              <a:rPr lang="en-US" dirty="0" err="1" smtClean="0"/>
              <a:t>ser</a:t>
            </a:r>
            <a:r>
              <a:rPr lang="en-US" dirty="0" smtClean="0"/>
              <a:t> </a:t>
            </a:r>
            <a:r>
              <a:rPr lang="en-US" dirty="0" err="1" smtClean="0"/>
              <a:t>adiado</a:t>
            </a:r>
            <a:r>
              <a:rPr lang="en-US" dirty="0" smtClean="0"/>
              <a:t> </a:t>
            </a:r>
            <a:r>
              <a:rPr lang="en-US" dirty="0" err="1" smtClean="0"/>
              <a:t>até</a:t>
            </a:r>
            <a:r>
              <a:rPr lang="en-US" dirty="0" smtClean="0"/>
              <a:t> que o </a:t>
            </a:r>
            <a:r>
              <a:rPr lang="en-US" dirty="0" err="1" smtClean="0"/>
              <a:t>medo</a:t>
            </a:r>
            <a:r>
              <a:rPr lang="en-US" dirty="0" smtClean="0"/>
              <a:t> de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evacuação</a:t>
            </a:r>
            <a:r>
              <a:rPr lang="en-US" dirty="0" smtClean="0"/>
              <a:t> dolorosa </a:t>
            </a:r>
            <a:r>
              <a:rPr lang="en-US" dirty="0" err="1" smtClean="0"/>
              <a:t>desapareça</a:t>
            </a:r>
            <a:r>
              <a:rPr lang="en-US" dirty="0" smtClean="0"/>
              <a:t>;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cuidadores</a:t>
            </a:r>
            <a:r>
              <a:rPr lang="en-US" dirty="0" smtClean="0"/>
              <a:t> </a:t>
            </a:r>
            <a:r>
              <a:rPr lang="en-US" dirty="0" err="1" smtClean="0"/>
              <a:t>ansiosos</a:t>
            </a:r>
            <a:r>
              <a:rPr lang="en-US" dirty="0" smtClean="0"/>
              <a:t> </a:t>
            </a:r>
            <a:r>
              <a:rPr lang="en-US" dirty="0" err="1" smtClean="0"/>
              <a:t>devem</a:t>
            </a:r>
            <a:r>
              <a:rPr lang="en-US" dirty="0" smtClean="0"/>
              <a:t> </a:t>
            </a:r>
            <a:r>
              <a:rPr lang="en-US" dirty="0" err="1" smtClean="0"/>
              <a:t>entender</a:t>
            </a:r>
            <a:r>
              <a:rPr lang="en-US" dirty="0" smtClean="0"/>
              <a:t> que </a:t>
            </a:r>
            <a:r>
              <a:rPr lang="en-US" dirty="0" err="1" smtClean="0"/>
              <a:t>táticas</a:t>
            </a:r>
            <a:r>
              <a:rPr lang="en-US" dirty="0" smtClean="0"/>
              <a:t> </a:t>
            </a:r>
            <a:r>
              <a:rPr lang="en-US" dirty="0" err="1" smtClean="0"/>
              <a:t>coercitivas</a:t>
            </a:r>
            <a:r>
              <a:rPr lang="en-US" dirty="0" smtClean="0"/>
              <a:t> de </a:t>
            </a:r>
            <a:r>
              <a:rPr lang="en-US" dirty="0" err="1" smtClean="0"/>
              <a:t>treinamento</a:t>
            </a:r>
            <a:r>
              <a:rPr lang="en-US" dirty="0" smtClean="0"/>
              <a:t> </a:t>
            </a:r>
            <a:r>
              <a:rPr lang="en-US" dirty="0" err="1" smtClean="0"/>
              <a:t>podem</a:t>
            </a:r>
            <a:r>
              <a:rPr lang="en-US" dirty="0" smtClean="0"/>
              <a:t> </a:t>
            </a:r>
            <a:r>
              <a:rPr lang="en-US" dirty="0" err="1" smtClean="0"/>
              <a:t>piorar</a:t>
            </a:r>
            <a:r>
              <a:rPr lang="en-US" dirty="0" smtClean="0"/>
              <a:t> o </a:t>
            </a:r>
            <a:r>
              <a:rPr lang="en-US" dirty="0" err="1" smtClean="0"/>
              <a:t>problema</a:t>
            </a:r>
            <a:r>
              <a:rPr lang="en-US" dirty="0" smtClean="0"/>
              <a:t>.</a:t>
            </a:r>
            <a:endParaRPr lang="pt-BR" dirty="0"/>
          </a:p>
        </p:txBody>
      </p:sp>
      <p:pic>
        <p:nvPicPr>
          <p:cNvPr id="62467" name="Picture 4" descr="Resultado de imagem para constipação infant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73025"/>
            <a:ext cx="260985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8" name="CaixaDeTexto 4"/>
          <p:cNvSpPr txBox="1">
            <a:spLocks noChangeArrowheads="1"/>
          </p:cNvSpPr>
          <p:nvPr/>
        </p:nvSpPr>
        <p:spPr bwMode="auto">
          <a:xfrm>
            <a:off x="3327400" y="73025"/>
            <a:ext cx="802640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4400"/>
              <a:t>Constipação Funcional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4400"/>
              <a:t>Tratamento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ço Reservado para Conteúdo 2"/>
          <p:cNvSpPr>
            <a:spLocks noGrp="1"/>
          </p:cNvSpPr>
          <p:nvPr>
            <p:ph idx="1"/>
          </p:nvPr>
        </p:nvSpPr>
        <p:spPr>
          <a:xfrm>
            <a:off x="438150" y="1766888"/>
            <a:ext cx="11433175" cy="4789487"/>
          </a:xfrm>
        </p:spPr>
        <p:txBody>
          <a:bodyPr/>
          <a:lstStyle/>
          <a:p>
            <a:pPr eaLnBrk="1" hangingPunct="1"/>
            <a:r>
              <a:rPr lang="en-US" altLang="pt-BR" smtClean="0"/>
              <a:t>NASPGHAN/ESPGHAN  fizeram recomendações recentes de tratamento, baseadas em evidências.  Medicamentos que deixam as fezes macias e asseguram evacuações sem dor são uma parte importante do tratamento.  Até a data atual, entretanto, ensaios clínicos amplos e  bem desenhados que avaliem os efeitos de quaisquer suplementos dietéticos e/ou laxativos em lactentes ainda não estão disponíveis. </a:t>
            </a:r>
          </a:p>
          <a:p>
            <a:pPr eaLnBrk="1" hangingPunct="1"/>
            <a:r>
              <a:rPr lang="en-US" altLang="pt-BR" smtClean="0"/>
              <a:t>A chave para o tratamento  é assegurar evacuações não dolorosas até que a criança se sinta confortável e haja o término do treinamento esfincteriano. Para o tratamento de manutenção os “amaciadores” das fezes costumam ser mantidos por meses a anos. </a:t>
            </a:r>
          </a:p>
        </p:txBody>
      </p:sp>
      <p:pic>
        <p:nvPicPr>
          <p:cNvPr id="63491" name="Picture 4" descr="Resultado de imagem para constipação infant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73025"/>
            <a:ext cx="2333625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2" name="CaixaDeTexto 4"/>
          <p:cNvSpPr txBox="1">
            <a:spLocks noChangeArrowheads="1"/>
          </p:cNvSpPr>
          <p:nvPr/>
        </p:nvSpPr>
        <p:spPr bwMode="auto">
          <a:xfrm>
            <a:off x="3430588" y="73025"/>
            <a:ext cx="7923212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4400"/>
              <a:t>Constipação Funcional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4400"/>
              <a:t>Tratamento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Espaço Reservado para Conteúdo 2"/>
          <p:cNvSpPr>
            <a:spLocks noGrp="1"/>
          </p:cNvSpPr>
          <p:nvPr>
            <p:ph idx="1"/>
          </p:nvPr>
        </p:nvSpPr>
        <p:spPr>
          <a:xfrm>
            <a:off x="438150" y="1766888"/>
            <a:ext cx="11433175" cy="4789487"/>
          </a:xfrm>
        </p:spPr>
        <p:txBody>
          <a:bodyPr/>
          <a:lstStyle/>
          <a:p>
            <a:pPr eaLnBrk="1" hangingPunct="1"/>
            <a:r>
              <a:rPr lang="en-US" altLang="pt-BR" sz="2400" smtClean="0"/>
              <a:t>O tratamento de lactentes com probióticos ainda tem limitação de informações publicadas. Os dados sobre o papel da ALV associada à constipação functional são inconsistentes. O guideline recentemente publicado de CF sugere considerer um período de 2-4 semanas com formula hipoalergênica nos lactentes e crianças pequenas em quem o tratamento laxativo falhou. </a:t>
            </a:r>
          </a:p>
          <a:p>
            <a:pPr eaLnBrk="1" hangingPunct="1"/>
            <a:r>
              <a:rPr lang="en-US" altLang="pt-BR" sz="2400" smtClean="0"/>
              <a:t>Vários experts são a favor do uso de diário de laxativos não estimulantes como  PEG, lactulose  ou leite de magnesia, que aos poucos amaciam as fezes até que a criança escolha ir ao banheiro, dias ou semanas depois. O objetivo é deixar as fezes macias para que não haja dor, até que a CF melhore.  Para os pré escolares são recomendadas modificações comportamentais, com uso de reforçamento positivo durante o aprendizado do uso do banheiro. A criança pode ganhar estrelas em um cartaz a cada esforço evacuatório bem sucedido.</a:t>
            </a:r>
            <a:endParaRPr lang="pt-BR" altLang="pt-BR" sz="2400" smtClean="0"/>
          </a:p>
        </p:txBody>
      </p:sp>
      <p:pic>
        <p:nvPicPr>
          <p:cNvPr id="64515" name="Picture 4" descr="Resultado de imagem para constipação infant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73025"/>
            <a:ext cx="2333625" cy="156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6" name="CaixaDeTexto 4"/>
          <p:cNvSpPr txBox="1">
            <a:spLocks noChangeArrowheads="1"/>
          </p:cNvSpPr>
          <p:nvPr/>
        </p:nvSpPr>
        <p:spPr bwMode="auto">
          <a:xfrm>
            <a:off x="3430588" y="73025"/>
            <a:ext cx="7923212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4400"/>
              <a:t>Constipação Funcional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4400"/>
              <a:t>Tratamento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0075"/>
          </a:xfrm>
        </p:spPr>
        <p:txBody>
          <a:bodyPr rtlCol="0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dirty="0" smtClean="0"/>
              <a:t>Prevalência, Fisiopatologia e Tratamento</a:t>
            </a:r>
            <a:endParaRPr lang="pt-BR" dirty="0"/>
          </a:p>
        </p:txBody>
      </p:sp>
      <p:pic>
        <p:nvPicPr>
          <p:cNvPr id="65539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1152525"/>
            <a:ext cx="10044113" cy="52038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ítulo 1"/>
          <p:cNvSpPr>
            <a:spLocks noGrp="1"/>
          </p:cNvSpPr>
          <p:nvPr>
            <p:ph type="title"/>
          </p:nvPr>
        </p:nvSpPr>
        <p:spPr>
          <a:xfrm>
            <a:off x="1585913" y="133350"/>
            <a:ext cx="10515600" cy="1325563"/>
          </a:xfrm>
        </p:spPr>
        <p:txBody>
          <a:bodyPr/>
          <a:lstStyle/>
          <a:p>
            <a:pPr eaLnBrk="1" hangingPunct="1"/>
            <a:r>
              <a:rPr lang="pt-BR" altLang="pt-BR" sz="3200" smtClean="0"/>
              <a:t>             </a:t>
            </a:r>
            <a:r>
              <a:rPr lang="pt-BR" altLang="pt-BR" sz="3200" b="1" smtClean="0"/>
              <a:t>Neurobiologia da dor em lactentes e crianças pequenas</a:t>
            </a:r>
          </a:p>
        </p:txBody>
      </p:sp>
      <p:pic>
        <p:nvPicPr>
          <p:cNvPr id="66563" name="Picture 2" descr="Resultado de imagem para Neurobiologi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1325" y="185738"/>
            <a:ext cx="2044700" cy="1273175"/>
          </a:xfrm>
          <a:noFill/>
        </p:spPr>
      </p:pic>
      <p:sp>
        <p:nvSpPr>
          <p:cNvPr id="66564" name="Retângulo 4"/>
          <p:cNvSpPr>
            <a:spLocks noChangeArrowheads="1"/>
          </p:cNvSpPr>
          <p:nvPr/>
        </p:nvSpPr>
        <p:spPr bwMode="auto">
          <a:xfrm>
            <a:off x="441325" y="2122488"/>
            <a:ext cx="11501438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3200"/>
              <a:t>O modelo que a maioria das pessoas usa para entender a dor é aquele da dor aguda, em que a função da dor é sinalizar uma patologia anatômica ou bioquímica. O pressuposto subjacente é o de que, se a patologia é tratada, a dor vai se resolver. Este modelo é simplista, uma vez que não leva em conta os diversos elementos que contribuem para a interpretação e resposta à informação nociceptiva. O modelo de dor aguda não é apropriado para entender a dor funcional, em que a dor não serve de advertência, mas ela própria é a doença.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ítulo 1"/>
          <p:cNvSpPr>
            <a:spLocks noGrp="1"/>
          </p:cNvSpPr>
          <p:nvPr>
            <p:ph type="title"/>
          </p:nvPr>
        </p:nvSpPr>
        <p:spPr>
          <a:xfrm>
            <a:off x="1585913" y="133350"/>
            <a:ext cx="10515600" cy="1325563"/>
          </a:xfrm>
        </p:spPr>
        <p:txBody>
          <a:bodyPr/>
          <a:lstStyle/>
          <a:p>
            <a:pPr eaLnBrk="1" hangingPunct="1"/>
            <a:r>
              <a:rPr lang="pt-BR" altLang="pt-BR" sz="3200" smtClean="0"/>
              <a:t>             Neurobiologia da dor em lactentes e crianças pequenas</a:t>
            </a:r>
          </a:p>
        </p:txBody>
      </p:sp>
      <p:pic>
        <p:nvPicPr>
          <p:cNvPr id="67587" name="Picture 2" descr="Resultado de imagem para Neurobiologi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1325" y="185738"/>
            <a:ext cx="2044700" cy="1273175"/>
          </a:xfrm>
          <a:noFill/>
        </p:spPr>
      </p:pic>
      <p:sp>
        <p:nvSpPr>
          <p:cNvPr id="67588" name="Retângulo 4"/>
          <p:cNvSpPr>
            <a:spLocks noChangeArrowheads="1"/>
          </p:cNvSpPr>
          <p:nvPr/>
        </p:nvSpPr>
        <p:spPr bwMode="auto">
          <a:xfrm>
            <a:off x="3048000" y="2136775"/>
            <a:ext cx="6096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1800"/>
          </a:p>
        </p:txBody>
      </p:sp>
      <p:pic>
        <p:nvPicPr>
          <p:cNvPr id="67589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6388" y="1622425"/>
            <a:ext cx="7267575" cy="523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ítulo 1"/>
          <p:cNvSpPr>
            <a:spLocks noGrp="1"/>
          </p:cNvSpPr>
          <p:nvPr>
            <p:ph type="title"/>
          </p:nvPr>
        </p:nvSpPr>
        <p:spPr>
          <a:xfrm>
            <a:off x="1585913" y="133350"/>
            <a:ext cx="10515600" cy="1325563"/>
          </a:xfrm>
        </p:spPr>
        <p:txBody>
          <a:bodyPr/>
          <a:lstStyle/>
          <a:p>
            <a:pPr algn="ctr" eaLnBrk="1" hangingPunct="1"/>
            <a:r>
              <a:rPr lang="pt-BR" altLang="pt-BR" sz="3200" smtClean="0"/>
              <a:t>      Neurobiologia da dor em lactentes e crianças pequenas</a:t>
            </a:r>
            <a:br>
              <a:rPr lang="pt-BR" altLang="pt-BR" sz="3200" smtClean="0"/>
            </a:br>
            <a:r>
              <a:rPr lang="pt-BR" altLang="pt-BR" sz="3200" smtClean="0"/>
              <a:t>Desenvolvimento das vias nociceptivas e de dor</a:t>
            </a:r>
          </a:p>
        </p:txBody>
      </p:sp>
      <p:pic>
        <p:nvPicPr>
          <p:cNvPr id="68611" name="Picture 2" descr="Resultado de imagem para Neurobiologi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0663" y="133350"/>
            <a:ext cx="2043112" cy="1273175"/>
          </a:xfrm>
          <a:noFill/>
        </p:spPr>
      </p:pic>
      <p:sp>
        <p:nvSpPr>
          <p:cNvPr id="68612" name="Retângulo 4"/>
          <p:cNvSpPr>
            <a:spLocks noChangeArrowheads="1"/>
          </p:cNvSpPr>
          <p:nvPr/>
        </p:nvSpPr>
        <p:spPr bwMode="auto">
          <a:xfrm>
            <a:off x="3048000" y="2136775"/>
            <a:ext cx="6096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1800"/>
          </a:p>
        </p:txBody>
      </p:sp>
      <p:sp>
        <p:nvSpPr>
          <p:cNvPr id="68613" name="Retângulo 5"/>
          <p:cNvSpPr>
            <a:spLocks noChangeArrowheads="1"/>
          </p:cNvSpPr>
          <p:nvPr/>
        </p:nvSpPr>
        <p:spPr bwMode="auto">
          <a:xfrm>
            <a:off x="220663" y="1633538"/>
            <a:ext cx="11625262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altLang="pt-BR" sz="2000"/>
              <a:t>Os dados de animais recém-nascidos e lactentes humanos sugerem que os prematuros já têm sistemas nociceptivos no local ao  nascimento. A inervação cutânea já está presente com 8 semanas de idade gestacional, as sinapses aferentes para a medula espinhal com 10 semanas, e a mielinização da medula espinhal com 15 semanas. Por volta de 20 semanas, já há retirada motora reflexa a um estímulo nocivo. Projeções tálamo-corticais estão presentes por volta de  24 semanas e potenciais evocados somatosensoriais após estímulos cutâneos estão presentes com 29 semanas de idade gestacional. O circuito nociceptivo está funcional com 30 semanas de gestação. Trabalhos recentes que medem a atividade hemodinâmica cortical no córtex somatossensorial sugerem que com 24 semanas, o impacto de um estímulo nocivo é identificável no cérebro.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endParaRPr lang="pt-BR" altLang="pt-BR" sz="2000"/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altLang="pt-BR" sz="2000"/>
              <a:t>Os lactentes têm um limiar de dor mais baixo, que aumenta com a idade. Como resultado, eles podem responder ao manuseio de rotina, como troca de fraldas, de forma semelhante aos procedimentos invasivos. Além disso, eles não têm controle inibitório descendente, um elemento-chave na modulação da experiência de dor e, portanto, não têm a capacidade de colocar a experiência dolorosa em perspectiva.  Parece, então, que os lactentes a termo e pré termo não só  são capazes de processar a dor em nível cortical , como podem experenciar os estímulos dolorosos diferentemente e de modo mais intenso que outros. </a:t>
            </a: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ítulo 1"/>
          <p:cNvSpPr>
            <a:spLocks noGrp="1"/>
          </p:cNvSpPr>
          <p:nvPr>
            <p:ph type="title"/>
          </p:nvPr>
        </p:nvSpPr>
        <p:spPr>
          <a:xfrm>
            <a:off x="1585913" y="133350"/>
            <a:ext cx="10515600" cy="1325563"/>
          </a:xfrm>
        </p:spPr>
        <p:txBody>
          <a:bodyPr/>
          <a:lstStyle/>
          <a:p>
            <a:pPr eaLnBrk="1" hangingPunct="1"/>
            <a:r>
              <a:rPr lang="pt-BR" altLang="pt-BR" sz="3200" smtClean="0"/>
              <a:t>             Neurobiologia da dor em lactentes e crianças pequenas</a:t>
            </a:r>
          </a:p>
        </p:txBody>
      </p:sp>
      <p:pic>
        <p:nvPicPr>
          <p:cNvPr id="69635" name="Picture 2" descr="Resultado de imagem para Neurobiologi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1325" y="185738"/>
            <a:ext cx="2044700" cy="1273175"/>
          </a:xfrm>
          <a:noFill/>
        </p:spPr>
      </p:pic>
      <p:sp>
        <p:nvSpPr>
          <p:cNvPr id="69636" name="Retângulo 4"/>
          <p:cNvSpPr>
            <a:spLocks noChangeArrowheads="1"/>
          </p:cNvSpPr>
          <p:nvPr/>
        </p:nvSpPr>
        <p:spPr bwMode="auto">
          <a:xfrm>
            <a:off x="3048000" y="2136775"/>
            <a:ext cx="6096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1800"/>
          </a:p>
        </p:txBody>
      </p:sp>
      <p:sp>
        <p:nvSpPr>
          <p:cNvPr id="6" name="Retângulo 5"/>
          <p:cNvSpPr/>
          <p:nvPr/>
        </p:nvSpPr>
        <p:spPr>
          <a:xfrm>
            <a:off x="441325" y="1511300"/>
            <a:ext cx="11337925" cy="49847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000" dirty="0">
                <a:latin typeface="+mn-lt"/>
              </a:rPr>
              <a:t>O fato de que  lactentes </a:t>
            </a:r>
            <a:r>
              <a:rPr lang="pt-BR" sz="2000" dirty="0" err="1">
                <a:latin typeface="+mn-lt"/>
              </a:rPr>
              <a:t>experienciam</a:t>
            </a:r>
            <a:r>
              <a:rPr lang="pt-BR" sz="2000" dirty="0">
                <a:latin typeface="+mn-lt"/>
              </a:rPr>
              <a:t> dor é evidente em sua resposta imediata a estímulos nocivos. Prematuros e bebês a termo exibem respostas fisiológicas mensuráveis, tais como aumento da frequência cardíaca, frequência respiratória, pressão arterial e diminuição da saturação de oxigênio. Eles produzem cortisol e hormônios do estresse em resposta à dor, além de apresentarem respostas distintas a estímulos nocivos, tais como expressões faciais  específicas e determinados padrões de movimento.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000" dirty="0">
                <a:latin typeface="+mn-lt"/>
              </a:rPr>
              <a:t>Outra consideração importante é o impacto a longo prazo da dor no recém-nascido e sua relação com o posterior desenvolvimento de percepção alterada da dor, particularmente no que se refere-se à dor abdominal funcional. Bebês e crianças expostas a eventos dolorosos, como  cirurgia precoce, podem estar predispostos a </a:t>
            </a:r>
            <a:r>
              <a:rPr lang="pt-BR" sz="2000" dirty="0" err="1">
                <a:latin typeface="+mn-lt"/>
              </a:rPr>
              <a:t>hiperalgesia</a:t>
            </a:r>
            <a:r>
              <a:rPr lang="pt-BR" sz="2000" dirty="0">
                <a:latin typeface="+mn-lt"/>
              </a:rPr>
              <a:t> visceral.</a:t>
            </a: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000" dirty="0">
                <a:latin typeface="+mn-lt"/>
              </a:rPr>
              <a:t>Há uma série de estudos que examinou o impacto de procedimentos dolorosos / admissão em unidade de cuidados intensivos neonatais no desenvolvimento posterior de dor abdominal crônica. Parece que a estenose pilórica ou colite alérgica podem predispor crianças a desenvolvimento de dor abdominal crônica.  Além de trauma físico, </a:t>
            </a:r>
            <a:r>
              <a:rPr lang="pt-BR" sz="2000" dirty="0" err="1">
                <a:latin typeface="+mn-lt"/>
              </a:rPr>
              <a:t>Barreau</a:t>
            </a:r>
            <a:r>
              <a:rPr lang="pt-BR" sz="2000" dirty="0">
                <a:latin typeface="+mn-lt"/>
              </a:rPr>
              <a:t> e seus colaboradores, tentando identificar o impacto do trauma emocional, demonstraram que a privação materna neonatal em roedores desencadeou mudanças na barreira epitelial </a:t>
            </a:r>
            <a:r>
              <a:rPr lang="pt-BR" sz="2000" dirty="0" err="1">
                <a:latin typeface="+mn-lt"/>
              </a:rPr>
              <a:t>colônica</a:t>
            </a:r>
            <a:r>
              <a:rPr lang="pt-BR" sz="2000" dirty="0">
                <a:latin typeface="+mn-lt"/>
              </a:rPr>
              <a:t> e na  imunidade da mucosa.</a:t>
            </a:r>
            <a:endParaRPr lang="en-US" sz="2000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000" dirty="0">
              <a:latin typeface="+mn-lt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ítulo 1"/>
          <p:cNvSpPr>
            <a:spLocks noGrp="1"/>
          </p:cNvSpPr>
          <p:nvPr>
            <p:ph type="title"/>
          </p:nvPr>
        </p:nvSpPr>
        <p:spPr>
          <a:xfrm>
            <a:off x="1585913" y="133350"/>
            <a:ext cx="10515600" cy="1325563"/>
          </a:xfrm>
        </p:spPr>
        <p:txBody>
          <a:bodyPr/>
          <a:lstStyle/>
          <a:p>
            <a:pPr algn="ctr" eaLnBrk="1" hangingPunct="1"/>
            <a:r>
              <a:rPr lang="pt-BR" altLang="pt-BR" sz="3200" b="1" smtClean="0"/>
              <a:t>             Neurobiologia da dor em lactentes e crianças pequenas</a:t>
            </a:r>
            <a:br>
              <a:rPr lang="pt-BR" altLang="pt-BR" sz="3200" b="1" smtClean="0"/>
            </a:br>
            <a:r>
              <a:rPr lang="pt-BR" altLang="pt-BR" sz="3600" b="1" smtClean="0"/>
              <a:t>Avaliação da dor</a:t>
            </a:r>
          </a:p>
        </p:txBody>
      </p:sp>
      <p:pic>
        <p:nvPicPr>
          <p:cNvPr id="70659" name="Picture 2" descr="Resultado de imagem para Neurobiologi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6550" y="198438"/>
            <a:ext cx="2043113" cy="1274762"/>
          </a:xfrm>
          <a:noFill/>
        </p:spPr>
      </p:pic>
      <p:sp>
        <p:nvSpPr>
          <p:cNvPr id="70660" name="Retângulo 4"/>
          <p:cNvSpPr>
            <a:spLocks noChangeArrowheads="1"/>
          </p:cNvSpPr>
          <p:nvPr/>
        </p:nvSpPr>
        <p:spPr bwMode="auto">
          <a:xfrm>
            <a:off x="3048000" y="2136775"/>
            <a:ext cx="6096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1800"/>
          </a:p>
        </p:txBody>
      </p:sp>
      <p:sp>
        <p:nvSpPr>
          <p:cNvPr id="6" name="Retângulo 5"/>
          <p:cNvSpPr/>
          <p:nvPr/>
        </p:nvSpPr>
        <p:spPr>
          <a:xfrm>
            <a:off x="336550" y="1538288"/>
            <a:ext cx="11596688" cy="46783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000" dirty="0">
                <a:latin typeface="+mn-lt"/>
              </a:rPr>
              <a:t>Em adultos e crianças mais velhas intelectualmente saudáveis, o </a:t>
            </a:r>
            <a:r>
              <a:rPr lang="pt-BR" sz="2000" dirty="0" err="1">
                <a:latin typeface="+mn-lt"/>
              </a:rPr>
              <a:t>auto-relato</a:t>
            </a:r>
            <a:r>
              <a:rPr lang="pt-BR" sz="2000" dirty="0">
                <a:latin typeface="+mn-lt"/>
              </a:rPr>
              <a:t> de dor é o padrão ouro. Normalmente, é utilizada uma escala de classificação numérica em que a dor pode ser quantificada. Ela avalia apenas a intensidade da dor, e não sua qualidade, mas muitas vezes é a pedra angular dos cuidados de dor clínica. Para as crianças com idade entre 3 e 8 anos,  frequentemente são usadas modificações da escala numérica, com desenhos de rostos de indivíduos com dor. Elas exigem que a criança tenha a sofisticação intelectual para apreciar as diferenças de tamanho e aplicá-las a sensações internas. Os lactentes e a maioria das crianças, entretanto, não têm essa capacidade. Embora os cuidadores possam desempenhar um papel vital em transmitir a sua percepção do nível de desconforto da criança, é útil também ter técnicas que nos permitam comunicação verbal direta da criança. Algumas  técnicas têm sido desenvolvidas para este propósito, como a  avaliação de vários comportamentos associados à dor (mímica facial, movimentos corporais, choro, </a:t>
            </a:r>
            <a:r>
              <a:rPr lang="pt-BR" sz="2000" dirty="0" err="1">
                <a:latin typeface="+mn-lt"/>
              </a:rPr>
              <a:t>consolabilidade</a:t>
            </a:r>
            <a:r>
              <a:rPr lang="pt-BR" sz="2000" dirty="0">
                <a:latin typeface="+mn-lt"/>
              </a:rPr>
              <a:t>) e indicadores fisiológicos (frequência cardíaca, pressão arterial, saturação de oxigênio, medidas da resposta galvânica da pele). Individualmente, esses marcadores não têm especificidade, mas medidas compostas que  unem vários elementos  tornaram-se o padrão de cuidado no controle da dor aguda em lactentes e crianças jovens.</a:t>
            </a:r>
            <a:endParaRPr lang="en-US" sz="2000" dirty="0">
              <a:latin typeface="+mn-lt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ítulo 1"/>
          <p:cNvSpPr>
            <a:spLocks noGrp="1"/>
          </p:cNvSpPr>
          <p:nvPr>
            <p:ph type="title"/>
          </p:nvPr>
        </p:nvSpPr>
        <p:spPr>
          <a:xfrm>
            <a:off x="1585913" y="133350"/>
            <a:ext cx="10515600" cy="1325563"/>
          </a:xfrm>
        </p:spPr>
        <p:txBody>
          <a:bodyPr/>
          <a:lstStyle/>
          <a:p>
            <a:pPr eaLnBrk="1" hangingPunct="1"/>
            <a:r>
              <a:rPr lang="pt-BR" altLang="pt-BR" sz="3200" smtClean="0"/>
              <a:t>             Neurobiologia da dor em lactentes e crianças pequenas</a:t>
            </a:r>
          </a:p>
        </p:txBody>
      </p:sp>
      <p:pic>
        <p:nvPicPr>
          <p:cNvPr id="71683" name="Picture 2" descr="Resultado de imagem para Neurobiologia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1325" y="185738"/>
            <a:ext cx="2044700" cy="1273175"/>
          </a:xfrm>
          <a:noFill/>
        </p:spPr>
      </p:pic>
      <p:sp>
        <p:nvSpPr>
          <p:cNvPr id="71684" name="Retângulo 4"/>
          <p:cNvSpPr>
            <a:spLocks noChangeArrowheads="1"/>
          </p:cNvSpPr>
          <p:nvPr/>
        </p:nvSpPr>
        <p:spPr bwMode="auto">
          <a:xfrm>
            <a:off x="3048000" y="2136775"/>
            <a:ext cx="6096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1800"/>
          </a:p>
        </p:txBody>
      </p:sp>
      <p:sp>
        <p:nvSpPr>
          <p:cNvPr id="71685" name="Retângulo 2"/>
          <p:cNvSpPr>
            <a:spLocks noChangeArrowheads="1"/>
          </p:cNvSpPr>
          <p:nvPr/>
        </p:nvSpPr>
        <p:spPr bwMode="auto">
          <a:xfrm>
            <a:off x="441325" y="1458913"/>
            <a:ext cx="11472863" cy="554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400"/>
              <a:t>Mais recentemente, investigadores usaram espectroscopia de infravermelho e potenciais evocados somatossensoriais, na  tentativa de intuir uma "assinatura da dor." Slater e colaboradores compararam os resultados de uma avaliação comportamental da dor (Preterm Infant Pain Profile) com espectroscopia de infravermelho em um grupo de prematuros submetidos à punção do calcanhar. Eles relataram que cerca de um terço dos bebês demonstraram a evidência de uma resposta hemodinâmica cortical, sem evidência de uma resposta comportamental. Como resultado, eles sugeriram que os instrumentos normalmente utilizados para avaliar a dor do recém-nascido podem ser imprecisos. Ainda mais complicada do que a avaliação da dor aguda em recém-nascidos é a mensuração da dor crônica em que muitos dos comportamentos esperados podem não estar presentes. Atualmente, no entanto, não há nenhum instrumento disponível para avaliar a dor crônica em lactentes e crianças pequenas. Os desafios em torno da avaliação da dor crônica em crianças pequenas complicar ainda mais a nossa tentativa de identificar e categorizar distúrbios funcionais relacionados à dor nesta população vulnerável.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pt-BR" altLang="pt-BR" sz="18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4170</TotalTime>
  <Words>6969</Words>
  <Application>Microsoft Office PowerPoint</Application>
  <PresentationFormat>Widescreen</PresentationFormat>
  <Paragraphs>289</Paragraphs>
  <Slides>66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66</vt:i4>
      </vt:variant>
    </vt:vector>
  </HeadingPairs>
  <TitlesOfParts>
    <vt:vector size="70" baseType="lpstr">
      <vt:lpstr>Calibri</vt:lpstr>
      <vt:lpstr>Arial</vt:lpstr>
      <vt:lpstr>Calibri Light</vt:lpstr>
      <vt:lpstr>Tema do Office</vt:lpstr>
      <vt:lpstr>Desordens Funcionais Gastrointestinais da Infância Neonatos/Crianças pequenas</vt:lpstr>
      <vt:lpstr>Introdução</vt:lpstr>
      <vt:lpstr>Desordens Funcionais Gastrointestinais (DFGIs) em lactentes e crianças pequenas</vt:lpstr>
      <vt:lpstr>Desordens Funcionais Gastrointestinais (DFGIs) em lactentes e crianças pequenas</vt:lpstr>
      <vt:lpstr>Desordens Funcionais em Lactentes e Crianças pequenas</vt:lpstr>
      <vt:lpstr>Idades de apresentação das DFGIs</vt:lpstr>
      <vt:lpstr>Apresentação do PowerPoint</vt:lpstr>
      <vt:lpstr>Regurgitação do lactente Critérios Diagnósticos</vt:lpstr>
      <vt:lpstr>Regurgitação do lactente</vt:lpstr>
      <vt:lpstr>Regurgitação x Vômito x Ruminação x DRGE</vt:lpstr>
      <vt:lpstr>Razões para as mudanças nos critérios</vt:lpstr>
      <vt:lpstr>Tratamento</vt:lpstr>
      <vt:lpstr>Tratamento: medidas conservadoras</vt:lpstr>
      <vt:lpstr>Síndrome de Ruminação Critérios Diagnósticos</vt:lpstr>
      <vt:lpstr>Síndrome de Ruminação</vt:lpstr>
      <vt:lpstr>Síndrome de Ruminação Roma III x Roma IV</vt:lpstr>
      <vt:lpstr>Síndrome de Ruminação </vt:lpstr>
      <vt:lpstr>Síndrome de Ruminação Tratamento </vt:lpstr>
      <vt:lpstr>Apresentação do PowerPoint</vt:lpstr>
      <vt:lpstr>Síndrome dos Vômitos Cíclicos  Critérios Diagnósticos</vt:lpstr>
      <vt:lpstr>Síndrome dos Vômitos Cíclicos  </vt:lpstr>
      <vt:lpstr>Síndrome dos Vômitos Cíclicos Roma III x Roma IV  </vt:lpstr>
      <vt:lpstr>Síndrome dos Vômitos Cíclicos Roma III x Roma IV  </vt:lpstr>
      <vt:lpstr>Síndrome dos Vômitos Cíclicos  Avaliação Clínica</vt:lpstr>
      <vt:lpstr>Síndrome dos Vômitos Cíclicos  </vt:lpstr>
      <vt:lpstr>Síndrome dos Vômitos Cíclicos Diagnóstico Diferencial  </vt:lpstr>
      <vt:lpstr>Síndrome dos Vômitos Cíclicos Tratamento  </vt:lpstr>
      <vt:lpstr>Apresentação do PowerPoint</vt:lpstr>
      <vt:lpstr>Cólicas do lactente  Critérios Diagnósticos </vt:lpstr>
      <vt:lpstr>Cólicas do lactente  </vt:lpstr>
      <vt:lpstr>Cólicas do lactente  </vt:lpstr>
      <vt:lpstr>Cólicas do lactente Roma III x Roma IV  </vt:lpstr>
      <vt:lpstr>Cólicas do lactente </vt:lpstr>
      <vt:lpstr>Cólicas do lactente </vt:lpstr>
      <vt:lpstr>Cólicas do lactente Tratamento </vt:lpstr>
      <vt:lpstr>Cólicas do lactente Tratamento </vt:lpstr>
      <vt:lpstr>Apresentação do PowerPoint</vt:lpstr>
      <vt:lpstr>Diarreia Funcional  Critérios Diagnósticos</vt:lpstr>
      <vt:lpstr>Diarreia Funcional </vt:lpstr>
      <vt:lpstr>Diarreia Funcional  Razões para as mudanças nos critérios</vt:lpstr>
      <vt:lpstr>Diarreia Funcional </vt:lpstr>
      <vt:lpstr>Diarreia Funcional </vt:lpstr>
      <vt:lpstr>Diarréia Funcional Tratamento </vt:lpstr>
      <vt:lpstr>Apresentação do PowerPoint</vt:lpstr>
      <vt:lpstr>Disquesia do lactente</vt:lpstr>
      <vt:lpstr>Disquesia do lactente</vt:lpstr>
      <vt:lpstr>Disquesia do lactente Razões para mudanças nos critérios.</vt:lpstr>
      <vt:lpstr>Disquesia do lactente Razões para mudanças nos critérios.</vt:lpstr>
      <vt:lpstr>Disquesia do lactente Tratamento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Prevalência, Fisiopatologia e Tratamento</vt:lpstr>
      <vt:lpstr>             Neurobiologia da dor em lactentes e crianças pequenas</vt:lpstr>
      <vt:lpstr>             Neurobiologia da dor em lactentes e crianças pequenas</vt:lpstr>
      <vt:lpstr>      Neurobiologia da dor em lactentes e crianças pequenas Desenvolvimento das vias nociceptivas e de dor</vt:lpstr>
      <vt:lpstr>             Neurobiologia da dor em lactentes e crianças pequenas</vt:lpstr>
      <vt:lpstr>             Neurobiologia da dor em lactentes e crianças pequenas Avaliação da dor</vt:lpstr>
      <vt:lpstr>             Neurobiologia da dor em lactentes e crianças pequenas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Desordens Funcionais Gastrointestinais da Infância Neonatos/Crianças pequenas</dc:title>
  <dc:creator>Yanna Gadelha</dc:creator>
  <cp:lastModifiedBy>Paulo Margotto</cp:lastModifiedBy>
  <cp:revision>117</cp:revision>
  <dcterms:created xsi:type="dcterms:W3CDTF">2016-08-28T14:35:13Z</dcterms:created>
  <dcterms:modified xsi:type="dcterms:W3CDTF">2019-07-24T00:24:20Z</dcterms:modified>
</cp:coreProperties>
</file>