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7"/>
  </p:notesMasterIdLst>
  <p:handoutMasterIdLst>
    <p:handoutMasterId r:id="rId18"/>
  </p:handoutMasterIdLst>
  <p:sldIdLst>
    <p:sldId id="272" r:id="rId2"/>
    <p:sldId id="285" r:id="rId3"/>
    <p:sldId id="273" r:id="rId4"/>
    <p:sldId id="286" r:id="rId5"/>
    <p:sldId id="274" r:id="rId6"/>
    <p:sldId id="275" r:id="rId7"/>
    <p:sldId id="276" r:id="rId8"/>
    <p:sldId id="277" r:id="rId9"/>
    <p:sldId id="278" r:id="rId10"/>
    <p:sldId id="287" r:id="rId11"/>
    <p:sldId id="279" r:id="rId12"/>
    <p:sldId id="280" r:id="rId13"/>
    <p:sldId id="281" r:id="rId14"/>
    <p:sldId id="283" r:id="rId15"/>
    <p:sldId id="284" r:id="rId16"/>
  </p:sldIdLst>
  <p:sldSz cx="12192000" cy="6858000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anose="0204050205050503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0000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99B23B-EC83-4686-B30A-512413B5E67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1921" autoAdjust="0"/>
  </p:normalViewPr>
  <p:slideViewPr>
    <p:cSldViewPr snapToGrid="0">
      <p:cViewPr varScale="1">
        <p:scale>
          <a:sx n="45" d="100"/>
          <a:sy n="45" d="100"/>
        </p:scale>
        <p:origin x="64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253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09AE297-110F-457B-AB88-25BF72059D75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0ABEFE-D859-4A01-B9E7-A94014A03E6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3742020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F29475D-E2CE-46F1-973F-C180549284D2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4" name="Espaço reservado para imagem do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dirty="0"/>
          </a:p>
        </p:txBody>
      </p:sp>
      <p:sp>
        <p:nvSpPr>
          <p:cNvPr id="5" name="Espaço reservado para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dirty="0" smtClean="0"/>
              <a:t>Clique para editar o texto Mestre</a:t>
            </a:r>
          </a:p>
          <a:p>
            <a:pPr lvl="1"/>
            <a:r>
              <a:rPr lang="pt-BR" noProof="0" dirty="0" smtClean="0"/>
              <a:t>Segundo nível</a:t>
            </a:r>
          </a:p>
          <a:p>
            <a:pPr lvl="2"/>
            <a:r>
              <a:rPr lang="pt-BR" noProof="0" dirty="0" smtClean="0"/>
              <a:t>Terceiro nível</a:t>
            </a:r>
          </a:p>
          <a:p>
            <a:pPr lvl="3"/>
            <a:r>
              <a:rPr lang="pt-BR" noProof="0" dirty="0" smtClean="0"/>
              <a:t>Quarto nível</a:t>
            </a:r>
          </a:p>
          <a:p>
            <a:pPr lvl="4"/>
            <a:r>
              <a:rPr lang="pt-BR" noProof="0" dirty="0" smtClean="0"/>
              <a:t>Quinto nível</a:t>
            </a:r>
            <a:endParaRPr lang="pt-BR" noProof="0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o número do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635AC39-C779-45EA-A52E-0FBE8ED944B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0185000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ço reservado par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ço reservado para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7172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03EEE29-E365-4BCC-A826-4983B1D7EE9E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72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ço reservado para imagem do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ço reservado para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9220" name="Espaço reservado para o número do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88669FD-199D-43AB-B1E1-A756601E8B16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64322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126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F0F74B7-1505-4106-8B1E-287B62A6312F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28065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331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E5BA9A-625D-462E-9C64-0FF2091E4EB4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2557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536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9DD8057-465C-4BA5-92B6-0B6BE4AF3691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4537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74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2D1220C-FA9F-487A-914B-A4DE1AFC5EE0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48860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194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E3229EA-0CDB-4AF5-8E75-153F51D97026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717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Quanto mais prematuro  maior chance de óbito;</a:t>
            </a:r>
          </a:p>
          <a:p>
            <a:pPr lvl="1">
              <a:spcBef>
                <a:spcPct val="0"/>
              </a:spcBef>
            </a:pP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22-24sem  54%</a:t>
            </a:r>
          </a:p>
          <a:p>
            <a:pPr lvl="1">
              <a:spcBef>
                <a:spcPct val="0"/>
              </a:spcBef>
            </a:pP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25-28sem  30%</a:t>
            </a:r>
          </a:p>
          <a:p>
            <a:pPr lvl="1">
              <a:spcBef>
                <a:spcPct val="0"/>
              </a:spcBef>
            </a:pP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29-33sem  12%</a:t>
            </a:r>
          </a:p>
          <a:p>
            <a:pPr lvl="1">
              <a:spcBef>
                <a:spcPct val="0"/>
              </a:spcBef>
            </a:pP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&gt; 37sem  3%</a:t>
            </a:r>
          </a:p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150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E6E04E0-10BF-4DBA-AA79-85ED75B0F63E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337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355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B44DA19-E058-4CA3-9675-6BF9629217CE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42906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3F84E82-ADAE-4D3C-B258-FF59C4150047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8532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765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E2B6D5C-2C0E-4708-8BAC-3CBACDBB5096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57900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2970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A0A03ED-4F61-4BA2-832C-D526E63783EE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7104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174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A34D17B-21C8-40B8-844C-EABE9DE3471B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591293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37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8974144-395A-4FC2-ABA2-AF85B331B8F1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3863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pt-BR" altLang="pt-BR" smtClean="0"/>
          </a:p>
        </p:txBody>
      </p:sp>
      <p:sp>
        <p:nvSpPr>
          <p:cNvPr id="358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anose="02040502050505030304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6203901-2A46-442C-B38F-04B5DC61353A}" type="slidenum">
              <a:rPr lang="pt-BR" altLang="pt-BR">
                <a:latin typeface="Calibri" panose="020F050202020403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pt-BR" altLang="pt-BR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33125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14"/>
          <p:cNvGrpSpPr>
            <a:grpSpLocks/>
          </p:cNvGrpSpPr>
          <p:nvPr/>
        </p:nvGrpSpPr>
        <p:grpSpPr bwMode="auto">
          <a:xfrm>
            <a:off x="0" y="6208713"/>
            <a:ext cx="12192000" cy="649287"/>
            <a:chOff x="0" y="6208894"/>
            <a:chExt cx="12192000" cy="649106"/>
          </a:xfrm>
        </p:grpSpPr>
        <p:sp>
          <p:nvSpPr>
            <p:cNvPr id="5" name="Retângulo 4"/>
            <p:cNvSpPr/>
            <p:nvPr/>
          </p:nvSpPr>
          <p:spPr>
            <a:xfrm>
              <a:off x="3175" y="6220003"/>
              <a:ext cx="12188825" cy="637997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cxnSp>
          <p:nvCxnSpPr>
            <p:cNvPr id="6" name="Conector reto 5"/>
            <p:cNvCxnSpPr/>
            <p:nvPr/>
          </p:nvCxnSpPr>
          <p:spPr>
            <a:xfrm>
              <a:off x="0" y="6208894"/>
              <a:ext cx="12192000" cy="0"/>
            </a:xfrm>
            <a:prstGeom prst="line">
              <a:avLst/>
            </a:prstGeom>
            <a:ln w="127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" name="Conector reto 6"/>
          <p:cNvCxnSpPr/>
          <p:nvPr userDrawn="1"/>
        </p:nvCxnSpPr>
        <p:spPr>
          <a:xfrm flipV="1">
            <a:off x="3175" y="5937250"/>
            <a:ext cx="7938" cy="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to 7"/>
          <p:cNvCxnSpPr/>
          <p:nvPr userDrawn="1"/>
        </p:nvCxnSpPr>
        <p:spPr>
          <a:xfrm flipV="1">
            <a:off x="3175" y="5937250"/>
            <a:ext cx="7938" cy="6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711200" y="1371600"/>
            <a:ext cx="10468864" cy="1828800"/>
          </a:xfrm>
          <a:ln>
            <a:noFill/>
          </a:ln>
        </p:spPr>
        <p:txBody>
          <a:bodyPr tIns="0" rIns="18288" rtlCol="0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711200" y="3228536"/>
            <a:ext cx="10472928" cy="1752600"/>
          </a:xfrm>
        </p:spPr>
        <p:txBody>
          <a:bodyPr lIns="0" rIns="18288" rtlCol="0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pt-BR" dirty="0"/>
          </a:p>
        </p:txBody>
      </p:sp>
      <p:sp>
        <p:nvSpPr>
          <p:cNvPr id="1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768560-9DF1-44DC-A635-F892AB879D90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11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12" name="Espaço reservado para o número do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E02FD-3322-4352-A60A-69F9A23E422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75835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E5AB6-3C00-4239-B500-C68B694CCDFF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6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A4182-E0D0-4360-8C71-EA9800F3982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47070687"/>
      </p:ext>
    </p:extLst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07136" y="1316736"/>
            <a:ext cx="10363200" cy="1362456"/>
          </a:xfrm>
          <a:ln>
            <a:noFill/>
          </a:ln>
        </p:spPr>
        <p:txBody>
          <a:bodyPr tIns="0" rtlCol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07136" y="2704664"/>
            <a:ext cx="10363200" cy="1509712"/>
          </a:xfrm>
        </p:spPr>
        <p:txBody>
          <a:bodyPr lIns="45720" rIns="45720" rtlCol="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7B2EB-074B-4009-AC58-F8260D2CABCF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6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0A10E5-3922-4C9B-B1F7-886857E5130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53446832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920085"/>
            <a:ext cx="5384800" cy="4434840"/>
          </a:xfrm>
        </p:spPr>
        <p:txBody>
          <a:bodyPr rtlCol="0"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EF0B2E-9980-4F75-ACAB-530749D79723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7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EC8FF-7B71-40E1-91DE-85451FE0490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33780685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0972800" cy="1143000"/>
          </a:xfrm>
        </p:spPr>
        <p:txBody>
          <a:bodyPr rtlCol="0"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855248"/>
            <a:ext cx="5386917" cy="659352"/>
          </a:xfrm>
        </p:spPr>
        <p:txBody>
          <a:bodyPr lIns="45720" tIns="0" rIns="45720" bIns="0" rtlCol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609600" y="2514600"/>
            <a:ext cx="5386917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6193368" y="1859758"/>
            <a:ext cx="5389033" cy="654843"/>
          </a:xfrm>
        </p:spPr>
        <p:txBody>
          <a:bodyPr lIns="45720" tIns="0" rIns="45720" bIns="0" rtlCol="0" anchor="ctr"/>
          <a:lstStyle>
            <a:lvl1pPr marL="0" indent="0">
              <a:buNone/>
              <a:defRPr sz="2400" b="1" cap="none" baseline="0">
                <a:solidFill>
                  <a:schemeClr val="tx1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514600"/>
            <a:ext cx="5389033" cy="3845720"/>
          </a:xfrm>
        </p:spPr>
        <p:txBody>
          <a:bodyPr tIns="0" rtlCol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9A6357-2039-4ABA-8C15-EA8421C077A1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9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2082B7-95F3-46B0-8D7A-2FD39171F89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894105008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704088"/>
            <a:ext cx="11074400" cy="1143000"/>
          </a:xfrm>
        </p:spPr>
        <p:txBody>
          <a:bodyPr rtlCol="0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C26E5-0F07-41EA-8AFE-0A608991AFAD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5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760364-285D-4777-A657-12BC841BD94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5312814"/>
      </p:ext>
    </p:extLst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98FAF-3529-4058-908C-21C9419D54C7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4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19D81F-8359-4173-BD22-9DA6D17BD7F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49490685"/>
      </p:ext>
    </p:extLst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4400" y="514352"/>
            <a:ext cx="3657600" cy="1162050"/>
          </a:xfrm>
        </p:spPr>
        <p:txBody>
          <a:bodyPr rtlCol="0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4766733" y="1676400"/>
            <a:ext cx="6815667" cy="4572000"/>
          </a:xfrm>
        </p:spPr>
        <p:txBody>
          <a:bodyPr tIns="0" rtlCol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914400" y="1676400"/>
            <a:ext cx="3657600" cy="4572000"/>
          </a:xfrm>
        </p:spPr>
        <p:txBody>
          <a:bodyPr lIns="18288" rIns="18288" rtlCol="0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3A2561-41EC-4D62-9FC9-1BFEEA48900C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7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76AB2-2CF8-492E-87C9-985C0096FED4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7804418"/>
      </p:ext>
    </p:extLst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canto único de recorte arredondado"/>
          <p:cNvSpPr/>
          <p:nvPr/>
        </p:nvSpPr>
        <p:spPr>
          <a:xfrm rot="420000" flipV="1">
            <a:off x="4221163" y="1108075"/>
            <a:ext cx="70104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Triângulo reto 11"/>
          <p:cNvSpPr/>
          <p:nvPr/>
        </p:nvSpPr>
        <p:spPr>
          <a:xfrm rot="420000" flipV="1">
            <a:off x="10672763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12800" y="1176997"/>
            <a:ext cx="2950464" cy="1582621"/>
          </a:xfrm>
        </p:spPr>
        <p:txBody>
          <a:bodyPr lIns="45720" rIns="45720" bIns="45720" rtlCol="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imagem 2" descr="Um espaço reservado vazio para adicionar uma imagem. Clique no espaço reservado e selecione a imagem que você deseja adicionar"/>
          <p:cNvSpPr>
            <a:spLocks noGrp="1"/>
          </p:cNvSpPr>
          <p:nvPr>
            <p:ph type="pic" idx="1"/>
          </p:nvPr>
        </p:nvSpPr>
        <p:spPr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12800" y="2828785"/>
            <a:ext cx="2946400" cy="2179320"/>
          </a:xfrm>
        </p:spPr>
        <p:txBody>
          <a:bodyPr lIns="64008" rIns="45720" rtlCol="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935D2C-6727-4A85-9188-F20098811FA3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11" name="Espaço reservado para o número do slide 6"/>
          <p:cNvSpPr>
            <a:spLocks noGrp="1"/>
          </p:cNvSpPr>
          <p:nvPr>
            <p:ph type="sldNum" sz="quarter" idx="12"/>
          </p:nvPr>
        </p:nvSpPr>
        <p:spPr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71FF1E-9D92-48E8-8934-A84137D368D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618230541"/>
      </p:ext>
    </p:extLst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EE1919-7BCA-41F9-96A0-389392742AA7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6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73D94-4993-428C-8174-01922B0CB16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57521869"/>
      </p:ext>
    </p:extLst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914402"/>
            <a:ext cx="2743200" cy="5211763"/>
          </a:xfrm>
        </p:spPr>
        <p:txBody>
          <a:bodyPr vert="eaVert" rtlCol="0"/>
          <a:lstStyle/>
          <a:p>
            <a:r>
              <a:rPr lang="pt-BR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914402"/>
            <a:ext cx="8026400" cy="5211763"/>
          </a:xfrm>
        </p:spPr>
        <p:txBody>
          <a:bodyPr vert="eaVert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 dirty="0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D10D39-D1A3-4D58-A6D6-20E49E60F7C1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6" name="Espaço reservado para o número do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49FC82-BB32-49FF-A5E2-7791B1BBD80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00432671"/>
      </p:ext>
    </p:extLst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upo 24"/>
          <p:cNvGrpSpPr>
            <a:grpSpLocks/>
          </p:cNvGrpSpPr>
          <p:nvPr/>
        </p:nvGrpSpPr>
        <p:grpSpPr bwMode="auto">
          <a:xfrm>
            <a:off x="-28575" y="-7938"/>
            <a:ext cx="12239625" cy="6880226"/>
            <a:chOff x="0" y="-21658"/>
            <a:chExt cx="12240731" cy="6879658"/>
          </a:xfrm>
        </p:grpSpPr>
        <p:sp>
          <p:nvSpPr>
            <p:cNvPr id="26" name="Retângulo 25"/>
            <p:cNvSpPr/>
            <p:nvPr/>
          </p:nvSpPr>
          <p:spPr>
            <a:xfrm>
              <a:off x="31753" y="566"/>
              <a:ext cx="12188339" cy="685743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pt-BR" dirty="0"/>
            </a:p>
          </p:txBody>
        </p:sp>
        <p:grpSp>
          <p:nvGrpSpPr>
            <p:cNvPr id="1033" name="Grupo 26"/>
            <p:cNvGrpSpPr>
              <a:grpSpLocks/>
            </p:cNvGrpSpPr>
            <p:nvPr/>
          </p:nvGrpSpPr>
          <p:grpSpPr bwMode="auto">
            <a:xfrm>
              <a:off x="0" y="-21658"/>
              <a:ext cx="12240731" cy="1041400"/>
              <a:chOff x="-25356" y="-7144"/>
              <a:chExt cx="12240731" cy="1041400"/>
            </a:xfrm>
          </p:grpSpPr>
          <p:sp>
            <p:nvSpPr>
              <p:cNvPr id="28" name="Forma livre 27"/>
              <p:cNvSpPr>
                <a:spLocks/>
              </p:cNvSpPr>
              <p:nvPr/>
            </p:nvSpPr>
            <p:spPr bwMode="auto">
              <a:xfrm>
                <a:off x="-12655" y="-7144"/>
                <a:ext cx="12216917" cy="1041315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6" y="2"/>
                  </a:cxn>
                  <a:cxn ang="0">
                    <a:pos x="2542" y="0"/>
                  </a:cxn>
                  <a:cxn ang="0">
                    <a:pos x="4374" y="367"/>
                  </a:cxn>
                  <a:cxn ang="0">
                    <a:pos x="5766" y="55"/>
                  </a:cxn>
                  <a:cxn ang="0">
                    <a:pos x="5772" y="213"/>
                  </a:cxn>
                  <a:cxn ang="0">
                    <a:pos x="4302" y="439"/>
                  </a:cxn>
                  <a:cxn ang="0">
                    <a:pos x="1488" y="201"/>
                  </a:cxn>
                  <a:cxn ang="0">
                    <a:pos x="0" y="656"/>
                  </a:cxn>
                  <a:cxn ang="0">
                    <a:pos x="6" y="2"/>
                  </a:cxn>
                </a:cxnLst>
                <a:rect l="0" t="0" r="0" b="0"/>
                <a:pathLst>
                  <a:path w="5772" h="656">
                    <a:moveTo>
                      <a:pt x="6" y="2"/>
                    </a:moveTo>
                    <a:lnTo>
                      <a:pt x="2542" y="0"/>
                    </a:lnTo>
                    <a:cubicBezTo>
                      <a:pt x="2746" y="101"/>
                      <a:pt x="3828" y="367"/>
                      <a:pt x="4374" y="367"/>
                    </a:cubicBezTo>
                    <a:cubicBezTo>
                      <a:pt x="4920" y="367"/>
                      <a:pt x="5526" y="152"/>
                      <a:pt x="5766" y="55"/>
                    </a:cubicBezTo>
                    <a:lnTo>
                      <a:pt x="5772" y="213"/>
                    </a:lnTo>
                    <a:cubicBezTo>
                      <a:pt x="5670" y="257"/>
                      <a:pt x="5016" y="441"/>
                      <a:pt x="4302" y="439"/>
                    </a:cubicBezTo>
                    <a:cubicBezTo>
                      <a:pt x="3588" y="437"/>
                      <a:pt x="2205" y="165"/>
                      <a:pt x="1488" y="201"/>
                    </a:cubicBezTo>
                    <a:cubicBezTo>
                      <a:pt x="750" y="209"/>
                      <a:pt x="270" y="482"/>
                      <a:pt x="0" y="656"/>
                    </a:cubicBezTo>
                    <a:lnTo>
                      <a:pt x="6" y="2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2">
                      <a:shade val="50000"/>
                      <a:alpha val="45000"/>
                      <a:satMod val="120000"/>
                    </a:schemeClr>
                  </a:gs>
                  <a:gs pos="100000">
                    <a:schemeClr val="accent3">
                      <a:shade val="80000"/>
                      <a:alpha val="55000"/>
                      <a:satMod val="155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 dirty="0">
                  <a:latin typeface="+mn-lt"/>
                </a:endParaRPr>
              </a:p>
            </p:txBody>
          </p:sp>
          <p:sp>
            <p:nvSpPr>
              <p:cNvPr id="29" name="Forma livre 28"/>
              <p:cNvSpPr>
                <a:spLocks/>
              </p:cNvSpPr>
              <p:nvPr/>
            </p:nvSpPr>
            <p:spPr bwMode="auto">
              <a:xfrm>
                <a:off x="5842574" y="-7144"/>
                <a:ext cx="6348987" cy="638123"/>
              </a:xfrm>
              <a:custGeom>
                <a:avLst>
                  <a:gd name="A1" fmla="val 0"/>
                  <a:gd name="A2" fmla="val 0"/>
                  <a:gd name="A3" fmla="val 0"/>
                  <a:gd name="A4" fmla="val 0"/>
                  <a:gd name="A5" fmla="val 0"/>
                  <a:gd name="A6" fmla="val 0"/>
                  <a:gd name="A7" fmla="val 0"/>
                  <a:gd name="A8" fmla="val 0"/>
                </a:avLst>
                <a:gdLst/>
                <a:ahLst/>
                <a:cxnLst>
                  <a:cxn ang="0">
                    <a:pos x="0" y="0"/>
                  </a:cxn>
                  <a:cxn ang="0">
                    <a:pos x="1668" y="564"/>
                  </a:cxn>
                  <a:cxn ang="0">
                    <a:pos x="3000" y="186"/>
                  </a:cxn>
                  <a:cxn ang="0">
                    <a:pos x="3000" y="6"/>
                  </a:cxn>
                  <a:cxn ang="0">
                    <a:pos x="0" y="0"/>
                  </a:cxn>
                </a:cxnLst>
                <a:rect l="0" t="0" r="0" b="0"/>
                <a:pathLst>
                  <a:path w="3000" h="595">
                    <a:moveTo>
                      <a:pt x="0" y="0"/>
                    </a:moveTo>
                    <a:cubicBezTo>
                      <a:pt x="174" y="102"/>
                      <a:pt x="1168" y="533"/>
                      <a:pt x="1668" y="564"/>
                    </a:cubicBezTo>
                    <a:cubicBezTo>
                      <a:pt x="2168" y="595"/>
                      <a:pt x="2778" y="279"/>
                      <a:pt x="3000" y="186"/>
                    </a:cubicBezTo>
                    <a:lnTo>
                      <a:pt x="3000" y="6"/>
                    </a:lnTo>
                    <a:lnTo>
                      <a:pt x="0" y="0"/>
                    </a:lnTo>
                    <a:close/>
                  </a:path>
                </a:pathLst>
              </a:custGeom>
              <a:gradFill>
                <a:gsLst>
                  <a:gs pos="0">
                    <a:schemeClr val="accent3">
                      <a:shade val="50000"/>
                      <a:alpha val="30000"/>
                      <a:satMod val="130000"/>
                    </a:schemeClr>
                  </a:gs>
                  <a:gs pos="80000">
                    <a:schemeClr val="accent2">
                      <a:shade val="75000"/>
                      <a:alpha val="45000"/>
                      <a:satMod val="140000"/>
                    </a:schemeClr>
                  </a:gs>
                </a:gsLst>
                <a:lin ang="5400000" scaled="1"/>
              </a:gra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pt-BR" dirty="0">
                  <a:latin typeface="+mn-lt"/>
                </a:endParaRPr>
              </a:p>
            </p:txBody>
          </p:sp>
          <p:grpSp>
            <p:nvGrpSpPr>
              <p:cNvPr id="1036" name="Grupo 30"/>
              <p:cNvGrpSpPr>
                <a:grpSpLocks/>
              </p:cNvGrpSpPr>
              <p:nvPr/>
            </p:nvGrpSpPr>
            <p:grpSpPr bwMode="auto">
              <a:xfrm>
                <a:off x="-25356" y="202408"/>
                <a:ext cx="12240731" cy="649224"/>
                <a:chOff x="-19045" y="216550"/>
                <a:chExt cx="9180548" cy="649224"/>
              </a:xfrm>
            </p:grpSpPr>
            <p:sp>
              <p:nvSpPr>
                <p:cNvPr id="32" name="Forma livre 31"/>
                <p:cNvSpPr>
                  <a:spLocks/>
                </p:cNvSpPr>
                <p:nvPr/>
              </p:nvSpPr>
              <p:spPr bwMode="auto">
                <a:xfrm rot="21435692">
                  <a:off x="-19045" y="216550"/>
                  <a:ext cx="9163050" cy="649224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966"/>
                    </a:cxn>
                    <a:cxn ang="0">
                      <a:pos x="1608" y="282"/>
                    </a:cxn>
                    <a:cxn ang="0">
                      <a:pos x="4110" y="1008"/>
                    </a:cxn>
                    <a:cxn ang="0">
                      <a:pos x="5772" y="0"/>
                    </a:cxn>
                  </a:cxnLst>
                  <a:rect l="0" t="0" r="0" b="0"/>
                  <a:pathLst>
                    <a:path w="5772" h="1055">
                      <a:moveTo>
                        <a:pt x="0" y="966"/>
                      </a:moveTo>
                      <a:cubicBezTo>
                        <a:pt x="282" y="738"/>
                        <a:pt x="923" y="275"/>
                        <a:pt x="1608" y="282"/>
                      </a:cubicBezTo>
                      <a:cubicBezTo>
                        <a:pt x="2293" y="289"/>
                        <a:pt x="3416" y="1055"/>
                        <a:pt x="4110" y="1008"/>
                      </a:cubicBezTo>
                      <a:cubicBezTo>
                        <a:pt x="4804" y="961"/>
                        <a:pt x="5426" y="210"/>
                        <a:pt x="5772" y="0"/>
                      </a:cubicBezTo>
                    </a:path>
                  </a:pathLst>
                </a:custGeom>
                <a:noFill/>
                <a:ln w="10795" cap="flat" cmpd="sng" algn="ctr">
                  <a:gradFill>
                    <a:gsLst>
                      <a:gs pos="74000">
                        <a:schemeClr val="accent3">
                          <a:shade val="75000"/>
                        </a:schemeClr>
                      </a:gs>
                      <a:gs pos="86000">
                        <a:schemeClr val="tx1">
                          <a:alpha val="29000"/>
                        </a:schemeClr>
                      </a:gs>
                      <a:gs pos="16000">
                        <a:schemeClr val="accent2">
                          <a:shade val="75000"/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 dirty="0">
                    <a:latin typeface="+mn-lt"/>
                  </a:endParaRPr>
                </a:p>
              </p:txBody>
            </p:sp>
            <p:sp>
              <p:nvSpPr>
                <p:cNvPr id="33" name="Forma livre 32"/>
                <p:cNvSpPr>
                  <a:spLocks/>
                </p:cNvSpPr>
                <p:nvPr/>
              </p:nvSpPr>
              <p:spPr bwMode="auto">
                <a:xfrm rot="21435692">
                  <a:off x="-14309" y="290003"/>
                  <a:ext cx="9175812" cy="530352"/>
                </a:xfrm>
                <a:custGeom>
                  <a:avLst>
                    <a:gd name="A1" fmla="val 0"/>
                    <a:gd name="A2" fmla="val 0"/>
                    <a:gd name="A3" fmla="val 0"/>
                    <a:gd name="A4" fmla="val 0"/>
                    <a:gd name="A5" fmla="val 0"/>
                    <a:gd name="A6" fmla="val 0"/>
                    <a:gd name="A7" fmla="val 0"/>
                    <a:gd name="A8" fmla="val 0"/>
                  </a:avLst>
                  <a:gdLst/>
                  <a:ahLst/>
                  <a:cxnLst>
                    <a:cxn ang="0">
                      <a:pos x="0" y="732"/>
                    </a:cxn>
                    <a:cxn ang="0">
                      <a:pos x="1638" y="228"/>
                    </a:cxn>
                    <a:cxn ang="0">
                      <a:pos x="4122" y="816"/>
                    </a:cxn>
                    <a:cxn ang="0">
                      <a:pos x="5766" y="0"/>
                    </a:cxn>
                  </a:cxnLst>
                  <a:rect l="0" t="0" r="0" b="0"/>
                  <a:pathLst>
                    <a:path w="5766" h="854">
                      <a:moveTo>
                        <a:pt x="0" y="732"/>
                      </a:moveTo>
                      <a:cubicBezTo>
                        <a:pt x="273" y="647"/>
                        <a:pt x="951" y="214"/>
                        <a:pt x="1638" y="228"/>
                      </a:cubicBezTo>
                      <a:cubicBezTo>
                        <a:pt x="2325" y="242"/>
                        <a:pt x="3434" y="854"/>
                        <a:pt x="4122" y="816"/>
                      </a:cubicBezTo>
                      <a:cubicBezTo>
                        <a:pt x="4810" y="778"/>
                        <a:pt x="5424" y="170"/>
                        <a:pt x="5766" y="0"/>
                      </a:cubicBezTo>
                    </a:path>
                  </a:pathLst>
                </a:custGeom>
                <a:noFill/>
                <a:ln w="9525" cap="flat" cmpd="sng" algn="ctr">
                  <a:gradFill>
                    <a:gsLst>
                      <a:gs pos="74000">
                        <a:schemeClr val="accent4"/>
                      </a:gs>
                      <a:gs pos="44000">
                        <a:schemeClr val="accent1"/>
                      </a:gs>
                      <a:gs pos="33000">
                        <a:schemeClr val="accent2">
                          <a:alpha val="56000"/>
                        </a:schemeClr>
                      </a:gs>
                    </a:gsLst>
                    <a:lin ang="5400000" scaled="1"/>
                  </a:gra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/>
                <a:lstStyle/>
                <a:p>
                  <a:pPr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pt-BR" dirty="0">
                    <a:latin typeface="+mn-lt"/>
                  </a:endParaRPr>
                </a:p>
              </p:txBody>
            </p:sp>
          </p:grpSp>
        </p:grpSp>
      </p:grpSp>
      <p:sp>
        <p:nvSpPr>
          <p:cNvPr id="1027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8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F5ACF6C0-744D-4CFC-A2AA-48BF0E95EF26}" type="datetime1">
              <a:rPr lang="pt-BR"/>
              <a:pPr>
                <a:defRPr/>
              </a:pPr>
              <a:t>01/08/2019</a:t>
            </a:fld>
            <a:endParaRPr lang="pt-BR" dirty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dirty="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t-BR"/>
              <a:t>Adicionar um rodapé</a:t>
            </a:r>
          </a:p>
        </p:txBody>
      </p:sp>
      <p:sp>
        <p:nvSpPr>
          <p:cNvPr id="18" name="Espaço reservado para o número do slide 17"/>
          <p:cNvSpPr>
            <a:spLocks noGrp="1"/>
          </p:cNvSpPr>
          <p:nvPr>
            <p:ph type="sldNum" sz="quarter" idx="4"/>
          </p:nvPr>
        </p:nvSpPr>
        <p:spPr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lIns="0" tIns="0" rIns="0" bIns="0" rtlCol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62043EFD-37AE-45C6-8328-718D59A0854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0" r:id="rId8"/>
    <p:sldLayoutId id="2147483708" r:id="rId9"/>
    <p:sldLayoutId id="2147483699" r:id="rId10"/>
    <p:sldLayoutId id="2147483698" r:id="rId11"/>
  </p:sldLayoutIdLst>
  <p:transition spd="med">
    <p:fade/>
  </p:transition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entury Gothic" panose="020B0502020202020204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626B1A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fontAlgn="base">
        <a:spcBef>
          <a:spcPct val="20000"/>
        </a:spcBef>
        <a:spcAft>
          <a:spcPct val="0"/>
        </a:spcAft>
        <a:buClr>
          <a:srgbClr val="2A4F1D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fontAlgn="base">
        <a:spcBef>
          <a:spcPct val="20000"/>
        </a:spcBef>
        <a:spcAft>
          <a:spcPct val="0"/>
        </a:spcAft>
        <a:buClr>
          <a:srgbClr val="455C19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626B1A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fontAlgn="base">
        <a:spcBef>
          <a:spcPct val="20000"/>
        </a:spcBef>
        <a:spcAft>
          <a:spcPct val="0"/>
        </a:spcAft>
        <a:buClr>
          <a:srgbClr val="02715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>
            <a:lumMod val="50000"/>
          </a:schemeClr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>
            <a:lumMod val="75000"/>
          </a:schemeClr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0" algn="l" rtl="0" eaLnBrk="1" latinLnBrk="0" hangingPunct="1">
        <a:spcBef>
          <a:spcPct val="20000"/>
        </a:spcBef>
        <a:buClr>
          <a:schemeClr val="tx2"/>
        </a:buClr>
        <a:buFontTx/>
        <a:buNone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www.ncbi.nlm.nih.gov/pubmed?linkname=pubmed_pubmed&amp;from_uid=28434651" TargetMode="External"/><Relationship Id="rId4" Type="http://schemas.openxmlformats.org/officeDocument/2006/relationships/hyperlink" Target="https://www.ncbi.nlm.nih.gov/pubmed/28434651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ubtítulo 4"/>
          <p:cNvSpPr>
            <a:spLocks noGrp="1"/>
          </p:cNvSpPr>
          <p:nvPr>
            <p:ph type="subTitle" idx="1"/>
          </p:nvPr>
        </p:nvSpPr>
        <p:spPr>
          <a:xfrm>
            <a:off x="654050" y="4025900"/>
            <a:ext cx="10472738" cy="1752600"/>
          </a:xfrm>
        </p:spPr>
        <p:txBody>
          <a:bodyPr/>
          <a:lstStyle/>
          <a:p>
            <a:pPr marR="0" algn="ctr"/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Apresentação</a:t>
            </a:r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: Mayara </a:t>
            </a:r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Ribas – R2 Pediatria Hospital Regional da Asa Norte</a:t>
            </a:r>
          </a:p>
          <a:p>
            <a:pPr marR="0" algn="ctr"/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Unidade de Neonatologia do HMIB/SES/DF</a:t>
            </a:r>
          </a:p>
          <a:p>
            <a:pPr marR="0" algn="ctr"/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Coordenação: Diogo Pedroso</a:t>
            </a:r>
          </a:p>
          <a:p>
            <a:pPr marR="0" algn="ctr"/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  <a:hlinkClick r:id="rId3"/>
              </a:rPr>
              <a:t>www.paulomargotto.com.br</a:t>
            </a:r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</a:p>
          <a:p>
            <a:pPr marR="0" algn="ctr"/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Brasília, </a:t>
            </a:r>
            <a:r>
              <a:rPr lang="pt-BR" alt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1 de agosto de 2019</a:t>
            </a:r>
            <a:endParaRPr lang="pt-BR" altLang="pt-BR" sz="2000" dirty="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R="0"/>
            <a:endParaRPr lang="pt-BR" altLang="pt-BR" sz="2000" dirty="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6149" name="Rectangle 5"/>
          <p:cNvSpPr>
            <a:spLocks noChangeArrowheads="1"/>
          </p:cNvSpPr>
          <p:nvPr/>
        </p:nvSpPr>
        <p:spPr bwMode="auto">
          <a:xfrm>
            <a:off x="847725" y="2690813"/>
            <a:ext cx="10052050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95220" bIns="0" anchor="ctr">
            <a:spAutoFit/>
          </a:bodyPr>
          <a:lstStyle/>
          <a:p>
            <a:pPr algn="ctr"/>
            <a:r>
              <a:rPr lang="pt-BR" altLang="pt-BR" b="1" dirty="0">
                <a:hlinkClick r:id="rId4"/>
              </a:rPr>
              <a:t>Neonatal </a:t>
            </a:r>
            <a:r>
              <a:rPr lang="pt-BR" altLang="pt-BR" b="1" dirty="0" err="1">
                <a:hlinkClick r:id="rId4"/>
              </a:rPr>
              <a:t>sepsis</a:t>
            </a:r>
            <a:r>
              <a:rPr lang="pt-BR" altLang="pt-BR" dirty="0" err="1">
                <a:hlinkClick r:id="rId4"/>
              </a:rPr>
              <a:t>.</a:t>
            </a:r>
            <a:r>
              <a:rPr lang="pt-BR" altLang="pt-BR" dirty="0" err="1"/>
              <a:t>Shane</a:t>
            </a:r>
            <a:r>
              <a:rPr lang="pt-BR" altLang="pt-BR" dirty="0"/>
              <a:t> AL, Sánchez PJ, </a:t>
            </a:r>
            <a:r>
              <a:rPr lang="pt-BR" altLang="pt-BR" dirty="0" err="1"/>
              <a:t>Stoll</a:t>
            </a:r>
            <a:r>
              <a:rPr lang="pt-BR" altLang="pt-BR" dirty="0"/>
              <a:t> </a:t>
            </a:r>
            <a:r>
              <a:rPr lang="pt-BR" altLang="pt-BR" dirty="0" err="1"/>
              <a:t>BJ.Lancet</a:t>
            </a:r>
            <a:r>
              <a:rPr lang="pt-BR" altLang="pt-BR" dirty="0"/>
              <a:t>. 2017 </a:t>
            </a:r>
            <a:r>
              <a:rPr lang="pt-BR" altLang="pt-BR" dirty="0" err="1"/>
              <a:t>Oct</a:t>
            </a:r>
            <a:r>
              <a:rPr lang="pt-BR" altLang="pt-BR" dirty="0"/>
              <a:t> 14;390(10104):1770-1780. </a:t>
            </a:r>
            <a:r>
              <a:rPr lang="pt-BR" altLang="pt-BR" dirty="0" err="1"/>
              <a:t>doi</a:t>
            </a:r>
            <a:r>
              <a:rPr lang="pt-BR" altLang="pt-BR" dirty="0"/>
              <a:t>: 10.1016/S0140-6736(17)31002-4. </a:t>
            </a:r>
            <a:r>
              <a:rPr lang="pt-BR" altLang="pt-BR" dirty="0" err="1"/>
              <a:t>Epub</a:t>
            </a:r>
            <a:r>
              <a:rPr lang="pt-BR" altLang="pt-BR" dirty="0"/>
              <a:t> 2017 </a:t>
            </a:r>
            <a:r>
              <a:rPr lang="pt-BR" altLang="pt-BR" dirty="0" err="1"/>
              <a:t>Apr</a:t>
            </a:r>
            <a:r>
              <a:rPr lang="pt-BR" altLang="pt-BR" dirty="0"/>
              <a:t> 20. </a:t>
            </a:r>
            <a:r>
              <a:rPr lang="pt-BR" altLang="pt-BR" dirty="0" err="1"/>
              <a:t>Review</a:t>
            </a:r>
            <a:r>
              <a:rPr lang="pt-BR" altLang="pt-BR" dirty="0"/>
              <a:t>.</a:t>
            </a:r>
          </a:p>
          <a:p>
            <a:pPr algn="ctr"/>
            <a:r>
              <a:rPr lang="pt-BR" altLang="pt-BR" dirty="0"/>
              <a:t>PMID: 28434651.</a:t>
            </a:r>
            <a:r>
              <a:rPr lang="pt-BR" altLang="pt-BR" u="sng" dirty="0">
                <a:hlinkClick r:id="rId5"/>
              </a:rPr>
              <a:t>Similar </a:t>
            </a:r>
            <a:r>
              <a:rPr lang="pt-BR" altLang="pt-BR" u="sng" dirty="0" err="1">
                <a:hlinkClick r:id="rId5"/>
              </a:rPr>
              <a:t>articles</a:t>
            </a:r>
            <a:endParaRPr lang="pt-BR" altLang="pt-BR" u="sng" dirty="0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898900" y="1708150"/>
            <a:ext cx="34686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 sz="2800" b="1" dirty="0">
                <a:solidFill>
                  <a:srgbClr val="FF0000"/>
                </a:solidFill>
              </a:rPr>
              <a:t>SEPSE NEONATAL</a:t>
            </a:r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33425"/>
            <a:ext cx="3498850" cy="173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3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700" y="993775"/>
            <a:ext cx="1695450" cy="136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7000"/>
            <a:ext cx="5070475" cy="359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5314950" y="1422400"/>
            <a:ext cx="6096000" cy="3937000"/>
          </a:xfrm>
          <a:prstGeom prst="rect">
            <a:avLst/>
          </a:prstGeom>
          <a:solidFill>
            <a:srgbClr val="99FF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altLang="pt-BR" b="1">
                <a:solidFill>
                  <a:srgbClr val="0000FF"/>
                </a:solidFill>
              </a:rPr>
              <a:t>Estratégia de pesquisa e critérios de seleção</a:t>
            </a:r>
          </a:p>
          <a:p>
            <a:pPr algn="ctr"/>
            <a:endParaRPr lang="pt-BR" altLang="pt-BR" b="1">
              <a:solidFill>
                <a:srgbClr val="0000FF"/>
              </a:solidFill>
            </a:endParaRPr>
          </a:p>
          <a:p>
            <a:r>
              <a:rPr lang="pt-BR" altLang="pt-BR"/>
              <a:t>Pesquisamos a </a:t>
            </a:r>
            <a:r>
              <a:rPr lang="pt-BR" altLang="pt-BR">
                <a:solidFill>
                  <a:srgbClr val="0000FF"/>
                </a:solidFill>
              </a:rPr>
              <a:t>Biblioteca Cochrane e PubMed</a:t>
            </a:r>
            <a:r>
              <a:rPr lang="pt-BR" altLang="pt-BR"/>
              <a:t> para</a:t>
            </a:r>
          </a:p>
          <a:p>
            <a:r>
              <a:rPr lang="pt-BR" altLang="pt-BR"/>
              <a:t>publicações em inglês de </a:t>
            </a:r>
            <a:r>
              <a:rPr lang="pt-BR" altLang="pt-BR" b="1"/>
              <a:t>1 de janeiro de 2010 a 1 de janeiro de 2017</a:t>
            </a:r>
            <a:r>
              <a:rPr lang="pt-BR" altLang="pt-BR"/>
              <a:t>, mas também foram incluídos artigos comumente referenciados e altamente considerados</a:t>
            </a:r>
          </a:p>
          <a:p>
            <a:r>
              <a:rPr lang="pt-BR" altLang="pt-BR"/>
              <a:t>com publicação antes destas datas. Nós usamos o termo de pesquisa “neonatal sepsis". Nós também pesquisamos publicações identificadas pela estratégia de busca e</a:t>
            </a:r>
          </a:p>
          <a:p>
            <a:r>
              <a:rPr lang="pt-BR" altLang="pt-BR"/>
              <a:t>selecionamos aqueles que julgamos relevantes. Artigos de revisão e capítulos de livros são citados para fornecer aos leitores mais detalhes e mais referências do que este Seminário foi capaz de trazer. Nossa lista de referências foi modificada com base em comentários de revisores.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2"/>
          <p:cNvSpPr>
            <a:spLocks noGrp="1"/>
          </p:cNvSpPr>
          <p:nvPr>
            <p:ph type="title"/>
          </p:nvPr>
        </p:nvSpPr>
        <p:spPr>
          <a:xfrm>
            <a:off x="608013" y="576263"/>
            <a:ext cx="10980737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DEFINIÇÃO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608013" y="2192338"/>
            <a:ext cx="10968037" cy="5092700"/>
          </a:xfrm>
        </p:spPr>
        <p:txBody>
          <a:bodyPr>
            <a:normAutofit/>
          </a:bodyPr>
          <a:lstStyle/>
          <a:p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</a:rPr>
              <a:t>Sepse neonatal (SN) </a:t>
            </a:r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condição sistêmica originada por: </a:t>
            </a:r>
            <a:r>
              <a:rPr lang="pt-BR" altLang="pt-BR" sz="2400" b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bactéria / vírus / fungo;</a:t>
            </a:r>
          </a:p>
          <a:p>
            <a:pPr lvl="1"/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Associada a alterações hemodinâmicas e manifestações clínicas  considerável morbimortalidade</a:t>
            </a: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Tradicionalmente  isolamento de um patógeno a partir de um fluido corporal estéril (sangue / LCR);</a:t>
            </a:r>
          </a:p>
          <a:p>
            <a:pPr lvl="1"/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Envolvimento de citocinas pró-inflamatórias, SIRS  clínica da sepse</a:t>
            </a:r>
          </a:p>
          <a:p>
            <a:pPr lvl="1"/>
            <a:endParaRPr lang="pt-BR" altLang="pt-BR" sz="22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Sepse precoce (até 72h de vida);</a:t>
            </a:r>
          </a:p>
          <a:p>
            <a:pPr lvl="1"/>
            <a:r>
              <a:rPr lang="pt-BR" altLang="pt-BR" sz="22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Relacionada à infecção por </a:t>
            </a:r>
            <a:r>
              <a:rPr lang="pt-BR" altLang="pt-BR" i="1" smtClean="0">
                <a:latin typeface="Calibri" panose="020F0502020204030204" pitchFamily="34" charset="0"/>
                <a:sym typeface="Wingdings" panose="05000000000000000000" pitchFamily="2" charset="2"/>
              </a:rPr>
              <a:t>group B Streptococcus</a:t>
            </a:r>
            <a:r>
              <a:rPr lang="pt-BR" altLang="pt-BR" smtClean="0">
                <a:sym typeface="Wingdings" panose="05000000000000000000" pitchFamily="2" charset="2"/>
              </a:rPr>
              <a:t> </a:t>
            </a:r>
            <a:r>
              <a:rPr lang="pt-BR" altLang="pt-BR" sz="22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(GBS): até 7 dias</a:t>
            </a:r>
          </a:p>
          <a:p>
            <a:pPr lvl="1"/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Aquisição antes ou durante o parto </a:t>
            </a:r>
          </a:p>
          <a:p>
            <a:pPr lvl="1"/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Transmissão vertical</a:t>
            </a:r>
            <a:r>
              <a:rPr lang="pt-BR" altLang="pt-BR" sz="22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</a:t>
            </a:r>
          </a:p>
          <a:p>
            <a:pPr lvl="1">
              <a:buFont typeface="Wingdings 2" panose="05020102010507070707" pitchFamily="18" charset="2"/>
              <a:buNone/>
            </a:pPr>
            <a:endParaRPr lang="pt-BR" altLang="pt-BR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/>
            <a:endParaRPr lang="pt-BR" altLang="pt-BR" sz="22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/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buFont typeface="Wingdings 2" panose="05020102010507070707" pitchFamily="18" charset="2"/>
              <a:buNone/>
            </a:pPr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2"/>
          <p:cNvSpPr>
            <a:spLocks noGrp="1"/>
          </p:cNvSpPr>
          <p:nvPr>
            <p:ph type="title"/>
          </p:nvPr>
        </p:nvSpPr>
        <p:spPr>
          <a:xfrm>
            <a:off x="579438" y="781050"/>
            <a:ext cx="10982325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DEFINIÇÃO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415925" y="2382838"/>
            <a:ext cx="10968038" cy="5094287"/>
          </a:xfrm>
        </p:spPr>
        <p:txBody>
          <a:bodyPr>
            <a:normAutofit/>
          </a:bodyPr>
          <a:lstStyle/>
          <a:p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Sepse tardia (3-7 dias de vida);</a:t>
            </a:r>
          </a:p>
          <a:p>
            <a:pPr lvl="1"/>
            <a:r>
              <a:rPr lang="pt-BR" altLang="pt-BR" sz="22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Germes da comunidade ou adquiridos durante a internação hospitalar</a:t>
            </a:r>
          </a:p>
          <a:p>
            <a:pPr lvl="1"/>
            <a:r>
              <a:rPr lang="pt-BR" altLang="pt-BR" sz="22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Alguns casos podem ser adquiridos durante o parto  início dos sintomas &gt; 72h</a:t>
            </a: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Para recém-nascido pré-termo (RNPT) extremos e de alto risco  designado sepse tardia desde o nascimento até alta hospitalar  independente da idade / tempo da infecção;</a:t>
            </a:r>
          </a:p>
          <a:p>
            <a:pPr lvl="1"/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Internação hospitalar prolongada</a:t>
            </a:r>
          </a:p>
          <a:p>
            <a:pPr lvl="1"/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Quando </a:t>
            </a:r>
            <a:r>
              <a:rPr lang="pt-BR" altLang="pt-BR" sz="2400" b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GBS</a:t>
            </a:r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 </a:t>
            </a:r>
            <a:r>
              <a:rPr lang="pt-BR" altLang="pt-BR" sz="2400" b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sepse tardia </a:t>
            </a:r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de 1 semana a 3 meses e </a:t>
            </a:r>
            <a:r>
              <a:rPr lang="pt-BR" altLang="pt-BR" sz="2400" b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sepse muito tardia </a:t>
            </a:r>
            <a:r>
              <a:rPr lang="pt-BR" altLang="pt-BR" sz="24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&gt; 3 meses.</a:t>
            </a: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/>
            <a:endParaRPr lang="pt-BR" altLang="pt-BR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/>
            <a:endParaRPr lang="pt-BR" altLang="pt-BR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/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buFont typeface="Wingdings 2" panose="05020102010507070707" pitchFamily="18" charset="2"/>
              <a:buNone/>
            </a:pPr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pt-BR" altLang="pt-BR" sz="24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2"/>
          <p:cNvSpPr>
            <a:spLocks noGrp="1"/>
          </p:cNvSpPr>
          <p:nvPr>
            <p:ph type="title"/>
          </p:nvPr>
        </p:nvSpPr>
        <p:spPr>
          <a:xfrm>
            <a:off x="373063" y="330200"/>
            <a:ext cx="10982325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EPIDEMIOLOGIA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523875" y="1703388"/>
            <a:ext cx="10972800" cy="50387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Nos EUA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incidência de SN de 1-4 a cada 1000 nascimentos;</a:t>
            </a:r>
          </a:p>
          <a:p>
            <a:pPr>
              <a:lnSpc>
                <a:spcPct val="90000"/>
              </a:lnSpc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</a:pP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Maior incidência em recém-nascido a termo (RNT) masculinos;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Essa diferença não é notada em recém-nascido pré-termo (RNPT)</a:t>
            </a:r>
          </a:p>
          <a:p>
            <a:pPr lvl="1">
              <a:lnSpc>
                <a:spcPct val="90000"/>
              </a:lnSpc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Estudo do</a:t>
            </a:r>
            <a:r>
              <a:rPr lang="pt-BR" altLang="pt-BR" sz="2000" smtClean="0">
                <a:latin typeface="Calibri Light" panose="020F0302020204030204" pitchFamily="34" charset="0"/>
                <a:sym typeface="Wingdings" panose="05000000000000000000" pitchFamily="2" charset="2"/>
              </a:rPr>
              <a:t>Eunice Kennedy Shriver National Institute of Child Health and Human Development (NICHD) Neonatal Research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analisada sepse precoce em 400.000 nascimentos  0,98 infecções a cada 1000 nascimentos tiveram cultura positiva;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</a:rPr>
              <a:t> A taxa é inversamente proporcional a ao peso de nascimento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</a:rPr>
              <a:t>401-1500g </a:t>
            </a: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10,96 infecções a cada 1000 nascimentos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1501-2500g  1,38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&gt; 2500g  0,57</a:t>
            </a:r>
          </a:p>
          <a:p>
            <a:pPr lvl="1">
              <a:lnSpc>
                <a:spcPct val="90000"/>
              </a:lnSpc>
            </a:pPr>
            <a:endParaRPr lang="pt-BR" altLang="pt-BR" sz="17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</a:pPr>
            <a:r>
              <a:rPr lang="pt-BR" altLang="pt-BR" sz="19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Em estudos americanos e canadenses foi notado diminuição das taxas de sepses precoces por GBS devido implementação de antibiótico profilático no intraparto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2003-2005  6,8 casos a cada 1000 nascimentos</a:t>
            </a:r>
          </a:p>
          <a:p>
            <a:pPr lvl="1">
              <a:lnSpc>
                <a:spcPct val="90000"/>
              </a:lnSpc>
            </a:pPr>
            <a:r>
              <a:rPr lang="pt-BR" altLang="pt-BR" sz="17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2006-2008  6,2 casos</a:t>
            </a:r>
            <a:endParaRPr lang="pt-BR" altLang="pt-BR" sz="17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90000"/>
              </a:lnSpc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2"/>
          <p:cNvSpPr>
            <a:spLocks noGrp="1"/>
          </p:cNvSpPr>
          <p:nvPr>
            <p:ph type="title"/>
          </p:nvPr>
        </p:nvSpPr>
        <p:spPr>
          <a:xfrm>
            <a:off x="528638" y="496888"/>
            <a:ext cx="10982325" cy="1223962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FISIOPATOLOGIA </a:t>
            </a:r>
          </a:p>
        </p:txBody>
      </p:sp>
      <p:sp>
        <p:nvSpPr>
          <p:cNvPr id="16387" name="Espaço reservado para conteúdo 1"/>
          <p:cNvSpPr>
            <a:spLocks noGrp="1"/>
          </p:cNvSpPr>
          <p:nvPr>
            <p:ph idx="1"/>
          </p:nvPr>
        </p:nvSpPr>
        <p:spPr>
          <a:xfrm>
            <a:off x="393700" y="1922463"/>
            <a:ext cx="10972800" cy="4805362"/>
          </a:xfrm>
        </p:spPr>
        <p:txBody>
          <a:bodyPr/>
          <a:lstStyle/>
          <a:p>
            <a:r>
              <a:rPr lang="pt-BR" altLang="pt-BR" sz="2000" b="1" smtClean="0">
                <a:latin typeface="Calibri Light" panose="020F0302020204030204" pitchFamily="34" charset="0"/>
                <a:cs typeface="Calibri Light" panose="020F0302020204030204" pitchFamily="34" charset="0"/>
              </a:rPr>
              <a:t>Sepse precoce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ocorre intraútero por meio transplacentário OU ascensão bacteriana vaginal para útero devido rotura de membrana (MAIS COMUM);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O RN também pode ser infectado pelo patógeno durante a passagem pelo canal de parto;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Colonizado por bactérias aeróbias e anaeróbias </a:t>
            </a:r>
          </a:p>
          <a:p>
            <a:pPr lvl="1"/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Corioaminionite  acometimento agudo das membranas fetais principalmente de causa bacteriana;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Diretamente relacionado a tempo prolongado de bolsa rota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Sinais maternos (febre, leucocitose, odor fétido, dor abdominal baixa)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Sinais fetais (taquicardia é o mais comum)</a:t>
            </a:r>
          </a:p>
          <a:p>
            <a:pPr lvl="1"/>
            <a:r>
              <a:rPr lang="pt-BR" altLang="pt-BR" sz="18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Ureaplasma parvum </a:t>
            </a: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 </a:t>
            </a:r>
            <a:r>
              <a:rPr lang="pt-BR" altLang="pt-BR" sz="18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Ureaplasma urealyticum </a:t>
            </a: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mycoplasmas genitais mais comuns isolados em placentas com histológico de coriamnionite</a:t>
            </a:r>
          </a:p>
          <a:p>
            <a:pPr lvl="2"/>
            <a:r>
              <a:rPr lang="pt-BR" altLang="pt-BR" sz="15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Colonização por </a:t>
            </a:r>
            <a:r>
              <a:rPr lang="pt-BR" altLang="pt-BR" sz="15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Ureaplasma</a:t>
            </a:r>
            <a:r>
              <a:rPr lang="pt-BR" altLang="pt-BR" sz="15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spp do trato respiratório de RNPT  associado a displasia broncopulmonar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2"/>
          <p:cNvSpPr>
            <a:spLocks noGrp="1"/>
          </p:cNvSpPr>
          <p:nvPr>
            <p:ph type="title"/>
          </p:nvPr>
        </p:nvSpPr>
        <p:spPr>
          <a:xfrm>
            <a:off x="528638" y="496888"/>
            <a:ext cx="10982325" cy="1223962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FISIOPATOLOGIA 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3700" y="1922463"/>
            <a:ext cx="10972800" cy="4792662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pt-BR" altLang="pt-BR" sz="2000" b="1" smtClean="0">
                <a:latin typeface="Calibri Light" panose="020F0302020204030204" pitchFamily="34" charset="0"/>
                <a:cs typeface="Calibri Light" panose="020F0302020204030204" pitchFamily="34" charset="0"/>
              </a:rPr>
              <a:t>Sepse tardia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diminuição no número / função dos neutrófilos e baixa concentração  de imunoglobulina  aumenta o risco de infecção dos RNPT;</a:t>
            </a:r>
          </a:p>
          <a:p>
            <a:pPr lvl="1">
              <a:lnSpc>
                <a:spcPct val="90000"/>
              </a:lnSpc>
            </a:pP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Durante os primeiros 3 meses de vida  a imunidade inata que defende o organismo dos patógenos é constituída por  fagócitos, céls natural killers, céls de apresentação de antígenos, sistema complemento)</a:t>
            </a:r>
          </a:p>
          <a:p>
            <a:pPr lvl="1">
              <a:lnSpc>
                <a:spcPct val="90000"/>
              </a:lnSpc>
            </a:pPr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</a:pP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Contato com meio hospitalar, familiares, fontes nutricionais, equipamentos contaminados  exposição a microrganismos (contaminação das mãos é a maior fonte de infecção pós-natal);</a:t>
            </a:r>
          </a:p>
          <a:p>
            <a:pPr>
              <a:lnSpc>
                <a:spcPct val="90000"/>
              </a:lnSpc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lnSpc>
                <a:spcPct val="90000"/>
              </a:lnSpc>
            </a:pP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Infecções da corrente sanguínea estão mais ligadas a recém-nascidos (RN) com acessos venosos centrais;</a:t>
            </a:r>
          </a:p>
          <a:p>
            <a:pPr lvl="1">
              <a:lnSpc>
                <a:spcPct val="90000"/>
              </a:lnSpc>
            </a:pPr>
            <a:r>
              <a:rPr lang="pt-BR" altLang="pt-BR" sz="1800" i="1" smtClean="0">
                <a:latin typeface="Calibri Light" panose="020F0302020204030204" pitchFamily="34" charset="0"/>
                <a:cs typeface="Calibri Light" panose="020F0302020204030204" pitchFamily="34" charset="0"/>
              </a:rPr>
              <a:t>Streptococcus e Staphylococcus</a:t>
            </a:r>
          </a:p>
          <a:p>
            <a:pPr lvl="1">
              <a:lnSpc>
                <a:spcPct val="90000"/>
              </a:lnSpc>
            </a:pPr>
            <a:endParaRPr lang="pt-BR" altLang="pt-BR" sz="1800" i="1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90000"/>
              </a:lnSpc>
            </a:pP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Meningites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ocorrem por via hematogênica (através do plexo coroide) – MAIS COMUM – e por contiguidade (defeitos do tubo neural, dispositivos ventriculares, lesões devido equipamentos em couro cabeludo).</a:t>
            </a:r>
          </a:p>
          <a:p>
            <a:pPr lvl="1">
              <a:lnSpc>
                <a:spcPct val="90000"/>
              </a:lnSpc>
            </a:pP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As principais complicações  abscesso, ventriculite, hidrocefalia, hemorragia subdural</a:t>
            </a:r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90000"/>
              </a:lnSpc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>
              <a:lnSpc>
                <a:spcPct val="90000"/>
              </a:lnSpc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2"/>
          <p:cNvSpPr>
            <a:spLocks noGrp="1"/>
          </p:cNvSpPr>
          <p:nvPr>
            <p:ph type="title"/>
          </p:nvPr>
        </p:nvSpPr>
        <p:spPr>
          <a:xfrm>
            <a:off x="528638" y="496888"/>
            <a:ext cx="10982325" cy="1223962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CAUSAS DE SEPSE NEONATAL 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3700" y="1922463"/>
            <a:ext cx="10972800" cy="4389437"/>
          </a:xfrm>
        </p:spPr>
        <p:txBody>
          <a:bodyPr>
            <a:normAutofit/>
          </a:bodyPr>
          <a:lstStyle/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Podem resultar de infecções bacterianas, virais ou fúngicas (leveduras);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r>
              <a:rPr lang="pt-BR" altLang="pt-BR" sz="2000" smtClean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</a:rPr>
              <a:t>Sepse precoce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</a:t>
            </a:r>
            <a:r>
              <a:rPr lang="pt-BR" altLang="pt-BR" sz="20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Streptococcus agalactiae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(GBS) e </a:t>
            </a:r>
            <a:r>
              <a:rPr lang="pt-BR" altLang="pt-BR" sz="20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E. coli;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GBS mais comum em RNT e E. coli em RNPT</a:t>
            </a:r>
          </a:p>
          <a:p>
            <a:pPr lvl="1"/>
            <a:r>
              <a:rPr lang="pt-BR" altLang="pt-BR" sz="18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Listeria monocytogenes, Haemophilus influenzae</a:t>
            </a: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não-tipável, bacilos entéricos Gram negativos;</a:t>
            </a:r>
          </a:p>
          <a:p>
            <a:pPr lvl="1"/>
            <a:r>
              <a:rPr lang="pt-BR" altLang="pt-BR" sz="18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Candida</a:t>
            </a:r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spp  acometimento cutâneo eritematosos;</a:t>
            </a:r>
          </a:p>
          <a:p>
            <a:pPr lvl="1"/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solidFill>
                  <a:srgbClr val="FF0000"/>
                </a:solidFill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Sepse tardia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  Stafilococo coagulase-negativa, </a:t>
            </a:r>
            <a:r>
              <a:rPr lang="pt-BR" altLang="pt-BR" sz="2000" i="1" smtClean="0">
                <a:latin typeface="Calibri Light" panose="020F0302020204030204" pitchFamily="34" charset="0"/>
                <a:sym typeface="Wingdings" panose="05000000000000000000" pitchFamily="2" charset="2"/>
              </a:rPr>
              <a:t>Staphylococcus aureus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muito comumente associado a cateter venosos;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Vírus herpes simples (HSV-1) e enterovírus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Em ambas  Ne</a:t>
            </a:r>
            <a:r>
              <a:rPr lang="pt-BR" altLang="pt-BR" sz="2000" i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isseria meningitidis, Ureaplasma spp, Mycopalsma hominis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>
              <a:buFont typeface="Wingdings 2" panose="05020102010507070707" pitchFamily="18" charset="2"/>
              <a:buNone/>
            </a:pPr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lvl="1">
              <a:buFont typeface="Wingdings 2" panose="05020102010507070707" pitchFamily="18" charset="2"/>
              <a:buNone/>
            </a:pPr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2"/>
          <p:cNvSpPr>
            <a:spLocks noGrp="1"/>
          </p:cNvSpPr>
          <p:nvPr>
            <p:ph type="title"/>
          </p:nvPr>
        </p:nvSpPr>
        <p:spPr>
          <a:xfrm>
            <a:off x="528638" y="496888"/>
            <a:ext cx="10982325" cy="1223962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FATORES DE RISCO 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93700" y="2127250"/>
            <a:ext cx="10972800" cy="4387850"/>
          </a:xfrm>
        </p:spPr>
        <p:txBody>
          <a:bodyPr>
            <a:normAutofit/>
          </a:bodyPr>
          <a:lstStyle/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Fatores </a:t>
            </a:r>
            <a:r>
              <a:rPr lang="pt-BR" altLang="pt-BR" sz="2000" b="1" smtClean="0">
                <a:latin typeface="Calibri Light" panose="020F0302020204030204" pitchFamily="34" charset="0"/>
                <a:cs typeface="Calibri Light" panose="020F0302020204030204" pitchFamily="34" charset="0"/>
              </a:rPr>
              <a:t>relacionados ao neonato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prematuridade e baixo peso ao nascer;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3-10x maior risco de adquirir infecção quando comparado aos RNT e &gt; 2500g</a:t>
            </a:r>
          </a:p>
          <a:p>
            <a:pPr lvl="1"/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Em RNPT  disfunção imunológica e ausência de aquisição de anticorpos materno via transplacentária;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Prematuros  maior chance de manter acessos venosos prolongados,intubação orotraqueal e outros procedimentos invasivos;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Baixas concentrações  de 25-hidroxivitamina D  associadas a maiores taxas de sepse precoce.</a:t>
            </a:r>
          </a:p>
          <a:p>
            <a:pPr>
              <a:buFont typeface="Wingdings 2" panose="05020102010507070707" pitchFamily="18" charset="2"/>
              <a:buNone/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>
              <a:buFont typeface="Wingdings 2" panose="05020102010507070707" pitchFamily="18" charset="2"/>
              <a:buNone/>
            </a:pPr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2"/>
          <p:cNvSpPr>
            <a:spLocks noGrp="1"/>
          </p:cNvSpPr>
          <p:nvPr>
            <p:ph type="title"/>
          </p:nvPr>
        </p:nvSpPr>
        <p:spPr>
          <a:xfrm>
            <a:off x="515938" y="688975"/>
            <a:ext cx="10980737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FATORES DE RISCO </a:t>
            </a:r>
          </a:p>
        </p:txBody>
      </p:sp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>
          <a:xfrm>
            <a:off x="381000" y="2644775"/>
            <a:ext cx="10972800" cy="4389438"/>
          </a:xfrm>
        </p:spPr>
        <p:txBody>
          <a:bodyPr>
            <a:normAutofit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 2"/>
              <a:buChar char=""/>
              <a:defRPr/>
            </a:pPr>
            <a:r>
              <a:rPr 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Fatores </a:t>
            </a:r>
            <a:r>
              <a:rPr lang="pt-BR" sz="2000" b="1" dirty="0" smtClean="0">
                <a:latin typeface="Calibri Light" panose="020F0302020204030204" pitchFamily="34" charset="0"/>
                <a:cs typeface="Calibri Light" panose="020F0302020204030204" pitchFamily="34" charset="0"/>
              </a:rPr>
              <a:t>relacionados à mãe </a:t>
            </a:r>
            <a:r>
              <a:rPr lang="pt-BR" sz="2000" dirty="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necessária coleta de história obstétrica completa;</a:t>
            </a:r>
          </a:p>
          <a:p>
            <a:pPr marL="640080" lvl="1" indent="-246888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Char char=""/>
              <a:defRPr/>
            </a:pPr>
            <a:r>
              <a:rPr lang="pt-BR" sz="1800" dirty="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Exposição a doenças </a:t>
            </a:r>
            <a:r>
              <a:rPr lang="pt-BR" sz="1800" dirty="0" err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infecto-contagiosas</a:t>
            </a:r>
            <a:endParaRPr lang="pt-BR" sz="1800" dirty="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marL="640080" lvl="1" indent="-246888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Char char=""/>
              <a:defRPr/>
            </a:pPr>
            <a:r>
              <a:rPr lang="pt-BR" sz="1800" dirty="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Colonização bacteriana</a:t>
            </a:r>
          </a:p>
          <a:p>
            <a:pPr marL="640080" lvl="1" indent="-246888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Char char=""/>
              <a:defRPr/>
            </a:pPr>
            <a:r>
              <a:rPr lang="pt-BR" sz="1800" dirty="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Imunidade (natural e adquirida)</a:t>
            </a:r>
          </a:p>
          <a:p>
            <a:pPr marL="640080" lvl="1" indent="-246888" fontAlgn="auto">
              <a:spcAft>
                <a:spcPts val="0"/>
              </a:spcAft>
              <a:buClr>
                <a:schemeClr val="accent1">
                  <a:lumMod val="50000"/>
                </a:schemeClr>
              </a:buClr>
              <a:buFont typeface="Wingdings 2"/>
              <a:buChar char=""/>
              <a:defRPr/>
            </a:pPr>
            <a:r>
              <a:rPr lang="pt-BR" sz="1800" dirty="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Fatores de risco obstétricos  prematuridade, bolsa rota prolongada &gt; 18h, </a:t>
            </a:r>
            <a:r>
              <a:rPr lang="pt-BR" sz="1800" dirty="0" err="1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corioamnionite</a:t>
            </a:r>
            <a:r>
              <a:rPr lang="pt-BR" sz="1800" dirty="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, ITU</a:t>
            </a:r>
          </a:p>
          <a:p>
            <a:pPr marL="274320" indent="-274320" fontAlgn="auto"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 2"/>
              <a:buChar char=""/>
              <a:defRPr/>
            </a:pPr>
            <a:endParaRPr lang="pt-BR" sz="2000" dirty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pPr marL="0" indent="0" fontAlgn="auto"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 2"/>
              <a:buNone/>
              <a:defRPr/>
            </a:pPr>
            <a:endParaRPr lang="pt-BR" sz="2000" dirty="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  <a:p>
            <a:pPr marL="274320" indent="-274320" fontAlgn="auto">
              <a:spcAft>
                <a:spcPts val="0"/>
              </a:spcAft>
              <a:buClr>
                <a:schemeClr val="accent3">
                  <a:lumMod val="50000"/>
                </a:schemeClr>
              </a:buClr>
              <a:buFont typeface="Wingdings 2"/>
              <a:buChar char=""/>
              <a:defRPr/>
            </a:pPr>
            <a:endParaRPr lang="pt-BR" sz="2000" dirty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2"/>
          <p:cNvSpPr>
            <a:spLocks noGrp="1"/>
          </p:cNvSpPr>
          <p:nvPr>
            <p:ph type="title"/>
          </p:nvPr>
        </p:nvSpPr>
        <p:spPr>
          <a:xfrm>
            <a:off x="528638" y="496888"/>
            <a:ext cx="10982325" cy="1223962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DIAGNÓSTICO </a:t>
            </a:r>
          </a:p>
        </p:txBody>
      </p:sp>
      <p:pic>
        <p:nvPicPr>
          <p:cNvPr id="26627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2152650"/>
            <a:ext cx="4546600" cy="410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8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738" y="1816100"/>
            <a:ext cx="4721225" cy="477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2"/>
          <p:cNvSpPr>
            <a:spLocks noGrp="1"/>
          </p:cNvSpPr>
          <p:nvPr>
            <p:ph type="title"/>
          </p:nvPr>
        </p:nvSpPr>
        <p:spPr>
          <a:xfrm>
            <a:off x="528638" y="306388"/>
            <a:ext cx="10982325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DIAGNÓSTICO </a:t>
            </a:r>
          </a:p>
        </p:txBody>
      </p:sp>
      <p:pic>
        <p:nvPicPr>
          <p:cNvPr id="2867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7100" y="1528763"/>
            <a:ext cx="7943850" cy="521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2"/>
          <p:cNvSpPr>
            <a:spLocks noGrp="1"/>
          </p:cNvSpPr>
          <p:nvPr>
            <p:ph type="title"/>
          </p:nvPr>
        </p:nvSpPr>
        <p:spPr>
          <a:xfrm>
            <a:off x="528638" y="333375"/>
            <a:ext cx="10982325" cy="1223963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TRATAMENTO </a:t>
            </a:r>
          </a:p>
        </p:txBody>
      </p:sp>
      <p:pic>
        <p:nvPicPr>
          <p:cNvPr id="30723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50" y="1446213"/>
            <a:ext cx="11604625" cy="541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2"/>
          <p:cNvSpPr>
            <a:spLocks noGrp="1"/>
          </p:cNvSpPr>
          <p:nvPr>
            <p:ph type="title"/>
          </p:nvPr>
        </p:nvSpPr>
        <p:spPr>
          <a:xfrm>
            <a:off x="528638" y="674688"/>
            <a:ext cx="10982325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CONCLUSÃO </a:t>
            </a:r>
          </a:p>
        </p:txBody>
      </p:sp>
      <p:sp>
        <p:nvSpPr>
          <p:cNvPr id="32771" name="Espaço reservado para conteúdo 1"/>
          <p:cNvSpPr>
            <a:spLocks noGrp="1"/>
          </p:cNvSpPr>
          <p:nvPr>
            <p:ph idx="1"/>
          </p:nvPr>
        </p:nvSpPr>
        <p:spPr>
          <a:xfrm>
            <a:off x="393700" y="2166938"/>
            <a:ext cx="10972800" cy="4389437"/>
          </a:xfrm>
        </p:spPr>
        <p:txBody>
          <a:bodyPr/>
          <a:lstStyle/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Mesmo com a redução do número de casos relacionado ao GBS (profilaxia antibiótica pré-parto) </a:t>
            </a:r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 existem casos sem diagnóstico e intervenção precoce;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Áreas que precisam ser mais estudadas  escores para Sepse Neonatal e diagnóstico não baseado em cultura;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Estudos minuciosos devem ser realizados com relação ao tempo de tratamento  diminuir efeitos colaterais do uso de antibióticos;</a:t>
            </a:r>
          </a:p>
          <a:p>
            <a:pPr lvl="1"/>
            <a:r>
              <a:rPr lang="pt-BR" altLang="pt-BR" sz="18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Enterocolite, asma, obesidade, doença inflamatória intestinal, distúrbios neurológicos</a:t>
            </a:r>
          </a:p>
          <a:p>
            <a:pPr lvl="1"/>
            <a:endParaRPr lang="pt-BR" altLang="pt-BR" sz="1800" smtClean="0">
              <a:latin typeface="Calibri Light" panose="020F0302020204030204" pitchFamily="34" charset="0"/>
              <a:cs typeface="Calibri Light" panose="020F0302020204030204" pitchFamily="34" charset="0"/>
              <a:sym typeface="Wingdings" panose="05000000000000000000" pitchFamily="2" charset="2"/>
            </a:endParaRPr>
          </a:p>
          <a:p>
            <a:r>
              <a:rPr lang="pt-BR" altLang="pt-BR" sz="2000" smtClean="0">
                <a:latin typeface="Calibri Light" panose="020F0302020204030204" pitchFamily="34" charset="0"/>
                <a:cs typeface="Calibri Light" panose="020F0302020204030204" pitchFamily="34" charset="0"/>
                <a:sym typeface="Wingdings" panose="05000000000000000000" pitchFamily="2" charset="2"/>
              </a:rPr>
              <a:t>Real necessidade de acessos vasculares e suporte respiratório ainda é uma grande desafio na Neonatologia.</a:t>
            </a:r>
          </a:p>
          <a:p>
            <a:endParaRPr lang="pt-BR" altLang="pt-BR" sz="2000" smtClean="0">
              <a:latin typeface="Calibri Light" panose="020F0302020204030204" pitchFamily="34" charset="0"/>
              <a:cs typeface="Calibri Light" panose="020F0302020204030204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2"/>
          <p:cNvSpPr>
            <a:spLocks noGrp="1"/>
          </p:cNvSpPr>
          <p:nvPr>
            <p:ph type="title"/>
          </p:nvPr>
        </p:nvSpPr>
        <p:spPr>
          <a:xfrm>
            <a:off x="5700713" y="5219700"/>
            <a:ext cx="7924800" cy="1222375"/>
          </a:xfrm>
        </p:spPr>
        <p:txBody>
          <a:bodyPr/>
          <a:lstStyle/>
          <a:p>
            <a:pPr algn="ctr"/>
            <a:r>
              <a:rPr lang="pt-BR" altLang="pt-BR" sz="6000" smtClean="0">
                <a:latin typeface="Calibri Light" panose="020F0302020204030204" pitchFamily="34" charset="0"/>
                <a:cs typeface="Calibri Light" panose="020F0302020204030204" pitchFamily="34" charset="0"/>
              </a:rPr>
              <a:t>OBRIGADA!</a:t>
            </a:r>
          </a:p>
        </p:txBody>
      </p:sp>
      <p:pic>
        <p:nvPicPr>
          <p:cNvPr id="34819" name="Picture 2" descr="Resultado de imagem para bacterias desenho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413" y="1047750"/>
            <a:ext cx="5962650" cy="417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resentação na sessão de debate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none" rtlCol="0">
        <a:spAutoFit/>
      </a:bodyPr>
      <a:lstStyle>
        <a:defPPr>
          <a:defRPr dirty="0" err="1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15870139_TF03460637.potx" id="{9EDB2545-F345-4B2D-9D28-A0E8BECC57B1}" vid="{0FCA38F6-25A2-4296-9267-176A1E2DB94B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Apresentação da sessão de debate empresarial</Template>
  <TotalTime>430</TotalTime>
  <Words>1092</Words>
  <Application>Microsoft Office PowerPoint</Application>
  <PresentationFormat>Widescreen</PresentationFormat>
  <Paragraphs>153</Paragraphs>
  <Slides>15</Slides>
  <Notes>15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2" baseType="lpstr">
      <vt:lpstr>Calibri</vt:lpstr>
      <vt:lpstr>Calibri Light</vt:lpstr>
      <vt:lpstr>Century Gothic</vt:lpstr>
      <vt:lpstr>Palatino Linotype</vt:lpstr>
      <vt:lpstr>Wingdings</vt:lpstr>
      <vt:lpstr>Wingdings 2</vt:lpstr>
      <vt:lpstr>Apresentação na sessão de debate</vt:lpstr>
      <vt:lpstr>Apresentação do PowerPoint</vt:lpstr>
      <vt:lpstr>Apresentação do PowerPoint</vt:lpstr>
      <vt:lpstr>DEFINIÇÃO</vt:lpstr>
      <vt:lpstr>DEFINIÇÃO</vt:lpstr>
      <vt:lpstr>EPIDEMIOLOGIA</vt:lpstr>
      <vt:lpstr>FISIOPATOLOGIA </vt:lpstr>
      <vt:lpstr>FISIOPATOLOGIA </vt:lpstr>
      <vt:lpstr>CAUSAS DE SEPSE NEONATAL </vt:lpstr>
      <vt:lpstr>FATORES DE RISCO </vt:lpstr>
      <vt:lpstr>FATORES DE RISCO </vt:lpstr>
      <vt:lpstr>DIAGNÓSTICO </vt:lpstr>
      <vt:lpstr>DIAGNÓSTICO </vt:lpstr>
      <vt:lpstr>TRATAMENTO </vt:lpstr>
      <vt:lpstr>CONCLUSÃO </vt:lpstr>
      <vt:lpstr>OBRIGADA!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Mayara Ribas</dc:creator>
  <cp:lastModifiedBy>Paulo Margotto</cp:lastModifiedBy>
  <cp:revision>37</cp:revision>
  <dcterms:created xsi:type="dcterms:W3CDTF">2019-06-19T02:58:16Z</dcterms:created>
  <dcterms:modified xsi:type="dcterms:W3CDTF">2019-08-01T15:59:50Z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74069100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