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Override1.xml" ContentType="application/vnd.openxmlformats-officedocument.themeOverride+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2" r:id="rId1"/>
  </p:sldMasterIdLst>
  <p:notesMasterIdLst>
    <p:notesMasterId r:id="rId84"/>
  </p:notesMasterIdLst>
  <p:sldIdLst>
    <p:sldId id="256" r:id="rId2"/>
    <p:sldId id="258" r:id="rId3"/>
    <p:sldId id="259" r:id="rId4"/>
    <p:sldId id="260" r:id="rId5"/>
    <p:sldId id="261" r:id="rId6"/>
    <p:sldId id="262" r:id="rId7"/>
    <p:sldId id="263" r:id="rId8"/>
    <p:sldId id="264" r:id="rId9"/>
    <p:sldId id="265" r:id="rId10"/>
    <p:sldId id="266" r:id="rId11"/>
    <p:sldId id="268" r:id="rId12"/>
    <p:sldId id="269" r:id="rId13"/>
    <p:sldId id="311" r:id="rId14"/>
    <p:sldId id="310" r:id="rId15"/>
    <p:sldId id="270" r:id="rId16"/>
    <p:sldId id="271" r:id="rId17"/>
    <p:sldId id="272" r:id="rId18"/>
    <p:sldId id="273" r:id="rId19"/>
    <p:sldId id="274" r:id="rId20"/>
    <p:sldId id="275" r:id="rId21"/>
    <p:sldId id="276" r:id="rId22"/>
    <p:sldId id="277" r:id="rId23"/>
    <p:sldId id="279" r:id="rId24"/>
    <p:sldId id="280" r:id="rId25"/>
    <p:sldId id="281" r:id="rId26"/>
    <p:sldId id="282" r:id="rId27"/>
    <p:sldId id="283" r:id="rId28"/>
    <p:sldId id="284" r:id="rId29"/>
    <p:sldId id="285" r:id="rId30"/>
    <p:sldId id="286" r:id="rId31"/>
    <p:sldId id="287" r:id="rId32"/>
    <p:sldId id="288" r:id="rId33"/>
    <p:sldId id="289" r:id="rId34"/>
    <p:sldId id="290" r:id="rId35"/>
    <p:sldId id="291" r:id="rId36"/>
    <p:sldId id="292" r:id="rId37"/>
    <p:sldId id="293" r:id="rId38"/>
    <p:sldId id="294" r:id="rId39"/>
    <p:sldId id="295" r:id="rId40"/>
    <p:sldId id="296" r:id="rId41"/>
    <p:sldId id="297" r:id="rId42"/>
    <p:sldId id="298" r:id="rId43"/>
    <p:sldId id="299" r:id="rId44"/>
    <p:sldId id="300" r:id="rId45"/>
    <p:sldId id="301" r:id="rId46"/>
    <p:sldId id="303" r:id="rId47"/>
    <p:sldId id="302" r:id="rId48"/>
    <p:sldId id="313" r:id="rId49"/>
    <p:sldId id="314" r:id="rId50"/>
    <p:sldId id="316" r:id="rId51"/>
    <p:sldId id="317" r:id="rId52"/>
    <p:sldId id="305" r:id="rId53"/>
    <p:sldId id="312" r:id="rId54"/>
    <p:sldId id="344" r:id="rId55"/>
    <p:sldId id="345" r:id="rId56"/>
    <p:sldId id="346" r:id="rId57"/>
    <p:sldId id="318" r:id="rId58"/>
    <p:sldId id="324" r:id="rId59"/>
    <p:sldId id="325" r:id="rId60"/>
    <p:sldId id="327" r:id="rId61"/>
    <p:sldId id="328" r:id="rId62"/>
    <p:sldId id="319" r:id="rId63"/>
    <p:sldId id="321" r:id="rId64"/>
    <p:sldId id="322" r:id="rId65"/>
    <p:sldId id="332" r:id="rId66"/>
    <p:sldId id="331" r:id="rId67"/>
    <p:sldId id="330" r:id="rId68"/>
    <p:sldId id="333" r:id="rId69"/>
    <p:sldId id="349" r:id="rId70"/>
    <p:sldId id="306" r:id="rId71"/>
    <p:sldId id="335" r:id="rId72"/>
    <p:sldId id="336" r:id="rId73"/>
    <p:sldId id="307" r:id="rId74"/>
    <p:sldId id="337" r:id="rId75"/>
    <p:sldId id="343" r:id="rId76"/>
    <p:sldId id="338" r:id="rId77"/>
    <p:sldId id="339" r:id="rId78"/>
    <p:sldId id="340" r:id="rId79"/>
    <p:sldId id="341" r:id="rId80"/>
    <p:sldId id="347" r:id="rId81"/>
    <p:sldId id="351" r:id="rId82"/>
    <p:sldId id="348" r:id="rId83"/>
  </p:sldIdLst>
  <p:sldSz cx="9144000" cy="6858000" type="screen4x3"/>
  <p:notesSz cx="6858000" cy="9144000"/>
  <p:defaultTextStyle>
    <a:defPPr>
      <a:defRPr lang="pt-BR"/>
    </a:defPPr>
    <a:lvl1pPr algn="l" rtl="0" eaLnBrk="0" fontAlgn="base" hangingPunct="0">
      <a:spcBef>
        <a:spcPct val="0"/>
      </a:spcBef>
      <a:spcAft>
        <a:spcPct val="0"/>
      </a:spcAft>
      <a:defRPr sz="1600" kern="1200">
        <a:solidFill>
          <a:schemeClr val="tx1"/>
        </a:solidFill>
        <a:latin typeface="Century Schoolbook" panose="02040604050505020304" pitchFamily="18" charset="0"/>
        <a:ea typeface="+mn-ea"/>
        <a:cs typeface="+mn-cs"/>
      </a:defRPr>
    </a:lvl1pPr>
    <a:lvl2pPr marL="457200" algn="l" rtl="0" eaLnBrk="0" fontAlgn="base" hangingPunct="0">
      <a:spcBef>
        <a:spcPct val="0"/>
      </a:spcBef>
      <a:spcAft>
        <a:spcPct val="0"/>
      </a:spcAft>
      <a:defRPr sz="1600" kern="1200">
        <a:solidFill>
          <a:schemeClr val="tx1"/>
        </a:solidFill>
        <a:latin typeface="Century Schoolbook" panose="02040604050505020304" pitchFamily="18" charset="0"/>
        <a:ea typeface="+mn-ea"/>
        <a:cs typeface="+mn-cs"/>
      </a:defRPr>
    </a:lvl2pPr>
    <a:lvl3pPr marL="914400" algn="l" rtl="0" eaLnBrk="0" fontAlgn="base" hangingPunct="0">
      <a:spcBef>
        <a:spcPct val="0"/>
      </a:spcBef>
      <a:spcAft>
        <a:spcPct val="0"/>
      </a:spcAft>
      <a:defRPr sz="1600" kern="1200">
        <a:solidFill>
          <a:schemeClr val="tx1"/>
        </a:solidFill>
        <a:latin typeface="Century Schoolbook" panose="02040604050505020304" pitchFamily="18" charset="0"/>
        <a:ea typeface="+mn-ea"/>
        <a:cs typeface="+mn-cs"/>
      </a:defRPr>
    </a:lvl3pPr>
    <a:lvl4pPr marL="1371600" algn="l" rtl="0" eaLnBrk="0" fontAlgn="base" hangingPunct="0">
      <a:spcBef>
        <a:spcPct val="0"/>
      </a:spcBef>
      <a:spcAft>
        <a:spcPct val="0"/>
      </a:spcAft>
      <a:defRPr sz="1600" kern="1200">
        <a:solidFill>
          <a:schemeClr val="tx1"/>
        </a:solidFill>
        <a:latin typeface="Century Schoolbook" panose="02040604050505020304" pitchFamily="18" charset="0"/>
        <a:ea typeface="+mn-ea"/>
        <a:cs typeface="+mn-cs"/>
      </a:defRPr>
    </a:lvl4pPr>
    <a:lvl5pPr marL="1828800" algn="l" rtl="0" eaLnBrk="0" fontAlgn="base" hangingPunct="0">
      <a:spcBef>
        <a:spcPct val="0"/>
      </a:spcBef>
      <a:spcAft>
        <a:spcPct val="0"/>
      </a:spcAft>
      <a:defRPr sz="1600" kern="1200">
        <a:solidFill>
          <a:schemeClr val="tx1"/>
        </a:solidFill>
        <a:latin typeface="Century Schoolbook" panose="02040604050505020304" pitchFamily="18" charset="0"/>
        <a:ea typeface="+mn-ea"/>
        <a:cs typeface="+mn-cs"/>
      </a:defRPr>
    </a:lvl5pPr>
    <a:lvl6pPr marL="2286000" algn="l" defTabSz="914400" rtl="0" eaLnBrk="1" latinLnBrk="0" hangingPunct="1">
      <a:defRPr sz="1600" kern="1200">
        <a:solidFill>
          <a:schemeClr val="tx1"/>
        </a:solidFill>
        <a:latin typeface="Century Schoolbook" panose="02040604050505020304" pitchFamily="18" charset="0"/>
        <a:ea typeface="+mn-ea"/>
        <a:cs typeface="+mn-cs"/>
      </a:defRPr>
    </a:lvl6pPr>
    <a:lvl7pPr marL="2743200" algn="l" defTabSz="914400" rtl="0" eaLnBrk="1" latinLnBrk="0" hangingPunct="1">
      <a:defRPr sz="1600" kern="1200">
        <a:solidFill>
          <a:schemeClr val="tx1"/>
        </a:solidFill>
        <a:latin typeface="Century Schoolbook" panose="02040604050505020304" pitchFamily="18" charset="0"/>
        <a:ea typeface="+mn-ea"/>
        <a:cs typeface="+mn-cs"/>
      </a:defRPr>
    </a:lvl7pPr>
    <a:lvl8pPr marL="3200400" algn="l" defTabSz="914400" rtl="0" eaLnBrk="1" latinLnBrk="0" hangingPunct="1">
      <a:defRPr sz="1600" kern="1200">
        <a:solidFill>
          <a:schemeClr val="tx1"/>
        </a:solidFill>
        <a:latin typeface="Century Schoolbook" panose="02040604050505020304" pitchFamily="18" charset="0"/>
        <a:ea typeface="+mn-ea"/>
        <a:cs typeface="+mn-cs"/>
      </a:defRPr>
    </a:lvl8pPr>
    <a:lvl9pPr marL="3657600" algn="l" defTabSz="914400" rtl="0" eaLnBrk="1" latinLnBrk="0" hangingPunct="1">
      <a:defRPr sz="1600" kern="1200">
        <a:solidFill>
          <a:schemeClr val="tx1"/>
        </a:solidFill>
        <a:latin typeface="Century Schoolbook" panose="02040604050505020304" pitchFamily="18"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00"/>
    <a:srgbClr val="FFCC00"/>
    <a:srgbClr val="008000"/>
    <a:srgbClr val="0000FF"/>
    <a:srgbClr val="000000"/>
    <a:srgbClr val="FF0000"/>
    <a:srgbClr val="99CC00"/>
    <a:srgbClr val="3333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465" autoAdjust="0"/>
    <p:restoredTop sz="94660"/>
  </p:normalViewPr>
  <p:slideViewPr>
    <p:cSldViewPr>
      <p:cViewPr varScale="1">
        <p:scale>
          <a:sx n="52" d="100"/>
          <a:sy n="52" d="100"/>
        </p:scale>
        <p:origin x="280" y="6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notesMaster" Target="notesMasters/notesMaster1.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theme" Target="theme/theme1.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7200"/>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pt-BR"/>
          </a:p>
        </p:txBody>
      </p:sp>
      <p:sp>
        <p:nvSpPr>
          <p:cNvPr id="3" name="Espaço Reservado para Data 2"/>
          <p:cNvSpPr>
            <a:spLocks noGrp="1"/>
          </p:cNvSpPr>
          <p:nvPr>
            <p:ph type="dt" idx="1"/>
          </p:nvPr>
        </p:nvSpPr>
        <p:spPr>
          <a:xfrm>
            <a:off x="3884613" y="0"/>
            <a:ext cx="2971800" cy="457200"/>
          </a:xfrm>
          <a:prstGeom prst="rect">
            <a:avLst/>
          </a:prstGeom>
        </p:spPr>
        <p:txBody>
          <a:bodyPr vert="horz" lIns="91440" tIns="45720" rIns="91440" bIns="45720" rtlCol="0"/>
          <a:lstStyle>
            <a:lvl1pPr algn="r" eaLnBrk="1" fontAlgn="auto" hangingPunct="1">
              <a:spcBef>
                <a:spcPts val="0"/>
              </a:spcBef>
              <a:spcAft>
                <a:spcPts val="0"/>
              </a:spcAft>
              <a:defRPr sz="1200" smtClean="0">
                <a:latin typeface="+mn-lt"/>
              </a:defRPr>
            </a:lvl1pPr>
          </a:lstStyle>
          <a:p>
            <a:pPr>
              <a:defRPr/>
            </a:pPr>
            <a:fld id="{EB240F7A-0E28-4BC8-A81D-255BCDFF6B8D}" type="datetimeFigureOut">
              <a:rPr lang="pt-BR"/>
              <a:pPr>
                <a:defRPr/>
              </a:pPr>
              <a:t>05/08/2019</a:t>
            </a:fld>
            <a:endParaRPr lang="pt-BR"/>
          </a:p>
        </p:txBody>
      </p:sp>
      <p:sp>
        <p:nvSpPr>
          <p:cNvPr id="4" name="Espaço Reservado para Imagem de Slide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pt-BR" noProof="0"/>
          </a:p>
        </p:txBody>
      </p:sp>
      <p:sp>
        <p:nvSpPr>
          <p:cNvPr id="5" name="Espaço Reservado para Anotações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pt-BR" noProof="0" smtClean="0"/>
              <a:t>Clique para editar os estilos do texto mestre</a:t>
            </a:r>
          </a:p>
          <a:p>
            <a:pPr lvl="1"/>
            <a:r>
              <a:rPr lang="pt-BR" noProof="0" smtClean="0"/>
              <a:t>Segundo nível</a:t>
            </a:r>
          </a:p>
          <a:p>
            <a:pPr lvl="2"/>
            <a:r>
              <a:rPr lang="pt-BR" noProof="0" smtClean="0"/>
              <a:t>Terceiro nível</a:t>
            </a:r>
          </a:p>
          <a:p>
            <a:pPr lvl="3"/>
            <a:r>
              <a:rPr lang="pt-BR" noProof="0" smtClean="0"/>
              <a:t>Quarto nível</a:t>
            </a:r>
          </a:p>
          <a:p>
            <a:pPr lvl="4"/>
            <a:r>
              <a:rPr lang="pt-BR" noProof="0" smtClean="0"/>
              <a:t>Quinto nível</a:t>
            </a:r>
            <a:endParaRPr lang="pt-BR" noProof="0"/>
          </a:p>
        </p:txBody>
      </p:sp>
      <p:sp>
        <p:nvSpPr>
          <p:cNvPr id="6" name="Espaço Reservado para Rodapé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pt-BR"/>
          </a:p>
        </p:txBody>
      </p:sp>
      <p:sp>
        <p:nvSpPr>
          <p:cNvPr id="7" name="Espaço Reservado para Número de Slid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eaLnBrk="1" fontAlgn="auto" hangingPunct="1">
              <a:spcBef>
                <a:spcPts val="0"/>
              </a:spcBef>
              <a:spcAft>
                <a:spcPts val="0"/>
              </a:spcAft>
              <a:defRPr sz="1200" smtClean="0">
                <a:latin typeface="+mn-lt"/>
              </a:defRPr>
            </a:lvl1pPr>
          </a:lstStyle>
          <a:p>
            <a:pPr>
              <a:defRPr/>
            </a:pPr>
            <a:fld id="{CF6678D8-E19E-4F97-BBA2-C46A461AA5F5}" type="slidenum">
              <a:rPr lang="pt-BR"/>
              <a:pPr>
                <a:defRPr/>
              </a:pPr>
              <a:t>‹nº›</a:t>
            </a:fld>
            <a:endParaRPr lang="pt-BR"/>
          </a:p>
        </p:txBody>
      </p:sp>
    </p:spTree>
    <p:extLst>
      <p:ext uri="{BB962C8B-B14F-4D97-AF65-F5344CB8AC3E}">
        <p14:creationId xmlns:p14="http://schemas.microsoft.com/office/powerpoint/2010/main" val="4120387568"/>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7107"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pt-BR" altLang="pt-BR" smtClean="0"/>
          </a:p>
        </p:txBody>
      </p:sp>
      <p:sp>
        <p:nvSpPr>
          <p:cNvPr id="47108" name="Espaço Reservado para Número de Slid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entury Schoolbook" panose="02040604050505020304" pitchFamily="18" charset="0"/>
              </a:defRPr>
            </a:lvl1pPr>
            <a:lvl2pPr marL="742950" indent="-285750">
              <a:defRPr>
                <a:solidFill>
                  <a:schemeClr val="tx1"/>
                </a:solidFill>
                <a:latin typeface="Century Schoolbook" panose="02040604050505020304" pitchFamily="18" charset="0"/>
              </a:defRPr>
            </a:lvl2pPr>
            <a:lvl3pPr marL="1143000" indent="-228600">
              <a:defRPr>
                <a:solidFill>
                  <a:schemeClr val="tx1"/>
                </a:solidFill>
                <a:latin typeface="Century Schoolbook" panose="02040604050505020304" pitchFamily="18" charset="0"/>
              </a:defRPr>
            </a:lvl3pPr>
            <a:lvl4pPr marL="1600200" indent="-228600">
              <a:defRPr>
                <a:solidFill>
                  <a:schemeClr val="tx1"/>
                </a:solidFill>
                <a:latin typeface="Century Schoolbook" panose="02040604050505020304" pitchFamily="18" charset="0"/>
              </a:defRPr>
            </a:lvl4pPr>
            <a:lvl5pPr marL="2057400" indent="-228600">
              <a:defRPr>
                <a:solidFill>
                  <a:schemeClr val="tx1"/>
                </a:solidFill>
                <a:latin typeface="Century Schoolbook" panose="02040604050505020304" pitchFamily="18" charset="0"/>
              </a:defRPr>
            </a:lvl5pPr>
            <a:lvl6pPr marL="2514600" indent="-228600" fontAlgn="base">
              <a:spcBef>
                <a:spcPct val="0"/>
              </a:spcBef>
              <a:spcAft>
                <a:spcPct val="0"/>
              </a:spcAft>
              <a:defRPr>
                <a:solidFill>
                  <a:schemeClr val="tx1"/>
                </a:solidFill>
                <a:latin typeface="Century Schoolbook" panose="02040604050505020304" pitchFamily="18" charset="0"/>
              </a:defRPr>
            </a:lvl6pPr>
            <a:lvl7pPr marL="2971800" indent="-228600" fontAlgn="base">
              <a:spcBef>
                <a:spcPct val="0"/>
              </a:spcBef>
              <a:spcAft>
                <a:spcPct val="0"/>
              </a:spcAft>
              <a:defRPr>
                <a:solidFill>
                  <a:schemeClr val="tx1"/>
                </a:solidFill>
                <a:latin typeface="Century Schoolbook" panose="02040604050505020304" pitchFamily="18" charset="0"/>
              </a:defRPr>
            </a:lvl7pPr>
            <a:lvl8pPr marL="3429000" indent="-228600" fontAlgn="base">
              <a:spcBef>
                <a:spcPct val="0"/>
              </a:spcBef>
              <a:spcAft>
                <a:spcPct val="0"/>
              </a:spcAft>
              <a:defRPr>
                <a:solidFill>
                  <a:schemeClr val="tx1"/>
                </a:solidFill>
                <a:latin typeface="Century Schoolbook" panose="02040604050505020304" pitchFamily="18" charset="0"/>
              </a:defRPr>
            </a:lvl8pPr>
            <a:lvl9pPr marL="3886200" indent="-228600" fontAlgn="base">
              <a:spcBef>
                <a:spcPct val="0"/>
              </a:spcBef>
              <a:spcAft>
                <a:spcPct val="0"/>
              </a:spcAft>
              <a:defRPr>
                <a:solidFill>
                  <a:schemeClr val="tx1"/>
                </a:solidFill>
                <a:latin typeface="Century Schoolbook" panose="02040604050505020304" pitchFamily="18" charset="0"/>
              </a:defRPr>
            </a:lvl9pPr>
          </a:lstStyle>
          <a:p>
            <a:pPr fontAlgn="base">
              <a:spcBef>
                <a:spcPct val="0"/>
              </a:spcBef>
              <a:spcAft>
                <a:spcPct val="0"/>
              </a:spcAft>
            </a:pPr>
            <a:fld id="{4DE52635-D6B5-43F7-BC39-8F6EC9541F37}" type="slidenum">
              <a:rPr lang="pt-BR" altLang="pt-BR">
                <a:latin typeface="Calibri" panose="020F0502020204030204" pitchFamily="34" charset="0"/>
              </a:rPr>
              <a:pPr fontAlgn="base">
                <a:spcBef>
                  <a:spcPct val="0"/>
                </a:spcBef>
                <a:spcAft>
                  <a:spcPct val="0"/>
                </a:spcAft>
              </a:pPr>
              <a:t>36</a:t>
            </a:fld>
            <a:endParaRPr lang="pt-BR" altLang="pt-BR">
              <a:latin typeface="Calibri" panose="020F0502020204030204" pitchFamily="34" charset="0"/>
            </a:endParaRPr>
          </a:p>
        </p:txBody>
      </p:sp>
    </p:spTree>
    <p:extLst>
      <p:ext uri="{BB962C8B-B14F-4D97-AF65-F5344CB8AC3E}">
        <p14:creationId xmlns:p14="http://schemas.microsoft.com/office/powerpoint/2010/main" val="74759413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Rectangle 2"/>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2403" name="Rectangle 3"/>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25" tIns="91425" rIns="91425" bIns="91425" numCol="1" anchor="t" anchorCtr="0" compatLnSpc="1">
            <a:prstTxWarp prst="textNoShape">
              <a:avLst/>
            </a:prstTxWarp>
          </a:bodyPr>
          <a:lstStyle/>
          <a:p>
            <a:endParaRPr lang="pt-BR" altLang="pt-BR" smtClean="0"/>
          </a:p>
        </p:txBody>
      </p:sp>
    </p:spTree>
    <p:extLst>
      <p:ext uri="{BB962C8B-B14F-4D97-AF65-F5344CB8AC3E}">
        <p14:creationId xmlns:p14="http://schemas.microsoft.com/office/powerpoint/2010/main" val="343932143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Rectangle 2"/>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4451" name="Rectangle 3"/>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25" tIns="91425" rIns="91425" bIns="91425" numCol="1" anchor="t" anchorCtr="0" compatLnSpc="1">
            <a:prstTxWarp prst="textNoShape">
              <a:avLst/>
            </a:prstTxWarp>
          </a:bodyPr>
          <a:lstStyle/>
          <a:p>
            <a:endParaRPr lang="pt-BR" altLang="pt-BR" smtClean="0"/>
          </a:p>
        </p:txBody>
      </p:sp>
    </p:spTree>
    <p:extLst>
      <p:ext uri="{BB962C8B-B14F-4D97-AF65-F5344CB8AC3E}">
        <p14:creationId xmlns:p14="http://schemas.microsoft.com/office/powerpoint/2010/main" val="153466746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Slide de título">
    <p:spTree>
      <p:nvGrpSpPr>
        <p:cNvPr id="1" name=""/>
        <p:cNvGrpSpPr/>
        <p:nvPr/>
      </p:nvGrpSpPr>
      <p:grpSpPr>
        <a:xfrm>
          <a:off x="0" y="0"/>
          <a:ext cx="0" cy="0"/>
          <a:chOff x="0" y="0"/>
          <a:chExt cx="0" cy="0"/>
        </a:xfrm>
      </p:grpSpPr>
      <p:sp>
        <p:nvSpPr>
          <p:cNvPr id="4" name="Retângulo 3"/>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800"/>
          </a:p>
        </p:txBody>
      </p:sp>
      <p:sp>
        <p:nvSpPr>
          <p:cNvPr id="5" name="Retângulo 4"/>
          <p:cNvSpPr/>
          <p:nvPr/>
        </p:nvSpPr>
        <p:spPr bwMode="auto">
          <a:xfrm>
            <a:off x="276225" y="0"/>
            <a:ext cx="104775"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800"/>
          </a:p>
        </p:txBody>
      </p:sp>
      <p:sp>
        <p:nvSpPr>
          <p:cNvPr id="6" name="Retângulo 5"/>
          <p:cNvSpPr/>
          <p:nvPr/>
        </p:nvSpPr>
        <p:spPr bwMode="auto">
          <a:xfrm>
            <a:off x="990600" y="0"/>
            <a:ext cx="182563"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800"/>
          </a:p>
        </p:txBody>
      </p:sp>
      <p:sp>
        <p:nvSpPr>
          <p:cNvPr id="7" name="Retângulo 6"/>
          <p:cNvSpPr/>
          <p:nvPr/>
        </p:nvSpPr>
        <p:spPr bwMode="auto">
          <a:xfrm>
            <a:off x="1141413" y="0"/>
            <a:ext cx="230187"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800"/>
          </a:p>
        </p:txBody>
      </p:sp>
      <p:sp>
        <p:nvSpPr>
          <p:cNvPr id="10" name="Conector reto 9"/>
          <p:cNvSpPr>
            <a:spLocks noChangeShapeType="1"/>
          </p:cNvSpPr>
          <p:nvPr/>
        </p:nvSpPr>
        <p:spPr bwMode="auto">
          <a:xfrm>
            <a:off x="106363"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a:lstStyle/>
          <a:p>
            <a:pPr eaLnBrk="1" fontAlgn="auto" hangingPunct="1">
              <a:spcBef>
                <a:spcPts val="0"/>
              </a:spcBef>
              <a:spcAft>
                <a:spcPts val="0"/>
              </a:spcAft>
              <a:defRPr/>
            </a:pPr>
            <a:endParaRPr lang="en-US" sz="1800">
              <a:latin typeface="+mn-lt"/>
            </a:endParaRPr>
          </a:p>
        </p:txBody>
      </p:sp>
      <p:sp>
        <p:nvSpPr>
          <p:cNvPr id="11" name="Conector reto 10"/>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a:lstStyle/>
          <a:p>
            <a:pPr eaLnBrk="1" fontAlgn="auto" hangingPunct="1">
              <a:spcBef>
                <a:spcPts val="0"/>
              </a:spcBef>
              <a:spcAft>
                <a:spcPts val="0"/>
              </a:spcAft>
              <a:defRPr/>
            </a:pPr>
            <a:endParaRPr lang="en-US" sz="1800">
              <a:latin typeface="+mn-lt"/>
            </a:endParaRPr>
          </a:p>
        </p:txBody>
      </p:sp>
      <p:sp>
        <p:nvSpPr>
          <p:cNvPr id="12" name="Conector reto 11"/>
          <p:cNvSpPr>
            <a:spLocks noChangeShapeType="1"/>
          </p:cNvSpPr>
          <p:nvPr/>
        </p:nvSpPr>
        <p:spPr bwMode="auto">
          <a:xfrm>
            <a:off x="854075"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a:lstStyle/>
          <a:p>
            <a:pPr eaLnBrk="1" fontAlgn="auto" hangingPunct="1">
              <a:spcBef>
                <a:spcPts val="0"/>
              </a:spcBef>
              <a:spcAft>
                <a:spcPts val="0"/>
              </a:spcAft>
              <a:defRPr/>
            </a:pPr>
            <a:endParaRPr lang="en-US" sz="1800">
              <a:latin typeface="+mn-lt"/>
            </a:endParaRPr>
          </a:p>
        </p:txBody>
      </p:sp>
      <p:sp>
        <p:nvSpPr>
          <p:cNvPr id="13" name="Conector reto 12"/>
          <p:cNvSpPr>
            <a:spLocks noChangeShapeType="1"/>
          </p:cNvSpPr>
          <p:nvPr/>
        </p:nvSpPr>
        <p:spPr bwMode="auto">
          <a:xfrm>
            <a:off x="172720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a:lstStyle/>
          <a:p>
            <a:pPr eaLnBrk="1" fontAlgn="auto" hangingPunct="1">
              <a:spcBef>
                <a:spcPts val="0"/>
              </a:spcBef>
              <a:spcAft>
                <a:spcPts val="0"/>
              </a:spcAft>
              <a:defRPr/>
            </a:pPr>
            <a:endParaRPr lang="en-US" sz="1800">
              <a:latin typeface="+mn-lt"/>
            </a:endParaRPr>
          </a:p>
        </p:txBody>
      </p:sp>
      <p:sp>
        <p:nvSpPr>
          <p:cNvPr id="14" name="Conector reto 13"/>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a:lstStyle/>
          <a:p>
            <a:pPr eaLnBrk="1" fontAlgn="auto" hangingPunct="1">
              <a:spcBef>
                <a:spcPts val="0"/>
              </a:spcBef>
              <a:spcAft>
                <a:spcPts val="0"/>
              </a:spcAft>
              <a:defRPr/>
            </a:pPr>
            <a:endParaRPr lang="en-US" sz="1800">
              <a:latin typeface="+mn-lt"/>
            </a:endParaRPr>
          </a:p>
        </p:txBody>
      </p:sp>
      <p:sp>
        <p:nvSpPr>
          <p:cNvPr id="15" name="Conector reto 14"/>
          <p:cNvSpPr>
            <a:spLocks noChangeShapeType="1"/>
          </p:cNvSpPr>
          <p:nvPr/>
        </p:nvSpPr>
        <p:spPr bwMode="auto">
          <a:xfrm>
            <a:off x="9113838"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a:lstStyle/>
          <a:p>
            <a:pPr eaLnBrk="1" fontAlgn="auto" hangingPunct="1">
              <a:spcBef>
                <a:spcPts val="0"/>
              </a:spcBef>
              <a:spcAft>
                <a:spcPts val="0"/>
              </a:spcAft>
              <a:defRPr/>
            </a:pPr>
            <a:endParaRPr lang="en-US" sz="1800">
              <a:latin typeface="+mn-lt"/>
            </a:endParaRPr>
          </a:p>
        </p:txBody>
      </p:sp>
      <p:sp>
        <p:nvSpPr>
          <p:cNvPr id="16" name="Retângulo 15"/>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800" dirty="0"/>
          </a:p>
        </p:txBody>
      </p:sp>
      <p:sp>
        <p:nvSpPr>
          <p:cNvPr id="17" name="Elipse 16"/>
          <p:cNvSpPr/>
          <p:nvPr/>
        </p:nvSpPr>
        <p:spPr bwMode="auto">
          <a:xfrm>
            <a:off x="609600" y="3429000"/>
            <a:ext cx="1295400" cy="1295400"/>
          </a:xfrm>
          <a:prstGeom prst="ellipse">
            <a:avLst/>
          </a:prstGeom>
          <a:solidFill>
            <a:schemeClr val="accent1"/>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800" dirty="0"/>
          </a:p>
        </p:txBody>
      </p:sp>
      <p:sp>
        <p:nvSpPr>
          <p:cNvPr id="18" name="Elipse 17"/>
          <p:cNvSpPr/>
          <p:nvPr/>
        </p:nvSpPr>
        <p:spPr bwMode="auto">
          <a:xfrm>
            <a:off x="1309688" y="4867275"/>
            <a:ext cx="641350" cy="64135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800" dirty="0"/>
          </a:p>
        </p:txBody>
      </p:sp>
      <p:sp>
        <p:nvSpPr>
          <p:cNvPr id="19" name="Elipse 18"/>
          <p:cNvSpPr/>
          <p:nvPr/>
        </p:nvSpPr>
        <p:spPr bwMode="auto">
          <a:xfrm>
            <a:off x="1090613" y="5500688"/>
            <a:ext cx="138112" cy="136525"/>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800" dirty="0"/>
          </a:p>
        </p:txBody>
      </p:sp>
      <p:sp>
        <p:nvSpPr>
          <p:cNvPr id="20" name="Elipse 19"/>
          <p:cNvSpPr/>
          <p:nvPr/>
        </p:nvSpPr>
        <p:spPr bwMode="auto">
          <a:xfrm>
            <a:off x="1663700" y="5788025"/>
            <a:ext cx="274638" cy="274638"/>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800" dirty="0"/>
          </a:p>
        </p:txBody>
      </p:sp>
      <p:sp>
        <p:nvSpPr>
          <p:cNvPr id="21" name="Elipse 20"/>
          <p:cNvSpPr/>
          <p:nvPr/>
        </p:nvSpPr>
        <p:spPr>
          <a:xfrm>
            <a:off x="1905000" y="4495800"/>
            <a:ext cx="365125" cy="365125"/>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800" dirty="0"/>
          </a:p>
        </p:txBody>
      </p:sp>
      <p:sp>
        <p:nvSpPr>
          <p:cNvPr id="8" name="Título 7"/>
          <p:cNvSpPr>
            <a:spLocks noGrp="1"/>
          </p:cNvSpPr>
          <p:nvPr>
            <p:ph type="ctrTitle"/>
          </p:nvPr>
        </p:nvSpPr>
        <p:spPr>
          <a:xfrm>
            <a:off x="2286000" y="3124200"/>
            <a:ext cx="6172200" cy="1894362"/>
          </a:xfrm>
        </p:spPr>
        <p:txBody>
          <a:bodyPr/>
          <a:lstStyle>
            <a:lvl1pPr>
              <a:defRPr b="1"/>
            </a:lvl1pPr>
          </a:lstStyle>
          <a:p>
            <a:r>
              <a:rPr lang="pt-BR" smtClean="0"/>
              <a:t>Clique para editar o estilo do título mestre</a:t>
            </a:r>
            <a:endParaRPr lang="en-US"/>
          </a:p>
        </p:txBody>
      </p:sp>
      <p:sp>
        <p:nvSpPr>
          <p:cNvPr id="9" name="Subtítulo 8"/>
          <p:cNvSpPr>
            <a:spLocks noGrp="1"/>
          </p:cNvSpPr>
          <p:nvPr>
            <p:ph type="subTitle" idx="1"/>
          </p:nvPr>
        </p:nvSpPr>
        <p:spPr>
          <a:xfrm>
            <a:off x="2286000" y="5003322"/>
            <a:ext cx="6172200" cy="1371600"/>
          </a:xfrm>
        </p:spPr>
        <p:txBody>
          <a:bodyPr/>
          <a:lstStyle>
            <a:lvl1pPr marL="0" indent="0" algn="l">
              <a:buNone/>
              <a:defRPr sz="1800" b="1">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pt-BR" smtClean="0"/>
              <a:t>Clique para editar o estilo do subtítulo mestre</a:t>
            </a:r>
            <a:endParaRPr lang="en-US"/>
          </a:p>
        </p:txBody>
      </p:sp>
      <p:sp>
        <p:nvSpPr>
          <p:cNvPr id="22" name="Espaço Reservado para Data 27"/>
          <p:cNvSpPr>
            <a:spLocks noGrp="1"/>
          </p:cNvSpPr>
          <p:nvPr>
            <p:ph type="dt" sz="half" idx="10"/>
          </p:nvPr>
        </p:nvSpPr>
        <p:spPr bwMode="auto">
          <a:xfrm rot="5400000">
            <a:off x="7764463" y="1174750"/>
            <a:ext cx="2286000" cy="381000"/>
          </a:xfrm>
        </p:spPr>
        <p:txBody>
          <a:bodyPr/>
          <a:lstStyle>
            <a:lvl1pPr>
              <a:defRPr/>
            </a:lvl1pPr>
          </a:lstStyle>
          <a:p>
            <a:pPr>
              <a:defRPr/>
            </a:pPr>
            <a:fld id="{E54F6F88-21A9-4E75-AF69-047F2ABD522D}" type="datetimeFigureOut">
              <a:rPr lang="pt-BR"/>
              <a:pPr>
                <a:defRPr/>
              </a:pPr>
              <a:t>05/08/2019</a:t>
            </a:fld>
            <a:endParaRPr lang="pt-BR"/>
          </a:p>
        </p:txBody>
      </p:sp>
      <p:sp>
        <p:nvSpPr>
          <p:cNvPr id="23" name="Espaço Reservado para Rodapé 16"/>
          <p:cNvSpPr>
            <a:spLocks noGrp="1"/>
          </p:cNvSpPr>
          <p:nvPr>
            <p:ph type="ftr" sz="quarter" idx="11"/>
          </p:nvPr>
        </p:nvSpPr>
        <p:spPr bwMode="auto">
          <a:xfrm rot="5400000">
            <a:off x="7077076" y="4181475"/>
            <a:ext cx="3657600" cy="384175"/>
          </a:xfrm>
        </p:spPr>
        <p:txBody>
          <a:bodyPr/>
          <a:lstStyle>
            <a:lvl1pPr>
              <a:defRPr/>
            </a:lvl1pPr>
          </a:lstStyle>
          <a:p>
            <a:pPr>
              <a:defRPr/>
            </a:pPr>
            <a:endParaRPr lang="pt-BR"/>
          </a:p>
        </p:txBody>
      </p:sp>
      <p:sp>
        <p:nvSpPr>
          <p:cNvPr id="24" name="Espaço Reservado para Número de Slide 28"/>
          <p:cNvSpPr>
            <a:spLocks noGrp="1"/>
          </p:cNvSpPr>
          <p:nvPr>
            <p:ph type="sldNum" sz="quarter" idx="12"/>
          </p:nvPr>
        </p:nvSpPr>
        <p:spPr bwMode="auto">
          <a:xfrm>
            <a:off x="1325563" y="4929188"/>
            <a:ext cx="609600" cy="517525"/>
          </a:xfrm>
        </p:spPr>
        <p:txBody>
          <a:bodyPr/>
          <a:lstStyle>
            <a:lvl1pPr>
              <a:defRPr/>
            </a:lvl1pPr>
          </a:lstStyle>
          <a:p>
            <a:pPr>
              <a:defRPr/>
            </a:pPr>
            <a:fld id="{EB27164D-DFD3-49F9-9FDD-C2299253E949}" type="slidenum">
              <a:rPr lang="pt-BR"/>
              <a:pPr>
                <a:defRPr/>
              </a:pPr>
              <a:t>‹nº›</a:t>
            </a:fld>
            <a:endParaRPr lang="pt-BR"/>
          </a:p>
        </p:txBody>
      </p:sp>
    </p:spTree>
    <p:extLst>
      <p:ext uri="{BB962C8B-B14F-4D97-AF65-F5344CB8AC3E}">
        <p14:creationId xmlns:p14="http://schemas.microsoft.com/office/powerpoint/2010/main" val="4140180035"/>
      </p:ext>
    </p:extLst>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en-US"/>
          </a:p>
        </p:txBody>
      </p:sp>
      <p:sp>
        <p:nvSpPr>
          <p:cNvPr id="8" name="Espaço Reservado para Conteúdo 7"/>
          <p:cNvSpPr>
            <a:spLocks noGrp="1"/>
          </p:cNvSpPr>
          <p:nvPr>
            <p:ph sz="quarter" idx="1"/>
          </p:nvPr>
        </p:nvSpPr>
        <p:spPr>
          <a:xfrm>
            <a:off x="457200" y="1600200"/>
            <a:ext cx="7467600" cy="4873752"/>
          </a:xfrm>
        </p:spPr>
        <p:txBody>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4" name="Espaço Reservado para Data 6"/>
          <p:cNvSpPr>
            <a:spLocks noGrp="1"/>
          </p:cNvSpPr>
          <p:nvPr>
            <p:ph type="dt" sz="half" idx="10"/>
          </p:nvPr>
        </p:nvSpPr>
        <p:spPr/>
        <p:txBody>
          <a:bodyPr rtlCol="0"/>
          <a:lstStyle>
            <a:lvl1pPr>
              <a:defRPr/>
            </a:lvl1pPr>
          </a:lstStyle>
          <a:p>
            <a:pPr>
              <a:defRPr/>
            </a:pPr>
            <a:fld id="{C62BF8B7-5770-415E-AF52-802E32C88F7B}" type="datetimeFigureOut">
              <a:rPr lang="pt-BR"/>
              <a:pPr>
                <a:defRPr/>
              </a:pPr>
              <a:t>05/08/2019</a:t>
            </a:fld>
            <a:endParaRPr lang="pt-BR"/>
          </a:p>
        </p:txBody>
      </p:sp>
      <p:sp>
        <p:nvSpPr>
          <p:cNvPr id="5" name="Espaço Reservado para Número de Slide 8"/>
          <p:cNvSpPr>
            <a:spLocks noGrp="1"/>
          </p:cNvSpPr>
          <p:nvPr>
            <p:ph type="sldNum" sz="quarter" idx="11"/>
          </p:nvPr>
        </p:nvSpPr>
        <p:spPr/>
        <p:txBody>
          <a:bodyPr rtlCol="0"/>
          <a:lstStyle>
            <a:lvl1pPr>
              <a:defRPr/>
            </a:lvl1pPr>
          </a:lstStyle>
          <a:p>
            <a:pPr>
              <a:defRPr/>
            </a:pPr>
            <a:fld id="{E6897F7A-1841-4D47-8AB4-E56703167389}" type="slidenum">
              <a:rPr lang="pt-BR"/>
              <a:pPr>
                <a:defRPr/>
              </a:pPr>
              <a:t>‹nº›</a:t>
            </a:fld>
            <a:endParaRPr lang="pt-BR"/>
          </a:p>
        </p:txBody>
      </p:sp>
      <p:sp>
        <p:nvSpPr>
          <p:cNvPr id="6" name="Espaço Reservado para Rodapé 9"/>
          <p:cNvSpPr>
            <a:spLocks noGrp="1"/>
          </p:cNvSpPr>
          <p:nvPr>
            <p:ph type="ftr" sz="quarter" idx="12"/>
          </p:nvPr>
        </p:nvSpPr>
        <p:spPr/>
        <p:txBody>
          <a:bodyPr rtlCol="0"/>
          <a:lstStyle>
            <a:lvl1pPr>
              <a:defRPr/>
            </a:lvl1pPr>
          </a:lstStyle>
          <a:p>
            <a:pPr>
              <a:defRPr/>
            </a:pPr>
            <a:endParaRPr lang="pt-BR"/>
          </a:p>
        </p:txBody>
      </p:sp>
    </p:spTree>
    <p:extLst>
      <p:ext uri="{BB962C8B-B14F-4D97-AF65-F5344CB8AC3E}">
        <p14:creationId xmlns:p14="http://schemas.microsoft.com/office/powerpoint/2010/main" val="15642387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Cabeçalho da Seção">
    <p:bg>
      <p:bgPr>
        <a:solidFill>
          <a:schemeClr val="bg2"/>
        </a:solidFill>
        <a:effectLst/>
      </p:bgPr>
    </p:bg>
    <p:spTree>
      <p:nvGrpSpPr>
        <p:cNvPr id="1" name=""/>
        <p:cNvGrpSpPr/>
        <p:nvPr/>
      </p:nvGrpSpPr>
      <p:grpSpPr>
        <a:xfrm>
          <a:off x="0" y="0"/>
          <a:ext cx="0" cy="0"/>
          <a:chOff x="0" y="0"/>
          <a:chExt cx="0" cy="0"/>
        </a:xfrm>
      </p:grpSpPr>
      <p:sp>
        <p:nvSpPr>
          <p:cNvPr id="4" name="Retângulo 3"/>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800"/>
          </a:p>
        </p:txBody>
      </p:sp>
      <p:sp>
        <p:nvSpPr>
          <p:cNvPr id="5" name="Retângulo 4"/>
          <p:cNvSpPr/>
          <p:nvPr/>
        </p:nvSpPr>
        <p:spPr bwMode="auto">
          <a:xfrm>
            <a:off x="276225" y="0"/>
            <a:ext cx="104775"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800"/>
          </a:p>
        </p:txBody>
      </p:sp>
      <p:sp>
        <p:nvSpPr>
          <p:cNvPr id="6" name="Retângulo 5"/>
          <p:cNvSpPr/>
          <p:nvPr/>
        </p:nvSpPr>
        <p:spPr bwMode="auto">
          <a:xfrm>
            <a:off x="990600" y="0"/>
            <a:ext cx="182563"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800"/>
          </a:p>
        </p:txBody>
      </p:sp>
      <p:sp>
        <p:nvSpPr>
          <p:cNvPr id="7" name="Retângulo 6"/>
          <p:cNvSpPr/>
          <p:nvPr/>
        </p:nvSpPr>
        <p:spPr bwMode="auto">
          <a:xfrm>
            <a:off x="1141413" y="0"/>
            <a:ext cx="230187"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800"/>
          </a:p>
        </p:txBody>
      </p:sp>
      <p:sp>
        <p:nvSpPr>
          <p:cNvPr id="8" name="Conector reto 7"/>
          <p:cNvSpPr>
            <a:spLocks noChangeShapeType="1"/>
          </p:cNvSpPr>
          <p:nvPr/>
        </p:nvSpPr>
        <p:spPr bwMode="auto">
          <a:xfrm>
            <a:off x="106363"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a:lstStyle/>
          <a:p>
            <a:pPr eaLnBrk="1" fontAlgn="auto" hangingPunct="1">
              <a:spcBef>
                <a:spcPts val="0"/>
              </a:spcBef>
              <a:spcAft>
                <a:spcPts val="0"/>
              </a:spcAft>
              <a:defRPr/>
            </a:pPr>
            <a:endParaRPr lang="en-US" sz="1800">
              <a:latin typeface="+mn-lt"/>
            </a:endParaRPr>
          </a:p>
        </p:txBody>
      </p:sp>
      <p:sp>
        <p:nvSpPr>
          <p:cNvPr id="9" name="Conector reto 8"/>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a:lstStyle/>
          <a:p>
            <a:pPr eaLnBrk="1" fontAlgn="auto" hangingPunct="1">
              <a:spcBef>
                <a:spcPts val="0"/>
              </a:spcBef>
              <a:spcAft>
                <a:spcPts val="0"/>
              </a:spcAft>
              <a:defRPr/>
            </a:pPr>
            <a:endParaRPr lang="en-US" sz="1800">
              <a:latin typeface="+mn-lt"/>
            </a:endParaRPr>
          </a:p>
        </p:txBody>
      </p:sp>
      <p:sp>
        <p:nvSpPr>
          <p:cNvPr id="10" name="Conector reto 9"/>
          <p:cNvSpPr>
            <a:spLocks noChangeShapeType="1"/>
          </p:cNvSpPr>
          <p:nvPr/>
        </p:nvSpPr>
        <p:spPr bwMode="auto">
          <a:xfrm>
            <a:off x="854075"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a:lstStyle/>
          <a:p>
            <a:pPr eaLnBrk="1" fontAlgn="auto" hangingPunct="1">
              <a:spcBef>
                <a:spcPts val="0"/>
              </a:spcBef>
              <a:spcAft>
                <a:spcPts val="0"/>
              </a:spcAft>
              <a:defRPr/>
            </a:pPr>
            <a:endParaRPr lang="en-US" sz="1800">
              <a:latin typeface="+mn-lt"/>
            </a:endParaRPr>
          </a:p>
        </p:txBody>
      </p:sp>
      <p:sp>
        <p:nvSpPr>
          <p:cNvPr id="11" name="Conector reto 10"/>
          <p:cNvSpPr>
            <a:spLocks noChangeShapeType="1"/>
          </p:cNvSpPr>
          <p:nvPr/>
        </p:nvSpPr>
        <p:spPr bwMode="auto">
          <a:xfrm>
            <a:off x="172720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a:lstStyle/>
          <a:p>
            <a:pPr eaLnBrk="1" fontAlgn="auto" hangingPunct="1">
              <a:spcBef>
                <a:spcPts val="0"/>
              </a:spcBef>
              <a:spcAft>
                <a:spcPts val="0"/>
              </a:spcAft>
              <a:defRPr/>
            </a:pPr>
            <a:endParaRPr lang="en-US" sz="1800">
              <a:latin typeface="+mn-lt"/>
            </a:endParaRPr>
          </a:p>
        </p:txBody>
      </p:sp>
      <p:sp>
        <p:nvSpPr>
          <p:cNvPr id="12" name="Conector reto 11"/>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a:lstStyle/>
          <a:p>
            <a:pPr eaLnBrk="1" fontAlgn="auto" hangingPunct="1">
              <a:spcBef>
                <a:spcPts val="0"/>
              </a:spcBef>
              <a:spcAft>
                <a:spcPts val="0"/>
              </a:spcAft>
              <a:defRPr/>
            </a:pPr>
            <a:endParaRPr lang="en-US" sz="1800">
              <a:latin typeface="+mn-lt"/>
            </a:endParaRPr>
          </a:p>
        </p:txBody>
      </p:sp>
      <p:sp>
        <p:nvSpPr>
          <p:cNvPr id="13" name="Retângulo 12"/>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800" dirty="0"/>
          </a:p>
        </p:txBody>
      </p:sp>
      <p:sp>
        <p:nvSpPr>
          <p:cNvPr id="14" name="Elipse 13"/>
          <p:cNvSpPr/>
          <p:nvPr/>
        </p:nvSpPr>
        <p:spPr bwMode="auto">
          <a:xfrm>
            <a:off x="609600" y="3429000"/>
            <a:ext cx="1295400" cy="129540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800" dirty="0"/>
          </a:p>
        </p:txBody>
      </p:sp>
      <p:sp>
        <p:nvSpPr>
          <p:cNvPr id="15" name="Elipse 14"/>
          <p:cNvSpPr/>
          <p:nvPr/>
        </p:nvSpPr>
        <p:spPr bwMode="auto">
          <a:xfrm>
            <a:off x="1323975" y="4867275"/>
            <a:ext cx="642938" cy="64135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800" dirty="0"/>
          </a:p>
        </p:txBody>
      </p:sp>
      <p:sp>
        <p:nvSpPr>
          <p:cNvPr id="16" name="Elipse 15"/>
          <p:cNvSpPr/>
          <p:nvPr/>
        </p:nvSpPr>
        <p:spPr bwMode="auto">
          <a:xfrm>
            <a:off x="1090613" y="5500688"/>
            <a:ext cx="138112" cy="136525"/>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800" dirty="0"/>
          </a:p>
        </p:txBody>
      </p:sp>
      <p:sp>
        <p:nvSpPr>
          <p:cNvPr id="17" name="Elipse 16"/>
          <p:cNvSpPr/>
          <p:nvPr/>
        </p:nvSpPr>
        <p:spPr bwMode="auto">
          <a:xfrm>
            <a:off x="1663700" y="5791200"/>
            <a:ext cx="274638" cy="274638"/>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800" dirty="0"/>
          </a:p>
        </p:txBody>
      </p:sp>
      <p:sp>
        <p:nvSpPr>
          <p:cNvPr id="18" name="Elipse 17"/>
          <p:cNvSpPr/>
          <p:nvPr/>
        </p:nvSpPr>
        <p:spPr bwMode="auto">
          <a:xfrm>
            <a:off x="1879600" y="4479925"/>
            <a:ext cx="365125" cy="365125"/>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800" dirty="0"/>
          </a:p>
        </p:txBody>
      </p:sp>
      <p:sp>
        <p:nvSpPr>
          <p:cNvPr id="19" name="Conector reto 18"/>
          <p:cNvSpPr>
            <a:spLocks noChangeShapeType="1"/>
          </p:cNvSpPr>
          <p:nvPr/>
        </p:nvSpPr>
        <p:spPr bwMode="auto">
          <a:xfrm>
            <a:off x="9097963"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a:lstStyle/>
          <a:p>
            <a:pPr eaLnBrk="1" fontAlgn="auto" hangingPunct="1">
              <a:spcBef>
                <a:spcPts val="0"/>
              </a:spcBef>
              <a:spcAft>
                <a:spcPts val="0"/>
              </a:spcAft>
              <a:defRPr/>
            </a:pPr>
            <a:endParaRPr lang="en-US" sz="1800">
              <a:latin typeface="+mn-lt"/>
            </a:endParaRPr>
          </a:p>
        </p:txBody>
      </p:sp>
      <p:sp>
        <p:nvSpPr>
          <p:cNvPr id="2" name="Título 1"/>
          <p:cNvSpPr>
            <a:spLocks noGrp="1"/>
          </p:cNvSpPr>
          <p:nvPr>
            <p:ph type="title"/>
          </p:nvPr>
        </p:nvSpPr>
        <p:spPr>
          <a:xfrm>
            <a:off x="2286000" y="2895600"/>
            <a:ext cx="6172200" cy="2053590"/>
          </a:xfrm>
        </p:spPr>
        <p:txBody>
          <a:bodyPr/>
          <a:lstStyle>
            <a:lvl1pPr algn="l">
              <a:buNone/>
              <a:defRPr sz="3000" b="1" cap="small" baseline="0"/>
            </a:lvl1pPr>
          </a:lstStyle>
          <a:p>
            <a:r>
              <a:rPr lang="pt-BR" smtClean="0"/>
              <a:t>Clique para editar o estilo do título mestre</a:t>
            </a:r>
            <a:endParaRPr lang="en-US"/>
          </a:p>
        </p:txBody>
      </p:sp>
      <p:sp>
        <p:nvSpPr>
          <p:cNvPr id="3" name="Espaço Reservado para Texto 2"/>
          <p:cNvSpPr>
            <a:spLocks noGrp="1"/>
          </p:cNvSpPr>
          <p:nvPr>
            <p:ph type="body" idx="1"/>
          </p:nvPr>
        </p:nvSpPr>
        <p:spPr>
          <a:xfrm>
            <a:off x="2286000" y="5010150"/>
            <a:ext cx="6172200" cy="1371600"/>
          </a:xfrm>
        </p:spPr>
        <p:txBody>
          <a:bodyPr/>
          <a:lstStyle>
            <a:lvl1pPr marL="0" indent="0">
              <a:buNone/>
              <a:defRPr sz="1800" b="1">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pt-BR" smtClean="0"/>
              <a:t>Clique para editar os estilos do texto mestre</a:t>
            </a:r>
          </a:p>
        </p:txBody>
      </p:sp>
      <p:sp>
        <p:nvSpPr>
          <p:cNvPr id="20" name="Espaço Reservado para Data 3"/>
          <p:cNvSpPr>
            <a:spLocks noGrp="1"/>
          </p:cNvSpPr>
          <p:nvPr>
            <p:ph type="dt" sz="half" idx="10"/>
          </p:nvPr>
        </p:nvSpPr>
        <p:spPr bwMode="auto">
          <a:xfrm rot="5400000">
            <a:off x="7762875" y="1169988"/>
            <a:ext cx="2286000" cy="381000"/>
          </a:xfrm>
        </p:spPr>
        <p:txBody>
          <a:bodyPr/>
          <a:lstStyle>
            <a:lvl1pPr>
              <a:defRPr/>
            </a:lvl1pPr>
          </a:lstStyle>
          <a:p>
            <a:pPr>
              <a:defRPr/>
            </a:pPr>
            <a:fld id="{EA3DA4A4-FAA2-4612-811D-0E6A17C63429}" type="datetimeFigureOut">
              <a:rPr lang="pt-BR"/>
              <a:pPr>
                <a:defRPr/>
              </a:pPr>
              <a:t>05/08/2019</a:t>
            </a:fld>
            <a:endParaRPr lang="pt-BR"/>
          </a:p>
        </p:txBody>
      </p:sp>
      <p:sp>
        <p:nvSpPr>
          <p:cNvPr id="21" name="Espaço Reservado para Rodapé 4"/>
          <p:cNvSpPr>
            <a:spLocks noGrp="1"/>
          </p:cNvSpPr>
          <p:nvPr>
            <p:ph type="ftr" sz="quarter" idx="11"/>
          </p:nvPr>
        </p:nvSpPr>
        <p:spPr bwMode="auto">
          <a:xfrm rot="5400000">
            <a:off x="7077076" y="4178300"/>
            <a:ext cx="3657600" cy="384175"/>
          </a:xfrm>
        </p:spPr>
        <p:txBody>
          <a:bodyPr/>
          <a:lstStyle>
            <a:lvl1pPr>
              <a:defRPr/>
            </a:lvl1pPr>
          </a:lstStyle>
          <a:p>
            <a:pPr>
              <a:defRPr/>
            </a:pPr>
            <a:endParaRPr lang="pt-BR"/>
          </a:p>
        </p:txBody>
      </p:sp>
      <p:sp>
        <p:nvSpPr>
          <p:cNvPr id="22" name="Espaço Reservado para Número de Slide 5"/>
          <p:cNvSpPr>
            <a:spLocks noGrp="1"/>
          </p:cNvSpPr>
          <p:nvPr>
            <p:ph type="sldNum" sz="quarter" idx="12"/>
          </p:nvPr>
        </p:nvSpPr>
        <p:spPr bwMode="auto">
          <a:xfrm>
            <a:off x="1339850" y="4929188"/>
            <a:ext cx="609600" cy="517525"/>
          </a:xfrm>
        </p:spPr>
        <p:txBody>
          <a:bodyPr/>
          <a:lstStyle>
            <a:lvl1pPr>
              <a:defRPr/>
            </a:lvl1pPr>
          </a:lstStyle>
          <a:p>
            <a:pPr>
              <a:defRPr/>
            </a:pPr>
            <a:fld id="{261075AB-9364-4D6A-B550-8DB2CA240A39}" type="slidenum">
              <a:rPr lang="pt-BR"/>
              <a:pPr>
                <a:defRPr/>
              </a:pPr>
              <a:t>‹nº›</a:t>
            </a:fld>
            <a:endParaRPr lang="pt-BR"/>
          </a:p>
        </p:txBody>
      </p:sp>
    </p:spTree>
    <p:extLst>
      <p:ext uri="{BB962C8B-B14F-4D97-AF65-F5344CB8AC3E}">
        <p14:creationId xmlns:p14="http://schemas.microsoft.com/office/powerpoint/2010/main" val="654170507"/>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en-US"/>
          </a:p>
        </p:txBody>
      </p:sp>
      <p:sp>
        <p:nvSpPr>
          <p:cNvPr id="9" name="Espaço Reservado para Conteúdo 8"/>
          <p:cNvSpPr>
            <a:spLocks noGrp="1"/>
          </p:cNvSpPr>
          <p:nvPr>
            <p:ph sz="quarter" idx="1"/>
          </p:nvPr>
        </p:nvSpPr>
        <p:spPr>
          <a:xfrm>
            <a:off x="457200" y="1600200"/>
            <a:ext cx="3657600" cy="4572000"/>
          </a:xfrm>
        </p:spPr>
        <p:txBody>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11" name="Espaço Reservado para Conteúdo 10"/>
          <p:cNvSpPr>
            <a:spLocks noGrp="1"/>
          </p:cNvSpPr>
          <p:nvPr>
            <p:ph sz="quarter" idx="2"/>
          </p:nvPr>
        </p:nvSpPr>
        <p:spPr>
          <a:xfrm>
            <a:off x="4270248" y="1600200"/>
            <a:ext cx="3657600" cy="4572000"/>
          </a:xfrm>
        </p:spPr>
        <p:txBody>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5" name="Espaço Reservado para Data 13"/>
          <p:cNvSpPr>
            <a:spLocks noGrp="1"/>
          </p:cNvSpPr>
          <p:nvPr>
            <p:ph type="dt" sz="half" idx="10"/>
          </p:nvPr>
        </p:nvSpPr>
        <p:spPr/>
        <p:txBody>
          <a:bodyPr/>
          <a:lstStyle>
            <a:lvl1pPr>
              <a:defRPr/>
            </a:lvl1pPr>
          </a:lstStyle>
          <a:p>
            <a:pPr>
              <a:defRPr/>
            </a:pPr>
            <a:fld id="{527B81F2-BADB-4C45-928F-70062144C2F9}" type="datetimeFigureOut">
              <a:rPr lang="pt-BR"/>
              <a:pPr>
                <a:defRPr/>
              </a:pPr>
              <a:t>05/08/2019</a:t>
            </a:fld>
            <a:endParaRPr lang="pt-BR"/>
          </a:p>
        </p:txBody>
      </p:sp>
      <p:sp>
        <p:nvSpPr>
          <p:cNvPr id="6" name="Espaço Reservado para Rodapé 2"/>
          <p:cNvSpPr>
            <a:spLocks noGrp="1"/>
          </p:cNvSpPr>
          <p:nvPr>
            <p:ph type="ftr" sz="quarter" idx="11"/>
          </p:nvPr>
        </p:nvSpPr>
        <p:spPr/>
        <p:txBody>
          <a:bodyPr/>
          <a:lstStyle>
            <a:lvl1pPr>
              <a:defRPr/>
            </a:lvl1pPr>
          </a:lstStyle>
          <a:p>
            <a:pPr>
              <a:defRPr/>
            </a:pPr>
            <a:endParaRPr lang="pt-BR"/>
          </a:p>
        </p:txBody>
      </p:sp>
      <p:sp>
        <p:nvSpPr>
          <p:cNvPr id="7" name="Espaço Reservado para Número de Slide 22"/>
          <p:cNvSpPr>
            <a:spLocks noGrp="1"/>
          </p:cNvSpPr>
          <p:nvPr>
            <p:ph type="sldNum" sz="quarter" idx="12"/>
          </p:nvPr>
        </p:nvSpPr>
        <p:spPr/>
        <p:txBody>
          <a:bodyPr/>
          <a:lstStyle>
            <a:lvl1pPr>
              <a:defRPr/>
            </a:lvl1pPr>
          </a:lstStyle>
          <a:p>
            <a:pPr>
              <a:defRPr/>
            </a:pPr>
            <a:fld id="{69CDCFDA-ADFC-4CEE-847E-DA57987D6221}" type="slidenum">
              <a:rPr lang="pt-BR"/>
              <a:pPr>
                <a:defRPr/>
              </a:pPr>
              <a:t>‹nº›</a:t>
            </a:fld>
            <a:endParaRPr lang="pt-BR"/>
          </a:p>
        </p:txBody>
      </p:sp>
    </p:spTree>
    <p:extLst>
      <p:ext uri="{BB962C8B-B14F-4D97-AF65-F5344CB8AC3E}">
        <p14:creationId xmlns:p14="http://schemas.microsoft.com/office/powerpoint/2010/main" val="151516369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3050"/>
            <a:ext cx="7543800" cy="1143000"/>
          </a:xfrm>
        </p:spPr>
        <p:txBody>
          <a:bodyPr/>
          <a:lstStyle>
            <a:lvl1pPr>
              <a:defRPr/>
            </a:lvl1pPr>
          </a:lstStyle>
          <a:p>
            <a:r>
              <a:rPr lang="pt-BR" smtClean="0"/>
              <a:t>Clique para editar o estilo do título mestre</a:t>
            </a:r>
            <a:endParaRPr lang="en-US"/>
          </a:p>
        </p:txBody>
      </p:sp>
      <p:sp>
        <p:nvSpPr>
          <p:cNvPr id="11" name="Espaço Reservado para Conteúdo 10"/>
          <p:cNvSpPr>
            <a:spLocks noGrp="1"/>
          </p:cNvSpPr>
          <p:nvPr>
            <p:ph sz="quarter" idx="2"/>
          </p:nvPr>
        </p:nvSpPr>
        <p:spPr>
          <a:xfrm>
            <a:off x="457200" y="2362200"/>
            <a:ext cx="3657600" cy="3886200"/>
          </a:xfrm>
        </p:spPr>
        <p:txBody>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13" name="Espaço Reservado para Conteúdo 12"/>
          <p:cNvSpPr>
            <a:spLocks noGrp="1"/>
          </p:cNvSpPr>
          <p:nvPr>
            <p:ph sz="quarter" idx="4"/>
          </p:nvPr>
        </p:nvSpPr>
        <p:spPr>
          <a:xfrm>
            <a:off x="4371975" y="2362200"/>
            <a:ext cx="3657600" cy="3886200"/>
          </a:xfrm>
        </p:spPr>
        <p:txBody>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12" name="Espaço Reservado para Texto 11"/>
          <p:cNvSpPr>
            <a:spLocks noGrp="1"/>
          </p:cNvSpPr>
          <p:nvPr>
            <p:ph type="body" sz="quarter" idx="1"/>
          </p:nvPr>
        </p:nvSpPr>
        <p:spPr>
          <a:xfrm>
            <a:off x="4572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a:r>
              <a:rPr lang="pt-BR" smtClean="0"/>
              <a:t>Clique para editar os estilos do texto mestre</a:t>
            </a:r>
          </a:p>
        </p:txBody>
      </p:sp>
      <p:sp>
        <p:nvSpPr>
          <p:cNvPr id="14" name="Espaço Reservado para Texto 13"/>
          <p:cNvSpPr>
            <a:spLocks noGrp="1"/>
          </p:cNvSpPr>
          <p:nvPr>
            <p:ph type="body" sz="quarter" idx="3"/>
          </p:nvPr>
        </p:nvSpPr>
        <p:spPr>
          <a:xfrm>
            <a:off x="43434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a:r>
              <a:rPr lang="pt-BR" smtClean="0"/>
              <a:t>Clique para editar os estilos do texto mestre</a:t>
            </a:r>
          </a:p>
        </p:txBody>
      </p:sp>
      <p:sp>
        <p:nvSpPr>
          <p:cNvPr id="7" name="Espaço Reservado para Data 13"/>
          <p:cNvSpPr>
            <a:spLocks noGrp="1"/>
          </p:cNvSpPr>
          <p:nvPr>
            <p:ph type="dt" sz="half" idx="10"/>
          </p:nvPr>
        </p:nvSpPr>
        <p:spPr/>
        <p:txBody>
          <a:bodyPr/>
          <a:lstStyle>
            <a:lvl1pPr>
              <a:defRPr/>
            </a:lvl1pPr>
          </a:lstStyle>
          <a:p>
            <a:pPr>
              <a:defRPr/>
            </a:pPr>
            <a:fld id="{673EF2B2-A41E-44CC-A03D-209D9459B330}" type="datetimeFigureOut">
              <a:rPr lang="pt-BR"/>
              <a:pPr>
                <a:defRPr/>
              </a:pPr>
              <a:t>05/08/2019</a:t>
            </a:fld>
            <a:endParaRPr lang="pt-BR"/>
          </a:p>
        </p:txBody>
      </p:sp>
      <p:sp>
        <p:nvSpPr>
          <p:cNvPr id="8" name="Espaço Reservado para Rodapé 2"/>
          <p:cNvSpPr>
            <a:spLocks noGrp="1"/>
          </p:cNvSpPr>
          <p:nvPr>
            <p:ph type="ftr" sz="quarter" idx="11"/>
          </p:nvPr>
        </p:nvSpPr>
        <p:spPr/>
        <p:txBody>
          <a:bodyPr/>
          <a:lstStyle>
            <a:lvl1pPr>
              <a:defRPr/>
            </a:lvl1pPr>
          </a:lstStyle>
          <a:p>
            <a:pPr>
              <a:defRPr/>
            </a:pPr>
            <a:endParaRPr lang="pt-BR"/>
          </a:p>
        </p:txBody>
      </p:sp>
      <p:sp>
        <p:nvSpPr>
          <p:cNvPr id="9" name="Espaço Reservado para Número de Slide 22"/>
          <p:cNvSpPr>
            <a:spLocks noGrp="1"/>
          </p:cNvSpPr>
          <p:nvPr>
            <p:ph type="sldNum" sz="quarter" idx="12"/>
          </p:nvPr>
        </p:nvSpPr>
        <p:spPr/>
        <p:txBody>
          <a:bodyPr/>
          <a:lstStyle>
            <a:lvl1pPr>
              <a:defRPr/>
            </a:lvl1pPr>
          </a:lstStyle>
          <a:p>
            <a:pPr>
              <a:defRPr/>
            </a:pPr>
            <a:fld id="{E7E22E9E-496C-4E8E-94E1-3D2CD64512CF}" type="slidenum">
              <a:rPr lang="pt-BR"/>
              <a:pPr>
                <a:defRPr/>
              </a:pPr>
              <a:t>‹nº›</a:t>
            </a:fld>
            <a:endParaRPr lang="pt-BR"/>
          </a:p>
        </p:txBody>
      </p:sp>
    </p:spTree>
    <p:extLst>
      <p:ext uri="{BB962C8B-B14F-4D97-AF65-F5344CB8AC3E}">
        <p14:creationId xmlns:p14="http://schemas.microsoft.com/office/powerpoint/2010/main" val="118592359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en-US"/>
          </a:p>
        </p:txBody>
      </p:sp>
      <p:sp>
        <p:nvSpPr>
          <p:cNvPr id="3" name="Espaço Reservado para Data 5"/>
          <p:cNvSpPr>
            <a:spLocks noGrp="1"/>
          </p:cNvSpPr>
          <p:nvPr>
            <p:ph type="dt" sz="half" idx="10"/>
          </p:nvPr>
        </p:nvSpPr>
        <p:spPr/>
        <p:txBody>
          <a:bodyPr rtlCol="0"/>
          <a:lstStyle>
            <a:lvl1pPr>
              <a:defRPr/>
            </a:lvl1pPr>
          </a:lstStyle>
          <a:p>
            <a:pPr>
              <a:defRPr/>
            </a:pPr>
            <a:fld id="{71EE2EDA-723C-4CD6-8901-7AE5A46D8D9D}" type="datetimeFigureOut">
              <a:rPr lang="pt-BR"/>
              <a:pPr>
                <a:defRPr/>
              </a:pPr>
              <a:t>05/08/2019</a:t>
            </a:fld>
            <a:endParaRPr lang="pt-BR"/>
          </a:p>
        </p:txBody>
      </p:sp>
      <p:sp>
        <p:nvSpPr>
          <p:cNvPr id="4" name="Espaço Reservado para Número de Slide 6"/>
          <p:cNvSpPr>
            <a:spLocks noGrp="1"/>
          </p:cNvSpPr>
          <p:nvPr>
            <p:ph type="sldNum" sz="quarter" idx="11"/>
          </p:nvPr>
        </p:nvSpPr>
        <p:spPr/>
        <p:txBody>
          <a:bodyPr rtlCol="0"/>
          <a:lstStyle>
            <a:lvl1pPr>
              <a:defRPr/>
            </a:lvl1pPr>
          </a:lstStyle>
          <a:p>
            <a:pPr>
              <a:defRPr/>
            </a:pPr>
            <a:fld id="{03615972-FFBF-4ADD-B653-D99D40344F1D}" type="slidenum">
              <a:rPr lang="pt-BR"/>
              <a:pPr>
                <a:defRPr/>
              </a:pPr>
              <a:t>‹nº›</a:t>
            </a:fld>
            <a:endParaRPr lang="pt-BR"/>
          </a:p>
        </p:txBody>
      </p:sp>
      <p:sp>
        <p:nvSpPr>
          <p:cNvPr id="5" name="Espaço Reservado para Rodapé 7"/>
          <p:cNvSpPr>
            <a:spLocks noGrp="1"/>
          </p:cNvSpPr>
          <p:nvPr>
            <p:ph type="ftr" sz="quarter" idx="12"/>
          </p:nvPr>
        </p:nvSpPr>
        <p:spPr/>
        <p:txBody>
          <a:bodyPr rtlCol="0"/>
          <a:lstStyle>
            <a:lvl1pPr>
              <a:defRPr/>
            </a:lvl1pPr>
          </a:lstStyle>
          <a:p>
            <a:pPr>
              <a:defRPr/>
            </a:pPr>
            <a:endParaRPr lang="pt-BR"/>
          </a:p>
        </p:txBody>
      </p:sp>
    </p:spTree>
    <p:extLst>
      <p:ext uri="{BB962C8B-B14F-4D97-AF65-F5344CB8AC3E}">
        <p14:creationId xmlns:p14="http://schemas.microsoft.com/office/powerpoint/2010/main" val="28563615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Espaço Reservado para Data 13"/>
          <p:cNvSpPr>
            <a:spLocks noGrp="1"/>
          </p:cNvSpPr>
          <p:nvPr>
            <p:ph type="dt" sz="half" idx="10"/>
          </p:nvPr>
        </p:nvSpPr>
        <p:spPr/>
        <p:txBody>
          <a:bodyPr/>
          <a:lstStyle>
            <a:lvl1pPr>
              <a:defRPr/>
            </a:lvl1pPr>
          </a:lstStyle>
          <a:p>
            <a:pPr>
              <a:defRPr/>
            </a:pPr>
            <a:fld id="{CD6DC781-2B99-4522-8F57-DF9827AC63F5}" type="datetimeFigureOut">
              <a:rPr lang="pt-BR"/>
              <a:pPr>
                <a:defRPr/>
              </a:pPr>
              <a:t>05/08/2019</a:t>
            </a:fld>
            <a:endParaRPr lang="pt-BR"/>
          </a:p>
        </p:txBody>
      </p:sp>
      <p:sp>
        <p:nvSpPr>
          <p:cNvPr id="3" name="Espaço Reservado para Rodapé 2"/>
          <p:cNvSpPr>
            <a:spLocks noGrp="1"/>
          </p:cNvSpPr>
          <p:nvPr>
            <p:ph type="ftr" sz="quarter" idx="11"/>
          </p:nvPr>
        </p:nvSpPr>
        <p:spPr/>
        <p:txBody>
          <a:bodyPr/>
          <a:lstStyle>
            <a:lvl1pPr>
              <a:defRPr/>
            </a:lvl1pPr>
          </a:lstStyle>
          <a:p>
            <a:pPr>
              <a:defRPr/>
            </a:pPr>
            <a:endParaRPr lang="pt-BR"/>
          </a:p>
        </p:txBody>
      </p:sp>
      <p:sp>
        <p:nvSpPr>
          <p:cNvPr id="4" name="Espaço Reservado para Número de Slide 22"/>
          <p:cNvSpPr>
            <a:spLocks noGrp="1"/>
          </p:cNvSpPr>
          <p:nvPr>
            <p:ph type="sldNum" sz="quarter" idx="12"/>
          </p:nvPr>
        </p:nvSpPr>
        <p:spPr/>
        <p:txBody>
          <a:bodyPr/>
          <a:lstStyle>
            <a:lvl1pPr>
              <a:defRPr/>
            </a:lvl1pPr>
          </a:lstStyle>
          <a:p>
            <a:pPr>
              <a:defRPr/>
            </a:pPr>
            <a:fld id="{1100F2FD-2D13-4780-994A-00C6BD8D592D}" type="slidenum">
              <a:rPr lang="pt-BR"/>
              <a:pPr>
                <a:defRPr/>
              </a:pPr>
              <a:t>‹nº›</a:t>
            </a:fld>
            <a:endParaRPr lang="pt-BR"/>
          </a:p>
        </p:txBody>
      </p:sp>
    </p:spTree>
    <p:extLst>
      <p:ext uri="{BB962C8B-B14F-4D97-AF65-F5344CB8AC3E}">
        <p14:creationId xmlns:p14="http://schemas.microsoft.com/office/powerpoint/2010/main" val="218433127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údo com Legenda">
    <p:spTree>
      <p:nvGrpSpPr>
        <p:cNvPr id="1" name=""/>
        <p:cNvGrpSpPr/>
        <p:nvPr/>
      </p:nvGrpSpPr>
      <p:grpSpPr>
        <a:xfrm>
          <a:off x="0" y="0"/>
          <a:ext cx="0" cy="0"/>
          <a:chOff x="0" y="0"/>
          <a:chExt cx="0" cy="0"/>
        </a:xfrm>
      </p:grpSpPr>
      <p:sp>
        <p:nvSpPr>
          <p:cNvPr id="5" name="Conector reto 4"/>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a:lstStyle/>
          <a:p>
            <a:pPr eaLnBrk="1" fontAlgn="auto" hangingPunct="1">
              <a:spcBef>
                <a:spcPts val="0"/>
              </a:spcBef>
              <a:spcAft>
                <a:spcPts val="0"/>
              </a:spcAft>
              <a:defRPr/>
            </a:pPr>
            <a:endParaRPr lang="en-US" sz="1800" dirty="0">
              <a:latin typeface="+mn-lt"/>
            </a:endParaRPr>
          </a:p>
        </p:txBody>
      </p:sp>
      <p:sp>
        <p:nvSpPr>
          <p:cNvPr id="6" name="Conector reto 5"/>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a:lstStyle/>
          <a:p>
            <a:pPr eaLnBrk="1" fontAlgn="auto" hangingPunct="1">
              <a:spcBef>
                <a:spcPts val="0"/>
              </a:spcBef>
              <a:spcAft>
                <a:spcPts val="0"/>
              </a:spcAft>
              <a:defRPr/>
            </a:pPr>
            <a:endParaRPr lang="en-US" sz="1800" dirty="0">
              <a:latin typeface="+mn-lt"/>
            </a:endParaRPr>
          </a:p>
        </p:txBody>
      </p:sp>
      <p:sp>
        <p:nvSpPr>
          <p:cNvPr id="7" name="Conector reto 17"/>
          <p:cNvSpPr>
            <a:spLocks noChangeShapeType="1"/>
          </p:cNvSpPr>
          <p:nvPr/>
        </p:nvSpPr>
        <p:spPr bwMode="auto">
          <a:xfrm>
            <a:off x="6192838" y="0"/>
            <a:ext cx="0" cy="6858000"/>
          </a:xfrm>
          <a:prstGeom prst="line">
            <a:avLst/>
          </a:prstGeom>
          <a:noFill/>
          <a:ln w="12700" algn="ctr">
            <a:solidFill>
              <a:schemeClr val="accent1"/>
            </a:solidFill>
            <a:round/>
            <a:headEnd/>
            <a:tailEnd/>
          </a:ln>
          <a:extLst>
            <a:ext uri="{909E8E84-426E-40DD-AFC4-6F175D3DCCD1}">
              <a14:hiddenFill xmlns:a14="http://schemas.microsoft.com/office/drawing/2010/main">
                <a:noFill/>
              </a14:hiddenFill>
            </a:ext>
          </a:extLst>
        </p:spPr>
        <p:txBody>
          <a:bodyPr/>
          <a:lstStyle/>
          <a:p>
            <a:endParaRPr lang="pt-BR"/>
          </a:p>
        </p:txBody>
      </p:sp>
      <p:sp>
        <p:nvSpPr>
          <p:cNvPr id="8" name="Conector reto 18"/>
          <p:cNvSpPr>
            <a:spLocks noChangeShapeType="1"/>
          </p:cNvSpPr>
          <p:nvPr/>
        </p:nvSpPr>
        <p:spPr bwMode="auto">
          <a:xfrm>
            <a:off x="8991600" y="0"/>
            <a:ext cx="0" cy="6858000"/>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txBody>
          <a:bodyPr/>
          <a:lstStyle/>
          <a:p>
            <a:endParaRPr lang="pt-BR"/>
          </a:p>
        </p:txBody>
      </p:sp>
      <p:sp>
        <p:nvSpPr>
          <p:cNvPr id="9" name="Retângulo 8"/>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800"/>
          </a:p>
        </p:txBody>
      </p:sp>
      <p:sp>
        <p:nvSpPr>
          <p:cNvPr id="10" name="Conector reto 20"/>
          <p:cNvSpPr>
            <a:spLocks noChangeShapeType="1"/>
          </p:cNvSpPr>
          <p:nvPr/>
        </p:nvSpPr>
        <p:spPr bwMode="auto">
          <a:xfrm>
            <a:off x="8915400" y="0"/>
            <a:ext cx="0" cy="6858000"/>
          </a:xfrm>
          <a:prstGeom prst="line">
            <a:avLst/>
          </a:prstGeom>
          <a:noFill/>
          <a:ln w="9525" algn="ctr">
            <a:solidFill>
              <a:schemeClr val="accent1"/>
            </a:solidFill>
            <a:round/>
            <a:headEnd/>
            <a:tailEnd/>
          </a:ln>
          <a:extLst>
            <a:ext uri="{909E8E84-426E-40DD-AFC4-6F175D3DCCD1}">
              <a14:hiddenFill xmlns:a14="http://schemas.microsoft.com/office/drawing/2010/main">
                <a:noFill/>
              </a14:hiddenFill>
            </a:ext>
          </a:extLst>
        </p:spPr>
        <p:txBody>
          <a:bodyPr/>
          <a:lstStyle/>
          <a:p>
            <a:endParaRPr lang="pt-BR"/>
          </a:p>
        </p:txBody>
      </p:sp>
      <p:sp>
        <p:nvSpPr>
          <p:cNvPr id="11" name="Elipse 10"/>
          <p:cNvSpPr/>
          <p:nvPr/>
        </p:nvSpPr>
        <p:spPr>
          <a:xfrm>
            <a:off x="8156575" y="5715000"/>
            <a:ext cx="549275" cy="549275"/>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800" dirty="0"/>
          </a:p>
        </p:txBody>
      </p:sp>
      <p:sp>
        <p:nvSpPr>
          <p:cNvPr id="2" name="Título 1"/>
          <p:cNvSpPr>
            <a:spLocks noGrp="1"/>
          </p:cNvSpPr>
          <p:nvPr>
            <p:ph type="title"/>
          </p:nvPr>
        </p:nvSpPr>
        <p:spPr>
          <a:xfrm rot="5400000">
            <a:off x="3371850" y="3200400"/>
            <a:ext cx="6309360" cy="457200"/>
          </a:xfrm>
        </p:spPr>
        <p:txBody>
          <a:bodyPr/>
          <a:lstStyle>
            <a:lvl1pPr algn="l">
              <a:buNone/>
              <a:defRPr sz="2000" b="1" cap="small" baseline="0"/>
            </a:lvl1pPr>
          </a:lstStyle>
          <a:p>
            <a:r>
              <a:rPr lang="pt-BR" smtClean="0"/>
              <a:t>Clique para editar o estilo do título mestre</a:t>
            </a:r>
            <a:endParaRPr lang="en-US"/>
          </a:p>
        </p:txBody>
      </p:sp>
      <p:sp>
        <p:nvSpPr>
          <p:cNvPr id="3" name="Espaço Reservado para Texto 2"/>
          <p:cNvSpPr>
            <a:spLocks noGrp="1"/>
          </p:cNvSpPr>
          <p:nvPr>
            <p:ph type="body" idx="2"/>
          </p:nvPr>
        </p:nvSpPr>
        <p:spPr>
          <a:xfrm>
            <a:off x="6812280" y="274320"/>
            <a:ext cx="1527048" cy="4983480"/>
          </a:xfrm>
        </p:spPr>
        <p:txBody>
          <a:bodyPr/>
          <a:lstStyle>
            <a:lvl1pPr marL="0" indent="0">
              <a:spcBef>
                <a:spcPts val="400"/>
              </a:spcBef>
              <a:spcAft>
                <a:spcPts val="1000"/>
              </a:spcAft>
              <a:buNone/>
              <a:defRPr sz="1200"/>
            </a:lvl1pPr>
            <a:lvl2pPr>
              <a:buNone/>
              <a:defRPr sz="1200"/>
            </a:lvl2pPr>
            <a:lvl3pPr>
              <a:buNone/>
              <a:defRPr sz="1000"/>
            </a:lvl3pPr>
            <a:lvl4pPr>
              <a:buNone/>
              <a:defRPr sz="900"/>
            </a:lvl4pPr>
            <a:lvl5pPr>
              <a:buNone/>
              <a:defRPr sz="900"/>
            </a:lvl5pPr>
          </a:lstStyle>
          <a:p>
            <a:pPr lvl="0"/>
            <a:r>
              <a:rPr lang="pt-BR" smtClean="0"/>
              <a:t>Clique para editar os estilos do texto mestre</a:t>
            </a:r>
          </a:p>
        </p:txBody>
      </p:sp>
      <p:sp>
        <p:nvSpPr>
          <p:cNvPr id="18" name="Espaço Reservado para Conteúdo 17"/>
          <p:cNvSpPr>
            <a:spLocks noGrp="1"/>
          </p:cNvSpPr>
          <p:nvPr>
            <p:ph sz="quarter" idx="1"/>
          </p:nvPr>
        </p:nvSpPr>
        <p:spPr>
          <a:xfrm>
            <a:off x="304800" y="274320"/>
            <a:ext cx="5638800" cy="6327648"/>
          </a:xfrm>
        </p:spPr>
        <p:txBody>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12" name="Espaço Reservado para Data 20"/>
          <p:cNvSpPr>
            <a:spLocks noGrp="1"/>
          </p:cNvSpPr>
          <p:nvPr>
            <p:ph type="dt" sz="half" idx="10"/>
          </p:nvPr>
        </p:nvSpPr>
        <p:spPr/>
        <p:txBody>
          <a:bodyPr rtlCol="0"/>
          <a:lstStyle>
            <a:lvl1pPr>
              <a:defRPr/>
            </a:lvl1pPr>
          </a:lstStyle>
          <a:p>
            <a:pPr>
              <a:defRPr/>
            </a:pPr>
            <a:fld id="{D62C94AF-F050-47F5-8A1A-03B20B1D68D7}" type="datetimeFigureOut">
              <a:rPr lang="pt-BR"/>
              <a:pPr>
                <a:defRPr/>
              </a:pPr>
              <a:t>05/08/2019</a:t>
            </a:fld>
            <a:endParaRPr lang="pt-BR"/>
          </a:p>
        </p:txBody>
      </p:sp>
      <p:sp>
        <p:nvSpPr>
          <p:cNvPr id="13" name="Espaço Reservado para Número de Slide 21"/>
          <p:cNvSpPr>
            <a:spLocks noGrp="1"/>
          </p:cNvSpPr>
          <p:nvPr>
            <p:ph type="sldNum" sz="quarter" idx="11"/>
          </p:nvPr>
        </p:nvSpPr>
        <p:spPr/>
        <p:txBody>
          <a:bodyPr rtlCol="0"/>
          <a:lstStyle>
            <a:lvl1pPr>
              <a:defRPr/>
            </a:lvl1pPr>
          </a:lstStyle>
          <a:p>
            <a:pPr>
              <a:defRPr/>
            </a:pPr>
            <a:fld id="{5816900C-99FC-4A28-B22E-62C72BE2F90B}" type="slidenum">
              <a:rPr lang="pt-BR"/>
              <a:pPr>
                <a:defRPr/>
              </a:pPr>
              <a:t>‹nº›</a:t>
            </a:fld>
            <a:endParaRPr lang="pt-BR"/>
          </a:p>
        </p:txBody>
      </p:sp>
      <p:sp>
        <p:nvSpPr>
          <p:cNvPr id="14" name="Espaço Reservado para Rodapé 22"/>
          <p:cNvSpPr>
            <a:spLocks noGrp="1"/>
          </p:cNvSpPr>
          <p:nvPr>
            <p:ph type="ftr" sz="quarter" idx="12"/>
          </p:nvPr>
        </p:nvSpPr>
        <p:spPr/>
        <p:txBody>
          <a:bodyPr rtlCol="0"/>
          <a:lstStyle>
            <a:lvl1pPr>
              <a:defRPr/>
            </a:lvl1pPr>
          </a:lstStyle>
          <a:p>
            <a:pPr>
              <a:defRPr/>
            </a:pPr>
            <a:endParaRPr lang="pt-BR"/>
          </a:p>
        </p:txBody>
      </p:sp>
    </p:spTree>
    <p:extLst>
      <p:ext uri="{BB962C8B-B14F-4D97-AF65-F5344CB8AC3E}">
        <p14:creationId xmlns:p14="http://schemas.microsoft.com/office/powerpoint/2010/main" val="4133033370"/>
      </p:ext>
    </p:extLst>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m com Legenda">
    <p:spTree>
      <p:nvGrpSpPr>
        <p:cNvPr id="1" name=""/>
        <p:cNvGrpSpPr/>
        <p:nvPr/>
      </p:nvGrpSpPr>
      <p:grpSpPr>
        <a:xfrm>
          <a:off x="0" y="0"/>
          <a:ext cx="0" cy="0"/>
          <a:chOff x="0" y="0"/>
          <a:chExt cx="0" cy="0"/>
        </a:xfrm>
      </p:grpSpPr>
      <p:sp>
        <p:nvSpPr>
          <p:cNvPr id="5" name="Conector reto 4"/>
          <p:cNvSpPr>
            <a:spLocks noChangeShapeType="1"/>
          </p:cNvSpPr>
          <p:nvPr/>
        </p:nvSpPr>
        <p:spPr bwMode="auto">
          <a:xfrm>
            <a:off x="87630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a:lstStyle/>
          <a:p>
            <a:pPr eaLnBrk="1" fontAlgn="auto" hangingPunct="1">
              <a:spcBef>
                <a:spcPts val="0"/>
              </a:spcBef>
              <a:spcAft>
                <a:spcPts val="0"/>
              </a:spcAft>
              <a:defRPr/>
            </a:pPr>
            <a:endParaRPr lang="en-US" sz="1800">
              <a:latin typeface="+mn-lt"/>
            </a:endParaRPr>
          </a:p>
        </p:txBody>
      </p:sp>
      <p:sp>
        <p:nvSpPr>
          <p:cNvPr id="6" name="Elipse 5"/>
          <p:cNvSpPr/>
          <p:nvPr/>
        </p:nvSpPr>
        <p:spPr>
          <a:xfrm>
            <a:off x="8156575" y="5715000"/>
            <a:ext cx="549275" cy="549275"/>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800" dirty="0"/>
          </a:p>
        </p:txBody>
      </p:sp>
      <p:sp>
        <p:nvSpPr>
          <p:cNvPr id="7" name="Conector reto 17"/>
          <p:cNvSpPr>
            <a:spLocks noChangeShapeType="1"/>
          </p:cNvSpPr>
          <p:nvPr/>
        </p:nvSpPr>
        <p:spPr bwMode="auto">
          <a:xfrm>
            <a:off x="8991600" y="0"/>
            <a:ext cx="0" cy="685800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txBody>
          <a:bodyPr/>
          <a:lstStyle/>
          <a:p>
            <a:endParaRPr lang="pt-BR"/>
          </a:p>
        </p:txBody>
      </p:sp>
      <p:sp>
        <p:nvSpPr>
          <p:cNvPr id="8" name="Retângulo 7"/>
          <p:cNvSpPr/>
          <p:nvPr/>
        </p:nvSpPr>
        <p:spPr bwMode="auto">
          <a:xfrm>
            <a:off x="8839200" y="0"/>
            <a:ext cx="304800" cy="6858000"/>
          </a:xfrm>
          <a:prstGeom prst="rect">
            <a:avLst/>
          </a:prstGeom>
          <a:solidFill>
            <a:schemeClr val="accent1">
              <a:tint val="6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800"/>
          </a:p>
        </p:txBody>
      </p:sp>
      <p:sp>
        <p:nvSpPr>
          <p:cNvPr id="9" name="Conector reto 19"/>
          <p:cNvSpPr>
            <a:spLocks noChangeShapeType="1"/>
          </p:cNvSpPr>
          <p:nvPr/>
        </p:nvSpPr>
        <p:spPr bwMode="auto">
          <a:xfrm>
            <a:off x="8915400" y="0"/>
            <a:ext cx="0" cy="6858000"/>
          </a:xfrm>
          <a:prstGeom prst="line">
            <a:avLst/>
          </a:prstGeom>
          <a:noFill/>
          <a:ln w="9525" algn="ctr">
            <a:solidFill>
              <a:schemeClr val="accent1"/>
            </a:solidFill>
            <a:round/>
            <a:headEnd/>
            <a:tailEnd/>
          </a:ln>
          <a:extLst>
            <a:ext uri="{909E8E84-426E-40DD-AFC4-6F175D3DCCD1}">
              <a14:hiddenFill xmlns:a14="http://schemas.microsoft.com/office/drawing/2010/main">
                <a:noFill/>
              </a14:hiddenFill>
            </a:ext>
          </a:extLst>
        </p:spPr>
        <p:txBody>
          <a:bodyPr/>
          <a:lstStyle/>
          <a:p>
            <a:endParaRPr lang="pt-BR"/>
          </a:p>
        </p:txBody>
      </p:sp>
      <p:sp>
        <p:nvSpPr>
          <p:cNvPr id="10" name="Conector reto 9"/>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a:lstStyle/>
          <a:p>
            <a:pPr eaLnBrk="1" fontAlgn="auto" hangingPunct="1">
              <a:spcBef>
                <a:spcPts val="0"/>
              </a:spcBef>
              <a:spcAft>
                <a:spcPts val="0"/>
              </a:spcAft>
              <a:defRPr/>
            </a:pPr>
            <a:endParaRPr lang="en-US" sz="1800" dirty="0">
              <a:latin typeface="+mn-lt"/>
            </a:endParaRPr>
          </a:p>
        </p:txBody>
      </p:sp>
      <p:sp>
        <p:nvSpPr>
          <p:cNvPr id="11" name="Conector reto 23"/>
          <p:cNvSpPr>
            <a:spLocks noChangeShapeType="1"/>
          </p:cNvSpPr>
          <p:nvPr/>
        </p:nvSpPr>
        <p:spPr bwMode="auto">
          <a:xfrm>
            <a:off x="6192838" y="0"/>
            <a:ext cx="0" cy="6858000"/>
          </a:xfrm>
          <a:prstGeom prst="line">
            <a:avLst/>
          </a:prstGeom>
          <a:noFill/>
          <a:ln w="12700" algn="ctr">
            <a:solidFill>
              <a:schemeClr val="accent1"/>
            </a:solidFill>
            <a:round/>
            <a:headEnd/>
            <a:tailEnd/>
          </a:ln>
          <a:extLst>
            <a:ext uri="{909E8E84-426E-40DD-AFC4-6F175D3DCCD1}">
              <a14:hiddenFill xmlns:a14="http://schemas.microsoft.com/office/drawing/2010/main">
                <a:noFill/>
              </a14:hiddenFill>
            </a:ext>
          </a:extLst>
        </p:spPr>
        <p:txBody>
          <a:bodyPr/>
          <a:lstStyle/>
          <a:p>
            <a:endParaRPr lang="pt-BR"/>
          </a:p>
        </p:txBody>
      </p:sp>
      <p:sp>
        <p:nvSpPr>
          <p:cNvPr id="2" name="Título 1"/>
          <p:cNvSpPr>
            <a:spLocks noGrp="1"/>
          </p:cNvSpPr>
          <p:nvPr>
            <p:ph type="title"/>
          </p:nvPr>
        </p:nvSpPr>
        <p:spPr>
          <a:xfrm rot="5400000">
            <a:off x="3350133" y="3200400"/>
            <a:ext cx="6309360" cy="457200"/>
          </a:xfrm>
        </p:spPr>
        <p:txBody>
          <a:bodyPr/>
          <a:lstStyle>
            <a:lvl1pPr algn="l">
              <a:buNone/>
              <a:defRPr sz="2000" b="1"/>
            </a:lvl1pPr>
          </a:lstStyle>
          <a:p>
            <a:r>
              <a:rPr lang="pt-BR" smtClean="0"/>
              <a:t>Clique para editar o estilo do título mestre</a:t>
            </a:r>
            <a:endParaRPr lang="en-US"/>
          </a:p>
        </p:txBody>
      </p:sp>
      <p:sp>
        <p:nvSpPr>
          <p:cNvPr id="3" name="Espaço Reservado para Imagem 2"/>
          <p:cNvSpPr>
            <a:spLocks noGrp="1"/>
          </p:cNvSpPr>
          <p:nvPr>
            <p:ph type="pic" idx="1"/>
          </p:nvPr>
        </p:nvSpPr>
        <p:spPr>
          <a:xfrm>
            <a:off x="0" y="0"/>
            <a:ext cx="6172200" cy="6858000"/>
          </a:xfrm>
          <a:solidFill>
            <a:schemeClr val="bg2"/>
          </a:solidFill>
          <a:ln w="1270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ormAutofit/>
          </a:bodyPr>
          <a:lstStyle>
            <a:lvl1pPr marL="0" indent="0">
              <a:buNone/>
              <a:defRPr sz="3200"/>
            </a:lvl1pPr>
          </a:lstStyle>
          <a:p>
            <a:pPr lvl="0"/>
            <a:r>
              <a:rPr lang="pt-BR" noProof="0" smtClean="0"/>
              <a:t>Clique no ícone para adicionar uma imagem</a:t>
            </a:r>
            <a:endParaRPr lang="en-US" noProof="0" dirty="0"/>
          </a:p>
        </p:txBody>
      </p:sp>
      <p:sp>
        <p:nvSpPr>
          <p:cNvPr id="4" name="Espaço Reservado para Texto 3"/>
          <p:cNvSpPr>
            <a:spLocks noGrp="1"/>
          </p:cNvSpPr>
          <p:nvPr>
            <p:ph type="body" sz="half" idx="2"/>
          </p:nvPr>
        </p:nvSpPr>
        <p:spPr>
          <a:xfrm>
            <a:off x="6765798" y="264795"/>
            <a:ext cx="1524000" cy="4956048"/>
          </a:xfrm>
        </p:spPr>
        <p:txBody>
          <a:bodyPr rot="0" spcFirstLastPara="0" vertOverflow="overflow" horzOverflow="overflow" spcCol="274320" rtlCol="0" fromWordArt="0" forceAA="0">
            <a:normAutofit/>
          </a:bodyPr>
          <a:lstStyle>
            <a:lvl1pPr marL="0" indent="0">
              <a:spcBef>
                <a:spcPts val="100"/>
              </a:spcBef>
              <a:spcAft>
                <a:spcPts val="400"/>
              </a:spcAft>
              <a:buFontTx/>
              <a:buNone/>
              <a:defRPr sz="1200"/>
            </a:lvl1pPr>
            <a:lvl2pPr>
              <a:defRPr sz="1200"/>
            </a:lvl2pPr>
            <a:lvl3pPr>
              <a:defRPr sz="1000"/>
            </a:lvl3pPr>
            <a:lvl4pPr>
              <a:defRPr sz="900"/>
            </a:lvl4pPr>
            <a:lvl5pPr>
              <a:defRPr sz="900"/>
            </a:lvl5pPr>
          </a:lstStyle>
          <a:p>
            <a:pPr lvl="0"/>
            <a:r>
              <a:rPr lang="pt-BR" smtClean="0"/>
              <a:t>Clique para editar os estilos do texto mestre</a:t>
            </a:r>
          </a:p>
        </p:txBody>
      </p:sp>
      <p:sp>
        <p:nvSpPr>
          <p:cNvPr id="12" name="Espaço Reservado para Data 16"/>
          <p:cNvSpPr>
            <a:spLocks noGrp="1"/>
          </p:cNvSpPr>
          <p:nvPr>
            <p:ph type="dt" sz="half" idx="10"/>
          </p:nvPr>
        </p:nvSpPr>
        <p:spPr/>
        <p:txBody>
          <a:bodyPr rtlCol="0"/>
          <a:lstStyle>
            <a:lvl1pPr>
              <a:defRPr/>
            </a:lvl1pPr>
          </a:lstStyle>
          <a:p>
            <a:pPr>
              <a:defRPr/>
            </a:pPr>
            <a:fld id="{EAB41A0B-F8A3-4F9D-A7B0-DEBE979BE05C}" type="datetimeFigureOut">
              <a:rPr lang="pt-BR"/>
              <a:pPr>
                <a:defRPr/>
              </a:pPr>
              <a:t>05/08/2019</a:t>
            </a:fld>
            <a:endParaRPr lang="pt-BR"/>
          </a:p>
        </p:txBody>
      </p:sp>
      <p:sp>
        <p:nvSpPr>
          <p:cNvPr id="13" name="Espaço Reservado para Número de Slide 17"/>
          <p:cNvSpPr>
            <a:spLocks noGrp="1"/>
          </p:cNvSpPr>
          <p:nvPr>
            <p:ph type="sldNum" sz="quarter" idx="11"/>
          </p:nvPr>
        </p:nvSpPr>
        <p:spPr/>
        <p:txBody>
          <a:bodyPr rtlCol="0"/>
          <a:lstStyle>
            <a:lvl1pPr>
              <a:defRPr/>
            </a:lvl1pPr>
          </a:lstStyle>
          <a:p>
            <a:pPr>
              <a:defRPr/>
            </a:pPr>
            <a:fld id="{9B031EA5-DF05-4BB2-B329-0B1469465421}" type="slidenum">
              <a:rPr lang="pt-BR"/>
              <a:pPr>
                <a:defRPr/>
              </a:pPr>
              <a:t>‹nº›</a:t>
            </a:fld>
            <a:endParaRPr lang="pt-BR"/>
          </a:p>
        </p:txBody>
      </p:sp>
      <p:sp>
        <p:nvSpPr>
          <p:cNvPr id="14" name="Espaço Reservado para Rodapé 20"/>
          <p:cNvSpPr>
            <a:spLocks noGrp="1"/>
          </p:cNvSpPr>
          <p:nvPr>
            <p:ph type="ftr" sz="quarter" idx="12"/>
          </p:nvPr>
        </p:nvSpPr>
        <p:spPr/>
        <p:txBody>
          <a:bodyPr rtlCol="0"/>
          <a:lstStyle>
            <a:lvl1pPr>
              <a:defRPr/>
            </a:lvl1pPr>
          </a:lstStyle>
          <a:p>
            <a:pPr>
              <a:defRPr/>
            </a:pPr>
            <a:endParaRPr lang="pt-BR"/>
          </a:p>
        </p:txBody>
      </p:sp>
    </p:spTree>
    <p:extLst>
      <p:ext uri="{BB962C8B-B14F-4D97-AF65-F5344CB8AC3E}">
        <p14:creationId xmlns:p14="http://schemas.microsoft.com/office/powerpoint/2010/main" val="5736721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en-US"/>
          </a:p>
        </p:txBody>
      </p:sp>
      <p:sp>
        <p:nvSpPr>
          <p:cNvPr id="3" name="Espaço Reservado para Texto Vertical 2"/>
          <p:cNvSpPr>
            <a:spLocks noGrp="1"/>
          </p:cNvSpPr>
          <p:nvPr>
            <p:ph type="body" orient="vert" idx="1"/>
          </p:nvPr>
        </p:nvSpPr>
        <p:spPr/>
        <p:txBody>
          <a:bodyPr vert="eaVer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4" name="Espaço Reservado para Data 13"/>
          <p:cNvSpPr>
            <a:spLocks noGrp="1"/>
          </p:cNvSpPr>
          <p:nvPr>
            <p:ph type="dt" sz="half" idx="10"/>
          </p:nvPr>
        </p:nvSpPr>
        <p:spPr/>
        <p:txBody>
          <a:bodyPr/>
          <a:lstStyle>
            <a:lvl1pPr>
              <a:defRPr/>
            </a:lvl1pPr>
          </a:lstStyle>
          <a:p>
            <a:pPr>
              <a:defRPr/>
            </a:pPr>
            <a:fld id="{57A74534-1B60-4715-B257-179B4F374AB2}" type="datetimeFigureOut">
              <a:rPr lang="pt-BR"/>
              <a:pPr>
                <a:defRPr/>
              </a:pPr>
              <a:t>05/08/2019</a:t>
            </a:fld>
            <a:endParaRPr lang="pt-BR"/>
          </a:p>
        </p:txBody>
      </p:sp>
      <p:sp>
        <p:nvSpPr>
          <p:cNvPr id="5" name="Espaço Reservado para Rodapé 2"/>
          <p:cNvSpPr>
            <a:spLocks noGrp="1"/>
          </p:cNvSpPr>
          <p:nvPr>
            <p:ph type="ftr" sz="quarter" idx="11"/>
          </p:nvPr>
        </p:nvSpPr>
        <p:spPr/>
        <p:txBody>
          <a:bodyPr/>
          <a:lstStyle>
            <a:lvl1pPr>
              <a:defRPr/>
            </a:lvl1pPr>
          </a:lstStyle>
          <a:p>
            <a:pPr>
              <a:defRPr/>
            </a:pPr>
            <a:endParaRPr lang="pt-BR"/>
          </a:p>
        </p:txBody>
      </p:sp>
      <p:sp>
        <p:nvSpPr>
          <p:cNvPr id="6" name="Espaço Reservado para Número de Slide 22"/>
          <p:cNvSpPr>
            <a:spLocks noGrp="1"/>
          </p:cNvSpPr>
          <p:nvPr>
            <p:ph type="sldNum" sz="quarter" idx="12"/>
          </p:nvPr>
        </p:nvSpPr>
        <p:spPr/>
        <p:txBody>
          <a:bodyPr/>
          <a:lstStyle>
            <a:lvl1pPr>
              <a:defRPr/>
            </a:lvl1pPr>
          </a:lstStyle>
          <a:p>
            <a:pPr>
              <a:defRPr/>
            </a:pPr>
            <a:fld id="{E45DA298-DCB3-43F6-8B10-B815F24F3216}" type="slidenum">
              <a:rPr lang="pt-BR"/>
              <a:pPr>
                <a:defRPr/>
              </a:pPr>
              <a:t>‹nº›</a:t>
            </a:fld>
            <a:endParaRPr lang="pt-BR"/>
          </a:p>
        </p:txBody>
      </p:sp>
    </p:spTree>
    <p:extLst>
      <p:ext uri="{BB962C8B-B14F-4D97-AF65-F5344CB8AC3E}">
        <p14:creationId xmlns:p14="http://schemas.microsoft.com/office/powerpoint/2010/main" val="45684641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629400" y="274639"/>
            <a:ext cx="1676400" cy="5851525"/>
          </a:xfrm>
        </p:spPr>
        <p:txBody>
          <a:bodyPr vert="eaVert"/>
          <a:lstStyle/>
          <a:p>
            <a:r>
              <a:rPr lang="pt-BR" smtClean="0"/>
              <a:t>Clique para editar o estilo do título mestre</a:t>
            </a:r>
            <a:endParaRPr lang="en-US"/>
          </a:p>
        </p:txBody>
      </p:sp>
      <p:sp>
        <p:nvSpPr>
          <p:cNvPr id="3" name="Espaço Reservado para Texto Vertical 2"/>
          <p:cNvSpPr>
            <a:spLocks noGrp="1"/>
          </p:cNvSpPr>
          <p:nvPr>
            <p:ph type="body" orient="vert" idx="1"/>
          </p:nvPr>
        </p:nvSpPr>
        <p:spPr>
          <a:xfrm>
            <a:off x="457200" y="274638"/>
            <a:ext cx="6019800" cy="5851525"/>
          </a:xfrm>
        </p:spPr>
        <p:txBody>
          <a:bodyPr vert="eaVer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4" name="Espaço Reservado para Data 13"/>
          <p:cNvSpPr>
            <a:spLocks noGrp="1"/>
          </p:cNvSpPr>
          <p:nvPr>
            <p:ph type="dt" sz="half" idx="10"/>
          </p:nvPr>
        </p:nvSpPr>
        <p:spPr/>
        <p:txBody>
          <a:bodyPr/>
          <a:lstStyle>
            <a:lvl1pPr>
              <a:defRPr/>
            </a:lvl1pPr>
          </a:lstStyle>
          <a:p>
            <a:pPr>
              <a:defRPr/>
            </a:pPr>
            <a:fld id="{33E1D303-8D4A-4F94-B201-E83CF428810B}" type="datetimeFigureOut">
              <a:rPr lang="pt-BR"/>
              <a:pPr>
                <a:defRPr/>
              </a:pPr>
              <a:t>05/08/2019</a:t>
            </a:fld>
            <a:endParaRPr lang="pt-BR"/>
          </a:p>
        </p:txBody>
      </p:sp>
      <p:sp>
        <p:nvSpPr>
          <p:cNvPr id="5" name="Espaço Reservado para Rodapé 2"/>
          <p:cNvSpPr>
            <a:spLocks noGrp="1"/>
          </p:cNvSpPr>
          <p:nvPr>
            <p:ph type="ftr" sz="quarter" idx="11"/>
          </p:nvPr>
        </p:nvSpPr>
        <p:spPr/>
        <p:txBody>
          <a:bodyPr/>
          <a:lstStyle>
            <a:lvl1pPr>
              <a:defRPr/>
            </a:lvl1pPr>
          </a:lstStyle>
          <a:p>
            <a:pPr>
              <a:defRPr/>
            </a:pPr>
            <a:endParaRPr lang="pt-BR"/>
          </a:p>
        </p:txBody>
      </p:sp>
      <p:sp>
        <p:nvSpPr>
          <p:cNvPr id="6" name="Espaço Reservado para Número de Slide 22"/>
          <p:cNvSpPr>
            <a:spLocks noGrp="1"/>
          </p:cNvSpPr>
          <p:nvPr>
            <p:ph type="sldNum" sz="quarter" idx="12"/>
          </p:nvPr>
        </p:nvSpPr>
        <p:spPr/>
        <p:txBody>
          <a:bodyPr/>
          <a:lstStyle>
            <a:lvl1pPr>
              <a:defRPr/>
            </a:lvl1pPr>
          </a:lstStyle>
          <a:p>
            <a:pPr>
              <a:defRPr/>
            </a:pPr>
            <a:fld id="{F13B90B9-D199-4BBD-B114-A2E6777DD1FD}" type="slidenum">
              <a:rPr lang="pt-BR"/>
              <a:pPr>
                <a:defRPr/>
              </a:pPr>
              <a:t>‹nº›</a:t>
            </a:fld>
            <a:endParaRPr lang="pt-BR"/>
          </a:p>
        </p:txBody>
      </p:sp>
    </p:spTree>
    <p:extLst>
      <p:ext uri="{BB962C8B-B14F-4D97-AF65-F5344CB8AC3E}">
        <p14:creationId xmlns:p14="http://schemas.microsoft.com/office/powerpoint/2010/main" val="142667339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 name="Conector reto 15"/>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a:lstStyle/>
          <a:p>
            <a:pPr eaLnBrk="1" fontAlgn="auto" hangingPunct="1">
              <a:spcBef>
                <a:spcPts val="0"/>
              </a:spcBef>
              <a:spcAft>
                <a:spcPts val="0"/>
              </a:spcAft>
              <a:defRPr/>
            </a:pPr>
            <a:endParaRPr lang="en-US" sz="1800" dirty="0">
              <a:latin typeface="+mn-lt"/>
            </a:endParaRPr>
          </a:p>
        </p:txBody>
      </p:sp>
      <p:sp>
        <p:nvSpPr>
          <p:cNvPr id="22" name="Espaço Reservado para Título 21"/>
          <p:cNvSpPr>
            <a:spLocks noGrp="1"/>
          </p:cNvSpPr>
          <p:nvPr>
            <p:ph type="title"/>
          </p:nvPr>
        </p:nvSpPr>
        <p:spPr>
          <a:xfrm>
            <a:off x="457200" y="274638"/>
            <a:ext cx="7467600" cy="1143000"/>
          </a:xfrm>
          <a:prstGeom prst="rect">
            <a:avLst/>
          </a:prstGeom>
        </p:spPr>
        <p:txBody>
          <a:bodyPr vert="horz" anchor="b">
            <a:normAutofit/>
          </a:bodyPr>
          <a:lstStyle/>
          <a:p>
            <a:r>
              <a:rPr lang="pt-BR" smtClean="0"/>
              <a:t>Clique para editar o estilo do título mestre</a:t>
            </a:r>
            <a:endParaRPr lang="en-US"/>
          </a:p>
        </p:txBody>
      </p:sp>
      <p:sp>
        <p:nvSpPr>
          <p:cNvPr id="1028" name="Espaço Reservado para Texto 12"/>
          <p:cNvSpPr>
            <a:spLocks noGrp="1"/>
          </p:cNvSpPr>
          <p:nvPr>
            <p:ph type="body" idx="1"/>
          </p:nvPr>
        </p:nvSpPr>
        <p:spPr bwMode="auto">
          <a:xfrm>
            <a:off x="457200" y="1600200"/>
            <a:ext cx="7467600" cy="4873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pt-BR" altLang="pt-BR" smtClean="0"/>
              <a:t>Clique para editar os estilos do texto mestre</a:t>
            </a:r>
          </a:p>
          <a:p>
            <a:pPr lvl="1"/>
            <a:r>
              <a:rPr lang="pt-BR" altLang="pt-BR" smtClean="0"/>
              <a:t>Segundo nível</a:t>
            </a:r>
          </a:p>
          <a:p>
            <a:pPr lvl="2"/>
            <a:r>
              <a:rPr lang="pt-BR" altLang="pt-BR" smtClean="0"/>
              <a:t>Terceiro nível</a:t>
            </a:r>
          </a:p>
          <a:p>
            <a:pPr lvl="3"/>
            <a:r>
              <a:rPr lang="pt-BR" altLang="pt-BR" smtClean="0"/>
              <a:t>Quarto nível</a:t>
            </a:r>
          </a:p>
          <a:p>
            <a:pPr lvl="4"/>
            <a:r>
              <a:rPr lang="pt-BR" altLang="pt-BR" smtClean="0"/>
              <a:t>Quinto nível</a:t>
            </a:r>
            <a:endParaRPr lang="en-US" altLang="pt-BR" smtClean="0"/>
          </a:p>
        </p:txBody>
      </p:sp>
      <p:sp>
        <p:nvSpPr>
          <p:cNvPr id="14" name="Espaço Reservado para Data 13"/>
          <p:cNvSpPr>
            <a:spLocks noGrp="1"/>
          </p:cNvSpPr>
          <p:nvPr>
            <p:ph type="dt" sz="half" idx="2"/>
          </p:nvPr>
        </p:nvSpPr>
        <p:spPr>
          <a:xfrm rot="5400000">
            <a:off x="7589045" y="1081881"/>
            <a:ext cx="2011362" cy="384175"/>
          </a:xfrm>
          <a:prstGeom prst="rect">
            <a:avLst/>
          </a:prstGeom>
        </p:spPr>
        <p:txBody>
          <a:bodyPr vert="horz" anchor="ctr" anchorCtr="0"/>
          <a:lstStyle>
            <a:lvl1pPr algn="r" eaLnBrk="1" fontAlgn="auto" latinLnBrk="0" hangingPunct="1">
              <a:spcBef>
                <a:spcPts val="0"/>
              </a:spcBef>
              <a:spcAft>
                <a:spcPts val="0"/>
              </a:spcAft>
              <a:defRPr kumimoji="0" sz="1200" smtClean="0">
                <a:solidFill>
                  <a:schemeClr val="tx2"/>
                </a:solidFill>
                <a:latin typeface="+mn-lt"/>
              </a:defRPr>
            </a:lvl1pPr>
          </a:lstStyle>
          <a:p>
            <a:pPr>
              <a:defRPr/>
            </a:pPr>
            <a:fld id="{C053623F-8870-4253-AC49-37079FF5E036}" type="datetimeFigureOut">
              <a:rPr lang="pt-BR"/>
              <a:pPr>
                <a:defRPr/>
              </a:pPr>
              <a:t>05/08/2019</a:t>
            </a:fld>
            <a:endParaRPr lang="pt-BR"/>
          </a:p>
        </p:txBody>
      </p:sp>
      <p:sp>
        <p:nvSpPr>
          <p:cNvPr id="3" name="Espaço Reservado para Rodapé 2"/>
          <p:cNvSpPr>
            <a:spLocks noGrp="1"/>
          </p:cNvSpPr>
          <p:nvPr>
            <p:ph type="ftr" sz="quarter" idx="3"/>
          </p:nvPr>
        </p:nvSpPr>
        <p:spPr>
          <a:xfrm rot="5400000">
            <a:off x="6989763" y="3736975"/>
            <a:ext cx="3200400" cy="365125"/>
          </a:xfrm>
          <a:prstGeom prst="rect">
            <a:avLst/>
          </a:prstGeom>
        </p:spPr>
        <p:txBody>
          <a:bodyPr vert="horz" anchor="ctr" anchorCtr="0"/>
          <a:lstStyle>
            <a:lvl1pPr algn="l" eaLnBrk="1" fontAlgn="auto" latinLnBrk="0" hangingPunct="1">
              <a:spcBef>
                <a:spcPts val="0"/>
              </a:spcBef>
              <a:spcAft>
                <a:spcPts val="0"/>
              </a:spcAft>
              <a:defRPr kumimoji="0" sz="1200">
                <a:solidFill>
                  <a:schemeClr val="tx2"/>
                </a:solidFill>
                <a:latin typeface="+mn-lt"/>
              </a:defRPr>
            </a:lvl1pPr>
          </a:lstStyle>
          <a:p>
            <a:pPr>
              <a:defRPr/>
            </a:pPr>
            <a:endParaRPr lang="pt-BR"/>
          </a:p>
        </p:txBody>
      </p:sp>
      <p:sp>
        <p:nvSpPr>
          <p:cNvPr id="7" name="Conector reto 6"/>
          <p:cNvSpPr>
            <a:spLocks noChangeShapeType="1"/>
          </p:cNvSpPr>
          <p:nvPr/>
        </p:nvSpPr>
        <p:spPr bwMode="auto">
          <a:xfrm>
            <a:off x="76200"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a:lstStyle/>
          <a:p>
            <a:pPr eaLnBrk="1" fontAlgn="auto" hangingPunct="1">
              <a:spcBef>
                <a:spcPts val="0"/>
              </a:spcBef>
              <a:spcAft>
                <a:spcPts val="0"/>
              </a:spcAft>
              <a:defRPr/>
            </a:pPr>
            <a:endParaRPr lang="en-US" sz="1800">
              <a:latin typeface="+mn-lt"/>
            </a:endParaRPr>
          </a:p>
        </p:txBody>
      </p:sp>
      <p:sp>
        <p:nvSpPr>
          <p:cNvPr id="1032" name="Conector reto 8"/>
          <p:cNvSpPr>
            <a:spLocks noChangeShapeType="1"/>
          </p:cNvSpPr>
          <p:nvPr/>
        </p:nvSpPr>
        <p:spPr bwMode="auto">
          <a:xfrm>
            <a:off x="8991600" y="0"/>
            <a:ext cx="0" cy="6858000"/>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txBody>
          <a:bodyPr/>
          <a:lstStyle/>
          <a:p>
            <a:endParaRPr lang="pt-BR"/>
          </a:p>
        </p:txBody>
      </p:sp>
      <p:sp>
        <p:nvSpPr>
          <p:cNvPr id="10" name="Retângulo 9"/>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800"/>
          </a:p>
        </p:txBody>
      </p:sp>
      <p:sp>
        <p:nvSpPr>
          <p:cNvPr id="1034" name="Conector reto 10"/>
          <p:cNvSpPr>
            <a:spLocks noChangeShapeType="1"/>
          </p:cNvSpPr>
          <p:nvPr/>
        </p:nvSpPr>
        <p:spPr bwMode="auto">
          <a:xfrm>
            <a:off x="8915400" y="0"/>
            <a:ext cx="0" cy="6858000"/>
          </a:xfrm>
          <a:prstGeom prst="line">
            <a:avLst/>
          </a:prstGeom>
          <a:noFill/>
          <a:ln w="9525" algn="ctr">
            <a:solidFill>
              <a:schemeClr val="accent1"/>
            </a:solidFill>
            <a:round/>
            <a:headEnd/>
            <a:tailEnd/>
          </a:ln>
          <a:extLst>
            <a:ext uri="{909E8E84-426E-40DD-AFC4-6F175D3DCCD1}">
              <a14:hiddenFill xmlns:a14="http://schemas.microsoft.com/office/drawing/2010/main">
                <a:noFill/>
              </a14:hiddenFill>
            </a:ext>
          </a:extLst>
        </p:spPr>
        <p:txBody>
          <a:bodyPr/>
          <a:lstStyle/>
          <a:p>
            <a:endParaRPr lang="pt-BR"/>
          </a:p>
        </p:txBody>
      </p:sp>
      <p:sp>
        <p:nvSpPr>
          <p:cNvPr id="12" name="Elipse 11"/>
          <p:cNvSpPr/>
          <p:nvPr/>
        </p:nvSpPr>
        <p:spPr>
          <a:xfrm>
            <a:off x="8156575" y="5715000"/>
            <a:ext cx="549275" cy="549275"/>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800" dirty="0"/>
          </a:p>
        </p:txBody>
      </p:sp>
      <p:sp>
        <p:nvSpPr>
          <p:cNvPr id="23" name="Espaço Reservado para Número de Slide 22"/>
          <p:cNvSpPr>
            <a:spLocks noGrp="1"/>
          </p:cNvSpPr>
          <p:nvPr>
            <p:ph type="sldNum" sz="quarter" idx="4"/>
          </p:nvPr>
        </p:nvSpPr>
        <p:spPr>
          <a:xfrm>
            <a:off x="8129588" y="5734050"/>
            <a:ext cx="609600" cy="520700"/>
          </a:xfrm>
          <a:prstGeom prst="rect">
            <a:avLst/>
          </a:prstGeom>
        </p:spPr>
        <p:txBody>
          <a:bodyPr vert="horz" anchor="ctr"/>
          <a:lstStyle>
            <a:lvl1pPr algn="ctr" eaLnBrk="1" fontAlgn="auto" latinLnBrk="0" hangingPunct="1">
              <a:spcBef>
                <a:spcPts val="0"/>
              </a:spcBef>
              <a:spcAft>
                <a:spcPts val="0"/>
              </a:spcAft>
              <a:defRPr kumimoji="0" sz="1400" b="1" smtClean="0">
                <a:solidFill>
                  <a:srgbClr val="FFFFFF"/>
                </a:solidFill>
                <a:latin typeface="+mn-lt"/>
              </a:defRPr>
            </a:lvl1pPr>
          </a:lstStyle>
          <a:p>
            <a:pPr>
              <a:defRPr/>
            </a:pPr>
            <a:fld id="{81A6FE56-8E27-4829-BAA5-63FCFE638602}" type="slidenum">
              <a:rPr lang="pt-BR"/>
              <a:pPr>
                <a:defRPr/>
              </a:pPr>
              <a:t>‹nº›</a:t>
            </a:fld>
            <a:endParaRPr lang="pt-BR"/>
          </a:p>
        </p:txBody>
      </p:sp>
    </p:spTree>
  </p:cSld>
  <p:clrMap bg1="lt1" tx1="dk1" bg2="lt2" tx2="dk2" accent1="accent1" accent2="accent2" accent3="accent3" accent4="accent4" accent5="accent5" accent6="accent6" hlink="hlink" folHlink="folHlink"/>
  <p:sldLayoutIdLst>
    <p:sldLayoutId id="2147483755" r:id="rId1"/>
    <p:sldLayoutId id="2147483756" r:id="rId2"/>
    <p:sldLayoutId id="2147483757" r:id="rId3"/>
    <p:sldLayoutId id="2147483750" r:id="rId4"/>
    <p:sldLayoutId id="2147483751" r:id="rId5"/>
    <p:sldLayoutId id="2147483758" r:id="rId6"/>
    <p:sldLayoutId id="2147483752" r:id="rId7"/>
    <p:sldLayoutId id="2147483759" r:id="rId8"/>
    <p:sldLayoutId id="2147483760" r:id="rId9"/>
    <p:sldLayoutId id="2147483753" r:id="rId10"/>
    <p:sldLayoutId id="2147483754" r:id="rId11"/>
  </p:sldLayoutIdLst>
  <p:txStyles>
    <p:titleStyle>
      <a:lvl1pPr algn="l" rtl="0" fontAlgn="base">
        <a:spcBef>
          <a:spcPct val="0"/>
        </a:spcBef>
        <a:spcAft>
          <a:spcPct val="0"/>
        </a:spcAft>
        <a:defRPr sz="3000" kern="1200" cap="small">
          <a:solidFill>
            <a:schemeClr val="tx2"/>
          </a:solidFill>
          <a:latin typeface="+mj-lt"/>
          <a:ea typeface="+mj-ea"/>
          <a:cs typeface="+mj-cs"/>
        </a:defRPr>
      </a:lvl1pPr>
      <a:lvl2pPr algn="l" rtl="0" fontAlgn="base">
        <a:spcBef>
          <a:spcPct val="0"/>
        </a:spcBef>
        <a:spcAft>
          <a:spcPct val="0"/>
        </a:spcAft>
        <a:defRPr sz="3000">
          <a:solidFill>
            <a:schemeClr val="tx2"/>
          </a:solidFill>
          <a:latin typeface="Century Schoolbook" panose="02040604050505020304" pitchFamily="18" charset="0"/>
        </a:defRPr>
      </a:lvl2pPr>
      <a:lvl3pPr algn="l" rtl="0" fontAlgn="base">
        <a:spcBef>
          <a:spcPct val="0"/>
        </a:spcBef>
        <a:spcAft>
          <a:spcPct val="0"/>
        </a:spcAft>
        <a:defRPr sz="3000">
          <a:solidFill>
            <a:schemeClr val="tx2"/>
          </a:solidFill>
          <a:latin typeface="Century Schoolbook" panose="02040604050505020304" pitchFamily="18" charset="0"/>
        </a:defRPr>
      </a:lvl3pPr>
      <a:lvl4pPr algn="l" rtl="0" fontAlgn="base">
        <a:spcBef>
          <a:spcPct val="0"/>
        </a:spcBef>
        <a:spcAft>
          <a:spcPct val="0"/>
        </a:spcAft>
        <a:defRPr sz="3000">
          <a:solidFill>
            <a:schemeClr val="tx2"/>
          </a:solidFill>
          <a:latin typeface="Century Schoolbook" panose="02040604050505020304" pitchFamily="18" charset="0"/>
        </a:defRPr>
      </a:lvl4pPr>
      <a:lvl5pPr algn="l" rtl="0" fontAlgn="base">
        <a:spcBef>
          <a:spcPct val="0"/>
        </a:spcBef>
        <a:spcAft>
          <a:spcPct val="0"/>
        </a:spcAft>
        <a:defRPr sz="3000">
          <a:solidFill>
            <a:schemeClr val="tx2"/>
          </a:solidFill>
          <a:latin typeface="Century Schoolbook" panose="02040604050505020304" pitchFamily="18" charset="0"/>
        </a:defRPr>
      </a:lvl5pPr>
      <a:lvl6pPr marL="457200" algn="l" rtl="0" fontAlgn="base">
        <a:spcBef>
          <a:spcPct val="0"/>
        </a:spcBef>
        <a:spcAft>
          <a:spcPct val="0"/>
        </a:spcAft>
        <a:defRPr sz="3000">
          <a:solidFill>
            <a:schemeClr val="tx2"/>
          </a:solidFill>
          <a:latin typeface="Century Schoolbook" panose="02040604050505020304" pitchFamily="18" charset="0"/>
        </a:defRPr>
      </a:lvl6pPr>
      <a:lvl7pPr marL="914400" algn="l" rtl="0" fontAlgn="base">
        <a:spcBef>
          <a:spcPct val="0"/>
        </a:spcBef>
        <a:spcAft>
          <a:spcPct val="0"/>
        </a:spcAft>
        <a:defRPr sz="3000">
          <a:solidFill>
            <a:schemeClr val="tx2"/>
          </a:solidFill>
          <a:latin typeface="Century Schoolbook" panose="02040604050505020304" pitchFamily="18" charset="0"/>
        </a:defRPr>
      </a:lvl7pPr>
      <a:lvl8pPr marL="1371600" algn="l" rtl="0" fontAlgn="base">
        <a:spcBef>
          <a:spcPct val="0"/>
        </a:spcBef>
        <a:spcAft>
          <a:spcPct val="0"/>
        </a:spcAft>
        <a:defRPr sz="3000">
          <a:solidFill>
            <a:schemeClr val="tx2"/>
          </a:solidFill>
          <a:latin typeface="Century Schoolbook" panose="02040604050505020304" pitchFamily="18" charset="0"/>
        </a:defRPr>
      </a:lvl8pPr>
      <a:lvl9pPr marL="1828800" algn="l" rtl="0" fontAlgn="base">
        <a:spcBef>
          <a:spcPct val="0"/>
        </a:spcBef>
        <a:spcAft>
          <a:spcPct val="0"/>
        </a:spcAft>
        <a:defRPr sz="3000">
          <a:solidFill>
            <a:schemeClr val="tx2"/>
          </a:solidFill>
          <a:latin typeface="Century Schoolbook" panose="02040604050505020304" pitchFamily="18" charset="0"/>
        </a:defRPr>
      </a:lvl9pPr>
    </p:titleStyle>
    <p:bodyStyle>
      <a:lvl1pPr marL="273050" indent="-273050" algn="l" rtl="0" fontAlgn="base">
        <a:spcBef>
          <a:spcPts val="600"/>
        </a:spcBef>
        <a:spcAft>
          <a:spcPct val="0"/>
        </a:spcAft>
        <a:buClr>
          <a:schemeClr val="accent1"/>
        </a:buClr>
        <a:buSzPct val="70000"/>
        <a:buFont typeface="Wingdings" panose="05000000000000000000" pitchFamily="2" charset="2"/>
        <a:buChar char=""/>
        <a:defRPr sz="2400" kern="1200">
          <a:solidFill>
            <a:schemeClr val="tx1"/>
          </a:solidFill>
          <a:latin typeface="+mn-lt"/>
          <a:ea typeface="+mn-ea"/>
          <a:cs typeface="+mn-cs"/>
        </a:defRPr>
      </a:lvl1pPr>
      <a:lvl2pPr marL="639763" indent="-273050" algn="l" rtl="0" fontAlgn="base">
        <a:spcBef>
          <a:spcPct val="20000"/>
        </a:spcBef>
        <a:spcAft>
          <a:spcPct val="0"/>
        </a:spcAft>
        <a:buClr>
          <a:schemeClr val="accent1"/>
        </a:buClr>
        <a:buSzPct val="80000"/>
        <a:buFont typeface="Wingdings 2" panose="05020102010507070707" pitchFamily="18" charset="2"/>
        <a:buChar char=""/>
        <a:defRPr sz="2100" kern="1200">
          <a:solidFill>
            <a:schemeClr val="tx1"/>
          </a:solidFill>
          <a:latin typeface="+mn-lt"/>
          <a:ea typeface="+mn-ea"/>
          <a:cs typeface="+mn-cs"/>
        </a:defRPr>
      </a:lvl2pPr>
      <a:lvl3pPr marL="914400" indent="-182563" algn="l" rtl="0" fontAlgn="base">
        <a:spcBef>
          <a:spcPct val="20000"/>
        </a:spcBef>
        <a:spcAft>
          <a:spcPct val="0"/>
        </a:spcAft>
        <a:buClr>
          <a:srgbClr val="E1307B"/>
        </a:buClr>
        <a:buSzPct val="60000"/>
        <a:buFont typeface="Wingdings" panose="05000000000000000000" pitchFamily="2" charset="2"/>
        <a:buChar char=""/>
        <a:defRPr kern="1200">
          <a:solidFill>
            <a:schemeClr val="tx1"/>
          </a:solidFill>
          <a:latin typeface="+mn-lt"/>
          <a:ea typeface="+mn-ea"/>
          <a:cs typeface="+mn-cs"/>
        </a:defRPr>
      </a:lvl3pPr>
      <a:lvl4pPr marL="1187450" indent="-182563" algn="l" rtl="0" fontAlgn="base">
        <a:spcBef>
          <a:spcPct val="20000"/>
        </a:spcBef>
        <a:spcAft>
          <a:spcPct val="0"/>
        </a:spcAft>
        <a:buClr>
          <a:srgbClr val="FFAEC5"/>
        </a:buClr>
        <a:buSzPct val="60000"/>
        <a:buFont typeface="Wingdings" panose="05000000000000000000" pitchFamily="2" charset="2"/>
        <a:buChar char=""/>
        <a:defRPr kern="1200">
          <a:solidFill>
            <a:schemeClr val="tx1"/>
          </a:solidFill>
          <a:latin typeface="+mn-lt"/>
          <a:ea typeface="+mn-ea"/>
          <a:cs typeface="+mn-cs"/>
        </a:defRPr>
      </a:lvl4pPr>
      <a:lvl5pPr marL="1462088" indent="-182563" algn="l" rtl="0" fontAlgn="base">
        <a:spcBef>
          <a:spcPct val="20000"/>
        </a:spcBef>
        <a:spcAft>
          <a:spcPct val="0"/>
        </a:spcAft>
        <a:buClr>
          <a:srgbClr val="EFAAB5"/>
        </a:buClr>
        <a:buSzPct val="68000"/>
        <a:buFont typeface="Wingdings 2" panose="05020102010507070707" pitchFamily="18" charset="2"/>
        <a:buChar char=""/>
        <a:defRPr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hyperlink" Target="https://www.ncbi.nlm.nih.gov/pubmed/28112011" TargetMode="External"/><Relationship Id="rId7" Type="http://schemas.openxmlformats.org/officeDocument/2006/relationships/image" Target="../media/image3.png"/><Relationship Id="rId2" Type="http://schemas.openxmlformats.org/officeDocument/2006/relationships/hyperlink" Target="http://www.paulomargotto.com.br/" TargetMode="External"/><Relationship Id="rId1" Type="http://schemas.openxmlformats.org/officeDocument/2006/relationships/slideLayout" Target="../slideLayouts/slideLayout1.xml"/><Relationship Id="rId6" Type="http://schemas.openxmlformats.org/officeDocument/2006/relationships/image" Target="../media/image2.png"/><Relationship Id="rId5" Type="http://schemas.openxmlformats.org/officeDocument/2006/relationships/hyperlink" Target="mailto:naeem_mahfooz@hotmail.com" TargetMode="External"/><Relationship Id="rId10" Type="http://schemas.openxmlformats.org/officeDocument/2006/relationships/image" Target="../media/image6.png"/><Relationship Id="rId4" Type="http://schemas.openxmlformats.org/officeDocument/2006/relationships/hyperlink" Target="https://www.ncbi.nlm.nih.gov/pubmed?linkname=pubmed_pubmed&amp;from_uid=28112011" TargetMode="External"/><Relationship Id="rId9" Type="http://schemas.openxmlformats.org/officeDocument/2006/relationships/image" Target="../media/image5.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hyperlink" Target="mailto:pmargotto@gmail.com" TargetMode="External"/><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hyperlink" Target="http://paulomargotto.com.br/documentos/4944" TargetMode="Externa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hyperlink" Target="https://www.ncbi.nlm.nih.gov/pubmed/30227341"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hyperlink" Target="https://www.ncbi.nlm.nih.gov/pubmed?linkname=pubmed_pubmed&amp;from_uid=30227341" TargetMode="Externa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3" Type="http://schemas.openxmlformats.org/officeDocument/2006/relationships/hyperlink" Target="https://www.ncbi.nlm.nih.gov/pubmed?linkname=pubmed_pubmed&amp;from_uid=25572061" TargetMode="External"/><Relationship Id="rId2" Type="http://schemas.openxmlformats.org/officeDocument/2006/relationships/hyperlink" Target="https://www.ncbi.nlm.nih.gov/pubmed/25572061" TargetMode="External"/><Relationship Id="rId1" Type="http://schemas.openxmlformats.org/officeDocument/2006/relationships/slideLayout" Target="../slideLayouts/slideLayout2.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hyperlink" Target="http://paulomargotto.com.br/documentos/15373" TargetMode="Externa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3" Type="http://schemas.openxmlformats.org/officeDocument/2006/relationships/hyperlink" Target="https://www.ncbi.nlm.nih.gov/pubmed?linkname=pubmed_pubmed&amp;from_uid=23303304" TargetMode="External"/><Relationship Id="rId2" Type="http://schemas.openxmlformats.org/officeDocument/2006/relationships/hyperlink" Target="https://www.ncbi.nlm.nih.gov/pubmed/23303304" TargetMode="External"/><Relationship Id="rId1" Type="http://schemas.openxmlformats.org/officeDocument/2006/relationships/slideLayout" Target="../slideLayouts/slideLayout2.xml"/><Relationship Id="rId6" Type="http://schemas.openxmlformats.org/officeDocument/2006/relationships/image" Target="../media/image18.png"/><Relationship Id="rId5" Type="http://schemas.openxmlformats.org/officeDocument/2006/relationships/image" Target="../media/image16.png"/><Relationship Id="rId4" Type="http://schemas.openxmlformats.org/officeDocument/2006/relationships/hyperlink" Target="http://paulomargotto.com.br/documentos/15347" TargetMode="Externa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hyperlink" Target="http://paulomargotto.com.br/documentos/18303" TargetMode="External"/><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3" Type="http://schemas.openxmlformats.org/officeDocument/2006/relationships/hyperlink" Target="http://paulomargotto.com.br/documentos/1488" TargetMode="External"/><Relationship Id="rId7"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2.xml"/><Relationship Id="rId6" Type="http://schemas.openxmlformats.org/officeDocument/2006/relationships/image" Target="../media/image16.png"/><Relationship Id="rId5" Type="http://schemas.openxmlformats.org/officeDocument/2006/relationships/hyperlink" Target="http://paulomargotto.com.br/documentos/4534" TargetMode="External"/><Relationship Id="rId4" Type="http://schemas.openxmlformats.org/officeDocument/2006/relationships/hyperlink" Target="https://www.ncbi.nlm.nih.gov/pubmed/29067428" TargetMode="External"/></Relationships>
</file>

<file path=ppt/slides/_rels/slide70.xml.rels><?xml version="1.0" encoding="UTF-8" standalone="yes"?>
<Relationships xmlns="http://schemas.openxmlformats.org/package/2006/relationships"><Relationship Id="rId3" Type="http://schemas.openxmlformats.org/officeDocument/2006/relationships/hyperlink" Target="https://www.ncbi.nlm.nih.gov/pubmed?linkname=pubmed_pubmed&amp;from_uid=20227357" TargetMode="External"/><Relationship Id="rId2" Type="http://schemas.openxmlformats.org/officeDocument/2006/relationships/hyperlink" Target="https://www.ncbi.nlm.nih.gov/pubmed/20227357" TargetMode="External"/><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3" Type="http://schemas.openxmlformats.org/officeDocument/2006/relationships/hyperlink" Target="https://www.ncbi.nlm.nih.gov/pubmed?linkname=pubmed_pubmed&amp;from_uid=30053817" TargetMode="External"/><Relationship Id="rId2" Type="http://schemas.openxmlformats.org/officeDocument/2006/relationships/hyperlink" Target="https://www.ncbi.nlm.nih.gov/pubmed/30053817" TargetMode="External"/><Relationship Id="rId1" Type="http://schemas.openxmlformats.org/officeDocument/2006/relationships/slideLayout" Target="../slideLayouts/slideLayout2.xml"/><Relationship Id="rId5" Type="http://schemas.openxmlformats.org/officeDocument/2006/relationships/image" Target="../media/image24.png"/><Relationship Id="rId4" Type="http://schemas.openxmlformats.org/officeDocument/2006/relationships/image" Target="../media/image23.png"/></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3" Type="http://schemas.openxmlformats.org/officeDocument/2006/relationships/hyperlink" Target="https://www.ncbi.nlm.nih.gov/pubmed/24731482" TargetMode="External"/><Relationship Id="rId7" Type="http://schemas.openxmlformats.org/officeDocument/2006/relationships/image" Target="../media/image26.png"/><Relationship Id="rId2" Type="http://schemas.openxmlformats.org/officeDocument/2006/relationships/hyperlink" Target="http://paulomargotto.com.br/fatores-de-risco-para-hemorragia-intraventricular-em-recem-nascidos-asfixiados-a-termo-tratados-com-hipotermia/" TargetMode="External"/><Relationship Id="rId1" Type="http://schemas.openxmlformats.org/officeDocument/2006/relationships/slideLayout" Target="../slideLayouts/slideLayout2.xml"/><Relationship Id="rId6" Type="http://schemas.openxmlformats.org/officeDocument/2006/relationships/image" Target="../media/image25.png"/><Relationship Id="rId5" Type="http://schemas.openxmlformats.org/officeDocument/2006/relationships/hyperlink" Target="http://paulomargotto.com.br/documentos/17947" TargetMode="External"/><Relationship Id="rId4" Type="http://schemas.openxmlformats.org/officeDocument/2006/relationships/hyperlink" Target="https://www.ncbi.nlm.nih.gov/pubmed?linkname=pubmed_pubmed&amp;from_uid=24731482" TargetMode="Externa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755650" y="260350"/>
            <a:ext cx="7773988" cy="2692400"/>
          </a:xfrm>
        </p:spPr>
        <p:txBody>
          <a:bodyPr wrap="square" lIns="91440" tIns="45720" rIns="91440" bIns="45720" numCol="1" anchorCtr="0" compatLnSpc="1">
            <a:prstTxWarp prst="textNoShape">
              <a:avLst/>
            </a:prstTxWarp>
          </a:bodyPr>
          <a:lstStyle/>
          <a:p>
            <a:pPr algn="ctr"/>
            <a:r>
              <a:rPr lang="pt-PT" altLang="pt-BR" sz="1800" cap="none" smtClean="0">
                <a:solidFill>
                  <a:srgbClr val="3333FF"/>
                </a:solidFill>
              </a:rPr>
              <a:t>DURAÇÃO IDEAL DO VÍDEO-ELETROENCEFALOGRAMA CONTÍNUO EM LACTENTES A TERMO COM ENCEFALOPATIA HIPÓXICO-ISQUÊMICA E HIPOTERMIA TERAPÊUTICA</a:t>
            </a:r>
            <a:endParaRPr lang="pt-BR" altLang="pt-BR" sz="1800" cap="none" smtClean="0">
              <a:solidFill>
                <a:srgbClr val="3333FF"/>
              </a:solidFill>
            </a:endParaRPr>
          </a:p>
        </p:txBody>
      </p:sp>
      <p:sp>
        <p:nvSpPr>
          <p:cNvPr id="9219" name="Subtítulo 2"/>
          <p:cNvSpPr>
            <a:spLocks noGrp="1"/>
          </p:cNvSpPr>
          <p:nvPr>
            <p:ph type="subTitle" idx="1"/>
          </p:nvPr>
        </p:nvSpPr>
        <p:spPr>
          <a:xfrm>
            <a:off x="2051050" y="4868863"/>
            <a:ext cx="6750050" cy="1371600"/>
          </a:xfrm>
          <a:solidFill>
            <a:schemeClr val="bg1"/>
          </a:solidFill>
        </p:spPr>
        <p:txBody>
          <a:bodyPr/>
          <a:lstStyle/>
          <a:p>
            <a:pPr algn="ctr"/>
            <a:r>
              <a:rPr lang="pt-BR" altLang="pt-BR" sz="2000" smtClean="0"/>
              <a:t>Apresentação:Lorena Andrade R4 Neonatologia</a:t>
            </a:r>
          </a:p>
          <a:p>
            <a:pPr algn="ctr"/>
            <a:r>
              <a:rPr lang="pt-BR" altLang="pt-BR" sz="2000" smtClean="0"/>
              <a:t>Unidade de Neonatologia do HMIB/SES/DF</a:t>
            </a:r>
          </a:p>
          <a:p>
            <a:pPr algn="ctr"/>
            <a:r>
              <a:rPr lang="pt-BR" altLang="pt-BR" sz="2000" smtClean="0"/>
              <a:t>Coordenação: Carlos A. Zaconeta</a:t>
            </a:r>
          </a:p>
          <a:p>
            <a:pPr algn="ctr"/>
            <a:r>
              <a:rPr lang="pt-BR" altLang="pt-BR" sz="2000" smtClean="0">
                <a:hlinkClick r:id="rId2"/>
              </a:rPr>
              <a:t>www.paulomargotto.com.br</a:t>
            </a:r>
            <a:endParaRPr lang="pt-BR" altLang="pt-BR" sz="2000" smtClean="0"/>
          </a:p>
          <a:p>
            <a:pPr algn="ctr"/>
            <a:r>
              <a:rPr lang="pt-BR" altLang="pt-BR" sz="2000" smtClean="0"/>
              <a:t>Brasília,  3 de agosto de 2019   </a:t>
            </a:r>
          </a:p>
        </p:txBody>
      </p:sp>
      <p:sp>
        <p:nvSpPr>
          <p:cNvPr id="9220" name="Rectangle 4"/>
          <p:cNvSpPr>
            <a:spLocks noChangeArrowheads="1"/>
          </p:cNvSpPr>
          <p:nvPr/>
        </p:nvSpPr>
        <p:spPr bwMode="auto">
          <a:xfrm>
            <a:off x="179388" y="3068638"/>
            <a:ext cx="8964612" cy="85090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71415" bIns="0" anchor="ctr">
            <a:spAutoFit/>
          </a:bodyPr>
          <a:lstStyle/>
          <a:p>
            <a:pPr algn="ctr"/>
            <a:r>
              <a:rPr lang="pt-BR" altLang="pt-BR" sz="1400">
                <a:hlinkClick r:id="rId3"/>
              </a:rPr>
              <a:t>Optimal Duration of Continuous Video-Electroencephalography in Term Infants With Hypoxic-Ischemic Encephalopathy and </a:t>
            </a:r>
            <a:r>
              <a:rPr lang="pt-BR" altLang="pt-BR" sz="1400" b="1">
                <a:hlinkClick r:id="rId3"/>
              </a:rPr>
              <a:t>Therapeutic Hypothermia</a:t>
            </a:r>
            <a:r>
              <a:rPr lang="pt-BR" altLang="pt-BR" sz="1400">
                <a:hlinkClick r:id="rId3"/>
              </a:rPr>
              <a:t>.</a:t>
            </a:r>
            <a:r>
              <a:rPr lang="pt-BR" altLang="pt-BR" sz="1400"/>
              <a:t>Mahfooz N, Weinstock A, Afzal B, Noor M, Lowy DV, Farooq O, Finnegan SG, Lakshminrusimha S.J Child Neurol. 2017 May;32(6):522-527. doi: 10.1177/0883073816689325. Epub 2017 Jan 23.PMID: 28112011.</a:t>
            </a:r>
            <a:r>
              <a:rPr lang="pt-BR" altLang="pt-BR" sz="1400" u="sng">
                <a:hlinkClick r:id="rId4"/>
              </a:rPr>
              <a:t>Similar articles</a:t>
            </a:r>
            <a:endParaRPr lang="pt-BR" altLang="pt-BR" sz="1400" u="sng"/>
          </a:p>
        </p:txBody>
      </p:sp>
      <p:sp>
        <p:nvSpPr>
          <p:cNvPr id="9222" name="Rectangle 6"/>
          <p:cNvSpPr>
            <a:spLocks noChangeArrowheads="1"/>
          </p:cNvSpPr>
          <p:nvPr/>
        </p:nvSpPr>
        <p:spPr bwMode="auto">
          <a:xfrm>
            <a:off x="2627313" y="3933825"/>
            <a:ext cx="3290887"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altLang="pt-BR" sz="1400"/>
              <a:t>Email: </a:t>
            </a:r>
            <a:r>
              <a:rPr lang="pt-BR" altLang="pt-BR" sz="1400">
                <a:hlinkClick r:id="rId5"/>
              </a:rPr>
              <a:t>naeem_mahfooz@hotmail.com</a:t>
            </a:r>
            <a:r>
              <a:rPr lang="pt-BR" altLang="pt-BR" sz="1400"/>
              <a:t> </a:t>
            </a:r>
          </a:p>
        </p:txBody>
      </p:sp>
      <p:pic>
        <p:nvPicPr>
          <p:cNvPr id="9223" name="Picture 7"/>
          <p:cNvPicPr>
            <a:picLocks noChangeAspect="1" noChangeArrowheads="1"/>
          </p:cNvPicPr>
          <p:nvPr/>
        </p:nvPicPr>
        <p:blipFill>
          <a:blip r:embed="rId6">
            <a:lum bright="6000" contrast="12000"/>
            <a:extLst>
              <a:ext uri="{28A0092B-C50C-407E-A947-70E740481C1C}">
                <a14:useLocalDpi xmlns:a14="http://schemas.microsoft.com/office/drawing/2010/main" val="0"/>
              </a:ext>
            </a:extLst>
          </a:blip>
          <a:srcRect/>
          <a:stretch>
            <a:fillRect/>
          </a:stretch>
        </p:blipFill>
        <p:spPr bwMode="auto">
          <a:xfrm>
            <a:off x="0" y="0"/>
            <a:ext cx="9144000" cy="1484313"/>
          </a:xfrm>
          <a:prstGeom prst="rect">
            <a:avLst/>
          </a:prstGeom>
          <a:noFill/>
          <a:ln w="38100">
            <a:solidFill>
              <a:srgbClr val="FFFF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224" name="Picture 8"/>
          <p:cNvPicPr>
            <a:picLocks noChangeAspect="1" noChangeArrowheads="1"/>
          </p:cNvPicPr>
          <p:nvPr/>
        </p:nvPicPr>
        <p:blipFill>
          <a:blip r:embed="rId7">
            <a:lum bright="-12000" contrast="24000"/>
            <a:extLst>
              <a:ext uri="{28A0092B-C50C-407E-A947-70E740481C1C}">
                <a14:useLocalDpi xmlns:a14="http://schemas.microsoft.com/office/drawing/2010/main" val="0"/>
              </a:ext>
            </a:extLst>
          </a:blip>
          <a:srcRect/>
          <a:stretch>
            <a:fillRect/>
          </a:stretch>
        </p:blipFill>
        <p:spPr bwMode="auto">
          <a:xfrm>
            <a:off x="611188" y="5300663"/>
            <a:ext cx="1455737" cy="15573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225" name="Picture 9"/>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961313" y="5668963"/>
            <a:ext cx="1182687" cy="11890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226" name="Text Box 10"/>
          <p:cNvSpPr txBox="1">
            <a:spLocks noChangeArrowheads="1"/>
          </p:cNvSpPr>
          <p:nvPr/>
        </p:nvSpPr>
        <p:spPr bwMode="auto">
          <a:xfrm>
            <a:off x="5292725" y="4222750"/>
            <a:ext cx="2141538" cy="679450"/>
          </a:xfrm>
          <a:prstGeom prst="rect">
            <a:avLst/>
          </a:prstGeom>
          <a:noFill/>
          <a:ln w="38100">
            <a:solidFill>
              <a:srgbClr val="FF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pt-BR" altLang="pt-BR" sz="1800" b="1">
                <a:solidFill>
                  <a:srgbClr val="FF0000"/>
                </a:solidFill>
              </a:rPr>
              <a:t>Cuidado no</a:t>
            </a:r>
          </a:p>
          <a:p>
            <a:pPr algn="ctr"/>
            <a:r>
              <a:rPr lang="pt-BR" altLang="pt-BR" sz="1800" b="1">
                <a:solidFill>
                  <a:srgbClr val="FF0000"/>
                </a:solidFill>
              </a:rPr>
              <a:t>Reaquecimento</a:t>
            </a:r>
            <a:r>
              <a:rPr lang="pt-BR" altLang="pt-BR" sz="1800">
                <a:solidFill>
                  <a:srgbClr val="FF0000"/>
                </a:solidFill>
              </a:rPr>
              <a:t>!</a:t>
            </a:r>
          </a:p>
        </p:txBody>
      </p:sp>
      <p:sp>
        <p:nvSpPr>
          <p:cNvPr id="9227" name="AutoShape 11"/>
          <p:cNvSpPr>
            <a:spLocks noChangeArrowheads="1"/>
          </p:cNvSpPr>
          <p:nvPr/>
        </p:nvSpPr>
        <p:spPr bwMode="auto">
          <a:xfrm>
            <a:off x="4356100" y="4365625"/>
            <a:ext cx="792163" cy="288925"/>
          </a:xfrm>
          <a:prstGeom prst="lightningBolt">
            <a:avLst/>
          </a:prstGeom>
          <a:solidFill>
            <a:srgbClr val="FF00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pic>
        <p:nvPicPr>
          <p:cNvPr id="9228" name="Picture 1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0" y="3933825"/>
            <a:ext cx="2305050" cy="1390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229" name="Picture 13"/>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7451725" y="4149725"/>
            <a:ext cx="809625" cy="809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230" name="Text Box 14"/>
          <p:cNvSpPr txBox="1">
            <a:spLocks noChangeArrowheads="1"/>
          </p:cNvSpPr>
          <p:nvPr/>
        </p:nvSpPr>
        <p:spPr bwMode="auto">
          <a:xfrm>
            <a:off x="2700338" y="4222750"/>
            <a:ext cx="1800225"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altLang="pt-BR" sz="1800" b="1">
                <a:solidFill>
                  <a:srgbClr val="0000FF"/>
                </a:solidFill>
              </a:rPr>
              <a:t>Veja também!</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Introdução </a:t>
            </a:r>
            <a:endParaRPr lang="pt-BR" dirty="0"/>
          </a:p>
        </p:txBody>
      </p:sp>
      <p:sp>
        <p:nvSpPr>
          <p:cNvPr id="3" name="Espaço Reservado para Conteúdo 2"/>
          <p:cNvSpPr>
            <a:spLocks noGrp="1"/>
          </p:cNvSpPr>
          <p:nvPr>
            <p:ph sz="quarter" idx="1"/>
          </p:nvPr>
        </p:nvSpPr>
        <p:spPr>
          <a:xfrm>
            <a:off x="457200" y="1600200"/>
            <a:ext cx="7467600" cy="4873625"/>
          </a:xfrm>
        </p:spPr>
        <p:txBody>
          <a:bodyPr>
            <a:normAutofit lnSpcReduction="10000"/>
          </a:bodyPr>
          <a:lstStyle/>
          <a:p>
            <a:pPr>
              <a:lnSpc>
                <a:spcPct val="80000"/>
              </a:lnSpc>
            </a:pPr>
            <a:r>
              <a:rPr lang="pt-PT" altLang="pt-BR" sz="2200" smtClean="0"/>
              <a:t>Encefalopatia hipóxico-isquêmica ( EHI) secundária a  asfixia  periparto  continua a ser uma importante causa de alterações neurológicas, mortalidade  e deficiência á longo prazo.</a:t>
            </a:r>
            <a:r>
              <a:rPr lang="pt-PT" altLang="pt-BR" sz="2200" baseline="30000" smtClean="0"/>
              <a:t>1,2</a:t>
            </a:r>
            <a:r>
              <a:rPr lang="pt-PT" altLang="pt-BR" sz="2200" smtClean="0"/>
              <a:t> </a:t>
            </a:r>
          </a:p>
          <a:p>
            <a:pPr>
              <a:lnSpc>
                <a:spcPct val="80000"/>
              </a:lnSpc>
            </a:pPr>
            <a:r>
              <a:rPr lang="pt-PT" altLang="pt-BR" sz="2200" smtClean="0"/>
              <a:t> Encefalopatia hipóxico-isquêmica é uma causa considerável  de convulsões em recém-nascidos (RNs) e está associada com pior evolução do neurodesenvolvimento, independente da gravidade da lesão.</a:t>
            </a:r>
            <a:r>
              <a:rPr lang="pt-PT" altLang="pt-BR" sz="2200" baseline="30000" smtClean="0"/>
              <a:t>3,4</a:t>
            </a:r>
            <a:r>
              <a:rPr lang="pt-PT" altLang="pt-BR" sz="2200" smtClean="0"/>
              <a:t> </a:t>
            </a:r>
          </a:p>
          <a:p>
            <a:pPr>
              <a:lnSpc>
                <a:spcPct val="80000"/>
              </a:lnSpc>
            </a:pPr>
            <a:r>
              <a:rPr lang="pt-PT" altLang="pt-BR" sz="2200" smtClean="0"/>
              <a:t>A hipotermia terâpeutica demonstrou melhorar a sobrevida sem prejuízo do neurodesenvolvimento em RNs a termo com EHI.</a:t>
            </a:r>
            <a:r>
              <a:rPr lang="pt-PT" altLang="pt-BR" sz="2200" baseline="30000" smtClean="0"/>
              <a:t>1,5,6</a:t>
            </a:r>
          </a:p>
          <a:p>
            <a:pPr>
              <a:lnSpc>
                <a:spcPct val="80000"/>
              </a:lnSpc>
            </a:pPr>
            <a:r>
              <a:rPr lang="pt-PT" altLang="pt-BR" sz="2200" smtClean="0"/>
              <a:t>Existem evidências clínicas  de que a hipotermia induzida melhora significativamente a sobrevivência e  incapacidade incluindo paralisia cerebral e seus desfechos neurocognitivos em RNs a termo com doença moderada a grave.</a:t>
            </a:r>
            <a:r>
              <a:rPr lang="pt-PT" altLang="pt-BR" sz="2200" baseline="30000" smtClean="0"/>
              <a:t>7</a:t>
            </a:r>
            <a:r>
              <a:rPr lang="pt-PT" altLang="pt-BR" sz="2200" smtClean="0"/>
              <a:t> </a:t>
            </a:r>
            <a:endParaRPr lang="pt-BR" altLang="pt-BR" sz="2200" smtClean="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Introdução</a:t>
            </a:r>
            <a:endParaRPr lang="pt-BR" dirty="0"/>
          </a:p>
        </p:txBody>
      </p:sp>
      <p:sp>
        <p:nvSpPr>
          <p:cNvPr id="3" name="Espaço Reservado para Conteúdo 2"/>
          <p:cNvSpPr>
            <a:spLocks noGrp="1"/>
          </p:cNvSpPr>
          <p:nvPr>
            <p:ph sz="quarter" idx="1"/>
          </p:nvPr>
        </p:nvSpPr>
        <p:spPr>
          <a:xfrm>
            <a:off x="457200" y="1600200"/>
            <a:ext cx="7467600" cy="4873625"/>
          </a:xfrm>
        </p:spPr>
        <p:txBody>
          <a:bodyPr>
            <a:normAutofit/>
          </a:bodyPr>
          <a:lstStyle/>
          <a:p>
            <a:pPr>
              <a:lnSpc>
                <a:spcPct val="90000"/>
              </a:lnSpc>
            </a:pPr>
            <a:r>
              <a:rPr lang="pt-PT" altLang="pt-BR" smtClean="0"/>
              <a:t>O protocolo para hipotermia terapêutica envolve o início do tratamento nas primeiras 6 horas nascimento, com resfriamento sistêmico  de 34,5 +/-  0,5 º C para resfriamento seletivo da cabeça ou 33,5 +/-  0,5 º C para resfriamento de corpo inteiro por 72 horas.</a:t>
            </a:r>
          </a:p>
          <a:p>
            <a:pPr>
              <a:lnSpc>
                <a:spcPct val="90000"/>
              </a:lnSpc>
            </a:pPr>
            <a:r>
              <a:rPr lang="pt-PT" altLang="pt-BR" smtClean="0"/>
              <a:t> O diagnóstico de convulsões nas primeiras 6 horas de nascimento é considerado um sinal de encefalopatia hipóxico-isquêmica moderada e é uma indicação de hipotermia. </a:t>
            </a:r>
          </a:p>
          <a:p>
            <a:pPr>
              <a:lnSpc>
                <a:spcPct val="90000"/>
              </a:lnSpc>
            </a:pPr>
            <a:r>
              <a:rPr lang="pt-PT" altLang="pt-BR" smtClean="0"/>
              <a:t>O diagnóstico clínico de convulsões neonatais não é confiável, pois as convulsões em recém-nascidos podem ser subclínicas e, portanto, difícil de identificar com precisão.</a:t>
            </a:r>
            <a:r>
              <a:rPr lang="pt-PT" altLang="pt-BR" sz="2200" baseline="30000" smtClean="0"/>
              <a:t>8-12</a:t>
            </a:r>
            <a:endParaRPr lang="pt-PT" altLang="pt-BR" smtClean="0"/>
          </a:p>
          <a:p>
            <a:pPr>
              <a:lnSpc>
                <a:spcPct val="90000"/>
              </a:lnSpc>
              <a:buFont typeface="Wingdings" panose="05000000000000000000" pitchFamily="2" charset="2"/>
              <a:buNone/>
            </a:pPr>
            <a:endParaRPr lang="pt-BR" altLang="pt-BR" smtClean="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Introdução</a:t>
            </a:r>
            <a:endParaRPr lang="pt-BR" dirty="0"/>
          </a:p>
        </p:txBody>
      </p:sp>
      <p:sp>
        <p:nvSpPr>
          <p:cNvPr id="13315" name="Espaço Reservado para Conteúdo 2"/>
          <p:cNvSpPr>
            <a:spLocks noGrp="1"/>
          </p:cNvSpPr>
          <p:nvPr>
            <p:ph sz="quarter" idx="1"/>
          </p:nvPr>
        </p:nvSpPr>
        <p:spPr>
          <a:xfrm>
            <a:off x="457200" y="1600200"/>
            <a:ext cx="7467600" cy="4873625"/>
          </a:xfrm>
        </p:spPr>
        <p:txBody>
          <a:bodyPr/>
          <a:lstStyle/>
          <a:p>
            <a:pPr algn="just"/>
            <a:r>
              <a:rPr lang="pt-PT" altLang="pt-BR" dirty="0" smtClean="0"/>
              <a:t>O vídeo-eletroencefalograma contínuo (video-EEG) é usada para monitorar convulsões na encefalopatia hipóxico-isquêmica e prever o prognóstico do desenvolvimento  neurológico. </a:t>
            </a:r>
          </a:p>
          <a:p>
            <a:pPr algn="just"/>
            <a:r>
              <a:rPr lang="pt-PT" altLang="pt-BR" dirty="0" smtClean="0"/>
              <a:t>O video-EEG contínuo continua sendo o padrão-ouro para avaliar a função cerebral e registro de crises eletrográficas em neonatos com encefalopatia hipóxico-isquêmica.</a:t>
            </a:r>
            <a:r>
              <a:rPr lang="pt-PT" altLang="pt-BR" sz="2200" baseline="30000" dirty="0" smtClean="0"/>
              <a:t>13</a:t>
            </a:r>
            <a:endParaRPr lang="pt-BR" altLang="pt-BR" dirty="0" smtClean="0"/>
          </a:p>
          <a:p>
            <a:endParaRPr lang="pt-BR" altLang="pt-BR" dirty="0" smtClean="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Introdução</a:t>
            </a:r>
            <a:endParaRPr lang="pt-BR" dirty="0"/>
          </a:p>
        </p:txBody>
      </p:sp>
      <p:sp>
        <p:nvSpPr>
          <p:cNvPr id="3" name="Espaço Reservado para Conteúdo 2"/>
          <p:cNvSpPr>
            <a:spLocks noGrp="1"/>
          </p:cNvSpPr>
          <p:nvPr>
            <p:ph sz="quarter" idx="1"/>
          </p:nvPr>
        </p:nvSpPr>
        <p:spPr>
          <a:xfrm>
            <a:off x="457200" y="1600200"/>
            <a:ext cx="7467600" cy="4873625"/>
          </a:xfrm>
        </p:spPr>
        <p:txBody>
          <a:bodyPr>
            <a:normAutofit/>
          </a:bodyPr>
          <a:lstStyle/>
          <a:p>
            <a:pPr>
              <a:lnSpc>
                <a:spcPct val="90000"/>
              </a:lnSpc>
            </a:pPr>
            <a:r>
              <a:rPr lang="pt-PT" altLang="pt-BR" dirty="0" smtClean="0"/>
              <a:t>Em alguns Centros, é comum se obter uma rotina de 30 a 50 minutos de vídeo-EEG para avaliar a presença de convulsões e atividades elétricas quando uma criança é admitida para hipotermia devido encefalopatia hipóxico-isquêmica. </a:t>
            </a:r>
          </a:p>
          <a:p>
            <a:pPr>
              <a:lnSpc>
                <a:spcPct val="90000"/>
              </a:lnSpc>
            </a:pPr>
            <a:r>
              <a:rPr lang="pt-PT" altLang="pt-BR" dirty="0" smtClean="0"/>
              <a:t>Em alguns Centros os RNs serão acompanhados por vídeo-EEG por duração de tempo variável. </a:t>
            </a:r>
          </a:p>
          <a:p>
            <a:pPr>
              <a:lnSpc>
                <a:spcPct val="90000"/>
              </a:lnSpc>
            </a:pPr>
            <a:r>
              <a:rPr lang="pt-PT" altLang="pt-BR" dirty="0" smtClean="0"/>
              <a:t>A duração ideal da monitorização com  aEEG durante a hipotermia de corpo inteiro é desconhecida, uma vez que:  </a:t>
            </a:r>
          </a:p>
          <a:p>
            <a:pPr algn="ctr">
              <a:lnSpc>
                <a:spcPct val="90000"/>
              </a:lnSpc>
              <a:buFont typeface="Wingdings" panose="05000000000000000000" pitchFamily="2" charset="2"/>
              <a:buNone/>
            </a:pPr>
            <a:r>
              <a:rPr lang="pt-PT" altLang="pt-BR" dirty="0" smtClean="0"/>
              <a:t>       </a:t>
            </a:r>
            <a:r>
              <a:rPr lang="pt-PT" altLang="pt-BR" b="1" dirty="0" smtClean="0"/>
              <a:t>a monitoração com EEG convencional não foi requerida em nenhum dos ensaios de resfriamento neonatal.</a:t>
            </a:r>
            <a:endParaRPr lang="pt-BR" altLang="pt-BR" b="1" dirty="0" smtClean="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wrap="square" lIns="91440" tIns="45720" rIns="91440" bIns="45720" numCol="1" anchorCtr="0" compatLnSpc="1">
            <a:prstTxWarp prst="textNoShape">
              <a:avLst/>
            </a:prstTxWarp>
          </a:bodyPr>
          <a:lstStyle/>
          <a:p>
            <a:pPr algn="ctr"/>
            <a:r>
              <a:rPr lang="pt-BR" altLang="pt-BR" b="1" cap="none" smtClean="0">
                <a:solidFill>
                  <a:srgbClr val="3333FF"/>
                </a:solidFill>
              </a:rPr>
              <a:t>OBJETIVO</a:t>
            </a:r>
          </a:p>
        </p:txBody>
      </p:sp>
      <p:sp>
        <p:nvSpPr>
          <p:cNvPr id="15363" name="Espaço Reservado para Conteúdo 2"/>
          <p:cNvSpPr>
            <a:spLocks noGrp="1"/>
          </p:cNvSpPr>
          <p:nvPr>
            <p:ph sz="quarter" idx="1"/>
          </p:nvPr>
        </p:nvSpPr>
        <p:spPr>
          <a:xfrm>
            <a:off x="457200" y="1600200"/>
            <a:ext cx="7467600" cy="4873625"/>
          </a:xfrm>
        </p:spPr>
        <p:txBody>
          <a:bodyPr/>
          <a:lstStyle/>
          <a:p>
            <a:pPr algn="ctr"/>
            <a:r>
              <a:rPr lang="pt-BR" altLang="pt-BR" dirty="0" smtClean="0"/>
              <a:t> </a:t>
            </a:r>
            <a:r>
              <a:rPr lang="pt-BR" altLang="pt-BR" dirty="0" smtClean="0">
                <a:solidFill>
                  <a:schemeClr val="folHlink"/>
                </a:solidFill>
              </a:rPr>
              <a:t>O objetivo do estudo foi determinar a duração ideal do monitoramento por vídeo-EEG a fim de detectar novos atividade convulsiva e padrões anormais em pacientes com encefalopatia </a:t>
            </a:r>
            <a:r>
              <a:rPr lang="pt-BR" altLang="pt-BR" dirty="0" err="1" smtClean="0">
                <a:solidFill>
                  <a:schemeClr val="folHlink"/>
                </a:solidFill>
              </a:rPr>
              <a:t>hipóxico</a:t>
            </a:r>
            <a:r>
              <a:rPr lang="pt-BR" altLang="pt-BR" dirty="0" smtClean="0">
                <a:solidFill>
                  <a:schemeClr val="folHlink"/>
                </a:solidFill>
              </a:rPr>
              <a:t>-isquêmica que foram submetido à hipotermia terapêutica de corpo inteiro.</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Métodos</a:t>
            </a:r>
            <a:endParaRPr lang="pt-BR" dirty="0"/>
          </a:p>
        </p:txBody>
      </p:sp>
      <p:sp>
        <p:nvSpPr>
          <p:cNvPr id="16387" name="Espaço Reservado para Conteúdo 2"/>
          <p:cNvSpPr>
            <a:spLocks noGrp="1"/>
          </p:cNvSpPr>
          <p:nvPr>
            <p:ph sz="quarter" idx="1"/>
          </p:nvPr>
        </p:nvSpPr>
        <p:spPr>
          <a:xfrm>
            <a:off x="457200" y="1600200"/>
            <a:ext cx="7467600" cy="4873625"/>
          </a:xfrm>
        </p:spPr>
        <p:txBody>
          <a:bodyPr/>
          <a:lstStyle/>
          <a:p>
            <a:pPr marL="514350" indent="-514350">
              <a:buFont typeface="Wingdings" panose="05000000000000000000" pitchFamily="2" charset="2"/>
              <a:buNone/>
            </a:pPr>
            <a:r>
              <a:rPr lang="pt-BR" altLang="pt-BR" b="1" smtClean="0">
                <a:solidFill>
                  <a:schemeClr val="folHlink"/>
                </a:solidFill>
              </a:rPr>
              <a:t>      Desenho do estudo</a:t>
            </a:r>
          </a:p>
          <a:p>
            <a:pPr marL="514350" indent="-514350"/>
            <a:r>
              <a:rPr lang="pt-PT" altLang="pt-BR" smtClean="0"/>
              <a:t>Este foi um estudo retrospectivo aprovado pelo Comitê de Ética da Universidade Estadual de Nova York em Buffalo. </a:t>
            </a:r>
          </a:p>
          <a:p>
            <a:pPr marL="514350" indent="-514350"/>
            <a:r>
              <a:rPr lang="pt-PT" altLang="pt-BR" smtClean="0"/>
              <a:t>Foi conduzido no Hospital Materno-Infantil de Buffalo, um Centro regional responsável por mais de 15000 nascimentos anuais sendo o único Centro com hipotermia terapêutica na região.</a:t>
            </a:r>
            <a:endParaRPr lang="pt-BR" altLang="pt-BR" smtClean="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Métodos</a:t>
            </a:r>
            <a:endParaRPr lang="pt-BR" dirty="0"/>
          </a:p>
        </p:txBody>
      </p:sp>
      <p:sp>
        <p:nvSpPr>
          <p:cNvPr id="3" name="Espaço Reservado para Conteúdo 2"/>
          <p:cNvSpPr>
            <a:spLocks noGrp="1"/>
          </p:cNvSpPr>
          <p:nvPr>
            <p:ph sz="quarter" idx="1"/>
          </p:nvPr>
        </p:nvSpPr>
        <p:spPr>
          <a:xfrm>
            <a:off x="457200" y="1600200"/>
            <a:ext cx="7467600" cy="4873625"/>
          </a:xfrm>
        </p:spPr>
        <p:txBody>
          <a:bodyPr>
            <a:normAutofit lnSpcReduction="10000"/>
          </a:bodyPr>
          <a:lstStyle/>
          <a:p>
            <a:pPr>
              <a:lnSpc>
                <a:spcPct val="90000"/>
              </a:lnSpc>
            </a:pPr>
            <a:r>
              <a:rPr lang="pt-PT" altLang="pt-BR" smtClean="0"/>
              <a:t>Foram selecionados os pacientes nascidos entre maio de 2010 e maio de 2014 com diagnóstico de Encefalopatia hipóxico-isquêmica, submetidos a monitoração por aEEG e que fizeram hipotermia terapêutica. </a:t>
            </a:r>
          </a:p>
          <a:p>
            <a:pPr>
              <a:lnSpc>
                <a:spcPct val="90000"/>
              </a:lnSpc>
            </a:pPr>
            <a:r>
              <a:rPr lang="pt-PT" altLang="pt-BR" smtClean="0"/>
              <a:t>Os dados foram coletados por meio de prontuário eletrônico com base de dados da Unidade de Terapia Intensiva Neonatal.</a:t>
            </a:r>
          </a:p>
          <a:p>
            <a:pPr>
              <a:lnSpc>
                <a:spcPct val="90000"/>
              </a:lnSpc>
            </a:pPr>
            <a:r>
              <a:rPr lang="pt-PT" altLang="pt-BR" b="1" smtClean="0"/>
              <a:t>Foram incluídos no estudo: prematuro tardio</a:t>
            </a:r>
            <a:r>
              <a:rPr lang="pt-PT" altLang="pt-BR" smtClean="0"/>
              <a:t> (IG 34 sem 0 / 7 até 36 semanas 6 / 7 semanas de gestação) </a:t>
            </a:r>
            <a:r>
              <a:rPr lang="pt-PT" altLang="pt-BR" b="1" smtClean="0"/>
              <a:t>e recém-nascidos a termo</a:t>
            </a:r>
            <a:r>
              <a:rPr lang="pt-PT" altLang="pt-BR" smtClean="0"/>
              <a:t> (37 sem 0 / 7 a 42 sem  0 / 7 ) com Encefalopatia Hipóxico-Isquêmica moderada a grave submetidos à hipotermia terapêutica  de corpo inteiro. </a:t>
            </a:r>
            <a:endParaRPr lang="pt-BR" altLang="pt-BR" smtClean="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Métodos</a:t>
            </a:r>
            <a:endParaRPr lang="pt-BR" dirty="0"/>
          </a:p>
        </p:txBody>
      </p:sp>
      <p:sp>
        <p:nvSpPr>
          <p:cNvPr id="3" name="Espaço Reservado para Conteúdo 2"/>
          <p:cNvSpPr>
            <a:spLocks noGrp="1"/>
          </p:cNvSpPr>
          <p:nvPr>
            <p:ph sz="quarter" idx="1"/>
          </p:nvPr>
        </p:nvSpPr>
        <p:spPr>
          <a:xfrm>
            <a:off x="457200" y="1600200"/>
            <a:ext cx="7467600" cy="4873625"/>
          </a:xfrm>
        </p:spPr>
        <p:txBody>
          <a:bodyPr>
            <a:normAutofit/>
          </a:bodyPr>
          <a:lstStyle/>
          <a:p>
            <a:pPr>
              <a:lnSpc>
                <a:spcPct val="90000"/>
              </a:lnSpc>
            </a:pPr>
            <a:r>
              <a:rPr lang="pt-PT" altLang="pt-BR" sz="2000" smtClean="0"/>
              <a:t>Os pacientes foram resfriados a uma </a:t>
            </a:r>
            <a:r>
              <a:rPr lang="pt-PT" altLang="pt-BR" sz="2000" b="1" smtClean="0"/>
              <a:t>temperatura central (esofágica) de 33,5ºC por 72 horas</a:t>
            </a:r>
            <a:r>
              <a:rPr lang="pt-PT" altLang="pt-BR" sz="2000" smtClean="0"/>
              <a:t> seguido por reaquecimento lento durante 6 horas a uma taxa de 0,5 °  C por hora até que a sua temperatura central atingisse o intervalo desejado (36,5C-37 ° C).</a:t>
            </a:r>
            <a:r>
              <a:rPr lang="pt-PT" altLang="pt-BR" sz="2200" baseline="30000" smtClean="0"/>
              <a:t>15</a:t>
            </a:r>
            <a:endParaRPr lang="pt-PT" altLang="pt-BR" sz="2000" smtClean="0"/>
          </a:p>
          <a:p>
            <a:pPr>
              <a:lnSpc>
                <a:spcPct val="90000"/>
              </a:lnSpc>
            </a:pPr>
            <a:r>
              <a:rPr lang="pt-PT" altLang="pt-BR" sz="2000" smtClean="0"/>
              <a:t> Todos os pacientes foram submetidos a EEG padrão de 50 minutos antes do início do resfriamento e foram mantidos em vídeo-EEG contínuo durante o período de hipotermia e reaquecimento. </a:t>
            </a:r>
          </a:p>
          <a:p>
            <a:pPr>
              <a:lnSpc>
                <a:spcPct val="90000"/>
              </a:lnSpc>
            </a:pPr>
            <a:r>
              <a:rPr lang="pt-PT" altLang="pt-BR" sz="2000" smtClean="0"/>
              <a:t>Todos pacientes  submetidos a hipotermia foram avaliados pela equipe de neurologia pediátrica  independentemente de terem apresentado convulsão clínica.</a:t>
            </a:r>
          </a:p>
          <a:p>
            <a:pPr>
              <a:lnSpc>
                <a:spcPct val="90000"/>
              </a:lnSpc>
            </a:pPr>
            <a:r>
              <a:rPr lang="pt-PT" altLang="pt-BR" sz="2000" smtClean="0"/>
              <a:t> Convulsões clínicas e eletrográficas foram tratadas com drogas antiepilépticas  incluindo fenobarbital, lorazepam, fosfenitoína e levotiracetam de acordo com as diretrizes institucionais e recomendações de neurologia pediátrica.</a:t>
            </a:r>
            <a:endParaRPr lang="pt-BR" altLang="pt-BR" sz="2000" smtClean="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Métodos</a:t>
            </a:r>
            <a:endParaRPr lang="pt-BR" dirty="0"/>
          </a:p>
        </p:txBody>
      </p:sp>
      <p:sp>
        <p:nvSpPr>
          <p:cNvPr id="3" name="Espaço Reservado para Conteúdo 2"/>
          <p:cNvSpPr>
            <a:spLocks noGrp="1"/>
          </p:cNvSpPr>
          <p:nvPr>
            <p:ph sz="quarter" idx="1"/>
          </p:nvPr>
        </p:nvSpPr>
        <p:spPr>
          <a:xfrm>
            <a:off x="457200" y="1600200"/>
            <a:ext cx="7467600" cy="4873625"/>
          </a:xfrm>
        </p:spPr>
        <p:txBody>
          <a:bodyPr>
            <a:normAutofit/>
          </a:bodyPr>
          <a:lstStyle/>
          <a:p>
            <a:pPr>
              <a:lnSpc>
                <a:spcPct val="90000"/>
              </a:lnSpc>
            </a:pPr>
            <a:r>
              <a:rPr lang="pt-PT" altLang="pt-BR" smtClean="0"/>
              <a:t>Os seguintes variáveis foram analisadas: idade gestacional ao nascimento, peso ao nascer, sexo, índice de Apgar (1-, 5- e 10 minutos), gravidade da encefalopatia hipóxico-isquêmica (leve, moderada ou grave conforme critérios de Shankaran et al.</a:t>
            </a:r>
            <a:r>
              <a:rPr lang="pt-PT" altLang="pt-BR" sz="2200" baseline="30000" smtClean="0"/>
              <a:t>15,16</a:t>
            </a:r>
            <a:r>
              <a:rPr lang="pt-PT" altLang="pt-BR" smtClean="0"/>
              <a:t>) e presença de convulsões clínica e/ou eletrográficas. </a:t>
            </a:r>
          </a:p>
          <a:p>
            <a:pPr algn="ctr">
              <a:lnSpc>
                <a:spcPct val="90000"/>
              </a:lnSpc>
            </a:pPr>
            <a:r>
              <a:rPr lang="pt-PT" altLang="pt-BR" b="1" smtClean="0">
                <a:solidFill>
                  <a:schemeClr val="folHlink"/>
                </a:solidFill>
              </a:rPr>
              <a:t>A coorte foi dividida em 2 grupos</a:t>
            </a:r>
            <a:r>
              <a:rPr lang="pt-PT" altLang="pt-BR" b="1" smtClean="0"/>
              <a:t>: </a:t>
            </a:r>
            <a:r>
              <a:rPr lang="pt-PT" altLang="pt-BR" b="1" smtClean="0">
                <a:solidFill>
                  <a:schemeClr val="folHlink"/>
                </a:solidFill>
              </a:rPr>
              <a:t>pacientes com ou sem convulsões, com base na presença de alterações eletroencefalográficas.</a:t>
            </a:r>
          </a:p>
          <a:p>
            <a:pPr>
              <a:lnSpc>
                <a:spcPct val="90000"/>
              </a:lnSpc>
            </a:pPr>
            <a:r>
              <a:rPr lang="pt-PT" altLang="pt-BR" smtClean="0"/>
              <a:t> Foram comparados os dados clínicos e eletroencegalográficos entre os dois grupos (grupo convulsivo e grupo não convulsivo).</a:t>
            </a:r>
            <a:endParaRPr lang="pt-BR" altLang="pt-BR" smtClean="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smtClean="0"/>
              <a:t>Métodos</a:t>
            </a:r>
            <a:endParaRPr lang="pt-BR" dirty="0"/>
          </a:p>
        </p:txBody>
      </p:sp>
      <p:sp>
        <p:nvSpPr>
          <p:cNvPr id="3" name="Espaço Reservado para Conteúdo 2"/>
          <p:cNvSpPr>
            <a:spLocks noGrp="1"/>
          </p:cNvSpPr>
          <p:nvPr>
            <p:ph sz="quarter" idx="1"/>
          </p:nvPr>
        </p:nvSpPr>
        <p:spPr>
          <a:xfrm>
            <a:off x="457200" y="1600200"/>
            <a:ext cx="7467600" cy="4873625"/>
          </a:xfrm>
        </p:spPr>
        <p:txBody>
          <a:bodyPr>
            <a:normAutofit/>
          </a:bodyPr>
          <a:lstStyle/>
          <a:p>
            <a:pPr>
              <a:lnSpc>
                <a:spcPct val="90000"/>
              </a:lnSpc>
              <a:buFont typeface="Wingdings" panose="05000000000000000000" pitchFamily="2" charset="2"/>
              <a:buNone/>
            </a:pPr>
            <a:r>
              <a:rPr lang="pt-BR" altLang="pt-BR" sz="2200" dirty="0" smtClean="0"/>
              <a:t>    </a:t>
            </a:r>
            <a:r>
              <a:rPr lang="pt-BR" altLang="pt-BR" sz="2200" b="1" dirty="0" smtClean="0">
                <a:solidFill>
                  <a:schemeClr val="folHlink"/>
                </a:solidFill>
              </a:rPr>
              <a:t>Análise do EEG</a:t>
            </a:r>
          </a:p>
          <a:p>
            <a:pPr>
              <a:lnSpc>
                <a:spcPct val="90000"/>
              </a:lnSpc>
            </a:pPr>
            <a:r>
              <a:rPr lang="pt-PT" altLang="pt-BR" sz="2200" dirty="0" smtClean="0"/>
              <a:t>Os seguintes dados do EEG foram registrados: padrão de descontinuidade excessiva, supressão, surto supressão, ondas agudas, baixa voltagem excessiva e a presença de convulsões eletroencefalográficas. </a:t>
            </a:r>
          </a:p>
          <a:p>
            <a:pPr>
              <a:lnSpc>
                <a:spcPct val="90000"/>
              </a:lnSpc>
            </a:pPr>
            <a:r>
              <a:rPr lang="pt-PT" altLang="pt-BR" sz="2200" dirty="0" smtClean="0"/>
              <a:t>Os dados dos resultados do EEG foram coletadas utilizando Bio-logic e (CEEG) e Nihon Koden (equipamento NeuroWorks). </a:t>
            </a:r>
          </a:p>
          <a:p>
            <a:pPr>
              <a:lnSpc>
                <a:spcPct val="90000"/>
              </a:lnSpc>
            </a:pPr>
            <a:r>
              <a:rPr lang="pt-PT" altLang="pt-BR" sz="2200" dirty="0" smtClean="0"/>
              <a:t>Os dados do EEG foram coletados a partir do EEG inicial e do </a:t>
            </a:r>
            <a:r>
              <a:rPr lang="pt-PT" altLang="pt-BR" sz="2200" dirty="0" smtClean="0"/>
              <a:t>vídeo-EEG </a:t>
            </a:r>
            <a:r>
              <a:rPr lang="pt-PT" altLang="pt-BR" sz="2200" dirty="0" smtClean="0"/>
              <a:t>contínuo  às 24, 48 e 72 horas de hipotermia e durante o período de reaquecimento. Esses dados foram comparados entre eles. </a:t>
            </a:r>
          </a:p>
          <a:p>
            <a:pPr>
              <a:lnSpc>
                <a:spcPct val="90000"/>
              </a:lnSpc>
            </a:pPr>
            <a:r>
              <a:rPr lang="pt-PT" altLang="pt-BR" sz="2200" dirty="0" smtClean="0"/>
              <a:t>Neurofisiologistas pediátricos revisaram o arquivo completo do vídeo-EEG contínuo. </a:t>
            </a:r>
            <a:endParaRPr lang="pt-BR" altLang="pt-BR" sz="2200"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Métodos </a:t>
            </a:r>
            <a:endParaRPr lang="pt-BR" dirty="0"/>
          </a:p>
        </p:txBody>
      </p:sp>
      <p:sp>
        <p:nvSpPr>
          <p:cNvPr id="3" name="Espaço Reservado para Conteúdo 2"/>
          <p:cNvSpPr>
            <a:spLocks noGrp="1"/>
          </p:cNvSpPr>
          <p:nvPr>
            <p:ph sz="quarter" idx="1"/>
          </p:nvPr>
        </p:nvSpPr>
        <p:spPr>
          <a:xfrm>
            <a:off x="323850" y="1412875"/>
            <a:ext cx="8362950" cy="4713288"/>
          </a:xfrm>
        </p:spPr>
        <p:txBody>
          <a:bodyPr>
            <a:normAutofit/>
          </a:bodyPr>
          <a:lstStyle/>
          <a:p>
            <a:pPr>
              <a:lnSpc>
                <a:spcPct val="90000"/>
              </a:lnSpc>
              <a:buFont typeface="Wingdings" panose="05000000000000000000" pitchFamily="2" charset="2"/>
              <a:buNone/>
            </a:pPr>
            <a:r>
              <a:rPr lang="pt-PT" altLang="pt-BR" smtClean="0"/>
              <a:t>  </a:t>
            </a:r>
            <a:r>
              <a:rPr lang="pt-PT" altLang="pt-BR" b="1" smtClean="0">
                <a:solidFill>
                  <a:schemeClr val="folHlink"/>
                </a:solidFill>
              </a:rPr>
              <a:t>Análise Estatística</a:t>
            </a:r>
            <a:r>
              <a:rPr lang="pt-PT" altLang="pt-BR" smtClean="0"/>
              <a:t> </a:t>
            </a:r>
          </a:p>
          <a:p>
            <a:pPr>
              <a:lnSpc>
                <a:spcPct val="90000"/>
              </a:lnSpc>
            </a:pPr>
            <a:r>
              <a:rPr lang="pt-PT" altLang="pt-BR" smtClean="0"/>
              <a:t>Os dados foram coletados no Microsoft Excel 2010 e foram estatisticamente analisados ​​no SAS 9.3.</a:t>
            </a:r>
          </a:p>
          <a:p>
            <a:pPr>
              <a:lnSpc>
                <a:spcPct val="90000"/>
              </a:lnSpc>
            </a:pPr>
            <a:r>
              <a:rPr lang="pt-PT" altLang="pt-BR" smtClean="0"/>
              <a:t>Foram utilizados</a:t>
            </a:r>
          </a:p>
          <a:p>
            <a:pPr>
              <a:lnSpc>
                <a:spcPct val="90000"/>
              </a:lnSpc>
              <a:buFont typeface="Courier New" panose="02070309020205020404" pitchFamily="49" charset="0"/>
              <a:buChar char="o"/>
            </a:pPr>
            <a:r>
              <a:rPr lang="pt-PT" altLang="pt-BR" smtClean="0"/>
              <a:t> teste t não pareado (</a:t>
            </a:r>
            <a:r>
              <a:rPr lang="pt-PT" altLang="pt-BR" smtClean="0">
                <a:solidFill>
                  <a:srgbClr val="3333FF"/>
                </a:solidFill>
              </a:rPr>
              <a:t>Tabela 1</a:t>
            </a:r>
            <a:r>
              <a:rPr lang="pt-PT" altLang="pt-BR" smtClean="0"/>
              <a:t>: idade gestacional, Apgar, peso ao nascer)</a:t>
            </a:r>
          </a:p>
          <a:p>
            <a:pPr>
              <a:lnSpc>
                <a:spcPct val="90000"/>
              </a:lnSpc>
              <a:buFont typeface="Courier New" panose="02070309020205020404" pitchFamily="49" charset="0"/>
              <a:buChar char="o"/>
            </a:pPr>
            <a:r>
              <a:rPr lang="pt-PT" altLang="pt-BR" smtClean="0"/>
              <a:t> teste de McNemar (</a:t>
            </a:r>
            <a:r>
              <a:rPr lang="pt-PT" altLang="pt-BR" smtClean="0">
                <a:solidFill>
                  <a:srgbClr val="3333FF"/>
                </a:solidFill>
              </a:rPr>
              <a:t>Tabela 2</a:t>
            </a:r>
            <a:r>
              <a:rPr lang="pt-PT" altLang="pt-BR" smtClean="0"/>
              <a:t>)</a:t>
            </a:r>
          </a:p>
          <a:p>
            <a:pPr>
              <a:lnSpc>
                <a:spcPct val="90000"/>
              </a:lnSpc>
              <a:buFont typeface="Courier New" panose="02070309020205020404" pitchFamily="49" charset="0"/>
              <a:buChar char="o"/>
            </a:pPr>
            <a:r>
              <a:rPr lang="pt-PT" altLang="pt-BR" smtClean="0"/>
              <a:t> teste exato de Fisher</a:t>
            </a:r>
          </a:p>
          <a:p>
            <a:pPr>
              <a:lnSpc>
                <a:spcPct val="90000"/>
              </a:lnSpc>
              <a:buFont typeface="Courier New" panose="02070309020205020404" pitchFamily="49" charset="0"/>
              <a:buChar char="o"/>
            </a:pPr>
            <a:r>
              <a:rPr lang="pt-PT" altLang="pt-BR" smtClean="0"/>
              <a:t>teste do qui-quadrado (</a:t>
            </a:r>
            <a:r>
              <a:rPr lang="pt-PT" altLang="pt-BR" smtClean="0">
                <a:solidFill>
                  <a:srgbClr val="3333FF"/>
                </a:solidFill>
              </a:rPr>
              <a:t>Tabela 1</a:t>
            </a:r>
            <a:r>
              <a:rPr lang="pt-PT" altLang="pt-BR" smtClean="0"/>
              <a:t>: sexo, exame neurológico de descarga, Anormalidades na ressonância magnética), conforme apropriado. </a:t>
            </a:r>
          </a:p>
          <a:p>
            <a:pPr>
              <a:lnSpc>
                <a:spcPct val="90000"/>
              </a:lnSpc>
            </a:pPr>
            <a:r>
              <a:rPr lang="pt-PT" altLang="pt-BR" smtClean="0"/>
              <a:t>Significância estatística foi tomada como P &lt;.05.</a:t>
            </a:r>
            <a:endParaRPr lang="pt-BR" altLang="pt-BR"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6562" name="Picture 4" descr="Screen Shot 2019-07-24 at 22.22.12.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763713" y="0"/>
            <a:ext cx="5588000" cy="6858000"/>
          </a:xfrm>
          <a:prstGeom prst="rect">
            <a:avLst/>
          </a:prstGeom>
          <a:noFill/>
          <a:ln w="28575">
            <a:solidFill>
              <a:srgbClr val="99CC00"/>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5538" name="Picture 4" descr="Screen Shot 2019-07-24 at 22.22.25.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1916113"/>
            <a:ext cx="9144000" cy="3038475"/>
          </a:xfrm>
          <a:prstGeom prst="rect">
            <a:avLst/>
          </a:prstGeom>
          <a:noFill/>
          <a:ln w="28575">
            <a:solidFill>
              <a:srgbClr val="99CC00"/>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Métodos</a:t>
            </a:r>
            <a:endParaRPr lang="pt-BR" dirty="0"/>
          </a:p>
        </p:txBody>
      </p:sp>
      <p:sp>
        <p:nvSpPr>
          <p:cNvPr id="22531" name="Espaço Reservado para Conteúdo 2"/>
          <p:cNvSpPr>
            <a:spLocks noGrp="1"/>
          </p:cNvSpPr>
          <p:nvPr>
            <p:ph sz="quarter" idx="1"/>
          </p:nvPr>
        </p:nvSpPr>
        <p:spPr>
          <a:xfrm>
            <a:off x="457200" y="1600200"/>
            <a:ext cx="7467600" cy="4873625"/>
          </a:xfrm>
        </p:spPr>
        <p:txBody>
          <a:bodyPr/>
          <a:lstStyle/>
          <a:p>
            <a:pPr>
              <a:buFont typeface="Wingdings" panose="05000000000000000000" pitchFamily="2" charset="2"/>
              <a:buNone/>
            </a:pPr>
            <a:r>
              <a:rPr lang="pt-BR" altLang="pt-BR" smtClean="0"/>
              <a:t>   </a:t>
            </a:r>
            <a:r>
              <a:rPr lang="pt-BR" altLang="pt-BR" b="1" smtClean="0">
                <a:solidFill>
                  <a:schemeClr val="folHlink"/>
                </a:solidFill>
              </a:rPr>
              <a:t>Testes de Neurodesenvolvimento</a:t>
            </a:r>
          </a:p>
          <a:p>
            <a:r>
              <a:rPr lang="pt-PT" altLang="pt-BR" smtClean="0"/>
              <a:t>A escala de Capute foi utilizada para avaliar o desenvolvimento neurocognitivo.</a:t>
            </a:r>
          </a:p>
          <a:p>
            <a:r>
              <a:rPr lang="pt-PT" altLang="pt-BR" smtClean="0"/>
              <a:t>Esta escala tem 2 partes: avalia-se linguagem expressiva e receptiva  e a função motora- visual </a:t>
            </a:r>
          </a:p>
          <a:p>
            <a:r>
              <a:rPr lang="pt-PT" altLang="pt-BR" smtClean="0"/>
              <a:t> Escala Motora Infantil de Alberta (AIMS) e Avaliação dos Movimentos Generalizados (GM) foram utilizados para avaliar o desenvolvimento motor. </a:t>
            </a:r>
          </a:p>
          <a:p>
            <a:r>
              <a:rPr lang="pt-PT" altLang="pt-BR" smtClean="0"/>
              <a:t>Em alguns RNs com suspeita de anormalidades, Escalas Bayley de Desenvolvimento Infantil - III foram utilizadas.</a:t>
            </a:r>
            <a:endParaRPr lang="pt-BR" altLang="pt-BR" smtClean="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Resultados</a:t>
            </a:r>
            <a:endParaRPr lang="pt-BR" dirty="0"/>
          </a:p>
        </p:txBody>
      </p:sp>
      <p:sp>
        <p:nvSpPr>
          <p:cNvPr id="23555" name="Espaço Reservado para Conteúdo 2"/>
          <p:cNvSpPr>
            <a:spLocks noGrp="1"/>
          </p:cNvSpPr>
          <p:nvPr>
            <p:ph sz="quarter" idx="1"/>
          </p:nvPr>
        </p:nvSpPr>
        <p:spPr>
          <a:xfrm>
            <a:off x="457200" y="1600200"/>
            <a:ext cx="7467600" cy="4873625"/>
          </a:xfrm>
        </p:spPr>
        <p:txBody>
          <a:bodyPr/>
          <a:lstStyle/>
          <a:p>
            <a:r>
              <a:rPr lang="pt-BR" altLang="pt-BR" smtClean="0"/>
              <a:t>Durante o período do estudo, um total de </a:t>
            </a:r>
            <a:r>
              <a:rPr lang="pt-BR" altLang="pt-BR" b="1" smtClean="0"/>
              <a:t>35 crianças com EIH</a:t>
            </a:r>
            <a:r>
              <a:rPr lang="pt-BR" altLang="pt-BR" smtClean="0"/>
              <a:t>  (14 do sexo feminino,  21 do sexo masculino, e  </a:t>
            </a:r>
            <a:r>
              <a:rPr lang="pt-BR" altLang="pt-BR" b="1" smtClean="0"/>
              <a:t>IG entre 36-42 semanas</a:t>
            </a:r>
            <a:r>
              <a:rPr lang="pt-BR" altLang="pt-BR" smtClean="0"/>
              <a:t>) foram tratados com hipotermia  terapêutica total  foram monitorados com vídeo-EEG contínuo. </a:t>
            </a:r>
          </a:p>
          <a:p>
            <a:r>
              <a:rPr lang="pt-BR" altLang="pt-BR" smtClean="0"/>
              <a:t>As características clínicas dos recém-nascidos estão descritas na </a:t>
            </a:r>
            <a:r>
              <a:rPr lang="pt-BR" altLang="pt-BR" smtClean="0">
                <a:solidFill>
                  <a:srgbClr val="3333FF"/>
                </a:solidFill>
              </a:rPr>
              <a:t>Tabela 1</a:t>
            </a:r>
            <a:r>
              <a:rPr lang="pt-BR" altLang="pt-BR" smtClean="0"/>
              <a:t>. </a:t>
            </a:r>
          </a:p>
          <a:p>
            <a:r>
              <a:rPr lang="pt-BR" altLang="pt-BR" smtClean="0"/>
              <a:t>Os dois grupos ( com e sem convulsões) foram classificados de acordo com  ​gênero, idade gestacional (IG), Apgar, e gravidade da encefalopatia hipóxico-isquêmica (leve, moderada, ou grave). </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Resultados</a:t>
            </a:r>
            <a:endParaRPr lang="pt-BR" dirty="0"/>
          </a:p>
        </p:txBody>
      </p:sp>
      <p:sp>
        <p:nvSpPr>
          <p:cNvPr id="24579" name="Espaço Reservado para Conteúdo 2"/>
          <p:cNvSpPr>
            <a:spLocks noGrp="1"/>
          </p:cNvSpPr>
          <p:nvPr>
            <p:ph sz="quarter" idx="1"/>
          </p:nvPr>
        </p:nvSpPr>
        <p:spPr>
          <a:xfrm>
            <a:off x="457200" y="1600200"/>
            <a:ext cx="7467600" cy="4873625"/>
          </a:xfrm>
        </p:spPr>
        <p:txBody>
          <a:bodyPr/>
          <a:lstStyle/>
          <a:p>
            <a:r>
              <a:rPr lang="pt-BR" altLang="pt-BR" b="1" smtClean="0"/>
              <a:t>As alterações ictais do EEG foram observadas em 9 pacientes</a:t>
            </a:r>
            <a:r>
              <a:rPr lang="pt-BR" altLang="pt-BR" smtClean="0"/>
              <a:t> (26%) durante período de hipotermia e monitorização do EEG.</a:t>
            </a:r>
          </a:p>
          <a:p>
            <a:r>
              <a:rPr lang="pt-BR" altLang="pt-BR" smtClean="0"/>
              <a:t> Entre eles, 3 RNs eram do sexo feminino e 6 eram do sexo masculino.</a:t>
            </a:r>
          </a:p>
          <a:p>
            <a:r>
              <a:rPr lang="pt-BR" altLang="pt-BR" smtClean="0"/>
              <a:t> Crises focais foram observados em 4 pacientes (44,4%) e crises multifocais em 5 pacientes (56,6%). </a:t>
            </a:r>
          </a:p>
          <a:p>
            <a:r>
              <a:rPr lang="pt-BR" altLang="pt-BR" b="1" smtClean="0"/>
              <a:t>O grupo sem convulsão em EEG era composto por 26 pacientes</a:t>
            </a:r>
            <a:r>
              <a:rPr lang="pt-BR" altLang="pt-BR" smtClean="0"/>
              <a:t> (74%), com 11 mulheres e 15 homens</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Resultados</a:t>
            </a:r>
            <a:endParaRPr lang="pt-BR" dirty="0"/>
          </a:p>
        </p:txBody>
      </p:sp>
      <p:sp>
        <p:nvSpPr>
          <p:cNvPr id="3" name="Espaço Reservado para Conteúdo 2"/>
          <p:cNvSpPr>
            <a:spLocks noGrp="1"/>
          </p:cNvSpPr>
          <p:nvPr>
            <p:ph sz="quarter" idx="1"/>
          </p:nvPr>
        </p:nvSpPr>
        <p:spPr>
          <a:xfrm>
            <a:off x="457200" y="1600200"/>
            <a:ext cx="7467600" cy="4873625"/>
          </a:xfrm>
        </p:spPr>
        <p:txBody>
          <a:bodyPr>
            <a:normAutofit lnSpcReduction="10000"/>
          </a:bodyPr>
          <a:lstStyle/>
          <a:p>
            <a:pPr>
              <a:lnSpc>
                <a:spcPct val="80000"/>
              </a:lnSpc>
            </a:pPr>
            <a:endParaRPr lang="pt-PT" altLang="pt-BR" sz="2000" smtClean="0"/>
          </a:p>
          <a:p>
            <a:pPr>
              <a:lnSpc>
                <a:spcPct val="80000"/>
              </a:lnSpc>
              <a:buFont typeface="Wingdings" panose="05000000000000000000" pitchFamily="2" charset="2"/>
              <a:buNone/>
            </a:pPr>
            <a:r>
              <a:rPr lang="pt-PT" altLang="pt-BR" sz="2000" b="1" smtClean="0">
                <a:solidFill>
                  <a:schemeClr val="folHlink"/>
                </a:solidFill>
              </a:rPr>
              <a:t>    Início da convulsão por período de tempo</a:t>
            </a:r>
          </a:p>
          <a:p>
            <a:pPr>
              <a:lnSpc>
                <a:spcPct val="80000"/>
              </a:lnSpc>
            </a:pPr>
            <a:r>
              <a:rPr lang="pt-PT" altLang="pt-BR" sz="2000" b="1" smtClean="0"/>
              <a:t>As convulsões foram detectadas no registro inicial  do EEG em 6 pacientes</a:t>
            </a:r>
            <a:r>
              <a:rPr lang="pt-PT" altLang="pt-BR" sz="2000" smtClean="0"/>
              <a:t> (17% de todas as crianças com encefalopatia hipóxico-isquêmica submetidas a hipotermia terapêutica), </a:t>
            </a:r>
            <a:r>
              <a:rPr lang="pt-PT" altLang="pt-BR" sz="2000" b="1" smtClean="0"/>
              <a:t>2 pacientes (6%) nas primeiras  24 horas</a:t>
            </a:r>
            <a:r>
              <a:rPr lang="pt-PT" altLang="pt-BR" sz="2000" smtClean="0"/>
              <a:t>  </a:t>
            </a:r>
            <a:r>
              <a:rPr lang="pt-PT" altLang="pt-BR" sz="2000" b="1" smtClean="0"/>
              <a:t>e 1 paciente (3%) apresentou convulsão no reaquecimento (72-78 horas).</a:t>
            </a:r>
          </a:p>
          <a:p>
            <a:pPr algn="ctr">
              <a:lnSpc>
                <a:spcPct val="80000"/>
              </a:lnSpc>
            </a:pPr>
            <a:r>
              <a:rPr lang="pt-PT" altLang="pt-BR" sz="2000" smtClean="0"/>
              <a:t> </a:t>
            </a:r>
            <a:r>
              <a:rPr lang="pt-PT" altLang="pt-BR" sz="2000" b="1" smtClean="0">
                <a:solidFill>
                  <a:srgbClr val="3333FF"/>
                </a:solidFill>
              </a:rPr>
              <a:t>Nenhuma nova ocorrência de crise foi documentada após as primeiras 24 horas e antes do reaquecimento</a:t>
            </a:r>
            <a:r>
              <a:rPr lang="pt-PT" altLang="pt-BR" sz="2000" b="1" smtClean="0"/>
              <a:t>.</a:t>
            </a:r>
            <a:r>
              <a:rPr lang="pt-PT" altLang="pt-BR" sz="2000" smtClean="0"/>
              <a:t> </a:t>
            </a:r>
          </a:p>
          <a:p>
            <a:pPr>
              <a:lnSpc>
                <a:spcPct val="80000"/>
              </a:lnSpc>
            </a:pPr>
            <a:r>
              <a:rPr lang="pt-PT" altLang="pt-BR" sz="2000" smtClean="0"/>
              <a:t>Dois pacientes tiveram alterações clínicas suspeita de convulsões com início em 24 a 48 horas (tremores de queixo, tremores de lábios, postura / torção da mão), mas sem correlação EEG (</a:t>
            </a:r>
            <a:r>
              <a:rPr lang="pt-PT" altLang="pt-BR" sz="2000" smtClean="0">
                <a:solidFill>
                  <a:srgbClr val="3333FF"/>
                </a:solidFill>
              </a:rPr>
              <a:t>Tabela 2</a:t>
            </a:r>
            <a:r>
              <a:rPr lang="pt-PT" altLang="pt-BR" sz="2000" smtClean="0"/>
              <a:t>). </a:t>
            </a:r>
          </a:p>
          <a:p>
            <a:pPr>
              <a:lnSpc>
                <a:spcPct val="80000"/>
              </a:lnSpc>
            </a:pPr>
            <a:r>
              <a:rPr lang="pt-PT" altLang="pt-BR" sz="2000" smtClean="0"/>
              <a:t>Dois pacientes que tinham evidências de convulsões no registro inicial do EEG haviam recebido 20 mg / kg de fenobarbital antes da transferência para a  Instituição em questão. </a:t>
            </a:r>
            <a:endParaRPr lang="pt-BR" altLang="pt-BR" sz="2000" smtClean="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Resultados</a:t>
            </a:r>
            <a:endParaRPr lang="pt-BR" dirty="0"/>
          </a:p>
        </p:txBody>
      </p:sp>
      <p:sp>
        <p:nvSpPr>
          <p:cNvPr id="27651" name="Espaço Reservado para Conteúdo 2"/>
          <p:cNvSpPr>
            <a:spLocks noGrp="1"/>
          </p:cNvSpPr>
          <p:nvPr>
            <p:ph sz="quarter" idx="1"/>
          </p:nvPr>
        </p:nvSpPr>
        <p:spPr>
          <a:xfrm>
            <a:off x="457200" y="1600200"/>
            <a:ext cx="7467600" cy="4873625"/>
          </a:xfrm>
        </p:spPr>
        <p:txBody>
          <a:bodyPr/>
          <a:lstStyle/>
          <a:p>
            <a:r>
              <a:rPr lang="pt-PT" altLang="pt-BR" smtClean="0"/>
              <a:t>Houve uma diminuição significativa na prevalência de convulsões em 48 horas após o início dos anticonvulsivantes (P = 0,04) em comparação com o primeiro período de 24 horas. </a:t>
            </a:r>
          </a:p>
          <a:p>
            <a:r>
              <a:rPr lang="pt-PT" altLang="pt-BR" smtClean="0"/>
              <a:t>Um dos RNs continuou a ter convulsões ao longo de um período de 78 horas (72 horas de resfriamento e 6 horas de reaquecimento) apesar dos medicamentos.</a:t>
            </a:r>
          </a:p>
          <a:p>
            <a:r>
              <a:rPr lang="pt-PT" altLang="pt-BR" smtClean="0"/>
              <a:t>Houve também </a:t>
            </a:r>
            <a:r>
              <a:rPr lang="pt-PT" altLang="pt-BR" b="1" smtClean="0"/>
              <a:t>uma redução significativa na prevalência de padrão de supressão ao EEG em 48 horas quando comparado com as primeiras 24 horas (p = 0,02).</a:t>
            </a:r>
            <a:endParaRPr lang="pt-BR" altLang="pt-BR" b="1" smtClean="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Resultados </a:t>
            </a:r>
            <a:endParaRPr lang="pt-BR" dirty="0"/>
          </a:p>
        </p:txBody>
      </p:sp>
      <p:sp>
        <p:nvSpPr>
          <p:cNvPr id="3" name="Espaço Reservado para Conteúdo 2"/>
          <p:cNvSpPr>
            <a:spLocks noGrp="1"/>
          </p:cNvSpPr>
          <p:nvPr>
            <p:ph sz="quarter" idx="1"/>
          </p:nvPr>
        </p:nvSpPr>
        <p:spPr>
          <a:xfrm>
            <a:off x="457200" y="1600200"/>
            <a:ext cx="7467600" cy="4873625"/>
          </a:xfrm>
        </p:spPr>
        <p:txBody>
          <a:bodyPr>
            <a:normAutofit lnSpcReduction="10000"/>
          </a:bodyPr>
          <a:lstStyle/>
          <a:p>
            <a:pPr algn="ctr">
              <a:lnSpc>
                <a:spcPct val="90000"/>
              </a:lnSpc>
              <a:buFont typeface="Wingdings" panose="05000000000000000000" pitchFamily="2" charset="2"/>
              <a:buNone/>
            </a:pPr>
            <a:r>
              <a:rPr lang="pt-BR" altLang="pt-BR" b="1" smtClean="0">
                <a:solidFill>
                  <a:schemeClr val="folHlink"/>
                </a:solidFill>
              </a:rPr>
              <a:t>Semiologia das convulsões clínicas versus eletrográficas</a:t>
            </a:r>
          </a:p>
          <a:p>
            <a:pPr>
              <a:lnSpc>
                <a:spcPct val="90000"/>
              </a:lnSpc>
            </a:pPr>
            <a:r>
              <a:rPr lang="pt-BR" altLang="pt-BR" b="1" smtClean="0"/>
              <a:t>Dos 35 lactentes, 10 tinham suspeita de convulsões clínicas ao EEG de rotina e, apenas 1 lactente teve confirmação de convulsões eletrográficas em aEEG</a:t>
            </a:r>
            <a:r>
              <a:rPr lang="pt-BR" altLang="pt-BR" smtClean="0"/>
              <a:t>.</a:t>
            </a:r>
          </a:p>
          <a:p>
            <a:pPr>
              <a:lnSpc>
                <a:spcPct val="90000"/>
              </a:lnSpc>
            </a:pPr>
            <a:r>
              <a:rPr lang="pt-BR" altLang="pt-BR" smtClean="0"/>
              <a:t> </a:t>
            </a:r>
            <a:r>
              <a:rPr lang="pt-BR" altLang="pt-BR" b="1" smtClean="0"/>
              <a:t>No grupo convulsivo, 6/9 pacientes tiveram convulsão subclínica</a:t>
            </a:r>
            <a:r>
              <a:rPr lang="pt-BR" altLang="pt-BR" smtClean="0"/>
              <a:t> (EEG apenas) enquanto 3/9 pacientes tiveram convulsão clínica.</a:t>
            </a:r>
          </a:p>
          <a:p>
            <a:pPr>
              <a:lnSpc>
                <a:spcPct val="90000"/>
              </a:lnSpc>
            </a:pPr>
            <a:r>
              <a:rPr lang="pt-BR" altLang="pt-BR" smtClean="0"/>
              <a:t> As alterações semiológicas mais relatadas foram: abalos das extremidades, aumento da pressão arterial e queda na saturação em oximetria de pulso.  </a:t>
            </a:r>
          </a:p>
          <a:p>
            <a:pPr>
              <a:lnSpc>
                <a:spcPct val="90000"/>
              </a:lnSpc>
            </a:pPr>
            <a:r>
              <a:rPr lang="pt-BR" altLang="pt-BR" smtClean="0"/>
              <a:t>Estado do mal epiléptico foi visto em 1 paciente.</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Resultados </a:t>
            </a:r>
            <a:endParaRPr lang="pt-BR" dirty="0"/>
          </a:p>
        </p:txBody>
      </p:sp>
      <p:sp>
        <p:nvSpPr>
          <p:cNvPr id="29699" name="Espaço Reservado para Conteúdo 2"/>
          <p:cNvSpPr>
            <a:spLocks noGrp="1"/>
          </p:cNvSpPr>
          <p:nvPr>
            <p:ph sz="quarter" idx="1"/>
          </p:nvPr>
        </p:nvSpPr>
        <p:spPr>
          <a:xfrm>
            <a:off x="457200" y="1600200"/>
            <a:ext cx="7931150" cy="4873625"/>
          </a:xfrm>
        </p:spPr>
        <p:txBody>
          <a:bodyPr/>
          <a:lstStyle/>
          <a:p>
            <a:r>
              <a:rPr lang="pt-BR" altLang="pt-BR" smtClean="0"/>
              <a:t>No grupo sem convulsão elétrica , nenhuma alteração no EEG foi observada durante a semiologia clínica,  que incluíam tremores , alterações posturais ( </a:t>
            </a:r>
            <a:r>
              <a:rPr lang="pt-BR" altLang="pt-BR" i="1" smtClean="0"/>
              <a:t>posturing)</a:t>
            </a:r>
            <a:r>
              <a:rPr lang="pt-BR" altLang="pt-BR" smtClean="0"/>
              <a:t>  com ou sem  abalos das mãos, mímicas faciais, movimentos labiais, movimentos rítmicos  dos membros superiores e inferiores . </a:t>
            </a:r>
          </a:p>
          <a:p>
            <a:r>
              <a:rPr lang="pt-BR" altLang="pt-BR" smtClean="0"/>
              <a:t>Um paciente teve atividade tonico-clônica  generalizada e outro apresentou movimentos de “bicicleta”  associado com  fasciculação na língua antes do início do EEG. No entanto, o EEG permaneceu negativo ao longo de 78 horas.</a:t>
            </a:r>
          </a:p>
          <a:p>
            <a:pPr>
              <a:buFont typeface="Wingdings" panose="05000000000000000000" pitchFamily="2" charset="2"/>
              <a:buNone/>
            </a:pPr>
            <a:endParaRPr lang="pt-BR" altLang="pt-BR" smtClean="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Resultados</a:t>
            </a:r>
            <a:endParaRPr lang="pt-BR" dirty="0"/>
          </a:p>
        </p:txBody>
      </p:sp>
      <p:sp>
        <p:nvSpPr>
          <p:cNvPr id="30723" name="Espaço Reservado para Conteúdo 2"/>
          <p:cNvSpPr>
            <a:spLocks noGrp="1"/>
          </p:cNvSpPr>
          <p:nvPr>
            <p:ph sz="quarter" idx="1"/>
          </p:nvPr>
        </p:nvSpPr>
        <p:spPr>
          <a:xfrm>
            <a:off x="457200" y="1600200"/>
            <a:ext cx="7467600" cy="4873625"/>
          </a:xfrm>
        </p:spPr>
        <p:txBody>
          <a:bodyPr/>
          <a:lstStyle/>
          <a:p>
            <a:pPr>
              <a:buFont typeface="Wingdings" panose="05000000000000000000" pitchFamily="2" charset="2"/>
              <a:buNone/>
            </a:pPr>
            <a:r>
              <a:rPr lang="pt-PT" altLang="pt-BR" smtClean="0"/>
              <a:t>  </a:t>
            </a:r>
            <a:r>
              <a:rPr lang="pt-PT" altLang="pt-BR" b="1" smtClean="0">
                <a:solidFill>
                  <a:schemeClr val="folHlink"/>
                </a:solidFill>
              </a:rPr>
              <a:t>Padrão do EEG </a:t>
            </a:r>
          </a:p>
          <a:p>
            <a:r>
              <a:rPr lang="pt-PT" altLang="pt-BR" smtClean="0"/>
              <a:t>Todos os RNs, com exceção de um, tinham padrão anormal no resultado  inicial do EEG. </a:t>
            </a:r>
          </a:p>
          <a:p>
            <a:r>
              <a:rPr lang="pt-PT" altLang="pt-BR" smtClean="0"/>
              <a:t>Supressão de fundo e supressão de explosão foram encontradas em 14 crianças (40%), com melhora em 24 horas em 5 lactentes e persistência em 9 lactentes. </a:t>
            </a:r>
          </a:p>
          <a:p>
            <a:r>
              <a:rPr lang="pt-PT" altLang="pt-BR" smtClean="0"/>
              <a:t>Baixa voltagem no EEG estava presente em 3 crianças (9%), mas melhorou em 24 horas em 2 destes (6%) lactentes. </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Resultados</a:t>
            </a:r>
            <a:endParaRPr lang="pt-BR" dirty="0"/>
          </a:p>
        </p:txBody>
      </p:sp>
      <p:sp>
        <p:nvSpPr>
          <p:cNvPr id="31747" name="Espaço Reservado para Conteúdo 2"/>
          <p:cNvSpPr>
            <a:spLocks noGrp="1"/>
          </p:cNvSpPr>
          <p:nvPr>
            <p:ph sz="quarter" idx="1"/>
          </p:nvPr>
        </p:nvSpPr>
        <p:spPr>
          <a:xfrm>
            <a:off x="457200" y="1600200"/>
            <a:ext cx="7467600" cy="4873625"/>
          </a:xfrm>
        </p:spPr>
        <p:txBody>
          <a:bodyPr/>
          <a:lstStyle/>
          <a:p>
            <a:r>
              <a:rPr lang="pt-PT" altLang="pt-BR" smtClean="0">
                <a:solidFill>
                  <a:srgbClr val="3333FF"/>
                </a:solidFill>
              </a:rPr>
              <a:t>Não houve nova ocorrência de antecedentes  de supressão, supressão de surto ou EEG de voltagem extremamente baixa após as primeiras 24 horas de monitoramento. </a:t>
            </a:r>
          </a:p>
          <a:p>
            <a:r>
              <a:rPr lang="pt-PT" altLang="pt-BR" smtClean="0"/>
              <a:t>Os padrões excessivamente descontínuos em EEG foram encontrados em 13 (37%) EEG inicial, em 15 (43%) ocorreram em 24 horas, em 16 lactentes (46%) em 48 horas e em 17 (49%) lactentes após 72 horas e no reaquecimento (Tabela 2).</a:t>
            </a:r>
            <a:endParaRPr lang="pt-BR" altLang="pt-BR" smtClean="0"/>
          </a:p>
          <a:p>
            <a:endParaRPr lang="pt-BR" altLang="pt-BR" smtClean="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Resultados</a:t>
            </a:r>
            <a:endParaRPr lang="pt-BR" dirty="0"/>
          </a:p>
        </p:txBody>
      </p:sp>
      <p:sp>
        <p:nvSpPr>
          <p:cNvPr id="3" name="Espaço Reservado para Conteúdo 2"/>
          <p:cNvSpPr>
            <a:spLocks noGrp="1"/>
          </p:cNvSpPr>
          <p:nvPr>
            <p:ph sz="quarter" idx="1"/>
          </p:nvPr>
        </p:nvSpPr>
        <p:spPr>
          <a:xfrm>
            <a:off x="457200" y="1600200"/>
            <a:ext cx="7467600" cy="4873625"/>
          </a:xfrm>
        </p:spPr>
        <p:txBody>
          <a:bodyPr>
            <a:normAutofit/>
          </a:bodyPr>
          <a:lstStyle/>
          <a:p>
            <a:pPr>
              <a:lnSpc>
                <a:spcPct val="90000"/>
              </a:lnSpc>
              <a:buFont typeface="Wingdings" panose="05000000000000000000" pitchFamily="2" charset="2"/>
              <a:buNone/>
            </a:pPr>
            <a:r>
              <a:rPr lang="pt-BR" altLang="pt-BR" sz="2200" smtClean="0"/>
              <a:t>   </a:t>
            </a:r>
            <a:r>
              <a:rPr lang="pt-BR" altLang="pt-BR" sz="2200" smtClean="0">
                <a:solidFill>
                  <a:schemeClr val="folHlink"/>
                </a:solidFill>
              </a:rPr>
              <a:t>Alterações na RNM </a:t>
            </a:r>
          </a:p>
          <a:p>
            <a:pPr>
              <a:lnSpc>
                <a:spcPct val="90000"/>
              </a:lnSpc>
            </a:pPr>
            <a:r>
              <a:rPr lang="pt-PT" altLang="pt-BR" sz="2200" b="1" smtClean="0"/>
              <a:t>34 RNs foram submetidas a ressonância magnética</a:t>
            </a:r>
            <a:r>
              <a:rPr lang="pt-PT" altLang="pt-BR" sz="2200" smtClean="0"/>
              <a:t> cerebral (IRM) no </a:t>
            </a:r>
            <a:r>
              <a:rPr lang="pt-PT" altLang="pt-BR" sz="2200" b="1" smtClean="0"/>
              <a:t>quarto dia de vida</a:t>
            </a:r>
            <a:r>
              <a:rPr lang="pt-PT" altLang="pt-BR" sz="2200" smtClean="0"/>
              <a:t>  (1 dia após reaquecimento). </a:t>
            </a:r>
          </a:p>
          <a:p>
            <a:pPr>
              <a:lnSpc>
                <a:spcPct val="90000"/>
              </a:lnSpc>
            </a:pPr>
            <a:r>
              <a:rPr lang="pt-PT" altLang="pt-BR" sz="2200" b="1" smtClean="0"/>
              <a:t>No grupo de convulsões, a ressonância magnética foi anormal em 4 lactentes (44,4%)</a:t>
            </a:r>
            <a:r>
              <a:rPr lang="pt-PT" altLang="pt-BR" sz="2200" smtClean="0"/>
              <a:t> demonstrando hemorragia intracraniana, restrição difusa (“ </a:t>
            </a:r>
            <a:r>
              <a:rPr lang="pt-BR" altLang="pt-BR" sz="2200" smtClean="0"/>
              <a:t>diffuse restricted diffusion” ) </a:t>
            </a:r>
            <a:r>
              <a:rPr lang="pt-PT" altLang="pt-BR" sz="2200" smtClean="0"/>
              <a:t>, padrão giral primário,lesão axonal difusa, e encefalomalácia. </a:t>
            </a:r>
          </a:p>
          <a:p>
            <a:pPr>
              <a:lnSpc>
                <a:spcPct val="90000"/>
              </a:lnSpc>
            </a:pPr>
            <a:r>
              <a:rPr lang="pt-PT" altLang="pt-BR" sz="2200" b="1" smtClean="0"/>
              <a:t>Entre o grupo sem convulsão EEG houve alterações na imagem de 17 RNs (68%),</a:t>
            </a:r>
            <a:r>
              <a:rPr lang="pt-PT" altLang="pt-BR" sz="2200" smtClean="0"/>
              <a:t> incluindo restrição difusa (“</a:t>
            </a:r>
            <a:r>
              <a:rPr lang="pt-BR" altLang="pt-BR" sz="2200" smtClean="0"/>
              <a:t>diffuse restricted diffusion” ) </a:t>
            </a:r>
            <a:r>
              <a:rPr lang="pt-PT" altLang="pt-BR" sz="2200" smtClean="0"/>
              <a:t> nos núcleos periventriculares e profundos, infarto, e hemorragias focais e pontuais. </a:t>
            </a:r>
            <a:endParaRPr lang="pt-BR" altLang="pt-BR" sz="2200" smtClean="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Resultados</a:t>
            </a:r>
            <a:endParaRPr lang="pt-BR" dirty="0"/>
          </a:p>
        </p:txBody>
      </p:sp>
      <p:sp>
        <p:nvSpPr>
          <p:cNvPr id="34819" name="Espaço Reservado para Conteúdo 2"/>
          <p:cNvSpPr>
            <a:spLocks noGrp="1"/>
          </p:cNvSpPr>
          <p:nvPr>
            <p:ph sz="quarter" idx="1"/>
          </p:nvPr>
        </p:nvSpPr>
        <p:spPr>
          <a:xfrm>
            <a:off x="457200" y="1600200"/>
            <a:ext cx="7467600" cy="4873625"/>
          </a:xfrm>
        </p:spPr>
        <p:txBody>
          <a:bodyPr/>
          <a:lstStyle/>
          <a:p>
            <a:pPr>
              <a:buFont typeface="Wingdings" panose="05000000000000000000" pitchFamily="2" charset="2"/>
              <a:buNone/>
            </a:pPr>
            <a:r>
              <a:rPr lang="pt-PT" altLang="pt-BR" smtClean="0"/>
              <a:t>   </a:t>
            </a:r>
            <a:r>
              <a:rPr lang="pt-PT" altLang="pt-BR" b="1" smtClean="0">
                <a:solidFill>
                  <a:schemeClr val="folHlink"/>
                </a:solidFill>
              </a:rPr>
              <a:t>Tempo de internação na UTIN</a:t>
            </a:r>
          </a:p>
          <a:p>
            <a:r>
              <a:rPr lang="pt-PT" altLang="pt-BR" smtClean="0"/>
              <a:t>Não houve diferença significativa no tempo de internação neonatal entre os grupos (com convulsão sem convulsão. (</a:t>
            </a:r>
            <a:r>
              <a:rPr lang="pt-PT" altLang="pt-BR" smtClean="0">
                <a:solidFill>
                  <a:srgbClr val="3333FF"/>
                </a:solidFill>
              </a:rPr>
              <a:t>Tabela 1</a:t>
            </a:r>
            <a:r>
              <a:rPr lang="pt-PT" altLang="pt-BR" smtClean="0"/>
              <a:t>). </a:t>
            </a:r>
          </a:p>
          <a:p>
            <a:r>
              <a:rPr lang="pt-PT" altLang="pt-BR" smtClean="0"/>
              <a:t>A duração média de permanência no grupo que apresentou convulsão foi de 32,6+/-  32,29 dias e no grupo não-convulsivo foi 64,2 +/- 22,49 dias.</a:t>
            </a:r>
            <a:endParaRPr lang="pt-BR" altLang="pt-BR" smtClean="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Resultados</a:t>
            </a:r>
            <a:endParaRPr lang="pt-BR" dirty="0"/>
          </a:p>
        </p:txBody>
      </p:sp>
      <p:sp>
        <p:nvSpPr>
          <p:cNvPr id="3" name="Espaço Reservado para Conteúdo 2"/>
          <p:cNvSpPr>
            <a:spLocks noGrp="1"/>
          </p:cNvSpPr>
          <p:nvPr>
            <p:ph sz="quarter" idx="1"/>
          </p:nvPr>
        </p:nvSpPr>
        <p:spPr>
          <a:xfrm>
            <a:off x="457200" y="1600200"/>
            <a:ext cx="7467600" cy="4873625"/>
          </a:xfrm>
        </p:spPr>
        <p:txBody>
          <a:bodyPr>
            <a:normAutofit/>
          </a:bodyPr>
          <a:lstStyle/>
          <a:p>
            <a:pPr>
              <a:lnSpc>
                <a:spcPct val="80000"/>
              </a:lnSpc>
              <a:buFont typeface="Wingdings" panose="05000000000000000000" pitchFamily="2" charset="2"/>
              <a:buNone/>
            </a:pPr>
            <a:r>
              <a:rPr lang="pt-BR" altLang="pt-BR" sz="2200" smtClean="0"/>
              <a:t>   </a:t>
            </a:r>
            <a:r>
              <a:rPr lang="pt-BR" altLang="pt-BR" sz="2200" b="1" smtClean="0">
                <a:solidFill>
                  <a:schemeClr val="folHlink"/>
                </a:solidFill>
              </a:rPr>
              <a:t>Exame Neurológico</a:t>
            </a:r>
          </a:p>
          <a:p>
            <a:pPr>
              <a:lnSpc>
                <a:spcPct val="80000"/>
              </a:lnSpc>
            </a:pPr>
            <a:r>
              <a:rPr lang="pt-PT" altLang="pt-BR" sz="2200" smtClean="0"/>
              <a:t>Antes da alta hospitalar, foi realizado exame neurológico por um examinador capacitado.</a:t>
            </a:r>
          </a:p>
          <a:p>
            <a:pPr>
              <a:lnSpc>
                <a:spcPct val="80000"/>
              </a:lnSpc>
            </a:pPr>
            <a:r>
              <a:rPr lang="pt-PT" altLang="pt-BR" sz="2200" smtClean="0"/>
              <a:t>O </a:t>
            </a:r>
            <a:r>
              <a:rPr lang="pt-PT" altLang="pt-BR" sz="2200" b="1" smtClean="0"/>
              <a:t>exame foi anormal em 5 (56%) lactentes no grupo convulsivo com alterações  importantes</a:t>
            </a:r>
            <a:r>
              <a:rPr lang="pt-PT" altLang="pt-BR" sz="2200" smtClean="0"/>
              <a:t>, incluindo aumento do tônus, clonicidade, e a presença de </a:t>
            </a:r>
            <a:r>
              <a:rPr lang="pt-BR" altLang="pt-BR" sz="2200" i="1" smtClean="0"/>
              <a:t>cortical thumb (</a:t>
            </a:r>
            <a:r>
              <a:rPr lang="pt-BR" altLang="pt-BR" sz="2200" smtClean="0"/>
              <a:t>polegar aduzido a lesão cortical</a:t>
            </a:r>
            <a:r>
              <a:rPr lang="pt-BR" altLang="pt-BR" sz="2200" i="1" smtClean="0"/>
              <a:t>)</a:t>
            </a:r>
            <a:r>
              <a:rPr lang="pt-PT" altLang="pt-BR" sz="2200" smtClean="0"/>
              <a:t>. </a:t>
            </a:r>
          </a:p>
          <a:p>
            <a:pPr>
              <a:lnSpc>
                <a:spcPct val="80000"/>
              </a:lnSpc>
            </a:pPr>
            <a:r>
              <a:rPr lang="pt-PT" altLang="pt-BR" sz="2200" b="1" smtClean="0"/>
              <a:t>No grupo sem convulsões o exame neurológico na alta foi anormal em 11 (42%)</a:t>
            </a:r>
            <a:r>
              <a:rPr lang="pt-PT" altLang="pt-BR" sz="2200" smtClean="0"/>
              <a:t> com anormalidades incluindo hipotonia, paralisia do nervo facial, </a:t>
            </a:r>
            <a:r>
              <a:rPr lang="pt-PT" altLang="pt-BR" sz="2200" i="1" smtClean="0"/>
              <a:t>cortical thumb</a:t>
            </a:r>
            <a:r>
              <a:rPr lang="pt-PT" altLang="pt-BR" sz="2200" smtClean="0"/>
              <a:t> , diminuição do reflexo de vômito e da sucção e espasticidade diminuída ou aumento generalizado do tônus. </a:t>
            </a:r>
          </a:p>
          <a:p>
            <a:pPr>
              <a:lnSpc>
                <a:spcPct val="80000"/>
              </a:lnSpc>
            </a:pPr>
            <a:r>
              <a:rPr lang="pt-PT" altLang="pt-BR" sz="2200" smtClean="0"/>
              <a:t>Um paciente em cada grupo morreu antes de receber alta da Unidade de Terapia Intensiva Neonatal (UTIN).</a:t>
            </a:r>
            <a:endParaRPr lang="pt-BR" altLang="pt-BR" sz="2200" smtClean="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Resultados </a:t>
            </a:r>
            <a:endParaRPr lang="pt-BR" dirty="0"/>
          </a:p>
        </p:txBody>
      </p:sp>
      <p:sp>
        <p:nvSpPr>
          <p:cNvPr id="36867" name="Espaço Reservado para Conteúdo 2"/>
          <p:cNvSpPr>
            <a:spLocks noGrp="1"/>
          </p:cNvSpPr>
          <p:nvPr>
            <p:ph sz="quarter" idx="1"/>
          </p:nvPr>
        </p:nvSpPr>
        <p:spPr>
          <a:xfrm>
            <a:off x="457200" y="1600200"/>
            <a:ext cx="7467600" cy="4873625"/>
          </a:xfrm>
        </p:spPr>
        <p:txBody>
          <a:bodyPr/>
          <a:lstStyle/>
          <a:p>
            <a:pPr>
              <a:buFont typeface="Wingdings" panose="05000000000000000000" pitchFamily="2" charset="2"/>
              <a:buNone/>
            </a:pPr>
            <a:r>
              <a:rPr lang="pt-BR" altLang="pt-BR" smtClean="0"/>
              <a:t>  </a:t>
            </a:r>
            <a:r>
              <a:rPr lang="pt-BR" altLang="pt-BR" b="1" smtClean="0">
                <a:solidFill>
                  <a:schemeClr val="folHlink"/>
                </a:solidFill>
              </a:rPr>
              <a:t>Efeitos Adversos</a:t>
            </a:r>
          </a:p>
          <a:p>
            <a:r>
              <a:rPr lang="pt-PT" altLang="pt-BR" smtClean="0"/>
              <a:t>Um paciente desenvolveu </a:t>
            </a:r>
            <a:r>
              <a:rPr lang="pt-PT" altLang="pt-BR" smtClean="0">
                <a:solidFill>
                  <a:srgbClr val="FF0000"/>
                </a:solidFill>
              </a:rPr>
              <a:t>eritema com induração</a:t>
            </a:r>
            <a:r>
              <a:rPr lang="pt-PT" altLang="pt-BR" smtClean="0"/>
              <a:t> (suspeita de </a:t>
            </a:r>
            <a:r>
              <a:rPr lang="pt-PT" altLang="pt-BR" b="1" smtClean="0"/>
              <a:t>necrose gordurosa subcutânea</a:t>
            </a:r>
            <a:r>
              <a:rPr lang="pt-PT" altLang="pt-BR" smtClean="0"/>
              <a:t> na região occipital). </a:t>
            </a:r>
          </a:p>
          <a:p>
            <a:r>
              <a:rPr lang="pt-PT" altLang="pt-BR" smtClean="0"/>
              <a:t>O eritema e induração diminuíram espontaneamente com resolução antes da alta da UTIN. </a:t>
            </a:r>
          </a:p>
          <a:p>
            <a:r>
              <a:rPr lang="pt-PT" altLang="pt-BR" smtClean="0"/>
              <a:t>Suspeita-se que o quadro de necrose gordurosa subcutânea era secundária a terapia de resfriamento.</a:t>
            </a:r>
            <a:endParaRPr lang="pt-BR" altLang="pt-BR" smtClean="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Resultados </a:t>
            </a:r>
            <a:endParaRPr lang="pt-BR" dirty="0"/>
          </a:p>
        </p:txBody>
      </p:sp>
      <p:sp>
        <p:nvSpPr>
          <p:cNvPr id="3" name="Espaço Reservado para Conteúdo 2"/>
          <p:cNvSpPr>
            <a:spLocks noGrp="1"/>
          </p:cNvSpPr>
          <p:nvPr>
            <p:ph sz="quarter" idx="1"/>
          </p:nvPr>
        </p:nvSpPr>
        <p:spPr>
          <a:xfrm>
            <a:off x="395288" y="1196975"/>
            <a:ext cx="8291512" cy="4929188"/>
          </a:xfrm>
        </p:spPr>
        <p:txBody>
          <a:bodyPr>
            <a:normAutofit/>
          </a:bodyPr>
          <a:lstStyle/>
          <a:p>
            <a:pPr algn="ctr">
              <a:lnSpc>
                <a:spcPct val="90000"/>
              </a:lnSpc>
              <a:buFont typeface="Wingdings" panose="05000000000000000000" pitchFamily="2" charset="2"/>
              <a:buNone/>
            </a:pPr>
            <a:r>
              <a:rPr lang="pt-BR" altLang="pt-BR" sz="2200" smtClean="0"/>
              <a:t>   </a:t>
            </a:r>
            <a:r>
              <a:rPr lang="pt-BR" altLang="pt-BR" sz="2200" b="1" smtClean="0">
                <a:solidFill>
                  <a:schemeClr val="folHlink"/>
                </a:solidFill>
              </a:rPr>
              <a:t>Alterações no</a:t>
            </a:r>
            <a:r>
              <a:rPr lang="pt-PT" altLang="pt-BR" sz="2200" b="1" smtClean="0">
                <a:solidFill>
                  <a:schemeClr val="folHlink"/>
                </a:solidFill>
              </a:rPr>
              <a:t> neurodesenvolvimento em acompanhamento com 3 meses de vida</a:t>
            </a:r>
          </a:p>
          <a:p>
            <a:pPr>
              <a:lnSpc>
                <a:spcPct val="90000"/>
              </a:lnSpc>
            </a:pPr>
            <a:r>
              <a:rPr lang="pt-PT" altLang="pt-BR" sz="2200" smtClean="0"/>
              <a:t>O teste cognitivo-adaptativo associado com a Escala de Etapas Clínica e Auditiva (CAT / CLAMS) e Escala de Movimento Involuntário Anormal (AIMS) foram utilizados para avaliar resultado neurodesenvolvimento aos 3 meses de vida. </a:t>
            </a:r>
          </a:p>
          <a:p>
            <a:pPr>
              <a:lnSpc>
                <a:spcPct val="90000"/>
              </a:lnSpc>
            </a:pPr>
            <a:r>
              <a:rPr lang="pt-PT" altLang="pt-BR" sz="2200" smtClean="0"/>
              <a:t>Onze de 35 lactentes não deram seguimento ao acompanhamento e  a reavaliação de 3 meses. </a:t>
            </a:r>
          </a:p>
          <a:p>
            <a:pPr>
              <a:lnSpc>
                <a:spcPct val="90000"/>
              </a:lnSpc>
            </a:pPr>
            <a:r>
              <a:rPr lang="pt-PT" altLang="pt-BR" sz="2200" b="1" smtClean="0"/>
              <a:t>Entre as 7 crianças com acompanhamento no grupo convulsivo</a:t>
            </a:r>
            <a:r>
              <a:rPr lang="pt-PT" altLang="pt-BR" sz="2200" smtClean="0"/>
              <a:t>, 5 tiveram desenvolvimento normal, 1 teve atraso motor, e 1 teve atrasos globais. </a:t>
            </a:r>
          </a:p>
          <a:p>
            <a:pPr>
              <a:lnSpc>
                <a:spcPct val="90000"/>
              </a:lnSpc>
            </a:pPr>
            <a:r>
              <a:rPr lang="pt-PT" altLang="pt-BR" sz="2200" b="1" smtClean="0"/>
              <a:t>Entre 17 bebês em acompanhamento no grupo sem convulsão</a:t>
            </a:r>
            <a:r>
              <a:rPr lang="pt-PT" altLang="pt-BR" sz="2200" smtClean="0"/>
              <a:t>, 8 eram normais, 6 tinham atraso motor e 3 com atrasos globais.</a:t>
            </a:r>
            <a:endParaRPr lang="pt-BR" altLang="pt-BR" sz="2200" smtClean="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Resultados </a:t>
            </a:r>
            <a:endParaRPr lang="pt-BR" dirty="0"/>
          </a:p>
        </p:txBody>
      </p:sp>
      <p:sp>
        <p:nvSpPr>
          <p:cNvPr id="38915" name="Espaço Reservado para Conteúdo 2"/>
          <p:cNvSpPr>
            <a:spLocks noGrp="1"/>
          </p:cNvSpPr>
          <p:nvPr>
            <p:ph sz="quarter" idx="1"/>
          </p:nvPr>
        </p:nvSpPr>
        <p:spPr>
          <a:xfrm>
            <a:off x="457200" y="1600200"/>
            <a:ext cx="7467600" cy="4873625"/>
          </a:xfrm>
        </p:spPr>
        <p:txBody>
          <a:bodyPr/>
          <a:lstStyle/>
          <a:p>
            <a:pPr algn="ctr">
              <a:buFont typeface="Wingdings" panose="05000000000000000000" pitchFamily="2" charset="2"/>
              <a:buNone/>
            </a:pPr>
            <a:r>
              <a:rPr lang="pt-BR" altLang="pt-BR" smtClean="0"/>
              <a:t>   </a:t>
            </a:r>
            <a:r>
              <a:rPr lang="pt-BR" altLang="pt-BR" b="1" smtClean="0">
                <a:solidFill>
                  <a:schemeClr val="folHlink"/>
                </a:solidFill>
              </a:rPr>
              <a:t>E</a:t>
            </a:r>
            <a:r>
              <a:rPr lang="pt-PT" altLang="pt-BR" b="1" smtClean="0">
                <a:solidFill>
                  <a:schemeClr val="folHlink"/>
                </a:solidFill>
              </a:rPr>
              <a:t>EG de seguimento (com três meses após hipotermia )</a:t>
            </a:r>
          </a:p>
          <a:p>
            <a:r>
              <a:rPr lang="pt-PT" altLang="pt-BR" smtClean="0"/>
              <a:t>Os dados não estavam disponíveis para 2 pacientes no grupo de convulsões e 8 pacientes no grupo sem convulsão.</a:t>
            </a:r>
          </a:p>
          <a:p>
            <a:r>
              <a:rPr lang="pt-PT" altLang="pt-BR" smtClean="0"/>
              <a:t> EEG foi anormal em 3/9 pacientes no grupo que apresentaram convulsões e 10/26 pacientes no grupo sem convulsão. </a:t>
            </a:r>
          </a:p>
          <a:p>
            <a:r>
              <a:rPr lang="pt-PT" altLang="pt-BR" smtClean="0"/>
              <a:t>Anormalidades no EEG  de seguimento incluíram  ondas agudas multirregionais, descontinuidade excessiva e desaceleração de fundo.</a:t>
            </a:r>
            <a:endParaRPr lang="pt-BR" altLang="pt-BR" smtClean="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wrap="square" lIns="91440" tIns="45720" rIns="91440" bIns="45720" numCol="1" anchorCtr="0" compatLnSpc="1">
            <a:prstTxWarp prst="textNoShape">
              <a:avLst/>
            </a:prstTxWarp>
          </a:bodyPr>
          <a:lstStyle/>
          <a:p>
            <a:pPr algn="ctr"/>
            <a:r>
              <a:rPr lang="pt-BR" altLang="pt-BR" b="1" cap="none" smtClean="0">
                <a:solidFill>
                  <a:srgbClr val="3333FF"/>
                </a:solidFill>
              </a:rPr>
              <a:t>DISCUSSÃO</a:t>
            </a:r>
          </a:p>
        </p:txBody>
      </p:sp>
      <p:sp>
        <p:nvSpPr>
          <p:cNvPr id="3" name="Espaço Reservado para Conteúdo 2"/>
          <p:cNvSpPr>
            <a:spLocks noGrp="1"/>
          </p:cNvSpPr>
          <p:nvPr>
            <p:ph sz="quarter" idx="1"/>
          </p:nvPr>
        </p:nvSpPr>
        <p:spPr>
          <a:xfrm>
            <a:off x="250825" y="1268413"/>
            <a:ext cx="8435975" cy="5184775"/>
          </a:xfrm>
        </p:spPr>
        <p:txBody>
          <a:bodyPr>
            <a:normAutofit lnSpcReduction="10000"/>
          </a:bodyPr>
          <a:lstStyle/>
          <a:p>
            <a:pPr>
              <a:lnSpc>
                <a:spcPct val="90000"/>
              </a:lnSpc>
            </a:pPr>
            <a:r>
              <a:rPr lang="pt-BR" altLang="pt-BR" sz="2200" smtClean="0"/>
              <a:t/>
            </a:r>
            <a:br>
              <a:rPr lang="pt-BR" altLang="pt-BR" sz="2200" smtClean="0"/>
            </a:br>
            <a:r>
              <a:rPr lang="pt-BR" altLang="pt-BR" sz="2200" smtClean="0"/>
              <a:t>A hipotermia terapêutica é o primeiro tratamento eficaz para EHI moderada a grave a ser amplamente avaliada em ensaios clínicos randomizados que reduziu número de  morte e incapacidade.</a:t>
            </a:r>
            <a:r>
              <a:rPr lang="pt-BR" altLang="pt-BR" sz="2200" baseline="30000" smtClean="0"/>
              <a:t>17 </a:t>
            </a:r>
          </a:p>
          <a:p>
            <a:pPr>
              <a:lnSpc>
                <a:spcPct val="90000"/>
              </a:lnSpc>
            </a:pPr>
            <a:r>
              <a:rPr lang="pt-BR" altLang="pt-BR" sz="2200" smtClean="0"/>
              <a:t>Nesse presente estudo  35 lactentes com encefalopatia hipóxico-isquêmica foram submetidos a hipotermia de corpo inteiro e foram monitorados por vídeo-EEG contínuo durante todo o período  da hipotermia até reaquecimento. </a:t>
            </a:r>
          </a:p>
          <a:p>
            <a:pPr>
              <a:lnSpc>
                <a:spcPct val="90000"/>
              </a:lnSpc>
            </a:pPr>
            <a:r>
              <a:rPr lang="pt-BR" altLang="pt-BR" sz="2200" b="1" smtClean="0">
                <a:solidFill>
                  <a:srgbClr val="3333FF"/>
                </a:solidFill>
              </a:rPr>
              <a:t>O estudo possibilitou  detectar uma nova crise registrada em EEG e / ou atividade de fundo anormal durante as primeiras 24 horas ou durante o período de reaquecimento. </a:t>
            </a:r>
          </a:p>
          <a:p>
            <a:pPr>
              <a:lnSpc>
                <a:spcPct val="90000"/>
              </a:lnSpc>
            </a:pPr>
            <a:r>
              <a:rPr lang="pt-BR" altLang="pt-BR" sz="2200" smtClean="0"/>
              <a:t>Entre eles, </a:t>
            </a:r>
            <a:r>
              <a:rPr lang="pt-BR" altLang="pt-BR" sz="2200" b="1" smtClean="0">
                <a:solidFill>
                  <a:srgbClr val="3333FF"/>
                </a:solidFill>
              </a:rPr>
              <a:t>a maioria (67%) dos achados anormais foram detectados na linha de base EEG (0-30 minutos) ou durante as primeiras 24 horas de monitorização vídeo-EEG . </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Discussão</a:t>
            </a:r>
            <a:endParaRPr lang="pt-BR" dirty="0"/>
          </a:p>
        </p:txBody>
      </p:sp>
      <p:sp>
        <p:nvSpPr>
          <p:cNvPr id="3" name="Espaço Reservado para Conteúdo 2"/>
          <p:cNvSpPr>
            <a:spLocks noGrp="1"/>
          </p:cNvSpPr>
          <p:nvPr>
            <p:ph sz="quarter" idx="1"/>
          </p:nvPr>
        </p:nvSpPr>
        <p:spPr>
          <a:xfrm>
            <a:off x="457200" y="1600200"/>
            <a:ext cx="7467600" cy="4873625"/>
          </a:xfrm>
        </p:spPr>
        <p:txBody>
          <a:bodyPr>
            <a:normAutofit/>
          </a:bodyPr>
          <a:lstStyle/>
          <a:p>
            <a:pPr>
              <a:lnSpc>
                <a:spcPct val="90000"/>
              </a:lnSpc>
            </a:pPr>
            <a:r>
              <a:rPr lang="pt-BR" altLang="pt-BR" sz="2200" smtClean="0">
                <a:solidFill>
                  <a:srgbClr val="FF0000"/>
                </a:solidFill>
              </a:rPr>
              <a:t>Neonatos que tiveram convulsões detectadas nas primeiras 24 horas continuaram a ter convulsões nos dias seguintes</a:t>
            </a:r>
            <a:r>
              <a:rPr lang="pt-BR" altLang="pt-BR" sz="2200" smtClean="0"/>
              <a:t> e precisou de terapia de resgate intermitente apesar do uso de antiepiléptico de manutenção. </a:t>
            </a:r>
          </a:p>
          <a:p>
            <a:pPr>
              <a:lnSpc>
                <a:spcPct val="90000"/>
              </a:lnSpc>
            </a:pPr>
            <a:r>
              <a:rPr lang="pt-BR" altLang="pt-BR" sz="2200" smtClean="0"/>
              <a:t>No entanto, </a:t>
            </a:r>
            <a:r>
              <a:rPr lang="pt-BR" altLang="pt-BR" sz="2200" b="1" smtClean="0"/>
              <a:t>não foram notados  nenhum  registro no EEG de após as primeiras 24 horas de hipotermia até a fase de reaquecimento</a:t>
            </a:r>
            <a:r>
              <a:rPr lang="pt-BR" altLang="pt-BR" sz="2200" smtClean="0"/>
              <a:t>. </a:t>
            </a:r>
          </a:p>
          <a:p>
            <a:pPr>
              <a:lnSpc>
                <a:spcPct val="90000"/>
              </a:lnSpc>
            </a:pPr>
            <a:r>
              <a:rPr lang="pt-BR" altLang="pt-BR" sz="2200" smtClean="0"/>
              <a:t>Neonatos que não apresentaram convulsões registradas no EEG não necessitou de administração de medicamentos antiepilépticos. </a:t>
            </a:r>
          </a:p>
          <a:p>
            <a:pPr>
              <a:lnSpc>
                <a:spcPct val="90000"/>
              </a:lnSpc>
            </a:pPr>
            <a:r>
              <a:rPr lang="pt-BR" altLang="pt-BR" sz="2200" smtClean="0"/>
              <a:t>Os autores observaram  uma </a:t>
            </a:r>
            <a:r>
              <a:rPr lang="pt-BR" altLang="pt-BR" sz="2200" b="1" smtClean="0"/>
              <a:t>redução significativa na supressão ao EEG no período de 24 a 72 horas em comparação com as primeiras 24 horas</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Discussão </a:t>
            </a:r>
            <a:endParaRPr lang="pt-BR" dirty="0"/>
          </a:p>
        </p:txBody>
      </p:sp>
      <p:sp>
        <p:nvSpPr>
          <p:cNvPr id="3" name="Espaço Reservado para Conteúdo 2"/>
          <p:cNvSpPr>
            <a:spLocks noGrp="1"/>
          </p:cNvSpPr>
          <p:nvPr>
            <p:ph sz="quarter" idx="1"/>
          </p:nvPr>
        </p:nvSpPr>
        <p:spPr>
          <a:xfrm>
            <a:off x="457200" y="1600200"/>
            <a:ext cx="7467600" cy="4873625"/>
          </a:xfrm>
        </p:spPr>
        <p:txBody>
          <a:bodyPr>
            <a:normAutofit/>
          </a:bodyPr>
          <a:lstStyle/>
          <a:p>
            <a:pPr>
              <a:lnSpc>
                <a:spcPct val="90000"/>
              </a:lnSpc>
            </a:pPr>
            <a:r>
              <a:rPr lang="pt-PT" altLang="pt-BR" smtClean="0"/>
              <a:t>O protocolo usual  neonatal  para realização de rotina do EEG  abrange  50 minutos de EEG convencional seguido por monitoramento contínuo de vídeo-EEG. </a:t>
            </a:r>
          </a:p>
          <a:p>
            <a:pPr>
              <a:lnSpc>
                <a:spcPct val="90000"/>
              </a:lnSpc>
            </a:pPr>
            <a:r>
              <a:rPr lang="pt-PT" altLang="pt-BR" smtClean="0"/>
              <a:t>Embora 67%  dos casos de convulsão foram detectados no estudo de EEG basal, os 23% restantes foram detectados nas 24 horas seguintes período. </a:t>
            </a:r>
          </a:p>
          <a:p>
            <a:pPr>
              <a:lnSpc>
                <a:spcPct val="90000"/>
              </a:lnSpc>
            </a:pPr>
            <a:r>
              <a:rPr lang="pt-PT" altLang="pt-BR" b="1" smtClean="0">
                <a:solidFill>
                  <a:srgbClr val="3333FF"/>
                </a:solidFill>
              </a:rPr>
              <a:t>Realizar apenas um EEG basal antes da hipotermia resultará em perda de uma série de RNs com convulsões de início recente e / ou alterações eletrográficas, indicando a importância do monitoramento contínuo de vídeo-EEG. </a:t>
            </a:r>
            <a:endParaRPr lang="pt-BR" altLang="pt-BR" b="1" smtClean="0">
              <a:solidFill>
                <a:srgbClr val="3333FF"/>
              </a:solidFill>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Discussão</a:t>
            </a:r>
            <a:endParaRPr lang="pt-BR" dirty="0"/>
          </a:p>
        </p:txBody>
      </p:sp>
      <p:sp>
        <p:nvSpPr>
          <p:cNvPr id="43011" name="Espaço Reservado para Conteúdo 2"/>
          <p:cNvSpPr>
            <a:spLocks noGrp="1"/>
          </p:cNvSpPr>
          <p:nvPr>
            <p:ph sz="quarter" idx="1"/>
          </p:nvPr>
        </p:nvSpPr>
        <p:spPr>
          <a:xfrm>
            <a:off x="107950" y="1700213"/>
            <a:ext cx="8893175" cy="5157787"/>
          </a:xfrm>
        </p:spPr>
        <p:txBody>
          <a:bodyPr/>
          <a:lstStyle/>
          <a:p>
            <a:r>
              <a:rPr lang="pt-PT" altLang="pt-BR" smtClean="0">
                <a:solidFill>
                  <a:srgbClr val="FF0000"/>
                </a:solidFill>
              </a:rPr>
              <a:t>Na presença de atividade de base anormal</a:t>
            </a:r>
            <a:r>
              <a:rPr lang="pt-PT" altLang="pt-BR" smtClean="0"/>
              <a:t>, </a:t>
            </a:r>
            <a:r>
              <a:rPr lang="pt-PT" altLang="pt-BR" smtClean="0">
                <a:solidFill>
                  <a:srgbClr val="FF0000"/>
                </a:solidFill>
              </a:rPr>
              <a:t>convulsões clínicas (suspeita ou evidente) ou convulsões eletrográficas ou necessidade de uso de terapia antiepiléptica</a:t>
            </a:r>
            <a:r>
              <a:rPr lang="pt-PT" altLang="pt-BR" smtClean="0"/>
              <a:t>, os autores </a:t>
            </a:r>
            <a:r>
              <a:rPr lang="pt-PT" altLang="pt-BR" b="1" smtClean="0"/>
              <a:t>recomendam  o monitoramento contínuo através de vídeo-EEG durante todo o período de hipotermia e reaquecimento. </a:t>
            </a:r>
          </a:p>
          <a:p>
            <a:r>
              <a:rPr lang="pt-PT" altLang="pt-BR" smtClean="0"/>
              <a:t>No entanto, </a:t>
            </a:r>
            <a:r>
              <a:rPr lang="pt-PT" altLang="pt-BR" smtClean="0">
                <a:solidFill>
                  <a:srgbClr val="3333FF"/>
                </a:solidFill>
              </a:rPr>
              <a:t>se o EEG inicial e o vídeo-EEG contínuo de 24 horas forem sem alterações,  e houver  limitação de recursos exigindo a interrupção do vídeo-EEG contínuo, ele deve ser retomado durante o período de reaquecimento</a:t>
            </a:r>
            <a:endParaRPr lang="pt-BR" altLang="pt-BR" smtClean="0">
              <a:solidFill>
                <a:srgbClr val="3333FF"/>
              </a:solidFill>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Discussão</a:t>
            </a:r>
            <a:endParaRPr lang="pt-BR" dirty="0"/>
          </a:p>
        </p:txBody>
      </p:sp>
      <p:sp>
        <p:nvSpPr>
          <p:cNvPr id="3" name="Espaço Reservado para Conteúdo 2"/>
          <p:cNvSpPr>
            <a:spLocks noGrp="1"/>
          </p:cNvSpPr>
          <p:nvPr>
            <p:ph sz="quarter" idx="1"/>
          </p:nvPr>
        </p:nvSpPr>
        <p:spPr>
          <a:xfrm>
            <a:off x="457200" y="1600200"/>
            <a:ext cx="7467600" cy="4873625"/>
          </a:xfrm>
        </p:spPr>
        <p:txBody>
          <a:bodyPr>
            <a:normAutofit lnSpcReduction="10000"/>
          </a:bodyPr>
          <a:lstStyle/>
          <a:p>
            <a:pPr>
              <a:lnSpc>
                <a:spcPct val="80000"/>
              </a:lnSpc>
            </a:pPr>
            <a:r>
              <a:rPr lang="pt-BR" altLang="pt-BR" sz="2200" smtClean="0"/>
              <a:t/>
            </a:r>
            <a:br>
              <a:rPr lang="pt-BR" altLang="pt-BR" sz="2200" smtClean="0"/>
            </a:br>
            <a:r>
              <a:rPr lang="pt-BR" altLang="pt-BR" sz="2200" smtClean="0"/>
              <a:t>O Consenso Internacional sobre Reanimação Cardiorrespiratória e o Comitê da Academia Americana de Pediatria</a:t>
            </a:r>
            <a:r>
              <a:rPr lang="pt-BR" altLang="pt-BR" sz="2200" baseline="30000" smtClean="0"/>
              <a:t>18 </a:t>
            </a:r>
            <a:r>
              <a:rPr lang="pt-BR" altLang="pt-BR" sz="2200" smtClean="0"/>
              <a:t> recomendam que hipotermia induzida deve ser oferecida a crianças nascidas   ou próxima do termo com EHI moderada a grave dentro de 6 horas após o nascimento até 72 horas após inicio protocolo.</a:t>
            </a:r>
            <a:r>
              <a:rPr lang="pt-BR" altLang="pt-BR" sz="2200" baseline="30000" smtClean="0"/>
              <a:t>19 </a:t>
            </a:r>
            <a:endParaRPr lang="pt-BR" altLang="pt-BR" sz="2200" smtClean="0"/>
          </a:p>
          <a:p>
            <a:pPr>
              <a:lnSpc>
                <a:spcPct val="80000"/>
              </a:lnSpc>
            </a:pPr>
            <a:r>
              <a:rPr lang="pt-BR" altLang="pt-BR" sz="2200" smtClean="0"/>
              <a:t>A avaliação dos padrões de bases   e convulsões EEG  são difíceis de prever apenas através das características clínicas e o </a:t>
            </a:r>
            <a:r>
              <a:rPr lang="pt-BR" altLang="pt-BR" sz="2200" b="1" smtClean="0"/>
              <a:t>cEEG é importante para a detecção,</a:t>
            </a:r>
            <a:r>
              <a:rPr lang="pt-BR" altLang="pt-BR" sz="2200" baseline="30000" smtClean="0"/>
              <a:t>20,21</a:t>
            </a:r>
            <a:r>
              <a:rPr lang="pt-BR" altLang="pt-BR" sz="2200" b="1" smtClean="0"/>
              <a:t>  o gerenciamento</a:t>
            </a:r>
            <a:r>
              <a:rPr lang="pt-BR" altLang="pt-BR" sz="2200" baseline="30000" smtClean="0"/>
              <a:t>22</a:t>
            </a:r>
            <a:r>
              <a:rPr lang="pt-BR" altLang="pt-BR" sz="2200" b="1" smtClean="0"/>
              <a:t> e o desfecho das crises na EHI.</a:t>
            </a:r>
            <a:r>
              <a:rPr lang="pt-BR" altLang="pt-BR" sz="2200" baseline="30000" smtClean="0"/>
              <a:t>23,24</a:t>
            </a:r>
            <a:endParaRPr lang="pt-BR" altLang="pt-BR" sz="2200" b="1" smtClean="0"/>
          </a:p>
          <a:p>
            <a:pPr>
              <a:lnSpc>
                <a:spcPct val="80000"/>
              </a:lnSpc>
            </a:pPr>
            <a:r>
              <a:rPr lang="pt-BR" altLang="pt-BR" sz="2200" smtClean="0"/>
              <a:t>A normalização do EEG de base com início do ciclo sono-vigília está associado a bom prognóstico na EIH. </a:t>
            </a:r>
            <a:r>
              <a:rPr lang="pt-BR" altLang="pt-BR" sz="2200" baseline="30000" smtClean="0"/>
              <a:t>25</a:t>
            </a:r>
            <a:endParaRPr lang="pt-BR" altLang="pt-BR" sz="2200" smtClean="0"/>
          </a:p>
          <a:p>
            <a:pPr>
              <a:lnSpc>
                <a:spcPct val="80000"/>
              </a:lnSpc>
            </a:pPr>
            <a:r>
              <a:rPr lang="pt-BR" altLang="pt-BR" sz="2200" smtClean="0"/>
              <a:t> Fatores de risco documentados para convulsões em neonatos incluem primiparidade materna.</a:t>
            </a:r>
            <a:r>
              <a:rPr lang="pt-BR" altLang="pt-BR" sz="2200" baseline="30000" smtClean="0"/>
              <a:t>26</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Discussão </a:t>
            </a:r>
            <a:endParaRPr lang="pt-BR" dirty="0"/>
          </a:p>
        </p:txBody>
      </p:sp>
      <p:sp>
        <p:nvSpPr>
          <p:cNvPr id="45059" name="Espaço Reservado para Conteúdo 2"/>
          <p:cNvSpPr>
            <a:spLocks noGrp="1"/>
          </p:cNvSpPr>
          <p:nvPr>
            <p:ph sz="quarter" idx="1"/>
          </p:nvPr>
        </p:nvSpPr>
        <p:spPr>
          <a:xfrm>
            <a:off x="457200" y="1600200"/>
            <a:ext cx="7467600" cy="4873625"/>
          </a:xfrm>
        </p:spPr>
        <p:txBody>
          <a:bodyPr/>
          <a:lstStyle/>
          <a:p>
            <a:r>
              <a:rPr lang="pt-PT" altLang="pt-BR" smtClean="0"/>
              <a:t>Alterações no padrão do EEG devido a hipotermia são bem documentadas. </a:t>
            </a:r>
          </a:p>
          <a:p>
            <a:r>
              <a:rPr lang="pt-PT" altLang="pt-BR" smtClean="0"/>
              <a:t>A hipotermia profunda com diminuição da temperatura até  30ºC causa a supressão da atividade do EEG.</a:t>
            </a:r>
            <a:r>
              <a:rPr lang="pt-BR" altLang="pt-BR" sz="2200" baseline="30000" smtClean="0"/>
              <a:t>27 </a:t>
            </a:r>
            <a:endParaRPr lang="pt-PT" altLang="pt-BR" smtClean="0"/>
          </a:p>
          <a:p>
            <a:r>
              <a:rPr lang="pt-PT" altLang="pt-BR" smtClean="0"/>
              <a:t>Entretanto, hipotermia leve ( até 34C) não está associados com modificação da atividade de base do EEG. </a:t>
            </a:r>
            <a:r>
              <a:rPr lang="pt-BR" altLang="pt-BR" sz="2200" baseline="30000" smtClean="0"/>
              <a:t>23,28 </a:t>
            </a:r>
            <a:endParaRPr lang="pt-PT" altLang="pt-BR" smtClean="0"/>
          </a:p>
          <a:p>
            <a:pPr>
              <a:buFont typeface="Wingdings" panose="05000000000000000000" pitchFamily="2" charset="2"/>
              <a:buNone/>
            </a:pPr>
            <a:endParaRPr lang="pt-BR" altLang="pt-BR" smtClean="0"/>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Discussão</a:t>
            </a:r>
            <a:endParaRPr lang="pt-BR" dirty="0"/>
          </a:p>
        </p:txBody>
      </p:sp>
      <p:sp>
        <p:nvSpPr>
          <p:cNvPr id="3" name="Espaço Reservado para Conteúdo 2"/>
          <p:cNvSpPr>
            <a:spLocks noGrp="1"/>
          </p:cNvSpPr>
          <p:nvPr>
            <p:ph sz="quarter" idx="1"/>
          </p:nvPr>
        </p:nvSpPr>
        <p:spPr>
          <a:xfrm>
            <a:off x="457200" y="1600200"/>
            <a:ext cx="7467600" cy="4873625"/>
          </a:xfrm>
        </p:spPr>
        <p:txBody>
          <a:bodyPr>
            <a:normAutofit/>
          </a:bodyPr>
          <a:lstStyle/>
          <a:p>
            <a:pPr>
              <a:lnSpc>
                <a:spcPct val="90000"/>
              </a:lnSpc>
            </a:pPr>
            <a:r>
              <a:rPr lang="pt-BR" altLang="pt-BR" smtClean="0"/>
              <a:t>Em uma revisão da literatura a tendência natural das alterações observadas no EEG em direção à normalização  em todos os sobreviventes incluiu uma sequência específica que é: EEG inativo, EEG com padrão contínuo de baixa voltagem, seguida do padrão de traçado-alternante, traçado monomórfico de média voltagem, alteração moderada do ritmo de base e padrão normal. </a:t>
            </a:r>
            <a:r>
              <a:rPr lang="pt-BR" altLang="pt-BR" baseline="30000" smtClean="0"/>
              <a:t>29 </a:t>
            </a:r>
            <a:r>
              <a:rPr lang="pt-PT" altLang="pt-BR" smtClean="0"/>
              <a:t> </a:t>
            </a:r>
            <a:endParaRPr lang="pt-BR" altLang="pt-BR" smtClean="0"/>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Discussão</a:t>
            </a:r>
            <a:endParaRPr lang="pt-BR" dirty="0"/>
          </a:p>
        </p:txBody>
      </p:sp>
      <p:sp>
        <p:nvSpPr>
          <p:cNvPr id="3" name="Espaço Reservado para Conteúdo 2"/>
          <p:cNvSpPr>
            <a:spLocks noGrp="1"/>
          </p:cNvSpPr>
          <p:nvPr>
            <p:ph sz="quarter" idx="1"/>
          </p:nvPr>
        </p:nvSpPr>
        <p:spPr>
          <a:xfrm>
            <a:off x="457200" y="1600200"/>
            <a:ext cx="7467600" cy="4873625"/>
          </a:xfrm>
        </p:spPr>
        <p:txBody>
          <a:bodyPr>
            <a:normAutofit lnSpcReduction="10000"/>
          </a:bodyPr>
          <a:lstStyle/>
          <a:p>
            <a:pPr>
              <a:lnSpc>
                <a:spcPct val="90000"/>
              </a:lnSpc>
            </a:pPr>
            <a:r>
              <a:rPr lang="pt-PT" altLang="pt-BR" sz="2200" smtClean="0"/>
              <a:t>O atual protocolo para o hipotermia de corpo inteiro na UTI Neonatal desses autores  inclui pacientes com encefalopatia hipóxico-isquêmica grave ou que apresentaram clínica de  convulsões (independentemente da gravidade da encefalopatia hipóxico-isquêmica).</a:t>
            </a:r>
            <a:r>
              <a:rPr lang="pt-BR" altLang="pt-BR" sz="2200" baseline="30000" smtClean="0"/>
              <a:t>14,15</a:t>
            </a:r>
            <a:endParaRPr lang="pt-PT" altLang="pt-BR" sz="2200" smtClean="0"/>
          </a:p>
          <a:p>
            <a:pPr>
              <a:lnSpc>
                <a:spcPct val="90000"/>
              </a:lnSpc>
            </a:pPr>
            <a:r>
              <a:rPr lang="pt-PT" altLang="pt-BR" sz="2200" smtClean="0"/>
              <a:t> Dentro dessa coorte de pacientes, </a:t>
            </a:r>
            <a:r>
              <a:rPr lang="pt-PT" altLang="pt-BR" sz="2200" b="1" smtClean="0"/>
              <a:t>os autores  não  observaram diferença significativa entre neonatos com ou sem convulsões eletrográficas</a:t>
            </a:r>
            <a:r>
              <a:rPr lang="pt-PT" altLang="pt-BR" sz="2200" smtClean="0"/>
              <a:t> em relação a gênero, IG, peso ao nascer, escores de Apgar, gravidade  da encefalopatia hipóxico-isquêmica ou mortalidade (</a:t>
            </a:r>
            <a:r>
              <a:rPr lang="pt-PT" altLang="pt-BR" sz="2200" smtClean="0">
                <a:solidFill>
                  <a:srgbClr val="3333FF"/>
                </a:solidFill>
              </a:rPr>
              <a:t>Tabela 1</a:t>
            </a:r>
            <a:r>
              <a:rPr lang="pt-PT" altLang="pt-BR" sz="2200" smtClean="0"/>
              <a:t>)</a:t>
            </a:r>
          </a:p>
          <a:p>
            <a:pPr algn="ctr">
              <a:lnSpc>
                <a:spcPct val="90000"/>
              </a:lnSpc>
            </a:pPr>
            <a:r>
              <a:rPr lang="pt-PT" altLang="pt-BR" sz="2200" smtClean="0"/>
              <a:t> </a:t>
            </a:r>
            <a:r>
              <a:rPr lang="pt-PT" altLang="pt-BR" sz="2200" b="1" smtClean="0"/>
              <a:t>A incidência de uma RM anormal foi de 44,4% entre as crianças com convulsões e 68% entre as crianças sem convulsões.</a:t>
            </a:r>
          </a:p>
          <a:p>
            <a:pPr algn="ctr">
              <a:lnSpc>
                <a:spcPct val="90000"/>
              </a:lnSpc>
              <a:buFont typeface="Wingdings" panose="05000000000000000000" pitchFamily="2" charset="2"/>
              <a:buNone/>
            </a:pPr>
            <a:r>
              <a:rPr lang="pt-PT" altLang="pt-BR" sz="2200" b="1" smtClean="0"/>
              <a:t>(sem significância estatística)</a:t>
            </a:r>
            <a:endParaRPr lang="pt-BR" altLang="pt-BR" sz="2200" b="1" smtClean="0"/>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Discussão </a:t>
            </a:r>
            <a:endParaRPr lang="pt-BR" dirty="0"/>
          </a:p>
        </p:txBody>
      </p:sp>
      <p:sp>
        <p:nvSpPr>
          <p:cNvPr id="3" name="Espaço Reservado para Conteúdo 2"/>
          <p:cNvSpPr>
            <a:spLocks noGrp="1"/>
          </p:cNvSpPr>
          <p:nvPr>
            <p:ph sz="quarter" idx="1"/>
          </p:nvPr>
        </p:nvSpPr>
        <p:spPr>
          <a:xfrm>
            <a:off x="468313" y="1412875"/>
            <a:ext cx="8218487" cy="5184775"/>
          </a:xfrm>
        </p:spPr>
        <p:txBody>
          <a:bodyPr>
            <a:normAutofit/>
          </a:bodyPr>
          <a:lstStyle/>
          <a:p>
            <a:pPr>
              <a:lnSpc>
                <a:spcPct val="80000"/>
              </a:lnSpc>
            </a:pPr>
            <a:r>
              <a:rPr lang="pt-BR" altLang="pt-BR" sz="2200" smtClean="0"/>
              <a:t>Os autores suspeitam  que a falta de significância estatística poderia estar relacionado ao tamanho pequeno da amostra de pacientes.</a:t>
            </a:r>
          </a:p>
          <a:p>
            <a:pPr>
              <a:lnSpc>
                <a:spcPct val="80000"/>
              </a:lnSpc>
            </a:pPr>
            <a:r>
              <a:rPr lang="pt-BR" altLang="pt-BR" sz="2200" b="1" smtClean="0">
                <a:solidFill>
                  <a:srgbClr val="FF0000"/>
                </a:solidFill>
              </a:rPr>
              <a:t>No entanto, o tipo de anormalidades em RNM demonstrou-se diferente em cada grupo</a:t>
            </a:r>
            <a:r>
              <a:rPr lang="pt-BR" altLang="pt-BR" sz="2200" smtClean="0"/>
              <a:t>.</a:t>
            </a:r>
          </a:p>
          <a:p>
            <a:pPr>
              <a:lnSpc>
                <a:spcPct val="80000"/>
              </a:lnSpc>
            </a:pPr>
            <a:endParaRPr lang="pt-BR" altLang="pt-BR" sz="2200" smtClean="0"/>
          </a:p>
          <a:p>
            <a:pPr algn="ctr">
              <a:lnSpc>
                <a:spcPct val="80000"/>
              </a:lnSpc>
              <a:buFont typeface="Wingdings" panose="05000000000000000000" pitchFamily="2" charset="2"/>
              <a:buNone/>
            </a:pPr>
            <a:r>
              <a:rPr lang="pt-BR" altLang="pt-BR" sz="2200" smtClean="0"/>
              <a:t> </a:t>
            </a:r>
            <a:r>
              <a:rPr lang="pt-BR" altLang="pt-BR" sz="2200" b="1" smtClean="0"/>
              <a:t>As alterações  mais comuns na RNM no grupo convulsivo foram  encefalomalácia e restrição difusa, enquanto que no grupo sem convulsão  leucomalácia não foi um achado comum e restrição difusa estava mais comumente localizado nos núcleos profundos e região periventricular.</a:t>
            </a:r>
          </a:p>
        </p:txBody>
      </p:sp>
      <p:sp>
        <p:nvSpPr>
          <p:cNvPr id="49157" name="AutoShape 5"/>
          <p:cNvSpPr>
            <a:spLocks noChangeArrowheads="1"/>
          </p:cNvSpPr>
          <p:nvPr/>
        </p:nvSpPr>
        <p:spPr bwMode="auto">
          <a:xfrm>
            <a:off x="0" y="2708275"/>
            <a:ext cx="733425" cy="1214438"/>
          </a:xfrm>
          <a:prstGeom prst="curvedRightArrow">
            <a:avLst>
              <a:gd name="adj1" fmla="val 33117"/>
              <a:gd name="adj2" fmla="val 66234"/>
              <a:gd name="adj3" fmla="val 33333"/>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Discussão</a:t>
            </a:r>
            <a:endParaRPr lang="pt-BR" dirty="0"/>
          </a:p>
        </p:txBody>
      </p:sp>
      <p:sp>
        <p:nvSpPr>
          <p:cNvPr id="50179" name="Espaço Reservado para Conteúdo 2"/>
          <p:cNvSpPr>
            <a:spLocks noGrp="1"/>
          </p:cNvSpPr>
          <p:nvPr>
            <p:ph sz="quarter" idx="1"/>
          </p:nvPr>
        </p:nvSpPr>
        <p:spPr>
          <a:xfrm>
            <a:off x="457200" y="1600200"/>
            <a:ext cx="7467600" cy="4873625"/>
          </a:xfrm>
        </p:spPr>
        <p:txBody>
          <a:bodyPr/>
          <a:lstStyle/>
          <a:p>
            <a:r>
              <a:rPr lang="pt-BR" altLang="pt-BR" smtClean="0"/>
              <a:t>Há indícios que a correlação dos achados da RNM com as convulsões depende da localização (córtex vs estruturas profundas, substância cinzenta cinza vs substância branca) e do tipo de incapacidade.  </a:t>
            </a:r>
          </a:p>
          <a:p>
            <a:pPr algn="ctr"/>
            <a:r>
              <a:rPr lang="pt-BR" altLang="pt-BR" b="1" smtClean="0"/>
              <a:t>No entanto, não houve correlação encontrada entre estes achados de RNM e a gravidade da EHI, duração ou tipo de convulsões. </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Discussão</a:t>
            </a:r>
            <a:endParaRPr lang="pt-BR" dirty="0"/>
          </a:p>
        </p:txBody>
      </p:sp>
      <p:sp>
        <p:nvSpPr>
          <p:cNvPr id="3" name="Espaço Reservado para Conteúdo 2"/>
          <p:cNvSpPr>
            <a:spLocks noGrp="1"/>
          </p:cNvSpPr>
          <p:nvPr>
            <p:ph sz="quarter" idx="1"/>
          </p:nvPr>
        </p:nvSpPr>
        <p:spPr>
          <a:xfrm>
            <a:off x="468313" y="1196975"/>
            <a:ext cx="8218487" cy="4929188"/>
          </a:xfrm>
        </p:spPr>
        <p:txBody>
          <a:bodyPr>
            <a:normAutofit lnSpcReduction="10000"/>
          </a:bodyPr>
          <a:lstStyle/>
          <a:p>
            <a:pPr>
              <a:lnSpc>
                <a:spcPct val="90000"/>
              </a:lnSpc>
            </a:pPr>
            <a:r>
              <a:rPr lang="pt-PT" altLang="pt-BR" sz="2200" smtClean="0"/>
              <a:t>No presente estudo, </a:t>
            </a:r>
            <a:r>
              <a:rPr lang="pt-PT" altLang="pt-BR" sz="2200" b="1" smtClean="0"/>
              <a:t>90% dos pacientes que apresentaram convulsões nos primeiros 3 dias de nascimento tiveram encefalopatia hipóxico-isquêmicia de estadiamento inicial de moderado a grave. </a:t>
            </a:r>
          </a:p>
          <a:p>
            <a:pPr>
              <a:lnSpc>
                <a:spcPct val="90000"/>
              </a:lnSpc>
            </a:pPr>
            <a:r>
              <a:rPr lang="pt-PT" altLang="pt-BR" sz="2200" smtClean="0"/>
              <a:t>No entanto, </a:t>
            </a:r>
            <a:r>
              <a:rPr lang="pt-PT" altLang="pt-BR" sz="2200" b="1" smtClean="0"/>
              <a:t>nesta coorte, a presença de convulsões não foi associada a um aumento na incidência de  anormalidades na RNM  ou alterações  ao exame neurológico na alta da</a:t>
            </a:r>
            <a:r>
              <a:rPr lang="pt-PT" altLang="pt-BR" sz="2200" smtClean="0"/>
              <a:t> UTIN. </a:t>
            </a:r>
          </a:p>
          <a:p>
            <a:pPr>
              <a:lnSpc>
                <a:spcPct val="90000"/>
              </a:lnSpc>
            </a:pPr>
            <a:r>
              <a:rPr lang="pt-PT" altLang="pt-BR" sz="2200" smtClean="0"/>
              <a:t>Esse destaca a eficácia de drogas antiepilépticas em controlar as convulsões. </a:t>
            </a:r>
          </a:p>
          <a:p>
            <a:pPr>
              <a:lnSpc>
                <a:spcPct val="90000"/>
              </a:lnSpc>
            </a:pPr>
            <a:r>
              <a:rPr lang="pt-PT" altLang="pt-BR" sz="2200" smtClean="0"/>
              <a:t>Houve uma redução significativa no frequência de convulsão 48 horas após o início do tratamento medicamentoso. Os medicamentos usados ​​na Instituição dos autores foram  lorazepam, fenobarbital, fosfenitoína e levetiracetam.</a:t>
            </a:r>
            <a:endParaRPr lang="pt-BR" altLang="pt-BR" sz="2200" smtClean="0"/>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wrap="square" lIns="91440" tIns="45720" rIns="91440" bIns="45720" numCol="1" anchorCtr="0" compatLnSpc="1">
            <a:prstTxWarp prst="textNoShape">
              <a:avLst/>
            </a:prstTxWarp>
          </a:bodyPr>
          <a:lstStyle/>
          <a:p>
            <a:r>
              <a:rPr lang="pt-BR" altLang="pt-BR" cap="none" smtClean="0"/>
              <a:t>DISCUSSÃO: </a:t>
            </a:r>
            <a:r>
              <a:rPr lang="pt-BR" altLang="pt-BR" cap="none" smtClean="0">
                <a:solidFill>
                  <a:srgbClr val="FF0000"/>
                </a:solidFill>
              </a:rPr>
              <a:t>Limitações</a:t>
            </a:r>
          </a:p>
        </p:txBody>
      </p:sp>
      <p:sp>
        <p:nvSpPr>
          <p:cNvPr id="52227" name="Espaço Reservado para Conteúdo 2"/>
          <p:cNvSpPr>
            <a:spLocks noGrp="1"/>
          </p:cNvSpPr>
          <p:nvPr>
            <p:ph sz="quarter" idx="1"/>
          </p:nvPr>
        </p:nvSpPr>
        <p:spPr>
          <a:xfrm>
            <a:off x="457200" y="1600200"/>
            <a:ext cx="7467600" cy="4873625"/>
          </a:xfrm>
        </p:spPr>
        <p:txBody>
          <a:bodyPr/>
          <a:lstStyle/>
          <a:p>
            <a:r>
              <a:rPr lang="pt-PT" altLang="pt-BR" smtClean="0"/>
              <a:t>As limitações desse estudo incluem uma </a:t>
            </a:r>
            <a:r>
              <a:rPr lang="pt-PT" altLang="pt-BR" smtClean="0">
                <a:solidFill>
                  <a:srgbClr val="FF0000"/>
                </a:solidFill>
              </a:rPr>
              <a:t>pequena amostra de 35 pacientes</a:t>
            </a:r>
            <a:r>
              <a:rPr lang="pt-PT" altLang="pt-BR" smtClean="0"/>
              <a:t> de uma </a:t>
            </a:r>
            <a:r>
              <a:rPr lang="pt-PT" altLang="pt-BR" smtClean="0">
                <a:solidFill>
                  <a:srgbClr val="FF0000"/>
                </a:solidFill>
              </a:rPr>
              <a:t>única Instituição</a:t>
            </a:r>
            <a:r>
              <a:rPr lang="pt-PT" altLang="pt-BR" smtClean="0"/>
              <a:t>, bem como sua </a:t>
            </a:r>
            <a:r>
              <a:rPr lang="pt-PT" altLang="pt-BR" smtClean="0">
                <a:solidFill>
                  <a:srgbClr val="FF0000"/>
                </a:solidFill>
              </a:rPr>
              <a:t>natureza retrospectiva</a:t>
            </a:r>
            <a:r>
              <a:rPr lang="pt-PT" altLang="pt-BR" smtClean="0"/>
              <a:t> com uma </a:t>
            </a:r>
            <a:r>
              <a:rPr lang="pt-PT" altLang="pt-BR" smtClean="0">
                <a:solidFill>
                  <a:srgbClr val="FF0000"/>
                </a:solidFill>
              </a:rPr>
              <a:t>alta porcentagem de pacientes que foram perdidos</a:t>
            </a:r>
            <a:r>
              <a:rPr lang="pt-PT" altLang="pt-BR" smtClean="0"/>
              <a:t> durante o  acompanhamento. </a:t>
            </a:r>
          </a:p>
          <a:p>
            <a:r>
              <a:rPr lang="pt-PT" altLang="pt-BR" smtClean="0"/>
              <a:t>Um grande estudo colaborativo multicêntrico seria necessário e ideal validar esses achados</a:t>
            </a:r>
            <a:endParaRPr lang="pt-BR" altLang="pt-BR" smtClean="0"/>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Discussão</a:t>
            </a:r>
            <a:endParaRPr lang="pt-BR" dirty="0"/>
          </a:p>
        </p:txBody>
      </p:sp>
      <p:sp>
        <p:nvSpPr>
          <p:cNvPr id="53251" name="Espaço Reservado para Conteúdo 2"/>
          <p:cNvSpPr>
            <a:spLocks noGrp="1"/>
          </p:cNvSpPr>
          <p:nvPr>
            <p:ph sz="quarter" idx="1"/>
          </p:nvPr>
        </p:nvSpPr>
        <p:spPr>
          <a:xfrm>
            <a:off x="457200" y="1600200"/>
            <a:ext cx="7467600" cy="4873625"/>
          </a:xfrm>
        </p:spPr>
        <p:txBody>
          <a:bodyPr/>
          <a:lstStyle/>
          <a:p>
            <a:r>
              <a:rPr lang="pt-PT" altLang="pt-BR" dirty="0" smtClean="0"/>
              <a:t>Neonatos têm pele frágil e aplicação contínua de eletrodos de EEG por um tempo maior que 72 horas, associado com hipotermia, podem aumentar o risco de lesões na pele.</a:t>
            </a:r>
          </a:p>
          <a:p>
            <a:r>
              <a:rPr lang="pt-PT" altLang="pt-BR" dirty="0" smtClean="0"/>
              <a:t> No entanto, os autores observaram  lesões de pele em apenas 1 criança.</a:t>
            </a:r>
          </a:p>
          <a:p>
            <a:pPr algn="ctr"/>
            <a:r>
              <a:rPr lang="pt-PT" altLang="pt-BR" dirty="0" smtClean="0">
                <a:solidFill>
                  <a:srgbClr val="3333FF"/>
                </a:solidFill>
              </a:rPr>
              <a:t>Realizar </a:t>
            </a:r>
            <a:r>
              <a:rPr lang="pt-PT" altLang="pt-BR" dirty="0" smtClean="0">
                <a:solidFill>
                  <a:srgbClr val="3333FF"/>
                </a:solidFill>
              </a:rPr>
              <a:t>o vídeo-</a:t>
            </a:r>
            <a:r>
              <a:rPr lang="pt-PT" altLang="pt-BR" dirty="0" smtClean="0">
                <a:solidFill>
                  <a:srgbClr val="3333FF"/>
                </a:solidFill>
              </a:rPr>
              <a:t>EEG </a:t>
            </a:r>
            <a:r>
              <a:rPr lang="pt-PT" altLang="pt-BR" dirty="0" smtClean="0">
                <a:solidFill>
                  <a:srgbClr val="3333FF"/>
                </a:solidFill>
              </a:rPr>
              <a:t>por um período de 24 horas e, em seguida, realizar remoção desses eletrodos por 48 horas até o reaquecimento pode permitir que a pele se cure e também forneça acesso para neuroimagem.</a:t>
            </a:r>
          </a:p>
          <a:p>
            <a:pPr algn="ctr">
              <a:buFont typeface="Wingdings" panose="05000000000000000000" pitchFamily="2" charset="2"/>
              <a:buNone/>
            </a:pPr>
            <a:endParaRPr lang="pt-BR" altLang="pt-BR" dirty="0" smtClean="0">
              <a:solidFill>
                <a:srgbClr val="3333FF"/>
              </a:solidFill>
            </a:endParaRP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Discussão</a:t>
            </a:r>
            <a:endParaRPr lang="pt-BR" dirty="0"/>
          </a:p>
        </p:txBody>
      </p:sp>
      <p:sp>
        <p:nvSpPr>
          <p:cNvPr id="54275" name="Espaço Reservado para Conteúdo 2"/>
          <p:cNvSpPr>
            <a:spLocks noGrp="1"/>
          </p:cNvSpPr>
          <p:nvPr>
            <p:ph sz="quarter" idx="1"/>
          </p:nvPr>
        </p:nvSpPr>
        <p:spPr>
          <a:xfrm>
            <a:off x="457200" y="1600200"/>
            <a:ext cx="7467600" cy="4873625"/>
          </a:xfrm>
        </p:spPr>
        <p:txBody>
          <a:bodyPr/>
          <a:lstStyle/>
          <a:p>
            <a:r>
              <a:rPr lang="pt-PT" altLang="pt-BR" smtClean="0"/>
              <a:t>O vídeo contínuo-EEG é um procedimento caro; o custo médio na Instituição dos autores  é de US $ </a:t>
            </a:r>
            <a:r>
              <a:rPr lang="pt-PT" altLang="pt-BR" b="1" smtClean="0"/>
              <a:t>2.066 por um Período de 24 horas.</a:t>
            </a:r>
          </a:p>
          <a:p>
            <a:r>
              <a:rPr lang="pt-PT" altLang="pt-BR" smtClean="0"/>
              <a:t>Apesar de muitos benefícios na monitorização do vídeo-EEG contínuo durante a hipotermia terapêutica, </a:t>
            </a:r>
            <a:r>
              <a:rPr lang="pt-PT" altLang="pt-BR" b="1" smtClean="0"/>
              <a:t>os recursos e custo limitam a capacidade de muitas Unidades Neonatais de monitorar os RNs durante todo o período de resfriamento e reaquecimento.</a:t>
            </a:r>
            <a:endParaRPr lang="pt-BR" altLang="pt-BR" b="1" smtClean="0"/>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Discussão</a:t>
            </a:r>
            <a:endParaRPr lang="pt-BR" dirty="0"/>
          </a:p>
        </p:txBody>
      </p:sp>
      <p:sp>
        <p:nvSpPr>
          <p:cNvPr id="55299" name="Espaço Reservado para Conteúdo 2"/>
          <p:cNvSpPr>
            <a:spLocks noGrp="1"/>
          </p:cNvSpPr>
          <p:nvPr>
            <p:ph sz="quarter" idx="1"/>
          </p:nvPr>
        </p:nvSpPr>
        <p:spPr>
          <a:xfrm>
            <a:off x="457200" y="1600200"/>
            <a:ext cx="7467600" cy="4873625"/>
          </a:xfrm>
        </p:spPr>
        <p:txBody>
          <a:bodyPr/>
          <a:lstStyle/>
          <a:p>
            <a:r>
              <a:rPr lang="pt-PT" altLang="pt-BR" smtClean="0"/>
              <a:t>Reduzir a duração do vídeo-EEG contínuo pode diminuir o custo e disponibilizar equipe, equipamentos e recursos importantes. </a:t>
            </a:r>
          </a:p>
          <a:p>
            <a:r>
              <a:rPr lang="pt-PT" altLang="pt-BR" smtClean="0"/>
              <a:t> O monitoramento contínuo do EEG antes e durante a hipotermia é muito mais informativo e superior ao EEG padrão, em relação a captura de convulsões sutis ou eletrográficas. </a:t>
            </a:r>
          </a:p>
          <a:p>
            <a:r>
              <a:rPr lang="pt-PT" altLang="pt-BR" smtClean="0"/>
              <a:t>Além disso, a intervenção oportuna durante a  convulsões ocorrida na hipotermia ou durante o reaquecimento também influencia na duração do RN na UTIN. </a:t>
            </a:r>
            <a:endParaRPr lang="pt-BR" altLang="pt-BR" smtClean="0"/>
          </a:p>
          <a:p>
            <a:endParaRPr lang="pt-BR" altLang="pt-BR" smtClean="0"/>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Discussão </a:t>
            </a:r>
            <a:endParaRPr lang="pt-BR" dirty="0"/>
          </a:p>
        </p:txBody>
      </p:sp>
      <p:sp>
        <p:nvSpPr>
          <p:cNvPr id="3" name="Espaço Reservado para Conteúdo 2"/>
          <p:cNvSpPr>
            <a:spLocks noGrp="1"/>
          </p:cNvSpPr>
          <p:nvPr>
            <p:ph sz="quarter" idx="1"/>
          </p:nvPr>
        </p:nvSpPr>
        <p:spPr>
          <a:xfrm>
            <a:off x="457200" y="1600200"/>
            <a:ext cx="7467600" cy="4873625"/>
          </a:xfrm>
        </p:spPr>
        <p:txBody>
          <a:bodyPr>
            <a:normAutofit/>
          </a:bodyPr>
          <a:lstStyle/>
          <a:p>
            <a:pPr>
              <a:lnSpc>
                <a:spcPct val="90000"/>
              </a:lnSpc>
            </a:pPr>
            <a:r>
              <a:rPr lang="pt-PT" altLang="pt-BR" smtClean="0"/>
              <a:t>Em conclusão, realizando apenas um EEG padrão antes da hipotermia detecta atividade convulsiva e padrão anormal, mas não detecta  convulsão durante a hipotermia e reaquecimento. </a:t>
            </a:r>
          </a:p>
          <a:p>
            <a:pPr>
              <a:lnSpc>
                <a:spcPct val="90000"/>
              </a:lnSpc>
            </a:pPr>
            <a:r>
              <a:rPr lang="pt-PT" altLang="pt-BR" smtClean="0"/>
              <a:t>Os autores </a:t>
            </a:r>
            <a:r>
              <a:rPr lang="pt-PT" altLang="pt-BR" b="1" smtClean="0"/>
              <a:t>recomendam  vídeo-EEG contínuo durante hipotermia e reaquecimento para indivíduos se os recursos estiverem disponíveis</a:t>
            </a:r>
            <a:r>
              <a:rPr lang="pt-PT" altLang="pt-BR" smtClean="0"/>
              <a:t>. </a:t>
            </a:r>
          </a:p>
          <a:p>
            <a:pPr>
              <a:lnSpc>
                <a:spcPct val="90000"/>
              </a:lnSpc>
            </a:pPr>
            <a:r>
              <a:rPr lang="pt-PT" altLang="pt-BR" b="1" smtClean="0">
                <a:solidFill>
                  <a:srgbClr val="3333FF"/>
                </a:solidFill>
              </a:rPr>
              <a:t>Se os recursos forem limitados e não forem detectados crises ou atividade elétrica  anormal durante as  primeiras 24 horas de vídeo-EEG contínuo, então o exame pode ser descontinuado em 24 horas. </a:t>
            </a:r>
            <a:endParaRPr lang="pt-BR" altLang="pt-BR" b="1" smtClean="0">
              <a:solidFill>
                <a:srgbClr val="3333FF"/>
              </a:solidFill>
            </a:endParaRP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Espaço Reservado para Conteúdo 2"/>
          <p:cNvSpPr>
            <a:spLocks noGrp="1"/>
          </p:cNvSpPr>
          <p:nvPr>
            <p:ph sz="quarter" idx="1"/>
          </p:nvPr>
        </p:nvSpPr>
        <p:spPr>
          <a:xfrm>
            <a:off x="457200" y="1600200"/>
            <a:ext cx="7467600" cy="4873625"/>
          </a:xfrm>
        </p:spPr>
        <p:txBody>
          <a:bodyPr/>
          <a:lstStyle/>
          <a:p>
            <a:r>
              <a:rPr lang="pt-PT" altLang="pt-BR" smtClean="0"/>
              <a:t>Os autores declararam não haver potenciais conflitos de interesse em relação a pesquisa, autoria e / ou publicação deste artigo. </a:t>
            </a:r>
          </a:p>
          <a:p>
            <a:r>
              <a:rPr lang="pt-PT" altLang="pt-BR" smtClean="0"/>
              <a:t>Financiamento: Os autores não receberam apoio financeiro para a pesquisa, autoria, e / ou publicação deste artigo.</a:t>
            </a:r>
          </a:p>
          <a:p>
            <a:r>
              <a:rPr lang="pt-PT" altLang="pt-BR" smtClean="0"/>
              <a:t> Aprovação ética: O Conselho de Pesquisa Institucional da Instituição aprovou este estudo retrospectivo (número de aprovação do FBI FWA00008824).</a:t>
            </a:r>
            <a:endParaRPr lang="pt-BR" altLang="pt-BR" smtClean="0"/>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Discussão</a:t>
            </a:r>
            <a:endParaRPr lang="pt-BR" dirty="0"/>
          </a:p>
        </p:txBody>
      </p:sp>
      <p:sp>
        <p:nvSpPr>
          <p:cNvPr id="58371" name="Espaço Reservado para Conteúdo 2"/>
          <p:cNvSpPr>
            <a:spLocks noGrp="1"/>
          </p:cNvSpPr>
          <p:nvPr>
            <p:ph sz="quarter" idx="1"/>
          </p:nvPr>
        </p:nvSpPr>
        <p:spPr>
          <a:xfrm>
            <a:off x="457200" y="1600200"/>
            <a:ext cx="7467600" cy="4873625"/>
          </a:xfrm>
        </p:spPr>
        <p:txBody>
          <a:bodyPr/>
          <a:lstStyle/>
          <a:p>
            <a:r>
              <a:rPr lang="pt-PT" altLang="pt-BR" smtClean="0"/>
              <a:t>No entanto, os </a:t>
            </a:r>
            <a:r>
              <a:rPr lang="pt-PT" altLang="pt-BR" b="1" smtClean="0">
                <a:solidFill>
                  <a:srgbClr val="3333FF"/>
                </a:solidFill>
              </a:rPr>
              <a:t>autores recomendam fortemente  a continuação do vídeo-EEG contínuo durante o fase de reaquecimento</a:t>
            </a:r>
            <a:r>
              <a:rPr lang="pt-PT" altLang="pt-BR" b="1" smtClean="0"/>
              <a:t>. </a:t>
            </a:r>
          </a:p>
          <a:p>
            <a:r>
              <a:rPr lang="pt-PT" altLang="pt-BR" smtClean="0"/>
              <a:t>Além disso, estudos multicêntricos envolvendo são necessários com um número maior de bebês antes de fazer recomendações clínicas sobre a duração ideal da monitorização  vídeo-EEG contínuo durante hipotermia terapêutica para encefalopatia hipoxêmica</a:t>
            </a:r>
            <a:endParaRPr lang="pt-BR" altLang="pt-BR" smtClean="0"/>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8612"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388" y="1628775"/>
            <a:ext cx="8640762" cy="24082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9636" name="Picture 4"/>
          <p:cNvPicPr>
            <a:picLocks noGrp="1" noChangeAspect="1" noChangeArrowheads="1"/>
          </p:cNvPicPr>
          <p:nvPr>
            <p:ph type="body" idx="4294967295"/>
          </p:nvPr>
        </p:nvPicPr>
        <p:blipFill>
          <a:blip r:embed="rId2">
            <a:extLst>
              <a:ext uri="{28A0092B-C50C-407E-A947-70E740481C1C}">
                <a14:useLocalDpi xmlns:a14="http://schemas.microsoft.com/office/drawing/2010/main" val="0"/>
              </a:ext>
            </a:extLst>
          </a:blip>
          <a:srcRect/>
          <a:stretch>
            <a:fillRect/>
          </a:stretch>
        </p:blipFill>
        <p:spPr>
          <a:xfrm>
            <a:off x="0" y="981075"/>
            <a:ext cx="4140200" cy="4873625"/>
          </a:xfr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9637"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11638" y="1700213"/>
            <a:ext cx="4244975" cy="2809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686"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95513" y="333375"/>
            <a:ext cx="4695825" cy="6156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2708"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19250" y="404813"/>
            <a:ext cx="5384800" cy="60674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p:cNvSpPr>
            <a:spLocks noGrp="1" noChangeArrowheads="1"/>
          </p:cNvSpPr>
          <p:nvPr>
            <p:ph type="title" idx="4294967295"/>
          </p:nvPr>
        </p:nvSpPr>
        <p:spPr bwMode="auto">
          <a:xfrm>
            <a:off x="611188" y="765175"/>
            <a:ext cx="7467600" cy="1143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normAutofit fontScale="90000"/>
          </a:bodyPr>
          <a:lstStyle/>
          <a:p>
            <a:pPr algn="ctr"/>
            <a:r>
              <a:rPr lang="pt-BR" altLang="pt-BR" sz="2600" b="1" cap="none" smtClean="0">
                <a:solidFill>
                  <a:srgbClr val="99CC00"/>
                </a:solidFill>
              </a:rPr>
              <a:t>Nota do Editor do site, Dr. Paulo R. Margotto. Consultem Também! Aqui e Agora! Estudando Juntos!</a:t>
            </a:r>
          </a:p>
        </p:txBody>
      </p:sp>
      <p:pic>
        <p:nvPicPr>
          <p:cNvPr id="60423" name="Picture 7" descr="Drs Gariel e Paul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47813" y="2349500"/>
            <a:ext cx="5884862" cy="3335338"/>
          </a:xfrm>
          <a:prstGeom prst="rect">
            <a:avLst/>
          </a:prstGeom>
          <a:noFill/>
          <a:extLst>
            <a:ext uri="{909E8E84-426E-40DD-AFC4-6F175D3DCCD1}">
              <a14:hiddenFill xmlns:a14="http://schemas.microsoft.com/office/drawing/2010/main">
                <a:solidFill>
                  <a:srgbClr val="FFFFFF"/>
                </a:solidFill>
              </a14:hiddenFill>
            </a:ext>
          </a:extLst>
        </p:spPr>
      </p:pic>
      <p:sp>
        <p:nvSpPr>
          <p:cNvPr id="60424" name="Text Box 8"/>
          <p:cNvSpPr txBox="1">
            <a:spLocks noChangeArrowheads="1"/>
          </p:cNvSpPr>
          <p:nvPr/>
        </p:nvSpPr>
        <p:spPr bwMode="auto">
          <a:xfrm>
            <a:off x="2124075" y="5734050"/>
            <a:ext cx="45720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altLang="pt-BR" sz="1800">
                <a:solidFill>
                  <a:srgbClr val="0000FF"/>
                </a:solidFill>
              </a:rPr>
              <a:t>Drs. Paulo R. Margotto e Gabriel Variane</a:t>
            </a:r>
          </a:p>
          <a:p>
            <a:r>
              <a:rPr lang="pt-BR" altLang="pt-BR" sz="1800">
                <a:solidFill>
                  <a:srgbClr val="0000FF"/>
                </a:solidFill>
              </a:rPr>
              <a:t>                  </a:t>
            </a:r>
            <a:r>
              <a:rPr lang="pt-BR" altLang="pt-BR" sz="1800">
                <a:solidFill>
                  <a:srgbClr val="0000FF"/>
                </a:solidFill>
                <a:hlinkClick r:id="rId3"/>
              </a:rPr>
              <a:t>pmargotto@gmail.com</a:t>
            </a:r>
            <a:r>
              <a:rPr lang="pt-BR" altLang="pt-BR" sz="1800">
                <a:solidFill>
                  <a:srgbClr val="0000FF"/>
                </a:solidFill>
              </a:rPr>
              <a:t> </a:t>
            </a:r>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7" name="Rectangle 3"/>
          <p:cNvSpPr>
            <a:spLocks noGrp="1"/>
          </p:cNvSpPr>
          <p:nvPr>
            <p:ph type="body" idx="4294967295"/>
          </p:nvPr>
        </p:nvSpPr>
        <p:spPr>
          <a:xfrm>
            <a:off x="755650" y="1773238"/>
            <a:ext cx="7467600" cy="4873625"/>
          </a:xfrm>
        </p:spPr>
        <p:txBody>
          <a:bodyPr/>
          <a:lstStyle/>
          <a:p>
            <a:pPr algn="ctr">
              <a:lnSpc>
                <a:spcPct val="90000"/>
              </a:lnSpc>
              <a:buFont typeface="Wingdings" panose="05000000000000000000" pitchFamily="2" charset="2"/>
              <a:buNone/>
            </a:pPr>
            <a:r>
              <a:rPr lang="pt-BR" altLang="pt-BR" sz="1800" b="1" smtClean="0">
                <a:solidFill>
                  <a:srgbClr val="99CC00"/>
                </a:solidFill>
                <a:latin typeface="Times New Roman" panose="02020603050405020304" pitchFamily="18" charset="0"/>
              </a:rPr>
              <a:t>Durante toda a Conferência foi enfatizada importância do Eletroencefalograma, tanto convencional(EEGc), como o de amplitude (EEGa).</a:t>
            </a:r>
          </a:p>
          <a:p>
            <a:pPr>
              <a:lnSpc>
                <a:spcPct val="90000"/>
              </a:lnSpc>
            </a:pPr>
            <a:r>
              <a:rPr lang="pt-BR" altLang="pt-BR" sz="1800" smtClean="0">
                <a:latin typeface="Times New Roman" panose="02020603050405020304" pitchFamily="18" charset="0"/>
              </a:rPr>
              <a:t> Historicamente o diagnóstico de convulsão foi mais frequentemente baseado em sinais clínicos. No entanto, os estudos de EEG demonstraram que nem todo evento clínico suspeito é convulsão epiléptica (muitas convulsões neonatais são subclínicas). </a:t>
            </a:r>
          </a:p>
          <a:p>
            <a:pPr>
              <a:lnSpc>
                <a:spcPct val="90000"/>
              </a:lnSpc>
            </a:pPr>
            <a:r>
              <a:rPr lang="pt-BR" altLang="pt-BR" sz="1800" smtClean="0">
                <a:latin typeface="Times New Roman" panose="02020603050405020304" pitchFamily="18" charset="0"/>
              </a:rPr>
              <a:t>Assim o  </a:t>
            </a:r>
            <a:r>
              <a:rPr lang="pt-BR" altLang="pt-BR" sz="1800" b="1" smtClean="0">
                <a:latin typeface="Times New Roman" panose="02020603050405020304" pitchFamily="18" charset="0"/>
              </a:rPr>
              <a:t>diagnóstico impreciso de convulsão tem importantes conseqüências, </a:t>
            </a:r>
            <a:r>
              <a:rPr lang="pt-BR" altLang="pt-BR" sz="1800" smtClean="0">
                <a:latin typeface="Times New Roman" panose="02020603050405020304" pitchFamily="18" charset="0"/>
              </a:rPr>
              <a:t>como subtratamento nos neonatos com convulsões subclínicas e exposição desnecessária a anticonvulsivantes nos   neonatos com atividade motora suspeita. Apenas 1/3 das crises EEGs se expressam clinicamente, além dos neonatologistas não reconhecerem ou interpretaram mal estas manifestações clínicas. Além do mais, o monitoramento EEG documenta a contínua expressão EEG após o uso de drogas antiepilépticas, após a supressão completa ou parcial dos comportamentos clínicos convulsivos (</a:t>
            </a:r>
            <a:r>
              <a:rPr lang="pt-BR" altLang="pt-BR" sz="1800" b="1" smtClean="0">
                <a:latin typeface="Times New Roman" panose="02020603050405020304" pitchFamily="18" charset="0"/>
              </a:rPr>
              <a:t>58%</a:t>
            </a:r>
            <a:r>
              <a:rPr lang="pt-BR" altLang="pt-BR" sz="1800" smtClean="0">
                <a:latin typeface="Times New Roman" panose="02020603050405020304" pitchFamily="18" charset="0"/>
              </a:rPr>
              <a:t> das convulsões persistentes tiveram desacoplamento de expressões elétricas e clínicas de convulsões). </a:t>
            </a:r>
          </a:p>
          <a:p>
            <a:pPr>
              <a:lnSpc>
                <a:spcPct val="90000"/>
              </a:lnSpc>
            </a:pPr>
            <a:r>
              <a:rPr lang="pt-BR" altLang="pt-BR" sz="1800" b="1" smtClean="0">
                <a:latin typeface="Times New Roman" panose="02020603050405020304" pitchFamily="18" charset="0"/>
              </a:rPr>
              <a:t>Sinais clínicos são ausentes em 89-90% nas convulsões eletrográficas. </a:t>
            </a:r>
            <a:endParaRPr lang="pt-BR" altLang="pt-BR" sz="1800" smtClean="0">
              <a:latin typeface="Times New Roman" panose="02020603050405020304" pitchFamily="18" charset="0"/>
            </a:endParaRPr>
          </a:p>
        </p:txBody>
      </p:sp>
      <p:sp>
        <p:nvSpPr>
          <p:cNvPr id="67590" name="Rectangle 6"/>
          <p:cNvSpPr>
            <a:spLocks noChangeArrowheads="1"/>
          </p:cNvSpPr>
          <p:nvPr/>
        </p:nvSpPr>
        <p:spPr bwMode="auto">
          <a:xfrm>
            <a:off x="468313" y="260350"/>
            <a:ext cx="8064500" cy="1417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pPr algn="ctr" eaLnBrk="1" hangingPunct="1"/>
            <a:r>
              <a:rPr lang="pt-BR" altLang="pt-BR" sz="2700" b="1">
                <a:solidFill>
                  <a:srgbClr val="3333FF"/>
                </a:solidFill>
                <a:latin typeface="Lato" panose="020F0502020204030203" pitchFamily="34" charset="0"/>
              </a:rPr>
              <a:t>DIAGN</a:t>
            </a:r>
            <a:r>
              <a:rPr lang="pt-BR" altLang="pt-BR" sz="2700" b="1">
                <a:solidFill>
                  <a:srgbClr val="3333FF"/>
                </a:solidFill>
              </a:rPr>
              <a:t>Ó</a:t>
            </a:r>
            <a:r>
              <a:rPr lang="pt-BR" altLang="pt-BR" sz="2700" b="1">
                <a:solidFill>
                  <a:srgbClr val="3333FF"/>
                </a:solidFill>
                <a:latin typeface="Lato" panose="020F0502020204030203" pitchFamily="34" charset="0"/>
              </a:rPr>
              <a:t>STICO E MANUSEIO DAS CONVULSÕES NEONATAIS</a:t>
            </a:r>
          </a:p>
          <a:p>
            <a:r>
              <a:rPr lang="pt-BR" altLang="pt-BR" sz="1300">
                <a:solidFill>
                  <a:srgbClr val="424242"/>
                </a:solidFill>
                <a:ea typeface="Source Sans Pro"/>
                <a:cs typeface="Source Sans Pro"/>
              </a:rPr>
              <a:t>Krisa Van Meurs (Estados Unidos). 23o Congresso Brasileiro de Perinatologia, 14 a 17 de setembro de 2016, Gramado, RS. Realizado por Paulo R. Margotto, Professor de Neonatologia (6a Série da Faculdade de Medicina da Universidade Católica de Brasília); Hospital Materno Infantil de Brasília (SES/DF).</a:t>
            </a:r>
            <a:endParaRPr lang="pt-BR" altLang="pt-BR" sz="1800">
              <a:solidFill>
                <a:srgbClr val="78909C"/>
              </a:solidFill>
            </a:endParaRPr>
          </a:p>
        </p:txBody>
      </p:sp>
      <p:pic>
        <p:nvPicPr>
          <p:cNvPr id="67591" name="Picture 7" descr="doc">
            <a:hlinkClick r:id="rId2" tooltip="Convuls_Neon_Diag_Manus_2016"/>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01013" y="692150"/>
            <a:ext cx="457200" cy="4572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Text Box 3"/>
          <p:cNvSpPr>
            <a:spLocks noGrp="1"/>
          </p:cNvSpPr>
          <p:nvPr>
            <p:ph type="body" idx="4294967295"/>
          </p:nvPr>
        </p:nvSpPr>
        <p:spPr>
          <a:xfrm>
            <a:off x="296863" y="2058988"/>
            <a:ext cx="8521700" cy="4806950"/>
          </a:xfrm>
        </p:spPr>
        <p:txBody>
          <a:bodyPr lIns="91425" tIns="91425" rIns="91425" bIns="91425"/>
          <a:lstStyle/>
          <a:p>
            <a:r>
              <a:rPr lang="pt-BR" altLang="pt-BR" smtClean="0"/>
              <a:t>-</a:t>
            </a:r>
            <a:r>
              <a:rPr lang="pt-BR" altLang="pt-BR" sz="1800" smtClean="0"/>
              <a:t>Dados clínicos do período perinatal estavam disponíveis para 116 neonatos. Os dados de acompanhamento estavam disponíveis para 93 dos 116 (80%) neonatos que sobreviveram à alta, com um período médio de acompanhamento de 23 meses (intervalo interquartílico 1236 meses). </a:t>
            </a:r>
          </a:p>
          <a:p>
            <a:r>
              <a:rPr lang="pt-BR" altLang="pt-BR" sz="1800" smtClean="0"/>
              <a:t>-A análise multivariada demonstrou que a </a:t>
            </a:r>
            <a:r>
              <a:rPr lang="pt-BR" altLang="pt-BR" sz="1800" smtClean="0">
                <a:solidFill>
                  <a:srgbClr val="FF0000"/>
                </a:solidFill>
              </a:rPr>
              <a:t>alta exposição a convulsões eletroencefalográficas</a:t>
            </a:r>
            <a:r>
              <a:rPr lang="pt-BR" altLang="pt-BR" sz="1800" smtClean="0"/>
              <a:t> (OR 5,2, IC95% 1,3-21,2, p = 0,02) e </a:t>
            </a:r>
            <a:r>
              <a:rPr lang="pt-BR" altLang="pt-BR" sz="1800" smtClean="0">
                <a:solidFill>
                  <a:srgbClr val="FF0000"/>
                </a:solidFill>
              </a:rPr>
              <a:t>anormalidade moderada / severa do EEG</a:t>
            </a:r>
            <a:r>
              <a:rPr lang="pt-BR" altLang="pt-BR" sz="1800" smtClean="0"/>
              <a:t>  (OR 8,3, 95% CI 1,6-43,9, p = 0,01) </a:t>
            </a:r>
            <a:r>
              <a:rPr lang="pt-BR" altLang="pt-BR" sz="1800" smtClean="0">
                <a:solidFill>
                  <a:srgbClr val="FF0000"/>
                </a:solidFill>
              </a:rPr>
              <a:t>foram preditores independentes de anormalidade motora desenvolvimento</a:t>
            </a:r>
            <a:r>
              <a:rPr lang="pt-BR" altLang="pt-BR" sz="1800" smtClean="0"/>
              <a:t>. </a:t>
            </a:r>
          </a:p>
          <a:p>
            <a:r>
              <a:rPr lang="pt-BR" altLang="pt-BR" sz="1800" smtClean="0"/>
              <a:t>-</a:t>
            </a:r>
            <a:r>
              <a:rPr lang="pt-BR" altLang="pt-BR" sz="1800" smtClean="0">
                <a:solidFill>
                  <a:srgbClr val="FF0000"/>
                </a:solidFill>
              </a:rPr>
              <a:t>Alta exposição a convulsões eletroencefalográficas foi um preditor independente de desenvolvimento de linguagem anormal</a:t>
            </a:r>
            <a:r>
              <a:rPr lang="pt-BR" altLang="pt-BR" sz="1800" smtClean="0"/>
              <a:t> (OR 4,2, 95% IC 1,1-15,9, p = 0,04). </a:t>
            </a:r>
            <a:r>
              <a:rPr lang="pt-BR" altLang="pt-BR" sz="1800" smtClean="0">
                <a:solidFill>
                  <a:srgbClr val="FF0000"/>
                </a:solidFill>
              </a:rPr>
              <a:t>Alta exposição a convulsões eletroencefalográficas</a:t>
            </a:r>
            <a:r>
              <a:rPr lang="pt-BR" altLang="pt-BR" sz="1800" smtClean="0"/>
              <a:t> (OR 7.0, IC 95% 2.2-22.5, p = 0.01) e </a:t>
            </a:r>
            <a:r>
              <a:rPr lang="pt-BR" altLang="pt-BR" sz="1800" smtClean="0">
                <a:solidFill>
                  <a:srgbClr val="FF0000"/>
                </a:solidFill>
              </a:rPr>
              <a:t>encefalopatia grave</a:t>
            </a:r>
            <a:r>
              <a:rPr lang="pt-BR" altLang="pt-BR" sz="1800" smtClean="0"/>
              <a:t> (OR 7.9, 95% CI 1.5-42.7, p = 0.02) foram </a:t>
            </a:r>
            <a:r>
              <a:rPr lang="pt-BR" altLang="pt-BR" sz="1800" smtClean="0">
                <a:solidFill>
                  <a:srgbClr val="FF0000"/>
                </a:solidFill>
              </a:rPr>
              <a:t>preditores independentes de ressonâncias  anormais</a:t>
            </a:r>
            <a:r>
              <a:rPr lang="pt-BR" altLang="pt-BR" sz="1800" smtClean="0"/>
              <a:t>.</a:t>
            </a:r>
          </a:p>
          <a:p>
            <a:endParaRPr lang="pt-BR" altLang="pt-BR" sz="1800" smtClean="0"/>
          </a:p>
          <a:p>
            <a:endParaRPr lang="pt-BR" altLang="pt-BR" sz="1800" b="1" smtClean="0">
              <a:solidFill>
                <a:srgbClr val="0000FF"/>
              </a:solidFill>
            </a:endParaRPr>
          </a:p>
        </p:txBody>
      </p:sp>
      <p:sp>
        <p:nvSpPr>
          <p:cNvPr id="101379" name="Rectangle 4"/>
          <p:cNvSpPr>
            <a:spLocks noChangeArrowheads="1"/>
          </p:cNvSpPr>
          <p:nvPr/>
        </p:nvSpPr>
        <p:spPr bwMode="auto">
          <a:xfrm>
            <a:off x="365125" y="1165225"/>
            <a:ext cx="8778875" cy="73025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71415" bIns="0" anchor="ctr">
            <a:spAutoFit/>
          </a:bodyPr>
          <a:lstStyle>
            <a:lvl1pPr>
              <a:defRPr>
                <a:solidFill>
                  <a:schemeClr val="tx1"/>
                </a:solidFill>
                <a:latin typeface="Century Schoolbook" panose="02040604050505020304" pitchFamily="18" charset="0"/>
              </a:defRPr>
            </a:lvl1pPr>
            <a:lvl2pPr marL="742950" indent="-285750">
              <a:defRPr>
                <a:solidFill>
                  <a:schemeClr val="tx1"/>
                </a:solidFill>
                <a:latin typeface="Century Schoolbook" panose="02040604050505020304" pitchFamily="18" charset="0"/>
              </a:defRPr>
            </a:lvl2pPr>
            <a:lvl3pPr marL="1143000" indent="-228600">
              <a:defRPr>
                <a:solidFill>
                  <a:schemeClr val="tx1"/>
                </a:solidFill>
                <a:latin typeface="Century Schoolbook" panose="02040604050505020304" pitchFamily="18" charset="0"/>
              </a:defRPr>
            </a:lvl3pPr>
            <a:lvl4pPr marL="1600200" indent="-228600">
              <a:defRPr>
                <a:solidFill>
                  <a:schemeClr val="tx1"/>
                </a:solidFill>
                <a:latin typeface="Century Schoolbook" panose="02040604050505020304" pitchFamily="18" charset="0"/>
              </a:defRPr>
            </a:lvl4pPr>
            <a:lvl5pPr marL="2057400" indent="-228600">
              <a:defRPr>
                <a:solidFill>
                  <a:schemeClr val="tx1"/>
                </a:solidFill>
                <a:latin typeface="Century Schoolbook" panose="02040604050505020304" pitchFamily="18" charset="0"/>
              </a:defRPr>
            </a:lvl5pPr>
            <a:lvl6pPr marL="2514600" indent="-228600" fontAlgn="base">
              <a:spcBef>
                <a:spcPct val="0"/>
              </a:spcBef>
              <a:spcAft>
                <a:spcPct val="0"/>
              </a:spcAft>
              <a:defRPr>
                <a:solidFill>
                  <a:schemeClr val="tx1"/>
                </a:solidFill>
                <a:latin typeface="Century Schoolbook" panose="02040604050505020304" pitchFamily="18" charset="0"/>
              </a:defRPr>
            </a:lvl6pPr>
            <a:lvl7pPr marL="2971800" indent="-228600" fontAlgn="base">
              <a:spcBef>
                <a:spcPct val="0"/>
              </a:spcBef>
              <a:spcAft>
                <a:spcPct val="0"/>
              </a:spcAft>
              <a:defRPr>
                <a:solidFill>
                  <a:schemeClr val="tx1"/>
                </a:solidFill>
                <a:latin typeface="Century Schoolbook" panose="02040604050505020304" pitchFamily="18" charset="0"/>
              </a:defRPr>
            </a:lvl7pPr>
            <a:lvl8pPr marL="3429000" indent="-228600" fontAlgn="base">
              <a:spcBef>
                <a:spcPct val="0"/>
              </a:spcBef>
              <a:spcAft>
                <a:spcPct val="0"/>
              </a:spcAft>
              <a:defRPr>
                <a:solidFill>
                  <a:schemeClr val="tx1"/>
                </a:solidFill>
                <a:latin typeface="Century Schoolbook" panose="02040604050505020304" pitchFamily="18" charset="0"/>
              </a:defRPr>
            </a:lvl8pPr>
            <a:lvl9pPr marL="3886200" indent="-228600" fontAlgn="base">
              <a:spcBef>
                <a:spcPct val="0"/>
              </a:spcBef>
              <a:spcAft>
                <a:spcPct val="0"/>
              </a:spcAft>
              <a:defRPr>
                <a:solidFill>
                  <a:schemeClr val="tx1"/>
                </a:solidFill>
                <a:latin typeface="Century Schoolbook" panose="02040604050505020304" pitchFamily="18" charset="0"/>
              </a:defRPr>
            </a:lvl9pPr>
          </a:lstStyle>
          <a:p>
            <a:pPr algn="ctr" eaLnBrk="1" hangingPunct="1"/>
            <a:r>
              <a:rPr lang="pt-BR" altLang="pt-BR" sz="1200">
                <a:solidFill>
                  <a:srgbClr val="000000"/>
                </a:solidFill>
                <a:latin typeface="Arial" panose="020B0604020202020204" pitchFamily="34" charset="0"/>
                <a:cs typeface="Arial" panose="020B0604020202020204" pitchFamily="34" charset="0"/>
                <a:sym typeface="Arial" panose="020B0604020202020204" pitchFamily="34" charset="0"/>
                <a:hlinkClick r:id="rId3"/>
              </a:rPr>
              <a:t>High electroencephalographic seizure exposure is associated with unfavorable outcomes in neonates with hypoxic-ischemic encephalopathy.</a:t>
            </a:r>
            <a:r>
              <a:rPr lang="pt-BR" altLang="pt-BR" sz="1200">
                <a:solidFill>
                  <a:srgbClr val="000000"/>
                </a:solidFill>
                <a:latin typeface="Arial" panose="020B0604020202020204" pitchFamily="34" charset="0"/>
                <a:cs typeface="Arial" panose="020B0604020202020204" pitchFamily="34" charset="0"/>
                <a:sym typeface="Arial" panose="020B0604020202020204" pitchFamily="34" charset="0"/>
              </a:rPr>
              <a:t>Fitzgerald MP, Massey SL, Fung FW, Kessler SK, Abend NS.Seizure. 2018 Sep 11;61:221-226. doi: 10.1016/j.seizure.2018.09.003. [Epub ahead of print]</a:t>
            </a:r>
          </a:p>
          <a:p>
            <a:pPr algn="ctr" eaLnBrk="1" hangingPunct="1"/>
            <a:r>
              <a:rPr lang="pt-BR" altLang="pt-BR" sz="1200">
                <a:solidFill>
                  <a:srgbClr val="000000"/>
                </a:solidFill>
                <a:latin typeface="Arial" panose="020B0604020202020204" pitchFamily="34" charset="0"/>
                <a:cs typeface="Arial" panose="020B0604020202020204" pitchFamily="34" charset="0"/>
                <a:sym typeface="Arial" panose="020B0604020202020204" pitchFamily="34" charset="0"/>
              </a:rPr>
              <a:t>PMID: 30227341.</a:t>
            </a:r>
            <a:r>
              <a:rPr lang="pt-BR" altLang="pt-BR" sz="1200" u="sng">
                <a:solidFill>
                  <a:srgbClr val="000000"/>
                </a:solidFill>
                <a:latin typeface="Arial" panose="020B0604020202020204" pitchFamily="34" charset="0"/>
                <a:cs typeface="Arial" panose="020B0604020202020204" pitchFamily="34" charset="0"/>
                <a:sym typeface="Arial" panose="020B0604020202020204" pitchFamily="34" charset="0"/>
                <a:hlinkClick r:id="rId4"/>
              </a:rPr>
              <a:t>Similar articles</a:t>
            </a:r>
            <a:endParaRPr lang="pt-BR" altLang="pt-BR" sz="1200" u="sng">
              <a:solidFill>
                <a:srgbClr val="000000"/>
              </a:solidFill>
              <a:latin typeface="Arial" panose="020B0604020202020204" pitchFamily="34" charset="0"/>
              <a:cs typeface="Arial" panose="020B0604020202020204" pitchFamily="34" charset="0"/>
              <a:sym typeface="Arial" panose="020B0604020202020204" pitchFamily="34" charset="0"/>
            </a:endParaRPr>
          </a:p>
        </p:txBody>
      </p:sp>
      <p:sp>
        <p:nvSpPr>
          <p:cNvPr id="101380" name="Rectangle 5"/>
          <p:cNvSpPr>
            <a:spLocks noChangeArrowheads="1"/>
          </p:cNvSpPr>
          <p:nvPr/>
        </p:nvSpPr>
        <p:spPr bwMode="auto">
          <a:xfrm>
            <a:off x="1190625" y="0"/>
            <a:ext cx="6556375" cy="825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Century Schoolbook" panose="02040604050505020304" pitchFamily="18" charset="0"/>
              </a:defRPr>
            </a:lvl1pPr>
            <a:lvl2pPr marL="742950" indent="-285750">
              <a:defRPr>
                <a:solidFill>
                  <a:schemeClr val="tx1"/>
                </a:solidFill>
                <a:latin typeface="Century Schoolbook" panose="02040604050505020304" pitchFamily="18" charset="0"/>
              </a:defRPr>
            </a:lvl2pPr>
            <a:lvl3pPr marL="1143000" indent="-228600">
              <a:defRPr>
                <a:solidFill>
                  <a:schemeClr val="tx1"/>
                </a:solidFill>
                <a:latin typeface="Century Schoolbook" panose="02040604050505020304" pitchFamily="18" charset="0"/>
              </a:defRPr>
            </a:lvl3pPr>
            <a:lvl4pPr marL="1600200" indent="-228600">
              <a:defRPr>
                <a:solidFill>
                  <a:schemeClr val="tx1"/>
                </a:solidFill>
                <a:latin typeface="Century Schoolbook" panose="02040604050505020304" pitchFamily="18" charset="0"/>
              </a:defRPr>
            </a:lvl4pPr>
            <a:lvl5pPr marL="2057400" indent="-228600">
              <a:defRPr>
                <a:solidFill>
                  <a:schemeClr val="tx1"/>
                </a:solidFill>
                <a:latin typeface="Century Schoolbook" panose="02040604050505020304" pitchFamily="18" charset="0"/>
              </a:defRPr>
            </a:lvl5pPr>
            <a:lvl6pPr marL="2514600" indent="-228600" fontAlgn="base">
              <a:spcBef>
                <a:spcPct val="0"/>
              </a:spcBef>
              <a:spcAft>
                <a:spcPct val="0"/>
              </a:spcAft>
              <a:defRPr>
                <a:solidFill>
                  <a:schemeClr val="tx1"/>
                </a:solidFill>
                <a:latin typeface="Century Schoolbook" panose="02040604050505020304" pitchFamily="18" charset="0"/>
              </a:defRPr>
            </a:lvl6pPr>
            <a:lvl7pPr marL="2971800" indent="-228600" fontAlgn="base">
              <a:spcBef>
                <a:spcPct val="0"/>
              </a:spcBef>
              <a:spcAft>
                <a:spcPct val="0"/>
              </a:spcAft>
              <a:defRPr>
                <a:solidFill>
                  <a:schemeClr val="tx1"/>
                </a:solidFill>
                <a:latin typeface="Century Schoolbook" panose="02040604050505020304" pitchFamily="18" charset="0"/>
              </a:defRPr>
            </a:lvl7pPr>
            <a:lvl8pPr marL="3429000" indent="-228600" fontAlgn="base">
              <a:spcBef>
                <a:spcPct val="0"/>
              </a:spcBef>
              <a:spcAft>
                <a:spcPct val="0"/>
              </a:spcAft>
              <a:defRPr>
                <a:solidFill>
                  <a:schemeClr val="tx1"/>
                </a:solidFill>
                <a:latin typeface="Century Schoolbook" panose="02040604050505020304" pitchFamily="18" charset="0"/>
              </a:defRPr>
            </a:lvl8pPr>
            <a:lvl9pPr marL="3886200" indent="-228600" fontAlgn="base">
              <a:spcBef>
                <a:spcPct val="0"/>
              </a:spcBef>
              <a:spcAft>
                <a:spcPct val="0"/>
              </a:spcAft>
              <a:defRPr>
                <a:solidFill>
                  <a:schemeClr val="tx1"/>
                </a:solidFill>
                <a:latin typeface="Century Schoolbook" panose="02040604050505020304" pitchFamily="18" charset="0"/>
              </a:defRPr>
            </a:lvl9pPr>
          </a:lstStyle>
          <a:p>
            <a:pPr algn="ctr" eaLnBrk="1" hangingPunct="1"/>
            <a:r>
              <a:rPr lang="pt-BR" altLang="pt-BR" b="1">
                <a:solidFill>
                  <a:srgbClr val="FF66CC"/>
                </a:solidFill>
                <a:latin typeface="Arial" panose="020B0604020202020204" pitchFamily="34" charset="0"/>
                <a:cs typeface="Arial" panose="020B0604020202020204" pitchFamily="34" charset="0"/>
                <a:sym typeface="Arial" panose="020B0604020202020204" pitchFamily="34" charset="0"/>
              </a:rPr>
              <a:t>A alta exposição a crises eletroencefalográficas está associada a desfechos desfavoráveis em neonatos com encefalopatia hipóxico-isquêmica</a:t>
            </a:r>
          </a:p>
        </p:txBody>
      </p:sp>
      <p:sp>
        <p:nvSpPr>
          <p:cNvPr id="101382" name="AutoShape 7"/>
          <p:cNvSpPr>
            <a:spLocks noChangeArrowheads="1"/>
          </p:cNvSpPr>
          <p:nvPr/>
        </p:nvSpPr>
        <p:spPr bwMode="auto">
          <a:xfrm>
            <a:off x="8101013" y="6453188"/>
            <a:ext cx="542925" cy="193675"/>
          </a:xfrm>
          <a:prstGeom prst="curvedDownArrow">
            <a:avLst>
              <a:gd name="adj1" fmla="val 56066"/>
              <a:gd name="adj2" fmla="val 112131"/>
              <a:gd name="adj3" fmla="val 33333"/>
            </a:avLst>
          </a:prstGeom>
          <a:solidFill>
            <a:srgbClr val="0000FF"/>
          </a:solidFill>
          <a:ln w="2857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Century Schoolbook" panose="02040604050505020304" pitchFamily="18" charset="0"/>
              </a:defRPr>
            </a:lvl1pPr>
            <a:lvl2pPr marL="742950" indent="-285750">
              <a:defRPr>
                <a:solidFill>
                  <a:schemeClr val="tx1"/>
                </a:solidFill>
                <a:latin typeface="Century Schoolbook" panose="02040604050505020304" pitchFamily="18" charset="0"/>
              </a:defRPr>
            </a:lvl2pPr>
            <a:lvl3pPr marL="1143000" indent="-228600">
              <a:defRPr>
                <a:solidFill>
                  <a:schemeClr val="tx1"/>
                </a:solidFill>
                <a:latin typeface="Century Schoolbook" panose="02040604050505020304" pitchFamily="18" charset="0"/>
              </a:defRPr>
            </a:lvl3pPr>
            <a:lvl4pPr marL="1600200" indent="-228600">
              <a:defRPr>
                <a:solidFill>
                  <a:schemeClr val="tx1"/>
                </a:solidFill>
                <a:latin typeface="Century Schoolbook" panose="02040604050505020304" pitchFamily="18" charset="0"/>
              </a:defRPr>
            </a:lvl4pPr>
            <a:lvl5pPr marL="2057400" indent="-228600">
              <a:defRPr>
                <a:solidFill>
                  <a:schemeClr val="tx1"/>
                </a:solidFill>
                <a:latin typeface="Century Schoolbook" panose="02040604050505020304" pitchFamily="18" charset="0"/>
              </a:defRPr>
            </a:lvl5pPr>
            <a:lvl6pPr marL="2514600" indent="-228600" fontAlgn="base">
              <a:spcBef>
                <a:spcPct val="0"/>
              </a:spcBef>
              <a:spcAft>
                <a:spcPct val="0"/>
              </a:spcAft>
              <a:defRPr>
                <a:solidFill>
                  <a:schemeClr val="tx1"/>
                </a:solidFill>
                <a:latin typeface="Century Schoolbook" panose="02040604050505020304" pitchFamily="18" charset="0"/>
              </a:defRPr>
            </a:lvl6pPr>
            <a:lvl7pPr marL="2971800" indent="-228600" fontAlgn="base">
              <a:spcBef>
                <a:spcPct val="0"/>
              </a:spcBef>
              <a:spcAft>
                <a:spcPct val="0"/>
              </a:spcAft>
              <a:defRPr>
                <a:solidFill>
                  <a:schemeClr val="tx1"/>
                </a:solidFill>
                <a:latin typeface="Century Schoolbook" panose="02040604050505020304" pitchFamily="18" charset="0"/>
              </a:defRPr>
            </a:lvl7pPr>
            <a:lvl8pPr marL="3429000" indent="-228600" fontAlgn="base">
              <a:spcBef>
                <a:spcPct val="0"/>
              </a:spcBef>
              <a:spcAft>
                <a:spcPct val="0"/>
              </a:spcAft>
              <a:defRPr>
                <a:solidFill>
                  <a:schemeClr val="tx1"/>
                </a:solidFill>
                <a:latin typeface="Century Schoolbook" panose="02040604050505020304" pitchFamily="18" charset="0"/>
              </a:defRPr>
            </a:lvl8pPr>
            <a:lvl9pPr marL="3886200" indent="-228600" fontAlgn="base">
              <a:spcBef>
                <a:spcPct val="0"/>
              </a:spcBef>
              <a:spcAft>
                <a:spcPct val="0"/>
              </a:spcAft>
              <a:defRPr>
                <a:solidFill>
                  <a:schemeClr val="tx1"/>
                </a:solidFill>
                <a:latin typeface="Century Schoolbook" panose="02040604050505020304" pitchFamily="18" charset="0"/>
              </a:defRPr>
            </a:lvl9pPr>
          </a:lstStyle>
          <a:p>
            <a:pPr eaLnBrk="1" hangingPunct="1"/>
            <a:endParaRPr lang="pt-BR" altLang="pt-BR" sz="1400">
              <a:solidFill>
                <a:srgbClr val="000000"/>
              </a:solidFill>
              <a:latin typeface="Arial" panose="020B0604020202020204" pitchFamily="34" charset="0"/>
              <a:cs typeface="Arial" panose="020B0604020202020204" pitchFamily="34" charset="0"/>
              <a:sym typeface="Arial" panose="020B0604020202020204" pitchFamily="34" charset="0"/>
            </a:endParaRPr>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Text Box 2"/>
          <p:cNvSpPr txBox="1">
            <a:spLocks noGrp="1"/>
          </p:cNvSpPr>
          <p:nvPr>
            <p:ph type="title" idx="4294967295"/>
          </p:nvPr>
        </p:nvSpPr>
        <p:spPr bwMode="auto">
          <a:xfrm>
            <a:off x="323850" y="115888"/>
            <a:ext cx="8521700" cy="764469"/>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spcFirstLastPara="1" wrap="square" lIns="91425" tIns="91425" rIns="91425" bIns="91425" numCol="1" anchor="t" anchorCtr="0" compatLnSpc="1">
            <a:prstTxWarp prst="textNoShape">
              <a:avLst/>
            </a:prstTxWarp>
            <a:normAutofit fontScale="90000"/>
          </a:bodyPr>
          <a:lstStyle/>
          <a:p>
            <a:pPr algn="ctr" eaLnBrk="0" hangingPunct="0">
              <a:buClr>
                <a:srgbClr val="000000"/>
              </a:buClr>
              <a:buFont typeface="Arial" charset="0"/>
              <a:buNone/>
              <a:defRPr/>
            </a:pPr>
            <a:r>
              <a:rPr lang="pt-BR" sz="2000" b="1" kern="0" cap="none" dirty="0" smtClean="0">
                <a:solidFill>
                  <a:srgbClr val="0000FF"/>
                </a:solidFill>
                <a:highlight>
                  <a:schemeClr val="dk1"/>
                </a:highlight>
                <a:latin typeface="Arial" charset="0"/>
                <a:ea typeface="Oswald"/>
                <a:cs typeface="Arial" charset="0"/>
                <a:sym typeface="Arial" charset="0"/>
              </a:rPr>
              <a:t>CONCLUSÕES- a necessidade da monitorização eletroencefalográfica contínua</a:t>
            </a:r>
          </a:p>
        </p:txBody>
      </p:sp>
      <p:sp>
        <p:nvSpPr>
          <p:cNvPr id="103427" name="Text Box 3"/>
          <p:cNvSpPr>
            <a:spLocks noGrp="1"/>
          </p:cNvSpPr>
          <p:nvPr>
            <p:ph type="body" idx="4294967295"/>
          </p:nvPr>
        </p:nvSpPr>
        <p:spPr>
          <a:xfrm>
            <a:off x="468313" y="1125538"/>
            <a:ext cx="7467600" cy="4875212"/>
          </a:xfrm>
        </p:spPr>
        <p:txBody>
          <a:bodyPr lIns="91425" tIns="91425" rIns="91425" bIns="91425"/>
          <a:lstStyle/>
          <a:p>
            <a:r>
              <a:rPr lang="pt-BR" altLang="pt-BR" smtClean="0"/>
              <a:t>-</a:t>
            </a:r>
            <a:r>
              <a:rPr lang="pt-BR" altLang="pt-BR" sz="1800" smtClean="0"/>
              <a:t>Alta exposição a CONVULSÕES ELETROENCEFALOGRÁFICAS é preditiva de desenvolvimento anormal do neurodesenvolvimento (motor e linguagem) e desfechos de neuroimagem em neonatos com EHI tratados com hipotermia terapêutica, mesmo depois de controlar múltiplas variáveis clínicas e EEG importantes. </a:t>
            </a:r>
          </a:p>
          <a:p>
            <a:r>
              <a:rPr lang="pt-BR" altLang="pt-BR" sz="1800" smtClean="0"/>
              <a:t>-Por causa dessa associação com o resultado, minimizar a exposição a convulsões eletroencefalográficas por meio de estratégias de identificação das convulsões eletroencefalográficas e uso criterioso de medicações anticonvulsivas podem representar uma importante estratégia neuroprotetora clínica,podendo  melhorar os resultados nessa população. </a:t>
            </a:r>
          </a:p>
          <a:p>
            <a:r>
              <a:rPr lang="pt-BR" altLang="pt-BR" sz="1800" smtClean="0"/>
              <a:t>-Mais estudos são necessários para determinar se a identificação e o gerenciamento otimizados das convulsões eletroencefalográficas realmente melhoram o resultado. </a:t>
            </a:r>
          </a:p>
          <a:p>
            <a:pPr algn="ctr"/>
            <a:r>
              <a:rPr lang="pt-BR" altLang="pt-BR" sz="1800" smtClean="0">
                <a:solidFill>
                  <a:srgbClr val="0000FF"/>
                </a:solidFill>
              </a:rPr>
              <a:t>Se existe um período de tempo útil durante o qual minimizar a exposição às convulsões eletroencefalográficas, então isso pode favorecer a monitorização intensiva  eletroencefalográfica contínua e tratamento imediato das convulsões</a:t>
            </a:r>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5" name="Rectangle 3"/>
          <p:cNvSpPr>
            <a:spLocks noGrp="1"/>
          </p:cNvSpPr>
          <p:nvPr>
            <p:ph type="body" idx="4294967295"/>
          </p:nvPr>
        </p:nvSpPr>
        <p:spPr>
          <a:xfrm>
            <a:off x="468313" y="2852738"/>
            <a:ext cx="7467600" cy="4873625"/>
          </a:xfrm>
        </p:spPr>
        <p:txBody>
          <a:bodyPr/>
          <a:lstStyle/>
          <a:p>
            <a:pPr algn="ctr"/>
            <a:r>
              <a:rPr lang="pt-BR" altLang="pt-BR" b="1" smtClean="0">
                <a:solidFill>
                  <a:srgbClr val="3333FF"/>
                </a:solidFill>
                <a:latin typeface="Times New Roman" panose="02020603050405020304" pitchFamily="18" charset="0"/>
              </a:rPr>
              <a:t>TRATAMENTO DAS CONVULSÕES NA HIPOTERMIA</a:t>
            </a:r>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2" name="Rectangle 4"/>
          <p:cNvSpPr>
            <a:spLocks noChangeArrowheads="1"/>
          </p:cNvSpPr>
          <p:nvPr/>
        </p:nvSpPr>
        <p:spPr bwMode="auto">
          <a:xfrm>
            <a:off x="250825" y="1341438"/>
            <a:ext cx="8569325" cy="1373187"/>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71415" bIns="0" anchor="ctr">
            <a:spAutoFit/>
          </a:bodyPr>
          <a:lstStyle/>
          <a:p>
            <a:pPr algn="ctr"/>
            <a:r>
              <a:rPr lang="pt-BR" altLang="pt-BR" sz="1800">
                <a:hlinkClick r:id="rId2"/>
              </a:rPr>
              <a:t>Anticonvulsant effectiveness and hemodynamic safety of midazolam in full-term infants treated with hypothermia.</a:t>
            </a:r>
            <a:r>
              <a:rPr lang="pt-BR" altLang="pt-BR" sz="1800"/>
              <a:t>van den Broek MP, van Straaten HL, Huitema AD, Egberts T, Toet MC, de Vries LS, Rademaker K, Groenendaal F.Neonatology. 2015;107(2):150-6. doi: 10.1159/000368180. Epub 2015 Jan 8.</a:t>
            </a:r>
          </a:p>
          <a:p>
            <a:pPr algn="ctr"/>
            <a:r>
              <a:rPr lang="pt-BR" altLang="pt-BR" sz="1800"/>
              <a:t>PMID: 25572061.</a:t>
            </a:r>
            <a:r>
              <a:rPr lang="pt-BR" altLang="pt-BR" sz="1800" u="sng">
                <a:hlinkClick r:id="rId3"/>
              </a:rPr>
              <a:t>Similar articles</a:t>
            </a:r>
            <a:endParaRPr lang="pt-BR" altLang="pt-BR" sz="1800" u="sng"/>
          </a:p>
        </p:txBody>
      </p:sp>
      <p:sp>
        <p:nvSpPr>
          <p:cNvPr id="73733" name="Rectangle 5"/>
          <p:cNvSpPr>
            <a:spLocks noChangeArrowheads="1"/>
          </p:cNvSpPr>
          <p:nvPr/>
        </p:nvSpPr>
        <p:spPr bwMode="auto">
          <a:xfrm>
            <a:off x="250825" y="404813"/>
            <a:ext cx="8497888" cy="1173162"/>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126960" rIns="0" bIns="25392" anchor="ctr">
            <a:spAutoFit/>
          </a:bodyPr>
          <a:lstStyle/>
          <a:p>
            <a:pPr eaLnBrk="1" hangingPunct="1"/>
            <a:r>
              <a:rPr lang="pt-BR" altLang="pt-BR" sz="2700" b="1">
                <a:solidFill>
                  <a:srgbClr val="3333FF"/>
                </a:solidFill>
                <a:latin typeface="Lato" panose="020F0502020204030203" pitchFamily="34" charset="0"/>
              </a:rPr>
              <a:t>Efetividade e seguran</a:t>
            </a:r>
            <a:r>
              <a:rPr lang="pt-BR" altLang="pt-BR" sz="2700" b="1">
                <a:solidFill>
                  <a:srgbClr val="3333FF"/>
                </a:solidFill>
              </a:rPr>
              <a:t>ç</a:t>
            </a:r>
            <a:r>
              <a:rPr lang="pt-BR" altLang="pt-BR" sz="2700" b="1">
                <a:solidFill>
                  <a:srgbClr val="3333FF"/>
                </a:solidFill>
                <a:latin typeface="Lato" panose="020F0502020204030203" pitchFamily="34" charset="0"/>
              </a:rPr>
              <a:t>a hemodinâmica do midazolam nos rec</a:t>
            </a:r>
            <a:r>
              <a:rPr lang="pt-BR" altLang="pt-BR" sz="2700" b="1">
                <a:solidFill>
                  <a:srgbClr val="3333FF"/>
                </a:solidFill>
              </a:rPr>
              <a:t>é</a:t>
            </a:r>
            <a:r>
              <a:rPr lang="pt-BR" altLang="pt-BR" sz="2700" b="1">
                <a:solidFill>
                  <a:srgbClr val="3333FF"/>
                </a:solidFill>
                <a:latin typeface="Lato" panose="020F0502020204030203" pitchFamily="34" charset="0"/>
              </a:rPr>
              <a:t>m-nascidos a termo tratados com hipotermia</a:t>
            </a:r>
          </a:p>
          <a:p>
            <a:r>
              <a:rPr lang="pt-BR" altLang="pt-BR" sz="1300" u="sng">
                <a:solidFill>
                  <a:srgbClr val="78909C"/>
                </a:solidFill>
                <a:ea typeface="Source Sans Pro"/>
                <a:cs typeface="Source Sans Pro"/>
              </a:rPr>
              <a:t>  </a:t>
            </a:r>
          </a:p>
        </p:txBody>
      </p:sp>
      <p:pic>
        <p:nvPicPr>
          <p:cNvPr id="73734" name="Picture 6" descr="ppt">
            <a:hlinkClick r:id="rId4" tooltip="Midazolam_hipotermia_terapeutica"/>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316913" y="981075"/>
            <a:ext cx="457200" cy="457200"/>
          </a:xfrm>
          <a:prstGeom prst="rect">
            <a:avLst/>
          </a:prstGeom>
          <a:noFill/>
          <a:extLst>
            <a:ext uri="{909E8E84-426E-40DD-AFC4-6F175D3DCCD1}">
              <a14:hiddenFill xmlns:a14="http://schemas.microsoft.com/office/drawing/2010/main">
                <a:solidFill>
                  <a:srgbClr val="FFFFFF"/>
                </a:solidFill>
              </a14:hiddenFill>
            </a:ext>
          </a:extLst>
        </p:spPr>
      </p:pic>
      <p:pic>
        <p:nvPicPr>
          <p:cNvPr id="73735" name="Picture 7"/>
          <p:cNvPicPr>
            <a:picLocks noChangeAspect="1" noChangeArrowheads="1"/>
          </p:cNvPicPr>
          <p:nvPr/>
        </p:nvPicPr>
        <p:blipFill>
          <a:blip r:embed="rId6">
            <a:lum bright="-6000" contrast="18000"/>
            <a:extLst>
              <a:ext uri="{28A0092B-C50C-407E-A947-70E740481C1C}">
                <a14:useLocalDpi xmlns:a14="http://schemas.microsoft.com/office/drawing/2010/main" val="0"/>
              </a:ext>
            </a:extLst>
          </a:blip>
          <a:srcRect/>
          <a:stretch>
            <a:fillRect/>
          </a:stretch>
        </p:blipFill>
        <p:spPr bwMode="auto">
          <a:xfrm>
            <a:off x="2484438" y="2852738"/>
            <a:ext cx="3762375" cy="25796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3736" name="Rectangle 8"/>
          <p:cNvSpPr>
            <a:spLocks noChangeArrowheads="1"/>
          </p:cNvSpPr>
          <p:nvPr/>
        </p:nvSpPr>
        <p:spPr bwMode="auto">
          <a:xfrm>
            <a:off x="1908175" y="5516563"/>
            <a:ext cx="4816475"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algn="ctr" eaLnBrk="1" hangingPunct="1"/>
            <a:r>
              <a:rPr lang="pt-BR" altLang="pt-BR" sz="1800"/>
              <a:t>Apresentação: Evelyn Obeid e Larissa Radd</a:t>
            </a:r>
          </a:p>
          <a:p>
            <a:pPr algn="ctr" eaLnBrk="1" hangingPunct="1"/>
            <a:r>
              <a:rPr lang="pt-BR" altLang="pt-BR" sz="1800"/>
              <a:t>Coordenação: Paulo R. Margotto</a:t>
            </a:r>
          </a:p>
        </p:txBody>
      </p:sp>
      <p:sp>
        <p:nvSpPr>
          <p:cNvPr id="73737" name="AutoShape 7"/>
          <p:cNvSpPr>
            <a:spLocks noChangeArrowheads="1"/>
          </p:cNvSpPr>
          <p:nvPr/>
        </p:nvSpPr>
        <p:spPr bwMode="auto">
          <a:xfrm>
            <a:off x="8101013" y="6453188"/>
            <a:ext cx="542925" cy="193675"/>
          </a:xfrm>
          <a:prstGeom prst="curvedDownArrow">
            <a:avLst>
              <a:gd name="adj1" fmla="val 56066"/>
              <a:gd name="adj2" fmla="val 112131"/>
              <a:gd name="adj3" fmla="val 33333"/>
            </a:avLst>
          </a:prstGeom>
          <a:solidFill>
            <a:srgbClr val="0000FF"/>
          </a:solidFill>
          <a:ln w="2857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Century Schoolbook" panose="02040604050505020304" pitchFamily="18" charset="0"/>
              </a:defRPr>
            </a:lvl1pPr>
            <a:lvl2pPr marL="742950" indent="-285750">
              <a:defRPr>
                <a:solidFill>
                  <a:schemeClr val="tx1"/>
                </a:solidFill>
                <a:latin typeface="Century Schoolbook" panose="02040604050505020304" pitchFamily="18" charset="0"/>
              </a:defRPr>
            </a:lvl2pPr>
            <a:lvl3pPr marL="1143000" indent="-228600">
              <a:defRPr>
                <a:solidFill>
                  <a:schemeClr val="tx1"/>
                </a:solidFill>
                <a:latin typeface="Century Schoolbook" panose="02040604050505020304" pitchFamily="18" charset="0"/>
              </a:defRPr>
            </a:lvl3pPr>
            <a:lvl4pPr marL="1600200" indent="-228600">
              <a:defRPr>
                <a:solidFill>
                  <a:schemeClr val="tx1"/>
                </a:solidFill>
                <a:latin typeface="Century Schoolbook" panose="02040604050505020304" pitchFamily="18" charset="0"/>
              </a:defRPr>
            </a:lvl4pPr>
            <a:lvl5pPr marL="2057400" indent="-228600">
              <a:defRPr>
                <a:solidFill>
                  <a:schemeClr val="tx1"/>
                </a:solidFill>
                <a:latin typeface="Century Schoolbook" panose="02040604050505020304" pitchFamily="18" charset="0"/>
              </a:defRPr>
            </a:lvl5pPr>
            <a:lvl6pPr marL="2514600" indent="-228600" fontAlgn="base">
              <a:spcBef>
                <a:spcPct val="0"/>
              </a:spcBef>
              <a:spcAft>
                <a:spcPct val="0"/>
              </a:spcAft>
              <a:defRPr>
                <a:solidFill>
                  <a:schemeClr val="tx1"/>
                </a:solidFill>
                <a:latin typeface="Century Schoolbook" panose="02040604050505020304" pitchFamily="18" charset="0"/>
              </a:defRPr>
            </a:lvl6pPr>
            <a:lvl7pPr marL="2971800" indent="-228600" fontAlgn="base">
              <a:spcBef>
                <a:spcPct val="0"/>
              </a:spcBef>
              <a:spcAft>
                <a:spcPct val="0"/>
              </a:spcAft>
              <a:defRPr>
                <a:solidFill>
                  <a:schemeClr val="tx1"/>
                </a:solidFill>
                <a:latin typeface="Century Schoolbook" panose="02040604050505020304" pitchFamily="18" charset="0"/>
              </a:defRPr>
            </a:lvl7pPr>
            <a:lvl8pPr marL="3429000" indent="-228600" fontAlgn="base">
              <a:spcBef>
                <a:spcPct val="0"/>
              </a:spcBef>
              <a:spcAft>
                <a:spcPct val="0"/>
              </a:spcAft>
              <a:defRPr>
                <a:solidFill>
                  <a:schemeClr val="tx1"/>
                </a:solidFill>
                <a:latin typeface="Century Schoolbook" panose="02040604050505020304" pitchFamily="18" charset="0"/>
              </a:defRPr>
            </a:lvl8pPr>
            <a:lvl9pPr marL="3886200" indent="-228600" fontAlgn="base">
              <a:spcBef>
                <a:spcPct val="0"/>
              </a:spcBef>
              <a:spcAft>
                <a:spcPct val="0"/>
              </a:spcAft>
              <a:defRPr>
                <a:solidFill>
                  <a:schemeClr val="tx1"/>
                </a:solidFill>
                <a:latin typeface="Century Schoolbook" panose="02040604050505020304" pitchFamily="18" charset="0"/>
              </a:defRPr>
            </a:lvl9pPr>
          </a:lstStyle>
          <a:p>
            <a:pPr eaLnBrk="1" hangingPunct="1"/>
            <a:endParaRPr lang="pt-BR" altLang="pt-BR" sz="1400">
              <a:solidFill>
                <a:srgbClr val="000000"/>
              </a:solidFill>
              <a:latin typeface="Arial" panose="020B0604020202020204" pitchFamily="34" charset="0"/>
              <a:cs typeface="Arial" panose="020B0604020202020204" pitchFamily="34" charset="0"/>
              <a:sym typeface="Arial" panose="020B0604020202020204" pitchFamily="34" charset="0"/>
            </a:endParaRPr>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5" name="Rectangle 3"/>
          <p:cNvSpPr>
            <a:spLocks noGrp="1"/>
          </p:cNvSpPr>
          <p:nvPr>
            <p:ph type="body" idx="4294967295"/>
          </p:nvPr>
        </p:nvSpPr>
        <p:spPr>
          <a:xfrm>
            <a:off x="179388" y="1125538"/>
            <a:ext cx="8424862" cy="5732462"/>
          </a:xfrm>
        </p:spPr>
        <p:txBody>
          <a:bodyPr/>
          <a:lstStyle/>
          <a:p>
            <a:r>
              <a:rPr lang="pt-PT" altLang="pt-BR" sz="2000" smtClean="0">
                <a:solidFill>
                  <a:srgbClr val="FF0000"/>
                </a:solidFill>
                <a:latin typeface="Times New Roman" panose="02020603050405020304" pitchFamily="18" charset="0"/>
              </a:rPr>
              <a:t>A diminuição da depuração do midazolam foi observada no uso concomitante de inotrópicos</a:t>
            </a:r>
            <a:r>
              <a:rPr lang="pt-PT" altLang="pt-BR" sz="2000" smtClean="0">
                <a:latin typeface="Times New Roman" panose="02020603050405020304" pitchFamily="18" charset="0"/>
              </a:rPr>
              <a:t>. Um efeito negativo do uso inotrópico na depuração midazolam foi publicado anteriormente . </a:t>
            </a:r>
            <a:r>
              <a:rPr lang="pt-BR" altLang="pt-BR" sz="2000" smtClean="0">
                <a:solidFill>
                  <a:srgbClr val="FF0000"/>
                </a:solidFill>
                <a:latin typeface="Times New Roman" panose="02020603050405020304" pitchFamily="18" charset="0"/>
              </a:rPr>
              <a:t>A eficácia no uso de midazolam no controle das crises durante uma hipotermia foi limitado (23% de eficácia)</a:t>
            </a:r>
          </a:p>
          <a:p>
            <a:r>
              <a:rPr lang="pt-PT" altLang="pt-BR" sz="2000" smtClean="0">
                <a:latin typeface="Times New Roman" panose="02020603050405020304" pitchFamily="18" charset="0"/>
              </a:rPr>
              <a:t>O tempo de meia-vida do midazolam (5 h sem inotrópico / 7,5 hr com inotrópico) foram comparáveis ​​com achados de outros autores. O uso concomitante de inotrópicos diminuiu o </a:t>
            </a:r>
            <a:r>
              <a:rPr lang="pt-PT" altLang="pt-BR" sz="2000" i="1" smtClean="0">
                <a:latin typeface="Times New Roman" panose="02020603050405020304" pitchFamily="18" charset="0"/>
              </a:rPr>
              <a:t>clearance</a:t>
            </a:r>
            <a:r>
              <a:rPr lang="pt-PT" altLang="pt-BR" sz="2000" smtClean="0">
                <a:latin typeface="Times New Roman" panose="02020603050405020304" pitchFamily="18" charset="0"/>
              </a:rPr>
              <a:t> do Midazolam em </a:t>
            </a:r>
            <a:r>
              <a:rPr lang="pt-PT" altLang="pt-BR" sz="2000" b="1" smtClean="0">
                <a:solidFill>
                  <a:srgbClr val="FF0000"/>
                </a:solidFill>
                <a:latin typeface="Times New Roman" panose="02020603050405020304" pitchFamily="18" charset="0"/>
              </a:rPr>
              <a:t>33%.</a:t>
            </a:r>
            <a:r>
              <a:rPr lang="pt-PT" altLang="pt-BR" sz="2000" smtClean="0">
                <a:latin typeface="Times New Roman" panose="02020603050405020304" pitchFamily="18" charset="0"/>
              </a:rPr>
              <a:t> </a:t>
            </a:r>
            <a:endParaRPr lang="pt-BR" altLang="pt-BR" sz="2000" smtClean="0">
              <a:latin typeface="Times New Roman" panose="02020603050405020304" pitchFamily="18" charset="0"/>
            </a:endParaRPr>
          </a:p>
          <a:p>
            <a:r>
              <a:rPr lang="pt-PT" altLang="pt-BR" sz="2000" smtClean="0">
                <a:latin typeface="Times New Roman" panose="02020603050405020304" pitchFamily="18" charset="0"/>
              </a:rPr>
              <a:t> Esta observação pode ser devida a uma interação farmacocinética entre os agentes inotrópicos e midazolam, mas podem também ser devida as diferenças na gravidade da doença. </a:t>
            </a:r>
            <a:endParaRPr lang="pt-BR" altLang="pt-BR" sz="2000" smtClean="0">
              <a:latin typeface="Times New Roman" panose="02020603050405020304" pitchFamily="18" charset="0"/>
            </a:endParaRPr>
          </a:p>
          <a:p>
            <a:r>
              <a:rPr lang="pt-BR" altLang="pt-BR" sz="2000" smtClean="0">
                <a:latin typeface="Times New Roman" panose="02020603050405020304" pitchFamily="18" charset="0"/>
              </a:rPr>
              <a:t>O midazolam tem menor </a:t>
            </a:r>
            <a:r>
              <a:rPr lang="pt-BR" altLang="pt-BR" sz="2000" i="1" smtClean="0">
                <a:latin typeface="Times New Roman" panose="02020603050405020304" pitchFamily="18" charset="0"/>
              </a:rPr>
              <a:t>clearance</a:t>
            </a:r>
            <a:r>
              <a:rPr lang="pt-BR" altLang="pt-BR" sz="2000" smtClean="0">
                <a:latin typeface="Times New Roman" panose="02020603050405020304" pitchFamily="18" charset="0"/>
              </a:rPr>
              <a:t> com o resfriamento (diminuiu em 11,1% para cada grau de queda da temperatura central a partir de 36.5°C) e risco de hipotensão arterial ( queda de 3,6mmHg com o aumento do nível sérico do midazolam em cada 0,1mg/L)            </a:t>
            </a:r>
          </a:p>
          <a:p>
            <a:r>
              <a:rPr lang="pt-PT" altLang="pt-BR" sz="2000" smtClean="0">
                <a:solidFill>
                  <a:srgbClr val="FF0000"/>
                </a:solidFill>
                <a:latin typeface="Times New Roman" panose="02020603050405020304" pitchFamily="18" charset="0"/>
              </a:rPr>
              <a:t>64%</a:t>
            </a:r>
            <a:r>
              <a:rPr lang="pt-PT" altLang="pt-BR" sz="2000" smtClean="0">
                <a:latin typeface="Times New Roman" panose="02020603050405020304" pitchFamily="18" charset="0"/>
              </a:rPr>
              <a:t> dos casos avaliados tiveram um episódio de </a:t>
            </a:r>
            <a:r>
              <a:rPr lang="pt-PT" altLang="pt-BR" sz="2000" b="1" smtClean="0">
                <a:solidFill>
                  <a:srgbClr val="FF0000"/>
                </a:solidFill>
                <a:latin typeface="Times New Roman" panose="02020603050405020304" pitchFamily="18" charset="0"/>
              </a:rPr>
              <a:t>hipotensão </a:t>
            </a:r>
            <a:endParaRPr lang="pt-BR" altLang="pt-BR" sz="2000" b="1" smtClean="0">
              <a:solidFill>
                <a:srgbClr val="FF0000"/>
              </a:solidFill>
              <a:latin typeface="Times New Roman" panose="02020603050405020304" pitchFamily="18" charset="0"/>
            </a:endParaRPr>
          </a:p>
        </p:txBody>
      </p:sp>
      <p:sp>
        <p:nvSpPr>
          <p:cNvPr id="79876" name="AutoShape 7"/>
          <p:cNvSpPr>
            <a:spLocks noChangeArrowheads="1"/>
          </p:cNvSpPr>
          <p:nvPr/>
        </p:nvSpPr>
        <p:spPr bwMode="auto">
          <a:xfrm>
            <a:off x="8101013" y="6453188"/>
            <a:ext cx="542925" cy="193675"/>
          </a:xfrm>
          <a:prstGeom prst="curvedDownArrow">
            <a:avLst>
              <a:gd name="adj1" fmla="val 56066"/>
              <a:gd name="adj2" fmla="val 112131"/>
              <a:gd name="adj3" fmla="val 33333"/>
            </a:avLst>
          </a:prstGeom>
          <a:solidFill>
            <a:srgbClr val="0000FF"/>
          </a:solidFill>
          <a:ln w="2857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Century Schoolbook" panose="02040604050505020304" pitchFamily="18" charset="0"/>
              </a:defRPr>
            </a:lvl1pPr>
            <a:lvl2pPr marL="742950" indent="-285750">
              <a:defRPr>
                <a:solidFill>
                  <a:schemeClr val="tx1"/>
                </a:solidFill>
                <a:latin typeface="Century Schoolbook" panose="02040604050505020304" pitchFamily="18" charset="0"/>
              </a:defRPr>
            </a:lvl2pPr>
            <a:lvl3pPr marL="1143000" indent="-228600">
              <a:defRPr>
                <a:solidFill>
                  <a:schemeClr val="tx1"/>
                </a:solidFill>
                <a:latin typeface="Century Schoolbook" panose="02040604050505020304" pitchFamily="18" charset="0"/>
              </a:defRPr>
            </a:lvl3pPr>
            <a:lvl4pPr marL="1600200" indent="-228600">
              <a:defRPr>
                <a:solidFill>
                  <a:schemeClr val="tx1"/>
                </a:solidFill>
                <a:latin typeface="Century Schoolbook" panose="02040604050505020304" pitchFamily="18" charset="0"/>
              </a:defRPr>
            </a:lvl4pPr>
            <a:lvl5pPr marL="2057400" indent="-228600">
              <a:defRPr>
                <a:solidFill>
                  <a:schemeClr val="tx1"/>
                </a:solidFill>
                <a:latin typeface="Century Schoolbook" panose="02040604050505020304" pitchFamily="18" charset="0"/>
              </a:defRPr>
            </a:lvl5pPr>
            <a:lvl6pPr marL="2514600" indent="-228600" fontAlgn="base">
              <a:spcBef>
                <a:spcPct val="0"/>
              </a:spcBef>
              <a:spcAft>
                <a:spcPct val="0"/>
              </a:spcAft>
              <a:defRPr>
                <a:solidFill>
                  <a:schemeClr val="tx1"/>
                </a:solidFill>
                <a:latin typeface="Century Schoolbook" panose="02040604050505020304" pitchFamily="18" charset="0"/>
              </a:defRPr>
            </a:lvl6pPr>
            <a:lvl7pPr marL="2971800" indent="-228600" fontAlgn="base">
              <a:spcBef>
                <a:spcPct val="0"/>
              </a:spcBef>
              <a:spcAft>
                <a:spcPct val="0"/>
              </a:spcAft>
              <a:defRPr>
                <a:solidFill>
                  <a:schemeClr val="tx1"/>
                </a:solidFill>
                <a:latin typeface="Century Schoolbook" panose="02040604050505020304" pitchFamily="18" charset="0"/>
              </a:defRPr>
            </a:lvl7pPr>
            <a:lvl8pPr marL="3429000" indent="-228600" fontAlgn="base">
              <a:spcBef>
                <a:spcPct val="0"/>
              </a:spcBef>
              <a:spcAft>
                <a:spcPct val="0"/>
              </a:spcAft>
              <a:defRPr>
                <a:solidFill>
                  <a:schemeClr val="tx1"/>
                </a:solidFill>
                <a:latin typeface="Century Schoolbook" panose="02040604050505020304" pitchFamily="18" charset="0"/>
              </a:defRPr>
            </a:lvl8pPr>
            <a:lvl9pPr marL="3886200" indent="-228600" fontAlgn="base">
              <a:spcBef>
                <a:spcPct val="0"/>
              </a:spcBef>
              <a:spcAft>
                <a:spcPct val="0"/>
              </a:spcAft>
              <a:defRPr>
                <a:solidFill>
                  <a:schemeClr val="tx1"/>
                </a:solidFill>
                <a:latin typeface="Century Schoolbook" panose="02040604050505020304" pitchFamily="18" charset="0"/>
              </a:defRPr>
            </a:lvl9pPr>
          </a:lstStyle>
          <a:p>
            <a:pPr eaLnBrk="1" hangingPunct="1"/>
            <a:endParaRPr lang="pt-BR" altLang="pt-BR" sz="1400">
              <a:solidFill>
                <a:srgbClr val="000000"/>
              </a:solidFill>
              <a:latin typeface="Arial" panose="020B0604020202020204" pitchFamily="34" charset="0"/>
              <a:cs typeface="Arial" panose="020B0604020202020204" pitchFamily="34" charset="0"/>
              <a:sym typeface="Arial" panose="020B0604020202020204" pitchFamily="34" charset="0"/>
            </a:endParaRPr>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9" name="Rectangle 3"/>
          <p:cNvSpPr>
            <a:spLocks noGrp="1"/>
          </p:cNvSpPr>
          <p:nvPr>
            <p:ph type="body" idx="4294967295"/>
          </p:nvPr>
        </p:nvSpPr>
        <p:spPr>
          <a:xfrm>
            <a:off x="457200" y="404813"/>
            <a:ext cx="8435975" cy="6069012"/>
          </a:xfrm>
        </p:spPr>
        <p:txBody>
          <a:bodyPr/>
          <a:lstStyle/>
          <a:p>
            <a:r>
              <a:rPr lang="pt-PT" altLang="pt-BR" sz="2000" smtClean="0"/>
              <a:t>Como a  asfixia pode afetar a função hepática e renal, os pacientes com asfixia mais severa podem ter diminuição da depuração midazolam o que pode levar a um maior risco de hipotensão. </a:t>
            </a:r>
            <a:r>
              <a:rPr lang="pt-PT" altLang="pt-BR" sz="2000" b="1" smtClean="0"/>
              <a:t>Especialmente nestes pacientes, são necessárias doses mais baixas de midazolam e as doses deverão ser tituladas.</a:t>
            </a:r>
          </a:p>
          <a:p>
            <a:pPr algn="ctr"/>
            <a:r>
              <a:rPr lang="pt-PT" altLang="pt-BR" sz="2000" b="1" smtClean="0">
                <a:solidFill>
                  <a:srgbClr val="3333FF"/>
                </a:solidFill>
              </a:rPr>
              <a:t>Se as convulsões não respondem, aconselha-se reduzir a dose de midazolam novamente dentro de 12-24 horas após o início, a fim de evitar as concentrações plasmáticas excessivas, uma vez que continuam a aumentar de forma significativa durante pelo menos 12 h, e para iniciar uma terceira linha (adicional) de fármaco anticonvulsivo, tal como a lidocaína.</a:t>
            </a:r>
            <a:endParaRPr lang="pt-BR" altLang="pt-BR" sz="2000" b="1" smtClean="0">
              <a:solidFill>
                <a:srgbClr val="3333FF"/>
              </a:solidFill>
            </a:endParaRPr>
          </a:p>
          <a:p>
            <a:r>
              <a:rPr lang="pt-PT" altLang="pt-BR" sz="2000" b="1" smtClean="0"/>
              <a:t>Como a pressão arterial média pode diminuir rapidamente e significativamente sob a terapia com uso de midazolam, a pressão arterial deve ser constantemente monitorada especialmente durante as primeiras horas após o ajuste da dose.</a:t>
            </a:r>
            <a:r>
              <a:rPr lang="pt-PT" altLang="pt-BR" sz="2000" smtClean="0"/>
              <a:t> </a:t>
            </a:r>
            <a:endParaRPr lang="pt-BR" altLang="pt-BR" sz="2000" smtClean="0"/>
          </a:p>
        </p:txBody>
      </p:sp>
      <p:sp>
        <p:nvSpPr>
          <p:cNvPr id="80900" name="AutoShape 7"/>
          <p:cNvSpPr>
            <a:spLocks noChangeArrowheads="1"/>
          </p:cNvSpPr>
          <p:nvPr/>
        </p:nvSpPr>
        <p:spPr bwMode="auto">
          <a:xfrm>
            <a:off x="8101013" y="6453188"/>
            <a:ext cx="542925" cy="193675"/>
          </a:xfrm>
          <a:prstGeom prst="curvedDownArrow">
            <a:avLst>
              <a:gd name="adj1" fmla="val 56066"/>
              <a:gd name="adj2" fmla="val 112131"/>
              <a:gd name="adj3" fmla="val 33333"/>
            </a:avLst>
          </a:prstGeom>
          <a:solidFill>
            <a:srgbClr val="0000FF"/>
          </a:solidFill>
          <a:ln w="2857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Century Schoolbook" panose="02040604050505020304" pitchFamily="18" charset="0"/>
              </a:defRPr>
            </a:lvl1pPr>
            <a:lvl2pPr marL="742950" indent="-285750">
              <a:defRPr>
                <a:solidFill>
                  <a:schemeClr val="tx1"/>
                </a:solidFill>
                <a:latin typeface="Century Schoolbook" panose="02040604050505020304" pitchFamily="18" charset="0"/>
              </a:defRPr>
            </a:lvl2pPr>
            <a:lvl3pPr marL="1143000" indent="-228600">
              <a:defRPr>
                <a:solidFill>
                  <a:schemeClr val="tx1"/>
                </a:solidFill>
                <a:latin typeface="Century Schoolbook" panose="02040604050505020304" pitchFamily="18" charset="0"/>
              </a:defRPr>
            </a:lvl3pPr>
            <a:lvl4pPr marL="1600200" indent="-228600">
              <a:defRPr>
                <a:solidFill>
                  <a:schemeClr val="tx1"/>
                </a:solidFill>
                <a:latin typeface="Century Schoolbook" panose="02040604050505020304" pitchFamily="18" charset="0"/>
              </a:defRPr>
            </a:lvl4pPr>
            <a:lvl5pPr marL="2057400" indent="-228600">
              <a:defRPr>
                <a:solidFill>
                  <a:schemeClr val="tx1"/>
                </a:solidFill>
                <a:latin typeface="Century Schoolbook" panose="02040604050505020304" pitchFamily="18" charset="0"/>
              </a:defRPr>
            </a:lvl5pPr>
            <a:lvl6pPr marL="2514600" indent="-228600" fontAlgn="base">
              <a:spcBef>
                <a:spcPct val="0"/>
              </a:spcBef>
              <a:spcAft>
                <a:spcPct val="0"/>
              </a:spcAft>
              <a:defRPr>
                <a:solidFill>
                  <a:schemeClr val="tx1"/>
                </a:solidFill>
                <a:latin typeface="Century Schoolbook" panose="02040604050505020304" pitchFamily="18" charset="0"/>
              </a:defRPr>
            </a:lvl6pPr>
            <a:lvl7pPr marL="2971800" indent="-228600" fontAlgn="base">
              <a:spcBef>
                <a:spcPct val="0"/>
              </a:spcBef>
              <a:spcAft>
                <a:spcPct val="0"/>
              </a:spcAft>
              <a:defRPr>
                <a:solidFill>
                  <a:schemeClr val="tx1"/>
                </a:solidFill>
                <a:latin typeface="Century Schoolbook" panose="02040604050505020304" pitchFamily="18" charset="0"/>
              </a:defRPr>
            </a:lvl7pPr>
            <a:lvl8pPr marL="3429000" indent="-228600" fontAlgn="base">
              <a:spcBef>
                <a:spcPct val="0"/>
              </a:spcBef>
              <a:spcAft>
                <a:spcPct val="0"/>
              </a:spcAft>
              <a:defRPr>
                <a:solidFill>
                  <a:schemeClr val="tx1"/>
                </a:solidFill>
                <a:latin typeface="Century Schoolbook" panose="02040604050505020304" pitchFamily="18" charset="0"/>
              </a:defRPr>
            </a:lvl8pPr>
            <a:lvl9pPr marL="3886200" indent="-228600" fontAlgn="base">
              <a:spcBef>
                <a:spcPct val="0"/>
              </a:spcBef>
              <a:spcAft>
                <a:spcPct val="0"/>
              </a:spcAft>
              <a:defRPr>
                <a:solidFill>
                  <a:schemeClr val="tx1"/>
                </a:solidFill>
                <a:latin typeface="Century Schoolbook" panose="02040604050505020304" pitchFamily="18" charset="0"/>
              </a:defRPr>
            </a:lvl9pPr>
          </a:lstStyle>
          <a:p>
            <a:pPr eaLnBrk="1" hangingPunct="1"/>
            <a:endParaRPr lang="pt-BR" altLang="pt-BR" sz="1400">
              <a:solidFill>
                <a:srgbClr val="000000"/>
              </a:solidFill>
              <a:latin typeface="Arial" panose="020B0604020202020204" pitchFamily="34" charset="0"/>
              <a:cs typeface="Arial" panose="020B0604020202020204" pitchFamily="34" charset="0"/>
              <a:sym typeface="Arial" panose="020B0604020202020204" pitchFamily="34" charset="0"/>
            </a:endParaRPr>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7" name="Rectangle 3"/>
          <p:cNvSpPr>
            <a:spLocks noGrp="1"/>
          </p:cNvSpPr>
          <p:nvPr>
            <p:ph type="body" idx="4294967295"/>
          </p:nvPr>
        </p:nvSpPr>
        <p:spPr/>
        <p:txBody>
          <a:bodyPr/>
          <a:lstStyle/>
          <a:p>
            <a:pPr algn="ctr">
              <a:buClrTx/>
              <a:buSzTx/>
              <a:buFont typeface="Arial" panose="020B0604020202020204" pitchFamily="34" charset="0"/>
              <a:buNone/>
            </a:pPr>
            <a:r>
              <a:rPr lang="pt-BR" altLang="pt-BR" b="1" smtClean="0"/>
              <a:t>Com base na eficácia relativa/limitada e o risco de hipotensão necessitando de drogas vasoativas,especialmente em pacientes com asfixia perinatal,que já estão em maior risco de desenvolver hipotensão arterial, </a:t>
            </a:r>
            <a:r>
              <a:rPr lang="pt-BR" altLang="pt-BR" sz="2800" b="1" smtClean="0">
                <a:solidFill>
                  <a:srgbClr val="3333FF"/>
                </a:solidFill>
              </a:rPr>
              <a:t>o midazolam pode ser menos adequado como uma droga anticonvulsivante de  segunda linha. </a:t>
            </a:r>
          </a:p>
          <a:p>
            <a:endParaRPr lang="pt-BR" altLang="pt-BR" sz="2800" b="1" smtClean="0">
              <a:solidFill>
                <a:srgbClr val="3333FF"/>
              </a:solidFill>
            </a:endParaRPr>
          </a:p>
        </p:txBody>
      </p:sp>
      <p:sp>
        <p:nvSpPr>
          <p:cNvPr id="82948" name="AutoShape 7"/>
          <p:cNvSpPr>
            <a:spLocks noChangeArrowheads="1"/>
          </p:cNvSpPr>
          <p:nvPr/>
        </p:nvSpPr>
        <p:spPr bwMode="auto">
          <a:xfrm>
            <a:off x="8101013" y="6453188"/>
            <a:ext cx="542925" cy="193675"/>
          </a:xfrm>
          <a:prstGeom prst="curvedDownArrow">
            <a:avLst>
              <a:gd name="adj1" fmla="val 56066"/>
              <a:gd name="adj2" fmla="val 112131"/>
              <a:gd name="adj3" fmla="val 33333"/>
            </a:avLst>
          </a:prstGeom>
          <a:solidFill>
            <a:srgbClr val="0000FF"/>
          </a:solidFill>
          <a:ln w="2857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Century Schoolbook" panose="02040604050505020304" pitchFamily="18" charset="0"/>
              </a:defRPr>
            </a:lvl1pPr>
            <a:lvl2pPr marL="742950" indent="-285750">
              <a:defRPr>
                <a:solidFill>
                  <a:schemeClr val="tx1"/>
                </a:solidFill>
                <a:latin typeface="Century Schoolbook" panose="02040604050505020304" pitchFamily="18" charset="0"/>
              </a:defRPr>
            </a:lvl2pPr>
            <a:lvl3pPr marL="1143000" indent="-228600">
              <a:defRPr>
                <a:solidFill>
                  <a:schemeClr val="tx1"/>
                </a:solidFill>
                <a:latin typeface="Century Schoolbook" panose="02040604050505020304" pitchFamily="18" charset="0"/>
              </a:defRPr>
            </a:lvl3pPr>
            <a:lvl4pPr marL="1600200" indent="-228600">
              <a:defRPr>
                <a:solidFill>
                  <a:schemeClr val="tx1"/>
                </a:solidFill>
                <a:latin typeface="Century Schoolbook" panose="02040604050505020304" pitchFamily="18" charset="0"/>
              </a:defRPr>
            </a:lvl4pPr>
            <a:lvl5pPr marL="2057400" indent="-228600">
              <a:defRPr>
                <a:solidFill>
                  <a:schemeClr val="tx1"/>
                </a:solidFill>
                <a:latin typeface="Century Schoolbook" panose="02040604050505020304" pitchFamily="18" charset="0"/>
              </a:defRPr>
            </a:lvl5pPr>
            <a:lvl6pPr marL="2514600" indent="-228600" fontAlgn="base">
              <a:spcBef>
                <a:spcPct val="0"/>
              </a:spcBef>
              <a:spcAft>
                <a:spcPct val="0"/>
              </a:spcAft>
              <a:defRPr>
                <a:solidFill>
                  <a:schemeClr val="tx1"/>
                </a:solidFill>
                <a:latin typeface="Century Schoolbook" panose="02040604050505020304" pitchFamily="18" charset="0"/>
              </a:defRPr>
            </a:lvl6pPr>
            <a:lvl7pPr marL="2971800" indent="-228600" fontAlgn="base">
              <a:spcBef>
                <a:spcPct val="0"/>
              </a:spcBef>
              <a:spcAft>
                <a:spcPct val="0"/>
              </a:spcAft>
              <a:defRPr>
                <a:solidFill>
                  <a:schemeClr val="tx1"/>
                </a:solidFill>
                <a:latin typeface="Century Schoolbook" panose="02040604050505020304" pitchFamily="18" charset="0"/>
              </a:defRPr>
            </a:lvl7pPr>
            <a:lvl8pPr marL="3429000" indent="-228600" fontAlgn="base">
              <a:spcBef>
                <a:spcPct val="0"/>
              </a:spcBef>
              <a:spcAft>
                <a:spcPct val="0"/>
              </a:spcAft>
              <a:defRPr>
                <a:solidFill>
                  <a:schemeClr val="tx1"/>
                </a:solidFill>
                <a:latin typeface="Century Schoolbook" panose="02040604050505020304" pitchFamily="18" charset="0"/>
              </a:defRPr>
            </a:lvl8pPr>
            <a:lvl9pPr marL="3886200" indent="-228600" fontAlgn="base">
              <a:spcBef>
                <a:spcPct val="0"/>
              </a:spcBef>
              <a:spcAft>
                <a:spcPct val="0"/>
              </a:spcAft>
              <a:defRPr>
                <a:solidFill>
                  <a:schemeClr val="tx1"/>
                </a:solidFill>
                <a:latin typeface="Century Schoolbook" panose="02040604050505020304" pitchFamily="18" charset="0"/>
              </a:defRPr>
            </a:lvl9pPr>
          </a:lstStyle>
          <a:p>
            <a:pPr eaLnBrk="1" hangingPunct="1"/>
            <a:endParaRPr lang="pt-BR" altLang="pt-BR" sz="1400">
              <a:solidFill>
                <a:srgbClr val="000000"/>
              </a:solidFill>
              <a:latin typeface="Arial" panose="020B0604020202020204" pitchFamily="34" charset="0"/>
              <a:cs typeface="Arial" panose="020B0604020202020204" pitchFamily="34" charset="0"/>
              <a:sym typeface="Arial" panose="020B0604020202020204" pitchFamily="34" charset="0"/>
            </a:endParaRPr>
          </a:p>
        </p:txBody>
      </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2"/>
          <p:cNvSpPr>
            <a:spLocks noGrp="1" noChangeArrowheads="1"/>
          </p:cNvSpPr>
          <p:nvPr>
            <p:ph type="title"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normAutofit fontScale="90000"/>
          </a:bodyPr>
          <a:lstStyle/>
          <a:p>
            <a:pPr algn="ctr"/>
            <a:r>
              <a:rPr lang="pt-BR" altLang="pt-BR" sz="2600" b="1" cap="none" smtClean="0">
                <a:solidFill>
                  <a:srgbClr val="FF0000"/>
                </a:solidFill>
              </a:rPr>
              <a:t>Portanto, quanto ao uso do midazolam como anticonvulsivante na hipotermia terapêutica neonatal...</a:t>
            </a:r>
            <a:r>
              <a:rPr lang="pt-BR" altLang="pt-BR" sz="2600" cap="none" smtClean="0"/>
              <a:t> </a:t>
            </a:r>
          </a:p>
        </p:txBody>
      </p:sp>
      <p:sp>
        <p:nvSpPr>
          <p:cNvPr id="83971" name="Rectangle 3"/>
          <p:cNvSpPr>
            <a:spLocks noGrp="1"/>
          </p:cNvSpPr>
          <p:nvPr>
            <p:ph type="body" idx="4294967295"/>
          </p:nvPr>
        </p:nvSpPr>
        <p:spPr/>
        <p:txBody>
          <a:bodyPr/>
          <a:lstStyle/>
          <a:p>
            <a:pPr>
              <a:lnSpc>
                <a:spcPct val="80000"/>
              </a:lnSpc>
            </a:pPr>
            <a:r>
              <a:rPr lang="pt-BR" altLang="pt-BR" sz="1600" smtClean="0"/>
              <a:t>8 horas após a infusão do midazolam, metade dos pacientes ficaram hipotensos e com 24horas após, 65% (achados semelhante a de outros autores);</a:t>
            </a:r>
          </a:p>
          <a:p>
            <a:pPr>
              <a:lnSpc>
                <a:spcPct val="80000"/>
              </a:lnSpc>
            </a:pPr>
            <a:r>
              <a:rPr lang="pt-BR" altLang="pt-BR" sz="1600" smtClean="0"/>
              <a:t> houve baixa resposta do midazolam como segunda droga anticonvulsivante na hipotermia (resposta em 23%: é a droga menos indicada como segunda opção!) e também como primeira droga (20%!).</a:t>
            </a:r>
          </a:p>
          <a:p>
            <a:pPr>
              <a:lnSpc>
                <a:spcPct val="80000"/>
              </a:lnSpc>
            </a:pPr>
            <a:r>
              <a:rPr lang="pt-BR" altLang="pt-BR" sz="1600" smtClean="0"/>
              <a:t> Interessante foi a diminuição da depuração do midazolam com o uso concomitante de inotrópico (33%!).</a:t>
            </a:r>
          </a:p>
          <a:p>
            <a:pPr>
              <a:lnSpc>
                <a:spcPct val="80000"/>
              </a:lnSpc>
            </a:pPr>
            <a:r>
              <a:rPr lang="pt-BR" altLang="pt-BR" sz="1600" smtClean="0"/>
              <a:t>Além disto, o midazolam pode afetar negativamente a oxigenação cerebral e hemodinâmica. </a:t>
            </a:r>
          </a:p>
          <a:p>
            <a:pPr>
              <a:lnSpc>
                <a:spcPct val="80000"/>
              </a:lnSpc>
            </a:pPr>
            <a:r>
              <a:rPr lang="pt-BR" altLang="pt-BR" sz="1600" smtClean="0"/>
              <a:t>Com  uma meia vida de 5,2 horas, os neonatologistas devem estar cientes  de que as concentrações plasmáticas do midazolam podem consistentemente se acumular ao longo das primeiras 12 horas de vida.</a:t>
            </a:r>
          </a:p>
          <a:p>
            <a:pPr>
              <a:lnSpc>
                <a:spcPct val="80000"/>
              </a:lnSpc>
            </a:pPr>
            <a:r>
              <a:rPr lang="pt-BR" altLang="pt-BR" sz="1600" smtClean="0"/>
              <a:t> Apesar dos autores não terem evidenciado influência da temperatura na farmacocinética do midazolam, diferente de outros autores, é importante que se saiba, com base nos princípios termofarmacológicos, que a atividade do citocromo P450 diminui a baixas temperatura do corpo, mas o efeito desta diminuição difere entre as drogas, sendo isoformas específicas</a:t>
            </a:r>
          </a:p>
          <a:p>
            <a:pPr>
              <a:lnSpc>
                <a:spcPct val="80000"/>
              </a:lnSpc>
              <a:buFont typeface="Wingdings" panose="05000000000000000000" pitchFamily="2" charset="2"/>
              <a:buNone/>
            </a:pPr>
            <a:r>
              <a:rPr lang="pt-BR" altLang="pt-BR" sz="1600" smtClean="0"/>
              <a:t> </a:t>
            </a:r>
            <a:r>
              <a:rPr lang="pt-BR" altLang="pt-BR" sz="1600" b="1" smtClean="0">
                <a:solidFill>
                  <a:srgbClr val="0000FF"/>
                </a:solidFill>
              </a:rPr>
              <a:t>Evitar a ocorrência de hipotensão nos recém-nascidos com asfixia é de fundamental importância devido a perda da autorregulação do fluxo sanguíneo cerebral, como muito bem sabemos </a:t>
            </a:r>
          </a:p>
        </p:txBody>
      </p:sp>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6" name="Rectangle 4"/>
          <p:cNvSpPr>
            <a:spLocks noChangeArrowheads="1"/>
          </p:cNvSpPr>
          <p:nvPr/>
        </p:nvSpPr>
        <p:spPr bwMode="auto">
          <a:xfrm>
            <a:off x="107950" y="1879600"/>
            <a:ext cx="8640763" cy="85090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71415" bIns="0" anchor="ctr">
            <a:spAutoFit/>
          </a:bodyPr>
          <a:lstStyle/>
          <a:p>
            <a:pPr algn="ctr"/>
            <a:r>
              <a:rPr lang="pt-BR" altLang="pt-BR" sz="1400">
                <a:hlinkClick r:id="rId2"/>
              </a:rPr>
              <a:t>Anticonvulsant treatment of asphyxiated newborns under hypothermia with lidocaine: efficacy, safety and dosing.</a:t>
            </a:r>
            <a:r>
              <a:rPr lang="pt-BR" altLang="pt-BR" sz="1400"/>
              <a:t>van den Broek MP, Rademaker CM, van Straaten HL, Huitema AD, Toet MC, de Vries LS, Egberts AC, Groenendaal F.Arch Dis Child Fetal Neonatal Ed. 2013 Jul;98(4):F341-5. doi: 10.1136/archdischild-2012-302678. Epub 2013 Jan 8.PMID: 23303304.</a:t>
            </a:r>
            <a:r>
              <a:rPr lang="pt-BR" altLang="pt-BR" sz="1400" u="sng">
                <a:hlinkClick r:id="rId3"/>
              </a:rPr>
              <a:t>Similar articles</a:t>
            </a:r>
            <a:r>
              <a:rPr lang="pt-BR" altLang="pt-BR" sz="1400" u="sng"/>
              <a:t>.</a:t>
            </a:r>
          </a:p>
        </p:txBody>
      </p:sp>
      <p:sp>
        <p:nvSpPr>
          <p:cNvPr id="74758" name="Rectangle 6"/>
          <p:cNvSpPr>
            <a:spLocks noChangeArrowheads="1"/>
          </p:cNvSpPr>
          <p:nvPr/>
        </p:nvSpPr>
        <p:spPr bwMode="auto">
          <a:xfrm>
            <a:off x="539750" y="0"/>
            <a:ext cx="7953375" cy="1584325"/>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126960" rIns="0" bIns="25392" anchor="ctr">
            <a:spAutoFit/>
          </a:bodyPr>
          <a:lstStyle/>
          <a:p>
            <a:pPr algn="ctr" eaLnBrk="1" hangingPunct="1"/>
            <a:r>
              <a:rPr lang="pt-BR" altLang="pt-BR" sz="2700" b="1">
                <a:solidFill>
                  <a:srgbClr val="3333FF"/>
                </a:solidFill>
                <a:latin typeface="Lato" panose="020F0502020204030203" pitchFamily="34" charset="0"/>
              </a:rPr>
              <a:t>Tratamento anticonvulsivante para os rec</a:t>
            </a:r>
            <a:r>
              <a:rPr lang="pt-BR" altLang="pt-BR" sz="2700" b="1">
                <a:solidFill>
                  <a:srgbClr val="3333FF"/>
                </a:solidFill>
              </a:rPr>
              <a:t>é</a:t>
            </a:r>
            <a:r>
              <a:rPr lang="pt-BR" altLang="pt-BR" sz="2700" b="1">
                <a:solidFill>
                  <a:srgbClr val="3333FF"/>
                </a:solidFill>
                <a:latin typeface="Lato" panose="020F0502020204030203" pitchFamily="34" charset="0"/>
              </a:rPr>
              <a:t>m-nascidos asfixiados sob hipotermia com lidoca</a:t>
            </a:r>
            <a:r>
              <a:rPr lang="pt-BR" altLang="pt-BR" sz="2700" b="1">
                <a:solidFill>
                  <a:srgbClr val="3333FF"/>
                </a:solidFill>
              </a:rPr>
              <a:t>í</a:t>
            </a:r>
            <a:r>
              <a:rPr lang="pt-BR" altLang="pt-BR" sz="2700" b="1">
                <a:solidFill>
                  <a:srgbClr val="3333FF"/>
                </a:solidFill>
                <a:latin typeface="Lato" panose="020F0502020204030203" pitchFamily="34" charset="0"/>
              </a:rPr>
              <a:t>na: dose, efic</a:t>
            </a:r>
            <a:r>
              <a:rPr lang="pt-BR" altLang="pt-BR" sz="2700" b="1">
                <a:solidFill>
                  <a:srgbClr val="3333FF"/>
                </a:solidFill>
              </a:rPr>
              <a:t>á</a:t>
            </a:r>
            <a:r>
              <a:rPr lang="pt-BR" altLang="pt-BR" sz="2700" b="1">
                <a:solidFill>
                  <a:srgbClr val="3333FF"/>
                </a:solidFill>
                <a:latin typeface="Lato" panose="020F0502020204030203" pitchFamily="34" charset="0"/>
              </a:rPr>
              <a:t>cia e seguran</a:t>
            </a:r>
            <a:r>
              <a:rPr lang="pt-BR" altLang="pt-BR" sz="2700" b="1">
                <a:solidFill>
                  <a:srgbClr val="3333FF"/>
                </a:solidFill>
              </a:rPr>
              <a:t>ç</a:t>
            </a:r>
            <a:r>
              <a:rPr lang="pt-BR" altLang="pt-BR" sz="2700" b="1">
                <a:solidFill>
                  <a:srgbClr val="3333FF"/>
                </a:solidFill>
                <a:latin typeface="Lato" panose="020F0502020204030203" pitchFamily="34" charset="0"/>
              </a:rPr>
              <a:t>a</a:t>
            </a:r>
          </a:p>
          <a:p>
            <a:r>
              <a:rPr lang="pt-BR" altLang="pt-BR" sz="1300" u="sng">
                <a:solidFill>
                  <a:srgbClr val="78909C"/>
                </a:solidFill>
                <a:ea typeface="Source Sans Pro"/>
                <a:cs typeface="Source Sans Pro"/>
              </a:rPr>
              <a:t> </a:t>
            </a:r>
          </a:p>
        </p:txBody>
      </p:sp>
      <p:pic>
        <p:nvPicPr>
          <p:cNvPr id="74759" name="Picture 7" descr="ppt">
            <a:hlinkClick r:id="rId4" tooltip="lidocaina_conv_hipotermia"/>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877050" y="1268413"/>
            <a:ext cx="457200" cy="457200"/>
          </a:xfrm>
          <a:prstGeom prst="rect">
            <a:avLst/>
          </a:prstGeom>
          <a:noFill/>
          <a:extLst>
            <a:ext uri="{909E8E84-426E-40DD-AFC4-6F175D3DCCD1}">
              <a14:hiddenFill xmlns:a14="http://schemas.microsoft.com/office/drawing/2010/main">
                <a:solidFill>
                  <a:srgbClr val="FFFFFF"/>
                </a:solidFill>
              </a14:hiddenFill>
            </a:ext>
          </a:extLst>
        </p:spPr>
      </p:pic>
      <p:pic>
        <p:nvPicPr>
          <p:cNvPr id="74760" name="Picture 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484438" y="2924175"/>
            <a:ext cx="3565525" cy="2041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4763" name="Rectangle 11"/>
          <p:cNvSpPr>
            <a:spLocks noChangeArrowheads="1"/>
          </p:cNvSpPr>
          <p:nvPr/>
        </p:nvSpPr>
        <p:spPr bwMode="auto">
          <a:xfrm>
            <a:off x="684213" y="5021263"/>
            <a:ext cx="6923087"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algn="ctr"/>
            <a:r>
              <a:rPr lang="en-US" altLang="pt-BR" sz="1800"/>
              <a:t>Apresentação: Iara Eberhard Figueiredo,Welton Souza Ferreira</a:t>
            </a:r>
          </a:p>
          <a:p>
            <a:pPr algn="ctr"/>
            <a:r>
              <a:rPr lang="en-US" altLang="pt-BR" sz="1800"/>
              <a:t>Coordenação: Paulo R. Margotto</a:t>
            </a:r>
          </a:p>
        </p:txBody>
      </p:sp>
      <p:sp>
        <p:nvSpPr>
          <p:cNvPr id="74764" name="AutoShape 7"/>
          <p:cNvSpPr>
            <a:spLocks noChangeArrowheads="1"/>
          </p:cNvSpPr>
          <p:nvPr/>
        </p:nvSpPr>
        <p:spPr bwMode="auto">
          <a:xfrm>
            <a:off x="8101013" y="6453188"/>
            <a:ext cx="542925" cy="193675"/>
          </a:xfrm>
          <a:prstGeom prst="curvedDownArrow">
            <a:avLst>
              <a:gd name="adj1" fmla="val 56066"/>
              <a:gd name="adj2" fmla="val 112131"/>
              <a:gd name="adj3" fmla="val 33333"/>
            </a:avLst>
          </a:prstGeom>
          <a:solidFill>
            <a:srgbClr val="0000FF"/>
          </a:solidFill>
          <a:ln w="2857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Century Schoolbook" panose="02040604050505020304" pitchFamily="18" charset="0"/>
              </a:defRPr>
            </a:lvl1pPr>
            <a:lvl2pPr marL="742950" indent="-285750">
              <a:defRPr>
                <a:solidFill>
                  <a:schemeClr val="tx1"/>
                </a:solidFill>
                <a:latin typeface="Century Schoolbook" panose="02040604050505020304" pitchFamily="18" charset="0"/>
              </a:defRPr>
            </a:lvl2pPr>
            <a:lvl3pPr marL="1143000" indent="-228600">
              <a:defRPr>
                <a:solidFill>
                  <a:schemeClr val="tx1"/>
                </a:solidFill>
                <a:latin typeface="Century Schoolbook" panose="02040604050505020304" pitchFamily="18" charset="0"/>
              </a:defRPr>
            </a:lvl3pPr>
            <a:lvl4pPr marL="1600200" indent="-228600">
              <a:defRPr>
                <a:solidFill>
                  <a:schemeClr val="tx1"/>
                </a:solidFill>
                <a:latin typeface="Century Schoolbook" panose="02040604050505020304" pitchFamily="18" charset="0"/>
              </a:defRPr>
            </a:lvl4pPr>
            <a:lvl5pPr marL="2057400" indent="-228600">
              <a:defRPr>
                <a:solidFill>
                  <a:schemeClr val="tx1"/>
                </a:solidFill>
                <a:latin typeface="Century Schoolbook" panose="02040604050505020304" pitchFamily="18" charset="0"/>
              </a:defRPr>
            </a:lvl5pPr>
            <a:lvl6pPr marL="2514600" indent="-228600" fontAlgn="base">
              <a:spcBef>
                <a:spcPct val="0"/>
              </a:spcBef>
              <a:spcAft>
                <a:spcPct val="0"/>
              </a:spcAft>
              <a:defRPr>
                <a:solidFill>
                  <a:schemeClr val="tx1"/>
                </a:solidFill>
                <a:latin typeface="Century Schoolbook" panose="02040604050505020304" pitchFamily="18" charset="0"/>
              </a:defRPr>
            </a:lvl6pPr>
            <a:lvl7pPr marL="2971800" indent="-228600" fontAlgn="base">
              <a:spcBef>
                <a:spcPct val="0"/>
              </a:spcBef>
              <a:spcAft>
                <a:spcPct val="0"/>
              </a:spcAft>
              <a:defRPr>
                <a:solidFill>
                  <a:schemeClr val="tx1"/>
                </a:solidFill>
                <a:latin typeface="Century Schoolbook" panose="02040604050505020304" pitchFamily="18" charset="0"/>
              </a:defRPr>
            </a:lvl7pPr>
            <a:lvl8pPr marL="3429000" indent="-228600" fontAlgn="base">
              <a:spcBef>
                <a:spcPct val="0"/>
              </a:spcBef>
              <a:spcAft>
                <a:spcPct val="0"/>
              </a:spcAft>
              <a:defRPr>
                <a:solidFill>
                  <a:schemeClr val="tx1"/>
                </a:solidFill>
                <a:latin typeface="Century Schoolbook" panose="02040604050505020304" pitchFamily="18" charset="0"/>
              </a:defRPr>
            </a:lvl8pPr>
            <a:lvl9pPr marL="3886200" indent="-228600" fontAlgn="base">
              <a:spcBef>
                <a:spcPct val="0"/>
              </a:spcBef>
              <a:spcAft>
                <a:spcPct val="0"/>
              </a:spcAft>
              <a:defRPr>
                <a:solidFill>
                  <a:schemeClr val="tx1"/>
                </a:solidFill>
                <a:latin typeface="Century Schoolbook" panose="02040604050505020304" pitchFamily="18" charset="0"/>
              </a:defRPr>
            </a:lvl9pPr>
          </a:lstStyle>
          <a:p>
            <a:pPr eaLnBrk="1" hangingPunct="1"/>
            <a:endParaRPr lang="pt-BR" altLang="pt-BR" sz="1400">
              <a:solidFill>
                <a:srgbClr val="000000"/>
              </a:solidFill>
              <a:latin typeface="Arial" panose="020B0604020202020204" pitchFamily="34" charset="0"/>
              <a:cs typeface="Arial" panose="020B0604020202020204" pitchFamily="34" charset="0"/>
              <a:sym typeface="Arial" panose="020B0604020202020204" pitchFamily="34" charset="0"/>
            </a:endParaRPr>
          </a:p>
        </p:txBody>
      </p:sp>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3" name="Rectangle 3"/>
          <p:cNvSpPr>
            <a:spLocks noGrp="1"/>
          </p:cNvSpPr>
          <p:nvPr>
            <p:ph type="body" idx="4294967295"/>
          </p:nvPr>
        </p:nvSpPr>
        <p:spPr>
          <a:xfrm>
            <a:off x="457200" y="1600200"/>
            <a:ext cx="8291513" cy="4873625"/>
          </a:xfrm>
        </p:spPr>
        <p:txBody>
          <a:bodyPr/>
          <a:lstStyle/>
          <a:p>
            <a:r>
              <a:rPr lang="pt-BR" altLang="pt-BR" smtClean="0"/>
              <a:t>Uma resposta de 91% foi observada com uso de lidocaína durante a hipotermia em nossa população</a:t>
            </a:r>
          </a:p>
          <a:p>
            <a:r>
              <a:rPr lang="pt-BR" altLang="pt-BR" smtClean="0"/>
              <a:t> A hipotermia terapêutica moderada reduziu o </a:t>
            </a:r>
            <a:r>
              <a:rPr lang="pt-BR" altLang="pt-BR" i="1" smtClean="0"/>
              <a:t>clearance</a:t>
            </a:r>
            <a:r>
              <a:rPr lang="pt-BR" altLang="pt-BR" smtClean="0"/>
              <a:t> da lidocaína em 24%, quando comparada a normotermia  (devido principalmente pela alteração no fluxo sanguíneo hepático) </a:t>
            </a:r>
          </a:p>
          <a:p>
            <a:r>
              <a:rPr lang="pt-BR" altLang="pt-BR" smtClean="0"/>
              <a:t>Baseado no mecanismo de ação cardíaco da lidocaína, os autores formularam a hipótese de que </a:t>
            </a:r>
            <a:r>
              <a:rPr lang="pt-BR" altLang="pt-BR" b="1" smtClean="0"/>
              <a:t>os efeitos cardíacos desse medicamento são menores durante a hipotermia</a:t>
            </a:r>
            <a:r>
              <a:rPr lang="pt-BR" altLang="pt-BR" smtClean="0"/>
              <a:t>. </a:t>
            </a:r>
          </a:p>
        </p:txBody>
      </p:sp>
      <p:sp>
        <p:nvSpPr>
          <p:cNvPr id="76804" name="AutoShape 7"/>
          <p:cNvSpPr>
            <a:spLocks noChangeArrowheads="1"/>
          </p:cNvSpPr>
          <p:nvPr/>
        </p:nvSpPr>
        <p:spPr bwMode="auto">
          <a:xfrm>
            <a:off x="8101013" y="6453188"/>
            <a:ext cx="542925" cy="193675"/>
          </a:xfrm>
          <a:prstGeom prst="curvedDownArrow">
            <a:avLst>
              <a:gd name="adj1" fmla="val 56066"/>
              <a:gd name="adj2" fmla="val 112131"/>
              <a:gd name="adj3" fmla="val 33333"/>
            </a:avLst>
          </a:prstGeom>
          <a:solidFill>
            <a:srgbClr val="0000FF"/>
          </a:solidFill>
          <a:ln w="2857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Century Schoolbook" panose="02040604050505020304" pitchFamily="18" charset="0"/>
              </a:defRPr>
            </a:lvl1pPr>
            <a:lvl2pPr marL="742950" indent="-285750">
              <a:defRPr>
                <a:solidFill>
                  <a:schemeClr val="tx1"/>
                </a:solidFill>
                <a:latin typeface="Century Schoolbook" panose="02040604050505020304" pitchFamily="18" charset="0"/>
              </a:defRPr>
            </a:lvl2pPr>
            <a:lvl3pPr marL="1143000" indent="-228600">
              <a:defRPr>
                <a:solidFill>
                  <a:schemeClr val="tx1"/>
                </a:solidFill>
                <a:latin typeface="Century Schoolbook" panose="02040604050505020304" pitchFamily="18" charset="0"/>
              </a:defRPr>
            </a:lvl3pPr>
            <a:lvl4pPr marL="1600200" indent="-228600">
              <a:defRPr>
                <a:solidFill>
                  <a:schemeClr val="tx1"/>
                </a:solidFill>
                <a:latin typeface="Century Schoolbook" panose="02040604050505020304" pitchFamily="18" charset="0"/>
              </a:defRPr>
            </a:lvl4pPr>
            <a:lvl5pPr marL="2057400" indent="-228600">
              <a:defRPr>
                <a:solidFill>
                  <a:schemeClr val="tx1"/>
                </a:solidFill>
                <a:latin typeface="Century Schoolbook" panose="02040604050505020304" pitchFamily="18" charset="0"/>
              </a:defRPr>
            </a:lvl5pPr>
            <a:lvl6pPr marL="2514600" indent="-228600" fontAlgn="base">
              <a:spcBef>
                <a:spcPct val="0"/>
              </a:spcBef>
              <a:spcAft>
                <a:spcPct val="0"/>
              </a:spcAft>
              <a:defRPr>
                <a:solidFill>
                  <a:schemeClr val="tx1"/>
                </a:solidFill>
                <a:latin typeface="Century Schoolbook" panose="02040604050505020304" pitchFamily="18" charset="0"/>
              </a:defRPr>
            </a:lvl6pPr>
            <a:lvl7pPr marL="2971800" indent="-228600" fontAlgn="base">
              <a:spcBef>
                <a:spcPct val="0"/>
              </a:spcBef>
              <a:spcAft>
                <a:spcPct val="0"/>
              </a:spcAft>
              <a:defRPr>
                <a:solidFill>
                  <a:schemeClr val="tx1"/>
                </a:solidFill>
                <a:latin typeface="Century Schoolbook" panose="02040604050505020304" pitchFamily="18" charset="0"/>
              </a:defRPr>
            </a:lvl7pPr>
            <a:lvl8pPr marL="3429000" indent="-228600" fontAlgn="base">
              <a:spcBef>
                <a:spcPct val="0"/>
              </a:spcBef>
              <a:spcAft>
                <a:spcPct val="0"/>
              </a:spcAft>
              <a:defRPr>
                <a:solidFill>
                  <a:schemeClr val="tx1"/>
                </a:solidFill>
                <a:latin typeface="Century Schoolbook" panose="02040604050505020304" pitchFamily="18" charset="0"/>
              </a:defRPr>
            </a:lvl8pPr>
            <a:lvl9pPr marL="3886200" indent="-228600" fontAlgn="base">
              <a:spcBef>
                <a:spcPct val="0"/>
              </a:spcBef>
              <a:spcAft>
                <a:spcPct val="0"/>
              </a:spcAft>
              <a:defRPr>
                <a:solidFill>
                  <a:schemeClr val="tx1"/>
                </a:solidFill>
                <a:latin typeface="Century Schoolbook" panose="02040604050505020304" pitchFamily="18" charset="0"/>
              </a:defRPr>
            </a:lvl9pPr>
          </a:lstStyle>
          <a:p>
            <a:pPr eaLnBrk="1" hangingPunct="1"/>
            <a:endParaRPr lang="pt-BR" altLang="pt-BR" sz="1400">
              <a:solidFill>
                <a:srgbClr val="000000"/>
              </a:solidFill>
              <a:latin typeface="Arial" panose="020B0604020202020204" pitchFamily="34" charset="0"/>
              <a:cs typeface="Arial" panose="020B0604020202020204" pitchFamily="34" charset="0"/>
              <a:sym typeface="Arial" panose="020B0604020202020204" pitchFamily="34" charset="0"/>
            </a:endParaRPr>
          </a:p>
        </p:txBody>
      </p:sp>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7" name="Rectangle 3"/>
          <p:cNvSpPr>
            <a:spLocks noGrp="1"/>
          </p:cNvSpPr>
          <p:nvPr>
            <p:ph type="body" idx="4294967295"/>
          </p:nvPr>
        </p:nvSpPr>
        <p:spPr/>
        <p:txBody>
          <a:bodyPr/>
          <a:lstStyle/>
          <a:p>
            <a:r>
              <a:rPr lang="pt-BR" altLang="pt-BR" sz="2000" smtClean="0"/>
              <a:t>Em condições fisiológicas normais os sítios de ligações desse fármaco nos cardiomiócitos não estão sempre disponíveis. A inibição dos canais de sódio pela lidocaína aumenta durante a sístole, quando os sítios de ligação estão disponíveis, e diminuem durante a diástole. </a:t>
            </a:r>
          </a:p>
          <a:p>
            <a:endParaRPr lang="pt-BR" altLang="pt-BR" sz="2000" smtClean="0"/>
          </a:p>
          <a:p>
            <a:r>
              <a:rPr lang="pt-BR" altLang="pt-BR" sz="2000" b="1" smtClean="0"/>
              <a:t>os efeitos desse medicamento no coração</a:t>
            </a:r>
            <a:r>
              <a:rPr lang="pt-BR" altLang="pt-BR" sz="2000" smtClean="0"/>
              <a:t> não dependem somente da concentração da droga no seu receptor, mas </a:t>
            </a:r>
            <a:r>
              <a:rPr lang="pt-BR" altLang="pt-BR" sz="2000" b="1" smtClean="0"/>
              <a:t>dependem</a:t>
            </a:r>
            <a:r>
              <a:rPr lang="pt-BR" altLang="pt-BR" sz="2000" smtClean="0"/>
              <a:t> também </a:t>
            </a:r>
            <a:r>
              <a:rPr lang="pt-BR" altLang="pt-BR" sz="2000" b="1" smtClean="0"/>
              <a:t>da própria frequência cardíaca</a:t>
            </a:r>
            <a:endParaRPr lang="pt-BR" altLang="pt-BR" sz="2000" smtClean="0"/>
          </a:p>
          <a:p>
            <a:endParaRPr lang="pt-BR" altLang="pt-BR" sz="2000" smtClean="0"/>
          </a:p>
          <a:p>
            <a:r>
              <a:rPr lang="pt-BR" altLang="pt-BR" sz="2000" smtClean="0"/>
              <a:t>Os autores esperavam  que a cardiotoxicidade fosse reduzida nos neonatos </a:t>
            </a:r>
            <a:r>
              <a:rPr lang="pt-BR" altLang="pt-BR" sz="2000" b="1" smtClean="0"/>
              <a:t>em hipotermia</a:t>
            </a:r>
            <a:r>
              <a:rPr lang="pt-BR" altLang="pt-BR" sz="2000" smtClean="0"/>
              <a:t> porque </a:t>
            </a:r>
            <a:r>
              <a:rPr lang="pt-BR" altLang="pt-BR" sz="2000" b="1" smtClean="0"/>
              <a:t>a frequência cardíaca já está reduzida</a:t>
            </a:r>
            <a:r>
              <a:rPr lang="pt-BR" altLang="pt-BR" sz="2000" smtClean="0"/>
              <a:t> nesses pacientes </a:t>
            </a:r>
          </a:p>
        </p:txBody>
      </p:sp>
      <p:sp>
        <p:nvSpPr>
          <p:cNvPr id="77828" name="AutoShape 7"/>
          <p:cNvSpPr>
            <a:spLocks noChangeArrowheads="1"/>
          </p:cNvSpPr>
          <p:nvPr/>
        </p:nvSpPr>
        <p:spPr bwMode="auto">
          <a:xfrm>
            <a:off x="8101013" y="6453188"/>
            <a:ext cx="542925" cy="193675"/>
          </a:xfrm>
          <a:prstGeom prst="curvedDownArrow">
            <a:avLst>
              <a:gd name="adj1" fmla="val 56066"/>
              <a:gd name="adj2" fmla="val 112131"/>
              <a:gd name="adj3" fmla="val 33333"/>
            </a:avLst>
          </a:prstGeom>
          <a:solidFill>
            <a:srgbClr val="0000FF"/>
          </a:solidFill>
          <a:ln w="2857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Century Schoolbook" panose="02040604050505020304" pitchFamily="18" charset="0"/>
              </a:defRPr>
            </a:lvl1pPr>
            <a:lvl2pPr marL="742950" indent="-285750">
              <a:defRPr>
                <a:solidFill>
                  <a:schemeClr val="tx1"/>
                </a:solidFill>
                <a:latin typeface="Century Schoolbook" panose="02040604050505020304" pitchFamily="18" charset="0"/>
              </a:defRPr>
            </a:lvl2pPr>
            <a:lvl3pPr marL="1143000" indent="-228600">
              <a:defRPr>
                <a:solidFill>
                  <a:schemeClr val="tx1"/>
                </a:solidFill>
                <a:latin typeface="Century Schoolbook" panose="02040604050505020304" pitchFamily="18" charset="0"/>
              </a:defRPr>
            </a:lvl3pPr>
            <a:lvl4pPr marL="1600200" indent="-228600">
              <a:defRPr>
                <a:solidFill>
                  <a:schemeClr val="tx1"/>
                </a:solidFill>
                <a:latin typeface="Century Schoolbook" panose="02040604050505020304" pitchFamily="18" charset="0"/>
              </a:defRPr>
            </a:lvl4pPr>
            <a:lvl5pPr marL="2057400" indent="-228600">
              <a:defRPr>
                <a:solidFill>
                  <a:schemeClr val="tx1"/>
                </a:solidFill>
                <a:latin typeface="Century Schoolbook" panose="02040604050505020304" pitchFamily="18" charset="0"/>
              </a:defRPr>
            </a:lvl5pPr>
            <a:lvl6pPr marL="2514600" indent="-228600" fontAlgn="base">
              <a:spcBef>
                <a:spcPct val="0"/>
              </a:spcBef>
              <a:spcAft>
                <a:spcPct val="0"/>
              </a:spcAft>
              <a:defRPr>
                <a:solidFill>
                  <a:schemeClr val="tx1"/>
                </a:solidFill>
                <a:latin typeface="Century Schoolbook" panose="02040604050505020304" pitchFamily="18" charset="0"/>
              </a:defRPr>
            </a:lvl6pPr>
            <a:lvl7pPr marL="2971800" indent="-228600" fontAlgn="base">
              <a:spcBef>
                <a:spcPct val="0"/>
              </a:spcBef>
              <a:spcAft>
                <a:spcPct val="0"/>
              </a:spcAft>
              <a:defRPr>
                <a:solidFill>
                  <a:schemeClr val="tx1"/>
                </a:solidFill>
                <a:latin typeface="Century Schoolbook" panose="02040604050505020304" pitchFamily="18" charset="0"/>
              </a:defRPr>
            </a:lvl7pPr>
            <a:lvl8pPr marL="3429000" indent="-228600" fontAlgn="base">
              <a:spcBef>
                <a:spcPct val="0"/>
              </a:spcBef>
              <a:spcAft>
                <a:spcPct val="0"/>
              </a:spcAft>
              <a:defRPr>
                <a:solidFill>
                  <a:schemeClr val="tx1"/>
                </a:solidFill>
                <a:latin typeface="Century Schoolbook" panose="02040604050505020304" pitchFamily="18" charset="0"/>
              </a:defRPr>
            </a:lvl8pPr>
            <a:lvl9pPr marL="3886200" indent="-228600" fontAlgn="base">
              <a:spcBef>
                <a:spcPct val="0"/>
              </a:spcBef>
              <a:spcAft>
                <a:spcPct val="0"/>
              </a:spcAft>
              <a:defRPr>
                <a:solidFill>
                  <a:schemeClr val="tx1"/>
                </a:solidFill>
                <a:latin typeface="Century Schoolbook" panose="02040604050505020304" pitchFamily="18" charset="0"/>
              </a:defRPr>
            </a:lvl9pPr>
          </a:lstStyle>
          <a:p>
            <a:pPr eaLnBrk="1" hangingPunct="1"/>
            <a:endParaRPr lang="pt-BR" altLang="pt-BR" sz="1400">
              <a:solidFill>
                <a:srgbClr val="000000"/>
              </a:solidFill>
              <a:latin typeface="Arial" panose="020B0604020202020204" pitchFamily="34" charset="0"/>
              <a:cs typeface="Arial" panose="020B0604020202020204" pitchFamily="34" charset="0"/>
              <a:sym typeface="Arial" panose="020B0604020202020204" pitchFamily="34" charset="0"/>
            </a:endParaRPr>
          </a:p>
        </p:txBody>
      </p:sp>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2"/>
          <p:cNvSpPr>
            <a:spLocks noGrp="1"/>
          </p:cNvSpPr>
          <p:nvPr>
            <p:ph type="body" idx="4294967295"/>
          </p:nvPr>
        </p:nvSpPr>
        <p:spPr/>
        <p:txBody>
          <a:bodyPr/>
          <a:lstStyle/>
          <a:p>
            <a:r>
              <a:rPr lang="pt-BR" altLang="pt-BR" smtClean="0"/>
              <a:t>Devido à   redução do </a:t>
            </a:r>
            <a:r>
              <a:rPr lang="pt-BR" altLang="pt-BR" i="1" smtClean="0"/>
              <a:t>clearance</a:t>
            </a:r>
            <a:r>
              <a:rPr lang="pt-BR" altLang="pt-BR" smtClean="0"/>
              <a:t> de lidocaína foi desenvolvido um novo sistema de doses;</a:t>
            </a:r>
          </a:p>
        </p:txBody>
      </p:sp>
      <p:pic>
        <p:nvPicPr>
          <p:cNvPr id="8806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850" y="3429000"/>
            <a:ext cx="8370888" cy="1804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8068" name="Rectangle 4"/>
          <p:cNvSpPr>
            <a:spLocks noChangeArrowheads="1"/>
          </p:cNvSpPr>
          <p:nvPr/>
        </p:nvSpPr>
        <p:spPr bwMode="auto">
          <a:xfrm>
            <a:off x="79375" y="5734050"/>
            <a:ext cx="8740775" cy="64135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ctr" eaLnBrk="1" hangingPunct="1"/>
            <a:r>
              <a:rPr lang="en-US" altLang="pt-BR" sz="1800" b="1">
                <a:solidFill>
                  <a:srgbClr val="3333FF"/>
                </a:solidFill>
              </a:rPr>
              <a:t>A lidocaína pode ser considerada droga efetiva na epilepsia durante a hipotermia em recém-nascidos com asfixia</a:t>
            </a:r>
            <a:r>
              <a:rPr lang="pt-BR" altLang="pt-BR" sz="1800" b="1">
                <a:solidFill>
                  <a:srgbClr val="3333FF"/>
                </a:solidFill>
              </a:rPr>
              <a:t> </a:t>
            </a:r>
          </a:p>
        </p:txBody>
      </p:sp>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3" name="Rectangle 3"/>
          <p:cNvSpPr>
            <a:spLocks noGrp="1"/>
          </p:cNvSpPr>
          <p:nvPr>
            <p:ph type="body" idx="4294967295"/>
          </p:nvPr>
        </p:nvSpPr>
        <p:spPr/>
        <p:txBody>
          <a:bodyPr/>
          <a:lstStyle/>
          <a:p>
            <a:pPr algn="ctr">
              <a:lnSpc>
                <a:spcPct val="80000"/>
              </a:lnSpc>
              <a:buFont typeface="Wingdings" panose="05000000000000000000" pitchFamily="2" charset="2"/>
              <a:buNone/>
            </a:pPr>
            <a:r>
              <a:rPr lang="sv-SE" altLang="pt-BR" sz="2000" b="1" smtClean="0">
                <a:solidFill>
                  <a:srgbClr val="0000FF"/>
                </a:solidFill>
              </a:rPr>
              <a:t>DROGAS NO RECÉM-NASCIDO SOB HIPOTERMIA TERAPÊUTICA</a:t>
            </a:r>
            <a:endParaRPr lang="sv-SE" altLang="pt-BR" sz="2000" smtClean="0">
              <a:solidFill>
                <a:srgbClr val="0000FF"/>
              </a:solidFill>
            </a:endParaRPr>
          </a:p>
          <a:p>
            <a:pPr>
              <a:lnSpc>
                <a:spcPct val="80000"/>
              </a:lnSpc>
            </a:pPr>
            <a:r>
              <a:rPr lang="sv-SE" altLang="pt-BR" sz="2000" smtClean="0"/>
              <a:t>   -</a:t>
            </a:r>
            <a:r>
              <a:rPr lang="sv-SE" altLang="pt-BR" sz="2000" b="1" smtClean="0"/>
              <a:t>analgesia</a:t>
            </a:r>
            <a:r>
              <a:rPr lang="sv-SE" altLang="pt-BR" sz="2000" smtClean="0"/>
              <a:t>: fentanil 1µ/kg/min </a:t>
            </a:r>
          </a:p>
          <a:p>
            <a:pPr>
              <a:lnSpc>
                <a:spcPct val="80000"/>
              </a:lnSpc>
              <a:buFont typeface="Wingdings" panose="05000000000000000000" pitchFamily="2" charset="2"/>
              <a:buNone/>
            </a:pPr>
            <a:r>
              <a:rPr lang="sv-SE" altLang="pt-BR" sz="2000" smtClean="0"/>
              <a:t>               </a:t>
            </a:r>
            <a:r>
              <a:rPr lang="pt-BR" altLang="pt-BR" sz="2000" smtClean="0"/>
              <a:t>-</a:t>
            </a:r>
            <a:r>
              <a:rPr lang="pt-BR" altLang="pt-BR" sz="2000" b="1" i="1" smtClean="0"/>
              <a:t>opíóide</a:t>
            </a:r>
            <a:r>
              <a:rPr lang="pt-BR" altLang="pt-BR" sz="2000" smtClean="0"/>
              <a:t> tem propriedades neuroprotetoras e abole o estresse e a resposta metabólica e hormonal á hipotermia; o resfriamento pode aumentar os níveis de fentanil (metabolizado pela sistema citocromo P450, especificamente a isoforma </a:t>
            </a:r>
            <a:r>
              <a:rPr lang="pt-BR" altLang="pt-BR" sz="2000" i="1" smtClean="0"/>
              <a:t>CYP3A4/5</a:t>
            </a:r>
            <a:r>
              <a:rPr lang="pt-BR" altLang="pt-BR" sz="2000" b="1" smtClean="0"/>
              <a:t>,</a:t>
            </a:r>
            <a:r>
              <a:rPr lang="pt-BR" altLang="pt-BR" sz="2000" smtClean="0"/>
              <a:t> uma enzima fortemente dependente da temperatura).</a:t>
            </a:r>
          </a:p>
          <a:p>
            <a:pPr>
              <a:lnSpc>
                <a:spcPct val="80000"/>
              </a:lnSpc>
              <a:buFont typeface="Wingdings" panose="05000000000000000000" pitchFamily="2" charset="2"/>
              <a:buNone/>
            </a:pPr>
            <a:r>
              <a:rPr lang="pt-BR" altLang="pt-BR" sz="2000" smtClean="0"/>
              <a:t>       -</a:t>
            </a:r>
            <a:r>
              <a:rPr lang="pt-BR" altLang="pt-BR" sz="2000" b="1" smtClean="0"/>
              <a:t>sedação</a:t>
            </a:r>
            <a:endParaRPr lang="pt-BR" altLang="pt-BR" sz="2000" smtClean="0"/>
          </a:p>
          <a:p>
            <a:pPr>
              <a:lnSpc>
                <a:spcPct val="80000"/>
              </a:lnSpc>
            </a:pPr>
            <a:r>
              <a:rPr lang="pt-BR" altLang="pt-BR" sz="2000" smtClean="0"/>
              <a:t>                -</a:t>
            </a:r>
            <a:r>
              <a:rPr lang="pt-BR" altLang="pt-BR" sz="2000" b="1" i="1" smtClean="0"/>
              <a:t>midazolam</a:t>
            </a:r>
            <a:r>
              <a:rPr lang="pt-BR" altLang="pt-BR" sz="2000" smtClean="0"/>
              <a:t>: o </a:t>
            </a:r>
            <a:r>
              <a:rPr lang="pt-BR" altLang="pt-BR" sz="2000" smtClean="0">
                <a:solidFill>
                  <a:srgbClr val="0000FF"/>
                </a:solidFill>
              </a:rPr>
              <a:t>seu uso  não deve constitui uma rotina</a:t>
            </a:r>
            <a:r>
              <a:rPr lang="pt-BR" altLang="pt-BR" sz="2000" smtClean="0"/>
              <a:t>, devido ao menor clearance com o resfriamento (</a:t>
            </a:r>
            <a:r>
              <a:rPr lang="pt-BR" altLang="pt-BR" sz="2000" b="1" smtClean="0"/>
              <a:t>diminuiu em 11,1% para cada grau de queda da temperatura central a partir de 36.5°C</a:t>
            </a:r>
            <a:r>
              <a:rPr lang="pt-BR" altLang="pt-BR" sz="2000" smtClean="0"/>
              <a:t>) e risco de hipotensão arterial ( queda de 3,6mmHg com o aumento do nível sérico do midazolam em cada 0,1mg/L), agravado com o uso de inotrópico            </a:t>
            </a:r>
          </a:p>
          <a:p>
            <a:pPr>
              <a:lnSpc>
                <a:spcPct val="80000"/>
              </a:lnSpc>
            </a:pPr>
            <a:r>
              <a:rPr lang="pt-BR" altLang="pt-BR" sz="2000" smtClean="0"/>
              <a:t> </a:t>
            </a:r>
          </a:p>
        </p:txBody>
      </p:sp>
      <p:sp>
        <p:nvSpPr>
          <p:cNvPr id="87044" name="Rectangle 4"/>
          <p:cNvSpPr>
            <a:spLocks noChangeArrowheads="1"/>
          </p:cNvSpPr>
          <p:nvPr/>
        </p:nvSpPr>
        <p:spPr bwMode="auto">
          <a:xfrm>
            <a:off x="1116013" y="417513"/>
            <a:ext cx="6911975" cy="8080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pPr algn="ctr" eaLnBrk="1" hangingPunct="1"/>
            <a:r>
              <a:rPr lang="pt-BR" altLang="pt-BR" sz="2700" b="1">
                <a:solidFill>
                  <a:srgbClr val="0000FF"/>
                </a:solidFill>
                <a:latin typeface="Lato" panose="020F0502020204030203" pitchFamily="34" charset="0"/>
              </a:rPr>
              <a:t>ASFIXIA PERINATAL </a:t>
            </a:r>
            <a:r>
              <a:rPr lang="pt-BR" altLang="pt-BR" sz="600">
                <a:solidFill>
                  <a:srgbClr val="2A6490"/>
                </a:solidFill>
              </a:rPr>
              <a:t>      </a:t>
            </a:r>
            <a:r>
              <a:rPr lang="pt-BR" altLang="pt-BR" sz="1800"/>
              <a:t/>
            </a:r>
            <a:br>
              <a:rPr lang="pt-BR" altLang="pt-BR" sz="1800"/>
            </a:br>
            <a:r>
              <a:rPr lang="pt-BR" altLang="pt-BR" sz="1300">
                <a:solidFill>
                  <a:srgbClr val="424242"/>
                </a:solidFill>
                <a:ea typeface="Source Sans Pro"/>
                <a:cs typeface="Source Sans Pro"/>
              </a:rPr>
              <a:t>Carlos A. M. Zaconeta, Fabiano Cunha Gonçalves, Paulo R. Margotto,Ludmilla Beleza</a:t>
            </a:r>
          </a:p>
          <a:p>
            <a:pPr algn="ctr"/>
            <a:r>
              <a:rPr lang="pt-BR" altLang="pt-BR" sz="1300">
                <a:solidFill>
                  <a:srgbClr val="424242"/>
                </a:solidFill>
                <a:ea typeface="Source Sans Pro"/>
                <a:cs typeface="Source Sans Pro"/>
              </a:rPr>
              <a:t>Capítulo do Livro Assistência ao Recém-Nascido de Risco, 4a Edição, 2019, em preparação.</a:t>
            </a:r>
            <a:endParaRPr lang="pt-BR" altLang="pt-BR" sz="1800">
              <a:solidFill>
                <a:srgbClr val="2A6490"/>
              </a:solidFill>
            </a:endParaRPr>
          </a:p>
        </p:txBody>
      </p:sp>
      <p:pic>
        <p:nvPicPr>
          <p:cNvPr id="87045" name="Picture 5" descr="doc">
            <a:hlinkClick r:id="rId2" tooltip="NOVO-ASFIXIA PERINATAL"/>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27763" y="333375"/>
            <a:ext cx="457200" cy="457200"/>
          </a:xfrm>
          <a:prstGeom prst="rect">
            <a:avLst/>
          </a:prstGeom>
          <a:noFill/>
          <a:extLst>
            <a:ext uri="{909E8E84-426E-40DD-AFC4-6F175D3DCCD1}">
              <a14:hiddenFill xmlns:a14="http://schemas.microsoft.com/office/drawing/2010/main">
                <a:solidFill>
                  <a:srgbClr val="FFFFFF"/>
                </a:solidFill>
              </a14:hiddenFill>
            </a:ext>
          </a:extLst>
        </p:spPr>
      </p:pic>
      <p:sp>
        <p:nvSpPr>
          <p:cNvPr id="87046" name="Oval 6"/>
          <p:cNvSpPr>
            <a:spLocks noChangeArrowheads="1"/>
          </p:cNvSpPr>
          <p:nvPr/>
        </p:nvSpPr>
        <p:spPr bwMode="auto">
          <a:xfrm>
            <a:off x="0" y="0"/>
            <a:ext cx="1944688" cy="842963"/>
          </a:xfrm>
          <a:prstGeom prst="ellipse">
            <a:avLst/>
          </a:prstGeom>
          <a:solidFill>
            <a:srgbClr val="FFFF00"/>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pt-BR" altLang="pt-BR" sz="1800" b="1">
                <a:solidFill>
                  <a:srgbClr val="3333FF"/>
                </a:solidFill>
                <a:latin typeface="Times New Roman" panose="02020603050405020304" pitchFamily="18" charset="0"/>
              </a:rPr>
              <a:t>Como fazemos!</a:t>
            </a:r>
          </a:p>
        </p:txBody>
      </p:sp>
      <p:sp>
        <p:nvSpPr>
          <p:cNvPr id="87047" name="AutoShape 7"/>
          <p:cNvSpPr>
            <a:spLocks noChangeArrowheads="1"/>
          </p:cNvSpPr>
          <p:nvPr/>
        </p:nvSpPr>
        <p:spPr bwMode="auto">
          <a:xfrm>
            <a:off x="8101013" y="6453188"/>
            <a:ext cx="542925" cy="193675"/>
          </a:xfrm>
          <a:prstGeom prst="curvedDownArrow">
            <a:avLst>
              <a:gd name="adj1" fmla="val 56066"/>
              <a:gd name="adj2" fmla="val 112131"/>
              <a:gd name="adj3" fmla="val 33333"/>
            </a:avLst>
          </a:prstGeom>
          <a:solidFill>
            <a:srgbClr val="0000FF"/>
          </a:solidFill>
          <a:ln w="2857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Century Schoolbook" panose="02040604050505020304" pitchFamily="18" charset="0"/>
              </a:defRPr>
            </a:lvl1pPr>
            <a:lvl2pPr marL="742950" indent="-285750">
              <a:defRPr>
                <a:solidFill>
                  <a:schemeClr val="tx1"/>
                </a:solidFill>
                <a:latin typeface="Century Schoolbook" panose="02040604050505020304" pitchFamily="18" charset="0"/>
              </a:defRPr>
            </a:lvl2pPr>
            <a:lvl3pPr marL="1143000" indent="-228600">
              <a:defRPr>
                <a:solidFill>
                  <a:schemeClr val="tx1"/>
                </a:solidFill>
                <a:latin typeface="Century Schoolbook" panose="02040604050505020304" pitchFamily="18" charset="0"/>
              </a:defRPr>
            </a:lvl3pPr>
            <a:lvl4pPr marL="1600200" indent="-228600">
              <a:defRPr>
                <a:solidFill>
                  <a:schemeClr val="tx1"/>
                </a:solidFill>
                <a:latin typeface="Century Schoolbook" panose="02040604050505020304" pitchFamily="18" charset="0"/>
              </a:defRPr>
            </a:lvl4pPr>
            <a:lvl5pPr marL="2057400" indent="-228600">
              <a:defRPr>
                <a:solidFill>
                  <a:schemeClr val="tx1"/>
                </a:solidFill>
                <a:latin typeface="Century Schoolbook" panose="02040604050505020304" pitchFamily="18" charset="0"/>
              </a:defRPr>
            </a:lvl5pPr>
            <a:lvl6pPr marL="2514600" indent="-228600" fontAlgn="base">
              <a:spcBef>
                <a:spcPct val="0"/>
              </a:spcBef>
              <a:spcAft>
                <a:spcPct val="0"/>
              </a:spcAft>
              <a:defRPr>
                <a:solidFill>
                  <a:schemeClr val="tx1"/>
                </a:solidFill>
                <a:latin typeface="Century Schoolbook" panose="02040604050505020304" pitchFamily="18" charset="0"/>
              </a:defRPr>
            </a:lvl6pPr>
            <a:lvl7pPr marL="2971800" indent="-228600" fontAlgn="base">
              <a:spcBef>
                <a:spcPct val="0"/>
              </a:spcBef>
              <a:spcAft>
                <a:spcPct val="0"/>
              </a:spcAft>
              <a:defRPr>
                <a:solidFill>
                  <a:schemeClr val="tx1"/>
                </a:solidFill>
                <a:latin typeface="Century Schoolbook" panose="02040604050505020304" pitchFamily="18" charset="0"/>
              </a:defRPr>
            </a:lvl7pPr>
            <a:lvl8pPr marL="3429000" indent="-228600" fontAlgn="base">
              <a:spcBef>
                <a:spcPct val="0"/>
              </a:spcBef>
              <a:spcAft>
                <a:spcPct val="0"/>
              </a:spcAft>
              <a:defRPr>
                <a:solidFill>
                  <a:schemeClr val="tx1"/>
                </a:solidFill>
                <a:latin typeface="Century Schoolbook" panose="02040604050505020304" pitchFamily="18" charset="0"/>
              </a:defRPr>
            </a:lvl8pPr>
            <a:lvl9pPr marL="3886200" indent="-228600" fontAlgn="base">
              <a:spcBef>
                <a:spcPct val="0"/>
              </a:spcBef>
              <a:spcAft>
                <a:spcPct val="0"/>
              </a:spcAft>
              <a:defRPr>
                <a:solidFill>
                  <a:schemeClr val="tx1"/>
                </a:solidFill>
                <a:latin typeface="Century Schoolbook" panose="02040604050505020304" pitchFamily="18" charset="0"/>
              </a:defRPr>
            </a:lvl9pPr>
          </a:lstStyle>
          <a:p>
            <a:pPr eaLnBrk="1" hangingPunct="1"/>
            <a:endParaRPr lang="pt-BR" altLang="pt-BR" sz="1400">
              <a:solidFill>
                <a:srgbClr val="000000"/>
              </a:solidFill>
              <a:latin typeface="Arial" panose="020B0604020202020204" pitchFamily="34" charset="0"/>
              <a:cs typeface="Arial" panose="020B0604020202020204" pitchFamily="34" charset="0"/>
              <a:sym typeface="Arial" panose="020B0604020202020204" pitchFamily="34" charset="0"/>
            </a:endParaRPr>
          </a:p>
        </p:txBody>
      </p:sp>
      <p:sp>
        <p:nvSpPr>
          <p:cNvPr id="87048" name="Oval 8"/>
          <p:cNvSpPr>
            <a:spLocks noChangeArrowheads="1"/>
          </p:cNvSpPr>
          <p:nvPr/>
        </p:nvSpPr>
        <p:spPr bwMode="auto">
          <a:xfrm>
            <a:off x="1979613" y="188913"/>
            <a:ext cx="914400" cy="431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pt-BR" altLang="pt-BR" sz="1800">
                <a:solidFill>
                  <a:srgbClr val="000000"/>
                </a:solidFill>
              </a:rPr>
              <a:t>2019</a:t>
            </a:r>
          </a:p>
        </p:txBody>
      </p:sp>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2"/>
          <p:cNvSpPr>
            <a:spLocks noGrp="1"/>
          </p:cNvSpPr>
          <p:nvPr>
            <p:ph type="title" idx="4294967295"/>
          </p:nvPr>
        </p:nvSpPr>
        <p:spPr bwMode="auto">
          <a:xfrm>
            <a:off x="468313" y="260350"/>
            <a:ext cx="8229600" cy="1143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 anchorCtr="0" compatLnSpc="1">
            <a:prstTxWarp prst="textNoShape">
              <a:avLst/>
            </a:prstTxWarp>
          </a:bodyPr>
          <a:lstStyle/>
          <a:p>
            <a:pPr algn="ctr"/>
            <a:r>
              <a:rPr lang="pt-BR" altLang="pt-BR" sz="2000" b="1" cap="none" smtClean="0">
                <a:solidFill>
                  <a:srgbClr val="0000FF"/>
                </a:solidFill>
              </a:rPr>
              <a:t>Como tratamos  convulsões no recém-nascido asfixiado sob hipotermia terapêutica</a:t>
            </a:r>
          </a:p>
        </p:txBody>
      </p:sp>
      <p:sp>
        <p:nvSpPr>
          <p:cNvPr id="86019" name="Rectangle 3"/>
          <p:cNvSpPr>
            <a:spLocks noGrp="1"/>
          </p:cNvSpPr>
          <p:nvPr>
            <p:ph type="body" sz="half" idx="4294967295"/>
          </p:nvPr>
        </p:nvSpPr>
        <p:spPr>
          <a:xfrm>
            <a:off x="179388" y="1268413"/>
            <a:ext cx="8528050" cy="4525962"/>
          </a:xfrm>
        </p:spPr>
        <p:txBody>
          <a:bodyPr/>
          <a:lstStyle/>
          <a:p>
            <a:pPr>
              <a:buFont typeface="Wingdings" panose="05000000000000000000" pitchFamily="2" charset="2"/>
              <a:buNone/>
            </a:pPr>
            <a:r>
              <a:rPr lang="pt-BR" altLang="pt-BR" sz="1000" smtClean="0"/>
              <a:t>       </a:t>
            </a:r>
            <a:r>
              <a:rPr lang="pt-BR" altLang="pt-BR" sz="1600" smtClean="0">
                <a:latin typeface="Times New Roman" panose="02020603050405020304" pitchFamily="18" charset="0"/>
              </a:rPr>
              <a:t>Durante o processo de hipotermia terapêutica, usar </a:t>
            </a:r>
            <a:r>
              <a:rPr lang="pt-BR" altLang="pt-BR" sz="1600" b="1" smtClean="0">
                <a:latin typeface="Times New Roman" panose="02020603050405020304" pitchFamily="18" charset="0"/>
              </a:rPr>
              <a:t>Fenobarbital endovenoso</a:t>
            </a:r>
            <a:r>
              <a:rPr lang="pt-BR" altLang="pt-BR" sz="1600" smtClean="0">
                <a:latin typeface="Times New Roman" panose="02020603050405020304" pitchFamily="18" charset="0"/>
              </a:rPr>
              <a:t> (20mg/kg, podendo ser considerado 10mg/kg,  seguido de manutenção de 3-5mg/kg/dia iniciada 12-24 horas após,  de 12/12 horas); se necessário, agregar </a:t>
            </a:r>
            <a:r>
              <a:rPr lang="pt-BR" altLang="pt-BR" sz="1600" b="1" smtClean="0">
                <a:latin typeface="Times New Roman" panose="02020603050405020304" pitchFamily="18" charset="0"/>
              </a:rPr>
              <a:t>difenilhidantoína</a:t>
            </a:r>
            <a:r>
              <a:rPr lang="pt-BR" altLang="pt-BR" sz="1600" smtClean="0">
                <a:latin typeface="Times New Roman" panose="02020603050405020304" pitchFamily="18" charset="0"/>
              </a:rPr>
              <a:t> (15-20mg/kg endovenoso lento (1mg/kg/min) e manutenção de 3mg/kg/dia de 12/12 horas (cuidadosa monitorização da frequência cardíaca: risco de bradicardia; a FC cai 12-14bpm por cada queda de 10C  da temperatura corporal, devendo ser admitidas FC entre 80 e 120bpm ) e se necessário,  </a:t>
            </a:r>
            <a:r>
              <a:rPr lang="pt-BR" altLang="pt-BR" sz="1600" b="1" smtClean="0">
                <a:latin typeface="Times New Roman" panose="02020603050405020304" pitchFamily="18" charset="0"/>
              </a:rPr>
              <a:t>Midazolam </a:t>
            </a:r>
            <a:r>
              <a:rPr lang="pt-BR" altLang="pt-BR" sz="1600" smtClean="0">
                <a:latin typeface="Times New Roman" panose="02020603050405020304" pitchFamily="18" charset="0"/>
              </a:rPr>
              <a:t>(ataque: 0,15 mg/kg. diluindo 2 ml de Dormonid</a:t>
            </a:r>
            <a:r>
              <a:rPr lang="pt-BR" altLang="pt-BR" sz="1600" baseline="30000" smtClean="0">
                <a:latin typeface="Times New Roman" panose="02020603050405020304" pitchFamily="18" charset="0"/>
              </a:rPr>
              <a:t>R</a:t>
            </a:r>
            <a:r>
              <a:rPr lang="pt-BR" altLang="pt-BR" sz="1600" smtClean="0">
                <a:latin typeface="Times New Roman" panose="02020603050405020304" pitchFamily="18" charset="0"/>
              </a:rPr>
              <a:t> em 18 ml de SG 5% e fazer 0.3 ml/Kg= 0.15mg/Kg e manutenção de 1µg/kg/min, com cuidadosa monitorização da pressão arterial (risco de hipotensão arterial).</a:t>
            </a:r>
            <a:r>
              <a:rPr lang="pt-BR" altLang="pt-BR" sz="1800" b="1" smtClean="0">
                <a:solidFill>
                  <a:srgbClr val="0000FF"/>
                </a:solidFill>
                <a:latin typeface="Times New Roman" panose="02020603050405020304" pitchFamily="18" charset="0"/>
              </a:rPr>
              <a:t>Considerar a Lidocaína em situação de hipotensão e/ou uso de inotrópicos.</a:t>
            </a:r>
          </a:p>
        </p:txBody>
      </p:sp>
      <p:pic>
        <p:nvPicPr>
          <p:cNvPr id="86021" name="Picture 1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288" y="3933825"/>
            <a:ext cx="8299450" cy="1730375"/>
          </a:xfrm>
          <a:prstGeom prst="rect">
            <a:avLst/>
          </a:prstGeom>
          <a:noFill/>
          <a:ln w="38100">
            <a:solidFill>
              <a:srgbClr val="FF66FF"/>
            </a:solidFill>
            <a:miter lim="800000"/>
            <a:headEnd/>
            <a:tailEnd/>
          </a:ln>
          <a:extLst>
            <a:ext uri="{909E8E84-426E-40DD-AFC4-6F175D3DCCD1}">
              <a14:hiddenFill xmlns:a14="http://schemas.microsoft.com/office/drawing/2010/main">
                <a:solidFill>
                  <a:srgbClr val="FFFFFF"/>
                </a:solidFill>
              </a14:hiddenFill>
            </a:ext>
          </a:extLst>
        </p:spPr>
      </p:pic>
      <p:sp>
        <p:nvSpPr>
          <p:cNvPr id="86022" name="Text Box 13"/>
          <p:cNvSpPr txBox="1">
            <a:spLocks noChangeArrowheads="1"/>
          </p:cNvSpPr>
          <p:nvPr/>
        </p:nvSpPr>
        <p:spPr bwMode="auto">
          <a:xfrm>
            <a:off x="1187450" y="5915025"/>
            <a:ext cx="6789738" cy="9429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Century Schoolbook" panose="02040604050505020304" pitchFamily="18" charset="0"/>
              </a:defRPr>
            </a:lvl1pPr>
            <a:lvl2pPr marL="742950" indent="-285750">
              <a:defRPr>
                <a:solidFill>
                  <a:schemeClr val="tx1"/>
                </a:solidFill>
                <a:latin typeface="Century Schoolbook" panose="02040604050505020304" pitchFamily="18" charset="0"/>
              </a:defRPr>
            </a:lvl2pPr>
            <a:lvl3pPr marL="1143000" indent="-228600">
              <a:defRPr>
                <a:solidFill>
                  <a:schemeClr val="tx1"/>
                </a:solidFill>
                <a:latin typeface="Century Schoolbook" panose="02040604050505020304" pitchFamily="18" charset="0"/>
              </a:defRPr>
            </a:lvl3pPr>
            <a:lvl4pPr marL="1600200" indent="-228600">
              <a:defRPr>
                <a:solidFill>
                  <a:schemeClr val="tx1"/>
                </a:solidFill>
                <a:latin typeface="Century Schoolbook" panose="02040604050505020304" pitchFamily="18" charset="0"/>
              </a:defRPr>
            </a:lvl4pPr>
            <a:lvl5pPr marL="2057400" indent="-228600">
              <a:defRPr>
                <a:solidFill>
                  <a:schemeClr val="tx1"/>
                </a:solidFill>
                <a:latin typeface="Century Schoolbook" panose="02040604050505020304" pitchFamily="18" charset="0"/>
              </a:defRPr>
            </a:lvl5pPr>
            <a:lvl6pPr marL="2514600" indent="-228600" fontAlgn="base">
              <a:spcBef>
                <a:spcPct val="0"/>
              </a:spcBef>
              <a:spcAft>
                <a:spcPct val="0"/>
              </a:spcAft>
              <a:defRPr>
                <a:solidFill>
                  <a:schemeClr val="tx1"/>
                </a:solidFill>
                <a:latin typeface="Century Schoolbook" panose="02040604050505020304" pitchFamily="18" charset="0"/>
              </a:defRPr>
            </a:lvl6pPr>
            <a:lvl7pPr marL="2971800" indent="-228600" fontAlgn="base">
              <a:spcBef>
                <a:spcPct val="0"/>
              </a:spcBef>
              <a:spcAft>
                <a:spcPct val="0"/>
              </a:spcAft>
              <a:defRPr>
                <a:solidFill>
                  <a:schemeClr val="tx1"/>
                </a:solidFill>
                <a:latin typeface="Century Schoolbook" panose="02040604050505020304" pitchFamily="18" charset="0"/>
              </a:defRPr>
            </a:lvl7pPr>
            <a:lvl8pPr marL="3429000" indent="-228600" fontAlgn="base">
              <a:spcBef>
                <a:spcPct val="0"/>
              </a:spcBef>
              <a:spcAft>
                <a:spcPct val="0"/>
              </a:spcAft>
              <a:defRPr>
                <a:solidFill>
                  <a:schemeClr val="tx1"/>
                </a:solidFill>
                <a:latin typeface="Century Schoolbook" panose="02040604050505020304" pitchFamily="18" charset="0"/>
              </a:defRPr>
            </a:lvl8pPr>
            <a:lvl9pPr marL="3886200" indent="-228600" fontAlgn="base">
              <a:spcBef>
                <a:spcPct val="0"/>
              </a:spcBef>
              <a:spcAft>
                <a:spcPct val="0"/>
              </a:spcAft>
              <a:defRPr>
                <a:solidFill>
                  <a:schemeClr val="tx1"/>
                </a:solidFill>
                <a:latin typeface="Century Schoolbook" panose="02040604050505020304" pitchFamily="18" charset="0"/>
              </a:defRPr>
            </a:lvl9pPr>
          </a:lstStyle>
          <a:p>
            <a:pPr eaLnBrk="1" hangingPunct="1"/>
            <a:r>
              <a:rPr lang="pt-BR" altLang="pt-BR" sz="1400">
                <a:latin typeface="Arial" panose="020B0604020202020204" pitchFamily="34" charset="0"/>
                <a:cs typeface="Arial" panose="020B0604020202020204" pitchFamily="34" charset="0"/>
              </a:rPr>
              <a:t>            </a:t>
            </a:r>
            <a:r>
              <a:rPr lang="pt-BR" altLang="pt-BR" sz="1400">
                <a:solidFill>
                  <a:schemeClr val="hlink"/>
                </a:solidFill>
                <a:latin typeface="Arial" panose="020B0604020202020204" pitchFamily="34" charset="0"/>
                <a:cs typeface="Arial" panose="020B0604020202020204" pitchFamily="34" charset="0"/>
              </a:rPr>
              <a:t>Como fazemos (orientação da Anestesiologia, Dra. Lucília Nolasco)</a:t>
            </a:r>
          </a:p>
          <a:p>
            <a:pPr eaLnBrk="1" hangingPunct="1"/>
            <a:r>
              <a:rPr lang="pt-BR" altLang="pt-BR" sz="1400">
                <a:latin typeface="Arial" panose="020B0604020202020204" pitchFamily="34" charset="0"/>
                <a:cs typeface="Arial" panose="020B0604020202020204" pitchFamily="34" charset="0"/>
              </a:rPr>
              <a:t>           </a:t>
            </a:r>
            <a:r>
              <a:rPr lang="pt-BR" altLang="pt-BR" sz="1400" b="1" i="1">
                <a:latin typeface="Arial" panose="020B0604020202020204" pitchFamily="34" charset="0"/>
                <a:cs typeface="Arial" panose="020B0604020202020204" pitchFamily="34" charset="0"/>
              </a:rPr>
              <a:t>mg= c(concentração %) x k(constante=10) x v (volume)</a:t>
            </a:r>
          </a:p>
          <a:p>
            <a:pPr eaLnBrk="1" hangingPunct="1"/>
            <a:r>
              <a:rPr lang="pt-BR" altLang="pt-BR" sz="1400">
                <a:latin typeface="Arial" panose="020B0604020202020204" pitchFamily="34" charset="0"/>
                <a:cs typeface="Arial" panose="020B0604020202020204" pitchFamily="34" charset="0"/>
              </a:rPr>
              <a:t>Exemplo: ataque de 2mg/kg em um RN de 2 kg: 2 x 2= 1% x 10 x v e v=4/10=0,4 ml</a:t>
            </a:r>
          </a:p>
          <a:p>
            <a:pPr eaLnBrk="1" hangingPunct="1"/>
            <a:r>
              <a:rPr lang="pt-BR" altLang="pt-BR" sz="1400">
                <a:latin typeface="Arial" panose="020B0604020202020204" pitchFamily="34" charset="0"/>
                <a:cs typeface="Arial" panose="020B0604020202020204" pitchFamily="34" charset="0"/>
              </a:rPr>
              <a:t>                 manutenção:6mg/kg/h= 6 x 2/60=0,5 ml/hora</a:t>
            </a:r>
          </a:p>
        </p:txBody>
      </p:sp>
      <p:sp>
        <p:nvSpPr>
          <p:cNvPr id="86023" name="Text Box 14"/>
          <p:cNvSpPr txBox="1">
            <a:spLocks noChangeArrowheads="1"/>
          </p:cNvSpPr>
          <p:nvPr/>
        </p:nvSpPr>
        <p:spPr bwMode="auto">
          <a:xfrm>
            <a:off x="395288" y="5661025"/>
            <a:ext cx="3148012"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Century Schoolbook" panose="02040604050505020304" pitchFamily="18" charset="0"/>
              </a:defRPr>
            </a:lvl1pPr>
            <a:lvl2pPr marL="742950" indent="-285750">
              <a:defRPr>
                <a:solidFill>
                  <a:schemeClr val="tx1"/>
                </a:solidFill>
                <a:latin typeface="Century Schoolbook" panose="02040604050505020304" pitchFamily="18" charset="0"/>
              </a:defRPr>
            </a:lvl2pPr>
            <a:lvl3pPr marL="1143000" indent="-228600">
              <a:defRPr>
                <a:solidFill>
                  <a:schemeClr val="tx1"/>
                </a:solidFill>
                <a:latin typeface="Century Schoolbook" panose="02040604050505020304" pitchFamily="18" charset="0"/>
              </a:defRPr>
            </a:lvl3pPr>
            <a:lvl4pPr marL="1600200" indent="-228600">
              <a:defRPr>
                <a:solidFill>
                  <a:schemeClr val="tx1"/>
                </a:solidFill>
                <a:latin typeface="Century Schoolbook" panose="02040604050505020304" pitchFamily="18" charset="0"/>
              </a:defRPr>
            </a:lvl4pPr>
            <a:lvl5pPr marL="2057400" indent="-228600">
              <a:defRPr>
                <a:solidFill>
                  <a:schemeClr val="tx1"/>
                </a:solidFill>
                <a:latin typeface="Century Schoolbook" panose="02040604050505020304" pitchFamily="18" charset="0"/>
              </a:defRPr>
            </a:lvl5pPr>
            <a:lvl6pPr marL="2514600" indent="-228600" fontAlgn="base">
              <a:spcBef>
                <a:spcPct val="0"/>
              </a:spcBef>
              <a:spcAft>
                <a:spcPct val="0"/>
              </a:spcAft>
              <a:defRPr>
                <a:solidFill>
                  <a:schemeClr val="tx1"/>
                </a:solidFill>
                <a:latin typeface="Century Schoolbook" panose="02040604050505020304" pitchFamily="18" charset="0"/>
              </a:defRPr>
            </a:lvl6pPr>
            <a:lvl7pPr marL="2971800" indent="-228600" fontAlgn="base">
              <a:spcBef>
                <a:spcPct val="0"/>
              </a:spcBef>
              <a:spcAft>
                <a:spcPct val="0"/>
              </a:spcAft>
              <a:defRPr>
                <a:solidFill>
                  <a:schemeClr val="tx1"/>
                </a:solidFill>
                <a:latin typeface="Century Schoolbook" panose="02040604050505020304" pitchFamily="18" charset="0"/>
              </a:defRPr>
            </a:lvl7pPr>
            <a:lvl8pPr marL="3429000" indent="-228600" fontAlgn="base">
              <a:spcBef>
                <a:spcPct val="0"/>
              </a:spcBef>
              <a:spcAft>
                <a:spcPct val="0"/>
              </a:spcAft>
              <a:defRPr>
                <a:solidFill>
                  <a:schemeClr val="tx1"/>
                </a:solidFill>
                <a:latin typeface="Century Schoolbook" panose="02040604050505020304" pitchFamily="18" charset="0"/>
              </a:defRPr>
            </a:lvl8pPr>
            <a:lvl9pPr marL="3886200" indent="-228600" fontAlgn="base">
              <a:spcBef>
                <a:spcPct val="0"/>
              </a:spcBef>
              <a:spcAft>
                <a:spcPct val="0"/>
              </a:spcAft>
              <a:defRPr>
                <a:solidFill>
                  <a:schemeClr val="tx1"/>
                </a:solidFill>
                <a:latin typeface="Century Schoolbook" panose="02040604050505020304" pitchFamily="18" charset="0"/>
              </a:defRPr>
            </a:lvl9pPr>
          </a:lstStyle>
          <a:p>
            <a:pPr eaLnBrk="1" hangingPunct="1"/>
            <a:r>
              <a:rPr lang="pt-BR" altLang="pt-BR" sz="1400" b="1">
                <a:latin typeface="Arial" panose="020B0604020202020204" pitchFamily="34" charset="0"/>
                <a:cs typeface="Arial" panose="020B0604020202020204" pitchFamily="34" charset="0"/>
              </a:rPr>
              <a:t>Apresentação:Lidocaína a 1% e 2%</a:t>
            </a:r>
          </a:p>
        </p:txBody>
      </p:sp>
      <p:sp>
        <p:nvSpPr>
          <p:cNvPr id="86027" name="AutoShape 7"/>
          <p:cNvSpPr>
            <a:spLocks noChangeArrowheads="1"/>
          </p:cNvSpPr>
          <p:nvPr/>
        </p:nvSpPr>
        <p:spPr bwMode="auto">
          <a:xfrm>
            <a:off x="8101013" y="6453188"/>
            <a:ext cx="542925" cy="193675"/>
          </a:xfrm>
          <a:prstGeom prst="curvedDownArrow">
            <a:avLst>
              <a:gd name="adj1" fmla="val 56066"/>
              <a:gd name="adj2" fmla="val 112131"/>
              <a:gd name="adj3" fmla="val 33333"/>
            </a:avLst>
          </a:prstGeom>
          <a:solidFill>
            <a:srgbClr val="0000FF"/>
          </a:solidFill>
          <a:ln w="2857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Century Schoolbook" panose="02040604050505020304" pitchFamily="18" charset="0"/>
              </a:defRPr>
            </a:lvl1pPr>
            <a:lvl2pPr marL="742950" indent="-285750">
              <a:defRPr>
                <a:solidFill>
                  <a:schemeClr val="tx1"/>
                </a:solidFill>
                <a:latin typeface="Century Schoolbook" panose="02040604050505020304" pitchFamily="18" charset="0"/>
              </a:defRPr>
            </a:lvl2pPr>
            <a:lvl3pPr marL="1143000" indent="-228600">
              <a:defRPr>
                <a:solidFill>
                  <a:schemeClr val="tx1"/>
                </a:solidFill>
                <a:latin typeface="Century Schoolbook" panose="02040604050505020304" pitchFamily="18" charset="0"/>
              </a:defRPr>
            </a:lvl3pPr>
            <a:lvl4pPr marL="1600200" indent="-228600">
              <a:defRPr>
                <a:solidFill>
                  <a:schemeClr val="tx1"/>
                </a:solidFill>
                <a:latin typeface="Century Schoolbook" panose="02040604050505020304" pitchFamily="18" charset="0"/>
              </a:defRPr>
            </a:lvl4pPr>
            <a:lvl5pPr marL="2057400" indent="-228600">
              <a:defRPr>
                <a:solidFill>
                  <a:schemeClr val="tx1"/>
                </a:solidFill>
                <a:latin typeface="Century Schoolbook" panose="02040604050505020304" pitchFamily="18" charset="0"/>
              </a:defRPr>
            </a:lvl5pPr>
            <a:lvl6pPr marL="2514600" indent="-228600" fontAlgn="base">
              <a:spcBef>
                <a:spcPct val="0"/>
              </a:spcBef>
              <a:spcAft>
                <a:spcPct val="0"/>
              </a:spcAft>
              <a:defRPr>
                <a:solidFill>
                  <a:schemeClr val="tx1"/>
                </a:solidFill>
                <a:latin typeface="Century Schoolbook" panose="02040604050505020304" pitchFamily="18" charset="0"/>
              </a:defRPr>
            </a:lvl6pPr>
            <a:lvl7pPr marL="2971800" indent="-228600" fontAlgn="base">
              <a:spcBef>
                <a:spcPct val="0"/>
              </a:spcBef>
              <a:spcAft>
                <a:spcPct val="0"/>
              </a:spcAft>
              <a:defRPr>
                <a:solidFill>
                  <a:schemeClr val="tx1"/>
                </a:solidFill>
                <a:latin typeface="Century Schoolbook" panose="02040604050505020304" pitchFamily="18" charset="0"/>
              </a:defRPr>
            </a:lvl7pPr>
            <a:lvl8pPr marL="3429000" indent="-228600" fontAlgn="base">
              <a:spcBef>
                <a:spcPct val="0"/>
              </a:spcBef>
              <a:spcAft>
                <a:spcPct val="0"/>
              </a:spcAft>
              <a:defRPr>
                <a:solidFill>
                  <a:schemeClr val="tx1"/>
                </a:solidFill>
                <a:latin typeface="Century Schoolbook" panose="02040604050505020304" pitchFamily="18" charset="0"/>
              </a:defRPr>
            </a:lvl8pPr>
            <a:lvl9pPr marL="3886200" indent="-228600" fontAlgn="base">
              <a:spcBef>
                <a:spcPct val="0"/>
              </a:spcBef>
              <a:spcAft>
                <a:spcPct val="0"/>
              </a:spcAft>
              <a:defRPr>
                <a:solidFill>
                  <a:schemeClr val="tx1"/>
                </a:solidFill>
                <a:latin typeface="Century Schoolbook" panose="02040604050505020304" pitchFamily="18" charset="0"/>
              </a:defRPr>
            </a:lvl9pPr>
          </a:lstStyle>
          <a:p>
            <a:pPr eaLnBrk="1" hangingPunct="1"/>
            <a:endParaRPr lang="pt-BR" altLang="pt-BR" sz="1400">
              <a:solidFill>
                <a:srgbClr val="000000"/>
              </a:solidFill>
              <a:latin typeface="Arial" panose="020B0604020202020204" pitchFamily="34" charset="0"/>
              <a:cs typeface="Arial" panose="020B0604020202020204" pitchFamily="34" charset="0"/>
              <a:sym typeface="Arial" panose="020B0604020202020204" pitchFamily="34" charset="0"/>
            </a:endParaRPr>
          </a:p>
        </p:txBody>
      </p:sp>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1" name="Rectangle 3"/>
          <p:cNvSpPr>
            <a:spLocks noGrp="1"/>
          </p:cNvSpPr>
          <p:nvPr>
            <p:ph type="body" idx="4294967295"/>
          </p:nvPr>
        </p:nvSpPr>
        <p:spPr>
          <a:xfrm>
            <a:off x="250825" y="2565400"/>
            <a:ext cx="8281988" cy="4873625"/>
          </a:xfrm>
        </p:spPr>
        <p:txBody>
          <a:bodyPr/>
          <a:lstStyle/>
          <a:p>
            <a:pPr algn="ctr">
              <a:buFont typeface="Wingdings" panose="05000000000000000000" pitchFamily="2" charset="2"/>
              <a:buNone/>
            </a:pPr>
            <a:r>
              <a:rPr lang="pt-BR" altLang="pt-BR" sz="4000" b="1" smtClean="0">
                <a:solidFill>
                  <a:schemeClr val="accent1"/>
                </a:solidFill>
                <a:latin typeface="Times New Roman" panose="02020603050405020304" pitchFamily="18" charset="0"/>
              </a:rPr>
              <a:t>MAIS SOBRE HIPOTERMIA TERAPÊUTICA</a:t>
            </a:r>
          </a:p>
          <a:p>
            <a:pPr algn="ctr">
              <a:buFont typeface="Wingdings" panose="05000000000000000000" pitchFamily="2" charset="2"/>
              <a:buNone/>
            </a:pPr>
            <a:r>
              <a:rPr lang="pt-BR" altLang="pt-BR" sz="2800" b="1" smtClean="0">
                <a:solidFill>
                  <a:srgbClr val="0000FF"/>
                </a:solidFill>
                <a:latin typeface="Times New Roman" panose="02020603050405020304" pitchFamily="18" charset="0"/>
              </a:rPr>
              <a:t>INDICAÇÕES</a:t>
            </a:r>
          </a:p>
          <a:p>
            <a:pPr algn="ctr">
              <a:buFont typeface="Wingdings" panose="05000000000000000000" pitchFamily="2" charset="2"/>
              <a:buNone/>
            </a:pPr>
            <a:r>
              <a:rPr lang="pt-BR" altLang="pt-BR" sz="2800" b="1" smtClean="0">
                <a:solidFill>
                  <a:srgbClr val="0000FF"/>
                </a:solidFill>
                <a:latin typeface="Times New Roman" panose="02020603050405020304" pitchFamily="18" charset="0"/>
              </a:rPr>
              <a:t>COMPLICAÇÕES SISTÊMICAS COM O SUPER-RESFRIAMENTO</a:t>
            </a:r>
          </a:p>
          <a:p>
            <a:pPr algn="ctr">
              <a:buFont typeface="Wingdings" panose="05000000000000000000" pitchFamily="2" charset="2"/>
              <a:buNone/>
            </a:pPr>
            <a:r>
              <a:rPr lang="pt-BR" altLang="pt-BR" sz="2800" b="1" smtClean="0">
                <a:solidFill>
                  <a:srgbClr val="0000FF"/>
                </a:solidFill>
                <a:latin typeface="Times New Roman" panose="02020603050405020304" pitchFamily="18" charset="0"/>
              </a:rPr>
              <a:t>CUIDADOSO RESQUECIMENTO</a:t>
            </a:r>
          </a:p>
        </p:txBody>
      </p:sp>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Rectangle 2"/>
          <p:cNvSpPr>
            <a:spLocks noGrp="1" noChangeArrowheads="1"/>
          </p:cNvSpPr>
          <p:nvPr>
            <p:ph type="title" idx="4294967295"/>
          </p:nvPr>
        </p:nvSpPr>
        <p:spPr bwMode="auto">
          <a:xfrm>
            <a:off x="1116013" y="-171450"/>
            <a:ext cx="7467600" cy="1143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p>
            <a:r>
              <a:rPr lang="pt-BR" altLang="pt-BR" cap="none" smtClean="0">
                <a:solidFill>
                  <a:srgbClr val="0000FF"/>
                </a:solidFill>
              </a:rPr>
              <a:t>Indicações da Hipotermia Terapêutica</a:t>
            </a:r>
          </a:p>
        </p:txBody>
      </p:sp>
      <p:pic>
        <p:nvPicPr>
          <p:cNvPr id="108550"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188" y="981075"/>
            <a:ext cx="7581900" cy="3235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8552" name="Rectangle 8"/>
          <p:cNvSpPr>
            <a:spLocks noChangeArrowheads="1"/>
          </p:cNvSpPr>
          <p:nvPr/>
        </p:nvSpPr>
        <p:spPr bwMode="auto">
          <a:xfrm>
            <a:off x="179388" y="4418013"/>
            <a:ext cx="7051675" cy="23352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pPr eaLnBrk="1" hangingPunct="1"/>
            <a:r>
              <a:rPr lang="pt-BR" altLang="pt-BR" b="1">
                <a:solidFill>
                  <a:srgbClr val="0000FF"/>
                </a:solidFill>
              </a:rPr>
              <a:t>*Efeitos da hipotermia terapêutica iniciada após 6 horas de idade na morte ou desabilidade entre os recém-nascidos com encefalopatia hipóxico-isquêmica: Ensaio clínico randomizado</a:t>
            </a:r>
          </a:p>
          <a:p>
            <a:pPr eaLnBrk="1" hangingPunct="1"/>
            <a:r>
              <a:rPr lang="pt-BR" altLang="pt-BR" sz="1800">
                <a:hlinkClick r:id="rId3" tooltip="Hipoterm_Terapeut_alem_de_6_horas_vida"/>
              </a:rPr>
              <a:t> </a:t>
            </a:r>
            <a:r>
              <a:rPr lang="pt-BR" altLang="pt-BR" sz="1800" u="sng">
                <a:hlinkClick r:id="rId4"/>
              </a:rPr>
              <a:t>Effect of </a:t>
            </a:r>
            <a:r>
              <a:rPr lang="pt-BR" altLang="pt-BR" sz="1800" b="1" u="sng">
                <a:hlinkClick r:id="rId4"/>
              </a:rPr>
              <a:t>Therapeutic</a:t>
            </a:r>
            <a:r>
              <a:rPr lang="pt-BR" altLang="pt-BR" sz="1800" u="sng">
                <a:hlinkClick r:id="rId4"/>
              </a:rPr>
              <a:t> Hypothermia Initiated </a:t>
            </a:r>
            <a:r>
              <a:rPr lang="pt-BR" altLang="pt-BR" sz="1800" b="1" u="sng">
                <a:hlinkClick r:id="rId4"/>
              </a:rPr>
              <a:t>After</a:t>
            </a:r>
            <a:r>
              <a:rPr lang="pt-BR" altLang="pt-BR" sz="1800" u="sng">
                <a:hlinkClick r:id="rId4"/>
              </a:rPr>
              <a:t> </a:t>
            </a:r>
            <a:r>
              <a:rPr lang="pt-BR" altLang="pt-BR" sz="1800" b="1" u="sng">
                <a:hlinkClick r:id="rId4"/>
              </a:rPr>
              <a:t>6</a:t>
            </a:r>
            <a:r>
              <a:rPr lang="pt-BR" altLang="pt-BR" sz="1800" u="sng">
                <a:hlinkClick r:id="rId4"/>
              </a:rPr>
              <a:t> </a:t>
            </a:r>
            <a:r>
              <a:rPr lang="pt-BR" altLang="pt-BR" sz="1800" b="1" u="sng">
                <a:hlinkClick r:id="rId4"/>
              </a:rPr>
              <a:t>Hours</a:t>
            </a:r>
            <a:r>
              <a:rPr lang="pt-BR" altLang="pt-BR" sz="1800" u="sng">
                <a:hlinkClick r:id="rId4"/>
              </a:rPr>
              <a:t> of Age on Death or Disability Among Newborns With Hypoxic-Ischemic Encephalopathy: A Randomized Clinical Trial.</a:t>
            </a:r>
            <a:r>
              <a:rPr lang="pt-BR" altLang="pt-BR" sz="1800"/>
              <a:t> </a:t>
            </a:r>
            <a:endParaRPr lang="pt-BR" altLang="pt-BR" sz="1300" u="sng">
              <a:solidFill>
                <a:srgbClr val="424242"/>
              </a:solidFill>
              <a:latin typeface="Source Sans Pro"/>
            </a:endParaRPr>
          </a:p>
          <a:p>
            <a:r>
              <a:rPr lang="pt-BR" altLang="pt-BR" sz="1300">
                <a:solidFill>
                  <a:srgbClr val="424242"/>
                </a:solidFill>
                <a:latin typeface="Source Sans Pro"/>
              </a:rPr>
              <a:t>Laptook AR, Shankaran S, Tyson JE, Munoz B et al. JAMA. 2017 Oct 4;318(16):1550-1560. doi: 10.1001/jama.2017.14972.</a:t>
            </a:r>
          </a:p>
          <a:p>
            <a:r>
              <a:rPr lang="pt-BR" altLang="pt-BR" sz="1300">
                <a:solidFill>
                  <a:srgbClr val="424242"/>
                </a:solidFill>
              </a:rPr>
              <a:t> </a:t>
            </a:r>
            <a:r>
              <a:rPr lang="pt-BR" altLang="pt-BR" sz="1300">
                <a:solidFill>
                  <a:srgbClr val="424242"/>
                </a:solidFill>
                <a:latin typeface="Source Sans Pro"/>
              </a:rPr>
              <a:t>PMID:</a:t>
            </a:r>
            <a:r>
              <a:rPr lang="pt-BR" altLang="pt-BR" sz="1300">
                <a:solidFill>
                  <a:srgbClr val="424242"/>
                </a:solidFill>
              </a:rPr>
              <a:t> </a:t>
            </a:r>
            <a:r>
              <a:rPr lang="pt-BR" altLang="pt-BR" sz="1300">
                <a:solidFill>
                  <a:srgbClr val="424242"/>
                </a:solidFill>
                <a:latin typeface="Source Sans Pro"/>
              </a:rPr>
              <a:t>29067428S</a:t>
            </a:r>
          </a:p>
          <a:p>
            <a:r>
              <a:rPr lang="pt-BR" altLang="pt-BR" sz="1200">
                <a:solidFill>
                  <a:srgbClr val="424242"/>
                </a:solidFill>
                <a:latin typeface="Source Sans Pro"/>
              </a:rPr>
              <a:t>Apresenta</a:t>
            </a:r>
            <a:r>
              <a:rPr lang="pt-BR" altLang="pt-BR" sz="1200">
                <a:solidFill>
                  <a:srgbClr val="424242"/>
                </a:solidFill>
              </a:rPr>
              <a:t>ç</a:t>
            </a:r>
            <a:r>
              <a:rPr lang="pt-BR" altLang="pt-BR" sz="1200">
                <a:solidFill>
                  <a:srgbClr val="424242"/>
                </a:solidFill>
                <a:latin typeface="Source Sans Pro"/>
              </a:rPr>
              <a:t>ão:</a:t>
            </a:r>
            <a:r>
              <a:rPr lang="pt-BR" altLang="pt-BR" sz="1200"/>
              <a:t>Matheus Klettenberg , Paulo R. Margotto</a:t>
            </a:r>
          </a:p>
        </p:txBody>
      </p:sp>
      <p:pic>
        <p:nvPicPr>
          <p:cNvPr id="108553" name="Picture 9" descr="ppt">
            <a:hlinkClick r:id="rId5" tooltip="Hipoglicemia_lesao_occipital"/>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588125" y="4941888"/>
            <a:ext cx="312738" cy="312737"/>
          </a:xfrm>
          <a:prstGeom prst="rect">
            <a:avLst/>
          </a:prstGeom>
          <a:noFill/>
          <a:extLst>
            <a:ext uri="{909E8E84-426E-40DD-AFC4-6F175D3DCCD1}">
              <a14:hiddenFill xmlns:a14="http://schemas.microsoft.com/office/drawing/2010/main">
                <a:solidFill>
                  <a:srgbClr val="FFFFFF"/>
                </a:solidFill>
              </a14:hiddenFill>
            </a:ext>
          </a:extLst>
        </p:spPr>
      </p:pic>
      <p:pic>
        <p:nvPicPr>
          <p:cNvPr id="108555" name="Picture 11"/>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7291388" y="4508500"/>
            <a:ext cx="1852612" cy="1841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2"/>
          <p:cNvSpPr>
            <a:spLocks noGrp="1" noChangeArrowheads="1"/>
          </p:cNvSpPr>
          <p:nvPr>
            <p:ph type="title" idx="4294967295"/>
          </p:nvPr>
        </p:nvSpPr>
        <p:spPr bwMode="auto">
          <a:xfrm>
            <a:off x="468313" y="-387350"/>
            <a:ext cx="8218487" cy="1143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p>
            <a:r>
              <a:rPr lang="pt-BR" altLang="pt-BR" b="1" cap="none" smtClean="0">
                <a:solidFill>
                  <a:srgbClr val="0000FF"/>
                </a:solidFill>
              </a:rPr>
              <a:t>Complicações sistêmicas  e Hipotermia</a:t>
            </a:r>
          </a:p>
        </p:txBody>
      </p:sp>
      <p:sp>
        <p:nvSpPr>
          <p:cNvPr id="61443" name="Rectangle 3"/>
          <p:cNvSpPr>
            <a:spLocks noGrp="1"/>
          </p:cNvSpPr>
          <p:nvPr>
            <p:ph type="body" idx="4294967295"/>
          </p:nvPr>
        </p:nvSpPr>
        <p:spPr>
          <a:xfrm>
            <a:off x="539750" y="2133600"/>
            <a:ext cx="7467600" cy="4873625"/>
          </a:xfrm>
        </p:spPr>
        <p:txBody>
          <a:bodyPr/>
          <a:lstStyle/>
          <a:p>
            <a:pPr>
              <a:buFont typeface="Wingdings" panose="05000000000000000000" pitchFamily="2" charset="2"/>
              <a:buNone/>
            </a:pPr>
            <a:r>
              <a:rPr lang="pt-BR" altLang="pt-BR" sz="2000" b="1" smtClean="0">
                <a:solidFill>
                  <a:srgbClr val="FF0000"/>
                </a:solidFill>
              </a:rPr>
              <a:t>Complicações sistêmicas do "super-resfriamento" nos cenários com menos recursos menos recursos</a:t>
            </a:r>
          </a:p>
          <a:p>
            <a:r>
              <a:rPr lang="pt-BR" altLang="pt-BR" sz="2000" smtClean="0"/>
              <a:t>Resfriamento excessivo comumente está associado ao :</a:t>
            </a:r>
          </a:p>
          <a:p>
            <a:pPr>
              <a:buFont typeface="Wingdings" panose="05000000000000000000" pitchFamily="2" charset="2"/>
              <a:buNone/>
            </a:pPr>
            <a:r>
              <a:rPr lang="pt-BR" altLang="pt-BR" sz="2000" smtClean="0"/>
              <a:t>    -resfriamento 'inadequadamente controlado', como acontece durante o transporte de crianças asfixiadas </a:t>
            </a:r>
          </a:p>
          <a:p>
            <a:pPr>
              <a:buFont typeface="Wingdings" panose="05000000000000000000" pitchFamily="2" charset="2"/>
              <a:buNone/>
            </a:pPr>
            <a:r>
              <a:rPr lang="pt-BR" altLang="pt-BR" sz="2000" smtClean="0"/>
              <a:t>         </a:t>
            </a:r>
            <a:r>
              <a:rPr lang="pt-BR" altLang="pt-BR" sz="2000" b="1" smtClean="0">
                <a:solidFill>
                  <a:srgbClr val="FF0000"/>
                </a:solidFill>
              </a:rPr>
              <a:t>(&lt;30 C em 14% e &lt;32 C em 34% dos pacientes)</a:t>
            </a:r>
          </a:p>
          <a:p>
            <a:pPr>
              <a:buFont typeface="Wingdings" panose="05000000000000000000" pitchFamily="2" charset="2"/>
              <a:buNone/>
            </a:pPr>
            <a:r>
              <a:rPr lang="pt-BR" altLang="pt-BR" sz="2000" smtClean="0"/>
              <a:t>   -quando o resfriamento é iniciado por pessoal relativamente inexperiente, </a:t>
            </a:r>
          </a:p>
          <a:p>
            <a:pPr>
              <a:buFont typeface="Wingdings" panose="05000000000000000000" pitchFamily="2" charset="2"/>
              <a:buNone/>
            </a:pPr>
            <a:r>
              <a:rPr lang="pt-BR" altLang="pt-BR" sz="2000" smtClean="0"/>
              <a:t>   -durante o resfriamento 'descontrolado' em local com poucos recursos e um número suficiente de pessoas bem treinadas  ou </a:t>
            </a:r>
          </a:p>
          <a:p>
            <a:pPr>
              <a:buFont typeface="Wingdings" panose="05000000000000000000" pitchFamily="2" charset="2"/>
              <a:buNone/>
            </a:pPr>
            <a:r>
              <a:rPr lang="pt-BR" altLang="pt-BR" sz="2000" smtClean="0"/>
              <a:t>   -durante a  administração de resfriamento com um equipamento inadequado</a:t>
            </a:r>
          </a:p>
        </p:txBody>
      </p:sp>
      <p:sp>
        <p:nvSpPr>
          <p:cNvPr id="61444" name="Rectangle 4"/>
          <p:cNvSpPr>
            <a:spLocks noChangeArrowheads="1"/>
          </p:cNvSpPr>
          <p:nvPr/>
        </p:nvSpPr>
        <p:spPr bwMode="auto">
          <a:xfrm>
            <a:off x="323850" y="908050"/>
            <a:ext cx="8497888" cy="109855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71415" bIns="0" anchor="ctr">
            <a:spAutoFit/>
          </a:bodyPr>
          <a:lstStyle/>
          <a:p>
            <a:pPr algn="ctr"/>
            <a:r>
              <a:rPr lang="pt-BR" altLang="pt-BR" sz="1800" b="1">
                <a:hlinkClick r:id="rId2"/>
              </a:rPr>
              <a:t>Systemic</a:t>
            </a:r>
            <a:r>
              <a:rPr lang="pt-BR" altLang="pt-BR" sz="1800">
                <a:hlinkClick r:id="rId2"/>
              </a:rPr>
              <a:t> </a:t>
            </a:r>
            <a:r>
              <a:rPr lang="pt-BR" altLang="pt-BR" sz="1800" b="1">
                <a:hlinkClick r:id="rId2"/>
              </a:rPr>
              <a:t>complications</a:t>
            </a:r>
            <a:r>
              <a:rPr lang="pt-BR" altLang="pt-BR" sz="1800">
                <a:hlinkClick r:id="rId2"/>
              </a:rPr>
              <a:t> and </a:t>
            </a:r>
            <a:r>
              <a:rPr lang="pt-BR" altLang="pt-BR" sz="1800" b="1">
                <a:hlinkClick r:id="rId2"/>
              </a:rPr>
              <a:t>hypothermia</a:t>
            </a:r>
            <a:r>
              <a:rPr lang="pt-BR" altLang="pt-BR" sz="1800">
                <a:hlinkClick r:id="rId2"/>
              </a:rPr>
              <a:t>.</a:t>
            </a:r>
            <a:endParaRPr lang="pt-BR" altLang="pt-BR" sz="1800"/>
          </a:p>
          <a:p>
            <a:pPr algn="ctr"/>
            <a:r>
              <a:rPr lang="pt-BR" altLang="pt-BR" sz="1800"/>
              <a:t>Sarkar S, Barks JD.Semin Fetal Neonatal Med. 2010 Oct;15(5):270-5. doi: 10.1016/j.siny.2010.02.001. Epub 2010 Mar 12. Review.PMID:</a:t>
            </a:r>
          </a:p>
          <a:p>
            <a:pPr lvl="1" algn="ctr"/>
            <a:r>
              <a:rPr lang="pt-BR" altLang="pt-BR" sz="1800"/>
              <a:t> 20227357.</a:t>
            </a:r>
            <a:r>
              <a:rPr lang="pt-BR" altLang="pt-BR" sz="1800" u="sng">
                <a:hlinkClick r:id="rId3"/>
              </a:rPr>
              <a:t>Similar articles</a:t>
            </a:r>
            <a:endParaRPr lang="pt-BR" altLang="pt-BR" sz="1800" u="sng"/>
          </a:p>
        </p:txBody>
      </p:sp>
      <p:sp>
        <p:nvSpPr>
          <p:cNvPr id="61445" name="AutoShape 7"/>
          <p:cNvSpPr>
            <a:spLocks noChangeArrowheads="1"/>
          </p:cNvSpPr>
          <p:nvPr/>
        </p:nvSpPr>
        <p:spPr bwMode="auto">
          <a:xfrm>
            <a:off x="8101013" y="6453188"/>
            <a:ext cx="542925" cy="193675"/>
          </a:xfrm>
          <a:prstGeom prst="curvedDownArrow">
            <a:avLst>
              <a:gd name="adj1" fmla="val 56066"/>
              <a:gd name="adj2" fmla="val 112131"/>
              <a:gd name="adj3" fmla="val 33333"/>
            </a:avLst>
          </a:prstGeom>
          <a:solidFill>
            <a:srgbClr val="0000FF"/>
          </a:solidFill>
          <a:ln w="2857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Century Schoolbook" panose="02040604050505020304" pitchFamily="18" charset="0"/>
              </a:defRPr>
            </a:lvl1pPr>
            <a:lvl2pPr marL="742950" indent="-285750">
              <a:defRPr>
                <a:solidFill>
                  <a:schemeClr val="tx1"/>
                </a:solidFill>
                <a:latin typeface="Century Schoolbook" panose="02040604050505020304" pitchFamily="18" charset="0"/>
              </a:defRPr>
            </a:lvl2pPr>
            <a:lvl3pPr marL="1143000" indent="-228600">
              <a:defRPr>
                <a:solidFill>
                  <a:schemeClr val="tx1"/>
                </a:solidFill>
                <a:latin typeface="Century Schoolbook" panose="02040604050505020304" pitchFamily="18" charset="0"/>
              </a:defRPr>
            </a:lvl3pPr>
            <a:lvl4pPr marL="1600200" indent="-228600">
              <a:defRPr>
                <a:solidFill>
                  <a:schemeClr val="tx1"/>
                </a:solidFill>
                <a:latin typeface="Century Schoolbook" panose="02040604050505020304" pitchFamily="18" charset="0"/>
              </a:defRPr>
            </a:lvl4pPr>
            <a:lvl5pPr marL="2057400" indent="-228600">
              <a:defRPr>
                <a:solidFill>
                  <a:schemeClr val="tx1"/>
                </a:solidFill>
                <a:latin typeface="Century Schoolbook" panose="02040604050505020304" pitchFamily="18" charset="0"/>
              </a:defRPr>
            </a:lvl5pPr>
            <a:lvl6pPr marL="2514600" indent="-228600" fontAlgn="base">
              <a:spcBef>
                <a:spcPct val="0"/>
              </a:spcBef>
              <a:spcAft>
                <a:spcPct val="0"/>
              </a:spcAft>
              <a:defRPr>
                <a:solidFill>
                  <a:schemeClr val="tx1"/>
                </a:solidFill>
                <a:latin typeface="Century Schoolbook" panose="02040604050505020304" pitchFamily="18" charset="0"/>
              </a:defRPr>
            </a:lvl6pPr>
            <a:lvl7pPr marL="2971800" indent="-228600" fontAlgn="base">
              <a:spcBef>
                <a:spcPct val="0"/>
              </a:spcBef>
              <a:spcAft>
                <a:spcPct val="0"/>
              </a:spcAft>
              <a:defRPr>
                <a:solidFill>
                  <a:schemeClr val="tx1"/>
                </a:solidFill>
                <a:latin typeface="Century Schoolbook" panose="02040604050505020304" pitchFamily="18" charset="0"/>
              </a:defRPr>
            </a:lvl7pPr>
            <a:lvl8pPr marL="3429000" indent="-228600" fontAlgn="base">
              <a:spcBef>
                <a:spcPct val="0"/>
              </a:spcBef>
              <a:spcAft>
                <a:spcPct val="0"/>
              </a:spcAft>
              <a:defRPr>
                <a:solidFill>
                  <a:schemeClr val="tx1"/>
                </a:solidFill>
                <a:latin typeface="Century Schoolbook" panose="02040604050505020304" pitchFamily="18" charset="0"/>
              </a:defRPr>
            </a:lvl8pPr>
            <a:lvl9pPr marL="3886200" indent="-228600" fontAlgn="base">
              <a:spcBef>
                <a:spcPct val="0"/>
              </a:spcBef>
              <a:spcAft>
                <a:spcPct val="0"/>
              </a:spcAft>
              <a:defRPr>
                <a:solidFill>
                  <a:schemeClr val="tx1"/>
                </a:solidFill>
                <a:latin typeface="Century Schoolbook" panose="02040604050505020304" pitchFamily="18" charset="0"/>
              </a:defRPr>
            </a:lvl9pPr>
          </a:lstStyle>
          <a:p>
            <a:pPr eaLnBrk="1" hangingPunct="1"/>
            <a:endParaRPr lang="pt-BR" altLang="pt-BR" sz="1400">
              <a:solidFill>
                <a:srgbClr val="000000"/>
              </a:solidFill>
              <a:latin typeface="Arial" panose="020B0604020202020204" pitchFamily="34" charset="0"/>
              <a:cs typeface="Arial" panose="020B0604020202020204" pitchFamily="34" charset="0"/>
              <a:sym typeface="Arial" panose="020B0604020202020204" pitchFamily="34" charset="0"/>
            </a:endParaRPr>
          </a:p>
        </p:txBody>
      </p:sp>
    </p:spTree>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9" name="Rectangle 3"/>
          <p:cNvSpPr>
            <a:spLocks noGrp="1"/>
          </p:cNvSpPr>
          <p:nvPr>
            <p:ph type="body" idx="4294967295"/>
          </p:nvPr>
        </p:nvSpPr>
        <p:spPr>
          <a:xfrm>
            <a:off x="457200" y="1600200"/>
            <a:ext cx="8291513" cy="4873625"/>
          </a:xfrm>
        </p:spPr>
        <p:txBody>
          <a:bodyPr/>
          <a:lstStyle/>
          <a:p>
            <a:r>
              <a:rPr lang="pt-BR" altLang="pt-BR" sz="2000" smtClean="0"/>
              <a:t>A ocorrência de ciclos inadvertidos de super-resfriamento seguidos por reaquecimento rápido potencialmente poderia levar à instabilidade cardiovascular e emergência ou reemergência de convulsões, tanto em lactentes como em modelos animais experimentais</a:t>
            </a:r>
          </a:p>
          <a:p>
            <a:r>
              <a:rPr lang="pt-BR" altLang="pt-BR" sz="2000" smtClean="0"/>
              <a:t>As possíveis complicações sistêmicas  do super-resfriamento, a chamada "síndrome da lesão-fria“ (“</a:t>
            </a:r>
            <a:r>
              <a:rPr lang="pt-BR" altLang="pt-BR" sz="2000" i="1" smtClean="0"/>
              <a:t>cold injury syndrome</a:t>
            </a:r>
            <a:r>
              <a:rPr lang="pt-BR" altLang="pt-BR" sz="2000" smtClean="0"/>
              <a:t>”), incluem: aumento da mortalidade,particularmente em bebês prematuros; desenvolvimento de escleredema, eritema cutâneo e  acrocianose; hemorragia pulmonar; insuficiência renal; aumento da viscosidade sanguínea e coagulação intravascular disseminada; hipoglicemia; perturbações da acidose e dos eletrólitos; aumento do risco de infecções e distúrbios cardiovasculares significativos.</a:t>
            </a:r>
          </a:p>
        </p:txBody>
      </p:sp>
      <p:sp>
        <p:nvSpPr>
          <p:cNvPr id="91140" name="AutoShape 7"/>
          <p:cNvSpPr>
            <a:spLocks noChangeArrowheads="1"/>
          </p:cNvSpPr>
          <p:nvPr/>
        </p:nvSpPr>
        <p:spPr bwMode="auto">
          <a:xfrm>
            <a:off x="8101013" y="6453188"/>
            <a:ext cx="542925" cy="193675"/>
          </a:xfrm>
          <a:prstGeom prst="curvedDownArrow">
            <a:avLst>
              <a:gd name="adj1" fmla="val 56066"/>
              <a:gd name="adj2" fmla="val 112131"/>
              <a:gd name="adj3" fmla="val 33333"/>
            </a:avLst>
          </a:prstGeom>
          <a:solidFill>
            <a:srgbClr val="0000FF"/>
          </a:solidFill>
          <a:ln w="2857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Century Schoolbook" panose="02040604050505020304" pitchFamily="18" charset="0"/>
              </a:defRPr>
            </a:lvl1pPr>
            <a:lvl2pPr marL="742950" indent="-285750">
              <a:defRPr>
                <a:solidFill>
                  <a:schemeClr val="tx1"/>
                </a:solidFill>
                <a:latin typeface="Century Schoolbook" panose="02040604050505020304" pitchFamily="18" charset="0"/>
              </a:defRPr>
            </a:lvl2pPr>
            <a:lvl3pPr marL="1143000" indent="-228600">
              <a:defRPr>
                <a:solidFill>
                  <a:schemeClr val="tx1"/>
                </a:solidFill>
                <a:latin typeface="Century Schoolbook" panose="02040604050505020304" pitchFamily="18" charset="0"/>
              </a:defRPr>
            </a:lvl3pPr>
            <a:lvl4pPr marL="1600200" indent="-228600">
              <a:defRPr>
                <a:solidFill>
                  <a:schemeClr val="tx1"/>
                </a:solidFill>
                <a:latin typeface="Century Schoolbook" panose="02040604050505020304" pitchFamily="18" charset="0"/>
              </a:defRPr>
            </a:lvl4pPr>
            <a:lvl5pPr marL="2057400" indent="-228600">
              <a:defRPr>
                <a:solidFill>
                  <a:schemeClr val="tx1"/>
                </a:solidFill>
                <a:latin typeface="Century Schoolbook" panose="02040604050505020304" pitchFamily="18" charset="0"/>
              </a:defRPr>
            </a:lvl5pPr>
            <a:lvl6pPr marL="2514600" indent="-228600" fontAlgn="base">
              <a:spcBef>
                <a:spcPct val="0"/>
              </a:spcBef>
              <a:spcAft>
                <a:spcPct val="0"/>
              </a:spcAft>
              <a:defRPr>
                <a:solidFill>
                  <a:schemeClr val="tx1"/>
                </a:solidFill>
                <a:latin typeface="Century Schoolbook" panose="02040604050505020304" pitchFamily="18" charset="0"/>
              </a:defRPr>
            </a:lvl6pPr>
            <a:lvl7pPr marL="2971800" indent="-228600" fontAlgn="base">
              <a:spcBef>
                <a:spcPct val="0"/>
              </a:spcBef>
              <a:spcAft>
                <a:spcPct val="0"/>
              </a:spcAft>
              <a:defRPr>
                <a:solidFill>
                  <a:schemeClr val="tx1"/>
                </a:solidFill>
                <a:latin typeface="Century Schoolbook" panose="02040604050505020304" pitchFamily="18" charset="0"/>
              </a:defRPr>
            </a:lvl7pPr>
            <a:lvl8pPr marL="3429000" indent="-228600" fontAlgn="base">
              <a:spcBef>
                <a:spcPct val="0"/>
              </a:spcBef>
              <a:spcAft>
                <a:spcPct val="0"/>
              </a:spcAft>
              <a:defRPr>
                <a:solidFill>
                  <a:schemeClr val="tx1"/>
                </a:solidFill>
                <a:latin typeface="Century Schoolbook" panose="02040604050505020304" pitchFamily="18" charset="0"/>
              </a:defRPr>
            </a:lvl8pPr>
            <a:lvl9pPr marL="3886200" indent="-228600" fontAlgn="base">
              <a:spcBef>
                <a:spcPct val="0"/>
              </a:spcBef>
              <a:spcAft>
                <a:spcPct val="0"/>
              </a:spcAft>
              <a:defRPr>
                <a:solidFill>
                  <a:schemeClr val="tx1"/>
                </a:solidFill>
                <a:latin typeface="Century Schoolbook" panose="02040604050505020304" pitchFamily="18" charset="0"/>
              </a:defRPr>
            </a:lvl9pPr>
          </a:lstStyle>
          <a:p>
            <a:pPr eaLnBrk="1" hangingPunct="1"/>
            <a:endParaRPr lang="pt-BR" altLang="pt-BR" sz="1400">
              <a:solidFill>
                <a:srgbClr val="000000"/>
              </a:solidFill>
              <a:latin typeface="Arial" panose="020B0604020202020204" pitchFamily="34" charset="0"/>
              <a:cs typeface="Arial" panose="020B0604020202020204" pitchFamily="34" charset="0"/>
              <a:sym typeface="Arial" panose="020B0604020202020204" pitchFamily="34" charset="0"/>
            </a:endParaRPr>
          </a:p>
        </p:txBody>
      </p:sp>
    </p:spTree>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3" name="Rectangle 3"/>
          <p:cNvSpPr>
            <a:spLocks noGrp="1"/>
          </p:cNvSpPr>
          <p:nvPr>
            <p:ph type="body" idx="4294967295"/>
          </p:nvPr>
        </p:nvSpPr>
        <p:spPr>
          <a:xfrm>
            <a:off x="457200" y="1600200"/>
            <a:ext cx="8218488" cy="4873625"/>
          </a:xfrm>
        </p:spPr>
        <p:txBody>
          <a:bodyPr/>
          <a:lstStyle/>
          <a:p>
            <a:r>
              <a:rPr lang="pt-BR" altLang="pt-BR" smtClean="0"/>
              <a:t>Os efeitos do resfriamento excessivo,especificamente disfunção pulmonar e cardíaca, podem ser esperados  mais sérios em bebês asfixiados que já têm disfunção de múltiplos órgãos, inicialmente desencadeada pelo próprio evento hipoxêmico  e pode ser ampliada pela “síndrome de lesão ao frio” sobreposta.</a:t>
            </a:r>
          </a:p>
          <a:p>
            <a:r>
              <a:rPr lang="pt-BR" altLang="pt-BR" smtClean="0"/>
              <a:t>O mecanismo do efeito prejudicial da hipotermia profunda ou “hiper-resfriamento" no resultado cerebral não está claro, mas pode estar relacionado à disfunção miocárdica levando à diminuição do débito cardíaco, hipotensão sistêmica e comprometimento da perfusão cerebral</a:t>
            </a:r>
          </a:p>
        </p:txBody>
      </p:sp>
      <p:sp>
        <p:nvSpPr>
          <p:cNvPr id="92164" name="AutoShape 7"/>
          <p:cNvSpPr>
            <a:spLocks noChangeArrowheads="1"/>
          </p:cNvSpPr>
          <p:nvPr/>
        </p:nvSpPr>
        <p:spPr bwMode="auto">
          <a:xfrm>
            <a:off x="8101013" y="6453188"/>
            <a:ext cx="542925" cy="193675"/>
          </a:xfrm>
          <a:prstGeom prst="curvedDownArrow">
            <a:avLst>
              <a:gd name="adj1" fmla="val 56066"/>
              <a:gd name="adj2" fmla="val 112131"/>
              <a:gd name="adj3" fmla="val 33333"/>
            </a:avLst>
          </a:prstGeom>
          <a:solidFill>
            <a:srgbClr val="0000FF"/>
          </a:solidFill>
          <a:ln w="2857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Century Schoolbook" panose="02040604050505020304" pitchFamily="18" charset="0"/>
              </a:defRPr>
            </a:lvl1pPr>
            <a:lvl2pPr marL="742950" indent="-285750">
              <a:defRPr>
                <a:solidFill>
                  <a:schemeClr val="tx1"/>
                </a:solidFill>
                <a:latin typeface="Century Schoolbook" panose="02040604050505020304" pitchFamily="18" charset="0"/>
              </a:defRPr>
            </a:lvl2pPr>
            <a:lvl3pPr marL="1143000" indent="-228600">
              <a:defRPr>
                <a:solidFill>
                  <a:schemeClr val="tx1"/>
                </a:solidFill>
                <a:latin typeface="Century Schoolbook" panose="02040604050505020304" pitchFamily="18" charset="0"/>
              </a:defRPr>
            </a:lvl3pPr>
            <a:lvl4pPr marL="1600200" indent="-228600">
              <a:defRPr>
                <a:solidFill>
                  <a:schemeClr val="tx1"/>
                </a:solidFill>
                <a:latin typeface="Century Schoolbook" panose="02040604050505020304" pitchFamily="18" charset="0"/>
              </a:defRPr>
            </a:lvl4pPr>
            <a:lvl5pPr marL="2057400" indent="-228600">
              <a:defRPr>
                <a:solidFill>
                  <a:schemeClr val="tx1"/>
                </a:solidFill>
                <a:latin typeface="Century Schoolbook" panose="02040604050505020304" pitchFamily="18" charset="0"/>
              </a:defRPr>
            </a:lvl5pPr>
            <a:lvl6pPr marL="2514600" indent="-228600" fontAlgn="base">
              <a:spcBef>
                <a:spcPct val="0"/>
              </a:spcBef>
              <a:spcAft>
                <a:spcPct val="0"/>
              </a:spcAft>
              <a:defRPr>
                <a:solidFill>
                  <a:schemeClr val="tx1"/>
                </a:solidFill>
                <a:latin typeface="Century Schoolbook" panose="02040604050505020304" pitchFamily="18" charset="0"/>
              </a:defRPr>
            </a:lvl6pPr>
            <a:lvl7pPr marL="2971800" indent="-228600" fontAlgn="base">
              <a:spcBef>
                <a:spcPct val="0"/>
              </a:spcBef>
              <a:spcAft>
                <a:spcPct val="0"/>
              </a:spcAft>
              <a:defRPr>
                <a:solidFill>
                  <a:schemeClr val="tx1"/>
                </a:solidFill>
                <a:latin typeface="Century Schoolbook" panose="02040604050505020304" pitchFamily="18" charset="0"/>
              </a:defRPr>
            </a:lvl7pPr>
            <a:lvl8pPr marL="3429000" indent="-228600" fontAlgn="base">
              <a:spcBef>
                <a:spcPct val="0"/>
              </a:spcBef>
              <a:spcAft>
                <a:spcPct val="0"/>
              </a:spcAft>
              <a:defRPr>
                <a:solidFill>
                  <a:schemeClr val="tx1"/>
                </a:solidFill>
                <a:latin typeface="Century Schoolbook" panose="02040604050505020304" pitchFamily="18" charset="0"/>
              </a:defRPr>
            </a:lvl8pPr>
            <a:lvl9pPr marL="3886200" indent="-228600" fontAlgn="base">
              <a:spcBef>
                <a:spcPct val="0"/>
              </a:spcBef>
              <a:spcAft>
                <a:spcPct val="0"/>
              </a:spcAft>
              <a:defRPr>
                <a:solidFill>
                  <a:schemeClr val="tx1"/>
                </a:solidFill>
                <a:latin typeface="Century Schoolbook" panose="02040604050505020304" pitchFamily="18" charset="0"/>
              </a:defRPr>
            </a:lvl9pPr>
          </a:lstStyle>
          <a:p>
            <a:pPr eaLnBrk="1" hangingPunct="1"/>
            <a:endParaRPr lang="pt-BR" altLang="pt-BR" sz="1400">
              <a:solidFill>
                <a:srgbClr val="000000"/>
              </a:solidFill>
              <a:latin typeface="Arial" panose="020B0604020202020204" pitchFamily="34" charset="0"/>
              <a:cs typeface="Arial" panose="020B0604020202020204" pitchFamily="34" charset="0"/>
              <a:sym typeface="Arial" panose="020B0604020202020204" pitchFamily="34" charset="0"/>
            </a:endParaRPr>
          </a:p>
        </p:txBody>
      </p:sp>
    </p:spTree>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7" name="Rectangle 3"/>
          <p:cNvSpPr>
            <a:spLocks noGrp="1"/>
          </p:cNvSpPr>
          <p:nvPr>
            <p:ph type="body" idx="4294967295"/>
          </p:nvPr>
        </p:nvSpPr>
        <p:spPr>
          <a:xfrm>
            <a:off x="1116013" y="3789363"/>
            <a:ext cx="7467600" cy="4873625"/>
          </a:xfrm>
        </p:spPr>
        <p:txBody>
          <a:bodyPr/>
          <a:lstStyle/>
          <a:p>
            <a:r>
              <a:rPr lang="pt-BR" altLang="pt-BR" sz="1600" smtClean="0"/>
              <a:t>Na opinião desses autores italiano,várias respostas fisiológicas à terapia de resfriamento podem desencadear priapismo neonatal. </a:t>
            </a:r>
          </a:p>
          <a:p>
            <a:r>
              <a:rPr lang="pt-BR" altLang="pt-BR" sz="1600" smtClean="0"/>
              <a:t>É de conhecimento comum que a hipotermia implica mudanças na dinâmica do sistema circulatório. A baixa temperatura provoca uma centralização da circulação com uma redistribuição de fluxo sanguíneo cardíaco para o compartimento cerebral.</a:t>
            </a:r>
          </a:p>
          <a:p>
            <a:r>
              <a:rPr lang="pt-BR" altLang="pt-BR" sz="1600" smtClean="0"/>
              <a:t>Assim, o corpo do recém-nascido tenta conservar o calor</a:t>
            </a:r>
          </a:p>
          <a:p>
            <a:r>
              <a:rPr lang="pt-BR" altLang="pt-BR" sz="1600" smtClean="0"/>
              <a:t>por vasoconstrição. </a:t>
            </a:r>
          </a:p>
          <a:p>
            <a:r>
              <a:rPr lang="pt-BR" altLang="pt-BR" sz="1600" smtClean="0"/>
              <a:t>Além disso, uma diminuição do volume intravascular devido a mudanças de fluidos e indução de diurese induzida pelo frio tem sido relatada</a:t>
            </a:r>
          </a:p>
          <a:p>
            <a:endParaRPr lang="pt-BR" altLang="pt-BR" sz="1600" smtClean="0"/>
          </a:p>
        </p:txBody>
      </p:sp>
      <p:sp>
        <p:nvSpPr>
          <p:cNvPr id="62468" name="Rectangle 4"/>
          <p:cNvSpPr>
            <a:spLocks noChangeArrowheads="1"/>
          </p:cNvSpPr>
          <p:nvPr/>
        </p:nvSpPr>
        <p:spPr bwMode="auto">
          <a:xfrm>
            <a:off x="0" y="1355725"/>
            <a:ext cx="9144000" cy="638175"/>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71415" bIns="0" anchor="ctr">
            <a:spAutoFit/>
          </a:bodyPr>
          <a:lstStyle/>
          <a:p>
            <a:pPr algn="ctr"/>
            <a:r>
              <a:rPr lang="pt-BR" altLang="pt-BR" sz="1400">
                <a:hlinkClick r:id="rId2"/>
              </a:rPr>
              <a:t>The first case of neonatal priapism during hypothermia for hypoxic-ischemic encephalopathy and a literature review.</a:t>
            </a:r>
            <a:r>
              <a:rPr lang="pt-BR" altLang="pt-BR" sz="1400"/>
              <a:t>Fanni C, Marcialis MA, Pintus MC, Loddo C, Fanos V.Ital J Pediatr. 2018 Jul 27;44(1):85. doi: 10.1186/s13052-018-0514-9. Review.PMID: 30053817. </a:t>
            </a:r>
            <a:r>
              <a:rPr lang="pt-BR" altLang="pt-BR" sz="1400" b="1">
                <a:hlinkClick r:id="rId2"/>
              </a:rPr>
              <a:t>Free PMC Article</a:t>
            </a:r>
            <a:r>
              <a:rPr lang="pt-BR" altLang="pt-BR" sz="1400" b="1"/>
              <a:t>.</a:t>
            </a:r>
            <a:r>
              <a:rPr lang="pt-BR" altLang="pt-BR" sz="1400" u="sng">
                <a:hlinkClick r:id="rId3"/>
              </a:rPr>
              <a:t>Similar articles</a:t>
            </a:r>
            <a:r>
              <a:rPr lang="pt-BR" altLang="pt-BR" sz="1400" u="sng"/>
              <a:t>. </a:t>
            </a:r>
            <a:r>
              <a:rPr lang="pt-BR" altLang="pt-BR" sz="1400">
                <a:solidFill>
                  <a:srgbClr val="0000FF"/>
                </a:solidFill>
              </a:rPr>
              <a:t>Artigo Livre!</a:t>
            </a:r>
          </a:p>
        </p:txBody>
      </p:sp>
      <p:sp>
        <p:nvSpPr>
          <p:cNvPr id="62470" name="Rectangle 6"/>
          <p:cNvSpPr>
            <a:spLocks noChangeArrowheads="1"/>
          </p:cNvSpPr>
          <p:nvPr/>
        </p:nvSpPr>
        <p:spPr bwMode="auto">
          <a:xfrm>
            <a:off x="539750" y="404813"/>
            <a:ext cx="7954963"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pt-BR" altLang="pt-BR" sz="2000" b="1">
                <a:solidFill>
                  <a:srgbClr val="FF0000"/>
                </a:solidFill>
                <a:latin typeface="Times New Roman" panose="02020603050405020304" pitchFamily="18" charset="0"/>
              </a:rPr>
              <a:t>O primeiro caso de priapismo neonatal durante hipotermia por encefalopatia hipóxico-isquêmica e revisão de literatura.</a:t>
            </a:r>
          </a:p>
        </p:txBody>
      </p:sp>
      <p:pic>
        <p:nvPicPr>
          <p:cNvPr id="62472" name="Picture 8"/>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3850" y="2133600"/>
            <a:ext cx="2022475" cy="173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2473" name="Rectangle 9"/>
          <p:cNvSpPr>
            <a:spLocks noChangeArrowheads="1"/>
          </p:cNvSpPr>
          <p:nvPr/>
        </p:nvSpPr>
        <p:spPr bwMode="auto">
          <a:xfrm>
            <a:off x="2484438" y="2205038"/>
            <a:ext cx="4265612" cy="9159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pt-BR" altLang="pt-BR" sz="1800">
                <a:solidFill>
                  <a:srgbClr val="0000FF"/>
                </a:solidFill>
              </a:rPr>
              <a:t>Priapismo neonatal no recém-nascido do caso e Doppler do pênis</a:t>
            </a:r>
          </a:p>
          <a:p>
            <a:pPr algn="ctr"/>
            <a:r>
              <a:rPr lang="pt-BR" altLang="pt-BR" sz="1800">
                <a:solidFill>
                  <a:srgbClr val="0000FF"/>
                </a:solidFill>
              </a:rPr>
              <a:t>mostrando  fluxo arterial normal</a:t>
            </a:r>
          </a:p>
        </p:txBody>
      </p:sp>
      <p:pic>
        <p:nvPicPr>
          <p:cNvPr id="62474" name="Picture 10"/>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659563" y="2060575"/>
            <a:ext cx="2016125" cy="18319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2475" name="AutoShape 7"/>
          <p:cNvSpPr>
            <a:spLocks noChangeArrowheads="1"/>
          </p:cNvSpPr>
          <p:nvPr/>
        </p:nvSpPr>
        <p:spPr bwMode="auto">
          <a:xfrm>
            <a:off x="8101013" y="6453188"/>
            <a:ext cx="542925" cy="193675"/>
          </a:xfrm>
          <a:prstGeom prst="curvedDownArrow">
            <a:avLst>
              <a:gd name="adj1" fmla="val 56066"/>
              <a:gd name="adj2" fmla="val 112131"/>
              <a:gd name="adj3" fmla="val 33333"/>
            </a:avLst>
          </a:prstGeom>
          <a:solidFill>
            <a:srgbClr val="0000FF"/>
          </a:solidFill>
          <a:ln w="2857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Century Schoolbook" panose="02040604050505020304" pitchFamily="18" charset="0"/>
              </a:defRPr>
            </a:lvl1pPr>
            <a:lvl2pPr marL="742950" indent="-285750">
              <a:defRPr>
                <a:solidFill>
                  <a:schemeClr val="tx1"/>
                </a:solidFill>
                <a:latin typeface="Century Schoolbook" panose="02040604050505020304" pitchFamily="18" charset="0"/>
              </a:defRPr>
            </a:lvl2pPr>
            <a:lvl3pPr marL="1143000" indent="-228600">
              <a:defRPr>
                <a:solidFill>
                  <a:schemeClr val="tx1"/>
                </a:solidFill>
                <a:latin typeface="Century Schoolbook" panose="02040604050505020304" pitchFamily="18" charset="0"/>
              </a:defRPr>
            </a:lvl3pPr>
            <a:lvl4pPr marL="1600200" indent="-228600">
              <a:defRPr>
                <a:solidFill>
                  <a:schemeClr val="tx1"/>
                </a:solidFill>
                <a:latin typeface="Century Schoolbook" panose="02040604050505020304" pitchFamily="18" charset="0"/>
              </a:defRPr>
            </a:lvl4pPr>
            <a:lvl5pPr marL="2057400" indent="-228600">
              <a:defRPr>
                <a:solidFill>
                  <a:schemeClr val="tx1"/>
                </a:solidFill>
                <a:latin typeface="Century Schoolbook" panose="02040604050505020304" pitchFamily="18" charset="0"/>
              </a:defRPr>
            </a:lvl5pPr>
            <a:lvl6pPr marL="2514600" indent="-228600" fontAlgn="base">
              <a:spcBef>
                <a:spcPct val="0"/>
              </a:spcBef>
              <a:spcAft>
                <a:spcPct val="0"/>
              </a:spcAft>
              <a:defRPr>
                <a:solidFill>
                  <a:schemeClr val="tx1"/>
                </a:solidFill>
                <a:latin typeface="Century Schoolbook" panose="02040604050505020304" pitchFamily="18" charset="0"/>
              </a:defRPr>
            </a:lvl6pPr>
            <a:lvl7pPr marL="2971800" indent="-228600" fontAlgn="base">
              <a:spcBef>
                <a:spcPct val="0"/>
              </a:spcBef>
              <a:spcAft>
                <a:spcPct val="0"/>
              </a:spcAft>
              <a:defRPr>
                <a:solidFill>
                  <a:schemeClr val="tx1"/>
                </a:solidFill>
                <a:latin typeface="Century Schoolbook" panose="02040604050505020304" pitchFamily="18" charset="0"/>
              </a:defRPr>
            </a:lvl7pPr>
            <a:lvl8pPr marL="3429000" indent="-228600" fontAlgn="base">
              <a:spcBef>
                <a:spcPct val="0"/>
              </a:spcBef>
              <a:spcAft>
                <a:spcPct val="0"/>
              </a:spcAft>
              <a:defRPr>
                <a:solidFill>
                  <a:schemeClr val="tx1"/>
                </a:solidFill>
                <a:latin typeface="Century Schoolbook" panose="02040604050505020304" pitchFamily="18" charset="0"/>
              </a:defRPr>
            </a:lvl8pPr>
            <a:lvl9pPr marL="3886200" indent="-228600" fontAlgn="base">
              <a:spcBef>
                <a:spcPct val="0"/>
              </a:spcBef>
              <a:spcAft>
                <a:spcPct val="0"/>
              </a:spcAft>
              <a:defRPr>
                <a:solidFill>
                  <a:schemeClr val="tx1"/>
                </a:solidFill>
                <a:latin typeface="Century Schoolbook" panose="02040604050505020304" pitchFamily="18" charset="0"/>
              </a:defRPr>
            </a:lvl9pPr>
          </a:lstStyle>
          <a:p>
            <a:pPr eaLnBrk="1" hangingPunct="1"/>
            <a:endParaRPr lang="pt-BR" altLang="pt-BR" sz="1400">
              <a:solidFill>
                <a:srgbClr val="000000"/>
              </a:solidFill>
              <a:latin typeface="Arial" panose="020B0604020202020204" pitchFamily="34" charset="0"/>
              <a:cs typeface="Arial" panose="020B0604020202020204" pitchFamily="34" charset="0"/>
              <a:sym typeface="Arial" panose="020B0604020202020204" pitchFamily="34" charset="0"/>
            </a:endParaRPr>
          </a:p>
        </p:txBody>
      </p:sp>
    </p:spTree>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1" name="Rectangle 3"/>
          <p:cNvSpPr>
            <a:spLocks noGrp="1"/>
          </p:cNvSpPr>
          <p:nvPr>
            <p:ph type="body" idx="4294967295"/>
          </p:nvPr>
        </p:nvSpPr>
        <p:spPr/>
        <p:txBody>
          <a:bodyPr/>
          <a:lstStyle/>
          <a:p>
            <a:pPr>
              <a:lnSpc>
                <a:spcPct val="80000"/>
              </a:lnSpc>
            </a:pPr>
            <a:r>
              <a:rPr lang="pt-BR" altLang="pt-BR" sz="1800" smtClean="0"/>
              <a:t> Finalmente, estudos </a:t>
            </a:r>
            <a:r>
              <a:rPr lang="pt-BR" altLang="pt-BR" sz="1800" i="1" smtClean="0"/>
              <a:t>in vitro</a:t>
            </a:r>
            <a:r>
              <a:rPr lang="pt-BR" altLang="pt-BR" sz="1800" smtClean="0"/>
              <a:t> mostraram deformabilidade das células do sangue e um aumento da viscosidade sanguínea sangue durante a terapia de resfriamento]. </a:t>
            </a:r>
          </a:p>
          <a:p>
            <a:pPr>
              <a:lnSpc>
                <a:spcPct val="80000"/>
              </a:lnSpc>
            </a:pPr>
            <a:r>
              <a:rPr lang="pt-BR" altLang="pt-BR" sz="1800" smtClean="0"/>
              <a:t>Além disso durante asfixia é relatada síntese de óxido nítrico (NO)], que é o mediador mais importante do priapismo.</a:t>
            </a:r>
          </a:p>
          <a:p>
            <a:pPr>
              <a:lnSpc>
                <a:spcPct val="80000"/>
              </a:lnSpc>
            </a:pPr>
            <a:r>
              <a:rPr lang="pt-BR" altLang="pt-BR" sz="1800" smtClean="0"/>
              <a:t>Além disso, durante os primeiros três dias após a asfixia, a concentração de óxido nítrico no soro e no líquido cefalorraquidiano é maior que o normal. </a:t>
            </a:r>
          </a:p>
          <a:p>
            <a:pPr>
              <a:lnSpc>
                <a:spcPct val="80000"/>
              </a:lnSpc>
            </a:pPr>
            <a:r>
              <a:rPr lang="pt-BR" altLang="pt-BR" sz="1800" smtClean="0"/>
              <a:t>Todos esses fatores poderiam contribuir para o início do priapismo. </a:t>
            </a:r>
          </a:p>
          <a:p>
            <a:pPr>
              <a:lnSpc>
                <a:spcPct val="80000"/>
              </a:lnSpc>
            </a:pPr>
            <a:r>
              <a:rPr lang="pt-BR" altLang="pt-BR" sz="1800" smtClean="0"/>
              <a:t>Diferentemente de adultos, a resolução do priapismo neonatal geralmente mostra resolução e requer uma observação cuidadosa no manuseio</a:t>
            </a:r>
          </a:p>
          <a:p>
            <a:pPr>
              <a:lnSpc>
                <a:spcPct val="80000"/>
              </a:lnSpc>
            </a:pPr>
            <a:r>
              <a:rPr lang="pt-BR" altLang="pt-BR" sz="1800" smtClean="0"/>
              <a:t>Inicialmente devem ser excluídos: policitemia, bexiga cheia, infecção, trauma da pelve, períneo, descoloração da pele e realizar ultrassom. </a:t>
            </a:r>
          </a:p>
          <a:p>
            <a:pPr>
              <a:lnSpc>
                <a:spcPct val="80000"/>
              </a:lnSpc>
            </a:pPr>
            <a:r>
              <a:rPr lang="pt-BR" altLang="pt-BR" sz="1800" smtClean="0"/>
              <a:t>De forma geral a CONDUTA É CONSERVADORA (</a:t>
            </a:r>
            <a:r>
              <a:rPr lang="pt-BR" altLang="pt-BR" sz="1800" b="1" smtClean="0">
                <a:solidFill>
                  <a:srgbClr val="0000FF"/>
                </a:solidFill>
              </a:rPr>
              <a:t>a detumescência ocorre em 4 horas</a:t>
            </a:r>
            <a:r>
              <a:rPr lang="pt-BR" altLang="pt-BR" sz="1800" smtClean="0"/>
              <a:t>  e mesma se prolongada </a:t>
            </a:r>
            <a:r>
              <a:rPr lang="pt-BR" altLang="pt-BR" sz="1800" smtClean="0">
                <a:solidFill>
                  <a:srgbClr val="0000FF"/>
                </a:solidFill>
              </a:rPr>
              <a:t>não se associa a nenhuma disfunção  sexual</a:t>
            </a:r>
          </a:p>
        </p:txBody>
      </p:sp>
    </p:spTree>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5" name="Rectangle 3"/>
          <p:cNvSpPr>
            <a:spLocks noGrp="1"/>
          </p:cNvSpPr>
          <p:nvPr>
            <p:ph type="body" idx="4294967295"/>
          </p:nvPr>
        </p:nvSpPr>
        <p:spPr>
          <a:xfrm>
            <a:off x="395288" y="1484313"/>
            <a:ext cx="7467600" cy="4873625"/>
          </a:xfrm>
        </p:spPr>
        <p:txBody>
          <a:bodyPr/>
          <a:lstStyle/>
          <a:p>
            <a:pPr>
              <a:buFont typeface="Wingdings" panose="05000000000000000000" pitchFamily="2" charset="2"/>
              <a:buNone/>
            </a:pPr>
            <a:r>
              <a:rPr lang="pt-BR" altLang="pt-BR" smtClean="0">
                <a:solidFill>
                  <a:srgbClr val="0000FF"/>
                </a:solidFill>
              </a:rPr>
              <a:t>                   </a:t>
            </a:r>
          </a:p>
          <a:p>
            <a:pPr>
              <a:buFont typeface="Wingdings" panose="05000000000000000000" pitchFamily="2" charset="2"/>
              <a:buNone/>
            </a:pPr>
            <a:endParaRPr lang="pt-BR" altLang="pt-BR" smtClean="0">
              <a:solidFill>
                <a:srgbClr val="0000FF"/>
              </a:solidFill>
            </a:endParaRPr>
          </a:p>
          <a:p>
            <a:pPr algn="ctr">
              <a:buFont typeface="Wingdings" panose="05000000000000000000" pitchFamily="2" charset="2"/>
              <a:buNone/>
            </a:pPr>
            <a:r>
              <a:rPr lang="pt-BR" altLang="pt-BR" smtClean="0">
                <a:solidFill>
                  <a:srgbClr val="0000FF"/>
                </a:solidFill>
              </a:rPr>
              <a:t> </a:t>
            </a:r>
            <a:r>
              <a:rPr lang="pt-BR" altLang="pt-BR" sz="3600" b="1" smtClean="0">
                <a:solidFill>
                  <a:srgbClr val="0000FF"/>
                </a:solidFill>
              </a:rPr>
              <a:t>REAQUECIMENTO</a:t>
            </a:r>
          </a:p>
          <a:p>
            <a:pPr algn="ctr">
              <a:buFont typeface="Wingdings" panose="05000000000000000000" pitchFamily="2" charset="2"/>
              <a:buNone/>
            </a:pPr>
            <a:r>
              <a:rPr lang="pt-BR" altLang="pt-BR" sz="3600" b="1" smtClean="0">
                <a:solidFill>
                  <a:srgbClr val="0000FF"/>
                </a:solidFill>
              </a:rPr>
              <a:t>(INICIAR APÓS 72 HORAS) </a:t>
            </a:r>
            <a:r>
              <a:rPr lang="pt-BR" altLang="pt-BR" smtClean="0">
                <a:solidFill>
                  <a:schemeClr val="accent1"/>
                </a:solidFill>
              </a:rPr>
              <a:t>DEVE SER REALIZADO COM CUIDADOSO MONITORAMENTO</a:t>
            </a:r>
          </a:p>
          <a:p>
            <a:pPr algn="ctr">
              <a:buFont typeface="Wingdings" panose="05000000000000000000" pitchFamily="2" charset="2"/>
              <a:buNone/>
            </a:pPr>
            <a:endParaRPr lang="pt-BR" altLang="pt-BR" smtClean="0">
              <a:solidFill>
                <a:schemeClr val="accent1"/>
              </a:solidFill>
            </a:endParaRPr>
          </a:p>
        </p:txBody>
      </p:sp>
      <p:sp>
        <p:nvSpPr>
          <p:cNvPr id="100356" name="Rectangle 4"/>
          <p:cNvSpPr>
            <a:spLocks noChangeArrowheads="1"/>
          </p:cNvSpPr>
          <p:nvPr/>
        </p:nvSpPr>
        <p:spPr bwMode="auto">
          <a:xfrm>
            <a:off x="395288" y="5300663"/>
            <a:ext cx="8318500" cy="1190625"/>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ctr" eaLnBrk="1" hangingPunct="1"/>
            <a:r>
              <a:rPr lang="pt-BR" altLang="pt-BR" sz="1800" b="1">
                <a:solidFill>
                  <a:srgbClr val="008000"/>
                </a:solidFill>
              </a:rPr>
              <a:t>-</a:t>
            </a:r>
            <a:r>
              <a:rPr lang="pt-BR" altLang="pt-BR" sz="1800" b="1">
                <a:solidFill>
                  <a:schemeClr val="accent1"/>
                </a:solidFill>
              </a:rPr>
              <a:t>medir os sinais vitais A CADA 30 MINUTOS</a:t>
            </a:r>
          </a:p>
          <a:p>
            <a:pPr algn="ctr" eaLnBrk="1" hangingPunct="1"/>
            <a:r>
              <a:rPr lang="pt-BR" altLang="pt-BR" sz="1800" b="1">
                <a:solidFill>
                  <a:srgbClr val="008000"/>
                </a:solidFill>
              </a:rPr>
              <a:t>-manter a estabilidade hemodinâmica </a:t>
            </a:r>
          </a:p>
          <a:p>
            <a:pPr algn="ctr" eaLnBrk="1" hangingPunct="1"/>
            <a:r>
              <a:rPr lang="pt-BR" altLang="pt-BR" sz="1800" b="1">
                <a:solidFill>
                  <a:srgbClr val="008000"/>
                </a:solidFill>
              </a:rPr>
              <a:t>(70% de ocorrência da hemorragia intraventricular nessa fase)</a:t>
            </a:r>
          </a:p>
          <a:p>
            <a:pPr algn="ctr" eaLnBrk="1" hangingPunct="1"/>
            <a:endParaRPr lang="pt-BR" altLang="pt-BR" sz="1800" b="1">
              <a:solidFill>
                <a:srgbClr val="008000"/>
              </a:solidFill>
            </a:endParaRPr>
          </a:p>
        </p:txBody>
      </p:sp>
      <p:sp>
        <p:nvSpPr>
          <p:cNvPr id="100357" name="Rectangle 5"/>
          <p:cNvSpPr>
            <a:spLocks noChangeArrowheads="1"/>
          </p:cNvSpPr>
          <p:nvPr/>
        </p:nvSpPr>
        <p:spPr bwMode="auto">
          <a:xfrm>
            <a:off x="2009775" y="4625975"/>
            <a:ext cx="4743450" cy="404813"/>
          </a:xfrm>
          <a:prstGeom prst="rect">
            <a:avLst/>
          </a:prstGeom>
          <a:noFill/>
          <a:ln w="38100">
            <a:solidFill>
              <a:srgbClr val="99CC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algn="ctr"/>
            <a:r>
              <a:rPr lang="pt-PT" altLang="pt-BR" sz="1800" b="1">
                <a:solidFill>
                  <a:srgbClr val="0000FF"/>
                </a:solidFill>
              </a:rPr>
              <a:t>Aquecer </a:t>
            </a:r>
            <a:r>
              <a:rPr lang="pt-BR" altLang="pt-BR" sz="1800" b="1">
                <a:solidFill>
                  <a:srgbClr val="0000FF"/>
                </a:solidFill>
              </a:rPr>
              <a:t>0,5 °C a cada hora até 36,5 °C </a:t>
            </a:r>
          </a:p>
        </p:txBody>
      </p:sp>
      <p:sp>
        <p:nvSpPr>
          <p:cNvPr id="100358" name="AutoShape 6"/>
          <p:cNvSpPr>
            <a:spLocks noChangeArrowheads="1"/>
          </p:cNvSpPr>
          <p:nvPr/>
        </p:nvSpPr>
        <p:spPr bwMode="auto">
          <a:xfrm>
            <a:off x="323850" y="981075"/>
            <a:ext cx="1922463" cy="1439863"/>
          </a:xfrm>
          <a:prstGeom prst="lightningBolt">
            <a:avLst/>
          </a:prstGeom>
          <a:solidFill>
            <a:srgbClr val="FF00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pt-BR" altLang="pt-BR" sz="1800">
              <a:solidFill>
                <a:srgbClr val="FF0000"/>
              </a:solidFill>
            </a:endParaRPr>
          </a:p>
        </p:txBody>
      </p:sp>
      <p:sp>
        <p:nvSpPr>
          <p:cNvPr id="100359" name="AutoShape 7"/>
          <p:cNvSpPr>
            <a:spLocks noChangeArrowheads="1"/>
          </p:cNvSpPr>
          <p:nvPr/>
        </p:nvSpPr>
        <p:spPr bwMode="auto">
          <a:xfrm flipH="1">
            <a:off x="6588125" y="836613"/>
            <a:ext cx="1944688" cy="1512887"/>
          </a:xfrm>
          <a:prstGeom prst="lightningBolt">
            <a:avLst/>
          </a:prstGeom>
          <a:solidFill>
            <a:srgbClr val="FF00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pt-BR" altLang="pt-BR" sz="1800">
              <a:solidFill>
                <a:srgbClr val="FF0000"/>
              </a:solidFill>
            </a:endParaRPr>
          </a:p>
        </p:txBody>
      </p:sp>
      <p:sp>
        <p:nvSpPr>
          <p:cNvPr id="100360" name="Oval 8"/>
          <p:cNvSpPr>
            <a:spLocks noChangeArrowheads="1"/>
          </p:cNvSpPr>
          <p:nvPr/>
        </p:nvSpPr>
        <p:spPr bwMode="auto">
          <a:xfrm>
            <a:off x="2700338" y="836613"/>
            <a:ext cx="3241675" cy="10795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pt-BR" altLang="pt-BR" sz="2400" b="1">
                <a:solidFill>
                  <a:srgbClr val="0000FF"/>
                </a:solidFill>
              </a:rPr>
              <a:t>ATENÇÃO</a:t>
            </a:r>
          </a:p>
        </p:txBody>
      </p:sp>
    </p:spTree>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6" name="Rectangle 4"/>
          <p:cNvSpPr>
            <a:spLocks noChangeArrowheads="1"/>
          </p:cNvSpPr>
          <p:nvPr/>
        </p:nvSpPr>
        <p:spPr bwMode="auto">
          <a:xfrm>
            <a:off x="107950" y="981075"/>
            <a:ext cx="8748713" cy="1524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tIns="0" bIns="0" anchor="ctr">
            <a:spAutoFit/>
          </a:bodyPr>
          <a:lstStyle/>
          <a:p>
            <a:pPr algn="ctr" eaLnBrk="1" hangingPunct="1"/>
            <a:r>
              <a:rPr lang="pt-BR" altLang="pt-BR" sz="2400" b="1" u="sng">
                <a:solidFill>
                  <a:srgbClr val="072A4D"/>
                </a:solidFill>
                <a:latin typeface="Lato" panose="020F0502020204030203" pitchFamily="34" charset="0"/>
                <a:hlinkClick r:id="rId2"/>
              </a:rPr>
              <a:t>Fatores de risco para hemorragia intraventricular em rec</a:t>
            </a:r>
            <a:r>
              <a:rPr lang="pt-BR" altLang="pt-BR" sz="2400" b="1" u="sng">
                <a:solidFill>
                  <a:srgbClr val="072A4D"/>
                </a:solidFill>
                <a:hlinkClick r:id="rId2"/>
              </a:rPr>
              <a:t>é</a:t>
            </a:r>
            <a:r>
              <a:rPr lang="pt-BR" altLang="pt-BR" sz="2400" b="1" u="sng">
                <a:solidFill>
                  <a:srgbClr val="072A4D"/>
                </a:solidFill>
                <a:latin typeface="Lato" panose="020F0502020204030203" pitchFamily="34" charset="0"/>
                <a:hlinkClick r:id="rId2"/>
              </a:rPr>
              <a:t>m-nascidos asfixiados a termo tratados com hipotermia</a:t>
            </a:r>
            <a:r>
              <a:rPr lang="pt-BR" altLang="pt-BR" sz="2200" b="1" u="sng">
                <a:solidFill>
                  <a:srgbClr val="072A4D"/>
                </a:solidFill>
                <a:latin typeface="Lato" panose="020F0502020204030203" pitchFamily="34" charset="0"/>
                <a:hlinkClick r:id="rId2"/>
              </a:rPr>
              <a:t>.</a:t>
            </a:r>
            <a:endParaRPr lang="pt-BR" altLang="pt-BR" sz="2200" b="1">
              <a:solidFill>
                <a:srgbClr val="072A4D"/>
              </a:solidFill>
              <a:latin typeface="Lato" panose="020F0502020204030203" pitchFamily="34" charset="0"/>
            </a:endParaRPr>
          </a:p>
          <a:p>
            <a:pPr algn="ctr"/>
            <a:r>
              <a:rPr lang="pt-BR" altLang="pt-BR" sz="1300" u="sng">
                <a:solidFill>
                  <a:srgbClr val="78909C"/>
                </a:solidFill>
                <a:ea typeface="Source Sans Pro"/>
                <a:cs typeface="Source Sans Pro"/>
                <a:hlinkClick r:id="rId3"/>
              </a:rPr>
              <a:t>Risk factors for intraventricular hemorrhage in term asphyxiated newborns treated with hypothermia.</a:t>
            </a:r>
            <a:r>
              <a:rPr lang="pt-BR" altLang="pt-BR" sz="1300">
                <a:solidFill>
                  <a:srgbClr val="424242"/>
                </a:solidFill>
                <a:ea typeface="Source Sans Pro"/>
                <a:cs typeface="Source Sans Pro"/>
              </a:rPr>
              <a:t> </a:t>
            </a:r>
            <a:r>
              <a:rPr lang="pt-BR" altLang="pt-BR" sz="1300" u="sng">
                <a:solidFill>
                  <a:srgbClr val="424242"/>
                </a:solidFill>
                <a:ea typeface="Source Sans Pro"/>
                <a:cs typeface="Source Sans Pro"/>
              </a:rPr>
              <a:t>Al Yazidi G, Srour M, Wintermark P.Pediatr Neurol. 2014 Jun;50(6):630-5. doi: 10.1016/j.pediatrneurol.2014.01.054. Epub 2014 Feb 10. Review.PMID: 24731482.</a:t>
            </a:r>
            <a:r>
              <a:rPr lang="pt-BR" altLang="pt-BR" sz="1300" u="sng">
                <a:solidFill>
                  <a:srgbClr val="78909C"/>
                </a:solidFill>
                <a:ea typeface="Source Sans Pro"/>
                <a:cs typeface="Source Sans Pro"/>
                <a:hlinkClick r:id="rId4"/>
              </a:rPr>
              <a:t>Similar articles</a:t>
            </a:r>
            <a:r>
              <a:rPr lang="pt-BR" altLang="pt-BR" sz="1300">
                <a:solidFill>
                  <a:srgbClr val="424242"/>
                </a:solidFill>
                <a:ea typeface="Source Sans Pro"/>
                <a:cs typeface="Source Sans Pro"/>
              </a:rPr>
              <a:t>. Canada. </a:t>
            </a:r>
            <a:r>
              <a:rPr lang="pt-BR" altLang="pt-BR" sz="1300" u="sng">
                <a:solidFill>
                  <a:srgbClr val="0000FF"/>
                </a:solidFill>
                <a:ea typeface="Source Sans Pro"/>
                <a:cs typeface="Source Sans Pro"/>
              </a:rPr>
              <a:t>Artigo Integral.</a:t>
            </a:r>
            <a:endParaRPr lang="pt-BR" altLang="pt-BR" sz="1800" u="sng">
              <a:solidFill>
                <a:srgbClr val="78909C"/>
              </a:solidFill>
            </a:endParaRPr>
          </a:p>
        </p:txBody>
      </p:sp>
      <p:pic>
        <p:nvPicPr>
          <p:cNvPr id="95237" name="Picture 5" descr="pptx">
            <a:hlinkClick r:id="rId5" tooltip="Hemorrag_Intraventr_Hipoterm_terapeutic"/>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388350" y="1341438"/>
            <a:ext cx="457200" cy="457200"/>
          </a:xfrm>
          <a:prstGeom prst="rect">
            <a:avLst/>
          </a:prstGeom>
          <a:noFill/>
          <a:extLst>
            <a:ext uri="{909E8E84-426E-40DD-AFC4-6F175D3DCCD1}">
              <a14:hiddenFill xmlns:a14="http://schemas.microsoft.com/office/drawing/2010/main">
                <a:solidFill>
                  <a:srgbClr val="FFFFFF"/>
                </a:solidFill>
              </a14:hiddenFill>
            </a:ext>
          </a:extLst>
        </p:spPr>
      </p:pic>
      <p:sp>
        <p:nvSpPr>
          <p:cNvPr id="95238" name="Rectangle 6"/>
          <p:cNvSpPr>
            <a:spLocks noChangeArrowheads="1"/>
          </p:cNvSpPr>
          <p:nvPr/>
        </p:nvSpPr>
        <p:spPr bwMode="auto">
          <a:xfrm>
            <a:off x="755650" y="5734050"/>
            <a:ext cx="79121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algn="ctr"/>
            <a:r>
              <a:rPr lang="pt-BR" altLang="pt-BR" sz="1800"/>
              <a:t>Apresentação: Flávia Gabriela Felix Costa, Pedro Henrique Matias Peres</a:t>
            </a:r>
          </a:p>
          <a:p>
            <a:pPr algn="ctr"/>
            <a:r>
              <a:rPr lang="pt-BR" altLang="pt-BR" sz="1800"/>
              <a:t>Coordenação: Paulo R. Margotto</a:t>
            </a:r>
          </a:p>
        </p:txBody>
      </p:sp>
      <p:pic>
        <p:nvPicPr>
          <p:cNvPr id="95239" name="Picture 7"/>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987675" y="2636838"/>
            <a:ext cx="3184525" cy="2968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5240" name="AutoShape 7"/>
          <p:cNvSpPr>
            <a:spLocks noChangeArrowheads="1"/>
          </p:cNvSpPr>
          <p:nvPr/>
        </p:nvSpPr>
        <p:spPr bwMode="auto">
          <a:xfrm>
            <a:off x="8101013" y="6453188"/>
            <a:ext cx="542925" cy="193675"/>
          </a:xfrm>
          <a:prstGeom prst="curvedDownArrow">
            <a:avLst>
              <a:gd name="adj1" fmla="val 56066"/>
              <a:gd name="adj2" fmla="val 112131"/>
              <a:gd name="adj3" fmla="val 33333"/>
            </a:avLst>
          </a:prstGeom>
          <a:solidFill>
            <a:srgbClr val="0000FF"/>
          </a:solidFill>
          <a:ln w="2857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Century Schoolbook" panose="02040604050505020304" pitchFamily="18" charset="0"/>
              </a:defRPr>
            </a:lvl1pPr>
            <a:lvl2pPr marL="742950" indent="-285750">
              <a:defRPr>
                <a:solidFill>
                  <a:schemeClr val="tx1"/>
                </a:solidFill>
                <a:latin typeface="Century Schoolbook" panose="02040604050505020304" pitchFamily="18" charset="0"/>
              </a:defRPr>
            </a:lvl2pPr>
            <a:lvl3pPr marL="1143000" indent="-228600">
              <a:defRPr>
                <a:solidFill>
                  <a:schemeClr val="tx1"/>
                </a:solidFill>
                <a:latin typeface="Century Schoolbook" panose="02040604050505020304" pitchFamily="18" charset="0"/>
              </a:defRPr>
            </a:lvl3pPr>
            <a:lvl4pPr marL="1600200" indent="-228600">
              <a:defRPr>
                <a:solidFill>
                  <a:schemeClr val="tx1"/>
                </a:solidFill>
                <a:latin typeface="Century Schoolbook" panose="02040604050505020304" pitchFamily="18" charset="0"/>
              </a:defRPr>
            </a:lvl4pPr>
            <a:lvl5pPr marL="2057400" indent="-228600">
              <a:defRPr>
                <a:solidFill>
                  <a:schemeClr val="tx1"/>
                </a:solidFill>
                <a:latin typeface="Century Schoolbook" panose="02040604050505020304" pitchFamily="18" charset="0"/>
              </a:defRPr>
            </a:lvl5pPr>
            <a:lvl6pPr marL="2514600" indent="-228600" fontAlgn="base">
              <a:spcBef>
                <a:spcPct val="0"/>
              </a:spcBef>
              <a:spcAft>
                <a:spcPct val="0"/>
              </a:spcAft>
              <a:defRPr>
                <a:solidFill>
                  <a:schemeClr val="tx1"/>
                </a:solidFill>
                <a:latin typeface="Century Schoolbook" panose="02040604050505020304" pitchFamily="18" charset="0"/>
              </a:defRPr>
            </a:lvl6pPr>
            <a:lvl7pPr marL="2971800" indent="-228600" fontAlgn="base">
              <a:spcBef>
                <a:spcPct val="0"/>
              </a:spcBef>
              <a:spcAft>
                <a:spcPct val="0"/>
              </a:spcAft>
              <a:defRPr>
                <a:solidFill>
                  <a:schemeClr val="tx1"/>
                </a:solidFill>
                <a:latin typeface="Century Schoolbook" panose="02040604050505020304" pitchFamily="18" charset="0"/>
              </a:defRPr>
            </a:lvl7pPr>
            <a:lvl8pPr marL="3429000" indent="-228600" fontAlgn="base">
              <a:spcBef>
                <a:spcPct val="0"/>
              </a:spcBef>
              <a:spcAft>
                <a:spcPct val="0"/>
              </a:spcAft>
              <a:defRPr>
                <a:solidFill>
                  <a:schemeClr val="tx1"/>
                </a:solidFill>
                <a:latin typeface="Century Schoolbook" panose="02040604050505020304" pitchFamily="18" charset="0"/>
              </a:defRPr>
            </a:lvl8pPr>
            <a:lvl9pPr marL="3886200" indent="-228600" fontAlgn="base">
              <a:spcBef>
                <a:spcPct val="0"/>
              </a:spcBef>
              <a:spcAft>
                <a:spcPct val="0"/>
              </a:spcAft>
              <a:defRPr>
                <a:solidFill>
                  <a:schemeClr val="tx1"/>
                </a:solidFill>
                <a:latin typeface="Century Schoolbook" panose="02040604050505020304" pitchFamily="18" charset="0"/>
              </a:defRPr>
            </a:lvl9pPr>
          </a:lstStyle>
          <a:p>
            <a:pPr eaLnBrk="1" hangingPunct="1"/>
            <a:endParaRPr lang="pt-BR" altLang="pt-BR" sz="1400">
              <a:solidFill>
                <a:srgbClr val="000000"/>
              </a:solidFill>
              <a:latin typeface="Arial" panose="020B0604020202020204" pitchFamily="34" charset="0"/>
              <a:cs typeface="Arial" panose="020B0604020202020204" pitchFamily="34" charset="0"/>
              <a:sym typeface="Arial" panose="020B0604020202020204" pitchFamily="34" charset="0"/>
            </a:endParaRPr>
          </a:p>
        </p:txBody>
      </p:sp>
    </p:spTree>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9" name="Rectangle 3"/>
          <p:cNvSpPr>
            <a:spLocks noGrp="1"/>
          </p:cNvSpPr>
          <p:nvPr>
            <p:ph type="body" idx="4294967295"/>
          </p:nvPr>
        </p:nvSpPr>
        <p:spPr>
          <a:xfrm>
            <a:off x="457200" y="1600200"/>
            <a:ext cx="8218488" cy="4873625"/>
          </a:xfrm>
        </p:spPr>
        <p:txBody>
          <a:bodyPr/>
          <a:lstStyle/>
          <a:p>
            <a:r>
              <a:rPr lang="pt-BR" altLang="pt-BR" smtClean="0"/>
              <a:t>Os autores apresentam um caso grave de síndrome hipóxico-isquêmica em hipotermia terapêutica que apresentou instabilidade hemodinâmica, distúrbio de coagulação, convulsões eletrográficas (tornaram-se mais progressivas à medida que o reaquecimento progrediu) e  associaram-se a pior desfecho neurológico. </a:t>
            </a:r>
          </a:p>
          <a:p>
            <a:r>
              <a:rPr lang="pt-BR" altLang="pt-BR" smtClean="0">
                <a:solidFill>
                  <a:srgbClr val="FF0000"/>
                </a:solidFill>
              </a:rPr>
              <a:t>A ultrassonografia no segundo dia foi normal</a:t>
            </a:r>
            <a:r>
              <a:rPr lang="pt-BR" altLang="pt-BR" smtClean="0"/>
              <a:t> e posteriormente, juntamente com a ressonância magnética, hemorragia intraventricular com infarto hemorrágico</a:t>
            </a:r>
          </a:p>
        </p:txBody>
      </p:sp>
      <p:sp>
        <p:nvSpPr>
          <p:cNvPr id="96260" name="AutoShape 7"/>
          <p:cNvSpPr>
            <a:spLocks noChangeArrowheads="1"/>
          </p:cNvSpPr>
          <p:nvPr/>
        </p:nvSpPr>
        <p:spPr bwMode="auto">
          <a:xfrm>
            <a:off x="8101013" y="6453188"/>
            <a:ext cx="542925" cy="193675"/>
          </a:xfrm>
          <a:prstGeom prst="curvedDownArrow">
            <a:avLst>
              <a:gd name="adj1" fmla="val 56066"/>
              <a:gd name="adj2" fmla="val 112131"/>
              <a:gd name="adj3" fmla="val 33333"/>
            </a:avLst>
          </a:prstGeom>
          <a:solidFill>
            <a:srgbClr val="0000FF"/>
          </a:solidFill>
          <a:ln w="2857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Century Schoolbook" panose="02040604050505020304" pitchFamily="18" charset="0"/>
              </a:defRPr>
            </a:lvl1pPr>
            <a:lvl2pPr marL="742950" indent="-285750">
              <a:defRPr>
                <a:solidFill>
                  <a:schemeClr val="tx1"/>
                </a:solidFill>
                <a:latin typeface="Century Schoolbook" panose="02040604050505020304" pitchFamily="18" charset="0"/>
              </a:defRPr>
            </a:lvl2pPr>
            <a:lvl3pPr marL="1143000" indent="-228600">
              <a:defRPr>
                <a:solidFill>
                  <a:schemeClr val="tx1"/>
                </a:solidFill>
                <a:latin typeface="Century Schoolbook" panose="02040604050505020304" pitchFamily="18" charset="0"/>
              </a:defRPr>
            </a:lvl3pPr>
            <a:lvl4pPr marL="1600200" indent="-228600">
              <a:defRPr>
                <a:solidFill>
                  <a:schemeClr val="tx1"/>
                </a:solidFill>
                <a:latin typeface="Century Schoolbook" panose="02040604050505020304" pitchFamily="18" charset="0"/>
              </a:defRPr>
            </a:lvl4pPr>
            <a:lvl5pPr marL="2057400" indent="-228600">
              <a:defRPr>
                <a:solidFill>
                  <a:schemeClr val="tx1"/>
                </a:solidFill>
                <a:latin typeface="Century Schoolbook" panose="02040604050505020304" pitchFamily="18" charset="0"/>
              </a:defRPr>
            </a:lvl5pPr>
            <a:lvl6pPr marL="2514600" indent="-228600" fontAlgn="base">
              <a:spcBef>
                <a:spcPct val="0"/>
              </a:spcBef>
              <a:spcAft>
                <a:spcPct val="0"/>
              </a:spcAft>
              <a:defRPr>
                <a:solidFill>
                  <a:schemeClr val="tx1"/>
                </a:solidFill>
                <a:latin typeface="Century Schoolbook" panose="02040604050505020304" pitchFamily="18" charset="0"/>
              </a:defRPr>
            </a:lvl6pPr>
            <a:lvl7pPr marL="2971800" indent="-228600" fontAlgn="base">
              <a:spcBef>
                <a:spcPct val="0"/>
              </a:spcBef>
              <a:spcAft>
                <a:spcPct val="0"/>
              </a:spcAft>
              <a:defRPr>
                <a:solidFill>
                  <a:schemeClr val="tx1"/>
                </a:solidFill>
                <a:latin typeface="Century Schoolbook" panose="02040604050505020304" pitchFamily="18" charset="0"/>
              </a:defRPr>
            </a:lvl7pPr>
            <a:lvl8pPr marL="3429000" indent="-228600" fontAlgn="base">
              <a:spcBef>
                <a:spcPct val="0"/>
              </a:spcBef>
              <a:spcAft>
                <a:spcPct val="0"/>
              </a:spcAft>
              <a:defRPr>
                <a:solidFill>
                  <a:schemeClr val="tx1"/>
                </a:solidFill>
                <a:latin typeface="Century Schoolbook" panose="02040604050505020304" pitchFamily="18" charset="0"/>
              </a:defRPr>
            </a:lvl8pPr>
            <a:lvl9pPr marL="3886200" indent="-228600" fontAlgn="base">
              <a:spcBef>
                <a:spcPct val="0"/>
              </a:spcBef>
              <a:spcAft>
                <a:spcPct val="0"/>
              </a:spcAft>
              <a:defRPr>
                <a:solidFill>
                  <a:schemeClr val="tx1"/>
                </a:solidFill>
                <a:latin typeface="Century Schoolbook" panose="02040604050505020304" pitchFamily="18" charset="0"/>
              </a:defRPr>
            </a:lvl9pPr>
          </a:lstStyle>
          <a:p>
            <a:pPr eaLnBrk="1" hangingPunct="1"/>
            <a:endParaRPr lang="pt-BR" altLang="pt-BR" sz="1400">
              <a:solidFill>
                <a:srgbClr val="000000"/>
              </a:solidFill>
              <a:latin typeface="Arial" panose="020B0604020202020204" pitchFamily="34" charset="0"/>
              <a:cs typeface="Arial" panose="020B0604020202020204" pitchFamily="34" charset="0"/>
              <a:sym typeface="Arial" panose="020B0604020202020204" pitchFamily="34" charset="0"/>
            </a:endParaRPr>
          </a:p>
        </p:txBody>
      </p:sp>
    </p:spTree>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7284"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7088" y="260350"/>
            <a:ext cx="6854825" cy="5743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7285" name="AutoShape 7"/>
          <p:cNvSpPr>
            <a:spLocks noChangeArrowheads="1"/>
          </p:cNvSpPr>
          <p:nvPr/>
        </p:nvSpPr>
        <p:spPr bwMode="auto">
          <a:xfrm>
            <a:off x="8101013" y="6453188"/>
            <a:ext cx="542925" cy="193675"/>
          </a:xfrm>
          <a:prstGeom prst="curvedDownArrow">
            <a:avLst>
              <a:gd name="adj1" fmla="val 56066"/>
              <a:gd name="adj2" fmla="val 112131"/>
              <a:gd name="adj3" fmla="val 33333"/>
            </a:avLst>
          </a:prstGeom>
          <a:solidFill>
            <a:srgbClr val="0000FF"/>
          </a:solidFill>
          <a:ln w="2857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Century Schoolbook" panose="02040604050505020304" pitchFamily="18" charset="0"/>
              </a:defRPr>
            </a:lvl1pPr>
            <a:lvl2pPr marL="742950" indent="-285750">
              <a:defRPr>
                <a:solidFill>
                  <a:schemeClr val="tx1"/>
                </a:solidFill>
                <a:latin typeface="Century Schoolbook" panose="02040604050505020304" pitchFamily="18" charset="0"/>
              </a:defRPr>
            </a:lvl2pPr>
            <a:lvl3pPr marL="1143000" indent="-228600">
              <a:defRPr>
                <a:solidFill>
                  <a:schemeClr val="tx1"/>
                </a:solidFill>
                <a:latin typeface="Century Schoolbook" panose="02040604050505020304" pitchFamily="18" charset="0"/>
              </a:defRPr>
            </a:lvl3pPr>
            <a:lvl4pPr marL="1600200" indent="-228600">
              <a:defRPr>
                <a:solidFill>
                  <a:schemeClr val="tx1"/>
                </a:solidFill>
                <a:latin typeface="Century Schoolbook" panose="02040604050505020304" pitchFamily="18" charset="0"/>
              </a:defRPr>
            </a:lvl4pPr>
            <a:lvl5pPr marL="2057400" indent="-228600">
              <a:defRPr>
                <a:solidFill>
                  <a:schemeClr val="tx1"/>
                </a:solidFill>
                <a:latin typeface="Century Schoolbook" panose="02040604050505020304" pitchFamily="18" charset="0"/>
              </a:defRPr>
            </a:lvl5pPr>
            <a:lvl6pPr marL="2514600" indent="-228600" fontAlgn="base">
              <a:spcBef>
                <a:spcPct val="0"/>
              </a:spcBef>
              <a:spcAft>
                <a:spcPct val="0"/>
              </a:spcAft>
              <a:defRPr>
                <a:solidFill>
                  <a:schemeClr val="tx1"/>
                </a:solidFill>
                <a:latin typeface="Century Schoolbook" panose="02040604050505020304" pitchFamily="18" charset="0"/>
              </a:defRPr>
            </a:lvl6pPr>
            <a:lvl7pPr marL="2971800" indent="-228600" fontAlgn="base">
              <a:spcBef>
                <a:spcPct val="0"/>
              </a:spcBef>
              <a:spcAft>
                <a:spcPct val="0"/>
              </a:spcAft>
              <a:defRPr>
                <a:solidFill>
                  <a:schemeClr val="tx1"/>
                </a:solidFill>
                <a:latin typeface="Century Schoolbook" panose="02040604050505020304" pitchFamily="18" charset="0"/>
              </a:defRPr>
            </a:lvl7pPr>
            <a:lvl8pPr marL="3429000" indent="-228600" fontAlgn="base">
              <a:spcBef>
                <a:spcPct val="0"/>
              </a:spcBef>
              <a:spcAft>
                <a:spcPct val="0"/>
              </a:spcAft>
              <a:defRPr>
                <a:solidFill>
                  <a:schemeClr val="tx1"/>
                </a:solidFill>
                <a:latin typeface="Century Schoolbook" panose="02040604050505020304" pitchFamily="18" charset="0"/>
              </a:defRPr>
            </a:lvl8pPr>
            <a:lvl9pPr marL="3886200" indent="-228600" fontAlgn="base">
              <a:spcBef>
                <a:spcPct val="0"/>
              </a:spcBef>
              <a:spcAft>
                <a:spcPct val="0"/>
              </a:spcAft>
              <a:defRPr>
                <a:solidFill>
                  <a:schemeClr val="tx1"/>
                </a:solidFill>
                <a:latin typeface="Century Schoolbook" panose="02040604050505020304" pitchFamily="18" charset="0"/>
              </a:defRPr>
            </a:lvl9pPr>
          </a:lstStyle>
          <a:p>
            <a:pPr eaLnBrk="1" hangingPunct="1"/>
            <a:endParaRPr lang="pt-BR" altLang="pt-BR" sz="1400">
              <a:solidFill>
                <a:srgbClr val="000000"/>
              </a:solidFill>
              <a:latin typeface="Arial" panose="020B0604020202020204" pitchFamily="34" charset="0"/>
              <a:cs typeface="Arial" panose="020B0604020202020204" pitchFamily="34" charset="0"/>
              <a:sym typeface="Arial" panose="020B0604020202020204" pitchFamily="34" charset="0"/>
            </a:endParaRPr>
          </a:p>
        </p:txBody>
      </p:sp>
    </p:spTree>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7" name="Rectangle 3"/>
          <p:cNvSpPr>
            <a:spLocks noGrp="1"/>
          </p:cNvSpPr>
          <p:nvPr>
            <p:ph type="body" idx="4294967295"/>
          </p:nvPr>
        </p:nvSpPr>
        <p:spPr>
          <a:xfrm>
            <a:off x="611188" y="115888"/>
            <a:ext cx="8137525" cy="6481762"/>
          </a:xfrm>
          <a:solidFill>
            <a:schemeClr val="bg1"/>
          </a:solidFill>
        </p:spPr>
        <p:txBody>
          <a:bodyPr/>
          <a:lstStyle/>
          <a:p>
            <a:pPr>
              <a:lnSpc>
                <a:spcPct val="90000"/>
              </a:lnSpc>
            </a:pPr>
            <a:r>
              <a:rPr lang="pt-BR" altLang="pt-BR" sz="1800" smtClean="0">
                <a:solidFill>
                  <a:srgbClr val="FF0000"/>
                </a:solidFill>
              </a:rPr>
              <a:t>A hipotermia terapêutica e o reaquecimento podem causar flutuações no fluxo sanguíneo cerebral, nos pacientes com risco de HIV.</a:t>
            </a:r>
            <a:r>
              <a:rPr lang="pt-BR" altLang="pt-BR" sz="1800" smtClean="0"/>
              <a:t> </a:t>
            </a:r>
          </a:p>
          <a:p>
            <a:pPr>
              <a:lnSpc>
                <a:spcPct val="90000"/>
              </a:lnSpc>
            </a:pPr>
            <a:r>
              <a:rPr lang="pt-BR" altLang="pt-BR" sz="1800" smtClean="0"/>
              <a:t>A redução da temperatura corporal diminuiu o fluxo sanguíneo cerebral, mas o</a:t>
            </a:r>
            <a:r>
              <a:rPr lang="pt-BR" altLang="pt-BR" sz="1800" smtClean="0">
                <a:solidFill>
                  <a:srgbClr val="0000FF"/>
                </a:solidFill>
              </a:rPr>
              <a:t> </a:t>
            </a:r>
            <a:r>
              <a:rPr lang="pt-BR" altLang="pt-BR" sz="1800" b="1" smtClean="0">
                <a:solidFill>
                  <a:srgbClr val="0000FF"/>
                </a:solidFill>
              </a:rPr>
              <a:t>reaquecimento</a:t>
            </a:r>
            <a:r>
              <a:rPr lang="pt-BR" altLang="pt-BR" sz="1800" smtClean="0">
                <a:solidFill>
                  <a:srgbClr val="0000FF"/>
                </a:solidFill>
              </a:rPr>
              <a:t> deve ser feito  de modo que  o fluxo seja restabelecido normalmente.</a:t>
            </a:r>
            <a:r>
              <a:rPr lang="pt-BR" altLang="pt-BR" sz="1800" smtClean="0"/>
              <a:t> </a:t>
            </a:r>
          </a:p>
          <a:p>
            <a:pPr>
              <a:lnSpc>
                <a:spcPct val="90000"/>
              </a:lnSpc>
            </a:pPr>
            <a:r>
              <a:rPr lang="pt-BR" altLang="pt-BR" sz="1800" smtClean="0"/>
              <a:t>O processo de reaquecimento tipicamente causa vasodilatação periférica, o que aumenta volume sanguíneo intravascular e frequentemente leva à hipotensão, havendo um desequilíbrio entre oferta e consumo de oxigênio.</a:t>
            </a:r>
          </a:p>
          <a:p>
            <a:pPr>
              <a:lnSpc>
                <a:spcPct val="90000"/>
              </a:lnSpc>
            </a:pPr>
            <a:r>
              <a:rPr lang="pt-BR" altLang="pt-BR" sz="1800" smtClean="0"/>
              <a:t> Estudo subseqüente desse grupo (2015) mostrou que 70%da ocorrência da hemorragia intraventricular  ocorreu durante o </a:t>
            </a:r>
            <a:r>
              <a:rPr lang="pt-BR" altLang="pt-BR" sz="1800" b="1" smtClean="0"/>
              <a:t>processo de reaquecimento</a:t>
            </a:r>
            <a:r>
              <a:rPr lang="pt-BR" altLang="pt-BR" sz="1800" smtClean="0"/>
              <a:t>, período provavelmente que corresponde às maiores flutuações do fluxo sanguíneo cerebral nesses pacientes).</a:t>
            </a:r>
            <a:r>
              <a:rPr lang="pt-BR" altLang="pt-BR" sz="1800" b="1" smtClean="0"/>
              <a:t> </a:t>
            </a:r>
          </a:p>
          <a:p>
            <a:pPr algn="ctr">
              <a:lnSpc>
                <a:spcPct val="90000"/>
              </a:lnSpc>
              <a:buFont typeface="Wingdings" panose="05000000000000000000" pitchFamily="2" charset="2"/>
              <a:buNone/>
            </a:pPr>
            <a:r>
              <a:rPr lang="pt-BR" altLang="pt-BR" sz="1800" b="1" smtClean="0">
                <a:solidFill>
                  <a:srgbClr val="0000FF"/>
                </a:solidFill>
              </a:rPr>
              <a:t>Assim, os esforços devem ser direcionados no sentido de manter a estabilidade hemodinâmica nesses pacientes, sobretudo  durante a fase de reaquecimento (observem os níveis de lactato nos primeiros 4 dias nesses pacientes, um potencial marcador  do estado hemodinâmico desses pacientes)</a:t>
            </a:r>
          </a:p>
          <a:p>
            <a:pPr>
              <a:lnSpc>
                <a:spcPct val="90000"/>
              </a:lnSpc>
            </a:pPr>
            <a:r>
              <a:rPr lang="pt-BR" altLang="pt-BR" sz="1800" b="1" smtClean="0">
                <a:solidFill>
                  <a:schemeClr val="accent1"/>
                </a:solidFill>
              </a:rPr>
              <a:t>Esses bebês deveriam ser monitorizados com eletroencefalograma contínuo, para a pronta identificação das convulsões e tratamento, na fase de reaquecimento. </a:t>
            </a:r>
          </a:p>
          <a:p>
            <a:pPr algn="ctr">
              <a:lnSpc>
                <a:spcPct val="90000"/>
              </a:lnSpc>
              <a:buFont typeface="Wingdings" panose="05000000000000000000" pitchFamily="2" charset="2"/>
              <a:buNone/>
            </a:pPr>
            <a:endParaRPr lang="pt-BR" altLang="pt-BR" sz="1800" b="1" smtClean="0">
              <a:solidFill>
                <a:schemeClr val="accent1"/>
              </a:solidFill>
            </a:endParaRPr>
          </a:p>
        </p:txBody>
      </p:sp>
      <p:sp>
        <p:nvSpPr>
          <p:cNvPr id="98309" name="AutoShape 7"/>
          <p:cNvSpPr>
            <a:spLocks noChangeArrowheads="1"/>
          </p:cNvSpPr>
          <p:nvPr/>
        </p:nvSpPr>
        <p:spPr bwMode="auto">
          <a:xfrm>
            <a:off x="8101013" y="6453188"/>
            <a:ext cx="542925" cy="193675"/>
          </a:xfrm>
          <a:prstGeom prst="curvedDownArrow">
            <a:avLst>
              <a:gd name="adj1" fmla="val 56066"/>
              <a:gd name="adj2" fmla="val 112131"/>
              <a:gd name="adj3" fmla="val 33333"/>
            </a:avLst>
          </a:prstGeom>
          <a:solidFill>
            <a:srgbClr val="0000FF"/>
          </a:solidFill>
          <a:ln w="2857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Century Schoolbook" panose="02040604050505020304" pitchFamily="18" charset="0"/>
              </a:defRPr>
            </a:lvl1pPr>
            <a:lvl2pPr marL="742950" indent="-285750">
              <a:defRPr>
                <a:solidFill>
                  <a:schemeClr val="tx1"/>
                </a:solidFill>
                <a:latin typeface="Century Schoolbook" panose="02040604050505020304" pitchFamily="18" charset="0"/>
              </a:defRPr>
            </a:lvl2pPr>
            <a:lvl3pPr marL="1143000" indent="-228600">
              <a:defRPr>
                <a:solidFill>
                  <a:schemeClr val="tx1"/>
                </a:solidFill>
                <a:latin typeface="Century Schoolbook" panose="02040604050505020304" pitchFamily="18" charset="0"/>
              </a:defRPr>
            </a:lvl3pPr>
            <a:lvl4pPr marL="1600200" indent="-228600">
              <a:defRPr>
                <a:solidFill>
                  <a:schemeClr val="tx1"/>
                </a:solidFill>
                <a:latin typeface="Century Schoolbook" panose="02040604050505020304" pitchFamily="18" charset="0"/>
              </a:defRPr>
            </a:lvl4pPr>
            <a:lvl5pPr marL="2057400" indent="-228600">
              <a:defRPr>
                <a:solidFill>
                  <a:schemeClr val="tx1"/>
                </a:solidFill>
                <a:latin typeface="Century Schoolbook" panose="02040604050505020304" pitchFamily="18" charset="0"/>
              </a:defRPr>
            </a:lvl5pPr>
            <a:lvl6pPr marL="2514600" indent="-228600" fontAlgn="base">
              <a:spcBef>
                <a:spcPct val="0"/>
              </a:spcBef>
              <a:spcAft>
                <a:spcPct val="0"/>
              </a:spcAft>
              <a:defRPr>
                <a:solidFill>
                  <a:schemeClr val="tx1"/>
                </a:solidFill>
                <a:latin typeface="Century Schoolbook" panose="02040604050505020304" pitchFamily="18" charset="0"/>
              </a:defRPr>
            </a:lvl6pPr>
            <a:lvl7pPr marL="2971800" indent="-228600" fontAlgn="base">
              <a:spcBef>
                <a:spcPct val="0"/>
              </a:spcBef>
              <a:spcAft>
                <a:spcPct val="0"/>
              </a:spcAft>
              <a:defRPr>
                <a:solidFill>
                  <a:schemeClr val="tx1"/>
                </a:solidFill>
                <a:latin typeface="Century Schoolbook" panose="02040604050505020304" pitchFamily="18" charset="0"/>
              </a:defRPr>
            </a:lvl7pPr>
            <a:lvl8pPr marL="3429000" indent="-228600" fontAlgn="base">
              <a:spcBef>
                <a:spcPct val="0"/>
              </a:spcBef>
              <a:spcAft>
                <a:spcPct val="0"/>
              </a:spcAft>
              <a:defRPr>
                <a:solidFill>
                  <a:schemeClr val="tx1"/>
                </a:solidFill>
                <a:latin typeface="Century Schoolbook" panose="02040604050505020304" pitchFamily="18" charset="0"/>
              </a:defRPr>
            </a:lvl8pPr>
            <a:lvl9pPr marL="3886200" indent="-228600" fontAlgn="base">
              <a:spcBef>
                <a:spcPct val="0"/>
              </a:spcBef>
              <a:spcAft>
                <a:spcPct val="0"/>
              </a:spcAft>
              <a:defRPr>
                <a:solidFill>
                  <a:schemeClr val="tx1"/>
                </a:solidFill>
                <a:latin typeface="Century Schoolbook" panose="02040604050505020304" pitchFamily="18" charset="0"/>
              </a:defRPr>
            </a:lvl9pPr>
          </a:lstStyle>
          <a:p>
            <a:pPr eaLnBrk="1" hangingPunct="1"/>
            <a:endParaRPr lang="pt-BR" altLang="pt-BR" sz="1400">
              <a:solidFill>
                <a:srgbClr val="000000"/>
              </a:solidFill>
              <a:latin typeface="Arial" panose="020B0604020202020204" pitchFamily="34" charset="0"/>
              <a:cs typeface="Arial" panose="020B0604020202020204" pitchFamily="34" charset="0"/>
              <a:sym typeface="Arial" panose="020B0604020202020204" pitchFamily="34" charset="0"/>
            </a:endParaRPr>
          </a:p>
        </p:txBody>
      </p:sp>
    </p:spTree>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500" name="Rectangle 4"/>
          <p:cNvSpPr>
            <a:spLocks noChangeArrowheads="1"/>
          </p:cNvSpPr>
          <p:nvPr/>
        </p:nvSpPr>
        <p:spPr bwMode="auto">
          <a:xfrm>
            <a:off x="395288" y="4084638"/>
            <a:ext cx="8334375" cy="2563812"/>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indent="449263">
              <a:defRPr>
                <a:solidFill>
                  <a:schemeClr val="tx1"/>
                </a:solidFill>
                <a:latin typeface="Century Schoolbook" panose="02040604050505020304" pitchFamily="18" charset="0"/>
              </a:defRPr>
            </a:lvl1pPr>
            <a:lvl2pPr>
              <a:defRPr>
                <a:solidFill>
                  <a:schemeClr val="tx1"/>
                </a:solidFill>
                <a:latin typeface="Century Schoolbook" panose="02040604050505020304" pitchFamily="18" charset="0"/>
              </a:defRPr>
            </a:lvl2pPr>
            <a:lvl3pPr>
              <a:defRPr>
                <a:solidFill>
                  <a:schemeClr val="tx1"/>
                </a:solidFill>
                <a:latin typeface="Century Schoolbook" panose="02040604050505020304" pitchFamily="18" charset="0"/>
              </a:defRPr>
            </a:lvl3pPr>
            <a:lvl4pPr>
              <a:defRPr>
                <a:solidFill>
                  <a:schemeClr val="tx1"/>
                </a:solidFill>
                <a:latin typeface="Century Schoolbook" panose="02040604050505020304" pitchFamily="18" charset="0"/>
              </a:defRPr>
            </a:lvl4pPr>
            <a:lvl5pPr>
              <a:defRPr>
                <a:solidFill>
                  <a:schemeClr val="tx1"/>
                </a:solidFill>
                <a:latin typeface="Century Schoolbook" panose="02040604050505020304" pitchFamily="18" charset="0"/>
              </a:defRPr>
            </a:lvl5pPr>
            <a:lvl6pPr fontAlgn="base">
              <a:spcBef>
                <a:spcPct val="0"/>
              </a:spcBef>
              <a:spcAft>
                <a:spcPct val="0"/>
              </a:spcAft>
              <a:defRPr>
                <a:solidFill>
                  <a:schemeClr val="tx1"/>
                </a:solidFill>
                <a:latin typeface="Century Schoolbook" panose="02040604050505020304" pitchFamily="18" charset="0"/>
              </a:defRPr>
            </a:lvl6pPr>
            <a:lvl7pPr fontAlgn="base">
              <a:spcBef>
                <a:spcPct val="0"/>
              </a:spcBef>
              <a:spcAft>
                <a:spcPct val="0"/>
              </a:spcAft>
              <a:defRPr>
                <a:solidFill>
                  <a:schemeClr val="tx1"/>
                </a:solidFill>
                <a:latin typeface="Century Schoolbook" panose="02040604050505020304" pitchFamily="18" charset="0"/>
              </a:defRPr>
            </a:lvl7pPr>
            <a:lvl8pPr fontAlgn="base">
              <a:spcBef>
                <a:spcPct val="0"/>
              </a:spcBef>
              <a:spcAft>
                <a:spcPct val="0"/>
              </a:spcAft>
              <a:defRPr>
                <a:solidFill>
                  <a:schemeClr val="tx1"/>
                </a:solidFill>
                <a:latin typeface="Century Schoolbook" panose="02040604050505020304" pitchFamily="18" charset="0"/>
              </a:defRPr>
            </a:lvl8pPr>
            <a:lvl9pPr fontAlgn="base">
              <a:spcBef>
                <a:spcPct val="0"/>
              </a:spcBef>
              <a:spcAft>
                <a:spcPct val="0"/>
              </a:spcAft>
              <a:defRPr>
                <a:solidFill>
                  <a:schemeClr val="tx1"/>
                </a:solidFill>
                <a:latin typeface="Century Schoolbook" panose="02040604050505020304" pitchFamily="18" charset="0"/>
              </a:defRPr>
            </a:lvl9pPr>
          </a:lstStyle>
          <a:p>
            <a:pPr algn="ctr"/>
            <a:r>
              <a:rPr lang="pt-BR" altLang="pt-BR" sz="1800"/>
              <a:t>Na admissão, com 24h, no dia 3-4 com registro do índice de resistência (IR). </a:t>
            </a:r>
          </a:p>
          <a:p>
            <a:pPr algn="ctr">
              <a:buFontTx/>
              <a:buChar char="-"/>
            </a:pPr>
            <a:r>
              <a:rPr lang="pt-BR" altLang="pt-BR" sz="1800"/>
              <a:t>Um IR alterado no dia 1 sugere lesão pré-natal e um mau prognóstico. </a:t>
            </a:r>
          </a:p>
          <a:p>
            <a:pPr algn="ctr"/>
            <a:r>
              <a:rPr lang="pt-BR" altLang="pt-BR" sz="1800"/>
              <a:t>(IR &lt; 0,55 associa-se a um risco aumentado de sequela) </a:t>
            </a:r>
          </a:p>
          <a:p>
            <a:pPr algn="ctr"/>
            <a:r>
              <a:rPr lang="pt-BR" altLang="pt-BR" sz="1800">
                <a:solidFill>
                  <a:srgbClr val="FF0000"/>
                </a:solidFill>
              </a:rPr>
              <a:t>No entanto</a:t>
            </a:r>
            <a:r>
              <a:rPr lang="pt-BR" altLang="pt-BR" sz="1800"/>
              <a:t>:</a:t>
            </a:r>
          </a:p>
          <a:p>
            <a:pPr algn="ctr"/>
            <a:r>
              <a:rPr lang="pt-BR" altLang="pt-BR" sz="1800"/>
              <a:t>A hipotermia levando a vasoconstrição cerebral atenua a vasodilatação e a hiperemia cerebral. </a:t>
            </a:r>
          </a:p>
          <a:p>
            <a:pPr algn="ctr"/>
            <a:r>
              <a:rPr lang="pt-BR" altLang="pt-BR" sz="1800" b="1">
                <a:solidFill>
                  <a:srgbClr val="0000FF"/>
                </a:solidFill>
              </a:rPr>
              <a:t>Assim, o IR persiste como poderoso preditor (&lt;0,55) após o reaquecimento</a:t>
            </a:r>
            <a:r>
              <a:rPr lang="pt-BR" altLang="pt-BR" sz="1800" b="1"/>
              <a:t>.</a:t>
            </a:r>
          </a:p>
        </p:txBody>
      </p:sp>
      <p:sp>
        <p:nvSpPr>
          <p:cNvPr id="106501" name="Rectangle 5"/>
          <p:cNvSpPr>
            <a:spLocks noChangeArrowheads="1"/>
          </p:cNvSpPr>
          <p:nvPr/>
        </p:nvSpPr>
        <p:spPr bwMode="auto">
          <a:xfrm>
            <a:off x="323850" y="1341438"/>
            <a:ext cx="8351838" cy="26749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pt-BR" altLang="pt-BR" sz="1800" b="1">
                <a:solidFill>
                  <a:srgbClr val="0000FF"/>
                </a:solidFill>
              </a:rPr>
              <a:t>Assim, os esforços devem ser direcionados no sentido de manter a estabilidade hemodinâmica nesses pacientes, sobretudo  durante a fase de reaquecimento (observem os níveis de lactato nos primeiros 4 dias nesses pacientes, um potencial marcador  do estado hemodinâmico desses pacientes)</a:t>
            </a:r>
          </a:p>
          <a:p>
            <a:r>
              <a:rPr lang="pt-BR" altLang="pt-BR" sz="1800" b="1">
                <a:solidFill>
                  <a:schemeClr val="accent1"/>
                </a:solidFill>
              </a:rPr>
              <a:t>Esses bebês deveriam ser monitorizados com eletroencefalograma contínuo, para a pronta identificação das convulsões e tratamento, na fase de reaquecimento. </a:t>
            </a:r>
          </a:p>
          <a:p>
            <a:pPr eaLnBrk="1" hangingPunct="1">
              <a:lnSpc>
                <a:spcPct val="90000"/>
              </a:lnSpc>
              <a:spcBef>
                <a:spcPct val="50000"/>
              </a:spcBef>
              <a:buClr>
                <a:schemeClr val="accent1"/>
              </a:buClr>
              <a:buSzPct val="70000"/>
              <a:buFont typeface="Wingdings" panose="05000000000000000000" pitchFamily="2" charset="2"/>
              <a:buNone/>
            </a:pPr>
            <a:endParaRPr lang="pt-BR" altLang="pt-BR" sz="1800" b="1">
              <a:solidFill>
                <a:schemeClr val="accent1"/>
              </a:solidFill>
            </a:endParaRPr>
          </a:p>
        </p:txBody>
      </p:sp>
      <p:sp>
        <p:nvSpPr>
          <p:cNvPr id="106502" name="Text Box 6"/>
          <p:cNvSpPr txBox="1">
            <a:spLocks noChangeArrowheads="1"/>
          </p:cNvSpPr>
          <p:nvPr/>
        </p:nvSpPr>
        <p:spPr bwMode="auto">
          <a:xfrm>
            <a:off x="1763713" y="3644900"/>
            <a:ext cx="544512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altLang="pt-BR" sz="2400" b="1">
                <a:solidFill>
                  <a:srgbClr val="008000"/>
                </a:solidFill>
              </a:rPr>
              <a:t>Ultrassonografia transfontanelar</a:t>
            </a:r>
          </a:p>
        </p:txBody>
      </p:sp>
    </p:spTree>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8" name="Rectangle 2"/>
          <p:cNvSpPr>
            <a:spLocks noGrp="1" noChangeArrowheads="1"/>
          </p:cNvSpPr>
          <p:nvPr>
            <p:ph type="title" idx="4294967295"/>
          </p:nvPr>
        </p:nvSpPr>
        <p:spPr bwMode="auto">
          <a:xfrm>
            <a:off x="323850" y="-458788"/>
            <a:ext cx="7467600" cy="1143001"/>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p>
            <a:r>
              <a:rPr lang="pt-BR" altLang="pt-BR" cap="none" smtClean="0">
                <a:solidFill>
                  <a:srgbClr val="0000FF"/>
                </a:solidFill>
              </a:rPr>
              <a:t>Portanto...</a:t>
            </a:r>
          </a:p>
        </p:txBody>
      </p:sp>
      <p:sp>
        <p:nvSpPr>
          <p:cNvPr id="111619" name="Rectangle 3"/>
          <p:cNvSpPr>
            <a:spLocks noGrp="1"/>
          </p:cNvSpPr>
          <p:nvPr>
            <p:ph type="body" idx="4294967295"/>
          </p:nvPr>
        </p:nvSpPr>
        <p:spPr>
          <a:xfrm>
            <a:off x="179388" y="620713"/>
            <a:ext cx="8569325" cy="6121400"/>
          </a:xfrm>
          <a:solidFill>
            <a:schemeClr val="bg1"/>
          </a:solidFill>
          <a:ln w="28575">
            <a:solidFill>
              <a:srgbClr val="008000"/>
            </a:solidFill>
            <a:miter lim="800000"/>
            <a:headEnd/>
            <a:tailEnd/>
          </a:ln>
        </p:spPr>
        <p:txBody>
          <a:bodyPr/>
          <a:lstStyle/>
          <a:p>
            <a:pPr>
              <a:lnSpc>
                <a:spcPct val="80000"/>
              </a:lnSpc>
            </a:pPr>
            <a:r>
              <a:rPr lang="pt-PT" altLang="ja-JP" sz="1500" dirty="0" smtClean="0">
                <a:solidFill>
                  <a:srgbClr val="0000FF"/>
                </a:solidFill>
                <a:latin typeface="Times New Roman" panose="02020603050405020304" pitchFamily="18" charset="0"/>
                <a:ea typeface="MS PGothic" panose="020B0600070205080204" pitchFamily="34" charset="-128"/>
              </a:rPr>
              <a:t>O diagnóstico clínico de convulsões neonatais não é confiável, pois as convulsões em recém-nascidos podem ser subclínicas e, portanto, difícil de identificar com precisão; o </a:t>
            </a:r>
            <a:r>
              <a:rPr lang="pt-PT" altLang="ja-JP" sz="1500" dirty="0" smtClean="0">
                <a:solidFill>
                  <a:srgbClr val="0000FF"/>
                </a:solidFill>
                <a:latin typeface="Times New Roman" panose="02020603050405020304" pitchFamily="18" charset="0"/>
                <a:ea typeface="MS PGothic" panose="020B0600070205080204" pitchFamily="34" charset="-128"/>
              </a:rPr>
              <a:t>vídeo-eletroencefalograma contínuo (video-EEG) continua </a:t>
            </a:r>
            <a:r>
              <a:rPr lang="pt-PT" altLang="ja-JP" sz="1500" dirty="0" smtClean="0">
                <a:solidFill>
                  <a:srgbClr val="0000FF"/>
                </a:solidFill>
                <a:latin typeface="Times New Roman" panose="02020603050405020304" pitchFamily="18" charset="0"/>
                <a:ea typeface="MS PGothic" panose="020B0600070205080204" pitchFamily="34" charset="-128"/>
              </a:rPr>
              <a:t>sendo o padrão-ouro para avaliar a função cerebral e registro de crises </a:t>
            </a:r>
            <a:r>
              <a:rPr lang="pt-PT" altLang="ja-JP" sz="1500" dirty="0" smtClean="0">
                <a:solidFill>
                  <a:srgbClr val="0000FF"/>
                </a:solidFill>
                <a:latin typeface="Times New Roman" panose="02020603050405020304" pitchFamily="18" charset="0"/>
                <a:ea typeface="MS PGothic" panose="020B0600070205080204" pitchFamily="34" charset="-128"/>
              </a:rPr>
              <a:t>eletrográficas </a:t>
            </a:r>
            <a:r>
              <a:rPr lang="pt-PT" altLang="ja-JP" sz="1500" dirty="0" smtClean="0">
                <a:solidFill>
                  <a:srgbClr val="0000FF"/>
                </a:solidFill>
                <a:latin typeface="Times New Roman" panose="02020603050405020304" pitchFamily="18" charset="0"/>
                <a:ea typeface="MS PGothic" panose="020B0600070205080204" pitchFamily="34" charset="-128"/>
              </a:rPr>
              <a:t>em neonatos com EHI; </a:t>
            </a:r>
            <a:r>
              <a:rPr lang="pt-BR" altLang="ja-JP" sz="1500" dirty="0" smtClean="0">
                <a:solidFill>
                  <a:srgbClr val="0000FF"/>
                </a:solidFill>
                <a:latin typeface="Times New Roman" panose="02020603050405020304" pitchFamily="18" charset="0"/>
                <a:ea typeface="MS PGothic" panose="020B0600070205080204" pitchFamily="34" charset="-128"/>
              </a:rPr>
              <a:t>o objetivo do estudo foi determinar a duração ideal do </a:t>
            </a:r>
            <a:r>
              <a:rPr lang="pt-BR" altLang="ja-JP" sz="1500" dirty="0" smtClean="0">
                <a:solidFill>
                  <a:srgbClr val="0000FF"/>
                </a:solidFill>
                <a:latin typeface="Times New Roman" panose="02020603050405020304" pitchFamily="18" charset="0"/>
                <a:ea typeface="MS PGothic" panose="020B0600070205080204" pitchFamily="34" charset="-128"/>
              </a:rPr>
              <a:t>vídeo-EEG </a:t>
            </a:r>
            <a:r>
              <a:rPr lang="pt-BR" altLang="ja-JP" sz="1500" dirty="0" smtClean="0">
                <a:solidFill>
                  <a:srgbClr val="0000FF"/>
                </a:solidFill>
                <a:latin typeface="Times New Roman" panose="02020603050405020304" pitchFamily="18" charset="0"/>
                <a:ea typeface="MS PGothic" panose="020B0600070205080204" pitchFamily="34" charset="-128"/>
              </a:rPr>
              <a:t>em 35 RN com EHI que foram submetido à hipotermia terapêutica (HT) de corpo inteiro,  a fim de detectar novas atividades convulsivas e padrões anormais nesses pacientes; alterações </a:t>
            </a:r>
            <a:r>
              <a:rPr lang="pt-BR" altLang="ja-JP" sz="1500" dirty="0" err="1" smtClean="0">
                <a:solidFill>
                  <a:srgbClr val="0000FF"/>
                </a:solidFill>
                <a:latin typeface="Times New Roman" panose="02020603050405020304" pitchFamily="18" charset="0"/>
                <a:ea typeface="MS PGothic" panose="020B0600070205080204" pitchFamily="34" charset="-128"/>
              </a:rPr>
              <a:t>ictais</a:t>
            </a:r>
            <a:r>
              <a:rPr lang="pt-BR" altLang="ja-JP" sz="1500" dirty="0" smtClean="0">
                <a:solidFill>
                  <a:srgbClr val="0000FF"/>
                </a:solidFill>
                <a:latin typeface="Times New Roman" panose="02020603050405020304" pitchFamily="18" charset="0"/>
                <a:ea typeface="MS PGothic" panose="020B0600070205080204" pitchFamily="34" charset="-128"/>
              </a:rPr>
              <a:t> do EEG foram observadas em 9 pacientes (26%-6 foram convulsões subclínicas [66,7%] pelo EEG e 3,  convulsões clínicas), sendo observadas crises focais em 4 pacientes (44,4%) e crises multifocais em 5 pacientes (56,6%); em 6 pacientes (17%) as convulsões foram detectadas no EEG inicial, em 2 pacientes (6%) nas primeiras 24 horas e 1 paciente (3%), no reaquecimento (72-78 horas);</a:t>
            </a:r>
            <a:r>
              <a:rPr lang="pt-PT" altLang="ja-JP" sz="1500" dirty="0" smtClean="0">
                <a:solidFill>
                  <a:srgbClr val="0000FF"/>
                </a:solidFill>
                <a:latin typeface="Times New Roman" panose="02020603050405020304" pitchFamily="18" charset="0"/>
                <a:ea typeface="MS PGothic" panose="020B0600070205080204" pitchFamily="34" charset="-128"/>
              </a:rPr>
              <a:t> nenhuma nova ocorrência de crise foi documentada após as primeiras 24 horas e antes do reaquecimento; o exame neurológico  foi anormal em 5 (56%) lactentes no grupo convulsivo com alterações  importantes e  anormal em 11 pacientes (42%) no grupo sem convulsão; esses resultados possibilitaram os autores recomendar o monitoramento contínuo EEG durante todo o período de HT caso haja presença de atividade de base anormal e caso o EEG inicial e </a:t>
            </a:r>
            <a:r>
              <a:rPr lang="pt-PT" altLang="ja-JP" sz="1500" dirty="0" smtClean="0">
                <a:solidFill>
                  <a:srgbClr val="0000FF"/>
                </a:solidFill>
                <a:latin typeface="Times New Roman" panose="02020603050405020304" pitchFamily="18" charset="0"/>
                <a:ea typeface="MS PGothic" panose="020B0600070205080204" pitchFamily="34" charset="-128"/>
              </a:rPr>
              <a:t>video-EEG </a:t>
            </a:r>
            <a:r>
              <a:rPr lang="pt-PT" altLang="ja-JP" sz="1500" dirty="0" smtClean="0">
                <a:solidFill>
                  <a:srgbClr val="0000FF"/>
                </a:solidFill>
                <a:latin typeface="Times New Roman" panose="02020603050405020304" pitchFamily="18" charset="0"/>
                <a:ea typeface="MS PGothic" panose="020B0600070205080204" pitchFamily="34" charset="-128"/>
              </a:rPr>
              <a:t>contínuo de 24 horas forem sem alterações e havendo </a:t>
            </a:r>
            <a:r>
              <a:rPr lang="pt-PT" altLang="ja-JP" sz="1500" smtClean="0">
                <a:solidFill>
                  <a:srgbClr val="0000FF"/>
                </a:solidFill>
                <a:latin typeface="Times New Roman" panose="02020603050405020304" pitchFamily="18" charset="0"/>
                <a:ea typeface="MS PGothic" panose="020B0600070205080204" pitchFamily="34" charset="-128"/>
              </a:rPr>
              <a:t>sua interrupção, </a:t>
            </a:r>
            <a:r>
              <a:rPr lang="pt-PT" altLang="ja-JP" sz="1500" dirty="0" smtClean="0">
                <a:solidFill>
                  <a:srgbClr val="0000FF"/>
                </a:solidFill>
                <a:latin typeface="Times New Roman" panose="02020603050405020304" pitchFamily="18" charset="0"/>
                <a:ea typeface="MS PGothic" panose="020B0600070205080204" pitchFamily="34" charset="-128"/>
              </a:rPr>
              <a:t>ele deve ser retornado no período de reaquecimento; apesar de não haver diferenças significativas na ressonância magnética (RM) entre os grupos, o grupo da convulsão apresentou leucomalácia e restrição difusa; entre as limitações, natureza retrospectiva, pequeno número de pacientes e importante perda no seguimento; nos complementos, a ênfase dos cuidados no processo de reaquecimento pelo maior risco de hemorragia intraventricular-HIV (</a:t>
            </a:r>
            <a:r>
              <a:rPr lang="pt-BR" altLang="ja-JP" sz="1500" dirty="0" smtClean="0">
                <a:solidFill>
                  <a:srgbClr val="0000FF"/>
                </a:solidFill>
                <a:latin typeface="Times New Roman" panose="02020603050405020304" pitchFamily="18" charset="0"/>
                <a:ea typeface="MS PGothic" panose="020B0600070205080204" pitchFamily="34" charset="-128"/>
              </a:rPr>
              <a:t>a HT e o reaquecimento podem causar flutuações no fluxo sanguíneo cerebral, nos pacientes com risco de HIV; abordamos também a nossa conduta nas convulsões durante a HT, evitando o uso de </a:t>
            </a:r>
            <a:r>
              <a:rPr lang="pt-BR" altLang="ja-JP" sz="1500" dirty="0" err="1" smtClean="0">
                <a:solidFill>
                  <a:srgbClr val="0000FF"/>
                </a:solidFill>
                <a:latin typeface="Times New Roman" panose="02020603050405020304" pitchFamily="18" charset="0"/>
                <a:ea typeface="MS PGothic" panose="020B0600070205080204" pitchFamily="34" charset="-128"/>
              </a:rPr>
              <a:t>midazolam</a:t>
            </a:r>
            <a:r>
              <a:rPr lang="pt-BR" altLang="ja-JP" sz="1500" dirty="0" smtClean="0">
                <a:solidFill>
                  <a:srgbClr val="0000FF"/>
                </a:solidFill>
                <a:latin typeface="Times New Roman" panose="02020603050405020304" pitchFamily="18" charset="0"/>
                <a:ea typeface="MS PGothic" panose="020B0600070205080204" pitchFamily="34" charset="-128"/>
              </a:rPr>
              <a:t> (risco de hipotensão), principalmente se em uso inotrópicos, além de complicações no </a:t>
            </a:r>
            <a:r>
              <a:rPr lang="pt-BR" altLang="ja-JP" sz="1500" dirty="0" err="1" smtClean="0">
                <a:solidFill>
                  <a:srgbClr val="0000FF"/>
                </a:solidFill>
                <a:latin typeface="Times New Roman" panose="02020603050405020304" pitchFamily="18" charset="0"/>
                <a:ea typeface="MS PGothic" panose="020B0600070205080204" pitchFamily="34" charset="-128"/>
              </a:rPr>
              <a:t>super-resfriamento</a:t>
            </a:r>
            <a:r>
              <a:rPr lang="pt-BR" altLang="ja-JP" sz="1500" dirty="0" smtClean="0">
                <a:solidFill>
                  <a:srgbClr val="0000FF"/>
                </a:solidFill>
                <a:latin typeface="Times New Roman" panose="02020603050405020304" pitchFamily="18" charset="0"/>
                <a:ea typeface="MS PGothic" panose="020B0600070205080204" pitchFamily="34" charset="-128"/>
              </a:rPr>
              <a:t> (resfriamento inadequadamente controlado), como desenvolvimento de </a:t>
            </a:r>
            <a:r>
              <a:rPr lang="pt-BR" altLang="ja-JP" sz="1500" dirty="0" err="1" smtClean="0">
                <a:solidFill>
                  <a:srgbClr val="0000FF"/>
                </a:solidFill>
                <a:latin typeface="Times New Roman" panose="02020603050405020304" pitchFamily="18" charset="0"/>
                <a:ea typeface="MS PGothic" panose="020B0600070205080204" pitchFamily="34" charset="-128"/>
              </a:rPr>
              <a:t>escleredema</a:t>
            </a:r>
            <a:r>
              <a:rPr lang="pt-BR" altLang="ja-JP" sz="1500" dirty="0" smtClean="0">
                <a:solidFill>
                  <a:srgbClr val="0000FF"/>
                </a:solidFill>
                <a:latin typeface="Times New Roman" panose="02020603050405020304" pitchFamily="18" charset="0"/>
                <a:ea typeface="MS PGothic" panose="020B0600070205080204" pitchFamily="34" charset="-128"/>
              </a:rPr>
              <a:t>, eritema cutâneo e  </a:t>
            </a:r>
            <a:r>
              <a:rPr lang="pt-BR" altLang="ja-JP" sz="1500" dirty="0" err="1" smtClean="0">
                <a:solidFill>
                  <a:srgbClr val="0000FF"/>
                </a:solidFill>
                <a:latin typeface="Times New Roman" panose="02020603050405020304" pitchFamily="18" charset="0"/>
                <a:ea typeface="MS PGothic" panose="020B0600070205080204" pitchFamily="34" charset="-128"/>
              </a:rPr>
              <a:t>acrocianose</a:t>
            </a:r>
            <a:r>
              <a:rPr lang="pt-BR" altLang="ja-JP" sz="1500" dirty="0" smtClean="0">
                <a:solidFill>
                  <a:srgbClr val="0000FF"/>
                </a:solidFill>
                <a:latin typeface="Times New Roman" panose="02020603050405020304" pitchFamily="18" charset="0"/>
                <a:ea typeface="MS PGothic" panose="020B0600070205080204" pitchFamily="34" charset="-128"/>
              </a:rPr>
              <a:t>; hemorragia pulmonar; insuficiência renal; aumento da viscosidade sanguínea e coagulação intravascular disseminada; hipoglicemia; perturbações da acidose e dos eletrólitos; aumento do risco de infecções e distúrbios cardiovasculares significativos (ciclos inadvertidos de </a:t>
            </a:r>
            <a:r>
              <a:rPr lang="pt-BR" altLang="ja-JP" sz="1500" dirty="0" err="1" smtClean="0">
                <a:solidFill>
                  <a:srgbClr val="0000FF"/>
                </a:solidFill>
                <a:latin typeface="Times New Roman" panose="02020603050405020304" pitchFamily="18" charset="0"/>
                <a:ea typeface="MS PGothic" panose="020B0600070205080204" pitchFamily="34" charset="-128"/>
              </a:rPr>
              <a:t>super-resfriamento</a:t>
            </a:r>
            <a:r>
              <a:rPr lang="pt-BR" altLang="ja-JP" sz="1500" dirty="0" smtClean="0">
                <a:solidFill>
                  <a:srgbClr val="0000FF"/>
                </a:solidFill>
                <a:latin typeface="Times New Roman" panose="02020603050405020304" pitchFamily="18" charset="0"/>
                <a:ea typeface="MS PGothic" panose="020B0600070205080204" pitchFamily="34" charset="-128"/>
              </a:rPr>
              <a:t> seguidos por reaquecimento rápido potencialmente poderia levar à instabilidade cardiovascular e emergência ou </a:t>
            </a:r>
            <a:r>
              <a:rPr lang="pt-BR" altLang="ja-JP" sz="1500" dirty="0" err="1" smtClean="0">
                <a:solidFill>
                  <a:srgbClr val="0000FF"/>
                </a:solidFill>
                <a:latin typeface="Times New Roman" panose="02020603050405020304" pitchFamily="18" charset="0"/>
                <a:ea typeface="MS PGothic" panose="020B0600070205080204" pitchFamily="34" charset="-128"/>
              </a:rPr>
              <a:t>reemergência</a:t>
            </a:r>
            <a:r>
              <a:rPr lang="pt-BR" altLang="ja-JP" sz="1500" dirty="0" smtClean="0">
                <a:solidFill>
                  <a:srgbClr val="0000FF"/>
                </a:solidFill>
                <a:latin typeface="Times New Roman" panose="02020603050405020304" pitchFamily="18" charset="0"/>
                <a:ea typeface="MS PGothic" panose="020B0600070205080204" pitchFamily="34" charset="-128"/>
              </a:rPr>
              <a:t> de convulsões), assim como a possibilidade do uso da hipotermia terapêutica depois de 6 horas, principalmente para os recém-nascidos transportados que podem perder a janela terapêutica de 6 horas. Agradecemos ao Dr. Sérgio Veiga, Neurologista Pediátrico do HMIB pelas explicações. </a:t>
            </a:r>
            <a:endParaRPr lang="pt-BR" altLang="pt-BR" sz="1500" dirty="0" smtClean="0">
              <a:solidFill>
                <a:srgbClr val="0000FF"/>
              </a:solidFill>
              <a:latin typeface="Times New Roman" panose="02020603050405020304" pitchFamily="18" charset="0"/>
            </a:endParaRPr>
          </a:p>
        </p:txBody>
      </p:sp>
      <p:sp>
        <p:nvSpPr>
          <p:cNvPr id="111620" name="Text Box 4"/>
          <p:cNvSpPr txBox="1">
            <a:spLocks noChangeArrowheads="1"/>
          </p:cNvSpPr>
          <p:nvPr/>
        </p:nvSpPr>
        <p:spPr bwMode="auto">
          <a:xfrm>
            <a:off x="7452320" y="6513513"/>
            <a:ext cx="1152525" cy="228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altLang="pt-BR" sz="900" dirty="0"/>
              <a:t>Paulo R. Margotto</a:t>
            </a:r>
          </a:p>
        </p:txBody>
      </p:sp>
    </p:spTree>
  </p:cSld>
  <p:clrMapOvr>
    <a:masterClrMapping/>
  </p:clrMapOvr>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Espaço Reservado para Conteúdo 2"/>
          <p:cNvSpPr>
            <a:spLocks noGrp="1"/>
          </p:cNvSpPr>
          <p:nvPr>
            <p:ph sz="quarter" idx="4294967295"/>
          </p:nvPr>
        </p:nvSpPr>
        <p:spPr>
          <a:xfrm>
            <a:off x="468313" y="333375"/>
            <a:ext cx="2447925" cy="574675"/>
          </a:xfrm>
        </p:spPr>
        <p:txBody>
          <a:bodyPr/>
          <a:lstStyle/>
          <a:p>
            <a:r>
              <a:rPr lang="pt-BR" altLang="pt-BR" smtClean="0">
                <a:solidFill>
                  <a:schemeClr val="accent1"/>
                </a:solidFill>
              </a:rPr>
              <a:t>OBRIGADO!</a:t>
            </a:r>
          </a:p>
        </p:txBody>
      </p:sp>
      <p:pic>
        <p:nvPicPr>
          <p:cNvPr id="107523" name="Picture 3"/>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68313" y="1196975"/>
            <a:ext cx="7642225" cy="4724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7524" name="Text Box 4"/>
          <p:cNvSpPr txBox="1">
            <a:spLocks noChangeArrowheads="1"/>
          </p:cNvSpPr>
          <p:nvPr/>
        </p:nvSpPr>
        <p:spPr bwMode="auto">
          <a:xfrm>
            <a:off x="250825" y="5949950"/>
            <a:ext cx="79311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altLang="pt-BR" sz="1800">
                <a:solidFill>
                  <a:schemeClr val="accent1"/>
                </a:solidFill>
              </a:rPr>
              <a:t>Residentes do 3º e 4º Anos da Unidade de Neonatologia do HMIB/SES/DF</a:t>
            </a:r>
          </a:p>
        </p:txBody>
      </p:sp>
      <p:sp>
        <p:nvSpPr>
          <p:cNvPr id="107525" name="Line 5"/>
          <p:cNvSpPr>
            <a:spLocks noChangeShapeType="1"/>
          </p:cNvSpPr>
          <p:nvPr/>
        </p:nvSpPr>
        <p:spPr bwMode="auto">
          <a:xfrm flipH="1">
            <a:off x="7164388" y="3141663"/>
            <a:ext cx="144462" cy="287337"/>
          </a:xfrm>
          <a:prstGeom prst="line">
            <a:avLst/>
          </a:prstGeom>
          <a:noFill/>
          <a:ln w="38100">
            <a:solidFill>
              <a:schemeClr val="accent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pt-BR"/>
          </a:p>
        </p:txBody>
      </p:sp>
      <p:sp>
        <p:nvSpPr>
          <p:cNvPr id="107526" name="Text Box 6"/>
          <p:cNvSpPr txBox="1">
            <a:spLocks noChangeArrowheads="1"/>
          </p:cNvSpPr>
          <p:nvPr/>
        </p:nvSpPr>
        <p:spPr bwMode="auto">
          <a:xfrm>
            <a:off x="6927850" y="2797175"/>
            <a:ext cx="14668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altLang="pt-BR" sz="1800">
                <a:solidFill>
                  <a:srgbClr val="0000FF"/>
                </a:solidFill>
              </a:rPr>
              <a:t>Dra. Lorena</a:t>
            </a:r>
          </a:p>
        </p:txBody>
      </p:sp>
      <p:sp>
        <p:nvSpPr>
          <p:cNvPr id="107527" name="Line 7"/>
          <p:cNvSpPr>
            <a:spLocks noChangeShapeType="1"/>
          </p:cNvSpPr>
          <p:nvPr/>
        </p:nvSpPr>
        <p:spPr bwMode="auto">
          <a:xfrm flipH="1">
            <a:off x="3348038" y="1341438"/>
            <a:ext cx="504825" cy="431800"/>
          </a:xfrm>
          <a:prstGeom prst="line">
            <a:avLst/>
          </a:prstGeom>
          <a:noFill/>
          <a:ln w="28575">
            <a:solidFill>
              <a:schemeClr val="accent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pt-BR"/>
          </a:p>
        </p:txBody>
      </p:sp>
      <p:sp>
        <p:nvSpPr>
          <p:cNvPr id="107528" name="Text Box 8"/>
          <p:cNvSpPr txBox="1">
            <a:spLocks noChangeArrowheads="1"/>
          </p:cNvSpPr>
          <p:nvPr/>
        </p:nvSpPr>
        <p:spPr bwMode="auto">
          <a:xfrm>
            <a:off x="3832225" y="1141413"/>
            <a:ext cx="229235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altLang="pt-BR" sz="1800">
                <a:solidFill>
                  <a:srgbClr val="0000FF"/>
                </a:solidFill>
              </a:rPr>
              <a:t>Dr. Carlos Zaconeta</a:t>
            </a: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Balcão Envidraçado">
  <a:themeElements>
    <a:clrScheme name="Verve">
      <a:dk1>
        <a:sysClr val="windowText" lastClr="000000"/>
      </a:dk1>
      <a:lt1>
        <a:sysClr val="window" lastClr="FFFFFF"/>
      </a:lt1>
      <a:dk2>
        <a:srgbClr val="666666"/>
      </a:dk2>
      <a:lt2>
        <a:srgbClr val="D2D2D2"/>
      </a:lt2>
      <a:accent1>
        <a:srgbClr val="FF388C"/>
      </a:accent1>
      <a:accent2>
        <a:srgbClr val="E40059"/>
      </a:accent2>
      <a:accent3>
        <a:srgbClr val="9C007F"/>
      </a:accent3>
      <a:accent4>
        <a:srgbClr val="68007F"/>
      </a:accent4>
      <a:accent5>
        <a:srgbClr val="005BD3"/>
      </a:accent5>
      <a:accent6>
        <a:srgbClr val="00349E"/>
      </a:accent6>
      <a:hlink>
        <a:srgbClr val="17BBFD"/>
      </a:hlink>
      <a:folHlink>
        <a:srgbClr val="FF79C2"/>
      </a:folHlink>
    </a:clrScheme>
    <a:fontScheme name="Balcão Envidraçado">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Balcão Envidraçado">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extraClrSchemeLst/>
</a:theme>
</file>

<file path=ppt/theme/theme2.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Verve">
    <a:dk1>
      <a:sysClr val="windowText" lastClr="000000"/>
    </a:dk1>
    <a:lt1>
      <a:sysClr val="window" lastClr="FFFFFF"/>
    </a:lt1>
    <a:dk2>
      <a:srgbClr val="666666"/>
    </a:dk2>
    <a:lt2>
      <a:srgbClr val="D2D2D2"/>
    </a:lt2>
    <a:accent1>
      <a:srgbClr val="FF388C"/>
    </a:accent1>
    <a:accent2>
      <a:srgbClr val="E40059"/>
    </a:accent2>
    <a:accent3>
      <a:srgbClr val="9C007F"/>
    </a:accent3>
    <a:accent4>
      <a:srgbClr val="68007F"/>
    </a:accent4>
    <a:accent5>
      <a:srgbClr val="005BD3"/>
    </a:accent5>
    <a:accent6>
      <a:srgbClr val="00349E"/>
    </a:accent6>
    <a:hlink>
      <a:srgbClr val="17BBFD"/>
    </a:hlink>
    <a:folHlink>
      <a:srgbClr val="FF79C2"/>
    </a:folHlink>
  </a:clrScheme>
</a:themeOverride>
</file>

<file path=docProps/app.xml><?xml version="1.0" encoding="utf-8"?>
<Properties xmlns="http://schemas.openxmlformats.org/officeDocument/2006/extended-properties" xmlns:vt="http://schemas.openxmlformats.org/officeDocument/2006/docPropsVTypes">
  <Template>Oriel</Template>
  <TotalTime>4908</TotalTime>
  <Words>6806</Words>
  <Application>Microsoft Office PowerPoint</Application>
  <PresentationFormat>Apresentação na tela (4:3)</PresentationFormat>
  <Paragraphs>361</Paragraphs>
  <Slides>82</Slides>
  <Notes>3</Notes>
  <HiddenSlides>0</HiddenSlides>
  <MMClips>0</MMClips>
  <ScaleCrop>false</ScaleCrop>
  <HeadingPairs>
    <vt:vector size="6" baseType="variant">
      <vt:variant>
        <vt:lpstr>Fontes usadas</vt:lpstr>
      </vt:variant>
      <vt:variant>
        <vt:i4>11</vt:i4>
      </vt:variant>
      <vt:variant>
        <vt:lpstr>Tema</vt:lpstr>
      </vt:variant>
      <vt:variant>
        <vt:i4>1</vt:i4>
      </vt:variant>
      <vt:variant>
        <vt:lpstr>Títulos de slides</vt:lpstr>
      </vt:variant>
      <vt:variant>
        <vt:i4>82</vt:i4>
      </vt:variant>
    </vt:vector>
  </HeadingPairs>
  <TitlesOfParts>
    <vt:vector size="94" baseType="lpstr">
      <vt:lpstr>MS PGothic</vt:lpstr>
      <vt:lpstr>Arial</vt:lpstr>
      <vt:lpstr>Calibri</vt:lpstr>
      <vt:lpstr>Century Schoolbook</vt:lpstr>
      <vt:lpstr>Courier New</vt:lpstr>
      <vt:lpstr>Lato</vt:lpstr>
      <vt:lpstr>Oswald</vt:lpstr>
      <vt:lpstr>Source Sans Pro</vt:lpstr>
      <vt:lpstr>Times New Roman</vt:lpstr>
      <vt:lpstr>Wingdings</vt:lpstr>
      <vt:lpstr>Wingdings 2</vt:lpstr>
      <vt:lpstr>Balcão Envidraçado</vt:lpstr>
      <vt:lpstr>DURAÇÃO IDEAL DO VÍDEO-ELETROENCEFALOGRAMA CONTÍNUO EM LACTENTES A TERMO COM ENCEFALOPATIA HIPÓXICO-ISQUÊMICA E HIPOTERMIA TERAPÊUTICA</vt:lpstr>
      <vt:lpstr>Introdução </vt:lpstr>
      <vt:lpstr>Introdução</vt:lpstr>
      <vt:lpstr>Introdução</vt:lpstr>
      <vt:lpstr>Introdução</vt:lpstr>
      <vt:lpstr>OBJETIVO</vt:lpstr>
      <vt:lpstr>Métodos</vt:lpstr>
      <vt:lpstr>Métodos</vt:lpstr>
      <vt:lpstr>Métodos</vt:lpstr>
      <vt:lpstr>Métodos</vt:lpstr>
      <vt:lpstr>Métodos</vt:lpstr>
      <vt:lpstr>Métodos </vt:lpstr>
      <vt:lpstr>Apresentação do PowerPoint</vt:lpstr>
      <vt:lpstr>Apresentação do PowerPoint</vt:lpstr>
      <vt:lpstr>Métodos</vt:lpstr>
      <vt:lpstr>Resultados</vt:lpstr>
      <vt:lpstr>Resultados</vt:lpstr>
      <vt:lpstr>Resultados</vt:lpstr>
      <vt:lpstr>Resultados</vt:lpstr>
      <vt:lpstr>Resultados </vt:lpstr>
      <vt:lpstr>Resultados </vt:lpstr>
      <vt:lpstr>Resultados</vt:lpstr>
      <vt:lpstr>Resultados</vt:lpstr>
      <vt:lpstr>Resultados</vt:lpstr>
      <vt:lpstr>Resultados</vt:lpstr>
      <vt:lpstr>Resultados</vt:lpstr>
      <vt:lpstr>Resultados </vt:lpstr>
      <vt:lpstr>Resultados </vt:lpstr>
      <vt:lpstr>Resultados </vt:lpstr>
      <vt:lpstr>DISCUSSÃO</vt:lpstr>
      <vt:lpstr>Discussão</vt:lpstr>
      <vt:lpstr>Discussão </vt:lpstr>
      <vt:lpstr>Discussão</vt:lpstr>
      <vt:lpstr>Discussão</vt:lpstr>
      <vt:lpstr>Discussão </vt:lpstr>
      <vt:lpstr>Discussão</vt:lpstr>
      <vt:lpstr>Discussão</vt:lpstr>
      <vt:lpstr>Discussão </vt:lpstr>
      <vt:lpstr>Discussão</vt:lpstr>
      <vt:lpstr>Discussão</vt:lpstr>
      <vt:lpstr>DISCUSSÃO: Limitações</vt:lpstr>
      <vt:lpstr>Discussão</vt:lpstr>
      <vt:lpstr>Discussão</vt:lpstr>
      <vt:lpstr>Discussão</vt:lpstr>
      <vt:lpstr>Discussão </vt:lpstr>
      <vt:lpstr>Apresentação do PowerPoint</vt:lpstr>
      <vt:lpstr>Discussão</vt:lpstr>
      <vt:lpstr>Apresentação do PowerPoint</vt:lpstr>
      <vt:lpstr>Apresentação do PowerPoint</vt:lpstr>
      <vt:lpstr>Apresentação do PowerPoint</vt:lpstr>
      <vt:lpstr>Apresentação do PowerPoint</vt:lpstr>
      <vt:lpstr>Nota do Editor do site, Dr. Paulo R. Margotto. Consultem Também! Aqui e Agora! Estudando Juntos!</vt:lpstr>
      <vt:lpstr>Apresentação do PowerPoint</vt:lpstr>
      <vt:lpstr>Apresentação do PowerPoint</vt:lpstr>
      <vt:lpstr>CONCLUSÕES- a necessidade da monitorização eletroencefalográfica contínua</vt:lpstr>
      <vt:lpstr>Apresentação do PowerPoint</vt:lpstr>
      <vt:lpstr>Apresentação do PowerPoint</vt:lpstr>
      <vt:lpstr>Apresentação do PowerPoint</vt:lpstr>
      <vt:lpstr>Apresentação do PowerPoint</vt:lpstr>
      <vt:lpstr>Apresentação do PowerPoint</vt:lpstr>
      <vt:lpstr>Portanto, quanto ao uso do midazolam como anticonvulsivante na hipotermia terapêutica neonatal... </vt:lpstr>
      <vt:lpstr>Apresentação do PowerPoint</vt:lpstr>
      <vt:lpstr>Apresentação do PowerPoint</vt:lpstr>
      <vt:lpstr>Apresentação do PowerPoint</vt:lpstr>
      <vt:lpstr>Apresentação do PowerPoint</vt:lpstr>
      <vt:lpstr>Apresentação do PowerPoint</vt:lpstr>
      <vt:lpstr>Como tratamos  convulsões no recém-nascido asfixiado sob hipotermia terapêutica</vt:lpstr>
      <vt:lpstr>Apresentação do PowerPoint</vt:lpstr>
      <vt:lpstr>Indicações da Hipotermia Terapêutica</vt:lpstr>
      <vt:lpstr>Complicações sistêmicas  e Hipotermia</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Portanto...</vt:lpstr>
      <vt:lpstr>Apresentação do PowerPoint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Duração ideal do vídeo contínuo Electroencefalografia em lactentes a termo Com Encefalopatia Hipóxico-Isquêmica e hipotermia terapêutica</dc:title>
  <dc:creator>pc</dc:creator>
  <cp:lastModifiedBy>Paulo Margotto</cp:lastModifiedBy>
  <cp:revision>75</cp:revision>
  <dcterms:created xsi:type="dcterms:W3CDTF">2019-07-17T20:07:58Z</dcterms:created>
  <dcterms:modified xsi:type="dcterms:W3CDTF">2019-08-05T23:59:05Z</dcterms:modified>
</cp:coreProperties>
</file>