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62" r:id="rId4"/>
    <p:sldId id="289"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6" r:id="rId18"/>
    <p:sldId id="275" r:id="rId19"/>
    <p:sldId id="277" r:id="rId20"/>
    <p:sldId id="279" r:id="rId21"/>
    <p:sldId id="292" r:id="rId22"/>
    <p:sldId id="298" r:id="rId23"/>
    <p:sldId id="300" r:id="rId24"/>
    <p:sldId id="301" r:id="rId25"/>
    <p:sldId id="299" r:id="rId26"/>
    <p:sldId id="302" r:id="rId27"/>
    <p:sldId id="303" r:id="rId28"/>
    <p:sldId id="304" r:id="rId29"/>
    <p:sldId id="305" r:id="rId30"/>
    <p:sldId id="278" r:id="rId31"/>
    <p:sldId id="280" r:id="rId32"/>
    <p:sldId id="281" r:id="rId33"/>
    <p:sldId id="282" r:id="rId34"/>
    <p:sldId id="283" r:id="rId35"/>
    <p:sldId id="295" r:id="rId36"/>
    <p:sldId id="284" r:id="rId37"/>
    <p:sldId id="285" r:id="rId38"/>
    <p:sldId id="287" r:id="rId39"/>
    <p:sldId id="286" r:id="rId40"/>
    <p:sldId id="288" r:id="rId41"/>
    <p:sldId id="310" r:id="rId42"/>
    <p:sldId id="311" r:id="rId43"/>
    <p:sldId id="297" r:id="rId44"/>
    <p:sldId id="312" r:id="rId45"/>
    <p:sldId id="307" r:id="rId46"/>
    <p:sldId id="308" r:id="rId47"/>
    <p:sldId id="309" r:id="rId48"/>
    <p:sldId id="306" r:id="rId49"/>
    <p:sldId id="314" r:id="rId50"/>
    <p:sldId id="315" r:id="rId51"/>
    <p:sldId id="316" r:id="rId52"/>
    <p:sldId id="317" r:id="rId53"/>
    <p:sldId id="318" r:id="rId54"/>
    <p:sldId id="319" r:id="rId55"/>
    <p:sldId id="320" r:id="rId56"/>
    <p:sldId id="321" r:id="rId57"/>
    <p:sldId id="322" r:id="rId58"/>
    <p:sldId id="323" r:id="rId59"/>
    <p:sldId id="332" r:id="rId60"/>
    <p:sldId id="333" r:id="rId61"/>
    <p:sldId id="334" r:id="rId62"/>
    <p:sldId id="339" r:id="rId63"/>
    <p:sldId id="335" r:id="rId64"/>
    <p:sldId id="340" r:id="rId65"/>
    <p:sldId id="341" r:id="rId66"/>
    <p:sldId id="337" r:id="rId67"/>
    <p:sldId id="338" r:id="rId68"/>
    <p:sldId id="350" r:id="rId69"/>
    <p:sldId id="352" r:id="rId70"/>
    <p:sldId id="353" r:id="rId71"/>
    <p:sldId id="351" r:id="rId72"/>
    <p:sldId id="354" r:id="rId73"/>
    <p:sldId id="336" r:id="rId74"/>
    <p:sldId id="324" r:id="rId75"/>
    <p:sldId id="342" r:id="rId76"/>
    <p:sldId id="343" r:id="rId77"/>
    <p:sldId id="325" r:id="rId78"/>
    <p:sldId id="348" r:id="rId79"/>
    <p:sldId id="345" r:id="rId80"/>
    <p:sldId id="346" r:id="rId81"/>
    <p:sldId id="347" r:id="rId82"/>
    <p:sldId id="326" r:id="rId83"/>
    <p:sldId id="328" r:id="rId84"/>
    <p:sldId id="349" r:id="rId85"/>
    <p:sldId id="355" r:id="rId86"/>
    <p:sldId id="356" r:id="rId87"/>
    <p:sldId id="359" r:id="rId88"/>
    <p:sldId id="360" r:id="rId89"/>
    <p:sldId id="296" r:id="rId90"/>
    <p:sldId id="358" r:id="rId91"/>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Lucida Sans Unicode" panose="020B0602030504020204" pitchFamily="34" charset="0"/>
        <a:ea typeface="+mn-ea"/>
        <a:cs typeface="+mn-cs"/>
      </a:defRPr>
    </a:lvl1pPr>
    <a:lvl2pPr marL="457200" algn="l" rtl="0" eaLnBrk="0" fontAlgn="base" hangingPunct="0">
      <a:spcBef>
        <a:spcPct val="0"/>
      </a:spcBef>
      <a:spcAft>
        <a:spcPct val="0"/>
      </a:spcAft>
      <a:defRPr kern="1200">
        <a:solidFill>
          <a:schemeClr val="tx1"/>
        </a:solidFill>
        <a:latin typeface="Lucida Sans Unicode" panose="020B0602030504020204" pitchFamily="34" charset="0"/>
        <a:ea typeface="+mn-ea"/>
        <a:cs typeface="+mn-cs"/>
      </a:defRPr>
    </a:lvl2pPr>
    <a:lvl3pPr marL="914400" algn="l" rtl="0" eaLnBrk="0" fontAlgn="base" hangingPunct="0">
      <a:spcBef>
        <a:spcPct val="0"/>
      </a:spcBef>
      <a:spcAft>
        <a:spcPct val="0"/>
      </a:spcAft>
      <a:defRPr kern="1200">
        <a:solidFill>
          <a:schemeClr val="tx1"/>
        </a:solidFill>
        <a:latin typeface="Lucida Sans Unicode" panose="020B0602030504020204" pitchFamily="34" charset="0"/>
        <a:ea typeface="+mn-ea"/>
        <a:cs typeface="+mn-cs"/>
      </a:defRPr>
    </a:lvl3pPr>
    <a:lvl4pPr marL="1371600" algn="l" rtl="0" eaLnBrk="0" fontAlgn="base" hangingPunct="0">
      <a:spcBef>
        <a:spcPct val="0"/>
      </a:spcBef>
      <a:spcAft>
        <a:spcPct val="0"/>
      </a:spcAft>
      <a:defRPr kern="1200">
        <a:solidFill>
          <a:schemeClr val="tx1"/>
        </a:solidFill>
        <a:latin typeface="Lucida Sans Unicode" panose="020B0602030504020204" pitchFamily="34" charset="0"/>
        <a:ea typeface="+mn-ea"/>
        <a:cs typeface="+mn-cs"/>
      </a:defRPr>
    </a:lvl4pPr>
    <a:lvl5pPr marL="1828800" algn="l" rtl="0" eaLnBrk="0" fontAlgn="base" hangingPunct="0">
      <a:spcBef>
        <a:spcPct val="0"/>
      </a:spcBef>
      <a:spcAft>
        <a:spcPct val="0"/>
      </a:spcAft>
      <a:defRPr kern="1200">
        <a:solidFill>
          <a:schemeClr val="tx1"/>
        </a:solidFill>
        <a:latin typeface="Lucida Sans Unicode" panose="020B0602030504020204" pitchFamily="34" charset="0"/>
        <a:ea typeface="+mn-ea"/>
        <a:cs typeface="+mn-cs"/>
      </a:defRPr>
    </a:lvl5pPr>
    <a:lvl6pPr marL="2286000" algn="l" defTabSz="914400" rtl="0" eaLnBrk="1" latinLnBrk="0" hangingPunct="1">
      <a:defRPr kern="1200">
        <a:solidFill>
          <a:schemeClr val="tx1"/>
        </a:solidFill>
        <a:latin typeface="Lucida Sans Unicode" panose="020B0602030504020204" pitchFamily="34" charset="0"/>
        <a:ea typeface="+mn-ea"/>
        <a:cs typeface="+mn-cs"/>
      </a:defRPr>
    </a:lvl6pPr>
    <a:lvl7pPr marL="2743200" algn="l" defTabSz="914400" rtl="0" eaLnBrk="1" latinLnBrk="0" hangingPunct="1">
      <a:defRPr kern="1200">
        <a:solidFill>
          <a:schemeClr val="tx1"/>
        </a:solidFill>
        <a:latin typeface="Lucida Sans Unicode" panose="020B0602030504020204" pitchFamily="34" charset="0"/>
        <a:ea typeface="+mn-ea"/>
        <a:cs typeface="+mn-cs"/>
      </a:defRPr>
    </a:lvl7pPr>
    <a:lvl8pPr marL="3200400" algn="l" defTabSz="914400" rtl="0" eaLnBrk="1" latinLnBrk="0" hangingPunct="1">
      <a:defRPr kern="1200">
        <a:solidFill>
          <a:schemeClr val="tx1"/>
        </a:solidFill>
        <a:latin typeface="Lucida Sans Unicode" panose="020B0602030504020204" pitchFamily="34" charset="0"/>
        <a:ea typeface="+mn-ea"/>
        <a:cs typeface="+mn-cs"/>
      </a:defRPr>
    </a:lvl8pPr>
    <a:lvl9pPr marL="3657600" algn="l" defTabSz="914400" rtl="0" eaLnBrk="1" latinLnBrk="0" hangingPunct="1">
      <a:defRPr kern="1200">
        <a:solidFill>
          <a:schemeClr val="tx1"/>
        </a:solidFill>
        <a:latin typeface="Lucida Sans Unicode" panose="020B0602030504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669900"/>
    <a:srgbClr val="FF00FF"/>
    <a:srgbClr val="FF0000"/>
    <a:srgbClr val="CC00FF"/>
    <a:srgbClr val="0000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60"/>
  </p:normalViewPr>
  <p:slideViewPr>
    <p:cSldViewPr>
      <p:cViewPr varScale="1">
        <p:scale>
          <a:sx n="52" d="100"/>
          <a:sy n="52" d="100"/>
        </p:scale>
        <p:origin x="276" y="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4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Triângulo retângulo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grpSp>
        <p:nvGrpSpPr>
          <p:cNvPr id="5" name="Grupo 15"/>
          <p:cNvGrpSpPr>
            <a:grpSpLocks/>
          </p:cNvGrpSpPr>
          <p:nvPr/>
        </p:nvGrpSpPr>
        <p:grpSpPr bwMode="auto">
          <a:xfrm>
            <a:off x="-3175" y="4953000"/>
            <a:ext cx="9147175" cy="1911350"/>
            <a:chOff x="-3765" y="4832896"/>
            <a:chExt cx="9147765" cy="2032192"/>
          </a:xfrm>
        </p:grpSpPr>
        <p:sp>
          <p:nvSpPr>
            <p:cNvPr id="6" name="Forma liv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7" name="Forma livre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grpSp>
          <p:nvGrpSpPr>
            <p:cNvPr id="8" name="Forma livre 19"/>
            <p:cNvGrpSpPr>
              <a:grpSpLocks/>
            </p:cNvGrpSpPr>
            <p:nvPr/>
          </p:nvGrpSpPr>
          <p:grpSpPr bwMode="auto">
            <a:xfrm>
              <a:off x="0" y="4881488"/>
              <a:ext cx="9144000" cy="1982546"/>
              <a:chOff x="0" y="4998720"/>
              <a:chExt cx="9144000" cy="1865376"/>
            </a:xfrm>
          </p:grpSpPr>
          <p:pic>
            <p:nvPicPr>
              <p:cNvPr id="11" name="Forma livre 1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98720"/>
                <a:ext cx="9144000" cy="18653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2"/>
              <p:cNvSpPr txBox="1">
                <a:spLocks noChangeArrowheads="1"/>
              </p:cNvSpPr>
              <p:nvPr/>
            </p:nvSpPr>
            <p:spPr bwMode="auto">
              <a:xfrm>
                <a:off x="0" y="5000978"/>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endParaRPr lang="en-US" altLang="pt-BR">
                  <a:solidFill>
                    <a:srgbClr val="FFFFFF"/>
                  </a:solidFill>
                </a:endParaRPr>
              </a:p>
            </p:txBody>
          </p:sp>
        </p:grpSp>
        <p:cxnSp>
          <p:nvCxnSpPr>
            <p:cNvPr id="10" name="Conector reto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ítulo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t-BR" smtClean="0"/>
              <a:t>Clique para editar o estilo do título mestre</a:t>
            </a:r>
            <a:endParaRPr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13" name="Espaço Reservado para Data 29"/>
          <p:cNvSpPr>
            <a:spLocks noGrp="1"/>
          </p:cNvSpPr>
          <p:nvPr>
            <p:ph type="dt" sz="half" idx="10"/>
          </p:nvPr>
        </p:nvSpPr>
        <p:spPr/>
        <p:txBody>
          <a:bodyPr/>
          <a:lstStyle>
            <a:lvl1pPr>
              <a:defRPr smtClean="0">
                <a:solidFill>
                  <a:srgbClr val="FFFFFF"/>
                </a:solidFill>
              </a:defRPr>
            </a:lvl1pPr>
            <a:extLst/>
          </a:lstStyle>
          <a:p>
            <a:pPr>
              <a:defRPr/>
            </a:pPr>
            <a:fld id="{2811B9A0-00C8-47BE-BF6A-1675DE68376F}" type="datetimeFigureOut">
              <a:rPr lang="pt-BR"/>
              <a:pPr>
                <a:defRPr/>
              </a:pPr>
              <a:t>09/08/2019</a:t>
            </a:fld>
            <a:endParaRPr lang="pt-BR"/>
          </a:p>
        </p:txBody>
      </p:sp>
      <p:sp>
        <p:nvSpPr>
          <p:cNvPr id="14" name="Espaço Reservado para Rodapé 18"/>
          <p:cNvSpPr>
            <a:spLocks noGrp="1"/>
          </p:cNvSpPr>
          <p:nvPr>
            <p:ph type="ftr" sz="quarter" idx="11"/>
          </p:nvPr>
        </p:nvSpPr>
        <p:spPr/>
        <p:txBody>
          <a:bodyPr/>
          <a:lstStyle>
            <a:lvl1pPr>
              <a:defRPr>
                <a:solidFill>
                  <a:schemeClr val="accent1">
                    <a:tint val="20000"/>
                  </a:schemeClr>
                </a:solidFill>
              </a:defRPr>
            </a:lvl1pPr>
            <a:extLst/>
          </a:lstStyle>
          <a:p>
            <a:pPr>
              <a:defRPr/>
            </a:pPr>
            <a:endParaRPr lang="pt-BR"/>
          </a:p>
        </p:txBody>
      </p:sp>
      <p:sp>
        <p:nvSpPr>
          <p:cNvPr id="15" name="Espaço Reservado para Número de Slide 26"/>
          <p:cNvSpPr>
            <a:spLocks noGrp="1"/>
          </p:cNvSpPr>
          <p:nvPr>
            <p:ph type="sldNum" sz="quarter" idx="12"/>
          </p:nvPr>
        </p:nvSpPr>
        <p:spPr/>
        <p:txBody>
          <a:bodyPr/>
          <a:lstStyle>
            <a:lvl1pPr>
              <a:defRPr smtClean="0">
                <a:solidFill>
                  <a:srgbClr val="FFFFFF"/>
                </a:solidFill>
              </a:defRPr>
            </a:lvl1pPr>
            <a:extLst/>
          </a:lstStyle>
          <a:p>
            <a:pPr>
              <a:defRPr/>
            </a:pPr>
            <a:fld id="{422FB752-D470-4D94-9B35-0AF6C08FEE00}" type="slidenum">
              <a:rPr lang="pt-BR"/>
              <a:pPr>
                <a:defRPr/>
              </a:pPr>
              <a:t>‹nº›</a:t>
            </a:fld>
            <a:endParaRPr lang="pt-BR"/>
          </a:p>
        </p:txBody>
      </p:sp>
    </p:spTree>
    <p:extLst>
      <p:ext uri="{BB962C8B-B14F-4D97-AF65-F5344CB8AC3E}">
        <p14:creationId xmlns:p14="http://schemas.microsoft.com/office/powerpoint/2010/main" val="2711100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Título 6"/>
          <p:cNvSpPr>
            <a:spLocks noGrp="1"/>
          </p:cNvSpPr>
          <p:nvPr>
            <p:ph type="title"/>
          </p:nvPr>
        </p:nvSpPr>
        <p:spPr/>
        <p:txBody>
          <a:bodyPr rtlCol="0"/>
          <a:lstStyle>
            <a:extLst/>
          </a:lstStyle>
          <a:p>
            <a:r>
              <a:rPr lang="pt-BR" smtClean="0"/>
              <a:t>Clique para editar o estilo do título mestre</a:t>
            </a:r>
            <a:endParaRPr lang="en-US"/>
          </a:p>
        </p:txBody>
      </p:sp>
      <p:sp>
        <p:nvSpPr>
          <p:cNvPr id="4" name="Espaço Reservado para Data 9"/>
          <p:cNvSpPr>
            <a:spLocks noGrp="1"/>
          </p:cNvSpPr>
          <p:nvPr>
            <p:ph type="dt" sz="half" idx="10"/>
          </p:nvPr>
        </p:nvSpPr>
        <p:spPr/>
        <p:txBody>
          <a:bodyPr/>
          <a:lstStyle>
            <a:lvl1pPr>
              <a:defRPr/>
            </a:lvl1pPr>
          </a:lstStyle>
          <a:p>
            <a:pPr>
              <a:defRPr/>
            </a:pPr>
            <a:fld id="{6A3CF652-B4E1-4582-8626-A75FA68D97C2}" type="datetimeFigureOut">
              <a:rPr lang="pt-BR"/>
              <a:pPr>
                <a:defRPr/>
              </a:pPr>
              <a:t>09/08/2019</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87FE204C-A45E-4C91-9120-E237714F2123}" type="slidenum">
              <a:rPr lang="pt-BR"/>
              <a:pPr>
                <a:defRPr/>
              </a:pPr>
              <a:t>‹nº›</a:t>
            </a:fld>
            <a:endParaRPr lang="pt-BR"/>
          </a:p>
        </p:txBody>
      </p:sp>
    </p:spTree>
    <p:extLst>
      <p:ext uri="{BB962C8B-B14F-4D97-AF65-F5344CB8AC3E}">
        <p14:creationId xmlns:p14="http://schemas.microsoft.com/office/powerpoint/2010/main" val="2210924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Divisa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fontAlgn="auto" hangingPunct="1">
              <a:spcBef>
                <a:spcPts val="0"/>
              </a:spcBef>
              <a:spcAft>
                <a:spcPts val="0"/>
              </a:spcAft>
              <a:defRPr/>
            </a:pPr>
            <a:endParaRPr lang="en-US"/>
          </a:p>
        </p:txBody>
      </p:sp>
      <p:sp>
        <p:nvSpPr>
          <p:cNvPr id="5" name="Divisa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fontAlgn="auto" hangingPunct="1">
              <a:spcBef>
                <a:spcPts val="0"/>
              </a:spcBef>
              <a:spcAft>
                <a:spcPts val="0"/>
              </a:spcAft>
              <a:defRPr/>
            </a:pPr>
            <a:endParaRPr lang="en-US"/>
          </a:p>
        </p:txBody>
      </p:sp>
      <p:sp>
        <p:nvSpPr>
          <p:cNvPr id="2" name="Título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extLst/>
          </a:lstStyle>
          <a:p>
            <a:pPr>
              <a:defRPr/>
            </a:pPr>
            <a:fld id="{6603DB8C-8D06-4704-AAD0-3958C000EAD0}" type="datetimeFigureOut">
              <a:rPr lang="pt-BR"/>
              <a:pPr>
                <a:defRPr/>
              </a:pPr>
              <a:t>09/08/2019</a:t>
            </a:fld>
            <a:endParaRPr lang="pt-BR"/>
          </a:p>
        </p:txBody>
      </p:sp>
      <p:sp>
        <p:nvSpPr>
          <p:cNvPr id="7" name="Espaço Reservado para Rodapé 4"/>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extLst/>
          </a:lstStyle>
          <a:p>
            <a:pPr>
              <a:defRPr/>
            </a:pPr>
            <a:fld id="{2A55ABBD-33C2-4EAA-B182-16F18B6A450A}" type="slidenum">
              <a:rPr lang="pt-BR"/>
              <a:pPr>
                <a:defRPr/>
              </a:pPr>
              <a:t>‹nº›</a:t>
            </a:fld>
            <a:endParaRPr lang="pt-BR"/>
          </a:p>
        </p:txBody>
      </p:sp>
    </p:spTree>
    <p:extLst>
      <p:ext uri="{BB962C8B-B14F-4D97-AF65-F5344CB8AC3E}">
        <p14:creationId xmlns:p14="http://schemas.microsoft.com/office/powerpoint/2010/main" val="278400100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Espaço Reservado para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Título 7"/>
          <p:cNvSpPr>
            <a:spLocks noGrp="1"/>
          </p:cNvSpPr>
          <p:nvPr>
            <p:ph type="title"/>
          </p:nvPr>
        </p:nvSpPr>
        <p:spPr/>
        <p:txBody>
          <a:bodyPr rtlCol="0"/>
          <a:lstStyle>
            <a:extLst/>
          </a:lstStyle>
          <a:p>
            <a:r>
              <a:rPr lang="pt-BR" smtClean="0"/>
              <a:t>Clique para editar o estilo do título mestre</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59637924-78D3-40D8-A1FE-3D02DC97A94D}" type="datetimeFigureOut">
              <a:rPr lang="pt-BR"/>
              <a:pPr>
                <a:defRPr/>
              </a:pPr>
              <a:t>09/08/2019</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E566C24E-D3CB-46E0-BA25-1644563F310B}" type="slidenum">
              <a:rPr lang="pt-BR"/>
              <a:pPr>
                <a:defRPr/>
              </a:pPr>
              <a:t>‹nº›</a:t>
            </a:fld>
            <a:endParaRPr lang="pt-BR"/>
          </a:p>
        </p:txBody>
      </p:sp>
    </p:spTree>
    <p:extLst>
      <p:ext uri="{BB962C8B-B14F-4D97-AF65-F5344CB8AC3E}">
        <p14:creationId xmlns:p14="http://schemas.microsoft.com/office/powerpoint/2010/main" val="3959602554"/>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3FCE5DCB-00E2-4C99-9830-5DB414F4DEB8}" type="datetimeFigureOut">
              <a:rPr lang="pt-BR"/>
              <a:pPr>
                <a:defRPr/>
              </a:pPr>
              <a:t>09/08/2019</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C1186A2A-D282-49F5-A9D6-C77649121CF4}" type="slidenum">
              <a:rPr lang="pt-BR"/>
              <a:pPr>
                <a:defRPr/>
              </a:pPr>
              <a:t>‹nº›</a:t>
            </a:fld>
            <a:endParaRPr lang="pt-BR"/>
          </a:p>
        </p:txBody>
      </p:sp>
    </p:spTree>
    <p:extLst>
      <p:ext uri="{BB962C8B-B14F-4D97-AF65-F5344CB8AC3E}">
        <p14:creationId xmlns:p14="http://schemas.microsoft.com/office/powerpoint/2010/main" val="295910200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ítulo 5"/>
          <p:cNvSpPr>
            <a:spLocks noGrp="1"/>
          </p:cNvSpPr>
          <p:nvPr>
            <p:ph type="title"/>
          </p:nvPr>
        </p:nvSpPr>
        <p:spPr/>
        <p:txBody>
          <a:bodyPr rtlCol="0"/>
          <a:lstStyle>
            <a:extLst/>
          </a:lstStyle>
          <a:p>
            <a:r>
              <a:rPr lang="pt-BR" smtClean="0"/>
              <a:t>Clique para editar o estilo do título mestre</a:t>
            </a:r>
            <a:endParaRPr lang="en-US"/>
          </a:p>
        </p:txBody>
      </p:sp>
      <p:sp>
        <p:nvSpPr>
          <p:cNvPr id="3" name="Espaço Reservado para Data 2"/>
          <p:cNvSpPr>
            <a:spLocks noGrp="1"/>
          </p:cNvSpPr>
          <p:nvPr>
            <p:ph type="dt" sz="half" idx="10"/>
          </p:nvPr>
        </p:nvSpPr>
        <p:spPr/>
        <p:txBody>
          <a:bodyPr/>
          <a:lstStyle>
            <a:lvl1pPr>
              <a:defRPr/>
            </a:lvl1pPr>
            <a:extLst/>
          </a:lstStyle>
          <a:p>
            <a:pPr>
              <a:defRPr/>
            </a:pPr>
            <a:fld id="{B0C91757-BAEB-4C3F-955A-772BD94206FB}" type="datetimeFigureOut">
              <a:rPr lang="pt-BR"/>
              <a:pPr>
                <a:defRPr/>
              </a:pPr>
              <a:t>09/08/2019</a:t>
            </a:fld>
            <a:endParaRPr lang="pt-BR"/>
          </a:p>
        </p:txBody>
      </p:sp>
      <p:sp>
        <p:nvSpPr>
          <p:cNvPr id="4" name="Espaço Reservado para Rodapé 3"/>
          <p:cNvSpPr>
            <a:spLocks noGrp="1"/>
          </p:cNvSpPr>
          <p:nvPr>
            <p:ph type="ftr" sz="quarter" idx="11"/>
          </p:nvPr>
        </p:nvSpPr>
        <p:spPr/>
        <p:txBody>
          <a:bodyPr/>
          <a:lstStyle>
            <a:lvl1pPr>
              <a:defRPr/>
            </a:lvl1pPr>
            <a:extLst/>
          </a:lstStyle>
          <a:p>
            <a:pPr>
              <a:defRPr/>
            </a:pPr>
            <a:endParaRPr lang="pt-BR"/>
          </a:p>
        </p:txBody>
      </p:sp>
      <p:sp>
        <p:nvSpPr>
          <p:cNvPr id="5" name="Espaço Reservado para Número de Slide 4"/>
          <p:cNvSpPr>
            <a:spLocks noGrp="1"/>
          </p:cNvSpPr>
          <p:nvPr>
            <p:ph type="sldNum" sz="quarter" idx="12"/>
          </p:nvPr>
        </p:nvSpPr>
        <p:spPr/>
        <p:txBody>
          <a:bodyPr/>
          <a:lstStyle>
            <a:lvl1pPr>
              <a:defRPr/>
            </a:lvl1pPr>
            <a:extLst/>
          </a:lstStyle>
          <a:p>
            <a:pPr>
              <a:defRPr/>
            </a:pPr>
            <a:fld id="{ECA31ABF-2952-48C8-A956-CAC903C983E5}" type="slidenum">
              <a:rPr lang="pt-BR"/>
              <a:pPr>
                <a:defRPr/>
              </a:pPr>
              <a:t>‹nº›</a:t>
            </a:fld>
            <a:endParaRPr lang="pt-BR"/>
          </a:p>
        </p:txBody>
      </p:sp>
    </p:spTree>
    <p:extLst>
      <p:ext uri="{BB962C8B-B14F-4D97-AF65-F5344CB8AC3E}">
        <p14:creationId xmlns:p14="http://schemas.microsoft.com/office/powerpoint/2010/main" val="2186591666"/>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F1495DDA-E26A-4AAE-956E-8F927CB72EEC}" type="datetimeFigureOut">
              <a:rPr lang="pt-BR"/>
              <a:pPr>
                <a:defRPr/>
              </a:pPr>
              <a:t>09/08/2019</a:t>
            </a:fld>
            <a:endParaRPr lang="pt-BR"/>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43E70251-8373-4FE4-9545-CF49C824B471}" type="slidenum">
              <a:rPr lang="pt-BR"/>
              <a:pPr>
                <a:defRPr/>
              </a:pPr>
              <a:t>‹nº›</a:t>
            </a:fld>
            <a:endParaRPr lang="pt-BR"/>
          </a:p>
        </p:txBody>
      </p:sp>
    </p:spTree>
    <p:extLst>
      <p:ext uri="{BB962C8B-B14F-4D97-AF65-F5344CB8AC3E}">
        <p14:creationId xmlns:p14="http://schemas.microsoft.com/office/powerpoint/2010/main" val="660425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7D98CC2B-CB74-4106-97D8-06BD3A6F520A}" type="datetimeFigureOut">
              <a:rPr lang="pt-BR"/>
              <a:pPr>
                <a:defRPr/>
              </a:pPr>
              <a:t>09/08/2019</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DCE3F50D-9604-48A8-AB40-077572B18676}" type="slidenum">
              <a:rPr lang="pt-BR"/>
              <a:pPr>
                <a:defRPr/>
              </a:pPr>
              <a:t>‹nº›</a:t>
            </a:fld>
            <a:endParaRPr lang="pt-BR"/>
          </a:p>
        </p:txBody>
      </p:sp>
    </p:spTree>
    <p:extLst>
      <p:ext uri="{BB962C8B-B14F-4D97-AF65-F5344CB8AC3E}">
        <p14:creationId xmlns:p14="http://schemas.microsoft.com/office/powerpoint/2010/main" val="406574207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orma liv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6" name="Forma livre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7" name="Triângulo retângulo 6"/>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cxnSp>
        <p:nvCxnSpPr>
          <p:cNvPr id="8" name="Conector reto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ivisa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fontAlgn="auto" hangingPunct="1">
              <a:spcBef>
                <a:spcPts val="0"/>
              </a:spcBef>
              <a:spcAft>
                <a:spcPts val="0"/>
              </a:spcAft>
              <a:defRPr/>
            </a:pPr>
            <a:endParaRPr lang="en-US"/>
          </a:p>
        </p:txBody>
      </p:sp>
      <p:sp>
        <p:nvSpPr>
          <p:cNvPr id="10" name="Divisa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fontAlgn="auto" hangingPunct="1">
              <a:spcBef>
                <a:spcPts val="0"/>
              </a:spcBef>
              <a:spcAft>
                <a:spcPts val="0"/>
              </a:spcAft>
              <a:defRPr/>
            </a:pPr>
            <a:endParaRPr lang="en-US"/>
          </a:p>
        </p:txBody>
      </p:sp>
      <p:sp>
        <p:nvSpPr>
          <p:cNvPr id="4" name="Espaço Reservado para Texto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3" name="Espaço Reservado par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t-BR" noProof="0" smtClean="0"/>
              <a:t>Clique no ícone para adicionar uma imagem</a:t>
            </a:r>
            <a:endParaRPr lang="en-US" noProof="0" dirty="0"/>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t-BR" smtClean="0"/>
              <a:t>Clique para editar o estilo do título mestre</a:t>
            </a:r>
            <a:endParaRPr lang="en-US"/>
          </a:p>
        </p:txBody>
      </p:sp>
      <p:sp>
        <p:nvSpPr>
          <p:cNvPr id="11" name="Espaço Reservado para Data 4"/>
          <p:cNvSpPr>
            <a:spLocks noGrp="1"/>
          </p:cNvSpPr>
          <p:nvPr>
            <p:ph type="dt" sz="half" idx="10"/>
          </p:nvPr>
        </p:nvSpPr>
        <p:spPr/>
        <p:txBody>
          <a:bodyPr/>
          <a:lstStyle>
            <a:lvl1pPr>
              <a:defRPr smtClean="0">
                <a:solidFill>
                  <a:schemeClr val="tx1"/>
                </a:solidFill>
              </a:defRPr>
            </a:lvl1pPr>
            <a:extLst/>
          </a:lstStyle>
          <a:p>
            <a:pPr>
              <a:defRPr/>
            </a:pPr>
            <a:fld id="{EA72FDAD-F827-41D7-AAE1-4B886D5E2210}" type="datetimeFigureOut">
              <a:rPr lang="pt-BR"/>
              <a:pPr>
                <a:defRPr/>
              </a:pPr>
              <a:t>09/08/2019</a:t>
            </a:fld>
            <a:endParaRPr lang="pt-BR"/>
          </a:p>
        </p:txBody>
      </p:sp>
      <p:sp>
        <p:nvSpPr>
          <p:cNvPr id="12" name="Espaço Reservado para Rodapé 5"/>
          <p:cNvSpPr>
            <a:spLocks noGrp="1"/>
          </p:cNvSpPr>
          <p:nvPr>
            <p:ph type="ftr" sz="quarter" idx="11"/>
          </p:nvPr>
        </p:nvSpPr>
        <p:spPr/>
        <p:txBody>
          <a:bodyPr/>
          <a:lstStyle>
            <a:lvl1pPr>
              <a:defRPr>
                <a:solidFill>
                  <a:schemeClr val="tx1"/>
                </a:solidFill>
              </a:defRPr>
            </a:lvl1pPr>
            <a:extLst/>
          </a:lstStyle>
          <a:p>
            <a:pPr>
              <a:defRPr/>
            </a:pPr>
            <a:endParaRPr lang="pt-BR"/>
          </a:p>
        </p:txBody>
      </p:sp>
      <p:sp>
        <p:nvSpPr>
          <p:cNvPr id="13" name="Espaço Reservado para Número de Slide 6"/>
          <p:cNvSpPr>
            <a:spLocks noGrp="1"/>
          </p:cNvSpPr>
          <p:nvPr>
            <p:ph type="sldNum" sz="quarter" idx="12"/>
          </p:nvPr>
        </p:nvSpPr>
        <p:spPr/>
        <p:txBody>
          <a:bodyPr/>
          <a:lstStyle>
            <a:lvl1pPr>
              <a:defRPr smtClean="0">
                <a:solidFill>
                  <a:schemeClr val="tx1"/>
                </a:solidFill>
              </a:defRPr>
            </a:lvl1pPr>
            <a:extLst/>
          </a:lstStyle>
          <a:p>
            <a:pPr>
              <a:defRPr/>
            </a:pPr>
            <a:fld id="{29976B8B-3626-470E-A61B-B2E95C34B0AD}" type="slidenum">
              <a:rPr lang="pt-BR"/>
              <a:pPr>
                <a:defRPr/>
              </a:pPr>
              <a:t>‹nº›</a:t>
            </a:fld>
            <a:endParaRPr lang="pt-BR"/>
          </a:p>
        </p:txBody>
      </p:sp>
    </p:spTree>
    <p:extLst>
      <p:ext uri="{BB962C8B-B14F-4D97-AF65-F5344CB8AC3E}">
        <p14:creationId xmlns:p14="http://schemas.microsoft.com/office/powerpoint/2010/main" val="228822062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1481329"/>
            <a:ext cx="8229600" cy="4386071"/>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B1E26C40-660D-4AEF-8666-6B58A87A55F3}" type="datetimeFigureOut">
              <a:rPr lang="pt-BR"/>
              <a:pPr>
                <a:defRPr/>
              </a:pPr>
              <a:t>09/08/2019</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DC0AA08D-C7A1-46F3-BE83-026C1DBEAF0D}" type="slidenum">
              <a:rPr lang="pt-BR"/>
              <a:pPr>
                <a:defRPr/>
              </a:pPr>
              <a:t>‹nº›</a:t>
            </a:fld>
            <a:endParaRPr lang="pt-BR"/>
          </a:p>
        </p:txBody>
      </p:sp>
    </p:spTree>
    <p:extLst>
      <p:ext uri="{BB962C8B-B14F-4D97-AF65-F5344CB8AC3E}">
        <p14:creationId xmlns:p14="http://schemas.microsoft.com/office/powerpoint/2010/main" val="1722549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41"/>
            <a:ext cx="6324600" cy="5592760"/>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6C9B6DE6-6862-4532-9B5F-0FFFC30DA191}" type="datetimeFigureOut">
              <a:rPr lang="pt-BR"/>
              <a:pPr>
                <a:defRPr/>
              </a:pPr>
              <a:t>09/08/2019</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D1E71E93-7C05-4E5C-BDB3-03B571A1E43C}" type="slidenum">
              <a:rPr lang="pt-BR"/>
              <a:pPr>
                <a:defRPr/>
              </a:pPr>
              <a:t>‹nº›</a:t>
            </a:fld>
            <a:endParaRPr lang="pt-BR"/>
          </a:p>
        </p:txBody>
      </p:sp>
    </p:spTree>
    <p:extLst>
      <p:ext uri="{BB962C8B-B14F-4D97-AF65-F5344CB8AC3E}">
        <p14:creationId xmlns:p14="http://schemas.microsoft.com/office/powerpoint/2010/main" val="3009942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orma livre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eaLnBrk="1" fontAlgn="auto" hangingPunct="1">
              <a:spcBef>
                <a:spcPts val="0"/>
              </a:spcBef>
              <a:spcAft>
                <a:spcPts val="0"/>
              </a:spcAft>
              <a:defRPr/>
            </a:pPr>
            <a:endParaRPr lang="en-US">
              <a:latin typeface="+mn-lt"/>
            </a:endParaRPr>
          </a:p>
        </p:txBody>
      </p:sp>
      <p:sp>
        <p:nvSpPr>
          <p:cNvPr id="1027" name="Forma livre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14" name="Triângulo retângulo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fontAlgn="auto" hangingPunct="1">
              <a:spcBef>
                <a:spcPts val="0"/>
              </a:spcBef>
              <a:spcAft>
                <a:spcPts val="0"/>
              </a:spcAft>
              <a:defRPr/>
            </a:pPr>
            <a:endParaRPr lang="en-US"/>
          </a:p>
        </p:txBody>
      </p:sp>
      <p:cxnSp>
        <p:nvCxnSpPr>
          <p:cNvPr id="15" name="Conector reto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ço Reservado para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pt-BR" smtClean="0"/>
              <a:t>Clique para editar o estilo do título mestre</a:t>
            </a:r>
            <a:endParaRPr lang="en-US"/>
          </a:p>
        </p:txBody>
      </p:sp>
      <p:sp>
        <p:nvSpPr>
          <p:cNvPr id="1033" name="Espaço Reservado para Texto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0" name="Espaço Reservado para Data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defRPr>
            </a:lvl1pPr>
            <a:extLst/>
          </a:lstStyle>
          <a:p>
            <a:pPr>
              <a:defRPr/>
            </a:pPr>
            <a:fld id="{D19E0DEE-3751-4327-BC53-4F2EFBC2716D}" type="datetimeFigureOut">
              <a:rPr lang="pt-BR"/>
              <a:pPr>
                <a:defRPr/>
              </a:pPr>
              <a:t>09/08/2019</a:t>
            </a:fld>
            <a:endParaRPr lang="pt-BR"/>
          </a:p>
        </p:txBody>
      </p:sp>
      <p:sp>
        <p:nvSpPr>
          <p:cNvPr id="22" name="Espaço Reservado para Rodapé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endParaRPr lang="pt-BR"/>
          </a:p>
        </p:txBody>
      </p:sp>
      <p:sp>
        <p:nvSpPr>
          <p:cNvPr id="18" name="Espaço Reservado para Número de Slide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defRPr>
            </a:lvl1pPr>
            <a:extLst/>
          </a:lstStyle>
          <a:p>
            <a:pPr>
              <a:defRPr/>
            </a:pPr>
            <a:fld id="{14E89104-EE10-467A-B493-C1305FC965F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3" r:id="rId1"/>
    <p:sldLayoutId id="2147483682" r:id="rId2"/>
    <p:sldLayoutId id="2147483684" r:id="rId3"/>
    <p:sldLayoutId id="2147483685" r:id="rId4"/>
    <p:sldLayoutId id="2147483686" r:id="rId5"/>
    <p:sldLayoutId id="2147483687" r:id="rId6"/>
    <p:sldLayoutId id="2147483681" r:id="rId7"/>
    <p:sldLayoutId id="2147483688" r:id="rId8"/>
    <p:sldLayoutId id="2147483689" r:id="rId9"/>
    <p:sldLayoutId id="2147483680" r:id="rId10"/>
    <p:sldLayoutId id="2147483679"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anose="020B0602030504020204" pitchFamily="34" charset="0"/>
        </a:defRPr>
      </a:lvl2pPr>
      <a:lvl3pPr algn="l" rtl="0" fontAlgn="base">
        <a:spcBef>
          <a:spcPct val="0"/>
        </a:spcBef>
        <a:spcAft>
          <a:spcPct val="0"/>
        </a:spcAft>
        <a:defRPr sz="4100" b="1">
          <a:solidFill>
            <a:schemeClr val="tx2"/>
          </a:solidFill>
          <a:latin typeface="Lucida Sans Unicode" panose="020B0602030504020204" pitchFamily="34" charset="0"/>
        </a:defRPr>
      </a:lvl3pPr>
      <a:lvl4pPr algn="l" rtl="0" fontAlgn="base">
        <a:spcBef>
          <a:spcPct val="0"/>
        </a:spcBef>
        <a:spcAft>
          <a:spcPct val="0"/>
        </a:spcAft>
        <a:defRPr sz="4100" b="1">
          <a:solidFill>
            <a:schemeClr val="tx2"/>
          </a:solidFill>
          <a:latin typeface="Lucida Sans Unicode" panose="020B0602030504020204" pitchFamily="34" charset="0"/>
        </a:defRPr>
      </a:lvl4pPr>
      <a:lvl5pPr algn="l" rtl="0" fontAlgn="base">
        <a:spcBef>
          <a:spcPct val="0"/>
        </a:spcBef>
        <a:spcAft>
          <a:spcPct val="0"/>
        </a:spcAft>
        <a:defRPr sz="4100" b="1">
          <a:solidFill>
            <a:schemeClr val="tx2"/>
          </a:solidFill>
          <a:latin typeface="Lucida Sans Unicode" panose="020B0602030504020204" pitchFamily="34" charset="0"/>
        </a:defRPr>
      </a:lvl5pPr>
      <a:lvl6pPr marL="457200" algn="l" rtl="0" fontAlgn="base">
        <a:spcBef>
          <a:spcPct val="0"/>
        </a:spcBef>
        <a:spcAft>
          <a:spcPct val="0"/>
        </a:spcAft>
        <a:defRPr sz="4100" b="1">
          <a:solidFill>
            <a:schemeClr val="tx2"/>
          </a:solidFill>
          <a:latin typeface="Lucida Sans Unicode" panose="020B0602030504020204" pitchFamily="34" charset="0"/>
        </a:defRPr>
      </a:lvl6pPr>
      <a:lvl7pPr marL="914400" algn="l" rtl="0" fontAlgn="base">
        <a:spcBef>
          <a:spcPct val="0"/>
        </a:spcBef>
        <a:spcAft>
          <a:spcPct val="0"/>
        </a:spcAft>
        <a:defRPr sz="4100" b="1">
          <a:solidFill>
            <a:schemeClr val="tx2"/>
          </a:solidFill>
          <a:latin typeface="Lucida Sans Unicode" panose="020B0602030504020204" pitchFamily="34" charset="0"/>
        </a:defRPr>
      </a:lvl7pPr>
      <a:lvl8pPr marL="1371600" algn="l" rtl="0" fontAlgn="base">
        <a:spcBef>
          <a:spcPct val="0"/>
        </a:spcBef>
        <a:spcAft>
          <a:spcPct val="0"/>
        </a:spcAft>
        <a:defRPr sz="4100" b="1">
          <a:solidFill>
            <a:schemeClr val="tx2"/>
          </a:solidFill>
          <a:latin typeface="Lucida Sans Unicode" panose="020B0602030504020204" pitchFamily="34" charset="0"/>
        </a:defRPr>
      </a:lvl8pPr>
      <a:lvl9pPr marL="1828800" algn="l" rtl="0" fontAlgn="base">
        <a:spcBef>
          <a:spcPct val="0"/>
        </a:spcBef>
        <a:spcAft>
          <a:spcPct val="0"/>
        </a:spcAft>
        <a:defRPr sz="4100" b="1">
          <a:solidFill>
            <a:schemeClr val="tx2"/>
          </a:solidFill>
          <a:latin typeface="Lucida Sans Unicode" panose="020B0602030504020204" pitchFamily="34" charset="0"/>
        </a:defRPr>
      </a:lvl9pPr>
      <a:extLst/>
    </p:titleStyle>
    <p:bodyStyle>
      <a:lvl1pPr marL="365125" indent="-255588" algn="l" rtl="0" fontAlgn="base">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anose="05020102010507070707"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ncbi.nlm.nih.gov/pubmed?linkname=pubmed_pubmed&amp;from_uid=27866662" TargetMode="External"/><Relationship Id="rId7" Type="http://schemas.openxmlformats.org/officeDocument/2006/relationships/image" Target="../media/image6.jpeg"/><Relationship Id="rId2" Type="http://schemas.openxmlformats.org/officeDocument/2006/relationships/hyperlink" Target="https://www.ncbi.nlm.nih.gov/pubmed/27866662" TargetMode="External"/><Relationship Id="rId1" Type="http://schemas.openxmlformats.org/officeDocument/2006/relationships/slideLayout" Target="../slideLayouts/slideLayout1.xml"/><Relationship Id="rId6" Type="http://schemas.openxmlformats.org/officeDocument/2006/relationships/image" Target="../media/image5.wmf"/><Relationship Id="rId5" Type="http://schemas.openxmlformats.org/officeDocument/2006/relationships/hyperlink" Target="http://www.paulomargotto.com.br/" TargetMode="External"/><Relationship Id="rId4" Type="http://schemas.openxmlformats.org/officeDocument/2006/relationships/hyperlink" Target="mailto:dukhovny@ohsu.edu" TargetMode="External"/><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pt.wikipedia.org/wiki/Gr%C3%A1fico_de_funil_(pesquisa)"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hyperlink" Target="https://pt.wikipedia.org/wiki/Gr%C3%A1fico_de_funil_(pesquisa)"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paulomargotto.com.br/documentos/16680" TargetMode="External"/><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hyperlink" Target="http://paulomargotto.com.br/documentos/17813"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paulomargotto.com.br/documentos/16817" TargetMode="External"/><Relationship Id="rId1" Type="http://schemas.openxmlformats.org/officeDocument/2006/relationships/slideLayout" Target="../slideLayouts/slideLayout7.xml"/><Relationship Id="rId4" Type="http://schemas.openxmlformats.org/officeDocument/2006/relationships/hyperlink" Target="http://paulomargotto.com.br/documentos/10948" TargetMode="External"/></Relationships>
</file>

<file path=ppt/slides/_rels/slide5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www.ncbi.nlm.nih.gov/pubmed/17998314" TargetMode="External"/><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hyperlink" Target="http://www.paulomargotto.com.br/documentos/Caso-Clin_Perfura_Intest_Espontanea.pptx" TargetMode="External"/><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57.jpeg"/><Relationship Id="rId4" Type="http://schemas.openxmlformats.org/officeDocument/2006/relationships/image" Target="../media/image56.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66661" TargetMode="External"/><Relationship Id="rId2" Type="http://schemas.openxmlformats.org/officeDocument/2006/relationships/hyperlink" Target="https://www.ncbi.nlm.nih.gov/pubmed/27866661"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25144159" TargetMode="External"/><Relationship Id="rId2" Type="http://schemas.openxmlformats.org/officeDocument/2006/relationships/hyperlink" Target="https://www.ncbi.nlm.nih.gov/pubmed/25144159" TargetMode="Externa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hyperlink" Target="http://paulomargotto.com.br/documentos/14963" TargetMode="External"/><Relationship Id="rId4" Type="http://schemas.openxmlformats.org/officeDocument/2006/relationships/image" Target="../media/image58.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26934258" TargetMode="External"/><Relationship Id="rId2" Type="http://schemas.openxmlformats.org/officeDocument/2006/relationships/hyperlink" Target="https://www.ncbi.nlm.nih.gov/pubmed/26934258"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75817" TargetMode="External"/><Relationship Id="rId2" Type="http://schemas.openxmlformats.org/officeDocument/2006/relationships/hyperlink" Target="https://www.ncbi.nlm.nih.gov/pubmed/29275817"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www.ncbi.nlm.nih.gov/pubmed?linkname=pubmed_pubmed&amp;from_uid=27244778" TargetMode="External"/><Relationship Id="rId2" Type="http://schemas.openxmlformats.org/officeDocument/2006/relationships/hyperlink" Target="https://www.ncbi.nlm.nih.gov/pubmed/27244778"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24948351" TargetMode="External"/><Relationship Id="rId2" Type="http://schemas.openxmlformats.org/officeDocument/2006/relationships/hyperlink" Target="https://www.ncbi.nlm.nih.gov/pubmed/24948351" TargetMode="Externa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hyperlink" Target="https://www.ncbi.nlm.nih.gov/pubmed?linkname=pubmed_pubmed&amp;from_uid=28916576" TargetMode="External"/><Relationship Id="rId2" Type="http://schemas.openxmlformats.org/officeDocument/2006/relationships/hyperlink" Target="https://www.ncbi.nlm.nih.gov/pubmed/28916576" TargetMode="Externa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068791" TargetMode="External"/><Relationship Id="rId2" Type="http://schemas.openxmlformats.org/officeDocument/2006/relationships/hyperlink" Target="https://www.ncbi.nlm.nih.gov/pubmed/29068791"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771814" TargetMode="External"/><Relationship Id="rId2" Type="http://schemas.openxmlformats.org/officeDocument/2006/relationships/hyperlink" Target="https://www.ncbi.nlm.nih.gov/pubmed/30771814"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s://www.ncbi.nlm.nih.gov/pubmed?linkname=pubmed_pubmed&amp;from_uid=30771812" TargetMode="External"/><Relationship Id="rId2" Type="http://schemas.openxmlformats.org/officeDocument/2006/relationships/hyperlink" Target="https://www.ncbi.nlm.nih.gov/pubmed/30771812"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paulomargotto.com.br/documentos/17770" TargetMode="Externa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9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0" y="3148013"/>
            <a:ext cx="9144000" cy="11255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Should we </a:t>
            </a:r>
            <a:r>
              <a:rPr lang="pt-BR" altLang="pt-BR" sz="1400" b="1">
                <a:hlinkClick r:id="rId2"/>
              </a:rPr>
              <a:t>believe</a:t>
            </a:r>
            <a:r>
              <a:rPr lang="pt-BR" altLang="pt-BR" sz="1400">
                <a:hlinkClick r:id="rId2"/>
              </a:rPr>
              <a:t> in </a:t>
            </a:r>
            <a:r>
              <a:rPr lang="pt-BR" altLang="pt-BR" sz="1400" b="1">
                <a:hlinkClick r:id="rId2"/>
              </a:rPr>
              <a:t>transfusion</a:t>
            </a:r>
            <a:r>
              <a:rPr lang="pt-BR" altLang="pt-BR" sz="1400">
                <a:hlinkClick r:id="rId2"/>
              </a:rPr>
              <a:t>-associated enterocolitis? Applying a GRADE to the literature.</a:t>
            </a:r>
            <a:endParaRPr lang="pt-BR" altLang="pt-BR" sz="1400"/>
          </a:p>
          <a:p>
            <a:pPr algn="ctr"/>
            <a:r>
              <a:rPr lang="pt-BR" altLang="pt-BR" sz="1400"/>
              <a:t>Hay S, Zupancic JA, Flannery DD, Kirpalani H, Dukhovny D.</a:t>
            </a:r>
          </a:p>
          <a:p>
            <a:pPr algn="ctr"/>
            <a:r>
              <a:rPr lang="pt-BR" altLang="pt-BR" sz="1400"/>
              <a:t>Semin Perinatol. 2017 Feb;41(1):80-91. doi: 10.1053/j.semperi.2016.09.021. Epub 2016 Nov 17. Review.PMID: 27866662.</a:t>
            </a:r>
            <a:r>
              <a:rPr lang="pt-BR" altLang="pt-BR" sz="1400" u="sng">
                <a:hlinkClick r:id="rId3"/>
              </a:rPr>
              <a:t>Similar articles</a:t>
            </a:r>
            <a:endParaRPr lang="pt-BR" altLang="pt-BR" sz="1400" u="sng"/>
          </a:p>
          <a:p>
            <a:pPr algn="ctr"/>
            <a:r>
              <a:rPr lang="pt-BR" altLang="pt-BR"/>
              <a:t>Corresponding author. E-mail address: </a:t>
            </a:r>
            <a:r>
              <a:rPr lang="pt-BR" altLang="pt-BR">
                <a:hlinkClick r:id="rId4"/>
              </a:rPr>
              <a:t>dukhovny@ohsu.edu</a:t>
            </a:r>
            <a:r>
              <a:rPr lang="pt-BR" altLang="pt-BR"/>
              <a:t>  (D. Dukhovny). </a:t>
            </a:r>
          </a:p>
        </p:txBody>
      </p:sp>
      <p:sp>
        <p:nvSpPr>
          <p:cNvPr id="9222" name="Text Box 6"/>
          <p:cNvSpPr txBox="1">
            <a:spLocks noChangeArrowheads="1"/>
          </p:cNvSpPr>
          <p:nvPr/>
        </p:nvSpPr>
        <p:spPr bwMode="auto">
          <a:xfrm>
            <a:off x="2843213" y="6216650"/>
            <a:ext cx="3578225"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hlinkClick r:id="rId5"/>
              </a:rPr>
              <a:t>www.paulomargotto.com.br</a:t>
            </a:r>
            <a:r>
              <a:rPr lang="pt-BR" altLang="pt-BR"/>
              <a:t> </a:t>
            </a:r>
          </a:p>
          <a:p>
            <a:r>
              <a:rPr lang="pt-BR" altLang="pt-BR">
                <a:solidFill>
                  <a:schemeClr val="bg2"/>
                </a:solidFill>
              </a:rPr>
              <a:t>Brasília, 10 de agosto de 2019</a:t>
            </a:r>
          </a:p>
        </p:txBody>
      </p:sp>
      <p:sp>
        <p:nvSpPr>
          <p:cNvPr id="9223" name="Oval 7"/>
          <p:cNvSpPr>
            <a:spLocks noChangeArrowheads="1"/>
          </p:cNvSpPr>
          <p:nvPr/>
        </p:nvSpPr>
        <p:spPr bwMode="auto">
          <a:xfrm>
            <a:off x="0" y="1844675"/>
            <a:ext cx="9144000" cy="914400"/>
          </a:xfrm>
          <a:prstGeom prst="ellipse">
            <a:avLst/>
          </a:prstGeom>
          <a:solidFill>
            <a:schemeClr val="folHlink"/>
          </a:solidFill>
          <a:ln w="28575">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Devemos acreditar na enterocolite necrosante associada à transfusão?</a:t>
            </a:r>
          </a:p>
          <a:p>
            <a:pPr algn="ctr"/>
            <a:r>
              <a:rPr lang="pt-BR" altLang="pt-BR" b="1">
                <a:solidFill>
                  <a:srgbClr val="FFFF00"/>
                </a:solidFill>
              </a:rPr>
              <a:t>Aplicando um GRADE à literatura</a:t>
            </a:r>
          </a:p>
        </p:txBody>
      </p:sp>
      <p:pic>
        <p:nvPicPr>
          <p:cNvPr id="922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3663" y="4300538"/>
            <a:ext cx="2700337" cy="2557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9" descr="IMG-20190517-WA0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302125"/>
            <a:ext cx="2555875" cy="2555875"/>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0338" y="0"/>
            <a:ext cx="3244850" cy="182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7"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16688" y="333375"/>
            <a:ext cx="16954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8" name="Text Box 12"/>
          <p:cNvSpPr txBox="1">
            <a:spLocks noChangeArrowheads="1"/>
          </p:cNvSpPr>
          <p:nvPr/>
        </p:nvSpPr>
        <p:spPr bwMode="auto">
          <a:xfrm>
            <a:off x="2555875" y="5516563"/>
            <a:ext cx="3887788" cy="657225"/>
          </a:xfrm>
          <a:prstGeom prst="rect">
            <a:avLst/>
          </a:prstGeom>
          <a:solidFill>
            <a:schemeClr val="folHlink"/>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1600" b="1">
                <a:solidFill>
                  <a:srgbClr val="0000FF"/>
                </a:solidFill>
              </a:rPr>
              <a:t>Dieta  e transfusão sanguínea</a:t>
            </a:r>
          </a:p>
          <a:p>
            <a:pPr algn="ctr"/>
            <a:r>
              <a:rPr lang="pt-BR" altLang="pt-BR" sz="1600" b="1">
                <a:solidFill>
                  <a:srgbClr val="0000FF"/>
                </a:solidFill>
              </a:rPr>
              <a:t>Anemia e enterocolite necrosante</a:t>
            </a:r>
          </a:p>
        </p:txBody>
      </p:sp>
      <p:sp>
        <p:nvSpPr>
          <p:cNvPr id="9229" name="Text Box 13"/>
          <p:cNvSpPr txBox="1">
            <a:spLocks noChangeArrowheads="1"/>
          </p:cNvSpPr>
          <p:nvPr/>
        </p:nvSpPr>
        <p:spPr bwMode="auto">
          <a:xfrm>
            <a:off x="2555875" y="5084763"/>
            <a:ext cx="1930400" cy="36671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0000FF"/>
                </a:solidFill>
              </a:rPr>
              <a:t>Vejam também</a:t>
            </a:r>
            <a:r>
              <a:rPr lang="pt-BR" altLang="pt-BR"/>
              <a:t>!</a:t>
            </a:r>
          </a:p>
        </p:txBody>
      </p:sp>
      <p:sp>
        <p:nvSpPr>
          <p:cNvPr id="9230" name="AutoShape 14"/>
          <p:cNvSpPr>
            <a:spLocks noChangeArrowheads="1"/>
          </p:cNvSpPr>
          <p:nvPr/>
        </p:nvSpPr>
        <p:spPr bwMode="auto">
          <a:xfrm>
            <a:off x="2700338" y="4437063"/>
            <a:ext cx="698500" cy="554037"/>
          </a:xfrm>
          <a:prstGeom prst="lightningBolt">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9232" name="Text Box 16"/>
          <p:cNvSpPr txBox="1">
            <a:spLocks noChangeArrowheads="1"/>
          </p:cNvSpPr>
          <p:nvPr/>
        </p:nvSpPr>
        <p:spPr bwMode="auto">
          <a:xfrm>
            <a:off x="3203575" y="4292600"/>
            <a:ext cx="24923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t>Apresentação: Milena Pires</a:t>
            </a:r>
          </a:p>
          <a:p>
            <a:r>
              <a:rPr lang="pt-BR" altLang="pt-BR" sz="1400"/>
              <a:t>Coordenação: Miza Vidigal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lnSpcReduction="10000"/>
          </a:bodyPr>
          <a:lstStyle/>
          <a:p>
            <a:pPr>
              <a:lnSpc>
                <a:spcPct val="80000"/>
              </a:lnSpc>
            </a:pPr>
            <a:r>
              <a:rPr lang="pt-BR" altLang="pt-BR" sz="1900" smtClean="0"/>
              <a:t>População das Unidades de Terapias Intensivas Neonatais (UTINs) tem alta taxa de transfusões sendo que os riscos e benefícios desse tratamento ainda não estão claros. </a:t>
            </a:r>
          </a:p>
          <a:p>
            <a:pPr>
              <a:lnSpc>
                <a:spcPct val="80000"/>
              </a:lnSpc>
            </a:pPr>
            <a:endParaRPr lang="pt-BR" altLang="pt-BR" sz="1900" smtClean="0"/>
          </a:p>
          <a:p>
            <a:pPr>
              <a:lnSpc>
                <a:spcPct val="80000"/>
              </a:lnSpc>
            </a:pPr>
            <a:r>
              <a:rPr lang="pt-BR" altLang="pt-BR" sz="1900" smtClean="0"/>
              <a:t>A Validade literal de uma associação entre transfusão de concentrado de hemácias e enterocolite necrosante (</a:t>
            </a:r>
            <a:r>
              <a:rPr lang="pt-BR" altLang="pt-BR" sz="1900" i="1" smtClean="0"/>
              <a:t>Necrotizing enterecolitis-NEC</a:t>
            </a:r>
            <a:r>
              <a:rPr lang="pt-BR" altLang="pt-BR" sz="1900" smtClean="0"/>
              <a:t>) é controversa. </a:t>
            </a:r>
          </a:p>
          <a:p>
            <a:pPr>
              <a:lnSpc>
                <a:spcPct val="80000"/>
              </a:lnSpc>
            </a:pPr>
            <a:endParaRPr lang="pt-BR" altLang="pt-BR" sz="1900" smtClean="0"/>
          </a:p>
          <a:p>
            <a:pPr>
              <a:lnSpc>
                <a:spcPct val="80000"/>
              </a:lnSpc>
            </a:pPr>
            <a:r>
              <a:rPr lang="pt-BR" altLang="pt-BR" sz="1900" smtClean="0"/>
              <a:t>Há mais de 25 anos, uma epidemia de NEC em uma UTIN de Centro único identificou transfusões de hemácias como um fator de risco potencial.[1] </a:t>
            </a:r>
          </a:p>
          <a:p>
            <a:pPr>
              <a:lnSpc>
                <a:spcPct val="80000"/>
              </a:lnSpc>
            </a:pPr>
            <a:endParaRPr lang="pt-BR" altLang="pt-BR" sz="1900" smtClean="0"/>
          </a:p>
          <a:p>
            <a:pPr>
              <a:lnSpc>
                <a:spcPct val="80000"/>
              </a:lnSpc>
            </a:pPr>
            <a:r>
              <a:rPr lang="pt-BR" altLang="pt-BR" sz="1900" smtClean="0"/>
              <a:t>Desde então, a maioria dos inúmeros estudos observacionais (coorte e caso-controle) demonstrou  associação [2]e a maioria dos clínicos acredita que a NEC associada à transfusão (</a:t>
            </a:r>
            <a:r>
              <a:rPr lang="pt-BR" altLang="pt-BR" sz="1900" i="1" smtClean="0"/>
              <a:t>TANEC-Transfusion-associated necrotizing enterocolitis</a:t>
            </a:r>
            <a:r>
              <a:rPr lang="pt-BR" altLang="pt-BR" sz="1900" smtClean="0"/>
              <a:t>)) existe como uma entidade distinta [3] e assim algumas Instituições adotaram políticas voltadas para sua </a:t>
            </a:r>
            <a:r>
              <a:rPr lang="pt-BR" altLang="pt-BR" sz="1900" b="1" smtClean="0"/>
              <a:t>prevenção</a:t>
            </a:r>
            <a:r>
              <a:rPr lang="pt-BR" altLang="pt-BR" sz="1900" smtClean="0"/>
              <a:t>.</a:t>
            </a:r>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pic>
        <p:nvPicPr>
          <p:cNvPr id="112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5991225"/>
            <a:ext cx="8964612" cy="86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404813"/>
            <a:ext cx="8229600" cy="6264275"/>
          </a:xfrm>
        </p:spPr>
        <p:txBody>
          <a:bodyPr>
            <a:normAutofit/>
          </a:bodyPr>
          <a:lstStyle/>
          <a:p>
            <a:pPr algn="just">
              <a:lnSpc>
                <a:spcPct val="80000"/>
              </a:lnSpc>
            </a:pPr>
            <a:r>
              <a:rPr lang="pt-BR" altLang="pt-BR" sz="2100" smtClean="0"/>
              <a:t>No entanto, </a:t>
            </a:r>
            <a:r>
              <a:rPr lang="pt-BR" altLang="pt-BR" sz="2100" b="1" smtClean="0"/>
              <a:t>três ensaios clínicos randomizados (ECR) realizados até o momento, comparando os parâmetros de transfusão mais liberais versus os restritivos, não sustentam uma relação causal entre frequência de transfusões e NEC</a:t>
            </a:r>
            <a:r>
              <a:rPr lang="pt-BR" altLang="pt-BR" sz="2100" smtClean="0"/>
              <a:t>.[4]</a:t>
            </a:r>
          </a:p>
          <a:p>
            <a:pPr algn="just">
              <a:lnSpc>
                <a:spcPct val="80000"/>
              </a:lnSpc>
            </a:pPr>
            <a:endParaRPr lang="pt-BR" altLang="pt-BR" sz="2100" smtClean="0"/>
          </a:p>
          <a:p>
            <a:pPr algn="just">
              <a:lnSpc>
                <a:spcPct val="80000"/>
              </a:lnSpc>
            </a:pPr>
            <a:r>
              <a:rPr lang="pt-BR" altLang="pt-BR" sz="2100" smtClean="0"/>
              <a:t>A discrepância de evidências entre os estudos experimentais e observacionais é gritante pela possibilidade de </a:t>
            </a:r>
            <a:r>
              <a:rPr lang="pt-BR" altLang="pt-BR" sz="2100" b="1" smtClean="0">
                <a:solidFill>
                  <a:schemeClr val="bg2"/>
                </a:solidFill>
              </a:rPr>
              <a:t>fatores de confusão</a:t>
            </a:r>
            <a:r>
              <a:rPr lang="pt-BR" altLang="pt-BR" sz="2100" smtClean="0"/>
              <a:t> na literatura observacional.</a:t>
            </a:r>
          </a:p>
          <a:p>
            <a:pPr algn="just">
              <a:lnSpc>
                <a:spcPct val="80000"/>
              </a:lnSpc>
            </a:pPr>
            <a:endParaRPr lang="pt-BR" altLang="pt-BR" sz="2100" smtClean="0"/>
          </a:p>
          <a:p>
            <a:pPr algn="just">
              <a:lnSpc>
                <a:spcPct val="80000"/>
              </a:lnSpc>
            </a:pPr>
            <a:r>
              <a:rPr lang="pt-BR" altLang="pt-BR" sz="2100" smtClean="0"/>
              <a:t>Dadas as consequências devastadoras da NEC e o impacto potencial da transfusão no resultado de longo prazo, é fundamental que os médicos avaliem com precisão os riscos e benefícios. </a:t>
            </a:r>
          </a:p>
          <a:p>
            <a:pPr algn="just">
              <a:lnSpc>
                <a:spcPct val="80000"/>
              </a:lnSpc>
            </a:pPr>
            <a:endParaRPr lang="pt-BR" altLang="pt-BR" sz="2100" smtClean="0"/>
          </a:p>
          <a:p>
            <a:pPr algn="ctr">
              <a:lnSpc>
                <a:spcPct val="80000"/>
              </a:lnSpc>
              <a:buFont typeface="Wingdings 3" panose="05040102010807070707" pitchFamily="18" charset="2"/>
              <a:buNone/>
            </a:pPr>
            <a:r>
              <a:rPr lang="pt-BR" altLang="pt-BR" sz="2100" b="1" smtClean="0">
                <a:solidFill>
                  <a:srgbClr val="0000FF"/>
                </a:solidFill>
              </a:rPr>
              <a:t>O objetivo nesta revisão é determinar a qualidade da evidência por trás da existência da TANEC e avaliar a força das recomendações para sua prevenção, usando uma abordagem </a:t>
            </a:r>
            <a:r>
              <a:rPr lang="pt-BR" altLang="pt-BR" sz="2100" b="1" i="1" smtClean="0">
                <a:solidFill>
                  <a:srgbClr val="0000FF"/>
                </a:solidFill>
              </a:rPr>
              <a:t>GRADE</a:t>
            </a:r>
            <a:r>
              <a:rPr lang="pt-BR" altLang="pt-BR" sz="2100" b="1" smtClean="0">
                <a:solidFill>
                  <a:srgbClr val="0000FF"/>
                </a:solidFill>
              </a:rPr>
              <a:t> explícita.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m para nenem pensa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196975"/>
            <a:ext cx="4608512" cy="510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o explicativo em forma de nuvem 4"/>
          <p:cNvSpPr/>
          <p:nvPr/>
        </p:nvSpPr>
        <p:spPr>
          <a:xfrm>
            <a:off x="4643438" y="188913"/>
            <a:ext cx="3384550" cy="1439862"/>
          </a:xfrm>
          <a:prstGeom prst="cloudCallout">
            <a:avLst>
              <a:gd name="adj1" fmla="val -43932"/>
              <a:gd name="adj2" fmla="val 8568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b="1">
                <a:solidFill>
                  <a:srgbClr val="FFFFFF"/>
                </a:solidFill>
              </a:rPr>
              <a:t>MAS O QUE É </a:t>
            </a:r>
            <a:r>
              <a:rPr lang="pt-BR" altLang="pt-BR" b="1" i="1">
                <a:solidFill>
                  <a:srgbClr val="FFFFFF"/>
                </a:solidFill>
              </a:rPr>
              <a:t>GRADE</a:t>
            </a:r>
            <a:r>
              <a:rPr lang="pt-BR" altLang="pt-BR" b="1">
                <a:solidFill>
                  <a:srgbClr val="FFFFFF"/>
                </a:solidFill>
              </a:rPr>
              <a:t>????</a:t>
            </a:r>
          </a:p>
        </p:txBody>
      </p:sp>
      <p:sp>
        <p:nvSpPr>
          <p:cNvPr id="6" name="Retângulo de cantos arredondados 5"/>
          <p:cNvSpPr/>
          <p:nvPr/>
        </p:nvSpPr>
        <p:spPr>
          <a:xfrm>
            <a:off x="5076825" y="2060575"/>
            <a:ext cx="3887788" cy="45370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just" eaLnBrk="1" hangingPunct="1"/>
            <a:r>
              <a:rPr lang="pt-BR" altLang="pt-BR" sz="1500">
                <a:solidFill>
                  <a:srgbClr val="FFFFFF"/>
                </a:solidFill>
              </a:rPr>
              <a:t>O </a:t>
            </a:r>
            <a:r>
              <a:rPr lang="pt-BR" altLang="pt-BR" sz="1500" i="1">
                <a:solidFill>
                  <a:srgbClr val="FFFFFF"/>
                </a:solidFill>
              </a:rPr>
              <a:t>GRADE</a:t>
            </a:r>
            <a:r>
              <a:rPr lang="pt-BR" altLang="pt-BR" sz="1500">
                <a:solidFill>
                  <a:srgbClr val="FFFFFF"/>
                </a:solidFill>
              </a:rPr>
              <a:t> (</a:t>
            </a:r>
            <a:r>
              <a:rPr lang="pt-BR" altLang="pt-BR" sz="1500" i="1">
                <a:solidFill>
                  <a:srgbClr val="FFFFFF"/>
                </a:solidFill>
              </a:rPr>
              <a:t>Grading of Recommendatons Assessment, Development and Evaluaton</a:t>
            </a:r>
            <a:r>
              <a:rPr lang="pt-BR" altLang="pt-BR" sz="1500">
                <a:solidFill>
                  <a:srgbClr val="FFFFFF"/>
                </a:solidFill>
              </a:rPr>
              <a:t>) é um sistema desenvolvido por um grupo colaborativo de pesquisadores que visa à criação de um sistema universal, transparente e sensível para graduar a qualidade das evidências e a força das recomendações. Atualmente mais de 80 Instituições internacionais utilizam o GRADE, entre elas a Organização Mundial da Saúde (OMS), o </a:t>
            </a:r>
            <a:r>
              <a:rPr lang="pt-BR" altLang="pt-BR" sz="1500" i="1">
                <a:solidFill>
                  <a:srgbClr val="FFFFFF"/>
                </a:solidFill>
              </a:rPr>
              <a:t>Natonal Insttute for Health and Clinical Excellence</a:t>
            </a:r>
            <a:r>
              <a:rPr lang="pt-BR" altLang="pt-BR" sz="1500">
                <a:solidFill>
                  <a:srgbClr val="FFFFFF"/>
                </a:solidFill>
              </a:rPr>
              <a:t> (NICE), </a:t>
            </a:r>
            <a:r>
              <a:rPr lang="pt-BR" altLang="pt-BR" sz="1500" i="1">
                <a:solidFill>
                  <a:srgbClr val="FFFFFF"/>
                </a:solidFill>
              </a:rPr>
              <a:t>a SIGN</a:t>
            </a:r>
            <a:r>
              <a:rPr lang="pt-BR" altLang="pt-BR" sz="1500">
                <a:solidFill>
                  <a:srgbClr val="FFFFFF"/>
                </a:solidFill>
              </a:rPr>
              <a:t>, o </a:t>
            </a:r>
            <a:r>
              <a:rPr lang="pt-BR" altLang="pt-BR" sz="1500" i="1">
                <a:solidFill>
                  <a:srgbClr val="FFFFFF"/>
                </a:solidFill>
              </a:rPr>
              <a:t>Centers for Disease Controland Preventon</a:t>
            </a:r>
            <a:r>
              <a:rPr lang="pt-BR" altLang="pt-BR" sz="1500">
                <a:solidFill>
                  <a:srgbClr val="FFFFFF"/>
                </a:solidFill>
              </a:rPr>
              <a:t> (CDC) e a colaboração </a:t>
            </a:r>
            <a:r>
              <a:rPr lang="pt-BR" altLang="pt-BR" sz="1500" i="1">
                <a:solidFill>
                  <a:srgbClr val="FFFFFF"/>
                </a:solidFill>
              </a:rPr>
              <a:t>Cochrane</a:t>
            </a:r>
            <a:r>
              <a:rPr lang="pt-BR" altLang="pt-BR" sz="1500" baseline="30000">
                <a:solidFill>
                  <a:srgbClr val="FFFFFF"/>
                </a:solidFill>
              </a:rPr>
              <a:t>5</a:t>
            </a:r>
            <a:r>
              <a:rPr lang="pt-BR" altLang="pt-BR" sz="1500">
                <a:solidFill>
                  <a:srgbClr val="FFFFFF"/>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90000"/>
              </a:lnSpc>
            </a:pPr>
            <a:r>
              <a:rPr lang="pt-BR" altLang="pt-BR" sz="2500" smtClean="0"/>
              <a:t>O estudo aplicou o sistema GRADE de Classificação de Recomendações para avaliar e resumir a qualidade das evidências por trás das práticas clínicas.[5] </a:t>
            </a:r>
          </a:p>
          <a:p>
            <a:pPr algn="just">
              <a:lnSpc>
                <a:spcPct val="90000"/>
              </a:lnSpc>
            </a:pPr>
            <a:endParaRPr lang="pt-BR" altLang="pt-BR" sz="2500" smtClean="0"/>
          </a:p>
          <a:p>
            <a:pPr algn="just">
              <a:lnSpc>
                <a:spcPct val="90000"/>
              </a:lnSpc>
            </a:pPr>
            <a:r>
              <a:rPr lang="pt-BR" altLang="pt-BR" sz="2500" smtClean="0"/>
              <a:t>O GRADE classifica a qualidade das evidências como </a:t>
            </a:r>
            <a:r>
              <a:rPr lang="pt-BR" altLang="pt-BR" sz="2500" b="1" smtClean="0"/>
              <a:t>alta, moderada, baixa ou muito baixa</a:t>
            </a:r>
            <a:r>
              <a:rPr lang="pt-BR" altLang="pt-BR" sz="2500" smtClean="0"/>
              <a:t>.6 </a:t>
            </a:r>
          </a:p>
          <a:p>
            <a:pPr algn="just">
              <a:lnSpc>
                <a:spcPct val="90000"/>
              </a:lnSpc>
            </a:pPr>
            <a:endParaRPr lang="pt-BR" altLang="pt-BR" sz="2500" smtClean="0"/>
          </a:p>
          <a:p>
            <a:pPr algn="just">
              <a:lnSpc>
                <a:spcPct val="90000"/>
              </a:lnSpc>
            </a:pPr>
            <a:r>
              <a:rPr lang="pt-BR" altLang="pt-BR" sz="2500" smtClean="0"/>
              <a:t>Estudos </a:t>
            </a:r>
            <a:r>
              <a:rPr lang="pt-BR" altLang="pt-BR" sz="2500" b="1" smtClean="0">
                <a:solidFill>
                  <a:schemeClr val="bg2"/>
                </a:solidFill>
              </a:rPr>
              <a:t>observacionais</a:t>
            </a:r>
            <a:r>
              <a:rPr lang="pt-BR" altLang="pt-BR" sz="2500" smtClean="0"/>
              <a:t> começam com uma </a:t>
            </a:r>
            <a:r>
              <a:rPr lang="pt-BR" altLang="pt-BR" sz="2500" b="1" smtClean="0">
                <a:solidFill>
                  <a:schemeClr val="bg2"/>
                </a:solidFill>
              </a:rPr>
              <a:t>classificação de baixa</a:t>
            </a:r>
            <a:r>
              <a:rPr lang="pt-BR" altLang="pt-BR" sz="2500" b="1" smtClean="0"/>
              <a:t> </a:t>
            </a:r>
            <a:r>
              <a:rPr lang="pt-BR" altLang="pt-BR" sz="2500" smtClean="0"/>
              <a:t>qualidade e </a:t>
            </a:r>
            <a:r>
              <a:rPr lang="pt-BR" altLang="pt-BR" sz="2500" b="1" smtClean="0"/>
              <a:t>os </a:t>
            </a:r>
            <a:r>
              <a:rPr lang="pt-BR" altLang="pt-BR" sz="2100" b="1" smtClean="0">
                <a:solidFill>
                  <a:srgbClr val="0000FF"/>
                </a:solidFill>
              </a:rPr>
              <a:t>Ensaios Clínicos Randomizados (ECR)</a:t>
            </a:r>
            <a:r>
              <a:rPr lang="pt-BR" altLang="pt-BR" sz="2100" b="1" smtClean="0"/>
              <a:t> </a:t>
            </a:r>
            <a:r>
              <a:rPr lang="pt-BR" altLang="pt-BR" sz="2500" smtClean="0"/>
              <a:t>começam com uma classificação </a:t>
            </a:r>
            <a:r>
              <a:rPr lang="pt-BR" altLang="pt-BR" sz="2500" b="1" smtClean="0">
                <a:solidFill>
                  <a:srgbClr val="0000FF"/>
                </a:solidFill>
              </a:rPr>
              <a:t>de alta qualidade</a:t>
            </a:r>
            <a:r>
              <a:rPr lang="pt-BR" altLang="pt-BR" sz="2500" b="1" smtClean="0"/>
              <a:t>. </a:t>
            </a:r>
          </a:p>
          <a:p>
            <a:pPr algn="just">
              <a:lnSpc>
                <a:spcPct val="90000"/>
              </a:lnSpc>
            </a:pPr>
            <a:endParaRPr lang="pt-BR" altLang="pt-BR" sz="25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1"/>
          <p:cNvSpPr>
            <a:spLocks noGrp="1"/>
          </p:cNvSpPr>
          <p:nvPr>
            <p:ph idx="1"/>
          </p:nvPr>
        </p:nvSpPr>
        <p:spPr>
          <a:xfrm>
            <a:off x="457200" y="765175"/>
            <a:ext cx="8229600" cy="5241925"/>
          </a:xfrm>
        </p:spPr>
        <p:txBody>
          <a:bodyPr/>
          <a:lstStyle/>
          <a:p>
            <a:pPr algn="just"/>
            <a:r>
              <a:rPr lang="pt-BR" altLang="pt-BR" sz="2000" smtClean="0"/>
              <a:t>Os estudos podem ser classificados </a:t>
            </a:r>
            <a:r>
              <a:rPr lang="pt-BR" altLang="pt-BR" sz="2000" b="1" smtClean="0"/>
              <a:t>para cima </a:t>
            </a:r>
            <a:r>
              <a:rPr lang="pt-BR" altLang="pt-BR" sz="2000" smtClean="0"/>
              <a:t>se: </a:t>
            </a:r>
          </a:p>
          <a:p>
            <a:pPr lvl="1" algn="just"/>
            <a:r>
              <a:rPr lang="pt-BR" altLang="pt-BR" sz="1600" smtClean="0"/>
              <a:t>Apresentar uma grande magnitude de efeito;</a:t>
            </a:r>
          </a:p>
          <a:p>
            <a:pPr lvl="1" algn="just"/>
            <a:r>
              <a:rPr lang="pt-BR" altLang="pt-BR" sz="1600" smtClean="0"/>
              <a:t>Evidência de uma relação dose-resposta, ou quando todos os confundidores plausíveis são contabilizados e provavelmente reduziriam um efeito aparente.</a:t>
            </a:r>
          </a:p>
          <a:p>
            <a:pPr algn="just">
              <a:buFont typeface="Wingdings 3" panose="05040102010807070707" pitchFamily="18" charset="2"/>
              <a:buNone/>
            </a:pPr>
            <a:endParaRPr lang="pt-BR" altLang="pt-BR" sz="2000" smtClean="0"/>
          </a:p>
          <a:p>
            <a:pPr algn="just"/>
            <a:r>
              <a:rPr lang="pt-BR" altLang="pt-BR" sz="2000" smtClean="0"/>
              <a:t>São classificados </a:t>
            </a:r>
            <a:r>
              <a:rPr lang="pt-BR" altLang="pt-BR" sz="2000" b="1" smtClean="0"/>
              <a:t>para baixo </a:t>
            </a:r>
            <a:r>
              <a:rPr lang="pt-BR" altLang="pt-BR" sz="2000" smtClean="0"/>
              <a:t>se:</a:t>
            </a:r>
          </a:p>
          <a:p>
            <a:pPr lvl="1" algn="just"/>
            <a:r>
              <a:rPr lang="pt-BR" altLang="pt-BR" sz="1600" smtClean="0"/>
              <a:t>Existe limitações do estudo, incluindo risco de viés, indireta ou imprecisão. [6]</a:t>
            </a:r>
            <a:endParaRPr lang="pt-BR" altLang="pt-BR" sz="1600" baseline="30000" smtClean="0"/>
          </a:p>
          <a:p>
            <a:pPr algn="just"/>
            <a:endParaRPr lang="pt-BR" altLang="pt-BR" sz="2000" smtClean="0"/>
          </a:p>
          <a:p>
            <a:pPr algn="just"/>
            <a:r>
              <a:rPr lang="pt-BR" altLang="pt-BR" sz="2000" smtClean="0"/>
              <a:t>As recomendações GRADE resultantes refletem a confiança dos revisores na estimativa geral do efeito, com uma classificação de </a:t>
            </a:r>
            <a:r>
              <a:rPr lang="pt-BR" altLang="pt-BR" sz="2000" b="1" smtClean="0"/>
              <a:t>“</a:t>
            </a:r>
            <a:r>
              <a:rPr lang="pt-BR" altLang="pt-BR" sz="2000" b="1" smtClean="0">
                <a:solidFill>
                  <a:srgbClr val="0000FF"/>
                </a:solidFill>
              </a:rPr>
              <a:t>Alto</a:t>
            </a:r>
            <a:r>
              <a:rPr lang="pt-BR" altLang="pt-BR" sz="2000" b="1" smtClean="0"/>
              <a:t>” </a:t>
            </a:r>
            <a:r>
              <a:rPr lang="pt-BR" altLang="pt-BR" sz="2000" smtClean="0"/>
              <a:t>​​</a:t>
            </a:r>
            <a:r>
              <a:rPr lang="pt-BR" altLang="pt-BR" sz="2000" smtClean="0">
                <a:solidFill>
                  <a:srgbClr val="0000FF"/>
                </a:solidFill>
              </a:rPr>
              <a:t>sugerindo que “é improvável que novas pesquisas mudem” essa confiança</a:t>
            </a:r>
            <a:r>
              <a:rPr lang="pt-BR" altLang="pt-BR" sz="2000" smtClean="0"/>
              <a:t> e uma classificação de </a:t>
            </a:r>
            <a:r>
              <a:rPr lang="pt-BR" altLang="pt-BR" sz="2000" b="1" smtClean="0"/>
              <a:t>“</a:t>
            </a:r>
            <a:r>
              <a:rPr lang="pt-BR" altLang="pt-BR" sz="2000" b="1" smtClean="0">
                <a:solidFill>
                  <a:schemeClr val="bg2"/>
                </a:solidFill>
              </a:rPr>
              <a:t>muito baixo” </a:t>
            </a:r>
            <a:r>
              <a:rPr lang="pt-BR" altLang="pt-BR" sz="2000" smtClean="0">
                <a:solidFill>
                  <a:schemeClr val="bg2"/>
                </a:solidFill>
              </a:rPr>
              <a:t>expressando que “qualquer estimativa de efeito é muito incerta”.[6]</a:t>
            </a:r>
            <a:endParaRPr lang="pt-BR" altLang="pt-BR" sz="2000" baseline="300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1"/>
          <p:cNvSpPr>
            <a:spLocks noGrp="1"/>
          </p:cNvSpPr>
          <p:nvPr>
            <p:ph idx="1"/>
          </p:nvPr>
        </p:nvSpPr>
        <p:spPr>
          <a:xfrm>
            <a:off x="457200" y="1481138"/>
            <a:ext cx="8686800" cy="4525962"/>
          </a:xfrm>
        </p:spPr>
        <p:txBody>
          <a:bodyPr/>
          <a:lstStyle/>
          <a:p>
            <a:pPr algn="just"/>
            <a:r>
              <a:rPr lang="pt-BR" altLang="pt-BR" smtClean="0"/>
              <a:t>Este estudo se propôs a responder se há relação entre transfusões de Hemácias versus nenhuma transfusão com aumento da NEC na população de UTIN sobre todos os estudos disponíveis até o momento. </a:t>
            </a:r>
          </a:p>
          <a:p>
            <a:pPr algn="just"/>
            <a:endParaRPr lang="pt-BR" altLang="pt-BR" smtClean="0"/>
          </a:p>
          <a:p>
            <a:pPr algn="just"/>
            <a:r>
              <a:rPr lang="pt-BR" altLang="pt-BR" smtClean="0"/>
              <a:t>Foram seguidos  os padrões estabelecidos pelos itens de notificação preferidos para revisões sistemáticas e metanálises (PRISMA).[7]</a:t>
            </a:r>
            <a:endParaRPr lang="pt-BR" altLang="pt-BR" baseline="300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
        <p:nvSpPr>
          <p:cNvPr id="4" name="Texto explicativo retangular com cantos arredondados 3"/>
          <p:cNvSpPr>
            <a:spLocks noChangeArrowheads="1"/>
          </p:cNvSpPr>
          <p:nvPr/>
        </p:nvSpPr>
        <p:spPr bwMode="auto">
          <a:xfrm>
            <a:off x="4859338" y="981075"/>
            <a:ext cx="4032250" cy="2592388"/>
          </a:xfrm>
          <a:prstGeom prst="wedgeRoundRectCallout">
            <a:avLst>
              <a:gd name="adj1" fmla="val -31889"/>
              <a:gd name="adj2" fmla="val 103583"/>
              <a:gd name="adj3" fmla="val 16667"/>
            </a:avLst>
          </a:prstGeom>
          <a:solidFill>
            <a:schemeClr val="accent1"/>
          </a:solidFill>
          <a:ln w="55000" cmpd="thickThin" algn="ctr">
            <a:solidFill>
              <a:srgbClr val="063B6B"/>
            </a:solidFill>
            <a:miter lim="800000"/>
            <a:headEnd/>
            <a:tailEnd/>
          </a:ln>
        </p:spPr>
        <p:txBody>
          <a:bodyPr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a:solidFill>
                  <a:srgbClr val="FFFFFF"/>
                </a:solidFill>
              </a:rPr>
              <a:t>A recomendação PRISMA consiste em um checklist com 27 itens  com o objetivo de ajudar os autores a melhorarem o relato de revisões sistemáticas e metanálises.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1"/>
          <p:cNvSpPr>
            <a:spLocks noGrp="1"/>
          </p:cNvSpPr>
          <p:nvPr>
            <p:ph idx="1"/>
          </p:nvPr>
        </p:nvSpPr>
        <p:spPr/>
        <p:txBody>
          <a:bodyPr/>
          <a:lstStyle/>
          <a:p>
            <a:pPr algn="just"/>
            <a:r>
              <a:rPr lang="pt-PT" altLang="pt-BR" sz="2400" smtClean="0"/>
              <a:t>Foram incluídos ECRs completos, estudos de coorte e estudos de caso-controle que avaliaram a relação entre a transfusão de sangue e o desenvolvimento da NEC. </a:t>
            </a:r>
          </a:p>
          <a:p>
            <a:pPr algn="just"/>
            <a:endParaRPr lang="pt-PT" altLang="pt-BR" sz="2400" smtClean="0"/>
          </a:p>
          <a:p>
            <a:pPr algn="just"/>
            <a:r>
              <a:rPr lang="pt-PT" altLang="pt-BR" sz="2400" smtClean="0"/>
              <a:t>Na maioria dos estudos selecionados para inclusão, os critérios para </a:t>
            </a:r>
            <a:r>
              <a:rPr lang="pt-PT" altLang="pt-BR" sz="2400" b="1" smtClean="0"/>
              <a:t>NEC</a:t>
            </a:r>
            <a:r>
              <a:rPr lang="pt-PT" altLang="pt-BR" sz="2400" smtClean="0"/>
              <a:t> foram descritos como </a:t>
            </a:r>
            <a:r>
              <a:rPr lang="pt-PT" altLang="pt-BR" sz="2400" b="1" smtClean="0"/>
              <a:t>critérios de Bell 2 ou maiores</a:t>
            </a:r>
            <a:r>
              <a:rPr lang="pt-PT" altLang="pt-BR" sz="2400" smtClean="0"/>
              <a:t>.</a:t>
            </a:r>
            <a:endParaRPr lang="pt-BR" altLang="pt-BR" sz="24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lnSpcReduction="10000"/>
          </a:bodyPr>
          <a:lstStyle/>
          <a:p>
            <a:pPr algn="just">
              <a:lnSpc>
                <a:spcPct val="80000"/>
              </a:lnSpc>
            </a:pPr>
            <a:r>
              <a:rPr lang="pt-BR" altLang="pt-BR" sz="2300" smtClean="0"/>
              <a:t>Pesquisado no MEDLINE, o Embase, o CINAHL, o Cochrane Central Register de Ensaios Controlados e os registros de ensaios clínicos (</a:t>
            </a:r>
            <a:r>
              <a:rPr lang="pt-BR" altLang="pt-BR" sz="2300" i="1" smtClean="0"/>
              <a:t>clinicaltrials.gov; controlled-trials.com; who.int/ictrp</a:t>
            </a:r>
            <a:r>
              <a:rPr lang="pt-BR" altLang="pt-BR" sz="2300" smtClean="0"/>
              <a:t>) </a:t>
            </a:r>
          </a:p>
          <a:p>
            <a:pPr algn="just">
              <a:lnSpc>
                <a:spcPct val="80000"/>
              </a:lnSpc>
            </a:pPr>
            <a:endParaRPr lang="pt-BR" altLang="pt-BR" sz="2300" smtClean="0"/>
          </a:p>
          <a:p>
            <a:pPr algn="just">
              <a:lnSpc>
                <a:spcPct val="80000"/>
              </a:lnSpc>
            </a:pPr>
            <a:r>
              <a:rPr lang="pt-BR" altLang="pt-BR" sz="2300" smtClean="0"/>
              <a:t>Usando os termos </a:t>
            </a:r>
            <a:r>
              <a:rPr lang="pt-BR" altLang="pt-BR" sz="2300" i="1" smtClean="0"/>
              <a:t>TRANSFUSION</a:t>
            </a:r>
            <a:r>
              <a:rPr lang="pt-BR" altLang="pt-BR" sz="2300" smtClean="0"/>
              <a:t> and I</a:t>
            </a:r>
            <a:r>
              <a:rPr lang="pt-BR" altLang="pt-BR" sz="2300" i="1" smtClean="0"/>
              <a:t>NFANT</a:t>
            </a:r>
            <a:r>
              <a:rPr lang="pt-BR" altLang="pt-BR" sz="2300" smtClean="0"/>
              <a:t> and </a:t>
            </a:r>
            <a:r>
              <a:rPr lang="pt-BR" altLang="pt-BR" sz="2300" i="1" smtClean="0"/>
              <a:t>NECROTIZING ENTEROCOLITIS</a:t>
            </a:r>
            <a:r>
              <a:rPr lang="pt-BR" altLang="pt-BR" sz="2300" smtClean="0"/>
              <a:t>.</a:t>
            </a:r>
          </a:p>
          <a:p>
            <a:pPr algn="just">
              <a:lnSpc>
                <a:spcPct val="80000"/>
              </a:lnSpc>
            </a:pPr>
            <a:endParaRPr lang="pt-BR" altLang="pt-BR" sz="2300" smtClean="0"/>
          </a:p>
          <a:p>
            <a:pPr algn="just">
              <a:lnSpc>
                <a:spcPct val="80000"/>
              </a:lnSpc>
            </a:pPr>
            <a:r>
              <a:rPr lang="pt-BR" altLang="pt-BR" sz="2300" smtClean="0"/>
              <a:t>Os resultados da pesquisa foram desde o início até janeiro de 2016. Além disso, foram pesquisados os arquivos abstratos das reuniões anuais das Sociedades Acadêmicas Pediátricas (</a:t>
            </a:r>
            <a:r>
              <a:rPr lang="pt-BR" altLang="pt-BR" sz="2300" i="1" smtClean="0"/>
              <a:t>PAS-P</a:t>
            </a:r>
            <a:r>
              <a:rPr lang="pt-BR" altLang="pt-BR" i="1" smtClean="0"/>
              <a:t>ediatric Academic Societies</a:t>
            </a:r>
            <a:r>
              <a:rPr lang="pt-BR" altLang="pt-BR" smtClean="0"/>
              <a:t> </a:t>
            </a:r>
            <a:r>
              <a:rPr lang="pt-BR" altLang="pt-BR" sz="2300" smtClean="0"/>
              <a:t> (2002-2014), bibliografias e arquivos pessoais. Artigos não ingleses foram excluídos.</a:t>
            </a:r>
          </a:p>
          <a:p>
            <a:pPr>
              <a:lnSpc>
                <a:spcPct val="80000"/>
              </a:lnSpc>
            </a:pPr>
            <a:endParaRPr lang="pt-BR" altLang="pt-BR" sz="23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80000"/>
              </a:lnSpc>
            </a:pPr>
            <a:r>
              <a:rPr lang="pt-PT" altLang="pt-BR" sz="2300" smtClean="0"/>
              <a:t>As seguintes informações foram coletadas de cada estudo: </a:t>
            </a:r>
          </a:p>
          <a:p>
            <a:pPr algn="just">
              <a:lnSpc>
                <a:spcPct val="80000"/>
              </a:lnSpc>
            </a:pPr>
            <a:endParaRPr lang="pt-PT" altLang="pt-BR" sz="2300" smtClean="0"/>
          </a:p>
          <a:p>
            <a:pPr lvl="1" algn="just">
              <a:lnSpc>
                <a:spcPct val="80000"/>
              </a:lnSpc>
            </a:pPr>
            <a:r>
              <a:rPr lang="pt-PT" altLang="pt-BR" sz="2000" smtClean="0"/>
              <a:t>Características gerais do estudo: nome do autor, ano de publicação, número total de pacientes incluídos e envolvimento de Centro único versus multicêntrico. </a:t>
            </a:r>
          </a:p>
          <a:p>
            <a:pPr lvl="1" algn="just">
              <a:lnSpc>
                <a:spcPct val="80000"/>
              </a:lnSpc>
            </a:pPr>
            <a:endParaRPr lang="pt-PT" altLang="pt-BR" sz="2000" smtClean="0"/>
          </a:p>
          <a:p>
            <a:pPr lvl="1" algn="just">
              <a:lnSpc>
                <a:spcPct val="80000"/>
              </a:lnSpc>
            </a:pPr>
            <a:r>
              <a:rPr lang="pt-PT" altLang="pt-BR" sz="2000" smtClean="0"/>
              <a:t>Características do paciente: descrição da população de pacientes, incluindo peso ao nascer e critérios de idade gestacional. </a:t>
            </a:r>
          </a:p>
          <a:p>
            <a:pPr lvl="1" algn="just">
              <a:lnSpc>
                <a:spcPct val="80000"/>
              </a:lnSpc>
            </a:pPr>
            <a:endParaRPr lang="pt-PT" altLang="pt-BR" sz="2000" smtClean="0"/>
          </a:p>
          <a:p>
            <a:pPr lvl="1" algn="just">
              <a:lnSpc>
                <a:spcPct val="80000"/>
              </a:lnSpc>
            </a:pPr>
            <a:r>
              <a:rPr lang="pt-PT" altLang="pt-BR" sz="2000" smtClean="0"/>
              <a:t>Intervenções: detalhes de transfusões de sangue, incluindo orientações sobre transfusão, quando fornecidas. </a:t>
            </a:r>
          </a:p>
          <a:p>
            <a:pPr lvl="1" algn="just">
              <a:lnSpc>
                <a:spcPct val="80000"/>
              </a:lnSpc>
            </a:pPr>
            <a:endParaRPr lang="pt-PT" altLang="pt-BR" sz="2000" smtClean="0"/>
          </a:p>
          <a:p>
            <a:pPr lvl="1" algn="just">
              <a:lnSpc>
                <a:spcPct val="80000"/>
              </a:lnSpc>
            </a:pPr>
            <a:r>
              <a:rPr lang="pt-PT" altLang="pt-BR" sz="2000" smtClean="0"/>
              <a:t>Resultados: a definição de NEC, o intervalo de tempo documentado entre transfusão de sangue e NEC.</a:t>
            </a:r>
            <a:endParaRPr lang="pt-BR" altLang="pt-BR" sz="20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1"/>
          <p:cNvSpPr>
            <a:spLocks noGrp="1"/>
          </p:cNvSpPr>
          <p:nvPr>
            <p:ph idx="1"/>
          </p:nvPr>
        </p:nvSpPr>
        <p:spPr/>
        <p:txBody>
          <a:bodyPr/>
          <a:lstStyle/>
          <a:p>
            <a:pPr algn="just"/>
            <a:r>
              <a:rPr lang="pt-BR" altLang="pt-BR" smtClean="0"/>
              <a:t>As equipes de dois revisores pares examinaram independentemente os estudos potenciais quanto à </a:t>
            </a:r>
            <a:r>
              <a:rPr lang="pt-BR" altLang="pt-BR" b="1" smtClean="0"/>
              <a:t>elegibilidade</a:t>
            </a:r>
            <a:r>
              <a:rPr lang="pt-BR" altLang="pt-BR" smtClean="0"/>
              <a:t>, avaliaram o </a:t>
            </a:r>
            <a:r>
              <a:rPr lang="pt-BR" altLang="pt-BR" b="1" smtClean="0"/>
              <a:t>risco de viés </a:t>
            </a:r>
            <a:r>
              <a:rPr lang="pt-BR" altLang="pt-BR" smtClean="0"/>
              <a:t>e coletaram dados de cada estudo elegível. Revisores resolveram discrepâncias por consenso.</a:t>
            </a:r>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80000"/>
              </a:lnSpc>
            </a:pPr>
            <a:r>
              <a:rPr lang="pt-PT" altLang="pt-BR" sz="1700" smtClean="0"/>
              <a:t>Para cada estudo observacional, quando os dados relatados permitiram, foi construída uma tabela de contingência para determinar quantos bebês desenvolveram NEC após receber uma ou não transfusão.</a:t>
            </a:r>
          </a:p>
          <a:p>
            <a:pPr algn="just">
              <a:lnSpc>
                <a:spcPct val="80000"/>
              </a:lnSpc>
            </a:pPr>
            <a:endParaRPr lang="pt-PT" altLang="pt-BR" sz="1700" smtClean="0"/>
          </a:p>
          <a:p>
            <a:pPr algn="just">
              <a:lnSpc>
                <a:spcPct val="80000"/>
              </a:lnSpc>
            </a:pPr>
            <a:r>
              <a:rPr lang="pt-PT" altLang="pt-BR" sz="1700" smtClean="0"/>
              <a:t>A maioria dos estudos </a:t>
            </a:r>
            <a:r>
              <a:rPr lang="pt-PT" altLang="pt-BR" sz="1700" b="1" smtClean="0"/>
              <a:t>observacionais</a:t>
            </a:r>
            <a:r>
              <a:rPr lang="pt-PT" altLang="pt-BR" sz="1700" smtClean="0"/>
              <a:t> definiu fatores associados à transfusão: </a:t>
            </a:r>
          </a:p>
          <a:p>
            <a:pPr lvl="1" algn="just">
              <a:lnSpc>
                <a:spcPct val="80000"/>
              </a:lnSpc>
            </a:pPr>
            <a:r>
              <a:rPr lang="pt-PT" altLang="pt-BR" sz="1400" smtClean="0"/>
              <a:t>NEC como ocorrendo dentro de 48 h de transfusão, permitindo assim uma comparação direta. </a:t>
            </a:r>
          </a:p>
          <a:p>
            <a:pPr lvl="1" algn="just">
              <a:lnSpc>
                <a:spcPct val="80000"/>
              </a:lnSpc>
            </a:pPr>
            <a:r>
              <a:rPr lang="pt-PT" altLang="pt-BR" sz="1400" smtClean="0"/>
              <a:t>Uma comparação de subgrupos de NEC ocorrendo em qualquer momento após a transfusão. </a:t>
            </a:r>
          </a:p>
          <a:p>
            <a:pPr algn="just">
              <a:lnSpc>
                <a:spcPct val="80000"/>
              </a:lnSpc>
            </a:pPr>
            <a:endParaRPr lang="pt-PT" altLang="pt-BR" sz="1700" smtClean="0"/>
          </a:p>
          <a:p>
            <a:pPr algn="just">
              <a:lnSpc>
                <a:spcPct val="80000"/>
              </a:lnSpc>
            </a:pPr>
            <a:r>
              <a:rPr lang="pt-PT" altLang="pt-BR" sz="1700" smtClean="0"/>
              <a:t>Para os ECRs incluídos:</a:t>
            </a:r>
          </a:p>
          <a:p>
            <a:pPr lvl="1" algn="just">
              <a:lnSpc>
                <a:spcPct val="80000"/>
              </a:lnSpc>
            </a:pPr>
            <a:r>
              <a:rPr lang="pt-PT" altLang="pt-BR" sz="1400" smtClean="0"/>
              <a:t>Quantos bebês desenvolveram NEC quando transfundidos por </a:t>
            </a:r>
            <a:r>
              <a:rPr lang="pt-PT" altLang="pt-BR" sz="1400" b="1" smtClean="0"/>
              <a:t>diretrizes restritivas</a:t>
            </a:r>
            <a:r>
              <a:rPr lang="pt-PT" altLang="pt-BR" sz="1400" smtClean="0"/>
              <a:t> versus </a:t>
            </a:r>
            <a:r>
              <a:rPr lang="pt-PT" altLang="pt-BR" sz="1400" b="1" smtClean="0"/>
              <a:t>liberais</a:t>
            </a:r>
          </a:p>
          <a:p>
            <a:pPr lvl="1" algn="just">
              <a:lnSpc>
                <a:spcPct val="80000"/>
              </a:lnSpc>
            </a:pPr>
            <a:endParaRPr lang="pt-PT" altLang="pt-BR" sz="1400" smtClean="0"/>
          </a:p>
          <a:p>
            <a:pPr algn="just">
              <a:lnSpc>
                <a:spcPct val="80000"/>
              </a:lnSpc>
            </a:pPr>
            <a:r>
              <a:rPr lang="pt-PT" altLang="pt-BR" sz="1700" smtClean="0"/>
              <a:t>Análises e parcelas para dados agrupados foram realizadas com o uso do </a:t>
            </a:r>
            <a:r>
              <a:rPr lang="pt-PT" altLang="pt-BR" sz="1700" b="1" smtClean="0"/>
              <a:t>RevMan 5.0 </a:t>
            </a:r>
            <a:r>
              <a:rPr lang="pt-PT" altLang="pt-BR" sz="1700" smtClean="0"/>
              <a:t>(John Wiley, Biblioteca Cochrane). Os dados foram resumidos como </a:t>
            </a:r>
            <a:r>
              <a:rPr lang="pt-PT" altLang="pt-BR" sz="1700" b="1" smtClean="0"/>
              <a:t>Mantel – Haenszel OR</a:t>
            </a:r>
            <a:r>
              <a:rPr lang="pt-PT" altLang="pt-BR" sz="1700" smtClean="0"/>
              <a:t>.</a:t>
            </a:r>
            <a:endParaRPr lang="pt-BR" altLang="pt-BR" sz="17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
        <p:nvSpPr>
          <p:cNvPr id="4" name="Texto explicativo em elipse 3"/>
          <p:cNvSpPr/>
          <p:nvPr/>
        </p:nvSpPr>
        <p:spPr>
          <a:xfrm>
            <a:off x="4356100" y="2276475"/>
            <a:ext cx="3600450" cy="1584325"/>
          </a:xfrm>
          <a:prstGeom prst="wedgeEllipseCallout">
            <a:avLst>
              <a:gd name="adj1" fmla="val 17387"/>
              <a:gd name="adj2" fmla="val 70949"/>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b="1" dirty="0"/>
              <a:t>Restritiva: 7-8mg/dl</a:t>
            </a:r>
          </a:p>
          <a:p>
            <a:pPr algn="ctr" eaLnBrk="1" fontAlgn="auto" hangingPunct="1">
              <a:spcBef>
                <a:spcPts val="0"/>
              </a:spcBef>
              <a:spcAft>
                <a:spcPts val="0"/>
              </a:spcAft>
              <a:defRPr/>
            </a:pPr>
            <a:r>
              <a:rPr lang="pt-BR" b="1" dirty="0"/>
              <a:t>Liberais: 9-10mg/dl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80000"/>
              </a:lnSpc>
            </a:pPr>
            <a:r>
              <a:rPr lang="pt-BR" altLang="pt-BR" sz="1900" smtClean="0"/>
              <a:t>A avaliação do risco de viés foi feita usando o sistema GRADE.[8]</a:t>
            </a:r>
          </a:p>
          <a:p>
            <a:pPr lvl="1" algn="just">
              <a:lnSpc>
                <a:spcPct val="80000"/>
              </a:lnSpc>
            </a:pPr>
            <a:r>
              <a:rPr lang="pt-BR" altLang="pt-BR" sz="1600" smtClean="0"/>
              <a:t>Definição da população elegível, Viés de apuração, confusão e perda de seguimento em estudos observacionais e avaliação de ocultação de randomização, cegamento, perda de acompanhamento e relato de resultados seletivos em ensaios clínicos randomizados. </a:t>
            </a:r>
          </a:p>
          <a:p>
            <a:pPr algn="just">
              <a:lnSpc>
                <a:spcPct val="80000"/>
              </a:lnSpc>
            </a:pPr>
            <a:endParaRPr lang="pt-BR" altLang="pt-BR" sz="1900" smtClean="0"/>
          </a:p>
          <a:p>
            <a:pPr algn="just">
              <a:lnSpc>
                <a:spcPct val="80000"/>
              </a:lnSpc>
            </a:pPr>
            <a:r>
              <a:rPr lang="pt-BR" altLang="pt-BR" sz="1900" smtClean="0"/>
              <a:t>A metodologia GRADE também foi usada para classificar a qualidade da evidência de um efeito causador da transfusão de sangue na NEC como alta, moderada, baixa ou muito baixa.</a:t>
            </a:r>
          </a:p>
          <a:p>
            <a:pPr algn="just">
              <a:lnSpc>
                <a:spcPct val="80000"/>
              </a:lnSpc>
            </a:pPr>
            <a:endParaRPr lang="pt-BR" altLang="pt-BR" sz="1900" smtClean="0"/>
          </a:p>
          <a:p>
            <a:pPr algn="just">
              <a:lnSpc>
                <a:spcPct val="80000"/>
              </a:lnSpc>
            </a:pPr>
            <a:r>
              <a:rPr lang="pt-BR" altLang="pt-BR" sz="1900" smtClean="0"/>
              <a:t>Equipes de dois revisores emparelhados completaram as tabelas com o grau de evidência para cada estudo incluído. </a:t>
            </a:r>
          </a:p>
          <a:p>
            <a:pPr algn="just">
              <a:lnSpc>
                <a:spcPct val="80000"/>
              </a:lnSpc>
            </a:pPr>
            <a:endParaRPr lang="pt-BR" altLang="pt-BR" sz="1900" smtClean="0"/>
          </a:p>
          <a:p>
            <a:pPr algn="just">
              <a:lnSpc>
                <a:spcPct val="80000"/>
              </a:lnSpc>
            </a:pPr>
            <a:r>
              <a:rPr lang="pt-BR" altLang="pt-BR" sz="1900" smtClean="0"/>
              <a:t>Classificação de qualidade cumulativa foi determinada por discussão entre os revisores</a:t>
            </a:r>
          </a:p>
          <a:p>
            <a:pPr>
              <a:lnSpc>
                <a:spcPct val="80000"/>
              </a:lnSpc>
            </a:pPr>
            <a:endParaRPr lang="pt-BR" altLang="pt-BR" sz="19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0"/>
            <a:ext cx="8229600" cy="1146175"/>
          </a:xfrm>
        </p:spPr>
      </p:pic>
      <p:pic>
        <p:nvPicPr>
          <p:cNvPr id="2355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196975"/>
            <a:ext cx="6284913"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xplosão 2 5"/>
          <p:cNvSpPr/>
          <p:nvPr/>
        </p:nvSpPr>
        <p:spPr>
          <a:xfrm rot="840266">
            <a:off x="5360988" y="44450"/>
            <a:ext cx="3570287" cy="2192338"/>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b="1" dirty="0"/>
              <a:t>Resultados de pesquisa sistemática </a:t>
            </a:r>
          </a:p>
        </p:txBody>
      </p:sp>
      <p:sp>
        <p:nvSpPr>
          <p:cNvPr id="23558" name="Text Box 6"/>
          <p:cNvSpPr txBox="1">
            <a:spLocks noChangeArrowheads="1"/>
          </p:cNvSpPr>
          <p:nvPr/>
        </p:nvSpPr>
        <p:spPr bwMode="auto">
          <a:xfrm>
            <a:off x="735013" y="738188"/>
            <a:ext cx="1244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a:t>
            </a:r>
            <a:r>
              <a:rPr lang="pt-BR" altLang="pt-BR">
                <a:solidFill>
                  <a:srgbClr val="0000FF"/>
                </a:solidFill>
              </a:rPr>
              <a:t>Figura 1</a:t>
            </a:r>
            <a:r>
              <a:rPr lang="pt-BR" altLang="pt-BR"/>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80000"/>
              </a:lnSpc>
            </a:pPr>
            <a:r>
              <a:rPr lang="pt-BR" altLang="pt-BR" sz="1500" smtClean="0"/>
              <a:t>Apenas evidências limitadas avaliam o equilíbrio entre o risco de NEC de uma transfusão em comparação com os riscos gerais de reações de transfusões. </a:t>
            </a:r>
          </a:p>
          <a:p>
            <a:pPr algn="just">
              <a:lnSpc>
                <a:spcPct val="80000"/>
              </a:lnSpc>
            </a:pPr>
            <a:endParaRPr lang="pt-BR" altLang="pt-BR" sz="1500" smtClean="0"/>
          </a:p>
          <a:p>
            <a:pPr algn="just">
              <a:lnSpc>
                <a:spcPct val="80000"/>
              </a:lnSpc>
            </a:pPr>
            <a:r>
              <a:rPr lang="pt-BR" altLang="pt-BR" sz="1500" smtClean="0"/>
              <a:t>Usando os melhores dados disponíveis dos ECRs [9], limiares mais baixos para transfusão recebem menos transfusões sem morbidade e mortalidade adicionais. </a:t>
            </a:r>
          </a:p>
          <a:p>
            <a:pPr algn="just">
              <a:lnSpc>
                <a:spcPct val="80000"/>
              </a:lnSpc>
            </a:pPr>
            <a:endParaRPr lang="pt-BR" altLang="pt-BR" sz="1500" smtClean="0"/>
          </a:p>
          <a:p>
            <a:pPr algn="just">
              <a:lnSpc>
                <a:spcPct val="80000"/>
              </a:lnSpc>
            </a:pPr>
            <a:r>
              <a:rPr lang="pt-BR" altLang="pt-BR" sz="1500" smtClean="0"/>
              <a:t>No entanto, um elevado número de transfusões em cada grupo, não esclarece a segurança da transfusão versus nenhuma transfusão. Alguns dados observacionais sugerem o papel do limiar de hemoglobina na patogênese da NEC [10].</a:t>
            </a:r>
          </a:p>
          <a:p>
            <a:pPr algn="just">
              <a:lnSpc>
                <a:spcPct val="80000"/>
              </a:lnSpc>
            </a:pPr>
            <a:endParaRPr lang="pt-BR" altLang="pt-BR" sz="1500" smtClean="0"/>
          </a:p>
          <a:p>
            <a:pPr algn="just">
              <a:lnSpc>
                <a:spcPct val="80000"/>
              </a:lnSpc>
            </a:pPr>
            <a:r>
              <a:rPr lang="pt-BR" altLang="pt-BR" sz="1500" smtClean="0"/>
              <a:t>Além disso, a análise </a:t>
            </a:r>
            <a:r>
              <a:rPr lang="pt-BR" altLang="pt-BR" sz="1500" i="1" smtClean="0"/>
              <a:t>post-hoc</a:t>
            </a:r>
            <a:r>
              <a:rPr lang="pt-BR" altLang="pt-BR" sz="1500" smtClean="0"/>
              <a:t> do estudo PINT encontrou uma </a:t>
            </a:r>
            <a:r>
              <a:rPr lang="pt-BR" altLang="pt-BR" sz="1500" smtClean="0">
                <a:solidFill>
                  <a:srgbClr val="0000FF"/>
                </a:solidFill>
              </a:rPr>
              <a:t>melhora no benefício de sobrevida sem comprometimento do neurodesenvolvimento no grupo com limiar mais alto de transfusão. </a:t>
            </a:r>
          </a:p>
          <a:p>
            <a:pPr algn="just">
              <a:lnSpc>
                <a:spcPct val="80000"/>
              </a:lnSpc>
            </a:pPr>
            <a:endParaRPr lang="pt-BR" altLang="pt-BR" sz="1500" smtClean="0">
              <a:solidFill>
                <a:srgbClr val="0000FF"/>
              </a:solidFill>
            </a:endParaRPr>
          </a:p>
          <a:p>
            <a:pPr algn="just">
              <a:lnSpc>
                <a:spcPct val="80000"/>
              </a:lnSpc>
            </a:pPr>
            <a:r>
              <a:rPr lang="pt-BR" altLang="pt-BR" sz="1500" b="1" smtClean="0"/>
              <a:t>Ter uma prática clínica de transfusão leva a uma diminuição das transfusões e custos associados</a:t>
            </a:r>
            <a:r>
              <a:rPr lang="pt-BR" altLang="pt-BR" sz="1500" smtClean="0"/>
              <a:t>.[11] No entanto, em uma avaliação econômica baseada em ensaios clínicos, a relação custo-benefício foi favorável para o grupo de transfusão liberal versus restritiva.[12]</a:t>
            </a:r>
          </a:p>
          <a:p>
            <a:pPr>
              <a:lnSpc>
                <a:spcPct val="80000"/>
              </a:lnSpc>
            </a:pPr>
            <a:endParaRPr lang="pt-BR" altLang="pt-BR" sz="15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lnSpcReduction="10000"/>
          </a:bodyPr>
          <a:lstStyle/>
          <a:p>
            <a:pPr algn="ctr">
              <a:lnSpc>
                <a:spcPct val="80000"/>
              </a:lnSpc>
              <a:buFont typeface="Wingdings 3" panose="05040102010807070707" pitchFamily="18" charset="2"/>
              <a:buNone/>
            </a:pPr>
            <a:r>
              <a:rPr lang="pt-BR" altLang="pt-BR" sz="1700" b="1" smtClean="0">
                <a:solidFill>
                  <a:srgbClr val="0000FF"/>
                </a:solidFill>
              </a:rPr>
              <a:t>No total, 26 estudos atenderam aos critérios e foram avaliados pelo GRADE. </a:t>
            </a:r>
          </a:p>
          <a:p>
            <a:pPr>
              <a:lnSpc>
                <a:spcPct val="80000"/>
              </a:lnSpc>
            </a:pPr>
            <a:endParaRPr lang="pt-BR" altLang="pt-BR" sz="1700" b="1" smtClean="0">
              <a:solidFill>
                <a:srgbClr val="0000FF"/>
              </a:solidFill>
            </a:endParaRPr>
          </a:p>
          <a:p>
            <a:pPr>
              <a:lnSpc>
                <a:spcPct val="80000"/>
              </a:lnSpc>
            </a:pPr>
            <a:r>
              <a:rPr lang="pt-BR" altLang="pt-BR" sz="1700" smtClean="0"/>
              <a:t>Estes incluíram 3 ECRs, 12 estudos de caso-controle e 11 estudos de coorte observacionais (dos quais um foi uma análise secundária de dados prospectivos, enquanto o restante foi retrospectivo). </a:t>
            </a:r>
          </a:p>
          <a:p>
            <a:pPr>
              <a:lnSpc>
                <a:spcPct val="80000"/>
              </a:lnSpc>
            </a:pPr>
            <a:endParaRPr lang="pt-BR" altLang="pt-BR" sz="1700" smtClean="0"/>
          </a:p>
          <a:p>
            <a:pPr>
              <a:lnSpc>
                <a:spcPct val="80000"/>
              </a:lnSpc>
            </a:pPr>
            <a:r>
              <a:rPr lang="pt-BR" altLang="pt-BR" sz="1700" smtClean="0"/>
              <a:t>Nenhum dos 26 estudos foram prospectivamente planejados para avaliar especificamente a ligação entre transfusões de sangue e NEC. </a:t>
            </a:r>
          </a:p>
          <a:p>
            <a:pPr>
              <a:lnSpc>
                <a:spcPct val="80000"/>
              </a:lnSpc>
            </a:pPr>
            <a:endParaRPr lang="pt-BR" altLang="pt-BR" sz="1700" smtClean="0"/>
          </a:p>
          <a:p>
            <a:pPr>
              <a:lnSpc>
                <a:spcPct val="80000"/>
              </a:lnSpc>
            </a:pPr>
            <a:r>
              <a:rPr lang="pt-BR" altLang="pt-BR" sz="1700" smtClean="0"/>
              <a:t>Não se pode estimar a relação entre transfusão de sangue e NEC em 7 relatórios devido à falta dos dados específicos necessários (número de casos de NEC nos grupos que receberam e não receberam transfusões). </a:t>
            </a:r>
          </a:p>
          <a:p>
            <a:pPr>
              <a:lnSpc>
                <a:spcPct val="80000"/>
              </a:lnSpc>
            </a:pPr>
            <a:endParaRPr lang="pt-BR" altLang="pt-BR" sz="1700" smtClean="0"/>
          </a:p>
          <a:p>
            <a:pPr>
              <a:lnSpc>
                <a:spcPct val="80000"/>
              </a:lnSpc>
            </a:pPr>
            <a:r>
              <a:rPr lang="pt-BR" altLang="pt-BR" sz="1700" smtClean="0"/>
              <a:t>A avaliação GRADE dos estudos individuais está resumida nas </a:t>
            </a:r>
            <a:r>
              <a:rPr lang="pt-BR" altLang="pt-BR" sz="1700" smtClean="0">
                <a:solidFill>
                  <a:srgbClr val="0000FF"/>
                </a:solidFill>
              </a:rPr>
              <a:t>Tabelas 1</a:t>
            </a:r>
            <a:r>
              <a:rPr lang="pt-BR" altLang="pt-BR" sz="1700" smtClean="0"/>
              <a:t> e </a:t>
            </a:r>
            <a:r>
              <a:rPr lang="pt-BR" altLang="pt-BR" sz="1700" smtClean="0">
                <a:solidFill>
                  <a:srgbClr val="0000FF"/>
                </a:solidFill>
              </a:rPr>
              <a:t>2</a:t>
            </a:r>
            <a:r>
              <a:rPr lang="pt-BR" altLang="pt-BR" sz="1700" smtClean="0"/>
              <a:t>.</a:t>
            </a:r>
          </a:p>
          <a:p>
            <a:pPr algn="ctr">
              <a:lnSpc>
                <a:spcPct val="80000"/>
              </a:lnSpc>
            </a:pPr>
            <a:endParaRPr lang="pt-BR" altLang="pt-BR" sz="1700" smtClean="0"/>
          </a:p>
          <a:p>
            <a:pPr algn="ctr">
              <a:lnSpc>
                <a:spcPct val="80000"/>
              </a:lnSpc>
              <a:buFont typeface="Wingdings 3" panose="05040102010807070707" pitchFamily="18" charset="2"/>
              <a:buNone/>
            </a:pPr>
            <a:r>
              <a:rPr lang="pt-BR" altLang="pt-BR" sz="1700" smtClean="0"/>
              <a:t> </a:t>
            </a:r>
            <a:r>
              <a:rPr lang="pt-BR" altLang="pt-BR" sz="2000" b="1" smtClean="0">
                <a:solidFill>
                  <a:srgbClr val="CC00FF"/>
                </a:solidFill>
              </a:rPr>
              <a:t>A qualidade geral das evidências para apoiar as transfusões de sangue associadas à NEC é “baixa” a “muito baixa”.</a:t>
            </a:r>
          </a:p>
          <a:p>
            <a:pPr algn="ctr">
              <a:lnSpc>
                <a:spcPct val="80000"/>
              </a:lnSpc>
            </a:pPr>
            <a:endParaRPr lang="pt-BR" altLang="pt-BR" sz="2000" b="1" smtClean="0">
              <a:solidFill>
                <a:srgbClr val="CC00FF"/>
              </a:solidFill>
            </a:endParaRPr>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33375"/>
            <a:ext cx="8747125" cy="6048375"/>
          </a:xfrm>
          <a:prstGeom prst="rect">
            <a:avLst/>
          </a:prstGeom>
          <a:noFill/>
          <a:ln w="76200">
            <a:solidFill>
              <a:srgbClr val="CC00FF"/>
            </a:solidFill>
            <a:miter lim="800000"/>
            <a:headEnd/>
            <a:tailEnd/>
          </a:ln>
          <a:extLst>
            <a:ext uri="{909E8E84-426E-40DD-AFC4-6F175D3DCCD1}">
              <a14:hiddenFill xmlns:a14="http://schemas.microsoft.com/office/drawing/2010/main">
                <a:solidFill>
                  <a:srgbClr val="FFFFFF"/>
                </a:solidFill>
              </a14:hiddenFill>
            </a:ext>
          </a:extLst>
        </p:spPr>
      </p:pic>
      <p:sp>
        <p:nvSpPr>
          <p:cNvPr id="26628" name="Line 4"/>
          <p:cNvSpPr>
            <a:spLocks noChangeShapeType="1"/>
          </p:cNvSpPr>
          <p:nvPr/>
        </p:nvSpPr>
        <p:spPr bwMode="auto">
          <a:xfrm>
            <a:off x="8027988" y="115888"/>
            <a:ext cx="288925" cy="36036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1"/>
          <p:cNvSpPr>
            <a:spLocks noGrp="1"/>
          </p:cNvSpPr>
          <p:nvPr>
            <p:ph idx="1"/>
          </p:nvPr>
        </p:nvSpPr>
        <p:spPr/>
        <p:txBody>
          <a:bodyPr/>
          <a:lstStyle/>
          <a:p>
            <a:endParaRPr lang="pt-BR" altLang="pt-BR" smtClean="0"/>
          </a:p>
        </p:txBody>
      </p:sp>
      <p:sp>
        <p:nvSpPr>
          <p:cNvPr id="3" name="Título 2"/>
          <p:cNvSpPr>
            <a:spLocks noGrp="1"/>
          </p:cNvSpPr>
          <p:nvPr>
            <p:ph type="title"/>
          </p:nvPr>
        </p:nvSpPr>
        <p:spPr/>
        <p:txBody>
          <a:bodyPr/>
          <a:lstStyle/>
          <a:p>
            <a:pPr fontAlgn="auto">
              <a:spcAft>
                <a:spcPts val="0"/>
              </a:spcAft>
              <a:defRPr/>
            </a:pPr>
            <a:endParaRPr lang="pt-BR"/>
          </a:p>
        </p:txBody>
      </p:sp>
      <p:pic>
        <p:nvPicPr>
          <p:cNvPr id="276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88913"/>
            <a:ext cx="8778875" cy="6335712"/>
          </a:xfrm>
          <a:prstGeom prst="rect">
            <a:avLst/>
          </a:prstGeom>
          <a:noFill/>
          <a:ln w="76200">
            <a:solidFill>
              <a:srgbClr val="CC00FF"/>
            </a:solidFill>
            <a:miter lim="800000"/>
            <a:headEnd/>
            <a:tailEnd/>
          </a:ln>
          <a:extLst>
            <a:ext uri="{909E8E84-426E-40DD-AFC4-6F175D3DCCD1}">
              <a14:hiddenFill xmlns:a14="http://schemas.microsoft.com/office/drawing/2010/main">
                <a:solidFill>
                  <a:srgbClr val="FFFFFF"/>
                </a:solidFill>
              </a14:hiddenFill>
            </a:ext>
          </a:extLst>
        </p:spPr>
      </p:pic>
      <p:sp>
        <p:nvSpPr>
          <p:cNvPr id="27654" name="Line 6"/>
          <p:cNvSpPr>
            <a:spLocks noChangeShapeType="1"/>
          </p:cNvSpPr>
          <p:nvPr/>
        </p:nvSpPr>
        <p:spPr bwMode="auto">
          <a:xfrm>
            <a:off x="8027988" y="115888"/>
            <a:ext cx="288925" cy="36036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341438"/>
            <a:ext cx="8785225" cy="3219450"/>
          </a:xfrm>
          <a:prstGeom prst="rect">
            <a:avLst/>
          </a:prstGeom>
          <a:noFill/>
          <a:ln w="76200">
            <a:solidFill>
              <a:srgbClr val="CC00FF"/>
            </a:solidFill>
            <a:miter lim="800000"/>
            <a:headEnd/>
            <a:tailEnd/>
          </a:ln>
          <a:extLst>
            <a:ext uri="{909E8E84-426E-40DD-AFC4-6F175D3DCCD1}">
              <a14:hiddenFill xmlns:a14="http://schemas.microsoft.com/office/drawing/2010/main">
                <a:solidFill>
                  <a:srgbClr val="FFFFFF"/>
                </a:solidFill>
              </a14:hiddenFill>
            </a:ext>
          </a:extLst>
        </p:spPr>
      </p:pic>
      <p:sp>
        <p:nvSpPr>
          <p:cNvPr id="28676" name="Line 4"/>
          <p:cNvSpPr>
            <a:spLocks noChangeShapeType="1"/>
          </p:cNvSpPr>
          <p:nvPr/>
        </p:nvSpPr>
        <p:spPr bwMode="auto">
          <a:xfrm>
            <a:off x="8243888" y="1268413"/>
            <a:ext cx="288925" cy="36036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765175"/>
            <a:ext cx="8229600" cy="5241925"/>
          </a:xfrm>
        </p:spPr>
        <p:txBody>
          <a:bodyPr>
            <a:normAutofit/>
          </a:bodyPr>
          <a:lstStyle/>
          <a:p>
            <a:pPr algn="just">
              <a:lnSpc>
                <a:spcPct val="80000"/>
              </a:lnSpc>
            </a:pPr>
            <a:r>
              <a:rPr lang="pt-BR" altLang="pt-BR" sz="1700" smtClean="0"/>
              <a:t>Apenas 3 estudos de 26 foram atualizados. </a:t>
            </a:r>
            <a:r>
              <a:rPr lang="pt-BR" altLang="pt-BR" sz="1700" smtClean="0">
                <a:solidFill>
                  <a:srgbClr val="FF0000"/>
                </a:solidFill>
              </a:rPr>
              <a:t>Qualidade geral foi muito baixa em 13 estudos, baixa em 8 e moderada em 5.</a:t>
            </a:r>
          </a:p>
          <a:p>
            <a:pPr algn="just">
              <a:lnSpc>
                <a:spcPct val="80000"/>
              </a:lnSpc>
            </a:pPr>
            <a:endParaRPr lang="pt-BR" altLang="pt-BR" sz="1700" smtClean="0">
              <a:solidFill>
                <a:srgbClr val="FF0000"/>
              </a:solidFill>
            </a:endParaRPr>
          </a:p>
          <a:p>
            <a:pPr algn="just">
              <a:lnSpc>
                <a:spcPct val="80000"/>
              </a:lnSpc>
            </a:pPr>
            <a:r>
              <a:rPr lang="pt-BR" altLang="pt-BR" sz="1700" smtClean="0"/>
              <a:t>Dos estudos de qualidade moderada:</a:t>
            </a:r>
          </a:p>
          <a:p>
            <a:pPr lvl="1" algn="just">
              <a:lnSpc>
                <a:spcPct val="80000"/>
              </a:lnSpc>
            </a:pPr>
            <a:r>
              <a:rPr lang="pt-BR" altLang="pt-BR" sz="1400" smtClean="0"/>
              <a:t>Dois eram ECRS[13,14] e três eram estudos observacionais.[10,15,16] </a:t>
            </a:r>
          </a:p>
          <a:p>
            <a:pPr lvl="1" algn="just">
              <a:lnSpc>
                <a:spcPct val="80000"/>
              </a:lnSpc>
            </a:pPr>
            <a:r>
              <a:rPr lang="pt-BR" altLang="pt-BR" sz="1400" smtClean="0"/>
              <a:t>De dois ECRs de qualidade moderada, ambos foram rebaixados devido a imprecisão e tampouco tiveram um efeito estatisticamente significativo na relação entre o limiar transfusional e NEC (</a:t>
            </a:r>
            <a:r>
              <a:rPr lang="pt-BR" altLang="pt-BR" sz="1400" smtClean="0">
                <a:solidFill>
                  <a:srgbClr val="0000FF"/>
                </a:solidFill>
              </a:rPr>
              <a:t>Tabela 2</a:t>
            </a:r>
            <a:r>
              <a:rPr lang="pt-BR" altLang="pt-BR" sz="1400" smtClean="0"/>
              <a:t>). </a:t>
            </a:r>
          </a:p>
          <a:p>
            <a:pPr algn="just">
              <a:lnSpc>
                <a:spcPct val="80000"/>
              </a:lnSpc>
            </a:pPr>
            <a:endParaRPr lang="pt-BR" altLang="pt-BR" sz="1700" smtClean="0"/>
          </a:p>
          <a:p>
            <a:pPr algn="just">
              <a:lnSpc>
                <a:spcPct val="80000"/>
              </a:lnSpc>
            </a:pPr>
            <a:r>
              <a:rPr lang="pt-BR" altLang="pt-BR" sz="1700" smtClean="0"/>
              <a:t>Todos os ECRs tiveram desfechos primários excluindo NEC e nenhum especificou a relação temporal entre as transfusões; sendo considerados como tendo apenas evidências indiretas. </a:t>
            </a:r>
          </a:p>
          <a:p>
            <a:pPr algn="just">
              <a:lnSpc>
                <a:spcPct val="80000"/>
              </a:lnSpc>
            </a:pPr>
            <a:endParaRPr lang="pt-BR" altLang="pt-BR" sz="1700" smtClean="0"/>
          </a:p>
          <a:p>
            <a:pPr algn="just">
              <a:lnSpc>
                <a:spcPct val="80000"/>
              </a:lnSpc>
            </a:pPr>
            <a:r>
              <a:rPr lang="pt-BR" altLang="pt-BR" sz="1700" smtClean="0"/>
              <a:t>Dos três estudos observacionais com qualidade moderada, dois tiveram tamanhos e efeito em direções opostas [10,15] e, no estudo restante, o tamanho do efeito não pôde ser determinado como risco ou </a:t>
            </a:r>
            <a:r>
              <a:rPr lang="pt-BR" altLang="pt-BR" sz="1700" i="1" smtClean="0"/>
              <a:t>odds ratio</a:t>
            </a:r>
            <a:r>
              <a:rPr lang="pt-BR" altLang="pt-BR" sz="1700" smtClean="0"/>
              <a:t> do manuscrito publicado.[16] </a:t>
            </a:r>
          </a:p>
          <a:p>
            <a:pPr algn="just">
              <a:lnSpc>
                <a:spcPct val="80000"/>
              </a:lnSpc>
            </a:pPr>
            <a:endParaRPr lang="pt-BR" altLang="pt-BR" sz="1700" smtClean="0"/>
          </a:p>
          <a:p>
            <a:pPr algn="just">
              <a:lnSpc>
                <a:spcPct val="80000"/>
              </a:lnSpc>
            </a:pPr>
            <a:r>
              <a:rPr lang="pt-BR" altLang="pt-BR" sz="1700" smtClean="0"/>
              <a:t>Os três estudos observacionais foram aprimorados por ter tamanho populacional grande, uso de modelagem multivariada e definições precisas.</a:t>
            </a:r>
          </a:p>
          <a:p>
            <a:pPr>
              <a:lnSpc>
                <a:spcPct val="80000"/>
              </a:lnSpc>
            </a:pPr>
            <a:endParaRPr lang="pt-BR" altLang="pt-BR" sz="170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196975"/>
            <a:ext cx="8010525" cy="4486275"/>
          </a:xfrm>
          <a:prstGeom prst="rect">
            <a:avLst/>
          </a:prstGeom>
          <a:noFill/>
          <a:ln w="76200">
            <a:solidFill>
              <a:srgbClr val="CC00FF"/>
            </a:solidFill>
            <a:miter lim="800000"/>
            <a:headEnd/>
            <a:tailEnd/>
          </a:ln>
          <a:extLst>
            <a:ext uri="{909E8E84-426E-40DD-AFC4-6F175D3DCCD1}">
              <a14:hiddenFill xmlns:a14="http://schemas.microsoft.com/office/drawing/2010/main">
                <a:solidFill>
                  <a:srgbClr val="FFFFFF"/>
                </a:solidFill>
              </a14:hiddenFill>
            </a:ext>
          </a:extLst>
        </p:spPr>
      </p:pic>
      <p:sp>
        <p:nvSpPr>
          <p:cNvPr id="30724" name="Line 4"/>
          <p:cNvSpPr>
            <a:spLocks noChangeShapeType="1"/>
          </p:cNvSpPr>
          <p:nvPr/>
        </p:nvSpPr>
        <p:spPr bwMode="auto">
          <a:xfrm>
            <a:off x="6516688" y="1844675"/>
            <a:ext cx="215900" cy="36036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30725" name="Line 5"/>
          <p:cNvSpPr>
            <a:spLocks noChangeShapeType="1"/>
          </p:cNvSpPr>
          <p:nvPr/>
        </p:nvSpPr>
        <p:spPr bwMode="auto">
          <a:xfrm>
            <a:off x="6516688" y="4221163"/>
            <a:ext cx="215900" cy="36036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body" idx="1"/>
          </p:nvPr>
        </p:nvSpPr>
        <p:spPr>
          <a:xfrm>
            <a:off x="457200" y="1481138"/>
            <a:ext cx="8229600" cy="4827587"/>
          </a:xfrm>
        </p:spPr>
        <p:txBody>
          <a:bodyPr/>
          <a:lstStyle/>
          <a:p>
            <a:pPr>
              <a:lnSpc>
                <a:spcPct val="90000"/>
              </a:lnSpc>
            </a:pPr>
            <a:r>
              <a:rPr lang="pt-BR" altLang="pt-BR" sz="2300" smtClean="0"/>
              <a:t>Ao agrupar os diagramas no </a:t>
            </a:r>
            <a:r>
              <a:rPr lang="pt-BR" altLang="pt-BR" sz="2300" i="1" smtClean="0"/>
              <a:t>forest plot</a:t>
            </a:r>
            <a:r>
              <a:rPr lang="pt-BR" altLang="pt-BR" sz="2300" smtClean="0"/>
              <a:t>, os autores separaram os estudos em relação potencial entre as transfusões em 48h e ocorrência de NEC (</a:t>
            </a:r>
            <a:r>
              <a:rPr lang="pt-BR" altLang="pt-BR" sz="2300" smtClean="0">
                <a:solidFill>
                  <a:srgbClr val="0000FF"/>
                </a:solidFill>
              </a:rPr>
              <a:t>Figura 2</a:t>
            </a:r>
            <a:r>
              <a:rPr lang="pt-BR" altLang="pt-BR" sz="2300" smtClean="0"/>
              <a:t>), entre a transfusão e NEC em qualquer tempo após (</a:t>
            </a:r>
            <a:r>
              <a:rPr lang="pt-BR" altLang="pt-BR" sz="2300" smtClean="0">
                <a:solidFill>
                  <a:srgbClr val="0000FF"/>
                </a:solidFill>
              </a:rPr>
              <a:t>Figura 3</a:t>
            </a:r>
            <a:r>
              <a:rPr lang="pt-BR" altLang="pt-BR" sz="2300" smtClean="0"/>
              <a:t>) e (em ECRs) entre a NEC e os limiares liberais  versos restritos de transfusões   desde que a relação temporal entre tempo de tansfusão e NEC não foi avaliado (</a:t>
            </a:r>
            <a:r>
              <a:rPr lang="pt-BR" altLang="pt-BR" sz="2300" smtClean="0">
                <a:solidFill>
                  <a:srgbClr val="0000FF"/>
                </a:solidFill>
              </a:rPr>
              <a:t>Figura 4</a:t>
            </a:r>
            <a:r>
              <a:rPr lang="pt-BR" altLang="pt-BR" sz="2300" smtClean="0"/>
              <a:t>) . </a:t>
            </a:r>
          </a:p>
          <a:p>
            <a:pPr>
              <a:lnSpc>
                <a:spcPct val="90000"/>
              </a:lnSpc>
            </a:pPr>
            <a:r>
              <a:rPr lang="pt-BR" altLang="pt-BR" sz="2300" b="1" smtClean="0"/>
              <a:t>Nos dados observacionais</a:t>
            </a:r>
            <a:r>
              <a:rPr lang="pt-BR" altLang="pt-BR" sz="2300" smtClean="0"/>
              <a:t> tanto para NEC dentro das 48h de transfusão  (</a:t>
            </a:r>
            <a:r>
              <a:rPr lang="pt-BR" altLang="pt-BR" sz="2300" smtClean="0">
                <a:solidFill>
                  <a:srgbClr val="0000FF"/>
                </a:solidFill>
              </a:rPr>
              <a:t>Figura  2)</a:t>
            </a:r>
            <a:r>
              <a:rPr lang="pt-BR" altLang="pt-BR" sz="2300" smtClean="0"/>
              <a:t> ou NEC  em qualquer tempo após a  transfusão (</a:t>
            </a:r>
            <a:r>
              <a:rPr lang="pt-BR" altLang="pt-BR" sz="2300" smtClean="0">
                <a:solidFill>
                  <a:srgbClr val="0000FF"/>
                </a:solidFill>
              </a:rPr>
              <a:t>Figura 3</a:t>
            </a:r>
            <a:r>
              <a:rPr lang="pt-BR" altLang="pt-BR" sz="2300" smtClean="0"/>
              <a:t>), há substancial heterogeneidade com respeito à potencial associação entre transfusões e NEC (93% e 86%, respectivamente).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989138"/>
            <a:ext cx="9036050" cy="3895725"/>
          </a:xfrm>
          <a:prstGeom prst="rect">
            <a:avLst/>
          </a:prstGeom>
          <a:noFill/>
          <a:ln w="76200">
            <a:solidFill>
              <a:srgbClr val="CC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12875"/>
            <a:ext cx="9086850" cy="3790950"/>
          </a:xfrm>
          <a:prstGeom prst="rect">
            <a:avLst/>
          </a:prstGeom>
          <a:noFill/>
          <a:ln w="57150">
            <a:solidFill>
              <a:srgbClr val="CC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468313" y="2708275"/>
            <a:ext cx="8229600" cy="2065338"/>
          </a:xfrm>
          <a:noFill/>
          <a:ln w="76200">
            <a:solidFill>
              <a:srgbClr val="CC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9155" name="Line 3"/>
          <p:cNvSpPr>
            <a:spLocks noChangeShapeType="1"/>
          </p:cNvSpPr>
          <p:nvPr/>
        </p:nvSpPr>
        <p:spPr bwMode="auto">
          <a:xfrm flipH="1">
            <a:off x="6804025" y="3213100"/>
            <a:ext cx="1223963" cy="503238"/>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p:txBody>
          <a:bodyPr/>
          <a:lstStyle/>
          <a:p>
            <a:pPr>
              <a:lnSpc>
                <a:spcPct val="80000"/>
              </a:lnSpc>
            </a:pPr>
            <a:r>
              <a:rPr lang="pt-BR" altLang="pt-BR" sz="2000" smtClean="0"/>
              <a:t>Os dados agrupados dos ECRs (</a:t>
            </a:r>
            <a:r>
              <a:rPr lang="pt-BR" altLang="pt-BR" sz="2000" smtClean="0">
                <a:solidFill>
                  <a:srgbClr val="0000FF"/>
                </a:solidFill>
              </a:rPr>
              <a:t>Fig. 4</a:t>
            </a:r>
            <a:r>
              <a:rPr lang="pt-BR" altLang="pt-BR" sz="2000" smtClean="0"/>
              <a:t>) carecem dessa heterogeneidade, mas são derivados principalmente de um estudo 1] </a:t>
            </a:r>
          </a:p>
          <a:p>
            <a:pPr>
              <a:lnSpc>
                <a:spcPct val="80000"/>
              </a:lnSpc>
            </a:pPr>
            <a:r>
              <a:rPr lang="pt-BR" altLang="pt-BR" sz="2000" smtClean="0"/>
              <a:t>A combinação de heterogeneidade dentro da falta de consistência da direção dos efeitos leva a uma menor graduação da evidência geral. [8] </a:t>
            </a:r>
          </a:p>
          <a:p>
            <a:pPr>
              <a:lnSpc>
                <a:spcPct val="80000"/>
              </a:lnSpc>
            </a:pPr>
            <a:r>
              <a:rPr lang="pt-BR" altLang="pt-BR" sz="2000" smtClean="0"/>
              <a:t>Nenhum dos estudos contém indicações específicas para transfusão, embora os ECRs tenham especificado os limiares de transfusão entre a transfusão e a NEC.</a:t>
            </a:r>
          </a:p>
          <a:p>
            <a:pPr>
              <a:lnSpc>
                <a:spcPct val="80000"/>
              </a:lnSpc>
            </a:pPr>
            <a:r>
              <a:rPr lang="pt-BR" altLang="pt-BR" sz="2000" i="1" smtClean="0"/>
              <a:t>The funnel plot (GRÁFICO DE FUNIL-entenda adiante)</a:t>
            </a:r>
            <a:r>
              <a:rPr lang="pt-BR" altLang="pt-BR" sz="2000" smtClean="0"/>
              <a:t> para a ocorrência da NEC dentro e 48 horas da transfusão confirma a heterogeneidade observada no </a:t>
            </a:r>
            <a:r>
              <a:rPr lang="pt-BR" altLang="pt-BR" sz="2000" i="1" smtClean="0"/>
              <a:t>forest plot (Apendice B) </a:t>
            </a:r>
            <a:r>
              <a:rPr lang="pt-BR" altLang="pt-BR" sz="2000" smtClean="0"/>
              <a:t>e mostrar a relativa fraqueza de publicações em área não significante, sugerindo a possibilidade de viés de publicação, fazendo com que os efeitos agrupados possam ser menos acreditados.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692150"/>
            <a:ext cx="8085137" cy="4914900"/>
          </a:xfrm>
          <a:prstGeom prst="rect">
            <a:avLst/>
          </a:prstGeom>
          <a:noFill/>
          <a:ln w="57150">
            <a:solidFill>
              <a:srgbClr val="CC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altLang="pt-BR" sz="3700" smtClean="0">
                <a:solidFill>
                  <a:srgbClr val="0000FF"/>
                </a:solidFill>
                <a:effectLst/>
              </a:rPr>
              <a:t>NOTA do Editor do site: Entendendo um Gráfico de Funil</a:t>
            </a:r>
          </a:p>
        </p:txBody>
      </p:sp>
      <p:sp>
        <p:nvSpPr>
          <p:cNvPr id="55299" name="Rectangle 3"/>
          <p:cNvSpPr>
            <a:spLocks noGrp="1"/>
          </p:cNvSpPr>
          <p:nvPr>
            <p:ph type="body" idx="1"/>
          </p:nvPr>
        </p:nvSpPr>
        <p:spPr/>
        <p:txBody>
          <a:bodyPr/>
          <a:lstStyle/>
          <a:p>
            <a:pPr>
              <a:lnSpc>
                <a:spcPct val="80000"/>
              </a:lnSpc>
            </a:pPr>
            <a:r>
              <a:rPr lang="pt-BR" altLang="pt-BR" sz="2000" b="1" smtClean="0">
                <a:solidFill>
                  <a:srgbClr val="FF00FF"/>
                </a:solidFill>
              </a:rPr>
              <a:t>Gráfico de funil</a:t>
            </a:r>
            <a:r>
              <a:rPr lang="pt-BR" altLang="pt-BR" sz="2000" smtClean="0"/>
              <a:t> é </a:t>
            </a:r>
            <a:r>
              <a:rPr lang="pt-BR" altLang="pt-BR" sz="2000" smtClean="0">
                <a:solidFill>
                  <a:srgbClr val="0000FF"/>
                </a:solidFill>
              </a:rPr>
              <a:t>uma técnica gráfica utilizada para identificar a presença de viés de publicações em revisões sistemáticas.</a:t>
            </a:r>
          </a:p>
          <a:p>
            <a:pPr>
              <a:lnSpc>
                <a:spcPct val="80000"/>
              </a:lnSpc>
            </a:pPr>
            <a:r>
              <a:rPr lang="pt-BR" altLang="pt-BR" sz="2000" smtClean="0"/>
              <a:t> Na ausência de viés de publicação o gráfico deve apresentar a forma de um funil, </a:t>
            </a:r>
          </a:p>
          <a:p>
            <a:pPr>
              <a:lnSpc>
                <a:spcPct val="80000"/>
              </a:lnSpc>
            </a:pPr>
            <a:r>
              <a:rPr lang="pt-BR" altLang="pt-BR" sz="2000" smtClean="0"/>
              <a:t>Com os estudos menos precisos, em geral realizados com amostras de tamanho pequeno - que por influência do acaso podem encontrar resultados negativos ou positivos (estatisticamente significativos ou não) - distribuídos simetricamente na parte mais larga do funil. </a:t>
            </a:r>
          </a:p>
          <a:p>
            <a:pPr>
              <a:lnSpc>
                <a:spcPct val="80000"/>
              </a:lnSpc>
            </a:pPr>
            <a:r>
              <a:rPr lang="pt-BR" altLang="pt-BR" sz="2000" smtClean="0"/>
              <a:t>Enquanto os estudos com maior precisão, em geral em menor número e mais próximos do valor real estarão concentrados na parte mais estreita do funil.</a:t>
            </a:r>
          </a:p>
          <a:p>
            <a:pPr>
              <a:lnSpc>
                <a:spcPct val="80000"/>
              </a:lnSpc>
            </a:pPr>
            <a:r>
              <a:rPr lang="pt-BR" altLang="pt-BR" sz="2000" smtClean="0"/>
              <a:t>Se existir viés de publicação contra resultados negativos ou inconclusivos, um quadrante do funil estará totalmente ou parcialmente ausente, resultando numa assimetria na distribuição destes estudos no gráfico.</a:t>
            </a:r>
          </a:p>
        </p:txBody>
      </p:sp>
      <p:sp>
        <p:nvSpPr>
          <p:cNvPr id="55301" name="Rectangle 5"/>
          <p:cNvSpPr>
            <a:spLocks noChangeArrowheads="1"/>
          </p:cNvSpPr>
          <p:nvPr/>
        </p:nvSpPr>
        <p:spPr bwMode="auto">
          <a:xfrm>
            <a:off x="3995738" y="6432550"/>
            <a:ext cx="5148262" cy="425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ltLang="pt-BR" sz="1400" u="sng">
                <a:hlinkClick r:id="rId2"/>
              </a:rPr>
              <a:t>Gráfico de funil (pesquisa) – Wikipédia, a enciclopédia livre</a:t>
            </a:r>
          </a:p>
          <a:p>
            <a:pPr algn="ctr"/>
            <a:endParaRPr lang="pt-BR" altLang="pt-BR" sz="14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5" name="Picture 5" descr="Funnelpl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46038"/>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6326" name="Rectangle 6"/>
          <p:cNvSpPr>
            <a:spLocks noChangeArrowheads="1"/>
          </p:cNvSpPr>
          <p:nvPr/>
        </p:nvSpPr>
        <p:spPr bwMode="auto">
          <a:xfrm>
            <a:off x="2411413" y="692150"/>
            <a:ext cx="64865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r>
              <a:rPr lang="pt-BR" altLang="pt-BR"/>
              <a:t>Exemplo de gráfico de funil demonstrando </a:t>
            </a:r>
            <a:r>
              <a:rPr lang="pt-BR" altLang="pt-BR">
                <a:solidFill>
                  <a:srgbClr val="0000FF"/>
                </a:solidFill>
              </a:rPr>
              <a:t>ausência de viés de publicação</a:t>
            </a:r>
            <a:r>
              <a:rPr lang="pt-BR" altLang="pt-BR"/>
              <a:t>. Os pontos representam os estudos distribuídos simetricamente, com o eixo indicando os resultados obtidos e o eixo a precisão do estudo. </a:t>
            </a:r>
          </a:p>
        </p:txBody>
      </p:sp>
      <p:pic>
        <p:nvPicPr>
          <p:cNvPr id="56328" name="Picture 8" descr="FloreAndWicherts2015_meta_analysis_sex_stereotype_thre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121025"/>
            <a:ext cx="3997325" cy="3736975"/>
          </a:xfrm>
          <a:prstGeom prst="rect">
            <a:avLst/>
          </a:prstGeom>
          <a:noFill/>
          <a:extLst>
            <a:ext uri="{909E8E84-426E-40DD-AFC4-6F175D3DCCD1}">
              <a14:hiddenFill xmlns:a14="http://schemas.microsoft.com/office/drawing/2010/main">
                <a:solidFill>
                  <a:srgbClr val="FFFFFF"/>
                </a:solidFill>
              </a14:hiddenFill>
            </a:ext>
          </a:extLst>
        </p:spPr>
      </p:pic>
      <p:sp>
        <p:nvSpPr>
          <p:cNvPr id="56329" name="Rectangle 9"/>
          <p:cNvSpPr>
            <a:spLocks noChangeArrowheads="1"/>
          </p:cNvSpPr>
          <p:nvPr/>
        </p:nvSpPr>
        <p:spPr bwMode="auto">
          <a:xfrm>
            <a:off x="4211638" y="4005263"/>
            <a:ext cx="48244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r>
              <a:rPr lang="pt-BR" altLang="pt-BR"/>
              <a:t>Metanálise da ameaça de estereótipo nas pontuações de matemática das meninas mostrando assimetria típica do </a:t>
            </a:r>
            <a:r>
              <a:rPr lang="pt-BR" altLang="pt-BR">
                <a:solidFill>
                  <a:srgbClr val="FF0000"/>
                </a:solidFill>
              </a:rPr>
              <a:t>viés de publicação</a:t>
            </a:r>
            <a:r>
              <a:rPr lang="pt-BR" altLang="pt-BR"/>
              <a:t> em um gráfico de funil </a:t>
            </a:r>
          </a:p>
        </p:txBody>
      </p:sp>
      <p:sp>
        <p:nvSpPr>
          <p:cNvPr id="56330" name="Rectangle 10"/>
          <p:cNvSpPr>
            <a:spLocks noChangeArrowheads="1"/>
          </p:cNvSpPr>
          <p:nvPr/>
        </p:nvSpPr>
        <p:spPr bwMode="auto">
          <a:xfrm>
            <a:off x="3995738" y="6432550"/>
            <a:ext cx="5148262" cy="4254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ltLang="pt-BR" sz="1400" u="sng">
                <a:hlinkClick r:id="rId4"/>
              </a:rPr>
              <a:t>Gráfico de funil (pesquisa) – Wikipédia, a enciclopédia livre</a:t>
            </a:r>
          </a:p>
          <a:p>
            <a:pPr algn="ctr"/>
            <a:endParaRPr lang="pt-BR" altLang="pt-BR" sz="1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gn="just">
              <a:lnSpc>
                <a:spcPct val="80000"/>
              </a:lnSpc>
            </a:pPr>
            <a:r>
              <a:rPr lang="pt-BR" altLang="pt-BR" sz="1500" smtClean="0"/>
              <a:t>A fim de fazer uma recomendação clara e definitiva para a prevenção da NEC pós- transfusional, uma relação causal entre transfusão e NEC - isto é, a existência de TANEC - deve ser estabelecida. </a:t>
            </a:r>
          </a:p>
          <a:p>
            <a:pPr algn="just">
              <a:lnSpc>
                <a:spcPct val="80000"/>
              </a:lnSpc>
            </a:pPr>
            <a:endParaRPr lang="pt-BR" altLang="pt-BR" sz="1500" smtClean="0"/>
          </a:p>
          <a:p>
            <a:pPr algn="just">
              <a:lnSpc>
                <a:spcPct val="80000"/>
              </a:lnSpc>
            </a:pPr>
            <a:r>
              <a:rPr lang="pt-BR" altLang="pt-BR" sz="1500" smtClean="0"/>
              <a:t>Uma estrutura conceitual para demonstrar a causalidade, proposta pela primeira vez por Sir Austin Bradford Hill, é mostrada na </a:t>
            </a:r>
            <a:r>
              <a:rPr lang="pt-BR" altLang="pt-BR" sz="1500" smtClean="0">
                <a:solidFill>
                  <a:srgbClr val="0000FF"/>
                </a:solidFill>
              </a:rPr>
              <a:t>Tabela 3</a:t>
            </a:r>
            <a:r>
              <a:rPr lang="pt-BR" altLang="pt-BR" sz="1500" baseline="30000" smtClean="0">
                <a:solidFill>
                  <a:srgbClr val="0000FF"/>
                </a:solidFill>
              </a:rPr>
              <a:t>17</a:t>
            </a:r>
            <a:r>
              <a:rPr lang="pt-BR" altLang="pt-BR" sz="1500" smtClean="0"/>
              <a:t>; esse coloca as evidências experimentais como as primeiras.[18] </a:t>
            </a:r>
          </a:p>
          <a:p>
            <a:pPr algn="just">
              <a:lnSpc>
                <a:spcPct val="80000"/>
              </a:lnSpc>
            </a:pPr>
            <a:endParaRPr lang="pt-BR" altLang="pt-BR" sz="1500" smtClean="0"/>
          </a:p>
          <a:p>
            <a:pPr algn="just">
              <a:lnSpc>
                <a:spcPct val="80000"/>
              </a:lnSpc>
            </a:pPr>
            <a:r>
              <a:rPr lang="pt-BR" altLang="pt-BR" sz="1500" smtClean="0"/>
              <a:t>A abordagem GRADE à literatura da TANEC aborda direta ou indiretamente a maioria dos critérios de Hill e </a:t>
            </a:r>
            <a:r>
              <a:rPr lang="pt-BR" altLang="pt-BR" sz="1500" b="1" smtClean="0"/>
              <a:t>incorpora a ênfase moderna em dados experimentais.[8] </a:t>
            </a:r>
          </a:p>
          <a:p>
            <a:pPr algn="just">
              <a:lnSpc>
                <a:spcPct val="80000"/>
              </a:lnSpc>
            </a:pPr>
            <a:endParaRPr lang="pt-BR" altLang="pt-BR" sz="1500" b="1" smtClean="0"/>
          </a:p>
          <a:p>
            <a:pPr algn="just">
              <a:lnSpc>
                <a:spcPct val="80000"/>
              </a:lnSpc>
            </a:pPr>
            <a:r>
              <a:rPr lang="pt-PT" altLang="pt-BR" sz="1500" smtClean="0"/>
              <a:t>A associação entre transfusão e NEC, teve estimativa de 1,95 para NEC a qualquer momento após a transfusão, 1,13 para NEC em 48h e 0,60 para NEC em associação com um limiar de transfusão mais liberal. </a:t>
            </a:r>
          </a:p>
          <a:p>
            <a:pPr algn="just">
              <a:lnSpc>
                <a:spcPct val="80000"/>
              </a:lnSpc>
            </a:pPr>
            <a:endParaRPr lang="pt-PT" altLang="pt-BR" sz="1500" smtClean="0"/>
          </a:p>
          <a:p>
            <a:pPr>
              <a:lnSpc>
                <a:spcPct val="80000"/>
              </a:lnSpc>
            </a:pPr>
            <a:r>
              <a:rPr lang="pt-PT" altLang="pt-BR" sz="1500" smtClean="0"/>
              <a:t>Assim, mesmo com estudos individuais robustos e </a:t>
            </a:r>
            <a:r>
              <a:rPr lang="pt-PT" altLang="pt-BR" sz="1500" i="1" smtClean="0"/>
              <a:t>odds ratio</a:t>
            </a:r>
            <a:r>
              <a:rPr lang="pt-PT" altLang="pt-BR" sz="1500" smtClean="0"/>
              <a:t> muito altos, </a:t>
            </a:r>
            <a:r>
              <a:rPr lang="pt-PT" altLang="pt-BR" sz="1500" smtClean="0">
                <a:solidFill>
                  <a:srgbClr val="FF0000"/>
                </a:solidFill>
              </a:rPr>
              <a:t>o impacto benéfico sobre a qualidade geral da evidência foi insignificante</a:t>
            </a:r>
            <a:r>
              <a:rPr lang="pt-PT" altLang="pt-BR" sz="1500" smtClean="0"/>
              <a:t>. </a:t>
            </a:r>
          </a:p>
          <a:p>
            <a:pPr algn="ctr">
              <a:lnSpc>
                <a:spcPct val="80000"/>
              </a:lnSpc>
              <a:buFont typeface="Wingdings 3" panose="05040102010807070707" pitchFamily="18" charset="2"/>
              <a:buNone/>
            </a:pPr>
            <a:r>
              <a:rPr lang="pt-PT" altLang="pt-BR" sz="1500" smtClean="0"/>
              <a:t> </a:t>
            </a:r>
            <a:r>
              <a:rPr lang="pt-PT" altLang="pt-BR" sz="1500" b="1" smtClean="0"/>
              <a:t>Nesse contexto, odds ratios individuais muito altos são, em geral, implausíveis em terapias médicas.[19]</a:t>
            </a:r>
            <a:endParaRPr lang="pt-BR" altLang="pt-BR" sz="1500" b="1" smtClean="0"/>
          </a:p>
          <a:p>
            <a:pPr>
              <a:lnSpc>
                <a:spcPct val="80000"/>
              </a:lnSpc>
            </a:pPr>
            <a:endParaRPr lang="pt-BR" altLang="pt-BR" sz="1500" b="1"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1146175"/>
          </a:xfrm>
        </p:spPr>
      </p:pic>
      <p:sp>
        <p:nvSpPr>
          <p:cNvPr id="4" name="Retângulo 3"/>
          <p:cNvSpPr/>
          <p:nvPr/>
        </p:nvSpPr>
        <p:spPr>
          <a:xfrm>
            <a:off x="3635375" y="0"/>
            <a:ext cx="5256213" cy="4608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pt-PT" sz="1400" dirty="0"/>
              <a:t>Tabela 3 - Critérios de causalidade de Bradford Hill ordenados por importância. (Modificado de "A abordagem GRADE e os critérios de causalidade de Bradford Hill" por Schunemann, et al.21)</a:t>
            </a:r>
          </a:p>
          <a:p>
            <a:pPr eaLnBrk="1" fontAlgn="auto" hangingPunct="1">
              <a:spcBef>
                <a:spcPts val="0"/>
              </a:spcBef>
              <a:spcAft>
                <a:spcPts val="0"/>
              </a:spcAft>
              <a:defRPr/>
            </a:pPr>
            <a:r>
              <a:rPr lang="pt-PT" sz="1400" dirty="0"/>
              <a:t> (1) Existe evidência </a:t>
            </a:r>
            <a:r>
              <a:rPr lang="pt-PT" sz="1400" b="1" dirty="0"/>
              <a:t>experimental</a:t>
            </a:r>
            <a:r>
              <a:rPr lang="pt-PT" sz="1400" dirty="0"/>
              <a:t> em humanos? </a:t>
            </a:r>
          </a:p>
          <a:p>
            <a:pPr eaLnBrk="1" fontAlgn="auto" hangingPunct="1">
              <a:spcBef>
                <a:spcPts val="0"/>
              </a:spcBef>
              <a:spcAft>
                <a:spcPts val="0"/>
              </a:spcAft>
              <a:defRPr/>
            </a:pPr>
            <a:r>
              <a:rPr lang="pt-PT" sz="1400" dirty="0"/>
              <a:t>(2) Qual é a força da associação em termos </a:t>
            </a:r>
            <a:r>
              <a:rPr lang="pt-PT" sz="1400" b="1" dirty="0"/>
              <a:t>de risco relativo ou odds ratio</a:t>
            </a:r>
            <a:r>
              <a:rPr lang="pt-PT" sz="1400" dirty="0"/>
              <a:t>? </a:t>
            </a:r>
          </a:p>
          <a:p>
            <a:pPr eaLnBrk="1" fontAlgn="auto" hangingPunct="1">
              <a:spcBef>
                <a:spcPts val="0"/>
              </a:spcBef>
              <a:spcAft>
                <a:spcPts val="0"/>
              </a:spcAft>
              <a:defRPr/>
            </a:pPr>
            <a:r>
              <a:rPr lang="pt-PT" sz="1400" dirty="0"/>
              <a:t>(3) Existe </a:t>
            </a:r>
            <a:r>
              <a:rPr lang="pt-PT" sz="1400" b="1" dirty="0"/>
              <a:t>consistência</a:t>
            </a:r>
            <a:r>
              <a:rPr lang="pt-PT" sz="1400" dirty="0"/>
              <a:t> - tal que diferentes estudos tenham replicado os achados? </a:t>
            </a:r>
          </a:p>
          <a:p>
            <a:pPr eaLnBrk="1" fontAlgn="auto" hangingPunct="1">
              <a:spcBef>
                <a:spcPts val="0"/>
              </a:spcBef>
              <a:spcAft>
                <a:spcPts val="0"/>
              </a:spcAft>
              <a:defRPr/>
            </a:pPr>
            <a:r>
              <a:rPr lang="pt-PT" sz="1400" dirty="0"/>
              <a:t>(4) Existe </a:t>
            </a:r>
            <a:r>
              <a:rPr lang="pt-PT" sz="1400" b="1" dirty="0"/>
              <a:t>uma relação temporal (</a:t>
            </a:r>
            <a:r>
              <a:rPr lang="pt-PT" sz="1400" dirty="0"/>
              <a:t>temporalidade) - de que a exposição precede o início da doença? </a:t>
            </a:r>
          </a:p>
          <a:p>
            <a:pPr eaLnBrk="1" fontAlgn="auto" hangingPunct="1">
              <a:spcBef>
                <a:spcPts val="0"/>
              </a:spcBef>
              <a:spcAft>
                <a:spcPts val="0"/>
              </a:spcAft>
              <a:defRPr/>
            </a:pPr>
            <a:r>
              <a:rPr lang="pt-PT" sz="1400" dirty="0"/>
              <a:t>(5) Existe um gradiente biológico como visto em uma </a:t>
            </a:r>
            <a:r>
              <a:rPr lang="pt-PT" sz="1400" b="1" dirty="0"/>
              <a:t>relação dose-resposta</a:t>
            </a:r>
            <a:r>
              <a:rPr lang="pt-PT" sz="1400" dirty="0"/>
              <a:t>? </a:t>
            </a:r>
          </a:p>
          <a:p>
            <a:pPr eaLnBrk="1" fontAlgn="auto" hangingPunct="1">
              <a:spcBef>
                <a:spcPts val="0"/>
              </a:spcBef>
              <a:spcAft>
                <a:spcPts val="0"/>
              </a:spcAft>
              <a:defRPr/>
            </a:pPr>
            <a:r>
              <a:rPr lang="pt-PT" sz="1400" dirty="0"/>
              <a:t>(6) A associação observada é </a:t>
            </a:r>
            <a:r>
              <a:rPr lang="pt-PT" sz="1400" b="1" dirty="0"/>
              <a:t>consistente</a:t>
            </a:r>
            <a:r>
              <a:rPr lang="pt-PT" sz="1400" dirty="0"/>
              <a:t> com a história natural e a epidemiologia da doença? </a:t>
            </a:r>
          </a:p>
          <a:p>
            <a:pPr eaLnBrk="1" fontAlgn="auto" hangingPunct="1">
              <a:spcBef>
                <a:spcPts val="0"/>
              </a:spcBef>
              <a:spcAft>
                <a:spcPts val="0"/>
              </a:spcAft>
              <a:defRPr/>
            </a:pPr>
            <a:r>
              <a:rPr lang="pt-PT" sz="1400" dirty="0"/>
              <a:t>(7) A exposição está associada a uma doença específica e não a uma ampla gama de doenças? </a:t>
            </a:r>
          </a:p>
          <a:p>
            <a:pPr eaLnBrk="1" fontAlgn="auto" hangingPunct="1">
              <a:spcBef>
                <a:spcPts val="0"/>
              </a:spcBef>
              <a:spcAft>
                <a:spcPts val="0"/>
              </a:spcAft>
              <a:defRPr/>
            </a:pPr>
            <a:r>
              <a:rPr lang="pt-PT" sz="1400" dirty="0"/>
              <a:t>(8) Existe um mecanismo biológico confiável que possa explicar os achados, isto é</a:t>
            </a:r>
            <a:r>
              <a:rPr lang="pt-PT" sz="1400" b="1" dirty="0"/>
              <a:t>, plausibilidade</a:t>
            </a:r>
            <a:r>
              <a:rPr lang="pt-PT" sz="1400" dirty="0"/>
              <a:t>? </a:t>
            </a:r>
          </a:p>
          <a:p>
            <a:pPr eaLnBrk="1" fontAlgn="auto" hangingPunct="1">
              <a:spcBef>
                <a:spcPts val="0"/>
              </a:spcBef>
              <a:spcAft>
                <a:spcPts val="0"/>
              </a:spcAft>
              <a:defRPr/>
            </a:pPr>
            <a:r>
              <a:rPr lang="pt-PT" sz="1400" dirty="0"/>
              <a:t>(9) Existe uma causa putativa semelhante que leva ao mesmo efeito, isto é</a:t>
            </a:r>
            <a:r>
              <a:rPr lang="pt-PT" sz="1400" b="1" dirty="0"/>
              <a:t>, analogia</a:t>
            </a:r>
            <a:r>
              <a:rPr lang="pt-PT" sz="1400" dirty="0"/>
              <a:t>?</a:t>
            </a:r>
            <a:endParaRPr lang="pt-BR" sz="1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323850" y="476250"/>
            <a:ext cx="8362950" cy="6192838"/>
          </a:xfrm>
          <a:solidFill>
            <a:schemeClr val="bg1"/>
          </a:solidFill>
        </p:spPr>
        <p:txBody>
          <a:bodyPr/>
          <a:lstStyle/>
          <a:p>
            <a:pPr algn="just">
              <a:lnSpc>
                <a:spcPct val="80000"/>
              </a:lnSpc>
            </a:pPr>
            <a:r>
              <a:rPr lang="pt-BR" altLang="pt-BR" sz="1700" smtClean="0"/>
              <a:t>Os critérios de Hill destacam </a:t>
            </a:r>
            <a:r>
              <a:rPr lang="pt-BR" altLang="pt-BR" sz="1700" b="1" smtClean="0"/>
              <a:t>a importância da evidência experimental</a:t>
            </a:r>
            <a:r>
              <a:rPr lang="pt-BR" altLang="pt-BR" sz="1700" smtClean="0"/>
              <a:t> no estabelecimento da </a:t>
            </a:r>
            <a:r>
              <a:rPr lang="pt-BR" altLang="pt-BR" sz="1700" b="1" smtClean="0"/>
              <a:t>causalidade</a:t>
            </a:r>
            <a:r>
              <a:rPr lang="pt-BR" altLang="pt-BR" sz="1700" smtClean="0"/>
              <a:t>. Nessa revisão, apenas os três ensaios randomizados publicados,COMO SUMARIZdos na metanálise da Cochrane [9] informam este critério. </a:t>
            </a:r>
          </a:p>
          <a:p>
            <a:pPr algn="just">
              <a:lnSpc>
                <a:spcPct val="80000"/>
              </a:lnSpc>
            </a:pPr>
            <a:endParaRPr lang="pt-BR" altLang="pt-BR" sz="1700" smtClean="0"/>
          </a:p>
          <a:p>
            <a:pPr algn="just">
              <a:lnSpc>
                <a:spcPct val="80000"/>
              </a:lnSpc>
            </a:pPr>
            <a:r>
              <a:rPr lang="pt-BR" altLang="pt-BR" sz="1700" smtClean="0"/>
              <a:t>No entanto, como observado anteriormente, esses estudos fornecem apenas evidências indiretas, pois não incluíram a NEC no desfecho primário, portanto, foram rebaixados, e um efeito foi na linha de não associação, ou uma melhora do resultado com transfusão mais frequente.</a:t>
            </a:r>
          </a:p>
          <a:p>
            <a:pPr algn="just">
              <a:lnSpc>
                <a:spcPct val="80000"/>
              </a:lnSpc>
            </a:pPr>
            <a:endParaRPr lang="pt-BR" altLang="pt-BR" sz="1700" smtClean="0"/>
          </a:p>
          <a:p>
            <a:pPr algn="just">
              <a:lnSpc>
                <a:spcPct val="80000"/>
              </a:lnSpc>
            </a:pPr>
            <a:r>
              <a:rPr lang="pt-BR" altLang="pt-BR" sz="1700" smtClean="0"/>
              <a:t>Um terceiro critério que esta revisão considera explicitamente é o da </a:t>
            </a:r>
            <a:r>
              <a:rPr lang="pt-BR" altLang="pt-BR" sz="1700" b="1" smtClean="0"/>
              <a:t>consistência</a:t>
            </a:r>
            <a:r>
              <a:rPr lang="pt-BR" altLang="pt-BR" sz="1700" smtClean="0"/>
              <a:t>. </a:t>
            </a:r>
          </a:p>
          <a:p>
            <a:pPr algn="just">
              <a:lnSpc>
                <a:spcPct val="80000"/>
              </a:lnSpc>
            </a:pPr>
            <a:endParaRPr lang="pt-BR" altLang="pt-BR" sz="1700" smtClean="0"/>
          </a:p>
          <a:p>
            <a:pPr algn="just">
              <a:lnSpc>
                <a:spcPct val="80000"/>
              </a:lnSpc>
            </a:pPr>
            <a:r>
              <a:rPr lang="pt-BR" altLang="pt-BR" sz="1700" smtClean="0"/>
              <a:t>Hill e al [20] argumentam argumentam que uma </a:t>
            </a:r>
            <a:r>
              <a:rPr lang="pt-BR" altLang="pt-BR" sz="1700" b="1" smtClean="0"/>
              <a:t>consideração primordial em mostrar causalidade</a:t>
            </a:r>
            <a:r>
              <a:rPr lang="pt-BR" altLang="pt-BR" sz="1700" smtClean="0"/>
              <a:t> é a </a:t>
            </a:r>
            <a:r>
              <a:rPr lang="pt-BR" altLang="pt-BR" sz="1700" b="1" smtClean="0"/>
              <a:t>replicação entre os estudos</a:t>
            </a:r>
            <a:r>
              <a:rPr lang="pt-BR" altLang="pt-BR" smtClean="0"/>
              <a:t>.</a:t>
            </a:r>
          </a:p>
          <a:p>
            <a:pPr algn="just">
              <a:lnSpc>
                <a:spcPct val="80000"/>
              </a:lnSpc>
            </a:pPr>
            <a:endParaRPr lang="pt-BR" altLang="pt-BR" sz="1700" smtClean="0"/>
          </a:p>
          <a:p>
            <a:pPr algn="ctr">
              <a:lnSpc>
                <a:spcPct val="80000"/>
              </a:lnSpc>
            </a:pPr>
            <a:r>
              <a:rPr lang="pt-PT" altLang="pt-BR" sz="1700" b="1" smtClean="0"/>
              <a:t>As evidências conflitantes de dados observacionais versus ECRs falam ainda sobre a falta de consistência dos dados para demonstrar a possível associação entre transfusão e NEC. </a:t>
            </a:r>
          </a:p>
          <a:p>
            <a:pPr algn="ctr">
              <a:lnSpc>
                <a:spcPct val="80000"/>
              </a:lnSpc>
            </a:pPr>
            <a:endParaRPr lang="pt-PT" altLang="pt-BR" sz="1700" b="1" smtClean="0"/>
          </a:p>
          <a:p>
            <a:pPr algn="ctr">
              <a:lnSpc>
                <a:spcPct val="80000"/>
              </a:lnSpc>
            </a:pPr>
            <a:r>
              <a:rPr lang="pt-PT" altLang="pt-BR" sz="1700" b="1" smtClean="0">
                <a:solidFill>
                  <a:srgbClr val="FF0000"/>
                </a:solidFill>
              </a:rPr>
              <a:t>A falta de consistência e a heterogeneidade substancial e estatisticamente significativa dos resultados entre os estudos resultou em rebaixamento das evidências para uma associação. Além disso, essa heterogeneidade faz com que a associação entre transfusão e NEC seja menos válida [21].</a:t>
            </a:r>
            <a:endParaRPr lang="pt-BR" altLang="pt-BR" sz="1700" b="1" smtClean="0">
              <a:solidFill>
                <a:srgbClr val="FF000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692150"/>
            <a:ext cx="8229600" cy="5314950"/>
          </a:xfrm>
        </p:spPr>
        <p:txBody>
          <a:bodyPr>
            <a:normAutofit/>
          </a:bodyPr>
          <a:lstStyle/>
          <a:p>
            <a:pPr algn="just">
              <a:lnSpc>
                <a:spcPct val="80000"/>
              </a:lnSpc>
            </a:pPr>
            <a:r>
              <a:rPr lang="pt-BR" altLang="pt-BR" sz="1900" smtClean="0"/>
              <a:t>Nesta revisão, no entanto, apenas um estudo [22] mostrou que mais transfusões estavam associadas à maior incidência de NEC </a:t>
            </a:r>
          </a:p>
          <a:p>
            <a:pPr algn="just">
              <a:lnSpc>
                <a:spcPct val="80000"/>
              </a:lnSpc>
            </a:pPr>
            <a:endParaRPr lang="pt-BR" altLang="pt-BR" sz="1900" smtClean="0"/>
          </a:p>
          <a:p>
            <a:pPr algn="ctr">
              <a:lnSpc>
                <a:spcPct val="80000"/>
              </a:lnSpc>
              <a:buFont typeface="Wingdings 3" panose="05040102010807070707" pitchFamily="18" charset="2"/>
              <a:buNone/>
            </a:pPr>
            <a:r>
              <a:rPr lang="pt-BR" altLang="pt-BR" sz="1900" b="1" smtClean="0">
                <a:solidFill>
                  <a:srgbClr val="0000FF"/>
                </a:solidFill>
              </a:rPr>
              <a:t>Os estudos randomizados sugeriram que um limiar de transfusão mais liberal, resultando em mais transfusões, produziu um resultado de menor taxa de NEC, estatisticamente não significativo</a:t>
            </a:r>
          </a:p>
          <a:p>
            <a:pPr algn="just">
              <a:lnSpc>
                <a:spcPct val="80000"/>
              </a:lnSpc>
              <a:buFont typeface="Wingdings 3" panose="05040102010807070707" pitchFamily="18" charset="2"/>
              <a:buNone/>
            </a:pPr>
            <a:endParaRPr lang="pt-BR" altLang="pt-BR" sz="1900" b="1" smtClean="0">
              <a:solidFill>
                <a:srgbClr val="0000FF"/>
              </a:solidFill>
            </a:endParaRPr>
          </a:p>
          <a:p>
            <a:pPr algn="just">
              <a:lnSpc>
                <a:spcPct val="80000"/>
              </a:lnSpc>
            </a:pPr>
            <a:r>
              <a:rPr lang="pt-PT" altLang="pt-BR" sz="1900" b="1" smtClean="0"/>
              <a:t>Uma relação temporal entre transfusão e ECN é normalmente melhor estabelecida em ECRs do que em estudos observacionais</a:t>
            </a:r>
            <a:r>
              <a:rPr lang="pt-PT" altLang="pt-BR" sz="1900" smtClean="0"/>
              <a:t>, e o GRADE reflete isso no nível de base das evidências para esses estudos. </a:t>
            </a:r>
          </a:p>
          <a:p>
            <a:pPr algn="just">
              <a:lnSpc>
                <a:spcPct val="80000"/>
              </a:lnSpc>
            </a:pPr>
            <a:endParaRPr lang="pt-PT" altLang="pt-BR" sz="1900" smtClean="0"/>
          </a:p>
          <a:p>
            <a:pPr algn="just">
              <a:lnSpc>
                <a:spcPct val="80000"/>
              </a:lnSpc>
            </a:pPr>
            <a:r>
              <a:rPr lang="pt-PT" altLang="pt-BR" sz="1900" smtClean="0"/>
              <a:t>No entanto, para a TANEC, informações sobre o momento da transfusão paradoxalmente não estavam disponíveis nos ECRs. Por conseguinte, estes foram classificados como nível moderado de evidência. </a:t>
            </a:r>
          </a:p>
          <a:p>
            <a:pPr algn="just">
              <a:lnSpc>
                <a:spcPct val="80000"/>
              </a:lnSpc>
            </a:pPr>
            <a:endParaRPr lang="pt-PT" altLang="pt-BR" sz="1900" smtClean="0"/>
          </a:p>
          <a:p>
            <a:pPr algn="just">
              <a:lnSpc>
                <a:spcPct val="80000"/>
              </a:lnSpc>
            </a:pPr>
            <a:r>
              <a:rPr lang="pt-PT" altLang="pt-BR" sz="1900" smtClean="0"/>
              <a:t>Todos esses ECRs foram realizados antes da suposta associação de TANEC, Na busca foi nos últimos 10 anos. </a:t>
            </a:r>
          </a:p>
          <a:p>
            <a:pPr algn="just">
              <a:lnSpc>
                <a:spcPct val="80000"/>
              </a:lnSpc>
            </a:pPr>
            <a:endParaRPr lang="pt-PT" altLang="pt-BR" sz="190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476250"/>
            <a:ext cx="8229600" cy="5530850"/>
          </a:xfrm>
        </p:spPr>
        <p:txBody>
          <a:bodyPr>
            <a:normAutofit/>
          </a:bodyPr>
          <a:lstStyle/>
          <a:p>
            <a:pPr algn="just">
              <a:lnSpc>
                <a:spcPct val="80000"/>
              </a:lnSpc>
            </a:pPr>
            <a:r>
              <a:rPr lang="pt-PT" altLang="pt-BR" sz="1700" smtClean="0"/>
              <a:t>Os dados sobre o tempo foram consistentemente disponíveis a partir de estudos observacionais, mas estes tiveram um nível baixo a muito baixo de evidência por outras razões. </a:t>
            </a:r>
          </a:p>
          <a:p>
            <a:pPr algn="just">
              <a:lnSpc>
                <a:spcPct val="80000"/>
              </a:lnSpc>
            </a:pPr>
            <a:endParaRPr lang="pt-PT" altLang="pt-BR" sz="1700" smtClean="0"/>
          </a:p>
          <a:p>
            <a:pPr algn="just">
              <a:lnSpc>
                <a:spcPct val="80000"/>
              </a:lnSpc>
            </a:pPr>
            <a:r>
              <a:rPr lang="pt-BR" altLang="pt-BR" sz="1700" b="1" smtClean="0"/>
              <a:t>Nenhum estudo, seja observacional ou ECR,aplicou um ajuste de risco fisiológico no dia ou antes da transfusão</a:t>
            </a:r>
            <a:r>
              <a:rPr lang="pt-BR" altLang="pt-BR" sz="1700" smtClean="0"/>
              <a:t>. Portanto, </a:t>
            </a:r>
            <a:r>
              <a:rPr lang="pt-BR" altLang="pt-BR" sz="1700" smtClean="0">
                <a:solidFill>
                  <a:srgbClr val="FF0000"/>
                </a:solidFill>
              </a:rPr>
              <a:t>era possível em todos os estudos que as transfusões fossem desencadeadas por sintomas precoces de NEC, e as transfusões seriam consequentemente dadas após o desfecho.</a:t>
            </a:r>
          </a:p>
          <a:p>
            <a:pPr algn="just">
              <a:lnSpc>
                <a:spcPct val="80000"/>
              </a:lnSpc>
              <a:buFont typeface="Wingdings 3" panose="05040102010807070707" pitchFamily="18" charset="2"/>
              <a:buNone/>
            </a:pPr>
            <a:endParaRPr lang="pt-BR" altLang="pt-BR" sz="1700" smtClean="0">
              <a:solidFill>
                <a:srgbClr val="FF0000"/>
              </a:solidFill>
            </a:endParaRPr>
          </a:p>
          <a:p>
            <a:pPr algn="just">
              <a:lnSpc>
                <a:spcPct val="80000"/>
              </a:lnSpc>
            </a:pPr>
            <a:r>
              <a:rPr lang="pt-BR" altLang="pt-BR" sz="1700" smtClean="0"/>
              <a:t>Hill argumentou que a </a:t>
            </a:r>
            <a:r>
              <a:rPr lang="pt-BR" altLang="pt-BR" sz="1700" b="1" smtClean="0"/>
              <a:t>causa era mais provável à medida que a especificidade aumentava</a:t>
            </a:r>
            <a:r>
              <a:rPr lang="pt-BR" altLang="pt-BR" sz="1700" smtClean="0"/>
              <a:t>; isto é, se a associação entre o desfecho e o risco fosse específica para a etiologia proposta - e que o desfecho não foi desencadeado por outros riscos. </a:t>
            </a:r>
          </a:p>
          <a:p>
            <a:pPr algn="just">
              <a:lnSpc>
                <a:spcPct val="80000"/>
              </a:lnSpc>
            </a:pPr>
            <a:endParaRPr lang="pt-BR" altLang="pt-BR" sz="1700" smtClean="0"/>
          </a:p>
          <a:p>
            <a:pPr algn="just">
              <a:lnSpc>
                <a:spcPct val="80000"/>
              </a:lnSpc>
            </a:pPr>
            <a:r>
              <a:rPr lang="pt-BR" altLang="pt-BR" sz="1700" smtClean="0"/>
              <a:t>Em 7 de 13 estudos foi observada a ocorrência de NEC com 48h de transfusão (incluindo três em seis mostrando associação TANEC) e três de nove estudos foi observada a ocorrência de NEC a qualquer momento após a transfusão (incluindo dois em seis mostrando associação TANEC),</a:t>
            </a:r>
          </a:p>
          <a:p>
            <a:pPr algn="just">
              <a:lnSpc>
                <a:spcPct val="80000"/>
              </a:lnSpc>
            </a:pPr>
            <a:endParaRPr lang="pt-BR" altLang="pt-BR" sz="1700" smtClean="0"/>
          </a:p>
          <a:p>
            <a:pPr algn="just">
              <a:lnSpc>
                <a:spcPct val="80000"/>
              </a:lnSpc>
            </a:pPr>
            <a:r>
              <a:rPr lang="pt-BR" altLang="pt-BR" sz="1700" smtClean="0">
                <a:solidFill>
                  <a:srgbClr val="FF0000"/>
                </a:solidFill>
              </a:rPr>
              <a:t>O número absoluto de casos de NEC foi maior na ausência de transfusão do que após uma transfusão, novamente argumentando contra a especificidade. </a:t>
            </a:r>
          </a:p>
          <a:p>
            <a:pPr>
              <a:lnSpc>
                <a:spcPct val="80000"/>
              </a:lnSpc>
            </a:pPr>
            <a:endParaRPr lang="pt-BR" altLang="pt-BR" sz="1700" smtClean="0">
              <a:solidFill>
                <a:srgbClr val="FF000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323850" y="549275"/>
            <a:ext cx="8362950" cy="5832475"/>
          </a:xfrm>
          <a:solidFill>
            <a:schemeClr val="bg1"/>
          </a:solidFill>
        </p:spPr>
        <p:txBody>
          <a:bodyPr/>
          <a:lstStyle/>
          <a:p>
            <a:pPr algn="just">
              <a:lnSpc>
                <a:spcPct val="80000"/>
              </a:lnSpc>
            </a:pPr>
            <a:r>
              <a:rPr lang="pt-BR" altLang="pt-BR" sz="1800" smtClean="0"/>
              <a:t>Vários dos estudos desta revisão sugeriram que </a:t>
            </a:r>
            <a:r>
              <a:rPr lang="pt-BR" altLang="pt-BR" sz="1800" smtClean="0">
                <a:solidFill>
                  <a:srgbClr val="FF0000"/>
                </a:solidFill>
              </a:rPr>
              <a:t>a anemia, em vez da transfusão, é um fator de risco para a NEC.[</a:t>
            </a:r>
            <a:r>
              <a:rPr lang="pt-BR" altLang="pt-BR" sz="1800" smtClean="0"/>
              <a:t>10,39,42,48</a:t>
            </a:r>
            <a:r>
              <a:rPr lang="pt-BR" altLang="pt-BR" smtClean="0"/>
              <a:t>]</a:t>
            </a:r>
            <a:endParaRPr lang="pt-BR" altLang="pt-BR" sz="1800" smtClean="0"/>
          </a:p>
          <a:p>
            <a:pPr algn="just">
              <a:lnSpc>
                <a:spcPct val="80000"/>
              </a:lnSpc>
              <a:buFont typeface="Wingdings 3" panose="05040102010807070707" pitchFamily="18" charset="2"/>
              <a:buNone/>
            </a:pPr>
            <a:endParaRPr lang="pt-BR" altLang="pt-BR" sz="1800" smtClean="0"/>
          </a:p>
          <a:p>
            <a:pPr algn="just">
              <a:lnSpc>
                <a:spcPct val="80000"/>
              </a:lnSpc>
            </a:pPr>
            <a:r>
              <a:rPr lang="pt-BR" altLang="pt-BR" sz="1800" smtClean="0"/>
              <a:t> Acredita-se que a anemia grave leve à hipoxia na parede intestinal, deixando o paciente em risco de estresse oxidativo durante a reperfusão aguda.[23] </a:t>
            </a:r>
          </a:p>
          <a:p>
            <a:pPr algn="just">
              <a:lnSpc>
                <a:spcPct val="80000"/>
              </a:lnSpc>
            </a:pPr>
            <a:endParaRPr lang="pt-BR" altLang="pt-BR" sz="1800" smtClean="0"/>
          </a:p>
          <a:p>
            <a:pPr algn="just">
              <a:lnSpc>
                <a:spcPct val="80000"/>
              </a:lnSpc>
            </a:pPr>
            <a:r>
              <a:rPr lang="pt-BR" altLang="pt-BR" sz="1800" smtClean="0"/>
              <a:t>Além disso, </a:t>
            </a:r>
            <a:r>
              <a:rPr lang="pt-BR" altLang="pt-BR" sz="1800" b="1" smtClean="0">
                <a:solidFill>
                  <a:srgbClr val="FF0000"/>
                </a:solidFill>
              </a:rPr>
              <a:t>há evidências crescentes de uma predisposição genética</a:t>
            </a:r>
            <a:r>
              <a:rPr lang="pt-BR" altLang="pt-BR" sz="1800" smtClean="0"/>
              <a:t> à NEC, potencialmente por meio de um </a:t>
            </a:r>
            <a:r>
              <a:rPr lang="pt-BR" altLang="pt-BR" sz="1800" b="1" smtClean="0"/>
              <a:t>polimorfismo</a:t>
            </a:r>
            <a:r>
              <a:rPr lang="pt-BR" altLang="pt-BR" sz="1800" smtClean="0"/>
              <a:t> T1405N do gene da carbamil fosfato sintetase 124 ou via polimorfismos da cadeia alfa do receptor da interleucina-4 e do gene da interleucina-18.[25-27]</a:t>
            </a:r>
          </a:p>
          <a:p>
            <a:pPr algn="just">
              <a:lnSpc>
                <a:spcPct val="80000"/>
              </a:lnSpc>
            </a:pPr>
            <a:endParaRPr lang="pt-BR" altLang="pt-BR" sz="1800" smtClean="0"/>
          </a:p>
          <a:p>
            <a:pPr algn="ctr">
              <a:lnSpc>
                <a:spcPct val="80000"/>
              </a:lnSpc>
            </a:pPr>
            <a:r>
              <a:rPr lang="pt-BR" altLang="pt-BR" sz="2400" b="1" smtClean="0">
                <a:solidFill>
                  <a:srgbClr val="FF00FF"/>
                </a:solidFill>
              </a:rPr>
              <a:t>Finalmente, o microbioma infantil, afetada pela flora da UTIN pela  exposição antimicrobiana, entre outros fatores, é um fator chave na fisiopatologia da NEC.</a:t>
            </a:r>
          </a:p>
          <a:p>
            <a:pPr algn="just">
              <a:lnSpc>
                <a:spcPct val="80000"/>
              </a:lnSpc>
              <a:buFont typeface="Wingdings 3" panose="05040102010807070707" pitchFamily="18" charset="2"/>
              <a:buNone/>
            </a:pPr>
            <a:endParaRPr lang="pt-BR" altLang="pt-BR" sz="2400" b="1" smtClean="0">
              <a:solidFill>
                <a:srgbClr val="FF00FF"/>
              </a:solidFill>
            </a:endParaRPr>
          </a:p>
          <a:p>
            <a:pPr algn="just">
              <a:lnSpc>
                <a:spcPct val="80000"/>
              </a:lnSpc>
            </a:pPr>
            <a:r>
              <a:rPr lang="pt-BR" altLang="pt-BR" sz="1800" smtClean="0"/>
              <a:t>Alguns autores defendem a </a:t>
            </a:r>
            <a:r>
              <a:rPr lang="pt-BR" altLang="pt-BR" sz="1800" b="1" smtClean="0"/>
              <a:t>plausibilidade biológica </a:t>
            </a:r>
            <a:r>
              <a:rPr lang="pt-BR" altLang="pt-BR" sz="1800" smtClean="0"/>
              <a:t>(Krimmel et al</a:t>
            </a:r>
            <a:r>
              <a:rPr lang="pt-BR" altLang="pt-BR" sz="1800" baseline="30000" smtClean="0"/>
              <a:t>28</a:t>
            </a:r>
            <a:r>
              <a:rPr lang="pt-BR" altLang="pt-BR" sz="1800" smtClean="0"/>
              <a:t>), de que o aumento antecipado do fluxo sanguíneo pós-prandial através da artéria mesentérica superior é ablacionado ao receber transfusões, sugerindo uma </a:t>
            </a:r>
            <a:r>
              <a:rPr lang="pt-BR" altLang="pt-BR" sz="1800" b="1" smtClean="0">
                <a:solidFill>
                  <a:srgbClr val="FF0000"/>
                </a:solidFill>
              </a:rPr>
              <a:t>hipoperfusão intestinal</a:t>
            </a:r>
            <a:r>
              <a:rPr lang="pt-BR" altLang="pt-BR" sz="1800" b="1" smtClean="0"/>
              <a:t> </a:t>
            </a:r>
            <a:r>
              <a:rPr lang="pt-BR" altLang="pt-BR" sz="1800" smtClean="0"/>
              <a:t>pós-prandial</a:t>
            </a:r>
            <a:r>
              <a:rPr lang="pt-BR" altLang="pt-BR" sz="1700" smtClean="0"/>
              <a:t>.</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549275"/>
            <a:ext cx="8229600" cy="5457825"/>
          </a:xfrm>
        </p:spPr>
        <p:txBody>
          <a:bodyPr>
            <a:normAutofit/>
          </a:bodyPr>
          <a:lstStyle/>
          <a:p>
            <a:pPr algn="just">
              <a:lnSpc>
                <a:spcPct val="80000"/>
              </a:lnSpc>
            </a:pPr>
            <a:r>
              <a:rPr lang="pt-BR" altLang="pt-BR" sz="1700" smtClean="0"/>
              <a:t>Fatores adicionais que favorecem o argumento da plausibilidade biológica incluem:</a:t>
            </a:r>
          </a:p>
          <a:p>
            <a:pPr lvl="1" algn="just">
              <a:lnSpc>
                <a:spcPct val="80000"/>
              </a:lnSpc>
            </a:pPr>
            <a:r>
              <a:rPr lang="pt-BR" altLang="pt-BR" sz="1400" smtClean="0"/>
              <a:t>Diferenças na idade pós-menstrual da transfusão e NEC não associada à transfusão</a:t>
            </a:r>
          </a:p>
          <a:p>
            <a:pPr lvl="1" algn="just">
              <a:lnSpc>
                <a:spcPct val="80000"/>
              </a:lnSpc>
            </a:pPr>
            <a:r>
              <a:rPr lang="pt-BR" altLang="pt-BR" sz="1400" smtClean="0"/>
              <a:t>Demografia basal (idade gestacional mais jovem e menor peso ao nascer) [35]. </a:t>
            </a:r>
          </a:p>
          <a:p>
            <a:pPr lvl="1" algn="just">
              <a:lnSpc>
                <a:spcPct val="80000"/>
              </a:lnSpc>
            </a:pPr>
            <a:endParaRPr lang="pt-BR" altLang="pt-BR" sz="1400" smtClean="0"/>
          </a:p>
          <a:p>
            <a:pPr algn="just">
              <a:lnSpc>
                <a:spcPct val="80000"/>
              </a:lnSpc>
            </a:pPr>
            <a:r>
              <a:rPr lang="pt-BR" altLang="pt-BR" sz="1700" smtClean="0"/>
              <a:t>No entanto, a confusão na indicação de transfusão nos estudos e a predisposição multifatorial para NEC (isto é, falta de especificidade, como observado acima), torna difícil ligar a transfusão como causa de NEC usando dados retrospectivos.</a:t>
            </a:r>
          </a:p>
          <a:p>
            <a:pPr algn="just">
              <a:lnSpc>
                <a:spcPct val="80000"/>
              </a:lnSpc>
            </a:pPr>
            <a:endParaRPr lang="pt-BR" altLang="pt-BR" sz="1700" smtClean="0"/>
          </a:p>
          <a:p>
            <a:pPr algn="just">
              <a:lnSpc>
                <a:spcPct val="80000"/>
              </a:lnSpc>
            </a:pPr>
            <a:r>
              <a:rPr lang="pt-BR" altLang="pt-BR" sz="1700" smtClean="0"/>
              <a:t>Intimamente relacionado à plausibilidade biológica está a </a:t>
            </a:r>
            <a:r>
              <a:rPr lang="pt-BR" altLang="pt-BR" sz="1700" b="1" smtClean="0"/>
              <a:t>coerência</a:t>
            </a:r>
            <a:r>
              <a:rPr lang="pt-BR" altLang="pt-BR" sz="1700" smtClean="0"/>
              <a:t>, definida por Hill como o fato de que uma associação não deve entrar em conflito com a história natural conhecida e a biologia da doença. </a:t>
            </a:r>
          </a:p>
          <a:p>
            <a:pPr algn="just">
              <a:lnSpc>
                <a:spcPct val="80000"/>
              </a:lnSpc>
            </a:pPr>
            <a:endParaRPr lang="pt-BR" altLang="pt-BR" sz="1700" smtClean="0"/>
          </a:p>
          <a:p>
            <a:pPr algn="just">
              <a:lnSpc>
                <a:spcPct val="80000"/>
              </a:lnSpc>
            </a:pPr>
            <a:r>
              <a:rPr lang="pt-BR" altLang="pt-BR" sz="1700" smtClean="0"/>
              <a:t>Infelizmente, no caso da NEC, muito pouco se sabe sobre isso, além do fato de tipicamente evoluir no contexto de um hospedeiro prematuro vulnerável, presumivelmente com mecanismos de defesa gastrointestinal comprometidos e frequentemente com um intestino hipóxico, isquêmico ou infeccioso.</a:t>
            </a:r>
          </a:p>
          <a:p>
            <a:pPr algn="just">
              <a:lnSpc>
                <a:spcPct val="80000"/>
              </a:lnSpc>
            </a:pPr>
            <a:endParaRPr lang="pt-BR" altLang="pt-BR" sz="1700" smtClean="0"/>
          </a:p>
          <a:p>
            <a:pPr algn="just">
              <a:lnSpc>
                <a:spcPct val="80000"/>
              </a:lnSpc>
            </a:pPr>
            <a:r>
              <a:rPr lang="pt-BR" altLang="pt-BR" sz="1700" smtClean="0"/>
              <a:t>A TANEC parece ocorrer em uma população semelhante, e os mecanismos propostos não entram em conflito com a teoria de um efeito inflamatório.</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549275"/>
            <a:ext cx="8578850" cy="6119813"/>
          </a:xfrm>
          <a:solidFill>
            <a:schemeClr val="bg1"/>
          </a:solidFill>
        </p:spPr>
        <p:txBody>
          <a:bodyPr/>
          <a:lstStyle/>
          <a:p>
            <a:r>
              <a:rPr lang="pt-BR" altLang="pt-BR" sz="1600" smtClean="0"/>
              <a:t>Finalmente, Hill sugere que a </a:t>
            </a:r>
            <a:r>
              <a:rPr lang="pt-BR" altLang="pt-BR" sz="1600" b="1" smtClean="0"/>
              <a:t>CAUSA é apoiada quando outras associações similares foram demonstradas e rotulou este raciocínio como  critérios por analogia</a:t>
            </a:r>
          </a:p>
          <a:p>
            <a:pPr algn="just">
              <a:lnSpc>
                <a:spcPct val="80000"/>
              </a:lnSpc>
            </a:pPr>
            <a:endParaRPr lang="pt-BR" altLang="pt-BR" sz="1600" b="1" smtClean="0"/>
          </a:p>
          <a:p>
            <a:pPr algn="just">
              <a:lnSpc>
                <a:spcPct val="80000"/>
              </a:lnSpc>
            </a:pPr>
            <a:r>
              <a:rPr lang="pt-BR" altLang="pt-BR" sz="1700" smtClean="0"/>
              <a:t>As consequências inflamatórias da transfusão de hemácias foram demonstradas, principalmente com a lesão pulmonar associada à transfusão (TRALI), principal causa de mortalidade relacionada à transfusão.[29] </a:t>
            </a:r>
          </a:p>
          <a:p>
            <a:pPr algn="just">
              <a:lnSpc>
                <a:spcPct val="80000"/>
              </a:lnSpc>
            </a:pPr>
            <a:endParaRPr lang="pt-BR" altLang="pt-BR" sz="1700" smtClean="0"/>
          </a:p>
          <a:p>
            <a:pPr algn="just">
              <a:lnSpc>
                <a:spcPct val="80000"/>
              </a:lnSpc>
            </a:pPr>
            <a:r>
              <a:rPr lang="pt-BR" altLang="pt-BR" sz="1700" smtClean="0"/>
              <a:t>O estabelecimento de uma definição precisa da TRALI facilitou a compreensão da fisiopatologia, bem como o estabelecimento de estratégias de tratamento / manejo.[29]</a:t>
            </a:r>
          </a:p>
          <a:p>
            <a:pPr algn="just">
              <a:lnSpc>
                <a:spcPct val="80000"/>
              </a:lnSpc>
            </a:pPr>
            <a:endParaRPr lang="pt-BR" altLang="pt-BR" sz="1700" smtClean="0"/>
          </a:p>
          <a:p>
            <a:pPr algn="ctr">
              <a:lnSpc>
                <a:spcPct val="80000"/>
              </a:lnSpc>
            </a:pPr>
            <a:r>
              <a:rPr lang="pt-BR" altLang="pt-BR" sz="1700" b="1" smtClean="0">
                <a:solidFill>
                  <a:srgbClr val="FF0000"/>
                </a:solidFill>
              </a:rPr>
              <a:t>Em resumo, os resultados dessa revisão GRADE e sua aplicação a uma estrutura conceitual de causalidade levam a confiança “baixa” a “muito baixa” de que a evidência disponível reflete uma associação verdadeira. </a:t>
            </a:r>
          </a:p>
          <a:p>
            <a:pPr algn="ctr">
              <a:lnSpc>
                <a:spcPct val="80000"/>
              </a:lnSpc>
            </a:pPr>
            <a:endParaRPr lang="pt-BR" altLang="pt-BR" sz="1700" b="1" smtClean="0">
              <a:solidFill>
                <a:srgbClr val="FF0000"/>
              </a:solidFill>
            </a:endParaRPr>
          </a:p>
          <a:p>
            <a:pPr algn="just">
              <a:lnSpc>
                <a:spcPct val="80000"/>
              </a:lnSpc>
            </a:pPr>
            <a:r>
              <a:rPr lang="pt-BR" altLang="pt-BR" sz="1700" smtClean="0"/>
              <a:t>É razoável perguntar quais lições metodológicas podem orientar os futuros esforços de pesquisa. </a:t>
            </a:r>
          </a:p>
          <a:p>
            <a:pPr algn="just">
              <a:lnSpc>
                <a:spcPct val="80000"/>
              </a:lnSpc>
            </a:pPr>
            <a:endParaRPr lang="pt-BR" altLang="pt-BR" sz="1700" smtClean="0"/>
          </a:p>
          <a:p>
            <a:pPr algn="just">
              <a:lnSpc>
                <a:spcPct val="80000"/>
              </a:lnSpc>
            </a:pPr>
            <a:r>
              <a:rPr lang="pt-BR" altLang="pt-BR" sz="1700" b="1" smtClean="0"/>
              <a:t>Entre os estudos observacionais, a qualidade da evidência foi mais comumente reduzida pelo viés;</a:t>
            </a:r>
            <a:r>
              <a:rPr lang="pt-BR" altLang="pt-BR" sz="1700" smtClean="0"/>
              <a:t> imprecisão resultante de amostras pequenas ou não reportando intervalos de confiança; e indireta relacionada à falta de clareza na definição de NEC ou das populações de estudo envolvidas.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549275"/>
            <a:ext cx="8229600" cy="5457825"/>
          </a:xfrm>
        </p:spPr>
        <p:txBody>
          <a:bodyPr>
            <a:normAutofit/>
          </a:bodyPr>
          <a:lstStyle/>
          <a:p>
            <a:pPr>
              <a:lnSpc>
                <a:spcPct val="80000"/>
              </a:lnSpc>
            </a:pPr>
            <a:endParaRPr lang="pt-BR" altLang="pt-BR" sz="1900" smtClean="0"/>
          </a:p>
          <a:p>
            <a:pPr algn="just">
              <a:lnSpc>
                <a:spcPct val="80000"/>
              </a:lnSpc>
            </a:pPr>
            <a:r>
              <a:rPr lang="pt-BR" altLang="pt-BR" sz="1900" smtClean="0"/>
              <a:t>Essas preocupações poderiam ser abordadas com a realização de estudos de coorte planejados prospectivamente, com coortes iniciais de pacientes em toda a ampla gama de riscos basais de NEC definidos pela idade gestacional e pós-natal. </a:t>
            </a:r>
          </a:p>
          <a:p>
            <a:pPr algn="just">
              <a:lnSpc>
                <a:spcPct val="80000"/>
              </a:lnSpc>
            </a:pPr>
            <a:endParaRPr lang="pt-BR" altLang="pt-BR" sz="1900" smtClean="0"/>
          </a:p>
          <a:p>
            <a:pPr algn="just">
              <a:lnSpc>
                <a:spcPct val="80000"/>
              </a:lnSpc>
            </a:pPr>
            <a:r>
              <a:rPr lang="pt-BR" altLang="pt-BR" sz="1900" smtClean="0"/>
              <a:t>O poder do estudo também deve ser determinado prospectivamente, o tamanho da amostra poderia ser adequado para excluir associações e medidas de precisão seriam relatadas. </a:t>
            </a:r>
          </a:p>
          <a:p>
            <a:pPr algn="just">
              <a:lnSpc>
                <a:spcPct val="80000"/>
              </a:lnSpc>
            </a:pPr>
            <a:endParaRPr lang="pt-BR" altLang="pt-BR" sz="1900" smtClean="0"/>
          </a:p>
          <a:p>
            <a:pPr algn="just">
              <a:lnSpc>
                <a:spcPct val="80000"/>
              </a:lnSpc>
            </a:pPr>
            <a:r>
              <a:rPr lang="pt-BR" altLang="pt-BR" sz="1900" smtClean="0"/>
              <a:t>Estes estudos ideais incluiriam dados diários suficientemente finos para assegurar que o risco de base da anemia fosse medido e sintomas prodrômicos sutis fossem excluídos. </a:t>
            </a:r>
          </a:p>
          <a:p>
            <a:pPr algn="just">
              <a:lnSpc>
                <a:spcPct val="80000"/>
              </a:lnSpc>
            </a:pPr>
            <a:endParaRPr lang="pt-BR" altLang="pt-BR" sz="1900" smtClean="0"/>
          </a:p>
          <a:p>
            <a:pPr algn="just">
              <a:lnSpc>
                <a:spcPct val="80000"/>
              </a:lnSpc>
            </a:pPr>
            <a:r>
              <a:rPr lang="pt-BR" altLang="pt-BR" sz="1900" smtClean="0"/>
              <a:t>As razões para transfusão e a definição de NEC seriam padronizadas. </a:t>
            </a:r>
          </a:p>
          <a:p>
            <a:pPr algn="ctr">
              <a:lnSpc>
                <a:spcPct val="80000"/>
              </a:lnSpc>
            </a:pPr>
            <a:r>
              <a:rPr lang="pt-BR" altLang="pt-BR" sz="1900" smtClean="0">
                <a:solidFill>
                  <a:srgbClr val="0000FF"/>
                </a:solidFill>
              </a:rPr>
              <a:t>Por fim, uma análise multivariada seria realizada para considerar possíveis fatores de confusão.</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476250"/>
            <a:ext cx="8229600" cy="5530850"/>
          </a:xfrm>
        </p:spPr>
        <p:txBody>
          <a:bodyPr>
            <a:normAutofit/>
          </a:bodyPr>
          <a:lstStyle/>
          <a:p>
            <a:pPr algn="just">
              <a:lnSpc>
                <a:spcPct val="80000"/>
              </a:lnSpc>
            </a:pPr>
            <a:r>
              <a:rPr lang="pt-BR" altLang="pt-BR" sz="1900" smtClean="0"/>
              <a:t>A razão mais comum para um rebaixamento de evidências da  TANEC, no entanto, resultou das classificações gerais mais baixas atribuídas a desenhos de estudo observacionais versus experimentais. </a:t>
            </a:r>
          </a:p>
          <a:p>
            <a:pPr algn="just">
              <a:lnSpc>
                <a:spcPct val="80000"/>
              </a:lnSpc>
            </a:pPr>
            <a:endParaRPr lang="pt-BR" altLang="pt-BR" sz="1900" smtClean="0"/>
          </a:p>
          <a:p>
            <a:pPr algn="just">
              <a:lnSpc>
                <a:spcPct val="80000"/>
              </a:lnSpc>
            </a:pPr>
            <a:r>
              <a:rPr lang="pt-BR" altLang="pt-BR" sz="1900" smtClean="0"/>
              <a:t>Além disso, dentro dos três estudos experimentais da revisão, a TANEC foi considerada apenas indiretamente, como um desfecho secundário.</a:t>
            </a:r>
          </a:p>
          <a:p>
            <a:pPr algn="just">
              <a:lnSpc>
                <a:spcPct val="80000"/>
              </a:lnSpc>
            </a:pPr>
            <a:endParaRPr lang="pt-BR" altLang="pt-BR" sz="1900" smtClean="0"/>
          </a:p>
          <a:p>
            <a:pPr algn="just">
              <a:lnSpc>
                <a:spcPct val="80000"/>
              </a:lnSpc>
            </a:pPr>
            <a:r>
              <a:rPr lang="pt-BR" altLang="pt-BR" sz="1900" smtClean="0"/>
              <a:t>Abordar o tópico em um ECR projetado especificamente para abordar a possível associação de NEC e transfusão melhoraria substancialmente o GRADE, de um nível “moderado” para um “alto”. </a:t>
            </a:r>
          </a:p>
          <a:p>
            <a:pPr algn="just">
              <a:lnSpc>
                <a:spcPct val="80000"/>
              </a:lnSpc>
            </a:pPr>
            <a:endParaRPr lang="pt-BR" altLang="pt-BR" sz="1900" smtClean="0"/>
          </a:p>
          <a:p>
            <a:pPr algn="just">
              <a:lnSpc>
                <a:spcPct val="80000"/>
              </a:lnSpc>
            </a:pPr>
            <a:r>
              <a:rPr lang="pt-BR" altLang="pt-BR" sz="1900" smtClean="0"/>
              <a:t>Os ECRs até o momento foram randomizados com base em um limiar de hemoglobina estratificado para os dias pós-natais e a necessidade de suporte respiratório.</a:t>
            </a:r>
          </a:p>
          <a:p>
            <a:pPr algn="just">
              <a:lnSpc>
                <a:spcPct val="80000"/>
              </a:lnSpc>
            </a:pPr>
            <a:endParaRPr lang="pt-BR" altLang="pt-BR" sz="1900" smtClean="0"/>
          </a:p>
          <a:p>
            <a:pPr algn="just">
              <a:lnSpc>
                <a:spcPct val="80000"/>
              </a:lnSpc>
            </a:pPr>
            <a:r>
              <a:rPr lang="pt-BR" altLang="pt-BR" sz="1900" smtClean="0"/>
              <a:t>Infelizmente, mesmo que o momento da NEC tenha sido cuidadosamente considerado, essa forma de ECR ainda ameaça a possibilidade de uma associação por outras razões clínicas.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476250"/>
            <a:ext cx="8229600" cy="5530850"/>
          </a:xfrm>
        </p:spPr>
        <p:txBody>
          <a:bodyPr>
            <a:normAutofit/>
          </a:bodyPr>
          <a:lstStyle/>
          <a:p>
            <a:pPr algn="ctr">
              <a:lnSpc>
                <a:spcPct val="80000"/>
              </a:lnSpc>
              <a:buFont typeface="Wingdings 3" panose="05040102010807070707" pitchFamily="18" charset="2"/>
              <a:buNone/>
            </a:pPr>
            <a:r>
              <a:rPr lang="pt-BR" altLang="pt-BR" sz="1700" b="1" smtClean="0">
                <a:solidFill>
                  <a:schemeClr val="bg2"/>
                </a:solidFill>
              </a:rPr>
              <a:t>Como observado  anteriormente, essa transfusão discricionária aumenta a possibilidade de confusão quando a transfusão é realizada para sintomas prodrômicos, após o início da NEC fazendo com que as transfusões pareçam estar associadas a ela</a:t>
            </a:r>
            <a:r>
              <a:rPr lang="pt-BR" altLang="pt-BR" sz="1700" smtClean="0"/>
              <a:t>. </a:t>
            </a:r>
          </a:p>
          <a:p>
            <a:pPr algn="just">
              <a:lnSpc>
                <a:spcPct val="80000"/>
              </a:lnSpc>
            </a:pPr>
            <a:endParaRPr lang="pt-BR" altLang="pt-BR" sz="1700" smtClean="0"/>
          </a:p>
          <a:p>
            <a:pPr algn="just">
              <a:lnSpc>
                <a:spcPct val="80000"/>
              </a:lnSpc>
            </a:pPr>
            <a:r>
              <a:rPr lang="pt-BR" altLang="pt-BR" sz="1700" smtClean="0"/>
              <a:t>Isso poderia ser potencialmente abordado especificando um perfil clínico detalhado dos bebês antes de cada transfusão, contanto que o ECR tenha um poder adequado para avaliar as taxas de eventos em ambos os braços de um estudo grande o suficiente para ter confiança nas diferenças de risco</a:t>
            </a:r>
          </a:p>
          <a:p>
            <a:pPr algn="just">
              <a:lnSpc>
                <a:spcPct val="80000"/>
              </a:lnSpc>
              <a:buFont typeface="Wingdings 3" panose="05040102010807070707" pitchFamily="18" charset="2"/>
              <a:buNone/>
            </a:pPr>
            <a:endParaRPr lang="pt-BR" altLang="pt-BR" sz="1700" smtClean="0"/>
          </a:p>
          <a:p>
            <a:pPr algn="just">
              <a:lnSpc>
                <a:spcPct val="80000"/>
              </a:lnSpc>
            </a:pPr>
            <a:r>
              <a:rPr lang="pt-BR" altLang="pt-BR" sz="1700" smtClean="0"/>
              <a:t>Mesmo que uma relação causal seja estabelecida, </a:t>
            </a:r>
            <a:r>
              <a:rPr lang="pt-BR" altLang="pt-BR" sz="1700" b="1" smtClean="0"/>
              <a:t>a eficácia das intervenções para prevenir os resultados adversos relacionados à TANEC deve ser determinada</a:t>
            </a:r>
            <a:r>
              <a:rPr lang="pt-BR" altLang="pt-BR" sz="1700" smtClean="0"/>
              <a:t>. </a:t>
            </a:r>
          </a:p>
          <a:p>
            <a:pPr algn="just">
              <a:lnSpc>
                <a:spcPct val="80000"/>
              </a:lnSpc>
            </a:pPr>
            <a:endParaRPr lang="pt-BR" altLang="pt-BR" sz="1700" smtClean="0"/>
          </a:p>
          <a:p>
            <a:pPr algn="just">
              <a:lnSpc>
                <a:spcPct val="80000"/>
              </a:lnSpc>
            </a:pPr>
            <a:r>
              <a:rPr lang="pt-BR" altLang="pt-BR" sz="1700" smtClean="0"/>
              <a:t>É uma prática comum manter as mamadas por um período de tempo imediatamente anterior, durante ou após a transfusão de concentrado de hemácias. </a:t>
            </a:r>
          </a:p>
          <a:p>
            <a:pPr algn="just">
              <a:lnSpc>
                <a:spcPct val="80000"/>
              </a:lnSpc>
            </a:pPr>
            <a:endParaRPr lang="pt-BR" altLang="pt-BR" sz="1700" smtClean="0"/>
          </a:p>
          <a:p>
            <a:pPr algn="just">
              <a:lnSpc>
                <a:spcPct val="80000"/>
              </a:lnSpc>
            </a:pPr>
            <a:r>
              <a:rPr lang="pt-BR" altLang="pt-BR" sz="1700" smtClean="0"/>
              <a:t>Um estudo observacional, com um baixo nível de evidência, sugeriu que a retenção de alimentos estava associada a menores taxas de ECN [30]. A intervenção não foi testada em um ECR</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457200" y="1481138"/>
            <a:ext cx="8229600" cy="5043487"/>
          </a:xfrm>
          <a:solidFill>
            <a:schemeClr val="bg1"/>
          </a:solidFill>
        </p:spPr>
        <p:txBody>
          <a:bodyPr/>
          <a:lstStyle/>
          <a:p>
            <a:pPr algn="just">
              <a:lnSpc>
                <a:spcPct val="80000"/>
              </a:lnSpc>
            </a:pPr>
            <a:r>
              <a:rPr lang="pt-PT" altLang="pt-BR" sz="1500" smtClean="0"/>
              <a:t>Consistente com achados anteriores, os dados agrupados da literatura publicada não demonstram uma associação entre transfusão e NEC. </a:t>
            </a:r>
          </a:p>
          <a:p>
            <a:pPr algn="just">
              <a:lnSpc>
                <a:spcPct val="80000"/>
              </a:lnSpc>
              <a:buFont typeface="Wingdings 3" panose="05040102010807070707" pitchFamily="18" charset="2"/>
              <a:buNone/>
            </a:pPr>
            <a:endParaRPr lang="pt-PT" altLang="pt-BR" sz="1500" smtClean="0"/>
          </a:p>
          <a:p>
            <a:pPr algn="just">
              <a:lnSpc>
                <a:spcPct val="80000"/>
              </a:lnSpc>
            </a:pPr>
            <a:r>
              <a:rPr lang="pt-PT" altLang="pt-BR" sz="1500" smtClean="0"/>
              <a:t>A qualidade geral da evidência é, na melhor das hipóteses, “baixa” - e mais provavelmente “muito baixa”. Há três razões principais que sustentam a qualidade GRADE: </a:t>
            </a:r>
          </a:p>
          <a:p>
            <a:pPr lvl="1" algn="just">
              <a:lnSpc>
                <a:spcPct val="80000"/>
              </a:lnSpc>
            </a:pPr>
            <a:r>
              <a:rPr lang="pt-PT" altLang="pt-BR" sz="1300" smtClean="0"/>
              <a:t>(1) viés - a maioria dos estudos é afetada por diferenças não ajustadas nas características básicas dos grupos de estudo e na possibilidade de confundimento por indicação da transfusão; </a:t>
            </a:r>
          </a:p>
          <a:p>
            <a:pPr lvl="1" algn="just">
              <a:lnSpc>
                <a:spcPct val="80000"/>
              </a:lnSpc>
            </a:pPr>
            <a:r>
              <a:rPr lang="pt-PT" altLang="pt-BR" sz="1300" smtClean="0"/>
              <a:t>(2) falta de definição específica - enquanto a maioria dos estudos usa os critérios de Bell para definir NEC, não há uma definição específica sobre o processo potencial da TANEC (como descrito em outras morbidades associadas a transfusão, como TRALI [29]); e</a:t>
            </a:r>
          </a:p>
          <a:p>
            <a:pPr lvl="1" algn="just">
              <a:lnSpc>
                <a:spcPct val="80000"/>
              </a:lnSpc>
            </a:pPr>
            <a:r>
              <a:rPr lang="pt-PT" altLang="pt-BR" sz="1300" smtClean="0"/>
              <a:t>(3) há inconsistência significativa entre os estudos na direção dos resultados. </a:t>
            </a:r>
          </a:p>
          <a:p>
            <a:pPr lvl="1" algn="just">
              <a:lnSpc>
                <a:spcPct val="80000"/>
              </a:lnSpc>
            </a:pPr>
            <a:endParaRPr lang="pt-PT" altLang="pt-BR" sz="1300" smtClean="0"/>
          </a:p>
          <a:p>
            <a:pPr algn="ctr">
              <a:lnSpc>
                <a:spcPct val="80000"/>
              </a:lnSpc>
            </a:pPr>
            <a:r>
              <a:rPr lang="pt-PT" altLang="pt-BR" sz="2400" b="1" smtClean="0">
                <a:solidFill>
                  <a:srgbClr val="0000FF"/>
                </a:solidFill>
              </a:rPr>
              <a:t>Os autores concluem que não há evidências suficientes para apoiar a possível associação entre transfusão e NEC. </a:t>
            </a:r>
          </a:p>
          <a:p>
            <a:pPr algn="ctr">
              <a:lnSpc>
                <a:spcPct val="80000"/>
              </a:lnSpc>
              <a:buFont typeface="Wingdings 3" panose="05040102010807070707" pitchFamily="18" charset="2"/>
              <a:buNone/>
            </a:pPr>
            <a:endParaRPr lang="pt-PT" altLang="pt-BR" sz="2400" b="1" smtClean="0">
              <a:solidFill>
                <a:srgbClr val="0000FF"/>
              </a:solidFill>
            </a:endParaRPr>
          </a:p>
          <a:p>
            <a:pPr algn="just">
              <a:lnSpc>
                <a:spcPct val="80000"/>
              </a:lnSpc>
            </a:pPr>
            <a:r>
              <a:rPr lang="pt-PT" altLang="pt-BR" sz="1500" smtClean="0"/>
              <a:t>Além de abordar as questões metodológicas destacadas nesta revisão, estudos adicionais se beneficiariam de uma definição de trabalho rigorosa para uma entidade TANEC que pode ser aplicada de forma consistente em futuras investigações</a:t>
            </a:r>
            <a:endParaRPr lang="pt-BR" altLang="pt-BR" sz="1500"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684213" y="188913"/>
            <a:ext cx="8229600" cy="1146175"/>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sz="3700" smtClean="0">
                <a:effectLst/>
              </a:rPr>
              <a:t>Razões das exclusões dos estudos</a:t>
            </a:r>
          </a:p>
        </p:txBody>
      </p:sp>
      <p:pic>
        <p:nvPicPr>
          <p:cNvPr id="624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412875"/>
            <a:ext cx="8712200" cy="5091113"/>
          </a:xfrm>
          <a:prstGeom prst="rect">
            <a:avLst/>
          </a:prstGeom>
          <a:noFill/>
          <a:ln w="57150">
            <a:solidFill>
              <a:srgbClr val="CC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altLang="pt-BR" smtClean="0">
                <a:effectLst/>
              </a:rPr>
              <a:t>ABSTRACT</a:t>
            </a:r>
          </a:p>
        </p:txBody>
      </p:sp>
      <p:pic>
        <p:nvPicPr>
          <p:cNvPr id="634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052513"/>
            <a:ext cx="7974012" cy="5656262"/>
          </a:xfrm>
          <a:prstGeom prst="rect">
            <a:avLst/>
          </a:prstGeom>
          <a:noFill/>
          <a:ln w="38100">
            <a:solidFill>
              <a:srgbClr val="CC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CaixaDeTexto 4"/>
          <p:cNvSpPr txBox="1">
            <a:spLocks noChangeArrowheads="1"/>
          </p:cNvSpPr>
          <p:nvPr/>
        </p:nvSpPr>
        <p:spPr bwMode="auto">
          <a:xfrm>
            <a:off x="395288" y="115888"/>
            <a:ext cx="396081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3200" b="1"/>
              <a:t>References</a:t>
            </a:r>
          </a:p>
        </p:txBody>
      </p:sp>
      <p:pic>
        <p:nvPicPr>
          <p:cNvPr id="4404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27088"/>
            <a:ext cx="4378325" cy="603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43"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6738" y="908050"/>
            <a:ext cx="4484687"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158750"/>
            <a:ext cx="5126037" cy="669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08475" cy="581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83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63" y="188913"/>
            <a:ext cx="4718050" cy="628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773238"/>
            <a:ext cx="4897437" cy="345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3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5063" y="1052513"/>
            <a:ext cx="4121150" cy="532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113" y="1325563"/>
            <a:ext cx="6326187" cy="421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altLang="pt-BR" sz="3700" smtClean="0">
                <a:solidFill>
                  <a:srgbClr val="669900"/>
                </a:solidFill>
                <a:effectLst/>
              </a:rPr>
              <a:t>Nota do Editor do site, Dr. Paulo R. Margotto. Consultem também! Aqui e Agora!</a:t>
            </a:r>
          </a:p>
        </p:txBody>
      </p:sp>
      <p:sp>
        <p:nvSpPr>
          <p:cNvPr id="57348" name="Rectangle 4"/>
          <p:cNvSpPr>
            <a:spLocks noGrp="1"/>
          </p:cNvSpPr>
          <p:nvPr>
            <p:ph type="body" idx="1"/>
          </p:nvPr>
        </p:nvSpPr>
        <p:spPr>
          <a:xfrm>
            <a:off x="611188" y="1844675"/>
            <a:ext cx="8229600" cy="4525963"/>
          </a:xfrm>
          <a:noFill/>
          <a:ln/>
        </p:spPr>
        <p:txBody>
          <a:bodyPr/>
          <a:lstStyle/>
          <a:p>
            <a:pPr algn="ctr"/>
            <a:r>
              <a:rPr lang="pt-BR" altLang="pt-BR" sz="1800" b="1" smtClean="0">
                <a:solidFill>
                  <a:srgbClr val="0000FF"/>
                </a:solidFill>
              </a:rPr>
              <a:t>Perfuração Intestinal Espontânea x   Enterocolite Necrosante</a:t>
            </a:r>
          </a:p>
          <a:p>
            <a:pPr algn="ctr"/>
            <a:r>
              <a:rPr lang="pt-BR" altLang="pt-BR" sz="1800" b="1" smtClean="0">
                <a:solidFill>
                  <a:srgbClr val="0000FF"/>
                </a:solidFill>
              </a:rPr>
              <a:t>Definição consensual de ECN</a:t>
            </a:r>
          </a:p>
          <a:p>
            <a:pPr algn="ctr"/>
            <a:r>
              <a:rPr lang="pt-BR" altLang="pt-BR" sz="1800" b="1" smtClean="0">
                <a:solidFill>
                  <a:srgbClr val="0000FF"/>
                </a:solidFill>
              </a:rPr>
              <a:t>Alimentação durante a transfusão e ECN</a:t>
            </a:r>
          </a:p>
          <a:p>
            <a:pPr algn="ctr"/>
            <a:r>
              <a:rPr lang="pt-BR" altLang="pt-BR" sz="1800" b="1" smtClean="0">
                <a:solidFill>
                  <a:srgbClr val="0000FF"/>
                </a:solidFill>
              </a:rPr>
              <a:t>O papel da Anemia na ECN</a:t>
            </a:r>
          </a:p>
          <a:p>
            <a:pPr algn="ctr"/>
            <a:r>
              <a:rPr lang="pt-BR" altLang="pt-BR" sz="1800" b="1" smtClean="0">
                <a:solidFill>
                  <a:srgbClr val="0000FF"/>
                </a:solidFill>
              </a:rPr>
              <a:t>Aguardando o estudo TOP</a:t>
            </a:r>
          </a:p>
          <a:p>
            <a:pPr algn="ctr"/>
            <a:endParaRPr lang="pt-BR" altLang="pt-BR" sz="1800" b="1" smtClean="0">
              <a:solidFill>
                <a:srgbClr val="0000FF"/>
              </a:solidFill>
            </a:endParaRPr>
          </a:p>
        </p:txBody>
      </p:sp>
      <p:pic>
        <p:nvPicPr>
          <p:cNvPr id="57349" name="Picture 5" descr="Paulo-Tocantins-20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500438"/>
            <a:ext cx="5300662" cy="298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0" name="Text Box 6"/>
          <p:cNvSpPr txBox="1">
            <a:spLocks noChangeArrowheads="1"/>
          </p:cNvSpPr>
          <p:nvPr/>
        </p:nvSpPr>
        <p:spPr bwMode="auto">
          <a:xfrm>
            <a:off x="7072313" y="6254750"/>
            <a:ext cx="22050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hlinkClick r:id="rId3"/>
              </a:rPr>
              <a:t>pmargotto@gmail.com</a:t>
            </a:r>
            <a:r>
              <a:rPr lang="pt-BR" altLang="pt-BR" sz="1400"/>
              <a:t> </a:t>
            </a:r>
          </a:p>
        </p:txBody>
      </p:sp>
      <p:sp>
        <p:nvSpPr>
          <p:cNvPr id="57351" name="Text Box 7"/>
          <p:cNvSpPr txBox="1">
            <a:spLocks noChangeArrowheads="1"/>
          </p:cNvSpPr>
          <p:nvPr/>
        </p:nvSpPr>
        <p:spPr bwMode="auto">
          <a:xfrm>
            <a:off x="3255963" y="6470650"/>
            <a:ext cx="3048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rgbClr val="0000FF"/>
                </a:solidFill>
              </a:rPr>
              <a:t>Lago do Tocantins, Palmas, 2009</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4294967295"/>
          </p:nvPr>
        </p:nvSpPr>
        <p:spPr>
          <a:xfrm>
            <a:off x="112713" y="1752600"/>
            <a:ext cx="9031287" cy="5105400"/>
          </a:xfrm>
        </p:spPr>
        <p:txBody>
          <a:bodyPr/>
          <a:lstStyle/>
          <a:p>
            <a:pPr marL="273050" indent="-273050"/>
            <a:r>
              <a:rPr lang="pt-BR" altLang="pt-BR" smtClean="0">
                <a:solidFill>
                  <a:srgbClr val="0000FF"/>
                </a:solidFill>
              </a:rPr>
              <a:t>Enterocolite necrosante (ECN) x Perfuração intestinal espontânea (PIE)</a:t>
            </a:r>
          </a:p>
          <a:p>
            <a:pPr marL="273050" indent="-273050">
              <a:buFont typeface="Wingdings 3" panose="05040102010807070707" pitchFamily="18" charset="2"/>
              <a:buNone/>
            </a:pPr>
            <a:r>
              <a:rPr lang="pt-BR" altLang="pt-BR" sz="2300" smtClean="0"/>
              <a:t>                  </a:t>
            </a:r>
            <a:r>
              <a:rPr lang="pt-BR" altLang="pt-BR" b="1" smtClean="0">
                <a:solidFill>
                  <a:srgbClr val="FF9900"/>
                </a:solidFill>
              </a:rPr>
              <a:t>Perfuração intestinal espontânea</a:t>
            </a:r>
          </a:p>
          <a:p>
            <a:pPr marL="273050" indent="-273050">
              <a:buFont typeface="Wingdings 3" panose="05040102010807070707" pitchFamily="18" charset="2"/>
              <a:buNone/>
            </a:pPr>
            <a:r>
              <a:rPr lang="pt-BR" altLang="pt-BR" b="1" smtClean="0">
                <a:solidFill>
                  <a:srgbClr val="FF9900"/>
                </a:solidFill>
              </a:rPr>
              <a:t>                (incidência:5-6%/RN≤1000g)</a:t>
            </a:r>
          </a:p>
          <a:p>
            <a:pPr marL="273050" indent="-273050"/>
            <a:r>
              <a:rPr lang="pt-BR" altLang="pt-BR" sz="1800" smtClean="0"/>
              <a:t>necrose e perfuração focal de um pequeno segmento de intestino delgado (mais comum)</a:t>
            </a:r>
          </a:p>
          <a:p>
            <a:pPr marL="273050" indent="-273050"/>
            <a:r>
              <a:rPr lang="pt-BR" altLang="pt-BR" sz="1800" smtClean="0"/>
              <a:t> geralmente: </a:t>
            </a:r>
            <a:r>
              <a:rPr lang="pt-BR" altLang="pt-BR" sz="1800" smtClean="0">
                <a:solidFill>
                  <a:srgbClr val="0000FF"/>
                </a:solidFill>
              </a:rPr>
              <a:t>íleo terminal</a:t>
            </a:r>
            <a:r>
              <a:rPr lang="pt-BR" altLang="pt-BR" sz="1800" smtClean="0"/>
              <a:t> (devido à vascularização específica) e, </a:t>
            </a:r>
          </a:p>
          <a:p>
            <a:pPr marL="273050" indent="-273050">
              <a:buFont typeface="Wingdings 3" panose="05040102010807070707" pitchFamily="18" charset="2"/>
              <a:buNone/>
            </a:pPr>
            <a:r>
              <a:rPr lang="pt-BR" altLang="pt-BR" sz="1800" smtClean="0"/>
              <a:t>     secundariamente, o </a:t>
            </a:r>
            <a:r>
              <a:rPr lang="pt-BR" altLang="pt-BR" sz="1800" smtClean="0">
                <a:solidFill>
                  <a:srgbClr val="0000FF"/>
                </a:solidFill>
              </a:rPr>
              <a:t>cólon transverso e o cólon</a:t>
            </a:r>
            <a:r>
              <a:rPr lang="pt-BR" altLang="pt-BR" sz="1800" smtClean="0">
                <a:solidFill>
                  <a:srgbClr val="FFFF00"/>
                </a:solidFill>
              </a:rPr>
              <a:t> </a:t>
            </a:r>
            <a:r>
              <a:rPr lang="pt-BR" altLang="pt-BR" sz="1800" smtClean="0">
                <a:solidFill>
                  <a:srgbClr val="0000FF"/>
                </a:solidFill>
              </a:rPr>
              <a:t>descendente.</a:t>
            </a:r>
          </a:p>
          <a:p>
            <a:pPr marL="273050" indent="-273050"/>
            <a:r>
              <a:rPr lang="pt-BR" altLang="pt-BR" sz="1800" smtClean="0">
                <a:solidFill>
                  <a:srgbClr val="0000FF"/>
                </a:solidFill>
              </a:rPr>
              <a:t> intestino de aspecto normal</a:t>
            </a:r>
            <a:r>
              <a:rPr lang="pt-BR" altLang="pt-BR" sz="1800" smtClean="0"/>
              <a:t>, sem características macro ou microscópicas de enterocolite necrosante.</a:t>
            </a:r>
          </a:p>
          <a:p>
            <a:pPr marL="273050" indent="-273050"/>
            <a:r>
              <a:rPr lang="pt-BR" altLang="pt-BR" sz="1800" smtClean="0"/>
              <a:t>RN em melhores condições</a:t>
            </a:r>
          </a:p>
          <a:p>
            <a:pPr marL="273050" indent="-273050"/>
            <a:r>
              <a:rPr lang="pt-BR" altLang="pt-BR" sz="1800" smtClean="0"/>
              <a:t>Idade: primeiros dias de vida</a:t>
            </a:r>
          </a:p>
          <a:p>
            <a:pPr marL="273050" indent="-273050"/>
            <a:r>
              <a:rPr lang="pt-BR" altLang="pt-BR" sz="1800" smtClean="0"/>
              <a:t>Clínica: distensão abdominal (comum e precoce)</a:t>
            </a:r>
          </a:p>
          <a:p>
            <a:pPr marL="273050" indent="-273050"/>
            <a:endParaRPr lang="pt-BR" altLang="pt-BR" sz="1800" smtClean="0"/>
          </a:p>
          <a:p>
            <a:pPr marL="273050" indent="-273050"/>
            <a:endParaRPr lang="pt-BR" altLang="pt-BR" sz="1800" smtClean="0"/>
          </a:p>
        </p:txBody>
      </p:sp>
      <p:pic>
        <p:nvPicPr>
          <p:cNvPr id="67589" name="Picture 5" descr="ppt">
            <a:hlinkClick r:id="rId2" tooltip="Caso-Clin_Perfura_Intest_Espontane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2205038"/>
            <a:ext cx="342900" cy="457200"/>
          </a:xfrm>
          <a:prstGeom prst="rect">
            <a:avLst/>
          </a:prstGeom>
          <a:noFill/>
          <a:extLst>
            <a:ext uri="{909E8E84-426E-40DD-AFC4-6F175D3DCCD1}">
              <a14:hiddenFill xmlns:a14="http://schemas.microsoft.com/office/drawing/2010/main">
                <a:solidFill>
                  <a:srgbClr val="FFFFFF"/>
                </a:solidFill>
              </a14:hiddenFill>
            </a:ext>
          </a:extLst>
        </p:spPr>
      </p:pic>
      <p:sp>
        <p:nvSpPr>
          <p:cNvPr id="67590" name="Rectangle 6"/>
          <p:cNvSpPr>
            <a:spLocks noChangeArrowheads="1"/>
          </p:cNvSpPr>
          <p:nvPr/>
        </p:nvSpPr>
        <p:spPr bwMode="auto">
          <a:xfrm>
            <a:off x="468313" y="404813"/>
            <a:ext cx="8132762" cy="1020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rgbClr val="FF00FF"/>
                </a:solidFill>
                <a:latin typeface="Lato" panose="020F0502020204030203" pitchFamily="34" charset="0"/>
              </a:rPr>
              <a:t>ENCONTRO EM MANAUS (9/8/2018): Enterocolite necrosante: a l</a:t>
            </a:r>
            <a:r>
              <a:rPr lang="pt-BR" altLang="pt-BR" sz="2700" b="1">
                <a:solidFill>
                  <a:srgbClr val="FF00FF"/>
                </a:solidFill>
              </a:rPr>
              <a:t>ó</a:t>
            </a:r>
            <a:r>
              <a:rPr lang="pt-BR" altLang="pt-BR" sz="2700" b="1">
                <a:solidFill>
                  <a:srgbClr val="FF00FF"/>
                </a:solidFill>
                <a:latin typeface="Lato" panose="020F0502020204030203" pitchFamily="34" charset="0"/>
              </a:rPr>
              <a:t>gica da preven</a:t>
            </a:r>
            <a:r>
              <a:rPr lang="pt-BR" altLang="pt-BR" sz="2700" b="1">
                <a:solidFill>
                  <a:srgbClr val="FF00FF"/>
                </a:solidFill>
              </a:rPr>
              <a:t>ç</a:t>
            </a:r>
            <a:r>
              <a:rPr lang="pt-BR" altLang="pt-BR" sz="2700" b="1">
                <a:solidFill>
                  <a:srgbClr val="FF00FF"/>
                </a:solidFill>
                <a:latin typeface="Lato" panose="020F0502020204030203" pitchFamily="34" charset="0"/>
              </a:rPr>
              <a:t>ão</a:t>
            </a:r>
          </a:p>
          <a:p>
            <a:r>
              <a:rPr lang="pt-BR" altLang="pt-BR" sz="1300" u="sng">
                <a:solidFill>
                  <a:srgbClr val="424242"/>
                </a:solidFill>
                <a:ea typeface="Source Sans Pro"/>
                <a:cs typeface="Source Sans Pro"/>
              </a:rPr>
              <a:t>                                                                      </a:t>
            </a:r>
            <a:r>
              <a:rPr lang="pt-BR" altLang="pt-BR" sz="1300">
                <a:solidFill>
                  <a:srgbClr val="424242"/>
                </a:solidFill>
                <a:ea typeface="Source Sans Pro"/>
                <a:cs typeface="Source Sans Pro"/>
              </a:rPr>
              <a:t>Paulo  R. Margotto.</a:t>
            </a:r>
            <a:endParaRPr lang="pt-BR" altLang="pt-BR">
              <a:solidFill>
                <a:srgbClr val="78909C"/>
              </a:solidFill>
            </a:endParaRPr>
          </a:p>
        </p:txBody>
      </p:sp>
      <p:pic>
        <p:nvPicPr>
          <p:cNvPr id="67591" name="Picture 7" descr="pptx">
            <a:hlinkClick r:id="rId4" tooltip="Enterocol_Necros_2018-Manau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8366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7592" name="AutoShape 8"/>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4294967295"/>
          </p:nvPr>
        </p:nvSpPr>
        <p:spPr>
          <a:xfrm>
            <a:off x="684213" y="1295400"/>
            <a:ext cx="7489825" cy="5334000"/>
          </a:xfrm>
        </p:spPr>
        <p:txBody>
          <a:bodyPr/>
          <a:lstStyle/>
          <a:p>
            <a:pPr marL="273050" indent="-273050"/>
            <a:r>
              <a:rPr lang="pt-BR" altLang="pt-BR" sz="2000" b="1" smtClean="0"/>
              <a:t>Etiologia</a:t>
            </a:r>
          </a:p>
          <a:p>
            <a:pPr marL="273050" indent="-273050" algn="just">
              <a:buFont typeface="Wingdings" panose="05000000000000000000" pitchFamily="2" charset="2"/>
              <a:buChar char="ü"/>
            </a:pPr>
            <a:r>
              <a:rPr lang="pt-BR" altLang="pt-BR" sz="2000" smtClean="0"/>
              <a:t>Episódios de hipoxia e isquemia (hipoperfuração intestinal transitória, ulceração de mucosa e submucosa, necrose transmural e perfuração); </a:t>
            </a:r>
          </a:p>
          <a:p>
            <a:pPr marL="273050" indent="-273050" algn="just">
              <a:buFont typeface="Wingdings" panose="05000000000000000000" pitchFamily="2" charset="2"/>
              <a:buChar char="ü"/>
            </a:pPr>
            <a:r>
              <a:rPr lang="pt-BR" altLang="pt-BR" sz="2000" smtClean="0"/>
              <a:t> Indometacina; ibuprofeno oral</a:t>
            </a:r>
          </a:p>
          <a:p>
            <a:pPr marL="273050" indent="-273050" algn="just">
              <a:buFont typeface="Wingdings" panose="05000000000000000000" pitchFamily="2" charset="2"/>
              <a:buChar char="ü"/>
            </a:pPr>
            <a:r>
              <a:rPr lang="pt-BR" altLang="pt-BR" sz="2000" smtClean="0"/>
              <a:t>Uso de dexametasona precoce no tratamento da displasia broncopulmonar (aumenta o risco em 12,3 vezes mais(Gordon et al, 1999)</a:t>
            </a:r>
          </a:p>
          <a:p>
            <a:pPr marL="273050" indent="-273050" algn="just">
              <a:buFont typeface="Wingdings" panose="05000000000000000000" pitchFamily="2" charset="2"/>
              <a:buChar char="ü"/>
            </a:pPr>
            <a:r>
              <a:rPr lang="pt-BR" altLang="pt-BR" sz="2000" smtClean="0"/>
              <a:t>Uso de sulfato de magnésio pré-natal (RN&lt;25 semanas)</a:t>
            </a:r>
          </a:p>
          <a:p>
            <a:pPr marL="273050" indent="-273050" algn="just">
              <a:buFont typeface="Wingdings" panose="05000000000000000000" pitchFamily="2" charset="2"/>
              <a:buChar char="ü"/>
            </a:pPr>
            <a:r>
              <a:rPr lang="pt-BR" altLang="pt-BR" sz="2000" b="1" smtClean="0">
                <a:solidFill>
                  <a:srgbClr val="FF0000"/>
                </a:solidFill>
              </a:rPr>
              <a:t>Pré-eclâmpsia:risco de 13,5 (1,82-65,1) (Yilmaz et al, 2013)</a:t>
            </a:r>
          </a:p>
          <a:p>
            <a:pPr marL="273050" indent="-273050" algn="just">
              <a:buFont typeface="Wingdings" panose="05000000000000000000" pitchFamily="2" charset="2"/>
              <a:buChar char="ü"/>
            </a:pPr>
            <a:r>
              <a:rPr lang="pt-BR" altLang="pt-BR" sz="2000" smtClean="0"/>
              <a:t> Corioamnionite subclínica/</a:t>
            </a:r>
            <a:r>
              <a:rPr lang="pt-BR" altLang="pt-BR" sz="2000" i="1" smtClean="0"/>
              <a:t>Candida</a:t>
            </a:r>
            <a:r>
              <a:rPr lang="pt-BR" altLang="pt-BR" sz="2000" smtClean="0"/>
              <a:t>;</a:t>
            </a:r>
          </a:p>
          <a:p>
            <a:pPr marL="273050" indent="-273050" algn="just">
              <a:buFont typeface="Wingdings" panose="05000000000000000000" pitchFamily="2" charset="2"/>
              <a:buChar char="ü"/>
            </a:pPr>
            <a:r>
              <a:rPr lang="pt-BR" altLang="pt-BR" sz="2000" i="1" smtClean="0"/>
              <a:t> Staphylococcus</a:t>
            </a:r>
            <a:r>
              <a:rPr lang="pt-BR" altLang="pt-BR" sz="2000" smtClean="0"/>
              <a:t> coagulase-negativo</a:t>
            </a:r>
          </a:p>
        </p:txBody>
      </p:sp>
      <p:sp>
        <p:nvSpPr>
          <p:cNvPr id="68611" name="Rectangle 4"/>
          <p:cNvSpPr>
            <a:spLocks/>
          </p:cNvSpPr>
          <p:nvPr/>
        </p:nvSpPr>
        <p:spPr bwMode="auto">
          <a:xfrm>
            <a:off x="455613" y="0"/>
            <a:ext cx="8688387"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a:lnSpc>
                <a:spcPct val="90000"/>
              </a:lnSpc>
            </a:pPr>
            <a:r>
              <a:rPr lang="pt-BR" altLang="pt-BR" sz="3200">
                <a:solidFill>
                  <a:srgbClr val="FF0000"/>
                </a:solidFill>
                <a:latin typeface="Consolas" panose="020B0609020204030204" pitchFamily="49" charset="0"/>
                <a:cs typeface="Arial" panose="020B0604020202020204" pitchFamily="34" charset="0"/>
              </a:rPr>
              <a:t>Enterocolite necrosante: a lógica da prevenção</a:t>
            </a:r>
          </a:p>
        </p:txBody>
      </p:sp>
      <p:sp>
        <p:nvSpPr>
          <p:cNvPr id="68612" name="Rectangle 5"/>
          <p:cNvSpPr>
            <a:spLocks noChangeArrowheads="1"/>
          </p:cNvSpPr>
          <p:nvPr/>
        </p:nvSpPr>
        <p:spPr bwMode="auto">
          <a:xfrm>
            <a:off x="2339975" y="981075"/>
            <a:ext cx="41767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nSpc>
                <a:spcPct val="90000"/>
              </a:lnSpc>
              <a:spcBef>
                <a:spcPts val="1800"/>
              </a:spcBef>
              <a:buSzPct val="100000"/>
              <a:buFont typeface="Arial" panose="020B0604020202020204" pitchFamily="34" charset="0"/>
              <a:buNone/>
            </a:pPr>
            <a:r>
              <a:rPr lang="pt-BR" altLang="pt-BR" sz="2000" b="1">
                <a:solidFill>
                  <a:srgbClr val="FF0000"/>
                </a:solidFill>
                <a:latin typeface="Arial" panose="020B0604020202020204" pitchFamily="34" charset="0"/>
                <a:cs typeface="Arial" panose="020B0604020202020204" pitchFamily="34" charset="0"/>
              </a:rPr>
              <a:t>Perfuração intestinal espontânea</a:t>
            </a:r>
          </a:p>
        </p:txBody>
      </p:sp>
      <p:pic>
        <p:nvPicPr>
          <p:cNvPr id="68613" name="Picture 5" descr="ppt">
            <a:hlinkClick r:id="rId2" tooltip="Pre_eclampsia_perf-inte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4868863"/>
            <a:ext cx="3429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8614" name="Picture 6" descr="ppt">
            <a:hlinkClick r:id="rId4" tooltip="Magnesio_pre_natal_perfura_inte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4508500"/>
            <a:ext cx="342900" cy="457200"/>
          </a:xfrm>
          <a:prstGeom prst="rect">
            <a:avLst/>
          </a:prstGeom>
          <a:noFill/>
          <a:extLst>
            <a:ext uri="{909E8E84-426E-40DD-AFC4-6F175D3DCCD1}">
              <a14:hiddenFill xmlns:a14="http://schemas.microsoft.com/office/drawing/2010/main">
                <a:solidFill>
                  <a:srgbClr val="FFFFFF"/>
                </a:solidFill>
              </a14:hiddenFill>
            </a:ext>
          </a:extLst>
        </p:spPr>
      </p:pic>
      <p:sp>
        <p:nvSpPr>
          <p:cNvPr id="68615" name="AutoShape 7"/>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xfrm>
            <a:off x="1141413" y="0"/>
            <a:ext cx="6861175"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altLang="pt-BR" sz="1800" smtClean="0">
                <a:solidFill>
                  <a:srgbClr val="FF3300"/>
                </a:solidFill>
                <a:effectLst/>
              </a:rPr>
              <a:t>Regressão logística: Odds ratio ajustada para PIE versus não PIE:sepse precoce [</a:t>
            </a:r>
            <a:r>
              <a:rPr lang="pt-BR" altLang="pt-BR" sz="1800" i="1" smtClean="0">
                <a:solidFill>
                  <a:srgbClr val="FF3300"/>
                </a:solidFill>
                <a:effectLst/>
              </a:rPr>
              <a:t>early onset sepsis</a:t>
            </a:r>
            <a:r>
              <a:rPr lang="pt-BR" altLang="pt-BR" sz="1800" smtClean="0">
                <a:solidFill>
                  <a:srgbClr val="FF3300"/>
                </a:solidFill>
                <a:effectLst/>
              </a:rPr>
              <a:t>], esteróide pós-natal e Centro foram também incluídos no modelo de regressão logística)</a:t>
            </a:r>
          </a:p>
        </p:txBody>
      </p:sp>
      <p:pic>
        <p:nvPicPr>
          <p:cNvPr id="6963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4313" y="1219200"/>
            <a:ext cx="5861050"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Rectangle 5"/>
          <p:cNvSpPr>
            <a:spLocks noChangeArrowheads="1"/>
          </p:cNvSpPr>
          <p:nvPr/>
        </p:nvSpPr>
        <p:spPr bwMode="auto">
          <a:xfrm>
            <a:off x="0" y="5589588"/>
            <a:ext cx="9144000" cy="1152525"/>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a:latin typeface="Arial" panose="020B0604020202020204" pitchFamily="34" charset="0"/>
                <a:cs typeface="Arial" panose="020B0604020202020204" pitchFamily="34" charset="0"/>
              </a:rPr>
              <a:t>                               Observem que o sexo masculino, uso de antibióticos no pré-natal e </a:t>
            </a:r>
          </a:p>
          <a:p>
            <a:pPr algn="ctr" eaLnBrk="1" hangingPunct="1"/>
            <a:r>
              <a:rPr lang="pt-BR" altLang="pt-BR">
                <a:latin typeface="Arial" panose="020B0604020202020204" pitchFamily="34" charset="0"/>
                <a:cs typeface="Arial" panose="020B0604020202020204" pitchFamily="34" charset="0"/>
              </a:rPr>
              <a:t>indometacina para o</a:t>
            </a:r>
          </a:p>
          <a:p>
            <a:pPr algn="ctr" eaLnBrk="1" hangingPunct="1"/>
            <a:r>
              <a:rPr lang="pt-BR" altLang="pt-BR">
                <a:latin typeface="Arial" panose="020B0604020202020204" pitchFamily="34" charset="0"/>
                <a:cs typeface="Arial" panose="020B0604020202020204" pitchFamily="34" charset="0"/>
              </a:rPr>
              <a:t> tratamento da PCA associaram-se significativamente com PIE</a:t>
            </a:r>
          </a:p>
        </p:txBody>
      </p:sp>
      <p:sp>
        <p:nvSpPr>
          <p:cNvPr id="69637" name="Rectangle 6"/>
          <p:cNvSpPr>
            <a:spLocks noChangeArrowheads="1"/>
          </p:cNvSpPr>
          <p:nvPr/>
        </p:nvSpPr>
        <p:spPr bwMode="auto">
          <a:xfrm>
            <a:off x="6516688" y="5084763"/>
            <a:ext cx="2393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a:solidFill>
                  <a:srgbClr val="0000FF"/>
                </a:solidFill>
                <a:latin typeface="Arial" panose="020B0604020202020204" pitchFamily="34" charset="0"/>
                <a:cs typeface="Arial" panose="020B0604020202020204" pitchFamily="34" charset="0"/>
              </a:rPr>
              <a:t>Wadhawan et al,2013</a:t>
            </a:r>
          </a:p>
        </p:txBody>
      </p:sp>
      <p:sp>
        <p:nvSpPr>
          <p:cNvPr id="69638" name="AutoShape 6"/>
          <p:cNvSpPr>
            <a:spLocks noChangeArrowheads="1"/>
          </p:cNvSpPr>
          <p:nvPr/>
        </p:nvSpPr>
        <p:spPr bwMode="auto">
          <a:xfrm>
            <a:off x="8675688" y="6021388"/>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4294967295"/>
          </p:nvPr>
        </p:nvSpPr>
        <p:spPr>
          <a:xfrm>
            <a:off x="395288" y="1484313"/>
            <a:ext cx="8229600" cy="4525962"/>
          </a:xfrm>
        </p:spPr>
        <p:txBody>
          <a:bodyPr/>
          <a:lstStyle/>
          <a:p>
            <a:pPr marL="273050" indent="-273050">
              <a:lnSpc>
                <a:spcPct val="80000"/>
              </a:lnSpc>
            </a:pPr>
            <a:r>
              <a:rPr lang="pt-BR" altLang="pt-BR" sz="2400" smtClean="0"/>
              <a:t>Tatli et al (2004), descreveram dois casos de PIE em RN sob o uso de ibuprofeno oral (um RN de 29 semanas fez uso de ibuprofeno oral profilático e o outro, de 30 semanas, usou a medicação aos 2 dias, devido a uma PCA de 2mm).</a:t>
            </a:r>
          </a:p>
          <a:p>
            <a:pPr marL="273050" indent="-273050">
              <a:lnSpc>
                <a:spcPct val="80000"/>
              </a:lnSpc>
            </a:pPr>
            <a:r>
              <a:rPr lang="pt-PT" altLang="pt-BR" sz="2400" smtClean="0"/>
              <a:t>Mecanismo provável: </a:t>
            </a:r>
          </a:p>
          <a:p>
            <a:pPr marL="273050" indent="-273050">
              <a:lnSpc>
                <a:spcPct val="80000"/>
              </a:lnSpc>
              <a:buFont typeface="Wingdings 3" panose="05040102010807070707" pitchFamily="18" charset="2"/>
              <a:buNone/>
            </a:pPr>
            <a:r>
              <a:rPr lang="pt-PT" altLang="pt-BR" sz="2400" smtClean="0"/>
              <a:t>       -por via oral, a administração de indometacina causou perfuração intestinal via </a:t>
            </a:r>
            <a:r>
              <a:rPr lang="pt-PT" altLang="pt-BR" sz="2400" smtClean="0">
                <a:solidFill>
                  <a:srgbClr val="FF9900"/>
                </a:solidFill>
              </a:rPr>
              <a:t>inibição local da síntese de prostaglandinas</a:t>
            </a:r>
            <a:r>
              <a:rPr lang="pt-PT" altLang="pt-BR" sz="2400" smtClean="0"/>
              <a:t> (segundo Alpan, 1985) e da mesma forma, o ibuprofeno de uso oral pode enfraquecer os mecanismos de proteção do intestino via mecanismos similares ao da indometacina</a:t>
            </a:r>
          </a:p>
          <a:p>
            <a:pPr marL="273050" indent="-273050" algn="ctr">
              <a:lnSpc>
                <a:spcPct val="80000"/>
              </a:lnSpc>
              <a:buFont typeface="Wingdings 3" panose="05040102010807070707" pitchFamily="18" charset="2"/>
              <a:buNone/>
            </a:pPr>
            <a:r>
              <a:rPr lang="pt-PT" altLang="pt-BR" sz="2400" smtClean="0"/>
              <a:t>      </a:t>
            </a:r>
            <a:endParaRPr lang="pt-BR" altLang="pt-BR" sz="2400" smtClean="0">
              <a:solidFill>
                <a:schemeClr val="hlink"/>
              </a:solidFill>
            </a:endParaRPr>
          </a:p>
        </p:txBody>
      </p:sp>
      <p:sp>
        <p:nvSpPr>
          <p:cNvPr id="70659" name="Text Box 4"/>
          <p:cNvSpPr txBox="1">
            <a:spLocks noChangeArrowheads="1"/>
          </p:cNvSpPr>
          <p:nvPr/>
        </p:nvSpPr>
        <p:spPr bwMode="auto">
          <a:xfrm>
            <a:off x="627063" y="358775"/>
            <a:ext cx="20970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2800" b="1">
                <a:solidFill>
                  <a:srgbClr val="FF3300"/>
                </a:solidFill>
                <a:latin typeface="Arial" panose="020B0604020202020204" pitchFamily="34" charset="0"/>
                <a:cs typeface="Arial" panose="020B0604020202020204" pitchFamily="34" charset="0"/>
              </a:rPr>
              <a:t>Ibuprofeno oral</a:t>
            </a:r>
          </a:p>
        </p:txBody>
      </p:sp>
      <p:sp>
        <p:nvSpPr>
          <p:cNvPr id="70660" name="AutoShape 4"/>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179388" y="836613"/>
            <a:ext cx="8713787" cy="5832475"/>
          </a:xfrm>
          <a:solidFill>
            <a:schemeClr val="bg1"/>
          </a:solidFill>
          <a:ln>
            <a:solidFill>
              <a:srgbClr val="002060"/>
            </a:solidFill>
          </a:ln>
        </p:spPr>
        <p:style>
          <a:lnRef idx="2">
            <a:schemeClr val="accent2"/>
          </a:lnRef>
          <a:fillRef idx="1">
            <a:schemeClr val="lt1"/>
          </a:fillRef>
          <a:effectRef idx="0">
            <a:schemeClr val="accent2"/>
          </a:effectRef>
          <a:fontRef idx="minor">
            <a:schemeClr val="dk1"/>
          </a:fontRef>
        </p:style>
        <p:txBody>
          <a:bodyPr>
            <a:normAutofit/>
          </a:bodyPr>
          <a:lstStyle/>
          <a:p>
            <a:pPr marL="0" indent="0" algn="just">
              <a:lnSpc>
                <a:spcPct val="80000"/>
              </a:lnSpc>
              <a:buFont typeface="Wingdings" panose="05000000000000000000" pitchFamily="2" charset="2"/>
              <a:buChar char="ü"/>
            </a:pPr>
            <a:r>
              <a:rPr lang="pt-BR" altLang="pt-BR" sz="2900" smtClean="0">
                <a:solidFill>
                  <a:schemeClr val="tx1"/>
                </a:solidFill>
              </a:rPr>
              <a:t>Ragouilliaux et al (2007) constataram que existem diferenças nos achados histopatológicos de placentas de recém-nascidos que desenvolveram perfuração intestinal espontânea (PIE) em comparação com as crianças que não desenvolveram.</a:t>
            </a:r>
          </a:p>
          <a:p>
            <a:pPr marL="0" indent="0" algn="just">
              <a:lnSpc>
                <a:spcPct val="80000"/>
              </a:lnSpc>
              <a:buFont typeface="Wingdings" panose="05000000000000000000" pitchFamily="2" charset="2"/>
              <a:buChar char="ü"/>
            </a:pPr>
            <a:r>
              <a:rPr lang="pt-BR" altLang="pt-BR" sz="3200" smtClean="0">
                <a:solidFill>
                  <a:schemeClr val="tx1"/>
                </a:solidFill>
              </a:rPr>
              <a:t>Ragouilliaux C (2007): </a:t>
            </a:r>
            <a:r>
              <a:rPr lang="pt-BR" altLang="pt-BR" sz="2300" smtClean="0">
                <a:solidFill>
                  <a:srgbClr val="FF0000"/>
                </a:solidFill>
              </a:rPr>
              <a:t>15 casos de PIE (média de 9,5</a:t>
            </a:r>
            <a:r>
              <a:rPr lang="en-US" altLang="pt-BR" sz="2300" smtClean="0">
                <a:solidFill>
                  <a:srgbClr val="FF0000"/>
                </a:solidFill>
                <a:cs typeface="Arial" panose="020B0604020202020204" pitchFamily="34" charset="0"/>
              </a:rPr>
              <a:t>±3,5 dias-4-14 dias)</a:t>
            </a:r>
            <a:r>
              <a:rPr lang="pt-BR" altLang="pt-BR" sz="2300" smtClean="0">
                <a:solidFill>
                  <a:srgbClr val="FF0000"/>
                </a:solidFill>
              </a:rPr>
              <a:t> X 33 controles</a:t>
            </a:r>
          </a:p>
          <a:p>
            <a:pPr marL="0" indent="0" algn="just">
              <a:lnSpc>
                <a:spcPct val="80000"/>
              </a:lnSpc>
              <a:buFont typeface="Wingdings" panose="05000000000000000000" pitchFamily="2" charset="2"/>
              <a:buChar char="ü"/>
            </a:pPr>
            <a:endParaRPr lang="pt-BR" altLang="pt-BR" sz="2900" b="1" smtClean="0">
              <a:solidFill>
                <a:srgbClr val="FF0000"/>
              </a:solidFill>
            </a:endParaRPr>
          </a:p>
          <a:p>
            <a:pPr marL="0" indent="0" algn="just">
              <a:lnSpc>
                <a:spcPct val="80000"/>
              </a:lnSpc>
              <a:buFont typeface="Wingdings" panose="05000000000000000000" pitchFamily="2" charset="2"/>
              <a:buChar char="Ø"/>
            </a:pPr>
            <a:endParaRPr lang="pt-BR" altLang="pt-BR" sz="2900" smtClean="0">
              <a:solidFill>
                <a:srgbClr val="FF0000"/>
              </a:solidFill>
            </a:endParaRPr>
          </a:p>
        </p:txBody>
      </p:sp>
      <p:pic>
        <p:nvPicPr>
          <p:cNvPr id="7168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716338"/>
            <a:ext cx="3816350" cy="294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4" name="Rectangle 5"/>
          <p:cNvSpPr>
            <a:spLocks noChangeArrowheads="1"/>
          </p:cNvSpPr>
          <p:nvPr/>
        </p:nvSpPr>
        <p:spPr bwMode="auto">
          <a:xfrm>
            <a:off x="4427538" y="4149725"/>
            <a:ext cx="4114800"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a:latin typeface="Arial" panose="020B0604020202020204" pitchFamily="34" charset="0"/>
                <a:cs typeface="Arial" panose="020B0604020202020204" pitchFamily="34" charset="0"/>
                <a:hlinkClick r:id="rId3"/>
              </a:rPr>
              <a:t>Maternal factors in extremely low birth weight infants who develop spontaneous intestinal perforation.</a:t>
            </a:r>
            <a:endParaRPr lang="pt-BR" altLang="pt-BR">
              <a:latin typeface="Arial" panose="020B0604020202020204" pitchFamily="34" charset="0"/>
              <a:cs typeface="Arial" panose="020B0604020202020204" pitchFamily="34" charset="0"/>
            </a:endParaRPr>
          </a:p>
          <a:p>
            <a:pPr algn="ctr" eaLnBrk="1" hangingPunct="1"/>
            <a:r>
              <a:rPr lang="pt-BR" altLang="pt-BR">
                <a:latin typeface="Arial" panose="020B0604020202020204" pitchFamily="34" charset="0"/>
                <a:cs typeface="Arial" panose="020B0604020202020204" pitchFamily="34" charset="0"/>
              </a:rPr>
              <a:t>Ragouilliaux CJ, Keeney SE, Hawkins HK, Rowen JL.Pediatrics. 2007 Dec;120(6):e1458-64</a:t>
            </a:r>
          </a:p>
          <a:p>
            <a:pPr algn="ctr" eaLnBrk="1" hangingPunct="1"/>
            <a:r>
              <a:rPr lang="pt-BR" altLang="pt-BR">
                <a:solidFill>
                  <a:srgbClr val="0000FF"/>
                </a:solidFill>
                <a:latin typeface="Arial" panose="020B0604020202020204" pitchFamily="34" charset="0"/>
                <a:cs typeface="Arial" panose="020B0604020202020204" pitchFamily="34" charset="0"/>
              </a:rPr>
              <a:t>Artigo Integral!</a:t>
            </a:r>
          </a:p>
        </p:txBody>
      </p:sp>
      <p:sp>
        <p:nvSpPr>
          <p:cNvPr id="71685" name="Text Box 6"/>
          <p:cNvSpPr txBox="1">
            <a:spLocks noChangeArrowheads="1"/>
          </p:cNvSpPr>
          <p:nvPr/>
        </p:nvSpPr>
        <p:spPr bwMode="auto">
          <a:xfrm>
            <a:off x="444500" y="141288"/>
            <a:ext cx="20955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2800" b="1">
                <a:solidFill>
                  <a:srgbClr val="FF3300"/>
                </a:solidFill>
                <a:latin typeface="Arial" panose="020B0604020202020204" pitchFamily="34" charset="0"/>
                <a:cs typeface="Arial" panose="020B0604020202020204" pitchFamily="34" charset="0"/>
              </a:rPr>
              <a:t>Corioamnionite</a:t>
            </a:r>
          </a:p>
        </p:txBody>
      </p:sp>
      <p:sp>
        <p:nvSpPr>
          <p:cNvPr id="71686" name="AutoShape 6"/>
          <p:cNvSpPr>
            <a:spLocks noChangeArrowheads="1"/>
          </p:cNvSpPr>
          <p:nvPr/>
        </p:nvSpPr>
        <p:spPr bwMode="auto">
          <a:xfrm>
            <a:off x="8532813" y="5949950"/>
            <a:ext cx="215900" cy="620713"/>
          </a:xfrm>
          <a:prstGeom prst="curvedRightArrow">
            <a:avLst>
              <a:gd name="adj1" fmla="val 57500"/>
              <a:gd name="adj2" fmla="val 11500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ChangeArrowheads="1"/>
          </p:cNvSpPr>
          <p:nvPr/>
        </p:nvSpPr>
        <p:spPr bwMode="auto">
          <a:xfrm>
            <a:off x="179388" y="188913"/>
            <a:ext cx="8964612" cy="1143000"/>
          </a:xfrm>
          <a:prstGeom prst="rect">
            <a:avLst/>
          </a:prstGeom>
          <a:noFill/>
          <a:ln w="9525">
            <a:noFill/>
            <a:miter lim="800000"/>
            <a:headEnd/>
            <a:tailEnd/>
          </a:ln>
        </p:spPr>
        <p:txBody>
          <a:bodyPr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2800">
                <a:effectLst>
                  <a:outerShdw blurRad="38100" dist="38100" dir="2700000" algn="tl">
                    <a:srgbClr val="C0C0C0"/>
                  </a:outerShdw>
                </a:effectLst>
                <a:latin typeface="Palatino Linotype" panose="02040502050505030304" pitchFamily="18" charset="0"/>
                <a:cs typeface="Arial" panose="020B0604020202020204" pitchFamily="34" charset="0"/>
              </a:rPr>
              <a:t/>
            </a:r>
            <a:br>
              <a:rPr lang="pt-BR" altLang="pt-BR" sz="2800">
                <a:effectLst>
                  <a:outerShdw blurRad="38100" dist="38100" dir="2700000" algn="tl">
                    <a:srgbClr val="C0C0C0"/>
                  </a:outerShdw>
                </a:effectLst>
                <a:latin typeface="Palatino Linotype" panose="02040502050505030304" pitchFamily="18" charset="0"/>
                <a:cs typeface="Arial" panose="020B0604020202020204" pitchFamily="34" charset="0"/>
              </a:rPr>
            </a:br>
            <a:r>
              <a:rPr lang="pt-BR" altLang="pt-BR" sz="2800">
                <a:solidFill>
                  <a:srgbClr val="FF3300"/>
                </a:solidFill>
                <a:effectLst>
                  <a:outerShdw blurRad="38100" dist="38100" dir="2700000" algn="tl">
                    <a:srgbClr val="C0C0C0"/>
                  </a:outerShdw>
                </a:effectLst>
                <a:latin typeface="Palatino Linotype" panose="02040502050505030304" pitchFamily="18" charset="0"/>
                <a:cs typeface="Arial" panose="020B0604020202020204" pitchFamily="34" charset="0"/>
              </a:rPr>
              <a:t>Corioamnionite e perfuração intestinal espontânea</a:t>
            </a:r>
            <a:r>
              <a:rPr lang="pt-BR" altLang="pt-BR" sz="2800">
                <a:solidFill>
                  <a:srgbClr val="0000CC"/>
                </a:solidFill>
                <a:effectLst>
                  <a:outerShdw blurRad="38100" dist="38100" dir="2700000" algn="tl">
                    <a:srgbClr val="C0C0C0"/>
                  </a:outerShdw>
                </a:effectLst>
                <a:latin typeface="Palatino Linotype" panose="02040502050505030304" pitchFamily="18" charset="0"/>
                <a:cs typeface="Arial" panose="020B0604020202020204" pitchFamily="34" charset="0"/>
              </a:rPr>
              <a:t> (PIE) </a:t>
            </a:r>
            <a:r>
              <a:rPr lang="pt-BR" altLang="pt-BR" sz="2800">
                <a:solidFill>
                  <a:srgbClr val="FF3300"/>
                </a:solidFill>
                <a:effectLst>
                  <a:outerShdw blurRad="38100" dist="38100" dir="2700000" algn="tl">
                    <a:srgbClr val="C0C0C0"/>
                  </a:outerShdw>
                </a:effectLst>
                <a:latin typeface="Palatino Linotype" panose="02040502050505030304" pitchFamily="18" charset="0"/>
                <a:cs typeface="Arial" panose="020B0604020202020204" pitchFamily="34" charset="0"/>
              </a:rPr>
              <a:t>em RN de extremo baixo peso (&lt;1000g)</a:t>
            </a:r>
          </a:p>
        </p:txBody>
      </p:sp>
      <p:pic>
        <p:nvPicPr>
          <p:cNvPr id="727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412875"/>
            <a:ext cx="64008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8" name="Rectangle 4"/>
          <p:cNvSpPr>
            <a:spLocks noChangeArrowheads="1"/>
          </p:cNvSpPr>
          <p:nvPr/>
        </p:nvSpPr>
        <p:spPr bwMode="auto">
          <a:xfrm>
            <a:off x="1403350" y="1412875"/>
            <a:ext cx="3097213" cy="4318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a:latin typeface="Arial" panose="020B0604020202020204" pitchFamily="34" charset="0"/>
                <a:cs typeface="Arial" panose="020B0604020202020204" pitchFamily="34" charset="0"/>
              </a:rPr>
              <a:t>Dados de doença infecciosa</a:t>
            </a:r>
          </a:p>
        </p:txBody>
      </p:sp>
      <p:sp>
        <p:nvSpPr>
          <p:cNvPr id="72709" name="Rectangle 5"/>
          <p:cNvSpPr>
            <a:spLocks noChangeArrowheads="1"/>
          </p:cNvSpPr>
          <p:nvPr/>
        </p:nvSpPr>
        <p:spPr bwMode="auto">
          <a:xfrm>
            <a:off x="3563938" y="1916113"/>
            <a:ext cx="1441450" cy="4318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400">
                <a:latin typeface="Arial" panose="020B0604020202020204" pitchFamily="34" charset="0"/>
                <a:cs typeface="Arial" panose="020B0604020202020204" pitchFamily="34" charset="0"/>
              </a:rPr>
              <a:t>PIE:16(%)</a:t>
            </a:r>
          </a:p>
        </p:txBody>
      </p:sp>
      <p:sp>
        <p:nvSpPr>
          <p:cNvPr id="72710" name="Rectangle 6"/>
          <p:cNvSpPr>
            <a:spLocks noChangeArrowheads="1"/>
          </p:cNvSpPr>
          <p:nvPr/>
        </p:nvSpPr>
        <p:spPr bwMode="auto">
          <a:xfrm>
            <a:off x="5219700" y="1916113"/>
            <a:ext cx="1439863" cy="4318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400">
                <a:latin typeface="Arial" panose="020B0604020202020204" pitchFamily="34" charset="0"/>
                <a:cs typeface="Arial" panose="020B0604020202020204" pitchFamily="34" charset="0"/>
              </a:rPr>
              <a:t>Controles:33 (%)</a:t>
            </a:r>
          </a:p>
        </p:txBody>
      </p:sp>
      <p:sp>
        <p:nvSpPr>
          <p:cNvPr id="72711" name="Line 7"/>
          <p:cNvSpPr>
            <a:spLocks noChangeShapeType="1"/>
          </p:cNvSpPr>
          <p:nvPr/>
        </p:nvSpPr>
        <p:spPr bwMode="auto">
          <a:xfrm>
            <a:off x="900113" y="2133600"/>
            <a:ext cx="504825" cy="4318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2712" name="Line 8"/>
          <p:cNvSpPr>
            <a:spLocks noChangeShapeType="1"/>
          </p:cNvSpPr>
          <p:nvPr/>
        </p:nvSpPr>
        <p:spPr bwMode="auto">
          <a:xfrm>
            <a:off x="900113" y="2852738"/>
            <a:ext cx="504825" cy="4318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2713" name="Line 9"/>
          <p:cNvSpPr>
            <a:spLocks noChangeShapeType="1"/>
          </p:cNvSpPr>
          <p:nvPr/>
        </p:nvSpPr>
        <p:spPr bwMode="auto">
          <a:xfrm>
            <a:off x="1619250" y="3716338"/>
            <a:ext cx="1008063"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72714" name="Line 10"/>
          <p:cNvSpPr>
            <a:spLocks noChangeShapeType="1"/>
          </p:cNvSpPr>
          <p:nvPr/>
        </p:nvSpPr>
        <p:spPr bwMode="auto">
          <a:xfrm>
            <a:off x="1547813" y="2997200"/>
            <a:ext cx="1008062"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72715" name="Text Box 11"/>
          <p:cNvSpPr txBox="1">
            <a:spLocks noChangeArrowheads="1"/>
          </p:cNvSpPr>
          <p:nvPr/>
        </p:nvSpPr>
        <p:spPr bwMode="auto">
          <a:xfrm>
            <a:off x="1993900" y="5661025"/>
            <a:ext cx="57975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b="1">
                <a:solidFill>
                  <a:srgbClr val="0000CC"/>
                </a:solidFill>
                <a:latin typeface="Arial" panose="020B0604020202020204" pitchFamily="34" charset="0"/>
                <a:cs typeface="Arial" panose="020B0604020202020204" pitchFamily="34" charset="0"/>
              </a:rPr>
              <a:t>Patogênese</a:t>
            </a:r>
            <a:r>
              <a:rPr lang="pt-BR" altLang="pt-BR">
                <a:latin typeface="Arial" panose="020B0604020202020204" pitchFamily="34" charset="0"/>
                <a:cs typeface="Arial" panose="020B0604020202020204" pitchFamily="34" charset="0"/>
              </a:rPr>
              <a:t>:lesão da mucosa intestinal pela  aumento da produção </a:t>
            </a:r>
          </a:p>
          <a:p>
            <a:pPr algn="ctr" eaLnBrk="1" hangingPunct="1"/>
            <a:r>
              <a:rPr lang="pt-BR" altLang="pt-BR">
                <a:latin typeface="Arial" panose="020B0604020202020204" pitchFamily="34" charset="0"/>
                <a:cs typeface="Arial" panose="020B0604020202020204" pitchFamily="34" charset="0"/>
              </a:rPr>
              <a:t>de lnterleucina 1-</a:t>
            </a:r>
            <a:r>
              <a:rPr lang="en-US" altLang="pt-BR">
                <a:latin typeface="Arial" panose="020B0604020202020204" pitchFamily="34" charset="0"/>
                <a:cs typeface="Arial" panose="020B0604020202020204" pitchFamily="34" charset="0"/>
              </a:rPr>
              <a:t>ß</a:t>
            </a:r>
            <a:r>
              <a:rPr lang="pt-BR" altLang="pt-BR">
                <a:latin typeface="Arial" panose="020B0604020202020204" pitchFamily="34" charset="0"/>
                <a:cs typeface="Arial" panose="020B0604020202020204" pitchFamily="34" charset="0"/>
              </a:rPr>
              <a:t> pela corioamnionite             translocação de </a:t>
            </a:r>
            <a:r>
              <a:rPr lang="pt-BR" altLang="pt-BR" i="1">
                <a:latin typeface="Arial" panose="020B0604020202020204" pitchFamily="34" charset="0"/>
                <a:cs typeface="Arial" panose="020B0604020202020204" pitchFamily="34" charset="0"/>
              </a:rPr>
              <a:t>Candida</a:t>
            </a:r>
            <a:r>
              <a:rPr lang="pt-BR" altLang="pt-BR">
                <a:latin typeface="Arial" panose="020B0604020202020204" pitchFamily="34" charset="0"/>
                <a:cs typeface="Arial" panose="020B0604020202020204" pitchFamily="34" charset="0"/>
              </a:rPr>
              <a:t> e </a:t>
            </a:r>
          </a:p>
          <a:p>
            <a:pPr algn="ctr" eaLnBrk="1" hangingPunct="1"/>
            <a:r>
              <a:rPr lang="pt-BR" altLang="pt-BR" i="1">
                <a:latin typeface="Arial" panose="020B0604020202020204" pitchFamily="34" charset="0"/>
                <a:cs typeface="Arial" panose="020B0604020202020204" pitchFamily="34" charset="0"/>
              </a:rPr>
              <a:t>Staphylococcus</a:t>
            </a:r>
            <a:r>
              <a:rPr lang="pt-BR" altLang="pt-BR">
                <a:latin typeface="Arial" panose="020B0604020202020204" pitchFamily="34" charset="0"/>
                <a:cs typeface="Arial" panose="020B0604020202020204" pitchFamily="34" charset="0"/>
              </a:rPr>
              <a:t> para circulação sistêmica</a:t>
            </a:r>
          </a:p>
        </p:txBody>
      </p:sp>
      <p:sp>
        <p:nvSpPr>
          <p:cNvPr id="72716" name="AutoShape 12"/>
          <p:cNvSpPr>
            <a:spLocks noChangeArrowheads="1"/>
          </p:cNvSpPr>
          <p:nvPr/>
        </p:nvSpPr>
        <p:spPr bwMode="auto">
          <a:xfrm>
            <a:off x="5086350" y="6096000"/>
            <a:ext cx="401638" cy="125413"/>
          </a:xfrm>
          <a:prstGeom prst="rightArrow">
            <a:avLst>
              <a:gd name="adj1" fmla="val 50000"/>
              <a:gd name="adj2" fmla="val 80063"/>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endParaRPr lang="pt-BR" altLang="pt-BR">
              <a:latin typeface="Arial" panose="020B0604020202020204" pitchFamily="34" charset="0"/>
              <a:cs typeface="Arial" panose="020B0604020202020204" pitchFamily="34" charset="0"/>
            </a:endParaRPr>
          </a:p>
        </p:txBody>
      </p:sp>
      <p:sp>
        <p:nvSpPr>
          <p:cNvPr id="72717" name="Rectangle 13"/>
          <p:cNvSpPr>
            <a:spLocks noChangeArrowheads="1"/>
          </p:cNvSpPr>
          <p:nvPr/>
        </p:nvSpPr>
        <p:spPr bwMode="auto">
          <a:xfrm>
            <a:off x="900113" y="6524625"/>
            <a:ext cx="7559675" cy="333375"/>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200">
                <a:latin typeface="Arial" panose="020B0604020202020204" pitchFamily="34" charset="0"/>
                <a:cs typeface="Arial" panose="020B0604020202020204" pitchFamily="34" charset="0"/>
              </a:rPr>
              <a:t>  Whyte (1982): 18 casos de Corioamnionite por Candida (alta proporção de mães tratadas com antibiótico)</a:t>
            </a:r>
          </a:p>
        </p:txBody>
      </p:sp>
      <p:sp>
        <p:nvSpPr>
          <p:cNvPr id="72718" name="AutoShape 14"/>
          <p:cNvSpPr>
            <a:spLocks noChangeArrowheads="1"/>
          </p:cNvSpPr>
          <p:nvPr/>
        </p:nvSpPr>
        <p:spPr bwMode="auto">
          <a:xfrm flipH="1">
            <a:off x="2916238" y="2420938"/>
            <a:ext cx="720725" cy="215900"/>
          </a:xfrm>
          <a:prstGeom prst="curvedDownArrow">
            <a:avLst>
              <a:gd name="adj1" fmla="val 66765"/>
              <a:gd name="adj2" fmla="val 133529"/>
              <a:gd name="adj3" fmla="val 33333"/>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endParaRPr lang="pt-BR" altLang="pt-BR">
              <a:latin typeface="Arial" panose="020B0604020202020204" pitchFamily="34" charset="0"/>
              <a:cs typeface="Arial" panose="020B0604020202020204" pitchFamily="34" charset="0"/>
            </a:endParaRPr>
          </a:p>
        </p:txBody>
      </p:sp>
      <p:sp>
        <p:nvSpPr>
          <p:cNvPr id="72719" name="Rectangle 15"/>
          <p:cNvSpPr>
            <a:spLocks noChangeArrowheads="1"/>
          </p:cNvSpPr>
          <p:nvPr/>
        </p:nvSpPr>
        <p:spPr bwMode="auto">
          <a:xfrm>
            <a:off x="1403350" y="4005263"/>
            <a:ext cx="6264275" cy="288925"/>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400">
                <a:solidFill>
                  <a:srgbClr val="FF0000"/>
                </a:solidFill>
                <a:latin typeface="Arial" panose="020B0604020202020204" pitchFamily="34" charset="0"/>
                <a:cs typeface="Arial" panose="020B0604020202020204" pitchFamily="34" charset="0"/>
              </a:rPr>
              <a:t>Uso de antibiótico materno(%)                       93                                              57                      0,018</a:t>
            </a:r>
          </a:p>
        </p:txBody>
      </p:sp>
      <p:sp>
        <p:nvSpPr>
          <p:cNvPr id="72720" name="Line 16"/>
          <p:cNvSpPr>
            <a:spLocks noChangeShapeType="1"/>
          </p:cNvSpPr>
          <p:nvPr/>
        </p:nvSpPr>
        <p:spPr bwMode="auto">
          <a:xfrm>
            <a:off x="8172450" y="34290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2721" name="Line 17"/>
          <p:cNvSpPr>
            <a:spLocks noChangeShapeType="1"/>
          </p:cNvSpPr>
          <p:nvPr/>
        </p:nvSpPr>
        <p:spPr bwMode="auto">
          <a:xfrm>
            <a:off x="900113" y="3573463"/>
            <a:ext cx="504825" cy="431800"/>
          </a:xfrm>
          <a:prstGeom prst="line">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2722" name="AutoShape 18"/>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wipe(down)">
                                      <p:cBhvr>
                                        <p:cTn id="7" dur="5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179388" y="836613"/>
            <a:ext cx="8713787" cy="5832475"/>
          </a:xfrm>
          <a:solidFill>
            <a:schemeClr val="bg1"/>
          </a:solidFill>
          <a:ln>
            <a:solidFill>
              <a:srgbClr val="002060"/>
            </a:solidFill>
          </a:ln>
        </p:spPr>
        <p:style>
          <a:lnRef idx="2">
            <a:schemeClr val="accent2"/>
          </a:lnRef>
          <a:fillRef idx="1">
            <a:schemeClr val="lt1"/>
          </a:fillRef>
          <a:effectRef idx="0">
            <a:schemeClr val="accent2"/>
          </a:effectRef>
          <a:fontRef idx="minor">
            <a:schemeClr val="dk1"/>
          </a:fontRef>
        </p:style>
        <p:txBody>
          <a:bodyPr>
            <a:normAutofit/>
          </a:bodyPr>
          <a:lstStyle/>
          <a:p>
            <a:pPr marL="0" indent="0" algn="just">
              <a:buFont typeface="Courier New" panose="02070309020205020404" pitchFamily="49" charset="0"/>
              <a:buChar char="o"/>
            </a:pPr>
            <a:r>
              <a:rPr lang="pt-BR" altLang="pt-BR" sz="2000" smtClean="0">
                <a:solidFill>
                  <a:schemeClr val="tx1"/>
                </a:solidFill>
              </a:rPr>
              <a:t> </a:t>
            </a:r>
            <a:r>
              <a:rPr lang="pt-BR" altLang="pt-BR" sz="2800" smtClean="0">
                <a:solidFill>
                  <a:schemeClr val="tx1"/>
                </a:solidFill>
              </a:rPr>
              <a:t>As perfurações intestinais espontâneas, muitas vezes, tem sido classificadas como ECN.</a:t>
            </a:r>
          </a:p>
          <a:p>
            <a:pPr marL="0" indent="0" algn="just">
              <a:buFont typeface="Courier New" panose="02070309020205020404" pitchFamily="49" charset="0"/>
              <a:buChar char="o"/>
            </a:pPr>
            <a:r>
              <a:rPr lang="pt-BR" altLang="pt-BR" sz="2800" smtClean="0">
                <a:solidFill>
                  <a:schemeClr val="tx1"/>
                </a:solidFill>
              </a:rPr>
              <a:t> A fisiopatogenia é diferente.</a:t>
            </a:r>
          </a:p>
          <a:p>
            <a:pPr marL="0" indent="0" algn="just">
              <a:buFont typeface="Courier New" panose="02070309020205020404" pitchFamily="49" charset="0"/>
              <a:buChar char="o"/>
            </a:pPr>
            <a:r>
              <a:rPr lang="pt-BR" altLang="pt-BR" sz="2800" smtClean="0">
                <a:solidFill>
                  <a:schemeClr val="tx1"/>
                </a:solidFill>
              </a:rPr>
              <a:t> </a:t>
            </a:r>
            <a:r>
              <a:rPr lang="pt-BR" altLang="pt-BR" sz="2800" smtClean="0">
                <a:solidFill>
                  <a:srgbClr val="FF3300"/>
                </a:solidFill>
              </a:rPr>
              <a:t>A perfuração intestinal espontânea geralmente ocorre nos primeiros dias após o nascimento e não está associada com alimentação enteral.</a:t>
            </a:r>
          </a:p>
          <a:p>
            <a:pPr marL="0" indent="0" algn="just">
              <a:buFont typeface="Courier New" panose="02070309020205020404" pitchFamily="49" charset="0"/>
              <a:buChar char="o"/>
            </a:pPr>
            <a:r>
              <a:rPr lang="pt-BR" altLang="pt-BR" sz="2800" b="1" smtClean="0">
                <a:solidFill>
                  <a:schemeClr val="tx1"/>
                </a:solidFill>
              </a:rPr>
              <a:t> </a:t>
            </a:r>
            <a:r>
              <a:rPr lang="pt-BR" altLang="pt-BR" sz="2800" smtClean="0">
                <a:solidFill>
                  <a:schemeClr val="tx1"/>
                </a:solidFill>
              </a:rPr>
              <a:t> É uma doença grave que provoca necrose da mucosa do intestino delgado ou do colo.</a:t>
            </a:r>
          </a:p>
          <a:p>
            <a:pPr marL="0" indent="0" algn="just">
              <a:buFont typeface="Courier New" panose="02070309020205020404" pitchFamily="49" charset="0"/>
              <a:buChar char="o"/>
            </a:pPr>
            <a:r>
              <a:rPr lang="pt-BR" altLang="pt-BR" sz="2800" smtClean="0">
                <a:solidFill>
                  <a:schemeClr val="tx1"/>
                </a:solidFill>
              </a:rPr>
              <a:t> Doença de RN de baixo peso e prematuro</a:t>
            </a:r>
          </a:p>
          <a:p>
            <a:pPr marL="0" indent="0" algn="ctr">
              <a:buFont typeface="Courier New" panose="02070309020205020404" pitchFamily="49" charset="0"/>
              <a:buChar char="o"/>
            </a:pPr>
            <a:r>
              <a:rPr lang="pt-BR" altLang="pt-BR" sz="2800" smtClean="0">
                <a:solidFill>
                  <a:schemeClr val="tx1"/>
                </a:solidFill>
              </a:rPr>
              <a:t> </a:t>
            </a:r>
            <a:r>
              <a:rPr lang="pt-BR" altLang="pt-BR" sz="2800" smtClean="0">
                <a:solidFill>
                  <a:srgbClr val="0000FF"/>
                </a:solidFill>
              </a:rPr>
              <a:t>É consequência direta da isquemia intestinal, a qual decorre de uma redução no fluxo sanguíneo mesentérico</a:t>
            </a:r>
          </a:p>
          <a:p>
            <a:pPr marL="0" indent="0" algn="just">
              <a:buFont typeface="Courier New" panose="02070309020205020404" pitchFamily="49" charset="0"/>
              <a:buChar char="o"/>
            </a:pPr>
            <a:endParaRPr lang="pt-BR" altLang="pt-BR" sz="2800" smtClean="0">
              <a:solidFill>
                <a:schemeClr val="tx1"/>
              </a:solidFill>
            </a:endParaRPr>
          </a:p>
        </p:txBody>
      </p:sp>
      <p:pic>
        <p:nvPicPr>
          <p:cNvPr id="73731"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6375" y="5734050"/>
            <a:ext cx="685800"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2" name="AutoShape 4"/>
          <p:cNvSpPr>
            <a:spLocks noChangeArrowheads="1"/>
          </p:cNvSpPr>
          <p:nvPr/>
        </p:nvSpPr>
        <p:spPr bwMode="auto">
          <a:xfrm>
            <a:off x="8532813" y="5805488"/>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b" anchorCtr="0" compatLnSpc="1">
            <a:prstTxWarp prst="textNoShape">
              <a:avLst/>
            </a:prstTxWarp>
          </a:bodyPr>
          <a:lstStyle/>
          <a:p>
            <a:pPr algn="ctr"/>
            <a:r>
              <a:rPr lang="pt-BR" altLang="pt-BR" sz="3200" b="0" smtClean="0">
                <a:solidFill>
                  <a:srgbClr val="FF0000"/>
                </a:solidFill>
                <a:effectLst/>
              </a:rPr>
              <a:t>Caso Clínico: Perfuração intestinal espontânea</a:t>
            </a:r>
          </a:p>
        </p:txBody>
      </p:sp>
      <p:sp>
        <p:nvSpPr>
          <p:cNvPr id="74755" name="Rectangle 3"/>
          <p:cNvSpPr>
            <a:spLocks noGrp="1"/>
          </p:cNvSpPr>
          <p:nvPr>
            <p:ph type="body" idx="4294967295"/>
          </p:nvPr>
        </p:nvSpPr>
        <p:spPr>
          <a:xfrm>
            <a:off x="1885950" y="1447800"/>
            <a:ext cx="6916738" cy="5410200"/>
          </a:xfrm>
        </p:spPr>
        <p:txBody>
          <a:bodyPr/>
          <a:lstStyle/>
          <a:p>
            <a:pPr marL="273050" indent="-273050"/>
            <a:r>
              <a:rPr lang="pt-BR" altLang="pt-BR" sz="1600" smtClean="0"/>
              <a:t>Caso Clínico: Data do parto: 29/01/14 (HRSM);  IG: </a:t>
            </a:r>
            <a:r>
              <a:rPr lang="pt-BR" altLang="pt-BR" sz="1600" smtClean="0">
                <a:solidFill>
                  <a:srgbClr val="FF3300"/>
                </a:solidFill>
              </a:rPr>
              <a:t>27s+5d;  Peso 1000g</a:t>
            </a:r>
            <a:r>
              <a:rPr lang="pt-BR" altLang="pt-BR" sz="1600" smtClean="0"/>
              <a:t>; tempo de bolsa rota de 11 horas; leucocitose materna no momento do parto; A radiografia </a:t>
            </a:r>
            <a:r>
              <a:rPr lang="pt-BR" altLang="pt-BR" sz="1600" smtClean="0">
                <a:solidFill>
                  <a:srgbClr val="FF3300"/>
                </a:solidFill>
              </a:rPr>
              <a:t>com 50 horas de vida apresentou pneumoperitônio</a:t>
            </a:r>
            <a:r>
              <a:rPr lang="pt-BR" altLang="pt-BR" sz="1600" smtClean="0"/>
              <a:t> e infiltrado pulmonar bilateral; </a:t>
            </a:r>
            <a:r>
              <a:rPr lang="pt-BR" altLang="pt-BR" sz="1600" smtClean="0">
                <a:solidFill>
                  <a:srgbClr val="FF3300"/>
                </a:solidFill>
              </a:rPr>
              <a:t>Com 97 horas de vida</a:t>
            </a:r>
            <a:r>
              <a:rPr lang="pt-BR" altLang="pt-BR" sz="1600" smtClean="0"/>
              <a:t> foi submetida à laparotomia exploradora, que evidenciou </a:t>
            </a:r>
            <a:r>
              <a:rPr lang="pt-BR" altLang="pt-BR" sz="1600" smtClean="0">
                <a:solidFill>
                  <a:srgbClr val="FF3300"/>
                </a:solidFill>
              </a:rPr>
              <a:t>perfuração intestinal em íleo distal a 10 cm da  válvula ileocecal</a:t>
            </a:r>
            <a:r>
              <a:rPr lang="pt-BR" altLang="pt-BR" sz="1600" smtClean="0"/>
              <a:t>; Foi então realizada a enterectomia de cerca de 2cm, incluindo o local da perfuração, com enteroanastomose término-terminal íleo-ileal; Laudo: segmento de intestino delgado exibindo edema, vasocongestão acentuada e processo inflamatório agudo; presença de células ganglionares em plexos nervosos ; </a:t>
            </a:r>
            <a:r>
              <a:rPr lang="pt-BR" altLang="pt-BR" sz="1600" smtClean="0">
                <a:solidFill>
                  <a:srgbClr val="FF3300"/>
                </a:solidFill>
              </a:rPr>
              <a:t>9º dia: ecografia cerebral evidenciou </a:t>
            </a:r>
            <a:r>
              <a:rPr lang="pt-BR" altLang="pt-BR" sz="1600" b="1" smtClean="0">
                <a:solidFill>
                  <a:srgbClr val="FF3300"/>
                </a:solidFill>
              </a:rPr>
              <a:t>dilatação ventricular esquerda de 7mm e Infarto</a:t>
            </a:r>
            <a:r>
              <a:rPr lang="pt-BR" altLang="pt-BR" sz="1600" b="1" smtClean="0"/>
              <a:t> </a:t>
            </a:r>
            <a:r>
              <a:rPr lang="pt-BR" altLang="pt-BR" sz="1600" b="1" smtClean="0">
                <a:solidFill>
                  <a:srgbClr val="FF3300"/>
                </a:solidFill>
              </a:rPr>
              <a:t>Hemorrágico parieto-occipital a direita</a:t>
            </a:r>
            <a:r>
              <a:rPr lang="pt-BR" altLang="pt-BR" sz="1600" smtClean="0"/>
              <a:t> (hemorragia grau IV)(vide imagens  a seguir)   </a:t>
            </a:r>
          </a:p>
          <a:p>
            <a:pPr marL="273050" indent="-273050"/>
            <a:endParaRPr lang="pt-BR" altLang="pt-BR" sz="1600" smtClean="0"/>
          </a:p>
          <a:p>
            <a:pPr marL="273050" indent="-273050"/>
            <a:endParaRPr lang="pt-BR" altLang="pt-BR" sz="1600" smtClean="0"/>
          </a:p>
        </p:txBody>
      </p:sp>
      <p:pic>
        <p:nvPicPr>
          <p:cNvPr id="747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2375"/>
            <a:ext cx="2141538"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4761" name="Group 9"/>
          <p:cNvGraphicFramePr>
            <a:graphicFrameLocks noGrp="1"/>
          </p:cNvGraphicFramePr>
          <p:nvPr/>
        </p:nvGraphicFramePr>
        <p:xfrm>
          <a:off x="2339975" y="5229225"/>
          <a:ext cx="6288088" cy="1154113"/>
        </p:xfrm>
        <a:graphic>
          <a:graphicData uri="http://schemas.openxmlformats.org/drawingml/2006/table">
            <a:tbl>
              <a:tblPr/>
              <a:tblGrid>
                <a:gridCol w="5626100"/>
                <a:gridCol w="661988"/>
              </a:tblGrid>
              <a:tr h="585788">
                <a:tc>
                  <a:txBody>
                    <a:bodyPr/>
                    <a:lstStyle>
                      <a:lvl1pPr>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defRPr sz="19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defRPr sz="17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defRPr sz="1600">
                          <a:solidFill>
                            <a:schemeClr val="tx1"/>
                          </a:solidFill>
                          <a:latin typeface="Lucida Sans Unicode" panose="020B0602030504020204" pitchFamily="34" charset="0"/>
                        </a:defRPr>
                      </a:lvl5pPr>
                      <a:lvl6pPr marL="25146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6pPr>
                      <a:lvl7pPr marL="29718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7pPr>
                      <a:lvl8pPr marL="34290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8pPr>
                      <a:lvl9pPr marL="38862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9p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en-US" altLang="pt-BR" sz="1400" b="1"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Caso Cl</a:t>
                      </a:r>
                      <a:r>
                        <a:rPr kumimoji="0" lang="en-US" altLang="pt-BR" sz="1400" b="1"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í</a:t>
                      </a:r>
                      <a:r>
                        <a:rPr kumimoji="0" lang="en-US" altLang="pt-BR" sz="1400" b="1"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nico: Perfura</a:t>
                      </a:r>
                      <a:r>
                        <a:rPr kumimoji="0" lang="en-US" altLang="pt-BR" sz="1400" b="1"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ç</a:t>
                      </a:r>
                      <a:r>
                        <a:rPr kumimoji="0" lang="en-US" altLang="pt-BR" sz="1400" b="1"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ão intestinal espontânea em um rec</a:t>
                      </a:r>
                      <a:r>
                        <a:rPr kumimoji="0" lang="en-US" altLang="pt-BR" sz="1400" b="1"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é</a:t>
                      </a:r>
                      <a:r>
                        <a:rPr kumimoji="0" lang="en-US" altLang="pt-BR" sz="1400" b="1"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m-nascido pr</a:t>
                      </a:r>
                      <a:r>
                        <a:rPr kumimoji="0" lang="en-US" altLang="pt-BR" sz="1400" b="1"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é</a:t>
                      </a:r>
                      <a:r>
                        <a:rPr kumimoji="0" lang="en-US" altLang="pt-BR" sz="1400" b="1"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-termo extremo</a:t>
                      </a:r>
                      <a:r>
                        <a:rPr kumimoji="0" lang="en-US" altLang="pt-BR"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t/>
                      </a:r>
                      <a:br>
                        <a:rPr kumimoji="0" lang="en-US" altLang="pt-BR" sz="14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rPr>
                      </a:br>
                      <a:r>
                        <a:rPr kumimoji="0" lang="en-US" altLang="pt-BR" sz="1400" b="0"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Autor(es): Thales da Silva Antunes, Patr</a:t>
                      </a:r>
                      <a:r>
                        <a:rPr kumimoji="0" lang="en-US" altLang="pt-BR" sz="1400" b="0"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í</a:t>
                      </a:r>
                      <a:r>
                        <a:rPr kumimoji="0" lang="en-US" altLang="pt-BR" sz="1400" b="0"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cia B.M. Castro, Helena Ara</a:t>
                      </a:r>
                      <a:r>
                        <a:rPr kumimoji="0" lang="en-US" altLang="pt-BR" sz="1400" b="0" i="0" u="none" strike="noStrike" cap="none" normalizeH="0" baseline="0" smtClean="0">
                          <a:ln>
                            <a:noFill/>
                          </a:ln>
                          <a:solidFill>
                            <a:srgbClr val="999999"/>
                          </a:solidFill>
                          <a:effectLst/>
                          <a:latin typeface="Arial" panose="020B0604020202020204" pitchFamily="34" charset="0"/>
                          <a:cs typeface="Times New Roman" panose="02020603050405020304" pitchFamily="18" charset="0"/>
                        </a:rPr>
                        <a:t>ú</a:t>
                      </a:r>
                      <a:r>
                        <a:rPr kumimoji="0" lang="en-US" altLang="pt-BR" sz="1400" b="0" i="0" u="none" strike="noStrike" cap="none" normalizeH="0" baseline="0" smtClean="0">
                          <a:ln>
                            <a:noFill/>
                          </a:ln>
                          <a:solidFill>
                            <a:srgbClr val="999999"/>
                          </a:solidFill>
                          <a:effectLst/>
                          <a:latin typeface="Verdana" panose="020B0604030504040204" pitchFamily="34" charset="0"/>
                          <a:cs typeface="Times New Roman" panose="02020603050405020304" pitchFamily="18" charset="0"/>
                        </a:rPr>
                        <a:t>jo Lapa, Danielle Gumieiro, Sarah A. Cardoso, Paulo R. Margotto</a:t>
                      </a:r>
                      <a:endParaRPr kumimoji="0" lang="en-US" altLang="pt-BR" sz="14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lvl1pPr>
                        <a:spcBef>
                          <a:spcPts val="400"/>
                        </a:spcBef>
                        <a:buClr>
                          <a:schemeClr val="accent1"/>
                        </a:buClr>
                        <a:buSzPct val="68000"/>
                        <a:buFont typeface="Wingdings 3" panose="05040102010807070707" pitchFamily="18" charset="2"/>
                        <a:defRPr sz="23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defRPr sz="21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defRPr sz="19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defRPr sz="17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defRPr sz="1600">
                          <a:solidFill>
                            <a:schemeClr val="tx1"/>
                          </a:solidFill>
                          <a:latin typeface="Lucida Sans Unicode" panose="020B0602030504020204" pitchFamily="34" charset="0"/>
                        </a:defRPr>
                      </a:lvl5pPr>
                      <a:lvl6pPr marL="25146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6pPr>
                      <a:lvl7pPr marL="29718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7pPr>
                      <a:lvl8pPr marL="34290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8pPr>
                      <a:lvl9pPr marL="3886200" indent="-228600" fontAlgn="base">
                        <a:spcBef>
                          <a:spcPts val="350"/>
                        </a:spcBef>
                        <a:spcAft>
                          <a:spcPct val="0"/>
                        </a:spcAft>
                        <a:buClr>
                          <a:schemeClr val="accent2"/>
                        </a:buClr>
                        <a:buFont typeface="Wingdings 2" panose="05020102010507070707" pitchFamily="18" charset="2"/>
                        <a:defRPr sz="1600">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altLang="pt-BR" sz="21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hlinkClick r:id="rId3"/>
                        </a:rPr>
                        <a:t>  </a:t>
                      </a:r>
                      <a:r>
                        <a:rPr kumimoji="0" lang="en-US" altLang="pt-BR" sz="2100" b="0" i="0" u="none" strike="noStrike" cap="none" normalizeH="0" baseline="0" smtClean="0">
                          <a:ln>
                            <a:noFill/>
                          </a:ln>
                          <a:solidFill>
                            <a:srgbClr val="000000"/>
                          </a:solidFill>
                          <a:effectLst/>
                          <a:latin typeface="Arial" panose="020B0604020202020204" pitchFamily="34" charset="0"/>
                          <a:cs typeface="Times New Roman" panose="02020603050405020304" pitchFamily="18" charset="0"/>
                        </a:rPr>
                        <a:t>      </a:t>
                      </a:r>
                      <a:endParaRPr kumimoji="0" lang="en-US" altLang="pt-BR" sz="2100" b="0" i="0" u="none" strike="noStrike" cap="none" normalizeH="0" baseline="0" smtClean="0">
                        <a:ln>
                          <a:noFill/>
                        </a:ln>
                        <a:solidFill>
                          <a:srgbClr val="000000"/>
                        </a:solidFill>
                        <a:effectLst/>
                        <a:latin typeface="Times New Roman" panose="02020603050405020304" pitchFamily="18" charset="0"/>
                        <a:cs typeface="Times New Roman" panose="02020603050405020304"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4760" name="Picture 8" descr="pp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7988" y="5445125"/>
            <a:ext cx="342900" cy="457200"/>
          </a:xfrm>
          <a:prstGeom prst="rect">
            <a:avLst/>
          </a:prstGeom>
          <a:noFill/>
          <a:extLst>
            <a:ext uri="{909E8E84-426E-40DD-AFC4-6F175D3DCCD1}">
              <a14:hiddenFill xmlns:a14="http://schemas.microsoft.com/office/drawing/2010/main">
                <a:solidFill>
                  <a:srgbClr val="FFFFFF"/>
                </a:solidFill>
              </a14:hiddenFill>
            </a:ext>
          </a:extLst>
        </p:spPr>
      </p:pic>
      <p:sp>
        <p:nvSpPr>
          <p:cNvPr id="74762" name="AutoShape 10"/>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6350" y="1143000"/>
            <a:ext cx="2087563"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7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4550" y="1143000"/>
            <a:ext cx="2530475"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0" name="Rectangle 6"/>
          <p:cNvSpPr>
            <a:spLocks noChangeArrowheads="1"/>
          </p:cNvSpPr>
          <p:nvPr/>
        </p:nvSpPr>
        <p:spPr bwMode="auto">
          <a:xfrm>
            <a:off x="3492500" y="1484313"/>
            <a:ext cx="771525" cy="288925"/>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400">
                <a:latin typeface="Calibri" panose="020F0502020204030204" pitchFamily="34" charset="0"/>
                <a:cs typeface="Arial" panose="020B0604020202020204" pitchFamily="34" charset="0"/>
              </a:rPr>
              <a:t>13,5mm</a:t>
            </a:r>
          </a:p>
        </p:txBody>
      </p:sp>
      <p:sp>
        <p:nvSpPr>
          <p:cNvPr id="75781" name="Line 7"/>
          <p:cNvSpPr>
            <a:spLocks noChangeShapeType="1"/>
          </p:cNvSpPr>
          <p:nvPr/>
        </p:nvSpPr>
        <p:spPr bwMode="auto">
          <a:xfrm flipH="1">
            <a:off x="6057900" y="1371600"/>
            <a:ext cx="285750" cy="274638"/>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pic>
        <p:nvPicPr>
          <p:cNvPr id="7578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3933825"/>
            <a:ext cx="2874963"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063" y="4114800"/>
            <a:ext cx="3887787"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4" name="Oval 10"/>
          <p:cNvSpPr>
            <a:spLocks noChangeArrowheads="1"/>
          </p:cNvSpPr>
          <p:nvPr/>
        </p:nvSpPr>
        <p:spPr bwMode="auto">
          <a:xfrm>
            <a:off x="1403350" y="3357563"/>
            <a:ext cx="503238" cy="360362"/>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400">
                <a:latin typeface="Calibri" panose="020F0502020204030204" pitchFamily="34" charset="0"/>
                <a:cs typeface="Arial" panose="020B0604020202020204" pitchFamily="34" charset="0"/>
              </a:rPr>
              <a:t>VE</a:t>
            </a:r>
          </a:p>
        </p:txBody>
      </p:sp>
      <p:sp>
        <p:nvSpPr>
          <p:cNvPr id="75785" name="Oval 11"/>
          <p:cNvSpPr>
            <a:spLocks noChangeArrowheads="1"/>
          </p:cNvSpPr>
          <p:nvPr/>
        </p:nvSpPr>
        <p:spPr bwMode="auto">
          <a:xfrm>
            <a:off x="6588125" y="3357563"/>
            <a:ext cx="503238" cy="360362"/>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400">
                <a:latin typeface="Calibri" panose="020F0502020204030204" pitchFamily="34" charset="0"/>
                <a:cs typeface="Arial" panose="020B0604020202020204" pitchFamily="34" charset="0"/>
              </a:rPr>
              <a:t>VD</a:t>
            </a:r>
          </a:p>
        </p:txBody>
      </p:sp>
      <p:sp>
        <p:nvSpPr>
          <p:cNvPr id="75786" name="Line 12"/>
          <p:cNvSpPr>
            <a:spLocks noChangeShapeType="1"/>
          </p:cNvSpPr>
          <p:nvPr/>
        </p:nvSpPr>
        <p:spPr bwMode="auto">
          <a:xfrm flipH="1">
            <a:off x="3419475" y="4221163"/>
            <a:ext cx="215900" cy="2159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5787" name="Rectangle 13"/>
          <p:cNvSpPr>
            <a:spLocks noChangeArrowheads="1"/>
          </p:cNvSpPr>
          <p:nvPr/>
        </p:nvSpPr>
        <p:spPr bwMode="auto">
          <a:xfrm>
            <a:off x="4643438" y="765175"/>
            <a:ext cx="2520950" cy="360363"/>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200">
                <a:latin typeface="Calibri" panose="020F0502020204030204" pitchFamily="34" charset="0"/>
                <a:cs typeface="Arial" panose="020B0604020202020204" pitchFamily="34" charset="0"/>
              </a:rPr>
              <a:t>Hemorragia intraventricular Grau III</a:t>
            </a:r>
          </a:p>
        </p:txBody>
      </p:sp>
      <p:sp>
        <p:nvSpPr>
          <p:cNvPr id="75788" name="Line 14"/>
          <p:cNvSpPr>
            <a:spLocks noChangeShapeType="1"/>
          </p:cNvSpPr>
          <p:nvPr/>
        </p:nvSpPr>
        <p:spPr bwMode="auto">
          <a:xfrm>
            <a:off x="798513" y="4572000"/>
            <a:ext cx="287337" cy="2159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75789" name="Rectangle 15"/>
          <p:cNvSpPr>
            <a:spLocks noChangeArrowheads="1"/>
          </p:cNvSpPr>
          <p:nvPr/>
        </p:nvSpPr>
        <p:spPr bwMode="auto">
          <a:xfrm>
            <a:off x="5508625" y="6308725"/>
            <a:ext cx="2520950" cy="38735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400">
                <a:latin typeface="Calibri" panose="020F0502020204030204" pitchFamily="34" charset="0"/>
                <a:cs typeface="Arial" panose="020B0604020202020204" pitchFamily="34" charset="0"/>
              </a:rPr>
              <a:t>Escape diastólico-PCA</a:t>
            </a:r>
          </a:p>
        </p:txBody>
      </p:sp>
      <p:sp>
        <p:nvSpPr>
          <p:cNvPr id="75790" name="Rectangle 17"/>
          <p:cNvSpPr>
            <a:spLocks noChangeArrowheads="1"/>
          </p:cNvSpPr>
          <p:nvPr/>
        </p:nvSpPr>
        <p:spPr bwMode="auto">
          <a:xfrm>
            <a:off x="468313" y="3860800"/>
            <a:ext cx="2951162" cy="360363"/>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200">
                <a:latin typeface="Calibri" panose="020F0502020204030204" pitchFamily="34" charset="0"/>
                <a:cs typeface="Arial" panose="020B0604020202020204" pitchFamily="34" charset="0"/>
              </a:rPr>
              <a:t>Infarto hemorrágico periventricular a direita</a:t>
            </a:r>
          </a:p>
        </p:txBody>
      </p:sp>
      <p:sp>
        <p:nvSpPr>
          <p:cNvPr id="75791" name="Text Box 18"/>
          <p:cNvSpPr txBox="1">
            <a:spLocks noChangeArrowheads="1"/>
          </p:cNvSpPr>
          <p:nvPr/>
        </p:nvSpPr>
        <p:spPr bwMode="auto">
          <a:xfrm>
            <a:off x="2987675" y="187325"/>
            <a:ext cx="2417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2400">
                <a:solidFill>
                  <a:srgbClr val="0000FF"/>
                </a:solidFill>
                <a:latin typeface="Calibri" panose="020F0502020204030204" pitchFamily="34" charset="0"/>
                <a:cs typeface="Arial" panose="020B0604020202020204" pitchFamily="34" charset="0"/>
              </a:rPr>
              <a:t>Ecografia cerebral</a:t>
            </a:r>
          </a:p>
        </p:txBody>
      </p:sp>
      <p:sp>
        <p:nvSpPr>
          <p:cNvPr id="75792" name="Text Box 19"/>
          <p:cNvSpPr txBox="1">
            <a:spLocks noChangeArrowheads="1"/>
          </p:cNvSpPr>
          <p:nvPr/>
        </p:nvSpPr>
        <p:spPr bwMode="auto">
          <a:xfrm>
            <a:off x="7072313" y="3475038"/>
            <a:ext cx="928687"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000">
                <a:latin typeface="Calibri" panose="020F0502020204030204" pitchFamily="34" charset="0"/>
                <a:cs typeface="Arial" panose="020B0604020202020204" pitchFamily="34" charset="0"/>
              </a:rPr>
              <a:t>Margotto, PR</a:t>
            </a:r>
          </a:p>
        </p:txBody>
      </p:sp>
      <p:sp>
        <p:nvSpPr>
          <p:cNvPr id="75793" name="Text Box 20"/>
          <p:cNvSpPr txBox="1">
            <a:spLocks noChangeArrowheads="1"/>
          </p:cNvSpPr>
          <p:nvPr/>
        </p:nvSpPr>
        <p:spPr bwMode="auto">
          <a:xfrm>
            <a:off x="1979613" y="6237288"/>
            <a:ext cx="928687"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000">
                <a:latin typeface="Calibri" panose="020F0502020204030204" pitchFamily="34" charset="0"/>
                <a:cs typeface="Arial" panose="020B0604020202020204" pitchFamily="34" charset="0"/>
              </a:rPr>
              <a:t>Margotto, PR</a:t>
            </a:r>
          </a:p>
        </p:txBody>
      </p:sp>
      <p:sp>
        <p:nvSpPr>
          <p:cNvPr id="75794" name="Text Box 21"/>
          <p:cNvSpPr txBox="1">
            <a:spLocks noChangeArrowheads="1"/>
          </p:cNvSpPr>
          <p:nvPr/>
        </p:nvSpPr>
        <p:spPr bwMode="auto">
          <a:xfrm>
            <a:off x="8215313" y="6453188"/>
            <a:ext cx="928687"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r>
              <a:rPr lang="pt-BR" altLang="pt-BR" sz="1000">
                <a:latin typeface="Calibri" panose="020F0502020204030204" pitchFamily="34" charset="0"/>
                <a:cs typeface="Arial" panose="020B0604020202020204" pitchFamily="34" charset="0"/>
              </a:rPr>
              <a:t>Margotto, PR</a:t>
            </a:r>
          </a:p>
        </p:txBody>
      </p:sp>
      <p:sp>
        <p:nvSpPr>
          <p:cNvPr id="75795" name="AutoShape 19"/>
          <p:cNvSpPr>
            <a:spLocks noChangeArrowheads="1"/>
          </p:cNvSpPr>
          <p:nvPr/>
        </p:nvSpPr>
        <p:spPr bwMode="auto">
          <a:xfrm>
            <a:off x="8675688" y="5516563"/>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455613" y="274638"/>
            <a:ext cx="8232775"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smtClean="0">
                <a:effectLst/>
              </a:rPr>
              <a:t>Portanto...</a:t>
            </a:r>
          </a:p>
        </p:txBody>
      </p:sp>
      <p:sp>
        <p:nvSpPr>
          <p:cNvPr id="76803" name="Rectangle 3"/>
          <p:cNvSpPr>
            <a:spLocks noGrp="1"/>
          </p:cNvSpPr>
          <p:nvPr>
            <p:ph type="body" idx="4294967295"/>
          </p:nvPr>
        </p:nvSpPr>
        <p:spPr>
          <a:xfrm>
            <a:off x="455613" y="1481138"/>
            <a:ext cx="8232775" cy="4525962"/>
          </a:xfrm>
        </p:spPr>
        <p:txBody>
          <a:bodyPr/>
          <a:lstStyle/>
          <a:p>
            <a:pPr marL="273050" indent="-273050" algn="ctr">
              <a:buFont typeface="Wingdings 3" panose="05040102010807070707" pitchFamily="18" charset="2"/>
              <a:buNone/>
            </a:pPr>
            <a:r>
              <a:rPr lang="pt-BR" altLang="pt-BR" sz="2800" smtClean="0"/>
              <a:t>Trata-se de um recém-nascido pré-termo extremo que apresentou perfuração intestinal espontânea com 2 dias e a provável causa, </a:t>
            </a:r>
            <a:r>
              <a:rPr lang="pt-BR" altLang="pt-BR" sz="2800" b="1" smtClean="0">
                <a:solidFill>
                  <a:srgbClr val="0000FF"/>
                </a:solidFill>
              </a:rPr>
              <a:t>corioamnionite </a:t>
            </a:r>
            <a:r>
              <a:rPr lang="pt-BR" altLang="pt-BR" sz="2800" smtClean="0">
                <a:solidFill>
                  <a:srgbClr val="0000FF"/>
                </a:solidFill>
              </a:rPr>
              <a:t>(</a:t>
            </a:r>
            <a:r>
              <a:rPr lang="pt-BR" altLang="pt-BR" sz="2800" b="1" smtClean="0">
                <a:solidFill>
                  <a:srgbClr val="0000FF"/>
                </a:solidFill>
              </a:rPr>
              <a:t>patogênese</a:t>
            </a:r>
            <a:r>
              <a:rPr lang="pt-BR" altLang="pt-BR" sz="2800" smtClean="0">
                <a:solidFill>
                  <a:srgbClr val="0000FF"/>
                </a:solidFill>
              </a:rPr>
              <a:t>:lesão</a:t>
            </a:r>
            <a:r>
              <a:rPr lang="pt-BR" altLang="pt-BR" sz="2800" smtClean="0"/>
              <a:t> da mucosa intestinal pela  aumento da produção de linterleucina 1-</a:t>
            </a:r>
            <a:r>
              <a:rPr lang="en-US" altLang="pt-BR" sz="2800" smtClean="0"/>
              <a:t>ß</a:t>
            </a:r>
            <a:r>
              <a:rPr lang="pt-BR" altLang="pt-BR" sz="2800" smtClean="0"/>
              <a:t> pela corioamnionite        translocação de </a:t>
            </a:r>
            <a:r>
              <a:rPr lang="pt-BR" altLang="pt-BR" sz="2800" i="1" smtClean="0"/>
              <a:t>Candida</a:t>
            </a:r>
            <a:r>
              <a:rPr lang="pt-BR" altLang="pt-BR" sz="2800" smtClean="0"/>
              <a:t> e </a:t>
            </a:r>
            <a:r>
              <a:rPr lang="pt-BR" altLang="pt-BR" sz="2800" i="1" smtClean="0"/>
              <a:t>Staphylococcus</a:t>
            </a:r>
            <a:r>
              <a:rPr lang="pt-BR" altLang="pt-BR" sz="2800" smtClean="0"/>
              <a:t> para circulação sistêmica)</a:t>
            </a:r>
          </a:p>
        </p:txBody>
      </p:sp>
      <p:sp>
        <p:nvSpPr>
          <p:cNvPr id="76804" name="AutoShape 4"/>
          <p:cNvSpPr>
            <a:spLocks noChangeArrowheads="1"/>
          </p:cNvSpPr>
          <p:nvPr/>
        </p:nvSpPr>
        <p:spPr bwMode="auto">
          <a:xfrm>
            <a:off x="4787900" y="4149725"/>
            <a:ext cx="331788" cy="257175"/>
          </a:xfrm>
          <a:prstGeom prst="rightArrow">
            <a:avLst>
              <a:gd name="adj1" fmla="val 50000"/>
              <a:gd name="adj2" fmla="val 3225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0" y="6921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b" anchorCtr="0" compatLnSpc="1">
            <a:prstTxWarp prst="textNoShape">
              <a:avLst/>
            </a:prstTxWarp>
          </a:bodyPr>
          <a:lstStyle/>
          <a:p>
            <a:pPr algn="ctr"/>
            <a:r>
              <a:rPr lang="pt-BR" altLang="pt-BR" sz="3200" b="0" smtClean="0">
                <a:solidFill>
                  <a:srgbClr val="0000FF"/>
                </a:solidFill>
                <a:effectLst/>
              </a:rPr>
              <a:t>             </a:t>
            </a:r>
            <a:r>
              <a:rPr lang="pt-BR" altLang="pt-BR" sz="1800" b="0" smtClean="0">
                <a:solidFill>
                  <a:srgbClr val="0000FF"/>
                </a:solidFill>
                <a:effectLst/>
              </a:rPr>
              <a:t>Inclusão de 14 subconjuntos de enterocolite necrosante</a:t>
            </a:r>
          </a:p>
        </p:txBody>
      </p:sp>
      <p:sp>
        <p:nvSpPr>
          <p:cNvPr id="86019" name="Rectangle 3"/>
          <p:cNvSpPr>
            <a:spLocks noGrp="1"/>
          </p:cNvSpPr>
          <p:nvPr>
            <p:ph type="body" idx="4294967295"/>
          </p:nvPr>
        </p:nvSpPr>
        <p:spPr>
          <a:xfrm>
            <a:off x="755650" y="2420938"/>
            <a:ext cx="7343775" cy="4437062"/>
          </a:xfrm>
          <a:solidFill>
            <a:schemeClr val="bg1"/>
          </a:solidFill>
        </p:spPr>
        <p:txBody>
          <a:bodyPr/>
          <a:lstStyle/>
          <a:p>
            <a:pPr marL="273050" indent="-273050"/>
            <a:r>
              <a:rPr lang="pt-BR" altLang="pt-BR" sz="1800" smtClean="0"/>
              <a:t>1) </a:t>
            </a:r>
            <a:r>
              <a:rPr lang="pt-BR" altLang="pt-BR" sz="1800" b="1" smtClean="0">
                <a:solidFill>
                  <a:srgbClr val="FF0000"/>
                </a:solidFill>
              </a:rPr>
              <a:t>NEC associado à transfusão</a:t>
            </a:r>
            <a:r>
              <a:rPr lang="pt-BR" altLang="pt-BR" sz="1800" smtClean="0">
                <a:solidFill>
                  <a:srgbClr val="FF0000"/>
                </a:solidFill>
              </a:rPr>
              <a:t> </a:t>
            </a:r>
            <a:r>
              <a:rPr lang="pt-BR" altLang="pt-BR" sz="1800" b="1" smtClean="0">
                <a:solidFill>
                  <a:srgbClr val="FF0000"/>
                </a:solidFill>
              </a:rPr>
              <a:t>(TANEC</a:t>
            </a:r>
            <a:r>
              <a:rPr lang="pt-BR" altLang="pt-BR" sz="1800" smtClean="0">
                <a:solidFill>
                  <a:srgbClr val="FF0000"/>
                </a:solidFill>
              </a:rPr>
              <a:t>)</a:t>
            </a:r>
            <a:r>
              <a:rPr lang="pt-BR" altLang="pt-BR" sz="1800" smtClean="0"/>
              <a:t> —ECN que ocorre dentro de 48 horas de uma transfusão de hemácias.</a:t>
            </a:r>
          </a:p>
          <a:p>
            <a:pPr marL="273050" indent="-273050"/>
            <a:r>
              <a:rPr lang="pt-BR" altLang="pt-BR" sz="1800" smtClean="0"/>
              <a:t>(2) </a:t>
            </a:r>
            <a:r>
              <a:rPr lang="pt-BR" altLang="pt-BR" sz="1800" b="1" smtClean="0">
                <a:solidFill>
                  <a:srgbClr val="FF0000"/>
                </a:solidFill>
              </a:rPr>
              <a:t>NEC associada à alergia ao leite de vaca neonatal</a:t>
            </a:r>
            <a:r>
              <a:rPr lang="pt-BR" altLang="pt-BR" sz="1800" smtClean="0"/>
              <a:t> (</a:t>
            </a:r>
            <a:r>
              <a:rPr lang="pt-BR" altLang="pt-BR" sz="1800" b="1" smtClean="0">
                <a:solidFill>
                  <a:srgbClr val="FF0000"/>
                </a:solidFill>
              </a:rPr>
              <a:t>MOONEC</a:t>
            </a:r>
            <a:r>
              <a:rPr lang="pt-BR" altLang="pt-BR" sz="1800" smtClean="0"/>
              <a:t>) - ECN com três dos seguintes: fezes com sangue, história de intolerância alimentar / refluxo grave, qualquer contagem absoluta de eosinófilos &gt;2000 </a:t>
            </a:r>
            <a:r>
              <a:rPr lang="en-US" altLang="pt-BR" sz="1800" smtClean="0"/>
              <a:t>µ/</a:t>
            </a:r>
            <a:r>
              <a:rPr lang="pt-BR" altLang="pt-BR" sz="1800" smtClean="0"/>
              <a:t>L, redução dos sintomas dentro de 48 horas após mudar para uma fórmula elementar.</a:t>
            </a:r>
          </a:p>
          <a:p>
            <a:pPr marL="273050" indent="-273050"/>
            <a:r>
              <a:rPr lang="pt-BR" altLang="pt-BR" sz="1800" smtClean="0"/>
              <a:t>(3) </a:t>
            </a:r>
            <a:r>
              <a:rPr lang="pt-BR" altLang="pt-BR" sz="1800" b="1" smtClean="0">
                <a:solidFill>
                  <a:srgbClr val="FF0000"/>
                </a:solidFill>
              </a:rPr>
              <a:t>NEC associada a um patógeno bacteriano conhecido (BPNEC)</a:t>
            </a:r>
            <a:r>
              <a:rPr lang="pt-BR" altLang="pt-BR" sz="1800" smtClean="0"/>
              <a:t> - NEC que tem um único patógeno bacteriano, além da flora bacteriana da pele crescendo a partir do sangue ou do líquido peritoneal.</a:t>
            </a:r>
          </a:p>
          <a:p>
            <a:pPr marL="273050" indent="-273050"/>
            <a:r>
              <a:rPr lang="pt-BR" altLang="pt-BR" sz="1800" smtClean="0"/>
              <a:t>(4) </a:t>
            </a:r>
            <a:r>
              <a:rPr lang="pt-BR" altLang="pt-BR" sz="1800" b="1" smtClean="0">
                <a:solidFill>
                  <a:srgbClr val="FF0000"/>
                </a:solidFill>
              </a:rPr>
              <a:t>NEC associada a um patógeno viral conhecido (VPNEC</a:t>
            </a:r>
            <a:r>
              <a:rPr lang="pt-BR" altLang="pt-BR" sz="1800" smtClean="0"/>
              <a:t>) —NEC que teve um único vírus identificado por cultura ou PCR de sangue ou outros fluidos corporais estéreis.</a:t>
            </a:r>
          </a:p>
          <a:p>
            <a:pPr marL="273050" indent="-273050"/>
            <a:endParaRPr lang="pt-BR" altLang="pt-BR" sz="1800" smtClean="0"/>
          </a:p>
        </p:txBody>
      </p:sp>
      <p:sp>
        <p:nvSpPr>
          <p:cNvPr id="86020" name="Text Box 6"/>
          <p:cNvSpPr txBox="1">
            <a:spLocks noChangeArrowheads="1"/>
          </p:cNvSpPr>
          <p:nvPr/>
        </p:nvSpPr>
        <p:spPr bwMode="auto">
          <a:xfrm>
            <a:off x="827088" y="115888"/>
            <a:ext cx="7034212" cy="100647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2000" b="1">
                <a:solidFill>
                  <a:srgbClr val="FF3399"/>
                </a:solidFill>
                <a:latin typeface="Arial" panose="020B0604020202020204" pitchFamily="34" charset="0"/>
                <a:cs typeface="Arial" panose="020B0604020202020204" pitchFamily="34" charset="0"/>
              </a:rPr>
              <a:t>Uma questão crítica para os pesquisadores do NEC: Podemos criar uma definição consensual de NEC que facilite o progresso da pesquisa?</a:t>
            </a:r>
          </a:p>
        </p:txBody>
      </p:sp>
      <p:sp>
        <p:nvSpPr>
          <p:cNvPr id="86021" name="Rectangle 5"/>
          <p:cNvSpPr>
            <a:spLocks noChangeArrowheads="1"/>
          </p:cNvSpPr>
          <p:nvPr/>
        </p:nvSpPr>
        <p:spPr bwMode="auto">
          <a:xfrm>
            <a:off x="250825" y="1700213"/>
            <a:ext cx="8208963"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r>
              <a:rPr lang="pt-BR" altLang="pt-BR" sz="1200">
                <a:latin typeface="Arial" panose="020B0604020202020204" pitchFamily="34" charset="0"/>
                <a:cs typeface="Arial" panose="020B0604020202020204" pitchFamily="34" charset="0"/>
                <a:hlinkClick r:id="rId2"/>
              </a:rPr>
              <a:t>A critical question for NEC researchers: Can we create a consensus definition of NEC that facilitates research progress?</a:t>
            </a:r>
            <a:r>
              <a:rPr lang="pt-BR" altLang="pt-BR" sz="1200">
                <a:latin typeface="Arial" panose="020B0604020202020204" pitchFamily="34" charset="0"/>
                <a:cs typeface="Arial" panose="020B0604020202020204" pitchFamily="34" charset="0"/>
              </a:rPr>
              <a:t> Gordon PV, Swanson JR, MacQueen BC, Christensen RD.Semin Perinatol. 2017 Feb;41(1):7-14. doi: 10.1053/j.semperi.2016.09.013. Epub 2016 Nov 17. Review.PMID: 27866661.</a:t>
            </a:r>
            <a:r>
              <a:rPr lang="pt-BR" altLang="pt-BR" sz="1200" u="sng">
                <a:latin typeface="Arial" panose="020B0604020202020204" pitchFamily="34" charset="0"/>
                <a:cs typeface="Arial" panose="020B0604020202020204" pitchFamily="34" charset="0"/>
                <a:hlinkClick r:id="rId3"/>
              </a:rPr>
              <a:t>Similar articles</a:t>
            </a:r>
            <a:endParaRPr lang="pt-BR" altLang="pt-BR" sz="1200" u="sng">
              <a:latin typeface="Arial" panose="020B0604020202020204" pitchFamily="34" charset="0"/>
              <a:cs typeface="Arial" panose="020B0604020202020204" pitchFamily="34" charset="0"/>
            </a:endParaRPr>
          </a:p>
        </p:txBody>
      </p:sp>
      <p:sp>
        <p:nvSpPr>
          <p:cNvPr id="86022"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idx="4294967295"/>
          </p:nvPr>
        </p:nvSpPr>
        <p:spPr>
          <a:xfrm>
            <a:off x="398463" y="762000"/>
            <a:ext cx="8232775" cy="5943600"/>
          </a:xfrm>
          <a:solidFill>
            <a:schemeClr val="bg1"/>
          </a:solidFill>
        </p:spPr>
        <p:txBody>
          <a:bodyPr/>
          <a:lstStyle/>
          <a:p>
            <a:pPr marL="273050" indent="-273050">
              <a:lnSpc>
                <a:spcPct val="80000"/>
              </a:lnSpc>
            </a:pPr>
            <a:r>
              <a:rPr lang="pt-BR" altLang="pt-BR" sz="2200" smtClean="0"/>
              <a:t>(5) </a:t>
            </a:r>
            <a:r>
              <a:rPr lang="pt-BR" altLang="pt-BR" sz="2200" smtClean="0">
                <a:solidFill>
                  <a:srgbClr val="FF0000"/>
                </a:solidFill>
              </a:rPr>
              <a:t>NEC associada a uma hipóxia grave e / ou isquêmica grave conhecida como  evento (HIENEC</a:t>
            </a:r>
            <a:r>
              <a:rPr lang="pt-BR" altLang="pt-BR" sz="2200" smtClean="0"/>
              <a:t>) —NEC dentro de 72 horas após hipóxia grave / evento isquêmico.</a:t>
            </a:r>
          </a:p>
          <a:p>
            <a:pPr marL="273050" indent="-273050">
              <a:lnSpc>
                <a:spcPct val="80000"/>
              </a:lnSpc>
            </a:pPr>
            <a:r>
              <a:rPr lang="pt-BR" altLang="pt-BR" sz="2200" smtClean="0"/>
              <a:t>(6) </a:t>
            </a:r>
            <a:r>
              <a:rPr lang="pt-BR" altLang="pt-BR" sz="2200" b="1" smtClean="0">
                <a:solidFill>
                  <a:srgbClr val="FF0000"/>
                </a:solidFill>
              </a:rPr>
              <a:t>NEC associado a </a:t>
            </a:r>
            <a:r>
              <a:rPr lang="pt-BR" altLang="pt-BR" sz="2200" b="1" i="1" smtClean="0">
                <a:solidFill>
                  <a:srgbClr val="FF0000"/>
                </a:solidFill>
              </a:rPr>
              <a:t>status</a:t>
            </a:r>
            <a:r>
              <a:rPr lang="pt-BR" altLang="pt-BR" sz="2200" b="1" smtClean="0">
                <a:solidFill>
                  <a:srgbClr val="FF0000"/>
                </a:solidFill>
              </a:rPr>
              <a:t> negativo recente de cultura</a:t>
            </a:r>
            <a:r>
              <a:rPr lang="pt-BR" altLang="pt-BR" sz="2200" smtClean="0"/>
              <a:t> (ROSNEC)—NEC diagnosticada dentro de 72 horas após hemoculturas negativas (e a crianças  não atualmente em antibióticos).</a:t>
            </a:r>
          </a:p>
          <a:p>
            <a:pPr marL="273050" indent="-273050">
              <a:lnSpc>
                <a:spcPct val="80000"/>
              </a:lnSpc>
            </a:pPr>
            <a:r>
              <a:rPr lang="pt-BR" altLang="pt-BR" sz="2200" smtClean="0"/>
              <a:t>(7) </a:t>
            </a:r>
            <a:r>
              <a:rPr lang="pt-BR" altLang="pt-BR" sz="2200" b="1" smtClean="0">
                <a:solidFill>
                  <a:srgbClr val="FF0000"/>
                </a:solidFill>
              </a:rPr>
              <a:t>ECN associada ao estresse pelo frio (CLDNEC)</a:t>
            </a:r>
            <a:r>
              <a:rPr lang="pt-BR" altLang="pt-BR" sz="2200" smtClean="0"/>
              <a:t> - ECN em lactente pesando &lt;2000g que falhou no desmame de uma incubadora nas últimas 72 horas.</a:t>
            </a:r>
          </a:p>
          <a:p>
            <a:pPr marL="273050" indent="-273050">
              <a:lnSpc>
                <a:spcPct val="80000"/>
              </a:lnSpc>
            </a:pPr>
            <a:r>
              <a:rPr lang="pt-BR" altLang="pt-BR" sz="2200" smtClean="0"/>
              <a:t>(8) </a:t>
            </a:r>
            <a:r>
              <a:rPr lang="pt-BR" altLang="pt-BR" sz="2200" b="1" smtClean="0">
                <a:solidFill>
                  <a:srgbClr val="FF0000"/>
                </a:solidFill>
              </a:rPr>
              <a:t>NEC ocorrendo em irmãos</a:t>
            </a:r>
            <a:r>
              <a:rPr lang="pt-BR" altLang="pt-BR" sz="2200" smtClean="0"/>
              <a:t> (2XNEC) —NEC onde dois ou mais  irmãos na mesma família genética adquiriram NEC.</a:t>
            </a:r>
          </a:p>
          <a:p>
            <a:pPr marL="273050" indent="-273050">
              <a:lnSpc>
                <a:spcPct val="80000"/>
              </a:lnSpc>
            </a:pPr>
            <a:r>
              <a:rPr lang="pt-BR" altLang="pt-BR" sz="2200" smtClean="0"/>
              <a:t>(9) </a:t>
            </a:r>
            <a:r>
              <a:rPr lang="pt-BR" altLang="pt-BR" sz="2200" b="1" smtClean="0">
                <a:solidFill>
                  <a:srgbClr val="FF3300"/>
                </a:solidFill>
              </a:rPr>
              <a:t>NEC após SIP</a:t>
            </a:r>
            <a:r>
              <a:rPr lang="pt-BR" altLang="pt-BR" sz="2200" smtClean="0"/>
              <a:t> [Perfuração Intestinal Espontânea) (SIPNEC) - aquisição da NEC após recuperação cirúrgica da SIP.</a:t>
            </a:r>
          </a:p>
          <a:p>
            <a:pPr marL="273050" indent="-273050">
              <a:lnSpc>
                <a:spcPct val="80000"/>
              </a:lnSpc>
            </a:pPr>
            <a:r>
              <a:rPr lang="pt-BR" altLang="pt-BR" sz="2200" smtClean="0"/>
              <a:t>(10) </a:t>
            </a:r>
            <a:r>
              <a:rPr lang="pt-BR" altLang="pt-BR" sz="2200" b="1" smtClean="0">
                <a:solidFill>
                  <a:srgbClr val="FF0000"/>
                </a:solidFill>
              </a:rPr>
              <a:t>ECN associada à gastrosquise (GASNEC)</a:t>
            </a:r>
            <a:r>
              <a:rPr lang="pt-BR" altLang="pt-BR" sz="2200" smtClean="0"/>
              <a:t> - aquisição de ECN em pacientes com gastrosquise (pré ou pós-operatório)</a:t>
            </a:r>
          </a:p>
        </p:txBody>
      </p:sp>
      <p:sp>
        <p:nvSpPr>
          <p:cNvPr id="87043" name="AutoShape 3"/>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idx="4294967295"/>
          </p:nvPr>
        </p:nvSpPr>
        <p:spPr>
          <a:xfrm>
            <a:off x="969963" y="1066800"/>
            <a:ext cx="7604125" cy="5334000"/>
          </a:xfrm>
          <a:solidFill>
            <a:schemeClr val="bg1"/>
          </a:solidFill>
        </p:spPr>
        <p:txBody>
          <a:bodyPr/>
          <a:lstStyle/>
          <a:p>
            <a:pPr marL="273050" indent="-273050"/>
            <a:r>
              <a:rPr lang="pt-BR" altLang="pt-BR" sz="2200" smtClean="0"/>
              <a:t>(11) </a:t>
            </a:r>
            <a:r>
              <a:rPr lang="pt-BR" altLang="pt-BR" sz="2200" b="1" smtClean="0">
                <a:solidFill>
                  <a:srgbClr val="FF0000"/>
                </a:solidFill>
              </a:rPr>
              <a:t>NEC associada à cardiopatia congênita crítica (HRTNEC) - ECN associada a uma lesão cardíaca congênita crítica (pré ou pós-operatório).</a:t>
            </a:r>
          </a:p>
          <a:p>
            <a:pPr marL="273050" indent="-273050"/>
            <a:r>
              <a:rPr lang="pt-BR" altLang="pt-BR" sz="2200" b="1" smtClean="0">
                <a:solidFill>
                  <a:srgbClr val="FF0000"/>
                </a:solidFill>
              </a:rPr>
              <a:t>(12) NEC associado a uma condição genética conhecida (GENNEC)</a:t>
            </a:r>
            <a:r>
              <a:rPr lang="pt-BR" altLang="pt-BR" sz="2200" smtClean="0"/>
              <a:t> - NEC com um polimorfismo conhecido ou condição  genética que predispõe a criança a NEC (não incluem anomalias congênitas complexas).</a:t>
            </a:r>
          </a:p>
          <a:p>
            <a:pPr marL="273050" indent="-273050"/>
            <a:r>
              <a:rPr lang="pt-BR" altLang="pt-BR" sz="2200" smtClean="0"/>
              <a:t>(13) </a:t>
            </a:r>
            <a:r>
              <a:rPr lang="pt-BR" altLang="pt-BR" sz="2200" b="1" smtClean="0">
                <a:solidFill>
                  <a:srgbClr val="FF0000"/>
                </a:solidFill>
              </a:rPr>
              <a:t>NEC associada a anomalia congênita (CANNEC)</a:t>
            </a:r>
            <a:r>
              <a:rPr lang="pt-BR" altLang="pt-BR" sz="2200" smtClean="0"/>
              <a:t> – NEC com uma anomalia complexa que não seja cardiopatia ou gastrosquise.</a:t>
            </a:r>
          </a:p>
          <a:p>
            <a:pPr marL="273050" indent="-273050"/>
            <a:r>
              <a:rPr lang="pt-BR" altLang="pt-BR" sz="2200" smtClean="0"/>
              <a:t>(14) </a:t>
            </a:r>
            <a:r>
              <a:rPr lang="pt-BR" altLang="pt-BR" sz="2200" b="1" smtClean="0">
                <a:solidFill>
                  <a:srgbClr val="FF0000"/>
                </a:solidFill>
              </a:rPr>
              <a:t>NEC associada a um produto comercial ($ NEC)</a:t>
            </a:r>
            <a:r>
              <a:rPr lang="pt-BR" altLang="pt-BR" sz="2200" smtClean="0"/>
              <a:t> – NEC onde uma fórmula ou outro agente comercial ingerido é associado a uma apresentação única ou maior do que a incidência normal.</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a:xfrm>
            <a:off x="250825" y="2133600"/>
            <a:ext cx="8686800" cy="4525963"/>
          </a:xfrm>
        </p:spPr>
        <p:txBody>
          <a:bodyPr/>
          <a:lstStyle/>
          <a:p>
            <a:pPr algn="ctr">
              <a:buFont typeface="Wingdings 3" panose="05040102010807070707" pitchFamily="18" charset="2"/>
              <a:buNone/>
            </a:pPr>
            <a:r>
              <a:rPr lang="pt-BR" altLang="pt-BR" sz="3600" b="1" smtClean="0">
                <a:solidFill>
                  <a:srgbClr val="FF0000"/>
                </a:solidFill>
              </a:rPr>
              <a:t>Transfusão sanguínea e Enterocolite necrosante</a:t>
            </a:r>
          </a:p>
          <a:p>
            <a:pPr algn="ctr">
              <a:buFontTx/>
              <a:buChar char="-"/>
            </a:pPr>
            <a:r>
              <a:rPr lang="pt-BR" altLang="pt-BR" sz="3200" b="1" smtClean="0">
                <a:solidFill>
                  <a:srgbClr val="0000FF"/>
                </a:solidFill>
              </a:rPr>
              <a:t>O papel da ALIMENTAÇÃO</a:t>
            </a:r>
          </a:p>
          <a:p>
            <a:pPr algn="ctr">
              <a:buFontTx/>
              <a:buChar char="-"/>
            </a:pPr>
            <a:r>
              <a:rPr lang="pt-BR" altLang="pt-BR" sz="3200" b="1" smtClean="0">
                <a:solidFill>
                  <a:srgbClr val="0000FF"/>
                </a:solidFill>
              </a:rPr>
              <a:t>O papel da ANEMIA</a:t>
            </a:r>
          </a:p>
          <a:p>
            <a:pPr algn="ctr">
              <a:buFontTx/>
              <a:buChar char="-"/>
            </a:pPr>
            <a:r>
              <a:rPr lang="pt-BR" altLang="pt-BR" sz="3200" b="1" smtClean="0">
                <a:solidFill>
                  <a:srgbClr val="0000FF"/>
                </a:solidFill>
              </a:rPr>
              <a:t>Estudo TOP</a:t>
            </a:r>
          </a:p>
          <a:p>
            <a:endParaRPr lang="pt-BR" altLang="pt-BR" sz="3200" smtClean="0">
              <a:solidFill>
                <a:srgbClr val="0000FF"/>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539750" y="2205038"/>
            <a:ext cx="8353425" cy="3500437"/>
          </a:xfrm>
          <a:solidFill>
            <a:schemeClr val="bg1"/>
          </a:solidFill>
        </p:spPr>
        <p:txBody>
          <a:bodyPr/>
          <a:lstStyle/>
          <a:p>
            <a:pPr marL="273050" indent="-273050" algn="ctr">
              <a:buFont typeface="Wingdings 3" panose="05040102010807070707" pitchFamily="18" charset="2"/>
              <a:buNone/>
            </a:pPr>
            <a:r>
              <a:rPr lang="pt-BR" altLang="pt-BR" sz="1800" smtClean="0"/>
              <a:t>Sharma R (2014): estudo caso-controle (42 casos/42 controles)-IG pós-menstrua &lt;33 sem</a:t>
            </a:r>
          </a:p>
          <a:p>
            <a:pPr marL="273050" indent="-273050"/>
            <a:r>
              <a:rPr lang="pt-BR" altLang="pt-BR" sz="1800" smtClean="0"/>
              <a:t>-sem associação com   enterocolite necrosante (ECN) e transfusão  entre os grupos (p=0,0063)</a:t>
            </a:r>
          </a:p>
          <a:p>
            <a:pPr marL="273050" indent="-273050"/>
            <a:r>
              <a:rPr lang="pt-BR" altLang="pt-BR" sz="1800" smtClean="0"/>
              <a:t>-Número de transfusões entre os grupos:Hazzard ratio:o.78 (0,57-10,07)-p=0,11)</a:t>
            </a:r>
          </a:p>
          <a:p>
            <a:pPr marL="273050" indent="-273050">
              <a:buFont typeface="Wingdings 3" panose="05040102010807070707" pitchFamily="18" charset="2"/>
              <a:buNone/>
            </a:pPr>
            <a:r>
              <a:rPr lang="pt-BR" altLang="pt-BR" sz="1800" b="1" smtClean="0">
                <a:solidFill>
                  <a:srgbClr val="FF00FF"/>
                </a:solidFill>
              </a:rPr>
              <a:t>Possível explicação do achado</a:t>
            </a:r>
            <a:r>
              <a:rPr lang="pt-BR" altLang="pt-BR" sz="1800" smtClean="0">
                <a:solidFill>
                  <a:srgbClr val="FF0000"/>
                </a:solidFill>
              </a:rPr>
              <a:t>: a transfusão da piora da anemia pode ocorrer antes do diagnóstico clínico da ECN e levar a conclusão errônea de que a transfusão sanguínea causou a ECN</a:t>
            </a:r>
          </a:p>
        </p:txBody>
      </p:sp>
      <p:sp>
        <p:nvSpPr>
          <p:cNvPr id="89091" name="Text Box 6"/>
          <p:cNvSpPr txBox="1">
            <a:spLocks noChangeArrowheads="1"/>
          </p:cNvSpPr>
          <p:nvPr/>
        </p:nvSpPr>
        <p:spPr bwMode="auto">
          <a:xfrm>
            <a:off x="179388" y="-387350"/>
            <a:ext cx="8424862"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a:lnSpc>
                <a:spcPct val="93000"/>
              </a:lnSpc>
              <a:buClr>
                <a:srgbClr val="000000"/>
              </a:buClr>
              <a:buSzPct val="100000"/>
              <a:buFont typeface="Times New Roman" panose="02020603050405020304" pitchFamily="18" charset="0"/>
              <a:buNone/>
            </a:pPr>
            <a:endParaRPr lang="pt-BR" altLang="pt-BR" sz="3600" b="1">
              <a:solidFill>
                <a:srgbClr val="FFFF00"/>
              </a:solidFill>
              <a:latin typeface="Times New Roman" panose="02020603050405020304" pitchFamily="18" charset="0"/>
              <a:cs typeface="Arial" panose="020B0604020202020204" pitchFamily="34" charset="0"/>
            </a:endParaRPr>
          </a:p>
          <a:p>
            <a:pPr algn="ctr" eaLnBrk="1">
              <a:lnSpc>
                <a:spcPct val="93000"/>
              </a:lnSpc>
              <a:buClr>
                <a:srgbClr val="000000"/>
              </a:buClr>
              <a:buSzPct val="100000"/>
              <a:buFont typeface="Times New Roman" panose="02020603050405020304" pitchFamily="18" charset="0"/>
              <a:buNone/>
            </a:pPr>
            <a:r>
              <a:rPr lang="pt-BR" altLang="pt-BR" sz="2400" b="1">
                <a:solidFill>
                  <a:srgbClr val="FFFF00"/>
                </a:solidFill>
                <a:latin typeface="Times New Roman" panose="02020603050405020304" pitchFamily="18" charset="0"/>
                <a:cs typeface="Arial" panose="020B0604020202020204" pitchFamily="34" charset="0"/>
              </a:rPr>
              <a:t>                </a:t>
            </a:r>
            <a:endParaRPr lang="pt-BR" altLang="pt-BR" sz="2400" b="1">
              <a:solidFill>
                <a:srgbClr val="FF0000"/>
              </a:solidFill>
              <a:latin typeface="Times New Roman" panose="02020603050405020304" pitchFamily="18" charset="0"/>
              <a:cs typeface="Arial" panose="020B0604020202020204" pitchFamily="34" charset="0"/>
            </a:endParaRPr>
          </a:p>
          <a:p>
            <a:pPr algn="ctr" eaLnBrk="1">
              <a:lnSpc>
                <a:spcPct val="93000"/>
              </a:lnSpc>
              <a:buClr>
                <a:srgbClr val="000000"/>
              </a:buClr>
              <a:buSzPct val="100000"/>
              <a:buFont typeface="Times New Roman" panose="02020603050405020304" pitchFamily="18" charset="0"/>
              <a:buNone/>
            </a:pPr>
            <a:endParaRPr lang="pt-BR" altLang="pt-BR" sz="2400" b="1">
              <a:solidFill>
                <a:srgbClr val="FF0000"/>
              </a:solidFill>
              <a:latin typeface="Times New Roman" panose="02020603050405020304" pitchFamily="18" charset="0"/>
              <a:cs typeface="Arial" panose="020B0604020202020204" pitchFamily="34" charset="0"/>
            </a:endParaRPr>
          </a:p>
          <a:p>
            <a:pPr algn="ctr" eaLnBrk="1">
              <a:lnSpc>
                <a:spcPct val="93000"/>
              </a:lnSpc>
              <a:buClr>
                <a:srgbClr val="000000"/>
              </a:buClr>
              <a:buSzPct val="100000"/>
              <a:buFont typeface="Times New Roman" panose="02020603050405020304" pitchFamily="18" charset="0"/>
              <a:buNone/>
            </a:pPr>
            <a:endParaRPr lang="pt-BR" altLang="pt-BR" sz="2400" b="1">
              <a:solidFill>
                <a:srgbClr val="FF0000"/>
              </a:solidFill>
              <a:latin typeface="Times New Roman" panose="02020603050405020304" pitchFamily="18" charset="0"/>
              <a:cs typeface="Arial" panose="020B0604020202020204" pitchFamily="34" charset="0"/>
            </a:endParaRPr>
          </a:p>
        </p:txBody>
      </p:sp>
      <p:sp>
        <p:nvSpPr>
          <p:cNvPr id="89094" name="Rectangle 6"/>
          <p:cNvSpPr>
            <a:spLocks noChangeArrowheads="1"/>
          </p:cNvSpPr>
          <p:nvPr/>
        </p:nvSpPr>
        <p:spPr bwMode="auto">
          <a:xfrm>
            <a:off x="287338" y="1341438"/>
            <a:ext cx="88566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Packed red blood cell transfusion is not associated with increased risk of necrotizing enterocolitis in premature infants.</a:t>
            </a:r>
            <a:r>
              <a:rPr lang="pt-BR" altLang="pt-BR" sz="1400"/>
              <a:t>Sharma R, Kraemer DF, Torrazza RM, Mai V, Neu J, Shuster JJ, Hudak ML.J Perinatol. 2014 Nov;34(11):858-62. doi: 10.1038/jp.2014.59. Epub 2014 Aug 21.PMID: 25144159.</a:t>
            </a: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b="1">
                <a:solidFill>
                  <a:srgbClr val="0000FF"/>
                </a:solidFill>
              </a:rPr>
              <a:t>Artigo Livre</a:t>
            </a:r>
          </a:p>
        </p:txBody>
      </p:sp>
      <p:sp>
        <p:nvSpPr>
          <p:cNvPr id="89095" name="Oval 7"/>
          <p:cNvSpPr>
            <a:spLocks noChangeArrowheads="1"/>
          </p:cNvSpPr>
          <p:nvPr/>
        </p:nvSpPr>
        <p:spPr bwMode="auto">
          <a:xfrm>
            <a:off x="971550" y="333375"/>
            <a:ext cx="985838" cy="914400"/>
          </a:xfrm>
          <a:prstGeom prst="ellipse">
            <a:avLst/>
          </a:prstGeom>
          <a:solidFill>
            <a:schemeClr val="accent2"/>
          </a:solidFill>
          <a:ln w="38100">
            <a:solidFill>
              <a:srgbClr val="CC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t>2014</a:t>
            </a:r>
          </a:p>
        </p:txBody>
      </p:sp>
      <p:sp>
        <p:nvSpPr>
          <p:cNvPr id="89096" name="Text Box 8"/>
          <p:cNvSpPr txBox="1">
            <a:spLocks noChangeArrowheads="1"/>
          </p:cNvSpPr>
          <p:nvPr/>
        </p:nvSpPr>
        <p:spPr bwMode="auto">
          <a:xfrm>
            <a:off x="1763713" y="404813"/>
            <a:ext cx="69119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000" b="1">
                <a:solidFill>
                  <a:srgbClr val="FF00FF"/>
                </a:solidFill>
              </a:rPr>
              <a:t>Transfusão de concentrado de hemácias não está associada com o aumento de risco de enterocolite necrosante nos recém-nascidos pré-termos</a:t>
            </a:r>
          </a:p>
        </p:txBody>
      </p:sp>
      <p:pic>
        <p:nvPicPr>
          <p:cNvPr id="89097" name="Picture 4"/>
          <p:cNvPicPr>
            <a:picLocks noChangeAspect="1" noChangeArrowheads="1"/>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1187450" y="4905375"/>
            <a:ext cx="2555875"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8" name="Rectangle 10"/>
          <p:cNvSpPr>
            <a:spLocks noChangeArrowheads="1"/>
          </p:cNvSpPr>
          <p:nvPr/>
        </p:nvSpPr>
        <p:spPr bwMode="auto">
          <a:xfrm>
            <a:off x="3779838" y="5445125"/>
            <a:ext cx="45720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sz="1400"/>
              <a:t>Apresentação: Brennda Dolis, Marcos Vinícius e Mayara Arruda</a:t>
            </a:r>
          </a:p>
          <a:p>
            <a:r>
              <a:rPr lang="pt-BR" altLang="pt-BR" sz="1400"/>
              <a:t>Coordenação: Paulo R. Margotto</a:t>
            </a:r>
          </a:p>
        </p:txBody>
      </p:sp>
      <p:pic>
        <p:nvPicPr>
          <p:cNvPr id="89100" name="Picture 12" descr="ppt">
            <a:hlinkClick r:id="rId5" tooltip="Enterocolite_transf_sangu_2014"/>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59788" y="6921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9101" name="AutoShape 13"/>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p:txBody>
          <a:bodyPr/>
          <a:lstStyle/>
          <a:p>
            <a:pPr algn="just"/>
            <a:r>
              <a:rPr lang="pt-PT" altLang="pt-BR" sz="2100" smtClean="0"/>
              <a:t>Pequenos estudos randomizados e controlados que avaliaram as práticas clínicas e resultados das transfusões sanguíneas não encontraram um risco aumentado de ECN relacionada à transfusão sanguínea. Um desses estudos concluiu que a prática permissiva da transfusão sanguínea  foi neuroprotetora.</a:t>
            </a:r>
          </a:p>
          <a:p>
            <a:pPr algn="just"/>
            <a:r>
              <a:rPr lang="pt-PT" altLang="pt-BR" sz="2100" smtClean="0"/>
              <a:t>No estudo de transfusão restrita e </a:t>
            </a:r>
            <a:r>
              <a:rPr lang="pt-PT" altLang="pt-BR" sz="2100" smtClean="0">
                <a:solidFill>
                  <a:srgbClr val="0000FF"/>
                </a:solidFill>
              </a:rPr>
              <a:t>transfusão mais liberal nos RN&lt;1000g, nesta última foi relatada poucos casos de ECN</a:t>
            </a:r>
            <a:r>
              <a:rPr lang="pt-PT" altLang="pt-BR" sz="2100" smtClean="0"/>
              <a:t>.</a:t>
            </a:r>
            <a:endParaRPr lang="pt-BR" altLang="pt-BR" sz="2100" smtClean="0"/>
          </a:p>
        </p:txBody>
      </p:sp>
      <p:sp>
        <p:nvSpPr>
          <p:cNvPr id="94213" name="AutoShape 5"/>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ítulo 1"/>
          <p:cNvSpPr>
            <a:spLocks noGrp="1"/>
          </p:cNvSpPr>
          <p:nvPr>
            <p:ph type="title" idx="4294967295"/>
          </p:nvPr>
        </p:nvSpPr>
        <p:spPr bwMode="auto">
          <a:xfrm>
            <a:off x="468313" y="-1714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 tIns="45720" rIns="45720" bIns="45720" numCol="1" anchorCtr="0" compatLnSpc="1">
            <a:prstTxWarp prst="textNoShape">
              <a:avLst/>
            </a:prstTxWarp>
          </a:bodyPr>
          <a:lstStyle/>
          <a:p>
            <a:r>
              <a:rPr lang="pt-BR" altLang="pt-BR" smtClean="0">
                <a:solidFill>
                  <a:srgbClr val="0099CC"/>
                </a:solidFill>
                <a:effectLst/>
              </a:rPr>
              <a:t>    </a:t>
            </a:r>
          </a:p>
        </p:txBody>
      </p:sp>
      <p:sp>
        <p:nvSpPr>
          <p:cNvPr id="95235" name="Espaço Reservado para Conteúdo 2"/>
          <p:cNvSpPr>
            <a:spLocks noGrp="1"/>
          </p:cNvSpPr>
          <p:nvPr>
            <p:ph idx="4294967295"/>
          </p:nvPr>
        </p:nvSpPr>
        <p:spPr>
          <a:xfrm>
            <a:off x="395288" y="765175"/>
            <a:ext cx="8137525" cy="5903913"/>
          </a:xfrm>
          <a:solidFill>
            <a:schemeClr val="bg1"/>
          </a:solidFill>
        </p:spPr>
        <p:txBody>
          <a:bodyPr/>
          <a:lstStyle/>
          <a:p>
            <a:pPr algn="just"/>
            <a:r>
              <a:rPr lang="pt-PT" altLang="pt-BR" sz="1900" smtClean="0"/>
              <a:t>Os autores concluem: </a:t>
            </a:r>
          </a:p>
          <a:p>
            <a:pPr algn="just"/>
            <a:r>
              <a:rPr lang="pt-PT" altLang="pt-BR" sz="1900" smtClean="0"/>
              <a:t>não foi encontrada   uma relação temporal significativa entre a transfusão sanguínea e a  NEC como foi relatado em outros estudos.</a:t>
            </a:r>
          </a:p>
          <a:p>
            <a:pPr algn="just"/>
            <a:r>
              <a:rPr lang="pt-PT" altLang="pt-BR" sz="1900" smtClean="0"/>
              <a:t>Severas restrições à transfusão sanguínea, devido à preocupação com a associação entre ECN e transfusão sanguínea pode resultar em outras morbidades imprevistas.</a:t>
            </a:r>
          </a:p>
          <a:p>
            <a:pPr algn="just"/>
            <a:endParaRPr lang="pt-PT" altLang="pt-BR" sz="1900" smtClean="0"/>
          </a:p>
          <a:p>
            <a:pPr algn="just"/>
            <a:r>
              <a:rPr lang="pt-PT" altLang="pt-BR" sz="1900" smtClean="0"/>
              <a:t>Os resultados do presente  estudo podem ajudar os médicos a manter equilíbrio sobre transfusões sanguíneas até que os resultados de estudos randomizados controlados adequados possam julgar adequadamente esta relação </a:t>
            </a:r>
          </a:p>
          <a:p>
            <a:pPr algn="just"/>
            <a:endParaRPr lang="pt-PT" altLang="pt-BR" sz="1900" smtClean="0"/>
          </a:p>
          <a:p>
            <a:pPr algn="ctr"/>
            <a:r>
              <a:rPr lang="pt-PT" altLang="pt-BR" sz="1900" b="1" smtClean="0">
                <a:solidFill>
                  <a:srgbClr val="0000FF"/>
                </a:solidFill>
              </a:rPr>
              <a:t>O presente estudo não invalida o princípio geral de que a decisão de transfundir  um bebê prematuro deve ser feita cuidadosamente tendo em consideração o equilíbrio entre riscos e benefícios pertinentes para cada paciente. </a:t>
            </a:r>
            <a:br>
              <a:rPr lang="pt-PT" altLang="pt-BR" sz="1900" b="1" smtClean="0">
                <a:solidFill>
                  <a:srgbClr val="0000FF"/>
                </a:solidFill>
              </a:rPr>
            </a:br>
            <a:endParaRPr lang="pt-BR" altLang="pt-BR" sz="1900" b="1" smtClean="0">
              <a:solidFill>
                <a:srgbClr val="0000FF"/>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bwMode="auto">
          <a:xfrm>
            <a:off x="395288" y="1125538"/>
            <a:ext cx="8229600" cy="4905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altLang="pt-BR" sz="3700" smtClean="0">
                <a:solidFill>
                  <a:srgbClr val="FF00FF"/>
                </a:solidFill>
                <a:effectLst/>
              </a:rPr>
              <a:t>Anemia e injúria Intestinal</a:t>
            </a:r>
            <a:br>
              <a:rPr lang="pt-BR" altLang="pt-BR" sz="3700" smtClean="0">
                <a:solidFill>
                  <a:srgbClr val="FF00FF"/>
                </a:solidFill>
                <a:effectLst/>
              </a:rPr>
            </a:br>
            <a:endParaRPr lang="pt-BR" altLang="pt-BR" sz="3700" smtClean="0">
              <a:solidFill>
                <a:srgbClr val="FF00FF"/>
              </a:solidFill>
              <a:effectLst/>
            </a:endParaRPr>
          </a:p>
        </p:txBody>
      </p:sp>
      <p:sp>
        <p:nvSpPr>
          <p:cNvPr id="91139" name="Rectangle 3"/>
          <p:cNvSpPr>
            <a:spLocks noGrp="1"/>
          </p:cNvSpPr>
          <p:nvPr>
            <p:ph type="body" idx="1"/>
          </p:nvPr>
        </p:nvSpPr>
        <p:spPr>
          <a:xfrm>
            <a:off x="647700" y="3544888"/>
            <a:ext cx="8496300" cy="3313112"/>
          </a:xfrm>
          <a:solidFill>
            <a:schemeClr val="bg1"/>
          </a:solidFill>
        </p:spPr>
        <p:txBody>
          <a:bodyPr/>
          <a:lstStyle/>
          <a:p>
            <a:r>
              <a:rPr lang="pt-BR" altLang="pt-BR" sz="2000" smtClean="0"/>
              <a:t>O estudo teve por objetivo determinar a relação entre transfusão sanguínea, severa (Hb&lt;8g%) anemia e enterocolite necrosante (ECN) em RN </a:t>
            </a:r>
            <a:r>
              <a:rPr lang="pt-BR" altLang="pt-BR" sz="2000" smtClean="0">
                <a:cs typeface="Lucida Sans Unicode" panose="020B0602030504020204" pitchFamily="34" charset="0"/>
              </a:rPr>
              <a:t>≤ 1500g (598 RN), nos primeiros 5 dias de vida em 3 Unidades de Cuidados Intensivos  nível 3 em Atlanta, na Georgia.</a:t>
            </a:r>
          </a:p>
          <a:p>
            <a:r>
              <a:rPr lang="pt-BR" altLang="pt-BR" sz="2000" smtClean="0"/>
              <a:t>Na análise multivariada, a transfusão de eritrócitos em uma determinada semana </a:t>
            </a:r>
            <a:r>
              <a:rPr lang="pt-BR" altLang="pt-BR" sz="2000" b="1" smtClean="0"/>
              <a:t>não foi</a:t>
            </a:r>
            <a:r>
              <a:rPr lang="pt-BR" altLang="pt-BR" sz="2000" smtClean="0"/>
              <a:t> significativamente associada a enterocolite necrosante (razão de risco específica de causa ajustada: 0,44 [IC 95%, 0,17-1,12]; p = 0,09). </a:t>
            </a:r>
          </a:p>
        </p:txBody>
      </p:sp>
      <p:sp>
        <p:nvSpPr>
          <p:cNvPr id="91140" name="Rectangle 4"/>
          <p:cNvSpPr>
            <a:spLocks noChangeArrowheads="1"/>
          </p:cNvSpPr>
          <p:nvPr/>
        </p:nvSpPr>
        <p:spPr bwMode="auto">
          <a:xfrm>
            <a:off x="323850" y="2349500"/>
            <a:ext cx="856932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Association of Red Blood Cell Transfusion, Anemia, and Necrotizing Enterocolitis in Very Low-Birth-Weight Infants.</a:t>
            </a:r>
            <a:r>
              <a:rPr lang="pt-BR" altLang="pt-BR" sz="1400"/>
              <a:t>Patel RM, Knezevic A, Shenvi N, Hinkes M, Keene S, Roback JD, Easley KA, Josephson CD.JAMA. 2016 Mar 1;315(9):889-97. doi: 10.1001/jama.2016.1204.PMID: 26934258.</a:t>
            </a:r>
            <a:r>
              <a:rPr lang="pt-BR" altLang="pt-BR" sz="1400" b="1">
                <a:hlinkClick r:id="rId2"/>
              </a:rPr>
              <a:t>Free PMC Article</a:t>
            </a:r>
            <a:r>
              <a:rPr lang="pt-BR" altLang="pt-BR" sz="1400" b="1"/>
              <a:t>.</a:t>
            </a:r>
            <a:r>
              <a:rPr lang="pt-BR" altLang="pt-BR" sz="1400" u="sng">
                <a:hlinkClick r:id="rId3"/>
              </a:rPr>
              <a:t>Similar articles</a:t>
            </a:r>
            <a:endParaRPr lang="pt-BR" altLang="pt-BR" sz="1400" u="sng"/>
          </a:p>
        </p:txBody>
      </p:sp>
      <p:sp>
        <p:nvSpPr>
          <p:cNvPr id="91142" name="Oval 6"/>
          <p:cNvSpPr>
            <a:spLocks noChangeArrowheads="1"/>
          </p:cNvSpPr>
          <p:nvPr/>
        </p:nvSpPr>
        <p:spPr bwMode="auto">
          <a:xfrm>
            <a:off x="179388" y="620713"/>
            <a:ext cx="985837" cy="914400"/>
          </a:xfrm>
          <a:prstGeom prst="ellipse">
            <a:avLst/>
          </a:prstGeom>
          <a:solidFill>
            <a:schemeClr val="accent2"/>
          </a:solidFill>
          <a:ln w="38100">
            <a:solidFill>
              <a:srgbClr val="CC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2016</a:t>
            </a:r>
          </a:p>
        </p:txBody>
      </p:sp>
      <p:sp>
        <p:nvSpPr>
          <p:cNvPr id="91144" name="Rectangle 8"/>
          <p:cNvSpPr>
            <a:spLocks noChangeArrowheads="1"/>
          </p:cNvSpPr>
          <p:nvPr/>
        </p:nvSpPr>
        <p:spPr bwMode="auto">
          <a:xfrm>
            <a:off x="971550" y="1557338"/>
            <a:ext cx="73453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b="1">
                <a:solidFill>
                  <a:srgbClr val="0000FF"/>
                </a:solidFill>
              </a:rPr>
              <a:t>Associação de transfusão de hemácias, anemia e enterocolite necrosante em recém-nascidos com muito peso muito baixo</a:t>
            </a:r>
          </a:p>
        </p:txBody>
      </p:sp>
      <p:sp>
        <p:nvSpPr>
          <p:cNvPr id="91145" name="AutoShape 9"/>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611188" y="692150"/>
            <a:ext cx="8229600" cy="4525963"/>
          </a:xfrm>
        </p:spPr>
        <p:txBody>
          <a:bodyPr/>
          <a:lstStyle/>
          <a:p>
            <a:pPr>
              <a:lnSpc>
                <a:spcPct val="90000"/>
              </a:lnSpc>
            </a:pPr>
            <a:r>
              <a:rPr lang="pt-BR" altLang="pt-BR" sz="2000" smtClean="0"/>
              <a:t>Com base na avaliação de 4565 medições longitudinais da hemoglobina (mediana, 7 por criança), </a:t>
            </a:r>
            <a:r>
              <a:rPr lang="pt-BR" altLang="pt-BR" sz="2000" smtClean="0">
                <a:solidFill>
                  <a:srgbClr val="FF0000"/>
                </a:solidFill>
              </a:rPr>
              <a:t>a taxa de ECN foi significativamente aumentada entre aqueles com anemia grave</a:t>
            </a:r>
            <a:r>
              <a:rPr lang="pt-BR" altLang="pt-BR" sz="2000" smtClean="0"/>
              <a:t> (razão de risco específico de causa ajustada: 5,99 [IC 95%, 2,00-18,0]; P = 0,001).</a:t>
            </a:r>
            <a:endParaRPr lang="pt-BR" altLang="pt-BR" sz="2000" smtClean="0">
              <a:cs typeface="Lucida Sans Unicode" panose="020B0602030504020204" pitchFamily="34" charset="0"/>
            </a:endParaRPr>
          </a:p>
          <a:p>
            <a:pPr>
              <a:lnSpc>
                <a:spcPct val="90000"/>
              </a:lnSpc>
            </a:pPr>
            <a:endParaRPr lang="pt-BR" altLang="pt-BR" sz="2000" smtClean="0">
              <a:cs typeface="Lucida Sans Unicode" panose="020B0602030504020204" pitchFamily="34" charset="0"/>
            </a:endParaRPr>
          </a:p>
          <a:p>
            <a:pPr>
              <a:lnSpc>
                <a:spcPct val="90000"/>
              </a:lnSpc>
            </a:pPr>
            <a:endParaRPr lang="pt-BR" altLang="pt-BR" sz="2300" smtClean="0"/>
          </a:p>
          <a:p>
            <a:pPr>
              <a:lnSpc>
                <a:spcPct val="90000"/>
              </a:lnSpc>
            </a:pPr>
            <a:r>
              <a:rPr lang="pt-BR" altLang="pt-BR" sz="2300" smtClean="0"/>
              <a:t>Entre os recém-nascidos de muito baixo peso,  </a:t>
            </a:r>
            <a:r>
              <a:rPr lang="pt-BR" altLang="pt-BR" sz="2300" smtClean="0">
                <a:solidFill>
                  <a:srgbClr val="FF0000"/>
                </a:solidFill>
              </a:rPr>
              <a:t>anemia grave</a:t>
            </a:r>
            <a:r>
              <a:rPr lang="pt-BR" altLang="pt-BR" sz="2300" smtClean="0"/>
              <a:t>, </a:t>
            </a:r>
            <a:r>
              <a:rPr lang="pt-BR" altLang="pt-BR" sz="2300" smtClean="0">
                <a:solidFill>
                  <a:srgbClr val="0000FF"/>
                </a:solidFill>
              </a:rPr>
              <a:t>mas transfusão de eritrócitos</a:t>
            </a:r>
            <a:r>
              <a:rPr lang="pt-BR" altLang="pt-BR" sz="2300" smtClean="0"/>
              <a:t>, </a:t>
            </a:r>
            <a:r>
              <a:rPr lang="pt-BR" altLang="pt-BR" sz="2300" smtClean="0">
                <a:solidFill>
                  <a:srgbClr val="FF0000"/>
                </a:solidFill>
              </a:rPr>
              <a:t>foi associada a um risco aumentado de ECN.</a:t>
            </a:r>
            <a:r>
              <a:rPr lang="pt-BR" altLang="pt-BR" sz="2300" smtClean="0"/>
              <a:t> </a:t>
            </a:r>
          </a:p>
          <a:p>
            <a:pPr algn="ctr">
              <a:lnSpc>
                <a:spcPct val="90000"/>
              </a:lnSpc>
            </a:pPr>
            <a:r>
              <a:rPr lang="pt-BR" altLang="pt-BR" sz="2300" b="1" smtClean="0">
                <a:solidFill>
                  <a:srgbClr val="0000FF"/>
                </a:solidFill>
              </a:rPr>
              <a:t>Mais estudos são necessários para avaliar se prevenir a severa  a anemia é mais importante do que minimizar a transfusão de hemácias</a:t>
            </a:r>
            <a:r>
              <a:rPr lang="pt-BR" altLang="pt-BR" sz="2300" smtClean="0"/>
              <a:t>.</a:t>
            </a:r>
          </a:p>
        </p:txBody>
      </p:sp>
      <p:sp>
        <p:nvSpPr>
          <p:cNvPr id="92165" name="Oval 5"/>
          <p:cNvSpPr>
            <a:spLocks noChangeArrowheads="1"/>
          </p:cNvSpPr>
          <p:nvPr/>
        </p:nvSpPr>
        <p:spPr bwMode="auto">
          <a:xfrm>
            <a:off x="250825" y="5229225"/>
            <a:ext cx="8496300" cy="1057275"/>
          </a:xfrm>
          <a:prstGeom prst="ellipse">
            <a:avLst/>
          </a:prstGeom>
          <a:solidFill>
            <a:schemeClr val="accent1"/>
          </a:solidFill>
          <a:ln w="76200">
            <a:solidFill>
              <a:srgbClr val="CC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ANEMIA, em vez de TRANSFUSÃO DE ERITRÓCITOS,</a:t>
            </a:r>
          </a:p>
          <a:p>
            <a:pPr algn="ctr"/>
            <a:r>
              <a:rPr lang="pt-BR" altLang="pt-BR" b="1">
                <a:solidFill>
                  <a:srgbClr val="FFFF00"/>
                </a:solidFill>
              </a:rPr>
              <a:t>pode ser um importante fator de risco para a ECN.</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1"/>
          </p:nvPr>
        </p:nvSpPr>
        <p:spPr>
          <a:xfrm>
            <a:off x="468313" y="1989138"/>
            <a:ext cx="8496300" cy="4525962"/>
          </a:xfrm>
        </p:spPr>
        <p:txBody>
          <a:bodyPr/>
          <a:lstStyle/>
          <a:p>
            <a:r>
              <a:rPr lang="pt-BR" altLang="pt-BR" sz="2300" smtClean="0"/>
              <a:t>Um estudo recente de caso cruzado de Le et al não encontrou associação entre transfusão de hemácias e ECN (OR 1,80, IC 0,60-5,37).</a:t>
            </a:r>
          </a:p>
          <a:p>
            <a:r>
              <a:rPr lang="pt-BR" altLang="pt-BR" sz="2300" smtClean="0"/>
              <a:t> Uma análise de subgrupo relatou que </a:t>
            </a:r>
            <a:r>
              <a:rPr lang="pt-BR" altLang="pt-BR" sz="2300" b="1" smtClean="0"/>
              <a:t>bebês com anemia</a:t>
            </a:r>
            <a:r>
              <a:rPr lang="pt-BR" altLang="pt-BR" sz="2300" smtClean="0"/>
              <a:t> (Hb ≤ 9,3 g / dL) apresentavam </a:t>
            </a:r>
            <a:r>
              <a:rPr lang="pt-BR" altLang="pt-BR" sz="2300" b="1" smtClean="0"/>
              <a:t>risco aumentado (OR) para transfusão de hemácias e NEC</a:t>
            </a:r>
            <a:r>
              <a:rPr lang="pt-BR" altLang="pt-BR" sz="2300" smtClean="0"/>
              <a:t> = 6, IC 0,7-50) em comparação com aqueles que não eram anêmicos (OR = 1, IC 0,2- 5,0) (não houve evidência estatística de heterogeneidade (teste para a diferença do subgrupo p = 0,19).</a:t>
            </a:r>
          </a:p>
        </p:txBody>
      </p:sp>
      <p:sp>
        <p:nvSpPr>
          <p:cNvPr id="105476" name="Rectangle 4"/>
          <p:cNvSpPr>
            <a:spLocks noChangeArrowheads="1"/>
          </p:cNvSpPr>
          <p:nvPr/>
        </p:nvSpPr>
        <p:spPr bwMode="auto">
          <a:xfrm>
            <a:off x="0" y="1052513"/>
            <a:ext cx="896937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Anemia, red blood cell transfusions, and necrotizing enterocolitis.</a:t>
            </a:r>
            <a:endParaRPr lang="pt-BR" altLang="pt-BR" sz="1400"/>
          </a:p>
          <a:p>
            <a:pPr algn="ctr"/>
            <a:r>
              <a:rPr lang="pt-BR" altLang="pt-BR" sz="1400"/>
              <a:t>Maheshwari A, Patel RM, Christensen RD.Semin Pediatr Surg. 2018 Feb;27(1):47-51. doi: 10.1053/j.sempedsurg.2017.11.009. Epub 2017 Nov 6. Review.PMID:</a:t>
            </a:r>
          </a:p>
          <a:p>
            <a:pPr lvl="1" algn="ctr"/>
            <a:r>
              <a:rPr lang="pt-BR" altLang="pt-BR" sz="1400"/>
              <a:t> 29275817. </a:t>
            </a: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b="1">
                <a:solidFill>
                  <a:srgbClr val="0000FF"/>
                </a:solidFill>
              </a:rPr>
              <a:t>Artigo Livre</a:t>
            </a:r>
          </a:p>
        </p:txBody>
      </p:sp>
      <p:sp>
        <p:nvSpPr>
          <p:cNvPr id="105477" name="Rectangle 5"/>
          <p:cNvSpPr>
            <a:spLocks noChangeArrowheads="1"/>
          </p:cNvSpPr>
          <p:nvPr/>
        </p:nvSpPr>
        <p:spPr bwMode="auto">
          <a:xfrm>
            <a:off x="1187450" y="620713"/>
            <a:ext cx="67913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FF00FF"/>
                </a:solidFill>
              </a:rPr>
              <a:t>Anemia, transfusões de hemácias e enterocolite necrosante</a:t>
            </a:r>
          </a:p>
        </p:txBody>
      </p:sp>
      <p:sp>
        <p:nvSpPr>
          <p:cNvPr id="105478"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p:cNvSpPr>
          <p:nvPr>
            <p:ph type="body" idx="1"/>
          </p:nvPr>
        </p:nvSpPr>
        <p:spPr>
          <a:xfrm>
            <a:off x="457200" y="1481138"/>
            <a:ext cx="8578850" cy="4525962"/>
          </a:xfrm>
        </p:spPr>
        <p:txBody>
          <a:bodyPr/>
          <a:lstStyle/>
          <a:p>
            <a:r>
              <a:rPr lang="pt-BR" altLang="pt-BR" smtClean="0"/>
              <a:t> A anemia pode PREJUDICAR à infusão esplâncnica, resultando em hipoxia tecidual, metabolismo anaeróbico e acúmulo de seus subprodutos, como o ácido lático. </a:t>
            </a:r>
          </a:p>
          <a:p>
            <a:r>
              <a:rPr lang="pt-BR" altLang="pt-BR" smtClean="0"/>
              <a:t>A anemia também pode PREJUDICAR maturação da autorregulação vascular no intestino prematuro, predispondo à lesão isquêmica e possivelmente ECN </a:t>
            </a:r>
          </a:p>
        </p:txBody>
      </p:sp>
      <p:sp>
        <p:nvSpPr>
          <p:cNvPr id="107524" name="AutoShape 4"/>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p:cNvSpPr>
          <p:nvPr>
            <p:ph type="body" idx="1"/>
          </p:nvPr>
        </p:nvSpPr>
        <p:spPr/>
        <p:txBody>
          <a:bodyPr/>
          <a:lstStyle/>
          <a:p>
            <a:pPr algn="ctr">
              <a:lnSpc>
                <a:spcPct val="90000"/>
              </a:lnSpc>
            </a:pPr>
            <a:r>
              <a:rPr lang="pt-BR" altLang="pt-BR" sz="2000" b="1" smtClean="0"/>
              <a:t>Possíveis meios de prevenir a anemia, entre recém-nascidos prematuros </a:t>
            </a:r>
            <a:r>
              <a:rPr lang="pt-BR" altLang="pt-BR" sz="2000" b="1" smtClean="0">
                <a:solidFill>
                  <a:srgbClr val="FF00FF"/>
                </a:solidFill>
              </a:rPr>
              <a:t>INCLUE O CLAMPEMANETO TARDIO DO CORDÃO E A ORDENHA DO CORDÃO</a:t>
            </a:r>
            <a:r>
              <a:rPr lang="pt-BR" altLang="pt-BR" sz="2000" b="1" smtClean="0"/>
              <a:t>, além de  limitar as perdas por flebotomia </a:t>
            </a:r>
          </a:p>
          <a:p>
            <a:pPr>
              <a:lnSpc>
                <a:spcPct val="90000"/>
              </a:lnSpc>
            </a:pPr>
            <a:r>
              <a:rPr lang="pt-BR" altLang="pt-BR" sz="2000" smtClean="0"/>
              <a:t> Uma revisão Cochrane de 15 ensaios clínicos randomizados de clampeamento ou de ordenha tardia do cordão umbilical versus clampeamento imediato do cordão, indicou que 38% menos pacientes nos grupos de transfusão de cordão desenvolveram ECN (241 lactentes, RR 0,62, 0,43-0,9 IC). Além disso, houve 39% menos transfusões de hemácias no grupo do clampeamento tardio do cordão</a:t>
            </a:r>
          </a:p>
          <a:p>
            <a:pPr>
              <a:lnSpc>
                <a:spcPct val="90000"/>
              </a:lnSpc>
            </a:pPr>
            <a:r>
              <a:rPr lang="pt-BR" altLang="pt-BR" sz="2000" smtClean="0"/>
              <a:t> No entanto, não foi possível determinar se a menor incidência e ECN foi devido aos  hematócritos mais altos (e, portanto, menos anemia), ou se os riscos menores de ECN e de  transfusões não estão relacionados uns aos outros.</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1"/>
          </p:nvPr>
        </p:nvSpPr>
        <p:spPr>
          <a:xfrm>
            <a:off x="323850" y="2133600"/>
            <a:ext cx="8229600" cy="4525963"/>
          </a:xfrm>
          <a:solidFill>
            <a:schemeClr val="bg1"/>
          </a:solidFill>
        </p:spPr>
        <p:txBody>
          <a:bodyPr/>
          <a:lstStyle/>
          <a:p>
            <a:pPr>
              <a:lnSpc>
                <a:spcPct val="80000"/>
              </a:lnSpc>
            </a:pPr>
            <a:r>
              <a:rPr lang="pt-BR" altLang="pt-BR" sz="1800" smtClean="0"/>
              <a:t>Uma equipe multidisciplinar da melhoria de qualidade da ECN usou a Rede </a:t>
            </a:r>
            <a:r>
              <a:rPr lang="pt-BR" altLang="pt-BR" sz="1800" i="1" smtClean="0"/>
              <a:t>Vermont Oxford NEC</a:t>
            </a:r>
            <a:r>
              <a:rPr lang="pt-BR" altLang="pt-BR" sz="1800" smtClean="0"/>
              <a:t> e o Institute for Healthcare Improvement Model.</a:t>
            </a:r>
          </a:p>
          <a:p>
            <a:pPr>
              <a:lnSpc>
                <a:spcPct val="80000"/>
              </a:lnSpc>
            </a:pPr>
            <a:r>
              <a:rPr lang="pt-BR" altLang="pt-BR" sz="1800" smtClean="0"/>
              <a:t>Os objetivos específicos foram evidenciados com base e incluíram:</a:t>
            </a:r>
          </a:p>
          <a:p>
            <a:pPr>
              <a:lnSpc>
                <a:spcPct val="80000"/>
              </a:lnSpc>
              <a:buFont typeface="Wingdings 3" panose="05040102010807070707" pitchFamily="18" charset="2"/>
              <a:buNone/>
            </a:pPr>
            <a:r>
              <a:rPr lang="pt-BR" altLang="pt-BR" sz="1800" smtClean="0"/>
              <a:t>      -alimentação prematura de leite humano, </a:t>
            </a:r>
          </a:p>
          <a:p>
            <a:pPr>
              <a:lnSpc>
                <a:spcPct val="80000"/>
              </a:lnSpc>
              <a:buFont typeface="Wingdings 3" panose="05040102010807070707" pitchFamily="18" charset="2"/>
              <a:buNone/>
            </a:pPr>
            <a:r>
              <a:rPr lang="pt-BR" altLang="pt-BR" sz="1800" smtClean="0"/>
              <a:t>      - diretrizes de alimentação durante a transfusão de sangue (</a:t>
            </a:r>
            <a:r>
              <a:rPr lang="pt-BR" altLang="pt-BR" sz="1800" b="1" smtClean="0">
                <a:solidFill>
                  <a:srgbClr val="0000FF"/>
                </a:solidFill>
              </a:rPr>
              <a:t>retenção de mamadas durante as transfusões (mas não antes ou depois</a:t>
            </a:r>
            <a:r>
              <a:rPr lang="pt-BR" altLang="pt-BR" sz="1800" smtClean="0"/>
              <a:t>) e tratamento com indometacina, e </a:t>
            </a:r>
          </a:p>
          <a:p>
            <a:pPr>
              <a:lnSpc>
                <a:spcPct val="80000"/>
              </a:lnSpc>
              <a:buFont typeface="Wingdings 3" panose="05040102010807070707" pitchFamily="18" charset="2"/>
              <a:buNone/>
            </a:pPr>
            <a:r>
              <a:rPr lang="pt-BR" altLang="pt-BR" sz="1800" smtClean="0"/>
              <a:t>      -restrição de uso de ranitidina em recém-nascido de muito baixo  peso </a:t>
            </a:r>
          </a:p>
          <a:p>
            <a:pPr>
              <a:lnSpc>
                <a:spcPct val="80000"/>
              </a:lnSpc>
              <a:buFont typeface="Wingdings 3" panose="05040102010807070707" pitchFamily="18" charset="2"/>
              <a:buNone/>
            </a:pPr>
            <a:r>
              <a:rPr lang="pt-BR" altLang="pt-BR" sz="1800" smtClean="0"/>
              <a:t>                    Os critérios de inclusão incluíram:</a:t>
            </a:r>
          </a:p>
          <a:p>
            <a:pPr>
              <a:lnSpc>
                <a:spcPct val="80000"/>
              </a:lnSpc>
              <a:buFont typeface="Wingdings 3" panose="05040102010807070707" pitchFamily="18" charset="2"/>
              <a:buNone/>
            </a:pPr>
            <a:r>
              <a:rPr lang="pt-BR" altLang="pt-BR" sz="1800" smtClean="0"/>
              <a:t>     - bebês dentro do período do estudo sem ECN. </a:t>
            </a:r>
          </a:p>
          <a:p>
            <a:pPr>
              <a:lnSpc>
                <a:spcPct val="80000"/>
              </a:lnSpc>
              <a:buFont typeface="Wingdings 3" panose="05040102010807070707" pitchFamily="18" charset="2"/>
              <a:buNone/>
            </a:pPr>
            <a:r>
              <a:rPr lang="pt-BR" altLang="pt-BR" sz="1800" smtClean="0"/>
              <a:t>                   Critérios de exclusão incluídos</a:t>
            </a:r>
          </a:p>
          <a:p>
            <a:pPr>
              <a:lnSpc>
                <a:spcPct val="80000"/>
              </a:lnSpc>
              <a:buFont typeface="Wingdings 3" panose="05040102010807070707" pitchFamily="18" charset="2"/>
              <a:buNone/>
            </a:pPr>
            <a:r>
              <a:rPr lang="pt-BR" altLang="pt-BR" sz="1800" smtClean="0"/>
              <a:t>      - ECN estabelecida ou perfuração intestinal espontânea não relacionada à ECN.</a:t>
            </a:r>
          </a:p>
          <a:p>
            <a:pPr>
              <a:lnSpc>
                <a:spcPct val="80000"/>
              </a:lnSpc>
            </a:pPr>
            <a:r>
              <a:rPr lang="pt-BR" altLang="pt-BR" sz="1800" smtClean="0"/>
              <a:t>A incidência de cirurgia relacionada a ECN e ECN foi rastreada pela</a:t>
            </a:r>
          </a:p>
          <a:p>
            <a:pPr>
              <a:lnSpc>
                <a:spcPct val="80000"/>
              </a:lnSpc>
              <a:buFont typeface="Wingdings 3" panose="05040102010807070707" pitchFamily="18" charset="2"/>
              <a:buNone/>
            </a:pPr>
            <a:r>
              <a:rPr lang="pt-BR" altLang="pt-BR" sz="1800" smtClean="0"/>
              <a:t>   metodologia de controle de processo.</a:t>
            </a:r>
          </a:p>
        </p:txBody>
      </p:sp>
      <p:sp>
        <p:nvSpPr>
          <p:cNvPr id="106500" name="Rectangle 4"/>
          <p:cNvSpPr>
            <a:spLocks noChangeArrowheads="1"/>
          </p:cNvSpPr>
          <p:nvPr/>
        </p:nvSpPr>
        <p:spPr bwMode="auto">
          <a:xfrm>
            <a:off x="250825" y="1268413"/>
            <a:ext cx="889317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b="1">
                <a:hlinkClick r:id="rId2"/>
              </a:rPr>
              <a:t>Quality Improvement</a:t>
            </a:r>
            <a:r>
              <a:rPr lang="pt-BR" altLang="pt-BR" sz="1400">
                <a:hlinkClick r:id="rId2"/>
              </a:rPr>
              <a:t> </a:t>
            </a:r>
            <a:r>
              <a:rPr lang="pt-BR" altLang="pt-BR" sz="1400" b="1">
                <a:hlinkClick r:id="rId2"/>
              </a:rPr>
              <a:t>Initiative</a:t>
            </a:r>
            <a:r>
              <a:rPr lang="pt-BR" altLang="pt-BR" sz="1400">
                <a:hlinkClick r:id="rId2"/>
              </a:rPr>
              <a:t> to </a:t>
            </a:r>
            <a:r>
              <a:rPr lang="pt-BR" altLang="pt-BR" sz="1400" b="1">
                <a:hlinkClick r:id="rId2"/>
              </a:rPr>
              <a:t>Reduce</a:t>
            </a:r>
            <a:r>
              <a:rPr lang="pt-BR" altLang="pt-BR" sz="1400">
                <a:hlinkClick r:id="rId2"/>
              </a:rPr>
              <a:t> the </a:t>
            </a:r>
            <a:r>
              <a:rPr lang="pt-BR" altLang="pt-BR" sz="1400" b="1">
                <a:hlinkClick r:id="rId2"/>
              </a:rPr>
              <a:t>Necrotizing Enterocolitis</a:t>
            </a:r>
            <a:r>
              <a:rPr lang="pt-BR" altLang="pt-BR" sz="1400">
                <a:hlinkClick r:id="rId2"/>
              </a:rPr>
              <a:t> </a:t>
            </a:r>
            <a:r>
              <a:rPr lang="pt-BR" altLang="pt-BR" sz="1400" b="1">
                <a:hlinkClick r:id="rId2"/>
              </a:rPr>
              <a:t>Rate</a:t>
            </a:r>
            <a:r>
              <a:rPr lang="pt-BR" altLang="pt-BR" sz="1400">
                <a:hlinkClick r:id="rId2"/>
              </a:rPr>
              <a:t> in </a:t>
            </a:r>
            <a:r>
              <a:rPr lang="pt-BR" altLang="pt-BR" sz="1400" b="1">
                <a:hlinkClick r:id="rId2"/>
              </a:rPr>
              <a:t>Premature Infants</a:t>
            </a:r>
            <a:r>
              <a:rPr lang="pt-BR" altLang="pt-BR" sz="1400">
                <a:hlinkClick r:id="rId2"/>
              </a:rPr>
              <a:t>.</a:t>
            </a:r>
            <a:r>
              <a:rPr lang="pt-BR" altLang="pt-BR" sz="1400"/>
              <a:t>Talavera MM, Bixler G, Cozzi C, Dail J, Miller RR, McClead R Jr, Reber K.Pediatrics. 2016 May;137(5). pii: e20151119. doi: 10.1542/peds.2015-1119.PMID: 27244778. </a:t>
            </a:r>
            <a:r>
              <a:rPr lang="pt-BR" altLang="pt-BR" sz="1400" b="1">
                <a:hlinkClick r:id="rId2"/>
              </a:rPr>
              <a:t>Free Article</a:t>
            </a:r>
            <a:endParaRPr lang="pt-BR" altLang="pt-BR" sz="1400"/>
          </a:p>
          <a:p>
            <a:pPr algn="ctr"/>
            <a:r>
              <a:rPr lang="pt-BR" altLang="pt-BR" sz="1400" u="sng">
                <a:hlinkClick r:id="rId3"/>
              </a:rPr>
              <a:t>Similar articles</a:t>
            </a:r>
            <a:endParaRPr lang="pt-BR" altLang="pt-BR" sz="1400" u="sng"/>
          </a:p>
        </p:txBody>
      </p:sp>
      <p:sp>
        <p:nvSpPr>
          <p:cNvPr id="106501" name="Rectangle 5"/>
          <p:cNvSpPr>
            <a:spLocks noChangeArrowheads="1"/>
          </p:cNvSpPr>
          <p:nvPr/>
        </p:nvSpPr>
        <p:spPr bwMode="auto">
          <a:xfrm>
            <a:off x="107950" y="404813"/>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a:solidFill>
                  <a:srgbClr val="FF00FF"/>
                </a:solidFill>
              </a:rPr>
              <a:t>Iniciativa de Melhoria da Qualidade para Reduzir a Taxa de Enterocolite Necrosante em Bebês Prematuros.</a:t>
            </a:r>
          </a:p>
        </p:txBody>
      </p:sp>
      <p:sp>
        <p:nvSpPr>
          <p:cNvPr id="106502"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1"/>
          </p:nvPr>
        </p:nvSpPr>
        <p:spPr/>
        <p:txBody>
          <a:bodyPr/>
          <a:lstStyle/>
          <a:p>
            <a:pPr>
              <a:lnSpc>
                <a:spcPct val="90000"/>
              </a:lnSpc>
            </a:pPr>
            <a:r>
              <a:rPr lang="pt-BR" altLang="pt-BR" smtClean="0"/>
              <a:t>Com essas medidas,   estudo relatou uma diminuição na incidência de ECN de 8% para 3,1% (p = 0,001), com declínio contínuo para 0,9% após intervenções adicionais ao longo de um período de 3 anos como parte do esforço da implementação dessas medidas</a:t>
            </a:r>
          </a:p>
          <a:p>
            <a:pPr algn="ctr">
              <a:lnSpc>
                <a:spcPct val="90000"/>
              </a:lnSpc>
            </a:pPr>
            <a:r>
              <a:rPr lang="pt-BR" altLang="pt-BR" b="1" smtClean="0">
                <a:solidFill>
                  <a:srgbClr val="0000FF"/>
                </a:solidFill>
              </a:rPr>
              <a:t>Alimentação precoce de leite humano e alimentação conservadora durante as políticas de transfusão de sangue parecem ter um impacto significativo na redução da ECN</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body" idx="4294967295"/>
          </p:nvPr>
        </p:nvSpPr>
        <p:spPr>
          <a:xfrm>
            <a:off x="0" y="1989138"/>
            <a:ext cx="8847138" cy="4967287"/>
          </a:xfrm>
          <a:solidFill>
            <a:schemeClr val="bg1"/>
          </a:solidFill>
        </p:spPr>
        <p:txBody>
          <a:bodyPr/>
          <a:lstStyle/>
          <a:p>
            <a:pPr marL="273050" indent="-273050"/>
            <a:r>
              <a:rPr lang="pt-BR" altLang="pt-BR" sz="1600" smtClean="0"/>
              <a:t>Estudos utilizando espectroscopia próximo ao infravermelho  infravermelho p (NIRS) demonstram que em prematuros crescendo estáveis, não transfundidos, a oxigenação mesentérica aumenta durante a alimentação enteral.</a:t>
            </a:r>
          </a:p>
          <a:p>
            <a:pPr marL="273050" indent="-273050"/>
            <a:r>
              <a:rPr lang="pt-BR" altLang="pt-BR" sz="1600" smtClean="0"/>
              <a:t>Por outro lado, estudos Doppler indicam que o fluxo sangüíneo arterial mesentérico superior não aumenta após transfusões de hemácias e o aumento da artéria mesentérica superior é imediatamente eliminado após uma transfusão.</a:t>
            </a:r>
          </a:p>
          <a:p>
            <a:pPr marL="273050" indent="-273050">
              <a:buFont typeface="Wingdings 3" panose="05040102010807070707" pitchFamily="18" charset="2"/>
              <a:buNone/>
            </a:pPr>
            <a:endParaRPr lang="pt-BR" altLang="pt-BR" sz="1600" smtClean="0"/>
          </a:p>
          <a:p>
            <a:pPr marL="273050" indent="-273050">
              <a:buFont typeface="Wingdings 3" panose="05040102010807070707" pitchFamily="18" charset="2"/>
              <a:buNone/>
            </a:pPr>
            <a:endParaRPr lang="pt-BR" altLang="pt-BR" sz="2000" smtClean="0"/>
          </a:p>
          <a:p>
            <a:pPr marL="273050" indent="-273050">
              <a:buFont typeface="Wingdings 3" panose="05040102010807070707" pitchFamily="18" charset="2"/>
              <a:buNone/>
            </a:pPr>
            <a:r>
              <a:rPr lang="pt-BR" altLang="pt-BR" sz="2000" smtClean="0"/>
              <a:t>Marin T (2014): 17 RN transfundidos (IG&lt;33semanas ao nascer)</a:t>
            </a:r>
          </a:p>
          <a:p>
            <a:pPr marL="273050" indent="-273050">
              <a:buFont typeface="Wingdings 3" panose="05040102010807070707" pitchFamily="18" charset="2"/>
              <a:buNone/>
            </a:pPr>
            <a:r>
              <a:rPr lang="pt-BR" altLang="pt-BR" sz="2000" smtClean="0"/>
              <a:t>                                 </a:t>
            </a:r>
            <a:r>
              <a:rPr lang="pt-BR" altLang="pt-BR" sz="2000" b="1" smtClean="0"/>
              <a:t>9 alimentados x 8 não alimentados</a:t>
            </a:r>
          </a:p>
          <a:p>
            <a:pPr marL="273050" indent="-273050" algn="ctr">
              <a:buFont typeface="Wingdings 3" panose="05040102010807070707" pitchFamily="18" charset="2"/>
              <a:buNone/>
            </a:pPr>
            <a:r>
              <a:rPr lang="pt-BR" altLang="pt-BR" sz="2000" smtClean="0"/>
              <a:t>                                 Avaliação da oxigenação tecidual mesentérica             (rSO2): 48 h após</a:t>
            </a:r>
          </a:p>
          <a:p>
            <a:pPr marL="273050" indent="-273050">
              <a:buFont typeface="Wingdings 3" panose="05040102010807070707" pitchFamily="18" charset="2"/>
              <a:buNone/>
            </a:pPr>
            <a:endParaRPr lang="pt-BR" altLang="pt-BR" sz="2000" smtClean="0"/>
          </a:p>
          <a:p>
            <a:pPr marL="273050" indent="-273050"/>
            <a:endParaRPr lang="pt-BR" altLang="pt-BR" sz="2000" smtClean="0"/>
          </a:p>
          <a:p>
            <a:pPr marL="273050" indent="-273050">
              <a:buFont typeface="Wingdings 3" panose="05040102010807070707" pitchFamily="18" charset="2"/>
              <a:buNone/>
            </a:pPr>
            <a:endParaRPr lang="pt-BR" altLang="pt-BR" smtClean="0"/>
          </a:p>
        </p:txBody>
      </p:sp>
      <p:sp>
        <p:nvSpPr>
          <p:cNvPr id="90115" name="Text Box 6"/>
          <p:cNvSpPr txBox="1">
            <a:spLocks noChangeArrowheads="1"/>
          </p:cNvSpPr>
          <p:nvPr/>
        </p:nvSpPr>
        <p:spPr bwMode="auto">
          <a:xfrm>
            <a:off x="250825" y="188913"/>
            <a:ext cx="8713788"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b="1">
                <a:solidFill>
                  <a:srgbClr val="FF00FF"/>
                </a:solidFill>
              </a:rPr>
              <a:t>A</a:t>
            </a:r>
            <a:r>
              <a:rPr lang="pt-BR" altLang="pt-BR" b="1"/>
              <a:t> </a:t>
            </a:r>
            <a:r>
              <a:rPr lang="pt-BR" altLang="pt-BR" b="1">
                <a:solidFill>
                  <a:srgbClr val="FF00FF"/>
                </a:solidFill>
              </a:rPr>
              <a:t>alimentação de bebês prematuros durante a transfusão de hemácias está associada a um declínio na oxigenação mesentérica pós-prandial.</a:t>
            </a:r>
          </a:p>
        </p:txBody>
      </p:sp>
      <p:sp>
        <p:nvSpPr>
          <p:cNvPr id="90125" name="Oval 13"/>
          <p:cNvSpPr>
            <a:spLocks noChangeArrowheads="1"/>
          </p:cNvSpPr>
          <p:nvPr/>
        </p:nvSpPr>
        <p:spPr bwMode="auto">
          <a:xfrm>
            <a:off x="0" y="908050"/>
            <a:ext cx="1079500" cy="504825"/>
          </a:xfrm>
          <a:prstGeom prst="ellipse">
            <a:avLst/>
          </a:prstGeom>
          <a:solidFill>
            <a:schemeClr val="accent2"/>
          </a:solidFill>
          <a:ln w="38100">
            <a:solidFill>
              <a:srgbClr val="CC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2014</a:t>
            </a:r>
          </a:p>
        </p:txBody>
      </p:sp>
      <p:sp>
        <p:nvSpPr>
          <p:cNvPr id="90126" name="Rectangle 14"/>
          <p:cNvSpPr>
            <a:spLocks noChangeArrowheads="1"/>
          </p:cNvSpPr>
          <p:nvPr/>
        </p:nvSpPr>
        <p:spPr bwMode="auto">
          <a:xfrm>
            <a:off x="1116013" y="1052513"/>
            <a:ext cx="8027987"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Feeding preterm infants during </a:t>
            </a:r>
            <a:r>
              <a:rPr lang="pt-BR" altLang="pt-BR" sz="1400" b="1">
                <a:hlinkClick r:id="rId2"/>
              </a:rPr>
              <a:t>red</a:t>
            </a:r>
            <a:r>
              <a:rPr lang="pt-BR" altLang="pt-BR" sz="1400">
                <a:hlinkClick r:id="rId2"/>
              </a:rPr>
              <a:t> </a:t>
            </a:r>
            <a:r>
              <a:rPr lang="pt-BR" altLang="pt-BR" sz="1400" b="1">
                <a:hlinkClick r:id="rId2"/>
              </a:rPr>
              <a:t>blood</a:t>
            </a:r>
            <a:r>
              <a:rPr lang="pt-BR" altLang="pt-BR" sz="1400">
                <a:hlinkClick r:id="rId2"/>
              </a:rPr>
              <a:t> cell </a:t>
            </a:r>
            <a:r>
              <a:rPr lang="pt-BR" altLang="pt-BR" sz="1400" b="1">
                <a:hlinkClick r:id="rId2"/>
              </a:rPr>
              <a:t>transfusion</a:t>
            </a:r>
            <a:r>
              <a:rPr lang="pt-BR" altLang="pt-BR" sz="1400">
                <a:hlinkClick r:id="rId2"/>
              </a:rPr>
              <a:t> is associated with a decline in postprandial mesenteric </a:t>
            </a:r>
            <a:r>
              <a:rPr lang="pt-BR" altLang="pt-BR" sz="1400" b="1">
                <a:hlinkClick r:id="rId2"/>
              </a:rPr>
              <a:t>oxygenation.</a:t>
            </a:r>
            <a:r>
              <a:rPr lang="pt-BR" altLang="pt-BR" sz="1400"/>
              <a:t>Marin</a:t>
            </a:r>
            <a:r>
              <a:rPr lang="pt-BR" altLang="pt-BR" sz="1400" b="1"/>
              <a:t> </a:t>
            </a:r>
            <a:r>
              <a:rPr lang="pt-BR" altLang="pt-BR" sz="1400"/>
              <a:t>T, Josephson CD, Kosmetatos N, Higgins M, Moore JE.J Pediatr. 2014 Sep;165(3):464-71.e1. doi: 10.1016/j.jpeds.2014.05.009. Epub 2014 Jun 16.PMID: 24948351.</a:t>
            </a:r>
            <a:r>
              <a:rPr lang="pt-BR" altLang="pt-BR" sz="1400" u="sng">
                <a:hlinkClick r:id="rId3"/>
              </a:rPr>
              <a:t>Similar articles</a:t>
            </a:r>
            <a:endParaRPr lang="pt-BR" altLang="pt-BR" sz="1400" u="sng"/>
          </a:p>
        </p:txBody>
      </p:sp>
      <p:sp>
        <p:nvSpPr>
          <p:cNvPr id="90127" name="AutoShape 15"/>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684213" y="188913"/>
            <a:ext cx="8229600" cy="4525962"/>
          </a:xfrm>
        </p:spPr>
        <p:txBody>
          <a:bodyPr/>
          <a:lstStyle/>
          <a:p>
            <a:pPr>
              <a:buFont typeface="Wingdings 3" panose="05040102010807070707" pitchFamily="18" charset="2"/>
              <a:buNone/>
            </a:pPr>
            <a:r>
              <a:rPr lang="pt-BR" altLang="pt-BR" sz="2400" smtClean="0"/>
              <a:t>Durante a transfusão de ambos os grupos: sem diferença na rSO2</a:t>
            </a:r>
          </a:p>
          <a:p>
            <a:pPr>
              <a:buFont typeface="Wingdings 3" panose="05040102010807070707" pitchFamily="18" charset="2"/>
              <a:buNone/>
            </a:pPr>
            <a:r>
              <a:rPr lang="pt-BR" altLang="pt-BR" sz="2400" smtClean="0"/>
              <a:t>No entanto, </a:t>
            </a:r>
            <a:r>
              <a:rPr lang="pt-BR" altLang="pt-BR" sz="2400" b="1" smtClean="0">
                <a:solidFill>
                  <a:srgbClr val="FF0000"/>
                </a:solidFill>
              </a:rPr>
              <a:t>15 h após a transfusão</a:t>
            </a:r>
            <a:r>
              <a:rPr lang="pt-BR" altLang="pt-BR" sz="2400" smtClean="0"/>
              <a:t>: oxigenação mesentérica pós-prandial     significativamente nos alimentados durante a transfusão</a:t>
            </a:r>
          </a:p>
          <a:p>
            <a:pPr>
              <a:buFont typeface="Wingdings 3" panose="05040102010807070707" pitchFamily="18" charset="2"/>
              <a:buNone/>
            </a:pPr>
            <a:endParaRPr lang="pt-BR" altLang="pt-BR" sz="2400" smtClean="0"/>
          </a:p>
          <a:p>
            <a:endParaRPr lang="pt-BR" altLang="pt-BR" sz="2400" smtClean="0"/>
          </a:p>
          <a:p>
            <a:pPr>
              <a:buFont typeface="Wingdings 3" panose="05040102010807070707" pitchFamily="18" charset="2"/>
              <a:buNone/>
            </a:pPr>
            <a:endParaRPr lang="pt-BR" altLang="pt-BR" sz="3200" smtClean="0"/>
          </a:p>
          <a:p>
            <a:endParaRPr lang="pt-BR" altLang="pt-BR" smtClean="0"/>
          </a:p>
        </p:txBody>
      </p:sp>
      <p:sp>
        <p:nvSpPr>
          <p:cNvPr id="77829" name="Text Box 6"/>
          <p:cNvSpPr txBox="1">
            <a:spLocks noChangeArrowheads="1"/>
          </p:cNvSpPr>
          <p:nvPr/>
        </p:nvSpPr>
        <p:spPr bwMode="auto">
          <a:xfrm>
            <a:off x="395288" y="5975350"/>
            <a:ext cx="8247062" cy="882650"/>
          </a:xfrm>
          <a:prstGeom prst="rect">
            <a:avLst/>
          </a:prstGeom>
          <a:solidFill>
            <a:schemeClr val="bg1"/>
          </a:solidFill>
          <a:ln w="57150">
            <a:solidFill>
              <a:srgbClr val="0033CC"/>
            </a:solidFill>
            <a:miter lim="800000"/>
            <a:headEnd/>
            <a:tailEnd/>
          </a:ln>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algn="ctr" eaLnBrk="1" hangingPunct="1"/>
            <a:r>
              <a:rPr lang="pt-BR" altLang="pt-BR" sz="1600" b="1">
                <a:solidFill>
                  <a:srgbClr val="FF0000"/>
                </a:solidFill>
                <a:latin typeface="Arial" panose="020B0604020202020204" pitchFamily="34" charset="0"/>
                <a:cs typeface="Arial" panose="020B0604020202020204" pitchFamily="34" charset="0"/>
              </a:rPr>
              <a:t>Dieta durante a transfusão sanguínea pode aumentar o risco de isquemia mesentérica e o  desenvolvimento de ECN relacionado </a:t>
            </a:r>
          </a:p>
          <a:p>
            <a:pPr algn="ctr" eaLnBrk="1" hangingPunct="1"/>
            <a:r>
              <a:rPr lang="pt-BR" altLang="pt-BR" sz="1600" b="1">
                <a:solidFill>
                  <a:srgbClr val="FF0000"/>
                </a:solidFill>
                <a:latin typeface="Arial" panose="020B0604020202020204" pitchFamily="34" charset="0"/>
                <a:cs typeface="Arial" panose="020B0604020202020204" pitchFamily="34" charset="0"/>
              </a:rPr>
              <a:t>à transfusão</a:t>
            </a:r>
          </a:p>
        </p:txBody>
      </p:sp>
      <p:sp>
        <p:nvSpPr>
          <p:cNvPr id="77830" name="Line 6"/>
          <p:cNvSpPr>
            <a:spLocks noChangeShapeType="1"/>
          </p:cNvSpPr>
          <p:nvPr/>
        </p:nvSpPr>
        <p:spPr bwMode="auto">
          <a:xfrm>
            <a:off x="5148263" y="1341438"/>
            <a:ext cx="0" cy="360362"/>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pic>
        <p:nvPicPr>
          <p:cNvPr id="778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2133600"/>
            <a:ext cx="3622675" cy="3671888"/>
          </a:xfrm>
          <a:prstGeom prst="rect">
            <a:avLst/>
          </a:prstGeom>
          <a:noFill/>
          <a:ln w="28575">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32" name="Line 8"/>
          <p:cNvSpPr>
            <a:spLocks noChangeShapeType="1"/>
          </p:cNvSpPr>
          <p:nvPr/>
        </p:nvSpPr>
        <p:spPr bwMode="auto">
          <a:xfrm flipH="1">
            <a:off x="5867400" y="2852738"/>
            <a:ext cx="865188" cy="215900"/>
          </a:xfrm>
          <a:prstGeom prst="line">
            <a:avLst/>
          </a:prstGeom>
          <a:noFill/>
          <a:ln w="57150">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7833" name="Text Box 9"/>
          <p:cNvSpPr txBox="1">
            <a:spLocks noChangeArrowheads="1"/>
          </p:cNvSpPr>
          <p:nvPr/>
        </p:nvSpPr>
        <p:spPr bwMode="auto">
          <a:xfrm>
            <a:off x="6640513" y="2681288"/>
            <a:ext cx="19415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a:t>
            </a:r>
            <a:r>
              <a:rPr lang="pt-BR" altLang="pt-BR">
                <a:solidFill>
                  <a:srgbClr val="FF0000"/>
                </a:solidFill>
              </a:rPr>
              <a:t>ALIMENTADOS)</a:t>
            </a:r>
          </a:p>
        </p:txBody>
      </p:sp>
      <p:sp>
        <p:nvSpPr>
          <p:cNvPr id="77834" name="Line 10"/>
          <p:cNvSpPr>
            <a:spLocks noChangeShapeType="1"/>
          </p:cNvSpPr>
          <p:nvPr/>
        </p:nvSpPr>
        <p:spPr bwMode="auto">
          <a:xfrm flipH="1" flipV="1">
            <a:off x="5435600" y="3500438"/>
            <a:ext cx="1296988" cy="649287"/>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77835" name="Text Box 11"/>
          <p:cNvSpPr txBox="1">
            <a:spLocks noChangeArrowheads="1"/>
          </p:cNvSpPr>
          <p:nvPr/>
        </p:nvSpPr>
        <p:spPr bwMode="auto">
          <a:xfrm>
            <a:off x="6711950" y="3978275"/>
            <a:ext cx="25177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a:t>
            </a:r>
            <a:r>
              <a:rPr lang="pt-BR" altLang="pt-BR" b="1">
                <a:solidFill>
                  <a:srgbClr val="0000FF"/>
                </a:solidFill>
              </a:rPr>
              <a:t>NÃO ALIMENTADOS</a:t>
            </a:r>
            <a:r>
              <a:rPr lang="pt-BR" altLang="pt-BR"/>
              <a:t>)</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1"/>
          </p:nvPr>
        </p:nvSpPr>
        <p:spPr>
          <a:xfrm>
            <a:off x="708025" y="2332038"/>
            <a:ext cx="8435975" cy="4525962"/>
          </a:xfrm>
        </p:spPr>
        <p:txBody>
          <a:bodyPr/>
          <a:lstStyle/>
          <a:p>
            <a:r>
              <a:rPr lang="pt-BR" altLang="pt-BR" sz="1800" smtClean="0"/>
              <a:t>Resultados agrupados de 7 ensaios </a:t>
            </a:r>
            <a:r>
              <a:rPr lang="pt-BR" altLang="pt-BR" sz="1800" smtClean="0">
                <a:solidFill>
                  <a:srgbClr val="FF0000"/>
                </a:solidFill>
              </a:rPr>
              <a:t>não randomizados</a:t>
            </a:r>
            <a:r>
              <a:rPr lang="pt-BR" altLang="pt-BR" sz="1800" smtClean="0"/>
              <a:t>  (n = 7492) mostraram que a retenção de alimentos durante a transfusão de hemácias reduz significativamente a incidência de Enterocolite necrosante associada à transfusão (TANEC):RR: 0,47, 95% CI: 0,28, 0,80, P = 0,005, I2 = 11%).</a:t>
            </a:r>
          </a:p>
        </p:txBody>
      </p:sp>
      <p:sp>
        <p:nvSpPr>
          <p:cNvPr id="96260" name="Rectangle 4"/>
          <p:cNvSpPr>
            <a:spLocks noChangeArrowheads="1"/>
          </p:cNvSpPr>
          <p:nvPr/>
        </p:nvSpPr>
        <p:spPr bwMode="auto">
          <a:xfrm>
            <a:off x="501650" y="1341438"/>
            <a:ext cx="8642350"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Withholding Feeds and Transfusion-Associated Necrotizing Enterocolitis in Preterm Infants: A Systematic Review.</a:t>
            </a:r>
            <a:r>
              <a:rPr lang="pt-BR" altLang="pt-BR" sz="1400"/>
              <a:t>Jasani B, Rao S, Patole S.Adv Nutr. 2017 Sep 15;8(5):764-769. doi: 10.3945/an.117.015818. Print 2017 Sep. Review.PMID: 28916576. </a:t>
            </a: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a:solidFill>
                  <a:srgbClr val="0000FF"/>
                </a:solidFill>
              </a:rPr>
              <a:t>Artigo Livre</a:t>
            </a:r>
          </a:p>
        </p:txBody>
      </p:sp>
      <p:sp>
        <p:nvSpPr>
          <p:cNvPr id="96261" name="Rectangle 5"/>
          <p:cNvSpPr>
            <a:spLocks noChangeArrowheads="1"/>
          </p:cNvSpPr>
          <p:nvPr/>
        </p:nvSpPr>
        <p:spPr bwMode="auto">
          <a:xfrm>
            <a:off x="395288" y="692150"/>
            <a:ext cx="84804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a:solidFill>
                  <a:srgbClr val="FF00FF"/>
                </a:solidFill>
              </a:rPr>
              <a:t>Suspensão da dieta  e enterocolite necrosante associada à transfusão em bebês prematuros: uma revisão sistemática</a:t>
            </a:r>
          </a:p>
        </p:txBody>
      </p:sp>
      <p:pic>
        <p:nvPicPr>
          <p:cNvPr id="9626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933825"/>
            <a:ext cx="7885113" cy="2738438"/>
          </a:xfrm>
          <a:prstGeom prst="rect">
            <a:avLst/>
          </a:prstGeom>
          <a:noFill/>
          <a:ln w="571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263" name="Line 7"/>
          <p:cNvSpPr>
            <a:spLocks noChangeShapeType="1"/>
          </p:cNvSpPr>
          <p:nvPr/>
        </p:nvSpPr>
        <p:spPr bwMode="auto">
          <a:xfrm flipH="1">
            <a:off x="6659563" y="5157788"/>
            <a:ext cx="1152525" cy="287337"/>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6264" name="AutoShape 8"/>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1"/>
          </p:nvPr>
        </p:nvSpPr>
        <p:spPr>
          <a:xfrm>
            <a:off x="457200" y="476250"/>
            <a:ext cx="8229600" cy="5530850"/>
          </a:xfrm>
        </p:spPr>
        <p:txBody>
          <a:bodyPr/>
          <a:lstStyle/>
          <a:p>
            <a:r>
              <a:rPr lang="pt-BR" altLang="pt-BR" sz="2300" smtClean="0"/>
              <a:t>As dificuldades na realização de tais estudos é devido a baixa incidência de TANEC, a incapacidade de cegar a intervenção e o fato da TANEC ser questionada por especialistas</a:t>
            </a:r>
          </a:p>
          <a:p>
            <a:r>
              <a:rPr lang="pt-BR" altLang="pt-BR" sz="2300" smtClean="0"/>
              <a:t>Além disso, a duração efetiva da  retenção dos alimentos  para proteção contra TANEC também não é bem definido</a:t>
            </a:r>
          </a:p>
          <a:p>
            <a:pPr algn="ctr"/>
            <a:r>
              <a:rPr lang="pt-BR" altLang="pt-BR" sz="2300" b="1" smtClean="0"/>
              <a:t>Resumindo os resultados desse estudo indicam que a retenção de alimentos durante a transfusão reduz a  TANEC em bebês prematuros</a:t>
            </a:r>
            <a:r>
              <a:rPr lang="pt-BR" altLang="pt-BR" sz="2300" smtClean="0"/>
              <a:t>. </a:t>
            </a:r>
          </a:p>
          <a:p>
            <a:pPr algn="ctr"/>
            <a:r>
              <a:rPr lang="pt-BR" altLang="pt-BR" sz="2300" b="1" smtClean="0">
                <a:solidFill>
                  <a:srgbClr val="0000FF"/>
                </a:solidFill>
              </a:rPr>
              <a:t>No entanto, dadas as limitações dos estudos incluídos nessa metanálise, estudos randomizados controlados com maior poder,  são necessários para confirmar esses achados. </a:t>
            </a:r>
          </a:p>
          <a:p>
            <a:pPr algn="ctr"/>
            <a:endParaRPr lang="pt-BR" altLang="pt-BR" sz="2300" b="1" smtClean="0">
              <a:solidFill>
                <a:srgbClr val="0000FF"/>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p:cNvSpPr>
          <p:nvPr>
            <p:ph type="body" idx="1"/>
          </p:nvPr>
        </p:nvSpPr>
        <p:spPr>
          <a:xfrm>
            <a:off x="539750" y="2565400"/>
            <a:ext cx="8229600" cy="4525963"/>
          </a:xfrm>
        </p:spPr>
        <p:txBody>
          <a:bodyPr/>
          <a:lstStyle/>
          <a:p>
            <a:r>
              <a:rPr lang="pt-BR" altLang="pt-BR" smtClean="0"/>
              <a:t>Estudos comparando o risco de ECN em crianças expostas e não expostas à transfusão de hemácias foram incluídos. </a:t>
            </a:r>
          </a:p>
          <a:p>
            <a:r>
              <a:rPr lang="pt-BR" altLang="pt-BR" smtClean="0"/>
              <a:t>Treze estudos preencheram os critérios de elegibilidade e </a:t>
            </a:r>
            <a:r>
              <a:rPr lang="pt-BR" altLang="pt-BR" smtClean="0">
                <a:solidFill>
                  <a:srgbClr val="0000FF"/>
                </a:solidFill>
              </a:rPr>
              <a:t>10 (n = 15.675 lactentes) foram incluídos na metanálise.</a:t>
            </a:r>
            <a:r>
              <a:rPr lang="pt-BR" altLang="pt-BR" smtClean="0"/>
              <a:t> </a:t>
            </a:r>
          </a:p>
          <a:p>
            <a:r>
              <a:rPr lang="pt-BR" altLang="pt-BR" smtClean="0"/>
              <a:t>Três autores independentemente extraíram dados e metanálise foi realizada usando um modelo de efeitos aleatórios.</a:t>
            </a:r>
          </a:p>
        </p:txBody>
      </p:sp>
      <p:sp>
        <p:nvSpPr>
          <p:cNvPr id="78852" name="Rectangle 4"/>
          <p:cNvSpPr>
            <a:spLocks noChangeArrowheads="1"/>
          </p:cNvSpPr>
          <p:nvPr/>
        </p:nvSpPr>
        <p:spPr bwMode="auto">
          <a:xfrm>
            <a:off x="179388" y="1608138"/>
            <a:ext cx="9144000"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Transfusion-associated necrotizing enterocolitis re-evaluated: a systematic review and meta-analysis.</a:t>
            </a:r>
            <a:r>
              <a:rPr lang="pt-BR" altLang="pt-BR" sz="1400"/>
              <a:t> Rai SE, Sidhu AK, Krishnan RJ. J Perinat Med. 2018 Aug 28;46(6):665-676. doi: 10.1515/jpm-2017-0048. Review. PMID:  29068791</a:t>
            </a:r>
          </a:p>
          <a:p>
            <a:pPr algn="ctr"/>
            <a:r>
              <a:rPr lang="pt-BR" altLang="pt-BR" sz="1400" u="sng">
                <a:hlinkClick r:id="rId3"/>
              </a:rPr>
              <a:t>Similar articles</a:t>
            </a:r>
            <a:endParaRPr lang="pt-BR" altLang="pt-BR" sz="1400" u="sng"/>
          </a:p>
        </p:txBody>
      </p:sp>
      <p:sp>
        <p:nvSpPr>
          <p:cNvPr id="78853" name="Rectangle 5"/>
          <p:cNvSpPr>
            <a:spLocks noChangeArrowheads="1"/>
          </p:cNvSpPr>
          <p:nvPr/>
        </p:nvSpPr>
        <p:spPr bwMode="auto">
          <a:xfrm>
            <a:off x="0" y="836613"/>
            <a:ext cx="86915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000" b="1">
                <a:solidFill>
                  <a:srgbClr val="FF00FF"/>
                </a:solidFill>
              </a:rPr>
              <a:t>Enterocolite necrosante associada à transfusão reavaliada: revisão sistemática e metanálise</a:t>
            </a:r>
          </a:p>
        </p:txBody>
      </p:sp>
      <p:sp>
        <p:nvSpPr>
          <p:cNvPr id="78854"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276475"/>
            <a:ext cx="7848600" cy="4208463"/>
          </a:xfrm>
          <a:prstGeom prst="rect">
            <a:avLst/>
          </a:prstGeom>
          <a:noFill/>
          <a:ln w="28575">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05" name="Rectangle 5"/>
          <p:cNvSpPr>
            <a:spLocks noChangeArrowheads="1"/>
          </p:cNvSpPr>
          <p:nvPr/>
        </p:nvSpPr>
        <p:spPr bwMode="auto">
          <a:xfrm>
            <a:off x="684213" y="692150"/>
            <a:ext cx="7632700" cy="1247775"/>
          </a:xfrm>
          <a:prstGeom prst="rect">
            <a:avLst/>
          </a:prstGeom>
          <a:noFill/>
          <a:ln w="57150">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a:solidFill>
                  <a:srgbClr val="0000FF"/>
                </a:solidFill>
              </a:rPr>
              <a:t>Os autores relataram uma redução estatisticamente significativa de 45% nas probabilidades não ajustadas de ECN em crianças expostas a uma recente transfusão de hemácias (</a:t>
            </a:r>
            <a:r>
              <a:rPr lang="pt-BR" altLang="pt-BR" b="1">
                <a:solidFill>
                  <a:srgbClr val="FF00FF"/>
                </a:solidFill>
              </a:rPr>
              <a:t>odds ratio = 0,55, 95% de confiança intervalo = 0,31-0,98)</a:t>
            </a:r>
          </a:p>
        </p:txBody>
      </p:sp>
      <p:sp>
        <p:nvSpPr>
          <p:cNvPr id="102406" name="Line 6"/>
          <p:cNvSpPr>
            <a:spLocks noChangeShapeType="1"/>
          </p:cNvSpPr>
          <p:nvPr/>
        </p:nvSpPr>
        <p:spPr bwMode="auto">
          <a:xfrm flipH="1">
            <a:off x="7812088" y="4941888"/>
            <a:ext cx="863600" cy="576262"/>
          </a:xfrm>
          <a:prstGeom prst="line">
            <a:avLst/>
          </a:prstGeom>
          <a:noFill/>
          <a:ln w="5715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02407" name="AutoShape 7"/>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1"/>
          </p:nvPr>
        </p:nvSpPr>
        <p:spPr>
          <a:xfrm>
            <a:off x="395288" y="333375"/>
            <a:ext cx="8229600" cy="4525963"/>
          </a:xfrm>
        </p:spPr>
        <p:txBody>
          <a:bodyPr/>
          <a:lstStyle/>
          <a:p>
            <a:r>
              <a:rPr lang="pt-BR" altLang="pt-BR" sz="1800" smtClean="0">
                <a:solidFill>
                  <a:srgbClr val="FF0000"/>
                </a:solidFill>
              </a:rPr>
              <a:t>Viés</a:t>
            </a:r>
            <a:r>
              <a:rPr lang="pt-BR" altLang="pt-BR" sz="1800" smtClean="0"/>
              <a:t>:o viés de publicação foi avaliado usando um gráfico de funil (</a:t>
            </a:r>
            <a:r>
              <a:rPr lang="pt-BR" altLang="pt-BR" sz="1800" smtClean="0">
                <a:solidFill>
                  <a:srgbClr val="0000FF"/>
                </a:solidFill>
              </a:rPr>
              <a:t>Figura) </a:t>
            </a:r>
            <a:r>
              <a:rPr lang="pt-BR" altLang="pt-BR" sz="1800" b="1" smtClean="0">
                <a:solidFill>
                  <a:srgbClr val="FF0000"/>
                </a:solidFill>
              </a:rPr>
              <a:t>que mostra um tanto assimétrico</a:t>
            </a:r>
          </a:p>
          <a:p>
            <a:r>
              <a:rPr lang="pt-BR" altLang="pt-BR" sz="1800" smtClean="0">
                <a:solidFill>
                  <a:srgbClr val="FF0000"/>
                </a:solidFill>
              </a:rPr>
              <a:t>Heterogeneidade:</a:t>
            </a:r>
            <a:r>
              <a:rPr lang="pt-BR" altLang="pt-BR" sz="1800" smtClean="0"/>
              <a:t> c</a:t>
            </a:r>
            <a:r>
              <a:rPr lang="pt-BR" altLang="pt-BR" sz="1800" b="1" smtClean="0"/>
              <a:t>onsiderável</a:t>
            </a:r>
            <a:r>
              <a:rPr lang="pt-BR" altLang="pt-BR" sz="1800" smtClean="0"/>
              <a:t> entre os estudos (I</a:t>
            </a:r>
            <a:r>
              <a:rPr lang="pt-BR" altLang="pt-BR" sz="1800" baseline="30000" smtClean="0"/>
              <a:t>2</a:t>
            </a:r>
            <a:r>
              <a:rPr lang="pt-BR" altLang="pt-BR" sz="1800" smtClean="0"/>
              <a:t> = 93%), e e esta poderia ser uma das muitas razões possíveis para assimetria do gráfico de funil. </a:t>
            </a:r>
          </a:p>
        </p:txBody>
      </p:sp>
      <p:pic>
        <p:nvPicPr>
          <p:cNvPr id="993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989138"/>
            <a:ext cx="5327650" cy="3954462"/>
          </a:xfrm>
          <a:prstGeom prst="rect">
            <a:avLst/>
          </a:prstGeom>
          <a:noFill/>
          <a:ln w="38100">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33" name="Text Box 5"/>
          <p:cNvSpPr txBox="1">
            <a:spLocks noChangeArrowheads="1"/>
          </p:cNvSpPr>
          <p:nvPr/>
        </p:nvSpPr>
        <p:spPr bwMode="auto">
          <a:xfrm>
            <a:off x="6351588" y="4986338"/>
            <a:ext cx="23733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0000FF"/>
                </a:solidFill>
              </a:rPr>
              <a:t>Fig</a:t>
            </a:r>
            <a:r>
              <a:rPr lang="pt-BR" altLang="pt-BR"/>
              <a:t>. Gráfico de funil</a:t>
            </a:r>
          </a:p>
          <a:p>
            <a:r>
              <a:rPr lang="pt-BR" altLang="pt-BR" i="1"/>
              <a:t>    (funnel plot)</a:t>
            </a:r>
          </a:p>
        </p:txBody>
      </p:sp>
      <p:sp>
        <p:nvSpPr>
          <p:cNvPr id="99334"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1"/>
          </p:nvPr>
        </p:nvSpPr>
        <p:spPr>
          <a:xfrm>
            <a:off x="457200" y="404813"/>
            <a:ext cx="8435975" cy="6453187"/>
          </a:xfrm>
        </p:spPr>
        <p:txBody>
          <a:bodyPr/>
          <a:lstStyle/>
          <a:p>
            <a:pPr>
              <a:lnSpc>
                <a:spcPct val="80000"/>
              </a:lnSpc>
            </a:pPr>
            <a:r>
              <a:rPr lang="pt-BR" altLang="pt-BR" sz="2300" smtClean="0"/>
              <a:t>O achado desse estudo alinha-se com a teoria de que a transfusão de hemácias pode prevenir isquemia intestinal no quadro de anemia, uma das ser responsáveis pelo desenvolvimento da ECN</a:t>
            </a:r>
          </a:p>
          <a:p>
            <a:pPr>
              <a:lnSpc>
                <a:spcPct val="80000"/>
              </a:lnSpc>
            </a:pPr>
            <a:r>
              <a:rPr lang="pt-BR" altLang="pt-BR" sz="2300" smtClean="0"/>
              <a:t>Nós levantam a hipótese  de que o grau de anemia modifica</a:t>
            </a:r>
          </a:p>
          <a:p>
            <a:pPr>
              <a:lnSpc>
                <a:spcPct val="80000"/>
              </a:lnSpc>
            </a:pPr>
            <a:r>
              <a:rPr lang="pt-BR" altLang="pt-BR" sz="2300" smtClean="0"/>
              <a:t>o efeito da transfusão de hemácias  no subseqüente</a:t>
            </a:r>
          </a:p>
          <a:p>
            <a:pPr>
              <a:lnSpc>
                <a:spcPct val="80000"/>
              </a:lnSpc>
            </a:pPr>
            <a:r>
              <a:rPr lang="pt-BR" altLang="pt-BR" sz="2300" smtClean="0"/>
              <a:t>desenvolvimento da ECN. </a:t>
            </a:r>
          </a:p>
          <a:p>
            <a:pPr>
              <a:lnSpc>
                <a:spcPct val="80000"/>
              </a:lnSpc>
            </a:pPr>
            <a:r>
              <a:rPr lang="pt-BR" altLang="pt-BR" sz="2300" b="1" smtClean="0">
                <a:solidFill>
                  <a:srgbClr val="FF00FF"/>
                </a:solidFill>
              </a:rPr>
              <a:t>Quanto à suspensão da dieta durante a transfusão</a:t>
            </a:r>
            <a:r>
              <a:rPr lang="pt-BR" altLang="pt-BR" sz="2300" smtClean="0"/>
              <a:t>: um pequeno subgrupo de bebês com anemia grave pode muito bem se beneficiar da retenção de alimentos no período de  peritransfusão para reduzir o risco de lesão isquemia-reperfusão, , mas é necessária mais investigação nesta área antes que qualquer conclusão possa ser tirada.</a:t>
            </a:r>
          </a:p>
          <a:p>
            <a:pPr algn="ctr">
              <a:lnSpc>
                <a:spcPct val="80000"/>
              </a:lnSpc>
              <a:buFont typeface="Wingdings 3" panose="05040102010807070707" pitchFamily="18" charset="2"/>
              <a:buNone/>
            </a:pPr>
            <a:r>
              <a:rPr lang="pt-BR" altLang="pt-BR" sz="2300" b="1" smtClean="0">
                <a:solidFill>
                  <a:srgbClr val="0000FF"/>
                </a:solidFill>
              </a:rPr>
              <a:t>Em outras palavras, uma transfusão de hemácias pode ser protetora se um bebê anêmico for transfundido em um maior limiar de transfusão antes que a anemia se torne suficientemente grave para causar isquemia intestinal.</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altLang="pt-BR" sz="2400" smtClean="0">
                <a:solidFill>
                  <a:srgbClr val="FF00FF"/>
                </a:solidFill>
                <a:effectLst/>
              </a:rPr>
              <a:t>Fatores de risco modificáveis na Enterocolite Necrosante</a:t>
            </a:r>
          </a:p>
        </p:txBody>
      </p:sp>
      <p:sp>
        <p:nvSpPr>
          <p:cNvPr id="101379" name="Rectangle 3"/>
          <p:cNvSpPr>
            <a:spLocks noGrp="1"/>
          </p:cNvSpPr>
          <p:nvPr>
            <p:ph type="body" idx="1"/>
          </p:nvPr>
        </p:nvSpPr>
        <p:spPr>
          <a:xfrm>
            <a:off x="539750" y="2060575"/>
            <a:ext cx="8229600" cy="4525963"/>
          </a:xfrm>
        </p:spPr>
        <p:txBody>
          <a:bodyPr/>
          <a:lstStyle/>
          <a:p>
            <a:pPr>
              <a:lnSpc>
                <a:spcPct val="90000"/>
              </a:lnSpc>
            </a:pPr>
            <a:r>
              <a:rPr lang="pt-BR" altLang="pt-BR" smtClean="0"/>
              <a:t>A transfusão nos prematuros extremos e sua associação com ECN constitui um tópico quente entre o neonatologistas, com evidências de estudos de coorte sugerindo associações entre transfusões e ECN nos dias após a transfusão e metanálise de ensaios clínicos de manutenção de altos versos baixos limiares de transfusão, mostrando um forte impacto de mais versos poucas transfusões para manter o hematócrito desejado em ensaios clínicos.</a:t>
            </a:r>
          </a:p>
          <a:p>
            <a:pPr>
              <a:lnSpc>
                <a:spcPct val="90000"/>
              </a:lnSpc>
            </a:pPr>
            <a:endParaRPr lang="pt-BR" altLang="pt-BR" smtClean="0"/>
          </a:p>
        </p:txBody>
      </p:sp>
      <p:sp>
        <p:nvSpPr>
          <p:cNvPr id="101380" name="Rectangle 4"/>
          <p:cNvSpPr>
            <a:spLocks noChangeArrowheads="1"/>
          </p:cNvSpPr>
          <p:nvPr/>
        </p:nvSpPr>
        <p:spPr bwMode="auto">
          <a:xfrm>
            <a:off x="179388" y="1268413"/>
            <a:ext cx="896461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b="1">
                <a:hlinkClick r:id="rId2"/>
              </a:rPr>
              <a:t>Modifiable</a:t>
            </a:r>
            <a:r>
              <a:rPr lang="pt-BR" altLang="pt-BR" sz="1400">
                <a:hlinkClick r:id="rId2"/>
              </a:rPr>
              <a:t> </a:t>
            </a:r>
            <a:r>
              <a:rPr lang="pt-BR" altLang="pt-BR" sz="1400" b="1">
                <a:hlinkClick r:id="rId2"/>
              </a:rPr>
              <a:t>Risk Factors</a:t>
            </a:r>
            <a:r>
              <a:rPr lang="pt-BR" altLang="pt-BR" sz="1400">
                <a:hlinkClick r:id="rId2"/>
              </a:rPr>
              <a:t> in </a:t>
            </a:r>
            <a:r>
              <a:rPr lang="pt-BR" altLang="pt-BR" sz="1400" b="1">
                <a:hlinkClick r:id="rId2"/>
              </a:rPr>
              <a:t>Necrotizing Enterocolitis</a:t>
            </a:r>
            <a:r>
              <a:rPr lang="pt-BR" altLang="pt-BR" sz="1400">
                <a:hlinkClick r:id="rId2"/>
              </a:rPr>
              <a:t>.</a:t>
            </a:r>
            <a:r>
              <a:rPr lang="pt-BR" altLang="pt-BR" sz="1400"/>
              <a:t> Cotten CM. Clin Perinatol. 2019 Mar;46(1):129-143. doi: 10.1016/j.clp.2018.10.007. Epub 2018 Dec 21. Review.PMID:</a:t>
            </a:r>
          </a:p>
          <a:p>
            <a:pPr lvl="1" algn="ctr"/>
            <a:r>
              <a:rPr lang="pt-BR" altLang="pt-BR" sz="1400"/>
              <a:t> 30771814.</a:t>
            </a:r>
            <a:r>
              <a:rPr lang="pt-BR" altLang="pt-BR" sz="1400" u="sng">
                <a:hlinkClick r:id="rId3"/>
              </a:rPr>
              <a:t>Similar articles</a:t>
            </a:r>
            <a:endParaRPr lang="pt-BR" altLang="pt-BR" sz="1400" u="sng"/>
          </a:p>
        </p:txBody>
      </p:sp>
      <p:sp>
        <p:nvSpPr>
          <p:cNvPr id="101381" name="AutoShape 5"/>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1"/>
          </p:nvPr>
        </p:nvSpPr>
        <p:spPr>
          <a:xfrm>
            <a:off x="107950" y="620713"/>
            <a:ext cx="9036050" cy="6121400"/>
          </a:xfrm>
          <a:solidFill>
            <a:schemeClr val="bg1"/>
          </a:solidFill>
        </p:spPr>
        <p:txBody>
          <a:bodyPr/>
          <a:lstStyle/>
          <a:p>
            <a:endParaRPr lang="pt-BR" altLang="pt-BR" sz="2000" smtClean="0"/>
          </a:p>
          <a:p>
            <a:r>
              <a:rPr lang="pt-BR" altLang="pt-BR" sz="2000" smtClean="0"/>
              <a:t>Embora as associações entre transfusões e ECN tenham sido objeto de</a:t>
            </a:r>
          </a:p>
          <a:p>
            <a:r>
              <a:rPr lang="pt-BR" altLang="pt-BR" sz="2000" smtClean="0"/>
              <a:t>debate, </a:t>
            </a:r>
            <a:r>
              <a:rPr lang="pt-BR" altLang="pt-BR" sz="2000" b="1" smtClean="0"/>
              <a:t>as associações entre alimentação durante as transfusões e ECN também tem sido  tema quente na UTI Neonatal</a:t>
            </a:r>
          </a:p>
          <a:p>
            <a:r>
              <a:rPr lang="pt-BR" altLang="pt-BR" sz="2000" smtClean="0"/>
              <a:t>Identificando o limiar ideal para transfusão e se fazer ou não dieta durante uma transfusão são decisões clínicas feitas diariamente nas  UTINs. </a:t>
            </a:r>
          </a:p>
          <a:p>
            <a:r>
              <a:rPr lang="pt-BR" altLang="pt-BR" sz="2000" smtClean="0"/>
              <a:t>Para a hemoglobina / hematócrito ideal para a transfusão, um estudo multicêntrico de Transfusões de Prematuros (</a:t>
            </a:r>
            <a:r>
              <a:rPr lang="pt-BR" altLang="pt-BR" sz="2000" i="1" smtClean="0"/>
              <a:t>Transfusions of Prematures:TOP</a:t>
            </a:r>
            <a:r>
              <a:rPr lang="pt-BR" altLang="pt-BR" sz="2000" smtClean="0"/>
              <a:t>), que envolveu mais de 1800 recém-nascidos, completou as matrículas e estão em fase de acompanhamento: (https://clinicaltrials.gov/ct2/show/NCT01702805).</a:t>
            </a:r>
          </a:p>
          <a:p>
            <a:pPr algn="ctr"/>
            <a:r>
              <a:rPr lang="pt-BR" altLang="pt-BR" sz="2000" b="1" smtClean="0">
                <a:solidFill>
                  <a:srgbClr val="FF00FF"/>
                </a:solidFill>
              </a:rPr>
              <a:t>O padrão ouro definitivo do  suporte de alimentos entéricos durante as transfusões terá que esperar pelo término do ensaio TOP</a:t>
            </a:r>
            <a:r>
              <a:rPr lang="pt-BR" altLang="pt-BR" sz="2000" smtClean="0"/>
              <a:t> </a:t>
            </a:r>
          </a:p>
          <a:p>
            <a:r>
              <a:rPr lang="pt-BR" altLang="pt-BR" sz="2000" smtClean="0"/>
              <a:t>O estudo TOP também pode fornecer informações úteis sobre o impacto da manutenção alimentos durante transfusões de hemácias no  risco de ECN.</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altLang="pt-BR" sz="2000" smtClean="0">
                <a:solidFill>
                  <a:srgbClr val="FF00FF"/>
                </a:solidFill>
                <a:effectLst/>
              </a:rPr>
              <a:t>Epidemiologia da enterocolite necrosante: novas considerações a respeito da influência da transfusão de hemácias e anemia</a:t>
            </a:r>
          </a:p>
        </p:txBody>
      </p:sp>
      <p:sp>
        <p:nvSpPr>
          <p:cNvPr id="81923" name="Rectangle 3"/>
          <p:cNvSpPr>
            <a:spLocks noGrp="1"/>
          </p:cNvSpPr>
          <p:nvPr>
            <p:ph type="body" idx="1"/>
          </p:nvPr>
        </p:nvSpPr>
        <p:spPr>
          <a:xfrm>
            <a:off x="250825" y="1989138"/>
            <a:ext cx="7993063" cy="3527425"/>
          </a:xfrm>
        </p:spPr>
        <p:txBody>
          <a:bodyPr/>
          <a:lstStyle/>
          <a:p>
            <a:pPr algn="ctr"/>
            <a:r>
              <a:rPr lang="pt-BR" altLang="pt-BR" sz="2000" b="1" smtClean="0">
                <a:solidFill>
                  <a:srgbClr val="0000FF"/>
                </a:solidFill>
              </a:rPr>
              <a:t>PAPEL DA ALIMENTAÇÃO DURANTE A TRANSFUSÃO DE CÉLULAS VERMELHAS</a:t>
            </a:r>
          </a:p>
          <a:p>
            <a:pPr algn="ctr">
              <a:buFont typeface="Wingdings 3" panose="05040102010807070707" pitchFamily="18" charset="2"/>
              <a:buNone/>
            </a:pPr>
            <a:r>
              <a:rPr lang="pt-BR" altLang="pt-BR" sz="1600" b="1" smtClean="0"/>
              <a:t>Com o reconhecimento de uma potencial associação entre transfusão de hemácias e desenvolvimento da ECN com a transfusão de hemácias em estudos observacionais prospectivos, </a:t>
            </a:r>
          </a:p>
          <a:p>
            <a:pPr algn="ctr">
              <a:buFont typeface="Wingdings 3" panose="05040102010807070707" pitchFamily="18" charset="2"/>
              <a:buNone/>
            </a:pPr>
            <a:endParaRPr lang="pt-BR" altLang="pt-BR" sz="1600" b="1" smtClean="0"/>
          </a:p>
          <a:p>
            <a:pPr algn="ctr">
              <a:buFont typeface="Wingdings 3" panose="05040102010807070707" pitchFamily="18" charset="2"/>
              <a:buNone/>
            </a:pPr>
            <a:endParaRPr lang="pt-BR" altLang="pt-BR" sz="1600" b="1" smtClean="0"/>
          </a:p>
          <a:p>
            <a:pPr algn="ctr"/>
            <a:endParaRPr lang="pt-BR" altLang="pt-BR" sz="1600" b="1" smtClean="0"/>
          </a:p>
          <a:p>
            <a:pPr algn="ctr"/>
            <a:r>
              <a:rPr lang="pt-BR" altLang="pt-BR" sz="1600" b="1" smtClean="0"/>
              <a:t>alimentando-se imediatamente após a transfusão</a:t>
            </a:r>
            <a:r>
              <a:rPr lang="pt-BR" altLang="pt-BR" sz="1600" smtClean="0"/>
              <a:t>, usando o Doppler,  </a:t>
            </a:r>
            <a:r>
              <a:rPr lang="pt-BR" altLang="pt-BR" sz="1600" b="1" smtClean="0"/>
              <a:t>tem sido associada a uma atenuação do aumento pós-prandial da velocidade do fluxo sanguíneo arterial na porção mesentérica superior</a:t>
            </a:r>
            <a:r>
              <a:rPr lang="pt-BR" altLang="pt-BR" sz="1600" smtClean="0"/>
              <a:t> em comparação com as medições pré-transfusionais</a:t>
            </a:r>
            <a:endParaRPr lang="pt-BR" altLang="pt-BR" smtClean="0"/>
          </a:p>
        </p:txBody>
      </p:sp>
      <p:sp>
        <p:nvSpPr>
          <p:cNvPr id="81924" name="Rectangle 4"/>
          <p:cNvSpPr>
            <a:spLocks noChangeArrowheads="1"/>
          </p:cNvSpPr>
          <p:nvPr/>
        </p:nvSpPr>
        <p:spPr bwMode="auto">
          <a:xfrm>
            <a:off x="0" y="1196975"/>
            <a:ext cx="903605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Epidemiology of Necrotizing Enterocolitis: New Considerations Regarding the Influence of Red Blood Cell Transfusions and Anemia.</a:t>
            </a:r>
            <a:r>
              <a:rPr lang="pt-BR" altLang="pt-BR" sz="1400"/>
              <a:t>Saroha V, Josephson CD, Patel RM.Clin Perinatol. 2019 Mar;46(1):101-117.doi:10.1016/j.clp.2018.09.006. Epub 2018 Dec 12. Review.PMID: 30771812.</a:t>
            </a:r>
            <a:r>
              <a:rPr lang="pt-BR" altLang="pt-BR" sz="1400" u="sng">
                <a:hlinkClick r:id="rId3"/>
              </a:rPr>
              <a:t>Similar articles</a:t>
            </a:r>
            <a:endParaRPr lang="pt-BR" altLang="pt-BR" sz="1400" u="sng"/>
          </a:p>
        </p:txBody>
      </p:sp>
      <p:sp>
        <p:nvSpPr>
          <p:cNvPr id="81925" name="AutoShape 5"/>
          <p:cNvSpPr>
            <a:spLocks noChangeArrowheads="1"/>
          </p:cNvSpPr>
          <p:nvPr/>
        </p:nvSpPr>
        <p:spPr bwMode="auto">
          <a:xfrm>
            <a:off x="4140200" y="3500438"/>
            <a:ext cx="360363" cy="863600"/>
          </a:xfrm>
          <a:prstGeom prst="curvedRightArrow">
            <a:avLst>
              <a:gd name="adj1" fmla="val 47929"/>
              <a:gd name="adj2" fmla="val 95859"/>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81926"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1"/>
          </p:nvPr>
        </p:nvSpPr>
        <p:spPr/>
        <p:txBody>
          <a:bodyPr/>
          <a:lstStyle/>
          <a:p>
            <a:pPr>
              <a:lnSpc>
                <a:spcPct val="80000"/>
              </a:lnSpc>
            </a:pPr>
            <a:r>
              <a:rPr lang="pt-BR" altLang="pt-BR" sz="2300" smtClean="0"/>
              <a:t>Uma revisão sistemática de sete estudos observacionais relatou que a retenção de alimentos durante a transfusão de hemácias foi associada com menor risco de ECN associada à transfusão (n 7492, RR 0,47: IC 95% 0,28-0,80, I</a:t>
            </a:r>
            <a:r>
              <a:rPr lang="pt-BR" altLang="pt-BR" sz="2300" baseline="30000" smtClean="0"/>
              <a:t>2</a:t>
            </a:r>
            <a:r>
              <a:rPr lang="pt-BR" altLang="pt-BR" sz="2300" smtClean="0"/>
              <a:t> = 11%) </a:t>
            </a:r>
          </a:p>
          <a:p>
            <a:pPr>
              <a:lnSpc>
                <a:spcPct val="80000"/>
              </a:lnSpc>
            </a:pPr>
            <a:r>
              <a:rPr lang="pt-BR" altLang="pt-BR" sz="2300" smtClean="0"/>
              <a:t>Embora biologicamente plausíveis, os resultados desses estudos observacionais permanecem vulneráveis a viéses e confundidores </a:t>
            </a:r>
          </a:p>
          <a:p>
            <a:pPr>
              <a:lnSpc>
                <a:spcPct val="80000"/>
              </a:lnSpc>
            </a:pPr>
            <a:r>
              <a:rPr lang="pt-BR" altLang="pt-BR" sz="2300" b="1" smtClean="0">
                <a:solidFill>
                  <a:srgbClr val="0000FF"/>
                </a:solidFill>
              </a:rPr>
              <a:t>Um grande estudo controlado randomizado com retenções de alimentos entéricos (</a:t>
            </a:r>
            <a:r>
              <a:rPr lang="pt-BR" altLang="pt-BR" sz="2300" b="1" i="1" smtClean="0">
                <a:solidFill>
                  <a:srgbClr val="0000FF"/>
                </a:solidFill>
              </a:rPr>
              <a:t>Withholding Enteral Feeds Around Transfusion</a:t>
            </a:r>
            <a:r>
              <a:rPr lang="pt-BR" altLang="pt-BR" sz="2300" b="1" smtClean="0">
                <a:solidFill>
                  <a:srgbClr val="0000FF"/>
                </a:solidFill>
              </a:rPr>
              <a:t> - WHEAT</a:t>
            </a:r>
            <a:r>
              <a:rPr lang="pt-BR" altLang="pt-BR" sz="2300" smtClean="0"/>
              <a:t>) está atualmente em curso e os autores esperam que forneçam provas para responder à questão clinicamente relevante de que de alimentar durante uma transfusão de hemácias causa ECN.</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bwMode="auto">
          <a:xfrm>
            <a:off x="539750" y="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smtClean="0">
                <a:effectLst/>
              </a:rPr>
              <a:t>           </a:t>
            </a:r>
            <a:r>
              <a:rPr lang="pt-BR" altLang="pt-BR" smtClean="0">
                <a:solidFill>
                  <a:srgbClr val="0000FF"/>
                </a:solidFill>
                <a:effectLst/>
              </a:rPr>
              <a:t>Como fazemos</a:t>
            </a:r>
          </a:p>
        </p:txBody>
      </p:sp>
      <p:sp>
        <p:nvSpPr>
          <p:cNvPr id="110595" name="Rectangle 3"/>
          <p:cNvSpPr>
            <a:spLocks noGrp="1"/>
          </p:cNvSpPr>
          <p:nvPr>
            <p:ph type="body" idx="1"/>
          </p:nvPr>
        </p:nvSpPr>
        <p:spPr>
          <a:xfrm>
            <a:off x="0" y="1916113"/>
            <a:ext cx="8748713" cy="4941887"/>
          </a:xfrm>
          <a:solidFill>
            <a:schemeClr val="bg1"/>
          </a:solidFill>
        </p:spPr>
        <p:txBody>
          <a:bodyPr/>
          <a:lstStyle/>
          <a:p>
            <a:pPr>
              <a:lnSpc>
                <a:spcPct val="80000"/>
              </a:lnSpc>
            </a:pPr>
            <a:r>
              <a:rPr lang="pt-PT" altLang="pt-BR" sz="1500" smtClean="0"/>
              <a:t>Metanálises recentes concluíram que a aceitação da causalidade entre a transfusão sanguínea e a ECN seria prematura sem o benefício de estudos metodológicos prospectivos e mais cuidadosos que controlariam adequadamente o potencial de confusão. </a:t>
            </a:r>
          </a:p>
          <a:p>
            <a:pPr>
              <a:lnSpc>
                <a:spcPct val="80000"/>
              </a:lnSpc>
            </a:pPr>
            <a:r>
              <a:rPr lang="pt-PT" altLang="pt-BR" sz="1500" smtClean="0"/>
              <a:t>Amostras patológicas obtidas por laparotomia mostraram padrões de regeneração do tecido intestinal que indicam que a lesão intestinal inicial levou horas ou dias antes do diagnóstico ser feito clinicamente.  </a:t>
            </a:r>
          </a:p>
          <a:p>
            <a:pPr>
              <a:lnSpc>
                <a:spcPct val="80000"/>
              </a:lnSpc>
            </a:pPr>
            <a:r>
              <a:rPr lang="pt-PT" altLang="pt-BR" sz="1500" smtClean="0"/>
              <a:t>A transfusão sanguínea para o agravamento da anemia pode ocorrer antes do diagnóstico clínico da ECN e levar à errônea conclusão de que a transfusão sanguínea  causou a ECN. </a:t>
            </a:r>
          </a:p>
          <a:p>
            <a:pPr>
              <a:lnSpc>
                <a:spcPct val="80000"/>
              </a:lnSpc>
            </a:pPr>
            <a:r>
              <a:rPr lang="pt-PT" altLang="pt-BR" sz="1500" smtClean="0"/>
              <a:t>Pequenos estudos randomizados e controlados que avaliaram as práticas clínicas e resultados das transfusões sanguíneas não encontraram um risco aumentado de ECN relacionada à transfusão sanguínea. Um desses estudos concluiu que a prática permissiva da transfusão sanguínea  foi neuroprotetora. </a:t>
            </a:r>
          </a:p>
          <a:p>
            <a:pPr>
              <a:lnSpc>
                <a:spcPct val="80000"/>
              </a:lnSpc>
            </a:pPr>
            <a:r>
              <a:rPr lang="pt-PT" altLang="pt-BR" sz="1500" smtClean="0"/>
              <a:t>No estudo de transfusão restrita e transfusão mais liberal nos RN&lt;1000g, nesta última foi relatada poucos casos de ECN.</a:t>
            </a:r>
          </a:p>
          <a:p>
            <a:pPr>
              <a:lnSpc>
                <a:spcPct val="80000"/>
              </a:lnSpc>
            </a:pPr>
            <a:r>
              <a:rPr lang="pt-PT" altLang="pt-BR" sz="1500" smtClean="0"/>
              <a:t> Severas restrições à transfusão sanguínea, devido à preocupação com a associação entre ECN e transfusão sanguínea pode resultar em outras morbidades imprevistas.</a:t>
            </a:r>
            <a:endParaRPr lang="pt-BR" altLang="pt-BR" sz="1500" smtClean="0"/>
          </a:p>
          <a:p>
            <a:pPr>
              <a:lnSpc>
                <a:spcPct val="80000"/>
              </a:lnSpc>
            </a:pPr>
            <a:r>
              <a:rPr lang="pt-BR" altLang="pt-BR" sz="1500" smtClean="0"/>
              <a:t>Em uma análise multivariada, a transfusão sanguínea não esteve associada com a taxa de ECN, mas uma </a:t>
            </a:r>
            <a:r>
              <a:rPr lang="pt-BR" altLang="pt-BR" sz="1500" b="1" smtClean="0"/>
              <a:t>anemia grave continuou a ser um fator de risco independente para ECN, podendo então ser a  anemia e não a transfusão a causa de ECN </a:t>
            </a:r>
          </a:p>
        </p:txBody>
      </p:sp>
      <p:sp>
        <p:nvSpPr>
          <p:cNvPr id="110596" name="Rectangle 4"/>
          <p:cNvSpPr>
            <a:spLocks noChangeArrowheads="1"/>
          </p:cNvSpPr>
          <p:nvPr/>
        </p:nvSpPr>
        <p:spPr bwMode="auto">
          <a:xfrm>
            <a:off x="323850" y="836613"/>
            <a:ext cx="856932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rgbClr val="FF00FF"/>
                </a:solidFill>
                <a:latin typeface="Lato" panose="020F0502020204030203" pitchFamily="34" charset="0"/>
              </a:rPr>
              <a:t>Enterocolite Necrosante</a:t>
            </a:r>
          </a:p>
          <a:p>
            <a:pPr algn="ctr"/>
            <a:r>
              <a:rPr lang="pt-BR" altLang="pt-BR" sz="600" u="sng">
                <a:solidFill>
                  <a:srgbClr val="FF00FF"/>
                </a:solidFill>
                <a:hlinkClick r:id="rId2" tooltip="NOVO-ENTEROCOLITE_NECROSANTE"/>
              </a:rPr>
              <a:t>  </a:t>
            </a:r>
            <a:endParaRPr lang="pt-BR" altLang="pt-BR" u="sng">
              <a:solidFill>
                <a:srgbClr val="FF00FF"/>
              </a:solidFill>
            </a:endParaRPr>
          </a:p>
          <a:p>
            <a:pPr algn="ctr"/>
            <a:r>
              <a:rPr lang="pt-BR" altLang="pt-BR" sz="1300">
                <a:solidFill>
                  <a:srgbClr val="424242"/>
                </a:solidFill>
                <a:ea typeface="Source Sans Pro"/>
                <a:cs typeface="Source Sans Pro"/>
              </a:rPr>
              <a:t>Autor: Paulo R. Margotto, Martha Gonçalves Vieira</a:t>
            </a:r>
          </a:p>
          <a:p>
            <a:pPr algn="ctr"/>
            <a:r>
              <a:rPr lang="pt-BR" altLang="pt-BR" sz="1300">
                <a:solidFill>
                  <a:srgbClr val="424242"/>
                </a:solidFill>
                <a:ea typeface="Source Sans Pro"/>
                <a:cs typeface="Source Sans Pro"/>
              </a:rPr>
              <a:t>Capítulo do Livro Assistência ao Recém-Nascido de Risco, Hospital de Ensino Materno Infantil de Brasília, 4a Edição, 2018, em Preparação.</a:t>
            </a:r>
            <a:endParaRPr lang="pt-BR" altLang="pt-BR">
              <a:solidFill>
                <a:srgbClr val="78909C"/>
              </a:solidFill>
            </a:endParaRPr>
          </a:p>
        </p:txBody>
      </p:sp>
      <p:pic>
        <p:nvPicPr>
          <p:cNvPr id="110597" name="Picture 5" descr="doc">
            <a:hlinkClick r:id="rId2" tooltip="NOVO-ENTEROCOLITE_NECROSANT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3663" y="12684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10598" name="AutoShape 6"/>
          <p:cNvSpPr>
            <a:spLocks noChangeArrowheads="1"/>
          </p:cNvSpPr>
          <p:nvPr/>
        </p:nvSpPr>
        <p:spPr bwMode="auto">
          <a:xfrm>
            <a:off x="8532813" y="6219825"/>
            <a:ext cx="287337" cy="638175"/>
          </a:xfrm>
          <a:prstGeom prst="curvedRightArrow">
            <a:avLst>
              <a:gd name="adj1" fmla="val 44420"/>
              <a:gd name="adj2" fmla="val 88840"/>
              <a:gd name="adj3" fmla="val 33333"/>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1"/>
          </p:nvPr>
        </p:nvSpPr>
        <p:spPr>
          <a:xfrm>
            <a:off x="0" y="836613"/>
            <a:ext cx="9144000" cy="5688012"/>
          </a:xfrm>
          <a:solidFill>
            <a:schemeClr val="bg1"/>
          </a:solidFill>
        </p:spPr>
        <p:txBody>
          <a:bodyPr/>
          <a:lstStyle/>
          <a:p>
            <a:pPr>
              <a:lnSpc>
                <a:spcPct val="90000"/>
              </a:lnSpc>
            </a:pPr>
            <a:r>
              <a:rPr lang="pt-PT" altLang="pt-BR" sz="2000" smtClean="0"/>
              <a:t>No entanto a decisão de transfundir  um bebê prematuro deve ser feita cuidadosamente tendo em consideração o equilíbrio entre riscos e benefícios pertinentes para cada paciente. "A razão da transfusão demanda cuidadosa razão da transfusão"</a:t>
            </a:r>
          </a:p>
          <a:p>
            <a:pPr>
              <a:lnSpc>
                <a:spcPct val="90000"/>
              </a:lnSpc>
            </a:pPr>
            <a:r>
              <a:rPr lang="pt-PT" altLang="pt-BR" sz="2000" smtClean="0"/>
              <a:t>No estudo de Marin T et al, com dois grupos (&lt;33 semanas) um sendo alimentado durante a transfusão sanguínea e outro, não. A oxigenação tecidual mesentérica  diminui significativamente após 15 horas da transfusão, principalmente nos RN&lt;30 semanas. Assim, a </a:t>
            </a:r>
            <a:r>
              <a:rPr lang="pt-BR" altLang="pt-BR" sz="2000" smtClean="0"/>
              <a:t>dieta durante a transfusão sanguínea pode aumentar o risco de isquemia mesentérica e o  desenvolvimento de enterocolite necrosante relacionada à transfusão.</a:t>
            </a:r>
            <a:endParaRPr lang="pt-BR" altLang="pt-BR" sz="2000" b="1" smtClean="0"/>
          </a:p>
          <a:p>
            <a:pPr>
              <a:lnSpc>
                <a:spcPct val="90000"/>
              </a:lnSpc>
            </a:pPr>
            <a:r>
              <a:rPr lang="pt-BR" altLang="pt-BR" sz="2000" b="1" smtClean="0"/>
              <a:t>Um grande estudo controlado randomizado com retenções de alimentos entéricos (</a:t>
            </a:r>
            <a:r>
              <a:rPr lang="pt-BR" altLang="pt-BR" sz="2000" b="1" i="1" smtClean="0"/>
              <a:t>Withholding Enteral Feeds Around Transfusion</a:t>
            </a:r>
            <a:r>
              <a:rPr lang="pt-BR" altLang="pt-BR" sz="2000" b="1" smtClean="0"/>
              <a:t> - WHEAT</a:t>
            </a:r>
            <a:r>
              <a:rPr lang="pt-BR" altLang="pt-BR" sz="2000" smtClean="0"/>
              <a:t>) está atualmente em curso e esperamos  que forneçam provas para responder à questão clinicamente relevante de que alimentar durante uma transfusão de hemácias causa ECN. </a:t>
            </a:r>
          </a:p>
          <a:p>
            <a:pPr algn="ctr">
              <a:lnSpc>
                <a:spcPct val="90000"/>
              </a:lnSpc>
            </a:pPr>
            <a:r>
              <a:rPr lang="pt-BR" altLang="pt-BR" sz="2400" b="1" smtClean="0">
                <a:solidFill>
                  <a:srgbClr val="0000FF"/>
                </a:solidFill>
              </a:rPr>
              <a:t>Enquanto, suspendemos a dieta durante a transfusão sanguínea nesses bebês de risco.</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bwMode="auto">
          <a:xfrm>
            <a:off x="539750" y="-1714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smtClean="0">
                <a:effectLst/>
              </a:rPr>
              <a:t>Então...</a:t>
            </a:r>
          </a:p>
        </p:txBody>
      </p:sp>
      <p:sp>
        <p:nvSpPr>
          <p:cNvPr id="114691" name="Rectangle 3"/>
          <p:cNvSpPr>
            <a:spLocks noGrp="1"/>
          </p:cNvSpPr>
          <p:nvPr>
            <p:ph type="body" idx="1"/>
          </p:nvPr>
        </p:nvSpPr>
        <p:spPr>
          <a:xfrm>
            <a:off x="323850" y="765175"/>
            <a:ext cx="8569325" cy="5903913"/>
          </a:xfrm>
          <a:solidFill>
            <a:schemeClr val="bg1"/>
          </a:solidFill>
        </p:spPr>
        <p:txBody>
          <a:bodyPr/>
          <a:lstStyle/>
          <a:p>
            <a:pPr>
              <a:lnSpc>
                <a:spcPct val="80000"/>
              </a:lnSpc>
            </a:pPr>
            <a:r>
              <a:rPr lang="pt-BR" altLang="ja-JP" sz="2000" smtClean="0"/>
              <a:t>Aplicando um GRADE à literatura (em 1987 uma epidemia de ECN em um Centro único identificou transfusões de hemácias como um fator de risco potencial; a partir desse fato a maioria dos inúmeros estudos observacionais (caso-controle e coorte) identificou essa associação e medidas foram tomadas na as prevenção; o presente estudo cita que são gritantes as diferenças de evidências entre os estudos observacionais e os experimentais, pela presença de fatores de confusão nos estudos observacionais; aplicando a graduação da qualidade das evidências e a força das recomendações (GRADE) foi o objetivo desse estudo na avaliação da associação entre transfusão sanguínea e ECN;  </a:t>
            </a:r>
            <a:r>
              <a:rPr lang="pt-BR" altLang="ja-JP" sz="2000" b="1" smtClean="0"/>
              <a:t>um “alto” GRADE  </a:t>
            </a:r>
            <a:r>
              <a:rPr lang="pt-BR" altLang="ja-JP" sz="2000" smtClean="0"/>
              <a:t>​​sugere que “é improvável que novas pesquisas mudem” essa confiança e uma classificação de </a:t>
            </a:r>
            <a:r>
              <a:rPr lang="pt-BR" altLang="ja-JP" sz="2000" b="1" smtClean="0"/>
              <a:t>“muito baixo” </a:t>
            </a:r>
            <a:r>
              <a:rPr lang="pt-BR" altLang="ja-JP" sz="2000" smtClean="0"/>
              <a:t>expressa que “qualquer estimativa de efeito é muito incerta; foram analisados 26 estudos, sendo 3 ensaios clínicos randomizados [ECR], 12 estudos de caso-controle e 11 estudos de coorte observacionais (nenhum dos estudos foi planejado para a avaliação entre transfusão sanguínea e ECN; </a:t>
            </a:r>
            <a:r>
              <a:rPr lang="pt-BR" altLang="ja-JP" sz="2000" b="1" smtClean="0">
                <a:solidFill>
                  <a:srgbClr val="FF0000"/>
                </a:solidFill>
              </a:rPr>
              <a:t>a avaliação GRADE dos estudos mostrou que a qualidade geral das evidências para apoiar as transfusões de sangue associadas à ECN foi “baixa” a “muito baixa</a:t>
            </a:r>
            <a:r>
              <a:rPr lang="pt-BR" altLang="ja-JP" sz="2000" smtClean="0">
                <a:solidFill>
                  <a:srgbClr val="FF0000"/>
                </a:solidFill>
              </a:rPr>
              <a:t>”;</a:t>
            </a:r>
            <a:r>
              <a:rPr lang="pt-BR" altLang="ja-JP" sz="1800" smtClean="0">
                <a:solidFill>
                  <a:srgbClr val="FF0000"/>
                </a:solidFill>
              </a:rPr>
              <a:t> </a:t>
            </a:r>
            <a:endParaRPr lang="pt-BR" altLang="pt-BR" sz="1800" smtClean="0">
              <a:solidFill>
                <a:srgbClr val="FF0000"/>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1"/>
          </p:nvPr>
        </p:nvSpPr>
        <p:spPr>
          <a:xfrm>
            <a:off x="0" y="115888"/>
            <a:ext cx="9144000" cy="6742112"/>
          </a:xfrm>
          <a:solidFill>
            <a:schemeClr val="bg1"/>
          </a:solidFill>
        </p:spPr>
        <p:txBody>
          <a:bodyPr/>
          <a:lstStyle/>
          <a:p>
            <a:pPr>
              <a:lnSpc>
                <a:spcPct val="80000"/>
              </a:lnSpc>
            </a:pPr>
            <a:r>
              <a:rPr lang="pt-BR" altLang="ja-JP" sz="1800" dirty="0" smtClean="0"/>
              <a:t>Nos estudos observacionais tanto para ECN dentro de 48 horas ou qualquer tempo depois das transfusões, há substancial heterogeneidade em relação a essa potencial associação [93 e 86%, respectivamente]; nenhum estudo aplicou  um ajuste de risco fisiológico no dia, ou antes, da transfusão (ou seja, é possível que as transfusões consequentemente fossem dadas após o desfecho; interessante  que os estudos randomizados sugeriram que um limiar de transfusão mais liberal, resultando em mais transfusões, produziu um resultado de menor taxa de ECN,  embora estatisticamente não significativo; a </a:t>
            </a:r>
            <a:r>
              <a:rPr lang="pt-BR" altLang="ja-JP" sz="1800" b="1" dirty="0" smtClean="0">
                <a:solidFill>
                  <a:srgbClr val="FF0000"/>
                </a:solidFill>
              </a:rPr>
              <a:t>ANEMIA</a:t>
            </a:r>
            <a:r>
              <a:rPr lang="pt-BR" altLang="ja-JP" sz="1800" dirty="0" smtClean="0"/>
              <a:t> ao invés da transfusão </a:t>
            </a:r>
            <a:r>
              <a:rPr lang="pt-BR" altLang="ja-JP" sz="1800" b="1" dirty="0" smtClean="0">
                <a:solidFill>
                  <a:srgbClr val="FF0000"/>
                </a:solidFill>
              </a:rPr>
              <a:t>É O FATOR DE RISCO PARA A ECN</a:t>
            </a:r>
            <a:r>
              <a:rPr lang="pt-BR" altLang="ja-JP" sz="1800" dirty="0" smtClean="0"/>
              <a:t> [acredita-se que a anemia grave leve à </a:t>
            </a:r>
            <a:r>
              <a:rPr lang="pt-BR" altLang="ja-JP" sz="1800" dirty="0" err="1" smtClean="0"/>
              <a:t>hipoxia</a:t>
            </a:r>
            <a:r>
              <a:rPr lang="pt-BR" altLang="ja-JP" sz="1800" dirty="0" smtClean="0"/>
              <a:t> na parede intestinal, deixando o paciente em risco de estresse </a:t>
            </a:r>
            <a:r>
              <a:rPr lang="pt-BR" altLang="ja-JP" sz="1800" dirty="0" err="1" smtClean="0"/>
              <a:t>oxidativo</a:t>
            </a:r>
            <a:r>
              <a:rPr lang="pt-BR" altLang="ja-JP" sz="1800" dirty="0" smtClean="0"/>
              <a:t> durante a </a:t>
            </a:r>
            <a:r>
              <a:rPr lang="pt-BR" altLang="ja-JP" sz="1800" dirty="0" err="1" smtClean="0"/>
              <a:t>reperfusão</a:t>
            </a:r>
            <a:r>
              <a:rPr lang="pt-BR" altLang="ja-JP" sz="1800" dirty="0" smtClean="0"/>
              <a:t> aguda]; assim, os autores desse estudo aplicando o GRADE </a:t>
            </a:r>
            <a:r>
              <a:rPr lang="pt-PT" altLang="ja-JP" sz="1800" b="1" dirty="0" smtClean="0"/>
              <a:t>concluem que não há evidências suficientes para apoiar a possível associação entre transfusão e ECN; </a:t>
            </a:r>
            <a:r>
              <a:rPr lang="pt-PT" altLang="ja-JP" sz="1800" dirty="0" smtClean="0"/>
              <a:t>nos complementos trouxemos </a:t>
            </a:r>
            <a:r>
              <a:rPr lang="pt-PT" altLang="ja-JP" sz="1800" smtClean="0"/>
              <a:t>mais </a:t>
            </a:r>
            <a:r>
              <a:rPr lang="pt-PT" altLang="ja-JP" sz="1800" smtClean="0"/>
              <a:t>informações </a:t>
            </a:r>
            <a:r>
              <a:rPr lang="pt-PT" altLang="ja-JP" sz="1800" dirty="0" smtClean="0"/>
              <a:t>a respeito do papel da ANEMIA e os estudo reforçam que essa desempenha importante fator de risco (chega a aumentar 6 vezes os risco de ECN!); possíveis meios de prevenir a anemia nesses prematuros  </a:t>
            </a:r>
            <a:r>
              <a:rPr lang="pt-PT" altLang="ja-JP" sz="1800" b="1" dirty="0" smtClean="0"/>
              <a:t> </a:t>
            </a:r>
            <a:r>
              <a:rPr lang="pt-BR" altLang="ja-JP" sz="1800" b="1" dirty="0" smtClean="0">
                <a:solidFill>
                  <a:srgbClr val="0000FF"/>
                </a:solidFill>
              </a:rPr>
              <a:t>incluem o </a:t>
            </a:r>
            <a:r>
              <a:rPr lang="pt-BR" altLang="ja-JP" sz="1800" b="1" dirty="0" smtClean="0">
                <a:solidFill>
                  <a:srgbClr val="0000FF"/>
                </a:solidFill>
              </a:rPr>
              <a:t>CLAMPEAMENTO </a:t>
            </a:r>
            <a:r>
              <a:rPr lang="pt-BR" altLang="ja-JP" sz="1800" b="1" dirty="0" smtClean="0">
                <a:solidFill>
                  <a:srgbClr val="0000FF"/>
                </a:solidFill>
              </a:rPr>
              <a:t>TARDIO DO CORDÃO E A ORDENHA DO CORDÃO</a:t>
            </a:r>
            <a:r>
              <a:rPr lang="pt-BR" altLang="ja-JP" sz="1800" b="1" dirty="0" smtClean="0"/>
              <a:t>; </a:t>
            </a:r>
            <a:r>
              <a:rPr lang="pt-BR" altLang="ja-JP" sz="1800" dirty="0" smtClean="0"/>
              <a:t>quanto à SUSPENSÃO DA ALIMENTAÇÃO  durante as transfusões</a:t>
            </a:r>
            <a:r>
              <a:rPr lang="pt-BR" altLang="ja-JP" sz="1800" dirty="0" smtClean="0"/>
              <a:t>: nos </a:t>
            </a:r>
            <a:r>
              <a:rPr lang="pt-BR" altLang="ja-JP" sz="1800" dirty="0" smtClean="0"/>
              <a:t>alimentados durante a transfusão tem sido mostrado queda significativa  da oxigenação mesentérica pós-prandial aumentando o risco de isquemia mesentérica e o  desenvolvimento de ECN relacionado à transfusão, principalmente se ANEMIA concomitante</a:t>
            </a:r>
            <a:r>
              <a:rPr lang="pt-BR" altLang="ja-JP" sz="1800" b="1" dirty="0" smtClean="0"/>
              <a:t>, </a:t>
            </a:r>
            <a:r>
              <a:rPr lang="pt-BR" altLang="ja-JP" sz="1800" dirty="0" smtClean="0"/>
              <a:t>embora precisamos dos resultados de estudos com maior poder em andamento ( embora seja reconhecido a necessidade de mais estudos com maior poder (Ensaio TOP:</a:t>
            </a:r>
            <a:r>
              <a:rPr lang="pt-BR" altLang="ja-JP" sz="1800" i="1" dirty="0" smtClean="0"/>
              <a:t> </a:t>
            </a:r>
            <a:r>
              <a:rPr lang="pt-BR" altLang="ja-JP" sz="1800" i="1" dirty="0" err="1" smtClean="0"/>
              <a:t>Transfusions</a:t>
            </a:r>
            <a:r>
              <a:rPr lang="pt-BR" altLang="ja-JP" sz="1800" i="1" dirty="0" smtClean="0"/>
              <a:t> </a:t>
            </a:r>
            <a:r>
              <a:rPr lang="pt-BR" altLang="ja-JP" sz="1800" i="1" dirty="0" err="1" smtClean="0"/>
              <a:t>of</a:t>
            </a:r>
            <a:r>
              <a:rPr lang="pt-BR" altLang="ja-JP" sz="1800" i="1" dirty="0" smtClean="0"/>
              <a:t> </a:t>
            </a:r>
            <a:r>
              <a:rPr lang="pt-BR" altLang="ja-JP" sz="1800" i="1" dirty="0" err="1" smtClean="0"/>
              <a:t>Prematures:TOP</a:t>
            </a:r>
            <a:r>
              <a:rPr lang="pt-BR" altLang="ja-JP" sz="1800" i="1" dirty="0" smtClean="0"/>
              <a:t>; WHEAT: </a:t>
            </a:r>
            <a:r>
              <a:rPr lang="pt-BR" altLang="ja-JP" sz="1800" i="1" dirty="0" err="1" smtClean="0"/>
              <a:t>Withholding</a:t>
            </a:r>
            <a:r>
              <a:rPr lang="pt-BR" altLang="ja-JP" sz="1800" i="1" dirty="0" smtClean="0"/>
              <a:t> Enteral </a:t>
            </a:r>
            <a:r>
              <a:rPr lang="pt-BR" altLang="ja-JP" sz="1800" i="1" dirty="0" err="1" smtClean="0"/>
              <a:t>Feeds</a:t>
            </a:r>
            <a:r>
              <a:rPr lang="pt-BR" altLang="ja-JP" sz="1800" i="1" dirty="0" smtClean="0"/>
              <a:t> </a:t>
            </a:r>
            <a:r>
              <a:rPr lang="pt-BR" altLang="ja-JP" sz="1800" i="1" dirty="0" err="1" smtClean="0"/>
              <a:t>Around</a:t>
            </a:r>
            <a:r>
              <a:rPr lang="pt-BR" altLang="ja-JP" sz="1800" i="1" dirty="0" smtClean="0"/>
              <a:t> </a:t>
            </a:r>
            <a:r>
              <a:rPr lang="pt-BR" altLang="ja-JP" sz="1800" i="1" dirty="0" err="1" smtClean="0"/>
              <a:t>Transfusion</a:t>
            </a:r>
            <a:r>
              <a:rPr lang="pt-BR" altLang="ja-JP" sz="1800" i="1" dirty="0" smtClean="0"/>
              <a:t>); </a:t>
            </a:r>
            <a:r>
              <a:rPr lang="pt-BR" altLang="ja-JP" sz="1800" dirty="0" smtClean="0">
                <a:solidFill>
                  <a:srgbClr val="0000FF"/>
                </a:solidFill>
              </a:rPr>
              <a:t>a  Iniciativa de melhoria da qualidade para reduzir a taxa de ECN nos prematuros da Rede Vermont contempla a suspensão da dieta DURANTE a transfusão</a:t>
            </a:r>
            <a:r>
              <a:rPr lang="pt-BR" altLang="ja-JP" sz="1800" dirty="0" smtClean="0"/>
              <a:t>, norma adotada pela  Unidade Neonatal do HMIB.. </a:t>
            </a:r>
            <a:endParaRPr lang="pt-BR" altLang="pt-BR" sz="1800" dirty="0" smtClean="0"/>
          </a:p>
        </p:txBody>
      </p:sp>
      <p:sp>
        <p:nvSpPr>
          <p:cNvPr id="115716" name="Text Box 4"/>
          <p:cNvSpPr txBox="1">
            <a:spLocks noChangeArrowheads="1"/>
          </p:cNvSpPr>
          <p:nvPr/>
        </p:nvSpPr>
        <p:spPr bwMode="auto">
          <a:xfrm>
            <a:off x="7812088" y="6453188"/>
            <a:ext cx="117316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900"/>
              <a:t>Paulo R. Margotto</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468313" y="260350"/>
            <a:ext cx="8229600" cy="1146175"/>
          </a:xfrm>
        </p:spPr>
      </p:pic>
      <p:sp>
        <p:nvSpPr>
          <p:cNvPr id="45059" name="AutoShape 2" descr="Resultado de imagem para desenho vampiro infantil"/>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endParaRPr lang="pt-BR" altLang="pt-BR"/>
          </a:p>
        </p:txBody>
      </p:sp>
      <p:sp>
        <p:nvSpPr>
          <p:cNvPr id="45060" name="AutoShape 4" descr="Resultado de imagem para desenho vampiro infantil"/>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pPr eaLnBrk="1" hangingPunct="1"/>
            <a:endParaRPr lang="pt-BR" altLang="pt-BR"/>
          </a:p>
        </p:txBody>
      </p:sp>
      <p:pic>
        <p:nvPicPr>
          <p:cNvPr id="45061" name="Picture 6" descr="Resultado de imagem para desenho vampiro infant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1268413"/>
            <a:ext cx="4248150" cy="528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ítulo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0738" y="5303838"/>
            <a:ext cx="3243262" cy="1139825"/>
          </a:xfrm>
          <a:prstGeom prst="rect">
            <a:avLst/>
          </a:prstGeom>
          <a:noFill/>
          <a:extLst>
            <a:ext uri="{909E8E84-426E-40DD-AFC4-6F175D3DCCD1}">
              <a14:hiddenFill xmlns:a14="http://schemas.microsoft.com/office/drawing/2010/main">
                <a:solidFill>
                  <a:srgbClr val="FFFFFF"/>
                </a:solidFill>
              </a14:hiddenFill>
            </a:ext>
          </a:extLst>
        </p:spPr>
      </p:pic>
      <p:sp>
        <p:nvSpPr>
          <p:cNvPr id="8" name="Texto explicativo em forma de nuvem 7"/>
          <p:cNvSpPr/>
          <p:nvPr/>
        </p:nvSpPr>
        <p:spPr>
          <a:xfrm>
            <a:off x="468313" y="1268413"/>
            <a:ext cx="2374900" cy="647700"/>
          </a:xfrm>
          <a:prstGeom prst="cloudCallout">
            <a:avLst>
              <a:gd name="adj1" fmla="val 70591"/>
              <a:gd name="adj2" fmla="val 10281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ENTEROCOLITE</a:t>
            </a:r>
          </a:p>
        </p:txBody>
      </p:sp>
      <p:sp>
        <p:nvSpPr>
          <p:cNvPr id="9" name="Texto explicativo em forma de nuvem 8"/>
          <p:cNvSpPr/>
          <p:nvPr/>
        </p:nvSpPr>
        <p:spPr>
          <a:xfrm>
            <a:off x="6804025" y="3644900"/>
            <a:ext cx="2016125" cy="647700"/>
          </a:xfrm>
          <a:prstGeom prst="cloudCallout">
            <a:avLst>
              <a:gd name="adj1" fmla="val -72664"/>
              <a:gd name="adj2" fmla="val 7817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EVIDÊNCIA</a:t>
            </a:r>
          </a:p>
        </p:txBody>
      </p:sp>
      <p:sp>
        <p:nvSpPr>
          <p:cNvPr id="10" name="Texto explicativo em forma de nuvem 9"/>
          <p:cNvSpPr/>
          <p:nvPr/>
        </p:nvSpPr>
        <p:spPr>
          <a:xfrm>
            <a:off x="6804025" y="2492375"/>
            <a:ext cx="2016125" cy="649288"/>
          </a:xfrm>
          <a:prstGeom prst="cloudCallout">
            <a:avLst>
              <a:gd name="adj1" fmla="val -71944"/>
              <a:gd name="adj2" fmla="val 7145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COERÊNCIA</a:t>
            </a:r>
          </a:p>
        </p:txBody>
      </p:sp>
      <p:sp>
        <p:nvSpPr>
          <p:cNvPr id="11" name="Texto explicativo em forma de nuvem 10"/>
          <p:cNvSpPr/>
          <p:nvPr/>
        </p:nvSpPr>
        <p:spPr>
          <a:xfrm>
            <a:off x="6588125" y="1052513"/>
            <a:ext cx="2305050" cy="647700"/>
          </a:xfrm>
          <a:prstGeom prst="cloudCallout">
            <a:avLst>
              <a:gd name="adj1" fmla="val -46749"/>
              <a:gd name="adj2" fmla="val 125209"/>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CAUSALIDADE</a:t>
            </a:r>
          </a:p>
        </p:txBody>
      </p:sp>
      <p:sp>
        <p:nvSpPr>
          <p:cNvPr id="12" name="Texto explicativo em forma de nuvem 11"/>
          <p:cNvSpPr/>
          <p:nvPr/>
        </p:nvSpPr>
        <p:spPr>
          <a:xfrm>
            <a:off x="468313" y="3213100"/>
            <a:ext cx="2016125" cy="647700"/>
          </a:xfrm>
          <a:prstGeom prst="cloudCallout">
            <a:avLst>
              <a:gd name="adj1" fmla="val 83549"/>
              <a:gd name="adj2" fmla="val -18126"/>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RISCO FISIOLÓGICO</a:t>
            </a:r>
          </a:p>
        </p:txBody>
      </p:sp>
      <p:sp>
        <p:nvSpPr>
          <p:cNvPr id="13" name="Texto explicativo em forma de nuvem 12"/>
          <p:cNvSpPr/>
          <p:nvPr/>
        </p:nvSpPr>
        <p:spPr>
          <a:xfrm>
            <a:off x="250825" y="4292600"/>
            <a:ext cx="2592388" cy="576263"/>
          </a:xfrm>
          <a:prstGeom prst="cloudCallout">
            <a:avLst>
              <a:gd name="adj1" fmla="val 80669"/>
              <a:gd name="adj2" fmla="val -9371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TEMPORALIDADE</a:t>
            </a:r>
          </a:p>
        </p:txBody>
      </p:sp>
      <p:sp>
        <p:nvSpPr>
          <p:cNvPr id="14" name="Texto explicativo em forma de nuvem 13"/>
          <p:cNvSpPr/>
          <p:nvPr/>
        </p:nvSpPr>
        <p:spPr>
          <a:xfrm>
            <a:off x="250825" y="2205038"/>
            <a:ext cx="2592388" cy="647700"/>
          </a:xfrm>
          <a:prstGeom prst="cloudCallout">
            <a:avLst>
              <a:gd name="adj1" fmla="val 70591"/>
              <a:gd name="adj2" fmla="val 102813"/>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sz="1400" dirty="0"/>
              <a:t>RISCO/BENEFÍCIO</a:t>
            </a:r>
          </a:p>
        </p:txBody>
      </p:sp>
      <p:sp>
        <p:nvSpPr>
          <p:cNvPr id="45071" name="Text Box 15"/>
          <p:cNvSpPr txBox="1">
            <a:spLocks noChangeArrowheads="1"/>
          </p:cNvSpPr>
          <p:nvPr/>
        </p:nvSpPr>
        <p:spPr bwMode="auto">
          <a:xfrm>
            <a:off x="4140200" y="6491288"/>
            <a:ext cx="15128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Milena Pires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smtClean="0">
                <a:solidFill>
                  <a:srgbClr val="FF00FF"/>
                </a:solidFill>
                <a:effectLst/>
              </a:rPr>
              <a:t>OBRIGADO!</a:t>
            </a:r>
          </a:p>
        </p:txBody>
      </p:sp>
      <p:pic>
        <p:nvPicPr>
          <p:cNvPr id="113668" name="Picture 4"/>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2339975" y="1052513"/>
            <a:ext cx="5957888" cy="5294312"/>
          </a:xfrm>
          <a:prstGeom prst="rect">
            <a:avLst/>
          </a:prstGeom>
          <a:noFill/>
          <a:ln w="28575">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9" name="Text Box 5"/>
          <p:cNvSpPr txBox="1">
            <a:spLocks noChangeArrowheads="1"/>
          </p:cNvSpPr>
          <p:nvPr/>
        </p:nvSpPr>
        <p:spPr bwMode="auto">
          <a:xfrm>
            <a:off x="3184525" y="6354763"/>
            <a:ext cx="5794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0000FF"/>
                </a:solidFill>
              </a:rPr>
              <a:t>Drs. Miza Vidigal, Paulo R. Margotto e Milena Pires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so">
  <a:themeElements>
    <a:clrScheme name="Personalizada 5">
      <a:dk1>
        <a:sysClr val="windowText" lastClr="000000"/>
      </a:dk1>
      <a:lt1>
        <a:sysClr val="window" lastClr="FFFFFF"/>
      </a:lt1>
      <a:dk2>
        <a:srgbClr val="04617B"/>
      </a:dk2>
      <a:lt2>
        <a:srgbClr val="FF0000"/>
      </a:lt2>
      <a:accent1>
        <a:srgbClr val="0B5394"/>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so">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Personalizada 5">
    <a:dk1>
      <a:sysClr val="windowText" lastClr="000000"/>
    </a:dk1>
    <a:lt1>
      <a:sysClr val="window" lastClr="FFFFFF"/>
    </a:lt1>
    <a:dk2>
      <a:srgbClr val="04617B"/>
    </a:dk2>
    <a:lt2>
      <a:srgbClr val="FF0000"/>
    </a:lt2>
    <a:accent1>
      <a:srgbClr val="0B5394"/>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Personalizada 5">
    <a:dk1>
      <a:sysClr val="windowText" lastClr="000000"/>
    </a:dk1>
    <a:lt1>
      <a:sysClr val="window" lastClr="FFFFFF"/>
    </a:lt1>
    <a:dk2>
      <a:srgbClr val="04617B"/>
    </a:dk2>
    <a:lt2>
      <a:srgbClr val="FF0000"/>
    </a:lt2>
    <a:accent1>
      <a:srgbClr val="0B5394"/>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Personalizada 5">
    <a:dk1>
      <a:sysClr val="windowText" lastClr="000000"/>
    </a:dk1>
    <a:lt1>
      <a:sysClr val="window" lastClr="FFFFFF"/>
    </a:lt1>
    <a:dk2>
      <a:srgbClr val="04617B"/>
    </a:dk2>
    <a:lt2>
      <a:srgbClr val="FF0000"/>
    </a:lt2>
    <a:accent1>
      <a:srgbClr val="0B5394"/>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4.xml><?xml version="1.0" encoding="utf-8"?>
<a:themeOverride xmlns:a="http://schemas.openxmlformats.org/drawingml/2006/main">
  <a:clrScheme name="Personalizada 5">
    <a:dk1>
      <a:sysClr val="windowText" lastClr="000000"/>
    </a:dk1>
    <a:lt1>
      <a:sysClr val="window" lastClr="FFFFFF"/>
    </a:lt1>
    <a:dk2>
      <a:srgbClr val="04617B"/>
    </a:dk2>
    <a:lt2>
      <a:srgbClr val="FF0000"/>
    </a:lt2>
    <a:accent1>
      <a:srgbClr val="0B5394"/>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Concourse</Template>
  <TotalTime>10339</TotalTime>
  <Words>8834</Words>
  <Application>Microsoft Office PowerPoint</Application>
  <PresentationFormat>Apresentação na tela (4:3)</PresentationFormat>
  <Paragraphs>507</Paragraphs>
  <Slides>90</Slides>
  <Notes>0</Notes>
  <HiddenSlides>0</HiddenSlides>
  <MMClips>0</MMClips>
  <ScaleCrop>false</ScaleCrop>
  <HeadingPairs>
    <vt:vector size="6" baseType="variant">
      <vt:variant>
        <vt:lpstr>Fontes usadas</vt:lpstr>
      </vt:variant>
      <vt:variant>
        <vt:i4>14</vt:i4>
      </vt:variant>
      <vt:variant>
        <vt:lpstr>Tema</vt:lpstr>
      </vt:variant>
      <vt:variant>
        <vt:i4>1</vt:i4>
      </vt:variant>
      <vt:variant>
        <vt:lpstr>Títulos de slides</vt:lpstr>
      </vt:variant>
      <vt:variant>
        <vt:i4>90</vt:i4>
      </vt:variant>
    </vt:vector>
  </HeadingPairs>
  <TitlesOfParts>
    <vt:vector size="105" baseType="lpstr">
      <vt:lpstr>ＭＳ Ｐゴシック</vt:lpstr>
      <vt:lpstr>Arial</vt:lpstr>
      <vt:lpstr>Calibri</vt:lpstr>
      <vt:lpstr>Consolas</vt:lpstr>
      <vt:lpstr>Courier New</vt:lpstr>
      <vt:lpstr>Lato</vt:lpstr>
      <vt:lpstr>Lucida Sans Unicode</vt:lpstr>
      <vt:lpstr>Palatino Linotype</vt:lpstr>
      <vt:lpstr>Source Sans Pro</vt:lpstr>
      <vt:lpstr>Times New Roman</vt:lpstr>
      <vt:lpstr>Verdana</vt:lpstr>
      <vt:lpstr>Wingdings</vt:lpstr>
      <vt:lpstr>Wingdings 2</vt:lpstr>
      <vt:lpstr>Wingdings 3</vt:lpstr>
      <vt:lpstr>Concurso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do site: Entendendo um Gráfico de Funil</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Razões das exclusões dos estudos</vt:lpstr>
      <vt:lpstr>ABSTRACT</vt:lpstr>
      <vt:lpstr>Apresentação do PowerPoint</vt:lpstr>
      <vt:lpstr>Apresentação do PowerPoint</vt:lpstr>
      <vt:lpstr>Apresentação do PowerPoint</vt:lpstr>
      <vt:lpstr>Apresentação do PowerPoint</vt:lpstr>
      <vt:lpstr>Apresentação do PowerPoint</vt:lpstr>
      <vt:lpstr>Nota do Editor do site, Dr. Paulo R. Margotto. Consultem também! Aqui e Agora!</vt:lpstr>
      <vt:lpstr>Apresentação do PowerPoint</vt:lpstr>
      <vt:lpstr>Apresentação do PowerPoint</vt:lpstr>
      <vt:lpstr>Regressão logística: Odds ratio ajustada para PIE versus não PIE:sepse precoce [early onset sepsis], esteróide pós-natal e Centro foram também incluídos no modelo de regressão logística)</vt:lpstr>
      <vt:lpstr>Apresentação do PowerPoint</vt:lpstr>
      <vt:lpstr>Apresentação do PowerPoint</vt:lpstr>
      <vt:lpstr>Apresentação do PowerPoint</vt:lpstr>
      <vt:lpstr>Apresentação do PowerPoint</vt:lpstr>
      <vt:lpstr>Caso Clínico: Perfuração intestinal espontânea</vt:lpstr>
      <vt:lpstr>Apresentação do PowerPoint</vt:lpstr>
      <vt:lpstr>Portanto...</vt:lpstr>
      <vt:lpstr>             Inclusão de 14 subconjuntos de enterocolite necrosante</vt:lpstr>
      <vt:lpstr>Apresentação do PowerPoint</vt:lpstr>
      <vt:lpstr>Apresentação do PowerPoint</vt:lpstr>
      <vt:lpstr>Apresentação do PowerPoint</vt:lpstr>
      <vt:lpstr>Apresentação do PowerPoint</vt:lpstr>
      <vt:lpstr>Apresentação do PowerPoint</vt:lpstr>
      <vt:lpstr>    </vt:lpstr>
      <vt:lpstr>Anemia e injúria Intestinal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Fatores de risco modificáveis na Enterocolite Necrosante</vt:lpstr>
      <vt:lpstr>Apresentação do PowerPoint</vt:lpstr>
      <vt:lpstr>Epidemiologia da enterocolite necrosante: novas considerações a respeito da influência da transfusão de hemácias e anemia</vt:lpstr>
      <vt:lpstr>Apresentação do PowerPoint</vt:lpstr>
      <vt:lpstr>           Como fazemos</vt:lpstr>
      <vt:lpstr>Apresentação do PowerPoint</vt:lpstr>
      <vt:lpstr>Então...</vt:lpstr>
      <vt:lpstr>Apresentação do PowerPoint</vt:lpstr>
      <vt:lpstr>Apresentação do PowerPoint</vt:lpstr>
      <vt:lpstr>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Devemos acreditar na enterocolite associada à transfusão? Aplicando um GRADE à literatura</dc:title>
  <dc:creator>Milena Conde Nogueira</dc:creator>
  <cp:lastModifiedBy>Paulo Margotto</cp:lastModifiedBy>
  <cp:revision>50</cp:revision>
  <dcterms:created xsi:type="dcterms:W3CDTF">2019-07-23T02:38:39Z</dcterms:created>
  <dcterms:modified xsi:type="dcterms:W3CDTF">2019-08-10T00:35:15Z</dcterms:modified>
</cp:coreProperties>
</file>