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5" r:id="rId18"/>
    <p:sldId id="277" r:id="rId19"/>
    <p:sldId id="278" r:id="rId20"/>
    <p:sldId id="279" r:id="rId21"/>
    <p:sldId id="284" r:id="rId22"/>
    <p:sldId id="297" r:id="rId23"/>
    <p:sldId id="280" r:id="rId24"/>
    <p:sldId id="281" r:id="rId25"/>
    <p:sldId id="282" r:id="rId26"/>
    <p:sldId id="283" r:id="rId27"/>
    <p:sldId id="285" r:id="rId28"/>
    <p:sldId id="286" r:id="rId29"/>
    <p:sldId id="298" r:id="rId30"/>
    <p:sldId id="299" r:id="rId31"/>
    <p:sldId id="287" r:id="rId32"/>
    <p:sldId id="300" r:id="rId33"/>
    <p:sldId id="304" r:id="rId34"/>
    <p:sldId id="305" r:id="rId35"/>
    <p:sldId id="306" r:id="rId36"/>
    <p:sldId id="307" r:id="rId37"/>
    <p:sldId id="308" r:id="rId38"/>
    <p:sldId id="309" r:id="rId39"/>
    <p:sldId id="310" r:id="rId40"/>
    <p:sldId id="312" r:id="rId41"/>
    <p:sldId id="311" r:id="rId42"/>
  </p:sldIdLst>
  <p:sldSz cx="9144000" cy="6858000" type="screen4x3"/>
  <p:notesSz cx="6858000" cy="9144000"/>
  <p:defaultTextStyle>
    <a:defPPr>
      <a:defRPr lang="pt-BR"/>
    </a:defPPr>
    <a:lvl1pPr algn="l" rtl="0" fontAlgn="base">
      <a:spcBef>
        <a:spcPct val="0"/>
      </a:spcBef>
      <a:spcAft>
        <a:spcPct val="0"/>
      </a:spcAft>
      <a:defRPr sz="1000" kern="1200">
        <a:solidFill>
          <a:schemeClr val="tx1"/>
        </a:solidFill>
        <a:latin typeface="Century Schoolbook" pitchFamily="18" charset="0"/>
        <a:ea typeface="+mn-ea"/>
        <a:cs typeface="Arial" charset="0"/>
      </a:defRPr>
    </a:lvl1pPr>
    <a:lvl2pPr marL="457200" algn="l" rtl="0" fontAlgn="base">
      <a:spcBef>
        <a:spcPct val="0"/>
      </a:spcBef>
      <a:spcAft>
        <a:spcPct val="0"/>
      </a:spcAft>
      <a:defRPr sz="1000" kern="1200">
        <a:solidFill>
          <a:schemeClr val="tx1"/>
        </a:solidFill>
        <a:latin typeface="Century Schoolbook" pitchFamily="18" charset="0"/>
        <a:ea typeface="+mn-ea"/>
        <a:cs typeface="Arial" charset="0"/>
      </a:defRPr>
    </a:lvl2pPr>
    <a:lvl3pPr marL="914400" algn="l" rtl="0" fontAlgn="base">
      <a:spcBef>
        <a:spcPct val="0"/>
      </a:spcBef>
      <a:spcAft>
        <a:spcPct val="0"/>
      </a:spcAft>
      <a:defRPr sz="1000" kern="1200">
        <a:solidFill>
          <a:schemeClr val="tx1"/>
        </a:solidFill>
        <a:latin typeface="Century Schoolbook" pitchFamily="18" charset="0"/>
        <a:ea typeface="+mn-ea"/>
        <a:cs typeface="Arial" charset="0"/>
      </a:defRPr>
    </a:lvl3pPr>
    <a:lvl4pPr marL="1371600" algn="l" rtl="0" fontAlgn="base">
      <a:spcBef>
        <a:spcPct val="0"/>
      </a:spcBef>
      <a:spcAft>
        <a:spcPct val="0"/>
      </a:spcAft>
      <a:defRPr sz="1000" kern="1200">
        <a:solidFill>
          <a:schemeClr val="tx1"/>
        </a:solidFill>
        <a:latin typeface="Century Schoolbook" pitchFamily="18" charset="0"/>
        <a:ea typeface="+mn-ea"/>
        <a:cs typeface="Arial" charset="0"/>
      </a:defRPr>
    </a:lvl4pPr>
    <a:lvl5pPr marL="1828800" algn="l" rtl="0" fontAlgn="base">
      <a:spcBef>
        <a:spcPct val="0"/>
      </a:spcBef>
      <a:spcAft>
        <a:spcPct val="0"/>
      </a:spcAft>
      <a:defRPr sz="1000" kern="1200">
        <a:solidFill>
          <a:schemeClr val="tx1"/>
        </a:solidFill>
        <a:latin typeface="Century Schoolbook" pitchFamily="18" charset="0"/>
        <a:ea typeface="+mn-ea"/>
        <a:cs typeface="Arial" charset="0"/>
      </a:defRPr>
    </a:lvl5pPr>
    <a:lvl6pPr marL="2286000" algn="l" defTabSz="914400" rtl="0" eaLnBrk="1" latinLnBrk="0" hangingPunct="1">
      <a:defRPr sz="1000" kern="1200">
        <a:solidFill>
          <a:schemeClr val="tx1"/>
        </a:solidFill>
        <a:latin typeface="Century Schoolbook" pitchFamily="18" charset="0"/>
        <a:ea typeface="+mn-ea"/>
        <a:cs typeface="Arial" charset="0"/>
      </a:defRPr>
    </a:lvl6pPr>
    <a:lvl7pPr marL="2743200" algn="l" defTabSz="914400" rtl="0" eaLnBrk="1" latinLnBrk="0" hangingPunct="1">
      <a:defRPr sz="1000" kern="1200">
        <a:solidFill>
          <a:schemeClr val="tx1"/>
        </a:solidFill>
        <a:latin typeface="Century Schoolbook" pitchFamily="18" charset="0"/>
        <a:ea typeface="+mn-ea"/>
        <a:cs typeface="Arial" charset="0"/>
      </a:defRPr>
    </a:lvl7pPr>
    <a:lvl8pPr marL="3200400" algn="l" defTabSz="914400" rtl="0" eaLnBrk="1" latinLnBrk="0" hangingPunct="1">
      <a:defRPr sz="1000" kern="1200">
        <a:solidFill>
          <a:schemeClr val="tx1"/>
        </a:solidFill>
        <a:latin typeface="Century Schoolbook" pitchFamily="18" charset="0"/>
        <a:ea typeface="+mn-ea"/>
        <a:cs typeface="Arial" charset="0"/>
      </a:defRPr>
    </a:lvl8pPr>
    <a:lvl9pPr marL="3657600" algn="l" defTabSz="914400" rtl="0" eaLnBrk="1" latinLnBrk="0" hangingPunct="1">
      <a:defRPr sz="1000" kern="1200">
        <a:solidFill>
          <a:schemeClr val="tx1"/>
        </a:solidFill>
        <a:latin typeface="Century Schoolbook" pitchFamily="18"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008000"/>
    <a:srgbClr val="FF66FF"/>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426"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en-US"/>
          </a:p>
        </p:txBody>
      </p:sp>
      <p:sp>
        <p:nvSpPr>
          <p:cNvPr id="8" name="Espaço Reservado para Conteúdo 7"/>
          <p:cNvSpPr>
            <a:spLocks noGrp="1"/>
          </p:cNvSpPr>
          <p:nvPr>
            <p:ph sz="quarter" idx="1"/>
          </p:nvPr>
        </p:nvSpPr>
        <p:spPr>
          <a:xfrm>
            <a:off x="457200" y="1600200"/>
            <a:ext cx="7467600" cy="4873752"/>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6"/>
          <p:cNvSpPr>
            <a:spLocks noGrp="1"/>
          </p:cNvSpPr>
          <p:nvPr>
            <p:ph type="dt" sz="half" idx="10"/>
          </p:nvPr>
        </p:nvSpPr>
        <p:spPr/>
        <p:txBody>
          <a:bodyPr rtlCol="0"/>
          <a:lstStyle>
            <a:lvl1pPr>
              <a:defRPr/>
            </a:lvl1pPr>
          </a:lstStyle>
          <a:p>
            <a:pPr>
              <a:defRPr/>
            </a:pPr>
            <a:fld id="{E65A6BE4-7824-4A05-A7E1-EB0B2C1A78D2}" type="datetimeFigureOut">
              <a:rPr lang="pt-BR"/>
              <a:pPr>
                <a:defRPr/>
              </a:pPr>
              <a:t>25/12/2018</a:t>
            </a:fld>
            <a:endParaRPr lang="pt-BR" dirty="0"/>
          </a:p>
        </p:txBody>
      </p:sp>
      <p:sp>
        <p:nvSpPr>
          <p:cNvPr id="5" name="Espaço Reservado para Número de Slide 8"/>
          <p:cNvSpPr>
            <a:spLocks noGrp="1"/>
          </p:cNvSpPr>
          <p:nvPr>
            <p:ph type="sldNum" sz="quarter" idx="11"/>
          </p:nvPr>
        </p:nvSpPr>
        <p:spPr/>
        <p:txBody>
          <a:bodyPr rtlCol="0"/>
          <a:lstStyle>
            <a:lvl1pPr>
              <a:defRPr/>
            </a:lvl1pPr>
          </a:lstStyle>
          <a:p>
            <a:pPr>
              <a:defRPr/>
            </a:pPr>
            <a:fld id="{BB38DCCC-361D-4783-8DF0-2FFCE1F4CDC7}" type="slidenum">
              <a:rPr lang="pt-BR"/>
              <a:pPr>
                <a:defRPr/>
              </a:pPr>
              <a:t>‹nº›</a:t>
            </a:fld>
            <a:endParaRPr lang="pt-BR" dirty="0"/>
          </a:p>
        </p:txBody>
      </p:sp>
      <p:sp>
        <p:nvSpPr>
          <p:cNvPr id="6" name="Espaço Reservado para Rodapé 9"/>
          <p:cNvSpPr>
            <a:spLocks noGrp="1"/>
          </p:cNvSpPr>
          <p:nvPr>
            <p:ph type="ftr" sz="quarter" idx="12"/>
          </p:nvPr>
        </p:nvSpPr>
        <p:spPr/>
        <p:txBody>
          <a:bodyPr rtlCol="0"/>
          <a:lstStyle>
            <a:lvl1pPr>
              <a:defRPr/>
            </a:lvl1pPr>
          </a:lstStyle>
          <a:p>
            <a:pPr>
              <a:defRPr/>
            </a:pPr>
            <a:endParaRPr lang="pt-BR" dirty="0"/>
          </a:p>
        </p:txBody>
      </p:sp>
    </p:spTree>
    <p:extLst>
      <p:ext uri="{BB962C8B-B14F-4D97-AF65-F5344CB8AC3E}">
        <p14:creationId xmlns:p14="http://schemas.microsoft.com/office/powerpoint/2010/main" val="3985604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1">
        <a:schemeClr val="bg2"/>
      </p:bgRef>
    </p:bg>
    <p:spTree>
      <p:nvGrpSpPr>
        <p:cNvPr id="1" name=""/>
        <p:cNvGrpSpPr/>
        <p:nvPr/>
      </p:nvGrpSpPr>
      <p:grpSpPr>
        <a:xfrm>
          <a:off x="0" y="0"/>
          <a:ext cx="0" cy="0"/>
          <a:chOff x="0" y="0"/>
          <a:chExt cx="0" cy="0"/>
        </a:xfrm>
      </p:grpSpPr>
      <p:sp>
        <p:nvSpPr>
          <p:cNvPr id="4" name="Retângulo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5" name="Retângulo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6" name="Retângulo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7" name="Retângulo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8" name="Conector reto 7"/>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sz="1800" dirty="0">
              <a:latin typeface="+mn-lt"/>
              <a:cs typeface="+mn-cs"/>
            </a:endParaRPr>
          </a:p>
        </p:txBody>
      </p:sp>
      <p:sp>
        <p:nvSpPr>
          <p:cNvPr id="9" name="Conector reto 8"/>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sz="1800" dirty="0">
              <a:latin typeface="+mn-lt"/>
              <a:cs typeface="+mn-cs"/>
            </a:endParaRPr>
          </a:p>
        </p:txBody>
      </p:sp>
      <p:sp>
        <p:nvSpPr>
          <p:cNvPr id="10" name="Conector reto 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sz="1800" dirty="0">
              <a:latin typeface="+mn-lt"/>
              <a:cs typeface="+mn-cs"/>
            </a:endParaRPr>
          </a:p>
        </p:txBody>
      </p:sp>
      <p:sp>
        <p:nvSpPr>
          <p:cNvPr id="11" name="Conector reto 10"/>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sz="1800" dirty="0">
              <a:latin typeface="+mn-lt"/>
              <a:cs typeface="+mn-cs"/>
            </a:endParaRPr>
          </a:p>
        </p:txBody>
      </p:sp>
      <p:sp>
        <p:nvSpPr>
          <p:cNvPr id="12" name="Conector reto 11"/>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sz="1800" dirty="0">
              <a:latin typeface="+mn-lt"/>
              <a:cs typeface="+mn-cs"/>
            </a:endParaRPr>
          </a:p>
        </p:txBody>
      </p:sp>
      <p:sp>
        <p:nvSpPr>
          <p:cNvPr id="13" name="Retângulo 12"/>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14" name="Elipse 13"/>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15" name="Elipse 14"/>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16" name="Elipse 15"/>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17" name="Elipse 16"/>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18" name="Elipse 17"/>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19" name="Conector reto 18"/>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sz="1800" dirty="0">
              <a:latin typeface="+mn-lt"/>
              <a:cs typeface="+mn-cs"/>
            </a:endParaRPr>
          </a:p>
        </p:txBody>
      </p:sp>
      <p:sp>
        <p:nvSpPr>
          <p:cNvPr id="2" name="Título 1"/>
          <p:cNvSpPr>
            <a:spLocks noGrp="1"/>
          </p:cNvSpPr>
          <p:nvPr>
            <p:ph type="title"/>
          </p:nvPr>
        </p:nvSpPr>
        <p:spPr>
          <a:xfrm>
            <a:off x="2286000" y="2895600"/>
            <a:ext cx="6172200" cy="2053590"/>
          </a:xfrm>
        </p:spPr>
        <p:txBody>
          <a:bodyPr/>
          <a:lstStyle>
            <a:lvl1pPr algn="l">
              <a:buNone/>
              <a:defRPr sz="3000" b="1" cap="small" baseline="0"/>
            </a:lvl1pPr>
          </a:lstStyle>
          <a:p>
            <a:r>
              <a:rPr lang="pt-BR" smtClean="0"/>
              <a:t>Clique para editar o título mestre</a:t>
            </a:r>
            <a:endParaRPr lang="en-US"/>
          </a:p>
        </p:txBody>
      </p:sp>
      <p:sp>
        <p:nvSpPr>
          <p:cNvPr id="3" name="Espaço Reservado para Texto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pt-BR" smtClean="0"/>
              <a:t>Clique para editar o texto mestre</a:t>
            </a:r>
          </a:p>
        </p:txBody>
      </p:sp>
      <p:sp>
        <p:nvSpPr>
          <p:cNvPr id="20" name="Espaço Reservado para Data 3"/>
          <p:cNvSpPr>
            <a:spLocks noGrp="1"/>
          </p:cNvSpPr>
          <p:nvPr>
            <p:ph type="dt" sz="half" idx="10"/>
          </p:nvPr>
        </p:nvSpPr>
        <p:spPr bwMode="auto">
          <a:xfrm rot="5400000">
            <a:off x="7762875" y="1169988"/>
            <a:ext cx="2286000" cy="381000"/>
          </a:xfrm>
        </p:spPr>
        <p:txBody>
          <a:bodyPr/>
          <a:lstStyle>
            <a:lvl1pPr>
              <a:defRPr/>
            </a:lvl1pPr>
          </a:lstStyle>
          <a:p>
            <a:pPr>
              <a:defRPr/>
            </a:pPr>
            <a:fld id="{4BDBF8E5-6287-4296-B746-151CCA58B5E2}" type="datetimeFigureOut">
              <a:rPr lang="pt-BR"/>
              <a:pPr>
                <a:defRPr/>
              </a:pPr>
              <a:t>25/12/2018</a:t>
            </a:fld>
            <a:endParaRPr lang="pt-BR" dirty="0"/>
          </a:p>
        </p:txBody>
      </p:sp>
      <p:sp>
        <p:nvSpPr>
          <p:cNvPr id="21" name="Espaço Reservado para Rodapé 4"/>
          <p:cNvSpPr>
            <a:spLocks noGrp="1"/>
          </p:cNvSpPr>
          <p:nvPr>
            <p:ph type="ftr" sz="quarter" idx="11"/>
          </p:nvPr>
        </p:nvSpPr>
        <p:spPr bwMode="auto">
          <a:xfrm rot="5400000">
            <a:off x="7077076" y="4178300"/>
            <a:ext cx="3657600" cy="384175"/>
          </a:xfrm>
        </p:spPr>
        <p:txBody>
          <a:bodyPr/>
          <a:lstStyle>
            <a:lvl1pPr>
              <a:defRPr/>
            </a:lvl1pPr>
          </a:lstStyle>
          <a:p>
            <a:pPr>
              <a:defRPr/>
            </a:pPr>
            <a:endParaRPr lang="pt-BR" dirty="0"/>
          </a:p>
        </p:txBody>
      </p:sp>
      <p:sp>
        <p:nvSpPr>
          <p:cNvPr id="22" name="Espaço Reservado para Número de Slide 5"/>
          <p:cNvSpPr>
            <a:spLocks noGrp="1"/>
          </p:cNvSpPr>
          <p:nvPr>
            <p:ph type="sldNum" sz="quarter" idx="12"/>
          </p:nvPr>
        </p:nvSpPr>
        <p:spPr bwMode="auto">
          <a:xfrm>
            <a:off x="1339850" y="4929188"/>
            <a:ext cx="609600" cy="517525"/>
          </a:xfrm>
        </p:spPr>
        <p:txBody>
          <a:bodyPr/>
          <a:lstStyle>
            <a:lvl1pPr>
              <a:defRPr/>
            </a:lvl1pPr>
          </a:lstStyle>
          <a:p>
            <a:pPr>
              <a:defRPr/>
            </a:pPr>
            <a:fld id="{C687B9CE-612C-4FF0-92EB-288AACFA5CBC}" type="slidenum">
              <a:rPr lang="pt-BR"/>
              <a:pPr>
                <a:defRPr/>
              </a:pPr>
              <a:t>‹nº›</a:t>
            </a:fld>
            <a:endParaRPr lang="pt-BR" dirty="0"/>
          </a:p>
        </p:txBody>
      </p:sp>
    </p:spTree>
    <p:extLst>
      <p:ext uri="{BB962C8B-B14F-4D97-AF65-F5344CB8AC3E}">
        <p14:creationId xmlns:p14="http://schemas.microsoft.com/office/powerpoint/2010/main" val="376076651"/>
      </p:ext>
    </p:extLst>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en-US"/>
          </a:p>
        </p:txBody>
      </p:sp>
      <p:sp>
        <p:nvSpPr>
          <p:cNvPr id="9" name="Espaço Reservado para Conteúdo 8"/>
          <p:cNvSpPr>
            <a:spLocks noGrp="1"/>
          </p:cNvSpPr>
          <p:nvPr>
            <p:ph sz="quarter" idx="1"/>
          </p:nvPr>
        </p:nvSpPr>
        <p:spPr>
          <a:xfrm>
            <a:off x="457200" y="1600200"/>
            <a:ext cx="3657600" cy="45720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1" name="Espaço Reservado para Conteúdo 10"/>
          <p:cNvSpPr>
            <a:spLocks noGrp="1"/>
          </p:cNvSpPr>
          <p:nvPr>
            <p:ph sz="quarter" idx="2"/>
          </p:nvPr>
        </p:nvSpPr>
        <p:spPr>
          <a:xfrm>
            <a:off x="4270248" y="1600200"/>
            <a:ext cx="3657600" cy="45720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13"/>
          <p:cNvSpPr>
            <a:spLocks noGrp="1"/>
          </p:cNvSpPr>
          <p:nvPr>
            <p:ph type="dt" sz="half" idx="10"/>
          </p:nvPr>
        </p:nvSpPr>
        <p:spPr/>
        <p:txBody>
          <a:bodyPr/>
          <a:lstStyle>
            <a:lvl1pPr>
              <a:defRPr/>
            </a:lvl1pPr>
          </a:lstStyle>
          <a:p>
            <a:pPr>
              <a:defRPr/>
            </a:pPr>
            <a:fld id="{0C02AEDA-C5D1-445A-9F38-FB4F8C72ACD9}" type="datetimeFigureOut">
              <a:rPr lang="pt-BR"/>
              <a:pPr>
                <a:defRPr/>
              </a:pPr>
              <a:t>25/12/2018</a:t>
            </a:fld>
            <a:endParaRPr lang="pt-BR" dirty="0"/>
          </a:p>
        </p:txBody>
      </p:sp>
      <p:sp>
        <p:nvSpPr>
          <p:cNvPr id="6" name="Espaço Reservado para Rodapé 2"/>
          <p:cNvSpPr>
            <a:spLocks noGrp="1"/>
          </p:cNvSpPr>
          <p:nvPr>
            <p:ph type="ftr" sz="quarter" idx="11"/>
          </p:nvPr>
        </p:nvSpPr>
        <p:spPr/>
        <p:txBody>
          <a:bodyPr/>
          <a:lstStyle>
            <a:lvl1pPr>
              <a:defRPr/>
            </a:lvl1pPr>
          </a:lstStyle>
          <a:p>
            <a:pPr>
              <a:defRPr/>
            </a:pPr>
            <a:endParaRPr lang="pt-BR" dirty="0"/>
          </a:p>
        </p:txBody>
      </p:sp>
      <p:sp>
        <p:nvSpPr>
          <p:cNvPr id="7" name="Espaço Reservado para Número de Slide 22"/>
          <p:cNvSpPr>
            <a:spLocks noGrp="1"/>
          </p:cNvSpPr>
          <p:nvPr>
            <p:ph type="sldNum" sz="quarter" idx="12"/>
          </p:nvPr>
        </p:nvSpPr>
        <p:spPr/>
        <p:txBody>
          <a:bodyPr/>
          <a:lstStyle>
            <a:lvl1pPr>
              <a:defRPr/>
            </a:lvl1pPr>
          </a:lstStyle>
          <a:p>
            <a:pPr>
              <a:defRPr/>
            </a:pPr>
            <a:fld id="{4F84B68A-24DC-4792-AB03-C0EA814D2E98}" type="slidenum">
              <a:rPr lang="pt-BR"/>
              <a:pPr>
                <a:defRPr/>
              </a:pPr>
              <a:t>‹nº›</a:t>
            </a:fld>
            <a:endParaRPr lang="pt-BR" dirty="0"/>
          </a:p>
        </p:txBody>
      </p:sp>
    </p:spTree>
    <p:extLst>
      <p:ext uri="{BB962C8B-B14F-4D97-AF65-F5344CB8AC3E}">
        <p14:creationId xmlns:p14="http://schemas.microsoft.com/office/powerpoint/2010/main" val="28388288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7543800" cy="1143000"/>
          </a:xfrm>
        </p:spPr>
        <p:txBody>
          <a:bodyPr/>
          <a:lstStyle>
            <a:lvl1pPr>
              <a:defRPr/>
            </a:lvl1pPr>
          </a:lstStyle>
          <a:p>
            <a:r>
              <a:rPr lang="pt-BR" smtClean="0"/>
              <a:t>Clique para editar o título mestre</a:t>
            </a:r>
            <a:endParaRPr lang="en-US"/>
          </a:p>
        </p:txBody>
      </p:sp>
      <p:sp>
        <p:nvSpPr>
          <p:cNvPr id="11" name="Espaço Reservado para Conteúdo 10"/>
          <p:cNvSpPr>
            <a:spLocks noGrp="1"/>
          </p:cNvSpPr>
          <p:nvPr>
            <p:ph sz="quarter" idx="2"/>
          </p:nvPr>
        </p:nvSpPr>
        <p:spPr>
          <a:xfrm>
            <a:off x="457200" y="2362200"/>
            <a:ext cx="3657600" cy="38862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3" name="Espaço Reservado para Conteúdo 12"/>
          <p:cNvSpPr>
            <a:spLocks noGrp="1"/>
          </p:cNvSpPr>
          <p:nvPr>
            <p:ph sz="quarter" idx="4"/>
          </p:nvPr>
        </p:nvSpPr>
        <p:spPr>
          <a:xfrm>
            <a:off x="4371975" y="2362200"/>
            <a:ext cx="3657600" cy="38862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2" name="Espaço Reservado para Texto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pt-BR" smtClean="0"/>
              <a:t>Clique para editar o texto mestre</a:t>
            </a:r>
          </a:p>
        </p:txBody>
      </p:sp>
      <p:sp>
        <p:nvSpPr>
          <p:cNvPr id="14" name="Espaço Reservado para Texto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pt-BR" smtClean="0"/>
              <a:t>Clique para editar o texto mestre</a:t>
            </a:r>
          </a:p>
        </p:txBody>
      </p:sp>
      <p:sp>
        <p:nvSpPr>
          <p:cNvPr id="7" name="Espaço Reservado para Data 13"/>
          <p:cNvSpPr>
            <a:spLocks noGrp="1"/>
          </p:cNvSpPr>
          <p:nvPr>
            <p:ph type="dt" sz="half" idx="10"/>
          </p:nvPr>
        </p:nvSpPr>
        <p:spPr/>
        <p:txBody>
          <a:bodyPr/>
          <a:lstStyle>
            <a:lvl1pPr>
              <a:defRPr/>
            </a:lvl1pPr>
          </a:lstStyle>
          <a:p>
            <a:pPr>
              <a:defRPr/>
            </a:pPr>
            <a:fld id="{DFF07119-58A8-40BE-94E7-28F5B08CAD51}" type="datetimeFigureOut">
              <a:rPr lang="pt-BR"/>
              <a:pPr>
                <a:defRPr/>
              </a:pPr>
              <a:t>25/12/2018</a:t>
            </a:fld>
            <a:endParaRPr lang="pt-BR" dirty="0"/>
          </a:p>
        </p:txBody>
      </p:sp>
      <p:sp>
        <p:nvSpPr>
          <p:cNvPr id="8" name="Espaço Reservado para Rodapé 2"/>
          <p:cNvSpPr>
            <a:spLocks noGrp="1"/>
          </p:cNvSpPr>
          <p:nvPr>
            <p:ph type="ftr" sz="quarter" idx="11"/>
          </p:nvPr>
        </p:nvSpPr>
        <p:spPr/>
        <p:txBody>
          <a:bodyPr/>
          <a:lstStyle>
            <a:lvl1pPr>
              <a:defRPr/>
            </a:lvl1pPr>
          </a:lstStyle>
          <a:p>
            <a:pPr>
              <a:defRPr/>
            </a:pPr>
            <a:endParaRPr lang="pt-BR" dirty="0"/>
          </a:p>
        </p:txBody>
      </p:sp>
      <p:sp>
        <p:nvSpPr>
          <p:cNvPr id="9" name="Espaço Reservado para Número de Slide 22"/>
          <p:cNvSpPr>
            <a:spLocks noGrp="1"/>
          </p:cNvSpPr>
          <p:nvPr>
            <p:ph type="sldNum" sz="quarter" idx="12"/>
          </p:nvPr>
        </p:nvSpPr>
        <p:spPr/>
        <p:txBody>
          <a:bodyPr/>
          <a:lstStyle>
            <a:lvl1pPr>
              <a:defRPr/>
            </a:lvl1pPr>
          </a:lstStyle>
          <a:p>
            <a:pPr>
              <a:defRPr/>
            </a:pPr>
            <a:fld id="{9BF782D9-22AB-442D-AB1C-50E6647A4067}" type="slidenum">
              <a:rPr lang="pt-BR"/>
              <a:pPr>
                <a:defRPr/>
              </a:pPr>
              <a:t>‹nº›</a:t>
            </a:fld>
            <a:endParaRPr lang="pt-BR" dirty="0"/>
          </a:p>
        </p:txBody>
      </p:sp>
    </p:spTree>
    <p:extLst>
      <p:ext uri="{BB962C8B-B14F-4D97-AF65-F5344CB8AC3E}">
        <p14:creationId xmlns:p14="http://schemas.microsoft.com/office/powerpoint/2010/main" val="13694079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en-US"/>
          </a:p>
        </p:txBody>
      </p:sp>
      <p:sp>
        <p:nvSpPr>
          <p:cNvPr id="3" name="Espaço Reservado para Data 5"/>
          <p:cNvSpPr>
            <a:spLocks noGrp="1"/>
          </p:cNvSpPr>
          <p:nvPr>
            <p:ph type="dt" sz="half" idx="10"/>
          </p:nvPr>
        </p:nvSpPr>
        <p:spPr/>
        <p:txBody>
          <a:bodyPr rtlCol="0"/>
          <a:lstStyle>
            <a:lvl1pPr>
              <a:defRPr/>
            </a:lvl1pPr>
          </a:lstStyle>
          <a:p>
            <a:pPr>
              <a:defRPr/>
            </a:pPr>
            <a:fld id="{3084115B-75FF-41C5-8FB6-D9D41DF94508}" type="datetimeFigureOut">
              <a:rPr lang="pt-BR"/>
              <a:pPr>
                <a:defRPr/>
              </a:pPr>
              <a:t>25/12/2018</a:t>
            </a:fld>
            <a:endParaRPr lang="pt-BR" dirty="0"/>
          </a:p>
        </p:txBody>
      </p:sp>
      <p:sp>
        <p:nvSpPr>
          <p:cNvPr id="4" name="Espaço Reservado para Número de Slide 6"/>
          <p:cNvSpPr>
            <a:spLocks noGrp="1"/>
          </p:cNvSpPr>
          <p:nvPr>
            <p:ph type="sldNum" sz="quarter" idx="11"/>
          </p:nvPr>
        </p:nvSpPr>
        <p:spPr/>
        <p:txBody>
          <a:bodyPr rtlCol="0"/>
          <a:lstStyle>
            <a:lvl1pPr>
              <a:defRPr/>
            </a:lvl1pPr>
          </a:lstStyle>
          <a:p>
            <a:pPr>
              <a:defRPr/>
            </a:pPr>
            <a:fld id="{737AE7FA-48EF-4F7A-BB1E-6A177E386D9E}" type="slidenum">
              <a:rPr lang="pt-BR"/>
              <a:pPr>
                <a:defRPr/>
              </a:pPr>
              <a:t>‹nº›</a:t>
            </a:fld>
            <a:endParaRPr lang="pt-BR" dirty="0"/>
          </a:p>
        </p:txBody>
      </p:sp>
      <p:sp>
        <p:nvSpPr>
          <p:cNvPr id="5" name="Espaço Reservado para Rodapé 7"/>
          <p:cNvSpPr>
            <a:spLocks noGrp="1"/>
          </p:cNvSpPr>
          <p:nvPr>
            <p:ph type="ftr" sz="quarter" idx="12"/>
          </p:nvPr>
        </p:nvSpPr>
        <p:spPr/>
        <p:txBody>
          <a:bodyPr rtlCol="0"/>
          <a:lstStyle>
            <a:lvl1pPr>
              <a:defRPr/>
            </a:lvl1pPr>
          </a:lstStyle>
          <a:p>
            <a:pPr>
              <a:defRPr/>
            </a:pPr>
            <a:endParaRPr lang="pt-BR" dirty="0"/>
          </a:p>
        </p:txBody>
      </p:sp>
    </p:spTree>
    <p:extLst>
      <p:ext uri="{BB962C8B-B14F-4D97-AF65-F5344CB8AC3E}">
        <p14:creationId xmlns:p14="http://schemas.microsoft.com/office/powerpoint/2010/main" val="39407156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3"/>
          <p:cNvSpPr>
            <a:spLocks noGrp="1"/>
          </p:cNvSpPr>
          <p:nvPr>
            <p:ph type="dt" sz="half" idx="10"/>
          </p:nvPr>
        </p:nvSpPr>
        <p:spPr/>
        <p:txBody>
          <a:bodyPr/>
          <a:lstStyle>
            <a:lvl1pPr>
              <a:defRPr/>
            </a:lvl1pPr>
          </a:lstStyle>
          <a:p>
            <a:pPr>
              <a:defRPr/>
            </a:pPr>
            <a:fld id="{D356DED3-6438-469A-AEFF-B6C774022646}" type="datetimeFigureOut">
              <a:rPr lang="pt-BR"/>
              <a:pPr>
                <a:defRPr/>
              </a:pPr>
              <a:t>25/12/2018</a:t>
            </a:fld>
            <a:endParaRPr lang="pt-BR" dirty="0"/>
          </a:p>
        </p:txBody>
      </p:sp>
      <p:sp>
        <p:nvSpPr>
          <p:cNvPr id="3" name="Espaço Reservado para Rodapé 2"/>
          <p:cNvSpPr>
            <a:spLocks noGrp="1"/>
          </p:cNvSpPr>
          <p:nvPr>
            <p:ph type="ftr" sz="quarter" idx="11"/>
          </p:nvPr>
        </p:nvSpPr>
        <p:spPr/>
        <p:txBody>
          <a:bodyPr/>
          <a:lstStyle>
            <a:lvl1pPr>
              <a:defRPr/>
            </a:lvl1pPr>
          </a:lstStyle>
          <a:p>
            <a:pPr>
              <a:defRPr/>
            </a:pPr>
            <a:endParaRPr lang="pt-BR" dirty="0"/>
          </a:p>
        </p:txBody>
      </p:sp>
      <p:sp>
        <p:nvSpPr>
          <p:cNvPr id="4" name="Espaço Reservado para Número de Slide 22"/>
          <p:cNvSpPr>
            <a:spLocks noGrp="1"/>
          </p:cNvSpPr>
          <p:nvPr>
            <p:ph type="sldNum" sz="quarter" idx="12"/>
          </p:nvPr>
        </p:nvSpPr>
        <p:spPr/>
        <p:txBody>
          <a:bodyPr/>
          <a:lstStyle>
            <a:lvl1pPr>
              <a:defRPr/>
            </a:lvl1pPr>
          </a:lstStyle>
          <a:p>
            <a:pPr>
              <a:defRPr/>
            </a:pPr>
            <a:fld id="{236D054F-EA04-4DA4-8927-DB07292992FD}" type="slidenum">
              <a:rPr lang="pt-BR"/>
              <a:pPr>
                <a:defRPr/>
              </a:pPr>
              <a:t>‹nº›</a:t>
            </a:fld>
            <a:endParaRPr lang="pt-BR" dirty="0"/>
          </a:p>
        </p:txBody>
      </p:sp>
    </p:spTree>
    <p:extLst>
      <p:ext uri="{BB962C8B-B14F-4D97-AF65-F5344CB8AC3E}">
        <p14:creationId xmlns:p14="http://schemas.microsoft.com/office/powerpoint/2010/main" val="578288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Conector reto 4"/>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sz="1800" dirty="0">
              <a:latin typeface="+mn-lt"/>
              <a:cs typeface="+mn-cs"/>
            </a:endParaRPr>
          </a:p>
        </p:txBody>
      </p:sp>
      <p:sp>
        <p:nvSpPr>
          <p:cNvPr id="6" name="Conector reto 5"/>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sz="1800" dirty="0">
              <a:latin typeface="+mn-lt"/>
              <a:cs typeface="+mn-cs"/>
            </a:endParaRPr>
          </a:p>
        </p:txBody>
      </p:sp>
      <p:sp>
        <p:nvSpPr>
          <p:cNvPr id="7" name="Conector reto 17"/>
          <p:cNvSpPr>
            <a:spLocks noChangeShapeType="1"/>
          </p:cNvSpPr>
          <p:nvPr/>
        </p:nvSpPr>
        <p:spPr bwMode="auto">
          <a:xfrm>
            <a:off x="6192838" y="0"/>
            <a:ext cx="0" cy="685800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dirty="0"/>
          </a:p>
        </p:txBody>
      </p:sp>
      <p:sp>
        <p:nvSpPr>
          <p:cNvPr id="8" name="Conector reto 1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dirty="0"/>
          </a:p>
        </p:txBody>
      </p:sp>
      <p:sp>
        <p:nvSpPr>
          <p:cNvPr id="9" name="Retângulo 8"/>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10" name="Conector reto 2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dirty="0"/>
          </a:p>
        </p:txBody>
      </p:sp>
      <p:sp>
        <p:nvSpPr>
          <p:cNvPr id="11" name="Elipse 10"/>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2" name="Título 1"/>
          <p:cNvSpPr>
            <a:spLocks noGrp="1"/>
          </p:cNvSpPr>
          <p:nvPr>
            <p:ph type="title"/>
          </p:nvPr>
        </p:nvSpPr>
        <p:spPr>
          <a:xfrm rot="5400000">
            <a:off x="3371850" y="3200400"/>
            <a:ext cx="6309360" cy="457200"/>
          </a:xfrm>
        </p:spPr>
        <p:txBody>
          <a:bodyPr/>
          <a:lstStyle>
            <a:lvl1pPr algn="l">
              <a:buNone/>
              <a:defRPr sz="2000" b="1" cap="small" baseline="0"/>
            </a:lvl1pPr>
          </a:lstStyle>
          <a:p>
            <a:r>
              <a:rPr lang="pt-BR" smtClean="0"/>
              <a:t>Clique para editar o título mestre</a:t>
            </a:r>
            <a:endParaRPr lang="en-US"/>
          </a:p>
        </p:txBody>
      </p:sp>
      <p:sp>
        <p:nvSpPr>
          <p:cNvPr id="3" name="Espaço Reservado para Texto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pt-BR" smtClean="0"/>
              <a:t>Clique para editar o texto mestre</a:t>
            </a:r>
          </a:p>
        </p:txBody>
      </p:sp>
      <p:sp>
        <p:nvSpPr>
          <p:cNvPr id="18" name="Espaço Reservado para Conteúdo 17"/>
          <p:cNvSpPr>
            <a:spLocks noGrp="1"/>
          </p:cNvSpPr>
          <p:nvPr>
            <p:ph sz="quarter" idx="1"/>
          </p:nvPr>
        </p:nvSpPr>
        <p:spPr>
          <a:xfrm>
            <a:off x="304800" y="274320"/>
            <a:ext cx="5638800" cy="632764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2" name="Espaço Reservado para Data 20"/>
          <p:cNvSpPr>
            <a:spLocks noGrp="1"/>
          </p:cNvSpPr>
          <p:nvPr>
            <p:ph type="dt" sz="half" idx="10"/>
          </p:nvPr>
        </p:nvSpPr>
        <p:spPr/>
        <p:txBody>
          <a:bodyPr rtlCol="0"/>
          <a:lstStyle>
            <a:lvl1pPr>
              <a:defRPr/>
            </a:lvl1pPr>
          </a:lstStyle>
          <a:p>
            <a:pPr>
              <a:defRPr/>
            </a:pPr>
            <a:fld id="{6E584ACD-5787-453C-88C4-B508433FA970}" type="datetimeFigureOut">
              <a:rPr lang="pt-BR"/>
              <a:pPr>
                <a:defRPr/>
              </a:pPr>
              <a:t>25/12/2018</a:t>
            </a:fld>
            <a:endParaRPr lang="pt-BR" dirty="0"/>
          </a:p>
        </p:txBody>
      </p:sp>
      <p:sp>
        <p:nvSpPr>
          <p:cNvPr id="13" name="Espaço Reservado para Número de Slide 21"/>
          <p:cNvSpPr>
            <a:spLocks noGrp="1"/>
          </p:cNvSpPr>
          <p:nvPr>
            <p:ph type="sldNum" sz="quarter" idx="11"/>
          </p:nvPr>
        </p:nvSpPr>
        <p:spPr/>
        <p:txBody>
          <a:bodyPr rtlCol="0"/>
          <a:lstStyle>
            <a:lvl1pPr>
              <a:defRPr/>
            </a:lvl1pPr>
          </a:lstStyle>
          <a:p>
            <a:pPr>
              <a:defRPr/>
            </a:pPr>
            <a:fld id="{95F03390-3363-49F5-ADA4-4B0C051AC2ED}" type="slidenum">
              <a:rPr lang="pt-BR"/>
              <a:pPr>
                <a:defRPr/>
              </a:pPr>
              <a:t>‹nº›</a:t>
            </a:fld>
            <a:endParaRPr lang="pt-BR" dirty="0"/>
          </a:p>
        </p:txBody>
      </p:sp>
      <p:sp>
        <p:nvSpPr>
          <p:cNvPr id="14" name="Espaço Reservado para Rodapé 22"/>
          <p:cNvSpPr>
            <a:spLocks noGrp="1"/>
          </p:cNvSpPr>
          <p:nvPr>
            <p:ph type="ftr" sz="quarter" idx="12"/>
          </p:nvPr>
        </p:nvSpPr>
        <p:spPr/>
        <p:txBody>
          <a:bodyPr rtlCol="0"/>
          <a:lstStyle>
            <a:lvl1pPr>
              <a:defRPr/>
            </a:lvl1pPr>
          </a:lstStyle>
          <a:p>
            <a:pPr>
              <a:defRPr/>
            </a:pPr>
            <a:endParaRPr lang="pt-BR" dirty="0"/>
          </a:p>
        </p:txBody>
      </p:sp>
    </p:spTree>
    <p:extLst>
      <p:ext uri="{BB962C8B-B14F-4D97-AF65-F5344CB8AC3E}">
        <p14:creationId xmlns:p14="http://schemas.microsoft.com/office/powerpoint/2010/main" val="4098028796"/>
      </p:ext>
    </p:extLst>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Conector reto 4"/>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sz="1800" dirty="0">
              <a:latin typeface="+mn-lt"/>
              <a:cs typeface="+mn-cs"/>
            </a:endParaRPr>
          </a:p>
        </p:txBody>
      </p:sp>
      <p:sp>
        <p:nvSpPr>
          <p:cNvPr id="6" name="Elipse 5"/>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7" name="Conector reto 17"/>
          <p:cNvSpPr>
            <a:spLocks noChangeShapeType="1"/>
          </p:cNvSpPr>
          <p:nvPr/>
        </p:nvSpPr>
        <p:spPr bwMode="auto">
          <a:xfrm>
            <a:off x="8991600" y="0"/>
            <a:ext cx="0" cy="68580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txBody>
          <a:bodyPr/>
          <a:lstStyle/>
          <a:p>
            <a:endParaRPr lang="pt-BR" dirty="0"/>
          </a:p>
        </p:txBody>
      </p:sp>
      <p:sp>
        <p:nvSpPr>
          <p:cNvPr id="8" name="Retângulo 7"/>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9" name="Conector reto 19"/>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dirty="0"/>
          </a:p>
        </p:txBody>
      </p:sp>
      <p:sp>
        <p:nvSpPr>
          <p:cNvPr id="10" name="Conector reto 9"/>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sz="1800" dirty="0">
              <a:latin typeface="+mn-lt"/>
              <a:cs typeface="+mn-cs"/>
            </a:endParaRPr>
          </a:p>
        </p:txBody>
      </p:sp>
      <p:sp>
        <p:nvSpPr>
          <p:cNvPr id="11" name="Conector reto 23"/>
          <p:cNvSpPr>
            <a:spLocks noChangeShapeType="1"/>
          </p:cNvSpPr>
          <p:nvPr/>
        </p:nvSpPr>
        <p:spPr bwMode="auto">
          <a:xfrm>
            <a:off x="6192838" y="0"/>
            <a:ext cx="0" cy="685800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dirty="0"/>
          </a:p>
        </p:txBody>
      </p:sp>
      <p:sp>
        <p:nvSpPr>
          <p:cNvPr id="2" name="Título 1"/>
          <p:cNvSpPr>
            <a:spLocks noGrp="1"/>
          </p:cNvSpPr>
          <p:nvPr>
            <p:ph type="title"/>
          </p:nvPr>
        </p:nvSpPr>
        <p:spPr>
          <a:xfrm rot="5400000">
            <a:off x="3350133" y="3200400"/>
            <a:ext cx="6309360" cy="457200"/>
          </a:xfrm>
        </p:spPr>
        <p:txBody>
          <a:bodyPr/>
          <a:lstStyle>
            <a:lvl1pPr algn="l">
              <a:buNone/>
              <a:defRPr sz="2000" b="1"/>
            </a:lvl1pPr>
          </a:lstStyle>
          <a:p>
            <a:r>
              <a:rPr lang="pt-BR" smtClean="0"/>
              <a:t>Clique para editar o título mestre</a:t>
            </a:r>
            <a:endParaRPr lang="en-US"/>
          </a:p>
        </p:txBody>
      </p:sp>
      <p:sp>
        <p:nvSpPr>
          <p:cNvPr id="3" name="Espaço Reservado para Imagem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pt-BR" noProof="0" dirty="0" smtClean="0"/>
              <a:t>Clique no ícone para adicionar uma imagem</a:t>
            </a:r>
            <a:endParaRPr lang="en-US" noProof="0" dirty="0"/>
          </a:p>
        </p:txBody>
      </p:sp>
      <p:sp>
        <p:nvSpPr>
          <p:cNvPr id="4" name="Espaço Reservado para Texto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pt-BR" smtClean="0"/>
              <a:t>Clique para editar o texto mestre</a:t>
            </a:r>
          </a:p>
        </p:txBody>
      </p:sp>
      <p:sp>
        <p:nvSpPr>
          <p:cNvPr id="12" name="Espaço Reservado para Data 16"/>
          <p:cNvSpPr>
            <a:spLocks noGrp="1"/>
          </p:cNvSpPr>
          <p:nvPr>
            <p:ph type="dt" sz="half" idx="10"/>
          </p:nvPr>
        </p:nvSpPr>
        <p:spPr/>
        <p:txBody>
          <a:bodyPr rtlCol="0"/>
          <a:lstStyle>
            <a:lvl1pPr>
              <a:defRPr/>
            </a:lvl1pPr>
          </a:lstStyle>
          <a:p>
            <a:pPr>
              <a:defRPr/>
            </a:pPr>
            <a:fld id="{2E4FA585-9CAE-41B6-8FDF-3A522B373142}" type="datetimeFigureOut">
              <a:rPr lang="pt-BR"/>
              <a:pPr>
                <a:defRPr/>
              </a:pPr>
              <a:t>25/12/2018</a:t>
            </a:fld>
            <a:endParaRPr lang="pt-BR" dirty="0"/>
          </a:p>
        </p:txBody>
      </p:sp>
      <p:sp>
        <p:nvSpPr>
          <p:cNvPr id="13" name="Espaço Reservado para Número de Slide 17"/>
          <p:cNvSpPr>
            <a:spLocks noGrp="1"/>
          </p:cNvSpPr>
          <p:nvPr>
            <p:ph type="sldNum" sz="quarter" idx="11"/>
          </p:nvPr>
        </p:nvSpPr>
        <p:spPr/>
        <p:txBody>
          <a:bodyPr rtlCol="0"/>
          <a:lstStyle>
            <a:lvl1pPr>
              <a:defRPr/>
            </a:lvl1pPr>
          </a:lstStyle>
          <a:p>
            <a:pPr>
              <a:defRPr/>
            </a:pPr>
            <a:fld id="{E30989E1-FF29-4BF9-975B-18C36B2D3F7C}" type="slidenum">
              <a:rPr lang="pt-BR"/>
              <a:pPr>
                <a:defRPr/>
              </a:pPr>
              <a:t>‹nº›</a:t>
            </a:fld>
            <a:endParaRPr lang="pt-BR" dirty="0"/>
          </a:p>
        </p:txBody>
      </p:sp>
      <p:sp>
        <p:nvSpPr>
          <p:cNvPr id="14" name="Espaço Reservado para Rodapé 20"/>
          <p:cNvSpPr>
            <a:spLocks noGrp="1"/>
          </p:cNvSpPr>
          <p:nvPr>
            <p:ph type="ftr" sz="quarter" idx="12"/>
          </p:nvPr>
        </p:nvSpPr>
        <p:spPr/>
        <p:txBody>
          <a:bodyPr rtlCol="0"/>
          <a:lstStyle>
            <a:lvl1pPr>
              <a:defRPr/>
            </a:lvl1pPr>
          </a:lstStyle>
          <a:p>
            <a:pPr>
              <a:defRPr/>
            </a:pPr>
            <a:endParaRPr lang="pt-BR" dirty="0"/>
          </a:p>
        </p:txBody>
      </p:sp>
    </p:spTree>
    <p:extLst>
      <p:ext uri="{BB962C8B-B14F-4D97-AF65-F5344CB8AC3E}">
        <p14:creationId xmlns:p14="http://schemas.microsoft.com/office/powerpoint/2010/main" val="34219291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en-US"/>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6F8BBB25-66E5-478F-95AA-BBF7D2EA471E}" type="datetimeFigureOut">
              <a:rPr lang="pt-BR"/>
              <a:pPr>
                <a:defRPr/>
              </a:pPr>
              <a:t>25/12/2018</a:t>
            </a:fld>
            <a:endParaRPr lang="pt-BR" dirty="0"/>
          </a:p>
        </p:txBody>
      </p:sp>
      <p:sp>
        <p:nvSpPr>
          <p:cNvPr id="5" name="Espaço Reservado para Rodapé 2"/>
          <p:cNvSpPr>
            <a:spLocks noGrp="1"/>
          </p:cNvSpPr>
          <p:nvPr>
            <p:ph type="ftr" sz="quarter" idx="11"/>
          </p:nvPr>
        </p:nvSpPr>
        <p:spPr/>
        <p:txBody>
          <a:bodyPr/>
          <a:lstStyle>
            <a:lvl1pPr>
              <a:defRPr/>
            </a:lvl1pPr>
          </a:lstStyle>
          <a:p>
            <a:pPr>
              <a:defRPr/>
            </a:pPr>
            <a:endParaRPr lang="pt-BR" dirty="0"/>
          </a:p>
        </p:txBody>
      </p:sp>
      <p:sp>
        <p:nvSpPr>
          <p:cNvPr id="6" name="Espaço Reservado para Número de Slide 22"/>
          <p:cNvSpPr>
            <a:spLocks noGrp="1"/>
          </p:cNvSpPr>
          <p:nvPr>
            <p:ph type="sldNum" sz="quarter" idx="12"/>
          </p:nvPr>
        </p:nvSpPr>
        <p:spPr/>
        <p:txBody>
          <a:bodyPr/>
          <a:lstStyle>
            <a:lvl1pPr>
              <a:defRPr/>
            </a:lvl1pPr>
          </a:lstStyle>
          <a:p>
            <a:pPr>
              <a:defRPr/>
            </a:pPr>
            <a:fld id="{C7777750-2309-4DAB-A9F2-91CC0189164A}" type="slidenum">
              <a:rPr lang="pt-BR"/>
              <a:pPr>
                <a:defRPr/>
              </a:pPr>
              <a:t>‹nº›</a:t>
            </a:fld>
            <a:endParaRPr lang="pt-BR" dirty="0"/>
          </a:p>
        </p:txBody>
      </p:sp>
    </p:spTree>
    <p:extLst>
      <p:ext uri="{BB962C8B-B14F-4D97-AF65-F5344CB8AC3E}">
        <p14:creationId xmlns:p14="http://schemas.microsoft.com/office/powerpoint/2010/main" val="16623545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9"/>
            <a:ext cx="1676400" cy="5851525"/>
          </a:xfrm>
        </p:spPr>
        <p:txBody>
          <a:bodyPr vert="eaVert"/>
          <a:lstStyle/>
          <a:p>
            <a:r>
              <a:rPr lang="pt-BR" smtClean="0"/>
              <a:t>Clique para editar o título mestre</a:t>
            </a:r>
            <a:endParaRPr lang="en-US"/>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2A509B96-437A-4FD3-8A5C-2CAA995A94D2}" type="datetimeFigureOut">
              <a:rPr lang="pt-BR"/>
              <a:pPr>
                <a:defRPr/>
              </a:pPr>
              <a:t>25/12/2018</a:t>
            </a:fld>
            <a:endParaRPr lang="pt-BR" dirty="0"/>
          </a:p>
        </p:txBody>
      </p:sp>
      <p:sp>
        <p:nvSpPr>
          <p:cNvPr id="5" name="Espaço Reservado para Rodapé 2"/>
          <p:cNvSpPr>
            <a:spLocks noGrp="1"/>
          </p:cNvSpPr>
          <p:nvPr>
            <p:ph type="ftr" sz="quarter" idx="11"/>
          </p:nvPr>
        </p:nvSpPr>
        <p:spPr/>
        <p:txBody>
          <a:bodyPr/>
          <a:lstStyle>
            <a:lvl1pPr>
              <a:defRPr/>
            </a:lvl1pPr>
          </a:lstStyle>
          <a:p>
            <a:pPr>
              <a:defRPr/>
            </a:pPr>
            <a:endParaRPr lang="pt-BR" dirty="0"/>
          </a:p>
        </p:txBody>
      </p:sp>
      <p:sp>
        <p:nvSpPr>
          <p:cNvPr id="6" name="Espaço Reservado para Número de Slide 22"/>
          <p:cNvSpPr>
            <a:spLocks noGrp="1"/>
          </p:cNvSpPr>
          <p:nvPr>
            <p:ph type="sldNum" sz="quarter" idx="12"/>
          </p:nvPr>
        </p:nvSpPr>
        <p:spPr/>
        <p:txBody>
          <a:bodyPr/>
          <a:lstStyle>
            <a:lvl1pPr>
              <a:defRPr/>
            </a:lvl1pPr>
          </a:lstStyle>
          <a:p>
            <a:pPr>
              <a:defRPr/>
            </a:pPr>
            <a:fld id="{6F16AE36-F21C-4520-A1F7-37BE4C3D983E}" type="slidenum">
              <a:rPr lang="pt-BR"/>
              <a:pPr>
                <a:defRPr/>
              </a:pPr>
              <a:t>‹nº›</a:t>
            </a:fld>
            <a:endParaRPr lang="pt-BR" dirty="0"/>
          </a:p>
        </p:txBody>
      </p:sp>
    </p:spTree>
    <p:extLst>
      <p:ext uri="{BB962C8B-B14F-4D97-AF65-F5344CB8AC3E}">
        <p14:creationId xmlns:p14="http://schemas.microsoft.com/office/powerpoint/2010/main" val="32671850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Conector reto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sz="1800" dirty="0">
              <a:latin typeface="+mn-lt"/>
              <a:cs typeface="+mn-cs"/>
            </a:endParaRPr>
          </a:p>
        </p:txBody>
      </p:sp>
      <p:sp>
        <p:nvSpPr>
          <p:cNvPr id="22" name="Espaço Reservado para Título 21"/>
          <p:cNvSpPr>
            <a:spLocks noGrp="1"/>
          </p:cNvSpPr>
          <p:nvPr>
            <p:ph type="title"/>
          </p:nvPr>
        </p:nvSpPr>
        <p:spPr>
          <a:xfrm>
            <a:off x="457200" y="274638"/>
            <a:ext cx="7467600" cy="1143000"/>
          </a:xfrm>
          <a:prstGeom prst="rect">
            <a:avLst/>
          </a:prstGeom>
        </p:spPr>
        <p:txBody>
          <a:bodyPr vert="horz" anchor="b">
            <a:normAutofit/>
          </a:bodyPr>
          <a:lstStyle/>
          <a:p>
            <a:r>
              <a:rPr lang="pt-BR" smtClean="0"/>
              <a:t>Clique para editar o título mestre</a:t>
            </a:r>
            <a:endParaRPr lang="en-US"/>
          </a:p>
        </p:txBody>
      </p:sp>
      <p:sp>
        <p:nvSpPr>
          <p:cNvPr id="1028" name="Espaço Reservado para Texto 12"/>
          <p:cNvSpPr>
            <a:spLocks noGrp="1"/>
          </p:cNvSpPr>
          <p:nvPr>
            <p:ph type="body" idx="1"/>
          </p:nvPr>
        </p:nvSpPr>
        <p:spPr bwMode="auto">
          <a:xfrm>
            <a:off x="457200" y="1600200"/>
            <a:ext cx="746760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14" name="Espaço Reservado para Data 13"/>
          <p:cNvSpPr>
            <a:spLocks noGrp="1"/>
          </p:cNvSpPr>
          <p:nvPr>
            <p:ph type="dt" sz="half" idx="2"/>
          </p:nvPr>
        </p:nvSpPr>
        <p:spPr>
          <a:xfrm rot="5400000">
            <a:off x="7589045" y="1081881"/>
            <a:ext cx="2011362" cy="384175"/>
          </a:xfrm>
          <a:prstGeom prst="rect">
            <a:avLst/>
          </a:prstGeom>
        </p:spPr>
        <p:txBody>
          <a:bodyPr vert="horz" anchor="ctr" anchorCtr="0"/>
          <a:lstStyle>
            <a:lvl1pPr algn="r" eaLnBrk="1" fontAlgn="auto" latinLnBrk="0" hangingPunct="1">
              <a:spcBef>
                <a:spcPts val="0"/>
              </a:spcBef>
              <a:spcAft>
                <a:spcPts val="0"/>
              </a:spcAft>
              <a:defRPr kumimoji="0" sz="1200" smtClean="0">
                <a:solidFill>
                  <a:schemeClr val="tx2"/>
                </a:solidFill>
                <a:latin typeface="+mn-lt"/>
                <a:cs typeface="+mn-cs"/>
              </a:defRPr>
            </a:lvl1pPr>
          </a:lstStyle>
          <a:p>
            <a:pPr>
              <a:defRPr/>
            </a:pPr>
            <a:fld id="{5ECDA58E-A7BE-4A62-A025-05C88BF24B04}" type="datetimeFigureOut">
              <a:rPr lang="pt-BR"/>
              <a:pPr>
                <a:defRPr/>
              </a:pPr>
              <a:t>25/12/2018</a:t>
            </a:fld>
            <a:endParaRPr lang="pt-BR" dirty="0"/>
          </a:p>
        </p:txBody>
      </p:sp>
      <p:sp>
        <p:nvSpPr>
          <p:cNvPr id="3" name="Espaço Reservado para Rodapé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fontAlgn="auto" latinLnBrk="0" hangingPunct="1">
              <a:spcBef>
                <a:spcPts val="0"/>
              </a:spcBef>
              <a:spcAft>
                <a:spcPts val="0"/>
              </a:spcAft>
              <a:defRPr kumimoji="0" sz="1200">
                <a:solidFill>
                  <a:schemeClr val="tx2"/>
                </a:solidFill>
                <a:latin typeface="+mn-lt"/>
                <a:cs typeface="+mn-cs"/>
              </a:defRPr>
            </a:lvl1pPr>
          </a:lstStyle>
          <a:p>
            <a:pPr>
              <a:defRPr/>
            </a:pPr>
            <a:endParaRPr lang="pt-BR" dirty="0"/>
          </a:p>
        </p:txBody>
      </p:sp>
      <p:sp>
        <p:nvSpPr>
          <p:cNvPr id="7" name="Conector reto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sz="1800" dirty="0">
              <a:latin typeface="+mn-lt"/>
              <a:cs typeface="+mn-cs"/>
            </a:endParaRPr>
          </a:p>
        </p:txBody>
      </p:sp>
      <p:sp>
        <p:nvSpPr>
          <p:cNvPr id="1032" name="Conector reto 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dirty="0"/>
          </a:p>
        </p:txBody>
      </p:sp>
      <p:sp>
        <p:nvSpPr>
          <p:cNvPr id="10" name="Retângulo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1034" name="Conector reto 1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dirty="0"/>
          </a:p>
        </p:txBody>
      </p:sp>
      <p:sp>
        <p:nvSpPr>
          <p:cNvPr id="12" name="Elipse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23" name="Espaço Reservado para Número de Slide 22"/>
          <p:cNvSpPr>
            <a:spLocks noGrp="1"/>
          </p:cNvSpPr>
          <p:nvPr>
            <p:ph type="sldNum" sz="quarter" idx="4"/>
          </p:nvPr>
        </p:nvSpPr>
        <p:spPr>
          <a:xfrm>
            <a:off x="8129588" y="5734050"/>
            <a:ext cx="609600" cy="520700"/>
          </a:xfrm>
          <a:prstGeom prst="rect">
            <a:avLst/>
          </a:prstGeom>
        </p:spPr>
        <p:txBody>
          <a:bodyPr vert="horz" anchor="ctr"/>
          <a:lstStyle>
            <a:lvl1pPr algn="ctr" eaLnBrk="1" fontAlgn="auto" latinLnBrk="0" hangingPunct="1">
              <a:spcBef>
                <a:spcPts val="0"/>
              </a:spcBef>
              <a:spcAft>
                <a:spcPts val="0"/>
              </a:spcAft>
              <a:defRPr kumimoji="0" sz="1400" b="1" smtClean="0">
                <a:solidFill>
                  <a:srgbClr val="FFFFFF"/>
                </a:solidFill>
                <a:latin typeface="+mn-lt"/>
                <a:cs typeface="+mn-cs"/>
              </a:defRPr>
            </a:lvl1pPr>
          </a:lstStyle>
          <a:p>
            <a:pPr>
              <a:defRPr/>
            </a:pPr>
            <a:fld id="{18095392-C80D-4A2E-9321-92D3C7D59503}" type="slidenum">
              <a:rPr lang="pt-BR"/>
              <a:pPr>
                <a:defRPr/>
              </a:pPr>
              <a:t>‹nº›</a:t>
            </a:fld>
            <a:endParaRPr lang="pt-BR" dirty="0"/>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78" r:id="rId3"/>
    <p:sldLayoutId id="2147483679" r:id="rId4"/>
    <p:sldLayoutId id="2147483685" r:id="rId5"/>
    <p:sldLayoutId id="2147483680" r:id="rId6"/>
    <p:sldLayoutId id="2147483686" r:id="rId7"/>
    <p:sldLayoutId id="2147483687" r:id="rId8"/>
    <p:sldLayoutId id="2147483681" r:id="rId9"/>
    <p:sldLayoutId id="2147483682" r:id="rId10"/>
  </p:sldLayoutIdLst>
  <p:txStyles>
    <p:titleStyle>
      <a:lvl1pPr algn="l" rtl="0" fontAlgn="base">
        <a:spcBef>
          <a:spcPct val="0"/>
        </a:spcBef>
        <a:spcAft>
          <a:spcPct val="0"/>
        </a:spcAft>
        <a:defRPr sz="3000" kern="1200" cap="small">
          <a:solidFill>
            <a:schemeClr val="tx2"/>
          </a:solidFill>
          <a:latin typeface="+mj-lt"/>
          <a:ea typeface="+mj-ea"/>
          <a:cs typeface="+mj-cs"/>
        </a:defRPr>
      </a:lvl1pPr>
      <a:lvl2pPr algn="l" rtl="0" fontAlgn="base">
        <a:spcBef>
          <a:spcPct val="0"/>
        </a:spcBef>
        <a:spcAft>
          <a:spcPct val="0"/>
        </a:spcAft>
        <a:defRPr sz="3000">
          <a:solidFill>
            <a:schemeClr val="tx2"/>
          </a:solidFill>
          <a:latin typeface="Century Schoolbook" pitchFamily="18" charset="0"/>
        </a:defRPr>
      </a:lvl2pPr>
      <a:lvl3pPr algn="l" rtl="0" fontAlgn="base">
        <a:spcBef>
          <a:spcPct val="0"/>
        </a:spcBef>
        <a:spcAft>
          <a:spcPct val="0"/>
        </a:spcAft>
        <a:defRPr sz="3000">
          <a:solidFill>
            <a:schemeClr val="tx2"/>
          </a:solidFill>
          <a:latin typeface="Century Schoolbook" pitchFamily="18" charset="0"/>
        </a:defRPr>
      </a:lvl3pPr>
      <a:lvl4pPr algn="l" rtl="0" fontAlgn="base">
        <a:spcBef>
          <a:spcPct val="0"/>
        </a:spcBef>
        <a:spcAft>
          <a:spcPct val="0"/>
        </a:spcAft>
        <a:defRPr sz="3000">
          <a:solidFill>
            <a:schemeClr val="tx2"/>
          </a:solidFill>
          <a:latin typeface="Century Schoolbook" pitchFamily="18" charset="0"/>
        </a:defRPr>
      </a:lvl4pPr>
      <a:lvl5pPr algn="l" rtl="0" fontAlgn="base">
        <a:spcBef>
          <a:spcPct val="0"/>
        </a:spcBef>
        <a:spcAft>
          <a:spcPct val="0"/>
        </a:spcAft>
        <a:defRPr sz="3000">
          <a:solidFill>
            <a:schemeClr val="tx2"/>
          </a:solidFill>
          <a:latin typeface="Century Schoolbook" pitchFamily="18" charset="0"/>
        </a:defRPr>
      </a:lvl5pPr>
      <a:lvl6pPr marL="457200" algn="l" rtl="0" fontAlgn="base">
        <a:spcBef>
          <a:spcPct val="0"/>
        </a:spcBef>
        <a:spcAft>
          <a:spcPct val="0"/>
        </a:spcAft>
        <a:defRPr sz="3000">
          <a:solidFill>
            <a:schemeClr val="tx2"/>
          </a:solidFill>
          <a:latin typeface="Century Schoolbook" pitchFamily="18" charset="0"/>
        </a:defRPr>
      </a:lvl6pPr>
      <a:lvl7pPr marL="914400" algn="l" rtl="0" fontAlgn="base">
        <a:spcBef>
          <a:spcPct val="0"/>
        </a:spcBef>
        <a:spcAft>
          <a:spcPct val="0"/>
        </a:spcAft>
        <a:defRPr sz="3000">
          <a:solidFill>
            <a:schemeClr val="tx2"/>
          </a:solidFill>
          <a:latin typeface="Century Schoolbook" pitchFamily="18" charset="0"/>
        </a:defRPr>
      </a:lvl7pPr>
      <a:lvl8pPr marL="1371600" algn="l" rtl="0" fontAlgn="base">
        <a:spcBef>
          <a:spcPct val="0"/>
        </a:spcBef>
        <a:spcAft>
          <a:spcPct val="0"/>
        </a:spcAft>
        <a:defRPr sz="3000">
          <a:solidFill>
            <a:schemeClr val="tx2"/>
          </a:solidFill>
          <a:latin typeface="Century Schoolbook" pitchFamily="18" charset="0"/>
        </a:defRPr>
      </a:lvl8pPr>
      <a:lvl9pPr marL="1828800" algn="l" rtl="0" fontAlgn="base">
        <a:spcBef>
          <a:spcPct val="0"/>
        </a:spcBef>
        <a:spcAft>
          <a:spcPct val="0"/>
        </a:spcAft>
        <a:defRPr sz="3000">
          <a:solidFill>
            <a:schemeClr val="tx2"/>
          </a:solidFill>
          <a:latin typeface="Century Schoolbook" pitchFamily="18" charset="0"/>
        </a:defRPr>
      </a:lvl9pPr>
    </p:titleStyle>
    <p:bodyStyle>
      <a:lvl1pPr marL="273050" indent="-273050" algn="l" rtl="0" fontAlgn="base">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fontAlgn="base">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fontAlgn="base">
        <a:spcBef>
          <a:spcPct val="20000"/>
        </a:spcBef>
        <a:spcAft>
          <a:spcPct val="0"/>
        </a:spcAft>
        <a:buClr>
          <a:srgbClr val="762E1E"/>
        </a:buClr>
        <a:buSzPct val="60000"/>
        <a:buFont typeface="Wingdings" pitchFamily="2" charset="2"/>
        <a:buChar char=""/>
        <a:defRPr kern="1200">
          <a:solidFill>
            <a:schemeClr val="tx1"/>
          </a:solidFill>
          <a:latin typeface="+mn-lt"/>
          <a:ea typeface="+mn-ea"/>
          <a:cs typeface="+mn-cs"/>
        </a:defRPr>
      </a:lvl3pPr>
      <a:lvl4pPr marL="1187450" indent="-182563" algn="l" rtl="0" fontAlgn="base">
        <a:spcBef>
          <a:spcPct val="20000"/>
        </a:spcBef>
        <a:spcAft>
          <a:spcPct val="0"/>
        </a:spcAft>
        <a:buClr>
          <a:srgbClr val="C3AEAC"/>
        </a:buClr>
        <a:buSzPct val="60000"/>
        <a:buFont typeface="Wingdings" pitchFamily="2" charset="2"/>
        <a:buChar char=""/>
        <a:defRPr kern="1200">
          <a:solidFill>
            <a:schemeClr val="tx1"/>
          </a:solidFill>
          <a:latin typeface="+mn-lt"/>
          <a:ea typeface="+mn-ea"/>
          <a:cs typeface="+mn-cs"/>
        </a:defRPr>
      </a:lvl4pPr>
      <a:lvl5pPr marL="1462088" indent="-182563" algn="l" rtl="0" fontAlgn="base">
        <a:spcBef>
          <a:spcPct val="20000"/>
        </a:spcBef>
        <a:spcAft>
          <a:spcPct val="0"/>
        </a:spcAft>
        <a:buClr>
          <a:srgbClr val="E8C3AD"/>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7167085" TargetMode="External"/><Relationship Id="rId7"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hyperlink" Target="http://www.paulomargotto.com.br/" TargetMode="External"/><Relationship Id="rId4" Type="http://schemas.openxmlformats.org/officeDocument/2006/relationships/hyperlink" Target="https://www.ncbi.nlm.nih.gov/pubmed?linkname=pubmed_pubmed&amp;from_uid=27167085"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png"/><Relationship Id="rId7" Type="http://schemas.openxmlformats.org/officeDocument/2006/relationships/image" Target="../media/image17.jpeg"/><Relationship Id="rId2" Type="http://schemas.openxmlformats.org/officeDocument/2006/relationships/hyperlink" Target="http://paulomargotto.com.br/documentos/8060" TargetMode="External"/><Relationship Id="rId1" Type="http://schemas.openxmlformats.org/officeDocument/2006/relationships/slideLayout" Target="../slideLayouts/slideLayout1.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jpeg"/><Relationship Id="rId4" Type="http://schemas.openxmlformats.org/officeDocument/2006/relationships/image" Target="../media/image14.png"/><Relationship Id="rId9" Type="http://schemas.openxmlformats.org/officeDocument/2006/relationships/image" Target="../media/image19.jpeg"/></Relationships>
</file>

<file path=ppt/slides/_rels/slide3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xml"/><Relationship Id="rId5" Type="http://schemas.openxmlformats.org/officeDocument/2006/relationships/image" Target="../media/image27.jpeg"/><Relationship Id="rId4" Type="http://schemas.openxmlformats.org/officeDocument/2006/relationships/image" Target="../media/image26.jpeg"/></Relationships>
</file>

<file path=ppt/slides/_rels/slide37.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3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paulomargotto.com.br/documentos/17471" TargetMode="Externa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2565400"/>
            <a:ext cx="3744913" cy="2109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220" name="Rectangle 1"/>
          <p:cNvSpPr>
            <a:spLocks noChangeArrowheads="1"/>
          </p:cNvSpPr>
          <p:nvPr/>
        </p:nvSpPr>
        <p:spPr bwMode="auto">
          <a:xfrm>
            <a:off x="323850" y="1700213"/>
            <a:ext cx="8569325"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r>
              <a:rPr lang="pt-BR" sz="1400" dirty="0">
                <a:solidFill>
                  <a:srgbClr val="642A8F"/>
                </a:solidFill>
                <a:latin typeface="Arial" charset="0"/>
                <a:hlinkClick r:id="rId3"/>
              </a:rPr>
              <a:t>Neonatal </a:t>
            </a:r>
            <a:r>
              <a:rPr lang="pt-BR" sz="1400" dirty="0" err="1">
                <a:solidFill>
                  <a:srgbClr val="642A8F"/>
                </a:solidFill>
                <a:latin typeface="Arial" charset="0"/>
                <a:hlinkClick r:id="rId3"/>
              </a:rPr>
              <a:t>pain</a:t>
            </a:r>
            <a:r>
              <a:rPr lang="pt-BR" sz="1400" dirty="0">
                <a:solidFill>
                  <a:srgbClr val="642A8F"/>
                </a:solidFill>
                <a:latin typeface="Arial" charset="0"/>
                <a:hlinkClick r:id="rId3"/>
              </a:rPr>
              <a:t> and </a:t>
            </a:r>
            <a:r>
              <a:rPr lang="pt-BR" sz="1400" dirty="0" err="1">
                <a:solidFill>
                  <a:srgbClr val="642A8F"/>
                </a:solidFill>
                <a:latin typeface="Arial" charset="0"/>
                <a:hlinkClick r:id="rId3"/>
              </a:rPr>
              <a:t>reduced</a:t>
            </a:r>
            <a:r>
              <a:rPr lang="pt-BR" sz="1400" dirty="0">
                <a:solidFill>
                  <a:srgbClr val="642A8F"/>
                </a:solidFill>
                <a:latin typeface="Arial" charset="0"/>
                <a:hlinkClick r:id="rId3"/>
              </a:rPr>
              <a:t> maternal </a:t>
            </a:r>
            <a:r>
              <a:rPr lang="pt-BR" sz="1400" dirty="0" err="1">
                <a:solidFill>
                  <a:srgbClr val="642A8F"/>
                </a:solidFill>
                <a:latin typeface="Arial" charset="0"/>
                <a:hlinkClick r:id="rId3"/>
              </a:rPr>
              <a:t>care</a:t>
            </a:r>
            <a:r>
              <a:rPr lang="pt-BR" sz="1400" dirty="0">
                <a:solidFill>
                  <a:srgbClr val="642A8F"/>
                </a:solidFill>
                <a:latin typeface="Arial" charset="0"/>
                <a:hlinkClick r:id="rId3"/>
              </a:rPr>
              <a:t>: </a:t>
            </a:r>
            <a:r>
              <a:rPr lang="pt-BR" sz="1400" dirty="0" err="1">
                <a:solidFill>
                  <a:srgbClr val="642A8F"/>
                </a:solidFill>
                <a:latin typeface="Arial" charset="0"/>
                <a:hlinkClick r:id="rId3"/>
              </a:rPr>
              <a:t>Early-life</a:t>
            </a:r>
            <a:r>
              <a:rPr lang="pt-BR" sz="1400" dirty="0">
                <a:solidFill>
                  <a:srgbClr val="642A8F"/>
                </a:solidFill>
                <a:latin typeface="Arial" charset="0"/>
                <a:hlinkClick r:id="rId3"/>
              </a:rPr>
              <a:t> </a:t>
            </a:r>
            <a:r>
              <a:rPr lang="pt-BR" sz="1400" dirty="0" err="1">
                <a:solidFill>
                  <a:srgbClr val="642A8F"/>
                </a:solidFill>
                <a:latin typeface="Arial" charset="0"/>
                <a:hlinkClick r:id="rId3"/>
              </a:rPr>
              <a:t>stressors</a:t>
            </a:r>
            <a:r>
              <a:rPr lang="pt-BR" sz="1400" dirty="0">
                <a:solidFill>
                  <a:srgbClr val="642A8F"/>
                </a:solidFill>
                <a:latin typeface="Arial" charset="0"/>
                <a:hlinkClick r:id="rId3"/>
              </a:rPr>
              <a:t> </a:t>
            </a:r>
            <a:r>
              <a:rPr lang="pt-BR" sz="1400" dirty="0" err="1">
                <a:solidFill>
                  <a:srgbClr val="642A8F"/>
                </a:solidFill>
                <a:latin typeface="Arial" charset="0"/>
                <a:hlinkClick r:id="rId3"/>
              </a:rPr>
              <a:t>interacting</a:t>
            </a:r>
            <a:r>
              <a:rPr lang="pt-BR" sz="1400" dirty="0">
                <a:solidFill>
                  <a:srgbClr val="642A8F"/>
                </a:solidFill>
                <a:latin typeface="Arial" charset="0"/>
                <a:hlinkClick r:id="rId3"/>
              </a:rPr>
              <a:t> to </a:t>
            </a:r>
            <a:r>
              <a:rPr lang="pt-BR" sz="1400" dirty="0" err="1">
                <a:solidFill>
                  <a:srgbClr val="642A8F"/>
                </a:solidFill>
                <a:latin typeface="Arial" charset="0"/>
                <a:hlinkClick r:id="rId3"/>
              </a:rPr>
              <a:t>impact</a:t>
            </a:r>
            <a:r>
              <a:rPr lang="pt-BR" sz="1400" dirty="0">
                <a:solidFill>
                  <a:srgbClr val="642A8F"/>
                </a:solidFill>
                <a:latin typeface="Arial" charset="0"/>
                <a:hlinkClick r:id="rId3"/>
              </a:rPr>
              <a:t> </a:t>
            </a:r>
            <a:r>
              <a:rPr lang="pt-BR" sz="1400" dirty="0" err="1">
                <a:solidFill>
                  <a:srgbClr val="642A8F"/>
                </a:solidFill>
                <a:latin typeface="Arial" charset="0"/>
                <a:hlinkClick r:id="rId3"/>
              </a:rPr>
              <a:t>brain</a:t>
            </a:r>
            <a:r>
              <a:rPr lang="pt-BR" sz="1400" dirty="0">
                <a:solidFill>
                  <a:srgbClr val="642A8F"/>
                </a:solidFill>
                <a:latin typeface="Arial" charset="0"/>
                <a:hlinkClick r:id="rId3"/>
              </a:rPr>
              <a:t> and </a:t>
            </a:r>
            <a:r>
              <a:rPr lang="pt-BR" sz="1400" dirty="0" err="1">
                <a:solidFill>
                  <a:srgbClr val="642A8F"/>
                </a:solidFill>
                <a:latin typeface="Arial" charset="0"/>
                <a:hlinkClick r:id="rId3"/>
              </a:rPr>
              <a:t>behavioral</a:t>
            </a:r>
            <a:r>
              <a:rPr lang="pt-BR" sz="1400" dirty="0">
                <a:solidFill>
                  <a:srgbClr val="642A8F"/>
                </a:solidFill>
                <a:latin typeface="Arial" charset="0"/>
                <a:hlinkClick r:id="rId3"/>
              </a:rPr>
              <a:t> </a:t>
            </a:r>
            <a:r>
              <a:rPr lang="pt-BR" sz="1400" dirty="0" err="1">
                <a:solidFill>
                  <a:srgbClr val="642A8F"/>
                </a:solidFill>
                <a:latin typeface="Arial" charset="0"/>
                <a:hlinkClick r:id="rId3"/>
              </a:rPr>
              <a:t>development.</a:t>
            </a:r>
            <a:r>
              <a:rPr lang="pt-BR" sz="1400" dirty="0" err="1">
                <a:solidFill>
                  <a:srgbClr val="000000"/>
                </a:solidFill>
                <a:latin typeface="Arial" charset="0"/>
              </a:rPr>
              <a:t>Mooney-Leber</a:t>
            </a:r>
            <a:r>
              <a:rPr lang="pt-BR" sz="1400" dirty="0">
                <a:solidFill>
                  <a:srgbClr val="000000"/>
                </a:solidFill>
                <a:latin typeface="Arial" charset="0"/>
              </a:rPr>
              <a:t> SM, </a:t>
            </a:r>
            <a:r>
              <a:rPr lang="pt-BR" sz="1400" dirty="0" err="1">
                <a:solidFill>
                  <a:srgbClr val="000000"/>
                </a:solidFill>
                <a:latin typeface="Arial" charset="0"/>
              </a:rPr>
              <a:t>Brummelte</a:t>
            </a:r>
            <a:r>
              <a:rPr lang="pt-BR" sz="1400" dirty="0">
                <a:solidFill>
                  <a:srgbClr val="000000"/>
                </a:solidFill>
                <a:latin typeface="Arial" charset="0"/>
              </a:rPr>
              <a:t> </a:t>
            </a:r>
            <a:r>
              <a:rPr lang="pt-BR" sz="1400" dirty="0" err="1">
                <a:solidFill>
                  <a:srgbClr val="000000"/>
                </a:solidFill>
                <a:latin typeface="Arial" charset="0"/>
              </a:rPr>
              <a:t>S.Neuroscience</a:t>
            </a:r>
            <a:r>
              <a:rPr lang="pt-BR" sz="1400" dirty="0">
                <a:solidFill>
                  <a:srgbClr val="000000"/>
                </a:solidFill>
                <a:latin typeface="Arial" charset="0"/>
              </a:rPr>
              <a:t>. 2017 </a:t>
            </a:r>
            <a:r>
              <a:rPr lang="pt-BR" sz="1400" dirty="0" err="1">
                <a:solidFill>
                  <a:srgbClr val="000000"/>
                </a:solidFill>
                <a:latin typeface="Arial" charset="0"/>
              </a:rPr>
              <a:t>Feb</a:t>
            </a:r>
            <a:r>
              <a:rPr lang="pt-BR" sz="1400" dirty="0">
                <a:solidFill>
                  <a:srgbClr val="000000"/>
                </a:solidFill>
                <a:latin typeface="Arial" charset="0"/>
              </a:rPr>
              <a:t> 7;342:21-36. </a:t>
            </a:r>
            <a:r>
              <a:rPr lang="pt-BR" sz="1400" dirty="0" err="1">
                <a:solidFill>
                  <a:srgbClr val="000000"/>
                </a:solidFill>
                <a:latin typeface="Arial" charset="0"/>
              </a:rPr>
              <a:t>doi</a:t>
            </a:r>
            <a:r>
              <a:rPr lang="pt-BR" sz="1400" dirty="0">
                <a:solidFill>
                  <a:srgbClr val="000000"/>
                </a:solidFill>
                <a:latin typeface="Arial" charset="0"/>
              </a:rPr>
              <a:t>: </a:t>
            </a:r>
            <a:r>
              <a:rPr lang="pt-BR" sz="1400" dirty="0">
                <a:solidFill>
                  <a:srgbClr val="0033CC"/>
                </a:solidFill>
                <a:latin typeface="Arial" charset="0"/>
              </a:rPr>
              <a:t>10.1016/j.neuroscience.2016.05.001</a:t>
            </a:r>
            <a:r>
              <a:rPr lang="pt-BR" sz="1400" dirty="0">
                <a:solidFill>
                  <a:srgbClr val="000000"/>
                </a:solidFill>
                <a:latin typeface="Arial" charset="0"/>
              </a:rPr>
              <a:t>. </a:t>
            </a:r>
            <a:r>
              <a:rPr lang="pt-BR" sz="1400" dirty="0" err="1">
                <a:solidFill>
                  <a:srgbClr val="000000"/>
                </a:solidFill>
                <a:latin typeface="Arial" charset="0"/>
              </a:rPr>
              <a:t>Epub</a:t>
            </a:r>
            <a:r>
              <a:rPr lang="pt-BR" sz="1400" dirty="0">
                <a:solidFill>
                  <a:srgbClr val="000000"/>
                </a:solidFill>
                <a:latin typeface="Arial" charset="0"/>
              </a:rPr>
              <a:t> 2016 May 7. </a:t>
            </a:r>
            <a:r>
              <a:rPr lang="pt-BR" sz="1400" dirty="0" err="1">
                <a:solidFill>
                  <a:srgbClr val="000000"/>
                </a:solidFill>
                <a:latin typeface="Arial" charset="0"/>
              </a:rPr>
              <a:t>Review.</a:t>
            </a:r>
            <a:r>
              <a:rPr lang="pt-BR" sz="1400" dirty="0" err="1">
                <a:solidFill>
                  <a:srgbClr val="575757"/>
                </a:solidFill>
                <a:latin typeface="Arial" charset="0"/>
              </a:rPr>
              <a:t>PMID</a:t>
            </a:r>
            <a:r>
              <a:rPr lang="pt-BR" sz="1400" dirty="0">
                <a:solidFill>
                  <a:srgbClr val="575757"/>
                </a:solidFill>
                <a:latin typeface="Arial" charset="0"/>
              </a:rPr>
              <a:t>: 27167085.</a:t>
            </a:r>
            <a:r>
              <a:rPr lang="pt-BR" sz="1400" u="sng" dirty="0">
                <a:solidFill>
                  <a:srgbClr val="6666AA"/>
                </a:solidFill>
                <a:latin typeface="Arial" charset="0"/>
                <a:hlinkClick r:id="rId4"/>
              </a:rPr>
              <a:t>Similar </a:t>
            </a:r>
            <a:r>
              <a:rPr lang="pt-BR" sz="1400" u="sng" dirty="0" err="1">
                <a:solidFill>
                  <a:srgbClr val="6666AA"/>
                </a:solidFill>
                <a:latin typeface="Arial" charset="0"/>
                <a:hlinkClick r:id="rId4"/>
              </a:rPr>
              <a:t>articles</a:t>
            </a:r>
            <a:endParaRPr lang="pt-BR" sz="1400" dirty="0">
              <a:latin typeface="Arial" charset="0"/>
            </a:endParaRPr>
          </a:p>
        </p:txBody>
      </p:sp>
      <p:sp>
        <p:nvSpPr>
          <p:cNvPr id="9222" name="Rectangle 6"/>
          <p:cNvSpPr>
            <a:spLocks noChangeArrowheads="1"/>
          </p:cNvSpPr>
          <p:nvPr/>
        </p:nvSpPr>
        <p:spPr bwMode="auto">
          <a:xfrm>
            <a:off x="395288" y="115888"/>
            <a:ext cx="7635875"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sz="2400" b="1" dirty="0">
                <a:solidFill>
                  <a:srgbClr val="0033CC"/>
                </a:solidFill>
              </a:rPr>
              <a:t>Dor neonatal e redução do cuidado materno: estressores precoces que interagem para impactar o desenvolvimento cerebral e comportamental</a:t>
            </a:r>
          </a:p>
        </p:txBody>
      </p:sp>
      <p:sp>
        <p:nvSpPr>
          <p:cNvPr id="9223" name="Text Box 7"/>
          <p:cNvSpPr txBox="1">
            <a:spLocks noChangeArrowheads="1"/>
          </p:cNvSpPr>
          <p:nvPr/>
        </p:nvSpPr>
        <p:spPr bwMode="auto">
          <a:xfrm>
            <a:off x="3929001" y="4797425"/>
            <a:ext cx="47404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sz="1800" dirty="0"/>
              <a:t>Apresentação: </a:t>
            </a:r>
            <a:r>
              <a:rPr lang="pt-BR" sz="1800" b="1" dirty="0">
                <a:solidFill>
                  <a:schemeClr val="tx2"/>
                </a:solidFill>
              </a:rPr>
              <a:t>Lara Ramos Pereira (</a:t>
            </a:r>
            <a:r>
              <a:rPr lang="pt-BR" sz="1800" b="1" dirty="0" smtClean="0">
                <a:solidFill>
                  <a:schemeClr val="tx2"/>
                </a:solidFill>
              </a:rPr>
              <a:t>R4)</a:t>
            </a:r>
            <a:endParaRPr lang="pt-BR" sz="1800" dirty="0"/>
          </a:p>
          <a:p>
            <a:pPr algn="ctr"/>
            <a:r>
              <a:rPr lang="pt-BR" sz="1800" dirty="0"/>
              <a:t>Coordenação: </a:t>
            </a:r>
            <a:r>
              <a:rPr lang="pt-BR" sz="1800" b="1" dirty="0" err="1">
                <a:solidFill>
                  <a:schemeClr val="tx2"/>
                </a:solidFill>
              </a:rPr>
              <a:t>Miza</a:t>
            </a:r>
            <a:r>
              <a:rPr lang="pt-BR" sz="1800" b="1" dirty="0">
                <a:solidFill>
                  <a:schemeClr val="tx2"/>
                </a:solidFill>
              </a:rPr>
              <a:t> Vidigal</a:t>
            </a:r>
            <a:r>
              <a:rPr lang="pt-BR" sz="1800" dirty="0"/>
              <a:t> </a:t>
            </a:r>
            <a:r>
              <a:rPr lang="pt-BR" sz="1800" dirty="0" smtClean="0"/>
              <a:t> (</a:t>
            </a:r>
            <a:r>
              <a:rPr lang="pt-BR" sz="1800" dirty="0" smtClean="0">
                <a:solidFill>
                  <a:srgbClr val="0033CC"/>
                </a:solidFill>
              </a:rPr>
              <a:t>HMIB</a:t>
            </a:r>
            <a:r>
              <a:rPr lang="pt-BR" sz="1800" dirty="0" smtClean="0"/>
              <a:t>)</a:t>
            </a:r>
            <a:endParaRPr lang="pt-BR" sz="1800" dirty="0"/>
          </a:p>
          <a:p>
            <a:pPr algn="ctr"/>
            <a:r>
              <a:rPr lang="pt-BR" sz="1800" dirty="0">
                <a:hlinkClick r:id="rId5"/>
              </a:rPr>
              <a:t>www.paulomargotto.com.br</a:t>
            </a:r>
            <a:endParaRPr lang="pt-BR" sz="1800" dirty="0"/>
          </a:p>
          <a:p>
            <a:pPr algn="ctr"/>
            <a:r>
              <a:rPr lang="pt-BR" sz="1800" dirty="0"/>
              <a:t>Brasília, 22 de dezembro de 2018</a:t>
            </a:r>
          </a:p>
        </p:txBody>
      </p:sp>
      <p:pic>
        <p:nvPicPr>
          <p:cNvPr id="9224"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87900" y="2636838"/>
            <a:ext cx="3384550" cy="2087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5" name="Picture 7" descr="20180225_074646"/>
          <p:cNvPicPr>
            <a:picLocks noChangeAspect="1" noChangeArrowheads="1"/>
          </p:cNvPicPr>
          <p:nvPr/>
        </p:nvPicPr>
        <p:blipFill>
          <a:blip r:embed="rId7">
            <a:lum bright="18000" contrast="12000"/>
            <a:extLst>
              <a:ext uri="{28A0092B-C50C-407E-A947-70E740481C1C}">
                <a14:useLocalDpi xmlns:a14="http://schemas.microsoft.com/office/drawing/2010/main" val="0"/>
              </a:ext>
            </a:extLst>
          </a:blip>
          <a:srcRect/>
          <a:stretch>
            <a:fillRect/>
          </a:stretch>
        </p:blipFill>
        <p:spPr bwMode="auto">
          <a:xfrm>
            <a:off x="323850" y="4941888"/>
            <a:ext cx="3382963" cy="166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6" name="Text Box 10"/>
          <p:cNvSpPr txBox="1">
            <a:spLocks noChangeArrowheads="1"/>
          </p:cNvSpPr>
          <p:nvPr/>
        </p:nvSpPr>
        <p:spPr bwMode="auto">
          <a:xfrm>
            <a:off x="3924300" y="6021388"/>
            <a:ext cx="4665663" cy="619125"/>
          </a:xfrm>
          <a:prstGeom prst="rect">
            <a:avLst/>
          </a:prstGeom>
          <a:noFill/>
          <a:ln w="38100">
            <a:solidFill>
              <a:srgbClr val="FF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sz="1600">
                <a:solidFill>
                  <a:srgbClr val="008000"/>
                </a:solidFill>
              </a:rPr>
              <a:t>UTI Neonatal:Barulhenta, estressante</a:t>
            </a:r>
          </a:p>
          <a:p>
            <a:pPr algn="ctr"/>
            <a:r>
              <a:rPr lang="pt-BR" sz="1600">
                <a:solidFill>
                  <a:srgbClr val="008000"/>
                </a:solidFill>
              </a:rPr>
              <a:t>e dolorosa / Dor Neonatal</a:t>
            </a:r>
          </a:p>
        </p:txBody>
      </p:sp>
      <p:sp>
        <p:nvSpPr>
          <p:cNvPr id="9227" name="Text Box 11"/>
          <p:cNvSpPr txBox="1">
            <a:spLocks noChangeArrowheads="1"/>
          </p:cNvSpPr>
          <p:nvPr/>
        </p:nvSpPr>
        <p:spPr bwMode="auto">
          <a:xfrm>
            <a:off x="2484438" y="6491288"/>
            <a:ext cx="118268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200"/>
              <a:t>Veja também</a:t>
            </a:r>
            <a:r>
              <a:rPr lang="pt-BR" sz="1800"/>
              <a:t>!</a:t>
            </a:r>
          </a:p>
        </p:txBody>
      </p:sp>
      <p:sp>
        <p:nvSpPr>
          <p:cNvPr id="9229" name="Line 13"/>
          <p:cNvSpPr>
            <a:spLocks noChangeShapeType="1"/>
          </p:cNvSpPr>
          <p:nvPr/>
        </p:nvSpPr>
        <p:spPr bwMode="auto">
          <a:xfrm flipV="1">
            <a:off x="3635375" y="6597650"/>
            <a:ext cx="288925" cy="71438"/>
          </a:xfrm>
          <a:prstGeom prst="line">
            <a:avLst/>
          </a:prstGeom>
          <a:noFill/>
          <a:ln w="38100">
            <a:solidFill>
              <a:srgbClr val="00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90000"/>
              </a:lnSpc>
            </a:pPr>
            <a:r>
              <a:rPr lang="pt-BR" smtClean="0"/>
              <a:t>Partos prematuros correspondem a 11,1% de todos os nascidos vivos em todo o mundo e os números ainda estão aumentando, inclusive em países desenvolvidos com os Estados Unidos</a:t>
            </a:r>
            <a:r>
              <a:rPr lang="pt-BR" sz="1400" smtClean="0"/>
              <a:t>.</a:t>
            </a:r>
          </a:p>
          <a:p>
            <a:pPr>
              <a:lnSpc>
                <a:spcPct val="90000"/>
              </a:lnSpc>
            </a:pPr>
            <a:r>
              <a:rPr lang="pt-BR" smtClean="0"/>
              <a:t> As taxas de sobrevivência por outro lado, melhoraram dramaticamente, de modo que mesmo prematuros extremos, têm agora 23–33% de chance de sobrevivência. </a:t>
            </a:r>
            <a:endParaRPr lang="pt-BR" sz="1400" smtClean="0"/>
          </a:p>
          <a:p>
            <a:pPr>
              <a:lnSpc>
                <a:spcPct val="90000"/>
              </a:lnSpc>
            </a:pPr>
            <a:r>
              <a:rPr lang="pt-BR" smtClean="0"/>
              <a:t>O nascimento prematuro, muitas vezes resulta em déficit cognitivo/comportamental e há uma escassez de conhecimento sobre o que contribui para os resultados bio-comportamentais a longo prazo após nascimento prematuro.</a:t>
            </a:r>
          </a:p>
          <a:p>
            <a:pPr>
              <a:lnSpc>
                <a:spcPct val="90000"/>
              </a:lnSpc>
            </a:pPr>
            <a:endParaRPr lang="pt-BR"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fontScale="92500" lnSpcReduction="10000"/>
          </a:bodyPr>
          <a:lstStyle/>
          <a:p>
            <a:pPr marL="274320" indent="-274320" fontAlgn="auto">
              <a:spcAft>
                <a:spcPts val="0"/>
              </a:spcAft>
              <a:buFont typeface="Wingdings"/>
              <a:buChar char=""/>
              <a:defRPr/>
            </a:pPr>
            <a:r>
              <a:rPr lang="pt-BR" dirty="0" smtClean="0"/>
              <a:t>Um achado amplamente documentado </a:t>
            </a:r>
            <a:r>
              <a:rPr lang="pt-BR" dirty="0"/>
              <a:t>relaciona-se com a maturação cerebral </a:t>
            </a:r>
            <a:r>
              <a:rPr lang="pt-BR" dirty="0" smtClean="0"/>
              <a:t>alterada que foi observada em prematuros em múltiplas fases de desenvolvimento.</a:t>
            </a:r>
          </a:p>
          <a:p>
            <a:pPr marL="274320" indent="-274320" fontAlgn="auto">
              <a:spcAft>
                <a:spcPts val="0"/>
              </a:spcAft>
              <a:buFont typeface="Wingdings"/>
              <a:buChar char=""/>
              <a:defRPr/>
            </a:pPr>
            <a:r>
              <a:rPr lang="pt-BR" dirty="0"/>
              <a:t>Essas alterações </a:t>
            </a:r>
            <a:r>
              <a:rPr lang="pt-BR" dirty="0" smtClean="0"/>
              <a:t>na maturação cerebral podem </a:t>
            </a:r>
            <a:r>
              <a:rPr lang="pt-BR" dirty="0"/>
              <a:t>se manifestar como deficiências </a:t>
            </a:r>
            <a:r>
              <a:rPr lang="pt-BR" dirty="0" smtClean="0"/>
              <a:t>cognitivas e alterações comportamentais </a:t>
            </a:r>
            <a:r>
              <a:rPr lang="pt-BR" dirty="0"/>
              <a:t>(ansiedade / </a:t>
            </a:r>
            <a:r>
              <a:rPr lang="pt-BR" dirty="0" smtClean="0"/>
              <a:t>depressão</a:t>
            </a:r>
            <a:r>
              <a:rPr lang="pt-BR" dirty="0"/>
              <a:t>)</a:t>
            </a:r>
            <a:r>
              <a:rPr lang="pt-BR" dirty="0" smtClean="0"/>
              <a:t> </a:t>
            </a:r>
            <a:r>
              <a:rPr lang="pt-BR" dirty="0"/>
              <a:t>visto em prematuros mais tarde na vida. </a:t>
            </a:r>
            <a:endParaRPr lang="pt-BR" dirty="0" smtClean="0"/>
          </a:p>
          <a:p>
            <a:pPr marL="274320" indent="-274320" fontAlgn="auto">
              <a:spcAft>
                <a:spcPts val="0"/>
              </a:spcAft>
              <a:buFont typeface="Wingdings"/>
              <a:buChar char=""/>
              <a:defRPr/>
            </a:pPr>
            <a:r>
              <a:rPr lang="pt-BR" dirty="0" smtClean="0"/>
              <a:t>Além </a:t>
            </a:r>
            <a:r>
              <a:rPr lang="pt-BR" dirty="0"/>
              <a:t>disso, </a:t>
            </a:r>
            <a:r>
              <a:rPr lang="pt-BR" dirty="0" smtClean="0"/>
              <a:t>nascimento prematuro tem </a:t>
            </a:r>
            <a:r>
              <a:rPr lang="pt-BR" dirty="0"/>
              <a:t>sido associado a um maior risco de doença </a:t>
            </a:r>
            <a:r>
              <a:rPr lang="pt-BR" dirty="0" smtClean="0"/>
              <a:t>psiquiátrica distúrbios </a:t>
            </a:r>
            <a:r>
              <a:rPr lang="pt-BR" dirty="0"/>
              <a:t>como psicose não-afetiva, </a:t>
            </a:r>
            <a:r>
              <a:rPr lang="pt-BR" dirty="0" smtClean="0"/>
              <a:t>depressão, transtorno de déficit </a:t>
            </a:r>
            <a:r>
              <a:rPr lang="pt-BR" dirty="0"/>
              <a:t>de atenção e </a:t>
            </a:r>
            <a:r>
              <a:rPr lang="pt-BR" dirty="0" smtClean="0"/>
              <a:t>hiperatividade, distúrbios do espectro autista </a:t>
            </a:r>
            <a:r>
              <a:rPr lang="pt-BR" dirty="0"/>
              <a:t>e alterações </a:t>
            </a:r>
            <a:r>
              <a:rPr lang="pt-BR" dirty="0" smtClean="0"/>
              <a:t>no eixo hipotálamo- hipófise-adrenal </a:t>
            </a:r>
            <a:r>
              <a:rPr lang="pt-BR" dirty="0"/>
              <a:t>(</a:t>
            </a:r>
            <a:r>
              <a:rPr lang="pt-BR" dirty="0" smtClean="0"/>
              <a:t>HHA).</a:t>
            </a:r>
            <a:endParaRPr lang="pt-B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80000"/>
              </a:lnSpc>
            </a:pPr>
            <a:r>
              <a:rPr lang="pt-BR" smtClean="0"/>
              <a:t>Embora estudos anteriores relacionem o parto prematuro em si, com resultados negativos biológicos e comportamentais, (Aylward, 2005), foi sugerido que a maturação cerebral deficiente e desfechos comportamentais alterados podem ser - pelo menos parcialmente - um produto de estressores ambientais, como a exposição à dor durante a primeira infância</a:t>
            </a:r>
            <a:r>
              <a:rPr lang="pt-BR" sz="1300" smtClean="0"/>
              <a:t>.</a:t>
            </a:r>
          </a:p>
          <a:p>
            <a:pPr>
              <a:lnSpc>
                <a:spcPct val="80000"/>
              </a:lnSpc>
            </a:pPr>
            <a:r>
              <a:rPr lang="pt-BR" b="1" smtClean="0">
                <a:solidFill>
                  <a:srgbClr val="FF3300"/>
                </a:solidFill>
              </a:rPr>
              <a:t>Neonatos são expostos a uma variedade de estressores na Unidade de Terapia Intensiva Neonatal (UTIN), incluindo dor neonatal, diminuição do cuidado materno, alteração de estimulação luminosa, ventilação mecânica, procedimentos de enfermagem e tratamentos médicos.</a:t>
            </a:r>
          </a:p>
          <a:p>
            <a:pPr>
              <a:lnSpc>
                <a:spcPct val="80000"/>
              </a:lnSpc>
              <a:buFont typeface="Wingdings" pitchFamily="2" charset="2"/>
              <a:buNone/>
            </a:pPr>
            <a:endParaRPr lang="pt-BR" sz="1200" b="1" smtClean="0">
              <a:solidFill>
                <a:srgbClr val="FF33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a:t>I</a:t>
            </a:r>
            <a:r>
              <a:rPr lang="pt-BR" dirty="0" smtClean="0"/>
              <a:t>ntrodução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90000"/>
              </a:lnSpc>
            </a:pPr>
            <a:r>
              <a:rPr lang="pt-BR" smtClean="0"/>
              <a:t>Além disso, bebês prematuros tem um alto risco de infecções e outras complicações médicas. É concebível que a multiplicidade de estressores que esses bebês são expostos contribuam para o seu desenvolvimento bio-comportamental.</a:t>
            </a:r>
          </a:p>
          <a:p>
            <a:pPr>
              <a:lnSpc>
                <a:spcPct val="90000"/>
              </a:lnSpc>
            </a:pPr>
            <a:r>
              <a:rPr lang="pt-BR" smtClean="0"/>
              <a:t> De acordo com isso, pesquisas recentes mostraram que aumentar o número de estressores (</a:t>
            </a:r>
            <a:r>
              <a:rPr lang="pt-BR" smtClean="0">
                <a:solidFill>
                  <a:srgbClr val="FF3300"/>
                </a:solidFill>
              </a:rPr>
              <a:t>luz, som, manuseio ou dor</a:t>
            </a:r>
            <a:r>
              <a:rPr lang="pt-BR" smtClean="0"/>
              <a:t>) presente em qualquer tempo normalmente produz um aumento na frequência cardíaca, na frequência respiratória, na saturação de oxigênio e alterações na expressão facial, “caretas”, todos os quais são sintomas de angústia neonatal.</a:t>
            </a:r>
          </a:p>
          <a:p>
            <a:pPr>
              <a:lnSpc>
                <a:spcPct val="90000"/>
              </a:lnSpc>
            </a:pPr>
            <a:endParaRPr lang="pt-BR" sz="200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a:t>I</a:t>
            </a:r>
            <a:r>
              <a:rPr lang="pt-BR" dirty="0" smtClean="0"/>
              <a:t>ntrodução</a:t>
            </a:r>
            <a:endParaRPr lang="pt-BR" dirty="0"/>
          </a:p>
        </p:txBody>
      </p:sp>
      <p:sp>
        <p:nvSpPr>
          <p:cNvPr id="15363" name="Espaço Reservado para Conteúdo 2"/>
          <p:cNvSpPr>
            <a:spLocks noGrp="1"/>
          </p:cNvSpPr>
          <p:nvPr>
            <p:ph sz="quarter" idx="1"/>
          </p:nvPr>
        </p:nvSpPr>
        <p:spPr>
          <a:xfrm>
            <a:off x="457200" y="1600200"/>
            <a:ext cx="7467600" cy="4873625"/>
          </a:xfrm>
        </p:spPr>
        <p:txBody>
          <a:bodyPr/>
          <a:lstStyle/>
          <a:p>
            <a:r>
              <a:rPr lang="pt-BR" dirty="0" smtClean="0">
                <a:solidFill>
                  <a:srgbClr val="FF3300"/>
                </a:solidFill>
              </a:rPr>
              <a:t>Os bebês prematuros geralmente experimentam menos cuidados maternos enquanto eles estão na UTI neonatal do que o que teriam em casa.</a:t>
            </a:r>
            <a:r>
              <a:rPr lang="pt-BR" dirty="0" smtClean="0"/>
              <a:t> Curiosamente, estudos animais anteriores mostraram o </a:t>
            </a:r>
            <a:r>
              <a:rPr lang="pt-BR" dirty="0" smtClean="0">
                <a:solidFill>
                  <a:srgbClr val="0033CC"/>
                </a:solidFill>
              </a:rPr>
              <a:t>cuidado materno como um potencial papel modulatório de estresse da dor neonatal</a:t>
            </a:r>
            <a:r>
              <a:rPr lang="pt-BR" dirty="0" smtClean="0"/>
              <a:t> </a:t>
            </a:r>
          </a:p>
          <a:p>
            <a:r>
              <a:rPr lang="pt-BR" dirty="0" smtClean="0"/>
              <a:t>Além disso, tanto a </a:t>
            </a:r>
            <a:r>
              <a:rPr lang="pt-BR" dirty="0" smtClean="0">
                <a:solidFill>
                  <a:srgbClr val="FF3300"/>
                </a:solidFill>
              </a:rPr>
              <a:t>dor neonatal</a:t>
            </a:r>
            <a:r>
              <a:rPr lang="pt-BR" dirty="0" smtClean="0"/>
              <a:t> como a redução dos cuidados maternos promovem a ativação do eixo HIPOTÁLAMO-HIPÓFISE-ADRENAL (HHA), que pode ser exacerbado quando expostos a ambos os estressores simultaneamente.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a:t>I</a:t>
            </a:r>
            <a:r>
              <a:rPr lang="pt-BR" dirty="0" smtClean="0"/>
              <a:t>ntrodução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80000"/>
              </a:lnSpc>
            </a:pPr>
            <a:r>
              <a:rPr lang="pt-BR" sz="2200" smtClean="0"/>
              <a:t>Uma maneira de aumentar o cuidado materno na UTIN é a </a:t>
            </a:r>
            <a:r>
              <a:rPr lang="pt-BR" sz="2200" smtClean="0">
                <a:solidFill>
                  <a:srgbClr val="0033CC"/>
                </a:solidFill>
              </a:rPr>
              <a:t>Posição Canguru</a:t>
            </a:r>
            <a:r>
              <a:rPr lang="pt-BR" sz="2200" smtClean="0"/>
              <a:t> que </a:t>
            </a:r>
            <a:r>
              <a:rPr lang="pt-BR" sz="2200" smtClean="0">
                <a:solidFill>
                  <a:srgbClr val="0033CC"/>
                </a:solidFill>
              </a:rPr>
              <a:t>funciona como um analgésico não farmacológico para os neonatos</a:t>
            </a:r>
            <a:r>
              <a:rPr lang="pt-BR" sz="2200" smtClean="0"/>
              <a:t> e está relacionado a resultados positivos que vão desde desenvolvimento cerebral típico a um melhor desenvolvimento cognitivo.</a:t>
            </a:r>
            <a:r>
              <a:rPr lang="da-DK" sz="2200" smtClean="0"/>
              <a:t> </a:t>
            </a:r>
            <a:r>
              <a:rPr lang="pt-BR" sz="2200" smtClean="0"/>
              <a:t>Devido aos resultados positivos, o uso de Cuidados cCanguru aumentou nos Estados Unidos, no entanto, a questão de como o Canguru produz resultados positivos ainda é desconhecida. Melhor compreensão do mecanismo biológico pelo qual o cuidado Canguru produz  resultados bioquímicos podem ajudar a implementar o Canguru como uma prática de cuidados padrão em mais hospitais ao redor do mundo e pode ajudar a otimizar ainda mais o meio ambiente do prematuro.</a:t>
            </a:r>
          </a:p>
          <a:p>
            <a:pPr>
              <a:lnSpc>
                <a:spcPct val="80000"/>
              </a:lnSpc>
            </a:pPr>
            <a:endParaRPr lang="pt-BR" sz="130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a:t>I</a:t>
            </a:r>
            <a:r>
              <a:rPr lang="pt-BR" dirty="0" smtClean="0"/>
              <a:t>ntrodução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90000"/>
              </a:lnSpc>
            </a:pPr>
            <a:r>
              <a:rPr lang="pt-BR" sz="2200" smtClean="0"/>
              <a:t>Esta revisão fornecerá uma visão geral abrangente da literatura humana e animal investigando os impactos bio-comportamentais independentes da dor neonatal e dos  cuidados maternos reduzidos com foco específico no papel do eixo HHA.</a:t>
            </a:r>
          </a:p>
          <a:p>
            <a:pPr>
              <a:lnSpc>
                <a:spcPct val="90000"/>
              </a:lnSpc>
            </a:pPr>
            <a:r>
              <a:rPr lang="pt-BR" sz="2200" smtClean="0"/>
              <a:t> Além disso, discutiremos a hipótese de que </a:t>
            </a:r>
            <a:r>
              <a:rPr lang="pt-BR" sz="2200" smtClean="0">
                <a:solidFill>
                  <a:srgbClr val="0033CC"/>
                </a:solidFill>
              </a:rPr>
              <a:t>o aumento do cuidado materno pode amortecer a resposta do eixo HHA à dor neonatal</a:t>
            </a:r>
            <a:r>
              <a:rPr lang="pt-BR" sz="2200" smtClean="0"/>
              <a:t> e, portanto, conta para resultados positivos associados ao Método Canguru.</a:t>
            </a:r>
          </a:p>
          <a:p>
            <a:pPr>
              <a:lnSpc>
                <a:spcPct val="90000"/>
              </a:lnSpc>
            </a:pPr>
            <a:r>
              <a:rPr lang="pt-BR" sz="2200" smtClean="0"/>
              <a:t>Finalmente, esta revisão discutirá as direções futuras no campo da dor neonatal e redução do cuidado materno e como podemos melhorar as condições e, assim, melhorar os resultados de desenvolvimento para bebês prematuros.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Dor neonatal</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90000"/>
              </a:lnSpc>
            </a:pPr>
            <a:r>
              <a:rPr lang="pt-BR" sz="2000" b="1" smtClean="0">
                <a:solidFill>
                  <a:srgbClr val="0033CC"/>
                </a:solidFill>
              </a:rPr>
              <a:t>Desenvolvimento de vias de dor e exposição à dor</a:t>
            </a:r>
          </a:p>
          <a:p>
            <a:pPr>
              <a:lnSpc>
                <a:spcPct val="90000"/>
              </a:lnSpc>
              <a:buFont typeface="Arial" charset="0"/>
              <a:buChar char="•"/>
            </a:pPr>
            <a:r>
              <a:rPr lang="pt-BR" sz="2000" smtClean="0"/>
              <a:t>O sistema biológico para a percepção da dor em mamíferos é muito complexo e depende de informações dos sistemas nervoso periférico e central.</a:t>
            </a:r>
          </a:p>
          <a:p>
            <a:pPr>
              <a:lnSpc>
                <a:spcPct val="90000"/>
              </a:lnSpc>
              <a:buFont typeface="Arial" charset="0"/>
              <a:buChar char="•"/>
            </a:pPr>
            <a:r>
              <a:rPr lang="pt-BR" sz="2000" smtClean="0"/>
              <a:t>A dor é um processo multidimensional e multissensorial e que se baseia em muitos sistemas para produzir experiência afetiva e sensorial.</a:t>
            </a:r>
          </a:p>
          <a:p>
            <a:pPr>
              <a:lnSpc>
                <a:spcPct val="90000"/>
              </a:lnSpc>
              <a:buFont typeface="Arial" charset="0"/>
              <a:buChar char="•"/>
            </a:pPr>
            <a:r>
              <a:rPr lang="pt-BR" sz="2000" smtClean="0"/>
              <a:t>Se acreditava que os neonatos eram incapazes de perceber a dor devido a um sistema nervoso subdesenvolvido e, como consequência, algumas cirurgias já foram realizados em neonatos sem analgesia.</a:t>
            </a:r>
          </a:p>
          <a:p>
            <a:pPr>
              <a:lnSpc>
                <a:spcPct val="90000"/>
              </a:lnSpc>
              <a:buFont typeface="Arial" charset="0"/>
              <a:buChar char="•"/>
            </a:pPr>
            <a:r>
              <a:rPr lang="pt-BR" sz="2000" smtClean="0"/>
              <a:t>Felizmente, essa crença foi desacreditada com vários estudos de neuroanotomia e comportamentais que forneceram evidências para o mostrar o desenvolvimento precoce das vias de dor.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Dor Neonatal</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90000"/>
              </a:lnSpc>
              <a:buFont typeface="Arial" charset="0"/>
              <a:buChar char="•"/>
            </a:pPr>
            <a:r>
              <a:rPr lang="pt-BR" sz="2200" smtClean="0"/>
              <a:t>Achados comportamentais apoiam ainda mais o que precede evidências neuroanatômicas da percepção da dor em neonatos, como mesmo os bebês prematuros muito jovens mostram aumentados níveis de careta facial, choro e reflexo de retirada de corpo inteiro em resposta a um estímulo doloroso.</a:t>
            </a:r>
          </a:p>
          <a:p>
            <a:pPr>
              <a:lnSpc>
                <a:spcPct val="90000"/>
              </a:lnSpc>
              <a:buFont typeface="Arial" charset="0"/>
              <a:buChar char="•"/>
            </a:pPr>
            <a:r>
              <a:rPr lang="pt-BR" sz="2200" smtClean="0"/>
              <a:t>Em resumo, </a:t>
            </a:r>
            <a:r>
              <a:rPr lang="pt-BR" sz="2200" smtClean="0">
                <a:solidFill>
                  <a:srgbClr val="0033CC"/>
                </a:solidFill>
              </a:rPr>
              <a:t>os bebes prematuros têm os sistemas neuroanatômicos para perceber a dor, bem como as ferramentas comportamentais para responder a estímulos dolorosos.</a:t>
            </a:r>
          </a:p>
          <a:p>
            <a:pPr>
              <a:lnSpc>
                <a:spcPct val="90000"/>
              </a:lnSpc>
              <a:buFont typeface="Arial" charset="0"/>
              <a:buChar char="•"/>
            </a:pPr>
            <a:r>
              <a:rPr lang="pt-BR" sz="2200" smtClean="0"/>
              <a:t>Embora tenha sido claramente demonstrado que prematuros são capazes de perceber a dor, </a:t>
            </a:r>
            <a:r>
              <a:rPr lang="pt-BR" sz="2200" smtClean="0">
                <a:solidFill>
                  <a:srgbClr val="FF3300"/>
                </a:solidFill>
              </a:rPr>
              <a:t>eles ainda são submetidos a muitos procedimentos médicos dolorosos na UTIN sem qualquer controle da dor.</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Dor Neonatal</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90000"/>
              </a:lnSpc>
              <a:buFont typeface="Arial" charset="0"/>
              <a:buChar char="•"/>
            </a:pPr>
            <a:r>
              <a:rPr lang="pt-BR" smtClean="0"/>
              <a:t>Um estudo recente em 430 neonatos da França revelou que 80% dos procedimentos dolorosos foram realizados sem analgesia</a:t>
            </a:r>
            <a:r>
              <a:rPr lang="pt-BR" sz="1800" smtClean="0"/>
              <a:t>.</a:t>
            </a:r>
            <a:r>
              <a:rPr lang="pt-BR" smtClean="0"/>
              <a:t> Prematuros recebem uma média de 16 procedimentos dolorosos por dia durante uma estadia típica na UTIN. Aspiração e coletas para amostras de sangue com indicação médica sendo as mais prevalente</a:t>
            </a:r>
            <a:r>
              <a:rPr lang="pt-BR" sz="1400" smtClean="0"/>
              <a:t>.</a:t>
            </a:r>
            <a:endParaRPr lang="pt-BR" smtClean="0"/>
          </a:p>
          <a:p>
            <a:pPr>
              <a:lnSpc>
                <a:spcPct val="90000"/>
              </a:lnSpc>
              <a:buFont typeface="Arial" charset="0"/>
              <a:buChar char="•"/>
            </a:pPr>
            <a:r>
              <a:rPr lang="pt-BR" smtClean="0"/>
              <a:t>Claramente, muitos desses procedimentos são necessários para garantir a sua sobrevivência e, portanto, não pode ser completamente evitado, mas devemos começar a pensar em como melhor controlar a experiência de dor desses bebês.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Dor neonatal</a:t>
            </a:r>
            <a:endParaRPr lang="pt-BR" dirty="0"/>
          </a:p>
        </p:txBody>
      </p:sp>
      <p:sp>
        <p:nvSpPr>
          <p:cNvPr id="3" name="Espaço Reservado para Conteúdo 2"/>
          <p:cNvSpPr>
            <a:spLocks noGrp="1"/>
          </p:cNvSpPr>
          <p:nvPr>
            <p:ph sz="quarter" idx="1"/>
          </p:nvPr>
        </p:nvSpPr>
        <p:spPr>
          <a:xfrm>
            <a:off x="457200" y="1600200"/>
            <a:ext cx="7467600" cy="4997450"/>
          </a:xfrm>
        </p:spPr>
        <p:txBody>
          <a:bodyPr>
            <a:normAutofit/>
          </a:bodyPr>
          <a:lstStyle/>
          <a:p>
            <a:pPr>
              <a:lnSpc>
                <a:spcPct val="80000"/>
              </a:lnSpc>
            </a:pPr>
            <a:r>
              <a:rPr lang="pt-BR" sz="2200" b="1" smtClean="0">
                <a:solidFill>
                  <a:srgbClr val="0033CC"/>
                </a:solidFill>
              </a:rPr>
              <a:t>Consequências do neurodesenvolvimento da dor neonatal no eixo Hipotálamo – Hipófise – Adrenal</a:t>
            </a:r>
          </a:p>
          <a:p>
            <a:pPr>
              <a:lnSpc>
                <a:spcPct val="80000"/>
              </a:lnSpc>
              <a:buFont typeface="Arial" charset="0"/>
              <a:buChar char="•"/>
            </a:pPr>
            <a:r>
              <a:rPr lang="pt-BR" sz="2200" smtClean="0">
                <a:solidFill>
                  <a:srgbClr val="FF3300"/>
                </a:solidFill>
              </a:rPr>
              <a:t>Uma consequência bem documentada da exposição precoce à dor são alterações na sensibilidade à dor mais tarde na vida que leva a uma hipossensibilidade à dor aguda e uma hipersensibilidade à dor prolongada no futuro.</a:t>
            </a:r>
          </a:p>
          <a:p>
            <a:pPr>
              <a:lnSpc>
                <a:spcPct val="80000"/>
              </a:lnSpc>
              <a:buFont typeface="Arial" charset="0"/>
              <a:buChar char="•"/>
            </a:pPr>
            <a:r>
              <a:rPr lang="pt-BR" sz="2200" smtClean="0"/>
              <a:t>Pouco se sabe sobre os efeitos a longo prazo da exposição a dor  na regulação a longo prazo do eixo HHA. A resposta do cortisol a dor no recém-nascido prematuro  produziu resultados inconsistentes. Por exemplo, aumento dos níveis de cortisol ou nenhuma mudança. As diferenças na resposta do cortisol podem ser devidas à exposição prévia à dor. Mais pesquisas são necessárias para elucidar a relação entre a dor neonatal e o eixo HHA.</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Dor neonatal</a:t>
            </a:r>
            <a:endParaRPr lang="pt-BR" dirty="0"/>
          </a:p>
        </p:txBody>
      </p:sp>
      <p:sp>
        <p:nvSpPr>
          <p:cNvPr id="3" name="Espaço Reservado para Conteúdo 2"/>
          <p:cNvSpPr>
            <a:spLocks noGrp="1"/>
          </p:cNvSpPr>
          <p:nvPr>
            <p:ph sz="quarter" idx="1"/>
          </p:nvPr>
        </p:nvSpPr>
        <p:spPr>
          <a:xfrm>
            <a:off x="457200" y="1600200"/>
            <a:ext cx="7786688" cy="5068888"/>
          </a:xfrm>
        </p:spPr>
        <p:txBody>
          <a:bodyPr>
            <a:normAutofit/>
          </a:bodyPr>
          <a:lstStyle/>
          <a:p>
            <a:pPr>
              <a:lnSpc>
                <a:spcPct val="90000"/>
              </a:lnSpc>
            </a:pPr>
            <a:r>
              <a:rPr lang="pt-BR" sz="2000" b="1" dirty="0" smtClean="0">
                <a:solidFill>
                  <a:srgbClr val="0033CC"/>
                </a:solidFill>
              </a:rPr>
              <a:t>Consequências da dor neonatal no </a:t>
            </a:r>
            <a:r>
              <a:rPr lang="pt-BR" sz="2000" b="1" dirty="0" err="1" smtClean="0">
                <a:solidFill>
                  <a:srgbClr val="0033CC"/>
                </a:solidFill>
              </a:rPr>
              <a:t>neurodesenvolvimento</a:t>
            </a:r>
            <a:r>
              <a:rPr lang="pt-BR" sz="2000" b="1" dirty="0" smtClean="0">
                <a:solidFill>
                  <a:srgbClr val="0033CC"/>
                </a:solidFill>
              </a:rPr>
              <a:t> no cérebro e comportamento:</a:t>
            </a:r>
          </a:p>
          <a:p>
            <a:pPr>
              <a:lnSpc>
                <a:spcPct val="90000"/>
              </a:lnSpc>
              <a:buFont typeface="Arial" charset="0"/>
              <a:buChar char="•"/>
            </a:pPr>
            <a:r>
              <a:rPr lang="pt-BR" sz="2000" dirty="0" smtClean="0"/>
              <a:t>Estudos recentes em humanos puderam adicionar evidências a hipótese de alterações cerebrais induzidas pela dor. </a:t>
            </a:r>
            <a:r>
              <a:rPr lang="pt-BR" sz="2000" dirty="0" err="1" smtClean="0"/>
              <a:t>Brummelte</a:t>
            </a:r>
            <a:r>
              <a:rPr lang="pt-BR" sz="2000" dirty="0" smtClean="0"/>
              <a:t> et al. (2012) constataram que </a:t>
            </a:r>
            <a:r>
              <a:rPr lang="pt-BR" sz="2000" dirty="0" smtClean="0">
                <a:solidFill>
                  <a:srgbClr val="FF3300"/>
                </a:solidFill>
              </a:rPr>
              <a:t>um maior número de procedimentos dolorosos foram associados com redução de maturação da massa branca e cinzenta em prematuros comparados com RN a termo em idade gestacional equivalente. </a:t>
            </a:r>
          </a:p>
          <a:p>
            <a:pPr>
              <a:lnSpc>
                <a:spcPct val="90000"/>
              </a:lnSpc>
              <a:buFont typeface="Arial" charset="0"/>
              <a:buChar char="•"/>
            </a:pPr>
            <a:r>
              <a:rPr lang="pt-BR" sz="2000" dirty="0" smtClean="0"/>
              <a:t>Em consonância com isso, Smith et al. (2011) encontraram que a </a:t>
            </a:r>
            <a:r>
              <a:rPr lang="pt-BR" sz="2000" dirty="0" smtClean="0">
                <a:solidFill>
                  <a:srgbClr val="FF3300"/>
                </a:solidFill>
              </a:rPr>
              <a:t>exposição a um maior número de estressores, incluindo procedimentos dolorosos, foi associado com diminuição da largura do lobo frontal e parietal do cérebro, medidas de difusão alteradas e conectividade funcional nos lobos temporais, e anormalidades no comportamento motor  e neurocomportamentais no exame de recém-nascidos prematuros</a:t>
            </a:r>
            <a:r>
              <a:rPr lang="pt-BR" sz="2000" b="1" dirty="0" smtClean="0">
                <a:solidFill>
                  <a:srgbClr val="FF3300"/>
                </a:solidFill>
              </a:rPr>
              <a: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Dor Neonatal</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80000"/>
              </a:lnSpc>
            </a:pPr>
            <a:r>
              <a:rPr lang="pt-BR" sz="2200" dirty="0" smtClean="0"/>
              <a:t>Além disso, a </a:t>
            </a:r>
            <a:r>
              <a:rPr lang="pt-BR" sz="2200" dirty="0" smtClean="0">
                <a:solidFill>
                  <a:srgbClr val="FF3300"/>
                </a:solidFill>
              </a:rPr>
              <a:t>dor neonatal</a:t>
            </a:r>
            <a:r>
              <a:rPr lang="pt-BR" sz="2200" dirty="0" smtClean="0"/>
              <a:t> tem sido associada ao </a:t>
            </a:r>
            <a:r>
              <a:rPr lang="pt-BR" sz="2200" dirty="0" smtClean="0">
                <a:solidFill>
                  <a:srgbClr val="FF3300"/>
                </a:solidFill>
              </a:rPr>
              <a:t>comprometimento do desenvolvimento do trato </a:t>
            </a:r>
            <a:r>
              <a:rPr lang="pt-BR" sz="2200" dirty="0" err="1" smtClean="0">
                <a:solidFill>
                  <a:srgbClr val="FF3300"/>
                </a:solidFill>
              </a:rPr>
              <a:t>córtico</a:t>
            </a:r>
            <a:r>
              <a:rPr lang="pt-BR" sz="2200" dirty="0" smtClean="0"/>
              <a:t> </a:t>
            </a:r>
            <a:r>
              <a:rPr lang="pt-BR" sz="2200" dirty="0" smtClean="0">
                <a:solidFill>
                  <a:srgbClr val="FF3300"/>
                </a:solidFill>
              </a:rPr>
              <a:t>espinhal de prematuros e diminuição do perímetro cefálico. </a:t>
            </a:r>
          </a:p>
          <a:p>
            <a:pPr>
              <a:lnSpc>
                <a:spcPct val="80000"/>
              </a:lnSpc>
            </a:pPr>
            <a:r>
              <a:rPr lang="pt-BR" sz="2200" dirty="0" smtClean="0"/>
              <a:t>Em prematuros em idade escolar, um maior número de procedimentos dolorosos </a:t>
            </a:r>
            <a:r>
              <a:rPr lang="pt-BR" sz="2200" dirty="0" smtClean="0">
                <a:solidFill>
                  <a:srgbClr val="FF3300"/>
                </a:solidFill>
              </a:rPr>
              <a:t>diminuiu  a espessura cortical nos lobos frontal e parietal, e os volumes cerebelares. </a:t>
            </a:r>
          </a:p>
          <a:p>
            <a:pPr>
              <a:lnSpc>
                <a:spcPct val="80000"/>
              </a:lnSpc>
            </a:pPr>
            <a:r>
              <a:rPr lang="pt-BR" sz="2200" dirty="0" smtClean="0"/>
              <a:t>Em crianças em idade escolar que foram prematuros extremos(IG&lt;28sem) os procedimentos dolorosos no período neonatal foram associados à </a:t>
            </a:r>
            <a:r>
              <a:rPr lang="pt-BR" sz="2200" dirty="0" smtClean="0">
                <a:solidFill>
                  <a:srgbClr val="FF3300"/>
                </a:solidFill>
              </a:rPr>
              <a:t>alterações na ritmicidade cortical</a:t>
            </a:r>
            <a:r>
              <a:rPr lang="pt-BR" sz="2200" dirty="0" smtClean="0"/>
              <a:t>. Esses estudos recentes sugerem uma ligação entre a exposição à dor neonatal e comprometimento do desenvolvimento cerebral em prematuros, no entanto, o mecanismo exato por trás disso continua a ser investigado.</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Dor Neonatal</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80000"/>
              </a:lnSpc>
            </a:pPr>
            <a:r>
              <a:rPr lang="pt-BR" sz="2000" dirty="0" smtClean="0"/>
              <a:t>Os estudos de Song et al e </a:t>
            </a:r>
            <a:r>
              <a:rPr lang="pt-BR" sz="2000" dirty="0" err="1" smtClean="0"/>
              <a:t>Brummelte</a:t>
            </a:r>
            <a:r>
              <a:rPr lang="pt-BR" sz="2000" dirty="0" smtClean="0"/>
              <a:t> et al 2012) fornecem a primeira evidência humana para a hipótese de que a </a:t>
            </a:r>
            <a:r>
              <a:rPr lang="pt-BR" sz="2000" dirty="0" smtClean="0">
                <a:solidFill>
                  <a:srgbClr val="FF3300"/>
                </a:solidFill>
              </a:rPr>
              <a:t>exposição à dor neonatal pode levar a danos físicos ou até a morte de neurônios jovens no cérebro</a:t>
            </a:r>
            <a:r>
              <a:rPr lang="pt-BR" sz="2000" dirty="0" smtClean="0"/>
              <a:t>. Um mecanismo potencial que explica a maturação cerebral reduzida em bebês expostos à dor pode ser que </a:t>
            </a:r>
            <a:r>
              <a:rPr lang="pt-BR" sz="2000" dirty="0" smtClean="0">
                <a:solidFill>
                  <a:srgbClr val="FF3300"/>
                </a:solidFill>
              </a:rPr>
              <a:t>alta estimulação de neurônios fisiologicamente imaturos pode levar a </a:t>
            </a:r>
            <a:r>
              <a:rPr lang="pt-BR" sz="2000" dirty="0" err="1" smtClean="0">
                <a:solidFill>
                  <a:srgbClr val="FF3300"/>
                </a:solidFill>
              </a:rPr>
              <a:t>hiperestimulação</a:t>
            </a:r>
            <a:r>
              <a:rPr lang="pt-BR" sz="2000" dirty="0" smtClean="0">
                <a:solidFill>
                  <a:srgbClr val="FF3300"/>
                </a:solidFill>
              </a:rPr>
              <a:t> e dano excitotóxico.</a:t>
            </a:r>
          </a:p>
          <a:p>
            <a:pPr>
              <a:lnSpc>
                <a:spcPct val="80000"/>
              </a:lnSpc>
            </a:pPr>
            <a:r>
              <a:rPr lang="pt-BR" sz="2000" dirty="0" smtClean="0"/>
              <a:t>Slater et al. (2010b) mostraram que os prematuros tiveram maior atividade neuronal em resposta a um procedimento nocivo em comparação com bebês nascidos a termo. Este pode ser um indicador de aumento da ativação de neurônios imaturos, vulneráveis, que são suscetíveis a </a:t>
            </a:r>
            <a:r>
              <a:rPr lang="pt-BR" sz="2000" dirty="0" err="1" smtClean="0"/>
              <a:t>superestimulação</a:t>
            </a:r>
            <a:r>
              <a:rPr lang="pt-BR" sz="2000" dirty="0" smtClean="0"/>
              <a:t> e dano excitotóxico ou pode apresentar uma sensibilização do sistema de resposta à dor dos bebês prematuros.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Dor Neonatal</a:t>
            </a:r>
            <a:endParaRPr lang="pt-BR" dirty="0"/>
          </a:p>
        </p:txBody>
      </p:sp>
      <p:sp>
        <p:nvSpPr>
          <p:cNvPr id="25603" name="Espaço Reservado para Conteúdo 2"/>
          <p:cNvSpPr>
            <a:spLocks noGrp="1"/>
          </p:cNvSpPr>
          <p:nvPr>
            <p:ph sz="quarter" idx="1"/>
          </p:nvPr>
        </p:nvSpPr>
        <p:spPr>
          <a:xfrm>
            <a:off x="457200" y="1600200"/>
            <a:ext cx="7467600" cy="4873625"/>
          </a:xfrm>
        </p:spPr>
        <p:txBody>
          <a:bodyPr/>
          <a:lstStyle/>
          <a:p>
            <a:r>
              <a:rPr lang="pt-BR" smtClean="0"/>
              <a:t>Tomados em conjunto, estudos em animais e humanos sugerem que </a:t>
            </a:r>
            <a:r>
              <a:rPr lang="pt-BR" smtClean="0">
                <a:solidFill>
                  <a:srgbClr val="FF3300"/>
                </a:solidFill>
              </a:rPr>
              <a:t>o cérebro pode ser particularmente vulnerável a excitação e superestimulação induzida pela dor que podem resultar em danos neuronais durante um período em que as redes neurais são conexões altamente</a:t>
            </a:r>
            <a:r>
              <a:rPr lang="pt-BR" smtClean="0"/>
              <a:t> </a:t>
            </a:r>
            <a:r>
              <a:rPr lang="pt-BR" smtClean="0">
                <a:solidFill>
                  <a:srgbClr val="FF3300"/>
                </a:solidFill>
              </a:rPr>
              <a:t>imaturas.</a:t>
            </a:r>
          </a:p>
        </p:txBody>
      </p:sp>
      <p:pic>
        <p:nvPicPr>
          <p:cNvPr id="2560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6600" y="3989388"/>
            <a:ext cx="4368800" cy="245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Cuidado Materno</a:t>
            </a:r>
            <a:endParaRPr lang="pt-BR" dirty="0"/>
          </a:p>
        </p:txBody>
      </p:sp>
      <p:sp>
        <p:nvSpPr>
          <p:cNvPr id="3" name="Espaço Reservado para Conteúdo 2"/>
          <p:cNvSpPr>
            <a:spLocks noGrp="1"/>
          </p:cNvSpPr>
          <p:nvPr>
            <p:ph sz="quarter" idx="1"/>
          </p:nvPr>
        </p:nvSpPr>
        <p:spPr>
          <a:xfrm>
            <a:off x="457200" y="1600200"/>
            <a:ext cx="7570788" cy="4924425"/>
          </a:xfrm>
        </p:spPr>
        <p:txBody>
          <a:bodyPr>
            <a:normAutofit/>
          </a:bodyPr>
          <a:lstStyle/>
          <a:p>
            <a:pPr>
              <a:lnSpc>
                <a:spcPct val="80000"/>
              </a:lnSpc>
            </a:pPr>
            <a:r>
              <a:rPr lang="pt-BR" sz="2200" b="1" smtClean="0">
                <a:solidFill>
                  <a:srgbClr val="0033CC"/>
                </a:solidFill>
              </a:rPr>
              <a:t>Cuidado materno reduzido na UTIN</a:t>
            </a:r>
          </a:p>
          <a:p>
            <a:pPr algn="just">
              <a:lnSpc>
                <a:spcPct val="80000"/>
              </a:lnSpc>
              <a:buFont typeface="Arial" charset="0"/>
              <a:buChar char="•"/>
            </a:pPr>
            <a:r>
              <a:rPr lang="pt-BR" sz="2200" smtClean="0"/>
              <a:t>Dependendo da idade gestacional e condição médica, muitos bebês prematuros passam várias semanas ou até mesmo meses no hospital depois de nascer.  Durante esse tempo, eles geralmente são mantidos em incubadoras neonatais que tentam otimizar muitos dos fatores como temperatura e umidade para promover sobrevivência e desenvolvimento. Mas as incubadoras ainda não podem imitar as condições no útero perfeitamente e não podem compensar a falta de toque materno durante o período de internação. Embora um feto </a:t>
            </a:r>
            <a:r>
              <a:rPr lang="pt-BR" sz="2200" i="1" smtClean="0"/>
              <a:t>in utero</a:t>
            </a:r>
            <a:r>
              <a:rPr lang="pt-BR" sz="2200" smtClean="0"/>
              <a:t> obviamente não fosse exposto ao toque materno, o ambiente uterino fornece um habitat macio e morno com limites que protege o feto de estímulos nocivos. Assim, não é surpreendente que se acredita que a </a:t>
            </a:r>
            <a:r>
              <a:rPr lang="pt-BR" sz="2200" smtClean="0">
                <a:solidFill>
                  <a:srgbClr val="0033CC"/>
                </a:solidFill>
              </a:rPr>
              <a:t>presença materna e o toque é benéfico para o desenvolvimento de bebês prematuros</a:t>
            </a:r>
            <a:r>
              <a:rPr lang="pt-BR" sz="2200" smtClean="0"/>
              <a:t>.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Cuidado Materno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gn="just"/>
            <a:r>
              <a:rPr lang="pt-BR" sz="2200" smtClean="0"/>
              <a:t>Uma revisão da Cochrane mostrou que o cuidado pele a pele reduziu os indicadores comportamentais e fisiológicos da dor em neonatos na maioria dos estudos, mas concluiu que mais pesquisas são necessárias sobre a duração ideal do toque materno, bem como sobre os efeitos em diferentes grupos etários e os efeitos a longo prazo.</a:t>
            </a:r>
          </a:p>
          <a:p>
            <a:pPr algn="just"/>
            <a:r>
              <a:rPr lang="pt-BR" sz="2200" smtClean="0"/>
              <a:t>Os prematuros tem menos contato pele a pele com os pais durante a internação, pela gravidade clínica, pela internação prolongada, e vários obstáculos ao cuidado materno ideal. Outro fato que atrapalha uma melhor qualidade no cuidado materno é a falta de resposta explicita do bebê prematuro, menor interação e sua vulnerabilidade em comparação com bebês a termo.</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lIns="91440" tIns="45720" rIns="91440" bIns="45720" numCol="1" anchorCtr="0" compatLnSpc="1">
            <a:prstTxWarp prst="textNoShape">
              <a:avLst/>
            </a:prstTxWarp>
          </a:bodyPr>
          <a:lstStyle/>
          <a:p>
            <a:pPr algn="ctr"/>
            <a:r>
              <a:rPr lang="pt-BR" cap="none" smtClean="0">
                <a:solidFill>
                  <a:srgbClr val="0033CC"/>
                </a:solidFill>
              </a:rPr>
              <a:t>CUIDADO MATERNO</a:t>
            </a:r>
          </a:p>
        </p:txBody>
      </p:sp>
      <p:sp>
        <p:nvSpPr>
          <p:cNvPr id="3" name="Espaço Reservado para Conteúdo 2"/>
          <p:cNvSpPr>
            <a:spLocks noGrp="1"/>
          </p:cNvSpPr>
          <p:nvPr>
            <p:ph sz="quarter" idx="1"/>
          </p:nvPr>
        </p:nvSpPr>
        <p:spPr>
          <a:xfrm>
            <a:off x="457200" y="1600200"/>
            <a:ext cx="7467600" cy="4873625"/>
          </a:xfrm>
        </p:spPr>
        <p:txBody>
          <a:bodyPr>
            <a:normAutofit/>
          </a:bodyPr>
          <a:lstStyle/>
          <a:p>
            <a:pPr algn="just"/>
            <a:r>
              <a:rPr lang="pt-BR" sz="2200" smtClean="0"/>
              <a:t> Essa </a:t>
            </a:r>
            <a:r>
              <a:rPr lang="pt-BR" sz="2200" smtClean="0">
                <a:solidFill>
                  <a:srgbClr val="FF3300"/>
                </a:solidFill>
              </a:rPr>
              <a:t>falta de resposta do bebê e a vulnerabilidade percebida pode ser desafiadora ou estressante para o pai e pode afetar as interações mãe-bebê e insuficiência nas interações mãe-bebê estão associados a desfechos adversos da criança. </a:t>
            </a:r>
          </a:p>
          <a:p>
            <a:pPr algn="just"/>
            <a:r>
              <a:rPr lang="pt-BR" sz="2200" smtClean="0"/>
              <a:t>Por exemplo, dificuldades em perceber sinais infantis de interesse e apoiar o seu envolvimento com o meio ambiente está associado a um mau desenvolvimento cognitivo. Assim, bebês prematuros que sofrem de cuidados maternos reduzidos em seus primeiros dias podem ainda ser exposto a interações prejudicadas mais tarde na vida o que pode ser consequência de interrupções no início relação.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lIns="91440" tIns="45720" rIns="91440" bIns="45720" numCol="1" anchorCtr="0" compatLnSpc="1">
            <a:prstTxWarp prst="textNoShape">
              <a:avLst/>
            </a:prstTxWarp>
          </a:bodyPr>
          <a:lstStyle/>
          <a:p>
            <a:pPr algn="ctr"/>
            <a:r>
              <a:rPr lang="pt-BR" cap="none" smtClean="0">
                <a:solidFill>
                  <a:srgbClr val="0033CC"/>
                </a:solidFill>
              </a:rPr>
              <a:t>CUIDADO MATERNO</a:t>
            </a:r>
          </a:p>
        </p:txBody>
      </p:sp>
      <p:sp>
        <p:nvSpPr>
          <p:cNvPr id="3" name="Espaço Reservado para Conteúdo 2"/>
          <p:cNvSpPr>
            <a:spLocks noGrp="1"/>
          </p:cNvSpPr>
          <p:nvPr>
            <p:ph sz="quarter" idx="1"/>
          </p:nvPr>
        </p:nvSpPr>
        <p:spPr>
          <a:xfrm>
            <a:off x="457200" y="1600200"/>
            <a:ext cx="7570788" cy="5141913"/>
          </a:xfrm>
        </p:spPr>
        <p:txBody>
          <a:bodyPr>
            <a:normAutofit/>
          </a:bodyPr>
          <a:lstStyle/>
          <a:p>
            <a:pPr>
              <a:lnSpc>
                <a:spcPct val="80000"/>
              </a:lnSpc>
            </a:pPr>
            <a:r>
              <a:rPr lang="pt-BR" sz="2000" b="1" smtClean="0">
                <a:solidFill>
                  <a:srgbClr val="0033CC"/>
                </a:solidFill>
              </a:rPr>
              <a:t>Cuidado Materno e o Eixo HHA</a:t>
            </a:r>
            <a:r>
              <a:rPr lang="pt-BR" sz="2000" smtClean="0"/>
              <a:t>:</a:t>
            </a:r>
          </a:p>
          <a:p>
            <a:pPr>
              <a:lnSpc>
                <a:spcPct val="80000"/>
              </a:lnSpc>
              <a:buFont typeface="Arial" charset="0"/>
              <a:buChar char="•"/>
            </a:pPr>
            <a:r>
              <a:rPr lang="pt-BR" sz="2000" smtClean="0">
                <a:solidFill>
                  <a:srgbClr val="0033CC"/>
                </a:solidFill>
              </a:rPr>
              <a:t>Os bebês são sensíveis à presença materna e podem reagir com níveis aumentados de hormônio do estresse em resposta separação prolongada.</a:t>
            </a:r>
          </a:p>
          <a:p>
            <a:pPr algn="just">
              <a:lnSpc>
                <a:spcPct val="80000"/>
              </a:lnSpc>
              <a:buFont typeface="Arial" charset="0"/>
              <a:buChar char="•"/>
            </a:pPr>
            <a:r>
              <a:rPr lang="pt-BR" sz="2000" smtClean="0">
                <a:solidFill>
                  <a:srgbClr val="FF3300"/>
                </a:solidFill>
              </a:rPr>
              <a:t>A experiência da redução do cuidado materno no início a vida pode reprogramar permanentemente a função do eixo HHA</a:t>
            </a:r>
            <a:r>
              <a:rPr lang="pt-BR" sz="2000" smtClean="0"/>
              <a:t>. É possível que essas consequências se devam a repetidas elevações crônicas a exposição à corticosterona em resposta à separação materna, como estudos de doenças crônicas exposição precoce ao estresse resulta em modificações similares no eixo HHA. </a:t>
            </a:r>
          </a:p>
          <a:p>
            <a:pPr algn="just">
              <a:lnSpc>
                <a:spcPct val="80000"/>
              </a:lnSpc>
              <a:buFont typeface="Arial" charset="0"/>
              <a:buChar char="•"/>
            </a:pPr>
            <a:r>
              <a:rPr lang="pt-BR" sz="2000" smtClean="0"/>
              <a:t>Mais distante, estes resultados sugerem que </a:t>
            </a:r>
            <a:r>
              <a:rPr lang="pt-BR" sz="2000" smtClean="0">
                <a:solidFill>
                  <a:srgbClr val="FF3300"/>
                </a:solidFill>
              </a:rPr>
              <a:t>a separação materna, bem como dor neonatal, pode reprogramar o eixo HHA </a:t>
            </a:r>
            <a:r>
              <a:rPr lang="pt-BR" sz="2000" smtClean="0"/>
              <a:t>com alterações na secreção de glicocorticoide e ACTH. Além do estresse induzido pela separação materna, parece que a qualidade do cuidado, ou seja, a relação ou interação entre o bebê e os pais, também modera a resposta ao estresse.</a:t>
            </a:r>
          </a:p>
          <a:p>
            <a:pPr>
              <a:lnSpc>
                <a:spcPct val="80000"/>
              </a:lnSpc>
            </a:pPr>
            <a:endParaRPr lang="pt-BR" sz="2000"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lIns="91440" tIns="45720" rIns="91440" bIns="45720" numCol="1" anchorCtr="0" compatLnSpc="1">
            <a:prstTxWarp prst="textNoShape">
              <a:avLst/>
            </a:prstTxWarp>
          </a:bodyPr>
          <a:lstStyle/>
          <a:p>
            <a:pPr algn="ctr"/>
            <a:r>
              <a:rPr lang="pt-BR" cap="none" smtClean="0">
                <a:solidFill>
                  <a:srgbClr val="0033CC"/>
                </a:solidFill>
              </a:rPr>
              <a:t>CUIDADO MATERNO</a:t>
            </a:r>
          </a:p>
        </p:txBody>
      </p:sp>
      <p:sp>
        <p:nvSpPr>
          <p:cNvPr id="3" name="Espaço Reservado para Conteúdo 2"/>
          <p:cNvSpPr>
            <a:spLocks noGrp="1"/>
          </p:cNvSpPr>
          <p:nvPr>
            <p:ph sz="quarter" idx="1"/>
          </p:nvPr>
        </p:nvSpPr>
        <p:spPr>
          <a:xfrm>
            <a:off x="457200" y="1600200"/>
            <a:ext cx="7467600" cy="4873625"/>
          </a:xfrm>
        </p:spPr>
        <p:txBody>
          <a:bodyPr>
            <a:normAutofit/>
          </a:bodyPr>
          <a:lstStyle/>
          <a:p>
            <a:r>
              <a:rPr lang="pt-BR" sz="2200" b="1" smtClean="0">
                <a:solidFill>
                  <a:srgbClr val="0033CC"/>
                </a:solidFill>
              </a:rPr>
              <a:t>Consequências do Cuidado Materno Reduzido no Neurodesenvolvimento</a:t>
            </a:r>
            <a:r>
              <a:rPr lang="pt-BR" sz="2200" b="1" smtClean="0"/>
              <a:t>:</a:t>
            </a:r>
          </a:p>
          <a:p>
            <a:r>
              <a:rPr lang="pt-BR" sz="2200" smtClean="0"/>
              <a:t>Acredita-se que o </a:t>
            </a:r>
            <a:r>
              <a:rPr lang="pt-BR" sz="2200" smtClean="0">
                <a:solidFill>
                  <a:srgbClr val="FF3300"/>
                </a:solidFill>
              </a:rPr>
              <a:t>estresse precoce da negligência infantil ou separação materna produz mudanças estruturais no cérebro de longo prazo</a:t>
            </a:r>
            <a:r>
              <a:rPr lang="pt-BR" sz="2200" smtClean="0"/>
              <a:t> e altera o comportamento e o desfecho cognitivo da criança.</a:t>
            </a:r>
          </a:p>
          <a:p>
            <a:r>
              <a:rPr lang="pt-BR" sz="2200" smtClean="0"/>
              <a:t>Em humanos é difícil quantificar ou definir cuidado materno reduzido. </a:t>
            </a:r>
          </a:p>
          <a:p>
            <a:r>
              <a:rPr lang="pt-BR" sz="2200" smtClean="0"/>
              <a:t>Estudos em animais sugerem que a </a:t>
            </a:r>
            <a:r>
              <a:rPr lang="pt-BR" sz="2200" smtClean="0">
                <a:solidFill>
                  <a:srgbClr val="FF3300"/>
                </a:solidFill>
              </a:rPr>
              <a:t>privação precoce ou um baixo nível de cuidados maternos tem impacto profundo sobre o perfil neuroanatômico e comportamental  da prole variando de alterações afetivas a até deficiências cognitivas.</a:t>
            </a:r>
            <a:r>
              <a:rPr lang="pt-BR" sz="2200" smtClean="0">
                <a:solidFill>
                  <a:srgbClr val="0033CC"/>
                </a:solidFill>
              </a:rPr>
              <a:t>Figura</a:t>
            </a:r>
            <a:r>
              <a:rPr lang="pt-BR" sz="2200" smtClean="0">
                <a:solidFill>
                  <a:srgbClr val="FF3300"/>
                </a:solidFill>
              </a:rPr>
              <a:t>.</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0" name="Picture 4"/>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0" y="1196975"/>
            <a:ext cx="8748713" cy="455295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lIns="91440" tIns="45720" rIns="91440" bIns="45720" numCol="1" anchorCtr="0" compatLnSpc="1">
            <a:prstTxWarp prst="textNoShape">
              <a:avLst/>
            </a:prstTxWarp>
          </a:bodyPr>
          <a:lstStyle/>
          <a:p>
            <a:pPr algn="ctr"/>
            <a:r>
              <a:rPr lang="pt-BR" cap="none" smtClean="0">
                <a:solidFill>
                  <a:srgbClr val="0033CC"/>
                </a:solidFill>
              </a:rPr>
              <a:t>CUIDADO MATERNO</a:t>
            </a:r>
          </a:p>
        </p:txBody>
      </p:sp>
      <p:sp>
        <p:nvSpPr>
          <p:cNvPr id="3" name="Espaço Reservado para Conteúdo 2"/>
          <p:cNvSpPr>
            <a:spLocks noGrp="1"/>
          </p:cNvSpPr>
          <p:nvPr>
            <p:ph sz="quarter" idx="1"/>
          </p:nvPr>
        </p:nvSpPr>
        <p:spPr>
          <a:xfrm>
            <a:off x="457200" y="1600200"/>
            <a:ext cx="7467600" cy="4873625"/>
          </a:xfrm>
        </p:spPr>
        <p:txBody>
          <a:bodyPr>
            <a:normAutofit/>
          </a:bodyPr>
          <a:lstStyle/>
          <a:p>
            <a:r>
              <a:rPr lang="pt-BR" sz="2200" b="1" smtClean="0">
                <a:solidFill>
                  <a:srgbClr val="0033CC"/>
                </a:solidFill>
              </a:rPr>
              <a:t>Ligação Entre A Dor Neonatal E Cuidados Maternos e Potenciais Mecanismos Para a Interação</a:t>
            </a:r>
          </a:p>
          <a:p>
            <a:pPr>
              <a:buFont typeface="Wingdings" pitchFamily="2" charset="2"/>
              <a:buChar char="v"/>
            </a:pPr>
            <a:r>
              <a:rPr lang="pt-BR" sz="2200" b="1" smtClean="0">
                <a:solidFill>
                  <a:srgbClr val="FF66FF"/>
                </a:solidFill>
              </a:rPr>
              <a:t>Cuidado Canguru</a:t>
            </a:r>
          </a:p>
          <a:p>
            <a:pPr>
              <a:buFont typeface="Arial" charset="0"/>
              <a:buChar char="•"/>
            </a:pPr>
            <a:r>
              <a:rPr lang="pt-BR" sz="2200" smtClean="0"/>
              <a:t> O Cuidado Canguru é uma intervenção não farmacológica envolvendo contato pele a pele entre o lactente e um cuidador e foi criado pelo Dr. Edgar Rey Sanabria para combater questões como a falta de incubadoras e infecção cruzada em países de baixa renda canguru.</a:t>
            </a:r>
          </a:p>
          <a:p>
            <a:pPr>
              <a:buFont typeface="Arial" charset="0"/>
              <a:buChar char="•"/>
            </a:pPr>
            <a:r>
              <a:rPr lang="pt-BR" sz="2200" smtClean="0"/>
              <a:t>Os Cuidados Canguru estão colocando e mantendo o prematuro em posição vertical entre os seios maternos e tentando amamentar em um horário regular.</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lIns="91440" tIns="45720" rIns="91440" bIns="45720" numCol="1" anchorCtr="0" compatLnSpc="1">
            <a:prstTxWarp prst="textNoShape">
              <a:avLst/>
            </a:prstTxWarp>
          </a:bodyPr>
          <a:lstStyle/>
          <a:p>
            <a:pPr algn="ctr"/>
            <a:r>
              <a:rPr lang="pt-BR" cap="none" smtClean="0">
                <a:solidFill>
                  <a:srgbClr val="0033CC"/>
                </a:solidFill>
              </a:rPr>
              <a:t>CUIDADO MATERNO</a:t>
            </a:r>
          </a:p>
        </p:txBody>
      </p:sp>
      <p:sp>
        <p:nvSpPr>
          <p:cNvPr id="3" name="Espaço Reservado para Conteúdo 2"/>
          <p:cNvSpPr>
            <a:spLocks noGrp="1"/>
          </p:cNvSpPr>
          <p:nvPr>
            <p:ph sz="quarter" idx="1"/>
          </p:nvPr>
        </p:nvSpPr>
        <p:spPr>
          <a:xfrm>
            <a:off x="457200" y="1600200"/>
            <a:ext cx="7643813" cy="5068888"/>
          </a:xfrm>
        </p:spPr>
        <p:txBody>
          <a:bodyPr>
            <a:normAutofit/>
          </a:bodyPr>
          <a:lstStyle/>
          <a:p>
            <a:pPr>
              <a:lnSpc>
                <a:spcPct val="80000"/>
              </a:lnSpc>
            </a:pPr>
            <a:r>
              <a:rPr lang="pt-BR" sz="2000" smtClean="0"/>
              <a:t>No entanto, o Método Canguru também é cada vez mais usado nos Hospitais ocidentais devido ao seu impacto benéfico. Desde a sua introdução, muitos estudos têm mostrado efeitos positivos a curto e longo prazo dos cuidados com o Método Canguru no desenvolvimento de bebês prematuros .</a:t>
            </a:r>
          </a:p>
          <a:p>
            <a:pPr>
              <a:lnSpc>
                <a:spcPct val="80000"/>
              </a:lnSpc>
            </a:pPr>
            <a:r>
              <a:rPr lang="pt-BR" sz="2000" smtClean="0"/>
              <a:t>Por exemplo, </a:t>
            </a:r>
            <a:r>
              <a:rPr lang="pt-BR" sz="2000" smtClean="0">
                <a:solidFill>
                  <a:srgbClr val="0033CC"/>
                </a:solidFill>
              </a:rPr>
              <a:t>Cuidado Canguru, quando comparado ao cuidado tradicional da incubadora, resultou em aumentos nas pontuações de QI nas subescalas de audição e fala e Desempenho no Teste de Griffiths aos 12 meses de idade corrigida em prematuros com baixo peso ao nascer e também melhorou a função executiva aos 5 e 10 anos de vida</a:t>
            </a:r>
            <a:r>
              <a:rPr lang="pt-BR" sz="2000" smtClean="0"/>
              <a:t>.</a:t>
            </a:r>
          </a:p>
          <a:p>
            <a:pPr>
              <a:lnSpc>
                <a:spcPct val="80000"/>
              </a:lnSpc>
            </a:pPr>
            <a:r>
              <a:rPr lang="pt-BR" sz="2000" smtClean="0"/>
              <a:t>Crianças que recebem </a:t>
            </a:r>
            <a:r>
              <a:rPr lang="pt-BR" sz="2000" smtClean="0">
                <a:solidFill>
                  <a:srgbClr val="0033CC"/>
                </a:solidFill>
              </a:rPr>
              <a:t>8 semanas de Cuidados Canguru</a:t>
            </a:r>
            <a:r>
              <a:rPr lang="pt-BR" sz="2000" smtClean="0"/>
              <a:t> apresentaram </a:t>
            </a:r>
            <a:r>
              <a:rPr lang="pt-BR" sz="2000" smtClean="0">
                <a:solidFill>
                  <a:srgbClr val="0033CC"/>
                </a:solidFill>
              </a:rPr>
              <a:t>aumento na complexidade do EEG durante o sono com 40 semanas de idade pós-natal</a:t>
            </a:r>
            <a:r>
              <a:rPr lang="pt-BR" sz="2000" smtClean="0"/>
              <a:t> quando comparada com bebês prematuros da mesma idade gestacional que receberam cuidados de incubadora padrão o que os autores interpretam como um índice de aumento da maturação cerebral.</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260350"/>
            <a:ext cx="7467600" cy="1143000"/>
          </a:xfrm>
        </p:spPr>
        <p:txBody>
          <a:bodyPr wrap="square" lIns="91440" tIns="45720" rIns="91440" bIns="45720" numCol="1" anchorCtr="0" compatLnSpc="1">
            <a:prstTxWarp prst="textNoShape">
              <a:avLst/>
            </a:prstTxWarp>
          </a:bodyPr>
          <a:lstStyle/>
          <a:p>
            <a:pPr algn="ctr"/>
            <a:r>
              <a:rPr lang="pt-BR" cap="none" smtClean="0">
                <a:solidFill>
                  <a:srgbClr val="0033CC"/>
                </a:solidFill>
              </a:rPr>
              <a:t>CUIDADO MATERNO</a:t>
            </a:r>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80000"/>
              </a:lnSpc>
            </a:pPr>
            <a:r>
              <a:rPr lang="pt-BR" sz="2200" dirty="0" smtClean="0">
                <a:solidFill>
                  <a:srgbClr val="0033CC"/>
                </a:solidFill>
              </a:rPr>
              <a:t>Adolescentes ex-prematuros que receberam Cuidado Canguru</a:t>
            </a:r>
            <a:r>
              <a:rPr lang="pt-BR" sz="2200" dirty="0" smtClean="0"/>
              <a:t> apresentaram menor latência de potencial evocado motor, e tempo de transferência inter-hemisféricos mais rápidos durante a estimulação magnética transcraniana, sugerindo longa duração de </a:t>
            </a:r>
            <a:r>
              <a:rPr lang="pt-BR" sz="2200" dirty="0" smtClean="0">
                <a:solidFill>
                  <a:srgbClr val="0033CC"/>
                </a:solidFill>
              </a:rPr>
              <a:t>melhorias da conectividade do cérebro após o canguru</a:t>
            </a:r>
            <a:r>
              <a:rPr lang="pt-BR" sz="2200" dirty="0" smtClean="0"/>
              <a:t>.</a:t>
            </a:r>
          </a:p>
          <a:p>
            <a:pPr>
              <a:lnSpc>
                <a:spcPct val="80000"/>
              </a:lnSpc>
            </a:pPr>
            <a:r>
              <a:rPr lang="pt-BR" sz="2200" dirty="0" smtClean="0"/>
              <a:t>  As alterações fisiológicas iniciais observadas após o Cuidado Canguru, como melhorias na temperatura do corpo, frequência respiratória, frequência cardíaca e saturação de oxigênio podem explicar o fato de que bebês prematuros que receberam </a:t>
            </a:r>
            <a:r>
              <a:rPr lang="pt-BR" sz="2200" dirty="0" smtClean="0">
                <a:solidFill>
                  <a:srgbClr val="0033CC"/>
                </a:solidFill>
              </a:rPr>
              <a:t>tratamento Canguru apresentam um aumento no peso corporal, no comprimento do corpo, na circunferência da cabeça, na circunferência do tórax, e circunferência do braço</a:t>
            </a:r>
            <a:r>
              <a:rPr lang="pt-BR" sz="2200" dirty="0" smtClean="0"/>
              <a:t> quando comparado com o grupo controle de prematuros que receberam cuidados padrão aos 12 meses de idade.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lIns="91440" tIns="45720" rIns="91440" bIns="45720" numCol="1" anchorCtr="0" compatLnSpc="1">
            <a:prstTxWarp prst="textNoShape">
              <a:avLst/>
            </a:prstTxWarp>
          </a:bodyPr>
          <a:lstStyle/>
          <a:p>
            <a:pPr algn="ctr"/>
            <a:r>
              <a:rPr lang="pt-BR" cap="none" smtClean="0">
                <a:solidFill>
                  <a:srgbClr val="0033CC"/>
                </a:solidFill>
              </a:rPr>
              <a:t>CUIDADO MATERNO</a:t>
            </a:r>
          </a:p>
        </p:txBody>
      </p:sp>
      <p:sp>
        <p:nvSpPr>
          <p:cNvPr id="3" name="Espaço Reservado para Conteúdo 2"/>
          <p:cNvSpPr>
            <a:spLocks noGrp="1"/>
          </p:cNvSpPr>
          <p:nvPr>
            <p:ph sz="quarter" idx="1"/>
          </p:nvPr>
        </p:nvSpPr>
        <p:spPr>
          <a:xfrm>
            <a:off x="457200" y="1600200"/>
            <a:ext cx="7467600" cy="4873625"/>
          </a:xfrm>
        </p:spPr>
        <p:txBody>
          <a:bodyPr>
            <a:normAutofit/>
          </a:bodyPr>
          <a:lstStyle/>
          <a:p>
            <a:pPr algn="just" fontAlgn="ctr"/>
            <a:r>
              <a:rPr lang="pt-BR" sz="2200" smtClean="0"/>
              <a:t>É importante ressaltar que o cuidado canguru também foi sugerido como analgésico para lactentes prematuros submetidos a procedimentos dolorosos. Estudos sugerem que o </a:t>
            </a:r>
            <a:r>
              <a:rPr lang="pt-BR" sz="2200" smtClean="0">
                <a:solidFill>
                  <a:srgbClr val="0033CC"/>
                </a:solidFill>
              </a:rPr>
              <a:t>Cuidado Canguru é um analgésico viável para prematuros desde 28 semanas de idade gestacional.</a:t>
            </a:r>
          </a:p>
          <a:p>
            <a:pPr algn="just" fontAlgn="ctr"/>
            <a:r>
              <a:rPr lang="pt-BR" sz="2200" smtClean="0">
                <a:solidFill>
                  <a:srgbClr val="0033CC"/>
                </a:solidFill>
              </a:rPr>
              <a:t>Uma sessão de 10-15 minutos de cuidado canguru produziu resultados analgésicos positivos em prematuros expostos a procedimentos dolorosos</a:t>
            </a:r>
            <a:r>
              <a:rPr lang="pt-BR" sz="2200" smtClean="0"/>
              <a:t>. No entanto, muito pouco é conhecido sobre o mecanismo biológico responsável por promover os resultados fisiológicos positivos em prematuros lactentes após o Método Canguru. </a:t>
            </a:r>
          </a:p>
          <a:p>
            <a:endParaRPr lang="pt-BR" sz="2200"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lIns="91440" tIns="45720" rIns="91440" bIns="45720" numCol="1" anchorCtr="0" compatLnSpc="1">
            <a:prstTxWarp prst="textNoShape">
              <a:avLst/>
            </a:prstTxWarp>
          </a:bodyPr>
          <a:lstStyle/>
          <a:p>
            <a:r>
              <a:rPr lang="pt-BR" cap="none" smtClean="0">
                <a:solidFill>
                  <a:srgbClr val="0033CC"/>
                </a:solidFill>
              </a:rPr>
              <a:t>DIREÇÃO FUTURA E CONCLUSÕES</a:t>
            </a:r>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90000"/>
              </a:lnSpc>
            </a:pPr>
            <a:r>
              <a:rPr lang="pt-BR" smtClean="0"/>
              <a:t>Embora seja viável que os </a:t>
            </a:r>
            <a:r>
              <a:rPr lang="pt-BR" smtClean="0">
                <a:solidFill>
                  <a:srgbClr val="FF3300"/>
                </a:solidFill>
              </a:rPr>
              <a:t>dois estressores, a dor neonatal e redução do cuidado materno,</a:t>
            </a:r>
            <a:r>
              <a:rPr lang="pt-BR" smtClean="0"/>
              <a:t> influenciam-se mutuamente, a interação direta ainda tem que ser investigada usando estudos. </a:t>
            </a:r>
          </a:p>
          <a:p>
            <a:pPr>
              <a:lnSpc>
                <a:spcPct val="90000"/>
              </a:lnSpc>
            </a:pPr>
            <a:r>
              <a:rPr lang="pt-BR" smtClean="0"/>
              <a:t> Os modelos animais de estudo da dor e da falta de cuidado materno não conseguem simular adequadamente o número e a diversidade de estímulos dolorosos que os bebês recebem na UTIN. Assim, é importante continuar a desenvolver modelos animais que nos ajudem a melhor compreender as consequências desses estressores individualmente e em combinação nos resultados.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Direção Futura e Conclusões</a:t>
            </a:r>
            <a:endParaRPr lang="pt-BR" dirty="0"/>
          </a:p>
        </p:txBody>
      </p:sp>
      <p:sp>
        <p:nvSpPr>
          <p:cNvPr id="36867" name="Espaço Reservado para Conteúdo 2"/>
          <p:cNvSpPr>
            <a:spLocks noGrp="1"/>
          </p:cNvSpPr>
          <p:nvPr>
            <p:ph sz="quarter" idx="1"/>
          </p:nvPr>
        </p:nvSpPr>
        <p:spPr>
          <a:xfrm>
            <a:off x="457200" y="1600200"/>
            <a:ext cx="7467600" cy="4873625"/>
          </a:xfrm>
        </p:spPr>
        <p:txBody>
          <a:bodyPr/>
          <a:lstStyle/>
          <a:p>
            <a:r>
              <a:rPr lang="pt-BR" smtClean="0"/>
              <a:t>O exato mecanismo de como o Cuidado Canguru resulta em múltiplos resultados benéficos que vão desde melhorar a saturação de oxigênio a reduzir os perfis de dor comportamental ainda precisa ser esclarecido. Uma melhor compreensão do porque o Cuidado Canguru é benéfico pode ajudar a promover sua implementação nas UTINs com protocolos padronizados.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4" name="Picture 4"/>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1624013" y="1600200"/>
            <a:ext cx="5133975" cy="4873625"/>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0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675" y="333375"/>
            <a:ext cx="1449388" cy="1146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p:cNvSpPr>
          <p:nvPr>
            <p:ph type="title" idx="4294967295"/>
          </p:nvPr>
        </p:nvSpPr>
        <p:spPr bwMode="auto">
          <a:xfrm>
            <a:off x="755650" y="-458788"/>
            <a:ext cx="7467600" cy="1143001"/>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cap="none" smtClean="0"/>
              <a:t>                           </a:t>
            </a:r>
            <a:r>
              <a:rPr lang="pt-BR" cap="none" smtClean="0">
                <a:solidFill>
                  <a:srgbClr val="0033CC"/>
                </a:solidFill>
              </a:rPr>
              <a:t>RESUMO</a:t>
            </a:r>
          </a:p>
        </p:txBody>
      </p:sp>
      <p:sp>
        <p:nvSpPr>
          <p:cNvPr id="52227" name="Rectangle 3"/>
          <p:cNvSpPr>
            <a:spLocks noGrp="1"/>
          </p:cNvSpPr>
          <p:nvPr>
            <p:ph type="body" idx="4294967295"/>
          </p:nvPr>
        </p:nvSpPr>
        <p:spPr>
          <a:xfrm>
            <a:off x="395288" y="692150"/>
            <a:ext cx="8218487" cy="4873625"/>
          </a:xfrm>
          <a:ln w="57150">
            <a:solidFill>
              <a:srgbClr val="FF66FF"/>
            </a:solidFill>
            <a:miter lim="800000"/>
            <a:headEnd/>
            <a:tailEnd/>
          </a:ln>
        </p:spPr>
        <p:txBody>
          <a:bodyPr/>
          <a:lstStyle/>
          <a:p>
            <a:pPr>
              <a:lnSpc>
                <a:spcPct val="80000"/>
              </a:lnSpc>
            </a:pPr>
            <a:r>
              <a:rPr lang="pt-BR" sz="1600" smtClean="0"/>
              <a:t>Avanços em Unidades de Terapia Intensiva Neonatal (NICUs) aumentaram drasticamente as chances de sobrevivência dos prematuros. </a:t>
            </a:r>
          </a:p>
          <a:p>
            <a:pPr>
              <a:lnSpc>
                <a:spcPct val="80000"/>
              </a:lnSpc>
            </a:pPr>
            <a:r>
              <a:rPr lang="pt-BR" sz="1600" smtClean="0"/>
              <a:t>No entanto, os prematuros ainda estão expostos a uma ampla gama de estressores durante sua permanência na UTIN, que incluem procedimentos dolorosos e redução de contato. </a:t>
            </a:r>
          </a:p>
          <a:p>
            <a:pPr>
              <a:lnSpc>
                <a:spcPct val="80000"/>
              </a:lnSpc>
            </a:pPr>
            <a:r>
              <a:rPr lang="pt-BR" sz="1600" smtClean="0"/>
              <a:t>A ativação do eixo hipotálamo-hipófise-adrenal (HPA), em resposta a esses estressores durante este período crítico de desenvolvimento cerebral, tem sido associado com muitos desfechos bio-comportamentais adversos agudos e de longo prazo. </a:t>
            </a:r>
          </a:p>
          <a:p>
            <a:pPr>
              <a:lnSpc>
                <a:spcPct val="80000"/>
              </a:lnSpc>
            </a:pPr>
            <a:r>
              <a:rPr lang="pt-BR" sz="1600" smtClean="0"/>
              <a:t>Pesquisas recentes mostraram que o Cuidado Canguru, um analgésico não-farmacológico baseado no aumento do contato pele-pele entre o neonato e a mãe, nega os resultados adversos associados à doença neonatal, dor e redução do cuidado materno, no entanto, o mecanismo permanece amplamente desconhecido. </a:t>
            </a:r>
          </a:p>
          <a:p>
            <a:pPr>
              <a:lnSpc>
                <a:spcPct val="80000"/>
              </a:lnSpc>
            </a:pPr>
            <a:r>
              <a:rPr lang="pt-BR" sz="1600" smtClean="0"/>
              <a:t>Esta revisão sumariza os achados da literatura sobre humanos e roedores, investigando a dor neonatal e reduzindo o cuidado materno independentemente, enfocando principalmente o papel do eixo HPA e resultados bio-comportamentais. </a:t>
            </a:r>
          </a:p>
          <a:p>
            <a:pPr>
              <a:lnSpc>
                <a:spcPct val="80000"/>
              </a:lnSpc>
            </a:pPr>
            <a:r>
              <a:rPr lang="pt-BR" sz="1600" smtClean="0"/>
              <a:t>O fisiológico e resultados positivos do tratamento Canguru também serão discutidos em termos de como amortecimento da resposta do eixo HPA para dor neonatal e aumento do cuidado materno podem levar resultados positivos associados ao Tratamento Canguru</a:t>
            </a:r>
          </a:p>
        </p:txBody>
      </p:sp>
      <p:pic>
        <p:nvPicPr>
          <p:cNvPr id="5222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03575" y="5237163"/>
            <a:ext cx="2697163" cy="1620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2229" name="Picture 7" descr="yyyyyyyyyyrtteavdggeWGDV"/>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589588"/>
            <a:ext cx="1182688" cy="126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Espaço Reservado para Conteúdo 7" descr="bebe_orando.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823200" y="5516563"/>
            <a:ext cx="1049338" cy="1455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lIns="91440" tIns="45720" rIns="91440" bIns="45720" numCol="1" anchorCtr="0" compatLnSpc="1">
            <a:prstTxWarp prst="textNoShape">
              <a:avLst/>
            </a:prstTxWarp>
          </a:bodyPr>
          <a:lstStyle/>
          <a:p>
            <a:pPr algn="ctr"/>
            <a:r>
              <a:rPr lang="pt-BR" cap="none" smtClean="0">
                <a:solidFill>
                  <a:srgbClr val="0033CC"/>
                </a:solidFill>
              </a:rPr>
              <a:t>REFERÊNCIAS</a:t>
            </a:r>
            <a:br>
              <a:rPr lang="pt-BR" cap="none" smtClean="0">
                <a:solidFill>
                  <a:srgbClr val="0033CC"/>
                </a:solidFill>
              </a:rPr>
            </a:br>
            <a:r>
              <a:rPr lang="pt-BR" cap="none" smtClean="0"/>
              <a:t>(</a:t>
            </a:r>
            <a:r>
              <a:rPr lang="pt-BR" sz="1600" cap="none" smtClean="0"/>
              <a:t>CONSUTEM O ARTIGO ORIGINAL</a:t>
            </a:r>
            <a:r>
              <a:rPr lang="pt-BR" cap="none" smtClean="0"/>
              <a:t>)</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pt-BR" sz="2600" b="1" cap="none" dirty="0" smtClean="0">
                <a:solidFill>
                  <a:srgbClr val="008000"/>
                </a:solidFill>
              </a:rPr>
              <a:t>Nota do Editor do site, Dr. Paulo R. Margotto. Aqui e Agora! Estudando Juntos</a:t>
            </a:r>
          </a:p>
        </p:txBody>
      </p:sp>
      <p:sp>
        <p:nvSpPr>
          <p:cNvPr id="53253" name="Text Box 5"/>
          <p:cNvSpPr txBox="1">
            <a:spLocks noChangeArrowheads="1"/>
          </p:cNvSpPr>
          <p:nvPr/>
        </p:nvSpPr>
        <p:spPr bwMode="auto">
          <a:xfrm>
            <a:off x="2627313" y="5373688"/>
            <a:ext cx="42195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800" dirty="0">
                <a:solidFill>
                  <a:srgbClr val="0033CC"/>
                </a:solidFill>
              </a:rPr>
              <a:t>Drs. Paulo R. Margotto e </a:t>
            </a:r>
            <a:r>
              <a:rPr lang="pt-BR" sz="1800" dirty="0" err="1">
                <a:solidFill>
                  <a:srgbClr val="0033CC"/>
                </a:solidFill>
              </a:rPr>
              <a:t>Miza</a:t>
            </a:r>
            <a:r>
              <a:rPr lang="pt-BR" sz="1800" dirty="0">
                <a:solidFill>
                  <a:srgbClr val="0033CC"/>
                </a:solidFill>
              </a:rPr>
              <a:t> Vidigal</a:t>
            </a:r>
          </a:p>
        </p:txBody>
      </p:sp>
      <p:pic>
        <p:nvPicPr>
          <p:cNvPr id="53254" name="Picture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76375" y="1557338"/>
            <a:ext cx="6567488" cy="3694112"/>
          </a:xfrm>
          <a:prstGeom prst="rect">
            <a:avLst/>
          </a:prstGeom>
          <a:noFill/>
          <a:ln w="38100">
            <a:solidFill>
              <a:srgbClr val="008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ChangeArrowheads="1"/>
          </p:cNvSpPr>
          <p:nvPr/>
        </p:nvSpPr>
        <p:spPr bwMode="auto">
          <a:xfrm>
            <a:off x="0" y="517525"/>
            <a:ext cx="9144000"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2700" b="1" dirty="0">
                <a:solidFill>
                  <a:srgbClr val="0033CC"/>
                </a:solidFill>
                <a:latin typeface="Lato" pitchFamily="34" charset="0"/>
              </a:rPr>
              <a:t>UTI NEONATAL: BARULHENTA, ESTRESSANTE E DOLOROSA. Podemos mudar!</a:t>
            </a:r>
          </a:p>
          <a:p>
            <a:pPr algn="ctr" eaLnBrk="0" hangingPunct="0"/>
            <a:r>
              <a:rPr lang="pt-BR" sz="1300" dirty="0">
                <a:solidFill>
                  <a:srgbClr val="424242"/>
                </a:solidFill>
                <a:latin typeface="Source Sans Pro" pitchFamily="34" charset="0"/>
              </a:rPr>
              <a:t>2</a:t>
            </a:r>
            <a:r>
              <a:rPr lang="pt-BR" sz="1300" dirty="0">
                <a:solidFill>
                  <a:srgbClr val="424242"/>
                </a:solidFill>
                <a:latin typeface="Century Schoolbook"/>
              </a:rPr>
              <a:t>º</a:t>
            </a:r>
            <a:r>
              <a:rPr lang="pt-BR" sz="1300" dirty="0">
                <a:solidFill>
                  <a:srgbClr val="424242"/>
                </a:solidFill>
                <a:latin typeface="Source Sans Pro" pitchFamily="34" charset="0"/>
              </a:rPr>
              <a:t> Encontro Neonatal em Fortaleza.2-23 de setembro de 2011.</a:t>
            </a:r>
            <a:r>
              <a:rPr lang="pt-BR" sz="1300" dirty="0">
                <a:solidFill>
                  <a:srgbClr val="424242"/>
                </a:solidFill>
                <a:latin typeface="Century Schoolbook"/>
              </a:rPr>
              <a:t> </a:t>
            </a:r>
            <a:endParaRPr lang="pt-BR" sz="1300" dirty="0">
              <a:solidFill>
                <a:srgbClr val="424242"/>
              </a:solidFill>
              <a:latin typeface="Source Sans Pro" pitchFamily="34" charset="0"/>
            </a:endParaRPr>
          </a:p>
          <a:p>
            <a:pPr algn="ctr" eaLnBrk="0" hangingPunct="0"/>
            <a:r>
              <a:rPr lang="pt-BR" sz="1300" dirty="0">
                <a:solidFill>
                  <a:srgbClr val="424242"/>
                </a:solidFill>
                <a:latin typeface="Source Sans Pro" pitchFamily="34" charset="0"/>
              </a:rPr>
              <a:t>Dr. Paulo R. Margotto.</a:t>
            </a:r>
            <a:br>
              <a:rPr lang="pt-BR" sz="1300" dirty="0">
                <a:solidFill>
                  <a:srgbClr val="424242"/>
                </a:solidFill>
                <a:latin typeface="Source Sans Pro" pitchFamily="34" charset="0"/>
              </a:rPr>
            </a:br>
            <a:r>
              <a:rPr lang="pt-BR" sz="1300" dirty="0">
                <a:solidFill>
                  <a:srgbClr val="424242"/>
                </a:solidFill>
                <a:latin typeface="Source Sans Pro" pitchFamily="34" charset="0"/>
              </a:rPr>
              <a:t>Prof. Do Curso de Medicina da</a:t>
            </a:r>
            <a:r>
              <a:rPr lang="pt-BR" sz="1300" dirty="0">
                <a:solidFill>
                  <a:srgbClr val="424242"/>
                </a:solidFill>
                <a:latin typeface="Century Schoolbook"/>
              </a:rPr>
              <a:t> </a:t>
            </a:r>
            <a:r>
              <a:rPr lang="pt-BR" sz="1300" dirty="0">
                <a:solidFill>
                  <a:srgbClr val="424242"/>
                </a:solidFill>
                <a:latin typeface="Source Sans Pro" pitchFamily="34" charset="0"/>
              </a:rPr>
              <a:t>Escola Superior de Ciências da</a:t>
            </a:r>
            <a:r>
              <a:rPr lang="pt-BR" sz="1300" dirty="0">
                <a:solidFill>
                  <a:srgbClr val="424242"/>
                </a:solidFill>
                <a:latin typeface="Century Schoolbook"/>
              </a:rPr>
              <a:t> </a:t>
            </a:r>
            <a:r>
              <a:rPr lang="pt-BR" sz="1300" dirty="0">
                <a:solidFill>
                  <a:srgbClr val="424242"/>
                </a:solidFill>
                <a:latin typeface="Source Sans Pro" pitchFamily="34" charset="0"/>
              </a:rPr>
              <a:t>Sa</a:t>
            </a:r>
            <a:r>
              <a:rPr lang="pt-BR" sz="1300" dirty="0">
                <a:solidFill>
                  <a:srgbClr val="424242"/>
                </a:solidFill>
                <a:latin typeface="Century Schoolbook"/>
              </a:rPr>
              <a:t>ú</a:t>
            </a:r>
            <a:r>
              <a:rPr lang="pt-BR" sz="1300" dirty="0">
                <a:solidFill>
                  <a:srgbClr val="424242"/>
                </a:solidFill>
                <a:latin typeface="Source Sans Pro" pitchFamily="34" charset="0"/>
              </a:rPr>
              <a:t>de (ESCS) </a:t>
            </a:r>
            <a:r>
              <a:rPr lang="pt-BR" sz="1300" dirty="0">
                <a:solidFill>
                  <a:srgbClr val="424242"/>
                </a:solidFill>
                <a:latin typeface="Century Schoolbook"/>
              </a:rPr>
              <a:t>–</a:t>
            </a:r>
            <a:r>
              <a:rPr lang="pt-BR" sz="1300" dirty="0">
                <a:solidFill>
                  <a:srgbClr val="424242"/>
                </a:solidFill>
                <a:latin typeface="Source Sans Pro" pitchFamily="34" charset="0"/>
              </a:rPr>
              <a:t> Hospital de Ensino </a:t>
            </a:r>
            <a:r>
              <a:rPr lang="pt-BR" sz="1300" dirty="0">
                <a:solidFill>
                  <a:srgbClr val="424242"/>
                </a:solidFill>
                <a:latin typeface="Century Schoolbook"/>
              </a:rPr>
              <a:t>– </a:t>
            </a:r>
            <a:r>
              <a:rPr lang="pt-BR" sz="1300" dirty="0">
                <a:solidFill>
                  <a:srgbClr val="424242"/>
                </a:solidFill>
                <a:latin typeface="Source Sans Pro" pitchFamily="34" charset="0"/>
              </a:rPr>
              <a:t>Hospital Regional da Asa Sul/SES/DF.</a:t>
            </a:r>
            <a:endParaRPr lang="pt-BR" sz="1800" dirty="0">
              <a:solidFill>
                <a:srgbClr val="78909C"/>
              </a:solidFill>
            </a:endParaRPr>
          </a:p>
        </p:txBody>
      </p:sp>
      <p:pic>
        <p:nvPicPr>
          <p:cNvPr id="57347" name="Picture 3" descr="ppt">
            <a:hlinkClick r:id="rId2" tooltip="UTI_Estres_dolo_barulh"/>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4388" y="836613"/>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573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088" y="1944688"/>
            <a:ext cx="7164387" cy="4913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734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51275" y="5661025"/>
            <a:ext cx="1223963" cy="731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7350" name="Imagem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7950" y="2636838"/>
            <a:ext cx="1208088"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51" name="Picture 5" descr="DORNEO 2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4005263"/>
            <a:ext cx="1403350" cy="1296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52" name="Picture 12"/>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5300663"/>
            <a:ext cx="1293813"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53" name="Picture 10" descr="toque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912100" y="3500438"/>
            <a:ext cx="1231900" cy="186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54" name="Picture 5" descr="DORNEO 19"/>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829550" y="2565400"/>
            <a:ext cx="1314450" cy="98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55" name="Picture 2" descr="D:\FOTOGRAFIAS ATE 0520009\imagens a organizar computador antigo\NEONATOS\neonato\baby blonde.jp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812088" y="4797425"/>
            <a:ext cx="1573212" cy="162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56" name="Oval 12"/>
          <p:cNvSpPr>
            <a:spLocks noChangeArrowheads="1"/>
          </p:cNvSpPr>
          <p:nvPr/>
        </p:nvSpPr>
        <p:spPr bwMode="auto">
          <a:xfrm>
            <a:off x="395288" y="0"/>
            <a:ext cx="914400" cy="504825"/>
          </a:xfrm>
          <a:prstGeom prst="ellipse">
            <a:avLst/>
          </a:prstGeom>
          <a:solidFill>
            <a:schemeClr val="accent1"/>
          </a:solidFill>
          <a:ln w="57150">
            <a:solidFill>
              <a:srgbClr val="6699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sz="1800" b="1">
                <a:solidFill>
                  <a:srgbClr val="FFFF00"/>
                </a:solidFill>
              </a:rPr>
              <a:t>2011</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ext Box 4"/>
          <p:cNvSpPr txBox="1">
            <a:spLocks noChangeArrowheads="1"/>
          </p:cNvSpPr>
          <p:nvPr/>
        </p:nvSpPr>
        <p:spPr bwMode="auto">
          <a:xfrm>
            <a:off x="2916238" y="6165850"/>
            <a:ext cx="29940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Schoolbook" pitchFamily="18" charset="0"/>
              </a:defRPr>
            </a:lvl1pPr>
            <a:lvl2pPr marL="742950" indent="-285750">
              <a:defRPr>
                <a:solidFill>
                  <a:schemeClr val="tx1"/>
                </a:solidFill>
                <a:latin typeface="Century Schoolbook" pitchFamily="18" charset="0"/>
              </a:defRPr>
            </a:lvl2pPr>
            <a:lvl3pPr marL="1143000" indent="-228600">
              <a:defRPr>
                <a:solidFill>
                  <a:schemeClr val="tx1"/>
                </a:solidFill>
                <a:latin typeface="Century Schoolbook" pitchFamily="18" charset="0"/>
              </a:defRPr>
            </a:lvl3pPr>
            <a:lvl4pPr marL="1600200" indent="-228600">
              <a:defRPr>
                <a:solidFill>
                  <a:schemeClr val="tx1"/>
                </a:solidFill>
                <a:latin typeface="Century Schoolbook" pitchFamily="18" charset="0"/>
              </a:defRPr>
            </a:lvl4pPr>
            <a:lvl5pPr marL="2057400" indent="-228600">
              <a:defRPr>
                <a:solidFill>
                  <a:schemeClr val="tx1"/>
                </a:solidFill>
                <a:latin typeface="Century Schoolbook" pitchFamily="18" charset="0"/>
              </a:defRPr>
            </a:lvl5pPr>
            <a:lvl6pPr marL="2514600" indent="-228600" fontAlgn="base">
              <a:spcBef>
                <a:spcPct val="0"/>
              </a:spcBef>
              <a:spcAft>
                <a:spcPct val="0"/>
              </a:spcAft>
              <a:defRPr>
                <a:solidFill>
                  <a:schemeClr val="tx1"/>
                </a:solidFill>
                <a:latin typeface="Century Schoolbook" pitchFamily="18" charset="0"/>
              </a:defRPr>
            </a:lvl6pPr>
            <a:lvl7pPr marL="2971800" indent="-228600" fontAlgn="base">
              <a:spcBef>
                <a:spcPct val="0"/>
              </a:spcBef>
              <a:spcAft>
                <a:spcPct val="0"/>
              </a:spcAft>
              <a:defRPr>
                <a:solidFill>
                  <a:schemeClr val="tx1"/>
                </a:solidFill>
                <a:latin typeface="Century Schoolbook" pitchFamily="18" charset="0"/>
              </a:defRPr>
            </a:lvl7pPr>
            <a:lvl8pPr marL="3429000" indent="-228600" fontAlgn="base">
              <a:spcBef>
                <a:spcPct val="0"/>
              </a:spcBef>
              <a:spcAft>
                <a:spcPct val="0"/>
              </a:spcAft>
              <a:defRPr>
                <a:solidFill>
                  <a:schemeClr val="tx1"/>
                </a:solidFill>
                <a:latin typeface="Century Schoolbook" pitchFamily="18" charset="0"/>
              </a:defRPr>
            </a:lvl8pPr>
            <a:lvl9pPr marL="3886200" indent="-228600" fontAlgn="base">
              <a:spcBef>
                <a:spcPct val="0"/>
              </a:spcBef>
              <a:spcAft>
                <a:spcPct val="0"/>
              </a:spcAft>
              <a:defRPr>
                <a:solidFill>
                  <a:schemeClr val="tx1"/>
                </a:solidFill>
                <a:latin typeface="Century Schoolbook" pitchFamily="18" charset="0"/>
              </a:defRPr>
            </a:lvl9pPr>
          </a:lstStyle>
          <a:p>
            <a:r>
              <a:rPr lang="pt-BR" sz="2400" b="1">
                <a:solidFill>
                  <a:srgbClr val="0033CC"/>
                </a:solidFill>
                <a:latin typeface="Times New Roman" pitchFamily="18" charset="0"/>
              </a:rPr>
              <a:t>O caminho é longo.....</a:t>
            </a:r>
          </a:p>
        </p:txBody>
      </p:sp>
      <p:sp>
        <p:nvSpPr>
          <p:cNvPr id="58371" name="Text Box 5"/>
          <p:cNvSpPr txBox="1">
            <a:spLocks noChangeArrowheads="1"/>
          </p:cNvSpPr>
          <p:nvPr/>
        </p:nvSpPr>
        <p:spPr bwMode="auto">
          <a:xfrm>
            <a:off x="6856413" y="6092825"/>
            <a:ext cx="2387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Schoolbook" pitchFamily="18" charset="0"/>
              </a:defRPr>
            </a:lvl1pPr>
            <a:lvl2pPr marL="742950" indent="-285750">
              <a:defRPr>
                <a:solidFill>
                  <a:schemeClr val="tx1"/>
                </a:solidFill>
                <a:latin typeface="Century Schoolbook" pitchFamily="18" charset="0"/>
              </a:defRPr>
            </a:lvl2pPr>
            <a:lvl3pPr marL="1143000" indent="-228600">
              <a:defRPr>
                <a:solidFill>
                  <a:schemeClr val="tx1"/>
                </a:solidFill>
                <a:latin typeface="Century Schoolbook" pitchFamily="18" charset="0"/>
              </a:defRPr>
            </a:lvl3pPr>
            <a:lvl4pPr marL="1600200" indent="-228600">
              <a:defRPr>
                <a:solidFill>
                  <a:schemeClr val="tx1"/>
                </a:solidFill>
                <a:latin typeface="Century Schoolbook" pitchFamily="18" charset="0"/>
              </a:defRPr>
            </a:lvl4pPr>
            <a:lvl5pPr marL="2057400" indent="-228600">
              <a:defRPr>
                <a:solidFill>
                  <a:schemeClr val="tx1"/>
                </a:solidFill>
                <a:latin typeface="Century Schoolbook" pitchFamily="18" charset="0"/>
              </a:defRPr>
            </a:lvl5pPr>
            <a:lvl6pPr marL="2514600" indent="-228600" fontAlgn="base">
              <a:spcBef>
                <a:spcPct val="0"/>
              </a:spcBef>
              <a:spcAft>
                <a:spcPct val="0"/>
              </a:spcAft>
              <a:defRPr>
                <a:solidFill>
                  <a:schemeClr val="tx1"/>
                </a:solidFill>
                <a:latin typeface="Century Schoolbook" pitchFamily="18" charset="0"/>
              </a:defRPr>
            </a:lvl6pPr>
            <a:lvl7pPr marL="2971800" indent="-228600" fontAlgn="base">
              <a:spcBef>
                <a:spcPct val="0"/>
              </a:spcBef>
              <a:spcAft>
                <a:spcPct val="0"/>
              </a:spcAft>
              <a:defRPr>
                <a:solidFill>
                  <a:schemeClr val="tx1"/>
                </a:solidFill>
                <a:latin typeface="Century Schoolbook" pitchFamily="18" charset="0"/>
              </a:defRPr>
            </a:lvl7pPr>
            <a:lvl8pPr marL="3429000" indent="-228600" fontAlgn="base">
              <a:spcBef>
                <a:spcPct val="0"/>
              </a:spcBef>
              <a:spcAft>
                <a:spcPct val="0"/>
              </a:spcAft>
              <a:defRPr>
                <a:solidFill>
                  <a:schemeClr val="tx1"/>
                </a:solidFill>
                <a:latin typeface="Century Schoolbook" pitchFamily="18" charset="0"/>
              </a:defRPr>
            </a:lvl8pPr>
            <a:lvl9pPr marL="3886200" indent="-228600" fontAlgn="base">
              <a:spcBef>
                <a:spcPct val="0"/>
              </a:spcBef>
              <a:spcAft>
                <a:spcPct val="0"/>
              </a:spcAft>
              <a:defRPr>
                <a:solidFill>
                  <a:schemeClr val="tx1"/>
                </a:solidFill>
                <a:latin typeface="Century Schoolbook" pitchFamily="18" charset="0"/>
              </a:defRPr>
            </a:lvl9pPr>
          </a:lstStyle>
          <a:p>
            <a:r>
              <a:rPr lang="pt-BR" sz="1600" b="1" i="1">
                <a:solidFill>
                  <a:srgbClr val="FFFF66"/>
                </a:solidFill>
                <a:latin typeface="Times New Roman" pitchFamily="18" charset="0"/>
              </a:rPr>
              <a:t>Dragão do Mar, Fortaleza</a:t>
            </a:r>
          </a:p>
        </p:txBody>
      </p:sp>
      <p:sp>
        <p:nvSpPr>
          <p:cNvPr id="58372" name="Text Box 6"/>
          <p:cNvSpPr txBox="1">
            <a:spLocks noChangeArrowheads="1"/>
          </p:cNvSpPr>
          <p:nvPr/>
        </p:nvSpPr>
        <p:spPr bwMode="auto">
          <a:xfrm>
            <a:off x="684213" y="260350"/>
            <a:ext cx="71913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spAutoFit/>
          </a:bodyPr>
          <a:lstStyle>
            <a:lvl1pPr>
              <a:defRPr>
                <a:solidFill>
                  <a:schemeClr val="tx1"/>
                </a:solidFill>
                <a:latin typeface="Century Schoolbook" pitchFamily="18" charset="0"/>
              </a:defRPr>
            </a:lvl1pPr>
            <a:lvl2pPr marL="742950" indent="-285750">
              <a:defRPr>
                <a:solidFill>
                  <a:schemeClr val="tx1"/>
                </a:solidFill>
                <a:latin typeface="Century Schoolbook" pitchFamily="18" charset="0"/>
              </a:defRPr>
            </a:lvl2pPr>
            <a:lvl3pPr marL="1143000" indent="-228600">
              <a:defRPr>
                <a:solidFill>
                  <a:schemeClr val="tx1"/>
                </a:solidFill>
                <a:latin typeface="Century Schoolbook" pitchFamily="18" charset="0"/>
              </a:defRPr>
            </a:lvl3pPr>
            <a:lvl4pPr marL="1600200" indent="-228600">
              <a:defRPr>
                <a:solidFill>
                  <a:schemeClr val="tx1"/>
                </a:solidFill>
                <a:latin typeface="Century Schoolbook" pitchFamily="18" charset="0"/>
              </a:defRPr>
            </a:lvl4pPr>
            <a:lvl5pPr marL="2057400" indent="-228600">
              <a:defRPr>
                <a:solidFill>
                  <a:schemeClr val="tx1"/>
                </a:solidFill>
                <a:latin typeface="Century Schoolbook" pitchFamily="18" charset="0"/>
              </a:defRPr>
            </a:lvl5pPr>
            <a:lvl6pPr marL="2514600" indent="-228600" fontAlgn="base">
              <a:spcBef>
                <a:spcPct val="0"/>
              </a:spcBef>
              <a:spcAft>
                <a:spcPct val="0"/>
              </a:spcAft>
              <a:defRPr>
                <a:solidFill>
                  <a:schemeClr val="tx1"/>
                </a:solidFill>
                <a:latin typeface="Century Schoolbook" pitchFamily="18" charset="0"/>
              </a:defRPr>
            </a:lvl6pPr>
            <a:lvl7pPr marL="2971800" indent="-228600" fontAlgn="base">
              <a:spcBef>
                <a:spcPct val="0"/>
              </a:spcBef>
              <a:spcAft>
                <a:spcPct val="0"/>
              </a:spcAft>
              <a:defRPr>
                <a:solidFill>
                  <a:schemeClr val="tx1"/>
                </a:solidFill>
                <a:latin typeface="Century Schoolbook" pitchFamily="18" charset="0"/>
              </a:defRPr>
            </a:lvl7pPr>
            <a:lvl8pPr marL="3429000" indent="-228600" fontAlgn="base">
              <a:spcBef>
                <a:spcPct val="0"/>
              </a:spcBef>
              <a:spcAft>
                <a:spcPct val="0"/>
              </a:spcAft>
              <a:defRPr>
                <a:solidFill>
                  <a:schemeClr val="tx1"/>
                </a:solidFill>
                <a:latin typeface="Century Schoolbook" pitchFamily="18" charset="0"/>
              </a:defRPr>
            </a:lvl8pPr>
            <a:lvl9pPr marL="3886200" indent="-228600" fontAlgn="base">
              <a:spcBef>
                <a:spcPct val="0"/>
              </a:spcBef>
              <a:spcAft>
                <a:spcPct val="0"/>
              </a:spcAft>
              <a:defRPr>
                <a:solidFill>
                  <a:schemeClr val="tx1"/>
                </a:solidFill>
                <a:latin typeface="Century Schoolbook" pitchFamily="18" charset="0"/>
              </a:defRPr>
            </a:lvl9pPr>
          </a:lstStyle>
          <a:p>
            <a:pPr algn="ctr" eaLnBrk="0" hangingPunct="0"/>
            <a:r>
              <a:rPr lang="pt-BR" sz="2400" b="1">
                <a:solidFill>
                  <a:srgbClr val="FF6600"/>
                </a:solidFill>
                <a:latin typeface="Times New Roman" pitchFamily="18" charset="0"/>
              </a:rPr>
              <a:t>AMBIENTE DA UTI NEONATAL: Podemos mudar!</a:t>
            </a:r>
          </a:p>
        </p:txBody>
      </p:sp>
      <p:pic>
        <p:nvPicPr>
          <p:cNvPr id="58373"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338" y="1125538"/>
            <a:ext cx="8856662" cy="498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AutoShape 9"/>
          <p:cNvSpPr>
            <a:spLocks noChangeArrowheads="1"/>
          </p:cNvSpPr>
          <p:nvPr/>
        </p:nvSpPr>
        <p:spPr bwMode="auto">
          <a:xfrm>
            <a:off x="0" y="333375"/>
            <a:ext cx="8459788" cy="6524625"/>
          </a:xfrm>
          <a:prstGeom prst="irregularSeal2">
            <a:avLst/>
          </a:prstGeom>
          <a:solidFill>
            <a:schemeClr val="accent1"/>
          </a:solidFill>
          <a:ln w="9525">
            <a:solidFill>
              <a:schemeClr val="tx1"/>
            </a:solidFill>
            <a:miter lim="800000"/>
            <a:headEnd/>
            <a:tailEnd/>
          </a:ln>
        </p:spPr>
        <p:txBody>
          <a:bodyPr wrap="none" anchor="ctr"/>
          <a:lstStyle/>
          <a:p>
            <a:pPr algn="ctr"/>
            <a:endParaRPr lang="pt-BR" sz="1800">
              <a:latin typeface="Arial" charset="0"/>
            </a:endParaRPr>
          </a:p>
          <a:p>
            <a:pPr algn="ctr"/>
            <a:endParaRPr lang="pt-BR" sz="1800">
              <a:latin typeface="Arial" charset="0"/>
            </a:endParaRPr>
          </a:p>
        </p:txBody>
      </p:sp>
      <p:sp>
        <p:nvSpPr>
          <p:cNvPr id="59395" name="Text Box 11"/>
          <p:cNvSpPr txBox="1">
            <a:spLocks noChangeArrowheads="1"/>
          </p:cNvSpPr>
          <p:nvPr/>
        </p:nvSpPr>
        <p:spPr bwMode="auto">
          <a:xfrm>
            <a:off x="2124075" y="3429000"/>
            <a:ext cx="4918075"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Schoolbook" pitchFamily="18" charset="0"/>
              </a:defRPr>
            </a:lvl1pPr>
            <a:lvl2pPr marL="742950" indent="-285750">
              <a:defRPr>
                <a:solidFill>
                  <a:schemeClr val="tx1"/>
                </a:solidFill>
                <a:latin typeface="Century Schoolbook" pitchFamily="18" charset="0"/>
              </a:defRPr>
            </a:lvl2pPr>
            <a:lvl3pPr marL="1143000" indent="-228600">
              <a:defRPr>
                <a:solidFill>
                  <a:schemeClr val="tx1"/>
                </a:solidFill>
                <a:latin typeface="Century Schoolbook" pitchFamily="18" charset="0"/>
              </a:defRPr>
            </a:lvl3pPr>
            <a:lvl4pPr marL="1600200" indent="-228600">
              <a:defRPr>
                <a:solidFill>
                  <a:schemeClr val="tx1"/>
                </a:solidFill>
                <a:latin typeface="Century Schoolbook" pitchFamily="18" charset="0"/>
              </a:defRPr>
            </a:lvl4pPr>
            <a:lvl5pPr marL="2057400" indent="-228600">
              <a:defRPr>
                <a:solidFill>
                  <a:schemeClr val="tx1"/>
                </a:solidFill>
                <a:latin typeface="Century Schoolbook" pitchFamily="18" charset="0"/>
              </a:defRPr>
            </a:lvl5pPr>
            <a:lvl6pPr marL="2514600" indent="-228600" fontAlgn="base">
              <a:spcBef>
                <a:spcPct val="0"/>
              </a:spcBef>
              <a:spcAft>
                <a:spcPct val="0"/>
              </a:spcAft>
              <a:defRPr>
                <a:solidFill>
                  <a:schemeClr val="tx1"/>
                </a:solidFill>
                <a:latin typeface="Century Schoolbook" pitchFamily="18" charset="0"/>
              </a:defRPr>
            </a:lvl6pPr>
            <a:lvl7pPr marL="2971800" indent="-228600" fontAlgn="base">
              <a:spcBef>
                <a:spcPct val="0"/>
              </a:spcBef>
              <a:spcAft>
                <a:spcPct val="0"/>
              </a:spcAft>
              <a:defRPr>
                <a:solidFill>
                  <a:schemeClr val="tx1"/>
                </a:solidFill>
                <a:latin typeface="Century Schoolbook" pitchFamily="18" charset="0"/>
              </a:defRPr>
            </a:lvl7pPr>
            <a:lvl8pPr marL="3429000" indent="-228600" fontAlgn="base">
              <a:spcBef>
                <a:spcPct val="0"/>
              </a:spcBef>
              <a:spcAft>
                <a:spcPct val="0"/>
              </a:spcAft>
              <a:defRPr>
                <a:solidFill>
                  <a:schemeClr val="tx1"/>
                </a:solidFill>
                <a:latin typeface="Century Schoolbook" pitchFamily="18" charset="0"/>
              </a:defRPr>
            </a:lvl8pPr>
            <a:lvl9pPr marL="3886200" indent="-228600" fontAlgn="base">
              <a:spcBef>
                <a:spcPct val="0"/>
              </a:spcBef>
              <a:spcAft>
                <a:spcPct val="0"/>
              </a:spcAft>
              <a:defRPr>
                <a:solidFill>
                  <a:schemeClr val="tx1"/>
                </a:solidFill>
                <a:latin typeface="Century Schoolbook" pitchFamily="18" charset="0"/>
              </a:defRPr>
            </a:lvl9pPr>
          </a:lstStyle>
          <a:p>
            <a:pPr algn="ctr"/>
            <a:r>
              <a:rPr lang="pt-BR" sz="1600" b="1" i="1">
                <a:solidFill>
                  <a:srgbClr val="FFFF00"/>
                </a:solidFill>
                <a:latin typeface="Arial" charset="0"/>
              </a:rPr>
              <a:t>O crescimento cerebral depende de experiência. </a:t>
            </a:r>
          </a:p>
          <a:p>
            <a:pPr algn="ctr"/>
            <a:r>
              <a:rPr lang="pt-BR" sz="1600" b="1" i="1">
                <a:solidFill>
                  <a:srgbClr val="FFFF00"/>
                </a:solidFill>
                <a:latin typeface="Arial" charset="0"/>
              </a:rPr>
              <a:t>A experiência do bebe cujo cérebro está  se </a:t>
            </a:r>
          </a:p>
          <a:p>
            <a:pPr algn="ctr"/>
            <a:r>
              <a:rPr lang="pt-BR" sz="1600" b="1" i="1">
                <a:solidFill>
                  <a:srgbClr val="FFFF00"/>
                </a:solidFill>
                <a:latin typeface="Arial" charset="0"/>
              </a:rPr>
              <a:t>desenvolvimento na UTI será afetado pela </a:t>
            </a:r>
          </a:p>
          <a:p>
            <a:pPr algn="ctr"/>
            <a:r>
              <a:rPr lang="pt-BR" sz="1600" b="1" i="1">
                <a:solidFill>
                  <a:srgbClr val="FFFF00"/>
                </a:solidFill>
                <a:latin typeface="Arial" charset="0"/>
              </a:rPr>
              <a:t>qualidade do atendimento e do cuidado, do </a:t>
            </a:r>
          </a:p>
          <a:p>
            <a:pPr algn="ctr"/>
            <a:r>
              <a:rPr lang="pt-BR" sz="1600" b="1" i="1">
                <a:solidFill>
                  <a:srgbClr val="FFFF00"/>
                </a:solidFill>
                <a:latin typeface="Arial" charset="0"/>
              </a:rPr>
              <a:t>manuseio que fazemos.</a:t>
            </a:r>
            <a:r>
              <a:rPr lang="pt-BR" sz="1600" b="1">
                <a:solidFill>
                  <a:srgbClr val="FFFF00"/>
                </a:solidFill>
                <a:latin typeface="Arial" charset="0"/>
              </a:rPr>
              <a:t> </a:t>
            </a:r>
          </a:p>
        </p:txBody>
      </p:sp>
      <p:sp>
        <p:nvSpPr>
          <p:cNvPr id="59396" name="Text Box 12"/>
          <p:cNvSpPr txBox="1">
            <a:spLocks noChangeArrowheads="1"/>
          </p:cNvSpPr>
          <p:nvPr/>
        </p:nvSpPr>
        <p:spPr bwMode="auto">
          <a:xfrm>
            <a:off x="1908175" y="2205038"/>
            <a:ext cx="526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Schoolbook" pitchFamily="18" charset="0"/>
              </a:defRPr>
            </a:lvl1pPr>
            <a:lvl2pPr marL="742950" indent="-285750">
              <a:defRPr>
                <a:solidFill>
                  <a:schemeClr val="tx1"/>
                </a:solidFill>
                <a:latin typeface="Century Schoolbook" pitchFamily="18" charset="0"/>
              </a:defRPr>
            </a:lvl2pPr>
            <a:lvl3pPr marL="1143000" indent="-228600">
              <a:defRPr>
                <a:solidFill>
                  <a:schemeClr val="tx1"/>
                </a:solidFill>
                <a:latin typeface="Century Schoolbook" pitchFamily="18" charset="0"/>
              </a:defRPr>
            </a:lvl3pPr>
            <a:lvl4pPr marL="1600200" indent="-228600">
              <a:defRPr>
                <a:solidFill>
                  <a:schemeClr val="tx1"/>
                </a:solidFill>
                <a:latin typeface="Century Schoolbook" pitchFamily="18" charset="0"/>
              </a:defRPr>
            </a:lvl4pPr>
            <a:lvl5pPr marL="2057400" indent="-228600">
              <a:defRPr>
                <a:solidFill>
                  <a:schemeClr val="tx1"/>
                </a:solidFill>
                <a:latin typeface="Century Schoolbook" pitchFamily="18" charset="0"/>
              </a:defRPr>
            </a:lvl5pPr>
            <a:lvl6pPr marL="2514600" indent="-228600" fontAlgn="base">
              <a:spcBef>
                <a:spcPct val="0"/>
              </a:spcBef>
              <a:spcAft>
                <a:spcPct val="0"/>
              </a:spcAft>
              <a:defRPr>
                <a:solidFill>
                  <a:schemeClr val="tx1"/>
                </a:solidFill>
                <a:latin typeface="Century Schoolbook" pitchFamily="18" charset="0"/>
              </a:defRPr>
            </a:lvl6pPr>
            <a:lvl7pPr marL="2971800" indent="-228600" fontAlgn="base">
              <a:spcBef>
                <a:spcPct val="0"/>
              </a:spcBef>
              <a:spcAft>
                <a:spcPct val="0"/>
              </a:spcAft>
              <a:defRPr>
                <a:solidFill>
                  <a:schemeClr val="tx1"/>
                </a:solidFill>
                <a:latin typeface="Century Schoolbook" pitchFamily="18" charset="0"/>
              </a:defRPr>
            </a:lvl7pPr>
            <a:lvl8pPr marL="3429000" indent="-228600" fontAlgn="base">
              <a:spcBef>
                <a:spcPct val="0"/>
              </a:spcBef>
              <a:spcAft>
                <a:spcPct val="0"/>
              </a:spcAft>
              <a:defRPr>
                <a:solidFill>
                  <a:schemeClr val="tx1"/>
                </a:solidFill>
                <a:latin typeface="Century Schoolbook" pitchFamily="18" charset="0"/>
              </a:defRPr>
            </a:lvl8pPr>
            <a:lvl9pPr marL="3886200" indent="-228600" fontAlgn="base">
              <a:spcBef>
                <a:spcPct val="0"/>
              </a:spcBef>
              <a:spcAft>
                <a:spcPct val="0"/>
              </a:spcAft>
              <a:defRPr>
                <a:solidFill>
                  <a:schemeClr val="tx1"/>
                </a:solidFill>
                <a:latin typeface="Century Schoolbook" pitchFamily="18" charset="0"/>
              </a:defRPr>
            </a:lvl9pPr>
          </a:lstStyle>
          <a:p>
            <a:r>
              <a:rPr lang="pt-BR" sz="1800" b="1">
                <a:solidFill>
                  <a:srgbClr val="66FF33"/>
                </a:solidFill>
                <a:latin typeface="Arial" charset="0"/>
              </a:rPr>
              <a:t>Temos apenas um único cérebro durante toda </a:t>
            </a:r>
          </a:p>
          <a:p>
            <a:r>
              <a:rPr lang="pt-BR" sz="1800" b="1">
                <a:solidFill>
                  <a:srgbClr val="66FF33"/>
                </a:solidFill>
                <a:latin typeface="Arial" charset="0"/>
              </a:rPr>
              <a:t>a vida. Todas as experiências são importantes</a:t>
            </a:r>
          </a:p>
        </p:txBody>
      </p:sp>
      <p:sp>
        <p:nvSpPr>
          <p:cNvPr id="59397" name="Text Box 14"/>
          <p:cNvSpPr txBox="1">
            <a:spLocks noChangeArrowheads="1"/>
          </p:cNvSpPr>
          <p:nvPr/>
        </p:nvSpPr>
        <p:spPr bwMode="auto">
          <a:xfrm>
            <a:off x="2700338" y="5942013"/>
            <a:ext cx="4908550"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Schoolbook" pitchFamily="18" charset="0"/>
              </a:defRPr>
            </a:lvl1pPr>
            <a:lvl2pPr marL="742950" indent="-285750">
              <a:defRPr>
                <a:solidFill>
                  <a:schemeClr val="tx1"/>
                </a:solidFill>
                <a:latin typeface="Century Schoolbook" pitchFamily="18" charset="0"/>
              </a:defRPr>
            </a:lvl2pPr>
            <a:lvl3pPr marL="1143000" indent="-228600">
              <a:defRPr>
                <a:solidFill>
                  <a:schemeClr val="tx1"/>
                </a:solidFill>
                <a:latin typeface="Century Schoolbook" pitchFamily="18" charset="0"/>
              </a:defRPr>
            </a:lvl3pPr>
            <a:lvl4pPr marL="1600200" indent="-228600">
              <a:defRPr>
                <a:solidFill>
                  <a:schemeClr val="tx1"/>
                </a:solidFill>
                <a:latin typeface="Century Schoolbook" pitchFamily="18" charset="0"/>
              </a:defRPr>
            </a:lvl4pPr>
            <a:lvl5pPr marL="2057400" indent="-228600">
              <a:defRPr>
                <a:solidFill>
                  <a:schemeClr val="tx1"/>
                </a:solidFill>
                <a:latin typeface="Century Schoolbook" pitchFamily="18" charset="0"/>
              </a:defRPr>
            </a:lvl5pPr>
            <a:lvl6pPr marL="2514600" indent="-228600" fontAlgn="base">
              <a:spcBef>
                <a:spcPct val="0"/>
              </a:spcBef>
              <a:spcAft>
                <a:spcPct val="0"/>
              </a:spcAft>
              <a:defRPr>
                <a:solidFill>
                  <a:schemeClr val="tx1"/>
                </a:solidFill>
                <a:latin typeface="Century Schoolbook" pitchFamily="18" charset="0"/>
              </a:defRPr>
            </a:lvl6pPr>
            <a:lvl7pPr marL="2971800" indent="-228600" fontAlgn="base">
              <a:spcBef>
                <a:spcPct val="0"/>
              </a:spcBef>
              <a:spcAft>
                <a:spcPct val="0"/>
              </a:spcAft>
              <a:defRPr>
                <a:solidFill>
                  <a:schemeClr val="tx1"/>
                </a:solidFill>
                <a:latin typeface="Century Schoolbook" pitchFamily="18" charset="0"/>
              </a:defRPr>
            </a:lvl7pPr>
            <a:lvl8pPr marL="3429000" indent="-228600" fontAlgn="base">
              <a:spcBef>
                <a:spcPct val="0"/>
              </a:spcBef>
              <a:spcAft>
                <a:spcPct val="0"/>
              </a:spcAft>
              <a:defRPr>
                <a:solidFill>
                  <a:schemeClr val="tx1"/>
                </a:solidFill>
                <a:latin typeface="Century Schoolbook" pitchFamily="18" charset="0"/>
              </a:defRPr>
            </a:lvl8pPr>
            <a:lvl9pPr marL="3886200" indent="-228600" fontAlgn="base">
              <a:spcBef>
                <a:spcPct val="0"/>
              </a:spcBef>
              <a:spcAft>
                <a:spcPct val="0"/>
              </a:spcAft>
              <a:defRPr>
                <a:solidFill>
                  <a:schemeClr val="tx1"/>
                </a:solidFill>
                <a:latin typeface="Century Schoolbook" pitchFamily="18" charset="0"/>
              </a:defRPr>
            </a:lvl9pPr>
          </a:lstStyle>
          <a:p>
            <a:pPr algn="ctr"/>
            <a:r>
              <a:rPr lang="pt-BR" sz="1800" b="1">
                <a:solidFill>
                  <a:srgbClr val="0033CC"/>
                </a:solidFill>
                <a:latin typeface="Arial" charset="0"/>
              </a:rPr>
              <a:t>“Somos o que somos,</a:t>
            </a:r>
          </a:p>
          <a:p>
            <a:pPr algn="ctr"/>
            <a:r>
              <a:rPr lang="pt-BR" sz="1800" b="1">
                <a:solidFill>
                  <a:srgbClr val="0033CC"/>
                </a:solidFill>
                <a:latin typeface="Arial" charset="0"/>
              </a:rPr>
              <a:t> mas somos principalmente o que fazemos </a:t>
            </a:r>
          </a:p>
          <a:p>
            <a:pPr algn="ctr"/>
            <a:r>
              <a:rPr lang="pt-BR" sz="1800" b="1">
                <a:solidFill>
                  <a:srgbClr val="0033CC"/>
                </a:solidFill>
                <a:latin typeface="Arial" charset="0"/>
              </a:rPr>
              <a:t>para mudarmos o que somos” </a:t>
            </a:r>
          </a:p>
        </p:txBody>
      </p:sp>
      <p:sp>
        <p:nvSpPr>
          <p:cNvPr id="59398" name="Text Box 9"/>
          <p:cNvSpPr txBox="1">
            <a:spLocks noChangeArrowheads="1"/>
          </p:cNvSpPr>
          <p:nvPr/>
        </p:nvSpPr>
        <p:spPr bwMode="auto">
          <a:xfrm>
            <a:off x="7588250" y="6308725"/>
            <a:ext cx="12477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Schoolbook" pitchFamily="18" charset="0"/>
              </a:defRPr>
            </a:lvl1pPr>
            <a:lvl2pPr marL="742950" indent="-285750">
              <a:defRPr>
                <a:solidFill>
                  <a:schemeClr val="tx1"/>
                </a:solidFill>
                <a:latin typeface="Century Schoolbook" pitchFamily="18" charset="0"/>
              </a:defRPr>
            </a:lvl2pPr>
            <a:lvl3pPr marL="1143000" indent="-228600">
              <a:defRPr>
                <a:solidFill>
                  <a:schemeClr val="tx1"/>
                </a:solidFill>
                <a:latin typeface="Century Schoolbook" pitchFamily="18" charset="0"/>
              </a:defRPr>
            </a:lvl3pPr>
            <a:lvl4pPr marL="1600200" indent="-228600">
              <a:defRPr>
                <a:solidFill>
                  <a:schemeClr val="tx1"/>
                </a:solidFill>
                <a:latin typeface="Century Schoolbook" pitchFamily="18" charset="0"/>
              </a:defRPr>
            </a:lvl4pPr>
            <a:lvl5pPr marL="2057400" indent="-228600">
              <a:defRPr>
                <a:solidFill>
                  <a:schemeClr val="tx1"/>
                </a:solidFill>
                <a:latin typeface="Century Schoolbook" pitchFamily="18" charset="0"/>
              </a:defRPr>
            </a:lvl5pPr>
            <a:lvl6pPr marL="2514600" indent="-228600" fontAlgn="base">
              <a:spcBef>
                <a:spcPct val="0"/>
              </a:spcBef>
              <a:spcAft>
                <a:spcPct val="0"/>
              </a:spcAft>
              <a:defRPr>
                <a:solidFill>
                  <a:schemeClr val="tx1"/>
                </a:solidFill>
                <a:latin typeface="Century Schoolbook" pitchFamily="18" charset="0"/>
              </a:defRPr>
            </a:lvl6pPr>
            <a:lvl7pPr marL="2971800" indent="-228600" fontAlgn="base">
              <a:spcBef>
                <a:spcPct val="0"/>
              </a:spcBef>
              <a:spcAft>
                <a:spcPct val="0"/>
              </a:spcAft>
              <a:defRPr>
                <a:solidFill>
                  <a:schemeClr val="tx1"/>
                </a:solidFill>
                <a:latin typeface="Century Schoolbook" pitchFamily="18" charset="0"/>
              </a:defRPr>
            </a:lvl7pPr>
            <a:lvl8pPr marL="3429000" indent="-228600" fontAlgn="base">
              <a:spcBef>
                <a:spcPct val="0"/>
              </a:spcBef>
              <a:spcAft>
                <a:spcPct val="0"/>
              </a:spcAft>
              <a:defRPr>
                <a:solidFill>
                  <a:schemeClr val="tx1"/>
                </a:solidFill>
                <a:latin typeface="Century Schoolbook" pitchFamily="18" charset="0"/>
              </a:defRPr>
            </a:lvl8pPr>
            <a:lvl9pPr marL="3886200" indent="-228600" fontAlgn="base">
              <a:spcBef>
                <a:spcPct val="0"/>
              </a:spcBef>
              <a:spcAft>
                <a:spcPct val="0"/>
              </a:spcAft>
              <a:defRPr>
                <a:solidFill>
                  <a:schemeClr val="tx1"/>
                </a:solidFill>
                <a:latin typeface="Century Schoolbook" pitchFamily="18" charset="0"/>
              </a:defRPr>
            </a:lvl9pPr>
          </a:lstStyle>
          <a:p>
            <a:r>
              <a:rPr lang="pt-BR" sz="1400">
                <a:solidFill>
                  <a:schemeClr val="hlink"/>
                </a:solidFill>
                <a:latin typeface="Arial" charset="0"/>
              </a:rPr>
              <a:t>Lawhon,2010</a:t>
            </a:r>
          </a:p>
        </p:txBody>
      </p:sp>
      <p:sp>
        <p:nvSpPr>
          <p:cNvPr id="59399" name="Text Box 10"/>
          <p:cNvSpPr txBox="1">
            <a:spLocks noChangeArrowheads="1"/>
          </p:cNvSpPr>
          <p:nvPr/>
        </p:nvSpPr>
        <p:spPr bwMode="auto">
          <a:xfrm>
            <a:off x="1149350" y="260350"/>
            <a:ext cx="6972300" cy="442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spAutoFit/>
          </a:bodyPr>
          <a:lstStyle>
            <a:lvl1pPr>
              <a:defRPr>
                <a:solidFill>
                  <a:schemeClr val="tx1"/>
                </a:solidFill>
                <a:latin typeface="Century Schoolbook" pitchFamily="18" charset="0"/>
              </a:defRPr>
            </a:lvl1pPr>
            <a:lvl2pPr marL="742950" indent="-285750">
              <a:defRPr>
                <a:solidFill>
                  <a:schemeClr val="tx1"/>
                </a:solidFill>
                <a:latin typeface="Century Schoolbook" pitchFamily="18" charset="0"/>
              </a:defRPr>
            </a:lvl2pPr>
            <a:lvl3pPr marL="1143000" indent="-228600">
              <a:defRPr>
                <a:solidFill>
                  <a:schemeClr val="tx1"/>
                </a:solidFill>
                <a:latin typeface="Century Schoolbook" pitchFamily="18" charset="0"/>
              </a:defRPr>
            </a:lvl3pPr>
            <a:lvl4pPr marL="1600200" indent="-228600">
              <a:defRPr>
                <a:solidFill>
                  <a:schemeClr val="tx1"/>
                </a:solidFill>
                <a:latin typeface="Century Schoolbook" pitchFamily="18" charset="0"/>
              </a:defRPr>
            </a:lvl4pPr>
            <a:lvl5pPr marL="2057400" indent="-228600">
              <a:defRPr>
                <a:solidFill>
                  <a:schemeClr val="tx1"/>
                </a:solidFill>
                <a:latin typeface="Century Schoolbook" pitchFamily="18" charset="0"/>
              </a:defRPr>
            </a:lvl5pPr>
            <a:lvl6pPr marL="2514600" indent="-228600" fontAlgn="base">
              <a:spcBef>
                <a:spcPct val="0"/>
              </a:spcBef>
              <a:spcAft>
                <a:spcPct val="0"/>
              </a:spcAft>
              <a:defRPr>
                <a:solidFill>
                  <a:schemeClr val="tx1"/>
                </a:solidFill>
                <a:latin typeface="Century Schoolbook" pitchFamily="18" charset="0"/>
              </a:defRPr>
            </a:lvl6pPr>
            <a:lvl7pPr marL="2971800" indent="-228600" fontAlgn="base">
              <a:spcBef>
                <a:spcPct val="0"/>
              </a:spcBef>
              <a:spcAft>
                <a:spcPct val="0"/>
              </a:spcAft>
              <a:defRPr>
                <a:solidFill>
                  <a:schemeClr val="tx1"/>
                </a:solidFill>
                <a:latin typeface="Century Schoolbook" pitchFamily="18" charset="0"/>
              </a:defRPr>
            </a:lvl7pPr>
            <a:lvl8pPr marL="3429000" indent="-228600" fontAlgn="base">
              <a:spcBef>
                <a:spcPct val="0"/>
              </a:spcBef>
              <a:spcAft>
                <a:spcPct val="0"/>
              </a:spcAft>
              <a:defRPr>
                <a:solidFill>
                  <a:schemeClr val="tx1"/>
                </a:solidFill>
                <a:latin typeface="Century Schoolbook" pitchFamily="18" charset="0"/>
              </a:defRPr>
            </a:lvl8pPr>
            <a:lvl9pPr marL="3886200" indent="-228600" fontAlgn="base">
              <a:spcBef>
                <a:spcPct val="0"/>
              </a:spcBef>
              <a:spcAft>
                <a:spcPct val="0"/>
              </a:spcAft>
              <a:defRPr>
                <a:solidFill>
                  <a:schemeClr val="tx1"/>
                </a:solidFill>
                <a:latin typeface="Century Schoolbook" pitchFamily="18" charset="0"/>
              </a:defRPr>
            </a:lvl9pPr>
          </a:lstStyle>
          <a:p>
            <a:pPr algn="ctr" eaLnBrk="0" hangingPunct="0"/>
            <a:r>
              <a:rPr lang="pt-BR" sz="2300" b="1">
                <a:solidFill>
                  <a:srgbClr val="FF9900"/>
                </a:solidFill>
                <a:latin typeface="Times New Roman" pitchFamily="18" charset="0"/>
              </a:rPr>
              <a:t>AMBIENTE DA UTI NEONATAL: Podemos mudar! </a:t>
            </a:r>
          </a:p>
        </p:txBody>
      </p:sp>
      <p:pic>
        <p:nvPicPr>
          <p:cNvPr id="59400" name="Picture 11" descr="Imagem1klçpo (4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1700213"/>
            <a:ext cx="1258888"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pt-BR" b="1" cap="none" smtClean="0">
                <a:solidFill>
                  <a:srgbClr val="0033CC"/>
                </a:solidFill>
              </a:rPr>
              <a:t>Unidade de Neonatologia do HMIB/SES/DF</a:t>
            </a:r>
          </a:p>
        </p:txBody>
      </p:sp>
      <p:pic>
        <p:nvPicPr>
          <p:cNvPr id="604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713" y="1412875"/>
            <a:ext cx="5205412" cy="3197225"/>
          </a:xfrm>
          <a:prstGeom prst="rect">
            <a:avLst/>
          </a:prstGeom>
          <a:noFill/>
          <a:extLst>
            <a:ext uri="{909E8E84-426E-40DD-AFC4-6F175D3DCCD1}">
              <a14:hiddenFill xmlns:a14="http://schemas.microsoft.com/office/drawing/2010/main">
                <a:solidFill>
                  <a:srgbClr val="FFFFFF"/>
                </a:solidFill>
              </a14:hiddenFill>
            </a:ext>
          </a:extLst>
        </p:spPr>
      </p:pic>
      <p:pic>
        <p:nvPicPr>
          <p:cNvPr id="60420"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95288" y="4625975"/>
            <a:ext cx="2232025"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1" name="Picture 6" descr="dor--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4525" y="4652963"/>
            <a:ext cx="3095625" cy="2122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2" name="Picture 3" descr="1120721012_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76600" y="4581525"/>
            <a:ext cx="188912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AutoShape 7"/>
          <p:cNvSpPr>
            <a:spLocks noChangeArrowheads="1"/>
          </p:cNvSpPr>
          <p:nvPr/>
        </p:nvSpPr>
        <p:spPr bwMode="auto">
          <a:xfrm>
            <a:off x="0" y="1643063"/>
            <a:ext cx="8202613" cy="4171950"/>
          </a:xfrm>
          <a:prstGeom prst="cloudCallout">
            <a:avLst>
              <a:gd name="adj1" fmla="val -25926"/>
              <a:gd name="adj2" fmla="val 1273"/>
            </a:avLst>
          </a:prstGeom>
          <a:solidFill>
            <a:schemeClr val="accent1"/>
          </a:solidFill>
          <a:ln w="9525">
            <a:solidFill>
              <a:srgbClr val="66FF33"/>
            </a:solidFill>
            <a:round/>
            <a:headEnd/>
            <a:tailEnd/>
          </a:ln>
        </p:spPr>
        <p:txBody>
          <a:bodyPr/>
          <a:lstStyle/>
          <a:p>
            <a:pPr algn="ctr"/>
            <a:endParaRPr lang="pt-BR" sz="1800">
              <a:solidFill>
                <a:schemeClr val="folHlink"/>
              </a:solidFill>
              <a:latin typeface="Arial" charset="0"/>
            </a:endParaRPr>
          </a:p>
        </p:txBody>
      </p:sp>
      <p:sp>
        <p:nvSpPr>
          <p:cNvPr id="61443" name="Text Box 8"/>
          <p:cNvSpPr txBox="1">
            <a:spLocks noChangeArrowheads="1"/>
          </p:cNvSpPr>
          <p:nvPr/>
        </p:nvSpPr>
        <p:spPr bwMode="auto">
          <a:xfrm>
            <a:off x="1000125" y="2214563"/>
            <a:ext cx="68675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Schoolbook" pitchFamily="18" charset="0"/>
              </a:defRPr>
            </a:lvl1pPr>
            <a:lvl2pPr marL="742950" indent="-285750">
              <a:defRPr>
                <a:solidFill>
                  <a:schemeClr val="tx1"/>
                </a:solidFill>
                <a:latin typeface="Century Schoolbook" pitchFamily="18" charset="0"/>
              </a:defRPr>
            </a:lvl2pPr>
            <a:lvl3pPr marL="1143000" indent="-228600">
              <a:defRPr>
                <a:solidFill>
                  <a:schemeClr val="tx1"/>
                </a:solidFill>
                <a:latin typeface="Century Schoolbook" pitchFamily="18" charset="0"/>
              </a:defRPr>
            </a:lvl3pPr>
            <a:lvl4pPr marL="1600200" indent="-228600">
              <a:defRPr>
                <a:solidFill>
                  <a:schemeClr val="tx1"/>
                </a:solidFill>
                <a:latin typeface="Century Schoolbook" pitchFamily="18" charset="0"/>
              </a:defRPr>
            </a:lvl4pPr>
            <a:lvl5pPr marL="2057400" indent="-228600">
              <a:defRPr>
                <a:solidFill>
                  <a:schemeClr val="tx1"/>
                </a:solidFill>
                <a:latin typeface="Century Schoolbook" pitchFamily="18" charset="0"/>
              </a:defRPr>
            </a:lvl5pPr>
            <a:lvl6pPr marL="2514600" indent="-228600" fontAlgn="base">
              <a:spcBef>
                <a:spcPct val="0"/>
              </a:spcBef>
              <a:spcAft>
                <a:spcPct val="0"/>
              </a:spcAft>
              <a:defRPr>
                <a:solidFill>
                  <a:schemeClr val="tx1"/>
                </a:solidFill>
                <a:latin typeface="Century Schoolbook" pitchFamily="18" charset="0"/>
              </a:defRPr>
            </a:lvl6pPr>
            <a:lvl7pPr marL="2971800" indent="-228600" fontAlgn="base">
              <a:spcBef>
                <a:spcPct val="0"/>
              </a:spcBef>
              <a:spcAft>
                <a:spcPct val="0"/>
              </a:spcAft>
              <a:defRPr>
                <a:solidFill>
                  <a:schemeClr val="tx1"/>
                </a:solidFill>
                <a:latin typeface="Century Schoolbook" pitchFamily="18" charset="0"/>
              </a:defRPr>
            </a:lvl7pPr>
            <a:lvl8pPr marL="3429000" indent="-228600" fontAlgn="base">
              <a:spcBef>
                <a:spcPct val="0"/>
              </a:spcBef>
              <a:spcAft>
                <a:spcPct val="0"/>
              </a:spcAft>
              <a:defRPr>
                <a:solidFill>
                  <a:schemeClr val="tx1"/>
                </a:solidFill>
                <a:latin typeface="Century Schoolbook" pitchFamily="18" charset="0"/>
              </a:defRPr>
            </a:lvl8pPr>
            <a:lvl9pPr marL="3886200" indent="-228600" fontAlgn="base">
              <a:spcBef>
                <a:spcPct val="0"/>
              </a:spcBef>
              <a:spcAft>
                <a:spcPct val="0"/>
              </a:spcAft>
              <a:defRPr>
                <a:solidFill>
                  <a:schemeClr val="tx1"/>
                </a:solidFill>
                <a:latin typeface="Century Schoolbook" pitchFamily="18" charset="0"/>
              </a:defRPr>
            </a:lvl9pPr>
          </a:lstStyle>
          <a:p>
            <a:pPr algn="ctr"/>
            <a:r>
              <a:rPr lang="pt-BR" sz="2800">
                <a:solidFill>
                  <a:srgbClr val="66FF33"/>
                </a:solidFill>
                <a:latin typeface="Arial" charset="0"/>
              </a:rPr>
              <a:t>UTI NEONATAL: SALA DE  INTENSO</a:t>
            </a:r>
          </a:p>
          <a:p>
            <a:pPr algn="ctr"/>
            <a:r>
              <a:rPr lang="pt-BR" sz="2800">
                <a:solidFill>
                  <a:srgbClr val="66FF33"/>
                </a:solidFill>
                <a:latin typeface="Arial" charset="0"/>
              </a:rPr>
              <a:t>DESENVOLVIMENTO CEREBRAL!</a:t>
            </a:r>
          </a:p>
          <a:p>
            <a:pPr algn="ctr"/>
            <a:r>
              <a:rPr lang="pt-BR" sz="2800">
                <a:solidFill>
                  <a:srgbClr val="66FF33"/>
                </a:solidFill>
                <a:latin typeface="Arial" charset="0"/>
              </a:rPr>
              <a:t>ME RESPEITEM! </a:t>
            </a:r>
            <a:r>
              <a:rPr lang="pt-BR" sz="2800" b="1">
                <a:solidFill>
                  <a:srgbClr val="FF0000"/>
                </a:solidFill>
                <a:latin typeface="Arial" charset="0"/>
              </a:rPr>
              <a:t>Só temos um cérebro</a:t>
            </a:r>
            <a:r>
              <a:rPr lang="pt-BR" sz="2800">
                <a:solidFill>
                  <a:srgbClr val="66FF33"/>
                </a:solidFill>
                <a:latin typeface="Arial" charset="0"/>
              </a:rPr>
              <a:t>!</a:t>
            </a:r>
          </a:p>
        </p:txBody>
      </p:sp>
      <p:sp>
        <p:nvSpPr>
          <p:cNvPr id="112658" name="Rectangle 18"/>
          <p:cNvSpPr>
            <a:spLocks noChangeArrowheads="1"/>
          </p:cNvSpPr>
          <p:nvPr/>
        </p:nvSpPr>
        <p:spPr bwMode="auto">
          <a:xfrm>
            <a:off x="4500563" y="5357813"/>
            <a:ext cx="5832475" cy="137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CL" sz="2800" b="1" i="1">
                <a:solidFill>
                  <a:srgbClr val="0033CC"/>
                </a:solidFill>
                <a:latin typeface="Times New Roman" pitchFamily="18" charset="0"/>
              </a:rPr>
              <a:t>Pense agora</a:t>
            </a:r>
          </a:p>
          <a:p>
            <a:r>
              <a:rPr lang="es-CL" sz="2800" b="1" i="1">
                <a:solidFill>
                  <a:srgbClr val="0033CC"/>
                </a:solidFill>
                <a:latin typeface="Times New Roman" pitchFamily="18" charset="0"/>
              </a:rPr>
              <a:t>em tudo isso...</a:t>
            </a:r>
          </a:p>
          <a:p>
            <a:r>
              <a:rPr lang="es-CL" sz="2800" b="1" i="1">
                <a:solidFill>
                  <a:srgbClr val="0033CC"/>
                </a:solidFill>
                <a:latin typeface="Times New Roman" pitchFamily="18" charset="0"/>
              </a:rPr>
              <a:t>Vou ficar de olho!</a:t>
            </a:r>
            <a:r>
              <a:rPr lang="es-CL" sz="2800">
                <a:latin typeface="Times New Roman" pitchFamily="18" charset="0"/>
              </a:rPr>
              <a:t> </a:t>
            </a:r>
          </a:p>
        </p:txBody>
      </p:sp>
      <p:sp>
        <p:nvSpPr>
          <p:cNvPr id="61445" name="Text Box 20"/>
          <p:cNvSpPr txBox="1">
            <a:spLocks noChangeArrowheads="1"/>
          </p:cNvSpPr>
          <p:nvPr/>
        </p:nvSpPr>
        <p:spPr bwMode="auto">
          <a:xfrm>
            <a:off x="3492500" y="4005263"/>
            <a:ext cx="30162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Schoolbook" pitchFamily="18" charset="0"/>
              </a:defRPr>
            </a:lvl1pPr>
            <a:lvl2pPr marL="742950" indent="-285750">
              <a:defRPr>
                <a:solidFill>
                  <a:schemeClr val="tx1"/>
                </a:solidFill>
                <a:latin typeface="Century Schoolbook" pitchFamily="18" charset="0"/>
              </a:defRPr>
            </a:lvl2pPr>
            <a:lvl3pPr marL="1143000" indent="-228600">
              <a:defRPr>
                <a:solidFill>
                  <a:schemeClr val="tx1"/>
                </a:solidFill>
                <a:latin typeface="Century Schoolbook" pitchFamily="18" charset="0"/>
              </a:defRPr>
            </a:lvl3pPr>
            <a:lvl4pPr marL="1600200" indent="-228600">
              <a:defRPr>
                <a:solidFill>
                  <a:schemeClr val="tx1"/>
                </a:solidFill>
                <a:latin typeface="Century Schoolbook" pitchFamily="18" charset="0"/>
              </a:defRPr>
            </a:lvl4pPr>
            <a:lvl5pPr marL="2057400" indent="-228600">
              <a:defRPr>
                <a:solidFill>
                  <a:schemeClr val="tx1"/>
                </a:solidFill>
                <a:latin typeface="Century Schoolbook" pitchFamily="18" charset="0"/>
              </a:defRPr>
            </a:lvl5pPr>
            <a:lvl6pPr marL="2514600" indent="-228600" fontAlgn="base">
              <a:spcBef>
                <a:spcPct val="0"/>
              </a:spcBef>
              <a:spcAft>
                <a:spcPct val="0"/>
              </a:spcAft>
              <a:defRPr>
                <a:solidFill>
                  <a:schemeClr val="tx1"/>
                </a:solidFill>
                <a:latin typeface="Century Schoolbook" pitchFamily="18" charset="0"/>
              </a:defRPr>
            </a:lvl6pPr>
            <a:lvl7pPr marL="2971800" indent="-228600" fontAlgn="base">
              <a:spcBef>
                <a:spcPct val="0"/>
              </a:spcBef>
              <a:spcAft>
                <a:spcPct val="0"/>
              </a:spcAft>
              <a:defRPr>
                <a:solidFill>
                  <a:schemeClr val="tx1"/>
                </a:solidFill>
                <a:latin typeface="Century Schoolbook" pitchFamily="18" charset="0"/>
              </a:defRPr>
            </a:lvl7pPr>
            <a:lvl8pPr marL="3429000" indent="-228600" fontAlgn="base">
              <a:spcBef>
                <a:spcPct val="0"/>
              </a:spcBef>
              <a:spcAft>
                <a:spcPct val="0"/>
              </a:spcAft>
              <a:defRPr>
                <a:solidFill>
                  <a:schemeClr val="tx1"/>
                </a:solidFill>
                <a:latin typeface="Century Schoolbook" pitchFamily="18" charset="0"/>
              </a:defRPr>
            </a:lvl8pPr>
            <a:lvl9pPr marL="3886200" indent="-228600" fontAlgn="base">
              <a:spcBef>
                <a:spcPct val="0"/>
              </a:spcBef>
              <a:spcAft>
                <a:spcPct val="0"/>
              </a:spcAft>
              <a:defRPr>
                <a:solidFill>
                  <a:schemeClr val="tx1"/>
                </a:solidFill>
                <a:latin typeface="Century Schoolbook" pitchFamily="18" charset="0"/>
              </a:defRPr>
            </a:lvl9pPr>
          </a:lstStyle>
          <a:p>
            <a:r>
              <a:rPr lang="pt-BR" sz="1800">
                <a:solidFill>
                  <a:srgbClr val="FFFF00"/>
                </a:solidFill>
                <a:latin typeface="Arial" charset="0"/>
              </a:rPr>
              <a:t>...</a:t>
            </a:r>
            <a:r>
              <a:rPr lang="pt-BR" sz="1800" b="1">
                <a:solidFill>
                  <a:srgbClr val="FFFF00"/>
                </a:solidFill>
                <a:latin typeface="Arial" charset="0"/>
              </a:rPr>
              <a:t>amanhã serei</a:t>
            </a:r>
          </a:p>
          <a:p>
            <a:r>
              <a:rPr lang="pt-BR" sz="1800" b="1">
                <a:solidFill>
                  <a:srgbClr val="FFFF00"/>
                </a:solidFill>
                <a:latin typeface="Arial" charset="0"/>
              </a:rPr>
              <a:t>um adulto!Quero ser feliz!</a:t>
            </a:r>
          </a:p>
        </p:txBody>
      </p:sp>
      <p:sp>
        <p:nvSpPr>
          <p:cNvPr id="61446" name="Text Box 13"/>
          <p:cNvSpPr txBox="1">
            <a:spLocks noChangeArrowheads="1"/>
          </p:cNvSpPr>
          <p:nvPr/>
        </p:nvSpPr>
        <p:spPr bwMode="auto">
          <a:xfrm>
            <a:off x="123825" y="260350"/>
            <a:ext cx="902017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spAutoFit/>
          </a:bodyPr>
          <a:lstStyle>
            <a:lvl1pPr>
              <a:defRPr>
                <a:solidFill>
                  <a:schemeClr val="tx1"/>
                </a:solidFill>
                <a:latin typeface="Century Schoolbook" pitchFamily="18" charset="0"/>
              </a:defRPr>
            </a:lvl1pPr>
            <a:lvl2pPr marL="742950" indent="-285750">
              <a:defRPr>
                <a:solidFill>
                  <a:schemeClr val="tx1"/>
                </a:solidFill>
                <a:latin typeface="Century Schoolbook" pitchFamily="18" charset="0"/>
              </a:defRPr>
            </a:lvl2pPr>
            <a:lvl3pPr marL="1143000" indent="-228600">
              <a:defRPr>
                <a:solidFill>
                  <a:schemeClr val="tx1"/>
                </a:solidFill>
                <a:latin typeface="Century Schoolbook" pitchFamily="18" charset="0"/>
              </a:defRPr>
            </a:lvl3pPr>
            <a:lvl4pPr marL="1600200" indent="-228600">
              <a:defRPr>
                <a:solidFill>
                  <a:schemeClr val="tx1"/>
                </a:solidFill>
                <a:latin typeface="Century Schoolbook" pitchFamily="18" charset="0"/>
              </a:defRPr>
            </a:lvl4pPr>
            <a:lvl5pPr marL="2057400" indent="-228600">
              <a:defRPr>
                <a:solidFill>
                  <a:schemeClr val="tx1"/>
                </a:solidFill>
                <a:latin typeface="Century Schoolbook" pitchFamily="18" charset="0"/>
              </a:defRPr>
            </a:lvl5pPr>
            <a:lvl6pPr marL="2514600" indent="-228600" fontAlgn="base">
              <a:spcBef>
                <a:spcPct val="0"/>
              </a:spcBef>
              <a:spcAft>
                <a:spcPct val="0"/>
              </a:spcAft>
              <a:defRPr>
                <a:solidFill>
                  <a:schemeClr val="tx1"/>
                </a:solidFill>
                <a:latin typeface="Century Schoolbook" pitchFamily="18" charset="0"/>
              </a:defRPr>
            </a:lvl6pPr>
            <a:lvl7pPr marL="2971800" indent="-228600" fontAlgn="base">
              <a:spcBef>
                <a:spcPct val="0"/>
              </a:spcBef>
              <a:spcAft>
                <a:spcPct val="0"/>
              </a:spcAft>
              <a:defRPr>
                <a:solidFill>
                  <a:schemeClr val="tx1"/>
                </a:solidFill>
                <a:latin typeface="Century Schoolbook" pitchFamily="18" charset="0"/>
              </a:defRPr>
            </a:lvl7pPr>
            <a:lvl8pPr marL="3429000" indent="-228600" fontAlgn="base">
              <a:spcBef>
                <a:spcPct val="0"/>
              </a:spcBef>
              <a:spcAft>
                <a:spcPct val="0"/>
              </a:spcAft>
              <a:defRPr>
                <a:solidFill>
                  <a:schemeClr val="tx1"/>
                </a:solidFill>
                <a:latin typeface="Century Schoolbook" pitchFamily="18" charset="0"/>
              </a:defRPr>
            </a:lvl8pPr>
            <a:lvl9pPr marL="3886200" indent="-228600" fontAlgn="base">
              <a:spcBef>
                <a:spcPct val="0"/>
              </a:spcBef>
              <a:spcAft>
                <a:spcPct val="0"/>
              </a:spcAft>
              <a:defRPr>
                <a:solidFill>
                  <a:schemeClr val="tx1"/>
                </a:solidFill>
                <a:latin typeface="Century Schoolbook" pitchFamily="18" charset="0"/>
              </a:defRPr>
            </a:lvl9pPr>
          </a:lstStyle>
          <a:p>
            <a:pPr algn="ctr" eaLnBrk="0" hangingPunct="0"/>
            <a:r>
              <a:rPr lang="pt-BR" sz="2400" b="1">
                <a:solidFill>
                  <a:srgbClr val="FF6600"/>
                </a:solidFill>
                <a:latin typeface="Times New Roman" pitchFamily="18" charset="0"/>
              </a:rPr>
              <a:t>AMBIENTE DA UTI NEONATAL: Podemos mudar! </a:t>
            </a:r>
            <a:r>
              <a:rPr lang="pt-BR" sz="1800" b="1">
                <a:solidFill>
                  <a:srgbClr val="FF9900"/>
                </a:solidFill>
                <a:latin typeface="Arial" charset="0"/>
              </a:rPr>
              <a:t>COM CERTEZA!</a:t>
            </a:r>
          </a:p>
          <a:p>
            <a:pPr algn="ctr" eaLnBrk="0" hangingPunct="0"/>
            <a:endParaRPr lang="pt-BR" sz="2400" b="1">
              <a:solidFill>
                <a:srgbClr val="FF6600"/>
              </a:solidFill>
              <a:latin typeface="Times New Roman" pitchFamily="18" charset="0"/>
            </a:endParaRPr>
          </a:p>
        </p:txBody>
      </p:sp>
      <p:pic>
        <p:nvPicPr>
          <p:cNvPr id="61447" name="Imagem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2138" y="5157788"/>
            <a:ext cx="1431925" cy="315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48" name="Picture 12" descr="nene021"/>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308850" y="5005388"/>
            <a:ext cx="1835150" cy="170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49" name="Picture 4" descr="46241_wallpaper28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213" y="3573463"/>
            <a:ext cx="1541462" cy="131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50" name="Picture 15" descr="Imagem1klçpo (4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59563" y="3500438"/>
            <a:ext cx="1547812" cy="1503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51" name="Picture 1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052513"/>
            <a:ext cx="1965325" cy="1081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52" name="Rectangle 13"/>
          <p:cNvSpPr>
            <a:spLocks noChangeArrowheads="1"/>
          </p:cNvSpPr>
          <p:nvPr/>
        </p:nvSpPr>
        <p:spPr bwMode="auto">
          <a:xfrm>
            <a:off x="2268538" y="3573463"/>
            <a:ext cx="4319587" cy="43338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sz="1800" b="1">
                <a:solidFill>
                  <a:srgbClr val="FF0066"/>
                </a:solidFill>
                <a:latin typeface="Arial" charset="0"/>
              </a:rPr>
              <a:t>Na UTI Neonatal cuidamos de cérebros!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iterate type="wd">
                                    <p:tmPct val="100000"/>
                                  </p:iterate>
                                  <p:childTnLst>
                                    <p:set>
                                      <p:cBhvr>
                                        <p:cTn id="6" dur="1" fill="hold">
                                          <p:stCondLst>
                                            <p:cond delay="0"/>
                                          </p:stCondLst>
                                        </p:cTn>
                                        <p:tgtEl>
                                          <p:spTgt spid="112658"/>
                                        </p:tgtEl>
                                        <p:attrNameLst>
                                          <p:attrName>style.visibility</p:attrName>
                                        </p:attrNameLst>
                                      </p:cBhvr>
                                      <p:to>
                                        <p:strVal val="visible"/>
                                      </p:to>
                                    </p:set>
                                    <p:animEffect transition="in" filter="wipe(left)">
                                      <p:cBhvr>
                                        <p:cTn id="7" dur="300"/>
                                        <p:tgtEl>
                                          <p:spTgt spid="1126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5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p:cNvSpPr>
          <p:nvPr>
            <p:ph type="body" idx="4294967295"/>
          </p:nvPr>
        </p:nvSpPr>
        <p:spPr/>
        <p:txBody>
          <a:bodyPr/>
          <a:lstStyle/>
          <a:p>
            <a:pPr>
              <a:lnSpc>
                <a:spcPct val="80000"/>
              </a:lnSpc>
            </a:pPr>
            <a:r>
              <a:rPr lang="pt-BR" sz="2000" smtClean="0"/>
              <a:t>Nos últimos 5-10 anos descobriu-se que os RN prematuros são mais susceptíveis à dor que os RN a termo. Os prematuros têm limiares mais baixos para o reflexo de retirada do membro (reflexo flexor vaso-cutâneo), que tem uma porção aferente medida pelas fibras C, sendo estas responsáveis por mediar os estímulos neurológicos. Também possuem uma maturação retardada das fibras inibitórias descendentes (a porção excitatória deste sistema desenvolve-se cedo, não havendo inibição descendente, que se desenvolve mais tarde). Há 3 estudos evidenciando que os bebês têm um limiar mais alto de dor nas extremidades superiores em comparação com as extremidades inferiores, já que as fibras inibitórias descendentes alcançaram apenas a porção cervical da coluna dorsal, tendo ainda que crescer para a porção lombar. Dessa forma, existem diferentes níveis de dor de acordo com a porção do corpo em que é aplicada (muito mais dor será produzida nas extremidades inferiores que nos braços e mãos).</a:t>
            </a:r>
          </a:p>
        </p:txBody>
      </p:sp>
      <p:sp>
        <p:nvSpPr>
          <p:cNvPr id="62467" name="Rectangle 3"/>
          <p:cNvSpPr>
            <a:spLocks noChangeArrowheads="1"/>
          </p:cNvSpPr>
          <p:nvPr/>
        </p:nvSpPr>
        <p:spPr bwMode="auto">
          <a:xfrm>
            <a:off x="0" y="333375"/>
            <a:ext cx="8637588" cy="1141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2700" b="1" dirty="0">
                <a:solidFill>
                  <a:srgbClr val="0033CC"/>
                </a:solidFill>
                <a:latin typeface="Lato" pitchFamily="34" charset="0"/>
              </a:rPr>
              <a:t>Dor Neonatal </a:t>
            </a:r>
            <a:r>
              <a:rPr lang="pt-BR" sz="2700" b="1" dirty="0">
                <a:solidFill>
                  <a:srgbClr val="0033CC"/>
                </a:solidFill>
                <a:latin typeface="Century Schoolbook"/>
              </a:rPr>
              <a:t>–</a:t>
            </a:r>
            <a:r>
              <a:rPr lang="pt-BR" sz="2700" b="1" dirty="0">
                <a:solidFill>
                  <a:srgbClr val="0033CC"/>
                </a:solidFill>
                <a:latin typeface="Lato" pitchFamily="34" charset="0"/>
              </a:rPr>
              <a:t> 2018</a:t>
            </a:r>
          </a:p>
          <a:p>
            <a:pPr eaLnBrk="0" hangingPunct="0"/>
            <a:r>
              <a:rPr lang="pt-BR" sz="600" u="sng" dirty="0">
                <a:solidFill>
                  <a:srgbClr val="78909C"/>
                </a:solidFill>
              </a:rPr>
              <a:t> </a:t>
            </a:r>
            <a:endParaRPr lang="pt-BR" sz="1800" u="sng" dirty="0">
              <a:solidFill>
                <a:srgbClr val="78909C"/>
              </a:solidFill>
            </a:endParaRPr>
          </a:p>
          <a:p>
            <a:pPr algn="ctr" eaLnBrk="0" hangingPunct="0"/>
            <a:r>
              <a:rPr lang="pt-BR" sz="1400" dirty="0">
                <a:solidFill>
                  <a:srgbClr val="424242"/>
                </a:solidFill>
                <a:latin typeface="Source Sans Pro" pitchFamily="34" charset="0"/>
              </a:rPr>
              <a:t>Autores:</a:t>
            </a:r>
            <a:r>
              <a:rPr lang="pt-BR" sz="1400" dirty="0">
                <a:solidFill>
                  <a:srgbClr val="424242"/>
                </a:solidFill>
                <a:latin typeface="Century Schoolbook"/>
              </a:rPr>
              <a:t> </a:t>
            </a:r>
            <a:r>
              <a:rPr lang="pt-BR" sz="1400" dirty="0">
                <a:solidFill>
                  <a:srgbClr val="424242"/>
                </a:solidFill>
                <a:latin typeface="Source Sans Pro" pitchFamily="34" charset="0"/>
              </a:rPr>
              <a:t>Paulo R. Margotto, </a:t>
            </a:r>
            <a:r>
              <a:rPr lang="pt-BR" sz="1400" dirty="0" err="1">
                <a:solidFill>
                  <a:srgbClr val="424242"/>
                </a:solidFill>
                <a:latin typeface="Source Sans Pro" pitchFamily="34" charset="0"/>
              </a:rPr>
              <a:t>Ludmylla</a:t>
            </a:r>
            <a:r>
              <a:rPr lang="pt-BR" sz="1400" dirty="0">
                <a:solidFill>
                  <a:srgbClr val="424242"/>
                </a:solidFill>
                <a:latin typeface="Source Sans Pro" pitchFamily="34" charset="0"/>
              </a:rPr>
              <a:t> Beleza</a:t>
            </a:r>
          </a:p>
          <a:p>
            <a:pPr algn="ctr" eaLnBrk="0" hangingPunct="0"/>
            <a:r>
              <a:rPr lang="pt-BR" sz="1400" dirty="0">
                <a:solidFill>
                  <a:srgbClr val="424242"/>
                </a:solidFill>
                <a:latin typeface="Source Sans Pro" pitchFamily="34" charset="0"/>
              </a:rPr>
              <a:t>Cap</a:t>
            </a:r>
            <a:r>
              <a:rPr lang="pt-BR" sz="1400" dirty="0">
                <a:solidFill>
                  <a:srgbClr val="424242"/>
                </a:solidFill>
                <a:latin typeface="Century Schoolbook"/>
              </a:rPr>
              <a:t>í</a:t>
            </a:r>
            <a:r>
              <a:rPr lang="pt-BR" sz="1400" dirty="0">
                <a:solidFill>
                  <a:srgbClr val="424242"/>
                </a:solidFill>
                <a:latin typeface="Source Sans Pro" pitchFamily="34" charset="0"/>
              </a:rPr>
              <a:t>tulo do Livro</a:t>
            </a:r>
            <a:r>
              <a:rPr lang="pt-BR" sz="1400" dirty="0">
                <a:solidFill>
                  <a:srgbClr val="424242"/>
                </a:solidFill>
                <a:latin typeface="Century Schoolbook"/>
              </a:rPr>
              <a:t> </a:t>
            </a:r>
            <a:r>
              <a:rPr lang="pt-BR" sz="1400" b="1" dirty="0">
                <a:solidFill>
                  <a:srgbClr val="424242"/>
                </a:solidFill>
                <a:latin typeface="Source Sans Pro" pitchFamily="34" charset="0"/>
              </a:rPr>
              <a:t>Assistência ao Rec</a:t>
            </a:r>
            <a:r>
              <a:rPr lang="pt-BR" sz="1400" b="1" dirty="0">
                <a:solidFill>
                  <a:srgbClr val="424242"/>
                </a:solidFill>
                <a:latin typeface="Century Schoolbook"/>
              </a:rPr>
              <a:t>é</a:t>
            </a:r>
            <a:r>
              <a:rPr lang="pt-BR" sz="1400" b="1" dirty="0">
                <a:solidFill>
                  <a:srgbClr val="424242"/>
                </a:solidFill>
                <a:latin typeface="Source Sans Pro" pitchFamily="34" charset="0"/>
              </a:rPr>
              <a:t>m-Nascido de Risco</a:t>
            </a:r>
            <a:r>
              <a:rPr lang="pt-BR" sz="1400" dirty="0">
                <a:solidFill>
                  <a:srgbClr val="424242"/>
                </a:solidFill>
                <a:latin typeface="Source Sans Pro" pitchFamily="34" charset="0"/>
              </a:rPr>
              <a:t>, Hospital de Ensino Materno </a:t>
            </a:r>
            <a:r>
              <a:rPr lang="pt-BR" sz="1400" dirty="0" err="1">
                <a:solidFill>
                  <a:srgbClr val="424242"/>
                </a:solidFill>
                <a:latin typeface="Source Sans Pro" pitchFamily="34" charset="0"/>
              </a:rPr>
              <a:t>Inantil</a:t>
            </a:r>
            <a:r>
              <a:rPr lang="pt-BR" sz="1400" dirty="0">
                <a:solidFill>
                  <a:srgbClr val="424242"/>
                </a:solidFill>
                <a:latin typeface="Source Sans Pro" pitchFamily="34" charset="0"/>
              </a:rPr>
              <a:t> de Bras</a:t>
            </a:r>
            <a:r>
              <a:rPr lang="pt-BR" sz="1400" dirty="0">
                <a:solidFill>
                  <a:srgbClr val="424242"/>
                </a:solidFill>
                <a:latin typeface="Century Schoolbook"/>
              </a:rPr>
              <a:t>í</a:t>
            </a:r>
            <a:r>
              <a:rPr lang="pt-BR" sz="1400" dirty="0">
                <a:solidFill>
                  <a:srgbClr val="424242"/>
                </a:solidFill>
                <a:latin typeface="Source Sans Pro" pitchFamily="34" charset="0"/>
              </a:rPr>
              <a:t>lia, 4a Edi</a:t>
            </a:r>
            <a:r>
              <a:rPr lang="pt-BR" sz="1400" dirty="0">
                <a:solidFill>
                  <a:srgbClr val="424242"/>
                </a:solidFill>
                <a:latin typeface="Century Schoolbook"/>
              </a:rPr>
              <a:t>ç</a:t>
            </a:r>
            <a:r>
              <a:rPr lang="pt-BR" sz="1400" dirty="0">
                <a:solidFill>
                  <a:srgbClr val="424242"/>
                </a:solidFill>
                <a:latin typeface="Source Sans Pro" pitchFamily="34" charset="0"/>
              </a:rPr>
              <a:t>ão, 2018 (em prepara</a:t>
            </a:r>
            <a:r>
              <a:rPr lang="pt-BR" sz="1400" dirty="0">
                <a:solidFill>
                  <a:srgbClr val="424242"/>
                </a:solidFill>
                <a:latin typeface="Century Schoolbook"/>
              </a:rPr>
              <a:t>ç</a:t>
            </a:r>
            <a:r>
              <a:rPr lang="pt-BR" sz="1400" dirty="0">
                <a:solidFill>
                  <a:srgbClr val="424242"/>
                </a:solidFill>
                <a:latin typeface="Source Sans Pro" pitchFamily="34" charset="0"/>
              </a:rPr>
              <a:t>ão</a:t>
            </a:r>
            <a:r>
              <a:rPr lang="pt-BR" sz="1300" u="sng" dirty="0">
                <a:solidFill>
                  <a:srgbClr val="424242"/>
                </a:solidFill>
                <a:latin typeface="Source Sans Pro" pitchFamily="34" charset="0"/>
              </a:rPr>
              <a:t>)</a:t>
            </a:r>
            <a:endParaRPr lang="pt-BR" sz="1800" u="sng" dirty="0">
              <a:solidFill>
                <a:srgbClr val="78909C"/>
              </a:solidFill>
            </a:endParaRPr>
          </a:p>
        </p:txBody>
      </p:sp>
      <p:pic>
        <p:nvPicPr>
          <p:cNvPr id="62468" name="Picture 4" descr="doc">
            <a:hlinkClick r:id="rId2" tooltip="NOVO_DOR_NEONATAL"/>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125" y="333375"/>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62469" name="Oval 5"/>
          <p:cNvSpPr>
            <a:spLocks noChangeArrowheads="1"/>
          </p:cNvSpPr>
          <p:nvPr/>
        </p:nvSpPr>
        <p:spPr bwMode="auto">
          <a:xfrm>
            <a:off x="395288" y="0"/>
            <a:ext cx="914400" cy="504825"/>
          </a:xfrm>
          <a:prstGeom prst="ellipse">
            <a:avLst/>
          </a:prstGeom>
          <a:solidFill>
            <a:schemeClr val="accent1"/>
          </a:solidFill>
          <a:ln w="57150">
            <a:solidFill>
              <a:srgbClr val="6699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sz="1800" b="1">
                <a:solidFill>
                  <a:srgbClr val="FFFF00"/>
                </a:solidFill>
              </a:rPr>
              <a:t>2018</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p:cNvSpPr>
          <p:nvPr>
            <p:ph type="body" idx="4294967295"/>
          </p:nvPr>
        </p:nvSpPr>
        <p:spPr/>
        <p:txBody>
          <a:bodyPr/>
          <a:lstStyle/>
          <a:p>
            <a:r>
              <a:rPr lang="pt-BR" smtClean="0"/>
              <a:t>Os RN prematuros também carregam respostas muito mais agudas e robustas à dor, tais como alterações cardiovasculares, hormonais e metabólicas, necessitando, assim, de níveis mais elevados de analgésico no plasma para produzir o mesmo efeito clínico do que nas crianças mais velhas ou no adulto. O estresse no recém-nascido é três a cinco vezes maior que no adulto na ausência de anestesia, durante uma intervenção cirúrgica. Portanto, os RN pré-termos são mais sensíveis à dor. Os estudos experimentais comprovam estes fatos </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p:cNvSpPr>
          <p:nvPr>
            <p:ph type="title" idx="4294967295"/>
          </p:nvPr>
        </p:nvSpPr>
        <p:spPr bwMode="auto">
          <a:xfrm>
            <a:off x="250825" y="-571500"/>
            <a:ext cx="7467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cap="none" dirty="0" smtClean="0"/>
              <a:t>Em Resumo</a:t>
            </a:r>
          </a:p>
        </p:txBody>
      </p:sp>
      <p:sp>
        <p:nvSpPr>
          <p:cNvPr id="65539" name="Rectangle 3"/>
          <p:cNvSpPr>
            <a:spLocks noGrp="1"/>
          </p:cNvSpPr>
          <p:nvPr>
            <p:ph type="body" idx="4294967295"/>
          </p:nvPr>
        </p:nvSpPr>
        <p:spPr>
          <a:xfrm>
            <a:off x="0" y="476672"/>
            <a:ext cx="8748713" cy="6021387"/>
          </a:xfrm>
          <a:solidFill>
            <a:schemeClr val="bg1"/>
          </a:solidFill>
        </p:spPr>
        <p:txBody>
          <a:bodyPr/>
          <a:lstStyle/>
          <a:p>
            <a:r>
              <a:rPr lang="pt-BR" sz="1400" dirty="0"/>
              <a:t>A maturação cerebral observada em prematuros em múltiplas fases de desenvolvimento pode se manifestar como deficiências cognitivas e alterações comportamentais (ansiedade / depressão) vistas em prematuros mais tarde na vida</a:t>
            </a:r>
            <a:r>
              <a:rPr lang="pt-BR" sz="1400" dirty="0" smtClean="0"/>
              <a:t>. Além </a:t>
            </a:r>
            <a:r>
              <a:rPr lang="pt-BR" sz="1400" dirty="0"/>
              <a:t>da própria prematuridade, estressores na UTI Neonatal podem alterar a maturação cerebral nesses recém-nascidos (RN), como dor neonatal, diminuição do cuidado materno, alteração de estimulação luminosa, ventilação mecânica, procedimentos de enfermagem e tratamentos médicos. </a:t>
            </a:r>
            <a:r>
              <a:rPr lang="pt-BR" sz="1400" dirty="0" smtClean="0"/>
              <a:t>Curiosamente</a:t>
            </a:r>
            <a:r>
              <a:rPr lang="pt-BR" sz="1400" dirty="0"/>
              <a:t>, estudos animais anteriores mostraram o cuidado materno como um potencial papel modulatório de estresse da dor neonatal. Ambas as dor neonatal e redução dos cuidados maternos promovem uma exarcebação da ativação do eixo HIPOTÁLAMO-HIPÓFISE-ADRENAL (HHA), podendo inclusive reprogramá-lo com alterações na secreção de glicocorticoide e ACTH</a:t>
            </a:r>
            <a:r>
              <a:rPr lang="pt-BR" sz="1400" dirty="0" smtClean="0"/>
              <a:t>! Um </a:t>
            </a:r>
            <a:r>
              <a:rPr lang="pt-BR" sz="1400" dirty="0"/>
              <a:t>maior número de procedimentos dolorosos foi associado com redução de maturação da massa branca e cinzenta em prematuros comparados com RN a termo em idade gestacional equivalente. Um maior número de estressores, incluindo procedimentos dolorosos, foi associado com diminuição da largura do lobo frontal e parietal do cérebro, medidas de difusão alteradas e conectividade funcional nos lobos temporais, e anormalidades no comportamento motor  e neurocomportamentais no exame de recém-nascidos prematuros. E também: a dor neonatal se associou ao comprometimento do desenvolvimento do trato corticoespinhal dos prematuros e diminuição do perímetro cefálico, diminuição da espessura cortical nos lobos parietal e frontal, assim como nos volumes cerebelares e também  alterações na ritmicidade cortical! E mais: a dor neonatal pode levar a morte de neurônios jovens (mecanismo: especula-se que a alta estimulação de neurônios fisiologicamente imaturos pode levar a hiper estimulação e dano excitotóxico</a:t>
            </a:r>
            <a:r>
              <a:rPr lang="pt-BR" sz="1400" dirty="0" smtClean="0"/>
              <a:t>).  </a:t>
            </a:r>
            <a:r>
              <a:rPr lang="pt-BR" sz="1400" dirty="0"/>
              <a:t>Uma maneira de aumentar o cuidado materno na UTIN é a Posição Canguru que funciona como um analgésico não farmacológico para os neonatos e está relacionado a resultados positivos que vão desde desenvolvimento cerebral típico a um melhor desenvolvimento cognitivo. Adolescentes ex-prematuros que receberam Cuidado Canguru apresentaram menor latência de potencial evocado motor, e tempo de transferência inter-hemisférica mais rápido durante a estimulação magnética transcraniana, sugerindo longa duração de melhorias da conectividade do cérebro após o Canguru</a:t>
            </a:r>
            <a:r>
              <a:rPr lang="pt-BR" sz="1400" dirty="0" smtClean="0"/>
              <a:t>.  </a:t>
            </a:r>
            <a:r>
              <a:rPr lang="pt-BR" sz="1400" dirty="0"/>
              <a:t>Portanto A PRESENÇA MATERNA E O TOQUE SÃO BENÉFICOS PARA O DESENVOLVIMENTO DE BEBÊS PREMATUROS</a:t>
            </a:r>
            <a:r>
              <a:rPr lang="pt-BR" sz="1400" dirty="0" smtClean="0"/>
              <a:t>. Devemos </a:t>
            </a:r>
            <a:r>
              <a:rPr lang="pt-BR" sz="1400" dirty="0"/>
              <a:t>sempre propiciar e sermos facilitadores desta interação! </a:t>
            </a:r>
            <a:r>
              <a:rPr lang="pt-BR" sz="1000" dirty="0" smtClean="0">
                <a:latin typeface="Times New Roman" pitchFamily="18" charset="0"/>
              </a:rPr>
              <a:t>Paulo </a:t>
            </a:r>
            <a:r>
              <a:rPr lang="pt-BR" sz="1000" dirty="0" smtClean="0">
                <a:latin typeface="Times New Roman" pitchFamily="18" charset="0"/>
              </a:rPr>
              <a:t>R. Margotto</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p:cNvSpPr>
          <p:nvPr>
            <p:ph type="title" idx="4294967295"/>
          </p:nvPr>
        </p:nvSpPr>
        <p:spPr bwMode="auto">
          <a:xfrm>
            <a:off x="468313" y="-171450"/>
            <a:ext cx="7467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cap="none" dirty="0" smtClean="0">
                <a:solidFill>
                  <a:srgbClr val="0033CC"/>
                </a:solidFill>
              </a:rPr>
              <a:t>OBRIGADO!</a:t>
            </a:r>
          </a:p>
        </p:txBody>
      </p:sp>
      <p:pic>
        <p:nvPicPr>
          <p:cNvPr id="64516"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850" y="1196975"/>
            <a:ext cx="7848600" cy="4821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4517" name="Text Box 5"/>
          <p:cNvSpPr txBox="1">
            <a:spLocks noChangeArrowheads="1"/>
          </p:cNvSpPr>
          <p:nvPr/>
        </p:nvSpPr>
        <p:spPr bwMode="auto">
          <a:xfrm>
            <a:off x="0" y="6092825"/>
            <a:ext cx="896461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sz="1800" dirty="0">
                <a:solidFill>
                  <a:srgbClr val="0033CC"/>
                </a:solidFill>
              </a:rPr>
              <a:t>Staffs e Residentes de Neonatologia na Unidade de Neonatologia do Hospital Materno Infantil de Brasília</a:t>
            </a:r>
          </a:p>
        </p:txBody>
      </p:sp>
      <p:sp>
        <p:nvSpPr>
          <p:cNvPr id="64518" name="Text Box 6"/>
          <p:cNvSpPr txBox="1">
            <a:spLocks noChangeArrowheads="1"/>
          </p:cNvSpPr>
          <p:nvPr/>
        </p:nvSpPr>
        <p:spPr bwMode="auto">
          <a:xfrm>
            <a:off x="6948488" y="1412875"/>
            <a:ext cx="9937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400" dirty="0">
                <a:solidFill>
                  <a:srgbClr val="FF66FF"/>
                </a:solidFill>
              </a:rPr>
              <a:t>Dra. Lara</a:t>
            </a:r>
          </a:p>
        </p:txBody>
      </p:sp>
      <p:sp>
        <p:nvSpPr>
          <p:cNvPr id="64519" name="Line 7"/>
          <p:cNvSpPr>
            <a:spLocks noChangeShapeType="1"/>
          </p:cNvSpPr>
          <p:nvPr/>
        </p:nvSpPr>
        <p:spPr bwMode="auto">
          <a:xfrm flipH="1">
            <a:off x="5292725" y="1557338"/>
            <a:ext cx="1584325" cy="1366837"/>
          </a:xfrm>
          <a:prstGeom prst="line">
            <a:avLst/>
          </a:prstGeom>
          <a:noFill/>
          <a:ln w="38100">
            <a:solidFill>
              <a:srgbClr val="FF66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lcão Envidraçado">
  <a:themeElements>
    <a:clrScheme name="Capa Dura">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Balcão Envidraçado">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Balcão Envidraçado">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Override1.xml><?xml version="1.0" encoding="utf-8"?>
<a:themeOverride xmlns:a="http://schemas.openxmlformats.org/drawingml/2006/main">
  <a:clrScheme name="Capa Dura">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themeOverride>
</file>

<file path=docProps/app.xml><?xml version="1.0" encoding="utf-8"?>
<Properties xmlns="http://schemas.openxmlformats.org/officeDocument/2006/extended-properties" xmlns:vt="http://schemas.openxmlformats.org/officeDocument/2006/docPropsVTypes">
  <Template/>
  <TotalTime>1763</TotalTime>
  <Words>3962</Words>
  <Application>Microsoft Office PowerPoint</Application>
  <PresentationFormat>Apresentação na tela (4:3)</PresentationFormat>
  <Paragraphs>153</Paragraphs>
  <Slides>41</Slides>
  <Notes>0</Notes>
  <HiddenSlides>0</HiddenSlides>
  <MMClips>0</MMClips>
  <ScaleCrop>false</ScaleCrop>
  <HeadingPairs>
    <vt:vector size="4" baseType="variant">
      <vt:variant>
        <vt:lpstr>Tema</vt:lpstr>
      </vt:variant>
      <vt:variant>
        <vt:i4>1</vt:i4>
      </vt:variant>
      <vt:variant>
        <vt:lpstr>Títulos de slides</vt:lpstr>
      </vt:variant>
      <vt:variant>
        <vt:i4>41</vt:i4>
      </vt:variant>
    </vt:vector>
  </HeadingPairs>
  <TitlesOfParts>
    <vt:vector size="42" baseType="lpstr">
      <vt:lpstr>Balcão Envidraçado</vt:lpstr>
      <vt:lpstr>Apresentação do PowerPoint</vt:lpstr>
      <vt:lpstr>Introdução</vt:lpstr>
      <vt:lpstr>introdução</vt:lpstr>
      <vt:lpstr>introdução</vt:lpstr>
      <vt:lpstr>Introdução</vt:lpstr>
      <vt:lpstr>Introdução</vt:lpstr>
      <vt:lpstr>Introdução</vt:lpstr>
      <vt:lpstr>Introdução</vt:lpstr>
      <vt:lpstr>Dor neonatal</vt:lpstr>
      <vt:lpstr>Dor Neonatal</vt:lpstr>
      <vt:lpstr>Dor Neonatal</vt:lpstr>
      <vt:lpstr>Dor neonatal</vt:lpstr>
      <vt:lpstr>Dor neonatal</vt:lpstr>
      <vt:lpstr>Dor Neonatal</vt:lpstr>
      <vt:lpstr>Dor Neonatal</vt:lpstr>
      <vt:lpstr>Dor Neonatal</vt:lpstr>
      <vt:lpstr>Cuidado Materno</vt:lpstr>
      <vt:lpstr>Cuidado Materno</vt:lpstr>
      <vt:lpstr>CUIDADO MATERNO</vt:lpstr>
      <vt:lpstr>CUIDADO MATERNO</vt:lpstr>
      <vt:lpstr>CUIDADO MATERNO</vt:lpstr>
      <vt:lpstr>Apresentação do PowerPoint</vt:lpstr>
      <vt:lpstr>CUIDADO MATERNO</vt:lpstr>
      <vt:lpstr>CUIDADO MATERNO</vt:lpstr>
      <vt:lpstr>CUIDADO MATERNO</vt:lpstr>
      <vt:lpstr>CUIDADO MATERNO</vt:lpstr>
      <vt:lpstr>DIREÇÃO FUTURA E CONCLUSÕES</vt:lpstr>
      <vt:lpstr>Direção Futura e Conclusões</vt:lpstr>
      <vt:lpstr>Apresentação do PowerPoint</vt:lpstr>
      <vt:lpstr>                           RESUMO</vt:lpstr>
      <vt:lpstr>REFERÊNCIAS (CONSUTEM O ARTIGO ORIGINAL)</vt:lpstr>
      <vt:lpstr>Nota do Editor do site, Dr. Paulo R. Margotto. Aqui e Agora! Estudando Juntos</vt:lpstr>
      <vt:lpstr>Apresentação do PowerPoint</vt:lpstr>
      <vt:lpstr>Apresentação do PowerPoint</vt:lpstr>
      <vt:lpstr>Apresentação do PowerPoint</vt:lpstr>
      <vt:lpstr>Unidade de Neonatologia do HMIB/SES/DF</vt:lpstr>
      <vt:lpstr>Apresentação do PowerPoint</vt:lpstr>
      <vt:lpstr>Apresentação do PowerPoint</vt:lpstr>
      <vt:lpstr>Apresentação do PowerPoint</vt:lpstr>
      <vt:lpstr>Em Resumo</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User</dc:creator>
  <cp:lastModifiedBy>Usuário do Windows</cp:lastModifiedBy>
  <cp:revision>79</cp:revision>
  <dcterms:created xsi:type="dcterms:W3CDTF">2018-11-07T21:59:42Z</dcterms:created>
  <dcterms:modified xsi:type="dcterms:W3CDTF">2018-12-25T19:58:52Z</dcterms:modified>
</cp:coreProperties>
</file>