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140" r:id="rId1"/>
  </p:sldMasterIdLst>
  <p:sldIdLst>
    <p:sldId id="256" r:id="rId2"/>
    <p:sldId id="257" r:id="rId3"/>
    <p:sldId id="262" r:id="rId4"/>
    <p:sldId id="263" r:id="rId5"/>
    <p:sldId id="264" r:id="rId6"/>
    <p:sldId id="258" r:id="rId7"/>
    <p:sldId id="259" r:id="rId8"/>
    <p:sldId id="260" r:id="rId9"/>
    <p:sldId id="261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5" r:id="rId26"/>
    <p:sldId id="281" r:id="rId27"/>
    <p:sldId id="282" r:id="rId28"/>
    <p:sldId id="283" r:id="rId29"/>
    <p:sldId id="284" r:id="rId30"/>
    <p:sldId id="286" r:id="rId31"/>
    <p:sldId id="287" r:id="rId32"/>
    <p:sldId id="288" r:id="rId33"/>
    <p:sldId id="289" r:id="rId34"/>
    <p:sldId id="290" r:id="rId35"/>
    <p:sldId id="291" r:id="rId36"/>
    <p:sldId id="292" r:id="rId37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79"/>
  </p:normalViewPr>
  <p:slideViewPr>
    <p:cSldViewPr snapToGrid="0" snapToObjects="1">
      <p:cViewPr varScale="1">
        <p:scale>
          <a:sx n="65" d="100"/>
          <a:sy n="65" d="100"/>
        </p:scale>
        <p:origin x="80" y="4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B98D31-C83B-314A-AF17-5A5D8740C808}" type="doc">
      <dgm:prSet loTypeId="urn:microsoft.com/office/officeart/2005/8/layout/venn3" loCatId="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4F95459F-351F-8A4D-B160-E5D847431ECF}">
      <dgm:prSet phldrT="[Texto]"/>
      <dgm:spPr/>
      <dgm:t>
        <a:bodyPr/>
        <a:lstStyle/>
        <a:p>
          <a:r>
            <a:rPr lang="pt-BR" dirty="0"/>
            <a:t>Controle álgico</a:t>
          </a:r>
        </a:p>
      </dgm:t>
    </dgm:pt>
    <dgm:pt modelId="{3A531C6B-C0C8-A949-B5C8-1A33F76E89DB}" type="parTrans" cxnId="{F4C59F70-1E4C-6B4B-8C5E-B2CCD1A46EA1}">
      <dgm:prSet/>
      <dgm:spPr/>
      <dgm:t>
        <a:bodyPr/>
        <a:lstStyle/>
        <a:p>
          <a:endParaRPr lang="pt-BR"/>
        </a:p>
      </dgm:t>
    </dgm:pt>
    <dgm:pt modelId="{B1F4C8CC-8A9A-9F44-A6E4-1B1CE1FEED38}" type="sibTrans" cxnId="{F4C59F70-1E4C-6B4B-8C5E-B2CCD1A46EA1}">
      <dgm:prSet/>
      <dgm:spPr/>
      <dgm:t>
        <a:bodyPr/>
        <a:lstStyle/>
        <a:p>
          <a:endParaRPr lang="pt-BR"/>
        </a:p>
      </dgm:t>
    </dgm:pt>
    <dgm:pt modelId="{43249597-A341-3F4E-8A6A-A1E7023435A5}">
      <dgm:prSet phldrT="[Texto]"/>
      <dgm:spPr/>
      <dgm:t>
        <a:bodyPr/>
        <a:lstStyle/>
        <a:p>
          <a:r>
            <a:rPr lang="pt-BR" dirty="0"/>
            <a:t>Reorientação</a:t>
          </a:r>
        </a:p>
      </dgm:t>
    </dgm:pt>
    <dgm:pt modelId="{10D83C8D-F68B-204D-BCBA-D1D52B435C23}" type="parTrans" cxnId="{3267AC84-44D6-E547-9984-09DA7E71563E}">
      <dgm:prSet/>
      <dgm:spPr/>
      <dgm:t>
        <a:bodyPr/>
        <a:lstStyle/>
        <a:p>
          <a:endParaRPr lang="pt-BR"/>
        </a:p>
      </dgm:t>
    </dgm:pt>
    <dgm:pt modelId="{5099E210-05CF-F142-8BC1-FB2B1BD9C27D}" type="sibTrans" cxnId="{3267AC84-44D6-E547-9984-09DA7E71563E}">
      <dgm:prSet/>
      <dgm:spPr/>
      <dgm:t>
        <a:bodyPr/>
        <a:lstStyle/>
        <a:p>
          <a:endParaRPr lang="pt-BR"/>
        </a:p>
      </dgm:t>
    </dgm:pt>
    <dgm:pt modelId="{9C393A00-E4D9-7D4F-916A-380D53B39850}">
      <dgm:prSet phldrT="[Texto]"/>
      <dgm:spPr/>
      <dgm:t>
        <a:bodyPr/>
        <a:lstStyle/>
        <a:p>
          <a:r>
            <a:rPr lang="pt-BR" dirty="0"/>
            <a:t>Higiene do sono</a:t>
          </a:r>
        </a:p>
      </dgm:t>
    </dgm:pt>
    <dgm:pt modelId="{EDA8BE7D-2765-1249-9D5E-77BB33C47E13}" type="parTrans" cxnId="{4D84DA2F-C0C3-E141-B9B3-483565AA284B}">
      <dgm:prSet/>
      <dgm:spPr/>
      <dgm:t>
        <a:bodyPr/>
        <a:lstStyle/>
        <a:p>
          <a:endParaRPr lang="pt-BR"/>
        </a:p>
      </dgm:t>
    </dgm:pt>
    <dgm:pt modelId="{6E064253-01A0-B14B-AB81-51D891AADDDD}" type="sibTrans" cxnId="{4D84DA2F-C0C3-E141-B9B3-483565AA284B}">
      <dgm:prSet/>
      <dgm:spPr/>
      <dgm:t>
        <a:bodyPr/>
        <a:lstStyle/>
        <a:p>
          <a:endParaRPr lang="pt-BR"/>
        </a:p>
      </dgm:t>
    </dgm:pt>
    <dgm:pt modelId="{5EFA6508-570A-0F4D-AD06-0DC0B2C205A5}">
      <dgm:prSet phldrT="[Texto]"/>
      <dgm:spPr/>
      <dgm:t>
        <a:bodyPr/>
        <a:lstStyle/>
        <a:p>
          <a:r>
            <a:rPr lang="pt-BR" dirty="0"/>
            <a:t>Prevenção da privação sensorial</a:t>
          </a:r>
        </a:p>
      </dgm:t>
    </dgm:pt>
    <dgm:pt modelId="{26C984EA-6BC2-4C4D-99DD-248D2C9D91BF}" type="parTrans" cxnId="{3DD85885-03DA-FB40-8928-F670FC6DB878}">
      <dgm:prSet/>
      <dgm:spPr/>
      <dgm:t>
        <a:bodyPr/>
        <a:lstStyle/>
        <a:p>
          <a:endParaRPr lang="pt-BR"/>
        </a:p>
      </dgm:t>
    </dgm:pt>
    <dgm:pt modelId="{A756D333-A02F-6849-A8EE-11F3E66B5F3C}" type="sibTrans" cxnId="{3DD85885-03DA-FB40-8928-F670FC6DB878}">
      <dgm:prSet/>
      <dgm:spPr/>
      <dgm:t>
        <a:bodyPr/>
        <a:lstStyle/>
        <a:p>
          <a:endParaRPr lang="pt-BR"/>
        </a:p>
      </dgm:t>
    </dgm:pt>
    <dgm:pt modelId="{5325C0F3-97F4-2342-A10F-97ADF6A6FE4F}">
      <dgm:prSet phldrT="[Texto]"/>
      <dgm:spPr/>
      <dgm:t>
        <a:bodyPr/>
        <a:lstStyle/>
        <a:p>
          <a:r>
            <a:rPr lang="pt-BR" dirty="0"/>
            <a:t>Mobilização precoce</a:t>
          </a:r>
        </a:p>
      </dgm:t>
    </dgm:pt>
    <dgm:pt modelId="{13EC2CA3-F91F-2C4E-BD8E-5823CC287AD2}" type="parTrans" cxnId="{5CA8BB21-7063-2E4C-8885-79E73F51D056}">
      <dgm:prSet/>
      <dgm:spPr/>
      <dgm:t>
        <a:bodyPr/>
        <a:lstStyle/>
        <a:p>
          <a:endParaRPr lang="pt-BR"/>
        </a:p>
      </dgm:t>
    </dgm:pt>
    <dgm:pt modelId="{D1AB41E2-B6B5-524C-9715-062991FEFD7A}" type="sibTrans" cxnId="{5CA8BB21-7063-2E4C-8885-79E73F51D056}">
      <dgm:prSet/>
      <dgm:spPr/>
      <dgm:t>
        <a:bodyPr/>
        <a:lstStyle/>
        <a:p>
          <a:endParaRPr lang="pt-BR"/>
        </a:p>
      </dgm:t>
    </dgm:pt>
    <dgm:pt modelId="{BD15D76A-2322-8641-B0FF-A57794C9AA45}">
      <dgm:prSet phldrT="[Texto]"/>
      <dgm:spPr/>
      <dgm:t>
        <a:bodyPr/>
        <a:lstStyle/>
        <a:p>
          <a:r>
            <a:rPr lang="pt-BR" dirty="0"/>
            <a:t>Ambiente familiar</a:t>
          </a:r>
        </a:p>
      </dgm:t>
    </dgm:pt>
    <dgm:pt modelId="{B51644CD-A000-AD47-9397-7ADF21A2280B}" type="parTrans" cxnId="{A6225520-FA27-CE48-88D7-C1C2E54C911B}">
      <dgm:prSet/>
      <dgm:spPr/>
      <dgm:t>
        <a:bodyPr/>
        <a:lstStyle/>
        <a:p>
          <a:endParaRPr lang="pt-BR"/>
        </a:p>
      </dgm:t>
    </dgm:pt>
    <dgm:pt modelId="{7E0D01E1-5726-0946-B2C7-5415F67BA2A2}" type="sibTrans" cxnId="{A6225520-FA27-CE48-88D7-C1C2E54C911B}">
      <dgm:prSet/>
      <dgm:spPr/>
      <dgm:t>
        <a:bodyPr/>
        <a:lstStyle/>
        <a:p>
          <a:endParaRPr lang="pt-BR"/>
        </a:p>
      </dgm:t>
    </dgm:pt>
    <dgm:pt modelId="{23F20B90-4759-F543-8FC9-B6B3A69DDE32}" type="pres">
      <dgm:prSet presAssocID="{6EB98D31-C83B-314A-AF17-5A5D8740C80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8EEBC0F-DE37-074F-A7C2-CB2A3340F143}" type="pres">
      <dgm:prSet presAssocID="{4F95459F-351F-8A4D-B160-E5D847431ECF}" presName="Name5" presStyleLbl="vennNode1" presStyleIdx="0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D9D53CE-47D8-DD4F-9F7C-CFAF3BE46C2A}" type="pres">
      <dgm:prSet presAssocID="{B1F4C8CC-8A9A-9F44-A6E4-1B1CE1FEED38}" presName="space" presStyleCnt="0"/>
      <dgm:spPr/>
    </dgm:pt>
    <dgm:pt modelId="{5FA792C8-F33E-8C45-8938-C97BDDDE70D2}" type="pres">
      <dgm:prSet presAssocID="{43249597-A341-3F4E-8A6A-A1E7023435A5}" presName="Name5" presStyleLbl="vennNode1" presStyleIdx="1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104C2C5-AD21-594A-B6F3-896B172FAA15}" type="pres">
      <dgm:prSet presAssocID="{5099E210-05CF-F142-8BC1-FB2B1BD9C27D}" presName="space" presStyleCnt="0"/>
      <dgm:spPr/>
    </dgm:pt>
    <dgm:pt modelId="{3F9E1494-134D-5C48-B8D7-31FC9A521E4F}" type="pres">
      <dgm:prSet presAssocID="{9C393A00-E4D9-7D4F-916A-380D53B39850}" presName="Name5" presStyleLbl="vennNode1" presStyleIdx="2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C05F530-6D23-B148-A500-4CAC08B2D835}" type="pres">
      <dgm:prSet presAssocID="{6E064253-01A0-B14B-AB81-51D891AADDDD}" presName="space" presStyleCnt="0"/>
      <dgm:spPr/>
    </dgm:pt>
    <dgm:pt modelId="{342732C0-7F2F-E24F-AB91-EDC62D170DA5}" type="pres">
      <dgm:prSet presAssocID="{5EFA6508-570A-0F4D-AD06-0DC0B2C205A5}" presName="Name5" presStyleLbl="vennNode1" presStyleIdx="3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5B33CA4-4B6B-B743-8C17-13E2A9EA2D2A}" type="pres">
      <dgm:prSet presAssocID="{A756D333-A02F-6849-A8EE-11F3E66B5F3C}" presName="space" presStyleCnt="0"/>
      <dgm:spPr/>
    </dgm:pt>
    <dgm:pt modelId="{5DC63AC8-3B2E-414D-BAF1-639674DF1D4C}" type="pres">
      <dgm:prSet presAssocID="{5325C0F3-97F4-2342-A10F-97ADF6A6FE4F}" presName="Name5" presStyleLbl="vennNode1" presStyleIdx="4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45C0DE0-3A7B-4C4A-BCC6-01BDF93DBA5B}" type="pres">
      <dgm:prSet presAssocID="{D1AB41E2-B6B5-524C-9715-062991FEFD7A}" presName="space" presStyleCnt="0"/>
      <dgm:spPr/>
    </dgm:pt>
    <dgm:pt modelId="{EBCAA81A-4153-1D42-9DA4-A43B44D7A770}" type="pres">
      <dgm:prSet presAssocID="{BD15D76A-2322-8641-B0FF-A57794C9AA45}" presName="Name5" presStyleLbl="vennNode1" presStyleIdx="5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6225520-FA27-CE48-88D7-C1C2E54C911B}" srcId="{6EB98D31-C83B-314A-AF17-5A5D8740C808}" destId="{BD15D76A-2322-8641-B0FF-A57794C9AA45}" srcOrd="5" destOrd="0" parTransId="{B51644CD-A000-AD47-9397-7ADF21A2280B}" sibTransId="{7E0D01E1-5726-0946-B2C7-5415F67BA2A2}"/>
    <dgm:cxn modelId="{5E8BDE54-CA1A-4C05-8A08-8BB5125120B3}" type="presOf" srcId="{6EB98D31-C83B-314A-AF17-5A5D8740C808}" destId="{23F20B90-4759-F543-8FC9-B6B3A69DDE32}" srcOrd="0" destOrd="0" presId="urn:microsoft.com/office/officeart/2005/8/layout/venn3"/>
    <dgm:cxn modelId="{F4C59F70-1E4C-6B4B-8C5E-B2CCD1A46EA1}" srcId="{6EB98D31-C83B-314A-AF17-5A5D8740C808}" destId="{4F95459F-351F-8A4D-B160-E5D847431ECF}" srcOrd="0" destOrd="0" parTransId="{3A531C6B-C0C8-A949-B5C8-1A33F76E89DB}" sibTransId="{B1F4C8CC-8A9A-9F44-A6E4-1B1CE1FEED38}"/>
    <dgm:cxn modelId="{891A07F3-8EE1-46E7-ADA3-A83060BBB1B7}" type="presOf" srcId="{4F95459F-351F-8A4D-B160-E5D847431ECF}" destId="{08EEBC0F-DE37-074F-A7C2-CB2A3340F143}" srcOrd="0" destOrd="0" presId="urn:microsoft.com/office/officeart/2005/8/layout/venn3"/>
    <dgm:cxn modelId="{3267AC84-44D6-E547-9984-09DA7E71563E}" srcId="{6EB98D31-C83B-314A-AF17-5A5D8740C808}" destId="{43249597-A341-3F4E-8A6A-A1E7023435A5}" srcOrd="1" destOrd="0" parTransId="{10D83C8D-F68B-204D-BCBA-D1D52B435C23}" sibTransId="{5099E210-05CF-F142-8BC1-FB2B1BD9C27D}"/>
    <dgm:cxn modelId="{86B129D0-31DF-4607-89A1-D028CB8ABD03}" type="presOf" srcId="{43249597-A341-3F4E-8A6A-A1E7023435A5}" destId="{5FA792C8-F33E-8C45-8938-C97BDDDE70D2}" srcOrd="0" destOrd="0" presId="urn:microsoft.com/office/officeart/2005/8/layout/venn3"/>
    <dgm:cxn modelId="{5CA8BB21-7063-2E4C-8885-79E73F51D056}" srcId="{6EB98D31-C83B-314A-AF17-5A5D8740C808}" destId="{5325C0F3-97F4-2342-A10F-97ADF6A6FE4F}" srcOrd="4" destOrd="0" parTransId="{13EC2CA3-F91F-2C4E-BD8E-5823CC287AD2}" sibTransId="{D1AB41E2-B6B5-524C-9715-062991FEFD7A}"/>
    <dgm:cxn modelId="{728D29CA-DB85-4599-B661-C6D0461DBADE}" type="presOf" srcId="{5325C0F3-97F4-2342-A10F-97ADF6A6FE4F}" destId="{5DC63AC8-3B2E-414D-BAF1-639674DF1D4C}" srcOrd="0" destOrd="0" presId="urn:microsoft.com/office/officeart/2005/8/layout/venn3"/>
    <dgm:cxn modelId="{3DD85885-03DA-FB40-8928-F670FC6DB878}" srcId="{6EB98D31-C83B-314A-AF17-5A5D8740C808}" destId="{5EFA6508-570A-0F4D-AD06-0DC0B2C205A5}" srcOrd="3" destOrd="0" parTransId="{26C984EA-6BC2-4C4D-99DD-248D2C9D91BF}" sibTransId="{A756D333-A02F-6849-A8EE-11F3E66B5F3C}"/>
    <dgm:cxn modelId="{A28044DF-8892-45EC-B369-ECCA865EE7F8}" type="presOf" srcId="{9C393A00-E4D9-7D4F-916A-380D53B39850}" destId="{3F9E1494-134D-5C48-B8D7-31FC9A521E4F}" srcOrd="0" destOrd="0" presId="urn:microsoft.com/office/officeart/2005/8/layout/venn3"/>
    <dgm:cxn modelId="{83EF21C0-8A6F-4193-AF62-B51BFE239094}" type="presOf" srcId="{5EFA6508-570A-0F4D-AD06-0DC0B2C205A5}" destId="{342732C0-7F2F-E24F-AB91-EDC62D170DA5}" srcOrd="0" destOrd="0" presId="urn:microsoft.com/office/officeart/2005/8/layout/venn3"/>
    <dgm:cxn modelId="{F0FAC40E-5AE8-409E-9AB3-8B3EDB3C8FFA}" type="presOf" srcId="{BD15D76A-2322-8641-B0FF-A57794C9AA45}" destId="{EBCAA81A-4153-1D42-9DA4-A43B44D7A770}" srcOrd="0" destOrd="0" presId="urn:microsoft.com/office/officeart/2005/8/layout/venn3"/>
    <dgm:cxn modelId="{4D84DA2F-C0C3-E141-B9B3-483565AA284B}" srcId="{6EB98D31-C83B-314A-AF17-5A5D8740C808}" destId="{9C393A00-E4D9-7D4F-916A-380D53B39850}" srcOrd="2" destOrd="0" parTransId="{EDA8BE7D-2765-1249-9D5E-77BB33C47E13}" sibTransId="{6E064253-01A0-B14B-AB81-51D891AADDDD}"/>
    <dgm:cxn modelId="{45BDF4BD-25C5-4321-A31E-B24314A2A9B3}" type="presParOf" srcId="{23F20B90-4759-F543-8FC9-B6B3A69DDE32}" destId="{08EEBC0F-DE37-074F-A7C2-CB2A3340F143}" srcOrd="0" destOrd="0" presId="urn:microsoft.com/office/officeart/2005/8/layout/venn3"/>
    <dgm:cxn modelId="{3ECA7FB0-7654-44E2-B86C-91FD0896C00E}" type="presParOf" srcId="{23F20B90-4759-F543-8FC9-B6B3A69DDE32}" destId="{AD9D53CE-47D8-DD4F-9F7C-CFAF3BE46C2A}" srcOrd="1" destOrd="0" presId="urn:microsoft.com/office/officeart/2005/8/layout/venn3"/>
    <dgm:cxn modelId="{C20A3171-508D-4587-8F22-6C9119E77860}" type="presParOf" srcId="{23F20B90-4759-F543-8FC9-B6B3A69DDE32}" destId="{5FA792C8-F33E-8C45-8938-C97BDDDE70D2}" srcOrd="2" destOrd="0" presId="urn:microsoft.com/office/officeart/2005/8/layout/venn3"/>
    <dgm:cxn modelId="{28B09925-C9CD-4B72-BD53-DCE7B1A6D372}" type="presParOf" srcId="{23F20B90-4759-F543-8FC9-B6B3A69DDE32}" destId="{C104C2C5-AD21-594A-B6F3-896B172FAA15}" srcOrd="3" destOrd="0" presId="urn:microsoft.com/office/officeart/2005/8/layout/venn3"/>
    <dgm:cxn modelId="{E7524D6A-6E62-463F-8EA3-6BDB59FB6F69}" type="presParOf" srcId="{23F20B90-4759-F543-8FC9-B6B3A69DDE32}" destId="{3F9E1494-134D-5C48-B8D7-31FC9A521E4F}" srcOrd="4" destOrd="0" presId="urn:microsoft.com/office/officeart/2005/8/layout/venn3"/>
    <dgm:cxn modelId="{5EAE7CCD-BB48-4AE2-BED9-16A7A8599174}" type="presParOf" srcId="{23F20B90-4759-F543-8FC9-B6B3A69DDE32}" destId="{9C05F530-6D23-B148-A500-4CAC08B2D835}" srcOrd="5" destOrd="0" presId="urn:microsoft.com/office/officeart/2005/8/layout/venn3"/>
    <dgm:cxn modelId="{6D5EE4E7-2BE9-448B-B5DF-DFA6C3E06DDB}" type="presParOf" srcId="{23F20B90-4759-F543-8FC9-B6B3A69DDE32}" destId="{342732C0-7F2F-E24F-AB91-EDC62D170DA5}" srcOrd="6" destOrd="0" presId="urn:microsoft.com/office/officeart/2005/8/layout/venn3"/>
    <dgm:cxn modelId="{958574DA-E960-4A33-AA43-D7AD0715DE25}" type="presParOf" srcId="{23F20B90-4759-F543-8FC9-B6B3A69DDE32}" destId="{15B33CA4-4B6B-B743-8C17-13E2A9EA2D2A}" srcOrd="7" destOrd="0" presId="urn:microsoft.com/office/officeart/2005/8/layout/venn3"/>
    <dgm:cxn modelId="{204B83E8-FAE2-4EF2-843E-4146A34E34E7}" type="presParOf" srcId="{23F20B90-4759-F543-8FC9-B6B3A69DDE32}" destId="{5DC63AC8-3B2E-414D-BAF1-639674DF1D4C}" srcOrd="8" destOrd="0" presId="urn:microsoft.com/office/officeart/2005/8/layout/venn3"/>
    <dgm:cxn modelId="{C9DC1839-E0B7-4D8A-8892-D16F9E0BE96B}" type="presParOf" srcId="{23F20B90-4759-F543-8FC9-B6B3A69DDE32}" destId="{B45C0DE0-3A7B-4C4A-BCC6-01BDF93DBA5B}" srcOrd="9" destOrd="0" presId="urn:microsoft.com/office/officeart/2005/8/layout/venn3"/>
    <dgm:cxn modelId="{C9DCB75F-1F59-4D30-B25D-E6030444F163}" type="presParOf" srcId="{23F20B90-4759-F543-8FC9-B6B3A69DDE32}" destId="{EBCAA81A-4153-1D42-9DA4-A43B44D7A770}" srcOrd="1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EBC0F-DE37-074F-A7C2-CB2A3340F143}">
      <dsp:nvSpPr>
        <dsp:cNvPr id="0" name=""/>
        <dsp:cNvSpPr/>
      </dsp:nvSpPr>
      <dsp:spPr>
        <a:xfrm>
          <a:off x="992" y="415572"/>
          <a:ext cx="1625203" cy="1625203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9440" tIns="17780" rIns="8944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/>
            <a:t>Controle álgico</a:t>
          </a:r>
        </a:p>
      </dsp:txBody>
      <dsp:txXfrm>
        <a:off x="238997" y="653577"/>
        <a:ext cx="1149193" cy="1149193"/>
      </dsp:txXfrm>
    </dsp:sp>
    <dsp:sp modelId="{5FA792C8-F33E-8C45-8938-C97BDDDE70D2}">
      <dsp:nvSpPr>
        <dsp:cNvPr id="0" name=""/>
        <dsp:cNvSpPr/>
      </dsp:nvSpPr>
      <dsp:spPr>
        <a:xfrm>
          <a:off x="1301154" y="415572"/>
          <a:ext cx="1625203" cy="1625203"/>
        </a:xfrm>
        <a:prstGeom prst="ellipse">
          <a:avLst/>
        </a:prstGeom>
        <a:solidFill>
          <a:schemeClr val="accent4">
            <a:alpha val="50000"/>
            <a:hueOff val="-2059855"/>
            <a:satOff val="13857"/>
            <a:lumOff val="-667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9440" tIns="17780" rIns="8944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/>
            <a:t>Reorientação</a:t>
          </a:r>
        </a:p>
      </dsp:txBody>
      <dsp:txXfrm>
        <a:off x="1539159" y="653577"/>
        <a:ext cx="1149193" cy="1149193"/>
      </dsp:txXfrm>
    </dsp:sp>
    <dsp:sp modelId="{3F9E1494-134D-5C48-B8D7-31FC9A521E4F}">
      <dsp:nvSpPr>
        <dsp:cNvPr id="0" name=""/>
        <dsp:cNvSpPr/>
      </dsp:nvSpPr>
      <dsp:spPr>
        <a:xfrm>
          <a:off x="2601317" y="415572"/>
          <a:ext cx="1625203" cy="1625203"/>
        </a:xfrm>
        <a:prstGeom prst="ellipse">
          <a:avLst/>
        </a:prstGeom>
        <a:solidFill>
          <a:schemeClr val="accent4">
            <a:alpha val="50000"/>
            <a:hueOff val="-4119711"/>
            <a:satOff val="27715"/>
            <a:lumOff val="-1333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9440" tIns="17780" rIns="8944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/>
            <a:t>Higiene do sono</a:t>
          </a:r>
        </a:p>
      </dsp:txBody>
      <dsp:txXfrm>
        <a:off x="2839322" y="653577"/>
        <a:ext cx="1149193" cy="1149193"/>
      </dsp:txXfrm>
    </dsp:sp>
    <dsp:sp modelId="{342732C0-7F2F-E24F-AB91-EDC62D170DA5}">
      <dsp:nvSpPr>
        <dsp:cNvPr id="0" name=""/>
        <dsp:cNvSpPr/>
      </dsp:nvSpPr>
      <dsp:spPr>
        <a:xfrm>
          <a:off x="3901479" y="415572"/>
          <a:ext cx="1625203" cy="1625203"/>
        </a:xfrm>
        <a:prstGeom prst="ellipse">
          <a:avLst/>
        </a:prstGeom>
        <a:solidFill>
          <a:schemeClr val="accent4">
            <a:alpha val="50000"/>
            <a:hueOff val="-6179566"/>
            <a:satOff val="41572"/>
            <a:lumOff val="-200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9440" tIns="17780" rIns="8944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/>
            <a:t>Prevenção da privação sensorial</a:t>
          </a:r>
        </a:p>
      </dsp:txBody>
      <dsp:txXfrm>
        <a:off x="4139484" y="653577"/>
        <a:ext cx="1149193" cy="1149193"/>
      </dsp:txXfrm>
    </dsp:sp>
    <dsp:sp modelId="{5DC63AC8-3B2E-414D-BAF1-639674DF1D4C}">
      <dsp:nvSpPr>
        <dsp:cNvPr id="0" name=""/>
        <dsp:cNvSpPr/>
      </dsp:nvSpPr>
      <dsp:spPr>
        <a:xfrm>
          <a:off x="5201642" y="415572"/>
          <a:ext cx="1625203" cy="1625203"/>
        </a:xfrm>
        <a:prstGeom prst="ellipse">
          <a:avLst/>
        </a:prstGeom>
        <a:solidFill>
          <a:schemeClr val="accent4">
            <a:alpha val="50000"/>
            <a:hueOff val="-8239421"/>
            <a:satOff val="55430"/>
            <a:lumOff val="-2666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9440" tIns="17780" rIns="8944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/>
            <a:t>Mobilização precoce</a:t>
          </a:r>
        </a:p>
      </dsp:txBody>
      <dsp:txXfrm>
        <a:off x="5439647" y="653577"/>
        <a:ext cx="1149193" cy="1149193"/>
      </dsp:txXfrm>
    </dsp:sp>
    <dsp:sp modelId="{EBCAA81A-4153-1D42-9DA4-A43B44D7A770}">
      <dsp:nvSpPr>
        <dsp:cNvPr id="0" name=""/>
        <dsp:cNvSpPr/>
      </dsp:nvSpPr>
      <dsp:spPr>
        <a:xfrm>
          <a:off x="6501804" y="415572"/>
          <a:ext cx="1625203" cy="1625203"/>
        </a:xfrm>
        <a:prstGeom prst="ellipse">
          <a:avLst/>
        </a:prstGeom>
        <a:solidFill>
          <a:schemeClr val="accent4">
            <a:alpha val="50000"/>
            <a:hueOff val="-10299276"/>
            <a:satOff val="69287"/>
            <a:lumOff val="-3333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9440" tIns="17780" rIns="8944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/>
            <a:t>Ambiente familiar</a:t>
          </a:r>
        </a:p>
      </dsp:txBody>
      <dsp:txXfrm>
        <a:off x="6739809" y="653577"/>
        <a:ext cx="1149193" cy="11491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/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4C7F5E7-81A7-4186-9602-1F4D94BF898A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463" y="5956300"/>
            <a:ext cx="1016000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2B391DF0-B400-41CC-B1BC-C4B30E4FAED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174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971BB-C3D5-41FF-A12B-94B974FEB0E1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2194-1309-4DD0-B939-1B4A4AFF67E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18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47675" y="5141913"/>
            <a:ext cx="11290300" cy="12588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/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38FFA892-DC68-44A3-BA74-3B014D0C14D5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21307FAD-0AFB-4E8F-A1D9-38A8237B1CC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D4EAC-A494-45F3-B099-BC8808414624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5485F-1798-41C1-A00C-979127EA318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835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4843C-55A8-42A3-94D8-53B7DDA4CE00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6622C-E09A-4A9D-A6FF-6C114584578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322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spect="1"/>
          </p:cNvSpPr>
          <p:nvPr/>
        </p:nvSpPr>
        <p:spPr>
          <a:xfrm>
            <a:off x="441325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DD7FD-6E47-4717-840B-BEE7C46FBD4C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6D3F8-C491-4777-8449-8511396EB8F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906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F6880-EA24-4DCB-B553-3F1FDD4C84EC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A218F-076E-4F5E-A6C8-643FFEBBF54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84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spect="1"/>
          </p:cNvSpPr>
          <p:nvPr/>
        </p:nvSpPr>
        <p:spPr>
          <a:xfrm>
            <a:off x="447675" y="5141913"/>
            <a:ext cx="11298238" cy="12747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E56BE05E-ADFB-455B-ADBD-448C0FFA5437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221895BF-E1D4-4F4C-AF2A-8A059AB06D7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799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/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3ABC4-6C33-404C-BAA0-50C6CF9B4EB0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8B383-EBDA-4266-A051-6605D025BC6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061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356F7-5CEA-4408-9A36-D5B2E3447761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86D9-083F-4C22-B3CD-B5CB8BC8071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265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8839200" y="600075"/>
            <a:ext cx="2906713" cy="5816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188" y="5956300"/>
            <a:ext cx="1328737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7FE6DFE0-2F84-40DC-B4DD-611D0CF966E5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700" y="5951538"/>
            <a:ext cx="7896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7338" y="5956300"/>
            <a:ext cx="1163637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9B5057BF-EFB1-47F5-83B8-5C567FF6456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201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025" y="704850"/>
            <a:ext cx="11029950" cy="11890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81025" y="2335213"/>
            <a:ext cx="11029950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de texto Mestres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713" y="59563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fld id="{1ECCFAAC-3D0E-4305-A124-5AEFC7735482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025" y="5951538"/>
            <a:ext cx="6916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cap="all" dirty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463" y="5956300"/>
            <a:ext cx="1052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fld id="{B10AD56A-96B6-4871-B1C2-09BCA11662A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3" r:id="rId1"/>
    <p:sldLayoutId id="2147484164" r:id="rId2"/>
    <p:sldLayoutId id="2147484165" r:id="rId3"/>
    <p:sldLayoutId id="2147484166" r:id="rId4"/>
    <p:sldLayoutId id="2147484167" r:id="rId5"/>
    <p:sldLayoutId id="2147484168" r:id="rId6"/>
    <p:sldLayoutId id="2147484162" r:id="rId7"/>
    <p:sldLayoutId id="2147484169" r:id="rId8"/>
    <p:sldLayoutId id="2147484161" r:id="rId9"/>
    <p:sldLayoutId id="2147484170" r:id="rId10"/>
    <p:sldLayoutId id="2147484171" r:id="rId11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2800" kern="1200" cap="all">
          <a:solidFill>
            <a:schemeClr val="bg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anose="020B0502020104020203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anose="020B0502020104020203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anose="020B0502020104020203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anose="020B0502020104020203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4800" indent="-304800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628650" indent="-304800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898525" indent="-269875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1425" indent="-233363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1788" indent="-233363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8671901" TargetMode="External"/><Relationship Id="rId2" Type="http://schemas.openxmlformats.org/officeDocument/2006/relationships/hyperlink" Target="https://www.ncbi.nlm.nih.gov/pubmed/2867190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yicucare.org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46075" y="1524794"/>
            <a:ext cx="11845925" cy="10636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 sz="1400" b="1" dirty="0">
                <a:hlinkClick r:id="rId2"/>
              </a:rPr>
              <a:t>Effectiveness</a:t>
            </a:r>
            <a:r>
              <a:rPr lang="en-US" altLang="pt-BR" sz="1400" dirty="0">
                <a:hlinkClick r:id="rId2"/>
              </a:rPr>
              <a:t> and </a:t>
            </a:r>
            <a:r>
              <a:rPr lang="en-US" altLang="pt-BR" sz="1400" b="1" dirty="0">
                <a:hlinkClick r:id="rId2"/>
              </a:rPr>
              <a:t>Safety</a:t>
            </a:r>
            <a:r>
              <a:rPr lang="en-US" altLang="pt-BR" sz="1400" dirty="0">
                <a:hlinkClick r:id="rId2"/>
              </a:rPr>
              <a:t> of an Extended ICU Visitation Model for Delirium Prevention: A Before and After Study.</a:t>
            </a:r>
            <a:endParaRPr lang="en-US" altLang="pt-BR" sz="1400" dirty="0"/>
          </a:p>
          <a:p>
            <a:pPr algn="ctr"/>
            <a:r>
              <a:rPr lang="en-US" altLang="pt-BR" sz="1400" dirty="0"/>
              <a:t>Rosa RG, </a:t>
            </a:r>
            <a:r>
              <a:rPr lang="en-US" altLang="pt-BR" sz="1400" dirty="0" err="1"/>
              <a:t>Tonietto</a:t>
            </a:r>
            <a:r>
              <a:rPr lang="en-US" altLang="pt-BR" sz="1400" dirty="0"/>
              <a:t> TF, da Silva DB, </a:t>
            </a:r>
            <a:r>
              <a:rPr lang="en-US" altLang="pt-BR" sz="1400" dirty="0" err="1"/>
              <a:t>Gutierres</a:t>
            </a:r>
            <a:r>
              <a:rPr lang="en-US" altLang="pt-BR" sz="1400" dirty="0"/>
              <a:t> FA, Ascoli AM, Madeira LC, </a:t>
            </a:r>
            <a:r>
              <a:rPr lang="en-US" altLang="pt-BR" sz="1400" dirty="0" err="1"/>
              <a:t>Rutzen</a:t>
            </a:r>
            <a:r>
              <a:rPr lang="en-US" altLang="pt-BR" sz="1400" dirty="0"/>
              <a:t> W, </a:t>
            </a:r>
            <a:r>
              <a:rPr lang="en-US" altLang="pt-BR" sz="1400" dirty="0" err="1"/>
              <a:t>Falavigna</a:t>
            </a:r>
            <a:r>
              <a:rPr lang="en-US" altLang="pt-BR" sz="1400" dirty="0"/>
              <a:t> M, Robinson CC, </a:t>
            </a:r>
            <a:r>
              <a:rPr lang="en-US" altLang="pt-BR" sz="1400" dirty="0" err="1"/>
              <a:t>Salluh</a:t>
            </a:r>
            <a:r>
              <a:rPr lang="en-US" altLang="pt-BR" sz="1400" dirty="0"/>
              <a:t> JI, </a:t>
            </a:r>
            <a:r>
              <a:rPr lang="en-US" altLang="pt-BR" sz="1400" dirty="0" err="1"/>
              <a:t>Cavalcanti</a:t>
            </a:r>
            <a:r>
              <a:rPr lang="en-US" altLang="pt-BR" sz="1400" dirty="0"/>
              <a:t> AB, </a:t>
            </a:r>
            <a:r>
              <a:rPr lang="en-US" altLang="pt-BR" sz="1400" dirty="0" err="1"/>
              <a:t>Azevedo</a:t>
            </a:r>
            <a:r>
              <a:rPr lang="en-US" altLang="pt-BR" sz="1400" dirty="0"/>
              <a:t> LC, </a:t>
            </a:r>
            <a:r>
              <a:rPr lang="en-US" altLang="pt-BR" sz="1400" dirty="0" err="1"/>
              <a:t>Cremonese</a:t>
            </a:r>
            <a:r>
              <a:rPr lang="en-US" altLang="pt-BR" sz="1400" dirty="0"/>
              <a:t> RV, Haack TR, </a:t>
            </a:r>
            <a:r>
              <a:rPr lang="en-US" altLang="pt-BR" sz="1400" dirty="0" err="1"/>
              <a:t>Eugênio</a:t>
            </a:r>
            <a:r>
              <a:rPr lang="en-US" altLang="pt-BR" sz="1400" dirty="0"/>
              <a:t> CS, </a:t>
            </a:r>
            <a:r>
              <a:rPr lang="en-US" altLang="pt-BR" sz="1400" dirty="0" err="1"/>
              <a:t>Dornelles</a:t>
            </a:r>
            <a:r>
              <a:rPr lang="en-US" altLang="pt-BR" sz="1400" dirty="0"/>
              <a:t> A, Bessel M, </a:t>
            </a:r>
            <a:r>
              <a:rPr lang="en-US" altLang="pt-BR" sz="1400" dirty="0" err="1"/>
              <a:t>Teles</a:t>
            </a:r>
            <a:r>
              <a:rPr lang="en-US" altLang="pt-BR" sz="1400" dirty="0"/>
              <a:t> JMM, </a:t>
            </a:r>
            <a:r>
              <a:rPr lang="en-US" altLang="pt-BR" sz="1400" dirty="0" err="1"/>
              <a:t>Skrobik</a:t>
            </a:r>
            <a:r>
              <a:rPr lang="en-US" altLang="pt-BR" sz="1400" dirty="0"/>
              <a:t> Y, Teixeira C; ICU Visits Study Group </a:t>
            </a:r>
            <a:r>
              <a:rPr lang="en-US" altLang="pt-BR" sz="1400" dirty="0" err="1"/>
              <a:t>Investigators.Crit</a:t>
            </a:r>
            <a:r>
              <a:rPr lang="en-US" altLang="pt-BR" sz="1400" dirty="0"/>
              <a:t> Care Med. 2017 Oct;45(10):1660-1667. </a:t>
            </a:r>
            <a:r>
              <a:rPr lang="en-US" altLang="pt-BR" sz="1400" dirty="0" err="1"/>
              <a:t>doi</a:t>
            </a:r>
            <a:r>
              <a:rPr lang="en-US" altLang="pt-BR" sz="1400" dirty="0"/>
              <a:t>: 10.1097/CCM.0000000000002588.</a:t>
            </a:r>
          </a:p>
          <a:p>
            <a:pPr algn="ctr"/>
            <a:r>
              <a:rPr lang="en-US" altLang="pt-BR" sz="1400" dirty="0"/>
              <a:t>PMID: 2867190.</a:t>
            </a:r>
            <a:r>
              <a:rPr lang="en-US" altLang="pt-BR" sz="1400" u="sng" dirty="0">
                <a:hlinkClick r:id="rId3"/>
              </a:rPr>
              <a:t>Similar articles</a:t>
            </a:r>
            <a:endParaRPr lang="en-US" altLang="pt-BR" sz="1400" u="sng" dirty="0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2439988" y="4804569"/>
            <a:ext cx="7512050" cy="146526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defTabSz="914400"/>
            <a:r>
              <a:rPr lang="pt-BR" altLang="pt-BR" dirty="0"/>
              <a:t>Apresentação: Laura </a:t>
            </a:r>
            <a:r>
              <a:rPr lang="pt-BR" altLang="pt-BR" dirty="0" err="1"/>
              <a:t>Nishioka</a:t>
            </a:r>
            <a:endParaRPr lang="pt-BR" altLang="pt-BR" dirty="0"/>
          </a:p>
          <a:p>
            <a:pPr algn="ctr" defTabSz="914400"/>
            <a:r>
              <a:rPr lang="pt-BR" altLang="pt-BR" dirty="0"/>
              <a:t>Coordenação: Alexandre P. Serafim</a:t>
            </a:r>
          </a:p>
          <a:p>
            <a:pPr algn="ctr" defTabSz="914400"/>
            <a:r>
              <a:rPr lang="pt-BR" altLang="pt-BR" dirty="0"/>
              <a:t>Unidade de Terapia Intensiva Pediátrica do Hospital Materno Infantil de Brasília</a:t>
            </a:r>
          </a:p>
          <a:p>
            <a:pPr algn="ctr" defTabSz="914400"/>
            <a:r>
              <a:rPr lang="pt-BR" altLang="pt-BR" dirty="0">
                <a:hlinkClick r:id="rId4"/>
              </a:rPr>
              <a:t>www.paulomargotto.com.br</a:t>
            </a:r>
            <a:r>
              <a:rPr lang="pt-BR" altLang="pt-BR" dirty="0"/>
              <a:t> </a:t>
            </a:r>
          </a:p>
          <a:p>
            <a:pPr algn="ctr" defTabSz="914400"/>
            <a:r>
              <a:rPr lang="pt-BR" altLang="pt-BR" dirty="0"/>
              <a:t>Brasília, 24 de agosto de 2019</a:t>
            </a:r>
            <a:endParaRPr lang="pt-BR" altLang="pt-BR" dirty="0">
              <a:solidFill>
                <a:schemeClr val="accent2"/>
              </a:solidFill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273050" y="628254"/>
            <a:ext cx="118459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defTabSz="914400"/>
            <a:r>
              <a:rPr lang="pt-BR" altLang="pt-BR" sz="2400" b="1" dirty="0">
                <a:solidFill>
                  <a:srgbClr val="0000FF"/>
                </a:solidFill>
              </a:rPr>
              <a:t>Efetividade e Segurança de um Modelo de Visita </a:t>
            </a:r>
            <a:r>
              <a:rPr lang="pt-BR" altLang="pt-BR" sz="2400" b="1" dirty="0" err="1">
                <a:solidFill>
                  <a:srgbClr val="0000FF"/>
                </a:solidFill>
              </a:rPr>
              <a:t>Extendida</a:t>
            </a:r>
            <a:r>
              <a:rPr lang="pt-BR" altLang="pt-BR" sz="2400" b="1" dirty="0">
                <a:solidFill>
                  <a:srgbClr val="0000FF"/>
                </a:solidFill>
              </a:rPr>
              <a:t> na Unidade de Cuidado Intensiva na Prevenção do Delirium: Antes e Após o Estudo</a:t>
            </a:r>
          </a:p>
        </p:txBody>
      </p:sp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99" y="2669779"/>
            <a:ext cx="3908425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/>
            </a:extLst>
          </p:cNvPr>
          <p:cNvGraphicFramePr/>
          <p:nvPr/>
        </p:nvGraphicFramePr>
        <p:xfrm>
          <a:off x="2031999" y="4019647"/>
          <a:ext cx="8128000" cy="2456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12292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anchor="t"/>
          <a:lstStyle/>
          <a:p>
            <a:r>
              <a:rPr lang="pt-BR" altLang="pt-BR" smtClean="0"/>
              <a:t>Delirium é uma forma frequente e severa de disfunção cerebral que ocorre no paciente grave.</a:t>
            </a:r>
          </a:p>
          <a:p>
            <a:pPr lvl="1"/>
            <a:r>
              <a:rPr lang="pt-PT" altLang="pt-BR" smtClean="0"/>
              <a:t>aumento da mortalidade, do tempo de internação, de custos e do risco a longo prazo de comprometimento cognitivo </a:t>
            </a:r>
          </a:p>
          <a:p>
            <a:pPr lvl="1"/>
            <a:endParaRPr lang="pt-PT" altLang="pt-BR" smtClean="0"/>
          </a:p>
          <a:p>
            <a:r>
              <a:rPr lang="pt-PT" altLang="pt-BR" smtClean="0"/>
              <a:t>Papel limitado das intervenções farmacológicas </a:t>
            </a:r>
          </a:p>
          <a:p>
            <a:endParaRPr lang="pt-PT" alt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ABCDEF </a:t>
            </a:r>
            <a:r>
              <a:rPr lang="pt-BR" i="1" dirty="0" err="1"/>
              <a:t>bundle</a:t>
            </a:r>
            <a:endParaRPr lang="pt-BR" i="1" dirty="0"/>
          </a:p>
        </p:txBody>
      </p:sp>
      <p:graphicFrame>
        <p:nvGraphicFramePr>
          <p:cNvPr id="13330" name="Group 18"/>
          <p:cNvGraphicFramePr>
            <a:graphicFrameLocks noGrp="1"/>
          </p:cNvGraphicFramePr>
          <p:nvPr>
            <p:ph idx="1"/>
          </p:nvPr>
        </p:nvGraphicFramePr>
        <p:xfrm>
          <a:off x="581025" y="2241550"/>
          <a:ext cx="11029950" cy="2053590"/>
        </p:xfrm>
        <a:graphic>
          <a:graphicData uri="http://schemas.openxmlformats.org/drawingml/2006/table">
            <a:tbl>
              <a:tblPr/>
              <a:tblGrid>
                <a:gridCol w="300038"/>
                <a:gridCol w="3155950"/>
                <a:gridCol w="7573962"/>
              </a:tblGrid>
              <a:tr h="238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6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4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2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A</a:t>
                      </a:r>
                      <a:endParaRPr kumimoji="0" lang="pt-BR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66675" marR="66675" marT="66675" marB="66675" horzOverflow="overflow">
                    <a:lnL>
                      <a:noFill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6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4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2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Avaliar, prevenir e controlar a dor</a:t>
                      </a:r>
                      <a:endParaRPr kumimoji="0" lang="en-US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(</a:t>
                      </a:r>
                      <a:r>
                        <a:rPr kumimoji="0" lang="en-US" altLang="pt-BR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Assess, Prevent and Manage Pain</a:t>
                      </a:r>
                      <a:r>
                        <a:rPr kumimoji="0" lang="en-US" alt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)</a:t>
                      </a:r>
                      <a:endParaRPr kumimoji="0" lang="en-US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66675" marR="66675" marT="66675" marB="66675" horzOverflow="overflow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6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4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2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2"/>
                        </a:buClr>
                        <a:buSzPct val="92000"/>
                        <a:buFont typeface="Wingdings 2" panose="05020102010507070707" pitchFamily="18" charset="2"/>
                        <a:defRPr sz="1000">
                          <a:solidFill>
                            <a:schemeClr val="tx2"/>
                          </a:solidFill>
                          <a:latin typeface="Gill Sans MT" panose="020B0502020104020203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Avaliar a dor pelo menos quatro vezes por plantão utilizando uma escala validada. </a:t>
                      </a:r>
                    </a:p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Tratar a dor em até 30 minutos após sua identificação e reavaliar. </a:t>
                      </a:r>
                    </a:p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Utilizar abordagens não farmacológicas e farmacológicas. </a:t>
                      </a:r>
                    </a:p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Prevenir a dor: administrar analgesia e/ou intervenções não farmacológicas antes de procedimentos. </a:t>
                      </a:r>
                    </a:p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Primeiro tratar a dor antes de sedar o paciente</a:t>
                      </a: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</a:rPr>
                        <a:t>.</a:t>
                      </a:r>
                    </a:p>
                  </a:txBody>
                  <a:tcPr marL="66675" marR="66675" marT="66675" marB="66675" horzOverflow="overflow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Tabela 6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581025" y="4821238"/>
          <a:ext cx="11029950" cy="1779587"/>
        </p:xfrm>
        <a:graphic>
          <a:graphicData uri="http://schemas.openxmlformats.org/drawingml/2006/table">
            <a:tbl>
              <a:tblPr/>
              <a:tblGrid>
                <a:gridCol w="300544">
                  <a:extLst>
                    <a:ext uri="{9D8B030D-6E8A-4147-A177-3AD203B41FA5}"/>
                  </a:extLst>
                </a:gridCol>
                <a:gridCol w="3155707">
                  <a:extLst>
                    <a:ext uri="{9D8B030D-6E8A-4147-A177-3AD203B41FA5}"/>
                  </a:extLst>
                </a:gridCol>
                <a:gridCol w="7573699">
                  <a:extLst>
                    <a:ext uri="{9D8B030D-6E8A-4147-A177-3AD203B41FA5}"/>
                  </a:extLst>
                </a:gridCol>
              </a:tblGrid>
              <a:tr h="1779587">
                <a:tc>
                  <a:txBody>
                    <a:bodyPr/>
                    <a:lstStyle/>
                    <a:p>
                      <a:pPr algn="ctr"/>
                      <a:r>
                        <a:rPr lang="pt-BR" sz="1800" b="1">
                          <a:effectLst/>
                        </a:rPr>
                        <a:t>B</a:t>
                      </a:r>
                      <a:endParaRPr lang="pt-BR" sz="1800">
                        <a:effectLst/>
                      </a:endParaRPr>
                    </a:p>
                  </a:txBody>
                  <a:tcPr marL="66677" marR="66677" marT="66687" marB="66687">
                    <a:lnL>
                      <a:noFill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>
                          <a:effectLst/>
                        </a:rPr>
                        <a:t>Protocolos de despertar espontâneo e de respiração espontânea</a:t>
                      </a:r>
                      <a:endParaRPr lang="en-US" sz="1800">
                        <a:effectLst/>
                      </a:endParaRPr>
                    </a:p>
                    <a:p>
                      <a:pPr algn="ctr"/>
                      <a:r>
                        <a:rPr lang="en-US" sz="1800" b="1">
                          <a:effectLst/>
                        </a:rPr>
                        <a:t>(</a:t>
                      </a:r>
                      <a:r>
                        <a:rPr lang="en-US" sz="1800" b="1" i="1">
                          <a:effectLst/>
                        </a:rPr>
                        <a:t>Both Spontaneous Awakening Trials and Spontaneous Breathing Trials</a:t>
                      </a:r>
                      <a:r>
                        <a:rPr lang="en-US" sz="1800" b="1">
                          <a:effectLst/>
                        </a:rPr>
                        <a:t>)</a:t>
                      </a:r>
                      <a:endParaRPr lang="en-US" sz="1800">
                        <a:effectLst/>
                      </a:endParaRPr>
                    </a:p>
                  </a:txBody>
                  <a:tcPr marL="66677" marR="66677" marT="66687" marB="66687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800" dirty="0">
                          <a:effectLst/>
                        </a:rPr>
                        <a:t>Consiste em definir um período diário de interrupção da sedação para reorientação de pacientes em relação ao horário do dia e conduzir um protocolo de respiração espontânea com o objetivo de liberar o paciente da ventilação.</a:t>
                      </a:r>
                    </a:p>
                  </a:txBody>
                  <a:tcPr marL="66677" marR="66677" marT="66687" marB="66687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ABCDEF </a:t>
            </a:r>
            <a:r>
              <a:rPr lang="pt-BR" i="1" dirty="0" err="1"/>
              <a:t>bundle</a:t>
            </a:r>
            <a:endParaRPr lang="pt-BR" dirty="0"/>
          </a:p>
        </p:txBody>
      </p:sp>
      <p:graphicFrame>
        <p:nvGraphicFramePr>
          <p:cNvPr id="4" name="Espaço Reservado para Conteúdo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81025" y="2198688"/>
          <a:ext cx="11029950" cy="1230596"/>
        </p:xfrm>
        <a:graphic>
          <a:graphicData uri="http://schemas.openxmlformats.org/drawingml/2006/table">
            <a:tbl>
              <a:tblPr/>
              <a:tblGrid>
                <a:gridCol w="300544">
                  <a:extLst>
                    <a:ext uri="{9D8B030D-6E8A-4147-A177-3AD203B41FA5}"/>
                  </a:extLst>
                </a:gridCol>
                <a:gridCol w="3155708">
                  <a:extLst>
                    <a:ext uri="{9D8B030D-6E8A-4147-A177-3AD203B41FA5}"/>
                  </a:extLst>
                </a:gridCol>
                <a:gridCol w="7573698">
                  <a:extLst>
                    <a:ext uri="{9D8B030D-6E8A-4147-A177-3AD203B41FA5}"/>
                  </a:extLst>
                </a:gridCol>
              </a:tblGrid>
              <a:tr h="1230312">
                <a:tc>
                  <a:txBody>
                    <a:bodyPr/>
                    <a:lstStyle/>
                    <a:p>
                      <a:pPr algn="ctr"/>
                      <a:r>
                        <a:rPr lang="pt-BR" sz="1800" b="1">
                          <a:effectLst/>
                        </a:rPr>
                        <a:t>C</a:t>
                      </a:r>
                      <a:endParaRPr lang="pt-BR" sz="1800">
                        <a:effectLst/>
                      </a:endParaRPr>
                    </a:p>
                  </a:txBody>
                  <a:tcPr marL="66677" marR="66677" marT="66658" marB="66658">
                    <a:lnL>
                      <a:noFill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>
                          <a:effectLst/>
                        </a:rPr>
                        <a:t>Escolha de analgesia e sedação</a:t>
                      </a:r>
                      <a:endParaRPr lang="en-US" sz="1800">
                        <a:effectLst/>
                      </a:endParaRPr>
                    </a:p>
                    <a:p>
                      <a:pPr algn="ctr"/>
                      <a:r>
                        <a:rPr lang="en-US" sz="1800" b="1">
                          <a:effectLst/>
                        </a:rPr>
                        <a:t>(</a:t>
                      </a:r>
                      <a:r>
                        <a:rPr lang="en-US" sz="1800" b="1" i="1">
                          <a:effectLst/>
                        </a:rPr>
                        <a:t>Choice of Analgesia and Sedation</a:t>
                      </a:r>
                      <a:r>
                        <a:rPr lang="en-US" sz="1800" b="1">
                          <a:effectLst/>
                        </a:rPr>
                        <a:t>)</a:t>
                      </a:r>
                      <a:endParaRPr lang="en-US" sz="1800">
                        <a:effectLst/>
                      </a:endParaRPr>
                    </a:p>
                  </a:txBody>
                  <a:tcPr marL="66677" marR="66677" marT="66658" marB="66658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800" dirty="0">
                          <a:effectLst/>
                        </a:rPr>
                        <a:t>Reavaliação, no mínimo uma vez ao dia pela equipe multidisciplinar, da necessidade das intervenções farmacológicas que foram iniciadas para o tratamento da dor e agitação.</a:t>
                      </a:r>
                    </a:p>
                  </a:txBody>
                  <a:tcPr marL="66677" marR="66677" marT="66658" marB="66658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5" name="Tabela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581025" y="4102100"/>
          <a:ext cx="11029950" cy="2054225"/>
        </p:xfrm>
        <a:graphic>
          <a:graphicData uri="http://schemas.openxmlformats.org/drawingml/2006/table">
            <a:tbl>
              <a:tblPr/>
              <a:tblGrid>
                <a:gridCol w="300544">
                  <a:extLst>
                    <a:ext uri="{9D8B030D-6E8A-4147-A177-3AD203B41FA5}"/>
                  </a:extLst>
                </a:gridCol>
                <a:gridCol w="3155708">
                  <a:extLst>
                    <a:ext uri="{9D8B030D-6E8A-4147-A177-3AD203B41FA5}"/>
                  </a:extLst>
                </a:gridCol>
                <a:gridCol w="7573698">
                  <a:extLst>
                    <a:ext uri="{9D8B030D-6E8A-4147-A177-3AD203B41FA5}"/>
                  </a:extLst>
                </a:gridCol>
              </a:tblGrid>
              <a:tr h="2054225">
                <a:tc>
                  <a:txBody>
                    <a:bodyPr/>
                    <a:lstStyle/>
                    <a:p>
                      <a:pPr algn="ctr"/>
                      <a:r>
                        <a:rPr lang="pt-BR" sz="1800" b="1">
                          <a:effectLst/>
                        </a:rPr>
                        <a:t>D</a:t>
                      </a:r>
                      <a:endParaRPr lang="pt-BR" sz="1800">
                        <a:effectLst/>
                      </a:endParaRPr>
                    </a:p>
                  </a:txBody>
                  <a:tcPr marL="66677" marR="66677" marT="66696" marB="66696">
                    <a:lnL>
                      <a:noFill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>
                          <a:effectLst/>
                        </a:rPr>
                        <a:t>Delirium</a:t>
                      </a:r>
                      <a:r>
                        <a:rPr lang="en-US" sz="1800" b="1">
                          <a:effectLst/>
                        </a:rPr>
                        <a:t>: avaliar, prevenir e manejar</a:t>
                      </a:r>
                      <a:endParaRPr lang="en-US" sz="1800">
                        <a:effectLst/>
                      </a:endParaRPr>
                    </a:p>
                    <a:p>
                      <a:pPr algn="ctr"/>
                      <a:r>
                        <a:rPr lang="en-US" sz="1800" b="1">
                          <a:effectLst/>
                        </a:rPr>
                        <a:t>(</a:t>
                      </a:r>
                      <a:r>
                        <a:rPr lang="en-US" sz="1800" b="1" i="1">
                          <a:effectLst/>
                        </a:rPr>
                        <a:t>Delirium: assess, prevent and manage</a:t>
                      </a:r>
                      <a:r>
                        <a:rPr lang="en-US" sz="1800" b="1">
                          <a:effectLst/>
                        </a:rPr>
                        <a:t>)</a:t>
                      </a:r>
                      <a:endParaRPr lang="en-US" sz="1800">
                        <a:effectLst/>
                      </a:endParaRPr>
                    </a:p>
                  </a:txBody>
                  <a:tcPr marL="66677" marR="66677" marT="66696" marB="66696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800" dirty="0">
                          <a:effectLst/>
                        </a:rPr>
                        <a:t>PARE: considerar sedativos, revisar as medicações e fazer um plano de redução da exposição a drogas. </a:t>
                      </a:r>
                    </a:p>
                    <a:p>
                      <a:pPr algn="just"/>
                      <a:r>
                        <a:rPr lang="pt-BR" sz="1800" dirty="0">
                          <a:effectLst/>
                        </a:rPr>
                        <a:t>PENSE</a:t>
                      </a:r>
                      <a:r>
                        <a:rPr lang="pt-BR" sz="1800" i="1" dirty="0">
                          <a:effectLst/>
                        </a:rPr>
                        <a:t> (THINK): </a:t>
                      </a:r>
                      <a:r>
                        <a:rPr lang="pt-BR" sz="1800" dirty="0">
                          <a:effectLst/>
                        </a:rPr>
                        <a:t>Situações </a:t>
                      </a:r>
                      <a:r>
                        <a:rPr lang="pt-BR" sz="1800" b="1" dirty="0">
                          <a:effectLst/>
                        </a:rPr>
                        <a:t>T</a:t>
                      </a:r>
                      <a:r>
                        <a:rPr lang="pt-BR" sz="1800" dirty="0">
                          <a:effectLst/>
                        </a:rPr>
                        <a:t>óxicas</a:t>
                      </a:r>
                      <a:r>
                        <a:rPr lang="pt-BR" sz="1800" i="1" dirty="0">
                          <a:effectLst/>
                        </a:rPr>
                        <a:t>, </a:t>
                      </a:r>
                      <a:r>
                        <a:rPr lang="pt-BR" sz="1800" b="1" dirty="0">
                          <a:effectLst/>
                        </a:rPr>
                        <a:t>H</a:t>
                      </a:r>
                      <a:r>
                        <a:rPr lang="pt-BR" sz="1800" dirty="0">
                          <a:effectLst/>
                        </a:rPr>
                        <a:t>ipoxemia</a:t>
                      </a:r>
                      <a:r>
                        <a:rPr lang="pt-BR" sz="1800" i="1" dirty="0">
                          <a:effectLst/>
                        </a:rPr>
                        <a:t> </a:t>
                      </a:r>
                      <a:r>
                        <a:rPr lang="pt-BR" sz="1800" b="1" dirty="0">
                          <a:effectLst/>
                        </a:rPr>
                        <a:t>I</a:t>
                      </a:r>
                      <a:r>
                        <a:rPr lang="pt-BR" sz="1800" dirty="0">
                          <a:effectLst/>
                        </a:rPr>
                        <a:t>nfecção/sepse </a:t>
                      </a:r>
                      <a:r>
                        <a:rPr lang="pt-BR" sz="1800" dirty="0" err="1">
                          <a:effectLst/>
                        </a:rPr>
                        <a:t>nosocomial</a:t>
                      </a:r>
                      <a:r>
                        <a:rPr lang="pt-BR" sz="1800" dirty="0">
                          <a:effectLst/>
                        </a:rPr>
                        <a:t>, </a:t>
                      </a:r>
                      <a:r>
                        <a:rPr lang="pt-BR" sz="1800" b="1" dirty="0">
                          <a:effectLst/>
                        </a:rPr>
                        <a:t>I</a:t>
                      </a:r>
                      <a:r>
                        <a:rPr lang="pt-BR" sz="1800" dirty="0">
                          <a:effectLst/>
                        </a:rPr>
                        <a:t>mobilização</a:t>
                      </a:r>
                      <a:r>
                        <a:rPr lang="pt-BR" sz="1800" i="1" dirty="0">
                          <a:effectLst/>
                        </a:rPr>
                        <a:t>, </a:t>
                      </a:r>
                      <a:r>
                        <a:rPr lang="pt-BR" sz="1800" dirty="0">
                          <a:effectLst/>
                        </a:rPr>
                        <a:t>Intervenções </a:t>
                      </a:r>
                      <a:r>
                        <a:rPr lang="pt-BR" sz="1800" b="1" dirty="0">
                          <a:effectLst/>
                        </a:rPr>
                        <a:t>N</a:t>
                      </a:r>
                      <a:r>
                        <a:rPr lang="pt-BR" sz="1800" b="0" dirty="0">
                          <a:effectLst/>
                        </a:rPr>
                        <a:t>ão </a:t>
                      </a:r>
                      <a:r>
                        <a:rPr lang="pt-BR" sz="1800" dirty="0">
                          <a:effectLst/>
                        </a:rPr>
                        <a:t>farmacológicas, </a:t>
                      </a:r>
                      <a:r>
                        <a:rPr lang="pt-BR" sz="1800" b="1" dirty="0" err="1">
                          <a:effectLst/>
                        </a:rPr>
                        <a:t>K</a:t>
                      </a:r>
                      <a:r>
                        <a:rPr lang="pt-BR" sz="1800" dirty="0">
                          <a:effectLst/>
                        </a:rPr>
                        <a:t>+ ou outros distúrbios hidroeletrolíticos. </a:t>
                      </a:r>
                    </a:p>
                    <a:p>
                      <a:pPr algn="just"/>
                      <a:r>
                        <a:rPr lang="pt-BR" sz="1800" dirty="0">
                          <a:effectLst/>
                        </a:rPr>
                        <a:t>MEDIQUE: as recomendações atuais sugerem o uso de medicamentos não benzodiazepínicos.</a:t>
                      </a:r>
                    </a:p>
                  </a:txBody>
                  <a:tcPr marL="66677" marR="66677" marT="66696" marB="66696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ABCDEF </a:t>
            </a:r>
            <a:r>
              <a:rPr lang="pt-BR" i="1" dirty="0" err="1"/>
              <a:t>bundle</a:t>
            </a:r>
            <a:endParaRPr lang="pt-BR" dirty="0"/>
          </a:p>
        </p:txBody>
      </p:sp>
      <p:graphicFrame>
        <p:nvGraphicFramePr>
          <p:cNvPr id="4" name="Espaço Reservado para Conteúdo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81025" y="2473325"/>
          <a:ext cx="11029950" cy="956222"/>
        </p:xfrm>
        <a:graphic>
          <a:graphicData uri="http://schemas.openxmlformats.org/drawingml/2006/table">
            <a:tbl>
              <a:tblPr/>
              <a:tblGrid>
                <a:gridCol w="300544">
                  <a:extLst>
                    <a:ext uri="{9D8B030D-6E8A-4147-A177-3AD203B41FA5}"/>
                  </a:extLst>
                </a:gridCol>
                <a:gridCol w="3155708">
                  <a:extLst>
                    <a:ext uri="{9D8B030D-6E8A-4147-A177-3AD203B41FA5}"/>
                  </a:extLst>
                </a:gridCol>
                <a:gridCol w="7573698">
                  <a:extLst>
                    <a:ext uri="{9D8B030D-6E8A-4147-A177-3AD203B41FA5}"/>
                  </a:extLst>
                </a:gridCol>
              </a:tblGrid>
              <a:tr h="955675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</a:rPr>
                        <a:t>E</a:t>
                      </a:r>
                      <a:endParaRPr lang="pt-BR" sz="1800" dirty="0">
                        <a:effectLst/>
                      </a:endParaRPr>
                    </a:p>
                  </a:txBody>
                  <a:tcPr marL="66677" marR="66677" marT="66631" marB="66631">
                    <a:lnL>
                      <a:noFill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>
                          <a:effectLst/>
                        </a:rPr>
                        <a:t>Mobilidade Precoce e Exercício</a:t>
                      </a:r>
                      <a:endParaRPr lang="pt-BR" sz="1800">
                        <a:effectLst/>
                      </a:endParaRPr>
                    </a:p>
                    <a:p>
                      <a:pPr algn="ctr"/>
                      <a:r>
                        <a:rPr lang="pt-BR" sz="1800" b="1">
                          <a:effectLst/>
                        </a:rPr>
                        <a:t>(</a:t>
                      </a:r>
                      <a:r>
                        <a:rPr lang="pt-BR" sz="1800" b="1" i="1">
                          <a:effectLst/>
                        </a:rPr>
                        <a:t>Early Mobility and Exercise</a:t>
                      </a:r>
                      <a:r>
                        <a:rPr lang="pt-BR" sz="1800" b="1">
                          <a:effectLst/>
                        </a:rPr>
                        <a:t>)</a:t>
                      </a:r>
                      <a:endParaRPr lang="pt-BR" sz="1800">
                        <a:effectLst/>
                      </a:endParaRPr>
                    </a:p>
                  </a:txBody>
                  <a:tcPr marL="66677" marR="66677" marT="66631" marB="66631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800" dirty="0">
                          <a:effectLst/>
                        </a:rPr>
                        <a:t>Identificar estratégias de implementação de programas de mobilização precoce por toda a equipe multidisciplinar.</a:t>
                      </a:r>
                    </a:p>
                  </a:txBody>
                  <a:tcPr marL="66677" marR="66677" marT="66631" marB="66631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5" name="Tabela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581025" y="4448175"/>
          <a:ext cx="11029950" cy="956222"/>
        </p:xfrm>
        <a:graphic>
          <a:graphicData uri="http://schemas.openxmlformats.org/drawingml/2006/table">
            <a:tbl>
              <a:tblPr/>
              <a:tblGrid>
                <a:gridCol w="300544">
                  <a:extLst>
                    <a:ext uri="{9D8B030D-6E8A-4147-A177-3AD203B41FA5}"/>
                  </a:extLst>
                </a:gridCol>
                <a:gridCol w="3155708">
                  <a:extLst>
                    <a:ext uri="{9D8B030D-6E8A-4147-A177-3AD203B41FA5}"/>
                  </a:extLst>
                </a:gridCol>
                <a:gridCol w="7573698">
                  <a:extLst>
                    <a:ext uri="{9D8B030D-6E8A-4147-A177-3AD203B41FA5}"/>
                  </a:extLst>
                </a:gridCol>
              </a:tblGrid>
              <a:tr h="955675">
                <a:tc>
                  <a:txBody>
                    <a:bodyPr/>
                    <a:lstStyle/>
                    <a:p>
                      <a:pPr algn="ctr"/>
                      <a:r>
                        <a:rPr lang="pt-BR" sz="1800" b="1">
                          <a:effectLst/>
                        </a:rPr>
                        <a:t>F</a:t>
                      </a:r>
                      <a:endParaRPr lang="pt-BR" sz="1800">
                        <a:effectLst/>
                      </a:endParaRPr>
                    </a:p>
                  </a:txBody>
                  <a:tcPr marL="66677" marR="66677" marT="66631" marB="66631">
                    <a:lnL>
                      <a:noFill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>
                          <a:effectLst/>
                        </a:rPr>
                        <a:t>Envolvimento da Família</a:t>
                      </a:r>
                      <a:endParaRPr lang="pt-BR" sz="1800">
                        <a:effectLst/>
                      </a:endParaRPr>
                    </a:p>
                    <a:p>
                      <a:pPr algn="ctr"/>
                      <a:r>
                        <a:rPr lang="pt-BR" sz="1800" b="1">
                          <a:effectLst/>
                        </a:rPr>
                        <a:t>(</a:t>
                      </a:r>
                      <a:r>
                        <a:rPr lang="pt-BR" sz="1800" b="1" i="1">
                          <a:effectLst/>
                        </a:rPr>
                        <a:t>Family Engagement and Empowerment</a:t>
                      </a:r>
                      <a:r>
                        <a:rPr lang="pt-BR" sz="1800" b="1">
                          <a:effectLst/>
                        </a:rPr>
                        <a:t>)</a:t>
                      </a:r>
                      <a:endParaRPr lang="pt-BR" sz="1800">
                        <a:effectLst/>
                      </a:endParaRPr>
                    </a:p>
                  </a:txBody>
                  <a:tcPr marL="66677" marR="66677" marT="66631" marB="66631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800" dirty="0">
                          <a:effectLst/>
                        </a:rPr>
                        <a:t>Avaliar a importância da participação dos familiares na UTI.</a:t>
                      </a:r>
                    </a:p>
                    <a:p>
                      <a:pPr algn="just"/>
                      <a:r>
                        <a:rPr lang="pt-BR" sz="1800" dirty="0">
                          <a:effectLst/>
                        </a:rPr>
                        <a:t>Familiares podem obter informações através do endereço eletrônico: </a:t>
                      </a:r>
                    </a:p>
                    <a:p>
                      <a:pPr algn="just"/>
                      <a:r>
                        <a:rPr lang="pt-BR" sz="1800" u="none" strike="noStrike" dirty="0">
                          <a:solidFill>
                            <a:srgbClr val="00B5D9"/>
                          </a:solidFill>
                          <a:effectLst/>
                          <a:hlinkClick r:id="rId2"/>
                        </a:rPr>
                        <a:t>http://www.myicucare.org</a:t>
                      </a:r>
                      <a:endParaRPr lang="pt-BR" sz="1800" dirty="0">
                        <a:effectLst/>
                      </a:endParaRPr>
                    </a:p>
                  </a:txBody>
                  <a:tcPr marL="66677" marR="66677" marT="66631" marB="66631">
                    <a:lnL w="9525" cap="flat" cmpd="sng" algn="ctr">
                      <a:solidFill>
                        <a:srgbClr val="EEEEEE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altLang="pt-BR" smtClean="0"/>
              <a:t>Papel da família:</a:t>
            </a:r>
          </a:p>
          <a:p>
            <a:pPr lvl="1"/>
            <a:r>
              <a:rPr lang="pt-PT" altLang="pt-BR" smtClean="0"/>
              <a:t>compartilhamento do processo de tomada de decisão;</a:t>
            </a:r>
          </a:p>
          <a:p>
            <a:pPr lvl="1"/>
            <a:r>
              <a:rPr lang="pt-PT" altLang="pt-BR" smtClean="0"/>
              <a:t>participação em visitas e no cuidado com o paciente;</a:t>
            </a:r>
          </a:p>
          <a:p>
            <a:pPr lvl="1"/>
            <a:r>
              <a:rPr lang="pt-PT" altLang="pt-BR" smtClean="0"/>
              <a:t>redução da ansiedade do paciente;</a:t>
            </a:r>
          </a:p>
          <a:p>
            <a:pPr lvl="1"/>
            <a:r>
              <a:rPr lang="pt-PT" altLang="pt-BR" smtClean="0"/>
              <a:t>participação na reorientação e estimulação cognitiva dos pacientes</a:t>
            </a:r>
          </a:p>
          <a:p>
            <a:pPr lvl="1"/>
            <a:endParaRPr lang="pt-PT" alt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Objetivos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Comparar </a:t>
            </a:r>
            <a:r>
              <a:rPr lang="pt-PT" altLang="pt-BR" smtClean="0">
                <a:solidFill>
                  <a:schemeClr val="accent1"/>
                </a:solidFill>
              </a:rPr>
              <a:t>a incidência de delirium </a:t>
            </a:r>
            <a:r>
              <a:rPr lang="pt-PT" altLang="pt-BR" smtClean="0"/>
              <a:t>em pacientes gravemente enfermos internados em UTI clínico-cirúrgica, na presença de um </a:t>
            </a:r>
            <a:r>
              <a:rPr lang="pt-PT" altLang="pt-BR" smtClean="0">
                <a:solidFill>
                  <a:schemeClr val="accent1"/>
                </a:solidFill>
              </a:rPr>
              <a:t>modelo de visitação restrita (RVM)</a:t>
            </a:r>
            <a:r>
              <a:rPr lang="pt-PT" altLang="pt-BR" smtClean="0"/>
              <a:t> ou um </a:t>
            </a:r>
            <a:r>
              <a:rPr lang="pt-PT" altLang="pt-BR" smtClean="0">
                <a:solidFill>
                  <a:schemeClr val="accent1"/>
                </a:solidFill>
              </a:rPr>
              <a:t>modelo de visitação estendida (EVM)</a:t>
            </a:r>
            <a:r>
              <a:rPr lang="pt-PT" altLang="pt-BR" smtClean="0"/>
              <a:t>. </a:t>
            </a:r>
          </a:p>
          <a:p>
            <a:endParaRPr lang="pt-PT" altLang="pt-BR" smtClean="0"/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Materiais e métodos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Estudo prospectivo </a:t>
            </a:r>
          </a:p>
          <a:p>
            <a:r>
              <a:rPr lang="pt-PT" altLang="pt-BR" smtClean="0"/>
              <a:t>UTI clínico-cirúrgica terciária de 31 leitos em Porto Alegre</a:t>
            </a:r>
          </a:p>
          <a:p>
            <a:r>
              <a:rPr lang="pt-PT" altLang="pt-BR" smtClean="0"/>
              <a:t>O estudo foi dividido em três períodos consecutivos: </a:t>
            </a:r>
          </a:p>
          <a:p>
            <a:pPr lvl="1"/>
            <a:r>
              <a:rPr lang="pt-PT" altLang="pt-BR" smtClean="0"/>
              <a:t>Primeiro período: 90 dias com o RVM, de maio a julho de 2015; </a:t>
            </a:r>
          </a:p>
          <a:p>
            <a:pPr lvl="1"/>
            <a:r>
              <a:rPr lang="pt-PT" altLang="pt-BR" smtClean="0"/>
              <a:t>Segundo período: 30 dias sem inclusão de paciente para evitar viés de contaminação, em agosto de 2015;</a:t>
            </a:r>
          </a:p>
          <a:p>
            <a:pPr lvl="1"/>
            <a:r>
              <a:rPr lang="pt-PT" altLang="pt-BR" smtClean="0"/>
              <a:t>Terceiro período: 90 dias com o EVM, de setembro a novembro de 2015.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17550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Materiais e métodos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Foram incluídos </a:t>
            </a:r>
            <a:r>
              <a:rPr lang="pt-PT" altLang="pt-BR" b="1" smtClean="0"/>
              <a:t>pacientes com idade maior ou igual a 18 anos</a:t>
            </a:r>
            <a:r>
              <a:rPr lang="pt-PT" altLang="pt-BR" smtClean="0"/>
              <a:t>, com tempo de internação maior ou igual a 24 horas</a:t>
            </a:r>
          </a:p>
          <a:p>
            <a:r>
              <a:rPr lang="pt-PT" altLang="pt-BR" smtClean="0"/>
              <a:t>Indivíduos com afasia, delírio pré-existente e tratamento exclusivamente paliativo na admissão na UTI foram excluídos.</a:t>
            </a:r>
          </a:p>
          <a:p>
            <a:r>
              <a:rPr lang="pt-PT" altLang="pt-BR" smtClean="0"/>
              <a:t>Indivíduos que permaneceram sedados por período maior ou igual a 48 horas ( RASS – 4 ou – 5) e aqueles que foram readmitidos na UTI após a inclusão no estudo também foram excluídos.</a:t>
            </a:r>
            <a:endParaRPr lang="pt-BR" altLang="pt-BR" smtClean="0"/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Materiais e métodos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3910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PT" altLang="pt-BR" smtClean="0"/>
              <a:t>Todos os pacientes foram alojados em salas de UTI privadas e tratados de acordo com intervenções ABCDEF</a:t>
            </a:r>
          </a:p>
          <a:p>
            <a:pPr>
              <a:lnSpc>
                <a:spcPct val="150000"/>
              </a:lnSpc>
            </a:pPr>
            <a:r>
              <a:rPr lang="pt-PT" altLang="pt-BR" smtClean="0"/>
              <a:t>Os visitantes eram obrigados a lavar as mãos e a usar coletes descartáveis ​​e / ou equipamento de proteção pessoal quando apropriado. Todos os visitantes receberam orientações orais e escritas sobre o padrão de boas práticas para a visitação na UTI. </a:t>
            </a:r>
          </a:p>
          <a:p>
            <a:pPr>
              <a:lnSpc>
                <a:spcPct val="150000"/>
              </a:lnSpc>
            </a:pPr>
            <a:r>
              <a:rPr lang="pt-PT" altLang="pt-BR" smtClean="0"/>
              <a:t>O número e a duração das visitas sociais foram determinados pelo paciente ou familiares.</a:t>
            </a:r>
          </a:p>
          <a:p>
            <a:pPr>
              <a:lnSpc>
                <a:spcPct val="150000"/>
              </a:lnSpc>
            </a:pPr>
            <a:r>
              <a:rPr lang="pt-PT" altLang="pt-BR" smtClean="0"/>
              <a:t> Os visitantes foram convidados a sair da sala durante alguns procedimentos, como intubação, cateterismo venoso central e ressuscitação cardiopulmonar.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Materiais e métodos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Dois ou menos visitantes da família por paciente por vez eram permitidos por até 4,5 h / d, divididos em três períodos (das 9:00 às 11:00, das 4:00 às 5:30 e das 9:00 às 10: 00 pm) no RVM. No EVM, dois ou menos de cada vez eram permitidos por até 12 horas por dia (9:00 às 21:00).</a:t>
            </a:r>
          </a:p>
          <a:p>
            <a:endParaRPr lang="pt-PT" altLang="pt-BR" smtClean="0"/>
          </a:p>
          <a:p>
            <a:r>
              <a:rPr lang="pt-PT" altLang="pt-BR" smtClean="0"/>
              <a:t>As horas de visita do EVM eram restritas ao dia e à tarde, a fim de evitar distúrbios do sono relacionados ao ruído. As famílias de EVM foram autorizadas a participar de rodadas multidisciplinares ao lado da cama. </a:t>
            </a:r>
          </a:p>
          <a:p>
            <a:endParaRPr lang="pt-PT" altLang="pt-BR" smtClean="0"/>
          </a:p>
          <a:p>
            <a:r>
              <a:rPr lang="pt-PT" altLang="pt-BR" smtClean="0"/>
              <a:t>Como exceção, em ambos os períodos do estudo, os pacientes puderam receber visitas mais longas nas seguintes situações: terminalidade, conflitos e delirium.</a:t>
            </a:r>
            <a:endParaRPr lang="pt-BR" altLang="pt-BR" smtClean="0"/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Materiais e métodos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Desfecho primário: incidência cumulativa de delirium durante a permanência na UTI. </a:t>
            </a:r>
          </a:p>
          <a:p>
            <a:pPr lvl="1"/>
            <a:r>
              <a:rPr lang="pt-PT" altLang="pt-BR" smtClean="0"/>
              <a:t>O diagnóstico de delirium foi feito pelo método de avaliação de confusão para a UTI (CAM-UTI), aplicado uma vez por turno de 12 horas em pacientes com RASS maior ou igual a –3 por enfermeiros treinados.  </a:t>
            </a:r>
          </a:p>
          <a:p>
            <a:pPr lvl="1"/>
            <a:r>
              <a:rPr lang="pt-PT" altLang="pt-BR" smtClean="0"/>
              <a:t>A incidência cumulativa de delirium foi definida como a presença de delirium em pelo menos um turno de 12 horas durante a permanência na UTI.</a:t>
            </a:r>
            <a:endParaRPr lang="pt-BR" alt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1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730250"/>
            <a:ext cx="11029950" cy="987425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CAM -ICU</a:t>
            </a:r>
          </a:p>
        </p:txBody>
      </p:sp>
      <p:graphicFrame>
        <p:nvGraphicFramePr>
          <p:cNvPr id="13" name="Espaço Reservado para Conteúdo 12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576263" y="2236788"/>
          <a:ext cx="11029950" cy="4286250"/>
        </p:xfrm>
        <a:graphic>
          <a:graphicData uri="http://schemas.openxmlformats.org/drawingml/2006/table">
            <a:tbl>
              <a:tblPr/>
              <a:tblGrid>
                <a:gridCol w="5514975">
                  <a:extLst>
                    <a:ext uri="{9D8B030D-6E8A-4147-A177-3AD203B41FA5}"/>
                  </a:extLst>
                </a:gridCol>
                <a:gridCol w="5514975">
                  <a:extLst>
                    <a:ext uri="{9D8B030D-6E8A-4147-A177-3AD203B41FA5}"/>
                  </a:extLst>
                </a:gridCol>
              </a:tblGrid>
              <a:tr h="277098">
                <a:tc gridSpan="2">
                  <a:txBody>
                    <a:bodyPr/>
                    <a:lstStyle/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Se RASS maior que -4 ou menor que +4 ou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observação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de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alteração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de CS </a:t>
                      </a:r>
                      <a:endParaRPr lang="pt-BR" sz="1400" dirty="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39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3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703746">
                <a:tc gridSpan="2">
                  <a:txBody>
                    <a:bodyPr/>
                    <a:lstStyle/>
                    <a:p>
                      <a:r>
                        <a:rPr lang="pt-BR" sz="1400" dirty="0" err="1">
                          <a:effectLst/>
                          <a:latin typeface="Calibri,Bold"/>
                        </a:rPr>
                        <a:t>Característica</a:t>
                      </a:r>
                      <a:r>
                        <a:rPr lang="pt-BR" sz="1400" dirty="0">
                          <a:effectLst/>
                          <a:latin typeface="Calibri,Bold"/>
                        </a:rPr>
                        <a:t> 1: </a:t>
                      </a:r>
                      <a:r>
                        <a:rPr lang="pt-BR" sz="1400" dirty="0" err="1">
                          <a:effectLst/>
                          <a:latin typeface="Calibri,Bold"/>
                        </a:rPr>
                        <a:t>Flutuação</a:t>
                      </a:r>
                      <a:r>
                        <a:rPr lang="pt-BR" sz="1400" dirty="0">
                          <a:effectLst/>
                          <a:latin typeface="Calibri,Bold"/>
                        </a:rPr>
                        <a:t> do estado mental basal </a:t>
                      </a:r>
                      <a:endParaRPr lang="pt-BR" sz="1400" dirty="0">
                        <a:effectLst/>
                      </a:endParaRPr>
                    </a:p>
                    <a:p>
                      <a:pPr>
                        <a:buFont typeface="+mj-lt"/>
                        <a:buAutoNum type="arabicPeriod"/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a)  Há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evidência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de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mudança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no estado mental basal? </a:t>
                      </a:r>
                      <a:endParaRPr lang="pt-BR" sz="1400" dirty="0">
                        <a:effectLst/>
                      </a:endParaRPr>
                    </a:p>
                    <a:p>
                      <a:pPr>
                        <a:buFont typeface="+mj-lt"/>
                        <a:buAutoNum type="arabicPeriod"/>
                      </a:pP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b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)  Essa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mudança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tem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caráter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flutuante nas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últimas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24h? </a:t>
                      </a:r>
                      <a:endParaRPr lang="pt-BR" sz="1400" dirty="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90422">
                <a:tc>
                  <a:txBody>
                    <a:bodyPr/>
                    <a:lstStyle/>
                    <a:p>
                      <a:r>
                        <a:rPr lang="pt-BR" sz="1400" dirty="0">
                          <a:solidFill>
                            <a:srgbClr val="E26B07"/>
                          </a:solidFill>
                          <a:effectLst/>
                          <a:latin typeface="Calibri,Bold"/>
                        </a:rPr>
                        <a:t>NÃO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Pare,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não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há delirium </a:t>
                      </a:r>
                      <a:endParaRPr lang="pt-BR" sz="1400" dirty="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dirty="0">
                          <a:solidFill>
                            <a:srgbClr val="964705"/>
                          </a:solidFill>
                          <a:effectLst/>
                          <a:latin typeface="Calibri,Bold"/>
                        </a:rPr>
                        <a:t>SIM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Ir para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característica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2 </a:t>
                      </a:r>
                      <a:endParaRPr lang="pt-BR" sz="1400" dirty="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1343719">
                <a:tc gridSpan="2">
                  <a:txBody>
                    <a:bodyPr/>
                    <a:lstStyle/>
                    <a:p>
                      <a:r>
                        <a:rPr lang="pt-BR" sz="1400" dirty="0" err="1">
                          <a:effectLst/>
                          <a:latin typeface="Calibri,Bold"/>
                        </a:rPr>
                        <a:t>Característica</a:t>
                      </a:r>
                      <a:r>
                        <a:rPr lang="pt-BR" sz="1400" dirty="0">
                          <a:effectLst/>
                          <a:latin typeface="Calibri,Bold"/>
                        </a:rPr>
                        <a:t> 2: </a:t>
                      </a:r>
                      <a:r>
                        <a:rPr lang="pt-BR" sz="1400" dirty="0" err="1">
                          <a:effectLst/>
                          <a:latin typeface="Calibri,Bold"/>
                        </a:rPr>
                        <a:t>Inatenção</a:t>
                      </a:r>
                      <a:r>
                        <a:rPr lang="pt-BR" sz="1400" dirty="0">
                          <a:effectLst/>
                          <a:latin typeface="Calibri,Bold"/>
                        </a:rPr>
                        <a:t>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a) O paciente tem dificuldade para manter a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atenção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?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,Italic"/>
                        </a:rPr>
                        <a:t>Teste das letras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Diga ao paciente que irá falar dez letras e que ao ouvir a letra A, ele deverá apertar sua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mão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. Leia a seguinte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sequência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com intervalo de 3s para cada letra: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SA V E H A AR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T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pt-BR" sz="1400" dirty="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90422">
                <a:tc>
                  <a:txBody>
                    <a:bodyPr/>
                    <a:lstStyle/>
                    <a:p>
                      <a:r>
                        <a:rPr lang="pt-BR" sz="1400" dirty="0">
                          <a:solidFill>
                            <a:srgbClr val="E26B07"/>
                          </a:solidFill>
                          <a:effectLst/>
                          <a:latin typeface="Calibri,Bold"/>
                        </a:rPr>
                        <a:t>MENOS QUE 3 ERROS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Não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há delirium </a:t>
                      </a:r>
                      <a:endParaRPr lang="pt-BR" sz="1400" dirty="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>
                          <a:solidFill>
                            <a:srgbClr val="964705"/>
                          </a:solidFill>
                          <a:effectLst/>
                          <a:latin typeface="Calibri,Bold"/>
                        </a:rPr>
                        <a:t>3 OU MAIS ERROS </a:t>
                      </a:r>
                      <a:endParaRPr lang="pt-BR" sz="1400">
                        <a:effectLst/>
                      </a:endParaRPr>
                    </a:p>
                    <a:p>
                      <a:r>
                        <a:rPr lang="pt-BR" sz="1400">
                          <a:effectLst/>
                          <a:latin typeface="Calibri" panose="020F0502020204030204" pitchFamily="34" charset="0"/>
                        </a:rPr>
                        <a:t>Ir para característica 3 </a:t>
                      </a:r>
                      <a:endParaRPr lang="pt-BR" sz="140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490422">
                <a:tc gridSpan="2">
                  <a:txBody>
                    <a:bodyPr/>
                    <a:lstStyle/>
                    <a:p>
                      <a:r>
                        <a:rPr lang="pt-BR" sz="1400" dirty="0" err="1">
                          <a:effectLst/>
                          <a:latin typeface="Calibri,Bold"/>
                        </a:rPr>
                        <a:t>Característica</a:t>
                      </a:r>
                      <a:r>
                        <a:rPr lang="pt-BR" sz="1400" dirty="0">
                          <a:effectLst/>
                          <a:latin typeface="Calibri,Bold"/>
                        </a:rPr>
                        <a:t> 3: </a:t>
                      </a:r>
                      <a:r>
                        <a:rPr lang="pt-BR" sz="1400" dirty="0" err="1">
                          <a:effectLst/>
                          <a:latin typeface="Calibri,Bold"/>
                        </a:rPr>
                        <a:t>Alteração</a:t>
                      </a:r>
                      <a:r>
                        <a:rPr lang="pt-BR" sz="1400" dirty="0">
                          <a:effectLst/>
                          <a:latin typeface="Calibri,Bold"/>
                        </a:rPr>
                        <a:t> do </a:t>
                      </a:r>
                      <a:r>
                        <a:rPr lang="pt-BR" sz="1400" dirty="0" err="1">
                          <a:effectLst/>
                          <a:latin typeface="Calibri,Bold"/>
                        </a:rPr>
                        <a:t>nível</a:t>
                      </a:r>
                      <a:r>
                        <a:rPr lang="pt-BR" sz="1400" dirty="0">
                          <a:effectLst/>
                          <a:latin typeface="Calibri,Bold"/>
                        </a:rPr>
                        <a:t> de </a:t>
                      </a:r>
                      <a:r>
                        <a:rPr lang="pt-BR" sz="1400" dirty="0" err="1">
                          <a:effectLst/>
                          <a:latin typeface="Calibri,Bold"/>
                        </a:rPr>
                        <a:t>consciência</a:t>
                      </a:r>
                      <a:r>
                        <a:rPr lang="pt-BR" sz="1400" dirty="0">
                          <a:effectLst/>
                          <a:latin typeface="Calibri,Bold"/>
                        </a:rPr>
                        <a:t>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a) O paciente está sonolento, comatoso ou agitado? Realizar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avaliação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com Escala de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Rass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pt-BR" sz="1400" dirty="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90422">
                <a:tc>
                  <a:txBody>
                    <a:bodyPr/>
                    <a:lstStyle/>
                    <a:p>
                      <a:r>
                        <a:rPr lang="pt-BR" sz="1400" dirty="0">
                          <a:solidFill>
                            <a:srgbClr val="E26B07"/>
                          </a:solidFill>
                          <a:effectLst/>
                          <a:latin typeface="Calibri,Bold"/>
                        </a:rPr>
                        <a:t>SE RASS diferente de 0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Há delirium </a:t>
                      </a:r>
                      <a:endParaRPr lang="pt-BR" sz="1400" dirty="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961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dirty="0">
                          <a:solidFill>
                            <a:srgbClr val="964705"/>
                          </a:solidFill>
                          <a:effectLst/>
                          <a:latin typeface="Calibri,Bold"/>
                        </a:rPr>
                        <a:t>SE RASS = 0 </a:t>
                      </a:r>
                      <a:endParaRPr lang="pt-BR" sz="14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Ir para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característica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4 </a:t>
                      </a:r>
                      <a:endParaRPr lang="pt-BR" sz="1400" dirty="0">
                        <a:effectLst/>
                      </a:endParaRPr>
                    </a:p>
                  </a:txBody>
                  <a:tcPr marL="63786" marR="63786" marT="31887" marB="3188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961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581025" y="1692275"/>
          <a:ext cx="11029950" cy="3473450"/>
        </p:xfrm>
        <a:graphic>
          <a:graphicData uri="http://schemas.openxmlformats.org/drawingml/2006/table">
            <a:tbl>
              <a:tblPr/>
              <a:tblGrid>
                <a:gridCol w="5514975">
                  <a:extLst>
                    <a:ext uri="{9D8B030D-6E8A-4147-A177-3AD203B41FA5}"/>
                  </a:extLst>
                </a:gridCol>
                <a:gridCol w="5514975">
                  <a:extLst>
                    <a:ext uri="{9D8B030D-6E8A-4147-A177-3AD203B41FA5}"/>
                  </a:extLst>
                </a:gridCol>
              </a:tblGrid>
              <a:tr h="2650791">
                <a:tc gridSpan="2">
                  <a:txBody>
                    <a:bodyPr/>
                    <a:lstStyle/>
                    <a:p>
                      <a:r>
                        <a:rPr lang="pt-BR" sz="1400" dirty="0" err="1">
                          <a:effectLst/>
                          <a:latin typeface="Calibri,Bold"/>
                        </a:rPr>
                        <a:t>Característica</a:t>
                      </a:r>
                      <a:r>
                        <a:rPr lang="pt-BR" sz="1400" dirty="0">
                          <a:effectLst/>
                          <a:latin typeface="Calibri,Bold"/>
                        </a:rPr>
                        <a:t> 4: Pensamento desorganizado </a:t>
                      </a:r>
                      <a:endParaRPr lang="pt-BR" sz="1800" dirty="0">
                        <a:effectLst/>
                      </a:endParaRPr>
                    </a:p>
                    <a:p>
                      <a:pPr>
                        <a:buFont typeface="+mj-lt"/>
                        <a:buAutoNum type="arabicPeriod"/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a)  O paciente tem discurso incoerente? </a:t>
                      </a:r>
                      <a:endParaRPr lang="pt-BR" sz="1800" dirty="0">
                        <a:effectLst/>
                      </a:endParaRPr>
                    </a:p>
                    <a:p>
                      <a:pPr>
                        <a:buFont typeface="+mj-lt"/>
                        <a:buAutoNum type="arabicPeriod"/>
                      </a:pP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b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)  O paciente é incapaz responder aos comandos corretamente? </a:t>
                      </a:r>
                      <a:endParaRPr lang="pt-BR" sz="18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,Italic"/>
                        </a:rPr>
                        <a:t>Teste das perguntas </a:t>
                      </a:r>
                      <a:r>
                        <a:rPr lang="pt-BR" sz="1400" dirty="0" err="1">
                          <a:effectLst/>
                          <a:latin typeface="Calibri,Italic"/>
                        </a:rPr>
                        <a:t>dicotômicas</a:t>
                      </a:r>
                      <a:r>
                        <a:rPr lang="pt-BR" sz="1400" dirty="0">
                          <a:effectLst/>
                          <a:latin typeface="Calibri,Italic"/>
                        </a:rPr>
                        <a:t/>
                      </a:r>
                      <a:br>
                        <a:rPr lang="pt-BR" sz="1400" dirty="0">
                          <a:effectLst/>
                          <a:latin typeface="Calibri,Italic"/>
                        </a:rPr>
                      </a:b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Pergunte ao paciente se:</a:t>
                      </a:r>
                      <a:br>
                        <a:rPr lang="pt-BR" sz="1400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- Uma pedra flutua na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água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? Resposta esperada: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Não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pt-BR" sz="1400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- Há peixes no mar? Resposta esperada: Sim</a:t>
                      </a:r>
                      <a:br>
                        <a:rPr lang="pt-BR" sz="1400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- Um quilo pesa mais que dois quilos? Resposta esperada: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Não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pt-BR" sz="1400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-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Voce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̂ pode bater um prego com um martelo? Resposta esperada: Sim </a:t>
                      </a:r>
                      <a:endParaRPr lang="pt-BR" sz="18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,Italic"/>
                        </a:rPr>
                        <a:t>Teste do comando </a:t>
                      </a:r>
                      <a:endParaRPr lang="pt-BR" sz="1800" dirty="0">
                        <a:effectLst/>
                      </a:endParaRPr>
                    </a:p>
                    <a:p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Mostre dois dedos ao paciente por alguns segundos e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peça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para ele repetir.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Após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isto,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peça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para que ele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faça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com a outra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mão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br>
                        <a:rPr lang="pt-BR" sz="1400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Caso o paciente esteja impossibilitado de utilizar uma das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mãos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,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peça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que ele adicione um dedo a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mão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inicialmente testada. </a:t>
                      </a:r>
                      <a:endParaRPr lang="pt-BR" sz="1800" dirty="0">
                        <a:effectLst/>
                      </a:endParaRPr>
                    </a:p>
                  </a:txBody>
                  <a:tcPr marT="45703" marB="4570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517971">
                <a:tc>
                  <a:txBody>
                    <a:bodyPr/>
                    <a:lstStyle/>
                    <a:p>
                      <a:r>
                        <a:rPr lang="pt-BR" sz="1400">
                          <a:solidFill>
                            <a:srgbClr val="893A11"/>
                          </a:solidFill>
                          <a:effectLst/>
                          <a:latin typeface="Calibri,Bold"/>
                        </a:rPr>
                        <a:t>MENOS QUE 2 ERROS </a:t>
                      </a:r>
                      <a:endParaRPr lang="pt-BR" sz="1800">
                        <a:effectLst/>
                      </a:endParaRPr>
                    </a:p>
                    <a:p>
                      <a:r>
                        <a:rPr lang="pt-BR" sz="1400">
                          <a:effectLst/>
                          <a:latin typeface="Calibri" panose="020F0502020204030204" pitchFamily="34" charset="0"/>
                        </a:rPr>
                        <a:t>Não há delirium </a:t>
                      </a:r>
                      <a:endParaRPr lang="pt-BR" sz="1800">
                        <a:effectLst/>
                      </a:endParaRPr>
                    </a:p>
                  </a:txBody>
                  <a:tcPr marT="45703" marB="4570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>
                          <a:solidFill>
                            <a:srgbClr val="893A11"/>
                          </a:solidFill>
                          <a:effectLst/>
                          <a:latin typeface="Calibri,Bold"/>
                        </a:rPr>
                        <a:t>2 OU MAIS ERROS </a:t>
                      </a:r>
                      <a:endParaRPr lang="pt-BR" sz="1800">
                        <a:effectLst/>
                      </a:endParaRPr>
                    </a:p>
                    <a:p>
                      <a:r>
                        <a:rPr lang="pt-BR" sz="1400">
                          <a:effectLst/>
                          <a:latin typeface="Calibri" panose="020F0502020204030204" pitchFamily="34" charset="0"/>
                        </a:rPr>
                        <a:t>Há delirium </a:t>
                      </a:r>
                      <a:endParaRPr lang="pt-BR" sz="1800">
                        <a:effectLst/>
                      </a:endParaRPr>
                    </a:p>
                  </a:txBody>
                  <a:tcPr marT="45703" marB="4570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304689">
                <a:tc gridSpan="2">
                  <a:txBody>
                    <a:bodyPr/>
                    <a:lstStyle/>
                    <a:p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Obs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: O Delirium é diagnosticado quando as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características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1 e 2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são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pt-BR" sz="1400" dirty="0">
                          <a:solidFill>
                            <a:srgbClr val="CE5919"/>
                          </a:solidFill>
                          <a:effectLst/>
                          <a:latin typeface="Calibri" panose="020F0502020204030204" pitchFamily="34" charset="0"/>
                        </a:rPr>
                        <a:t>positivas 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e as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características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3 </a:t>
                      </a:r>
                      <a:r>
                        <a:rPr lang="pt-BR" sz="1400" dirty="0">
                          <a:solidFill>
                            <a:srgbClr val="CE5919"/>
                          </a:solidFill>
                          <a:effectLst/>
                          <a:latin typeface="Calibri" panose="020F0502020204030204" pitchFamily="34" charset="0"/>
                        </a:rPr>
                        <a:t>ou 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4 </a:t>
                      </a:r>
                      <a:r>
                        <a:rPr lang="pt-BR" sz="1400" dirty="0" err="1">
                          <a:effectLst/>
                          <a:latin typeface="Calibri" panose="020F0502020204030204" pitchFamily="34" charset="0"/>
                        </a:rPr>
                        <a:t>estão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</a:rPr>
                        <a:t> presentes </a:t>
                      </a:r>
                      <a:endParaRPr lang="pt-BR" sz="1800" dirty="0">
                        <a:effectLst/>
                      </a:endParaRPr>
                    </a:p>
                  </a:txBody>
                  <a:tcPr marT="45703" marB="4570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Materiais e métodos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Desfechos secundários pré-definidos:</a:t>
            </a:r>
          </a:p>
          <a:p>
            <a:pPr lvl="1"/>
            <a:r>
              <a:rPr lang="pt-PT" altLang="pt-BR" smtClean="0"/>
              <a:t>duração do delirium/coma; </a:t>
            </a:r>
          </a:p>
          <a:p>
            <a:pPr lvl="1"/>
            <a:r>
              <a:rPr lang="pt-PT" altLang="pt-BR" smtClean="0"/>
              <a:t>qualquer infecção adquirida na UTI: da corrente sanguínea, pneumonia e trato urinário; </a:t>
            </a:r>
          </a:p>
          <a:p>
            <a:pPr lvl="1"/>
            <a:r>
              <a:rPr lang="pt-PT" altLang="pt-BR" smtClean="0"/>
              <a:t>mortalidade por todas as causas na UTI; </a:t>
            </a:r>
          </a:p>
          <a:p>
            <a:pPr lvl="1"/>
            <a:r>
              <a:rPr lang="pt-PT" altLang="pt-BR" smtClean="0"/>
              <a:t>tempo de permanência na UTI.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Materiais e métodos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A duração do delirium/coma foi definida como o número de dias durante os quais os pacientes com delirium estavam vivos com delirium ou coma. </a:t>
            </a:r>
          </a:p>
          <a:p>
            <a:r>
              <a:rPr lang="pt-PT" altLang="pt-BR" smtClean="0"/>
              <a:t>Pacientes com RASS de –4 ou –5 foram classificados como em coma, independentemente de o estado ter sido induzido por sedação ou doença. </a:t>
            </a:r>
          </a:p>
          <a:p>
            <a:r>
              <a:rPr lang="pt-PT" altLang="pt-BR" smtClean="0"/>
              <a:t>As infecções adquiridas na UTI foram diagnosticadas de acordo com os Diretrizes de Controle e Prevenção de Doenças (26–28) por um médico cegado para o objetivo do estudo.  </a:t>
            </a:r>
          </a:p>
          <a:p>
            <a:r>
              <a:rPr lang="pt-PT" altLang="pt-BR" smtClean="0"/>
              <a:t>Tempo até o início do delirium (tempo da inclusão no estudo até a primeira CAM-UTI positiva), tempo da primeira identificação do delirium (dia versus noite), duração do delirium, duração do coma e ocorrência de subtipos de delirium (hipoativo , hiperativo ou misto) foram avaliados como desfechos secundários</a:t>
            </a:r>
            <a:endParaRPr lang="pt-BR" altLang="pt-BR" smtClean="0"/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Materiais e métodos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algn="just"/>
            <a:r>
              <a:rPr lang="pt-PT" altLang="pt-BR" smtClean="0"/>
              <a:t>Os pacientes foram seguidos prospectivamente durante a permanência na UTI por pesquisadores que não estavam associados à equipe da UTI.</a:t>
            </a:r>
          </a:p>
          <a:p>
            <a:pPr algn="just"/>
            <a:r>
              <a:rPr lang="pt-PT" altLang="pt-BR" smtClean="0"/>
              <a:t>O período de tempo para verificar a ocorrência de desfechos foi de inscrição no estudo até alta ou morte na UTI ou no máximo 14 dias. </a:t>
            </a:r>
          </a:p>
          <a:p>
            <a:pPr algn="just"/>
            <a:r>
              <a:rPr lang="pt-PT" altLang="pt-BR" smtClean="0"/>
              <a:t>A duração das visitas familiares foi registrada diariamente como uma medida de adesão às intervenções do estudo. Porque encorajou-se visitas familiares prolongadas em pacientes que desenvolveram delirium, a duração das visitas familiares foi registrada para esses pacientes desde a admissão na UTI até o primeiro episódio de delirium ou alta da UTI ou morte.</a:t>
            </a:r>
            <a:endParaRPr lang="pt-BR" alt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Materiais e métodos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1962150"/>
            <a:ext cx="11029950" cy="4895850"/>
          </a:xfrm>
        </p:spPr>
        <p:txBody>
          <a:bodyPr rtlCol="0">
            <a:normAutofit fontScale="92500" lnSpcReduction="10000"/>
          </a:bodyPr>
          <a:lstStyle/>
          <a:p>
            <a:pPr marL="306000" indent="-306000" algn="just" fontAlgn="auto">
              <a:defRPr/>
            </a:pPr>
            <a:r>
              <a:rPr lang="pt-PT" dirty="0"/>
              <a:t>Consumo de álcool perigoso foi definido como consumo de álcool equivalente a maior ou igual a 14 unidades / semana para mulheres e maior ou igual a 21 unidades / semana para homens </a:t>
            </a:r>
          </a:p>
          <a:p>
            <a:pPr marL="306000" indent="-306000" algn="just" fontAlgn="auto">
              <a:defRPr/>
            </a:pPr>
            <a:r>
              <a:rPr lang="pt-PT" dirty="0"/>
              <a:t>Um fumante ativo foi definido como uma pessoa que atualmente fumava mais do que ou igual a cinco cigarros por dia. </a:t>
            </a:r>
          </a:p>
          <a:p>
            <a:pPr marL="306000" indent="-306000" algn="just" fontAlgn="auto">
              <a:defRPr/>
            </a:pPr>
            <a:r>
              <a:rPr lang="pt-PT" dirty="0"/>
              <a:t>Informações sobre história prévia de acidente vascular cerebral e cirrose foram obtidas a partir da história médica e revisão de prontuários médicos. </a:t>
            </a:r>
          </a:p>
          <a:p>
            <a:pPr marL="306000" indent="-306000" algn="just" fontAlgn="auto">
              <a:defRPr/>
            </a:pPr>
            <a:r>
              <a:rPr lang="pt-PT" dirty="0"/>
              <a:t>Demência, depressão, transtorno de ansiedade e esquizofrenia foram definidos de acordo com a quinta edição do Manual Diagnóstico e Estatístico de Transtornos Mentais </a:t>
            </a:r>
          </a:p>
          <a:p>
            <a:pPr marL="306000" indent="-306000" algn="just" fontAlgn="auto">
              <a:defRPr/>
            </a:pPr>
            <a:r>
              <a:rPr lang="pt-PT" dirty="0"/>
              <a:t>O uso crônico de </a:t>
            </a:r>
            <a:r>
              <a:rPr lang="pt-PT" dirty="0" err="1"/>
              <a:t>benzodiazepínicos</a:t>
            </a:r>
            <a:r>
              <a:rPr lang="pt-PT" dirty="0"/>
              <a:t>, antidepressivos e </a:t>
            </a:r>
            <a:r>
              <a:rPr lang="pt-PT" dirty="0" err="1"/>
              <a:t>antipsicóticos</a:t>
            </a:r>
            <a:r>
              <a:rPr lang="pt-PT" dirty="0"/>
              <a:t> foi definido como o uso diário desses medicamentos por pelo menos 3 meses. </a:t>
            </a:r>
          </a:p>
          <a:p>
            <a:pPr marL="306000" indent="-306000" algn="just" fontAlgn="auto">
              <a:defRPr/>
            </a:pPr>
            <a:r>
              <a:rPr lang="pt-PT" dirty="0"/>
              <a:t>A exposição sistêmica ao </a:t>
            </a:r>
            <a:r>
              <a:rPr lang="pt-PT" dirty="0" err="1"/>
              <a:t>corticosteróide</a:t>
            </a:r>
            <a:r>
              <a:rPr lang="pt-PT" dirty="0"/>
              <a:t> foi definida como o uso atual de </a:t>
            </a:r>
            <a:r>
              <a:rPr lang="pt-PT" dirty="0" err="1"/>
              <a:t>prednisona</a:t>
            </a:r>
            <a:r>
              <a:rPr lang="pt-PT" dirty="0"/>
              <a:t> maior ou igual a 5mg / d (ou doses equivalentes para outros corticosteroides). </a:t>
            </a:r>
          </a:p>
          <a:p>
            <a:pPr marL="306000" indent="-306000" algn="just" fontAlgn="auto">
              <a:defRPr/>
            </a:pPr>
            <a:r>
              <a:rPr lang="pt-PT" dirty="0"/>
              <a:t>A doença renal crônica foi determinada de acordo com a diretriz da </a:t>
            </a:r>
            <a:r>
              <a:rPr lang="pt-PT" dirty="0" err="1"/>
              <a:t>National</a:t>
            </a:r>
            <a:r>
              <a:rPr lang="pt-PT" dirty="0"/>
              <a:t> </a:t>
            </a:r>
            <a:r>
              <a:rPr lang="pt-PT" dirty="0" err="1"/>
              <a:t>Kidney</a:t>
            </a:r>
            <a:r>
              <a:rPr lang="pt-PT" dirty="0"/>
              <a:t> Foundation </a:t>
            </a:r>
          </a:p>
          <a:p>
            <a:pPr marL="306000" indent="-306000" algn="just" fontAlgn="auto">
              <a:defRPr/>
            </a:pPr>
            <a:r>
              <a:rPr lang="pt-PT" dirty="0"/>
              <a:t>A gravidade da doença crítica nas primeiras 24 horas de internação na UTI foi avaliada pela Fisiologia Aguda e Avaliação da Saúde Crônica (APACHE) II.</a:t>
            </a:r>
          </a:p>
          <a:p>
            <a:pPr marL="306000" indent="-306000" algn="just" fontAlgn="auto">
              <a:defRPr/>
            </a:pPr>
            <a:r>
              <a:rPr lang="pt-PT" dirty="0"/>
              <a:t> A mobilização precoce foi definida como a aplicação da terapia física nas primeiras 48 horas de internação na UTI </a:t>
            </a:r>
            <a:endParaRPr lang="pt-B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Análise estatística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464050"/>
          </a:xfrm>
        </p:spPr>
        <p:txBody>
          <a:bodyPr/>
          <a:lstStyle/>
          <a:p>
            <a:pPr algn="just"/>
            <a:r>
              <a:rPr lang="pt-PT" altLang="pt-BR" smtClean="0"/>
              <a:t>Teste exato de Fisher, qui-quadrado, soma dos postos de Wilcoxon e teste t de Student foram aplicados conforme apropriado para determinar se as covariáveis ​​da linha de base diferiram entre os dois grupos de estudo. </a:t>
            </a:r>
          </a:p>
          <a:p>
            <a:pPr algn="just"/>
            <a:r>
              <a:rPr lang="pt-PT" altLang="pt-BR" smtClean="0"/>
              <a:t>A comparação dos resultados entre os dois grupos de estudo contou com modelos de regressão de Poisson univariada e multivariada. </a:t>
            </a:r>
          </a:p>
          <a:p>
            <a:pPr algn="just"/>
            <a:r>
              <a:rPr lang="pt-PT" altLang="pt-BR" smtClean="0"/>
              <a:t>O ajuste da covariável foi feito usando fatores de risco relevantes para o resultado sob investigação. Essas covariantes foram escolhidas após uma revisão da literatura para os determinantes mais importantes dos desfechos. </a:t>
            </a:r>
          </a:p>
          <a:p>
            <a:pPr algn="just"/>
            <a:r>
              <a:rPr lang="pt-PT" altLang="pt-BR" smtClean="0"/>
              <a:t>Risco relativo (RR) e RR ajustado (aRR) foram estimados juntamente com IC95%. Os dados de tempo para evento foram comparados usando o teste de log-rank e apresentados como curvas de Kaplan-Meier. Um nível de significância de 0,05 foi adotado para todas as comparações. Nenhum ajuste foi feito para múltiplas comparações. </a:t>
            </a:r>
          </a:p>
          <a:p>
            <a:pPr algn="just"/>
            <a:r>
              <a:rPr lang="pt-PT" altLang="pt-BR" smtClean="0"/>
              <a:t>O SAS versão 9.4 (SAS Institute, Cary, NC) foi usado para análise estatística.</a:t>
            </a:r>
            <a:endParaRPr lang="pt-BR" alt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2181225"/>
            <a:ext cx="5405437" cy="404495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0724" name="Imagem 3" descr="Uma imagem contendo captura de tela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1887538"/>
            <a:ext cx="4745037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Espaço Reservado para Conteúdo 2"/>
          <p:cNvSpPr>
            <a:spLocks noGrp="1"/>
          </p:cNvSpPr>
          <p:nvPr>
            <p:ph idx="1"/>
          </p:nvPr>
        </p:nvSpPr>
        <p:spPr>
          <a:xfrm>
            <a:off x="6096000" y="2181225"/>
            <a:ext cx="5514975" cy="4044950"/>
          </a:xfrm>
        </p:spPr>
        <p:txBody>
          <a:bodyPr/>
          <a:lstStyle/>
          <a:p>
            <a:pPr algn="just"/>
            <a:r>
              <a:rPr lang="pt-PT" altLang="pt-BR" smtClean="0"/>
              <a:t>Durante o primeiro e terceiro períodos do estudo, 360 pacientes foram internados na UTI. Trinta e seis pacientes RVM e 38 pacientes EVM foram excluídos). </a:t>
            </a:r>
          </a:p>
          <a:p>
            <a:pPr algn="just"/>
            <a:r>
              <a:rPr lang="pt-PT" altLang="pt-BR" smtClean="0"/>
              <a:t>No total, 286 pacientes elegíveis foram incluídos no estudo, 141 no RVM e 145 no EVM. As características dos pacientes no início do estudo e as características relacionadas às intervenções na UTI foram bem equilibradas entre os grupos de estudo.</a:t>
            </a:r>
            <a:endParaRPr lang="pt-BR" altLang="pt-BR" smtClean="0"/>
          </a:p>
        </p:txBody>
      </p:sp>
      <p:sp>
        <p:nvSpPr>
          <p:cNvPr id="30726" name="CaixaDeTexto 4"/>
          <p:cNvSpPr txBox="1">
            <a:spLocks noChangeArrowheads="1"/>
          </p:cNvSpPr>
          <p:nvPr/>
        </p:nvSpPr>
        <p:spPr bwMode="auto">
          <a:xfrm>
            <a:off x="7413625" y="2027238"/>
            <a:ext cx="185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30727" name="CaixaDeTexto 5"/>
          <p:cNvSpPr txBox="1">
            <a:spLocks noChangeArrowheads="1"/>
          </p:cNvSpPr>
          <p:nvPr/>
        </p:nvSpPr>
        <p:spPr bwMode="auto">
          <a:xfrm>
            <a:off x="6734175" y="160338"/>
            <a:ext cx="185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5613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4975" y="457200"/>
            <a:ext cx="3702050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175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63" y="611188"/>
            <a:ext cx="7456487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5873750"/>
            <a:ext cx="11296650" cy="5175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5613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4975" y="457200"/>
            <a:ext cx="3702050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2774" name="Imagem 3" descr="Uma imagem contendo captura de tela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600075"/>
            <a:ext cx="94551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5873750"/>
            <a:ext cx="11296650" cy="5175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No RVM, 14 dos 141 pacientes (9,9%) receberam visitas superiores ao limite de 4,5 horas por dia pelo menos uma vez. No EVM, devido às preferências familiares, 38 dos 145 pacientes (26,2%) nunca tiveram visitas com duração superior a 4,5 horas. No entanto, todos os pacientes elegíveis inscritos no RVM (n = 141) e no EVM (n = 145) foram incluídos nas análises do modelo para o qual foram atribuídos. </a:t>
            </a:r>
          </a:p>
          <a:p>
            <a:r>
              <a:rPr lang="pt-PT" altLang="pt-BR" smtClean="0"/>
              <a:t>A duração mediana das consultas aumentou de 133 minutos (intervalo interquartil [IQR], 97,7–162,0) no RVM para 245 minutos (IQR, 175,0–272,0) no EVM (p &lt;0,001).  A distribuição do tempo mediano de consultas na UTI por paciente por dia no EVM foi significativamente diferente daquela registrada no RVM.  </a:t>
            </a:r>
          </a:p>
          <a:p>
            <a:r>
              <a:rPr lang="pt-PT" altLang="pt-BR" smtClean="0"/>
              <a:t>No EVM, as visitas diárias aos pacientes internados na UTI tiveram maior frequência entre 241 e 300 minutos (67/145 pacientes [44,1%]) e maiores que 300 minutos (33/145 pacientes [22,7%]). No RVM, a maioria das visitas diárias durou entre 121 e 180 minutos (60/141 pacientes [42,5%]) e entre 61 e 120 minutos (45/141 pacientes [31,9%]).</a:t>
            </a:r>
            <a:endParaRPr lang="pt-BR" altLang="pt-BR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altLang="pt-BR" smtClean="0">
                <a:solidFill>
                  <a:schemeClr val="accent1"/>
                </a:solidFill>
              </a:rPr>
              <a:t>Desfecho primário: </a:t>
            </a:r>
            <a:r>
              <a:rPr lang="pt-PT" altLang="pt-BR" smtClean="0"/>
              <a:t>delirium ocorreu em 14 de 145 pacientes (9,6%) durante EVM e em 29 de 141 pacientes (20,5%) durante o RVM (aRR, 0,50; IC 95%, 0,26-0,95).</a:t>
            </a:r>
            <a:endParaRPr lang="pt-BR" altLang="pt-BR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503738"/>
          </a:xfrm>
        </p:spPr>
        <p:txBody>
          <a:bodyPr/>
          <a:lstStyle/>
          <a:p>
            <a:r>
              <a:rPr lang="pt-PT" altLang="pt-BR" smtClean="0">
                <a:solidFill>
                  <a:schemeClr val="accent1"/>
                </a:solidFill>
              </a:rPr>
              <a:t>Desfechos secundários:</a:t>
            </a:r>
          </a:p>
          <a:p>
            <a:pPr lvl="1"/>
            <a:r>
              <a:rPr lang="pt-PT" altLang="pt-BR" smtClean="0"/>
              <a:t>a duração mediana do delirium / coma foi menor para os pacientes EVM versus RVM (1,5 d [IQR, 1,0-3,0] vs 3,0 d [IQR, 2,5-5,0], p = 0,03). </a:t>
            </a:r>
          </a:p>
          <a:p>
            <a:pPr lvl="1"/>
            <a:r>
              <a:rPr lang="pt-PT" altLang="pt-BR" smtClean="0"/>
              <a:t>a mediana do tempo de permanência na UTI foi menor para pacientes com EVM versus RVM (3 dias [IQR, 2,0–4,0] vs 4 dias [IQR, 2,0–6,0]; p = 0,04). </a:t>
            </a:r>
          </a:p>
          <a:p>
            <a:pPr lvl="1"/>
            <a:r>
              <a:rPr lang="pt-PT" altLang="pt-BR" smtClean="0"/>
              <a:t>a taxa de infecções adquiridas na UTI e a mortalidade na UTI não diferiram significativamente entre os dois grupos de estudo. </a:t>
            </a:r>
          </a:p>
          <a:p>
            <a:pPr lvl="1"/>
            <a:r>
              <a:rPr lang="pt-PT" altLang="pt-BR" smtClean="0"/>
              <a:t>a duração do delirium foi menor para os pacientes EVM versus RVM (1 d [IQR, 1,0-1,0] vs 2 d [IQR, 1,2-3,2], p = 0,007).</a:t>
            </a:r>
          </a:p>
          <a:p>
            <a:pPr lvl="1"/>
            <a:r>
              <a:rPr lang="pt-PT" altLang="pt-BR" smtClean="0"/>
              <a:t>a duração do coma, o tempo até o início do delirium, o momento da primeira identificação do delirium e a ocorrência de subtipos específicos de delirium não diferiram significativamente entre os dois grupos de estudo. </a:t>
            </a:r>
          </a:p>
          <a:p>
            <a:pPr lvl="1"/>
            <a:r>
              <a:rPr lang="pt-PT" altLang="pt-BR" smtClean="0"/>
              <a:t>pacientes com delirium apresentaram mediana do tempo de internação na UTI mais longo em comparação com pacientes que não desenvolveram delirium (7,0 dias [IQR, 4,0-12,0] vs 3,0 dias [IQR, 2,0 a 4,0); </a:t>
            </a:r>
            <a:r>
              <a:rPr lang="pt-BR" altLang="pt-BR" i="1" smtClean="0"/>
              <a:t>p </a:t>
            </a:r>
            <a:r>
              <a:rPr lang="pt-BR" altLang="pt-BR" smtClean="0"/>
              <a:t>&lt; 0.001) </a:t>
            </a:r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6867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75" y="344488"/>
            <a:ext cx="8909050" cy="616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>
          <a:xfrm>
            <a:off x="6388100" y="2181225"/>
            <a:ext cx="5222875" cy="3678238"/>
          </a:xfrm>
        </p:spPr>
        <p:txBody>
          <a:bodyPr/>
          <a:lstStyle/>
          <a:p>
            <a:r>
              <a:rPr lang="pt-PT" altLang="pt-BR" smtClean="0"/>
              <a:t>A sobrevida livre de delirium durante a permanência na UTI também foi significativamente maior nos pacientes com EVM versus RVM.</a:t>
            </a:r>
            <a:endParaRPr lang="pt-BR" altLang="pt-BR" smtClean="0"/>
          </a:p>
        </p:txBody>
      </p:sp>
      <p:pic>
        <p:nvPicPr>
          <p:cNvPr id="3789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1843088"/>
            <a:ext cx="6024562" cy="501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9163"/>
            <a:ext cx="11029950" cy="4392612"/>
          </a:xfrm>
        </p:spPr>
        <p:txBody>
          <a:bodyPr/>
          <a:lstStyle/>
          <a:p>
            <a:pPr algn="just"/>
            <a:r>
              <a:rPr lang="pt-PT" altLang="pt-BR" smtClean="0"/>
              <a:t>Uma análise de sensibilidade excluindo pacientes com RVM que receberam visitas superiores a 4,5 horas/dia e pacientes com EVM que nunca tiveram visitas superiores a 4,5 horas, confirmaram a menor ocorrência de delirium em pacientes com EVM versus RVM (aRR, 0,44; IC95%, 0,21-0,92). </a:t>
            </a:r>
          </a:p>
          <a:p>
            <a:pPr algn="just"/>
            <a:r>
              <a:rPr lang="pt-PT" altLang="pt-BR" smtClean="0"/>
              <a:t>A análise de subgrupo para o desfecho primário mostrou que </a:t>
            </a:r>
            <a:r>
              <a:rPr lang="pt-PT" altLang="pt-BR" smtClean="0">
                <a:solidFill>
                  <a:schemeClr val="accent1"/>
                </a:solidFill>
              </a:rPr>
              <a:t>pacientes maiores ou iguais a 65 anos </a:t>
            </a:r>
            <a:r>
              <a:rPr lang="pt-PT" altLang="pt-BR" smtClean="0"/>
              <a:t>(RR, 0,43; IC95%, 0,22–0,87), </a:t>
            </a:r>
            <a:r>
              <a:rPr lang="pt-PT" altLang="pt-BR" smtClean="0">
                <a:solidFill>
                  <a:schemeClr val="accent1"/>
                </a:solidFill>
              </a:rPr>
              <a:t>pacientes cirúrgicos </a:t>
            </a:r>
            <a:r>
              <a:rPr lang="pt-PT" altLang="pt-BR" smtClean="0"/>
              <a:t>(RR 0,51; IC95% 0,27– 0,97 ), pacientes </a:t>
            </a:r>
            <a:r>
              <a:rPr lang="pt-PT" altLang="pt-BR" smtClean="0">
                <a:solidFill>
                  <a:schemeClr val="accent1"/>
                </a:solidFill>
              </a:rPr>
              <a:t>sem transtornos psiquiátricos </a:t>
            </a:r>
            <a:r>
              <a:rPr lang="pt-PT" altLang="pt-BR" smtClean="0"/>
              <a:t>(RR, 0,34; 95% IC, 0,13-0,89), pacientes </a:t>
            </a:r>
            <a:r>
              <a:rPr lang="pt-PT" altLang="pt-BR" smtClean="0">
                <a:solidFill>
                  <a:schemeClr val="accent1"/>
                </a:solidFill>
              </a:rPr>
              <a:t>que não necessitaram de sedação parenteral </a:t>
            </a:r>
            <a:r>
              <a:rPr lang="pt-PT" altLang="pt-BR" smtClean="0"/>
              <a:t>(RR 0,32; IC95% 0,11-0,88), pacientes </a:t>
            </a:r>
            <a:r>
              <a:rPr lang="pt-PT" altLang="pt-BR" smtClean="0">
                <a:solidFill>
                  <a:schemeClr val="accent1"/>
                </a:solidFill>
              </a:rPr>
              <a:t>com escore APACHE-II maior ou igual a 15 pontos </a:t>
            </a:r>
            <a:r>
              <a:rPr lang="pt-PT" altLang="pt-BR" smtClean="0"/>
              <a:t>(RR 0,32; 95% IC, 0,14‐0,72), e </a:t>
            </a:r>
            <a:r>
              <a:rPr lang="pt-PT" altLang="pt-BR" smtClean="0">
                <a:solidFill>
                  <a:schemeClr val="accent1"/>
                </a:solidFill>
              </a:rPr>
              <a:t>pacientes que não necessitaram de ventilação mecânica</a:t>
            </a:r>
            <a:r>
              <a:rPr lang="pt-PT" altLang="pt-BR" smtClean="0"/>
              <a:t> (RR, 0,31; IC95%, 0,11‐0,85) </a:t>
            </a:r>
            <a:r>
              <a:rPr lang="pt-PT" altLang="pt-BR" smtClean="0">
                <a:solidFill>
                  <a:schemeClr val="accent1"/>
                </a:solidFill>
              </a:rPr>
              <a:t>foram os que mais se beneficiaram do EVM</a:t>
            </a:r>
            <a:r>
              <a:rPr lang="pt-PT" altLang="pt-BR" smtClean="0"/>
              <a:t>. </a:t>
            </a:r>
          </a:p>
          <a:p>
            <a:pPr algn="just"/>
            <a:r>
              <a:rPr lang="pt-PT" altLang="pt-BR" smtClean="0"/>
              <a:t>Uma análise </a:t>
            </a:r>
            <a:r>
              <a:rPr lang="pt-PT" altLang="pt-BR" i="1" smtClean="0"/>
              <a:t>post hoc</a:t>
            </a:r>
            <a:r>
              <a:rPr lang="pt-PT" altLang="pt-BR" smtClean="0"/>
              <a:t> de subgrupo mostrou ocorrência semelhante de delirium para EVM com visitas com duração menor ou igual a 4,5 h / d versus pacientes EVM com visitas com duração superior a 4,5 h / d (RR, 1,12; 95% CI, 0,35-3,59).</a:t>
            </a:r>
            <a:endParaRPr lang="pt-BR" altLang="pt-BR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pic>
        <p:nvPicPr>
          <p:cNvPr id="39939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788" y="576263"/>
            <a:ext cx="10004425" cy="628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676775"/>
          </a:xfrm>
        </p:spPr>
        <p:txBody>
          <a:bodyPr/>
          <a:lstStyle/>
          <a:p>
            <a:r>
              <a:rPr lang="pt-BR" altLang="pt-BR" smtClean="0">
                <a:solidFill>
                  <a:srgbClr val="0000FF"/>
                </a:solidFill>
              </a:rPr>
              <a:t>Uma política de visitação estendida foi associada à menor incidência cumulativa de delirium.</a:t>
            </a:r>
            <a:r>
              <a:rPr lang="pt-BR" altLang="pt-BR" smtClean="0"/>
              <a:t> </a:t>
            </a:r>
          </a:p>
          <a:p>
            <a:pPr lvl="1"/>
            <a:r>
              <a:rPr lang="pt-BR" altLang="pt-BR" smtClean="0"/>
              <a:t>A visitação prolongada permite um contato mais longo e mais frequente entre pacientes e seus familiares.;</a:t>
            </a:r>
          </a:p>
          <a:p>
            <a:pPr lvl="1"/>
            <a:r>
              <a:rPr lang="pt-BR" altLang="pt-BR" smtClean="0"/>
              <a:t>O EVM permite agendas de visitação mais flexíveis;</a:t>
            </a:r>
          </a:p>
          <a:p>
            <a:pPr lvl="1"/>
            <a:r>
              <a:rPr lang="pt-BR" altLang="pt-BR" smtClean="0"/>
              <a:t>Pode melhorar a comunicação entre os pacientes e a equipe da UTI;</a:t>
            </a:r>
          </a:p>
          <a:p>
            <a:pPr lvl="1"/>
            <a:r>
              <a:rPr lang="pt-BR" altLang="pt-BR" smtClean="0"/>
              <a:t>Redução do estresse e a ansiedade do paciente podem ser reduzidos e a reorientação do paciente pode ser otimizada; </a:t>
            </a:r>
          </a:p>
          <a:p>
            <a:pPr lvl="1"/>
            <a:endParaRPr lang="pt-BR" altLang="pt-BR" smtClean="0"/>
          </a:p>
          <a:p>
            <a:r>
              <a:rPr lang="pt-BR" altLang="pt-BR" smtClean="0"/>
              <a:t>Esses benefícios foram associados à menor ocorrência de delirium em estudos que avaliaram intervenções não farmacológicas de múltiplos componentes para prevenir o delirium e constituem a justificativa para o componente F do pacote ABCDEF </a:t>
            </a:r>
          </a:p>
          <a:p>
            <a:r>
              <a:rPr lang="pt-BR" altLang="pt-BR" smtClean="0"/>
              <a:t>Um estudo abordando os fatores de risco para o desenvolvimento de delirium detectou uma incidência de delirium 3,7 vezes maior em pacientes de UTI que não receberam visitas.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altLang="pt-BR" smtClean="0"/>
              <a:t>Incidência duas vezes menor de complicações cardiovasculares </a:t>
            </a:r>
            <a:r>
              <a:rPr lang="pt-PT" altLang="pt-BR" smtClean="0"/>
              <a:t>em pacientes internados em UTI durante uma política de visitação irrestrita </a:t>
            </a:r>
          </a:p>
          <a:p>
            <a:r>
              <a:rPr lang="pt-PT" altLang="pt-BR" smtClean="0"/>
              <a:t>Neste estudo, os achados do subgrupo de maior benefício na prevenção do delirium para pacientes maiores ou iguais a 65 anos e aqueles com escore APACHE-II maior ou igual a 15 podem estar relacionados à maior suscetibilidade desses pacientes ao desenvolvimento do delirium. </a:t>
            </a:r>
          </a:p>
          <a:p>
            <a:r>
              <a:rPr lang="pt-PT" altLang="pt-BR" smtClean="0"/>
              <a:t>A explicação para o benefício encontrado em pacientes cirúrgicos, pacientes sem transtorno psiquiátrico e pacientes que não precisaram de ventilação mecânica e sedação parenteral não está clara. No entanto, essas variáveis ​​podem representar proxies de menor exposição à sedação. </a:t>
            </a:r>
          </a:p>
          <a:p>
            <a:pPr lvl="1"/>
            <a:r>
              <a:rPr lang="pt-PT" altLang="pt-BR" smtClean="0"/>
              <a:t>a interação entre pacientes e familiares poderia ter sido potencializada em situações em que menos sedação foi aplicada; alternativamente, a maior sedação pode ter confundido a detecção de delirium e sua precisão</a:t>
            </a:r>
            <a:endParaRPr lang="pt-BR" altLang="pt-BR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DIscussão</a:t>
            </a:r>
            <a:endParaRPr lang="pt-BR" dirty="0"/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Embora o tempo médio de visitas na UTI por paciente por dia durante o período EVM tenha sido maior que o período RVM, ele permaneceu relativamente curto, considerando o período de 12 horas em que as visitas eram possíveis. No entanto, os poucos estudos que examinam a duração da visita dos membros da família no contexto da visitação sem restrições à UTI estão de acordo com nossos resultados. </a:t>
            </a:r>
          </a:p>
          <a:p>
            <a:r>
              <a:rPr lang="pt-PT" altLang="pt-BR" smtClean="0"/>
              <a:t>Em um estudo, os familiares geralmente permaneceram por 1 a 2 horas por dia durante os primeiros 5 dias. Em outro, o tempo médio de visita foi de 2,6 horas por paciente por dia.  A maior flexibilidade quanto ao horário de visita pode ter alterado seu comportamento; isso não foi testado em nenhum dos estudos.</a:t>
            </a:r>
            <a:endParaRPr lang="pt-BR" altLang="pt-BR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85000" lnSpcReduction="10000"/>
          </a:bodyPr>
          <a:lstStyle/>
          <a:p>
            <a:pPr marL="306000" indent="-306000" fontAlgn="auto">
              <a:defRPr/>
            </a:pPr>
            <a:r>
              <a:rPr lang="pt-PT" dirty="0"/>
              <a:t>Em relação aos possíveis riscos associados ao EVM, o estudo não conseguiu demonstrar um risco aumentado de </a:t>
            </a:r>
            <a:r>
              <a:rPr lang="pt-PT" dirty="0" err="1"/>
              <a:t>infecções</a:t>
            </a:r>
            <a:r>
              <a:rPr lang="pt-PT" dirty="0"/>
              <a:t> adquiridas na UTI ou eventos adversos que poderiam aumentar potencialmente o tempo de permanência na UTI ou a mortalidade na UTI. </a:t>
            </a:r>
          </a:p>
          <a:p>
            <a:pPr marL="306000" indent="-306000" fontAlgn="auto">
              <a:defRPr/>
            </a:pPr>
            <a:endParaRPr lang="pt-PT" dirty="0"/>
          </a:p>
          <a:p>
            <a:pPr marL="306000" indent="-306000" fontAlgn="auto">
              <a:defRPr/>
            </a:pPr>
            <a:r>
              <a:rPr lang="pt-PT" dirty="0"/>
              <a:t>A redução do tempo de permanência na UTI com MVE no estudo pode ser atribuída à menor ocorrência de </a:t>
            </a:r>
            <a:r>
              <a:rPr lang="pt-PT" dirty="0" err="1"/>
              <a:t>delirium</a:t>
            </a:r>
            <a:r>
              <a:rPr lang="pt-PT" dirty="0"/>
              <a:t>, que é um fator de risco bem reconhecido para a permanência prolongada na UTI. Este fato é reforçado por nossos achados de maior tempo de permanência na UTI para pacientes com </a:t>
            </a:r>
            <a:r>
              <a:rPr lang="pt-PT" dirty="0" err="1"/>
              <a:t>delirium</a:t>
            </a:r>
            <a:r>
              <a:rPr lang="pt-PT" dirty="0"/>
              <a:t>. </a:t>
            </a:r>
          </a:p>
          <a:p>
            <a:pPr marL="306000" indent="-306000" fontAlgn="auto">
              <a:defRPr/>
            </a:pPr>
            <a:r>
              <a:rPr lang="pt-PT" dirty="0"/>
              <a:t>O desenho do estudo é suscetível a vieses:</a:t>
            </a:r>
          </a:p>
          <a:p>
            <a:pPr marL="630000" lvl="1" indent="-306000" fontAlgn="auto">
              <a:defRPr/>
            </a:pPr>
            <a:r>
              <a:rPr lang="pt-PT" dirty="0"/>
              <a:t>mudanças ao longo do tempo e efeito </a:t>
            </a:r>
            <a:r>
              <a:rPr lang="pt-PT" dirty="0" err="1"/>
              <a:t>Hawthorne</a:t>
            </a:r>
            <a:r>
              <a:rPr lang="pt-PT" dirty="0"/>
              <a:t>: esses fatores podem levar a uma superestimação da eficácia da intervenção. </a:t>
            </a:r>
          </a:p>
          <a:p>
            <a:pPr marL="630000" lvl="1" indent="-306000" fontAlgn="auto">
              <a:defRPr/>
            </a:pPr>
            <a:r>
              <a:rPr lang="pt-PT" dirty="0"/>
              <a:t>não controlou-se fatores de risco importantes para o </a:t>
            </a:r>
            <a:r>
              <a:rPr lang="pt-PT" dirty="0" err="1"/>
              <a:t>delirium</a:t>
            </a:r>
            <a:r>
              <a:rPr lang="pt-PT" dirty="0"/>
              <a:t>, como os requisitos gerais de sedação e a exposição a </a:t>
            </a:r>
            <a:r>
              <a:rPr lang="pt-PT" dirty="0" err="1"/>
              <a:t>opioides</a:t>
            </a:r>
            <a:r>
              <a:rPr lang="pt-PT" dirty="0"/>
              <a:t> e </a:t>
            </a:r>
            <a:r>
              <a:rPr lang="pt-PT" dirty="0" err="1"/>
              <a:t>benzodiazepínicos</a:t>
            </a:r>
            <a:r>
              <a:rPr lang="pt-PT" dirty="0"/>
              <a:t> </a:t>
            </a:r>
          </a:p>
          <a:p>
            <a:pPr marL="630000" lvl="1" indent="-306000" fontAlgn="auto">
              <a:defRPr/>
            </a:pPr>
            <a:r>
              <a:rPr lang="pt-PT" dirty="0"/>
              <a:t>não avaliou-se o impacto do EVM na equipe de leitos da UTI: estudos anteriores mostraram que os trabalhadores da UTI às vezes percebem as visitas como uma fonte de aumento da carga de trabalho, desorganização do atendimento e estresse </a:t>
            </a:r>
          </a:p>
          <a:p>
            <a:pPr marL="630000" lvl="1" indent="-306000" fontAlgn="auto">
              <a:defRPr/>
            </a:pPr>
            <a:r>
              <a:rPr lang="pt-PT" dirty="0"/>
              <a:t> a generalização dos achados pode ser limitada pelo caráter de centro único do estudo. </a:t>
            </a:r>
            <a:endParaRPr lang="pt-B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PT" altLang="pt-BR" smtClean="0"/>
              <a:t>Pontos fortes do estudo:</a:t>
            </a:r>
          </a:p>
          <a:p>
            <a:pPr lvl="1"/>
            <a:r>
              <a:rPr lang="pt-PT" altLang="pt-BR" smtClean="0"/>
              <a:t>Prospectivo;</a:t>
            </a:r>
          </a:p>
          <a:p>
            <a:pPr lvl="1"/>
            <a:r>
              <a:rPr lang="pt-PT" altLang="pt-BR" smtClean="0"/>
              <a:t>uso de estratégias para evitar viés de contaminação;</a:t>
            </a:r>
          </a:p>
          <a:p>
            <a:pPr lvl="1"/>
            <a:r>
              <a:rPr lang="pt-PT" altLang="pt-BR" smtClean="0"/>
              <a:t>acompanhamento por uma equipe de pesquisa independente e medição de variáveis ​​e resultados de acordo com critérios objetivos previamente definidos.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CONCLUSÃO</a:t>
            </a:r>
          </a:p>
        </p:txBody>
      </p:sp>
      <p:sp>
        <p:nvSpPr>
          <p:cNvPr id="4608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algn="just"/>
            <a:r>
              <a:rPr lang="pt-PT" altLang="pt-BR" smtClean="0">
                <a:solidFill>
                  <a:srgbClr val="FF3399"/>
                </a:solidFill>
              </a:rPr>
              <a:t>Além de ser seguro e associado a melhores resultados para os pacientes, uma política de visitação estendida, ajudando a respeitar e preservar os laços do paciente com a família, é um meio importante para manter a humanidade do paciente em um momento tão difícil. Este componente de cuidado centrado no paciente e na família é um objetivo viável, com muitos benefícios potenciais para pacientes e familiares</a:t>
            </a:r>
            <a:endParaRPr lang="pt-BR" altLang="pt-BR" smtClean="0">
              <a:solidFill>
                <a:srgbClr val="FF3399"/>
              </a:solidFill>
            </a:endParaRPr>
          </a:p>
          <a:p>
            <a:endParaRPr lang="pt-BR" altLang="pt-BR" smtClean="0">
              <a:solidFill>
                <a:srgbClr val="FF3399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25" y="500063"/>
            <a:ext cx="11029950" cy="1498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Obrigada!</a:t>
            </a:r>
          </a:p>
        </p:txBody>
      </p:sp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1998663"/>
            <a:ext cx="5367337" cy="273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2422525"/>
            <a:ext cx="2616200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videndo">
  <a:themeElements>
    <a:clrScheme name="Dividendo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66658"/>
      </a:accent1>
      <a:accent2>
        <a:srgbClr val="8CB64A"/>
      </a:accent2>
      <a:accent3>
        <a:srgbClr val="88D5A9"/>
      </a:accent3>
      <a:accent4>
        <a:srgbClr val="969FA7"/>
      </a:accent4>
      <a:accent5>
        <a:srgbClr val="E8A844"/>
      </a:accent5>
      <a:accent6>
        <a:srgbClr val="A1561F"/>
      </a:accent6>
      <a:hlink>
        <a:srgbClr val="828282"/>
      </a:hlink>
      <a:folHlink>
        <a:srgbClr val="A5A5A5"/>
      </a:folHlink>
    </a:clrScheme>
    <a:fontScheme name="Dividendo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o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4BEC0EAF-CF86-4D49-B83B-56CC62D3CFF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3278</Words>
  <Application>Microsoft Office PowerPoint</Application>
  <PresentationFormat>Widescreen</PresentationFormat>
  <Paragraphs>213</Paragraphs>
  <Slides>36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3" baseType="lpstr">
      <vt:lpstr>Gill Sans MT</vt:lpstr>
      <vt:lpstr>Arial</vt:lpstr>
      <vt:lpstr>Wingdings 2</vt:lpstr>
      <vt:lpstr>Calibri</vt:lpstr>
      <vt:lpstr>Calibri,Bold</vt:lpstr>
      <vt:lpstr>Calibri,Italic</vt:lpstr>
      <vt:lpstr>Dividendo</vt:lpstr>
      <vt:lpstr>Apresentação do PowerPoint</vt:lpstr>
      <vt:lpstr>Introdução</vt:lpstr>
      <vt:lpstr>ABCDEF bundle</vt:lpstr>
      <vt:lpstr>ABCDEF bundle</vt:lpstr>
      <vt:lpstr>ABCDEF bundle</vt:lpstr>
      <vt:lpstr>Introdução</vt:lpstr>
      <vt:lpstr>Objetivos</vt:lpstr>
      <vt:lpstr>Materiais e métodos</vt:lpstr>
      <vt:lpstr>Materiais e métodos</vt:lpstr>
      <vt:lpstr>Materiais e métodos</vt:lpstr>
      <vt:lpstr>Materiais e métodos</vt:lpstr>
      <vt:lpstr>Materiais e métodos</vt:lpstr>
      <vt:lpstr>CAM -ICU</vt:lpstr>
      <vt:lpstr>Apresentação do PowerPoint</vt:lpstr>
      <vt:lpstr>Materiais e métodos</vt:lpstr>
      <vt:lpstr>Materiais e métodos</vt:lpstr>
      <vt:lpstr>Materiais e métodos</vt:lpstr>
      <vt:lpstr>Materiais e métodos</vt:lpstr>
      <vt:lpstr>Análise estatística</vt:lpstr>
      <vt:lpstr>Resultados</vt:lpstr>
      <vt:lpstr>Apresentação do PowerPoint</vt:lpstr>
      <vt:lpstr>Apresentação do PowerPoint</vt:lpstr>
      <vt:lpstr>Resultados</vt:lpstr>
      <vt:lpstr>Resultados</vt:lpstr>
      <vt:lpstr>Resultados</vt:lpstr>
      <vt:lpstr>Apresentação do PowerPoint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CONCLUSÃO</vt:lpstr>
      <vt:lpstr>Obrigada!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</dc:title>
  <dc:creator>Laura Nishioka</dc:creator>
  <cp:lastModifiedBy>Paulo Margotto</cp:lastModifiedBy>
  <cp:revision>13</cp:revision>
  <dcterms:created xsi:type="dcterms:W3CDTF">2019-06-14T09:07:32Z</dcterms:created>
  <dcterms:modified xsi:type="dcterms:W3CDTF">2019-08-30T23:06:01Z</dcterms:modified>
</cp:coreProperties>
</file>