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0"/>
  </p:notesMasterIdLst>
  <p:sldIdLst>
    <p:sldId id="256" r:id="rId2"/>
    <p:sldId id="257" r:id="rId3"/>
    <p:sldId id="272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3" r:id="rId16"/>
    <p:sldId id="274" r:id="rId17"/>
    <p:sldId id="275" r:id="rId18"/>
    <p:sldId id="285" r:id="rId19"/>
    <p:sldId id="280" r:id="rId20"/>
    <p:sldId id="277" r:id="rId21"/>
    <p:sldId id="278" r:id="rId22"/>
    <p:sldId id="279" r:id="rId23"/>
    <p:sldId id="283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1" r:id="rId49"/>
    <p:sldId id="312" r:id="rId50"/>
    <p:sldId id="313" r:id="rId51"/>
    <p:sldId id="316" r:id="rId52"/>
    <p:sldId id="314" r:id="rId53"/>
    <p:sldId id="317" r:id="rId54"/>
    <p:sldId id="310" r:id="rId55"/>
    <p:sldId id="315" r:id="rId56"/>
    <p:sldId id="318" r:id="rId57"/>
    <p:sldId id="320" r:id="rId58"/>
    <p:sldId id="322" r:id="rId59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60"/>
  </p:normalViewPr>
  <p:slideViewPr>
    <p:cSldViewPr>
      <p:cViewPr varScale="1">
        <p:scale>
          <a:sx n="77" d="100"/>
          <a:sy n="77" d="100"/>
        </p:scale>
        <p:origin x="110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6125F2E-3316-4FF0-9BDB-1D4F1744040D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CBECFA4-A790-4247-BEF1-FCC7955831A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55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dirty="0" smtClean="0"/>
          </a:p>
        </p:txBody>
      </p:sp>
      <p:sp>
        <p:nvSpPr>
          <p:cNvPr id="297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191A35-0693-4D87-A000-B72F728E0DAD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pt-BR" altLang="pt-BR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155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Elipse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5B81E1-D859-4437-8460-BF24EDF0EA60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7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8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504B9E-5025-4546-A296-E60C8A8588A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2626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9EC1F-5168-442F-AE5C-78D0DD35B265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CBEE0-A936-4D08-9051-360813C313D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042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tângulo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Elipse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Elipse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EF7425-73DE-4EC6-A652-F70A62DC3799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9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10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53D35F-EF0C-494A-B041-B03C631C0C2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8018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F8598-31D1-4814-810B-E8913C74A7DB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A4835-471B-40C4-889E-58DCA962451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2669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8342C0-D441-4C31-87C8-03A1B1259056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65DA9F-DB30-416D-B1DA-E4B83BD88A6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0849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8C287-6993-436C-B123-9ADE26FEB9DA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4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DFA30-A7EE-48E7-B31F-BB9E9FAEABE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7613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Retângulo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F696A11-EB3A-4EB2-A555-A20F03B7D4CE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26C7BE-00BD-4068-8263-7D5AABE17F9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7765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9174C24-FC25-43CB-B631-085192EDFFBB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78EC3D-C143-4FD3-AED6-F1EA12E9BEA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4326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eaLnBrk="1" fontAlgn="auto" hangingPunct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</a:endParaRPr>
          </a:p>
        </p:txBody>
      </p:sp>
      <p:sp>
        <p:nvSpPr>
          <p:cNvPr id="6" name="Fluxograma: Processo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luxograma: Processo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1A29F6-4253-4F38-90A7-5A33F7D21F83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4DE052-74CE-4C4D-9643-D3CF2C6CD11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33168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6CDDE-5E26-464D-B92B-C2181C8DF8D0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22C92-AD3E-440E-9F28-F188EDD28DB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377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40849-A455-4C9A-824D-BED42389B36B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46FAD-7970-4657-9094-476058C4782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7952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B00FA-367F-49A5-ABCF-29DA21F5E6BF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4DA06-7F2F-4E43-A1E0-8EACFBCD2D7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58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Elipse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A3F39ED-D061-4B30-9047-C760F1E3015E}" type="datetimeFigureOut">
              <a:rPr lang="pt-BR"/>
              <a:pPr>
                <a:defRPr/>
              </a:pPr>
              <a:t>06/09/2019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pt-BR" dirty="0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C5263227-A41D-4E4C-9454-08B13014ABE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5" name="Retângulo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8" r:id="rId2"/>
    <p:sldLayoutId id="2147483685" r:id="rId3"/>
    <p:sldLayoutId id="2147483679" r:id="rId4"/>
    <p:sldLayoutId id="2147483686" r:id="rId5"/>
    <p:sldLayoutId id="2147483680" r:id="rId6"/>
    <p:sldLayoutId id="2147483687" r:id="rId7"/>
    <p:sldLayoutId id="2147483688" r:id="rId8"/>
    <p:sldLayoutId id="2147483689" r:id="rId9"/>
    <p:sldLayoutId id="2147483681" r:id="rId10"/>
    <p:sldLayoutId id="2147483682" r:id="rId11"/>
    <p:sldLayoutId id="214748368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anose="020B0502020104020203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0177436" TargetMode="External"/><Relationship Id="rId2" Type="http://schemas.openxmlformats.org/officeDocument/2006/relationships/hyperlink" Target="https://www.ncbi.nlm.nih.gov/pubmed/20177436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pmargotto@gmail.com" TargetMode="External"/><Relationship Id="rId4" Type="http://schemas.openxmlformats.org/officeDocument/2006/relationships/hyperlink" Target="http://www.paulomargotto.com.br/" TargetMode="Externa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31913" y="765175"/>
            <a:ext cx="7407275" cy="32131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br>
              <a:rPr lang="pt-BR" altLang="pt-BR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3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Sessão de Anatomia Clínica</a:t>
            </a:r>
            <a:br>
              <a:rPr lang="pt-BR" altLang="pt-BR" sz="3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1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Tumor de Wilms/Síndrome Genética</a:t>
            </a:r>
            <a:br>
              <a:rPr lang="pt-BR" altLang="pt-BR" sz="31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1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Plano de Cuidados Paliativos Perinatal</a:t>
            </a:r>
            <a:r>
              <a:rPr lang="pt-BR" altLang="pt-BR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5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UNIDADE DE NEONATOLOGIA</a:t>
            </a:r>
            <a:br>
              <a:rPr lang="pt-BR" altLang="pt-BR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Hospital Materno Infantil de Brasília/SES/DF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00113" y="4508500"/>
            <a:ext cx="7939087" cy="1657350"/>
          </a:xfrm>
        </p:spPr>
        <p:txBody>
          <a:bodyPr>
            <a:normAutofit fontScale="92500" lnSpcReduction="20000"/>
          </a:bodyPr>
          <a:lstStyle/>
          <a:p>
            <a:pPr marL="26988" algn="ctr">
              <a:lnSpc>
                <a:spcPct val="80000"/>
              </a:lnSpc>
            </a:pPr>
            <a:r>
              <a:rPr lang="pt-BR" altLang="pt-BR" sz="2000" b="1" dirty="0" smtClean="0">
                <a:solidFill>
                  <a:srgbClr val="320E04"/>
                </a:solidFill>
              </a:rPr>
              <a:t>Lorena de Mello Ferreira Silva Andrade</a:t>
            </a:r>
          </a:p>
          <a:p>
            <a:pPr marL="26988" algn="ctr">
              <a:lnSpc>
                <a:spcPct val="80000"/>
              </a:lnSpc>
            </a:pPr>
            <a:r>
              <a:rPr lang="pt-BR" altLang="pt-BR" sz="1600" dirty="0" smtClean="0">
                <a:solidFill>
                  <a:srgbClr val="320E04"/>
                </a:solidFill>
              </a:rPr>
              <a:t>RESIDENTE DO 2ºANO DE NEONATOLOGIA HMIB</a:t>
            </a:r>
          </a:p>
          <a:p>
            <a:pPr marL="26988" algn="ctr">
              <a:lnSpc>
                <a:spcPct val="80000"/>
              </a:lnSpc>
            </a:pPr>
            <a:endParaRPr lang="pt-BR" altLang="pt-BR" sz="1600" b="1" dirty="0" smtClean="0">
              <a:solidFill>
                <a:srgbClr val="320E04"/>
              </a:solidFill>
            </a:endParaRPr>
          </a:p>
          <a:p>
            <a:pPr marL="26988" algn="ctr">
              <a:lnSpc>
                <a:spcPct val="80000"/>
              </a:lnSpc>
            </a:pPr>
            <a:r>
              <a:rPr lang="pt-BR" altLang="pt-BR" sz="1600" b="1" dirty="0" smtClean="0">
                <a:solidFill>
                  <a:srgbClr val="320E04"/>
                </a:solidFill>
              </a:rPr>
              <a:t>Coordenação: Joseleide Castro/ Marta David Rocha de Moura</a:t>
            </a:r>
          </a:p>
          <a:p>
            <a:pPr marL="26988" algn="ctr">
              <a:lnSpc>
                <a:spcPct val="80000"/>
              </a:lnSpc>
            </a:pPr>
            <a:r>
              <a:rPr lang="pt-BR" altLang="pt-BR" sz="1600" b="1" dirty="0" smtClean="0">
                <a:solidFill>
                  <a:srgbClr val="320E04"/>
                </a:solidFill>
              </a:rPr>
              <a:t>Patologista: Marcos Segura</a:t>
            </a:r>
          </a:p>
          <a:p>
            <a:pPr marL="26988" algn="ctr">
              <a:lnSpc>
                <a:spcPct val="80000"/>
              </a:lnSpc>
            </a:pPr>
            <a:r>
              <a:rPr lang="pt-BR" altLang="pt-BR" sz="1600" b="1" dirty="0" smtClean="0">
                <a:solidFill>
                  <a:srgbClr val="320E04"/>
                </a:solidFill>
              </a:rPr>
              <a:t>Brasília, 7 de  setembro de 2019</a:t>
            </a:r>
          </a:p>
          <a:p>
            <a:pPr marL="26988" algn="ctr">
              <a:lnSpc>
                <a:spcPct val="80000"/>
              </a:lnSpc>
            </a:pPr>
            <a:r>
              <a:rPr lang="pt-BR" altLang="pt-BR" sz="1600" b="1" dirty="0" smtClean="0">
                <a:solidFill>
                  <a:srgbClr val="320E04"/>
                </a:solidFill>
                <a:hlinkClick r:id="rId2"/>
              </a:rPr>
              <a:t>www.paulomargotto.com.br</a:t>
            </a:r>
            <a:r>
              <a:rPr lang="pt-BR" altLang="pt-BR" sz="1600" b="1" dirty="0" smtClean="0">
                <a:solidFill>
                  <a:srgbClr val="320E04"/>
                </a:solidFill>
              </a:rPr>
              <a:t> </a:t>
            </a:r>
          </a:p>
          <a:p>
            <a:pPr marL="26988" algn="ctr">
              <a:lnSpc>
                <a:spcPct val="80000"/>
              </a:lnSpc>
            </a:pPr>
            <a:endParaRPr lang="pt-BR" altLang="pt-BR" sz="1600" b="1" dirty="0" smtClean="0">
              <a:solidFill>
                <a:srgbClr val="320E04"/>
              </a:solidFill>
            </a:endParaRP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60483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02/05/2019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B.L, gestante, procedente de Brazlândia, 21 anos</a:t>
            </a:r>
          </a:p>
          <a:p>
            <a:pPr marL="365760" indent="-283464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G1P0A0.</a:t>
            </a:r>
          </a:p>
          <a:p>
            <a:pPr marL="365760" indent="-283464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TS da paciente: B+</a:t>
            </a:r>
          </a:p>
          <a:p>
            <a:pPr marL="365760" indent="-283464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 Teste Rápido para Sífilis e HIV: NR na admissão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Internada no SAR para acompanhamento após realização de amniodrenagem ( 5000 ml) na consulta com Medicina Fetal. Paciente referia dor e contração após procedimento.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IG na ocasião  pela D.U.M 27 semanas + 1 dia ( bem datada)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IG Eco 6 semanas e 5 dias em 10/12/2018: 26 semanas e 3 dias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SOROLOGIAS MATERNAS: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- HIV NR  1ºT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- Hepatite B imune e C NR - 1ºT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- Sífilis NR - 1ºT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- Toxoplasmose Suscetível  1ºT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- HTLV NR 1ºT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02/05/2019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USG 02/05: 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único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 cefálico, dorso posterior, placenta anterior, 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polidrâmnio, maior bolsão 14,5cm; tumor sólido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 hiperecogênica, bem delimitada, 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ocupando toda a hemicavidade abdominal esquerda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 que apresentou 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exuberante vascularização predominante periférica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ao estudo do Doppler, medindo 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81x71x69 mm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BR" altLang="pt-BR" sz="25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 curto 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10mm, 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provavelmente aberto.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07/05/2019- 6º DIH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Relatou dispneia relacionado ao decúbito além de dor em baixo ventre e hesitação miccional.  </a:t>
            </a:r>
          </a:p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Referia pouca movimentação fetal desde 03/05.</a:t>
            </a:r>
          </a:p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EAS 06/05/2019: 20 leucócitos por campo, iniciado ATB que foi suspenso em 08/05 pois Urocultura Negativa </a:t>
            </a:r>
          </a:p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Durante  exame físico PA 144x87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Controles Níveis Pressóricos: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PA: 130x90 // 129x65//114x68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Iniciado METILDOPA</a:t>
            </a:r>
            <a:endParaRPr lang="pt-BR" altLang="pt-BR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08/05/2019- 7º DIH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ECOCARDIOGRAFIA FETAL  (08/05/19)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  ACHADOS SÃO COMPATÍVEIS COM: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- Coração fetal dentro dos limites da normalidade para a idade gestacional.</a:t>
            </a:r>
          </a:p>
          <a:p>
            <a:pPr algn="just">
              <a:buFont typeface="Wingdings 2" panose="05020102010507070707" pitchFamily="18" charset="2"/>
              <a:buNone/>
            </a:pPr>
            <a:endParaRPr lang="pt-BR" altLang="pt-BR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200" dirty="0" smtClean="0">
                <a:solidFill>
                  <a:schemeClr val="tx2">
                    <a:satMod val="130000"/>
                  </a:schemeClr>
                </a:solidFill>
              </a:rPr>
              <a:t>ULTRASSONOGRAFIA GESTACIONAL COM DOPPLER 09/05/2019- 8º DIH </a:t>
            </a:r>
            <a:endParaRPr lang="pt-BR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1258888" y="1341438"/>
            <a:ext cx="7675562" cy="4906962"/>
          </a:xfrm>
        </p:spPr>
        <p:txBody>
          <a:bodyPr/>
          <a:lstStyle/>
          <a:p>
            <a:pPr algn="just"/>
            <a:r>
              <a:rPr lang="pt-BR" alt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FETO: Situação longitudinal, apresentação cefálica e dorso posterior, com movimentos corporais ativos, com atividade cardíaca e tônus preservado. BIOMETRIA: FCF: 130 bpm; D. Biparietal: 7,4 cm; C. Cefálica: 26,8 cm; C. Abdominal: 27,6 cm; C. Fêmur: 4,9 cm. </a:t>
            </a:r>
          </a:p>
          <a:p>
            <a:pPr algn="just"/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PESO FETAL ESTIMADO: 1469 gr (+/-15%). </a:t>
            </a:r>
          </a:p>
          <a:p>
            <a:pPr algn="just"/>
            <a:r>
              <a:rPr lang="pt-BR" alt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PLACENTA: de inserção corporal anterior, ecogenicidade habitual. </a:t>
            </a:r>
          </a:p>
          <a:p>
            <a:pPr algn="just"/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LÍQUIDO AMNIÓTICO: aumentado +++/4+. </a:t>
            </a:r>
            <a:r>
              <a:rPr lang="pt-BR" alt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Maior bolsão = 12 cm. DOPPLERFLUXOMETRIA DOS VASOS FETAIS ARTÉRIA UMBILICAL com PI = 1,6. ARTÉRIA CEREBRAL MÉDIA, com PI = 1,57. </a:t>
            </a:r>
          </a:p>
          <a:p>
            <a:pPr algn="just"/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OS ACHADOS SÃO COMPATÍVEIS COM: </a:t>
            </a:r>
          </a:p>
          <a:p>
            <a:pPr algn="just">
              <a:buFontTx/>
              <a:buChar char="-"/>
            </a:pPr>
            <a:r>
              <a:rPr lang="pt-BR" alt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Gestação tópica, única</a:t>
            </a:r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com feto vivo. </a:t>
            </a:r>
          </a:p>
          <a:p>
            <a:pPr algn="just">
              <a:buFontTx/>
              <a:buChar char="-"/>
            </a:pPr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Tempo de amenorreia 28 semanas e 0 dias.</a:t>
            </a:r>
          </a:p>
          <a:p>
            <a:pPr algn="just">
              <a:buFontTx/>
              <a:buChar char="-"/>
            </a:pPr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Massa abdominal grande bem vascularizada provavelmente de origem renal medindo 8,6 X 8,2 cm. </a:t>
            </a:r>
          </a:p>
          <a:p>
            <a:pPr algn="just">
              <a:buFontTx/>
              <a:buChar char="-"/>
            </a:pPr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Ascite fetal + edema subcutâneo.</a:t>
            </a:r>
          </a:p>
          <a:p>
            <a:pPr algn="just">
              <a:buFontTx/>
              <a:buChar char="-"/>
            </a:pPr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Hidropsia fetal. </a:t>
            </a:r>
          </a:p>
          <a:p>
            <a:pPr algn="just">
              <a:buFontTx/>
              <a:buChar char="-"/>
            </a:pPr>
            <a:r>
              <a:rPr lang="pt-BR" altLang="pt-B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Feto centralizado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09/05/2019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Devido aos achados da Ecografia:</a:t>
            </a:r>
          </a:p>
          <a:p>
            <a:pPr algn="just">
              <a:buFontTx/>
              <a:buChar char="-"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Comunicado caso e sua gravidade a mãe</a:t>
            </a:r>
          </a:p>
          <a:p>
            <a:pPr algn="just">
              <a:buFontTx/>
              <a:buChar char="-"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Discutido com equipe Neonatologia e cirurgia pediátrica.</a:t>
            </a:r>
          </a:p>
          <a:p>
            <a:pPr algn="just">
              <a:buFontTx/>
              <a:buChar char="-"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Optado por Iniciar Corticoide</a:t>
            </a:r>
          </a:p>
          <a:p>
            <a:pPr algn="just">
              <a:buFontTx/>
              <a:buChar char="-"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Mobilograma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11/05/2019 ás 11h17:  10 ºDIH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Paciente encontrava-se ansiosa e preocupada com avaliação da medicina fetal agendada para o mesmo dia.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11/05/2019 ás 15h43 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 </a:t>
            </a:r>
            <a:r>
              <a:rPr lang="pt-BR" sz="2700" dirty="0" smtClean="0">
                <a:latin typeface="Arial" pitchFamily="34" charset="0"/>
                <a:cs typeface="Arial" pitchFamily="34" charset="0"/>
              </a:rPr>
              <a:t>Ecografia Gestacional com Doppler: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27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pt-BR" sz="2700" b="1" dirty="0" smtClean="0">
                <a:latin typeface="Arial" pitchFamily="34" charset="0"/>
                <a:cs typeface="Arial" pitchFamily="34" charset="0"/>
              </a:rPr>
              <a:t>Diástole zero</a:t>
            </a:r>
            <a:endParaRPr lang="pt-BR" sz="2700" dirty="0" smtClean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27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pt-BR" sz="2700" b="1" dirty="0" smtClean="0">
                <a:latin typeface="Arial" pitchFamily="34" charset="0"/>
                <a:cs typeface="Arial" pitchFamily="34" charset="0"/>
              </a:rPr>
              <a:t>Placenta hidrópica, feto com edema generalizado mais predominante em face e couro cabeludo, grande tumor abdominal de provável origem renal(nefroblastoma?) com exuberante vascularização periférica e escassa vascularização interna medindo 87x80x71mm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700" dirty="0" smtClean="0">
                <a:latin typeface="Arial" pitchFamily="34" charset="0"/>
                <a:cs typeface="Arial" pitchFamily="34" charset="0"/>
              </a:rPr>
              <a:t>INDICADO INTERRUPÇÃO DA GESTAÇÃO (CESÁREA )</a:t>
            </a:r>
            <a:endParaRPr lang="pt-BR" sz="27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11/05/2019 – Admissão CO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B.L, gestante, clinicamente bem e sem queixas, IG bem datada pela DUM : 28 semanas e 3 dias</a:t>
            </a:r>
            <a:endParaRPr lang="pt-BR" dirty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Paciente foi informada sobre a gravidade do quadro e risco de óbito fetal ou neonatal.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Intercorrências na gestação: 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Internada no SAR há 10 dias após - Polidrâmnio amniodrenagem de 5000ml em 02/05 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DHEG em uso de metildopa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Hidropsia, ascite fetal + edema subcutâneo. </a:t>
            </a:r>
            <a:endParaRPr lang="pt-BR" dirty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 HD</a:t>
            </a:r>
            <a:r>
              <a:rPr lang="pt-BR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: 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Nefroma - Massa abdominal grande bem vascularizada provavelmente de origem renal medindo 8,6 X 8,2 cm. 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11/05/2019 ás 16h23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500" dirty="0" smtClean="0">
                <a:latin typeface="Arial" pitchFamily="34" charset="0"/>
                <a:cs typeface="Arial" pitchFamily="34" charset="0"/>
              </a:rPr>
              <a:t>RN nascido por cesárea, em </a:t>
            </a:r>
            <a:r>
              <a:rPr lang="pt-BR" sz="2500" b="1" dirty="0" smtClean="0">
                <a:latin typeface="Arial" pitchFamily="34" charset="0"/>
                <a:cs typeface="Arial" pitchFamily="34" charset="0"/>
              </a:rPr>
              <a:t>morte aparente</a:t>
            </a:r>
            <a:r>
              <a:rPr lang="pt-BR" sz="2500" dirty="0" smtClean="0">
                <a:latin typeface="Arial" pitchFamily="34" charset="0"/>
                <a:cs typeface="Arial" pitchFamily="34" charset="0"/>
              </a:rPr>
              <a:t>, cefálico, sexo masculino e líquido amniótico claro.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500" b="1" dirty="0" smtClean="0">
                <a:latin typeface="Arial" pitchFamily="34" charset="0"/>
                <a:cs typeface="Arial" pitchFamily="34" charset="0"/>
              </a:rPr>
              <a:t>Intensamente hidrópico e com massa abdominal pétrea (endurecida) </a:t>
            </a:r>
            <a:endParaRPr lang="pt-BR" sz="2500" dirty="0" smtClean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500" dirty="0" smtClean="0">
                <a:latin typeface="Arial" pitchFamily="34" charset="0"/>
                <a:cs typeface="Arial" pitchFamily="34" charset="0"/>
              </a:rPr>
              <a:t> Não apresentava FC e foi submetido a 2 ciclos de VPP com aumento de FC até 40 bpm.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500" dirty="0" smtClean="0">
                <a:latin typeface="Arial" pitchFamily="34" charset="0"/>
                <a:cs typeface="Arial" pitchFamily="34" charset="0"/>
              </a:rPr>
              <a:t>Diante da intensa comorbidade, discutido em equipe não reanimação.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500" dirty="0" smtClean="0">
                <a:latin typeface="Arial" pitchFamily="34" charset="0"/>
                <a:cs typeface="Arial" pitchFamily="34" charset="0"/>
              </a:rPr>
              <a:t>Encaminhado ao ventre materno. </a:t>
            </a:r>
            <a:r>
              <a:rPr lang="pt-BR" sz="2500" b="1" dirty="0" smtClean="0">
                <a:latin typeface="Arial" pitchFamily="34" charset="0"/>
                <a:cs typeface="Arial" pitchFamily="34" charset="0"/>
              </a:rPr>
              <a:t>Cessados batimentos às 17:08 horas</a:t>
            </a:r>
            <a:r>
              <a:rPr lang="pt-BR" sz="25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500" dirty="0" smtClean="0">
                <a:latin typeface="Arial" pitchFamily="34" charset="0"/>
                <a:cs typeface="Arial" pitchFamily="34" charset="0"/>
              </a:rPr>
              <a:t>Declarado óbito</a:t>
            </a:r>
            <a:endParaRPr lang="pt-BR" sz="2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11/05/2019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827088" y="1125538"/>
            <a:ext cx="8107362" cy="5122862"/>
          </a:xfrm>
        </p:spPr>
        <p:txBody>
          <a:bodyPr/>
          <a:lstStyle/>
          <a:p>
            <a:pPr algn="just"/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Peso: 2145 g</a:t>
            </a:r>
          </a:p>
          <a:p>
            <a:pPr algn="just"/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Comprimento: 38 cm </a:t>
            </a:r>
          </a:p>
          <a:p>
            <a:pPr algn="just"/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Perímetro Cefálico: 30 cm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EXAME FÍSICO: EG gravíssimo, hipoativo, não reativo, cianótico difuso, </a:t>
            </a:r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presença de petéquias</a:t>
            </a: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 corado, anictérico, Gasping</a:t>
            </a:r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Cabeça edemaciada com fontanelas amplas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FA: normotensa,2 polpas digitais.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ACV: RCR 2T, BC hipofonéticas, bradicardia intensa.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AR: rude.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ABD: intensamente edemaciado, </a:t>
            </a:r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massa palpável endurecida 8 cm, presença de hepatoesplenomegalia. importante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Pulsos femorais não palpáveis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Genitália externa masculina, edemaciada. Cordão umbilical 2 artérias e 1 veia</a:t>
            </a: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Hipóteses Diagnósticas: </a:t>
            </a:r>
          </a:p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1) RNPT ( IGN: 28 sem + 3 dias) / hidropsia / GIG (2145 g</a:t>
            </a:r>
            <a:r>
              <a:rPr lang="pt-BR" altLang="pt-BR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t-BR" altLang="pt-BR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2) Nefroma </a:t>
            </a:r>
          </a:p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3) Hipoplasia pulmonar.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100" y="2600325"/>
            <a:ext cx="6400800" cy="2286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discussão do caso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913" y="260350"/>
            <a:ext cx="7497762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altLang="pt-BR" sz="39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Plano de Cuidados em Sala de Parto e Pós-Natal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900" dirty="0" smtClean="0">
                <a:latin typeface="Arial" pitchFamily="34" charset="0"/>
                <a:cs typeface="Arial" pitchFamily="34" charset="0"/>
              </a:rPr>
              <a:t>1. Diagnóstico de condição fetal limitante da vida </a:t>
            </a:r>
          </a:p>
          <a:p>
            <a:pPr marL="342900" indent="-342900" algn="just" fontAlgn="auto">
              <a:spcAft>
                <a:spcPts val="0"/>
              </a:spcAft>
              <a:buFont typeface="Wingdings 2"/>
              <a:buAutoNum type="arabicPeriod"/>
              <a:defRPr/>
            </a:pPr>
            <a:endParaRPr lang="pt-BR" sz="2900" dirty="0" smtClean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2900" dirty="0" smtClean="0">
                <a:latin typeface="Arial" pitchFamily="34" charset="0"/>
                <a:cs typeface="Arial" pitchFamily="34" charset="0"/>
              </a:rPr>
              <a:t>✓ Diagnóstico preciso, estudado pelo serviço de Medicina Fetal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2900" dirty="0" smtClean="0">
                <a:latin typeface="Arial" pitchFamily="34" charset="0"/>
                <a:cs typeface="Arial" pitchFamily="34" charset="0"/>
              </a:rPr>
              <a:t>✓ Comunicação do diagnóstico e das condições e risco do bebê realizado anteriormente pela equipe da Medicina Fetal (ecografista, geneticista, psicólogo)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2900" dirty="0" smtClean="0">
                <a:latin typeface="Arial" pitchFamily="34" charset="0"/>
                <a:cs typeface="Arial" pitchFamily="34" charset="0"/>
              </a:rPr>
              <a:t>✓ Se houver indicação e tempo hábil, já discutido pela medicina fetal sobre a limitação da gestação (antecipação terapêutica do parto)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971550" y="836613"/>
            <a:ext cx="7962900" cy="5411787"/>
          </a:xfrm>
        </p:spPr>
        <p:txBody>
          <a:bodyPr/>
          <a:lstStyle/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2. Discussão do caso no grupo de </a:t>
            </a:r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CPPN</a:t>
            </a: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(Reunião da Equipe de </a:t>
            </a:r>
            <a:r>
              <a:rPr lang="pt-BR" alt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Cuidado Paliativo Perinatal</a:t>
            </a: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endParaRPr lang="pt-BR" alt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✓ Apresentação do diagnóstico fetal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✓ Explicação sobre prognóstico do bebê, riscos intraútero e pós natais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✓ Discussão em equipe interdisciplinar (médico obstetra e ecografistas da medicina fetal, obstetra da equipe do alto risco, geneticista,  neonatologista, paliativista, psiquiatra, enfermeira, psicólogo, assistente social, médicos residentes )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✓ Definição sobre a condição limitante da vida e elegibilidade para Cuidado Paliativo (CP)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✓ Proposta para compor o plano de cuidados intraútero e plano de cuidados ao nascimento (consenso da equipe), que será levado à família</a:t>
            </a:r>
          </a:p>
          <a:p>
            <a:pPr algn="just"/>
            <a:endParaRPr lang="pt-BR" alt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2988" y="620713"/>
            <a:ext cx="7891462" cy="5627687"/>
          </a:xfrm>
        </p:spPr>
        <p:txBody>
          <a:bodyPr>
            <a:normAutofit fontScale="32500" lnSpcReduction="2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3. Reunião equipe e paciente 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6300" dirty="0" smtClean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✓ Participação da gestante e familiares (cônjuge, mãe, filho(s), rede de apoio que a paciente julgar mais adequado)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✓ Inicialmente ouve-se o que a paciente e seus acompanhantes entendem sobre o diagnóstico, prognóstico, ansiedades, angústias, medos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✓ Explica-se os pontos que necessitam ser esclarecidos ou reforçados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✓ Em seguida, discute-se os possíveis cenários ao nascimento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✓ Caso seja possível nesta reunião, define-se o plano de cuidados ao nascimento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</a:rPr>
              <a:t>✓ O plano será entregue a paciente para que ela porte no momento do atendimento do seu parto e encaminhado à equipe assistente do HMIB (obstetrícia e neonatologia)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6300" dirty="0" smtClean="0">
              <a:latin typeface="Arial" pitchFamily="34" charset="0"/>
              <a:cs typeface="Arial" pitchFamily="34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sz="6300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Encaminhar plano para equipes da neonatologia e Sala de Parto</a:t>
            </a:r>
            <a:endParaRPr lang="pt-BR" sz="6300" dirty="0" smtClean="0">
              <a:latin typeface="Arial" pitchFamily="34" charset="0"/>
              <a:cs typeface="Arial" pitchFamily="34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6300" dirty="0" smtClean="0">
              <a:latin typeface="Arial" pitchFamily="34" charset="0"/>
              <a:cs typeface="Arial" pitchFamily="34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5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altLang="pt-BR" sz="18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MODELO DE CUIDADOS EM SALA DE PARTO E APÓS O PARTO</a:t>
            </a:r>
          </a:p>
        </p:txBody>
      </p:sp>
      <p:pic>
        <p:nvPicPr>
          <p:cNvPr id="27651" name="Espaço Reservado para Conteúdo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713" y="1125538"/>
            <a:ext cx="576262" cy="655637"/>
          </a:xfrm>
        </p:spPr>
      </p:pic>
      <p:sp>
        <p:nvSpPr>
          <p:cNvPr id="27652" name="CaixaDeTexto 4"/>
          <p:cNvSpPr txBox="1">
            <a:spLocks noChangeArrowheads="1"/>
          </p:cNvSpPr>
          <p:nvPr/>
        </p:nvSpPr>
        <p:spPr bwMode="auto">
          <a:xfrm>
            <a:off x="2484438" y="1052513"/>
            <a:ext cx="590391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/>
            <a:r>
              <a:rPr lang="pt-BR" altLang="pt-BR" b="1" dirty="0"/>
              <a:t>    Secretaria de Estado de Saúde do Distrito Federal</a:t>
            </a:r>
            <a:endParaRPr lang="pt-BR" altLang="pt-BR" dirty="0"/>
          </a:p>
          <a:p>
            <a:pPr algn="ctr" eaLnBrk="1" hangingPunct="1"/>
            <a:r>
              <a:rPr lang="pt-BR" altLang="pt-BR" b="1" dirty="0"/>
              <a:t>       Hospital Materno Infantil de Brasília – HMIB</a:t>
            </a:r>
            <a:endParaRPr lang="pt-BR" altLang="pt-BR" dirty="0"/>
          </a:p>
          <a:p>
            <a:pPr algn="ctr" eaLnBrk="1" hangingPunct="1"/>
            <a:r>
              <a:rPr lang="pt-BR" altLang="pt-BR" b="1" dirty="0"/>
              <a:t>  Equipe Multidisciplinar de Cuidados Paliativos Perinatais</a:t>
            </a:r>
            <a:endParaRPr lang="pt-BR" altLang="pt-BR" dirty="0"/>
          </a:p>
          <a:p>
            <a:pPr eaLnBrk="1" hangingPunct="1"/>
            <a:endParaRPr lang="pt-BR" altLang="pt-BR" dirty="0"/>
          </a:p>
        </p:txBody>
      </p:sp>
      <p:sp>
        <p:nvSpPr>
          <p:cNvPr id="27653" name="CaixaDeTexto 5"/>
          <p:cNvSpPr txBox="1">
            <a:spLocks noChangeArrowheads="1"/>
          </p:cNvSpPr>
          <p:nvPr/>
        </p:nvSpPr>
        <p:spPr bwMode="auto">
          <a:xfrm>
            <a:off x="1116013" y="2205038"/>
            <a:ext cx="8424862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r>
              <a:rPr lang="pt-BR" altLang="pt-BR" b="1" dirty="0"/>
              <a:t>Identificação da Paciente: </a:t>
            </a:r>
          </a:p>
          <a:p>
            <a:pPr eaLnBrk="1" hangingPunct="1"/>
            <a:r>
              <a:rPr lang="pt-BR" altLang="pt-BR" b="1" dirty="0"/>
              <a:t>Paciente: </a:t>
            </a:r>
            <a:endParaRPr lang="pt-BR" altLang="pt-BR" dirty="0"/>
          </a:p>
          <a:p>
            <a:pPr eaLnBrk="1" hangingPunct="1"/>
            <a:r>
              <a:rPr lang="pt-BR" altLang="pt-BR" b="1" dirty="0"/>
              <a:t>SES: </a:t>
            </a:r>
            <a:endParaRPr lang="pt-BR" altLang="pt-BR" dirty="0"/>
          </a:p>
          <a:p>
            <a:pPr eaLnBrk="1" hangingPunct="1"/>
            <a:r>
              <a:rPr lang="pt-BR" altLang="pt-BR" b="1" dirty="0"/>
              <a:t>Esposo / cônjuge / acompanhante: </a:t>
            </a:r>
            <a:endParaRPr lang="pt-BR" altLang="pt-BR" dirty="0"/>
          </a:p>
          <a:p>
            <a:pPr eaLnBrk="1" hangingPunct="1"/>
            <a:r>
              <a:rPr lang="pt-BR" altLang="pt-BR" b="1" dirty="0"/>
              <a:t>Nome do(a) bebê (caso já tenha um nome): </a:t>
            </a:r>
            <a:endParaRPr lang="pt-BR" altLang="pt-BR" dirty="0"/>
          </a:p>
          <a:p>
            <a:pPr eaLnBrk="1" hangingPunct="1"/>
            <a:r>
              <a:rPr lang="pt-BR" altLang="pt-BR" b="1" dirty="0"/>
              <a:t>DPP: </a:t>
            </a:r>
            <a:endParaRPr lang="pt-BR" altLang="pt-BR" dirty="0"/>
          </a:p>
          <a:p>
            <a:pPr eaLnBrk="1" hangingPunct="1"/>
            <a:r>
              <a:rPr lang="pt-BR" altLang="pt-BR" b="1" dirty="0"/>
              <a:t> </a:t>
            </a:r>
            <a:r>
              <a:rPr lang="pt-BR" altLang="pt-BR" dirty="0"/>
              <a:t>.</a:t>
            </a:r>
          </a:p>
          <a:p>
            <a:pPr eaLnBrk="1" hangingPunct="1"/>
            <a:r>
              <a:rPr lang="pt-BR" altLang="pt-BR" b="1" dirty="0"/>
              <a:t>Diagnóstico(s):  </a:t>
            </a:r>
          </a:p>
          <a:p>
            <a:pPr eaLnBrk="1" hangingPunct="1"/>
            <a:r>
              <a:rPr lang="pt-BR" altLang="pt-BR" b="1" dirty="0"/>
              <a:t>Discussão de prognóstico e construção do plano de cuidados:</a:t>
            </a:r>
          </a:p>
          <a:p>
            <a:pPr eaLnBrk="1" hangingPunct="1"/>
            <a:r>
              <a:rPr lang="pt-BR" altLang="pt-BR" b="1" dirty="0"/>
              <a:t>Plano de cuidados na assistência ao parto e pós parto (família e bebê)</a:t>
            </a:r>
          </a:p>
          <a:p>
            <a:pPr eaLnBrk="1" hangingPunct="1"/>
            <a:r>
              <a:rPr lang="pt-BR" altLang="pt-BR" dirty="0"/>
              <a:t>                                   ______________________________</a:t>
            </a:r>
          </a:p>
          <a:p>
            <a:pPr algn="ctr" eaLnBrk="1" hangingPunct="1"/>
            <a:r>
              <a:rPr lang="pt-BR" altLang="pt-BR" dirty="0"/>
              <a:t>Membro da Equipe</a:t>
            </a:r>
          </a:p>
          <a:p>
            <a:pPr algn="ctr" eaLnBrk="1" hangingPunct="1"/>
            <a:r>
              <a:rPr lang="pt-BR" altLang="pt-BR" dirty="0"/>
              <a:t> </a:t>
            </a:r>
          </a:p>
          <a:p>
            <a:pPr algn="ctr" eaLnBrk="1" hangingPunct="1"/>
            <a:r>
              <a:rPr lang="pt-BR" altLang="pt-BR" dirty="0"/>
              <a:t> </a:t>
            </a:r>
          </a:p>
          <a:p>
            <a:pPr algn="ctr" eaLnBrk="1" hangingPunct="1"/>
            <a:r>
              <a:rPr lang="pt-BR" altLang="pt-BR" dirty="0"/>
              <a:t>______________________________</a:t>
            </a:r>
          </a:p>
          <a:p>
            <a:pPr algn="ctr" eaLnBrk="1" hangingPunct="1"/>
            <a:r>
              <a:rPr lang="pt-BR" altLang="pt-BR" dirty="0"/>
              <a:t>Paciente ou acompanhante</a:t>
            </a:r>
          </a:p>
          <a:p>
            <a:pPr eaLnBrk="1" hangingPunct="1"/>
            <a:r>
              <a:rPr lang="pt-BR" altLang="pt-BR" dirty="0"/>
              <a:t> </a:t>
            </a:r>
          </a:p>
          <a:p>
            <a:pPr eaLnBrk="1" hangingPunct="1"/>
            <a:endParaRPr lang="pt-BR" altLang="pt-BR" dirty="0"/>
          </a:p>
          <a:p>
            <a:pPr eaLnBrk="1" hangingPunct="1"/>
            <a:endParaRPr lang="pt-BR" alt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Plano de Cuidados em Sala de Parto e Pós Natal 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Medidas são Individualizadas de acordo com decisão da equipe diante do achado de inviabilidade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Diretrizes da OMS</a:t>
            </a:r>
            <a:r>
              <a:rPr lang="pt-BR" alt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“ (...) Muitos aspectos dos cuidados paliativos devem ser aplicados mais cedo, no curso da doença, em conjunto com o tratamento ativo;”</a:t>
            </a:r>
          </a:p>
          <a:p>
            <a:pPr algn="just"/>
            <a:r>
              <a:rPr lang="pt-BR" altLang="pt-BR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CÓDIGO DE ÉTICA MÉDICA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Capitulo I: Princípios fundamentais- Art. XXII.  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Nas situações clínicas irreversíveis e terminais, o médico evitará a realização de procedimentos diagnósticos e terapêuticos desnecessários e propiciará aos pacientes sob sua atenção todos cuidados paliativos apropriados</a:t>
            </a:r>
            <a:r>
              <a:rPr lang="pt-BR" altLang="pt-BR" sz="2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buFont typeface="Wingdings 2" panose="05020102010507070707" pitchFamily="18" charset="2"/>
              <a:buNone/>
            </a:pPr>
            <a:endParaRPr lang="pt-BR" altLang="pt-BR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pt-BR" altLang="pt-BR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Conselho Federal de Medicina- Res 1805/2006</a:t>
            </a:r>
          </a:p>
          <a:p>
            <a:pPr algn="just">
              <a:buFont typeface="Wingdings 2" panose="05020102010507070707" pitchFamily="18" charset="2"/>
              <a:buNone/>
            </a:pPr>
            <a:r>
              <a:rPr lang="pt-BR" altLang="pt-BR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§1 º </a:t>
            </a:r>
            <a:r>
              <a:rPr lang="pt-BR" altLang="pt-BR" sz="2400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permitido ao médico limitar ou suspender procedimentos que prolongam a vida do doente em fase terminal, de enfermidade grave ou incurável, respeitando a vontade da pessoa e </a:t>
            </a:r>
            <a:r>
              <a:rPr lang="pt-BR" altLang="pt-BR" sz="2400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representante </a:t>
            </a:r>
            <a:r>
              <a:rPr lang="pt-BR" altLang="pt-BR" sz="2400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legal.</a:t>
            </a:r>
            <a:endParaRPr lang="pt-BR" altLang="pt-BR" sz="2400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pt-BR" altLang="pt-B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REFERÊNCIAS</a:t>
            </a:r>
            <a:br>
              <a:rPr lang="pt-BR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Conselho Federal de Medicina. Novo Código de Ética Medica (2010). http://www.portalmedico. org.br/novocodigo/index.asp.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Cuidado Paliativo / Coordenação Institucional de Reinaldo Ayer de Oliveira. São Paulo: Conselho Regional de Medicina do Estado de São Paulo, 2008.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 Conselho Federal de Medicina. Resolução CFM Nº 1.805/2006. http://www.portalmedico. org.br/resolucoes/cfm/2006/1805_2006.htm.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436688" y="1789113"/>
            <a:ext cx="6270625" cy="2097087"/>
          </a:xfr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altLang="pt-BR" sz="6500" dirty="0" smtClean="0">
                <a:effectLst/>
              </a:rPr>
              <a:t>   A023.19</a:t>
            </a:r>
            <a:br>
              <a:rPr lang="pt-BR" altLang="pt-BR" sz="6500" dirty="0" smtClean="0">
                <a:effectLst/>
              </a:rPr>
            </a:br>
            <a:r>
              <a:rPr lang="pt-BR" altLang="pt-BR" sz="6500" dirty="0" smtClean="0">
                <a:effectLst/>
              </a:rPr>
              <a:t> </a:t>
            </a:r>
            <a:r>
              <a:rPr lang="pt-BR" altLang="pt-BR" sz="2800" dirty="0" smtClean="0">
                <a:effectLst/>
              </a:rPr>
              <a:t>Marcos Segura</a:t>
            </a:r>
            <a:endParaRPr lang="en-US" altLang="pt-BR" sz="2800" dirty="0" smtClean="0">
              <a:effectLst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987675" y="908050"/>
            <a:ext cx="46101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3600" dirty="0">
                <a:solidFill>
                  <a:srgbClr val="FF0000"/>
                </a:solidFill>
              </a:rPr>
              <a:t>Resultado da Necrópsia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ECTOSCOPIA</a:t>
            </a:r>
            <a:endParaRPr lang="en-US" altLang="pt-BR" dirty="0" smtClean="0">
              <a:effectLst/>
            </a:endParaRPr>
          </a:p>
        </p:txBody>
      </p:sp>
      <p:pic>
        <p:nvPicPr>
          <p:cNvPr id="34819" name="Espaço Reservado para Conteúdo 4" descr="Uma imagem contendo foto, mostrando, diferente, homem&#10;&#10;Descrição gerada automaticamente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84313"/>
            <a:ext cx="3906838" cy="5070475"/>
          </a:xfrm>
          <a:noFill/>
        </p:spPr>
      </p:pic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5148263" y="549275"/>
            <a:ext cx="4122737" cy="5400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n-lt"/>
              </a:rPr>
              <a:t>2000,0g | Anasarca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pt-BR" dirty="0">
              <a:latin typeface="+mn-lt"/>
            </a:endParaRP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pt-BR" dirty="0">
              <a:latin typeface="+mn-lt"/>
            </a:endParaRP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Dolicocefalia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Fronte ampla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Fáscie arredondada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Rarefação de sobrancelhas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Fendas palpebrais curtas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Olhos de implantação profunda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Microftalmia bilateral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Raiz nazal deprimida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Narinas anterovertidas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 smtClean="0">
                <a:latin typeface="+mn-lt"/>
              </a:rPr>
              <a:t>Lábios </a:t>
            </a:r>
            <a:r>
              <a:rPr lang="pt-BR" dirty="0">
                <a:latin typeface="+mn-lt"/>
              </a:rPr>
              <a:t>grossos com canto da boca voltado para baixo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Retrognatia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Orelhas em concha, hipoplasia da anti-hélice e lóbulos anteriorizados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Pescoço curto</a:t>
            </a:r>
          </a:p>
          <a:p>
            <a:pPr marL="285750" indent="-285750" defTabSz="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dirty="0">
                <a:latin typeface="+mn-lt"/>
              </a:rPr>
              <a:t>Tórax alargado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ABERTURA DAS CAVIDADES</a:t>
            </a:r>
            <a:endParaRPr lang="en-US" altLang="pt-BR" dirty="0" smtClean="0">
              <a:effectLst/>
            </a:endParaRP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altLang="pt-BR" dirty="0" smtClean="0"/>
              <a:t>Rim esquerdo aumentado de tamanho, comprimindo as estruturas abdominais e torácicas</a:t>
            </a:r>
            <a:endParaRPr lang="en-US" altLang="pt-BR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CORAÇÃO</a:t>
            </a:r>
            <a:endParaRPr lang="en-US" altLang="pt-BR" dirty="0" smtClean="0">
              <a:effectLst/>
            </a:endParaRP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altLang="pt-BR" dirty="0" smtClean="0"/>
              <a:t>19,0g</a:t>
            </a:r>
          </a:p>
          <a:p>
            <a:r>
              <a:rPr lang="pt-BR" altLang="pt-BR" dirty="0" smtClean="0"/>
              <a:t>Tamanho e forma habitual</a:t>
            </a:r>
          </a:p>
          <a:p>
            <a:r>
              <a:rPr lang="pt-BR" altLang="pt-BR" dirty="0" smtClean="0"/>
              <a:t>Câmaras concordantes</a:t>
            </a:r>
            <a:endParaRPr lang="en-US" altLang="pt-BR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PULMÃO</a:t>
            </a:r>
            <a:endParaRPr lang="en-US" altLang="pt-BR" dirty="0" smtClean="0">
              <a:effectLst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r>
              <a:rPr lang="pt-BR" altLang="pt-BR" dirty="0" smtClean="0"/>
              <a:t>PD: 7,0g (LW:BW = 0,0035)</a:t>
            </a:r>
          </a:p>
          <a:p>
            <a:r>
              <a:rPr lang="pt-BR" altLang="pt-BR" dirty="0" smtClean="0"/>
              <a:t>PE: 7,0g (LW:BW = 0,0035)</a:t>
            </a:r>
          </a:p>
          <a:p>
            <a:r>
              <a:rPr lang="pt-BR" altLang="pt-BR" dirty="0" smtClean="0"/>
              <a:t>Normal    LW:BW = 0,0150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pt-BR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251575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Espaço Reservado para Conteúdo 4" descr="Uma imagem contendo mobília, vestuário&#10;&#10;Descrição gerada automaticamente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989138"/>
            <a:ext cx="7910512" cy="3416300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836613"/>
            <a:ext cx="4479925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3508375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PULMÃO</a:t>
            </a:r>
            <a:endParaRPr lang="en-US" altLang="pt-BR" dirty="0" smtClean="0">
              <a:effectLst/>
            </a:endParaRP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altLang="pt-BR" dirty="0" smtClean="0"/>
              <a:t>Hipoplasia pulmonar bilateral</a:t>
            </a:r>
            <a:endParaRPr lang="en-US" altLang="pt-BR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028700" y="222250"/>
            <a:ext cx="7200900" cy="850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FÍGADO</a:t>
            </a:r>
            <a:endParaRPr lang="en-US" altLang="pt-BR" dirty="0" smtClean="0">
              <a:effectLst/>
            </a:endParaRP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028700" y="1231900"/>
            <a:ext cx="7200900" cy="666750"/>
          </a:xfrm>
        </p:spPr>
        <p:txBody>
          <a:bodyPr/>
          <a:lstStyle/>
          <a:p>
            <a:r>
              <a:rPr lang="pt-BR" altLang="pt-BR" dirty="0" smtClean="0"/>
              <a:t>84g, vinhoso sem lesões</a:t>
            </a:r>
            <a:endParaRPr lang="en-US" altLang="pt-BR" dirty="0" smtClean="0"/>
          </a:p>
        </p:txBody>
      </p:sp>
      <p:sp>
        <p:nvSpPr>
          <p:cNvPr id="43012" name="Título 1"/>
          <p:cNvSpPr txBox="1">
            <a:spLocks/>
          </p:cNvSpPr>
          <p:nvPr/>
        </p:nvSpPr>
        <p:spPr bwMode="auto">
          <a:xfrm>
            <a:off x="1028700" y="4371975"/>
            <a:ext cx="72009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>
              <a:lnSpc>
                <a:spcPct val="89000"/>
              </a:lnSpc>
            </a:pPr>
            <a:r>
              <a:rPr lang="pt-BR" altLang="pt-BR" sz="4400" dirty="0">
                <a:solidFill>
                  <a:schemeClr val="tx2"/>
                </a:solidFill>
                <a:latin typeface="Franklin Gothic Book" panose="020B0503020102020204" pitchFamily="34" charset="0"/>
              </a:rPr>
              <a:t>TRATO DIGESTIVO</a:t>
            </a:r>
            <a:endParaRPr lang="en-US" altLang="pt-BR" sz="4400" dirty="0">
              <a:solidFill>
                <a:schemeClr val="tx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3013" name="Espaço Reservado para Conteúdo 2"/>
          <p:cNvSpPr txBox="1">
            <a:spLocks/>
          </p:cNvSpPr>
          <p:nvPr/>
        </p:nvSpPr>
        <p:spPr bwMode="auto">
          <a:xfrm>
            <a:off x="1042988" y="5013325"/>
            <a:ext cx="72009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5125" indent="-282575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639763" indent="-23653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885825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096963" indent="-17303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1296988" indent="-1825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1754188" indent="-182563" fontAlgn="base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211388" indent="-182563" fontAlgn="base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2668588" indent="-182563" fontAlgn="base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125788" indent="-182563" fontAlgn="base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eaLnBrk="1" hangingPunct="1"/>
            <a:r>
              <a:rPr lang="pt-BR" altLang="pt-BR" dirty="0"/>
              <a:t>Alças estão deslocadas pela tumoração renal</a:t>
            </a:r>
          </a:p>
          <a:p>
            <a:pPr eaLnBrk="1" hangingPunct="1"/>
            <a:r>
              <a:rPr lang="pt-BR" altLang="pt-BR" dirty="0"/>
              <a:t>Rotação intestinal mantida.</a:t>
            </a:r>
            <a:endParaRPr lang="en-US" altLang="pt-BR" dirty="0"/>
          </a:p>
        </p:txBody>
      </p:sp>
      <p:pic>
        <p:nvPicPr>
          <p:cNvPr id="43014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393700"/>
            <a:ext cx="3108325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RINS</a:t>
            </a:r>
            <a:endParaRPr lang="en-US" altLang="pt-BR" dirty="0" smtClean="0">
              <a:effectLst/>
            </a:endParaRPr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altLang="pt-BR" dirty="0" smtClean="0"/>
              <a:t>Tumoração encapsulada em rim esquerdo.</a:t>
            </a:r>
          </a:p>
          <a:p>
            <a:r>
              <a:rPr lang="pt-BR" altLang="pt-BR" dirty="0" smtClean="0"/>
              <a:t>9,0cm no maior diâmetro</a:t>
            </a:r>
          </a:p>
          <a:p>
            <a:r>
              <a:rPr lang="pt-BR" altLang="pt-BR" dirty="0" smtClean="0"/>
              <a:t>Superfície de corte fibrosa</a:t>
            </a:r>
          </a:p>
          <a:p>
            <a:endParaRPr lang="en-US" altLang="pt-BR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Espaço Reservado para Conteúdo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87525" y="458788"/>
            <a:ext cx="5568950" cy="5940425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535781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950" y="1557338"/>
            <a:ext cx="3321050" cy="3970337"/>
          </a:xfrm>
          <a:prstGeom prst="rect">
            <a:avLst/>
          </a:prstGeom>
          <a:noFill/>
          <a:ln w="127000" cap="sq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33375"/>
            <a:ext cx="5805487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12875"/>
            <a:ext cx="407035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50" y="1412875"/>
            <a:ext cx="407035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342900"/>
            <a:ext cx="57864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01625"/>
            <a:ext cx="6148388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RIM</a:t>
            </a:r>
            <a:endParaRPr lang="en-US" altLang="pt-BR" dirty="0" smtClean="0">
              <a:effectLst/>
            </a:endParaRP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altLang="pt-BR" dirty="0" smtClean="0"/>
              <a:t>Tumor de Wilms / Nefroblastoma</a:t>
            </a:r>
          </a:p>
          <a:p>
            <a:pPr lvl="1"/>
            <a:r>
              <a:rPr lang="pt-BR" altLang="pt-BR" dirty="0" smtClean="0"/>
              <a:t>Tumor restrito ao parênquima renal</a:t>
            </a:r>
            <a:endParaRPr lang="en-US" altLang="pt-BR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CÉREBRO</a:t>
            </a:r>
            <a:endParaRPr lang="en-US" altLang="pt-BR" dirty="0" smtClean="0">
              <a:effectLst/>
            </a:endParaRPr>
          </a:p>
        </p:txBody>
      </p:sp>
      <p:pic>
        <p:nvPicPr>
          <p:cNvPr id="52227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1963738"/>
            <a:ext cx="3294063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063" y="1727200"/>
            <a:ext cx="3735387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aixaDeTexto 3"/>
          <p:cNvSpPr txBox="1">
            <a:spLocks noChangeArrowheads="1"/>
          </p:cNvSpPr>
          <p:nvPr/>
        </p:nvSpPr>
        <p:spPr bwMode="auto">
          <a:xfrm>
            <a:off x="3114675" y="374650"/>
            <a:ext cx="3505200" cy="46196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/>
            <a:r>
              <a:rPr lang="pt-BR" altLang="pt-BR" sz="2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SINDROME GENÉTICA ???</a:t>
            </a:r>
            <a:endParaRPr lang="en-US" altLang="pt-BR" sz="24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3251" name="CaixaDeTexto 4"/>
          <p:cNvSpPr txBox="1">
            <a:spLocks noChangeArrowheads="1"/>
          </p:cNvSpPr>
          <p:nvPr/>
        </p:nvSpPr>
        <p:spPr bwMode="auto">
          <a:xfrm>
            <a:off x="3114675" y="2035175"/>
            <a:ext cx="3505200" cy="46196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/>
            <a:r>
              <a:rPr lang="pt-BR" altLang="pt-BR" sz="2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TUMOR DE WILS</a:t>
            </a:r>
            <a:endParaRPr lang="en-US" altLang="pt-BR" sz="24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3252" name="CaixaDeTexto 5"/>
          <p:cNvSpPr txBox="1">
            <a:spLocks noChangeArrowheads="1"/>
          </p:cNvSpPr>
          <p:nvPr/>
        </p:nvSpPr>
        <p:spPr bwMode="auto">
          <a:xfrm>
            <a:off x="3114675" y="3695700"/>
            <a:ext cx="3505200" cy="46196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0"/>
              </a:defRPr>
            </a:lvl9pPr>
          </a:lstStyle>
          <a:p>
            <a:pPr algn="ctr" eaLnBrk="1" hangingPunct="1"/>
            <a:r>
              <a:rPr lang="pt-BR" altLang="pt-BR" sz="2400" dirty="0">
                <a:solidFill>
                  <a:schemeClr val="bg1"/>
                </a:solidFill>
                <a:latin typeface="Franklin Gothic Book" panose="020B0503020102020204" pitchFamily="34" charset="0"/>
              </a:rPr>
              <a:t>HIPOPLASIA PULMONAR</a:t>
            </a:r>
            <a:endParaRPr lang="en-US" altLang="pt-BR" sz="240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" name="Estrela: 12 Pontas 6">
            <a:extLst>
              <a:ext uri="{FF2B5EF4-FFF2-40B4-BE49-F238E27FC236}"/>
            </a:extLst>
          </p:cNvPr>
          <p:cNvSpPr/>
          <p:nvPr/>
        </p:nvSpPr>
        <p:spPr>
          <a:xfrm>
            <a:off x="2557463" y="4919663"/>
            <a:ext cx="4581525" cy="1905000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/>
              <a:t>INSUFICIENCIA RESPIRATÓRIA</a:t>
            </a:r>
            <a:endParaRPr lang="en-US" dirty="0"/>
          </a:p>
        </p:txBody>
      </p:sp>
      <p:cxnSp>
        <p:nvCxnSpPr>
          <p:cNvPr id="9" name="Conector de Seta Reta 8">
            <a:extLst>
              <a:ext uri="{FF2B5EF4-FFF2-40B4-BE49-F238E27FC236}"/>
            </a:extLst>
          </p:cNvPr>
          <p:cNvCxnSpPr>
            <a:stCxn id="53250" idx="2"/>
            <a:endCxn id="53251" idx="0"/>
          </p:cNvCxnSpPr>
          <p:nvPr/>
        </p:nvCxnSpPr>
        <p:spPr>
          <a:xfrm>
            <a:off x="6489700" y="836613"/>
            <a:ext cx="0" cy="1198562"/>
          </a:xfrm>
          <a:prstGeom prst="straightConnector1">
            <a:avLst/>
          </a:prstGeom>
          <a:ln w="5715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de Seta Reta 9">
            <a:extLst>
              <a:ext uri="{FF2B5EF4-FFF2-40B4-BE49-F238E27FC236}"/>
            </a:extLst>
          </p:cNvPr>
          <p:cNvCxnSpPr>
            <a:cxnSpLocks/>
            <a:stCxn id="53251" idx="2"/>
            <a:endCxn id="53252" idx="0"/>
          </p:cNvCxnSpPr>
          <p:nvPr/>
        </p:nvCxnSpPr>
        <p:spPr>
          <a:xfrm>
            <a:off x="6489700" y="2497138"/>
            <a:ext cx="0" cy="1198562"/>
          </a:xfrm>
          <a:prstGeom prst="straightConnector1">
            <a:avLst/>
          </a:prstGeom>
          <a:ln w="57150"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>
            <a:extLst>
              <a:ext uri="{FF2B5EF4-FFF2-40B4-BE49-F238E27FC236}"/>
            </a:extLst>
          </p:cNvPr>
          <p:cNvCxnSpPr>
            <a:cxnSpLocks/>
            <a:endCxn id="7" idx="10"/>
          </p:cNvCxnSpPr>
          <p:nvPr/>
        </p:nvCxnSpPr>
        <p:spPr>
          <a:xfrm flipH="1">
            <a:off x="6464300" y="4157663"/>
            <a:ext cx="12700" cy="762000"/>
          </a:xfrm>
          <a:prstGeom prst="straightConnector1">
            <a:avLst/>
          </a:prstGeom>
          <a:ln w="57150"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altLang="pt-BR" dirty="0" smtClean="0">
                <a:effectLst/>
              </a:rPr>
              <a:t>TUMOR DE WILMS / NEFROBLASTOMA</a:t>
            </a:r>
            <a:endParaRPr lang="en-US" altLang="pt-BR" dirty="0" smtClean="0">
              <a:effectLst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r>
              <a:rPr lang="pt-BR" altLang="pt-BR" dirty="0" smtClean="0"/>
              <a:t>MORFOLOGIA TRIFÁSICA</a:t>
            </a:r>
          </a:p>
          <a:p>
            <a:pPr lvl="1"/>
            <a:r>
              <a:rPr lang="pt-BR" altLang="pt-BR" sz="2400" dirty="0" smtClean="0"/>
              <a:t>Epitelial</a:t>
            </a:r>
          </a:p>
          <a:p>
            <a:pPr lvl="1"/>
            <a:r>
              <a:rPr lang="pt-BR" altLang="pt-BR" sz="2400" dirty="0" smtClean="0"/>
              <a:t>Estromal</a:t>
            </a:r>
          </a:p>
          <a:p>
            <a:pPr lvl="1"/>
            <a:r>
              <a:rPr lang="pt-BR" altLang="pt-BR" sz="2400" dirty="0" smtClean="0"/>
              <a:t>Blastematoso</a:t>
            </a:r>
          </a:p>
          <a:p>
            <a:pPr lvl="1"/>
            <a:endParaRPr lang="en-US" altLang="pt-BR" sz="2400" dirty="0" smtClean="0"/>
          </a:p>
          <a:p>
            <a:r>
              <a:rPr lang="pt-BR" altLang="pt-BR" sz="2400" dirty="0" smtClean="0"/>
              <a:t>CLINICAMENTE</a:t>
            </a:r>
          </a:p>
          <a:p>
            <a:pPr lvl="1"/>
            <a:r>
              <a:rPr lang="pt-BR" altLang="pt-BR" sz="2400" dirty="0" smtClean="0"/>
              <a:t>Esporádico</a:t>
            </a:r>
          </a:p>
          <a:p>
            <a:pPr lvl="1"/>
            <a:r>
              <a:rPr lang="pt-BR" altLang="pt-BR" sz="2400" dirty="0" smtClean="0"/>
              <a:t>Relacionado a síndromes</a:t>
            </a:r>
          </a:p>
          <a:p>
            <a:pPr lvl="1">
              <a:buFont typeface="Verdana" panose="020B0604030504040204" pitchFamily="34" charset="0"/>
              <a:buNone/>
            </a:pPr>
            <a:r>
              <a:rPr lang="pt-BR" altLang="pt-BR" sz="2400" dirty="0" smtClean="0"/>
              <a:t>genéticas</a:t>
            </a:r>
          </a:p>
        </p:txBody>
      </p:sp>
      <p:pic>
        <p:nvPicPr>
          <p:cNvPr id="54276" name="Picture 2" descr="Resultado de imagem para wilms tumor genetic syndr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205038"/>
            <a:ext cx="3492500" cy="397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de Seta Reta 4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5329238" y="4838700"/>
            <a:ext cx="766762" cy="0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116013" y="765175"/>
            <a:ext cx="7200900" cy="148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SIOP vs NWTS </a:t>
            </a:r>
            <a:endParaRPr lang="en-US" altLang="pt-BR" dirty="0" smtClean="0">
              <a:effectLst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71550" y="1412875"/>
            <a:ext cx="5143500" cy="4400550"/>
          </a:xfrm>
        </p:spPr>
        <p:txBody>
          <a:bodyPr>
            <a:normAutofit fontScale="92500" lnSpcReduction="10000"/>
          </a:bodyPr>
          <a:lstStyle/>
          <a:p>
            <a:r>
              <a:rPr lang="pt-BR" altLang="pt-BR" dirty="0" smtClean="0">
                <a:solidFill>
                  <a:srgbClr val="0000FF"/>
                </a:solidFill>
              </a:rPr>
              <a:t>NWTS</a:t>
            </a:r>
            <a:r>
              <a:rPr lang="pt-BR" altLang="pt-BR" dirty="0" smtClean="0"/>
              <a:t> (National Wilms' Tumor Study)</a:t>
            </a:r>
          </a:p>
          <a:p>
            <a:pPr lvl="1"/>
            <a:r>
              <a:rPr lang="pt-BR" altLang="pt-BR" dirty="0" smtClean="0">
                <a:solidFill>
                  <a:srgbClr val="0000FF"/>
                </a:solidFill>
              </a:rPr>
              <a:t>Cirurgia</a:t>
            </a:r>
            <a:r>
              <a:rPr lang="pt-BR" altLang="pt-BR" dirty="0" smtClean="0"/>
              <a:t> adiantada</a:t>
            </a:r>
          </a:p>
          <a:p>
            <a:endParaRPr lang="pt-BR" altLang="pt-BR" dirty="0" smtClean="0"/>
          </a:p>
          <a:p>
            <a:endParaRPr lang="pt-BR" altLang="pt-BR" dirty="0" smtClean="0"/>
          </a:p>
          <a:p>
            <a:pPr>
              <a:buFont typeface="Wingdings 2" panose="05020102010507070707" pitchFamily="18" charset="2"/>
              <a:buNone/>
            </a:pPr>
            <a:endParaRPr lang="pt-BR" altLang="pt-BR" dirty="0" smtClean="0"/>
          </a:p>
          <a:p>
            <a:r>
              <a:rPr lang="pt-BR" altLang="pt-BR" dirty="0" smtClean="0">
                <a:solidFill>
                  <a:srgbClr val="FF33CC"/>
                </a:solidFill>
              </a:rPr>
              <a:t>SIOP</a:t>
            </a:r>
            <a:r>
              <a:rPr lang="pt-BR" altLang="pt-BR" dirty="0" smtClean="0"/>
              <a:t> (Societe Internationale D'oncologie Pediatrique)</a:t>
            </a:r>
          </a:p>
          <a:p>
            <a:pPr lvl="2"/>
            <a:r>
              <a:rPr lang="pt-BR" altLang="pt-BR" b="1" dirty="0" smtClean="0">
                <a:solidFill>
                  <a:srgbClr val="FF33CC"/>
                </a:solidFill>
              </a:rPr>
              <a:t>Quimioterapia</a:t>
            </a:r>
            <a:r>
              <a:rPr lang="pt-BR" altLang="pt-BR" dirty="0" smtClean="0"/>
              <a:t> adiantada</a:t>
            </a:r>
            <a:endParaRPr lang="en-US" altLang="pt-BR" dirty="0" smtClean="0"/>
          </a:p>
        </p:txBody>
      </p:sp>
      <p:pic>
        <p:nvPicPr>
          <p:cNvPr id="55300" name="Picture 2" descr="Resultado de imagem para wilms tumor staging si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0"/>
            <a:ext cx="324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116013" y="2924175"/>
            <a:ext cx="7740650" cy="16478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altLang="pt-BR" dirty="0">
                <a:hlinkClick r:id="rId2"/>
              </a:rPr>
              <a:t/>
            </a:r>
            <a:br>
              <a:rPr lang="pt-BR" altLang="pt-BR" dirty="0">
                <a:hlinkClick r:id="rId2"/>
              </a:rPr>
            </a:br>
            <a:r>
              <a:rPr lang="pt-BR" altLang="pt-BR" dirty="0">
                <a:hlinkClick r:id="rId2"/>
              </a:rPr>
              <a:t>Management of Wilms' tumor: NWTS vs SIOP.</a:t>
            </a:r>
            <a:endParaRPr lang="pt-BR" altLang="pt-BR" dirty="0"/>
          </a:p>
          <a:p>
            <a:pPr algn="ctr"/>
            <a:r>
              <a:rPr lang="pt-BR" altLang="pt-BR" dirty="0"/>
              <a:t>Bhatnagar S.J Indian Assoc Pediatr Surg. 2009 Jan;14(1):6-14. doi: 10.4103/0971-9261.54811.</a:t>
            </a:r>
          </a:p>
          <a:p>
            <a:pPr algn="ctr"/>
            <a:r>
              <a:rPr lang="pt-BR" altLang="pt-BR" dirty="0"/>
              <a:t>PMID: 20177436. </a:t>
            </a:r>
            <a:r>
              <a:rPr lang="pt-BR" altLang="pt-BR" b="1" dirty="0">
                <a:hlinkClick r:id="rId2"/>
              </a:rPr>
              <a:t>Free PMC Article</a:t>
            </a:r>
            <a:endParaRPr lang="pt-BR" altLang="pt-BR" dirty="0"/>
          </a:p>
          <a:p>
            <a:pPr algn="ctr"/>
            <a:r>
              <a:rPr lang="pt-BR" altLang="pt-BR" u="sng" dirty="0">
                <a:hlinkClick r:id="rId3"/>
              </a:rPr>
              <a:t>Similar articles</a:t>
            </a:r>
            <a:r>
              <a:rPr lang="pt-BR" altLang="pt-BR" u="sng" dirty="0"/>
              <a:t>. </a:t>
            </a:r>
            <a:r>
              <a:rPr lang="pt-BR" altLang="pt-BR" dirty="0">
                <a:solidFill>
                  <a:srgbClr val="0000FF"/>
                </a:solidFill>
              </a:rPr>
              <a:t>Artigo Livre!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900113" y="1098550"/>
            <a:ext cx="8243887" cy="161607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3200" b="1" dirty="0">
                <a:solidFill>
                  <a:srgbClr val="0000FF"/>
                </a:solidFill>
              </a:rPr>
              <a:t>Manuseio do Tumor de Wilms: </a:t>
            </a:r>
          </a:p>
          <a:p>
            <a:pPr algn="ctr"/>
            <a:r>
              <a:rPr lang="pt-BR" altLang="pt-BR" sz="3200" b="1" dirty="0">
                <a:solidFill>
                  <a:srgbClr val="0000FF"/>
                </a:solidFill>
              </a:rPr>
              <a:t>NWTS vs SIOP</a:t>
            </a:r>
          </a:p>
          <a:p>
            <a:pPr algn="ctr"/>
            <a:r>
              <a:rPr lang="pt-BR" altLang="pt-BR" b="1" dirty="0"/>
              <a:t>National Wilms’ Tumor Study (NWTS) and the Societe Internationale D’oncologie Pediatrique (SIOP)</a:t>
            </a:r>
            <a:r>
              <a:rPr lang="pt-BR" altLang="pt-BR" dirty="0"/>
              <a:t> 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3184525" y="4675188"/>
            <a:ext cx="3205163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dirty="0"/>
              <a:t>Realizado por Paulo R. Margotto</a:t>
            </a:r>
          </a:p>
          <a:p>
            <a:pPr algn="ctr"/>
            <a:r>
              <a:rPr lang="pt-BR" altLang="pt-BR" dirty="0">
                <a:hlinkClick r:id="rId4"/>
              </a:rPr>
              <a:t>www.paulomargotto.com.br</a:t>
            </a:r>
            <a:endParaRPr lang="pt-BR" altLang="pt-BR" dirty="0"/>
          </a:p>
          <a:p>
            <a:pPr algn="ctr"/>
            <a:r>
              <a:rPr lang="pt-BR" altLang="pt-BR" dirty="0">
                <a:hlinkClick r:id="rId5"/>
              </a:rPr>
              <a:t>pmargotto@gmail.com</a:t>
            </a:r>
            <a:r>
              <a:rPr lang="pt-BR" altLang="pt-BR" dirty="0"/>
              <a:t> 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/>
          </p:cNvSpPr>
          <p:nvPr>
            <p:ph type="body" idx="1"/>
          </p:nvPr>
        </p:nvSpPr>
        <p:spPr>
          <a:xfrm>
            <a:off x="1116013" y="692150"/>
            <a:ext cx="7859712" cy="58324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000" dirty="0" smtClean="0"/>
              <a:t>O tumor de Wilms é o tumor maligno mais comum do o rim em crianças.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 O tratamento do tumor de Wilms pode ser considerado como o paradigma da multimodalidade de tratamento de tumores sólidos malignos na infância.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Houve progresso desde o momento em que esse tumor foi universalmente fatal para esta época, quando mais de 85% dos pacientes puderam ser completamente curados e mais de 70% para doença metastática.  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Principais pesquisas e ensaios clínicos randomizados realizados por vários grupos cooperativos fizeram o futuro dos pacientes com tumor de Wilms muito brilhante. 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Os dois principais grupos que têm uma tremenda contribuição no o gerenciamento do tumor de Wilms é o </a:t>
            </a:r>
            <a:r>
              <a:rPr lang="pt-BR" altLang="pt-BR" sz="2000" b="1" dirty="0" smtClean="0">
                <a:solidFill>
                  <a:srgbClr val="0000FF"/>
                </a:solidFill>
              </a:rPr>
              <a:t>National Wilms</a:t>
            </a:r>
          </a:p>
          <a:p>
            <a:pPr>
              <a:lnSpc>
                <a:spcPct val="80000"/>
              </a:lnSpc>
            </a:pPr>
            <a:r>
              <a:rPr lang="pt-BR" altLang="pt-BR" sz="2000" b="1" dirty="0" smtClean="0">
                <a:solidFill>
                  <a:srgbClr val="0000FF"/>
                </a:solidFill>
              </a:rPr>
              <a:t>Tumor Study (NWTS) e a Societe Internationale</a:t>
            </a:r>
          </a:p>
          <a:p>
            <a:pPr>
              <a:lnSpc>
                <a:spcPct val="80000"/>
              </a:lnSpc>
            </a:pPr>
            <a:r>
              <a:rPr lang="pt-BR" altLang="pt-BR" sz="2000" b="1" dirty="0" smtClean="0">
                <a:solidFill>
                  <a:srgbClr val="0000FF"/>
                </a:solidFill>
              </a:rPr>
              <a:t>D´oncologie Pediatrique (SIOP) (</a:t>
            </a:r>
            <a:r>
              <a:rPr lang="pt-BR" altLang="pt-BR" sz="2000" b="1" dirty="0" smtClean="0">
                <a:solidFill>
                  <a:srgbClr val="FF33CC"/>
                </a:solidFill>
              </a:rPr>
              <a:t>diferente do NWTS, esse grupo europeu dá quimioterapia pré-operatória a todos os pacientes).</a:t>
            </a:r>
          </a:p>
          <a:p>
            <a:pPr>
              <a:lnSpc>
                <a:spcPct val="80000"/>
              </a:lnSpc>
            </a:pPr>
            <a:endParaRPr lang="pt-BR" altLang="pt-BR" sz="2000" b="1" dirty="0" smtClean="0">
              <a:solidFill>
                <a:srgbClr val="FF33CC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pt-BR" altLang="pt-BR" dirty="0" smtClean="0"/>
              <a:t>Excisão cirúrgica do tumor, quimioterapia combinada, radioterapia, todos desempenham um papel importante no tratamento do tumor de Wilms.</a:t>
            </a:r>
          </a:p>
          <a:p>
            <a:r>
              <a:rPr lang="pt-BR" altLang="pt-BR" dirty="0" smtClean="0"/>
              <a:t> A diferença essencial entre os protocolos de tratamento NWTS e SIOP é que este último realiza rotineiramente quimioterapia pré-operatória.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          </a:t>
            </a:r>
            <a:r>
              <a:rPr lang="pt-BR" altLang="pt-BR" dirty="0" smtClean="0">
                <a:solidFill>
                  <a:srgbClr val="0000FF"/>
                </a:solidFill>
                <a:effectLst/>
              </a:rPr>
              <a:t>PRÓS E </a:t>
            </a:r>
            <a:r>
              <a:rPr lang="pt-BR" altLang="pt-BR" dirty="0" smtClean="0">
                <a:solidFill>
                  <a:srgbClr val="FF0000"/>
                </a:solidFill>
                <a:effectLst/>
              </a:rPr>
              <a:t>CONTRAS</a:t>
            </a:r>
          </a:p>
        </p:txBody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2400" dirty="0" smtClean="0"/>
              <a:t>Os investigadores da </a:t>
            </a:r>
            <a:r>
              <a:rPr lang="pt-BR" altLang="pt-BR" sz="2400" b="1" dirty="0" smtClean="0">
                <a:solidFill>
                  <a:srgbClr val="0000FF"/>
                </a:solidFill>
              </a:rPr>
              <a:t>NWTS</a:t>
            </a:r>
            <a:r>
              <a:rPr lang="pt-BR" altLang="pt-BR" sz="2400" dirty="0" smtClean="0"/>
              <a:t> recomendam nefrectomia imediata porque a administração de quimioterapia pré-nefrectomia associa-se a vários riscos, incluindo o seguinte:</a:t>
            </a:r>
          </a:p>
          <a:p>
            <a:pPr>
              <a:lnSpc>
                <a:spcPct val="90000"/>
              </a:lnSpc>
            </a:pPr>
            <a:r>
              <a:rPr lang="pt-BR" altLang="pt-BR" sz="2400" dirty="0" smtClean="0"/>
              <a:t>1. administração de quimioterapia a um paciente com doença benigna como nos estudos da SIOP, a confirmação do diagnóstico pré-quimioterapia não é obrigatória;</a:t>
            </a:r>
          </a:p>
          <a:p>
            <a:pPr>
              <a:lnSpc>
                <a:spcPct val="90000"/>
              </a:lnSpc>
            </a:pPr>
            <a:r>
              <a:rPr lang="pt-BR" altLang="pt-BR" sz="2400" dirty="0" smtClean="0"/>
              <a:t>2. administração de quimioterapia a um paciente com um tipo histológico diferente de tumor maligno;</a:t>
            </a:r>
          </a:p>
          <a:p>
            <a:pPr>
              <a:lnSpc>
                <a:spcPct val="90000"/>
              </a:lnSpc>
            </a:pPr>
            <a:r>
              <a:rPr lang="pt-BR" altLang="pt-BR" sz="2400" dirty="0" smtClean="0"/>
              <a:t>3. modificação da histologia do tumor; e</a:t>
            </a:r>
          </a:p>
          <a:p>
            <a:pPr>
              <a:lnSpc>
                <a:spcPct val="90000"/>
              </a:lnSpc>
            </a:pPr>
            <a:r>
              <a:rPr lang="pt-BR" altLang="pt-BR" sz="2400" dirty="0" smtClean="0"/>
              <a:t>4. perda de informações intermediárias.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2400" dirty="0" smtClean="0"/>
          </a:p>
          <a:p>
            <a:pPr>
              <a:lnSpc>
                <a:spcPct val="90000"/>
              </a:lnSpc>
            </a:pPr>
            <a:endParaRPr lang="pt-BR" altLang="pt-BR" sz="2400" dirty="0" smtClean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800" b="1" dirty="0" smtClean="0">
                <a:solidFill>
                  <a:srgbClr val="FF0000"/>
                </a:solidFill>
              </a:rPr>
              <a:t>Por outro lado, além do risco de complicações da cirurgia o NWTSG tem as seguintes desvantagens:</a:t>
            </a:r>
          </a:p>
          <a:p>
            <a:pPr>
              <a:lnSpc>
                <a:spcPct val="90000"/>
              </a:lnSpc>
            </a:pPr>
            <a:r>
              <a:rPr lang="pt-BR" altLang="pt-BR" sz="2800" dirty="0" smtClean="0"/>
              <a:t>1. Derramamento de tumor intra-operatório, o que aumenta o risco de recaída abdominal local e subseqüentes problemas no desfecho; </a:t>
            </a:r>
            <a:r>
              <a:rPr lang="pt-BR" altLang="pt-BR" sz="2800" dirty="0" smtClean="0">
                <a:solidFill>
                  <a:srgbClr val="0000FF"/>
                </a:solidFill>
              </a:rPr>
              <a:t>Figura 1</a:t>
            </a:r>
            <a:r>
              <a:rPr lang="pt-BR" altLang="pt-BR" sz="2800" dirty="0" smtClean="0"/>
              <a:t>)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endParaRPr lang="pt-BR" altLang="pt-BR" sz="2800" dirty="0" smtClean="0"/>
          </a:p>
          <a:p>
            <a:pPr>
              <a:lnSpc>
                <a:spcPct val="90000"/>
              </a:lnSpc>
            </a:pPr>
            <a:r>
              <a:rPr lang="pt-BR" altLang="pt-BR" sz="2800" dirty="0" smtClean="0"/>
              <a:t>2. A falha na amostragem dos gânglios linfáticos leva ao </a:t>
            </a:r>
            <a:r>
              <a:rPr lang="pt-BR" altLang="pt-BR" sz="2800" i="1" dirty="0" smtClean="0"/>
              <a:t>downstaging</a:t>
            </a:r>
            <a:r>
              <a:rPr lang="pt-BR" altLang="pt-BR" sz="2800" dirty="0" smtClean="0"/>
              <a:t> e subtratamento do paciente. </a:t>
            </a:r>
          </a:p>
          <a:p>
            <a:pPr>
              <a:lnSpc>
                <a:spcPct val="90000"/>
              </a:lnSpc>
            </a:pPr>
            <a:endParaRPr lang="pt-BR" altLang="pt-BR" sz="2800" dirty="0" smtClean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3375"/>
            <a:ext cx="6127750" cy="418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971550" y="4797425"/>
            <a:ext cx="8172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dirty="0">
                <a:solidFill>
                  <a:srgbClr val="FF33CC"/>
                </a:solidFill>
              </a:rPr>
              <a:t>Figura 1: Derramamento intra-operatório de tumor em uma criança tratada conforme o protocolo NWTS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</a:pPr>
            <a:r>
              <a:rPr lang="pt-BR" altLang="pt-BR" sz="2800" b="1" dirty="0" smtClean="0">
                <a:solidFill>
                  <a:srgbClr val="0000FF"/>
                </a:solidFill>
              </a:rPr>
              <a:t>Os investigadores da SIOP são da opinião de que a quimioterapia pré-nefrectomia tem uma grande vantagem:</a:t>
            </a:r>
          </a:p>
          <a:p>
            <a:pPr>
              <a:lnSpc>
                <a:spcPct val="80000"/>
              </a:lnSpc>
            </a:pPr>
            <a:r>
              <a:rPr lang="pt-BR" altLang="pt-BR" sz="2800" dirty="0" smtClean="0"/>
              <a:t>1. Reduz consideravelmente o tamanho do tumor, simplificando a cirurgia e reduzindo as chances de ruptura tumoral intra-operatória; isso reduz a probabilidade de recorrência local e distante;(</a:t>
            </a:r>
            <a:r>
              <a:rPr lang="pt-BR" altLang="pt-BR" sz="2800" dirty="0" smtClean="0">
                <a:solidFill>
                  <a:srgbClr val="0000FF"/>
                </a:solidFill>
              </a:rPr>
              <a:t>Figura 2</a:t>
            </a:r>
            <a:r>
              <a:rPr lang="pt-BR" altLang="pt-BR" sz="2800" dirty="0" smtClean="0"/>
              <a:t>)</a:t>
            </a:r>
          </a:p>
          <a:p>
            <a:pPr>
              <a:lnSpc>
                <a:spcPct val="80000"/>
              </a:lnSpc>
            </a:pPr>
            <a:endParaRPr lang="pt-BR" altLang="pt-BR" sz="2800" dirty="0" smtClean="0"/>
          </a:p>
          <a:p>
            <a:pPr>
              <a:lnSpc>
                <a:spcPct val="80000"/>
              </a:lnSpc>
            </a:pPr>
            <a:r>
              <a:rPr lang="pt-BR" altLang="pt-BR" sz="2800" dirty="0" smtClean="0"/>
              <a:t>2. Possível papel da cirurgia poupadora renal nos pacientes com o rim afetado pode ser avaliado com o tamanho do tumor reduzido no pré-operatório. 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620713"/>
            <a:ext cx="5903912" cy="407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2700338" y="4797425"/>
            <a:ext cx="4572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b="1" dirty="0">
                <a:solidFill>
                  <a:srgbClr val="FF33CC"/>
                </a:solidFill>
              </a:rPr>
              <a:t>Figura 2: Redução acentuada no tamanho do tumor após quimioterapia</a:t>
            </a:r>
          </a:p>
          <a:p>
            <a:pPr algn="ctr"/>
            <a:r>
              <a:rPr lang="pt-BR" altLang="pt-BR" b="1" dirty="0">
                <a:solidFill>
                  <a:srgbClr val="FF33CC"/>
                </a:solidFill>
              </a:rPr>
              <a:t>conforme protocolo SIOP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1435100" y="1447800"/>
            <a:ext cx="7499350" cy="5149850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altLang="pt-BR" sz="2400" dirty="0" smtClean="0">
                <a:solidFill>
                  <a:srgbClr val="FF0000"/>
                </a:solidFill>
              </a:rPr>
              <a:t>A quimioterapia pré-nefrectomia é considerada por alguns causar alterações na histologia do tumor e </a:t>
            </a:r>
            <a:r>
              <a:rPr lang="pt-BR" altLang="pt-BR" sz="2400" i="1" dirty="0" smtClean="0">
                <a:solidFill>
                  <a:srgbClr val="FF0000"/>
                </a:solidFill>
              </a:rPr>
              <a:t>downstage</a:t>
            </a:r>
            <a:r>
              <a:rPr lang="pt-BR" altLang="pt-BR" sz="2400" dirty="0" smtClean="0">
                <a:solidFill>
                  <a:srgbClr val="FF0000"/>
                </a:solidFill>
              </a:rPr>
              <a:t> do tumor</a:t>
            </a:r>
          </a:p>
          <a:p>
            <a:pPr algn="ctr">
              <a:lnSpc>
                <a:spcPct val="80000"/>
              </a:lnSpc>
            </a:pPr>
            <a:r>
              <a:rPr lang="pt-BR" altLang="pt-BR" sz="2400" dirty="0" smtClean="0">
                <a:solidFill>
                  <a:srgbClr val="0000FF"/>
                </a:solidFill>
              </a:rPr>
              <a:t>Os argumentos da SIOP contra os problemas identificados com a quimioterapia pré-nefrectomia incluem o seguinte:</a:t>
            </a:r>
          </a:p>
          <a:p>
            <a:pPr>
              <a:lnSpc>
                <a:spcPct val="80000"/>
              </a:lnSpc>
            </a:pPr>
            <a:r>
              <a:rPr lang="pt-BR" altLang="pt-BR" sz="2400" dirty="0" smtClean="0"/>
              <a:t>1. Novos grupos de risco para fins de estratificação de tratamento pode ser identificados através da modificação da histologia tumoral que ocorre após a quimioterapia. </a:t>
            </a:r>
          </a:p>
          <a:p>
            <a:pPr>
              <a:lnSpc>
                <a:spcPct val="80000"/>
              </a:lnSpc>
            </a:pPr>
            <a:r>
              <a:rPr lang="pt-BR" altLang="pt-BR" sz="2400" dirty="0" smtClean="0"/>
              <a:t>2. Como a carga geral do tumor (perda de estadiamento) é reduzida com quimioterapia pré-operatória, o uso de antraciclinas e radioterapia podem ser restritas a crianças cujos tumores que não respondem adequadamente á a quimioterapia de primeira linha relativamente simples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solidFill>
                  <a:srgbClr val="0000FF"/>
                </a:solidFill>
                <a:effectLst/>
              </a:rPr>
              <a:t>Resultado - NWTSG vs SIOP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2800" dirty="0" smtClean="0"/>
              <a:t>O maior número de pacientes foi estudado nos vários ensaios de ambos os grupos NWTS e SIOP</a:t>
            </a:r>
          </a:p>
          <a:p>
            <a:pPr>
              <a:lnSpc>
                <a:spcPct val="90000"/>
              </a:lnSpc>
            </a:pPr>
            <a:r>
              <a:rPr lang="pt-BR" altLang="pt-BR" sz="2800" dirty="0" smtClean="0"/>
              <a:t>O grupo do Reino Unido também participou ativamente dos ensaios do tumor de Wilms. tumor. Portanto, esta revisão se concentra em seus achados.</a:t>
            </a:r>
          </a:p>
          <a:p>
            <a:pPr algn="ctr">
              <a:lnSpc>
                <a:spcPct val="90000"/>
              </a:lnSpc>
            </a:pPr>
            <a:r>
              <a:rPr lang="pt-BR" altLang="pt-BR" sz="2800" dirty="0" smtClean="0">
                <a:solidFill>
                  <a:srgbClr val="FF33CC"/>
                </a:solidFill>
              </a:rPr>
              <a:t>Ambas as abordagens de tratamento rendem quase equivalentes resultados clínicos, embora um debate válido continue sobre os méritos relativos de cada abordagem.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effectLst/>
              </a:rPr>
              <a:t>Resumindo...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400" dirty="0" smtClean="0"/>
              <a:t>O sucesso no tratamento do tumor de Wilms ao longo de décadas é uma tremenda conquista em oncologia. </a:t>
            </a:r>
          </a:p>
          <a:p>
            <a:pPr>
              <a:lnSpc>
                <a:spcPct val="80000"/>
              </a:lnSpc>
            </a:pPr>
            <a:r>
              <a:rPr lang="pt-BR" altLang="pt-BR" sz="2400" dirty="0" smtClean="0"/>
              <a:t>Modernos regimes de tratamento resultam em </a:t>
            </a:r>
            <a:r>
              <a:rPr lang="pt-BR" altLang="pt-BR" sz="2400" dirty="0" smtClean="0">
                <a:solidFill>
                  <a:srgbClr val="0000FF"/>
                </a:solidFill>
              </a:rPr>
              <a:t>taxas de sobrevida global de 90%,</a:t>
            </a:r>
            <a:r>
              <a:rPr lang="pt-BR" altLang="pt-BR" sz="2400" dirty="0" smtClean="0"/>
              <a:t> e esse sucesso precipitou uma mudança na ênfase para reduzir a toxicidade. </a:t>
            </a:r>
          </a:p>
          <a:p>
            <a:pPr>
              <a:lnSpc>
                <a:spcPct val="80000"/>
              </a:lnSpc>
            </a:pPr>
            <a:r>
              <a:rPr lang="pt-BR" altLang="pt-BR" sz="2400" dirty="0" smtClean="0"/>
              <a:t>Embora a América do Norte (NWTS) e Europa (SIOP, UKCCSG) têm diferentes filosofias na quimioterapia pré-operatória, a </a:t>
            </a:r>
            <a:r>
              <a:rPr lang="pt-BR" altLang="pt-BR" sz="2400" dirty="0" smtClean="0">
                <a:solidFill>
                  <a:srgbClr val="FF33CC"/>
                </a:solidFill>
              </a:rPr>
              <a:t>mensagem principal é que a maioria dos pacientes com o tumor de Wilms sobrevive a longo prazo, independentemente da sequência de intervenções terapêuticas.</a:t>
            </a:r>
          </a:p>
          <a:p>
            <a:pPr>
              <a:lnSpc>
                <a:spcPct val="80000"/>
              </a:lnSpc>
            </a:pPr>
            <a:r>
              <a:rPr lang="pt-BR" altLang="pt-BR" sz="2400" dirty="0" smtClean="0"/>
              <a:t>Ainda </a:t>
            </a:r>
            <a:r>
              <a:rPr lang="pt-BR" altLang="pt-BR" sz="2400" b="1" dirty="0" smtClean="0">
                <a:solidFill>
                  <a:srgbClr val="FF0000"/>
                </a:solidFill>
              </a:rPr>
              <a:t>resta um grupo "problemático</a:t>
            </a:r>
            <a:r>
              <a:rPr lang="pt-BR" altLang="pt-BR" sz="2400" dirty="0" smtClean="0"/>
              <a:t>", que inclui doença anaplásica, bilateral ou recorrente e esse grupo não mostra a mesma resposta para o tratamento com os protocolos e regimes atuais. 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1"/>
          </p:nvPr>
        </p:nvSpPr>
        <p:spPr>
          <a:xfrm>
            <a:off x="1116013" y="549275"/>
            <a:ext cx="8027987" cy="59753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000" dirty="0" smtClean="0"/>
              <a:t>Com a disponibilidade de vários protocolos no tratamento do tumor de Wilms, existe um dilema nas mentes dos oncologistas no  tratamento ou oncocirurgiões pediátricos sobre se a criança deve receber quimioterapia ou deve ser operada principalmente. 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É necessário que entendamos por que seguimos um dos protocolos, o NWTS, que segue o princípio da cirurgia inicial, ou o SIOP, que segue o princípio de quimioterapia inicial em todas as fases da doença. </a:t>
            </a:r>
          </a:p>
          <a:p>
            <a:pPr algn="ctr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000" b="1" dirty="0" smtClean="0">
                <a:solidFill>
                  <a:srgbClr val="0000FF"/>
                </a:solidFill>
              </a:rPr>
              <a:t>Ao decidir qual protocolo seguir, é essencial conhecer os prós e contras das estratégias de tratamento e também estudar os padrões de resultados ambos os regimes de tratamento, que é o que este artigo destaca. 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Na tentativa de comparar todas as diferenças nos dois principais protocolos, percebeu-se que a maioria dos nossos pacientes no cenário indiano apresenta doença avançada e, portanto, resultados piores se estratégias de tratamento intensivas e apropriadas não forem utilizadas.</a:t>
            </a:r>
          </a:p>
          <a:p>
            <a:pPr>
              <a:lnSpc>
                <a:spcPct val="80000"/>
              </a:lnSpc>
            </a:pPr>
            <a:r>
              <a:rPr lang="pt-BR" altLang="pt-BR" sz="2000" dirty="0" smtClean="0"/>
              <a:t>Portanto, é imperativo que estudemos nossos próprios pacientes através do grupo de estudos sobre tumores de Wilms e adotemos as políticas que melhoram a sobrevida global livre de eventos em todo o país.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0"/>
            <a:ext cx="749935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altLang="pt-BR" dirty="0" smtClean="0">
                <a:solidFill>
                  <a:srgbClr val="FF33CC"/>
                </a:solidFill>
                <a:effectLst/>
              </a:rPr>
              <a:t>OBRIGADO!</a:t>
            </a:r>
          </a:p>
        </p:txBody>
      </p:sp>
      <p:sp>
        <p:nvSpPr>
          <p:cNvPr id="71685" name="AutoShape 5" descr="78cdf93d-40dd-430e-afa6-41033adc525b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 dirty="0"/>
          </a:p>
        </p:txBody>
      </p:sp>
      <p:sp>
        <p:nvSpPr>
          <p:cNvPr id="71687" name="AutoShape 7" descr="78cdf93d-40dd-430e-afa6-41033adc525b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 dirty="0"/>
          </a:p>
        </p:txBody>
      </p:sp>
      <p:pic>
        <p:nvPicPr>
          <p:cNvPr id="71688" name="Picture 8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484313"/>
            <a:ext cx="8424862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950913" y="5467350"/>
            <a:ext cx="81343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dirty="0">
                <a:solidFill>
                  <a:srgbClr val="0000FF"/>
                </a:solidFill>
              </a:rPr>
              <a:t>Drs. Sandra Lins, Marcos Segura (Patologista, Acymar (Cirurgião), Paulo R. Margotto, </a:t>
            </a:r>
          </a:p>
          <a:p>
            <a:pPr algn="ctr"/>
            <a:r>
              <a:rPr lang="pt-BR" altLang="pt-BR" dirty="0">
                <a:solidFill>
                  <a:srgbClr val="0000FF"/>
                </a:solidFill>
              </a:rPr>
              <a:t>Marta Rocha, Neulânio (Cuidados Paliativos), Patrícia Berebe , Joseleide de Castro, </a:t>
            </a:r>
          </a:p>
          <a:p>
            <a:pPr algn="ctr"/>
            <a:r>
              <a:rPr lang="pt-BR" altLang="pt-BR" dirty="0">
                <a:solidFill>
                  <a:srgbClr val="0000FF"/>
                </a:solidFill>
              </a:rPr>
              <a:t>Lorena, Estefânia (Oncologista) e Fábio (Cirurgião).</a:t>
            </a: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323850" y="5157788"/>
            <a:ext cx="406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1200" dirty="0"/>
              <a:t>S10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1974</TotalTime>
  <Words>2672</Words>
  <Application>Microsoft Office PowerPoint</Application>
  <PresentationFormat>Apresentação na tela (4:3)</PresentationFormat>
  <Paragraphs>277</Paragraphs>
  <Slides>58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58</vt:i4>
      </vt:variant>
    </vt:vector>
  </HeadingPairs>
  <TitlesOfParts>
    <vt:vector size="66" baseType="lpstr">
      <vt:lpstr>Arial</vt:lpstr>
      <vt:lpstr>Calibri</vt:lpstr>
      <vt:lpstr>Franklin Gothic Book</vt:lpstr>
      <vt:lpstr>Gill Sans MT</vt:lpstr>
      <vt:lpstr>Verdana</vt:lpstr>
      <vt:lpstr>Wingdings</vt:lpstr>
      <vt:lpstr>Wingdings 2</vt:lpstr>
      <vt:lpstr>Solstício</vt:lpstr>
      <vt:lpstr>          Sessão de Anatomia Clínica Tumor de Wilms/Síndrome Genética Plano de Cuidados Paliativos Perinatal  UNIDADE DE NEONATOLOGIA     Hospital Materno Infantil de Brasília/SES/DF</vt:lpstr>
      <vt:lpstr>02/05/2019</vt:lpstr>
      <vt:lpstr>Apresentação do PowerPoint</vt:lpstr>
      <vt:lpstr>02/05/2019</vt:lpstr>
      <vt:lpstr>07/05/2019- 6º DIH</vt:lpstr>
      <vt:lpstr>08/05/2019- 7º DIH</vt:lpstr>
      <vt:lpstr>ULTRASSONOGRAFIA GESTACIONAL COM DOPPLER 09/05/2019- 8º DIH </vt:lpstr>
      <vt:lpstr>09/05/2019</vt:lpstr>
      <vt:lpstr>11/05/2019 ás 11h17:  10 ºDIH</vt:lpstr>
      <vt:lpstr>11/05/2019 ás 15h43 </vt:lpstr>
      <vt:lpstr>11/05/2019 – Admissão CO</vt:lpstr>
      <vt:lpstr>11/05/2019 ás 16h23</vt:lpstr>
      <vt:lpstr>11/05/2019</vt:lpstr>
      <vt:lpstr>Apresentação do PowerPoint</vt:lpstr>
      <vt:lpstr>discussão do caso</vt:lpstr>
      <vt:lpstr>        Plano de Cuidados em Sala de Parto e Pós-Natal</vt:lpstr>
      <vt:lpstr>Apresentação do PowerPoint</vt:lpstr>
      <vt:lpstr>Apresentação do PowerPoint</vt:lpstr>
      <vt:lpstr>MODELO DE CUIDADOS EM SALA DE PARTO E APÓS O PARTO</vt:lpstr>
      <vt:lpstr>Plano de Cuidados em Sala de Parto e Pós Natal </vt:lpstr>
      <vt:lpstr>Apresentação do PowerPoint</vt:lpstr>
      <vt:lpstr>Apresentação do PowerPoint</vt:lpstr>
      <vt:lpstr>REFERÊNCIAS </vt:lpstr>
      <vt:lpstr>   A023.19  Marcos Segura</vt:lpstr>
      <vt:lpstr>ECTOSCOPIA</vt:lpstr>
      <vt:lpstr>ABERTURA DAS CAVIDADES</vt:lpstr>
      <vt:lpstr>CORAÇÃO</vt:lpstr>
      <vt:lpstr>PULMÃO</vt:lpstr>
      <vt:lpstr>Apresentação do PowerPoint</vt:lpstr>
      <vt:lpstr>Apresentação do PowerPoint</vt:lpstr>
      <vt:lpstr>Apresentação do PowerPoint</vt:lpstr>
      <vt:lpstr>PULMÃO</vt:lpstr>
      <vt:lpstr>FÍGADO</vt:lpstr>
      <vt:lpstr>RINS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RIM</vt:lpstr>
      <vt:lpstr>CÉREBRO</vt:lpstr>
      <vt:lpstr>Apresentação do PowerPoint</vt:lpstr>
      <vt:lpstr>TUMOR DE WILMS / NEFROBLASTOMA</vt:lpstr>
      <vt:lpstr>SIOP vs NWTS </vt:lpstr>
      <vt:lpstr>Apresentação do PowerPoint</vt:lpstr>
      <vt:lpstr>Apresentação do PowerPoint</vt:lpstr>
      <vt:lpstr>Apresentação do PowerPoint</vt:lpstr>
      <vt:lpstr>          PRÓS E CONTRAS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Resultado - NWTSG vs SIOP</vt:lpstr>
      <vt:lpstr>Resumindo...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Relato de Caso Sessão Anatomoclínica</dc:title>
  <dc:creator>pc</dc:creator>
  <cp:lastModifiedBy>Paulo Margotto</cp:lastModifiedBy>
  <cp:revision>32</cp:revision>
  <dcterms:created xsi:type="dcterms:W3CDTF">2019-08-19T20:22:13Z</dcterms:created>
  <dcterms:modified xsi:type="dcterms:W3CDTF">2019-09-06T23:09:56Z</dcterms:modified>
</cp:coreProperties>
</file>